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74" r:id="rId3"/>
    <p:sldMasterId id="2147483686" r:id="rId4"/>
    <p:sldMasterId id="2147483733" r:id="rId5"/>
    <p:sldMasterId id="2147483745" r:id="rId6"/>
  </p:sldMasterIdLst>
  <p:notesMasterIdLst>
    <p:notesMasterId r:id="rId72"/>
  </p:notesMasterIdLst>
  <p:sldIdLst>
    <p:sldId id="393" r:id="rId7"/>
    <p:sldId id="477" r:id="rId8"/>
    <p:sldId id="478" r:id="rId9"/>
    <p:sldId id="396" r:id="rId10"/>
    <p:sldId id="394" r:id="rId11"/>
    <p:sldId id="397" r:id="rId12"/>
    <p:sldId id="475" r:id="rId13"/>
    <p:sldId id="497" r:id="rId14"/>
    <p:sldId id="498" r:id="rId15"/>
    <p:sldId id="499" r:id="rId16"/>
    <p:sldId id="500" r:id="rId17"/>
    <p:sldId id="504" r:id="rId18"/>
    <p:sldId id="471" r:id="rId19"/>
    <p:sldId id="399" r:id="rId20"/>
    <p:sldId id="402" r:id="rId21"/>
    <p:sldId id="301" r:id="rId22"/>
    <p:sldId id="404" r:id="rId23"/>
    <p:sldId id="408" r:id="rId24"/>
    <p:sldId id="510" r:id="rId25"/>
    <p:sldId id="452" r:id="rId26"/>
    <p:sldId id="409" r:id="rId27"/>
    <p:sldId id="410" r:id="rId28"/>
    <p:sldId id="411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54" r:id="rId37"/>
    <p:sldId id="456" r:id="rId38"/>
    <p:sldId id="457" r:id="rId39"/>
    <p:sldId id="453" r:id="rId40"/>
    <p:sldId id="430" r:id="rId41"/>
    <p:sldId id="423" r:id="rId42"/>
    <p:sldId id="443" r:id="rId43"/>
    <p:sldId id="424" r:id="rId44"/>
    <p:sldId id="431" r:id="rId45"/>
    <p:sldId id="432" r:id="rId46"/>
    <p:sldId id="444" r:id="rId47"/>
    <p:sldId id="434" r:id="rId48"/>
    <p:sldId id="440" r:id="rId49"/>
    <p:sldId id="441" r:id="rId50"/>
    <p:sldId id="435" r:id="rId51"/>
    <p:sldId id="437" r:id="rId52"/>
    <p:sldId id="438" r:id="rId53"/>
    <p:sldId id="439" r:id="rId54"/>
    <p:sldId id="461" r:id="rId55"/>
    <p:sldId id="462" r:id="rId56"/>
    <p:sldId id="481" r:id="rId57"/>
    <p:sldId id="495" r:id="rId58"/>
    <p:sldId id="490" r:id="rId59"/>
    <p:sldId id="491" r:id="rId60"/>
    <p:sldId id="492" r:id="rId61"/>
    <p:sldId id="494" r:id="rId62"/>
    <p:sldId id="484" r:id="rId63"/>
    <p:sldId id="507" r:id="rId64"/>
    <p:sldId id="496" r:id="rId65"/>
    <p:sldId id="505" r:id="rId66"/>
    <p:sldId id="506" r:id="rId67"/>
    <p:sldId id="509" r:id="rId68"/>
    <p:sldId id="486" r:id="rId69"/>
    <p:sldId id="487" r:id="rId70"/>
    <p:sldId id="488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0000"/>
    <a:srgbClr val="009900"/>
    <a:srgbClr val="FF9933"/>
    <a:srgbClr val="FF0000"/>
    <a:srgbClr val="00CC00"/>
    <a:srgbClr val="0000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850" autoAdjust="0"/>
    <p:restoredTop sz="86286" autoAdjust="0"/>
  </p:normalViewPr>
  <p:slideViewPr>
    <p:cSldViewPr>
      <p:cViewPr varScale="1">
        <p:scale>
          <a:sx n="80" d="100"/>
          <a:sy n="80" d="100"/>
        </p:scale>
        <p:origin x="-12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CC0AF2D-DFC7-4B4B-AE7B-180A1C1B1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F6B31-93C2-4B77-85E0-CB9D1F59941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06E40-8D56-46FC-8377-265D2B80C55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6FC4D-F91B-4121-BD61-742926531AE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007FA-A9D3-484F-A804-C43D2FC57C8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7185A8-B7C7-4D1D-810B-AE165A5528B3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57F50-77C5-4634-A6AA-F9106D24790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C31C-27D2-40C1-A2A7-92985892607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8C31C-27D2-40C1-A2A7-929858926073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3A9F6A-6F12-495B-AB9E-8C4DF98E97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C77B9F-9D46-4F92-855D-C6E784C3B71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EAA44-288E-4255-8E64-39D9DE605AC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0F2590-9F7D-4A68-A111-4E91D244714E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F02BD-58C7-4A9A-94B8-33A3094CF27D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74AF5-563F-44E4-8738-FD3C29798C50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DD210-0F9A-4814-AE54-110537A962CD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B4D15-FBDE-4D52-A014-A0C6C516C6AA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B239F-9912-40E6-A43D-03833D3075E8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858240-7DF4-4DF5-9FB8-F95DC9584B4B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692EAD-356D-4C8B-9AB4-EAFEEDACEDD2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20153B-21BA-4214-B961-146EBA5112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4FD518-6E5F-49FF-ACF1-92518719A09C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DDDE46-6DEA-4011-9454-0D1328362D71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C3CCA0-FA38-42FD-8EF5-F0567C5856E0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3ADCF2-1EA1-48E2-8503-6D38277F3C92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7C005-F3AB-40FC-829E-079C01800047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03A00-DD6B-40CC-8FCF-2F7735BB8776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2D4AE0-E1E0-449A-BD1D-BB9B05BFA5F6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490A58-07AA-41D8-850D-3C462A8C5013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E3C78-7360-4AEC-B833-E0C8C637AA76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BB996F-8034-4654-8991-5947392BAFE0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49D583-D0B0-42B1-ACA7-0290EDF8D676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5E7B2-CC10-41F8-B1D5-F96EB74977D8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E3C070-36EE-4265-A19C-9FC715DBC75B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741DE-ED84-4CC5-AE0A-BD108F8597B5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7A887-6B4E-4D37-AF7C-0D1DDD337AEE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50E9E-D1D5-40F9-AF6C-44405607126A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A8845-2EC0-4CF6-AD04-519212E41E2F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5C392-192F-4941-9425-976F5EB0E868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0E267-C638-474F-A8AC-6566D7A9767F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323D7-DF46-4DD9-B435-A5121FDD61ED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574994-26E5-4FC7-BE07-01875A71FA23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7C866-F6F7-4E1F-8726-0934ECE6BDA7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F0912-67C7-411F-B664-10523F477338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1D27F9-8212-4688-B7EC-00B8FF20502E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1576E-9C76-4271-9122-D2973DFEDF76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97B957-00B5-43ED-8C8E-1EB887E62A4A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76D5D-4F97-4FC3-BFB4-74AECE65AF01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E5521-F833-4D43-BDDB-EE1CA5E1473E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DBA870-CEE4-4A02-B8F7-F48842B15904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F7B40-0CFB-49F3-96D9-054AE3DEEAF0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A005A-10CF-4B88-AE93-E00B72EB44BD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1576E-9C76-4271-9122-D2973DFEDF76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FE0BD-D8E4-4C93-A01F-C557162DEFF3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60</a:t>
            </a:fld>
            <a:endParaRPr lang="en-A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61</a:t>
            </a:fld>
            <a:endParaRPr lang="en-A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62</a:t>
            </a:fld>
            <a:endParaRPr lang="en-A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D09ECA-6C29-4D37-AF2F-931D29FB4A62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93A165-8501-4882-AF51-FFD31A8421B2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43C7C5-966F-4B89-9FD0-BC1D2D03FE48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2E71C-66B9-4C5C-9CAD-3E65658210A8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 &amp; C were the first to propose the correct structure of DNA</a:t>
            </a:r>
            <a:r>
              <a:rPr lang="en-AU" baseline="0" dirty="0" smtClean="0"/>
              <a:t> in a short paper in 1953.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A DNA molecule contains two helical chains, held together side-by-side through hydrogen bonds.</a:t>
            </a:r>
          </a:p>
          <a:p>
            <a:endParaRPr lang="en-AU" baseline="0" dirty="0" smtClean="0"/>
          </a:p>
          <a:p>
            <a:r>
              <a:rPr lang="en-AU" dirty="0" smtClean="0"/>
              <a:t>The</a:t>
            </a:r>
            <a:r>
              <a:rPr lang="en-AU" baseline="0" dirty="0" smtClean="0"/>
              <a:t> building block of each chain is a nucleotide, which contains a sugar residue, a phosphate group and a nitrogen-containing base.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 first two elements do not change between nucleotides. However, nucleotides can differ with respect to the base that they carry: Adenosine, cytosine, guanine and thymine.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It is the sequence of these 4 letters throughout our DNA that encodes all the necessary information to make all the proteins in our body.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 is therefore not surprising that one of the major scientific goals</a:t>
            </a:r>
            <a:r>
              <a:rPr lang="en-AU" baseline="0" dirty="0" smtClean="0"/>
              <a:t> in the 1990s was to determine the entire sequence of our DNA.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This was achieved in 10 years, at a cost of $3 billion USD, involving researchers from all over the world. </a:t>
            </a:r>
          </a:p>
          <a:p>
            <a:endParaRPr lang="en-AU" baseline="0" dirty="0" smtClean="0"/>
          </a:p>
          <a:p>
            <a:r>
              <a:rPr lang="en-AU" baseline="0" dirty="0" smtClean="0"/>
              <a:t>What they did was to isolate the DNA from a single person, put it through very expensive machines and determine for one nucleotide after another, what was the base attached to it: and A, C, G or T.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They found that our DNA has ~3 billion nucleotides, and so 3 billion bases or letters whose sequence encodes ~20,000 genes.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This sequence was made freely available for anyone to use.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17F6-4DA4-4908-BF13-BF43B1A2A31A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008AF-E0C8-4E22-A02D-4CD66A2028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7588-E088-443B-A599-2BE88A15FF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32B4-C673-4A1B-986F-F8D55824D1E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93D01-458B-4DAC-9844-E86A985A3D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53DDA-023D-4A3F-9F5F-0D0169FCA5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E973-85AA-4C4A-BF8A-C04DD6CFF5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E9126-512F-4C4F-BD26-DFD96B6D96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3855D-0229-4C1E-9DD3-9595E1D35C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E404-96A4-4DD9-A440-6F6A55CF0EF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E80E-DE00-472F-9064-180DA12642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73719-82F3-4C64-B95A-60E9DD8485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2AB7-2A44-41D3-ACC8-37EEF738F62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CB79-0ED0-4DE4-97D0-70F427BF68A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C769-1CB9-4793-A63A-AEC06B084D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E0B6-6AC2-4709-97A5-01B70A3D6E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8122-01B9-4A51-8024-2084DD8F34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ED7F9-69AE-446A-98D1-86DB44A262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86A5A-DEF3-45CD-AC87-63D0DEA074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7074C-BF24-4906-91FA-B6049384B2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329C-89F4-44ED-BD91-E380457DC2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88C3E-E8C5-4536-9EEC-8EEDDD54C1C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72B0-F595-4A65-8480-D0ACEED1953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688FF-FC7E-45D1-AC28-E5D5E78B6C7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CC76-7AD0-4577-992A-610EF166D72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55DA-E049-4D4C-8DE7-EA39479E19B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9F82-2AD6-475A-A657-428F7407D91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A024-65F2-4359-BB7F-4C57AF7B29B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AE64-E531-4EF4-8DDD-82B0C4AEF71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D261-3F00-4015-B48C-3A883CEFAAD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7CC7B-996F-4270-A247-4FB757EC380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0E80-2D31-4A9E-A655-F8989B7575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41CC-4C5D-40C3-899E-C83E05A641A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F46C-F71D-4E00-B079-EA928484CEE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68D6-9607-434A-9F9B-39192F71E82C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1687-8367-410B-A2FB-8E7CC68234D6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6084-F34F-4771-B611-CC685C037964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E7A1A-7DE0-4782-A2B5-6DC2A1A1963F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8CAB-FE88-4475-B382-21B8D8C9372B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3F50-B4AE-4744-9401-8BB5A0BF11B5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FA19-1E46-4C0B-932E-0C88A5128C5F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B386-8AA4-4D91-B5A3-24A44A77F1F4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9A0E-9126-4DE0-BC17-86D3A42BE2A4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7ED1-7C90-45FF-9802-651E1CD9D3F4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74A9-F669-4557-ABEA-B13E942AD5BD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BEFDE8F-F449-40DE-8613-E9DAF1F648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1CDDE7-DC35-4B19-844A-EBF13611E5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folHlink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EF5BE-E286-4B17-B22F-F58FD9453E39}" type="slidenum">
              <a:rPr lang="en-A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744EF-2A4C-4C97-A183-AB07FA595138}" type="datetime1">
              <a:rPr lang="en-US" smtClean="0"/>
              <a:pPr/>
              <a:t>3/2/2015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0190-1B9E-4826-8C25-EDBD60096C9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1038" y="1133475"/>
            <a:ext cx="77771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 smtClean="0">
                <a:solidFill>
                  <a:srgbClr val="CC0000"/>
                </a:solidFill>
                <a:latin typeface="Futura Bk BT"/>
              </a:rPr>
              <a:t>Biometrical model and introduction to genetic analysis</a:t>
            </a:r>
            <a:endParaRPr lang="en-AU" sz="2800" b="1" dirty="0">
              <a:solidFill>
                <a:srgbClr val="CC0000"/>
              </a:solidFill>
              <a:latin typeface="Futura Bk BT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81200" y="3638550"/>
            <a:ext cx="533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Manuel </a:t>
            </a:r>
            <a:r>
              <a:rPr lang="en-AU" sz="2000" dirty="0" smtClean="0">
                <a:latin typeface="Futura Bk BT"/>
              </a:rPr>
              <a:t>Ferreira</a:t>
            </a:r>
          </a:p>
          <a:p>
            <a:pPr algn="ctr" eaLnBrk="0" hangingPunct="0">
              <a:spcBef>
                <a:spcPct val="50000"/>
              </a:spcBef>
            </a:pP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/>
              </a:rPr>
              <a:t>Queensland Institute of Medical Research</a:t>
            </a:r>
          </a:p>
          <a:p>
            <a:pPr algn="ctr" eaLnBrk="0" hangingPunct="0">
              <a:spcBef>
                <a:spcPct val="50000"/>
              </a:spcBef>
            </a:pP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Bk BT"/>
              </a:rPr>
              <a:t>Australia</a:t>
            </a:r>
            <a:endParaRPr lang="en-AU" sz="2000" dirty="0">
              <a:solidFill>
                <a:schemeClr val="tx1">
                  <a:lumMod val="65000"/>
                  <a:lumOff val="35000"/>
                </a:schemeClr>
              </a:solidFill>
              <a:latin typeface="Futura Bk BT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28600" y="6335713"/>
            <a:ext cx="4144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800" dirty="0">
                <a:latin typeface="Futura Bk BT"/>
              </a:rPr>
              <a:t>Boulder, </a:t>
            </a:r>
            <a:r>
              <a:rPr lang="en-AU" sz="1800" dirty="0" smtClean="0">
                <a:latin typeface="Futura Bk BT"/>
              </a:rPr>
              <a:t>2015</a:t>
            </a:r>
            <a:endParaRPr lang="en-AU" sz="1800" dirty="0"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150_2_014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4104456" cy="5217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9808" y="876317"/>
            <a:ext cx="47628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AU" sz="18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AU" sz="1800" b="1" u="sng" dirty="0" smtClean="0">
                <a:solidFill>
                  <a:prstClr val="black"/>
                </a:solidFill>
                <a:latin typeface="+mj-lt"/>
              </a:rPr>
              <a:t>23 pairs of chromosomes</a:t>
            </a:r>
          </a:p>
          <a:p>
            <a:pPr>
              <a:lnSpc>
                <a:spcPts val="2000"/>
              </a:lnSpc>
            </a:pPr>
            <a:endParaRPr lang="en-AU" sz="1800" b="1" u="sng" dirty="0" smtClean="0">
              <a:solidFill>
                <a:prstClr val="black"/>
              </a:solidFill>
              <a:latin typeface="+mj-lt"/>
            </a:endParaRP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AU" sz="18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AU" sz="1800" b="1" u="sng" dirty="0" smtClean="0">
                <a:solidFill>
                  <a:prstClr val="black"/>
                </a:solidFill>
                <a:latin typeface="+mj-lt"/>
              </a:rPr>
              <a:t>“pairs”:</a:t>
            </a:r>
            <a:r>
              <a:rPr lang="en-AU" sz="1800" dirty="0" smtClean="0">
                <a:solidFill>
                  <a:prstClr val="black"/>
                </a:solidFill>
                <a:latin typeface="+mj-lt"/>
              </a:rPr>
              <a:t> one copy from father, one mother</a:t>
            </a:r>
            <a:endParaRPr lang="en-AU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251951" y="535319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Organization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89718" y="1888566"/>
            <a:ext cx="476280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en-AU" sz="1800" b="1" i="1" dirty="0" smtClean="0">
                <a:solidFill>
                  <a:prstClr val="black"/>
                </a:solidFill>
                <a:latin typeface="+mj-lt"/>
              </a:rPr>
              <a:t> ~</a:t>
            </a:r>
            <a:r>
              <a:rPr lang="en-AU" sz="1800" b="1" i="1" u="sng" dirty="0" smtClean="0">
                <a:solidFill>
                  <a:prstClr val="black"/>
                </a:solidFill>
                <a:latin typeface="+mj-lt"/>
              </a:rPr>
              <a:t>20,000 genes</a:t>
            </a:r>
          </a:p>
        </p:txBody>
      </p:sp>
      <p:pic>
        <p:nvPicPr>
          <p:cNvPr id="72" name="Picture 71" descr="translation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1030" y="2204864"/>
            <a:ext cx="3981450" cy="4524375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021288"/>
            <a:ext cx="39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0B050"/>
                </a:solidFill>
                <a:latin typeface="Futura Bk BT"/>
              </a:rPr>
              <a:t>2010</a:t>
            </a:r>
            <a:endParaRPr lang="en-AU" sz="3600" b="1" dirty="0">
              <a:solidFill>
                <a:srgbClr val="00B050"/>
              </a:solidFill>
              <a:latin typeface="Futura Bk B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0261" y="2446321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1800" dirty="0" smtClean="0">
                <a:latin typeface="Courier New" pitchFamily="49" charset="0"/>
                <a:cs typeface="Courier New" pitchFamily="49" charset="0"/>
              </a:rPr>
              <a:t>~30,000,000</a:t>
            </a:r>
            <a:endParaRPr lang="en-AU" sz="1800" dirty="0" smtClean="0">
              <a:latin typeface="Futura Bk BT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8621" y="24243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u="sng" dirty="0" smtClean="0">
                <a:latin typeface="Futura Bk BT"/>
              </a:rPr>
              <a:t>different</a:t>
            </a:r>
            <a:endParaRPr lang="en-AU" sz="1800" u="sng" dirty="0">
              <a:latin typeface="Futura Bk B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999287"/>
            <a:ext cx="4202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Sequenced DNA of &gt;1,000 individuals</a:t>
            </a:r>
          </a:p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5 years</a:t>
            </a:r>
          </a:p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Less than $5,000 per individual</a:t>
            </a:r>
          </a:p>
          <a:p>
            <a:endParaRPr lang="en-AU" sz="1800" dirty="0" smtClean="0">
              <a:latin typeface="Futura Bk BT"/>
              <a:cs typeface="Courier New" pitchFamily="49" charset="0"/>
            </a:endParaRPr>
          </a:p>
          <a:p>
            <a:pPr algn="ctr"/>
            <a:r>
              <a:rPr lang="en-AU" sz="1800" dirty="0" smtClean="0">
                <a:latin typeface="Courier New" pitchFamily="49" charset="0"/>
                <a:cs typeface="Courier New" pitchFamily="49" charset="0"/>
              </a:rPr>
              <a:t>~3,000,000,000 </a:t>
            </a:r>
            <a:r>
              <a:rPr lang="en-AU" sz="1800" dirty="0" smtClean="0">
                <a:latin typeface="Futura Bk BT"/>
                <a:cs typeface="Courier New" pitchFamily="49" charset="0"/>
              </a:rPr>
              <a:t>bases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4572000" y="1972674"/>
            <a:ext cx="39720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7295933" y="2960465"/>
            <a:ext cx="33751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667158" y="311781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i="1" u="sng" dirty="0" smtClean="0">
                <a:solidFill>
                  <a:srgbClr val="FF0000"/>
                </a:solidFill>
                <a:latin typeface="Futura Bk BT"/>
                <a:cs typeface="Courier New" pitchFamily="49" charset="0"/>
              </a:rPr>
              <a:t>Contribute to</a:t>
            </a:r>
            <a:r>
              <a:rPr lang="en-AU" sz="1800" i="1" dirty="0" smtClean="0">
                <a:solidFill>
                  <a:srgbClr val="FF0000"/>
                </a:solidFill>
                <a:latin typeface="Futura Bk BT"/>
                <a:cs typeface="Courier New" pitchFamily="49" charset="0"/>
              </a:rPr>
              <a:t> making us different: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51951" y="535319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Variation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pic>
        <p:nvPicPr>
          <p:cNvPr id="50" name="Picture 49" descr="Nature Oct 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52128"/>
            <a:ext cx="3719904" cy="48691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3831664" y="3485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AU" sz="1800" i="1" dirty="0" smtClean="0">
                <a:solidFill>
                  <a:srgbClr val="009900"/>
                </a:solidFill>
                <a:latin typeface="Futura Bk BT"/>
                <a:cs typeface="Courier New" pitchFamily="49" charset="0"/>
              </a:rPr>
              <a:t>how we look</a:t>
            </a:r>
          </a:p>
          <a:p>
            <a:pPr algn="r"/>
            <a:r>
              <a:rPr lang="en-AU" sz="1800" i="1" dirty="0" smtClean="0">
                <a:solidFill>
                  <a:srgbClr val="009900"/>
                </a:solidFill>
                <a:latin typeface="Futura Bk BT"/>
                <a:cs typeface="Courier New" pitchFamily="49" charset="0"/>
              </a:rPr>
              <a:t> behave, </a:t>
            </a:r>
          </a:p>
          <a:p>
            <a:pPr algn="r"/>
            <a:r>
              <a:rPr lang="en-AU" sz="1800" i="1" dirty="0" smtClean="0">
                <a:solidFill>
                  <a:srgbClr val="009900"/>
                </a:solidFill>
                <a:latin typeface="Futura Bk BT"/>
                <a:cs typeface="Courier New" pitchFamily="49" charset="0"/>
              </a:rPr>
              <a:t>diseases, </a:t>
            </a:r>
          </a:p>
          <a:p>
            <a:pPr algn="r"/>
            <a:r>
              <a:rPr lang="en-AU" sz="1800" i="1" dirty="0" smtClean="0">
                <a:solidFill>
                  <a:srgbClr val="009900"/>
                </a:solidFill>
                <a:latin typeface="Futura Bk BT"/>
                <a:cs typeface="Courier New" pitchFamily="49" charset="0"/>
              </a:rPr>
              <a:t>etc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906" y="545214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000" dirty="0" smtClean="0">
                <a:latin typeface="Futura Bk BT"/>
              </a:rPr>
              <a:t>30,000,000 nucleotides where the base can differ between people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dirty="0" smtClean="0">
                <a:solidFill>
                  <a:srgbClr val="002BB4"/>
                </a:solidFill>
                <a:latin typeface="Futura Bk BT"/>
              </a:rPr>
              <a:t> </a:t>
            </a:r>
            <a:r>
              <a:rPr lang="en-AU" sz="2000" i="1" dirty="0" smtClean="0">
                <a:solidFill>
                  <a:srgbClr val="002BB4"/>
                </a:solidFill>
                <a:latin typeface="Futura Bk BT"/>
              </a:rPr>
              <a:t>Single Nucleotide Polymorphism, SNP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35428" y="14203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latin typeface="Futura Bk BT"/>
              </a:rPr>
              <a:t>Genotype</a:t>
            </a:r>
            <a:endParaRPr lang="en-AU" sz="1800" b="1" dirty="0">
              <a:latin typeface="Futura Bk B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35428" y="23565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AU" sz="2000" b="1" dirty="0" err="1" smtClean="0">
                <a:latin typeface="Courier New" pitchFamily="49" charset="0"/>
                <a:cs typeface="Courier New" pitchFamily="49" charset="0"/>
              </a:rPr>
              <a:t>A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4352" y="217450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</a:p>
          <a:p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GTAACTTGGGATCT</a:t>
            </a:r>
            <a:r>
              <a:rPr lang="en-A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GACCA</a:t>
            </a:r>
            <a:r>
              <a:rPr lang="en-AU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AU" sz="2400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ATAGAT</a:t>
            </a:r>
            <a:endParaRPr lang="en-AU" sz="2400" dirty="0">
              <a:solidFill>
                <a:schemeClr val="bg1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8724" y="2952082"/>
            <a:ext cx="8769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653580" y="2199437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69804" y="16864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latin typeface="Futura Bk BT"/>
              </a:rPr>
              <a:t>DNA sequence</a:t>
            </a:r>
            <a:endParaRPr lang="en-AU" sz="1800" b="1" dirty="0">
              <a:latin typeface="Futura Bk B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436" y="2355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Futura Bk BT"/>
              </a:rPr>
              <a:t>Person 1</a:t>
            </a:r>
            <a:endParaRPr lang="en-AU" sz="1800" dirty="0">
              <a:latin typeface="Futura Bk B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436" y="3101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Futura Bk BT"/>
              </a:rPr>
              <a:t>Person 2</a:t>
            </a:r>
            <a:endParaRPr lang="en-AU" sz="1800" dirty="0">
              <a:latin typeface="Futura Bk B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436" y="38214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Futura Bk BT"/>
              </a:rPr>
              <a:t>Person 3</a:t>
            </a:r>
            <a:endParaRPr lang="en-AU" sz="1800" dirty="0">
              <a:latin typeface="Futura Bk B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508" y="16745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err="1" smtClean="0">
                <a:latin typeface="Futura Bk BT"/>
              </a:rPr>
              <a:t>Chrom</a:t>
            </a:r>
            <a:r>
              <a:rPr lang="en-AU" sz="1800" b="1" dirty="0" smtClean="0">
                <a:latin typeface="Futura Bk BT"/>
              </a:rPr>
              <a:t>.</a:t>
            </a:r>
            <a:endParaRPr lang="en-AU" sz="1800" b="1" dirty="0">
              <a:latin typeface="Futura Bk BT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653580" y="2559164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653580" y="2928496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653580" y="3288223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653580" y="3669189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Mat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653580" y="4028916"/>
            <a:ext cx="576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Futura Bk BT"/>
                <a:ea typeface="Arial Unicode MS" pitchFamily="34" charset="-128"/>
                <a:cs typeface="Arial Unicode MS" pitchFamily="34" charset="-128"/>
              </a:rPr>
              <a:t>Pat</a:t>
            </a:r>
            <a:endParaRPr lang="en-AU" sz="1800" dirty="0">
              <a:solidFill>
                <a:schemeClr val="bg1">
                  <a:lumMod val="50000"/>
                </a:schemeClr>
              </a:solidFill>
              <a:latin typeface="Futura Bk BT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251520" y="2081168"/>
            <a:ext cx="8746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13420" y="4478640"/>
            <a:ext cx="87849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41424" y="3669536"/>
            <a:ext cx="8769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041480" y="17626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Futura Bk BT"/>
              </a:rPr>
              <a:t>SNP 1</a:t>
            </a:r>
            <a:endParaRPr lang="en-AU" sz="1600" dirty="0">
              <a:latin typeface="Futura Bk B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12360" y="17592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Futura Bk BT"/>
              </a:rPr>
              <a:t>SNP 2</a:t>
            </a:r>
            <a:endParaRPr lang="en-AU" sz="1600" dirty="0">
              <a:latin typeface="Futura Bk BT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7566744" y="1755036"/>
            <a:ext cx="13342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93608" y="23565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G </a:t>
            </a:r>
            <a:r>
              <a:rPr lang="en-AU" sz="20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39620" y="31180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A C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97800" y="31180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G </a:t>
            </a:r>
            <a:r>
              <a:rPr lang="en-AU" sz="2000" b="1" dirty="0" err="1" smtClean="0">
                <a:latin typeface="Courier New" pitchFamily="49" charset="0"/>
                <a:cs typeface="Courier New" pitchFamily="49" charset="0"/>
              </a:rPr>
              <a:t>G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39620" y="385086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C </a:t>
            </a:r>
            <a:r>
              <a:rPr lang="en-AU" sz="2000" b="1" dirty="0" err="1" smtClean="0">
                <a:latin typeface="Courier New" pitchFamily="49" charset="0"/>
                <a:cs typeface="Courier New" pitchFamily="49" charset="0"/>
              </a:rPr>
              <a:t>C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97800" y="385086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ourier New" pitchFamily="49" charset="0"/>
                <a:cs typeface="Courier New" pitchFamily="49" charset="0"/>
              </a:rPr>
              <a:t>G T</a:t>
            </a:r>
            <a:endParaRPr lang="en-A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33900" y="463144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Futura Bk BT"/>
              </a:rPr>
              <a:t>SNP 1</a:t>
            </a:r>
            <a:endParaRPr lang="en-AU" sz="1600" dirty="0">
              <a:latin typeface="Futura Bk BT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rot="5400000" flipH="1" flipV="1">
            <a:off x="4874508" y="4523566"/>
            <a:ext cx="3268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626720" y="463144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latin typeface="Futura Bk BT"/>
              </a:rPr>
              <a:t>SNP 2</a:t>
            </a:r>
            <a:endParaRPr lang="en-AU" sz="1600" dirty="0">
              <a:latin typeface="Futura Bk BT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82784" y="5042500"/>
            <a:ext cx="761760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i="1" dirty="0" smtClean="0">
                <a:solidFill>
                  <a:srgbClr val="002BB4"/>
                </a:solidFill>
                <a:latin typeface="Futura Bk BT"/>
              </a:rPr>
              <a:t> Mutation that arose at some point in evolution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i="1" dirty="0" smtClean="0">
                <a:solidFill>
                  <a:srgbClr val="0033CC"/>
                </a:solidFill>
                <a:latin typeface="Futura Bk BT"/>
              </a:rPr>
              <a:t> Typically, each SNP has two alleles (bases)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i="1" dirty="0" smtClean="0">
                <a:solidFill>
                  <a:srgbClr val="0033CC"/>
                </a:solidFill>
                <a:latin typeface="Futura Bk BT"/>
              </a:rPr>
              <a:t> Each SNP is referred to by an “</a:t>
            </a:r>
            <a:r>
              <a:rPr lang="en-AU" sz="2000" i="1" dirty="0" err="1" smtClean="0">
                <a:solidFill>
                  <a:srgbClr val="0033CC"/>
                </a:solidFill>
                <a:latin typeface="Futura Bk BT"/>
              </a:rPr>
              <a:t>rs</a:t>
            </a:r>
            <a:r>
              <a:rPr lang="en-AU" sz="2000" i="1" dirty="0" smtClean="0">
                <a:solidFill>
                  <a:srgbClr val="0033CC"/>
                </a:solidFill>
                <a:latin typeface="Futura Bk BT"/>
              </a:rPr>
              <a:t>” number, </a:t>
            </a:r>
            <a:r>
              <a:rPr lang="en-AU" sz="2000" i="1" dirty="0" err="1" smtClean="0">
                <a:solidFill>
                  <a:srgbClr val="0033CC"/>
                </a:solidFill>
                <a:latin typeface="Futura Bk BT"/>
              </a:rPr>
              <a:t>eg</a:t>
            </a:r>
            <a:r>
              <a:rPr lang="en-AU" sz="2000" i="1" dirty="0" smtClean="0">
                <a:solidFill>
                  <a:srgbClr val="0033CC"/>
                </a:solidFill>
                <a:latin typeface="Futura Bk BT"/>
              </a:rPr>
              <a:t>. rs1006737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 rot="5400000" flipH="1" flipV="1">
            <a:off x="5972884" y="4531950"/>
            <a:ext cx="32689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14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6" grpId="0"/>
      <p:bldP spid="57" grpId="0"/>
      <p:bldP spid="62" grpId="0"/>
      <p:bldP spid="63" grpId="0"/>
      <p:bldP spid="64" grpId="0"/>
      <p:bldP spid="65" grpId="0"/>
      <p:bldP spid="66" grpId="0"/>
      <p:bldP spid="67" grpId="0"/>
      <p:bldP spid="70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2088" y="196850"/>
            <a:ext cx="6589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b="1" dirty="0" smtClean="0">
                <a:solidFill>
                  <a:srgbClr val="FF0000"/>
                </a:solidFill>
                <a:latin typeface="Futura Bk BT"/>
              </a:rPr>
              <a:t>Other DNA </a:t>
            </a:r>
          </a:p>
          <a:p>
            <a:pPr eaLnBrk="0" hangingPunct="0">
              <a:spcBef>
                <a:spcPct val="50000"/>
              </a:spcBef>
            </a:pPr>
            <a:r>
              <a:rPr lang="en-AU" b="1" dirty="0" smtClean="0">
                <a:solidFill>
                  <a:srgbClr val="FF0000"/>
                </a:solidFill>
                <a:latin typeface="Futura Bk BT"/>
              </a:rPr>
              <a:t>Polymorphisms:</a:t>
            </a:r>
            <a:endParaRPr lang="en-AU" b="1" dirty="0">
              <a:solidFill>
                <a:srgbClr val="FF0000"/>
              </a:solidFill>
              <a:latin typeface="Futura Bk B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b="4205"/>
          <a:stretch>
            <a:fillRect/>
          </a:stretch>
        </p:blipFill>
        <p:spPr bwMode="auto">
          <a:xfrm>
            <a:off x="3200400" y="228600"/>
            <a:ext cx="4800600" cy="652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B. Population level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9700" name="Rectangle 19"/>
          <p:cNvSpPr>
            <a:spLocks noChangeArrowheads="1"/>
          </p:cNvSpPr>
          <p:nvPr/>
        </p:nvSpPr>
        <p:spPr bwMode="auto">
          <a:xfrm>
            <a:off x="3176588" y="1279525"/>
            <a:ext cx="270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>
                <a:solidFill>
                  <a:srgbClr val="0000FF"/>
                </a:solidFill>
                <a:latin typeface="Futura Bk BT"/>
              </a:rPr>
              <a:t>1. Allele frequencies </a:t>
            </a:r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871538" y="2101850"/>
            <a:ext cx="4919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A single </a:t>
            </a:r>
            <a:r>
              <a:rPr lang="en-US" sz="2000" u="sng">
                <a:latin typeface="Futura Bk BT"/>
              </a:rPr>
              <a:t>locus</a:t>
            </a:r>
            <a:r>
              <a:rPr lang="en-US" sz="2000">
                <a:latin typeface="Futura Bk BT"/>
              </a:rPr>
              <a:t>, with two </a:t>
            </a:r>
            <a:r>
              <a:rPr lang="en-US" sz="2000" u="sng">
                <a:latin typeface="Futura Bk BT"/>
              </a:rPr>
              <a:t>alleles</a:t>
            </a:r>
          </a:p>
          <a:p>
            <a:pPr eaLnBrk="0" hangingPunct="0"/>
            <a:r>
              <a:rPr lang="en-US" sz="1800">
                <a:latin typeface="Futura Bk BT"/>
              </a:rPr>
              <a:t>   - Biallelic</a:t>
            </a:r>
          </a:p>
          <a:p>
            <a:pPr eaLnBrk="0" hangingPunct="0"/>
            <a:r>
              <a:rPr lang="en-US" sz="1800">
                <a:latin typeface="Futura Bk BT"/>
              </a:rPr>
              <a:t>   - Single nucleotide polymorphism, SNP</a:t>
            </a:r>
          </a:p>
        </p:txBody>
      </p:sp>
      <p:sp>
        <p:nvSpPr>
          <p:cNvPr id="183317" name="AutoShape 21"/>
          <p:cNvSpPr>
            <a:spLocks noChangeArrowheads="1"/>
          </p:cNvSpPr>
          <p:nvPr/>
        </p:nvSpPr>
        <p:spPr bwMode="auto">
          <a:xfrm rot="5400000">
            <a:off x="567531" y="22201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83318" name="Rectangle 22"/>
          <p:cNvSpPr>
            <a:spLocks noChangeArrowheads="1"/>
          </p:cNvSpPr>
          <p:nvPr/>
        </p:nvSpPr>
        <p:spPr bwMode="auto">
          <a:xfrm>
            <a:off x="879475" y="3382963"/>
            <a:ext cx="46482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Alleles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 and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</a:p>
          <a:p>
            <a:pPr eaLnBrk="0" hangingPunct="0"/>
            <a:r>
              <a:rPr lang="en-US" sz="1800">
                <a:latin typeface="Futura Bk BT"/>
              </a:rPr>
              <a:t>   - Frequency of </a:t>
            </a:r>
            <a:r>
              <a:rPr lang="en-US" sz="18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1800">
                <a:latin typeface="Futura Bk BT"/>
              </a:rPr>
              <a:t> is </a:t>
            </a:r>
            <a:r>
              <a:rPr lang="en-US" sz="1800" b="1" i="1">
                <a:solidFill>
                  <a:srgbClr val="00CC00"/>
                </a:solidFill>
                <a:latin typeface="Futura Bk BT"/>
              </a:rPr>
              <a:t>p</a:t>
            </a:r>
          </a:p>
          <a:p>
            <a:pPr eaLnBrk="0" hangingPunct="0"/>
            <a:r>
              <a:rPr lang="en-US" sz="1800">
                <a:latin typeface="Futura Bk BT"/>
              </a:rPr>
              <a:t>   - Frequency of </a:t>
            </a:r>
            <a:r>
              <a:rPr lang="en-US" sz="18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1800">
                <a:latin typeface="Futura Bk BT"/>
              </a:rPr>
              <a:t> is </a:t>
            </a:r>
            <a:r>
              <a:rPr lang="en-US" sz="18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800">
                <a:latin typeface="Futura Bk BT"/>
              </a:rPr>
              <a:t> = 1 – </a:t>
            </a:r>
            <a:r>
              <a:rPr lang="en-US" sz="18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>
                <a:latin typeface="Futura Bk BT"/>
              </a:rPr>
              <a:t> </a:t>
            </a:r>
          </a:p>
        </p:txBody>
      </p:sp>
      <p:sp>
        <p:nvSpPr>
          <p:cNvPr id="183319" name="AutoShape 23"/>
          <p:cNvSpPr>
            <a:spLocks noChangeArrowheads="1"/>
          </p:cNvSpPr>
          <p:nvPr/>
        </p:nvSpPr>
        <p:spPr bwMode="auto">
          <a:xfrm rot="5400000">
            <a:off x="575470" y="350123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>
            <a:off x="7397750" y="23082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7366000" y="24114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6983413" y="2209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524750" y="2309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26" name="Line 30"/>
          <p:cNvSpPr>
            <a:spLocks noChangeShapeType="1"/>
          </p:cNvSpPr>
          <p:nvPr/>
        </p:nvSpPr>
        <p:spPr bwMode="auto">
          <a:xfrm>
            <a:off x="7493000" y="24130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28" name="Text Box 32"/>
          <p:cNvSpPr txBox="1">
            <a:spLocks noChangeArrowheads="1"/>
          </p:cNvSpPr>
          <p:nvPr/>
        </p:nvSpPr>
        <p:spPr bwMode="auto">
          <a:xfrm>
            <a:off x="7462838" y="22113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46" name="Rectangle 50"/>
          <p:cNvSpPr>
            <a:spLocks noChangeArrowheads="1"/>
          </p:cNvSpPr>
          <p:nvPr/>
        </p:nvSpPr>
        <p:spPr bwMode="auto">
          <a:xfrm>
            <a:off x="884238" y="4786313"/>
            <a:ext cx="673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A genotype is the combination of the two alleles</a:t>
            </a:r>
          </a:p>
          <a:p>
            <a:pPr eaLnBrk="0" hangingPunct="0"/>
            <a:r>
              <a:rPr lang="en-US" sz="2000">
                <a:latin typeface="Futura Bk BT"/>
              </a:rPr>
              <a:t>  </a:t>
            </a:r>
            <a:endParaRPr lang="en-US" sz="1800">
              <a:latin typeface="Futura Bk BT"/>
            </a:endParaRPr>
          </a:p>
        </p:txBody>
      </p:sp>
      <p:sp>
        <p:nvSpPr>
          <p:cNvPr id="183347" name="AutoShape 51"/>
          <p:cNvSpPr>
            <a:spLocks noChangeArrowheads="1"/>
          </p:cNvSpPr>
          <p:nvPr/>
        </p:nvSpPr>
        <p:spPr bwMode="auto">
          <a:xfrm rot="5400000">
            <a:off x="580232" y="490458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83348" name="Text Box 52"/>
          <p:cNvSpPr txBox="1">
            <a:spLocks noChangeArrowheads="1"/>
          </p:cNvSpPr>
          <p:nvPr/>
        </p:nvSpPr>
        <p:spPr bwMode="auto">
          <a:xfrm>
            <a:off x="6248400" y="3367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49" name="Text Box 53"/>
          <p:cNvSpPr txBox="1">
            <a:spLocks noChangeArrowheads="1"/>
          </p:cNvSpPr>
          <p:nvPr/>
        </p:nvSpPr>
        <p:spPr bwMode="auto">
          <a:xfrm>
            <a:off x="6705600" y="35194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0" name="Text Box 54"/>
          <p:cNvSpPr txBox="1">
            <a:spLocks noChangeArrowheads="1"/>
          </p:cNvSpPr>
          <p:nvPr/>
        </p:nvSpPr>
        <p:spPr bwMode="auto">
          <a:xfrm>
            <a:off x="6400800" y="3352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1" name="Text Box 55"/>
          <p:cNvSpPr txBox="1">
            <a:spLocks noChangeArrowheads="1"/>
          </p:cNvSpPr>
          <p:nvPr/>
        </p:nvSpPr>
        <p:spPr bwMode="auto">
          <a:xfrm>
            <a:off x="6858000" y="35052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2" name="Text Box 56"/>
          <p:cNvSpPr txBox="1">
            <a:spLocks noChangeArrowheads="1"/>
          </p:cNvSpPr>
          <p:nvPr/>
        </p:nvSpPr>
        <p:spPr bwMode="auto">
          <a:xfrm>
            <a:off x="6324600" y="35956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3" name="Text Box 57"/>
          <p:cNvSpPr txBox="1">
            <a:spLocks noChangeArrowheads="1"/>
          </p:cNvSpPr>
          <p:nvPr/>
        </p:nvSpPr>
        <p:spPr bwMode="auto">
          <a:xfrm>
            <a:off x="6781800" y="3748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4" name="Text Box 58"/>
          <p:cNvSpPr txBox="1">
            <a:spLocks noChangeArrowheads="1"/>
          </p:cNvSpPr>
          <p:nvPr/>
        </p:nvSpPr>
        <p:spPr bwMode="auto">
          <a:xfrm>
            <a:off x="7185025" y="35194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5" name="Text Box 59"/>
          <p:cNvSpPr txBox="1">
            <a:spLocks noChangeArrowheads="1"/>
          </p:cNvSpPr>
          <p:nvPr/>
        </p:nvSpPr>
        <p:spPr bwMode="auto">
          <a:xfrm>
            <a:off x="7642225" y="36718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6" name="Text Box 60"/>
          <p:cNvSpPr txBox="1">
            <a:spLocks noChangeArrowheads="1"/>
          </p:cNvSpPr>
          <p:nvPr/>
        </p:nvSpPr>
        <p:spPr bwMode="auto">
          <a:xfrm>
            <a:off x="7032625" y="3748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7" name="Text Box 61"/>
          <p:cNvSpPr txBox="1">
            <a:spLocks noChangeArrowheads="1"/>
          </p:cNvSpPr>
          <p:nvPr/>
        </p:nvSpPr>
        <p:spPr bwMode="auto">
          <a:xfrm>
            <a:off x="7489825" y="39004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8" name="Text Box 62"/>
          <p:cNvSpPr txBox="1">
            <a:spLocks noChangeArrowheads="1"/>
          </p:cNvSpPr>
          <p:nvPr/>
        </p:nvSpPr>
        <p:spPr bwMode="auto">
          <a:xfrm>
            <a:off x="7315200" y="32766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59" name="Text Box 63"/>
          <p:cNvSpPr txBox="1">
            <a:spLocks noChangeArrowheads="1"/>
          </p:cNvSpPr>
          <p:nvPr/>
        </p:nvSpPr>
        <p:spPr bwMode="auto">
          <a:xfrm>
            <a:off x="7772400" y="34290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0" name="Text Box 64"/>
          <p:cNvSpPr txBox="1">
            <a:spLocks noChangeArrowheads="1"/>
          </p:cNvSpPr>
          <p:nvPr/>
        </p:nvSpPr>
        <p:spPr bwMode="auto">
          <a:xfrm>
            <a:off x="6575425" y="31242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1" name="Text Box 65"/>
          <p:cNvSpPr txBox="1">
            <a:spLocks noChangeArrowheads="1"/>
          </p:cNvSpPr>
          <p:nvPr/>
        </p:nvSpPr>
        <p:spPr bwMode="auto">
          <a:xfrm>
            <a:off x="7032625" y="32766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4" name="Text Box 68"/>
          <p:cNvSpPr txBox="1">
            <a:spLocks noChangeArrowheads="1"/>
          </p:cNvSpPr>
          <p:nvPr/>
        </p:nvSpPr>
        <p:spPr bwMode="auto">
          <a:xfrm>
            <a:off x="7615238" y="30622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5" name="Text Box 69"/>
          <p:cNvSpPr txBox="1">
            <a:spLocks noChangeArrowheads="1"/>
          </p:cNvSpPr>
          <p:nvPr/>
        </p:nvSpPr>
        <p:spPr bwMode="auto">
          <a:xfrm>
            <a:off x="7848600" y="32004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6" name="Text Box 70"/>
          <p:cNvSpPr txBox="1">
            <a:spLocks noChangeArrowheads="1"/>
          </p:cNvSpPr>
          <p:nvPr/>
        </p:nvSpPr>
        <p:spPr bwMode="auto">
          <a:xfrm>
            <a:off x="7543800" y="3352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7" name="Text Box 71"/>
          <p:cNvSpPr txBox="1">
            <a:spLocks noChangeArrowheads="1"/>
          </p:cNvSpPr>
          <p:nvPr/>
        </p:nvSpPr>
        <p:spPr bwMode="auto">
          <a:xfrm>
            <a:off x="6853238" y="2971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8" name="Text Box 72"/>
          <p:cNvSpPr txBox="1">
            <a:spLocks noChangeArrowheads="1"/>
          </p:cNvSpPr>
          <p:nvPr/>
        </p:nvSpPr>
        <p:spPr bwMode="auto">
          <a:xfrm>
            <a:off x="6781800" y="32623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69" name="Text Box 73"/>
          <p:cNvSpPr txBox="1">
            <a:spLocks noChangeArrowheads="1"/>
          </p:cNvSpPr>
          <p:nvPr/>
        </p:nvSpPr>
        <p:spPr bwMode="auto">
          <a:xfrm>
            <a:off x="8023225" y="36099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0" name="Text Box 74"/>
          <p:cNvSpPr txBox="1">
            <a:spLocks noChangeArrowheads="1"/>
          </p:cNvSpPr>
          <p:nvPr/>
        </p:nvSpPr>
        <p:spPr bwMode="auto">
          <a:xfrm>
            <a:off x="7951788" y="39004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1" name="Text Box 75"/>
          <p:cNvSpPr txBox="1">
            <a:spLocks noChangeArrowheads="1"/>
          </p:cNvSpPr>
          <p:nvPr/>
        </p:nvSpPr>
        <p:spPr bwMode="auto">
          <a:xfrm>
            <a:off x="8404225" y="30765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2" name="Text Box 76"/>
          <p:cNvSpPr txBox="1">
            <a:spLocks noChangeArrowheads="1"/>
          </p:cNvSpPr>
          <p:nvPr/>
        </p:nvSpPr>
        <p:spPr bwMode="auto">
          <a:xfrm>
            <a:off x="8332788" y="3367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3" name="Text Box 77"/>
          <p:cNvSpPr txBox="1">
            <a:spLocks noChangeArrowheads="1"/>
          </p:cNvSpPr>
          <p:nvPr/>
        </p:nvSpPr>
        <p:spPr bwMode="auto">
          <a:xfrm>
            <a:off x="8301038" y="37338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4" name="Text Box 78"/>
          <p:cNvSpPr txBox="1">
            <a:spLocks noChangeArrowheads="1"/>
          </p:cNvSpPr>
          <p:nvPr/>
        </p:nvSpPr>
        <p:spPr bwMode="auto">
          <a:xfrm>
            <a:off x="8229600" y="40243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77" name="Line 81"/>
          <p:cNvSpPr>
            <a:spLocks noChangeShapeType="1"/>
          </p:cNvSpPr>
          <p:nvPr/>
        </p:nvSpPr>
        <p:spPr bwMode="auto">
          <a:xfrm>
            <a:off x="7396163" y="49053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78" name="Line 82"/>
          <p:cNvSpPr>
            <a:spLocks noChangeShapeType="1"/>
          </p:cNvSpPr>
          <p:nvPr/>
        </p:nvSpPr>
        <p:spPr bwMode="auto">
          <a:xfrm>
            <a:off x="7364413" y="50085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79" name="Text Box 83"/>
          <p:cNvSpPr txBox="1">
            <a:spLocks noChangeArrowheads="1"/>
          </p:cNvSpPr>
          <p:nvPr/>
        </p:nvSpPr>
        <p:spPr bwMode="auto">
          <a:xfrm>
            <a:off x="6981825" y="480695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80" name="Line 84"/>
          <p:cNvSpPr>
            <a:spLocks noChangeShapeType="1"/>
          </p:cNvSpPr>
          <p:nvPr/>
        </p:nvSpPr>
        <p:spPr bwMode="auto">
          <a:xfrm>
            <a:off x="7523163" y="4906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81" name="Line 85"/>
          <p:cNvSpPr>
            <a:spLocks noChangeShapeType="1"/>
          </p:cNvSpPr>
          <p:nvPr/>
        </p:nvSpPr>
        <p:spPr bwMode="auto">
          <a:xfrm>
            <a:off x="7491413" y="50101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3382" name="Text Box 86"/>
          <p:cNvSpPr txBox="1">
            <a:spLocks noChangeArrowheads="1"/>
          </p:cNvSpPr>
          <p:nvPr/>
        </p:nvSpPr>
        <p:spPr bwMode="auto">
          <a:xfrm>
            <a:off x="7461250" y="48085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83384" name="Line 88"/>
          <p:cNvSpPr>
            <a:spLocks noChangeShapeType="1"/>
          </p:cNvSpPr>
          <p:nvPr/>
        </p:nvSpPr>
        <p:spPr bwMode="auto">
          <a:xfrm>
            <a:off x="79248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3385" name="Text Box 89"/>
          <p:cNvSpPr txBox="1">
            <a:spLocks noChangeArrowheads="1"/>
          </p:cNvSpPr>
          <p:nvPr/>
        </p:nvSpPr>
        <p:spPr bwMode="auto">
          <a:xfrm>
            <a:off x="8137525" y="484346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solidFill>
                  <a:srgbClr val="0000FF"/>
                </a:solidFill>
                <a:latin typeface="Futura Bk BT"/>
              </a:rPr>
              <a:t>Aa</a:t>
            </a:r>
            <a:endParaRPr lang="en-AU" sz="1800" i="1" baseline="-25000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6" grpId="0"/>
      <p:bldP spid="183317" grpId="0" animBg="1"/>
      <p:bldP spid="183318" grpId="0"/>
      <p:bldP spid="183319" grpId="0" animBg="1"/>
      <p:bldP spid="183320" grpId="0" animBg="1"/>
      <p:bldP spid="183321" grpId="0" animBg="1"/>
      <p:bldP spid="183323" grpId="0"/>
      <p:bldP spid="183325" grpId="0" animBg="1"/>
      <p:bldP spid="183326" grpId="0" animBg="1"/>
      <p:bldP spid="183328" grpId="0"/>
      <p:bldP spid="183346" grpId="0"/>
      <p:bldP spid="183347" grpId="0" animBg="1"/>
      <p:bldP spid="183348" grpId="0"/>
      <p:bldP spid="183349" grpId="0"/>
      <p:bldP spid="183350" grpId="0"/>
      <p:bldP spid="183351" grpId="0"/>
      <p:bldP spid="183352" grpId="0"/>
      <p:bldP spid="183353" grpId="0"/>
      <p:bldP spid="183354" grpId="0"/>
      <p:bldP spid="183355" grpId="0"/>
      <p:bldP spid="183356" grpId="0"/>
      <p:bldP spid="183357" grpId="0"/>
      <p:bldP spid="183358" grpId="0"/>
      <p:bldP spid="183359" grpId="0"/>
      <p:bldP spid="183360" grpId="0"/>
      <p:bldP spid="183361" grpId="0"/>
      <p:bldP spid="183364" grpId="0"/>
      <p:bldP spid="183365" grpId="0"/>
      <p:bldP spid="183366" grpId="0"/>
      <p:bldP spid="183367" grpId="0"/>
      <p:bldP spid="183368" grpId="0"/>
      <p:bldP spid="183369" grpId="0"/>
      <p:bldP spid="183370" grpId="0"/>
      <p:bldP spid="183371" grpId="0"/>
      <p:bldP spid="183372" grpId="0"/>
      <p:bldP spid="183373" grpId="0"/>
      <p:bldP spid="183374" grpId="0"/>
      <p:bldP spid="183377" grpId="0" animBg="1"/>
      <p:bldP spid="183378" grpId="0" animBg="1"/>
      <p:bldP spid="183379" grpId="0"/>
      <p:bldP spid="183380" grpId="0" animBg="1"/>
      <p:bldP spid="183381" grpId="0" animBg="1"/>
      <p:bldP spid="183382" grpId="0"/>
      <p:bldP spid="183384" grpId="0" animBg="1"/>
      <p:bldP spid="1833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B. Population level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014538" y="1279525"/>
            <a:ext cx="5037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>
                <a:solidFill>
                  <a:srgbClr val="0000FF"/>
                </a:solidFill>
                <a:latin typeface="Futura Bk BT"/>
              </a:rPr>
              <a:t>2. Genotype frequencies </a:t>
            </a:r>
            <a:r>
              <a:rPr lang="en-AU" sz="1800">
                <a:solidFill>
                  <a:srgbClr val="0000FF"/>
                </a:solidFill>
                <a:latin typeface="Futura Bk BT"/>
              </a:rPr>
              <a:t>(Random mating)</a:t>
            </a:r>
            <a:r>
              <a:rPr lang="en-AU" sz="2000" b="1">
                <a:solidFill>
                  <a:srgbClr val="0000FF"/>
                </a:solidFill>
                <a:latin typeface="Futura Bk BT"/>
              </a:rPr>
              <a:t> </a:t>
            </a:r>
          </a:p>
        </p:txBody>
      </p:sp>
      <p:sp>
        <p:nvSpPr>
          <p:cNvPr id="190498" name="Rectangle 34"/>
          <p:cNvSpPr>
            <a:spLocks noChangeArrowheads="1"/>
          </p:cNvSpPr>
          <p:nvPr/>
        </p:nvSpPr>
        <p:spPr bwMode="auto">
          <a:xfrm>
            <a:off x="3524250" y="23622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90499" name="Rectangle 35"/>
          <p:cNvSpPr>
            <a:spLocks noChangeArrowheads="1"/>
          </p:cNvSpPr>
          <p:nvPr/>
        </p:nvSpPr>
        <p:spPr bwMode="auto">
          <a:xfrm>
            <a:off x="4811713" y="23622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90500" name="Rectangle 36"/>
          <p:cNvSpPr>
            <a:spLocks noChangeArrowheads="1"/>
          </p:cNvSpPr>
          <p:nvPr/>
        </p:nvSpPr>
        <p:spPr bwMode="auto">
          <a:xfrm>
            <a:off x="2438400" y="29718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90501" name="Rectangle 37"/>
          <p:cNvSpPr>
            <a:spLocks noChangeArrowheads="1"/>
          </p:cNvSpPr>
          <p:nvPr/>
        </p:nvSpPr>
        <p:spPr bwMode="auto">
          <a:xfrm>
            <a:off x="2481263" y="3581400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190507" name="Line 43"/>
          <p:cNvSpPr>
            <a:spLocks noChangeShapeType="1"/>
          </p:cNvSpPr>
          <p:nvPr/>
        </p:nvSpPr>
        <p:spPr bwMode="auto">
          <a:xfrm>
            <a:off x="3352800" y="2362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90508" name="Line 44"/>
          <p:cNvSpPr>
            <a:spLocks noChangeShapeType="1"/>
          </p:cNvSpPr>
          <p:nvPr/>
        </p:nvSpPr>
        <p:spPr bwMode="auto">
          <a:xfrm>
            <a:off x="2133600" y="2895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90510" name="Rectangle 46"/>
          <p:cNvSpPr>
            <a:spLocks noChangeArrowheads="1"/>
          </p:cNvSpPr>
          <p:nvPr/>
        </p:nvSpPr>
        <p:spPr bwMode="auto">
          <a:xfrm>
            <a:off x="4095750" y="1919288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Futura Bk BT"/>
              </a:rPr>
              <a:t>Allele 1</a:t>
            </a:r>
          </a:p>
        </p:txBody>
      </p:sp>
      <p:sp>
        <p:nvSpPr>
          <p:cNvPr id="190511" name="Rectangle 47"/>
          <p:cNvSpPr>
            <a:spLocks noChangeArrowheads="1"/>
          </p:cNvSpPr>
          <p:nvPr/>
        </p:nvSpPr>
        <p:spPr bwMode="auto">
          <a:xfrm rot="-5400000">
            <a:off x="1316832" y="3374231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>
                <a:latin typeface="Futura Bk BT"/>
              </a:rPr>
              <a:t>Allele 2</a:t>
            </a:r>
          </a:p>
        </p:txBody>
      </p:sp>
      <p:sp>
        <p:nvSpPr>
          <p:cNvPr id="190513" name="Rectangle 49"/>
          <p:cNvSpPr>
            <a:spLocks noChangeArrowheads="1"/>
          </p:cNvSpPr>
          <p:nvPr/>
        </p:nvSpPr>
        <p:spPr bwMode="auto">
          <a:xfrm>
            <a:off x="3479800" y="2995613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190514" name="Rectangle 50"/>
          <p:cNvSpPr>
            <a:spLocks noChangeArrowheads="1"/>
          </p:cNvSpPr>
          <p:nvPr/>
        </p:nvSpPr>
        <p:spPr bwMode="auto">
          <a:xfrm>
            <a:off x="3465513" y="3614738"/>
            <a:ext cx="123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qp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190515" name="Rectangle 51"/>
          <p:cNvSpPr>
            <a:spLocks noChangeArrowheads="1"/>
          </p:cNvSpPr>
          <p:nvPr/>
        </p:nvSpPr>
        <p:spPr bwMode="auto">
          <a:xfrm>
            <a:off x="4799013" y="3000375"/>
            <a:ext cx="123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190516" name="Rectangle 52"/>
          <p:cNvSpPr>
            <a:spLocks noChangeArrowheads="1"/>
          </p:cNvSpPr>
          <p:nvPr/>
        </p:nvSpPr>
        <p:spPr bwMode="auto">
          <a:xfrm>
            <a:off x="4875213" y="3609975"/>
            <a:ext cx="110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aa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190517" name="Rectangle 53"/>
          <p:cNvSpPr>
            <a:spLocks noChangeArrowheads="1"/>
          </p:cNvSpPr>
          <p:nvPr/>
        </p:nvSpPr>
        <p:spPr bwMode="auto">
          <a:xfrm>
            <a:off x="1981200" y="4727575"/>
            <a:ext cx="4814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Futura Bk BT"/>
              </a:rPr>
              <a:t>Hardy-Weinberg Equilibrium frequencies </a:t>
            </a:r>
          </a:p>
        </p:txBody>
      </p:sp>
      <p:sp>
        <p:nvSpPr>
          <p:cNvPr id="190518" name="Rectangle 54"/>
          <p:cNvSpPr>
            <a:spLocks noChangeArrowheads="1"/>
          </p:cNvSpPr>
          <p:nvPr/>
        </p:nvSpPr>
        <p:spPr bwMode="auto">
          <a:xfrm>
            <a:off x="2957513" y="5208588"/>
            <a:ext cx="149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P </a:t>
            </a:r>
            <a:r>
              <a:rPr lang="en-US" sz="2000">
                <a:latin typeface="Futura Bk BT"/>
              </a:rPr>
              <a:t>(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en-US" sz="2000">
                <a:latin typeface="Futura Bk BT"/>
              </a:rPr>
              <a:t>) 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190519" name="Rectangle 55"/>
          <p:cNvSpPr>
            <a:spLocks noChangeArrowheads="1"/>
          </p:cNvSpPr>
          <p:nvPr/>
        </p:nvSpPr>
        <p:spPr bwMode="auto">
          <a:xfrm>
            <a:off x="2957513" y="56229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P </a:t>
            </a:r>
            <a:r>
              <a:rPr lang="en-US" sz="2000">
                <a:latin typeface="Futura Bk BT"/>
              </a:rPr>
              <a:t>(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en-US" sz="2000">
                <a:latin typeface="Futura Bk BT"/>
              </a:rPr>
              <a:t>) 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2pq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190520" name="Rectangle 56"/>
          <p:cNvSpPr>
            <a:spLocks noChangeArrowheads="1"/>
          </p:cNvSpPr>
          <p:nvPr/>
        </p:nvSpPr>
        <p:spPr bwMode="auto">
          <a:xfrm>
            <a:off x="2952750" y="6065838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P </a:t>
            </a:r>
            <a:r>
              <a:rPr lang="en-US" sz="2000">
                <a:latin typeface="Futura Bk BT"/>
              </a:rPr>
              <a:t>(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en-US" sz="2000">
                <a:latin typeface="Futura Bk BT"/>
              </a:rPr>
              <a:t>) 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190523" name="Rectangle 59"/>
          <p:cNvSpPr>
            <a:spLocks noChangeArrowheads="1"/>
          </p:cNvSpPr>
          <p:nvPr/>
        </p:nvSpPr>
        <p:spPr bwMode="auto">
          <a:xfrm>
            <a:off x="5580063" y="5622925"/>
            <a:ext cx="205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aseline="30000">
                <a:solidFill>
                  <a:srgbClr val="00CC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CC00"/>
                </a:solidFill>
                <a:latin typeface="Futura Bk BT"/>
              </a:rPr>
              <a:t>+ </a:t>
            </a:r>
            <a:r>
              <a:rPr lang="en-US" sz="2000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sz="2000">
                <a:solidFill>
                  <a:srgbClr val="00CC00"/>
                </a:solidFill>
                <a:latin typeface="Futura Bk BT"/>
              </a:rPr>
              <a:t> + </a:t>
            </a:r>
            <a:r>
              <a:rPr lang="en-US" sz="2000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>
                <a:solidFill>
                  <a:srgbClr val="00CC00"/>
                </a:solidFill>
                <a:latin typeface="Futura Bk BT"/>
              </a:rPr>
              <a:t> = 1</a:t>
            </a:r>
            <a:endParaRPr lang="en-US" sz="2000" baseline="30000">
              <a:solidFill>
                <a:srgbClr val="00CC00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8" grpId="0"/>
      <p:bldP spid="190499" grpId="0"/>
      <p:bldP spid="190500" grpId="0"/>
      <p:bldP spid="190501" grpId="0"/>
      <p:bldP spid="190507" grpId="0" animBg="1"/>
      <p:bldP spid="190508" grpId="0" animBg="1"/>
      <p:bldP spid="190510" grpId="0"/>
      <p:bldP spid="190511" grpId="0"/>
      <p:bldP spid="190513" grpId="0"/>
      <p:bldP spid="190514" grpId="0"/>
      <p:bldP spid="190515" grpId="0"/>
      <p:bldP spid="190516" grpId="0"/>
      <p:bldP spid="190517" grpId="0"/>
      <p:bldP spid="190518" grpId="0"/>
      <p:bldP spid="190519" grpId="0"/>
      <p:bldP spid="190520" grpId="0"/>
      <p:bldP spid="1905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5791200" y="2668588"/>
            <a:ext cx="215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i="1">
                <a:latin typeface="Futura Bk BT"/>
              </a:rPr>
              <a:t>Segregation (Meiosis)</a:t>
            </a:r>
          </a:p>
        </p:txBody>
      </p:sp>
      <p:sp>
        <p:nvSpPr>
          <p:cNvPr id="31747" name="Line 41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1748" name="Rectangle 42"/>
          <p:cNvSpPr>
            <a:spLocks noChangeArrowheads="1"/>
          </p:cNvSpPr>
          <p:nvPr/>
        </p:nvSpPr>
        <p:spPr bwMode="auto">
          <a:xfrm>
            <a:off x="2760663" y="1279525"/>
            <a:ext cx="3567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>
                <a:solidFill>
                  <a:srgbClr val="0000FF"/>
                </a:solidFill>
                <a:latin typeface="Futura Bk BT"/>
              </a:rPr>
              <a:t>Mendel’s law of segregation</a:t>
            </a:r>
          </a:p>
        </p:txBody>
      </p:sp>
      <p:sp>
        <p:nvSpPr>
          <p:cNvPr id="59435" name="Rectangle 43"/>
          <p:cNvSpPr>
            <a:spLocks noChangeArrowheads="1"/>
          </p:cNvSpPr>
          <p:nvPr/>
        </p:nvSpPr>
        <p:spPr bwMode="auto">
          <a:xfrm>
            <a:off x="3937000" y="3248025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3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½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9436" name="Rectangle 44"/>
          <p:cNvSpPr>
            <a:spLocks noChangeArrowheads="1"/>
          </p:cNvSpPr>
          <p:nvPr/>
        </p:nvSpPr>
        <p:spPr bwMode="auto">
          <a:xfrm>
            <a:off x="5545138" y="3248025"/>
            <a:ext cx="105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4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½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9437" name="Rectangle 45"/>
          <p:cNvSpPr>
            <a:spLocks noChangeArrowheads="1"/>
          </p:cNvSpPr>
          <p:nvPr/>
        </p:nvSpPr>
        <p:spPr bwMode="auto">
          <a:xfrm>
            <a:off x="2409825" y="4014788"/>
            <a:ext cx="105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1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½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9438" name="Rectangle 46"/>
          <p:cNvSpPr>
            <a:spLocks noChangeArrowheads="1"/>
          </p:cNvSpPr>
          <p:nvPr/>
        </p:nvSpPr>
        <p:spPr bwMode="auto">
          <a:xfrm>
            <a:off x="2427288" y="4719638"/>
            <a:ext cx="1058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2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½</a:t>
            </a:r>
            <a:r>
              <a:rPr lang="en-US">
                <a:latin typeface="Futura Bk BT"/>
              </a:rPr>
              <a:t>)</a:t>
            </a:r>
            <a:endParaRPr lang="en-US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9439" name="Line 47"/>
          <p:cNvSpPr>
            <a:spLocks noChangeShapeType="1"/>
          </p:cNvSpPr>
          <p:nvPr/>
        </p:nvSpPr>
        <p:spPr bwMode="auto">
          <a:xfrm>
            <a:off x="3690938" y="330517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40" name="Line 48"/>
          <p:cNvSpPr>
            <a:spLocks noChangeShapeType="1"/>
          </p:cNvSpPr>
          <p:nvPr/>
        </p:nvSpPr>
        <p:spPr bwMode="auto">
          <a:xfrm>
            <a:off x="2286000" y="3838575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41" name="Rectangle 49"/>
          <p:cNvSpPr>
            <a:spLocks noChangeArrowheads="1"/>
          </p:cNvSpPr>
          <p:nvPr/>
        </p:nvSpPr>
        <p:spPr bwMode="auto">
          <a:xfrm>
            <a:off x="4205288" y="2122488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Futura Bk BT"/>
              </a:rPr>
              <a:t>Mother (</a:t>
            </a:r>
            <a:r>
              <a:rPr lang="en-US" b="1" i="1" dirty="0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 dirty="0">
                <a:solidFill>
                  <a:schemeClr val="hlink"/>
                </a:solidFill>
                <a:latin typeface="Futura Bk BT"/>
              </a:rPr>
              <a:t>3</a:t>
            </a:r>
            <a:r>
              <a:rPr lang="en-US" b="1" i="1" dirty="0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 dirty="0">
                <a:solidFill>
                  <a:schemeClr val="hlink"/>
                </a:solidFill>
                <a:latin typeface="Futura Bk BT"/>
              </a:rPr>
              <a:t>4</a:t>
            </a:r>
            <a:r>
              <a:rPr lang="en-US" dirty="0">
                <a:latin typeface="Futura Bk BT"/>
              </a:rPr>
              <a:t>)</a:t>
            </a:r>
          </a:p>
        </p:txBody>
      </p:sp>
      <p:sp>
        <p:nvSpPr>
          <p:cNvPr id="59443" name="Rectangle 51"/>
          <p:cNvSpPr>
            <a:spLocks noChangeArrowheads="1"/>
          </p:cNvSpPr>
          <p:nvPr/>
        </p:nvSpPr>
        <p:spPr bwMode="auto">
          <a:xfrm>
            <a:off x="3922713" y="4024313"/>
            <a:ext cx="139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1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3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¼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44" name="Rectangle 52"/>
          <p:cNvSpPr>
            <a:spLocks noChangeArrowheads="1"/>
          </p:cNvSpPr>
          <p:nvPr/>
        </p:nvSpPr>
        <p:spPr bwMode="auto">
          <a:xfrm>
            <a:off x="3910013" y="4724400"/>
            <a:ext cx="139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2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3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¼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45" name="Rectangle 53"/>
          <p:cNvSpPr>
            <a:spLocks noChangeArrowheads="1"/>
          </p:cNvSpPr>
          <p:nvPr/>
        </p:nvSpPr>
        <p:spPr bwMode="auto">
          <a:xfrm>
            <a:off x="5570538" y="4029075"/>
            <a:ext cx="139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1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4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¼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46" name="Rectangle 54"/>
          <p:cNvSpPr>
            <a:spLocks noChangeArrowheads="1"/>
          </p:cNvSpPr>
          <p:nvPr/>
        </p:nvSpPr>
        <p:spPr bwMode="auto">
          <a:xfrm>
            <a:off x="5573713" y="4719638"/>
            <a:ext cx="1392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2</a:t>
            </a:r>
            <a:r>
              <a:rPr lang="en-US" b="1" i="1">
                <a:solidFill>
                  <a:schemeClr val="hlink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chemeClr val="hlink"/>
                </a:solidFill>
                <a:latin typeface="Futura Bk BT"/>
              </a:rPr>
              <a:t>4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 </a:t>
            </a:r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¼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47" name="Line 55"/>
          <p:cNvSpPr>
            <a:spLocks noChangeShapeType="1"/>
          </p:cNvSpPr>
          <p:nvPr/>
        </p:nvSpPr>
        <p:spPr bwMode="auto">
          <a:xfrm flipH="1">
            <a:off x="6983413" y="3505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48" name="Rectangle 56"/>
          <p:cNvSpPr>
            <a:spLocks noChangeArrowheads="1"/>
          </p:cNvSpPr>
          <p:nvPr/>
        </p:nvSpPr>
        <p:spPr bwMode="auto">
          <a:xfrm>
            <a:off x="6991350" y="3162300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i="1">
                <a:latin typeface="Futura Bk BT"/>
              </a:rPr>
              <a:t>Gametes</a:t>
            </a:r>
          </a:p>
        </p:txBody>
      </p:sp>
      <p:sp>
        <p:nvSpPr>
          <p:cNvPr id="59449" name="Line 57"/>
          <p:cNvSpPr>
            <a:spLocks noChangeShapeType="1"/>
          </p:cNvSpPr>
          <p:nvPr/>
        </p:nvSpPr>
        <p:spPr bwMode="auto">
          <a:xfrm flipH="1">
            <a:off x="47244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50" name="Line 58"/>
          <p:cNvSpPr>
            <a:spLocks noChangeShapeType="1"/>
          </p:cNvSpPr>
          <p:nvPr/>
        </p:nvSpPr>
        <p:spPr bwMode="auto">
          <a:xfrm>
            <a:off x="5257800" y="2667000"/>
            <a:ext cx="5921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51" name="Rectangle 59"/>
          <p:cNvSpPr>
            <a:spLocks noChangeArrowheads="1"/>
          </p:cNvSpPr>
          <p:nvPr/>
        </p:nvSpPr>
        <p:spPr bwMode="auto">
          <a:xfrm>
            <a:off x="500063" y="4191000"/>
            <a:ext cx="1149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Father </a:t>
            </a:r>
          </a:p>
          <a:p>
            <a:pPr algn="ctr" eaLnBrk="0" hangingPunct="0"/>
            <a:r>
              <a:rPr lang="en-US">
                <a:latin typeface="Futura Bk BT"/>
              </a:rPr>
              <a:t>(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1</a:t>
            </a:r>
            <a:r>
              <a:rPr lang="en-US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b="1" i="1" baseline="-25000">
                <a:solidFill>
                  <a:srgbClr val="0000FF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9452" name="Line 60"/>
          <p:cNvSpPr>
            <a:spLocks noChangeShapeType="1"/>
          </p:cNvSpPr>
          <p:nvPr/>
        </p:nvSpPr>
        <p:spPr bwMode="auto">
          <a:xfrm flipV="1">
            <a:off x="1828800" y="4343400"/>
            <a:ext cx="35560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9453" name="Line 61"/>
          <p:cNvSpPr>
            <a:spLocks noChangeShapeType="1"/>
          </p:cNvSpPr>
          <p:nvPr/>
        </p:nvSpPr>
        <p:spPr bwMode="auto">
          <a:xfrm>
            <a:off x="1828800" y="4614863"/>
            <a:ext cx="312738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767" name="Text Box 63"/>
          <p:cNvSpPr txBox="1">
            <a:spLocks noChangeArrowheads="1"/>
          </p:cNvSpPr>
          <p:nvPr/>
        </p:nvSpPr>
        <p:spPr bwMode="auto">
          <a:xfrm>
            <a:off x="192088" y="196850"/>
            <a:ext cx="45323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C. Transmission level</a:t>
            </a:r>
          </a:p>
        </p:txBody>
      </p:sp>
      <p:pic>
        <p:nvPicPr>
          <p:cNvPr id="31768" name="Picture 7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83488" y="304800"/>
            <a:ext cx="1255712" cy="1371600"/>
          </a:xfrm>
        </p:spPr>
      </p:pic>
      <p:sp>
        <p:nvSpPr>
          <p:cNvPr id="25" name="TextBox 24"/>
          <p:cNvSpPr txBox="1"/>
          <p:nvPr/>
        </p:nvSpPr>
        <p:spPr>
          <a:xfrm>
            <a:off x="228600" y="50862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err="1" smtClean="0"/>
              <a:t>eg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CT</a:t>
            </a:r>
            <a:endParaRPr lang="en-AU" sz="20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38700" y="1803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err="1" smtClean="0"/>
              <a:t>eg</a:t>
            </a: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F00000"/>
                </a:solidFill>
                <a:latin typeface="Courier New" pitchFamily="49" charset="0"/>
                <a:cs typeface="Courier New" pitchFamily="49" charset="0"/>
              </a:rPr>
              <a:t>CC</a:t>
            </a:r>
            <a:endParaRPr lang="en-AU" sz="2000" b="1" dirty="0">
              <a:solidFill>
                <a:srgbClr val="F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7" grpId="0"/>
      <p:bldP spid="59435" grpId="0"/>
      <p:bldP spid="59436" grpId="0"/>
      <p:bldP spid="59437" grpId="0"/>
      <p:bldP spid="59438" grpId="0"/>
      <p:bldP spid="59439" grpId="0" animBg="1"/>
      <p:bldP spid="59440" grpId="0" animBg="1"/>
      <p:bldP spid="59441" grpId="0"/>
      <p:bldP spid="59443" grpId="0"/>
      <p:bldP spid="59444" grpId="0"/>
      <p:bldP spid="59445" grpId="0"/>
      <p:bldP spid="59446" grpId="0"/>
      <p:bldP spid="59447" grpId="0" animBg="1"/>
      <p:bldP spid="59448" grpId="0"/>
      <p:bldP spid="59449" grpId="0" animBg="1"/>
      <p:bldP spid="59450" grpId="0" animBg="1"/>
      <p:bldP spid="59451" grpId="0"/>
      <p:bldP spid="59452" grpId="0" animBg="1"/>
      <p:bldP spid="59453" grpId="0" animBg="1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2722563" y="1279525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>
                <a:solidFill>
                  <a:srgbClr val="0000FF"/>
                </a:solidFill>
                <a:latin typeface="Futura Bk BT"/>
              </a:rPr>
              <a:t>1. Classical Mendelian traits 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871538" y="2406650"/>
            <a:ext cx="568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Dominant trait</a:t>
            </a:r>
          </a:p>
          <a:p>
            <a:pPr eaLnBrk="0" hangingPunct="0"/>
            <a:r>
              <a:rPr lang="fr-FR" sz="1800">
                <a:latin typeface="Futura Bk BT"/>
              </a:rPr>
              <a:t>   -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>
                <a:latin typeface="Futura Bk BT"/>
              </a:rPr>
              <a:t>,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 b="1" i="1">
                <a:solidFill>
                  <a:schemeClr val="hlink"/>
                </a:solidFill>
                <a:latin typeface="Futura Bk BT"/>
              </a:rPr>
              <a:t>	</a:t>
            </a:r>
            <a:r>
              <a:rPr lang="fr-FR" sz="1800" b="1">
                <a:solidFill>
                  <a:srgbClr val="FF0000"/>
                </a:solidFill>
                <a:latin typeface="Futura Bk BT"/>
              </a:rPr>
              <a:t>1</a:t>
            </a:r>
          </a:p>
          <a:p>
            <a:pPr eaLnBrk="0" hangingPunct="0"/>
            <a:r>
              <a:rPr lang="fr-FR" sz="1800">
                <a:latin typeface="Futura Bk BT"/>
              </a:rPr>
              <a:t>   -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 b="1" i="1">
                <a:solidFill>
                  <a:schemeClr val="hlink"/>
                </a:solidFill>
                <a:latin typeface="Futura Bk BT"/>
              </a:rPr>
              <a:t>		</a:t>
            </a:r>
            <a:r>
              <a:rPr lang="fr-FR" sz="1800" b="1">
                <a:solidFill>
                  <a:srgbClr val="00CC00"/>
                </a:solidFill>
                <a:latin typeface="Futura Bk BT"/>
              </a:rPr>
              <a:t>0</a:t>
            </a:r>
            <a:endParaRPr lang="en-US" sz="1800" b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 rot="5400000">
            <a:off x="567531" y="25249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92540" name="Rectangle 28"/>
          <p:cNvSpPr>
            <a:spLocks noChangeArrowheads="1"/>
          </p:cNvSpPr>
          <p:nvPr/>
        </p:nvSpPr>
        <p:spPr bwMode="auto">
          <a:xfrm>
            <a:off x="871538" y="3854450"/>
            <a:ext cx="568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Recessive trait</a:t>
            </a:r>
          </a:p>
          <a:p>
            <a:pPr eaLnBrk="0" hangingPunct="0"/>
            <a:r>
              <a:rPr lang="fr-FR" sz="1800">
                <a:latin typeface="Futura Bk BT"/>
              </a:rPr>
              <a:t>   -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	</a:t>
            </a:r>
            <a:r>
              <a:rPr lang="fr-FR" sz="1800" b="1" i="1">
                <a:solidFill>
                  <a:schemeClr val="hlink"/>
                </a:solidFill>
                <a:latin typeface="Futura Bk BT"/>
              </a:rPr>
              <a:t>	</a:t>
            </a:r>
            <a:r>
              <a:rPr lang="fr-FR" sz="1800" b="1">
                <a:solidFill>
                  <a:srgbClr val="FF0000"/>
                </a:solidFill>
                <a:latin typeface="Futura Bk BT"/>
              </a:rPr>
              <a:t>1</a:t>
            </a:r>
          </a:p>
          <a:p>
            <a:pPr eaLnBrk="0" hangingPunct="0"/>
            <a:r>
              <a:rPr lang="fr-FR" sz="1800">
                <a:latin typeface="Futura Bk BT"/>
              </a:rPr>
              <a:t>   -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aa, Aa</a:t>
            </a:r>
            <a:r>
              <a:rPr lang="fr-FR" sz="1800" b="1" i="1">
                <a:solidFill>
                  <a:schemeClr val="hlink"/>
                </a:solidFill>
                <a:latin typeface="Futura Bk BT"/>
              </a:rPr>
              <a:t>	</a:t>
            </a:r>
            <a:r>
              <a:rPr lang="fr-FR" sz="1800" b="1">
                <a:solidFill>
                  <a:srgbClr val="00CC00"/>
                </a:solidFill>
                <a:latin typeface="Futura Bk BT"/>
              </a:rPr>
              <a:t>0</a:t>
            </a:r>
            <a:endParaRPr lang="en-US" sz="1800" b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192541" name="AutoShape 29"/>
          <p:cNvSpPr>
            <a:spLocks noChangeArrowheads="1"/>
          </p:cNvSpPr>
          <p:nvPr/>
        </p:nvSpPr>
        <p:spPr bwMode="auto">
          <a:xfrm rot="5400000">
            <a:off x="567531" y="39727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pic>
        <p:nvPicPr>
          <p:cNvPr id="3277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0" y="228600"/>
            <a:ext cx="124936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46" name="Text Box 34"/>
          <p:cNvSpPr txBox="1">
            <a:spLocks noChangeArrowheads="1"/>
          </p:cNvSpPr>
          <p:nvPr/>
        </p:nvSpPr>
        <p:spPr bwMode="auto">
          <a:xfrm>
            <a:off x="4191000" y="3886200"/>
            <a:ext cx="3230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Futura Bk BT"/>
              </a:rPr>
              <a:t>Cystic fibrosis</a:t>
            </a:r>
            <a:r>
              <a:rPr lang="en-US" sz="1600" i="1">
                <a:latin typeface="Futura Bk BT"/>
              </a:rPr>
              <a:t> </a:t>
            </a:r>
          </a:p>
          <a:p>
            <a:pPr eaLnBrk="0" hangingPunct="0"/>
            <a:r>
              <a:rPr lang="en-US" sz="1600" i="1">
                <a:latin typeface="Futura Bk BT"/>
              </a:rPr>
              <a:t>3 bp deletion exon 10 CFTR gene</a:t>
            </a:r>
          </a:p>
        </p:txBody>
      </p:sp>
      <p:sp>
        <p:nvSpPr>
          <p:cNvPr id="192547" name="Text Box 35"/>
          <p:cNvSpPr txBox="1">
            <a:spLocks noChangeArrowheads="1"/>
          </p:cNvSpPr>
          <p:nvPr/>
        </p:nvSpPr>
        <p:spPr bwMode="auto">
          <a:xfrm>
            <a:off x="4197350" y="2438400"/>
            <a:ext cx="3008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Futura Bk BT"/>
              </a:rPr>
              <a:t>Huntington’s disease</a:t>
            </a:r>
            <a:r>
              <a:rPr lang="en-US" sz="1600" i="1">
                <a:latin typeface="Futura Bk BT"/>
              </a:rPr>
              <a:t> </a:t>
            </a:r>
          </a:p>
          <a:p>
            <a:pPr eaLnBrk="0" hangingPunct="0"/>
            <a:r>
              <a:rPr lang="en-US" sz="1600" i="1">
                <a:latin typeface="Futura Bk BT"/>
              </a:rPr>
              <a:t>(CAG)n repeat, huntingtin gene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/>
      <p:bldP spid="192517" grpId="0"/>
      <p:bldP spid="192518" grpId="0" animBg="1"/>
      <p:bldP spid="192540" grpId="0"/>
      <p:bldP spid="192541" grpId="0" animBg="1"/>
      <p:bldP spid="192546" grpId="0"/>
      <p:bldP spid="1925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295400" y="1279525"/>
            <a:ext cx="38683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 dirty="0">
                <a:solidFill>
                  <a:srgbClr val="0000FF"/>
                </a:solidFill>
                <a:latin typeface="Futura Bk BT"/>
              </a:rPr>
              <a:t>2. </a:t>
            </a:r>
            <a:r>
              <a:rPr lang="en-AU" sz="2000" b="1" dirty="0" smtClean="0">
                <a:solidFill>
                  <a:srgbClr val="0000FF"/>
                </a:solidFill>
                <a:latin typeface="Futura Bk BT"/>
              </a:rPr>
              <a:t>Complex </a:t>
            </a:r>
            <a:r>
              <a:rPr lang="en-AU" sz="2000" b="1" u="sng" dirty="0" smtClean="0">
                <a:solidFill>
                  <a:srgbClr val="0000FF"/>
                </a:solidFill>
                <a:latin typeface="Futura Bk BT"/>
              </a:rPr>
              <a:t>Quantitative</a:t>
            </a:r>
            <a:r>
              <a:rPr lang="en-AU" sz="2000" b="1" dirty="0" smtClean="0">
                <a:solidFill>
                  <a:srgbClr val="0000FF"/>
                </a:solidFill>
                <a:latin typeface="Futura Bk BT"/>
              </a:rPr>
              <a:t> </a:t>
            </a:r>
            <a:r>
              <a:rPr lang="en-AU" sz="2000" b="1" dirty="0">
                <a:solidFill>
                  <a:srgbClr val="0000FF"/>
                </a:solidFill>
                <a:latin typeface="Futura Bk BT"/>
              </a:rPr>
              <a:t>traits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15000" y="1981200"/>
            <a:ext cx="2819400" cy="4191000"/>
            <a:chOff x="3504" y="1152"/>
            <a:chExt cx="1776" cy="2640"/>
          </a:xfrm>
        </p:grpSpPr>
        <p:pic>
          <p:nvPicPr>
            <p:cNvPr id="33801" name="Picture 23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9723" t="6250" r="52777" b="56250"/>
            <a:stretch>
              <a:fillRect/>
            </a:stretch>
          </p:blipFill>
          <p:spPr bwMode="auto">
            <a:xfrm>
              <a:off x="3606" y="1152"/>
              <a:ext cx="129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2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52777" t="6250" b="58333"/>
            <a:stretch>
              <a:fillRect/>
            </a:stretch>
          </p:blipFill>
          <p:spPr bwMode="auto">
            <a:xfrm>
              <a:off x="3504" y="2064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25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9723" t="47917" r="52777" b="16667"/>
            <a:stretch>
              <a:fillRect/>
            </a:stretch>
          </p:blipFill>
          <p:spPr bwMode="auto">
            <a:xfrm>
              <a:off x="3606" y="2976"/>
              <a:ext cx="129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 Box 26"/>
            <p:cNvSpPr txBox="1">
              <a:spLocks noChangeArrowheads="1"/>
            </p:cNvSpPr>
            <p:nvPr/>
          </p:nvSpPr>
          <p:spPr bwMode="auto">
            <a:xfrm>
              <a:off x="4886" y="1417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  <p:sp>
          <p:nvSpPr>
            <p:cNvPr id="33805" name="Text Box 27"/>
            <p:cNvSpPr txBox="1">
              <a:spLocks noChangeArrowheads="1"/>
            </p:cNvSpPr>
            <p:nvPr/>
          </p:nvSpPr>
          <p:spPr bwMode="auto">
            <a:xfrm>
              <a:off x="4864" y="230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  <p:sp>
          <p:nvSpPr>
            <p:cNvPr id="33806" name="Text Box 28"/>
            <p:cNvSpPr txBox="1">
              <a:spLocks noChangeArrowheads="1"/>
            </p:cNvSpPr>
            <p:nvPr/>
          </p:nvSpPr>
          <p:spPr bwMode="auto">
            <a:xfrm>
              <a:off x="4880" y="3215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</p:grp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7115175" y="1409700"/>
            <a:ext cx="0" cy="51816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33798" name="Picture 30"/>
          <p:cNvPicPr>
            <a:picLocks noChangeAspect="1" noChangeArrowheads="1"/>
          </p:cNvPicPr>
          <p:nvPr/>
        </p:nvPicPr>
        <p:blipFill>
          <a:blip r:embed="rId4" cstate="print"/>
          <a:srcRect l="13889"/>
          <a:stretch>
            <a:fillRect/>
          </a:stretch>
        </p:blipFill>
        <p:spPr bwMode="auto">
          <a:xfrm>
            <a:off x="838200" y="22860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3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3800" name="Rectangle 33"/>
          <p:cNvSpPr>
            <a:spLocks noChangeArrowheads="1"/>
          </p:cNvSpPr>
          <p:nvPr/>
        </p:nvSpPr>
        <p:spPr bwMode="auto">
          <a:xfrm>
            <a:off x="1905000" y="60340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>
                <a:solidFill>
                  <a:schemeClr val="folHlink"/>
                </a:solidFill>
                <a:latin typeface="Futura Bk BT"/>
              </a:rPr>
              <a:t>e.g. cholesterol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295400" y="1279525"/>
            <a:ext cx="3358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0000FF"/>
                </a:solidFill>
                <a:latin typeface="Futura Bk BT"/>
              </a:rPr>
              <a:t>3. Complex </a:t>
            </a:r>
            <a:r>
              <a:rPr lang="en-AU" sz="2000" b="1" u="sng" dirty="0" smtClean="0">
                <a:solidFill>
                  <a:srgbClr val="0000FF"/>
                </a:solidFill>
                <a:latin typeface="Futura Bk BT"/>
              </a:rPr>
              <a:t>Disease</a:t>
            </a:r>
            <a:r>
              <a:rPr lang="en-AU" sz="2000" b="1" dirty="0" smtClean="0">
                <a:solidFill>
                  <a:srgbClr val="0000FF"/>
                </a:solidFill>
                <a:latin typeface="Futura Bk BT"/>
              </a:rPr>
              <a:t> </a:t>
            </a:r>
            <a:r>
              <a:rPr lang="en-AU" sz="2000" b="1" dirty="0">
                <a:solidFill>
                  <a:srgbClr val="0000FF"/>
                </a:solidFill>
                <a:latin typeface="Futura Bk BT"/>
              </a:rPr>
              <a:t>traits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715000" y="1981200"/>
            <a:ext cx="2819400" cy="4191000"/>
            <a:chOff x="3504" y="1152"/>
            <a:chExt cx="1776" cy="2640"/>
          </a:xfrm>
        </p:grpSpPr>
        <p:pic>
          <p:nvPicPr>
            <p:cNvPr id="33801" name="Picture 23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9723" t="6250" r="52777" b="56250"/>
            <a:stretch>
              <a:fillRect/>
            </a:stretch>
          </p:blipFill>
          <p:spPr bwMode="auto">
            <a:xfrm>
              <a:off x="3606" y="1152"/>
              <a:ext cx="129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2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52777" t="6250" b="58333"/>
            <a:stretch>
              <a:fillRect/>
            </a:stretch>
          </p:blipFill>
          <p:spPr bwMode="auto">
            <a:xfrm>
              <a:off x="3504" y="2064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Picture 25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l="9723" t="47917" r="52777" b="16667"/>
            <a:stretch>
              <a:fillRect/>
            </a:stretch>
          </p:blipFill>
          <p:spPr bwMode="auto">
            <a:xfrm>
              <a:off x="3606" y="2976"/>
              <a:ext cx="129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 Box 26"/>
            <p:cNvSpPr txBox="1">
              <a:spLocks noChangeArrowheads="1"/>
            </p:cNvSpPr>
            <p:nvPr/>
          </p:nvSpPr>
          <p:spPr bwMode="auto">
            <a:xfrm>
              <a:off x="4886" y="1417"/>
              <a:ext cx="3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  <p:sp>
          <p:nvSpPr>
            <p:cNvPr id="33805" name="Text Box 27"/>
            <p:cNvSpPr txBox="1">
              <a:spLocks noChangeArrowheads="1"/>
            </p:cNvSpPr>
            <p:nvPr/>
          </p:nvSpPr>
          <p:spPr bwMode="auto">
            <a:xfrm>
              <a:off x="4864" y="230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  <p:sp>
          <p:nvSpPr>
            <p:cNvPr id="33806" name="Text Box 28"/>
            <p:cNvSpPr txBox="1">
              <a:spLocks noChangeArrowheads="1"/>
            </p:cNvSpPr>
            <p:nvPr/>
          </p:nvSpPr>
          <p:spPr bwMode="auto">
            <a:xfrm>
              <a:off x="4880" y="3215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i="1">
                  <a:solidFill>
                    <a:srgbClr val="0000FF"/>
                  </a:solidFill>
                  <a:latin typeface="Futura Bk BT"/>
                </a:rPr>
                <a:t>aa</a:t>
              </a:r>
            </a:p>
          </p:txBody>
        </p:sp>
      </p:grp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7392956" y="1409700"/>
            <a:ext cx="0" cy="5181600"/>
          </a:xfrm>
          <a:prstGeom prst="line">
            <a:avLst/>
          </a:prstGeom>
          <a:noFill/>
          <a:ln w="28575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33798" name="Picture 30"/>
          <p:cNvPicPr>
            <a:picLocks noChangeAspect="1" noChangeArrowheads="1"/>
          </p:cNvPicPr>
          <p:nvPr/>
        </p:nvPicPr>
        <p:blipFill>
          <a:blip r:embed="rId4" cstate="print"/>
          <a:srcRect l="13889"/>
          <a:stretch>
            <a:fillRect/>
          </a:stretch>
        </p:blipFill>
        <p:spPr bwMode="auto">
          <a:xfrm>
            <a:off x="838200" y="22860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3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3800" name="Rectangle 33"/>
          <p:cNvSpPr>
            <a:spLocks noChangeArrowheads="1"/>
          </p:cNvSpPr>
          <p:nvPr/>
        </p:nvSpPr>
        <p:spPr bwMode="auto">
          <a:xfrm>
            <a:off x="1905000" y="5867400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 smtClean="0">
                <a:latin typeface="Futura Bk BT"/>
              </a:rPr>
              <a:t>Disease liability </a:t>
            </a:r>
            <a:endParaRPr lang="en-US" sz="1800" b="1" dirty="0">
              <a:latin typeface="Futura Bk BT"/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5923383" y="61838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folHlink"/>
                </a:solidFill>
                <a:latin typeface="Futura Bk BT"/>
              </a:rPr>
              <a:t>Controls</a:t>
            </a:r>
            <a:endParaRPr lang="en-US" sz="1800" b="1" dirty="0">
              <a:solidFill>
                <a:schemeClr val="folHlink"/>
              </a:solidFill>
              <a:latin typeface="Futura Bk BT"/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7165912" y="6190861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FF0000"/>
                </a:solidFill>
                <a:latin typeface="Futura Bk BT"/>
              </a:rPr>
              <a:t>Cases</a:t>
            </a:r>
            <a:endParaRPr lang="en-US" sz="1800" b="1" dirty="0">
              <a:solidFill>
                <a:srgbClr val="FF0000"/>
              </a:solidFill>
              <a:latin typeface="Futura Bk B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7392956" y="1426773"/>
            <a:ext cx="838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462338" y="933450"/>
            <a:ext cx="229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b="1" u="sng">
                <a:solidFill>
                  <a:srgbClr val="0000FF"/>
                </a:solidFill>
                <a:latin typeface="Futura Bk BT"/>
              </a:rPr>
              <a:t>Gene mapping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7088" y="2151063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00"/>
                </a:solidFill>
                <a:latin typeface="Futura Bk BT"/>
              </a:rPr>
              <a:t>LOCALIZE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and then </a:t>
            </a:r>
            <a:r>
              <a:rPr lang="en-AU" sz="2000" u="sng">
                <a:solidFill>
                  <a:srgbClr val="000000"/>
                </a:solidFill>
                <a:latin typeface="Futura Bk BT"/>
              </a:rPr>
              <a:t>IDENTIFY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a </a:t>
            </a:r>
            <a:r>
              <a:rPr lang="en-AU" sz="2000">
                <a:solidFill>
                  <a:srgbClr val="F43622"/>
                </a:solidFill>
                <a:latin typeface="Futura Bk BT"/>
              </a:rPr>
              <a:t>locus that regulates a trait</a:t>
            </a:r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1524000" y="2709863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 rot="5400000">
            <a:off x="567532" y="2272506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>
            <a:off x="3886200" y="27178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685800" y="3565525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 sz="2000" i="1">
                <a:solidFill>
                  <a:srgbClr val="0000FF"/>
                </a:solidFill>
                <a:latin typeface="Futura Bk BT"/>
              </a:rPr>
              <a:t>Linkage analysis </a:t>
            </a: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3048000" y="3543300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AU" sz="2000" i="1">
                <a:solidFill>
                  <a:srgbClr val="0000FF"/>
                </a:solidFill>
                <a:latin typeface="Futura Bk BT"/>
              </a:rPr>
              <a:t>Association analysis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057400" y="2730500"/>
            <a:ext cx="182880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animBg="1"/>
      <p:bldP spid="310279" grpId="0" animBg="1"/>
      <p:bldP spid="310280" grpId="0"/>
      <p:bldP spid="310281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3" y="500063"/>
            <a:ext cx="38608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Line 2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862263" y="4735513"/>
            <a:ext cx="304800" cy="3048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3128963" y="4735513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005138" y="4735513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159125" y="46942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4824" name="Line 11"/>
          <p:cNvSpPr>
            <a:spLocks noChangeShapeType="1"/>
          </p:cNvSpPr>
          <p:nvPr/>
        </p:nvSpPr>
        <p:spPr bwMode="auto">
          <a:xfrm flipH="1">
            <a:off x="1787525" y="3351213"/>
            <a:ext cx="29352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 flipV="1">
            <a:off x="1787525" y="1312863"/>
            <a:ext cx="1588" cy="202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826" name="Text Box 281"/>
          <p:cNvSpPr txBox="1">
            <a:spLocks noChangeArrowheads="1"/>
          </p:cNvSpPr>
          <p:nvPr/>
        </p:nvSpPr>
        <p:spPr bwMode="auto">
          <a:xfrm>
            <a:off x="1149350" y="1295400"/>
            <a:ext cx="428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nl-NL" sz="2000" i="1">
                <a:solidFill>
                  <a:schemeClr val="tx2"/>
                </a:solidFill>
              </a:rPr>
              <a:t>P</a:t>
            </a:r>
            <a:r>
              <a:rPr lang="nl-NL" sz="2000">
                <a:solidFill>
                  <a:schemeClr val="tx2"/>
                </a:solidFill>
              </a:rPr>
              <a:t>(</a:t>
            </a:r>
            <a:r>
              <a:rPr lang="nl-NL" sz="2000" i="1">
                <a:solidFill>
                  <a:schemeClr val="tx2"/>
                </a:solidFill>
              </a:rPr>
              <a:t>X</a:t>
            </a:r>
            <a:r>
              <a:rPr lang="nl-NL" sz="2000">
                <a:solidFill>
                  <a:schemeClr val="tx2"/>
                </a:solidFill>
              </a:rPr>
              <a:t>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34827" name="Text Box 282"/>
          <p:cNvSpPr txBox="1">
            <a:spLocks noChangeArrowheads="1"/>
          </p:cNvSpPr>
          <p:nvPr/>
        </p:nvSpPr>
        <p:spPr bwMode="auto">
          <a:xfrm>
            <a:off x="4710113" y="3352800"/>
            <a:ext cx="2016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nl-NL" sz="1800" i="1">
                <a:solidFill>
                  <a:schemeClr val="tx2"/>
                </a:solidFill>
              </a:rPr>
              <a:t>X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4828" name="Text Box 283"/>
          <p:cNvSpPr txBox="1">
            <a:spLocks noChangeArrowheads="1"/>
          </p:cNvSpPr>
          <p:nvPr/>
        </p:nvSpPr>
        <p:spPr bwMode="auto">
          <a:xfrm>
            <a:off x="3200400" y="2438400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4829" name="Text Box 284"/>
          <p:cNvSpPr txBox="1">
            <a:spLocks noChangeArrowheads="1"/>
          </p:cNvSpPr>
          <p:nvPr/>
        </p:nvSpPr>
        <p:spPr bwMode="auto">
          <a:xfrm>
            <a:off x="3025775" y="1128713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chemeClr val="hlink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4830" name="Text Box 285"/>
          <p:cNvSpPr txBox="1">
            <a:spLocks noChangeArrowheads="1"/>
          </p:cNvSpPr>
          <p:nvPr/>
        </p:nvSpPr>
        <p:spPr bwMode="auto">
          <a:xfrm>
            <a:off x="2800350" y="2436813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CC00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34831" name="Text Box 290"/>
          <p:cNvSpPr txBox="1">
            <a:spLocks noChangeArrowheads="1"/>
          </p:cNvSpPr>
          <p:nvPr/>
        </p:nvSpPr>
        <p:spPr bwMode="auto">
          <a:xfrm>
            <a:off x="3262313" y="395287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4832" name="Text Box 291"/>
          <p:cNvSpPr txBox="1">
            <a:spLocks noChangeArrowheads="1"/>
          </p:cNvSpPr>
          <p:nvPr/>
        </p:nvSpPr>
        <p:spPr bwMode="auto">
          <a:xfrm>
            <a:off x="2924175" y="394970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chemeClr val="hlink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4833" name="Text Box 292"/>
          <p:cNvSpPr txBox="1">
            <a:spLocks noChangeArrowheads="1"/>
          </p:cNvSpPr>
          <p:nvPr/>
        </p:nvSpPr>
        <p:spPr bwMode="auto">
          <a:xfrm>
            <a:off x="2590800" y="39497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CC00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34834" name="Text Box 298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4835" name="Text Box 299"/>
          <p:cNvSpPr txBox="1">
            <a:spLocks noChangeArrowheads="1"/>
          </p:cNvSpPr>
          <p:nvPr/>
        </p:nvSpPr>
        <p:spPr bwMode="auto">
          <a:xfrm>
            <a:off x="2962275" y="42068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folHlink"/>
                </a:solidFill>
              </a:rPr>
              <a:t>m</a:t>
            </a:r>
          </a:p>
        </p:txBody>
      </p:sp>
      <p:sp>
        <p:nvSpPr>
          <p:cNvPr id="34836" name="Line 322"/>
          <p:cNvSpPr>
            <a:spLocks noChangeShapeType="1"/>
          </p:cNvSpPr>
          <p:nvPr/>
        </p:nvSpPr>
        <p:spPr bwMode="auto">
          <a:xfrm>
            <a:off x="590550" y="4887913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514350"/>
            <a:ext cx="3833812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844" name="Line 322"/>
          <p:cNvSpPr>
            <a:spLocks noChangeShapeType="1"/>
          </p:cNvSpPr>
          <p:nvPr/>
        </p:nvSpPr>
        <p:spPr bwMode="auto">
          <a:xfrm>
            <a:off x="590550" y="4887913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45" name="Oval 323"/>
          <p:cNvSpPr>
            <a:spLocks noChangeArrowheads="1"/>
          </p:cNvSpPr>
          <p:nvPr/>
        </p:nvSpPr>
        <p:spPr bwMode="auto">
          <a:xfrm>
            <a:off x="1382713" y="4735513"/>
            <a:ext cx="304800" cy="3048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846" name="Oval 324"/>
          <p:cNvSpPr>
            <a:spLocks noChangeArrowheads="1"/>
          </p:cNvSpPr>
          <p:nvPr/>
        </p:nvSpPr>
        <p:spPr bwMode="auto">
          <a:xfrm>
            <a:off x="4835525" y="4735513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847" name="Oval 325"/>
          <p:cNvSpPr>
            <a:spLocks noChangeArrowheads="1"/>
          </p:cNvSpPr>
          <p:nvPr/>
        </p:nvSpPr>
        <p:spPr bwMode="auto">
          <a:xfrm>
            <a:off x="3287713" y="4735513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848" name="Line 326"/>
          <p:cNvSpPr>
            <a:spLocks noChangeShapeType="1"/>
          </p:cNvSpPr>
          <p:nvPr/>
        </p:nvSpPr>
        <p:spPr bwMode="auto">
          <a:xfrm>
            <a:off x="3159125" y="46942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49" name="Text Box 327"/>
          <p:cNvSpPr txBox="1">
            <a:spLocks noChangeArrowheads="1"/>
          </p:cNvSpPr>
          <p:nvPr/>
        </p:nvSpPr>
        <p:spPr bwMode="auto">
          <a:xfrm>
            <a:off x="2990850" y="41783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folHlink"/>
                </a:solidFill>
              </a:rPr>
              <a:t>m</a:t>
            </a:r>
          </a:p>
        </p:txBody>
      </p:sp>
      <p:sp>
        <p:nvSpPr>
          <p:cNvPr id="197960" name="Text Box 328"/>
          <p:cNvSpPr txBox="1">
            <a:spLocks noChangeArrowheads="1"/>
          </p:cNvSpPr>
          <p:nvPr/>
        </p:nvSpPr>
        <p:spPr bwMode="auto">
          <a:xfrm>
            <a:off x="3211513" y="505936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FF6600"/>
                </a:solidFill>
              </a:rPr>
              <a:t>d</a:t>
            </a:r>
            <a:endParaRPr lang="en-US" i="1">
              <a:solidFill>
                <a:srgbClr val="FF6600"/>
              </a:solidFill>
            </a:endParaRPr>
          </a:p>
        </p:txBody>
      </p:sp>
      <p:sp>
        <p:nvSpPr>
          <p:cNvPr id="197961" name="Text Box 329"/>
          <p:cNvSpPr txBox="1">
            <a:spLocks noChangeArrowheads="1"/>
          </p:cNvSpPr>
          <p:nvPr/>
        </p:nvSpPr>
        <p:spPr bwMode="auto">
          <a:xfrm>
            <a:off x="4794250" y="5054600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FF6600"/>
                </a:solidFill>
              </a:rPr>
              <a:t>+a</a:t>
            </a:r>
            <a:endParaRPr lang="en-US" i="1">
              <a:solidFill>
                <a:srgbClr val="FF6600"/>
              </a:solidFill>
            </a:endParaRPr>
          </a:p>
        </p:txBody>
      </p:sp>
      <p:sp>
        <p:nvSpPr>
          <p:cNvPr id="35852" name="Line 341"/>
          <p:cNvSpPr>
            <a:spLocks noChangeShapeType="1"/>
          </p:cNvSpPr>
          <p:nvPr/>
        </p:nvSpPr>
        <p:spPr bwMode="auto">
          <a:xfrm flipH="1">
            <a:off x="1787525" y="3351213"/>
            <a:ext cx="29352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853" name="Line 342"/>
          <p:cNvSpPr>
            <a:spLocks noChangeShapeType="1"/>
          </p:cNvSpPr>
          <p:nvPr/>
        </p:nvSpPr>
        <p:spPr bwMode="auto">
          <a:xfrm flipV="1">
            <a:off x="1787525" y="1312863"/>
            <a:ext cx="1588" cy="202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854" name="Text Box 611"/>
          <p:cNvSpPr txBox="1">
            <a:spLocks noChangeArrowheads="1"/>
          </p:cNvSpPr>
          <p:nvPr/>
        </p:nvSpPr>
        <p:spPr bwMode="auto">
          <a:xfrm>
            <a:off x="1149350" y="1295400"/>
            <a:ext cx="4286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nl-NL" sz="2000" i="1">
                <a:solidFill>
                  <a:schemeClr val="tx2"/>
                </a:solidFill>
              </a:rPr>
              <a:t>P</a:t>
            </a:r>
            <a:r>
              <a:rPr lang="nl-NL" sz="2000">
                <a:solidFill>
                  <a:schemeClr val="tx2"/>
                </a:solidFill>
              </a:rPr>
              <a:t>(</a:t>
            </a:r>
            <a:r>
              <a:rPr lang="nl-NL" sz="2000" i="1">
                <a:solidFill>
                  <a:schemeClr val="tx2"/>
                </a:solidFill>
              </a:rPr>
              <a:t>X</a:t>
            </a:r>
            <a:r>
              <a:rPr lang="nl-NL" sz="2000">
                <a:solidFill>
                  <a:schemeClr val="tx2"/>
                </a:solidFill>
              </a:rPr>
              <a:t>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35855" name="Text Box 612"/>
          <p:cNvSpPr txBox="1">
            <a:spLocks noChangeArrowheads="1"/>
          </p:cNvSpPr>
          <p:nvPr/>
        </p:nvSpPr>
        <p:spPr bwMode="auto">
          <a:xfrm>
            <a:off x="4710113" y="3352800"/>
            <a:ext cx="2016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nl-NL" sz="1800" i="1">
                <a:solidFill>
                  <a:schemeClr val="tx2"/>
                </a:solidFill>
              </a:rPr>
              <a:t>X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5856" name="Text Box 613"/>
          <p:cNvSpPr txBox="1">
            <a:spLocks noChangeArrowheads="1"/>
          </p:cNvSpPr>
          <p:nvPr/>
        </p:nvSpPr>
        <p:spPr bwMode="auto">
          <a:xfrm>
            <a:off x="3600450" y="2362200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5857" name="Text Box 614"/>
          <p:cNvSpPr txBox="1">
            <a:spLocks noChangeArrowheads="1"/>
          </p:cNvSpPr>
          <p:nvPr/>
        </p:nvSpPr>
        <p:spPr bwMode="auto">
          <a:xfrm>
            <a:off x="3025775" y="1176338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chemeClr val="hlink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5858" name="Text Box 615"/>
          <p:cNvSpPr txBox="1">
            <a:spLocks noChangeArrowheads="1"/>
          </p:cNvSpPr>
          <p:nvPr/>
        </p:nvSpPr>
        <p:spPr bwMode="auto">
          <a:xfrm>
            <a:off x="2411413" y="23622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>
                <a:solidFill>
                  <a:srgbClr val="00CC00"/>
                </a:solidFill>
                <a:latin typeface="Tahoma" pitchFamily="34" charset="0"/>
              </a:rPr>
              <a:t>aa</a:t>
            </a:r>
            <a:endParaRPr lang="en-US" sz="1800" b="1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98254" name="Text Box 622"/>
          <p:cNvSpPr txBox="1">
            <a:spLocks noChangeArrowheads="1"/>
          </p:cNvSpPr>
          <p:nvPr/>
        </p:nvSpPr>
        <p:spPr bwMode="auto">
          <a:xfrm>
            <a:off x="1363663" y="51181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6600"/>
                </a:solidFill>
              </a:rPr>
              <a:t>– a</a:t>
            </a:r>
            <a:r>
              <a:rPr lang="en-US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5860" name="Text Box 623"/>
          <p:cNvSpPr txBox="1">
            <a:spLocks noChangeArrowheads="1"/>
          </p:cNvSpPr>
          <p:nvPr/>
        </p:nvSpPr>
        <p:spPr bwMode="auto">
          <a:xfrm>
            <a:off x="4732338" y="395287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 dirty="0">
                <a:solidFill>
                  <a:srgbClr val="0000FF"/>
                </a:solidFill>
                <a:latin typeface="Tahoma" pitchFamily="34" charset="0"/>
              </a:rPr>
              <a:t>AA</a:t>
            </a:r>
            <a:endParaRPr lang="en-US" sz="18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5861" name="Text Box 624"/>
          <p:cNvSpPr txBox="1">
            <a:spLocks noChangeArrowheads="1"/>
          </p:cNvSpPr>
          <p:nvPr/>
        </p:nvSpPr>
        <p:spPr bwMode="auto">
          <a:xfrm>
            <a:off x="3186113" y="394970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 dirty="0">
                <a:solidFill>
                  <a:schemeClr val="hlink"/>
                </a:solidFill>
                <a:latin typeface="Tahoma" pitchFamily="34" charset="0"/>
              </a:rPr>
              <a:t>Aa</a:t>
            </a:r>
            <a:endParaRPr lang="en-US" sz="18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5862" name="Text Box 625"/>
          <p:cNvSpPr txBox="1">
            <a:spLocks noChangeArrowheads="1"/>
          </p:cNvSpPr>
          <p:nvPr/>
        </p:nvSpPr>
        <p:spPr bwMode="auto">
          <a:xfrm>
            <a:off x="1331913" y="39497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1800" b="1" i="1" dirty="0">
                <a:solidFill>
                  <a:srgbClr val="00CC00"/>
                </a:solidFill>
                <a:latin typeface="Tahoma" pitchFamily="34" charset="0"/>
              </a:rPr>
              <a:t>aa</a:t>
            </a:r>
            <a:endParaRPr lang="en-US" sz="1800" b="1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98259" name="Rectangle 627"/>
          <p:cNvSpPr>
            <a:spLocks noChangeArrowheads="1"/>
          </p:cNvSpPr>
          <p:nvPr/>
        </p:nvSpPr>
        <p:spPr bwMode="auto">
          <a:xfrm>
            <a:off x="5838825" y="1905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FF"/>
                </a:solidFill>
                <a:latin typeface="Futura Bk BT"/>
              </a:rPr>
              <a:t>Biometric Model</a:t>
            </a:r>
          </a:p>
        </p:txBody>
      </p:sp>
      <p:sp>
        <p:nvSpPr>
          <p:cNvPr id="198261" name="Rectangle 629"/>
          <p:cNvSpPr>
            <a:spLocks noChangeArrowheads="1"/>
          </p:cNvSpPr>
          <p:nvPr/>
        </p:nvSpPr>
        <p:spPr bwMode="auto">
          <a:xfrm>
            <a:off x="5881688" y="513397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Futura Bk BT"/>
              </a:rPr>
              <a:t>Genotypic effect</a:t>
            </a:r>
          </a:p>
        </p:txBody>
      </p:sp>
      <p:sp>
        <p:nvSpPr>
          <p:cNvPr id="198262" name="Line 630"/>
          <p:cNvSpPr>
            <a:spLocks noChangeShapeType="1"/>
          </p:cNvSpPr>
          <p:nvPr/>
        </p:nvSpPr>
        <p:spPr bwMode="auto">
          <a:xfrm flipH="1">
            <a:off x="5638800" y="53625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866" name="Text Box 632"/>
          <p:cNvSpPr txBox="1">
            <a:spLocks noChangeArrowheads="1"/>
          </p:cNvSpPr>
          <p:nvPr/>
        </p:nvSpPr>
        <p:spPr bwMode="auto">
          <a:xfrm>
            <a:off x="192088" y="196850"/>
            <a:ext cx="3803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D. Phenotype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960" grpId="0"/>
      <p:bldP spid="197961" grpId="0"/>
      <p:bldP spid="198254" grpId="0"/>
      <p:bldP spid="198259" grpId="0"/>
      <p:bldP spid="198261" grpId="0"/>
      <p:bldP spid="1982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58054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2. Very basic statistical concepts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031875" y="2997200"/>
            <a:ext cx="6207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5141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Mean, variance, covariance</a:t>
            </a:r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1026" name="Object 297"/>
          <p:cNvGraphicFramePr>
            <a:graphicFrameLocks noChangeAspect="1"/>
          </p:cNvGraphicFramePr>
          <p:nvPr/>
        </p:nvGraphicFramePr>
        <p:xfrm>
          <a:off x="803275" y="2590800"/>
          <a:ext cx="2030413" cy="1236663"/>
        </p:xfrm>
        <a:graphic>
          <a:graphicData uri="http://schemas.openxmlformats.org/presentationml/2006/ole">
            <p:oleObj spid="_x0000_s1026" name="Equation" r:id="rId4" imgW="850680" imgH="520560" progId="Equation.3">
              <p:embed/>
            </p:oleObj>
          </a:graphicData>
        </a:graphic>
      </p:graphicFrame>
      <p:sp>
        <p:nvSpPr>
          <p:cNvPr id="1030" name="Rectangle 302"/>
          <p:cNvSpPr>
            <a:spLocks noChangeArrowheads="1"/>
          </p:cNvSpPr>
          <p:nvPr/>
        </p:nvSpPr>
        <p:spPr bwMode="auto">
          <a:xfrm>
            <a:off x="700088" y="1689100"/>
            <a:ext cx="187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0000FF"/>
                </a:solidFill>
                <a:latin typeface="Futura Bk BT"/>
              </a:rPr>
              <a:t>1. Mean </a:t>
            </a:r>
            <a:r>
              <a:rPr lang="en-AU">
                <a:latin typeface="Futura Bk BT"/>
              </a:rPr>
              <a:t>(</a:t>
            </a:r>
            <a:r>
              <a:rPr lang="en-AU" i="1">
                <a:latin typeface="Futura Bk BT"/>
              </a:rPr>
              <a:t>X</a:t>
            </a:r>
            <a:r>
              <a:rPr lang="en-AU">
                <a:latin typeface="Futura Bk BT"/>
              </a:rPr>
              <a:t>)</a:t>
            </a:r>
            <a:r>
              <a:rPr lang="en-AU" b="1">
                <a:latin typeface="Futura Bk BT"/>
              </a:rPr>
              <a:t> </a:t>
            </a:r>
          </a:p>
        </p:txBody>
      </p:sp>
      <p:pic>
        <p:nvPicPr>
          <p:cNvPr id="1031" name="Picture 3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427288"/>
            <a:ext cx="65405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304"/>
          <p:cNvSpPr>
            <a:spLocks noChangeShapeType="1"/>
          </p:cNvSpPr>
          <p:nvPr/>
        </p:nvSpPr>
        <p:spPr bwMode="auto">
          <a:xfrm>
            <a:off x="6538913" y="27606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201009" name="Object 305"/>
          <p:cNvGraphicFramePr>
            <a:graphicFrameLocks noChangeAspect="1"/>
          </p:cNvGraphicFramePr>
          <p:nvPr/>
        </p:nvGraphicFramePr>
        <p:xfrm>
          <a:off x="1670050" y="4362450"/>
          <a:ext cx="1849438" cy="814388"/>
        </p:xfrm>
        <a:graphic>
          <a:graphicData uri="http://schemas.openxmlformats.org/presentationml/2006/ole">
            <p:oleObj spid="_x0000_s1027" name="Equation" r:id="rId6" imgW="774360" imgH="342720" progId="Equation.3">
              <p:embed/>
            </p:oleObj>
          </a:graphicData>
        </a:graphic>
      </p:graphicFrame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2288" y="4953000"/>
            <a:ext cx="1782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4" name="Straight Connector 13"/>
          <p:cNvCxnSpPr>
            <a:cxnSpLocks noChangeShapeType="1"/>
          </p:cNvCxnSpPr>
          <p:nvPr/>
        </p:nvCxnSpPr>
        <p:spPr bwMode="auto">
          <a:xfrm rot="5400000">
            <a:off x="6917532" y="5611019"/>
            <a:ext cx="16002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Text Box 623"/>
          <p:cNvSpPr txBox="1">
            <a:spLocks noChangeArrowheads="1"/>
          </p:cNvSpPr>
          <p:nvPr/>
        </p:nvSpPr>
        <p:spPr bwMode="auto">
          <a:xfrm>
            <a:off x="5128387" y="348932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800" b="1" i="1" dirty="0">
                <a:solidFill>
                  <a:srgbClr val="0000FF"/>
                </a:solidFill>
                <a:latin typeface="Tahoma" pitchFamily="34" charset="0"/>
              </a:rPr>
              <a:t>AA</a:t>
            </a:r>
            <a:endParaRPr lang="en-US" sz="18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2" name="Text Box 624"/>
          <p:cNvSpPr txBox="1">
            <a:spLocks noChangeArrowheads="1"/>
          </p:cNvSpPr>
          <p:nvPr/>
        </p:nvSpPr>
        <p:spPr bwMode="auto">
          <a:xfrm>
            <a:off x="4483862" y="348615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800" b="1" i="1" dirty="0" smtClean="0">
                <a:solidFill>
                  <a:schemeClr val="hlink"/>
                </a:solidFill>
                <a:latin typeface="Tahoma" pitchFamily="34" charset="0"/>
              </a:rPr>
              <a:t>aA</a:t>
            </a:r>
            <a:endParaRPr lang="en-US" sz="18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3" name="Text Box 625"/>
          <p:cNvSpPr txBox="1">
            <a:spLocks noChangeArrowheads="1"/>
          </p:cNvSpPr>
          <p:nvPr/>
        </p:nvSpPr>
        <p:spPr bwMode="auto">
          <a:xfrm>
            <a:off x="3898075" y="348615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800" b="1" i="1" dirty="0">
                <a:solidFill>
                  <a:srgbClr val="00CC00"/>
                </a:solidFill>
                <a:latin typeface="Tahoma" pitchFamily="34" charset="0"/>
              </a:rPr>
              <a:t>aa</a:t>
            </a:r>
            <a:endParaRPr lang="en-US" sz="1800" b="1" dirty="0">
              <a:solidFill>
                <a:srgbClr val="00CC00"/>
              </a:solidFill>
              <a:latin typeface="Tahoma" pitchFamily="34" charset="0"/>
            </a:endParaRPr>
          </a:p>
        </p:txBody>
      </p:sp>
      <p:sp>
        <p:nvSpPr>
          <p:cNvPr id="15" name="Text Box 623"/>
          <p:cNvSpPr txBox="1">
            <a:spLocks noChangeArrowheads="1"/>
          </p:cNvSpPr>
          <p:nvPr/>
        </p:nvSpPr>
        <p:spPr bwMode="auto">
          <a:xfrm>
            <a:off x="5116512" y="379412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800" b="1" i="1" dirty="0" smtClean="0">
                <a:solidFill>
                  <a:srgbClr val="0000FF"/>
                </a:solidFill>
                <a:latin typeface="Tahoma" pitchFamily="34" charset="0"/>
              </a:rPr>
              <a:t>2</a:t>
            </a:r>
            <a:endParaRPr lang="en-US" sz="18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6" name="Text Box 624"/>
          <p:cNvSpPr txBox="1">
            <a:spLocks noChangeArrowheads="1"/>
          </p:cNvSpPr>
          <p:nvPr/>
        </p:nvSpPr>
        <p:spPr bwMode="auto">
          <a:xfrm>
            <a:off x="4471987" y="379095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800" b="1" i="1" dirty="0" smtClean="0">
                <a:solidFill>
                  <a:schemeClr val="hlink"/>
                </a:solidFill>
                <a:latin typeface="Tahoma" pitchFamily="34" charset="0"/>
              </a:rPr>
              <a:t>1</a:t>
            </a:r>
            <a:endParaRPr lang="en-US" sz="18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7" name="Text Box 625"/>
          <p:cNvSpPr txBox="1">
            <a:spLocks noChangeArrowheads="1"/>
          </p:cNvSpPr>
          <p:nvPr/>
        </p:nvSpPr>
        <p:spPr bwMode="auto">
          <a:xfrm>
            <a:off x="3886200" y="379095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sz="1800" b="1" i="1" dirty="0" smtClean="0">
                <a:solidFill>
                  <a:srgbClr val="00CC00"/>
                </a:solidFill>
                <a:latin typeface="Tahoma" pitchFamily="34" charset="0"/>
              </a:rPr>
              <a:t>0</a:t>
            </a:r>
            <a:endParaRPr lang="en-US" sz="1800" b="1" dirty="0">
              <a:solidFill>
                <a:srgbClr val="00CC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700088" y="1689100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0000FF"/>
                </a:solidFill>
                <a:latin typeface="Futura Bk BT"/>
              </a:rPr>
              <a:t>2. Variance </a:t>
            </a:r>
            <a:r>
              <a:rPr lang="en-AU">
                <a:latin typeface="Futura Bk BT"/>
              </a:rPr>
              <a:t>(</a:t>
            </a:r>
            <a:r>
              <a:rPr lang="en-AU" i="1">
                <a:latin typeface="Futura Bk BT"/>
              </a:rPr>
              <a:t>X</a:t>
            </a:r>
            <a:r>
              <a:rPr lang="en-AU">
                <a:latin typeface="Futura Bk BT"/>
              </a:rPr>
              <a:t>)</a:t>
            </a:r>
            <a:r>
              <a:rPr lang="en-AU" b="1">
                <a:latin typeface="Futura Bk BT"/>
              </a:rPr>
              <a:t> </a:t>
            </a:r>
          </a:p>
        </p:txBody>
      </p:sp>
      <p:pic>
        <p:nvPicPr>
          <p:cNvPr id="2053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3350" y="2362200"/>
            <a:ext cx="22653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5141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Mean, variance, covariance</a:t>
            </a:r>
          </a:p>
        </p:txBody>
      </p:sp>
      <p:sp>
        <p:nvSpPr>
          <p:cNvPr id="2055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776288" y="2514600"/>
          <a:ext cx="3187700" cy="1230313"/>
        </p:xfrm>
        <a:graphic>
          <a:graphicData uri="http://schemas.openxmlformats.org/presentationml/2006/ole">
            <p:oleObj spid="_x0000_s2050" name="Equation" r:id="rId5" imgW="1384200" imgH="533160" progId="Equation.3">
              <p:embed/>
            </p:oleObj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/>
        </p:nvGraphicFramePr>
        <p:xfrm>
          <a:off x="1920875" y="4105275"/>
          <a:ext cx="2717800" cy="819150"/>
        </p:xfrm>
        <a:graphic>
          <a:graphicData uri="http://schemas.openxmlformats.org/presentationml/2006/ole">
            <p:oleObj spid="_x0000_s2051" name="Equation" r:id="rId6" imgW="1180800" imgH="355320" progId="Equation.3">
              <p:embed/>
            </p:oleObj>
          </a:graphicData>
        </a:graphic>
      </p:graphicFrame>
      <p:sp>
        <p:nvSpPr>
          <p:cNvPr id="2056" name="Line 61"/>
          <p:cNvSpPr>
            <a:spLocks noChangeShapeType="1"/>
          </p:cNvSpPr>
          <p:nvPr/>
        </p:nvSpPr>
        <p:spPr bwMode="auto">
          <a:xfrm>
            <a:off x="6538913" y="2760663"/>
            <a:ext cx="214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2288" y="4953000"/>
            <a:ext cx="1782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5400000">
            <a:off x="6917532" y="5611019"/>
            <a:ext cx="1600200" cy="15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59" name="Straight Arrow Connector 14"/>
          <p:cNvCxnSpPr>
            <a:cxnSpLocks noChangeShapeType="1"/>
          </p:cNvCxnSpPr>
          <p:nvPr/>
        </p:nvCxnSpPr>
        <p:spPr bwMode="auto">
          <a:xfrm>
            <a:off x="7183438" y="6019800"/>
            <a:ext cx="1066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1689100"/>
            <a:ext cx="302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>
                <a:solidFill>
                  <a:srgbClr val="0000FF"/>
                </a:solidFill>
                <a:latin typeface="Futura Bk BT"/>
              </a:rPr>
              <a:t>3. Covariance </a:t>
            </a:r>
            <a:r>
              <a:rPr lang="en-AU">
                <a:latin typeface="Futura Bk BT"/>
              </a:rPr>
              <a:t>(</a:t>
            </a:r>
            <a:r>
              <a:rPr lang="en-AU" i="1">
                <a:latin typeface="Futura Bk BT"/>
              </a:rPr>
              <a:t>X,Y</a:t>
            </a:r>
            <a:r>
              <a:rPr lang="en-AU">
                <a:latin typeface="Futura Bk BT"/>
              </a:rPr>
              <a:t>)</a:t>
            </a:r>
            <a:r>
              <a:rPr lang="en-AU" b="1">
                <a:latin typeface="Futura Bk BT"/>
              </a:rPr>
              <a:t> </a:t>
            </a: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0" y="2359025"/>
            <a:ext cx="248761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5141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Mean, variance, covariance</a:t>
            </a:r>
          </a:p>
        </p:txBody>
      </p:sp>
      <p:sp>
        <p:nvSpPr>
          <p:cNvPr id="3079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47663" y="2514600"/>
          <a:ext cx="4733925" cy="1200150"/>
        </p:xfrm>
        <a:graphic>
          <a:graphicData uri="http://schemas.openxmlformats.org/presentationml/2006/ole">
            <p:oleObj spid="_x0000_s3074" name="Equation" r:id="rId5" imgW="2095200" imgH="520560" progId="Equation.3">
              <p:embed/>
            </p:oleObj>
          </a:graphicData>
        </a:graphic>
      </p:graphicFrame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6538913" y="2760663"/>
            <a:ext cx="214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204814" name="Object 14"/>
          <p:cNvGraphicFramePr>
            <a:graphicFrameLocks noChangeAspect="1"/>
          </p:cNvGraphicFramePr>
          <p:nvPr/>
        </p:nvGraphicFramePr>
        <p:xfrm>
          <a:off x="1855788" y="4224338"/>
          <a:ext cx="4302125" cy="788987"/>
        </p:xfrm>
        <a:graphic>
          <a:graphicData uri="http://schemas.openxmlformats.org/presentationml/2006/ole">
            <p:oleObj spid="_x0000_s3075" name="Equation" r:id="rId6" imgW="1904760" imgH="342720" progId="Equation.3">
              <p:embed/>
            </p:oleObj>
          </a:graphicData>
        </a:graphic>
      </p:graphicFrame>
      <p:pic>
        <p:nvPicPr>
          <p:cNvPr id="308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2900" y="5029200"/>
            <a:ext cx="2079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58054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3. Biometrical model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031875" y="2997200"/>
            <a:ext cx="6207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871538" y="1447800"/>
            <a:ext cx="5681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Biallelic locus</a:t>
            </a:r>
          </a:p>
          <a:p>
            <a:pPr eaLnBrk="0" hangingPunct="0"/>
            <a:r>
              <a:rPr lang="fr-FR" sz="1800">
                <a:latin typeface="Futura Bk BT"/>
              </a:rPr>
              <a:t>   - Genotypes: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 b="1">
                <a:solidFill>
                  <a:srgbClr val="0000FF"/>
                </a:solidFill>
                <a:latin typeface="Futura Bk BT"/>
              </a:rPr>
              <a:t>,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  <a:r>
              <a:rPr lang="fr-FR" sz="1800" b="1">
                <a:solidFill>
                  <a:srgbClr val="0000FF"/>
                </a:solidFill>
                <a:latin typeface="Futura Bk BT"/>
              </a:rPr>
              <a:t>, </a:t>
            </a:r>
            <a:r>
              <a:rPr lang="fr-FR" sz="1800" b="1" i="1">
                <a:solidFill>
                  <a:srgbClr val="0000FF"/>
                </a:solidFill>
                <a:latin typeface="Futura Bk BT"/>
              </a:rPr>
              <a:t>aa</a:t>
            </a:r>
          </a:p>
          <a:p>
            <a:pPr eaLnBrk="0" hangingPunct="0"/>
            <a:r>
              <a:rPr lang="fr-FR" sz="1800">
                <a:latin typeface="Futura Bk BT"/>
              </a:rPr>
              <a:t>   - Genotype frequencies: </a:t>
            </a:r>
            <a:r>
              <a:rPr lang="fr-FR" sz="18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sz="18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fr-FR" sz="1800" b="1" i="1">
                <a:solidFill>
                  <a:srgbClr val="00CC00"/>
                </a:solidFill>
                <a:latin typeface="Futura Bk BT"/>
              </a:rPr>
              <a:t>, 2pq, q</a:t>
            </a:r>
            <a:r>
              <a:rPr lang="fr-FR" sz="18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7881" name="AutoShape 9"/>
          <p:cNvSpPr>
            <a:spLocks noChangeArrowheads="1"/>
          </p:cNvSpPr>
          <p:nvPr/>
        </p:nvSpPr>
        <p:spPr bwMode="auto">
          <a:xfrm rot="5400000">
            <a:off x="567531" y="15660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865188" y="2540000"/>
            <a:ext cx="6754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Alleles at this locus are transmitted from P-O according to Mendel’s law of segregation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7883" name="AutoShape 11"/>
          <p:cNvSpPr>
            <a:spLocks noChangeArrowheads="1"/>
          </p:cNvSpPr>
          <p:nvPr/>
        </p:nvSpPr>
        <p:spPr bwMode="auto">
          <a:xfrm rot="5400000">
            <a:off x="561181" y="26582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865188" y="3460750"/>
            <a:ext cx="6754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Genotypes for this locus influence the expression of a quantitative trait </a:t>
            </a:r>
            <a:r>
              <a:rPr lang="fr-FR" sz="2000" i="1">
                <a:latin typeface="Futura Bk BT"/>
              </a:rPr>
              <a:t>X </a:t>
            </a:r>
            <a:r>
              <a:rPr lang="fr-FR" sz="2000">
                <a:latin typeface="Futura Bk BT"/>
              </a:rPr>
              <a:t>(i.e. locus </a:t>
            </a:r>
            <a:r>
              <a:rPr lang="fr-FR" sz="2000" i="1" u="sng">
                <a:latin typeface="Futura Bk BT"/>
              </a:rPr>
              <a:t>is</a:t>
            </a:r>
            <a:r>
              <a:rPr lang="fr-FR" sz="2000">
                <a:latin typeface="Futura Bk BT"/>
              </a:rPr>
              <a:t> a QTL)</a:t>
            </a:r>
            <a:endParaRPr lang="en-US" sz="18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7885" name="AutoShape 13"/>
          <p:cNvSpPr>
            <a:spLocks noChangeArrowheads="1"/>
          </p:cNvSpPr>
          <p:nvPr/>
        </p:nvSpPr>
        <p:spPr bwMode="auto">
          <a:xfrm rot="5400000">
            <a:off x="561181" y="35790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862013" y="5181600"/>
            <a:ext cx="784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800" b="1">
                <a:solidFill>
                  <a:srgbClr val="F43622"/>
                </a:solidFill>
                <a:latin typeface="Futura Bk BT"/>
              </a:rPr>
              <a:t>Biometrical genetic model</a:t>
            </a:r>
            <a:r>
              <a:rPr lang="en-AU" sz="1800">
                <a:solidFill>
                  <a:srgbClr val="F43622"/>
                </a:solidFill>
                <a:latin typeface="Futura Bk BT"/>
              </a:rPr>
              <a:t> </a:t>
            </a:r>
            <a:r>
              <a:rPr lang="en-AU" sz="1800">
                <a:latin typeface="Futura Bk BT"/>
              </a:rPr>
              <a:t>that estimates the contribution of this QTL towards the </a:t>
            </a:r>
            <a:r>
              <a:rPr lang="en-AU" sz="1800" b="1">
                <a:solidFill>
                  <a:srgbClr val="0000FF"/>
                </a:solidFill>
                <a:latin typeface="Futura Bk BT"/>
              </a:rPr>
              <a:t>(1) Mean</a:t>
            </a:r>
            <a:r>
              <a:rPr lang="en-AU" sz="1800">
                <a:latin typeface="Futura Bk BT"/>
              </a:rPr>
              <a:t>, </a:t>
            </a:r>
            <a:r>
              <a:rPr lang="en-AU" sz="1800" b="1">
                <a:solidFill>
                  <a:srgbClr val="0000FF"/>
                </a:solidFill>
                <a:latin typeface="Futura Bk BT"/>
              </a:rPr>
              <a:t>(2) Variance</a:t>
            </a:r>
            <a:r>
              <a:rPr lang="en-AU" sz="1800">
                <a:latin typeface="Futura Bk BT"/>
              </a:rPr>
              <a:t> and </a:t>
            </a:r>
            <a:r>
              <a:rPr lang="en-AU" sz="1800" b="1">
                <a:solidFill>
                  <a:srgbClr val="0000FF"/>
                </a:solidFill>
                <a:latin typeface="Futura Bk BT"/>
              </a:rPr>
              <a:t>(3) Covariance</a:t>
            </a:r>
            <a:r>
              <a:rPr lang="en-AU" sz="1800">
                <a:latin typeface="Futura Bk BT"/>
              </a:rPr>
              <a:t> </a:t>
            </a:r>
            <a:r>
              <a:rPr lang="en-AU" sz="1800" b="1">
                <a:solidFill>
                  <a:srgbClr val="0000FF"/>
                </a:solidFill>
                <a:latin typeface="Futura Bk BT"/>
              </a:rPr>
              <a:t>between individuals</a:t>
            </a:r>
            <a:r>
              <a:rPr lang="en-AU" sz="1800">
                <a:latin typeface="Futura Bk BT"/>
              </a:rPr>
              <a:t> for this quantitative trait </a:t>
            </a:r>
            <a:r>
              <a:rPr lang="en-AU" sz="1800" i="1">
                <a:latin typeface="Futura Bk BT"/>
              </a:rPr>
              <a:t>X</a:t>
            </a:r>
            <a:endParaRPr lang="en-AU" sz="1800">
              <a:solidFill>
                <a:srgbClr val="F43622"/>
              </a:solidFill>
              <a:latin typeface="Futura Bk BT"/>
            </a:endParaRPr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>
            <a:off x="13716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  <p:bldP spid="207881" grpId="0" animBg="1"/>
      <p:bldP spid="207882" grpId="0"/>
      <p:bldP spid="207883" grpId="0" animBg="1"/>
      <p:bldP spid="207884" grpId="0"/>
      <p:bldP spid="207885" grpId="0" animBg="1"/>
      <p:bldP spid="207886" grpId="0"/>
      <p:bldP spid="2078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101" name="Rectangle 32"/>
          <p:cNvSpPr>
            <a:spLocks noChangeArrowheads="1"/>
          </p:cNvSpPr>
          <p:nvPr/>
        </p:nvSpPr>
        <p:spPr bwMode="auto">
          <a:xfrm>
            <a:off x="282575" y="1371600"/>
            <a:ext cx="5259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1. Contribution of the QTL to the Mean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29" name="Text Box 33"/>
          <p:cNvSpPr txBox="1">
            <a:spLocks noChangeArrowheads="1"/>
          </p:cNvSpPr>
          <p:nvPr/>
        </p:nvSpPr>
        <p:spPr bwMode="auto">
          <a:xfrm>
            <a:off x="6067425" y="228917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0" name="Text Box 34"/>
          <p:cNvSpPr txBox="1">
            <a:spLocks noChangeArrowheads="1"/>
          </p:cNvSpPr>
          <p:nvPr/>
        </p:nvSpPr>
        <p:spPr bwMode="auto">
          <a:xfrm>
            <a:off x="4535488" y="228600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1" name="Text Box 35"/>
          <p:cNvSpPr txBox="1">
            <a:spLocks noChangeArrowheads="1"/>
          </p:cNvSpPr>
          <p:nvPr/>
        </p:nvSpPr>
        <p:spPr bwMode="auto">
          <a:xfrm>
            <a:off x="3138488" y="2300288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08932" name="Rectangle 36"/>
          <p:cNvSpPr>
            <a:spLocks noChangeArrowheads="1"/>
          </p:cNvSpPr>
          <p:nvPr/>
        </p:nvSpPr>
        <p:spPr bwMode="auto">
          <a:xfrm>
            <a:off x="762000" y="2286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Genotypes</a:t>
            </a:r>
          </a:p>
        </p:txBody>
      </p:sp>
      <p:sp>
        <p:nvSpPr>
          <p:cNvPr id="208933" name="Rectangle 37"/>
          <p:cNvSpPr>
            <a:spLocks noChangeArrowheads="1"/>
          </p:cNvSpPr>
          <p:nvPr/>
        </p:nvSpPr>
        <p:spPr bwMode="auto">
          <a:xfrm>
            <a:off x="762000" y="33099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Frequencies,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f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08934" name="Rectangle 38"/>
          <p:cNvSpPr>
            <a:spLocks noChangeArrowheads="1"/>
          </p:cNvSpPr>
          <p:nvPr/>
        </p:nvSpPr>
        <p:spPr bwMode="auto">
          <a:xfrm>
            <a:off x="762000" y="2776538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Effect,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endParaRPr lang="en-US" sz="2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08935" name="Rectangle 39"/>
          <p:cNvSpPr>
            <a:spLocks noChangeArrowheads="1"/>
          </p:cNvSpPr>
          <p:nvPr/>
        </p:nvSpPr>
        <p:spPr bwMode="auto">
          <a:xfrm>
            <a:off x="3206750" y="323373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6" name="Rectangle 40"/>
          <p:cNvSpPr>
            <a:spLocks noChangeArrowheads="1"/>
          </p:cNvSpPr>
          <p:nvPr/>
        </p:nvSpPr>
        <p:spPr bwMode="auto">
          <a:xfrm>
            <a:off x="4448175" y="324802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2pq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7" name="Rectangle 41"/>
          <p:cNvSpPr>
            <a:spLocks noChangeArrowheads="1"/>
          </p:cNvSpPr>
          <p:nvPr/>
        </p:nvSpPr>
        <p:spPr bwMode="auto">
          <a:xfrm>
            <a:off x="6053138" y="3248025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08938" name="Rectangle 42"/>
          <p:cNvSpPr>
            <a:spLocks noChangeArrowheads="1"/>
          </p:cNvSpPr>
          <p:nvPr/>
        </p:nvSpPr>
        <p:spPr bwMode="auto">
          <a:xfrm>
            <a:off x="3228975" y="27146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39" name="Rectangle 43"/>
          <p:cNvSpPr>
            <a:spLocks noChangeArrowheads="1"/>
          </p:cNvSpPr>
          <p:nvPr/>
        </p:nvSpPr>
        <p:spPr bwMode="auto">
          <a:xfrm>
            <a:off x="4583113" y="272891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d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40" name="Rectangle 44"/>
          <p:cNvSpPr>
            <a:spLocks noChangeArrowheads="1"/>
          </p:cNvSpPr>
          <p:nvPr/>
        </p:nvSpPr>
        <p:spPr bwMode="auto">
          <a:xfrm>
            <a:off x="6024563" y="2728913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-a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graphicFrame>
        <p:nvGraphicFramePr>
          <p:cNvPr id="4098" name="Object 45"/>
          <p:cNvGraphicFramePr>
            <a:graphicFrameLocks noChangeAspect="1"/>
          </p:cNvGraphicFramePr>
          <p:nvPr/>
        </p:nvGraphicFramePr>
        <p:xfrm>
          <a:off x="7086600" y="1371600"/>
          <a:ext cx="1524000" cy="568325"/>
        </p:xfrm>
        <a:graphic>
          <a:graphicData uri="http://schemas.openxmlformats.org/presentationml/2006/ole">
            <p:oleObj spid="_x0000_s4098" name="Equation" r:id="rId4" imgW="914400" imgH="342720" progId="Equation.3">
              <p:embed/>
            </p:oleObj>
          </a:graphicData>
        </a:graphic>
      </p:graphicFrame>
      <p:sp>
        <p:nvSpPr>
          <p:cNvPr id="208944" name="Rectangle 48"/>
          <p:cNvSpPr>
            <a:spLocks noChangeArrowheads="1"/>
          </p:cNvSpPr>
          <p:nvPr/>
        </p:nvSpPr>
        <p:spPr bwMode="auto">
          <a:xfrm>
            <a:off x="1238250" y="4800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latin typeface="Futura Bk BT"/>
              </a:rPr>
              <a:t>)</a:t>
            </a:r>
            <a:r>
              <a:rPr lang="en-US">
                <a:latin typeface="Futura Bk BT"/>
              </a:rPr>
              <a:t> +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i="1">
                <a:latin typeface="Futura Bk BT"/>
              </a:rPr>
              <a:t>)</a:t>
            </a:r>
            <a:r>
              <a:rPr lang="en-US">
                <a:latin typeface="Futura Bk BT"/>
              </a:rPr>
              <a:t> –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)</a:t>
            </a:r>
            <a:endParaRPr lang="en-US" i="1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8945" name="Rectangle 49"/>
          <p:cNvSpPr>
            <a:spLocks noChangeArrowheads="1"/>
          </p:cNvSpPr>
          <p:nvPr/>
        </p:nvSpPr>
        <p:spPr bwMode="auto">
          <a:xfrm>
            <a:off x="1066800" y="4800600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Mean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208946" name="Rectangle 50"/>
          <p:cNvSpPr>
            <a:spLocks noChangeArrowheads="1"/>
          </p:cNvSpPr>
          <p:nvPr/>
        </p:nvSpPr>
        <p:spPr bwMode="auto">
          <a:xfrm>
            <a:off x="5867400" y="4800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= 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>
                <a:latin typeface="Futura Bk BT"/>
              </a:rPr>
              <a:t>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>
                <a:latin typeface="Futura Bk BT"/>
              </a:rPr>
              <a:t>) + </a:t>
            </a:r>
            <a:r>
              <a:rPr lang="en-US" i="1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</a:p>
        </p:txBody>
      </p:sp>
      <p:sp>
        <p:nvSpPr>
          <p:cNvPr id="208947" name="Rectangle 51"/>
          <p:cNvSpPr>
            <a:spLocks noChangeArrowheads="1"/>
          </p:cNvSpPr>
          <p:nvPr/>
        </p:nvSpPr>
        <p:spPr bwMode="auto">
          <a:xfrm>
            <a:off x="323850" y="1728788"/>
            <a:ext cx="440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i="1">
                <a:solidFill>
                  <a:srgbClr val="808080"/>
                </a:solidFill>
                <a:latin typeface="Futura Bk BT"/>
              </a:rPr>
              <a:t>e.g. cholesterol levels in the population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57150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Overall trait mean result of the </a:t>
            </a:r>
            <a:r>
              <a:rPr lang="en-AU" i="1" u="sng" dirty="0" smtClean="0">
                <a:solidFill>
                  <a:srgbClr val="0000FF"/>
                </a:solidFill>
              </a:rPr>
              <a:t>contribution of hundreds of loci</a:t>
            </a:r>
            <a:r>
              <a:rPr lang="en-AU" i="1" dirty="0" smtClean="0"/>
              <a:t> </a:t>
            </a:r>
            <a:r>
              <a:rPr lang="en-AU" b="1" i="1" dirty="0" smtClean="0"/>
              <a:t>and</a:t>
            </a:r>
            <a:r>
              <a:rPr lang="en-AU" i="1" dirty="0" smtClean="0"/>
              <a:t> </a:t>
            </a:r>
            <a:r>
              <a:rPr lang="en-AU" i="1" u="sng" dirty="0" smtClean="0">
                <a:solidFill>
                  <a:srgbClr val="0000FF"/>
                </a:solidFill>
              </a:rPr>
              <a:t>environmental factors </a:t>
            </a:r>
            <a:endParaRPr lang="en-AU" i="1" u="sng" dirty="0">
              <a:solidFill>
                <a:srgbClr val="0000FF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638" y="5609606"/>
            <a:ext cx="1096962" cy="10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13"/>
          <p:cNvCxnSpPr>
            <a:cxnSpLocks noChangeShapeType="1"/>
          </p:cNvCxnSpPr>
          <p:nvPr/>
        </p:nvCxnSpPr>
        <p:spPr bwMode="auto">
          <a:xfrm>
            <a:off x="1553214" y="5844889"/>
            <a:ext cx="0" cy="691736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29" grpId="0"/>
      <p:bldP spid="208930" grpId="0"/>
      <p:bldP spid="208931" grpId="0"/>
      <p:bldP spid="208932" grpId="0"/>
      <p:bldP spid="208933" grpId="0"/>
      <p:bldP spid="208934" grpId="0"/>
      <p:bldP spid="208935" grpId="0"/>
      <p:bldP spid="208936" grpId="0"/>
      <p:bldP spid="208937" grpId="0"/>
      <p:bldP spid="208938" grpId="0"/>
      <p:bldP spid="208939" grpId="0"/>
      <p:bldP spid="208940" grpId="0"/>
      <p:bldP spid="208944" grpId="0"/>
      <p:bldP spid="208945" grpId="0"/>
      <p:bldP spid="208946" grpId="0"/>
      <p:bldP spid="208947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15913" y="1371600"/>
            <a:ext cx="5659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2. Contribution of the QTL to the Variance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067425" y="2289175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535488" y="228600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138488" y="2300288"/>
            <a:ext cx="685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nl-NL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762000" y="2286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Genotypes</a:t>
            </a:r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762000" y="33099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Frequencies,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f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762000" y="2776538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Effect,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endParaRPr lang="en-US" sz="2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3206750" y="3233738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4448175" y="324802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>
                <a:solidFill>
                  <a:srgbClr val="00CC00"/>
                </a:solidFill>
                <a:latin typeface="Futura Bk BT"/>
              </a:rPr>
              <a:t>2</a:t>
            </a:r>
            <a:r>
              <a:rPr lang="fr-FR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6053138" y="3248025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3228975" y="27146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5136" name="Rectangle 15"/>
          <p:cNvSpPr>
            <a:spLocks noChangeArrowheads="1"/>
          </p:cNvSpPr>
          <p:nvPr/>
        </p:nvSpPr>
        <p:spPr bwMode="auto">
          <a:xfrm>
            <a:off x="4583113" y="272891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d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5137" name="Rectangle 16"/>
          <p:cNvSpPr>
            <a:spLocks noChangeArrowheads="1"/>
          </p:cNvSpPr>
          <p:nvPr/>
        </p:nvSpPr>
        <p:spPr bwMode="auto">
          <a:xfrm>
            <a:off x="6024563" y="2728913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b="1" i="1">
                <a:solidFill>
                  <a:srgbClr val="FF6600"/>
                </a:solidFill>
                <a:latin typeface="Futura Bk BT"/>
              </a:rPr>
              <a:t>-a</a:t>
            </a:r>
            <a:endParaRPr lang="en-US" b="1" i="1" baseline="30000">
              <a:solidFill>
                <a:srgbClr val="FF6600"/>
              </a:solidFill>
              <a:latin typeface="Futura Bk BT"/>
            </a:endParaRPr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2122488" y="4281488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09939" name="Rectangle 19"/>
          <p:cNvSpPr>
            <a:spLocks noChangeArrowheads="1"/>
          </p:cNvSpPr>
          <p:nvPr/>
        </p:nvSpPr>
        <p:spPr bwMode="auto">
          <a:xfrm>
            <a:off x="1449388" y="4281488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Var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</a:t>
            </a:r>
            <a:r>
              <a:rPr lang="en-US">
                <a:latin typeface="Futura Bk BT"/>
              </a:rPr>
              <a:t>)</a:t>
            </a:r>
          </a:p>
        </p:txBody>
      </p:sp>
      <p:graphicFrame>
        <p:nvGraphicFramePr>
          <p:cNvPr id="5122" name="Object 20"/>
          <p:cNvGraphicFramePr>
            <a:graphicFrameLocks noChangeAspect="1"/>
          </p:cNvGraphicFramePr>
          <p:nvPr/>
        </p:nvGraphicFramePr>
        <p:xfrm>
          <a:off x="6461125" y="1371600"/>
          <a:ext cx="2378075" cy="590550"/>
        </p:xfrm>
        <a:graphic>
          <a:graphicData uri="http://schemas.openxmlformats.org/presentationml/2006/ole">
            <p:oleObj spid="_x0000_s5122" name="Equation" r:id="rId4" imgW="1434960" imgH="355320" progId="Equation.3">
              <p:embed/>
            </p:oleObj>
          </a:graphicData>
        </a:graphic>
      </p:graphicFrame>
      <p:sp>
        <p:nvSpPr>
          <p:cNvPr id="209941" name="Rectangle 21"/>
          <p:cNvSpPr>
            <a:spLocks noChangeArrowheads="1"/>
          </p:cNvSpPr>
          <p:nvPr/>
        </p:nvSpPr>
        <p:spPr bwMode="auto">
          <a:xfrm>
            <a:off x="2557463" y="489108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09943" name="Rectangle 23"/>
          <p:cNvSpPr>
            <a:spLocks noChangeArrowheads="1"/>
          </p:cNvSpPr>
          <p:nvPr/>
        </p:nvSpPr>
        <p:spPr bwMode="auto">
          <a:xfrm>
            <a:off x="3768725" y="5699125"/>
            <a:ext cx="491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000">
                <a:latin typeface="Futura Bk BT"/>
              </a:rPr>
              <a:t>Heritability of </a:t>
            </a:r>
            <a:r>
              <a:rPr lang="fr-FR" sz="2000" i="1">
                <a:latin typeface="Futura Bk BT"/>
              </a:rPr>
              <a:t>X </a:t>
            </a:r>
            <a:r>
              <a:rPr lang="fr-FR" sz="2000">
                <a:latin typeface="Futura Bk BT"/>
              </a:rPr>
              <a:t>at this locus = </a:t>
            </a:r>
            <a:r>
              <a:rPr lang="fr-FR" sz="2000" i="1">
                <a:latin typeface="Futura Bk BT"/>
              </a:rPr>
              <a:t>V</a:t>
            </a:r>
            <a:r>
              <a:rPr lang="fr-FR" sz="2000" i="1" baseline="-25000">
                <a:latin typeface="Futura Bk BT"/>
              </a:rPr>
              <a:t>QTL</a:t>
            </a:r>
            <a:r>
              <a:rPr lang="fr-FR" sz="2000" baseline="30000">
                <a:latin typeface="Futura Bk BT"/>
              </a:rPr>
              <a:t> </a:t>
            </a:r>
            <a:r>
              <a:rPr lang="fr-FR" sz="2000">
                <a:latin typeface="Futura Bk BT"/>
              </a:rPr>
              <a:t>/ </a:t>
            </a:r>
            <a:r>
              <a:rPr lang="fr-FR" sz="2000" i="1">
                <a:latin typeface="Futura Bk BT"/>
              </a:rPr>
              <a:t>V </a:t>
            </a:r>
            <a:r>
              <a:rPr lang="fr-FR" sz="2000" baseline="-25000">
                <a:latin typeface="Futura Bk BT"/>
              </a:rPr>
              <a:t>Total</a:t>
            </a:r>
            <a:endParaRPr lang="en-US" sz="2000">
              <a:latin typeface="Futura Bk B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6138446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i="1" dirty="0" err="1" smtClean="0"/>
              <a:t>e</a:t>
            </a:r>
            <a:r>
              <a:rPr lang="en-AU" sz="1600" i="1" dirty="0" err="1" smtClean="0"/>
              <a:t>g</a:t>
            </a:r>
            <a:r>
              <a:rPr lang="en-AU" sz="1600" i="1" dirty="0" smtClean="0"/>
              <a:t>. SNP rs1234 explains 3% of the variation in cholesterol levels in the population.</a:t>
            </a:r>
            <a:endParaRPr lang="en-AU" sz="1600" i="1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8" grpId="0"/>
      <p:bldP spid="209939" grpId="0"/>
      <p:bldP spid="209941" grpId="0"/>
      <p:bldP spid="20994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6"/>
          <p:cNvSpPr txBox="1">
            <a:spLocks noChangeArrowheads="1"/>
          </p:cNvSpPr>
          <p:nvPr/>
        </p:nvSpPr>
        <p:spPr bwMode="auto">
          <a:xfrm>
            <a:off x="1524000" y="457200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2000">
                <a:solidFill>
                  <a:srgbClr val="000000"/>
                </a:solidFill>
                <a:latin typeface="Futura Bk BT"/>
              </a:rPr>
              <a:t>If a locus regulates a trait:</a:t>
            </a:r>
          </a:p>
        </p:txBody>
      </p:sp>
      <p:sp>
        <p:nvSpPr>
          <p:cNvPr id="299026" name="Rectangle 18"/>
          <p:cNvSpPr>
            <a:spLocks noChangeArrowheads="1"/>
          </p:cNvSpPr>
          <p:nvPr/>
        </p:nvSpPr>
        <p:spPr bwMode="auto">
          <a:xfrm>
            <a:off x="4994275" y="3108325"/>
            <a:ext cx="115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000" b="1">
                <a:solidFill>
                  <a:srgbClr val="0000FF"/>
                </a:solidFill>
                <a:latin typeface="Futura Bk BT"/>
              </a:rPr>
              <a:t>Linkage</a:t>
            </a:r>
          </a:p>
        </p:txBody>
      </p:sp>
      <p:sp>
        <p:nvSpPr>
          <p:cNvPr id="299027" name="Rectangle 19"/>
          <p:cNvSpPr>
            <a:spLocks noChangeArrowheads="1"/>
          </p:cNvSpPr>
          <p:nvPr/>
        </p:nvSpPr>
        <p:spPr bwMode="auto">
          <a:xfrm>
            <a:off x="762000" y="3098800"/>
            <a:ext cx="163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AU" sz="2000" b="1">
                <a:solidFill>
                  <a:srgbClr val="0000FF"/>
                </a:solidFill>
                <a:latin typeface="Futura Bk BT"/>
              </a:rPr>
              <a:t>Association</a:t>
            </a:r>
          </a:p>
        </p:txBody>
      </p:sp>
      <p:sp>
        <p:nvSpPr>
          <p:cNvPr id="299028" name="Text Box 20"/>
          <p:cNvSpPr txBox="1">
            <a:spLocks noChangeArrowheads="1"/>
          </p:cNvSpPr>
          <p:nvPr/>
        </p:nvSpPr>
        <p:spPr bwMode="auto">
          <a:xfrm>
            <a:off x="892175" y="15240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b="1" u="sng">
                <a:solidFill>
                  <a:srgbClr val="FF0000"/>
                </a:solidFill>
                <a:latin typeface="Futura Bk BT"/>
              </a:rPr>
              <a:t>Trait Mean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in the population will be influenced by this locus.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89000" y="20383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And so will the </a:t>
            </a:r>
            <a:r>
              <a:rPr lang="en-AU" sz="2000" b="1" u="sng">
                <a:solidFill>
                  <a:srgbClr val="FF0000"/>
                </a:solidFill>
                <a:latin typeface="Futura Bk BT"/>
              </a:rPr>
              <a:t>Trait Variance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and </a:t>
            </a:r>
            <a:r>
              <a:rPr lang="en-AU" sz="2000" b="1" u="sng">
                <a:solidFill>
                  <a:srgbClr val="FF0000"/>
                </a:solidFill>
                <a:latin typeface="Futura Bk BT"/>
              </a:rPr>
              <a:t>Covariance</a:t>
            </a:r>
            <a:r>
              <a:rPr lang="en-AU" sz="2000">
                <a:solidFill>
                  <a:srgbClr val="000000"/>
                </a:solidFill>
                <a:latin typeface="Futura Bk BT"/>
              </a:rPr>
              <a:t> between relatives.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003301" y="2525712"/>
            <a:ext cx="1143000" cy="3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5257007" y="2780506"/>
            <a:ext cx="533400" cy="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6" grpId="0"/>
      <p:bldP spid="299027" grpId="0"/>
      <p:bldP spid="299028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10961" name="Rectangle 17"/>
          <p:cNvSpPr>
            <a:spLocks noChangeArrowheads="1"/>
          </p:cNvSpPr>
          <p:nvPr/>
        </p:nvSpPr>
        <p:spPr bwMode="auto">
          <a:xfrm>
            <a:off x="2122488" y="1447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10962" name="Rectangle 18"/>
          <p:cNvSpPr>
            <a:spLocks noChangeArrowheads="1"/>
          </p:cNvSpPr>
          <p:nvPr/>
        </p:nvSpPr>
        <p:spPr bwMode="auto">
          <a:xfrm>
            <a:off x="1449388" y="14478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 dirty="0" err="1">
                <a:latin typeface="Futura Bk BT"/>
              </a:rPr>
              <a:t>Var</a:t>
            </a:r>
            <a:r>
              <a:rPr lang="en-US" dirty="0">
                <a:latin typeface="Futura Bk BT"/>
              </a:rPr>
              <a:t> (</a:t>
            </a:r>
            <a:r>
              <a:rPr lang="en-US" i="1" dirty="0">
                <a:latin typeface="Futura Bk BT"/>
              </a:rPr>
              <a:t>X</a:t>
            </a:r>
            <a:r>
              <a:rPr lang="en-US" dirty="0">
                <a:latin typeface="Futura Bk BT"/>
              </a:rPr>
              <a:t>)</a:t>
            </a:r>
          </a:p>
        </p:txBody>
      </p:sp>
      <p:sp>
        <p:nvSpPr>
          <p:cNvPr id="210967" name="Rectangle 23"/>
          <p:cNvSpPr>
            <a:spLocks noChangeArrowheads="1"/>
          </p:cNvSpPr>
          <p:nvPr/>
        </p:nvSpPr>
        <p:spPr bwMode="auto">
          <a:xfrm>
            <a:off x="2633663" y="2133600"/>
            <a:ext cx="382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latin typeface="Futura Bk BT"/>
              </a:rPr>
              <a:t>=</a:t>
            </a:r>
            <a:r>
              <a:rPr lang="en-US" i="1" dirty="0">
                <a:latin typeface="Futura Bk BT"/>
              </a:rPr>
              <a:t>  </a:t>
            </a:r>
            <a:r>
              <a:rPr lang="en-US" dirty="0">
                <a:latin typeface="Futura Bk BT"/>
              </a:rPr>
              <a:t>2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 dirty="0">
                <a:latin typeface="Futura Bk BT"/>
              </a:rPr>
              <a:t>[</a:t>
            </a:r>
            <a:r>
              <a:rPr lang="en-US" i="1" dirty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 dirty="0">
                <a:latin typeface="Futura Bk BT"/>
              </a:rPr>
              <a:t>+(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dirty="0">
                <a:latin typeface="Futura Bk BT"/>
              </a:rPr>
              <a:t>-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dirty="0">
                <a:latin typeface="Futura Bk BT"/>
              </a:rPr>
              <a:t>)</a:t>
            </a:r>
            <a:r>
              <a:rPr lang="en-US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 dirty="0">
                <a:latin typeface="Futura Bk BT"/>
              </a:rPr>
              <a:t>]</a:t>
            </a:r>
            <a:r>
              <a:rPr lang="en-US" i="1" baseline="30000" dirty="0">
                <a:latin typeface="Futura Bk BT"/>
              </a:rPr>
              <a:t>2</a:t>
            </a:r>
            <a:r>
              <a:rPr lang="en-US" dirty="0">
                <a:latin typeface="Futura Bk BT"/>
              </a:rPr>
              <a:t> + </a:t>
            </a:r>
            <a:r>
              <a:rPr lang="en-US" i="1" dirty="0">
                <a:latin typeface="Futura Bk BT"/>
              </a:rPr>
              <a:t>(</a:t>
            </a:r>
            <a:r>
              <a:rPr lang="en-US" dirty="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 dirty="0">
                <a:latin typeface="Futura Bk BT"/>
              </a:rPr>
              <a:t>)</a:t>
            </a:r>
            <a:r>
              <a:rPr lang="en-US" i="1" baseline="30000" dirty="0">
                <a:latin typeface="Futura Bk BT"/>
              </a:rPr>
              <a:t>2</a:t>
            </a:r>
          </a:p>
        </p:txBody>
      </p:sp>
      <p:sp>
        <p:nvSpPr>
          <p:cNvPr id="210968" name="Rectangle 24"/>
          <p:cNvSpPr>
            <a:spLocks noChangeArrowheads="1"/>
          </p:cNvSpPr>
          <p:nvPr/>
        </p:nvSpPr>
        <p:spPr bwMode="auto">
          <a:xfrm>
            <a:off x="2543175" y="2790825"/>
            <a:ext cx="301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  <a:r>
              <a:rPr lang="en-US">
                <a:latin typeface="Futura Bk BT"/>
              </a:rPr>
              <a:t>+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D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</a:p>
          <a:p>
            <a:pPr eaLnBrk="0" hangingPunct="0"/>
            <a:endParaRPr lang="en-US" baseline="30000">
              <a:latin typeface="Futura Bk BT"/>
            </a:endParaRPr>
          </a:p>
        </p:txBody>
      </p:sp>
      <p:sp>
        <p:nvSpPr>
          <p:cNvPr id="210969" name="Line 25"/>
          <p:cNvSpPr>
            <a:spLocks noChangeShapeType="1"/>
          </p:cNvSpPr>
          <p:nvPr/>
        </p:nvSpPr>
        <p:spPr bwMode="auto">
          <a:xfrm>
            <a:off x="3067050" y="2590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10970" name="Line 26"/>
          <p:cNvSpPr>
            <a:spLocks noChangeShapeType="1"/>
          </p:cNvSpPr>
          <p:nvPr/>
        </p:nvSpPr>
        <p:spPr bwMode="auto">
          <a:xfrm>
            <a:off x="5381625" y="2590800"/>
            <a:ext cx="1019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10999" name="Rectangle 55"/>
          <p:cNvSpPr>
            <a:spLocks noChangeArrowheads="1"/>
          </p:cNvSpPr>
          <p:nvPr/>
        </p:nvSpPr>
        <p:spPr bwMode="auto">
          <a:xfrm>
            <a:off x="1543050" y="3886200"/>
            <a:ext cx="545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>
                <a:latin typeface="Futura Bk BT"/>
              </a:rPr>
              <a:t>Additive</a:t>
            </a:r>
            <a:r>
              <a:rPr lang="en-US" sz="1800">
                <a:latin typeface="Futura Bk BT"/>
              </a:rPr>
              <a:t> effects: the main effects of individual alleles</a:t>
            </a:r>
          </a:p>
        </p:txBody>
      </p:sp>
      <p:sp>
        <p:nvSpPr>
          <p:cNvPr id="211000" name="Rectangle 56"/>
          <p:cNvSpPr>
            <a:spLocks noChangeArrowheads="1"/>
          </p:cNvSpPr>
          <p:nvPr/>
        </p:nvSpPr>
        <p:spPr bwMode="auto">
          <a:xfrm>
            <a:off x="1543050" y="4510088"/>
            <a:ext cx="630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>
                <a:latin typeface="Futura Bk BT"/>
              </a:rPr>
              <a:t>Dominance</a:t>
            </a:r>
            <a:r>
              <a:rPr lang="en-US" sz="1800">
                <a:latin typeface="Futura Bk BT"/>
              </a:rPr>
              <a:t> effects: represent the interaction between alleles</a:t>
            </a:r>
          </a:p>
        </p:txBody>
      </p:sp>
      <p:sp>
        <p:nvSpPr>
          <p:cNvPr id="211002" name="Rectangle 58"/>
          <p:cNvSpPr>
            <a:spLocks noChangeArrowheads="1"/>
          </p:cNvSpPr>
          <p:nvPr/>
        </p:nvSpPr>
        <p:spPr bwMode="auto">
          <a:xfrm>
            <a:off x="0" y="2209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i="1">
                <a:solidFill>
                  <a:srgbClr val="969696"/>
                </a:solidFill>
                <a:latin typeface="Futura Bk BT"/>
              </a:rPr>
              <a:t>m</a:t>
            </a:r>
            <a:r>
              <a:rPr lang="en-US" sz="1400">
                <a:solidFill>
                  <a:srgbClr val="969696"/>
                </a:solidFill>
                <a:latin typeface="Futura Bk BT"/>
              </a:rPr>
              <a:t> = </a:t>
            </a:r>
            <a:r>
              <a:rPr lang="en-US" sz="1400" i="1">
                <a:solidFill>
                  <a:srgbClr val="969696"/>
                </a:solidFill>
                <a:latin typeface="Futura Bk BT"/>
              </a:rPr>
              <a:t>a</a:t>
            </a:r>
            <a:r>
              <a:rPr lang="en-US" sz="1400">
                <a:solidFill>
                  <a:srgbClr val="969696"/>
                </a:solidFill>
                <a:latin typeface="Futura Bk BT"/>
              </a:rPr>
              <a:t>(</a:t>
            </a:r>
            <a:r>
              <a:rPr lang="en-US" sz="1400" i="1">
                <a:solidFill>
                  <a:srgbClr val="969696"/>
                </a:solidFill>
                <a:latin typeface="Futura Bk BT"/>
              </a:rPr>
              <a:t>p-q</a:t>
            </a:r>
            <a:r>
              <a:rPr lang="en-US" sz="1400">
                <a:solidFill>
                  <a:srgbClr val="969696"/>
                </a:solidFill>
                <a:latin typeface="Futura Bk BT"/>
              </a:rPr>
              <a:t>) + </a:t>
            </a:r>
            <a:r>
              <a:rPr lang="en-US" sz="1400" i="1">
                <a:solidFill>
                  <a:srgbClr val="969696"/>
                </a:solidFill>
                <a:latin typeface="Futura Bk BT"/>
              </a:rPr>
              <a:t>2pqd</a:t>
            </a: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6103938" y="2873375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1">
                <a:solidFill>
                  <a:srgbClr val="969696"/>
                </a:solidFill>
                <a:latin typeface="Futura Bk BT"/>
              </a:rPr>
              <a:t>Demonstration: final 3 slides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1" grpId="0"/>
      <p:bldP spid="210962" grpId="0"/>
      <p:bldP spid="210967" grpId="0"/>
      <p:bldP spid="210968" grpId="0"/>
      <p:bldP spid="210969" grpId="0" animBg="1"/>
      <p:bldP spid="210970" grpId="0" animBg="1"/>
      <p:bldP spid="210999" grpId="0"/>
      <p:bldP spid="211000" grpId="0"/>
      <p:bldP spid="211002" grpId="0"/>
      <p:bldP spid="211002" grpId="1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64" name="Line 10"/>
          <p:cNvSpPr>
            <a:spLocks noChangeShapeType="1"/>
          </p:cNvSpPr>
          <p:nvPr/>
        </p:nvSpPr>
        <p:spPr bwMode="auto">
          <a:xfrm>
            <a:off x="2425700" y="3652838"/>
            <a:ext cx="336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65" name="Line 13"/>
          <p:cNvSpPr>
            <a:spLocks noChangeShapeType="1"/>
          </p:cNvSpPr>
          <p:nvPr/>
        </p:nvSpPr>
        <p:spPr bwMode="auto">
          <a:xfrm>
            <a:off x="4113213" y="3459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3657600" y="3733800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bg2"/>
                </a:solidFill>
              </a:rPr>
              <a:t>m = 0</a:t>
            </a:r>
          </a:p>
        </p:txBody>
      </p:sp>
      <p:sp>
        <p:nvSpPr>
          <p:cNvPr id="40967" name="Text Box 15"/>
          <p:cNvSpPr txBox="1">
            <a:spLocks noChangeArrowheads="1"/>
          </p:cNvSpPr>
          <p:nvPr/>
        </p:nvSpPr>
        <p:spPr bwMode="auto">
          <a:xfrm>
            <a:off x="3917950" y="1895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FF"/>
                </a:solidFill>
              </a:rPr>
              <a:t>d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0968" name="Text Box 16"/>
          <p:cNvSpPr txBox="1">
            <a:spLocks noChangeArrowheads="1"/>
          </p:cNvSpPr>
          <p:nvPr/>
        </p:nvSpPr>
        <p:spPr bwMode="auto">
          <a:xfrm>
            <a:off x="5403850" y="1895475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0000FF"/>
                </a:solidFill>
              </a:rPr>
              <a:t>+a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0969" name="Text Box 17"/>
          <p:cNvSpPr txBox="1">
            <a:spLocks noChangeArrowheads="1"/>
          </p:cNvSpPr>
          <p:nvPr/>
        </p:nvSpPr>
        <p:spPr bwMode="auto">
          <a:xfrm>
            <a:off x="2171700" y="19542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</a:rPr>
              <a:t>– a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0970" name="Text Box 18"/>
          <p:cNvSpPr txBox="1">
            <a:spLocks noChangeArrowheads="1"/>
          </p:cNvSpPr>
          <p:nvPr/>
        </p:nvSpPr>
        <p:spPr bwMode="auto">
          <a:xfrm>
            <a:off x="5157788" y="4306888"/>
            <a:ext cx="1190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71" name="Text Box 19"/>
          <p:cNvSpPr txBox="1">
            <a:spLocks noChangeArrowheads="1"/>
          </p:cNvSpPr>
          <p:nvPr/>
        </p:nvSpPr>
        <p:spPr bwMode="auto">
          <a:xfrm>
            <a:off x="2070100" y="4303713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0972" name="Text Box 20"/>
          <p:cNvSpPr txBox="1">
            <a:spLocks noChangeArrowheads="1"/>
          </p:cNvSpPr>
          <p:nvPr/>
        </p:nvSpPr>
        <p:spPr bwMode="auto">
          <a:xfrm>
            <a:off x="3643313" y="4303713"/>
            <a:ext cx="925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326679" name="Text Box 23"/>
          <p:cNvSpPr txBox="1">
            <a:spLocks noChangeArrowheads="1"/>
          </p:cNvSpPr>
          <p:nvPr/>
        </p:nvSpPr>
        <p:spPr bwMode="auto">
          <a:xfrm>
            <a:off x="533400" y="1295400"/>
            <a:ext cx="264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FF6600"/>
                </a:solidFill>
                <a:cs typeface="+mn-cs"/>
              </a:rPr>
              <a:t>d = 0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cs typeface="+mn-cs"/>
              </a:rPr>
              <a:t> (no dominance)</a:t>
            </a:r>
            <a:endParaRPr lang="en-US" i="1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>
            <a:off x="2268538" y="4705350"/>
            <a:ext cx="201612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75" name="Line 27"/>
          <p:cNvSpPr>
            <a:spLocks noChangeShapeType="1"/>
          </p:cNvSpPr>
          <p:nvPr/>
        </p:nvSpPr>
        <p:spPr bwMode="auto">
          <a:xfrm>
            <a:off x="3927475" y="4705350"/>
            <a:ext cx="201613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>
            <a:off x="4156075" y="4708525"/>
            <a:ext cx="201613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77" name="Line 29"/>
          <p:cNvSpPr>
            <a:spLocks noChangeShapeType="1"/>
          </p:cNvSpPr>
          <p:nvPr/>
        </p:nvSpPr>
        <p:spPr bwMode="auto">
          <a:xfrm>
            <a:off x="5780088" y="4708525"/>
            <a:ext cx="200025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78" name="Line 37"/>
          <p:cNvSpPr>
            <a:spLocks noChangeShapeType="1"/>
          </p:cNvSpPr>
          <p:nvPr/>
        </p:nvSpPr>
        <p:spPr bwMode="auto">
          <a:xfrm>
            <a:off x="2489200" y="2514600"/>
            <a:ext cx="0" cy="1160463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79" name="Line 38"/>
          <p:cNvSpPr>
            <a:spLocks noChangeShapeType="1"/>
          </p:cNvSpPr>
          <p:nvPr/>
        </p:nvSpPr>
        <p:spPr bwMode="auto">
          <a:xfrm>
            <a:off x="4106863" y="2505075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80" name="Line 39"/>
          <p:cNvSpPr>
            <a:spLocks noChangeShapeType="1"/>
          </p:cNvSpPr>
          <p:nvPr/>
        </p:nvSpPr>
        <p:spPr bwMode="auto">
          <a:xfrm>
            <a:off x="5745163" y="2514600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0981" name="Rectangle 40"/>
          <p:cNvSpPr>
            <a:spLocks noChangeArrowheads="1"/>
          </p:cNvSpPr>
          <p:nvPr/>
        </p:nvSpPr>
        <p:spPr bwMode="auto">
          <a:xfrm>
            <a:off x="2549525" y="2532063"/>
            <a:ext cx="1360488" cy="74612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2" name="Text Box 42"/>
          <p:cNvSpPr txBox="1">
            <a:spLocks noChangeArrowheads="1"/>
          </p:cNvSpPr>
          <p:nvPr/>
        </p:nvSpPr>
        <p:spPr bwMode="auto">
          <a:xfrm>
            <a:off x="3009900" y="22415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</a:t>
            </a:r>
          </a:p>
        </p:txBody>
      </p:sp>
      <p:sp>
        <p:nvSpPr>
          <p:cNvPr id="40983" name="Oval 11"/>
          <p:cNvSpPr>
            <a:spLocks noChangeArrowheads="1"/>
          </p:cNvSpPr>
          <p:nvPr/>
        </p:nvSpPr>
        <p:spPr bwMode="auto">
          <a:xfrm>
            <a:off x="2336800" y="350043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4" name="Oval 25"/>
          <p:cNvSpPr>
            <a:spLocks noChangeArrowheads="1"/>
          </p:cNvSpPr>
          <p:nvPr/>
        </p:nvSpPr>
        <p:spPr bwMode="auto">
          <a:xfrm>
            <a:off x="3960813" y="350043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5" name="Oval 12"/>
          <p:cNvSpPr>
            <a:spLocks noChangeArrowheads="1"/>
          </p:cNvSpPr>
          <p:nvPr/>
        </p:nvSpPr>
        <p:spPr bwMode="auto">
          <a:xfrm>
            <a:off x="5591175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6" name="AutoShape 44"/>
          <p:cNvSpPr>
            <a:spLocks noChangeArrowheads="1"/>
          </p:cNvSpPr>
          <p:nvPr/>
        </p:nvSpPr>
        <p:spPr bwMode="auto">
          <a:xfrm rot="5400000">
            <a:off x="39179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7" name="Rectangle 45"/>
          <p:cNvSpPr>
            <a:spLocks noChangeArrowheads="1"/>
          </p:cNvSpPr>
          <p:nvPr/>
        </p:nvSpPr>
        <p:spPr bwMode="auto">
          <a:xfrm>
            <a:off x="4162425" y="2532063"/>
            <a:ext cx="1360488" cy="74612"/>
          </a:xfrm>
          <a:prstGeom prst="rect">
            <a:avLst/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88" name="Text Box 46"/>
          <p:cNvSpPr txBox="1">
            <a:spLocks noChangeArrowheads="1"/>
          </p:cNvSpPr>
          <p:nvPr/>
        </p:nvSpPr>
        <p:spPr bwMode="auto">
          <a:xfrm>
            <a:off x="4622800" y="224155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</a:t>
            </a:r>
          </a:p>
        </p:txBody>
      </p:sp>
      <p:sp>
        <p:nvSpPr>
          <p:cNvPr id="40989" name="AutoShape 47"/>
          <p:cNvSpPr>
            <a:spLocks noChangeArrowheads="1"/>
          </p:cNvSpPr>
          <p:nvPr/>
        </p:nvSpPr>
        <p:spPr bwMode="auto">
          <a:xfrm rot="5400000">
            <a:off x="55308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0990" name="Text Box 48"/>
          <p:cNvSpPr txBox="1">
            <a:spLocks noChangeArrowheads="1"/>
          </p:cNvSpPr>
          <p:nvPr/>
        </p:nvSpPr>
        <p:spPr bwMode="auto">
          <a:xfrm>
            <a:off x="6096000" y="53340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Futura Bk BT"/>
              </a:rPr>
              <a:t>Additive model</a:t>
            </a: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5205250" y="1143000"/>
            <a:ext cx="907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 dirty="0" err="1">
                <a:latin typeface="Futura Bk BT"/>
              </a:rPr>
              <a:t>Var</a:t>
            </a:r>
            <a:r>
              <a:rPr lang="en-US" sz="1800" dirty="0">
                <a:latin typeface="Futura Bk BT"/>
              </a:rPr>
              <a:t> (</a:t>
            </a:r>
            <a:r>
              <a:rPr lang="en-US" sz="1800" i="1" dirty="0">
                <a:latin typeface="Futura Bk BT"/>
              </a:rPr>
              <a:t>X</a:t>
            </a:r>
            <a:r>
              <a:rPr lang="en-US" sz="1800" dirty="0">
                <a:latin typeface="Futura Bk BT"/>
              </a:rPr>
              <a:t>)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6052975" y="1162050"/>
            <a:ext cx="2938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latin typeface="Futura Bk BT"/>
              </a:rPr>
              <a:t>=</a:t>
            </a:r>
            <a:r>
              <a:rPr lang="en-US" sz="1800" i="1" dirty="0">
                <a:latin typeface="Futura Bk BT"/>
              </a:rPr>
              <a:t>  </a:t>
            </a:r>
            <a:r>
              <a:rPr lang="en-US" sz="1800" dirty="0">
                <a:latin typeface="Futura Bk BT"/>
              </a:rPr>
              <a:t>2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 i="1" dirty="0">
                <a:latin typeface="Futura Bk BT"/>
              </a:rPr>
              <a:t>[</a:t>
            </a:r>
            <a:r>
              <a:rPr lang="en-US" sz="1800" i="1" dirty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 dirty="0">
                <a:latin typeface="Futura Bk BT"/>
              </a:rPr>
              <a:t>+(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800" i="1" dirty="0">
                <a:latin typeface="Futura Bk BT"/>
              </a:rPr>
              <a:t>-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1800" i="1" dirty="0">
                <a:latin typeface="Futura Bk BT"/>
              </a:rPr>
              <a:t>)</a:t>
            </a:r>
            <a:r>
              <a:rPr lang="en-US" sz="1800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1800" i="1" dirty="0">
                <a:latin typeface="Futura Bk BT"/>
              </a:rPr>
              <a:t>]</a:t>
            </a:r>
            <a:r>
              <a:rPr lang="en-US" sz="1800" i="1" baseline="30000" dirty="0">
                <a:latin typeface="Futura Bk BT"/>
              </a:rPr>
              <a:t>2</a:t>
            </a:r>
            <a:r>
              <a:rPr lang="en-US" sz="1800" dirty="0">
                <a:latin typeface="Futura Bk BT"/>
              </a:rPr>
              <a:t> + </a:t>
            </a:r>
            <a:r>
              <a:rPr lang="en-US" sz="1800" i="1" dirty="0">
                <a:latin typeface="Futura Bk BT"/>
              </a:rPr>
              <a:t>(</a:t>
            </a:r>
            <a:r>
              <a:rPr lang="en-US" sz="1800" dirty="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1800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 i="1" dirty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1800" i="1" dirty="0">
                <a:latin typeface="Futura Bk BT"/>
              </a:rPr>
              <a:t>)</a:t>
            </a:r>
            <a:r>
              <a:rPr lang="en-US" sz="1800" i="1" baseline="30000" dirty="0">
                <a:latin typeface="Futura Bk BT"/>
              </a:rPr>
              <a:t>2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6052975" y="1507093"/>
            <a:ext cx="1109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latin typeface="Futura Bk BT"/>
              </a:rPr>
              <a:t>=</a:t>
            </a:r>
            <a:r>
              <a:rPr lang="en-US" sz="1800" i="1" dirty="0">
                <a:latin typeface="Futura Bk BT"/>
              </a:rPr>
              <a:t>  </a:t>
            </a:r>
            <a:r>
              <a:rPr lang="en-US" sz="1800" dirty="0" smtClean="0">
                <a:latin typeface="Futura Bk BT"/>
              </a:rPr>
              <a:t>2</a:t>
            </a:r>
            <a:r>
              <a:rPr lang="en-US" sz="1800" i="1" dirty="0" smtClean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1800" i="1" dirty="0" smtClean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1800" i="1" baseline="30000" dirty="0" smtClean="0">
                <a:latin typeface="Futura Bk BT"/>
              </a:rPr>
              <a:t>2</a:t>
            </a:r>
            <a:r>
              <a:rPr lang="en-US" sz="1800" dirty="0" smtClean="0">
                <a:latin typeface="Futura Bk BT"/>
              </a:rPr>
              <a:t> </a:t>
            </a:r>
            <a:endParaRPr lang="en-US" sz="1800" i="1" baseline="30000" dirty="0"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5" grpId="0" animBg="1"/>
      <p:bldP spid="40976" grpId="0" animBg="1"/>
      <p:bldP spid="409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425700" y="3652838"/>
            <a:ext cx="336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113213" y="3459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657600" y="3733800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bg2"/>
                </a:solidFill>
              </a:rPr>
              <a:t>m = 0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797425" y="1895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FF"/>
                </a:solidFill>
              </a:rPr>
              <a:t>d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403850" y="1895475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0000FF"/>
                </a:solidFill>
              </a:rPr>
              <a:t>+a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171700" y="19542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</a:rPr>
              <a:t>– a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157788" y="4306888"/>
            <a:ext cx="1190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070100" y="4303713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522788" y="4303713"/>
            <a:ext cx="925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33400" y="1295400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FF6600"/>
                </a:solidFill>
              </a:rPr>
              <a:t>d &gt; 0 </a:t>
            </a:r>
            <a:r>
              <a:rPr lang="en-US" sz="2000" i="1">
                <a:solidFill>
                  <a:srgbClr val="A6A6A6"/>
                </a:solidFill>
              </a:rPr>
              <a:t>(dominance)</a:t>
            </a:r>
            <a:endParaRPr lang="en-US" i="1">
              <a:solidFill>
                <a:srgbClr val="A6A6A6"/>
              </a:solidFill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2268538" y="4705350"/>
            <a:ext cx="201612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4806950" y="4705350"/>
            <a:ext cx="201613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5035550" y="4708525"/>
            <a:ext cx="201613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5780088" y="4708525"/>
            <a:ext cx="200025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2489200" y="2514600"/>
            <a:ext cx="0" cy="1160463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4986338" y="2505075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5745163" y="2514600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2549525" y="2532063"/>
            <a:ext cx="2220913" cy="74612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3328988" y="2241550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a+d </a:t>
            </a:r>
          </a:p>
        </p:txBody>
      </p:sp>
      <p:sp>
        <p:nvSpPr>
          <p:cNvPr id="42007" name="Oval 23"/>
          <p:cNvSpPr>
            <a:spLocks noChangeArrowheads="1"/>
          </p:cNvSpPr>
          <p:nvPr/>
        </p:nvSpPr>
        <p:spPr bwMode="auto">
          <a:xfrm>
            <a:off x="2336800" y="350043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08" name="Oval 24"/>
          <p:cNvSpPr>
            <a:spLocks noChangeArrowheads="1"/>
          </p:cNvSpPr>
          <p:nvPr/>
        </p:nvSpPr>
        <p:spPr bwMode="auto">
          <a:xfrm>
            <a:off x="4840288" y="35004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5591175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10" name="AutoShape 26"/>
          <p:cNvSpPr>
            <a:spLocks noChangeArrowheads="1"/>
          </p:cNvSpPr>
          <p:nvPr/>
        </p:nvSpPr>
        <p:spPr bwMode="auto">
          <a:xfrm rot="5400000">
            <a:off x="4773613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049838" y="2532063"/>
            <a:ext cx="473075" cy="74612"/>
          </a:xfrm>
          <a:prstGeom prst="rect">
            <a:avLst/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4967288" y="2241550"/>
            <a:ext cx="67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a-d</a:t>
            </a:r>
          </a:p>
        </p:txBody>
      </p:sp>
      <p:sp>
        <p:nvSpPr>
          <p:cNvPr id="42013" name="AutoShape 29"/>
          <p:cNvSpPr>
            <a:spLocks noChangeArrowheads="1"/>
          </p:cNvSpPr>
          <p:nvPr/>
        </p:nvSpPr>
        <p:spPr bwMode="auto">
          <a:xfrm rot="5400000">
            <a:off x="55308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2014" name="Text Box 33"/>
          <p:cNvSpPr txBox="1">
            <a:spLocks noChangeArrowheads="1"/>
          </p:cNvSpPr>
          <p:nvPr/>
        </p:nvSpPr>
        <p:spPr bwMode="auto">
          <a:xfrm>
            <a:off x="6324600" y="5334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Futura Bk BT"/>
              </a:rPr>
              <a:t>Dominant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  <p:bldP spid="41999" grpId="0" animBg="1"/>
      <p:bldP spid="42000" grpId="0" animBg="1"/>
      <p:bldP spid="4200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425700" y="3652838"/>
            <a:ext cx="336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113213" y="34591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57600" y="3733800"/>
            <a:ext cx="91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chemeClr val="bg2"/>
                </a:solidFill>
              </a:rPr>
              <a:t>m = 0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879725" y="18954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i="1">
                <a:solidFill>
                  <a:srgbClr val="0000FF"/>
                </a:solidFill>
              </a:rPr>
              <a:t>d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403850" y="1895475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0000FF"/>
                </a:solidFill>
              </a:rPr>
              <a:t>+a</a:t>
            </a:r>
            <a:endParaRPr lang="en-US" i="1">
              <a:solidFill>
                <a:srgbClr val="0000FF"/>
              </a:solidFill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171700" y="195421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0000FF"/>
                </a:solidFill>
              </a:rPr>
              <a:t>– a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157788" y="4306888"/>
            <a:ext cx="1190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070100" y="4303713"/>
            <a:ext cx="762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605088" y="4303713"/>
            <a:ext cx="925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nl-NL" b="1" i="1">
                <a:latin typeface="Tahoma" pitchFamily="34" charset="0"/>
              </a:rPr>
              <a:t>A</a:t>
            </a:r>
            <a:r>
              <a:rPr lang="nl-NL" b="1" i="1">
                <a:solidFill>
                  <a:srgbClr val="969696"/>
                </a:solidFill>
                <a:latin typeface="Tahoma" pitchFamily="34" charset="0"/>
              </a:rPr>
              <a:t>a</a:t>
            </a:r>
            <a:endParaRPr lang="en-US" b="1">
              <a:solidFill>
                <a:srgbClr val="969696"/>
              </a:solidFill>
              <a:latin typeface="Tahoma" pitchFamily="34" charset="0"/>
            </a:endParaRP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33400" y="1295400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i="1">
                <a:solidFill>
                  <a:srgbClr val="FF6600"/>
                </a:solidFill>
              </a:rPr>
              <a:t>d &lt; 0 </a:t>
            </a:r>
            <a:r>
              <a:rPr lang="en-US" sz="2000" i="1">
                <a:solidFill>
                  <a:srgbClr val="A6A6A6"/>
                </a:solidFill>
              </a:rPr>
              <a:t>(dominance)</a:t>
            </a:r>
            <a:endParaRPr lang="en-US" i="1">
              <a:solidFill>
                <a:srgbClr val="A6A6A6"/>
              </a:solidFill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2268538" y="4705350"/>
            <a:ext cx="201612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2889250" y="4705350"/>
            <a:ext cx="201613" cy="1588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3117850" y="4708525"/>
            <a:ext cx="201613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5780088" y="4708525"/>
            <a:ext cx="200025" cy="1588"/>
          </a:xfrm>
          <a:prstGeom prst="line">
            <a:avLst/>
          </a:prstGeom>
          <a:noFill/>
          <a:ln w="76200">
            <a:solidFill>
              <a:srgbClr val="F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2489200" y="2514600"/>
            <a:ext cx="0" cy="1160463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3068638" y="2505075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5745163" y="2514600"/>
            <a:ext cx="0" cy="1158875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549525" y="2532063"/>
            <a:ext cx="325438" cy="74612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2409825" y="2241550"/>
            <a:ext cx="723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a-d </a:t>
            </a: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2336800" y="3500438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2" name="Oval 24"/>
          <p:cNvSpPr>
            <a:spLocks noChangeArrowheads="1"/>
          </p:cNvSpPr>
          <p:nvPr/>
        </p:nvSpPr>
        <p:spPr bwMode="auto">
          <a:xfrm>
            <a:off x="2922588" y="3500438"/>
            <a:ext cx="304800" cy="304800"/>
          </a:xfrm>
          <a:prstGeom prst="ellipse">
            <a:avLst/>
          </a:prstGeom>
          <a:solidFill>
            <a:srgbClr val="FFFFB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5591175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 rot="5400000">
            <a:off x="2878138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3125788" y="2532063"/>
            <a:ext cx="2397125" cy="74612"/>
          </a:xfrm>
          <a:prstGeom prst="rect">
            <a:avLst/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3929063" y="2241550"/>
            <a:ext cx="67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</a:t>
            </a:r>
            <a:r>
              <a:rPr lang="en-US" sz="1400" i="1">
                <a:latin typeface="Futura Bk BT"/>
              </a:rPr>
              <a:t>a+d</a:t>
            </a: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 rot="5400000">
            <a:off x="5530850" y="2493963"/>
            <a:ext cx="139700" cy="152400"/>
          </a:xfrm>
          <a:prstGeom prst="triangle">
            <a:avLst>
              <a:gd name="adj" fmla="val 50000"/>
            </a:avLst>
          </a:prstGeom>
          <a:solidFill>
            <a:srgbClr val="F000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248400" y="53340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Futura Bk BT"/>
              </a:rPr>
              <a:t>Recessive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58950"/>
            <a:ext cx="3508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1687513" y="1893888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>
            <a:off x="2555875" y="1893888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>
            <a:off x="3414713" y="1893888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pic>
        <p:nvPicPr>
          <p:cNvPr id="3246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500" y="1749425"/>
            <a:ext cx="3516313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615" name="Line 7"/>
          <p:cNvSpPr>
            <a:spLocks noChangeShapeType="1"/>
          </p:cNvSpPr>
          <p:nvPr/>
        </p:nvSpPr>
        <p:spPr bwMode="auto">
          <a:xfrm>
            <a:off x="6408738" y="1898650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7362825" y="1898650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>
            <a:off x="7915275" y="1898650"/>
            <a:ext cx="0" cy="2089150"/>
          </a:xfrm>
          <a:prstGeom prst="line">
            <a:avLst/>
          </a:prstGeom>
          <a:noFill/>
          <a:ln w="38100">
            <a:solidFill>
              <a:srgbClr val="969696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365250" y="4371975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224088" y="4376738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100388" y="4371975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324621" name="Text Box 13"/>
          <p:cNvSpPr txBox="1">
            <a:spLocks noChangeArrowheads="1"/>
          </p:cNvSpPr>
          <p:nvPr/>
        </p:nvSpPr>
        <p:spPr bwMode="auto">
          <a:xfrm>
            <a:off x="6092825" y="4370388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324622" name="Text Box 14"/>
          <p:cNvSpPr txBox="1">
            <a:spLocks noChangeArrowheads="1"/>
          </p:cNvSpPr>
          <p:nvPr/>
        </p:nvSpPr>
        <p:spPr bwMode="auto">
          <a:xfrm>
            <a:off x="7045325" y="4375150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324623" name="Text Box 15"/>
          <p:cNvSpPr txBox="1">
            <a:spLocks noChangeArrowheads="1"/>
          </p:cNvSpPr>
          <p:nvPr/>
        </p:nvSpPr>
        <p:spPr bwMode="auto">
          <a:xfrm>
            <a:off x="7596188" y="4370388"/>
            <a:ext cx="631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pitchFamily="34" charset="0"/>
              </a:rPr>
              <a:t>AA</a:t>
            </a:r>
          </a:p>
        </p:txBody>
      </p:sp>
      <p:sp>
        <p:nvSpPr>
          <p:cNvPr id="324624" name="Rectangle 16"/>
          <p:cNvSpPr>
            <a:spLocks noChangeArrowheads="1"/>
          </p:cNvSpPr>
          <p:nvPr/>
        </p:nvSpPr>
        <p:spPr bwMode="auto">
          <a:xfrm>
            <a:off x="1743075" y="1893888"/>
            <a:ext cx="754063" cy="71437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24625" name="Rectangle 17"/>
          <p:cNvSpPr>
            <a:spLocks noChangeArrowheads="1"/>
          </p:cNvSpPr>
          <p:nvPr/>
        </p:nvSpPr>
        <p:spPr bwMode="auto">
          <a:xfrm>
            <a:off x="2606675" y="1893888"/>
            <a:ext cx="754063" cy="71437"/>
          </a:xfrm>
          <a:prstGeom prst="rect">
            <a:avLst/>
          </a:prstGeom>
          <a:solidFill>
            <a:srgbClr val="F31A09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24626" name="Rectangle 18"/>
          <p:cNvSpPr>
            <a:spLocks noChangeArrowheads="1"/>
          </p:cNvSpPr>
          <p:nvPr/>
        </p:nvSpPr>
        <p:spPr bwMode="auto">
          <a:xfrm>
            <a:off x="6457950" y="1893888"/>
            <a:ext cx="850900" cy="71437"/>
          </a:xfrm>
          <a:prstGeom prst="rect">
            <a:avLst/>
          </a:prstGeom>
          <a:solidFill>
            <a:srgbClr val="009900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24627" name="Rectangle 19"/>
          <p:cNvSpPr>
            <a:spLocks noChangeArrowheads="1"/>
          </p:cNvSpPr>
          <p:nvPr/>
        </p:nvSpPr>
        <p:spPr bwMode="auto">
          <a:xfrm>
            <a:off x="7404100" y="1893888"/>
            <a:ext cx="465138" cy="69850"/>
          </a:xfrm>
          <a:prstGeom prst="rect">
            <a:avLst/>
          </a:prstGeom>
          <a:solidFill>
            <a:srgbClr val="F31A09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1876425" y="16541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+4</a:t>
            </a:r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2732088" y="16541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+4</a:t>
            </a:r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6554788" y="1654175"/>
            <a:ext cx="67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+0.7</a:t>
            </a: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7291388" y="1654175"/>
            <a:ext cx="687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+0.4</a:t>
            </a:r>
          </a:p>
        </p:txBody>
      </p:sp>
      <p:sp>
        <p:nvSpPr>
          <p:cNvPr id="324632" name="Line 24"/>
          <p:cNvSpPr>
            <a:spLocks noChangeShapeType="1"/>
          </p:cNvSpPr>
          <p:nvPr/>
        </p:nvSpPr>
        <p:spPr bwMode="auto">
          <a:xfrm>
            <a:off x="4140200" y="31892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324633" name="Text Box 25"/>
          <p:cNvSpPr txBox="1">
            <a:spLocks noChangeArrowheads="1"/>
          </p:cNvSpPr>
          <p:nvPr/>
        </p:nvSpPr>
        <p:spPr bwMode="auto">
          <a:xfrm>
            <a:off x="4090988" y="281305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Futura Bk BT"/>
              </a:rPr>
              <a:t>log (x)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1474788" y="5133975"/>
            <a:ext cx="2160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Futura Bk BT"/>
              </a:rPr>
              <a:t>No departure from additivity</a:t>
            </a:r>
            <a:endParaRPr lang="en-US" sz="1600">
              <a:latin typeface="Futura Bk BT"/>
            </a:endParaRPr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5803900" y="5133975"/>
            <a:ext cx="2263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Futura Bk BT"/>
              </a:rPr>
              <a:t>Significant departure from additivity</a:t>
            </a:r>
            <a:endParaRPr lang="en-US" sz="1600">
              <a:latin typeface="Futura Bk BT"/>
            </a:endParaRPr>
          </a:p>
        </p:txBody>
      </p:sp>
      <p:sp>
        <p:nvSpPr>
          <p:cNvPr id="44060" name="Text Box 66"/>
          <p:cNvSpPr txBox="1">
            <a:spLocks noChangeArrowheads="1"/>
          </p:cNvSpPr>
          <p:nvPr/>
        </p:nvSpPr>
        <p:spPr bwMode="auto">
          <a:xfrm>
            <a:off x="120650" y="350838"/>
            <a:ext cx="8951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Futura Bk BT"/>
              </a:rPr>
              <a:t>Statistical definition of dominance is scale dependent</a:t>
            </a:r>
            <a:endParaRPr lang="en-AU">
              <a:solidFill>
                <a:srgbClr val="00CC00"/>
              </a:solidFill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  <p:bldP spid="324612" grpId="0" animBg="1"/>
      <p:bldP spid="324613" grpId="0" animBg="1"/>
      <p:bldP spid="324615" grpId="0" animBg="1"/>
      <p:bldP spid="324616" grpId="0" animBg="1"/>
      <p:bldP spid="324617" grpId="0" animBg="1"/>
      <p:bldP spid="324621" grpId="0"/>
      <p:bldP spid="324622" grpId="0"/>
      <p:bldP spid="324623" grpId="0"/>
      <p:bldP spid="324624" grpId="0" animBg="1"/>
      <p:bldP spid="324625" grpId="0" animBg="1"/>
      <p:bldP spid="324626" grpId="0" animBg="1"/>
      <p:bldP spid="324627" grpId="0" animBg="1"/>
      <p:bldP spid="324628" grpId="0"/>
      <p:bldP spid="324629" grpId="0"/>
      <p:bldP spid="324630" grpId="0"/>
      <p:bldP spid="324631" grpId="0"/>
      <p:bldP spid="324632" grpId="0" animBg="1"/>
      <p:bldP spid="324633" grpId="0"/>
      <p:bldP spid="3246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0" name="Text Box 46"/>
          <p:cNvSpPr txBox="1">
            <a:spLocks noChangeArrowheads="1"/>
          </p:cNvSpPr>
          <p:nvPr/>
        </p:nvSpPr>
        <p:spPr bwMode="auto">
          <a:xfrm>
            <a:off x="1635125" y="4591050"/>
            <a:ext cx="640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Var (</a:t>
            </a:r>
            <a:r>
              <a:rPr lang="en-US" sz="2000" i="1">
                <a:latin typeface="Futura Bk BT"/>
              </a:rPr>
              <a:t>X</a:t>
            </a:r>
            <a:r>
              <a:rPr lang="en-US" sz="2000">
                <a:latin typeface="Futura Bk BT"/>
              </a:rPr>
              <a:t>)   =   Regression Variance  +  Residual Variance</a:t>
            </a:r>
          </a:p>
        </p:txBody>
      </p:sp>
      <p:sp>
        <p:nvSpPr>
          <p:cNvPr id="221235" name="Line 51"/>
          <p:cNvSpPr>
            <a:spLocks noChangeShapeType="1"/>
          </p:cNvSpPr>
          <p:nvPr/>
        </p:nvSpPr>
        <p:spPr bwMode="auto">
          <a:xfrm flipV="1">
            <a:off x="5075238" y="1817688"/>
            <a:ext cx="965200" cy="936625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6" name="Line 52"/>
          <p:cNvSpPr>
            <a:spLocks noChangeShapeType="1"/>
          </p:cNvSpPr>
          <p:nvPr/>
        </p:nvSpPr>
        <p:spPr bwMode="auto">
          <a:xfrm flipV="1">
            <a:off x="3213100" y="1841500"/>
            <a:ext cx="1295400" cy="1295400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7" name="Line 53"/>
          <p:cNvSpPr>
            <a:spLocks noChangeShapeType="1"/>
          </p:cNvSpPr>
          <p:nvPr/>
        </p:nvSpPr>
        <p:spPr bwMode="auto">
          <a:xfrm>
            <a:off x="1185863" y="18415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8" name="Line 54"/>
          <p:cNvSpPr>
            <a:spLocks noChangeShapeType="1"/>
          </p:cNvSpPr>
          <p:nvPr/>
        </p:nvSpPr>
        <p:spPr bwMode="auto">
          <a:xfrm>
            <a:off x="3122613" y="320992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39" name="Oval 55"/>
          <p:cNvSpPr>
            <a:spLocks noChangeArrowheads="1"/>
          </p:cNvSpPr>
          <p:nvPr/>
        </p:nvSpPr>
        <p:spPr bwMode="auto">
          <a:xfrm flipV="1">
            <a:off x="3773488" y="2433638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40" name="Oval 56"/>
          <p:cNvSpPr>
            <a:spLocks noChangeArrowheads="1"/>
          </p:cNvSpPr>
          <p:nvPr/>
        </p:nvSpPr>
        <p:spPr bwMode="auto">
          <a:xfrm flipV="1">
            <a:off x="4254500" y="1962150"/>
            <a:ext cx="142875" cy="142875"/>
          </a:xfrm>
          <a:prstGeom prst="ellipse">
            <a:avLst/>
          </a:prstGeom>
          <a:solidFill>
            <a:srgbClr val="F31A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41" name="Text Box 57"/>
          <p:cNvSpPr txBox="1">
            <a:spLocks noChangeArrowheads="1"/>
          </p:cNvSpPr>
          <p:nvPr/>
        </p:nvSpPr>
        <p:spPr bwMode="auto">
          <a:xfrm>
            <a:off x="709613" y="2814638"/>
            <a:ext cx="52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-a</a:t>
            </a:r>
          </a:p>
        </p:txBody>
      </p:sp>
      <p:sp>
        <p:nvSpPr>
          <p:cNvPr id="221242" name="Text Box 58"/>
          <p:cNvSpPr txBox="1">
            <a:spLocks noChangeArrowheads="1"/>
          </p:cNvSpPr>
          <p:nvPr/>
        </p:nvSpPr>
        <p:spPr bwMode="auto">
          <a:xfrm>
            <a:off x="842963" y="2347913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0</a:t>
            </a:r>
          </a:p>
        </p:txBody>
      </p:sp>
      <p:sp>
        <p:nvSpPr>
          <p:cNvPr id="221243" name="Text Box 59"/>
          <p:cNvSpPr txBox="1">
            <a:spLocks noChangeArrowheads="1"/>
          </p:cNvSpPr>
          <p:nvPr/>
        </p:nvSpPr>
        <p:spPr bwMode="auto">
          <a:xfrm>
            <a:off x="850900" y="1873250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Arial" pitchFamily="34" charset="0"/>
              </a:rPr>
              <a:t>a</a:t>
            </a:r>
          </a:p>
        </p:txBody>
      </p:sp>
      <p:sp>
        <p:nvSpPr>
          <p:cNvPr id="221244" name="Text Box 60"/>
          <p:cNvSpPr txBox="1">
            <a:spLocks noChangeArrowheads="1"/>
          </p:cNvSpPr>
          <p:nvPr/>
        </p:nvSpPr>
        <p:spPr bwMode="auto">
          <a:xfrm>
            <a:off x="3108325" y="3228975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45" name="Text Box 61"/>
          <p:cNvSpPr txBox="1">
            <a:spLocks noChangeArrowheads="1"/>
          </p:cNvSpPr>
          <p:nvPr/>
        </p:nvSpPr>
        <p:spPr bwMode="auto">
          <a:xfrm>
            <a:off x="3587750" y="3233738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46" name="Text Box 62"/>
          <p:cNvSpPr txBox="1">
            <a:spLocks noChangeArrowheads="1"/>
          </p:cNvSpPr>
          <p:nvPr/>
        </p:nvSpPr>
        <p:spPr bwMode="auto">
          <a:xfrm>
            <a:off x="4068763" y="3228975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47" name="Line 63"/>
          <p:cNvSpPr>
            <a:spLocks noChangeShapeType="1"/>
          </p:cNvSpPr>
          <p:nvPr/>
        </p:nvSpPr>
        <p:spPr bwMode="auto">
          <a:xfrm>
            <a:off x="4867275" y="320992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48" name="Oval 64"/>
          <p:cNvSpPr>
            <a:spLocks noChangeArrowheads="1"/>
          </p:cNvSpPr>
          <p:nvPr/>
        </p:nvSpPr>
        <p:spPr bwMode="auto">
          <a:xfrm flipV="1">
            <a:off x="5492750" y="1962150"/>
            <a:ext cx="142875" cy="142875"/>
          </a:xfrm>
          <a:prstGeom prst="ellipse">
            <a:avLst/>
          </a:prstGeom>
          <a:solidFill>
            <a:srgbClr val="F31A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49" name="Oval 65"/>
          <p:cNvSpPr>
            <a:spLocks noChangeArrowheads="1"/>
          </p:cNvSpPr>
          <p:nvPr/>
        </p:nvSpPr>
        <p:spPr bwMode="auto">
          <a:xfrm flipV="1">
            <a:off x="5973763" y="1962150"/>
            <a:ext cx="142875" cy="142875"/>
          </a:xfrm>
          <a:prstGeom prst="ellipse">
            <a:avLst/>
          </a:prstGeom>
          <a:solidFill>
            <a:srgbClr val="F31A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50" name="Text Box 66"/>
          <p:cNvSpPr txBox="1">
            <a:spLocks noChangeArrowheads="1"/>
          </p:cNvSpPr>
          <p:nvPr/>
        </p:nvSpPr>
        <p:spPr bwMode="auto">
          <a:xfrm>
            <a:off x="4827588" y="3228975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1" name="Text Box 67"/>
          <p:cNvSpPr txBox="1">
            <a:spLocks noChangeArrowheads="1"/>
          </p:cNvSpPr>
          <p:nvPr/>
        </p:nvSpPr>
        <p:spPr bwMode="auto">
          <a:xfrm>
            <a:off x="5307013" y="323373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2" name="Text Box 68"/>
          <p:cNvSpPr txBox="1">
            <a:spLocks noChangeArrowheads="1"/>
          </p:cNvSpPr>
          <p:nvPr/>
        </p:nvSpPr>
        <p:spPr bwMode="auto">
          <a:xfrm>
            <a:off x="5788025" y="3228975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3" name="Line 69"/>
          <p:cNvSpPr>
            <a:spLocks noChangeShapeType="1"/>
          </p:cNvSpPr>
          <p:nvPr/>
        </p:nvSpPr>
        <p:spPr bwMode="auto">
          <a:xfrm>
            <a:off x="5573713" y="2114550"/>
            <a:ext cx="0" cy="1603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54" name="Line 70"/>
          <p:cNvSpPr>
            <a:spLocks noChangeShapeType="1"/>
          </p:cNvSpPr>
          <p:nvPr/>
        </p:nvSpPr>
        <p:spPr bwMode="auto">
          <a:xfrm>
            <a:off x="6611938" y="3209925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55" name="Oval 71"/>
          <p:cNvSpPr>
            <a:spLocks noChangeArrowheads="1"/>
          </p:cNvSpPr>
          <p:nvPr/>
        </p:nvSpPr>
        <p:spPr bwMode="auto">
          <a:xfrm flipV="1">
            <a:off x="7229475" y="290671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56" name="Oval 72"/>
          <p:cNvSpPr>
            <a:spLocks noChangeArrowheads="1"/>
          </p:cNvSpPr>
          <p:nvPr/>
        </p:nvSpPr>
        <p:spPr bwMode="auto">
          <a:xfrm flipV="1">
            <a:off x="7710488" y="1962150"/>
            <a:ext cx="142875" cy="142875"/>
          </a:xfrm>
          <a:prstGeom prst="ellipse">
            <a:avLst/>
          </a:prstGeom>
          <a:solidFill>
            <a:srgbClr val="F31A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57" name="Text Box 73"/>
          <p:cNvSpPr txBox="1">
            <a:spLocks noChangeArrowheads="1"/>
          </p:cNvSpPr>
          <p:nvPr/>
        </p:nvSpPr>
        <p:spPr bwMode="auto">
          <a:xfrm>
            <a:off x="6564313" y="3228975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8" name="Text Box 74"/>
          <p:cNvSpPr txBox="1">
            <a:spLocks noChangeArrowheads="1"/>
          </p:cNvSpPr>
          <p:nvPr/>
        </p:nvSpPr>
        <p:spPr bwMode="auto">
          <a:xfrm>
            <a:off x="7043738" y="323373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59" name="Text Box 75"/>
          <p:cNvSpPr txBox="1">
            <a:spLocks noChangeArrowheads="1"/>
          </p:cNvSpPr>
          <p:nvPr/>
        </p:nvSpPr>
        <p:spPr bwMode="auto">
          <a:xfrm>
            <a:off x="7524750" y="3228975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60" name="Oval 76"/>
          <p:cNvSpPr>
            <a:spLocks noChangeArrowheads="1"/>
          </p:cNvSpPr>
          <p:nvPr/>
        </p:nvSpPr>
        <p:spPr bwMode="auto">
          <a:xfrm flipV="1">
            <a:off x="3300413" y="2913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61" name="Oval 77"/>
          <p:cNvSpPr>
            <a:spLocks noChangeArrowheads="1"/>
          </p:cNvSpPr>
          <p:nvPr/>
        </p:nvSpPr>
        <p:spPr bwMode="auto">
          <a:xfrm flipV="1">
            <a:off x="5019675" y="2913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62" name="Oval 78"/>
          <p:cNvSpPr>
            <a:spLocks noChangeArrowheads="1"/>
          </p:cNvSpPr>
          <p:nvPr/>
        </p:nvSpPr>
        <p:spPr bwMode="auto">
          <a:xfrm flipV="1">
            <a:off x="6756400" y="2913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63" name="Line 79"/>
          <p:cNvSpPr>
            <a:spLocks noChangeShapeType="1"/>
          </p:cNvSpPr>
          <p:nvPr/>
        </p:nvSpPr>
        <p:spPr bwMode="auto">
          <a:xfrm flipV="1">
            <a:off x="5140325" y="2103438"/>
            <a:ext cx="382588" cy="8048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4" name="Line 80"/>
          <p:cNvSpPr>
            <a:spLocks noChangeShapeType="1"/>
          </p:cNvSpPr>
          <p:nvPr/>
        </p:nvSpPr>
        <p:spPr bwMode="auto">
          <a:xfrm>
            <a:off x="5649913" y="2032000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5" name="Line 81"/>
          <p:cNvSpPr>
            <a:spLocks noChangeShapeType="1"/>
          </p:cNvSpPr>
          <p:nvPr/>
        </p:nvSpPr>
        <p:spPr bwMode="auto">
          <a:xfrm>
            <a:off x="6910388" y="2989263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6" name="Line 82"/>
          <p:cNvSpPr>
            <a:spLocks noChangeShapeType="1"/>
          </p:cNvSpPr>
          <p:nvPr/>
        </p:nvSpPr>
        <p:spPr bwMode="auto">
          <a:xfrm flipV="1">
            <a:off x="7356475" y="2109788"/>
            <a:ext cx="392113" cy="80010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7" name="Line 83"/>
          <p:cNvSpPr>
            <a:spLocks noChangeShapeType="1"/>
          </p:cNvSpPr>
          <p:nvPr/>
        </p:nvSpPr>
        <p:spPr bwMode="auto">
          <a:xfrm flipV="1">
            <a:off x="3429000" y="2563813"/>
            <a:ext cx="360363" cy="3603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8" name="Line 84"/>
          <p:cNvSpPr>
            <a:spLocks noChangeShapeType="1"/>
          </p:cNvSpPr>
          <p:nvPr/>
        </p:nvSpPr>
        <p:spPr bwMode="auto">
          <a:xfrm flipV="1">
            <a:off x="3903663" y="2087563"/>
            <a:ext cx="360362" cy="3603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69" name="Line 85"/>
          <p:cNvSpPr>
            <a:spLocks noChangeShapeType="1"/>
          </p:cNvSpPr>
          <p:nvPr/>
        </p:nvSpPr>
        <p:spPr bwMode="auto">
          <a:xfrm>
            <a:off x="5089525" y="2755900"/>
            <a:ext cx="0" cy="1555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0" name="Line 86"/>
          <p:cNvSpPr>
            <a:spLocks noChangeShapeType="1"/>
          </p:cNvSpPr>
          <p:nvPr/>
        </p:nvSpPr>
        <p:spPr bwMode="auto">
          <a:xfrm>
            <a:off x="6045200" y="1798638"/>
            <a:ext cx="0" cy="1555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1" name="Line 87"/>
          <p:cNvSpPr>
            <a:spLocks noChangeShapeType="1"/>
          </p:cNvSpPr>
          <p:nvPr/>
        </p:nvSpPr>
        <p:spPr bwMode="auto">
          <a:xfrm flipV="1">
            <a:off x="6821488" y="2259013"/>
            <a:ext cx="965200" cy="912812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72" name="Line 88"/>
          <p:cNvSpPr>
            <a:spLocks noChangeShapeType="1"/>
          </p:cNvSpPr>
          <p:nvPr/>
        </p:nvSpPr>
        <p:spPr bwMode="auto">
          <a:xfrm>
            <a:off x="7300913" y="2732088"/>
            <a:ext cx="0" cy="1603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3" name="Line 89"/>
          <p:cNvSpPr>
            <a:spLocks noChangeShapeType="1"/>
          </p:cNvSpPr>
          <p:nvPr/>
        </p:nvSpPr>
        <p:spPr bwMode="auto">
          <a:xfrm>
            <a:off x="6826250" y="3028950"/>
            <a:ext cx="0" cy="1555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4" name="Line 90"/>
          <p:cNvSpPr>
            <a:spLocks noChangeShapeType="1"/>
          </p:cNvSpPr>
          <p:nvPr/>
        </p:nvSpPr>
        <p:spPr bwMode="auto">
          <a:xfrm>
            <a:off x="7786688" y="2114550"/>
            <a:ext cx="0" cy="1555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221275" name="Line 91"/>
          <p:cNvSpPr>
            <a:spLocks noChangeShapeType="1"/>
          </p:cNvSpPr>
          <p:nvPr/>
        </p:nvSpPr>
        <p:spPr bwMode="auto">
          <a:xfrm flipV="1">
            <a:off x="1354138" y="2500313"/>
            <a:ext cx="1346200" cy="4762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76" name="Line 92"/>
          <p:cNvSpPr>
            <a:spLocks noChangeShapeType="1"/>
          </p:cNvSpPr>
          <p:nvPr/>
        </p:nvSpPr>
        <p:spPr bwMode="auto">
          <a:xfrm>
            <a:off x="1346200" y="32115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77" name="Oval 93"/>
          <p:cNvSpPr>
            <a:spLocks noChangeArrowheads="1"/>
          </p:cNvSpPr>
          <p:nvPr/>
        </p:nvSpPr>
        <p:spPr bwMode="auto">
          <a:xfrm flipV="1">
            <a:off x="1997075" y="2435225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78" name="Oval 94"/>
          <p:cNvSpPr>
            <a:spLocks noChangeArrowheads="1"/>
          </p:cNvSpPr>
          <p:nvPr/>
        </p:nvSpPr>
        <p:spPr bwMode="auto">
          <a:xfrm flipV="1">
            <a:off x="2478088" y="2428875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79" name="Text Box 95"/>
          <p:cNvSpPr txBox="1">
            <a:spLocks noChangeArrowheads="1"/>
          </p:cNvSpPr>
          <p:nvPr/>
        </p:nvSpPr>
        <p:spPr bwMode="auto">
          <a:xfrm>
            <a:off x="1331913" y="3230563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80" name="Text Box 96"/>
          <p:cNvSpPr txBox="1">
            <a:spLocks noChangeArrowheads="1"/>
          </p:cNvSpPr>
          <p:nvPr/>
        </p:nvSpPr>
        <p:spPr bwMode="auto">
          <a:xfrm>
            <a:off x="1811338" y="3235325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81" name="Text Box 97"/>
          <p:cNvSpPr txBox="1">
            <a:spLocks noChangeArrowheads="1"/>
          </p:cNvSpPr>
          <p:nvPr/>
        </p:nvSpPr>
        <p:spPr bwMode="auto">
          <a:xfrm>
            <a:off x="2292350" y="3230563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AA</a:t>
            </a:r>
          </a:p>
        </p:txBody>
      </p:sp>
      <p:sp>
        <p:nvSpPr>
          <p:cNvPr id="221282" name="Oval 98"/>
          <p:cNvSpPr>
            <a:spLocks noChangeArrowheads="1"/>
          </p:cNvSpPr>
          <p:nvPr/>
        </p:nvSpPr>
        <p:spPr bwMode="auto">
          <a:xfrm flipV="1">
            <a:off x="1524000" y="2435225"/>
            <a:ext cx="142875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1283" name="Line 99"/>
          <p:cNvSpPr>
            <a:spLocks noChangeShapeType="1"/>
          </p:cNvSpPr>
          <p:nvPr/>
        </p:nvSpPr>
        <p:spPr bwMode="auto">
          <a:xfrm>
            <a:off x="1673225" y="2500313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84" name="Line 100"/>
          <p:cNvSpPr>
            <a:spLocks noChangeShapeType="1"/>
          </p:cNvSpPr>
          <p:nvPr/>
        </p:nvSpPr>
        <p:spPr bwMode="auto">
          <a:xfrm>
            <a:off x="2154238" y="2500313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1285" name="Text Box 101"/>
          <p:cNvSpPr txBox="1">
            <a:spLocks noChangeArrowheads="1"/>
          </p:cNvSpPr>
          <p:nvPr/>
        </p:nvSpPr>
        <p:spPr bwMode="auto">
          <a:xfrm>
            <a:off x="3171825" y="3662363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>
                <a:latin typeface="Futura Bk BT"/>
              </a:rPr>
              <a:t>Additive</a:t>
            </a:r>
          </a:p>
        </p:txBody>
      </p:sp>
      <p:sp>
        <p:nvSpPr>
          <p:cNvPr id="221286" name="Text Box 102"/>
          <p:cNvSpPr txBox="1">
            <a:spLocks noChangeArrowheads="1"/>
          </p:cNvSpPr>
          <p:nvPr/>
        </p:nvSpPr>
        <p:spPr bwMode="auto">
          <a:xfrm>
            <a:off x="4922838" y="3662363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>
                <a:latin typeface="Futura Bk BT"/>
              </a:rPr>
              <a:t>Dominant</a:t>
            </a:r>
          </a:p>
        </p:txBody>
      </p:sp>
      <p:sp>
        <p:nvSpPr>
          <p:cNvPr id="221287" name="Text Box 103"/>
          <p:cNvSpPr txBox="1">
            <a:spLocks noChangeArrowheads="1"/>
          </p:cNvSpPr>
          <p:nvPr/>
        </p:nvSpPr>
        <p:spPr bwMode="auto">
          <a:xfrm>
            <a:off x="6651625" y="3665538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u="sng">
                <a:latin typeface="Futura Bk BT"/>
              </a:rPr>
              <a:t>Recessive</a:t>
            </a:r>
          </a:p>
        </p:txBody>
      </p:sp>
      <p:sp>
        <p:nvSpPr>
          <p:cNvPr id="221288" name="Text Box 104"/>
          <p:cNvSpPr txBox="1">
            <a:spLocks noChangeArrowheads="1"/>
          </p:cNvSpPr>
          <p:nvPr/>
        </p:nvSpPr>
        <p:spPr bwMode="auto">
          <a:xfrm rot="16200000">
            <a:off x="-351631" y="2369344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>
                <a:latin typeface="Futura Bk BT"/>
              </a:rPr>
              <a:t>Genotypic mean</a:t>
            </a:r>
          </a:p>
        </p:txBody>
      </p:sp>
      <p:sp>
        <p:nvSpPr>
          <p:cNvPr id="221290" name="Text Box 106"/>
          <p:cNvSpPr txBox="1">
            <a:spLocks noChangeArrowheads="1"/>
          </p:cNvSpPr>
          <p:nvPr/>
        </p:nvSpPr>
        <p:spPr bwMode="auto">
          <a:xfrm>
            <a:off x="1743075" y="5032375"/>
            <a:ext cx="621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	=   Additive Variance  +  Dominance Variance</a:t>
            </a:r>
          </a:p>
        </p:txBody>
      </p:sp>
      <p:sp>
        <p:nvSpPr>
          <p:cNvPr id="221291" name="Rectangle 107"/>
          <p:cNvSpPr>
            <a:spLocks noChangeArrowheads="1"/>
          </p:cNvSpPr>
          <p:nvPr/>
        </p:nvSpPr>
        <p:spPr bwMode="auto">
          <a:xfrm>
            <a:off x="2590800" y="5489575"/>
            <a:ext cx="3019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Futura Bk BT"/>
              </a:rPr>
              <a:t> =   </a:t>
            </a:r>
            <a:r>
              <a:rPr lang="en-US" sz="2000" i="1">
                <a:latin typeface="Futura Bk BT"/>
              </a:rPr>
              <a:t>V</a:t>
            </a:r>
            <a:r>
              <a:rPr lang="en-US" sz="2000" i="1" baseline="-25000">
                <a:latin typeface="Futura Bk BT"/>
              </a:rPr>
              <a:t>A</a:t>
            </a:r>
            <a:r>
              <a:rPr lang="en-US" sz="2000" i="1" baseline="-50000">
                <a:latin typeface="Futura Bk BT"/>
              </a:rPr>
              <a:t>QTL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+  </a:t>
            </a:r>
            <a:r>
              <a:rPr lang="en-US" sz="2000" i="1">
                <a:latin typeface="Futura Bk BT"/>
              </a:rPr>
              <a:t>V</a:t>
            </a:r>
            <a:r>
              <a:rPr lang="en-US" sz="2000" i="1" baseline="-25000">
                <a:latin typeface="Futura Bk BT"/>
              </a:rPr>
              <a:t>D</a:t>
            </a:r>
            <a:r>
              <a:rPr lang="en-US" sz="2000" i="1" baseline="-50000">
                <a:latin typeface="Futura Bk BT"/>
              </a:rPr>
              <a:t>QTL</a:t>
            </a:r>
            <a:r>
              <a:rPr lang="en-US" sz="2000" baseline="30000"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2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2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2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2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30" grpId="0"/>
      <p:bldP spid="221235" grpId="0" animBg="1"/>
      <p:bldP spid="221236" grpId="0" animBg="1"/>
      <p:bldP spid="221237" grpId="0" animBg="1"/>
      <p:bldP spid="221238" grpId="0" animBg="1"/>
      <p:bldP spid="221239" grpId="0" animBg="1"/>
      <p:bldP spid="221240" grpId="0" animBg="1"/>
      <p:bldP spid="221241" grpId="0"/>
      <p:bldP spid="221242" grpId="0"/>
      <p:bldP spid="221243" grpId="0"/>
      <p:bldP spid="221244" grpId="0"/>
      <p:bldP spid="221245" grpId="0"/>
      <p:bldP spid="221246" grpId="0"/>
      <p:bldP spid="221247" grpId="0" animBg="1"/>
      <p:bldP spid="221248" grpId="0" animBg="1"/>
      <p:bldP spid="221249" grpId="0" animBg="1"/>
      <p:bldP spid="221250" grpId="0"/>
      <p:bldP spid="221251" grpId="0"/>
      <p:bldP spid="221252" grpId="0"/>
      <p:bldP spid="221253" grpId="0" animBg="1"/>
      <p:bldP spid="221254" grpId="0" animBg="1"/>
      <p:bldP spid="221255" grpId="0" animBg="1"/>
      <p:bldP spid="221256" grpId="0" animBg="1"/>
      <p:bldP spid="221257" grpId="0"/>
      <p:bldP spid="221258" grpId="0"/>
      <p:bldP spid="221259" grpId="0"/>
      <p:bldP spid="221260" grpId="0" animBg="1"/>
      <p:bldP spid="221261" grpId="0" animBg="1"/>
      <p:bldP spid="221262" grpId="0" animBg="1"/>
      <p:bldP spid="221263" grpId="0" animBg="1"/>
      <p:bldP spid="221264" grpId="0" animBg="1"/>
      <p:bldP spid="221265" grpId="0" animBg="1"/>
      <p:bldP spid="221266" grpId="0" animBg="1"/>
      <p:bldP spid="221267" grpId="0" animBg="1"/>
      <p:bldP spid="221268" grpId="0" animBg="1"/>
      <p:bldP spid="221269" grpId="0" animBg="1"/>
      <p:bldP spid="221270" grpId="0" animBg="1"/>
      <p:bldP spid="221271" grpId="0" animBg="1"/>
      <p:bldP spid="221272" grpId="0" animBg="1"/>
      <p:bldP spid="221273" grpId="0" animBg="1"/>
      <p:bldP spid="221274" grpId="0" animBg="1"/>
      <p:bldP spid="221275" grpId="0" animBg="1"/>
      <p:bldP spid="221276" grpId="0" animBg="1"/>
      <p:bldP spid="221277" grpId="0" animBg="1"/>
      <p:bldP spid="221278" grpId="0" animBg="1"/>
      <p:bldP spid="221279" grpId="0"/>
      <p:bldP spid="221280" grpId="0"/>
      <p:bldP spid="221281" grpId="0"/>
      <p:bldP spid="221282" grpId="0" animBg="1"/>
      <p:bldP spid="221283" grpId="0" animBg="1"/>
      <p:bldP spid="221284" grpId="0" animBg="1"/>
      <p:bldP spid="221285" grpId="0"/>
      <p:bldP spid="221286" grpId="0"/>
      <p:bldP spid="221287" grpId="0"/>
      <p:bldP spid="221288" grpId="0"/>
      <p:bldP spid="221290" grpId="0"/>
      <p:bldP spid="2212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SGENE Practical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 l="13142" t="44191" r="41714" b="11620"/>
          <a:stretch>
            <a:fillRect/>
          </a:stretch>
        </p:blipFill>
        <p:spPr bwMode="auto">
          <a:xfrm>
            <a:off x="1752600" y="1768475"/>
            <a:ext cx="57912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048000" y="990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/>
              <a:t>Shaun Purcell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Practical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871538" y="1219200"/>
            <a:ext cx="957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="1">
                <a:latin typeface="Futura Bk BT"/>
              </a:rPr>
              <a:t>Aim</a:t>
            </a:r>
          </a:p>
        </p:txBody>
      </p:sp>
      <p:sp>
        <p:nvSpPr>
          <p:cNvPr id="47108" name="AutoShape 6"/>
          <p:cNvSpPr>
            <a:spLocks noChangeArrowheads="1"/>
          </p:cNvSpPr>
          <p:nvPr/>
        </p:nvSpPr>
        <p:spPr bwMode="auto">
          <a:xfrm rot="5400000">
            <a:off x="567531" y="13692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1917700" y="1235075"/>
            <a:ext cx="615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>
                <a:latin typeface="Futura Bk BT"/>
              </a:rPr>
              <a:t>Visualize graphically how allele frequencies, genetic effects, dominance, etc, influence trait mean and variance</a:t>
            </a:r>
          </a:p>
        </p:txBody>
      </p:sp>
      <p:sp>
        <p:nvSpPr>
          <p:cNvPr id="47110" name="Rectangle 11"/>
          <p:cNvSpPr>
            <a:spLocks noChangeArrowheads="1"/>
          </p:cNvSpPr>
          <p:nvPr/>
        </p:nvSpPr>
        <p:spPr bwMode="auto">
          <a:xfrm>
            <a:off x="1600200" y="2133600"/>
            <a:ext cx="95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 b="1">
                <a:solidFill>
                  <a:srgbClr val="0000FF"/>
                </a:solidFill>
                <a:latin typeface="Futura Bk BT"/>
              </a:rPr>
              <a:t>Ex1</a:t>
            </a:r>
          </a:p>
        </p:txBody>
      </p:sp>
      <p:sp>
        <p:nvSpPr>
          <p:cNvPr id="47111" name="Rectangle 13"/>
          <p:cNvSpPr>
            <a:spLocks noChangeArrowheads="1"/>
          </p:cNvSpPr>
          <p:nvPr/>
        </p:nvSpPr>
        <p:spPr bwMode="auto">
          <a:xfrm>
            <a:off x="1914525" y="2482850"/>
            <a:ext cx="615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>
                <a:latin typeface="Futura Bk BT"/>
              </a:rPr>
              <a:t>a=0, d=0, p=0.4, Residual Variance = 0.04, Scale = 2.</a:t>
            </a:r>
          </a:p>
          <a:p>
            <a:pPr eaLnBrk="0" hangingPunct="0"/>
            <a:r>
              <a:rPr lang="fr-FR" sz="1800">
                <a:latin typeface="Futura Bk BT"/>
              </a:rPr>
              <a:t>Vary </a:t>
            </a:r>
            <a:r>
              <a:rPr lang="fr-FR" sz="1800" u="sng">
                <a:latin typeface="Futura Bk BT"/>
              </a:rPr>
              <a:t>a</a:t>
            </a:r>
            <a:r>
              <a:rPr lang="fr-FR" sz="1800">
                <a:latin typeface="Futura Bk BT"/>
              </a:rPr>
              <a:t> from 0 to 1.</a:t>
            </a:r>
          </a:p>
        </p:txBody>
      </p:sp>
      <p:sp>
        <p:nvSpPr>
          <p:cNvPr id="47112" name="Rectangle 14"/>
          <p:cNvSpPr>
            <a:spLocks noChangeArrowheads="1"/>
          </p:cNvSpPr>
          <p:nvPr/>
        </p:nvSpPr>
        <p:spPr bwMode="auto">
          <a:xfrm>
            <a:off x="1600200" y="3276600"/>
            <a:ext cx="95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 b="1">
                <a:solidFill>
                  <a:srgbClr val="0000FF"/>
                </a:solidFill>
                <a:latin typeface="Futura Bk BT"/>
              </a:rPr>
              <a:t>Ex2</a:t>
            </a:r>
          </a:p>
        </p:txBody>
      </p:sp>
      <p:sp>
        <p:nvSpPr>
          <p:cNvPr id="47113" name="Rectangle 15"/>
          <p:cNvSpPr>
            <a:spLocks noChangeArrowheads="1"/>
          </p:cNvSpPr>
          <p:nvPr/>
        </p:nvSpPr>
        <p:spPr bwMode="auto">
          <a:xfrm>
            <a:off x="1914525" y="3625850"/>
            <a:ext cx="615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>
                <a:latin typeface="Futura Bk BT"/>
              </a:rPr>
              <a:t>a=1, d=0, p=0.4, Residual Variance = 0.04, Scale = 2.</a:t>
            </a:r>
          </a:p>
          <a:p>
            <a:pPr eaLnBrk="0" hangingPunct="0"/>
            <a:r>
              <a:rPr lang="fr-FR" sz="1800">
                <a:latin typeface="Futura Bk BT"/>
              </a:rPr>
              <a:t>Vary </a:t>
            </a:r>
            <a:r>
              <a:rPr lang="fr-FR" sz="1800" u="sng">
                <a:latin typeface="Futura Bk BT"/>
              </a:rPr>
              <a:t>d</a:t>
            </a:r>
            <a:r>
              <a:rPr lang="fr-FR" sz="1800">
                <a:latin typeface="Futura Bk BT"/>
              </a:rPr>
              <a:t> from -1 to 1.</a:t>
            </a:r>
          </a:p>
        </p:txBody>
      </p:sp>
      <p:sp>
        <p:nvSpPr>
          <p:cNvPr id="47114" name="Rectangle 16"/>
          <p:cNvSpPr>
            <a:spLocks noChangeArrowheads="1"/>
          </p:cNvSpPr>
          <p:nvPr/>
        </p:nvSpPr>
        <p:spPr bwMode="auto">
          <a:xfrm>
            <a:off x="1600200" y="4419600"/>
            <a:ext cx="95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2000" b="1">
                <a:solidFill>
                  <a:srgbClr val="0000FF"/>
                </a:solidFill>
                <a:latin typeface="Futura Bk BT"/>
              </a:rPr>
              <a:t>Ex3</a:t>
            </a:r>
          </a:p>
        </p:txBody>
      </p:sp>
      <p:sp>
        <p:nvSpPr>
          <p:cNvPr id="47115" name="Rectangle 17"/>
          <p:cNvSpPr>
            <a:spLocks noChangeArrowheads="1"/>
          </p:cNvSpPr>
          <p:nvPr/>
        </p:nvSpPr>
        <p:spPr bwMode="auto">
          <a:xfrm>
            <a:off x="1914525" y="4768850"/>
            <a:ext cx="615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>
                <a:latin typeface="Futura Bk BT"/>
              </a:rPr>
              <a:t>a=1, d=0, p=0.4, Residual Variance = 0.04, Scale = 2.</a:t>
            </a:r>
          </a:p>
          <a:p>
            <a:pPr eaLnBrk="0" hangingPunct="0"/>
            <a:r>
              <a:rPr lang="fr-FR" sz="1800">
                <a:latin typeface="Futura Bk BT"/>
              </a:rPr>
              <a:t>Vary </a:t>
            </a:r>
            <a:r>
              <a:rPr lang="fr-FR" sz="1800" u="sng">
                <a:latin typeface="Futura Bk BT"/>
              </a:rPr>
              <a:t>p</a:t>
            </a:r>
            <a:r>
              <a:rPr lang="fr-FR" sz="1800">
                <a:latin typeface="Futura Bk BT"/>
              </a:rPr>
              <a:t> from 0 to 1.</a:t>
            </a:r>
          </a:p>
        </p:txBody>
      </p:sp>
      <p:sp>
        <p:nvSpPr>
          <p:cNvPr id="47116" name="Rectangle 18"/>
          <p:cNvSpPr>
            <a:spLocks noChangeArrowheads="1"/>
          </p:cNvSpPr>
          <p:nvPr/>
        </p:nvSpPr>
        <p:spPr bwMode="auto">
          <a:xfrm>
            <a:off x="1460500" y="5957888"/>
            <a:ext cx="661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sz="1800" b="1">
                <a:latin typeface="Futura Bk BT"/>
              </a:rPr>
              <a:t>Look at scatter-plot, histogram and variance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conclusions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100000"/>
              </a:lnSpc>
              <a:buFontTx/>
              <a:buAutoNum type="arabicPeriod"/>
            </a:pPr>
            <a:r>
              <a:rPr lang="en-US" sz="2400" b="1" dirty="0" smtClean="0">
                <a:latin typeface="Futura Bk BT"/>
              </a:rPr>
              <a:t>Additive genetic variance depends on </a:t>
            </a:r>
          </a:p>
          <a:p>
            <a:pPr marL="571500" indent="-571500">
              <a:lnSpc>
                <a:spcPct val="100000"/>
              </a:lnSpc>
              <a:buFontTx/>
              <a:buNone/>
            </a:pPr>
            <a:r>
              <a:rPr lang="en-US" sz="2400" i="1" dirty="0" smtClean="0">
                <a:latin typeface="Futura Bk BT"/>
              </a:rPr>
              <a:t>		allele frequency 			p</a:t>
            </a:r>
          </a:p>
          <a:p>
            <a:pPr marL="571500" indent="-571500">
              <a:lnSpc>
                <a:spcPct val="100000"/>
              </a:lnSpc>
              <a:buFontTx/>
              <a:buNone/>
            </a:pPr>
            <a:r>
              <a:rPr lang="en-US" sz="2400" i="1" dirty="0" smtClean="0">
                <a:latin typeface="Futura Bk BT"/>
              </a:rPr>
              <a:t>		&amp; additive genetic value 		a</a:t>
            </a:r>
          </a:p>
          <a:p>
            <a:pPr marL="571500" indent="-571500">
              <a:lnSpc>
                <a:spcPct val="100000"/>
              </a:lnSpc>
              <a:buFontTx/>
              <a:buNone/>
            </a:pPr>
            <a:r>
              <a:rPr lang="en-US" sz="2400" dirty="0" smtClean="0">
                <a:latin typeface="Futura Bk BT"/>
              </a:rPr>
              <a:t>	</a:t>
            </a:r>
            <a:r>
              <a:rPr lang="en-US" sz="2400" b="1" dirty="0" smtClean="0">
                <a:latin typeface="Futura Bk BT"/>
              </a:rPr>
              <a:t>as well as </a:t>
            </a:r>
          </a:p>
          <a:p>
            <a:pPr marL="571500" indent="-571500">
              <a:lnSpc>
                <a:spcPct val="100000"/>
              </a:lnSpc>
              <a:buFontTx/>
              <a:buNone/>
            </a:pPr>
            <a:r>
              <a:rPr lang="en-US" sz="2400" i="1" dirty="0" smtClean="0">
                <a:latin typeface="Futura Bk BT"/>
              </a:rPr>
              <a:t>		 dominance deviation 		d</a:t>
            </a:r>
          </a:p>
          <a:p>
            <a:pPr marL="571500" indent="-571500">
              <a:lnSpc>
                <a:spcPct val="100000"/>
              </a:lnSpc>
              <a:buFontTx/>
              <a:buNone/>
            </a:pPr>
            <a:endParaRPr lang="en-US" sz="2400" i="1" dirty="0" smtClean="0">
              <a:latin typeface="Futura Bk BT"/>
            </a:endParaRPr>
          </a:p>
          <a:p>
            <a:pPr marL="571500" indent="-571500">
              <a:lnSpc>
                <a:spcPct val="100000"/>
              </a:lnSpc>
              <a:buFontTx/>
              <a:buAutoNum type="arabicPeriod" startAt="2"/>
            </a:pPr>
            <a:r>
              <a:rPr lang="en-US" sz="2400" b="1" dirty="0" smtClean="0">
                <a:latin typeface="Futura Bk BT"/>
              </a:rPr>
              <a:t>Additive genetic variance typically greater than dominance 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49156" name="Rectangle 23"/>
          <p:cNvSpPr>
            <a:spLocks noChangeArrowheads="1"/>
          </p:cNvSpPr>
          <p:nvPr/>
        </p:nvSpPr>
        <p:spPr bwMode="auto">
          <a:xfrm>
            <a:off x="304800" y="3108325"/>
            <a:ext cx="617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3. Contribution of the QTL to the Covariance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49157" name="Rectangle 24"/>
          <p:cNvSpPr>
            <a:spLocks noChangeArrowheads="1"/>
          </p:cNvSpPr>
          <p:nvPr/>
        </p:nvSpPr>
        <p:spPr bwMode="auto">
          <a:xfrm>
            <a:off x="315913" y="2330450"/>
            <a:ext cx="5624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2. Contribution of the QTL to the Variance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endParaRPr lang="en-AU" sz="2000" b="1" u="sng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49158" name="Rectangle 25"/>
          <p:cNvSpPr>
            <a:spLocks noChangeArrowheads="1"/>
          </p:cNvSpPr>
          <p:nvPr/>
        </p:nvSpPr>
        <p:spPr bwMode="auto">
          <a:xfrm>
            <a:off x="319088" y="1584325"/>
            <a:ext cx="5214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1. Contribution of the QTL to the Mean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endParaRPr lang="en-AU" sz="2000" b="1" u="sng">
              <a:solidFill>
                <a:srgbClr val="C0C0C0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827088" y="609600"/>
            <a:ext cx="77057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Revisit common genetic parameters - </a:t>
            </a:r>
            <a:r>
              <a:rPr lang="en-AU" sz="1800">
                <a:latin typeface="Futura Bk BT"/>
              </a:rPr>
              <a:t>such as allele frequencies, genetic effects, dominance,  variance components, etc</a:t>
            </a:r>
            <a:endParaRPr lang="en-AU" sz="1800">
              <a:solidFill>
                <a:srgbClr val="F43622"/>
              </a:solidFill>
              <a:latin typeface="Futura Bk BT"/>
            </a:endParaRPr>
          </a:p>
        </p:txBody>
      </p:sp>
      <p:sp>
        <p:nvSpPr>
          <p:cNvPr id="179206" name="AutoShape 6"/>
          <p:cNvSpPr>
            <a:spLocks noChangeArrowheads="1"/>
          </p:cNvSpPr>
          <p:nvPr/>
        </p:nvSpPr>
        <p:spPr bwMode="auto">
          <a:xfrm rot="5400000">
            <a:off x="567532" y="74533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79208" name="AutoShape 8"/>
          <p:cNvSpPr>
            <a:spLocks noChangeArrowheads="1"/>
          </p:cNvSpPr>
          <p:nvPr/>
        </p:nvSpPr>
        <p:spPr bwMode="auto">
          <a:xfrm rot="5400000">
            <a:off x="532606" y="17311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800100" y="1600200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Use these parameters to construct a </a:t>
            </a:r>
            <a:r>
              <a:rPr lang="en-AU" sz="2000">
                <a:solidFill>
                  <a:srgbClr val="F43622"/>
                </a:solidFill>
                <a:latin typeface="Futura Bk BT"/>
              </a:rPr>
              <a:t>biometric genetic model</a:t>
            </a:r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>
            <a:off x="6361113" y="2071688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406400" y="2652713"/>
            <a:ext cx="7620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Model that expresses the:</a:t>
            </a:r>
            <a:endParaRPr lang="en-AU" sz="1800" i="1">
              <a:solidFill>
                <a:srgbClr val="0000FF"/>
              </a:solidFill>
              <a:latin typeface="Futura Bk BT"/>
            </a:endParaRPr>
          </a:p>
          <a:p>
            <a:pPr marL="457200" indent="-457200" algn="r" eaLnBrk="0" hangingPunct="0">
              <a:spcBef>
                <a:spcPct val="50000"/>
              </a:spcBef>
              <a:buFontTx/>
              <a:buAutoNum type="arabicParenBoth"/>
            </a:pPr>
            <a:r>
              <a:rPr lang="en-AU" sz="1800" i="1" u="sng">
                <a:solidFill>
                  <a:srgbClr val="0000FF"/>
                </a:solidFill>
                <a:latin typeface="Futura Bk BT"/>
              </a:rPr>
              <a:t>Mean</a:t>
            </a:r>
          </a:p>
          <a:p>
            <a:pPr marL="457200" indent="-457200" algn="r" eaLnBrk="0" hangingPunct="0">
              <a:spcBef>
                <a:spcPct val="50000"/>
              </a:spcBef>
              <a:buFontTx/>
              <a:buAutoNum type="arabicParenBoth"/>
            </a:pPr>
            <a:r>
              <a:rPr lang="en-AU" sz="1800" i="1" u="sng">
                <a:solidFill>
                  <a:srgbClr val="0000FF"/>
                </a:solidFill>
                <a:latin typeface="Futura Bk BT"/>
              </a:rPr>
              <a:t>Variance</a:t>
            </a:r>
          </a:p>
          <a:p>
            <a:pPr marL="457200" indent="-457200" algn="r" eaLnBrk="0" hangingPunct="0">
              <a:spcBef>
                <a:spcPct val="50000"/>
              </a:spcBef>
              <a:buFontTx/>
              <a:buAutoNum type="arabicParenBoth"/>
            </a:pPr>
            <a:r>
              <a:rPr lang="en-AU" sz="1800" i="1" u="sng">
                <a:solidFill>
                  <a:srgbClr val="0000FF"/>
                </a:solidFill>
                <a:latin typeface="Futura Bk BT"/>
              </a:rPr>
              <a:t>Covariance between individuals</a:t>
            </a:r>
          </a:p>
          <a:p>
            <a:pPr marL="457200" indent="-457200" algn="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for a quantitative phenotype as a function of the genetic parameters of a given locus.</a:t>
            </a:r>
          </a:p>
        </p:txBody>
      </p:sp>
      <p:sp>
        <p:nvSpPr>
          <p:cNvPr id="179216" name="AutoShape 16"/>
          <p:cNvSpPr>
            <a:spLocks noChangeArrowheads="1"/>
          </p:cNvSpPr>
          <p:nvPr/>
        </p:nvSpPr>
        <p:spPr bwMode="auto">
          <a:xfrm rot="5400000">
            <a:off x="532606" y="5430044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800100" y="5299075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See how the </a:t>
            </a:r>
            <a:r>
              <a:rPr lang="en-AU" sz="2000">
                <a:solidFill>
                  <a:srgbClr val="F43622"/>
                </a:solidFill>
                <a:latin typeface="Futura Bk BT"/>
              </a:rPr>
              <a:t>biometric model</a:t>
            </a:r>
            <a:r>
              <a:rPr lang="en-AU" sz="2000">
                <a:latin typeface="Futura Bk BT"/>
              </a:rPr>
              <a:t> provides a useful framework for linkage and association methods. </a:t>
            </a:r>
            <a:endParaRPr lang="en-AU" sz="2000">
              <a:solidFill>
                <a:srgbClr val="F43622"/>
              </a:solidFill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6" grpId="0" animBg="1"/>
      <p:bldP spid="179208" grpId="0" animBg="1"/>
      <p:bldP spid="179209" grpId="0"/>
      <p:bldP spid="179210" grpId="0" animBg="1"/>
      <p:bldP spid="179211" grpId="0"/>
      <p:bldP spid="179216" grpId="0" animBg="1"/>
      <p:bldP spid="1792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709613" y="2019300"/>
          <a:ext cx="4167187" cy="568325"/>
        </p:xfrm>
        <a:graphic>
          <a:graphicData uri="http://schemas.openxmlformats.org/presentationml/2006/ole">
            <p:oleObj spid="_x0000_s6146" name="Equation" r:id="rId4" imgW="2565360" imgH="342720" progId="Equation.3">
              <p:embed/>
            </p:oleObj>
          </a:graphicData>
        </a:graphic>
      </p:graphicFrame>
      <p:sp>
        <p:nvSpPr>
          <p:cNvPr id="223242" name="Line 10"/>
          <p:cNvSpPr>
            <a:spLocks noChangeShapeType="1"/>
          </p:cNvSpPr>
          <p:nvPr/>
        </p:nvSpPr>
        <p:spPr bwMode="auto">
          <a:xfrm flipH="1">
            <a:off x="2057400" y="24765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914400" y="36401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914400" y="40671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914400" y="45037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46" name="Line 14"/>
          <p:cNvSpPr>
            <a:spLocks noChangeShapeType="1"/>
          </p:cNvSpPr>
          <p:nvPr/>
        </p:nvSpPr>
        <p:spPr bwMode="auto">
          <a:xfrm>
            <a:off x="762000" y="35433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51" name="Rectangle 19"/>
          <p:cNvSpPr>
            <a:spLocks noChangeArrowheads="1"/>
          </p:cNvSpPr>
          <p:nvPr/>
        </p:nvSpPr>
        <p:spPr bwMode="auto">
          <a:xfrm>
            <a:off x="2640013" y="30686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52" name="Rectangle 20"/>
          <p:cNvSpPr>
            <a:spLocks noChangeArrowheads="1"/>
          </p:cNvSpPr>
          <p:nvPr/>
        </p:nvSpPr>
        <p:spPr bwMode="auto">
          <a:xfrm>
            <a:off x="4775200" y="30607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53" name="Rectangle 21"/>
          <p:cNvSpPr>
            <a:spLocks noChangeArrowheads="1"/>
          </p:cNvSpPr>
          <p:nvPr/>
        </p:nvSpPr>
        <p:spPr bwMode="auto">
          <a:xfrm>
            <a:off x="6991350" y="30607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223254" name="Rectangle 22"/>
          <p:cNvSpPr>
            <a:spLocks noChangeArrowheads="1"/>
          </p:cNvSpPr>
          <p:nvPr/>
        </p:nvSpPr>
        <p:spPr bwMode="auto">
          <a:xfrm>
            <a:off x="3060700" y="30480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</a:p>
        </p:txBody>
      </p:sp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5157788" y="30670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7342188" y="30622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1346200" y="36226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</a:p>
        </p:txBody>
      </p:sp>
      <p:sp>
        <p:nvSpPr>
          <p:cNvPr id="223258" name="Rectangle 26"/>
          <p:cNvSpPr>
            <a:spLocks noChangeArrowheads="1"/>
          </p:cNvSpPr>
          <p:nvPr/>
        </p:nvSpPr>
        <p:spPr bwMode="auto">
          <a:xfrm>
            <a:off x="1360488" y="40560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59" name="Rectangle 27"/>
          <p:cNvSpPr>
            <a:spLocks noChangeArrowheads="1"/>
          </p:cNvSpPr>
          <p:nvPr/>
        </p:nvSpPr>
        <p:spPr bwMode="auto">
          <a:xfrm>
            <a:off x="1360488" y="45180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0" name="Line 28"/>
          <p:cNvSpPr>
            <a:spLocks noChangeShapeType="1"/>
          </p:cNvSpPr>
          <p:nvPr/>
        </p:nvSpPr>
        <p:spPr bwMode="auto">
          <a:xfrm>
            <a:off x="2743200" y="29337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61" name="Line 29"/>
          <p:cNvSpPr>
            <a:spLocks noChangeShapeType="1"/>
          </p:cNvSpPr>
          <p:nvPr/>
        </p:nvSpPr>
        <p:spPr bwMode="auto">
          <a:xfrm>
            <a:off x="3505200" y="24765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62" name="Rectangle 30"/>
          <p:cNvSpPr>
            <a:spLocks noChangeArrowheads="1"/>
          </p:cNvSpPr>
          <p:nvPr/>
        </p:nvSpPr>
        <p:spPr bwMode="auto">
          <a:xfrm>
            <a:off x="2654300" y="36195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  <a:r>
              <a:rPr lang="en-US" sz="2000" baseline="30000">
                <a:latin typeface="Futura Bk BT"/>
              </a:rPr>
              <a:t>2</a:t>
            </a:r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2641600" y="40528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4" name="Rectangle 32"/>
          <p:cNvSpPr>
            <a:spLocks noChangeArrowheads="1"/>
          </p:cNvSpPr>
          <p:nvPr/>
        </p:nvSpPr>
        <p:spPr bwMode="auto">
          <a:xfrm>
            <a:off x="3290888" y="45148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5" name="Rectangle 33"/>
          <p:cNvSpPr>
            <a:spLocks noChangeArrowheads="1"/>
          </p:cNvSpPr>
          <p:nvPr/>
        </p:nvSpPr>
        <p:spPr bwMode="auto">
          <a:xfrm>
            <a:off x="3313113" y="40513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6" name="Rectangle 34"/>
          <p:cNvSpPr>
            <a:spLocks noChangeArrowheads="1"/>
          </p:cNvSpPr>
          <p:nvPr/>
        </p:nvSpPr>
        <p:spPr bwMode="auto">
          <a:xfrm>
            <a:off x="2641600" y="45307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67" name="Rectangle 35"/>
          <p:cNvSpPr>
            <a:spLocks noChangeArrowheads="1"/>
          </p:cNvSpPr>
          <p:nvPr/>
        </p:nvSpPr>
        <p:spPr bwMode="auto">
          <a:xfrm>
            <a:off x="4776788" y="40608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  <a:r>
              <a:rPr lang="en-US" sz="2000" baseline="30000">
                <a:latin typeface="Futura Bk BT"/>
              </a:rPr>
              <a:t>2</a:t>
            </a:r>
          </a:p>
        </p:txBody>
      </p:sp>
      <p:sp>
        <p:nvSpPr>
          <p:cNvPr id="223268" name="Rectangle 36"/>
          <p:cNvSpPr>
            <a:spLocks noChangeArrowheads="1"/>
          </p:cNvSpPr>
          <p:nvPr/>
        </p:nvSpPr>
        <p:spPr bwMode="auto">
          <a:xfrm>
            <a:off x="4776788" y="45180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d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>
                <a:latin typeface="Futura Bk BT"/>
              </a:rPr>
              <a:t>)</a:t>
            </a:r>
            <a:endParaRPr lang="en-US" sz="2000" baseline="30000">
              <a:latin typeface="Futura Bk BT"/>
            </a:endParaRPr>
          </a:p>
        </p:txBody>
      </p:sp>
      <p:sp>
        <p:nvSpPr>
          <p:cNvPr id="223269" name="Rectangle 37"/>
          <p:cNvSpPr>
            <a:spLocks noChangeArrowheads="1"/>
          </p:cNvSpPr>
          <p:nvPr/>
        </p:nvSpPr>
        <p:spPr bwMode="auto">
          <a:xfrm>
            <a:off x="5426075" y="45180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endParaRPr lang="en-US" sz="2000" b="1" i="1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70" name="Rectangle 38"/>
          <p:cNvSpPr>
            <a:spLocks noChangeArrowheads="1"/>
          </p:cNvSpPr>
          <p:nvPr/>
        </p:nvSpPr>
        <p:spPr bwMode="auto">
          <a:xfrm>
            <a:off x="7011988" y="45085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9900"/>
                </a:solidFill>
                <a:latin typeface="Futura Bk BT"/>
              </a:rPr>
              <a:t>-a</a:t>
            </a:r>
            <a:r>
              <a:rPr lang="en-US" sz="2000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m</a:t>
            </a:r>
            <a:r>
              <a:rPr lang="en-US" sz="2000" i="1">
                <a:latin typeface="Futura Bk BT"/>
              </a:rPr>
              <a:t>)</a:t>
            </a:r>
            <a:r>
              <a:rPr lang="en-US" sz="2000" i="1" baseline="30000">
                <a:latin typeface="Futura Bk BT"/>
              </a:rPr>
              <a:t>2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223271" name="Line 39"/>
          <p:cNvSpPr>
            <a:spLocks noChangeShapeType="1"/>
          </p:cNvSpPr>
          <p:nvPr/>
        </p:nvSpPr>
        <p:spPr bwMode="auto">
          <a:xfrm>
            <a:off x="762000" y="50673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3272" name="Oval 40"/>
          <p:cNvSpPr>
            <a:spLocks noChangeArrowheads="1"/>
          </p:cNvSpPr>
          <p:nvPr/>
        </p:nvSpPr>
        <p:spPr bwMode="auto">
          <a:xfrm>
            <a:off x="4025900" y="1905000"/>
            <a:ext cx="914400" cy="6731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176" name="Rectangle 44"/>
          <p:cNvSpPr>
            <a:spLocks noChangeArrowheads="1"/>
          </p:cNvSpPr>
          <p:nvPr/>
        </p:nvSpPr>
        <p:spPr bwMode="auto">
          <a:xfrm>
            <a:off x="304800" y="1295400"/>
            <a:ext cx="528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0000FF"/>
                </a:solidFill>
                <a:latin typeface="Futura Bk BT"/>
              </a:rPr>
              <a:t>3. Contribution of the QTL to the Cov 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0000FF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0000FF"/>
                </a:solidFill>
                <a:latin typeface="Futura Bk BT"/>
              </a:rPr>
              <a:t>)</a:t>
            </a:r>
            <a:endParaRPr lang="en-AU" sz="2000" b="1" u="sng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2" grpId="0" animBg="1"/>
      <p:bldP spid="223243" grpId="0"/>
      <p:bldP spid="223244" grpId="0"/>
      <p:bldP spid="223245" grpId="0"/>
      <p:bldP spid="223246" grpId="0" animBg="1"/>
      <p:bldP spid="223251" grpId="0"/>
      <p:bldP spid="223252" grpId="0"/>
      <p:bldP spid="223253" grpId="0"/>
      <p:bldP spid="223254" grpId="0"/>
      <p:bldP spid="223255" grpId="0"/>
      <p:bldP spid="223256" grpId="0"/>
      <p:bldP spid="223257" grpId="0"/>
      <p:bldP spid="223258" grpId="0"/>
      <p:bldP spid="223259" grpId="0"/>
      <p:bldP spid="223260" grpId="0" animBg="1"/>
      <p:bldP spid="223261" grpId="0" animBg="1"/>
      <p:bldP spid="223262" grpId="0"/>
      <p:bldP spid="223263" grpId="0"/>
      <p:bldP spid="223264" grpId="0"/>
      <p:bldP spid="223265" grpId="0"/>
      <p:bldP spid="223266" grpId="0"/>
      <p:bldP spid="223267" grpId="0"/>
      <p:bldP spid="223268" grpId="0"/>
      <p:bldP spid="223269" grpId="0"/>
      <p:bldP spid="223270" grpId="0"/>
      <p:bldP spid="223271" grpId="0" animBg="1"/>
      <p:bldP spid="22327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709613" y="2019300"/>
          <a:ext cx="4167187" cy="568325"/>
        </p:xfrm>
        <a:graphic>
          <a:graphicData uri="http://schemas.openxmlformats.org/presentationml/2006/ole">
            <p:oleObj spid="_x0000_s7170" name="Equation" r:id="rId4" imgW="2565360" imgH="342720" progId="Equation.3">
              <p:embed/>
            </p:oleObj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62000" y="36401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62000" y="40671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762000" y="45037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762000" y="35433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640013" y="30686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775200" y="30607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991350" y="30607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060700" y="30480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157788" y="30670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7342188" y="30622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193800" y="36226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208088" y="40560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208088" y="45180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2743200" y="29337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654300" y="36195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641600" y="40528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290888" y="45148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313113" y="40513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641600" y="45307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4776788" y="40608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776788" y="45180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endParaRPr lang="en-US" sz="2000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5426075" y="45180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7011988" y="45085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i="1" baseline="30000">
                <a:solidFill>
                  <a:srgbClr val="C0C0C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762000" y="50673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4025900" y="1905000"/>
            <a:ext cx="914400" cy="6731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2413000" y="36195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2413000" y="40767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2413000" y="4530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305300" y="40767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2pq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4589463" y="45307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6743700" y="45212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7204" name="Rectangle 40"/>
          <p:cNvSpPr>
            <a:spLocks noChangeArrowheads="1"/>
          </p:cNvSpPr>
          <p:nvPr/>
        </p:nvSpPr>
        <p:spPr bwMode="auto">
          <a:xfrm>
            <a:off x="304800" y="1279525"/>
            <a:ext cx="676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3A.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MZ twins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39657" name="Rectangle 41"/>
          <p:cNvSpPr>
            <a:spLocks noChangeArrowheads="1"/>
          </p:cNvSpPr>
          <p:nvPr/>
        </p:nvSpPr>
        <p:spPr bwMode="auto">
          <a:xfrm>
            <a:off x="1752600" y="53721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39658" name="Rectangle 42"/>
          <p:cNvSpPr>
            <a:spLocks noChangeArrowheads="1"/>
          </p:cNvSpPr>
          <p:nvPr/>
        </p:nvSpPr>
        <p:spPr bwMode="auto">
          <a:xfrm>
            <a:off x="652463" y="5372100"/>
            <a:ext cx="142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Cov</a:t>
            </a:r>
            <a:r>
              <a:rPr lang="en-US">
                <a:latin typeface="Futura Bk BT"/>
              </a:rPr>
              <a:t>(</a:t>
            </a:r>
            <a:r>
              <a:rPr lang="en-US" i="1">
                <a:latin typeface="Futura Bk BT"/>
              </a:rPr>
              <a:t>X,Y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239659" name="Rectangle 43"/>
          <p:cNvSpPr>
            <a:spLocks noChangeArrowheads="1"/>
          </p:cNvSpPr>
          <p:nvPr/>
        </p:nvSpPr>
        <p:spPr bwMode="auto">
          <a:xfrm>
            <a:off x="6048375" y="5903913"/>
            <a:ext cx="301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  <a:r>
              <a:rPr lang="en-US">
                <a:latin typeface="Futura Bk BT"/>
              </a:rPr>
              <a:t>+ 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D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</a:p>
          <a:p>
            <a:pPr eaLnBrk="0" hangingPunct="0"/>
            <a:endParaRPr lang="en-US" baseline="30000">
              <a:latin typeface="Futura Bk BT"/>
            </a:endParaRPr>
          </a:p>
        </p:txBody>
      </p:sp>
      <p:sp>
        <p:nvSpPr>
          <p:cNvPr id="239660" name="Rectangle 44"/>
          <p:cNvSpPr>
            <a:spLocks noChangeArrowheads="1"/>
          </p:cNvSpPr>
          <p:nvPr/>
        </p:nvSpPr>
        <p:spPr bwMode="auto">
          <a:xfrm>
            <a:off x="2252663" y="5905500"/>
            <a:ext cx="382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</a:t>
            </a:r>
            <a:r>
              <a:rPr lang="en-US"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latin typeface="Futura Bk BT"/>
              </a:rPr>
              <a:t>[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+(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)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]</a:t>
            </a:r>
            <a:r>
              <a:rPr lang="en-US" i="1" baseline="30000"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</a:t>
            </a:r>
            <a:r>
              <a:rPr lang="en-US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57" grpId="0"/>
      <p:bldP spid="239658" grpId="0"/>
      <p:bldP spid="239659" grpId="0"/>
      <p:bldP spid="2396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762000" y="29162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762000" y="33432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762000" y="37798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762000" y="2819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2640013" y="23447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4775200" y="23368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6991350" y="2336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3060700" y="23241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5157788" y="23431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7342188" y="23383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1193800" y="28987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0191" name="Rectangle 16"/>
          <p:cNvSpPr>
            <a:spLocks noChangeArrowheads="1"/>
          </p:cNvSpPr>
          <p:nvPr/>
        </p:nvSpPr>
        <p:spPr bwMode="auto">
          <a:xfrm>
            <a:off x="1208088" y="33321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2" name="Rectangle 17"/>
          <p:cNvSpPr>
            <a:spLocks noChangeArrowheads="1"/>
          </p:cNvSpPr>
          <p:nvPr/>
        </p:nvSpPr>
        <p:spPr bwMode="auto">
          <a:xfrm>
            <a:off x="1208088" y="37941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3" name="Line 18"/>
          <p:cNvSpPr>
            <a:spLocks noChangeShapeType="1"/>
          </p:cNvSpPr>
          <p:nvPr/>
        </p:nvSpPr>
        <p:spPr bwMode="auto">
          <a:xfrm>
            <a:off x="2743200" y="22098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2654300" y="28956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2641600" y="33289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3290888" y="37909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3313113" y="33274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8" name="Rectangle 23"/>
          <p:cNvSpPr>
            <a:spLocks noChangeArrowheads="1"/>
          </p:cNvSpPr>
          <p:nvPr/>
        </p:nvSpPr>
        <p:spPr bwMode="auto">
          <a:xfrm>
            <a:off x="2641600" y="38068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199" name="Rectangle 24"/>
          <p:cNvSpPr>
            <a:spLocks noChangeArrowheads="1"/>
          </p:cNvSpPr>
          <p:nvPr/>
        </p:nvSpPr>
        <p:spPr bwMode="auto">
          <a:xfrm>
            <a:off x="4776788" y="33369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0200" name="Rectangle 25"/>
          <p:cNvSpPr>
            <a:spLocks noChangeArrowheads="1"/>
          </p:cNvSpPr>
          <p:nvPr/>
        </p:nvSpPr>
        <p:spPr bwMode="auto">
          <a:xfrm>
            <a:off x="4776788" y="37941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endParaRPr lang="en-US" sz="2000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5426075" y="37941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202" name="Rectangle 27"/>
          <p:cNvSpPr>
            <a:spLocks noChangeArrowheads="1"/>
          </p:cNvSpPr>
          <p:nvPr/>
        </p:nvSpPr>
        <p:spPr bwMode="auto">
          <a:xfrm>
            <a:off x="7011988" y="37846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i="1" baseline="30000">
                <a:solidFill>
                  <a:srgbClr val="C0C0C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0203" name="Line 28"/>
          <p:cNvSpPr>
            <a:spLocks noChangeShapeType="1"/>
          </p:cNvSpPr>
          <p:nvPr/>
        </p:nvSpPr>
        <p:spPr bwMode="auto">
          <a:xfrm>
            <a:off x="7620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0204" name="Rectangle 30"/>
          <p:cNvSpPr>
            <a:spLocks noChangeArrowheads="1"/>
          </p:cNvSpPr>
          <p:nvPr/>
        </p:nvSpPr>
        <p:spPr bwMode="auto">
          <a:xfrm>
            <a:off x="2413000" y="28956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50205" name="Rectangle 31"/>
          <p:cNvSpPr>
            <a:spLocks noChangeArrowheads="1"/>
          </p:cNvSpPr>
          <p:nvPr/>
        </p:nvSpPr>
        <p:spPr bwMode="auto">
          <a:xfrm>
            <a:off x="2209800" y="3352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0206" name="Rectangle 32"/>
          <p:cNvSpPr>
            <a:spLocks noChangeArrowheads="1"/>
          </p:cNvSpPr>
          <p:nvPr/>
        </p:nvSpPr>
        <p:spPr bwMode="auto">
          <a:xfrm>
            <a:off x="2413000" y="38068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0207" name="Rectangle 33"/>
          <p:cNvSpPr>
            <a:spLocks noChangeArrowheads="1"/>
          </p:cNvSpPr>
          <p:nvPr/>
        </p:nvSpPr>
        <p:spPr bwMode="auto">
          <a:xfrm>
            <a:off x="4414838" y="33528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0208" name="Rectangle 34"/>
          <p:cNvSpPr>
            <a:spLocks noChangeArrowheads="1"/>
          </p:cNvSpPr>
          <p:nvPr/>
        </p:nvSpPr>
        <p:spPr bwMode="auto">
          <a:xfrm>
            <a:off x="4329113" y="3806825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0209" name="Rectangle 35"/>
          <p:cNvSpPr>
            <a:spLocks noChangeArrowheads="1"/>
          </p:cNvSpPr>
          <p:nvPr/>
        </p:nvSpPr>
        <p:spPr bwMode="auto">
          <a:xfrm>
            <a:off x="6743700" y="37973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50210" name="Rectangle 41"/>
          <p:cNvSpPr>
            <a:spLocks noChangeArrowheads="1"/>
          </p:cNvSpPr>
          <p:nvPr/>
        </p:nvSpPr>
        <p:spPr bwMode="auto">
          <a:xfrm>
            <a:off x="304800" y="1279525"/>
            <a:ext cx="768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3B.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Parent-Offspring 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100" i="1" smtClean="0"/>
              <a:t>e.g. </a:t>
            </a:r>
            <a:r>
              <a:rPr lang="en-US" sz="2100" smtClean="0"/>
              <a:t>given an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father, an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offspring can come from either       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x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or 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x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parental mating types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900" smtClean="0"/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/>
              <a:t>		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x </a:t>
            </a:r>
            <a:r>
              <a:rPr lang="en-US" sz="2100" i="1" smtClean="0">
                <a:solidFill>
                  <a:schemeClr val="accent2"/>
                </a:solidFill>
              </a:rPr>
              <a:t>AA 	</a:t>
            </a:r>
            <a:r>
              <a:rPr lang="en-US" sz="2100" smtClean="0"/>
              <a:t>will occur </a:t>
            </a:r>
            <a:r>
              <a:rPr lang="en-US" sz="2100" i="1" smtClean="0">
                <a:solidFill>
                  <a:schemeClr val="folHlink"/>
                </a:solidFill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</a:rPr>
              <a:t>2</a:t>
            </a:r>
            <a:r>
              <a:rPr lang="en-US" sz="2100" i="1" smtClean="0">
                <a:solidFill>
                  <a:schemeClr val="folHlink"/>
                </a:solidFill>
              </a:rPr>
              <a:t> </a:t>
            </a:r>
            <a:r>
              <a:rPr lang="en-US" sz="2100" i="1" smtClean="0">
                <a:cs typeface="Times New Roman" pitchFamily="18" charset="0"/>
              </a:rPr>
              <a:t>×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2</a:t>
            </a:r>
            <a:r>
              <a:rPr lang="en-US" sz="2100" i="1" smtClean="0">
                <a:cs typeface="Times New Roman" pitchFamily="18" charset="0"/>
              </a:rPr>
              <a:t> =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4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/>
              <a:t>				</a:t>
            </a:r>
            <a:r>
              <a:rPr lang="en-US" sz="2100" smtClean="0"/>
              <a:t>and have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/>
              <a:t> offspring Prob()=1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900" i="1" smtClean="0"/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/>
              <a:t>		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i="1" smtClean="0"/>
              <a:t> </a:t>
            </a:r>
            <a:r>
              <a:rPr lang="en-US" sz="2100" smtClean="0"/>
              <a:t>x </a:t>
            </a:r>
            <a:r>
              <a:rPr lang="en-US" sz="2100" i="1" smtClean="0">
                <a:solidFill>
                  <a:schemeClr val="accent2"/>
                </a:solidFill>
              </a:rPr>
              <a:t>Aa 	</a:t>
            </a:r>
            <a:r>
              <a:rPr lang="en-US" sz="2100" smtClean="0"/>
              <a:t>will occur </a:t>
            </a:r>
            <a:r>
              <a:rPr lang="en-US" sz="2100" i="1" smtClean="0">
                <a:solidFill>
                  <a:schemeClr val="folHlink"/>
                </a:solidFill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</a:rPr>
              <a:t>2</a:t>
            </a:r>
            <a:r>
              <a:rPr lang="en-US" sz="2100" i="1" smtClean="0">
                <a:solidFill>
                  <a:schemeClr val="folHlink"/>
                </a:solidFill>
              </a:rPr>
              <a:t> </a:t>
            </a:r>
            <a:r>
              <a:rPr lang="en-US" sz="2100" i="1" smtClean="0">
                <a:cs typeface="Times New Roman" pitchFamily="18" charset="0"/>
              </a:rPr>
              <a:t>×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2pq</a:t>
            </a:r>
            <a:r>
              <a:rPr lang="en-US" sz="2100" i="1" smtClean="0">
                <a:cs typeface="Times New Roman" pitchFamily="18" charset="0"/>
              </a:rPr>
              <a:t> =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2p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3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q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smtClean="0"/>
              <a:t>				and have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/>
              <a:t> offspring Prob()=0.5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smtClean="0"/>
              <a:t>				and have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/>
              <a:t> offspring Prob()=0.5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smtClean="0"/>
              <a:t>Therefore, P(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/>
              <a:t> father &amp; </a:t>
            </a:r>
            <a:r>
              <a:rPr lang="en-US" sz="2100" i="1" smtClean="0">
                <a:solidFill>
                  <a:schemeClr val="accent2"/>
                </a:solidFill>
              </a:rPr>
              <a:t>AA</a:t>
            </a:r>
            <a:r>
              <a:rPr lang="en-US" sz="2100" smtClean="0">
                <a:solidFill>
                  <a:schemeClr val="accent2"/>
                </a:solidFill>
              </a:rPr>
              <a:t> </a:t>
            </a:r>
            <a:r>
              <a:rPr lang="en-US" sz="2100" smtClean="0"/>
              <a:t>offspring) 	= 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4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 + 2p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3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q x 0.5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						= 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3</a:t>
            </a: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(p+q) 	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sz="2100" i="1" smtClean="0">
                <a:solidFill>
                  <a:schemeClr val="folHlink"/>
                </a:solidFill>
                <a:cs typeface="Times New Roman" pitchFamily="18" charset="0"/>
              </a:rPr>
              <a:t>						= p</a:t>
            </a:r>
            <a:r>
              <a:rPr lang="en-US" sz="2100" i="1" baseline="30000" smtClean="0">
                <a:solidFill>
                  <a:schemeClr val="folHlink"/>
                </a:solidFill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762000" y="29162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62000" y="33432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762000" y="37798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762000" y="2819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640013" y="23447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4775200" y="23368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6991350" y="2336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060700" y="23241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157788" y="23431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7342188" y="23383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1193800" y="28987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208088" y="33321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1208088" y="37941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2743200" y="22098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2654300" y="28956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641600" y="33289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3290888" y="37909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3313113" y="33274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2641600" y="38068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4776788" y="33369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4776788" y="37941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endParaRPr lang="en-US" sz="2000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5426075" y="37941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7011988" y="37846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i="1" baseline="30000">
                <a:solidFill>
                  <a:srgbClr val="C0C0C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>
            <a:off x="7620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2413000" y="28956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2209800" y="3352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2413000" y="38068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0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4414838" y="33528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4329113" y="3806825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6743700" y="37973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234530" name="Rectangle 34"/>
          <p:cNvSpPr>
            <a:spLocks noChangeArrowheads="1"/>
          </p:cNvSpPr>
          <p:nvPr/>
        </p:nvSpPr>
        <p:spPr bwMode="auto">
          <a:xfrm>
            <a:off x="1190625" y="4862513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3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…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3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234531" name="Rectangle 35"/>
          <p:cNvSpPr>
            <a:spLocks noChangeArrowheads="1"/>
          </p:cNvSpPr>
          <p:nvPr/>
        </p:nvSpPr>
        <p:spPr bwMode="auto">
          <a:xfrm>
            <a:off x="585788" y="4862513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Cov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X,Y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234532" name="Rectangle 36"/>
          <p:cNvSpPr>
            <a:spLocks noChangeArrowheads="1"/>
          </p:cNvSpPr>
          <p:nvPr/>
        </p:nvSpPr>
        <p:spPr bwMode="auto">
          <a:xfrm>
            <a:off x="4495800" y="5394325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½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endParaRPr lang="en-US" baseline="30000">
              <a:latin typeface="Futura Bk BT"/>
            </a:endParaRPr>
          </a:p>
        </p:txBody>
      </p:sp>
      <p:sp>
        <p:nvSpPr>
          <p:cNvPr id="234533" name="Rectangle 37"/>
          <p:cNvSpPr>
            <a:spLocks noChangeArrowheads="1"/>
          </p:cNvSpPr>
          <p:nvPr/>
        </p:nvSpPr>
        <p:spPr bwMode="auto">
          <a:xfrm>
            <a:off x="2205038" y="5395913"/>
            <a:ext cx="239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latin typeface="Futura Bk BT"/>
              </a:rPr>
              <a:t>[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+(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>
                <a:latin typeface="Futura Bk BT"/>
              </a:rPr>
              <a:t>-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)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]</a:t>
            </a:r>
            <a:r>
              <a:rPr lang="en-US" i="1" baseline="30000">
                <a:latin typeface="Futura Bk BT"/>
              </a:rPr>
              <a:t>2</a:t>
            </a:r>
          </a:p>
        </p:txBody>
      </p:sp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304800" y="1279525"/>
            <a:ext cx="768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3B.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Parent-Offspring 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30" grpId="0"/>
      <p:bldP spid="234531" grpId="0"/>
      <p:bldP spid="234532" grpId="0"/>
      <p:bldP spid="2345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62000" y="29162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62000" y="3343275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62000" y="3779838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762000" y="2819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640013" y="2344738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775200" y="23368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6991350" y="2336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3060700" y="2324100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5157788" y="234315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7342188" y="2338388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193800" y="289877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1208088" y="3332163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1208088" y="3794125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2743200" y="2209800"/>
            <a:ext cx="5486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2654300" y="28956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641600" y="3328988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3290888" y="3790950"/>
            <a:ext cx="887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3313113" y="3327400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2641600" y="3806825"/>
            <a:ext cx="80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4776788" y="3336925"/>
            <a:ext cx="90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baseline="30000">
                <a:solidFill>
                  <a:srgbClr val="C0C0C0"/>
                </a:solidFill>
                <a:latin typeface="Futura Bk BT"/>
              </a:rPr>
              <a:t>2</a:t>
            </a: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4776788" y="3794125"/>
            <a:ext cx="81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d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)</a:t>
            </a:r>
            <a:endParaRPr lang="en-US" sz="2000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5426075" y="37941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endParaRPr lang="en-US" sz="2000" b="1" i="1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7011988" y="378460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solidFill>
                  <a:srgbClr val="C0C0C0"/>
                </a:solidFill>
                <a:latin typeface="Futura Bk BT"/>
              </a:rPr>
              <a:t>(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-a</a:t>
            </a:r>
            <a:r>
              <a:rPr lang="en-US" sz="2000">
                <a:solidFill>
                  <a:srgbClr val="C0C0C0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C0C0C0"/>
                </a:solidFill>
                <a:latin typeface="Futura Bk BT"/>
              </a:rPr>
              <a:t>m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US" sz="2000" i="1" baseline="30000">
                <a:solidFill>
                  <a:srgbClr val="C0C0C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C0C0C0"/>
              </a:solidFill>
              <a:latin typeface="Futura Bk BT"/>
            </a:endParaRPr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7620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2413000" y="28956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2057400" y="3352800"/>
            <a:ext cx="72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2p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3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2147888" y="3806825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4100513" y="3352800"/>
            <a:ext cx="820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4p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4191000" y="3806825"/>
            <a:ext cx="728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sz="2000" b="1" i="1" baseline="30000">
                <a:solidFill>
                  <a:srgbClr val="00CC00"/>
                </a:solidFill>
                <a:latin typeface="Futura Bk BT"/>
              </a:rPr>
              <a:t>3</a:t>
            </a:r>
            <a:endParaRPr lang="en-US" sz="2000" b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6743700" y="37973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baseline="30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1190625" y="4862513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(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4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…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(-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i="1">
                <a:latin typeface="Futura Bk BT"/>
              </a:rPr>
              <a:t>-</a:t>
            </a:r>
            <a:r>
              <a:rPr lang="en-US" i="1">
                <a:latin typeface="Futura Bk BT"/>
                <a:sym typeface="Symbol" pitchFamily="18" charset="2"/>
              </a:rPr>
              <a:t>m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 baseline="30000">
                <a:solidFill>
                  <a:srgbClr val="00CC00"/>
                </a:solidFill>
                <a:latin typeface="Futura Bk BT"/>
              </a:rPr>
              <a:t>4</a:t>
            </a:r>
            <a:r>
              <a:rPr lang="en-US" baseline="30000">
                <a:latin typeface="Futura Bk BT"/>
              </a:rPr>
              <a:t> </a:t>
            </a:r>
          </a:p>
        </p:txBody>
      </p:sp>
      <p:sp>
        <p:nvSpPr>
          <p:cNvPr id="53283" name="Rectangle 36"/>
          <p:cNvSpPr>
            <a:spLocks noChangeArrowheads="1"/>
          </p:cNvSpPr>
          <p:nvPr/>
        </p:nvSpPr>
        <p:spPr bwMode="auto">
          <a:xfrm>
            <a:off x="585788" y="4862513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Cov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X,Y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3284" name="Rectangle 38"/>
          <p:cNvSpPr>
            <a:spLocks noChangeArrowheads="1"/>
          </p:cNvSpPr>
          <p:nvPr/>
        </p:nvSpPr>
        <p:spPr bwMode="auto">
          <a:xfrm>
            <a:off x="2209800" y="5395913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Futura Bk BT"/>
              </a:rPr>
              <a:t>= 0</a:t>
            </a:r>
            <a:endParaRPr lang="en-US" i="1" baseline="30000">
              <a:latin typeface="Futura Bk BT"/>
            </a:endParaRPr>
          </a:p>
        </p:txBody>
      </p:sp>
      <p:sp>
        <p:nvSpPr>
          <p:cNvPr id="53285" name="Rectangle 39"/>
          <p:cNvSpPr>
            <a:spLocks noChangeArrowheads="1"/>
          </p:cNvSpPr>
          <p:nvPr/>
        </p:nvSpPr>
        <p:spPr bwMode="auto">
          <a:xfrm>
            <a:off x="304800" y="1279525"/>
            <a:ext cx="818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3C.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Unrelated individuals 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85788" y="5076825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latin typeface="Futura Bk BT"/>
              </a:rPr>
              <a:t>Cov</a:t>
            </a:r>
            <a:r>
              <a:rPr lang="en-US">
                <a:latin typeface="Futura Bk BT"/>
              </a:rPr>
              <a:t> (</a:t>
            </a:r>
            <a:r>
              <a:rPr lang="en-US" i="1">
                <a:latin typeface="Futura Bk BT"/>
              </a:rPr>
              <a:t>X,Y</a:t>
            </a:r>
            <a:r>
              <a:rPr lang="en-US">
                <a:latin typeface="Futura Bk BT"/>
              </a:rPr>
              <a:t>)</a:t>
            </a: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304800" y="1279525"/>
            <a:ext cx="822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solidFill>
                  <a:srgbClr val="C0C0C0"/>
                </a:solidFill>
                <a:latin typeface="Futura Bk BT"/>
              </a:rPr>
              <a:t>3D. Contribution of the QTL to the Cov 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(</a:t>
            </a:r>
            <a:r>
              <a:rPr lang="en-AU" sz="2000" i="1" u="sng">
                <a:solidFill>
                  <a:srgbClr val="C0C0C0"/>
                </a:solidFill>
                <a:latin typeface="Futura Bk BT"/>
              </a:rPr>
              <a:t>X,Y</a:t>
            </a:r>
            <a:r>
              <a:rPr lang="en-AU" sz="2000" u="sng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– DZ twins and full sibs </a:t>
            </a:r>
            <a:endParaRPr lang="en-AU" sz="2000" b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2586038" y="1905000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genome</a:t>
            </a:r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>
            <a:off x="13716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2611438" y="3717925"/>
            <a:ext cx="6176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(2 alleles)        +    ½ (1 allele)   +         </a:t>
            </a:r>
            <a:r>
              <a:rPr lang="en-US" sz="2000" i="1">
                <a:latin typeface="Futura Bk BT"/>
              </a:rPr>
              <a:t>¼ (0 alleles)</a:t>
            </a:r>
          </a:p>
        </p:txBody>
      </p:sp>
      <p:sp>
        <p:nvSpPr>
          <p:cNvPr id="229390" name="AutoShape 14"/>
          <p:cNvSpPr>
            <a:spLocks/>
          </p:cNvSpPr>
          <p:nvPr/>
        </p:nvSpPr>
        <p:spPr bwMode="auto">
          <a:xfrm rot="-5400000">
            <a:off x="3390900" y="3471863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9391" name="AutoShape 15"/>
          <p:cNvSpPr>
            <a:spLocks/>
          </p:cNvSpPr>
          <p:nvPr/>
        </p:nvSpPr>
        <p:spPr bwMode="auto">
          <a:xfrm rot="-5400000">
            <a:off x="5676900" y="34671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9392" name="AutoShape 16"/>
          <p:cNvSpPr>
            <a:spLocks/>
          </p:cNvSpPr>
          <p:nvPr/>
        </p:nvSpPr>
        <p:spPr bwMode="auto">
          <a:xfrm rot="-5400000">
            <a:off x="8010525" y="34671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2897188" y="42767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Futura Bk BT"/>
              </a:rPr>
              <a:t>MZ twins</a:t>
            </a:r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5414963" y="4281488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Futura Bk BT"/>
              </a:rPr>
              <a:t>P-O</a:t>
            </a:r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7415213" y="4267200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latin typeface="Futura Bk BT"/>
              </a:rPr>
              <a:t>Unrelateds</a:t>
            </a:r>
          </a:p>
        </p:txBody>
      </p:sp>
      <p:sp>
        <p:nvSpPr>
          <p:cNvPr id="229396" name="Rectangle 20"/>
          <p:cNvSpPr>
            <a:spLocks noChangeArrowheads="1"/>
          </p:cNvSpPr>
          <p:nvPr/>
        </p:nvSpPr>
        <p:spPr bwMode="auto">
          <a:xfrm>
            <a:off x="4132263" y="1890713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genome</a:t>
            </a:r>
          </a:p>
        </p:txBody>
      </p:sp>
      <p:sp>
        <p:nvSpPr>
          <p:cNvPr id="229397" name="Rectangle 21"/>
          <p:cNvSpPr>
            <a:spLocks noChangeArrowheads="1"/>
          </p:cNvSpPr>
          <p:nvPr/>
        </p:nvSpPr>
        <p:spPr bwMode="auto">
          <a:xfrm>
            <a:off x="5634038" y="1903413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genome</a:t>
            </a:r>
          </a:p>
        </p:txBody>
      </p:sp>
      <p:sp>
        <p:nvSpPr>
          <p:cNvPr id="229398" name="Rectangle 22"/>
          <p:cNvSpPr>
            <a:spLocks noChangeArrowheads="1"/>
          </p:cNvSpPr>
          <p:nvPr/>
        </p:nvSpPr>
        <p:spPr bwMode="auto">
          <a:xfrm>
            <a:off x="7151688" y="1903413"/>
            <a:ext cx="1382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¼ </a:t>
            </a:r>
            <a:r>
              <a:rPr lang="en-US" sz="2000">
                <a:latin typeface="Futura Bk BT"/>
              </a:rPr>
              <a:t>genome</a:t>
            </a:r>
          </a:p>
        </p:txBody>
      </p:sp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228600" y="2514600"/>
            <a:ext cx="2400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latin typeface="Futura Bk BT"/>
              </a:rPr>
              <a:t># identical alleles inherited from parents</a:t>
            </a:r>
          </a:p>
        </p:txBody>
      </p:sp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7751763" y="26050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Futura Bk BT"/>
              </a:rPr>
              <a:t>0</a:t>
            </a:r>
          </a:p>
        </p:txBody>
      </p:sp>
      <p:sp>
        <p:nvSpPr>
          <p:cNvPr id="229403" name="Rectangle 27"/>
          <p:cNvSpPr>
            <a:spLocks noChangeArrowheads="1"/>
          </p:cNvSpPr>
          <p:nvPr/>
        </p:nvSpPr>
        <p:spPr bwMode="auto">
          <a:xfrm>
            <a:off x="5903913" y="2609850"/>
            <a:ext cx="10477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Futura Bk BT"/>
              </a:rPr>
              <a:t>1</a:t>
            </a:r>
          </a:p>
          <a:p>
            <a:pPr algn="ctr" eaLnBrk="0" hangingPunct="0"/>
            <a:r>
              <a:rPr lang="en-US" sz="1800">
                <a:solidFill>
                  <a:srgbClr val="0000FF"/>
                </a:solidFill>
                <a:latin typeface="Futura Bk BT"/>
              </a:rPr>
              <a:t>(mother)</a:t>
            </a:r>
          </a:p>
        </p:txBody>
      </p:sp>
      <p:sp>
        <p:nvSpPr>
          <p:cNvPr id="229404" name="Rectangle 28"/>
          <p:cNvSpPr>
            <a:spLocks noChangeArrowheads="1"/>
          </p:cNvSpPr>
          <p:nvPr/>
        </p:nvSpPr>
        <p:spPr bwMode="auto">
          <a:xfrm>
            <a:off x="4440238" y="2605088"/>
            <a:ext cx="920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Futura Bk BT"/>
              </a:rPr>
              <a:t>1</a:t>
            </a:r>
          </a:p>
          <a:p>
            <a:pPr algn="ctr" eaLnBrk="0" hangingPunct="0"/>
            <a:r>
              <a:rPr lang="en-US" sz="1800">
                <a:solidFill>
                  <a:srgbClr val="0000FF"/>
                </a:solidFill>
                <a:latin typeface="Futura Bk BT"/>
              </a:rPr>
              <a:t>(father)</a:t>
            </a:r>
          </a:p>
        </p:txBody>
      </p:sp>
      <p:sp>
        <p:nvSpPr>
          <p:cNvPr id="229405" name="Line 29"/>
          <p:cNvSpPr>
            <a:spLocks noChangeShapeType="1"/>
          </p:cNvSpPr>
          <p:nvPr/>
        </p:nvSpPr>
        <p:spPr bwMode="auto">
          <a:xfrm>
            <a:off x="457200" y="2405063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9406" name="Rectangle 30"/>
          <p:cNvSpPr>
            <a:spLocks noChangeArrowheads="1"/>
          </p:cNvSpPr>
          <p:nvPr/>
        </p:nvSpPr>
        <p:spPr bwMode="auto">
          <a:xfrm>
            <a:off x="3151188" y="26050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  <a:latin typeface="Futura Bk BT"/>
              </a:rPr>
              <a:t>2</a:t>
            </a:r>
          </a:p>
        </p:txBody>
      </p:sp>
      <p:sp>
        <p:nvSpPr>
          <p:cNvPr id="229407" name="Line 31"/>
          <p:cNvSpPr>
            <a:spLocks noChangeShapeType="1"/>
          </p:cNvSpPr>
          <p:nvPr/>
        </p:nvSpPr>
        <p:spPr bwMode="auto">
          <a:xfrm>
            <a:off x="1371600" y="4114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29408" name="Rectangle 32"/>
          <p:cNvSpPr>
            <a:spLocks noChangeArrowheads="1"/>
          </p:cNvSpPr>
          <p:nvPr/>
        </p:nvSpPr>
        <p:spPr bwMode="auto">
          <a:xfrm>
            <a:off x="2133600" y="5095875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</a:t>
            </a:r>
            <a:r>
              <a:rPr lang="en-US" i="1">
                <a:latin typeface="Futura Bk BT"/>
              </a:rPr>
              <a:t>¼ Cov(MZ) + ½ Cov(P-O) + ¼ Cov(Unrel)</a:t>
            </a:r>
            <a:endParaRPr lang="en-US" baseline="30000">
              <a:latin typeface="Futura Bk BT"/>
            </a:endParaRPr>
          </a:p>
        </p:txBody>
      </p:sp>
      <p:sp>
        <p:nvSpPr>
          <p:cNvPr id="229409" name="Rectangle 33"/>
          <p:cNvSpPr>
            <a:spLocks noChangeArrowheads="1"/>
          </p:cNvSpPr>
          <p:nvPr/>
        </p:nvSpPr>
        <p:spPr bwMode="auto">
          <a:xfrm>
            <a:off x="2133600" y="5546725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¼(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r>
              <a:rPr lang="en-US">
                <a:latin typeface="Futura Bk BT"/>
              </a:rPr>
              <a:t>+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D</a:t>
            </a:r>
            <a:r>
              <a:rPr lang="en-US" i="1" baseline="-50000">
                <a:latin typeface="Futura Bk BT"/>
              </a:rPr>
              <a:t>QTL</a:t>
            </a:r>
            <a:r>
              <a:rPr lang="en-US">
                <a:latin typeface="Futura Bk BT"/>
              </a:rPr>
              <a:t>) + ½ (½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  <a:r>
              <a:rPr lang="en-US" i="1">
                <a:latin typeface="Futura Bk BT"/>
              </a:rPr>
              <a:t>) + ¼ (0)</a:t>
            </a:r>
            <a:endParaRPr lang="en-US" baseline="30000">
              <a:latin typeface="Futura Bk BT"/>
            </a:endParaRPr>
          </a:p>
        </p:txBody>
      </p:sp>
      <p:sp>
        <p:nvSpPr>
          <p:cNvPr id="229410" name="Rectangle 34"/>
          <p:cNvSpPr>
            <a:spLocks noChangeArrowheads="1"/>
          </p:cNvSpPr>
          <p:nvPr/>
        </p:nvSpPr>
        <p:spPr bwMode="auto">
          <a:xfrm>
            <a:off x="2133600" y="6034088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Futura Bk BT"/>
              </a:rPr>
              <a:t> =  ½ 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 </a:t>
            </a:r>
            <a:r>
              <a:rPr lang="en-US" i="1">
                <a:latin typeface="Futura Bk BT"/>
              </a:rPr>
              <a:t>+  </a:t>
            </a:r>
            <a:r>
              <a:rPr lang="en-US">
                <a:latin typeface="Futura Bk BT"/>
              </a:rPr>
              <a:t>¼</a:t>
            </a:r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D</a:t>
            </a:r>
            <a:r>
              <a:rPr lang="en-US" i="1" baseline="-50000">
                <a:latin typeface="Futura Bk BT"/>
              </a:rPr>
              <a:t>QTL</a:t>
            </a:r>
            <a:r>
              <a:rPr lang="en-US" baseline="30000">
                <a:latin typeface="Futura Bk BT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/>
      <p:bldP spid="229384" grpId="0"/>
      <p:bldP spid="229388" grpId="0" animBg="1"/>
      <p:bldP spid="229389" grpId="0"/>
      <p:bldP spid="229390" grpId="0" animBg="1"/>
      <p:bldP spid="229391" grpId="0" animBg="1"/>
      <p:bldP spid="229392" grpId="0" animBg="1"/>
      <p:bldP spid="229393" grpId="0"/>
      <p:bldP spid="229394" grpId="0"/>
      <p:bldP spid="229395" grpId="0"/>
      <p:bldP spid="229396" grpId="0"/>
      <p:bldP spid="229397" grpId="0"/>
      <p:bldP spid="229398" grpId="0"/>
      <p:bldP spid="229400" grpId="0"/>
      <p:bldP spid="229402" grpId="0"/>
      <p:bldP spid="229403" grpId="0"/>
      <p:bldP spid="229404" grpId="0"/>
      <p:bldP spid="229405" grpId="0" animBg="1"/>
      <p:bldP spid="229406" grpId="0"/>
      <p:bldP spid="229407" grpId="0" animBg="1"/>
      <p:bldP spid="229408" grpId="0"/>
      <p:bldP spid="229409" grpId="0"/>
      <p:bldP spid="2294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58054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Summary so far…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1031875" y="2997200"/>
            <a:ext cx="6207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785813" y="600075"/>
            <a:ext cx="7977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000">
                <a:latin typeface="Futura Bk BT"/>
              </a:rPr>
              <a:t>Biometrical model predicts contribution of a QTL to the mean, variance and covariances of a trait </a:t>
            </a:r>
            <a:endParaRPr lang="en-US" sz="2000">
              <a:latin typeface="Futura Bk BT"/>
            </a:endParaRPr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 rot="5400000">
            <a:off x="567532" y="704056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995488" y="2414588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Var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6048375" y="2401888"/>
            <a:ext cx="3019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00"/>
                </a:solidFill>
                <a:latin typeface="Futura Bk BT"/>
              </a:rPr>
              <a:t> =  </a:t>
            </a:r>
            <a:r>
              <a:rPr lang="en-US" sz="2000" i="1" dirty="0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 dirty="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 dirty="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 dirty="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Futura Bk BT"/>
              </a:rPr>
              <a:t>+  </a:t>
            </a:r>
            <a:r>
              <a:rPr lang="en-US" sz="2000" i="1" dirty="0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 dirty="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 dirty="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 dirty="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 dirty="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1724025" y="3017838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MZ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2905125" y="3005138"/>
            <a:ext cx="3019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1728788" y="3613150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DZ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2897188" y="3600450"/>
            <a:ext cx="3019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½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¼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232479" name="Line 31"/>
          <p:cNvSpPr>
            <a:spLocks noChangeShapeType="1"/>
          </p:cNvSpPr>
          <p:nvPr/>
        </p:nvSpPr>
        <p:spPr bwMode="auto">
          <a:xfrm>
            <a:off x="3438525" y="4183063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480" name="Text Box 32"/>
          <p:cNvSpPr txBox="1">
            <a:spLocks noChangeArrowheads="1"/>
          </p:cNvSpPr>
          <p:nvPr/>
        </p:nvSpPr>
        <p:spPr bwMode="auto">
          <a:xfrm>
            <a:off x="5876925" y="3573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>
                <a:solidFill>
                  <a:schemeClr val="hlink"/>
                </a:solidFill>
                <a:latin typeface="Futura Bk BT"/>
              </a:rPr>
              <a:t>On average!</a:t>
            </a:r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>
            <a:off x="4594225" y="4183063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482" name="Text Box 34"/>
          <p:cNvSpPr txBox="1">
            <a:spLocks noChangeArrowheads="1"/>
          </p:cNvSpPr>
          <p:nvPr/>
        </p:nvSpPr>
        <p:spPr bwMode="auto">
          <a:xfrm>
            <a:off x="3895725" y="5148263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u="sng">
                <a:solidFill>
                  <a:srgbClr val="00B000"/>
                </a:solidFill>
                <a:latin typeface="Futura Bk BT"/>
              </a:rPr>
              <a:t>0 or 1</a:t>
            </a:r>
          </a:p>
        </p:txBody>
      </p:sp>
      <p:sp>
        <p:nvSpPr>
          <p:cNvPr id="232483" name="Text Box 35"/>
          <p:cNvSpPr txBox="1">
            <a:spLocks noChangeArrowheads="1"/>
          </p:cNvSpPr>
          <p:nvPr/>
        </p:nvSpPr>
        <p:spPr bwMode="auto">
          <a:xfrm>
            <a:off x="2714625" y="5148263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u="sng">
                <a:solidFill>
                  <a:srgbClr val="00B000"/>
                </a:solidFill>
                <a:latin typeface="Futura Bk BT"/>
              </a:rPr>
              <a:t>0, 1/2 or 1</a:t>
            </a:r>
          </a:p>
        </p:txBody>
      </p:sp>
      <p:sp>
        <p:nvSpPr>
          <p:cNvPr id="232486" name="Text Box 38"/>
          <p:cNvSpPr txBox="1">
            <a:spLocks noChangeArrowheads="1"/>
          </p:cNvSpPr>
          <p:nvPr/>
        </p:nvSpPr>
        <p:spPr bwMode="auto">
          <a:xfrm>
            <a:off x="2286000" y="5943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u="sng">
                <a:solidFill>
                  <a:srgbClr val="00B000"/>
                </a:solidFill>
                <a:latin typeface="Futura Bk BT"/>
              </a:rPr>
              <a:t>IBD estimation / Linkage</a:t>
            </a:r>
          </a:p>
        </p:txBody>
      </p:sp>
      <p:sp>
        <p:nvSpPr>
          <p:cNvPr id="232487" name="Rectangle 39"/>
          <p:cNvSpPr>
            <a:spLocks noChangeArrowheads="1"/>
          </p:cNvSpPr>
          <p:nvPr/>
        </p:nvSpPr>
        <p:spPr bwMode="auto">
          <a:xfrm>
            <a:off x="1763713" y="1682750"/>
            <a:ext cx="1227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Futura Bk BT"/>
              </a:rPr>
              <a:t>Mean</a:t>
            </a:r>
            <a:r>
              <a:rPr lang="en-US" sz="2000">
                <a:latin typeface="Futura Bk BT"/>
              </a:rPr>
              <a:t> (</a:t>
            </a:r>
            <a:r>
              <a:rPr lang="en-US" sz="2000" i="1">
                <a:latin typeface="Futura Bk BT"/>
              </a:rPr>
              <a:t>X</a:t>
            </a:r>
            <a:r>
              <a:rPr lang="en-US" sz="2000">
                <a:latin typeface="Futura Bk BT"/>
              </a:rPr>
              <a:t>)</a:t>
            </a:r>
          </a:p>
        </p:txBody>
      </p:sp>
      <p:sp>
        <p:nvSpPr>
          <p:cNvPr id="232488" name="Rectangle 40"/>
          <p:cNvSpPr>
            <a:spLocks noChangeArrowheads="1"/>
          </p:cNvSpPr>
          <p:nvPr/>
        </p:nvSpPr>
        <p:spPr bwMode="auto">
          <a:xfrm>
            <a:off x="2971800" y="1677988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latin typeface="Futura Bk BT"/>
              </a:rPr>
              <a:t>= </a:t>
            </a:r>
            <a:r>
              <a:rPr lang="en-US" sz="2000" b="1" i="1" dirty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dirty="0">
                <a:latin typeface="Futura Bk BT"/>
              </a:rPr>
              <a:t>(</a:t>
            </a:r>
            <a:r>
              <a:rPr lang="en-US" sz="2000" i="1" dirty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 dirty="0">
                <a:latin typeface="Futura Bk BT"/>
              </a:rPr>
              <a:t>-</a:t>
            </a:r>
            <a:r>
              <a:rPr lang="en-US" sz="2000" i="1" dirty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dirty="0">
                <a:latin typeface="Futura Bk BT"/>
              </a:rPr>
              <a:t>) + </a:t>
            </a:r>
            <a:r>
              <a:rPr lang="en-US" sz="2000" i="1" dirty="0">
                <a:latin typeface="Futura Bk BT"/>
              </a:rPr>
              <a:t>2</a:t>
            </a:r>
            <a:r>
              <a:rPr lang="en-US" sz="2000" i="1" dirty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b="1" i="1" dirty="0">
                <a:solidFill>
                  <a:srgbClr val="FF6600"/>
                </a:solidFill>
                <a:latin typeface="Futura Bk BT"/>
              </a:rPr>
              <a:t>d</a:t>
            </a:r>
          </a:p>
        </p:txBody>
      </p:sp>
      <p:sp>
        <p:nvSpPr>
          <p:cNvPr id="232489" name="Oval 41"/>
          <p:cNvSpPr>
            <a:spLocks noChangeArrowheads="1"/>
          </p:cNvSpPr>
          <p:nvPr/>
        </p:nvSpPr>
        <p:spPr bwMode="auto">
          <a:xfrm>
            <a:off x="3195638" y="1714500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0" name="Oval 42"/>
          <p:cNvSpPr>
            <a:spLocks noChangeArrowheads="1"/>
          </p:cNvSpPr>
          <p:nvPr/>
        </p:nvSpPr>
        <p:spPr bwMode="auto">
          <a:xfrm>
            <a:off x="4581525" y="1701800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1" name="Rectangle 43"/>
          <p:cNvSpPr>
            <a:spLocks noChangeArrowheads="1"/>
          </p:cNvSpPr>
          <p:nvPr/>
        </p:nvSpPr>
        <p:spPr bwMode="auto">
          <a:xfrm>
            <a:off x="5761038" y="1525588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i="1">
                <a:solidFill>
                  <a:srgbClr val="0000FF"/>
                </a:solidFill>
                <a:latin typeface="Futura Bk BT"/>
              </a:rPr>
              <a:t>Association analysis </a:t>
            </a:r>
          </a:p>
        </p:txBody>
      </p:sp>
      <p:sp>
        <p:nvSpPr>
          <p:cNvPr id="232492" name="Line 44"/>
          <p:cNvSpPr>
            <a:spLocks noChangeShapeType="1"/>
          </p:cNvSpPr>
          <p:nvPr/>
        </p:nvSpPr>
        <p:spPr bwMode="auto">
          <a:xfrm flipH="1">
            <a:off x="5114925" y="19399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493" name="Oval 45"/>
          <p:cNvSpPr>
            <a:spLocks noChangeArrowheads="1"/>
          </p:cNvSpPr>
          <p:nvPr/>
        </p:nvSpPr>
        <p:spPr bwMode="auto">
          <a:xfrm>
            <a:off x="3271838" y="2951163"/>
            <a:ext cx="790575" cy="6096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4" name="Oval 46"/>
          <p:cNvSpPr>
            <a:spLocks noChangeArrowheads="1"/>
          </p:cNvSpPr>
          <p:nvPr/>
        </p:nvSpPr>
        <p:spPr bwMode="auto">
          <a:xfrm>
            <a:off x="4214813" y="2938463"/>
            <a:ext cx="790575" cy="6096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5" name="Rectangle 47"/>
          <p:cNvSpPr>
            <a:spLocks noChangeArrowheads="1"/>
          </p:cNvSpPr>
          <p:nvPr/>
        </p:nvSpPr>
        <p:spPr bwMode="auto">
          <a:xfrm>
            <a:off x="5775325" y="2917825"/>
            <a:ext cx="1663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i="1">
                <a:solidFill>
                  <a:srgbClr val="0000FF"/>
                </a:solidFill>
                <a:latin typeface="Futura Bk BT"/>
              </a:rPr>
              <a:t>Linkage analysis </a:t>
            </a:r>
          </a:p>
        </p:txBody>
      </p:sp>
      <p:sp>
        <p:nvSpPr>
          <p:cNvPr id="232496" name="Line 48"/>
          <p:cNvSpPr>
            <a:spLocks noChangeShapeType="1"/>
          </p:cNvSpPr>
          <p:nvPr/>
        </p:nvSpPr>
        <p:spPr bwMode="auto">
          <a:xfrm flipH="1">
            <a:off x="5129213" y="33321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497" name="Oval 49"/>
          <p:cNvSpPr>
            <a:spLocks noChangeArrowheads="1"/>
          </p:cNvSpPr>
          <p:nvPr/>
        </p:nvSpPr>
        <p:spPr bwMode="auto">
          <a:xfrm>
            <a:off x="3252788" y="3616325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498" name="Oval 50"/>
          <p:cNvSpPr>
            <a:spLocks noChangeArrowheads="1"/>
          </p:cNvSpPr>
          <p:nvPr/>
        </p:nvSpPr>
        <p:spPr bwMode="auto">
          <a:xfrm>
            <a:off x="4410075" y="3603625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32500" name="Line 52"/>
          <p:cNvSpPr>
            <a:spLocks noChangeShapeType="1"/>
          </p:cNvSpPr>
          <p:nvPr/>
        </p:nvSpPr>
        <p:spPr bwMode="auto">
          <a:xfrm>
            <a:off x="6781800" y="418147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32501" name="Rectangle 53"/>
          <p:cNvSpPr>
            <a:spLocks noChangeArrowheads="1"/>
          </p:cNvSpPr>
          <p:nvPr/>
        </p:nvSpPr>
        <p:spPr bwMode="auto">
          <a:xfrm>
            <a:off x="5486400" y="5029200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Futura Bk BT"/>
              </a:rPr>
              <a:t>For a given locus, do two sibs have 0, 1 or 2 alleles in common?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71800" y="2390715"/>
            <a:ext cx="3167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 smtClean="0">
                <a:latin typeface="Futura Bk BT"/>
              </a:rPr>
              <a:t>= 2</a:t>
            </a:r>
            <a:r>
              <a:rPr lang="en-US" sz="2000" i="1" dirty="0" smtClean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i="1" dirty="0" smtClean="0">
                <a:latin typeface="Futura Bk BT"/>
              </a:rPr>
              <a:t>[</a:t>
            </a:r>
            <a:r>
              <a:rPr lang="en-US" sz="2000" i="1" dirty="0" smtClean="0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i="1" dirty="0" smtClean="0">
                <a:latin typeface="Futura Bk BT"/>
              </a:rPr>
              <a:t>+(</a:t>
            </a:r>
            <a:r>
              <a:rPr lang="en-US" sz="2000" i="1" dirty="0" smtClean="0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i="1" dirty="0" smtClean="0">
                <a:latin typeface="Futura Bk BT"/>
              </a:rPr>
              <a:t>-</a:t>
            </a:r>
            <a:r>
              <a:rPr lang="en-US" sz="2000" i="1" dirty="0" smtClean="0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 dirty="0" smtClean="0">
                <a:latin typeface="Futura Bk BT"/>
              </a:rPr>
              <a:t>)</a:t>
            </a:r>
            <a:r>
              <a:rPr lang="en-US" sz="2000" i="1" dirty="0" smtClean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 dirty="0" smtClean="0">
                <a:latin typeface="Futura Bk BT"/>
              </a:rPr>
              <a:t>]</a:t>
            </a:r>
            <a:r>
              <a:rPr lang="en-US" sz="2000" i="1" baseline="30000" dirty="0" smtClean="0">
                <a:latin typeface="Futura Bk BT"/>
              </a:rPr>
              <a:t>2</a:t>
            </a:r>
            <a:r>
              <a:rPr lang="en-US" sz="2000" dirty="0" smtClean="0">
                <a:latin typeface="Futura Bk BT"/>
              </a:rPr>
              <a:t> + </a:t>
            </a:r>
            <a:r>
              <a:rPr lang="en-US" sz="2000" i="1" dirty="0" smtClean="0">
                <a:latin typeface="Futura Bk BT"/>
              </a:rPr>
              <a:t>(</a:t>
            </a:r>
            <a:r>
              <a:rPr lang="en-US" sz="2000" dirty="0" smtClean="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 sz="2000" i="1" dirty="0" smtClean="0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i="1" dirty="0" smtClean="0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 dirty="0" smtClean="0">
                <a:latin typeface="Futura Bk BT"/>
              </a:rPr>
              <a:t>)</a:t>
            </a:r>
            <a:r>
              <a:rPr lang="en-US" sz="2000" i="1" baseline="30000" dirty="0" smtClean="0">
                <a:latin typeface="Futura Bk BT"/>
              </a:rPr>
              <a:t>2</a:t>
            </a:r>
            <a:endParaRPr lang="en-US" sz="2000" i="1" baseline="30000" dirty="0"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/>
      <p:bldP spid="232452" grpId="0" animBg="1"/>
      <p:bldP spid="232456" grpId="0"/>
      <p:bldP spid="232457" grpId="0"/>
      <p:bldP spid="232460" grpId="0"/>
      <p:bldP spid="232461" grpId="0"/>
      <p:bldP spid="232462" grpId="0"/>
      <p:bldP spid="232463" grpId="0"/>
      <p:bldP spid="232479" grpId="0" animBg="1"/>
      <p:bldP spid="232480" grpId="0"/>
      <p:bldP spid="232480" grpId="1"/>
      <p:bldP spid="232481" grpId="0" animBg="1"/>
      <p:bldP spid="232482" grpId="0"/>
      <p:bldP spid="232483" grpId="0"/>
      <p:bldP spid="232486" grpId="0"/>
      <p:bldP spid="232487" grpId="0"/>
      <p:bldP spid="232488" grpId="0"/>
      <p:bldP spid="232489" grpId="0" animBg="1"/>
      <p:bldP spid="232490" grpId="0" animBg="1"/>
      <p:bldP spid="232491" grpId="0"/>
      <p:bldP spid="232492" grpId="0" animBg="1"/>
      <p:bldP spid="232493" grpId="0" animBg="1"/>
      <p:bldP spid="232494" grpId="0" animBg="1"/>
      <p:bldP spid="232495" grpId="0"/>
      <p:bldP spid="232496" grpId="0" animBg="1"/>
      <p:bldP spid="232497" grpId="0" animBg="1"/>
      <p:bldP spid="232498" grpId="0" animBg="1"/>
      <p:bldP spid="232500" grpId="0" animBg="1"/>
      <p:bldP spid="232501" grpId="0"/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77104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 dirty="0">
                <a:solidFill>
                  <a:srgbClr val="FF0000"/>
                </a:solidFill>
                <a:latin typeface="Futura Bk BT"/>
              </a:rPr>
              <a:t>4. </a:t>
            </a:r>
            <a:r>
              <a:rPr lang="en-AU" sz="2800" b="1" dirty="0" smtClean="0">
                <a:solidFill>
                  <a:srgbClr val="FF0000"/>
                </a:solidFill>
                <a:latin typeface="Futura Bk BT"/>
              </a:rPr>
              <a:t>Introduction to genetic analysis</a:t>
            </a:r>
            <a:endParaRPr lang="en-AU" sz="2800" b="1" dirty="0">
              <a:solidFill>
                <a:srgbClr val="FF0000"/>
              </a:solidFill>
              <a:latin typeface="Futura Bk BT"/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1031875" y="2997200"/>
            <a:ext cx="66595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4625" y="142875"/>
            <a:ext cx="82089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Outline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47650" y="981075"/>
            <a:ext cx="6985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827088" y="2665413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solidFill>
                  <a:schemeClr val="bg1"/>
                </a:solidFill>
                <a:latin typeface="Futura Bk BT"/>
              </a:rPr>
              <a:t>1. Genetic concepts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27088" y="3154363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solidFill>
                  <a:schemeClr val="bg1"/>
                </a:solidFill>
                <a:latin typeface="Futura Bk BT"/>
              </a:rPr>
              <a:t>2. Very basic statistical concepts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827088" y="3644900"/>
            <a:ext cx="554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solidFill>
                  <a:schemeClr val="bg1"/>
                </a:solidFill>
                <a:latin typeface="Futura Bk BT"/>
              </a:rPr>
              <a:t>3. Biometrical model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823913" y="4179888"/>
            <a:ext cx="554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solidFill>
                  <a:schemeClr val="bg1"/>
                </a:solidFill>
                <a:latin typeface="Futura Bk BT"/>
              </a:rPr>
              <a:t>4. Introduction to </a:t>
            </a:r>
            <a:r>
              <a:rPr lang="en-AU" sz="2000" dirty="0" smtClean="0">
                <a:solidFill>
                  <a:schemeClr val="bg1"/>
                </a:solidFill>
                <a:latin typeface="Futura Bk BT"/>
              </a:rPr>
              <a:t>genetic analysis</a:t>
            </a:r>
            <a:endParaRPr lang="en-AU" sz="2000" dirty="0">
              <a:solidFill>
                <a:schemeClr val="bg1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468313" y="719138"/>
            <a:ext cx="410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For a heritable trait...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2052638" y="1363663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latin typeface="Futura Bk BT"/>
              </a:rPr>
              <a:t>localize</a:t>
            </a:r>
            <a:r>
              <a:rPr lang="en-AU" sz="2000">
                <a:latin typeface="Futura Bk BT"/>
              </a:rPr>
              <a:t> region of the genome where a variant that regulates the trait is likely to be harboured</a:t>
            </a: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2098675" y="3895725"/>
            <a:ext cx="540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latin typeface="Futura Bk BT"/>
              </a:rPr>
              <a:t>identify</a:t>
            </a:r>
            <a:r>
              <a:rPr lang="en-AU" sz="2000">
                <a:latin typeface="Futura Bk BT"/>
              </a:rPr>
              <a:t> a variant that regulates the trait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476250" y="134620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Linkage:</a:t>
            </a: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476250" y="3886200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Association:</a:t>
            </a: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2065338" y="2227263"/>
            <a:ext cx="67913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u="sng">
                <a:latin typeface="Futura Bk BT"/>
              </a:rPr>
              <a:t>Family-specific phenomenon:</a:t>
            </a:r>
            <a:r>
              <a:rPr lang="en-AU" sz="2000">
                <a:latin typeface="Futura Bk BT"/>
              </a:rPr>
              <a:t>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>
                <a:latin typeface="Futura Bk BT"/>
              </a:rPr>
              <a:t>Affected individuals in a family share the same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>
                <a:latin typeface="Futura Bk BT"/>
              </a:rPr>
              <a:t>ancestral predisposing DNA segment at a given locus</a:t>
            </a:r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2052638" y="4518025"/>
            <a:ext cx="68040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u="sng" dirty="0">
                <a:latin typeface="Futura Bk BT"/>
              </a:rPr>
              <a:t>Population-specific phenomenon:</a:t>
            </a:r>
            <a:r>
              <a:rPr lang="en-AU" sz="2000" dirty="0">
                <a:latin typeface="Futura Bk BT"/>
              </a:rPr>
              <a:t>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Affected individuals in a population share the same 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predisposing DNA segment at a given locus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070100" y="3260725"/>
            <a:ext cx="6791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u="sng">
                <a:latin typeface="Futura Bk BT"/>
              </a:rPr>
              <a:t>Can only detect very large effects</a:t>
            </a:r>
            <a:endParaRPr lang="en-AU" sz="2000">
              <a:latin typeface="Futura Bk B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70100" y="5549900"/>
            <a:ext cx="67913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AU" sz="2000" u="sng">
                <a:latin typeface="Futura Bk BT"/>
              </a:rPr>
              <a:t>Can detect weaker effects</a:t>
            </a:r>
            <a:endParaRPr lang="en-AU" sz="2000"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  <p:bldP spid="351235" grpId="0"/>
      <p:bldP spid="351236" grpId="0"/>
      <p:bldP spid="351237" grpId="0"/>
      <p:bldP spid="351238" grpId="0"/>
      <p:bldP spid="351239" grpId="0"/>
      <p:bldP spid="351240" grpId="0"/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2795588"/>
            <a:ext cx="6169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4300" y="4922838"/>
            <a:ext cx="618490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396" name="Straight Connector 4"/>
          <p:cNvCxnSpPr>
            <a:cxnSpLocks noChangeShapeType="1"/>
          </p:cNvCxnSpPr>
          <p:nvPr/>
        </p:nvCxnSpPr>
        <p:spPr bwMode="auto">
          <a:xfrm rot="5400000">
            <a:off x="1761332" y="3604419"/>
            <a:ext cx="5867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8150" y="1047750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No Linkage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0975" y="1428750"/>
            <a:ext cx="2043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No Association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3888" y="3195638"/>
            <a:ext cx="1154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Linkage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2088" y="3576638"/>
            <a:ext cx="2043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No Association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3888" y="5362575"/>
            <a:ext cx="1154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Linkage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6875" y="5743575"/>
            <a:ext cx="1638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Association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68600" y="17463"/>
            <a:ext cx="1208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latin typeface="Futura Bk BT"/>
              </a:rPr>
              <a:t>Families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00688" y="14288"/>
            <a:ext cx="941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latin typeface="Futura Bk BT"/>
              </a:rPr>
              <a:t>Cases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91400" y="9525"/>
            <a:ext cx="123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 u="sng">
                <a:latin typeface="Futura Bk BT"/>
              </a:rPr>
              <a:t>Controls</a:t>
            </a:r>
          </a:p>
        </p:txBody>
      </p:sp>
      <p:pic>
        <p:nvPicPr>
          <p:cNvPr id="387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623888"/>
            <a:ext cx="61690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9" dur="indefinite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0" dur="indefinite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  <p:bldP spid="12" grpId="0"/>
      <p:bldP spid="13" grpId="0"/>
      <p:bldP spid="14" grpId="0"/>
      <p:bldP spid="15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520700" y="1295400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If a locus truly regulates the expression of a phenotype, then two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relatives with similar phenotypes should have inherited </a:t>
            </a:r>
            <a:r>
              <a:rPr lang="en-AU" sz="2000" i="1" dirty="0">
                <a:latin typeface="Futura Bk BT"/>
              </a:rPr>
              <a:t>from a common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 i="1" dirty="0">
                <a:latin typeface="Futura Bk BT"/>
              </a:rPr>
              <a:t>ancestor</a:t>
            </a:r>
            <a:r>
              <a:rPr lang="en-AU" sz="2000" dirty="0">
                <a:latin typeface="Futura Bk BT"/>
              </a:rPr>
              <a:t> the same </a:t>
            </a:r>
            <a:r>
              <a:rPr lang="en-AU" sz="2000" dirty="0" smtClean="0">
                <a:latin typeface="Futura Bk BT"/>
              </a:rPr>
              <a:t>DNA segment (allele) </a:t>
            </a:r>
            <a:r>
              <a:rPr lang="en-AU" sz="2000" dirty="0">
                <a:latin typeface="Futura Bk BT"/>
              </a:rPr>
              <a:t>at a marker near the trait </a:t>
            </a:r>
            <a:r>
              <a:rPr lang="en-AU" sz="2000" dirty="0" smtClean="0">
                <a:latin typeface="Futura Bk BT"/>
              </a:rPr>
              <a:t>locus.</a:t>
            </a:r>
            <a:endParaRPr lang="en-AU" sz="2000" dirty="0">
              <a:latin typeface="Futura Bk BT"/>
            </a:endParaRPr>
          </a:p>
          <a:p>
            <a:pPr eaLnBrk="0" hangingPunct="0">
              <a:spcBef>
                <a:spcPct val="50000"/>
              </a:spcBef>
            </a:pPr>
            <a:endParaRPr lang="en-AU" sz="2000" dirty="0">
              <a:latin typeface="Futura Bk BT"/>
            </a:endParaRPr>
          </a:p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Interest: </a:t>
            </a:r>
            <a:r>
              <a:rPr lang="en-AU" sz="2000" dirty="0">
                <a:latin typeface="Futura Bk BT"/>
                <a:cs typeface="Times New Roman" pitchFamily="18" charset="0"/>
              </a:rPr>
              <a:t>correlation between </a:t>
            </a:r>
            <a:r>
              <a:rPr lang="en-AU" sz="2000" u="sng" dirty="0">
                <a:latin typeface="Futura Bk BT"/>
                <a:cs typeface="Times New Roman" pitchFamily="18" charset="0"/>
              </a:rPr>
              <a:t>phenotypic similarity</a:t>
            </a:r>
            <a:r>
              <a:rPr lang="en-AU" sz="2000" dirty="0">
                <a:latin typeface="Futura Bk BT"/>
                <a:cs typeface="Times New Roman" pitchFamily="18" charset="0"/>
              </a:rPr>
              <a:t> and </a:t>
            </a:r>
            <a:r>
              <a:rPr lang="en-AU" sz="2000" u="sng" dirty="0">
                <a:latin typeface="Futura Bk BT"/>
                <a:cs typeface="Times New Roman" pitchFamily="18" charset="0"/>
              </a:rPr>
              <a:t>genetic similarity</a:t>
            </a:r>
            <a:r>
              <a:rPr lang="en-AU" sz="2000" dirty="0">
                <a:latin typeface="Futura Bk BT"/>
                <a:cs typeface="Times New Roman" pitchFamily="18" charset="0"/>
              </a:rPr>
              <a:t> at a locus</a:t>
            </a:r>
            <a:endParaRPr lang="en-AU" sz="2000" u="sng" dirty="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248817" y="362339"/>
            <a:ext cx="84593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 i="1" dirty="0">
                <a:solidFill>
                  <a:srgbClr val="009900"/>
                </a:solidFill>
                <a:latin typeface="Futura Bk BT"/>
              </a:rPr>
              <a:t>Linkage </a:t>
            </a:r>
            <a:r>
              <a:rPr lang="en-AU" b="1" i="1" dirty="0" smtClean="0">
                <a:solidFill>
                  <a:srgbClr val="009900"/>
                </a:solidFill>
                <a:latin typeface="Futura Bk BT"/>
              </a:rPr>
              <a:t>analysis: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 tests </a:t>
            </a:r>
            <a:r>
              <a:rPr lang="en-AU" b="1" i="1" dirty="0">
                <a:solidFill>
                  <a:srgbClr val="FF0000"/>
                </a:solidFill>
                <a:latin typeface="Futura Bk BT"/>
              </a:rPr>
              <a:t>co-segregation</a:t>
            </a:r>
            <a:r>
              <a:rPr lang="en-AU" b="1" i="1" dirty="0">
                <a:solidFill>
                  <a:srgbClr val="0000FF"/>
                </a:solidFill>
                <a:latin typeface="Futura Bk BT"/>
              </a:rPr>
              <a:t> between 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an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allele</a:t>
            </a:r>
            <a:endParaRPr lang="en-AU" b="1" i="1" u="sng" dirty="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7620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and a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trait </a:t>
            </a:r>
            <a:r>
              <a:rPr lang="en-AU" b="1" i="1" u="sng" dirty="0" smtClean="0">
                <a:solidFill>
                  <a:srgbClr val="0000FF"/>
                </a:solidFill>
                <a:latin typeface="Futura Bk BT"/>
              </a:rPr>
              <a:t>in a family</a:t>
            </a:r>
            <a:endParaRPr lang="en-AU" b="1" i="1" u="sng" dirty="0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556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Phenotypic similarity between relatives</a:t>
            </a:r>
          </a:p>
        </p:txBody>
      </p:sp>
      <p:sp>
        <p:nvSpPr>
          <p:cNvPr id="8199" name="Line 3"/>
          <p:cNvSpPr>
            <a:spLocks noChangeShapeType="1"/>
          </p:cNvSpPr>
          <p:nvPr/>
        </p:nvSpPr>
        <p:spPr bwMode="auto">
          <a:xfrm>
            <a:off x="247650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8638" y="1412875"/>
            <a:ext cx="296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Squared trait differences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 rot="5400000">
            <a:off x="327820" y="15676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523875" y="1952625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Squared trait sums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095" name="AutoShape 7"/>
          <p:cNvSpPr>
            <a:spLocks noChangeArrowheads="1"/>
          </p:cNvSpPr>
          <p:nvPr/>
        </p:nvSpPr>
        <p:spPr bwMode="auto">
          <a:xfrm rot="5400000">
            <a:off x="323057" y="210740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523875" y="2527300"/>
            <a:ext cx="231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Trait cross-product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097" name="AutoShape 9"/>
          <p:cNvSpPr>
            <a:spLocks noChangeArrowheads="1"/>
          </p:cNvSpPr>
          <p:nvPr/>
        </p:nvSpPr>
        <p:spPr bwMode="auto">
          <a:xfrm rot="5400000">
            <a:off x="323057" y="2682081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5565775" y="1439863"/>
          <a:ext cx="1014413" cy="363537"/>
        </p:xfrm>
        <a:graphic>
          <a:graphicData uri="http://schemas.openxmlformats.org/presentationml/2006/ole">
            <p:oleObj spid="_x0000_s180226" name="Equation" r:id="rId4" imgW="672840" imgH="241200" progId="Equation.3">
              <p:embed/>
            </p:oleObj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5551488" y="1976438"/>
          <a:ext cx="1033462" cy="363537"/>
        </p:xfrm>
        <a:graphic>
          <a:graphicData uri="http://schemas.openxmlformats.org/presentationml/2006/ole">
            <p:oleObj spid="_x0000_s180227" name="Equation" r:id="rId5" imgW="685800" imgH="241200" progId="Equation.3">
              <p:embed/>
            </p:oleObj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5130800" y="2563813"/>
          <a:ext cx="1798638" cy="325437"/>
        </p:xfrm>
        <a:graphic>
          <a:graphicData uri="http://schemas.openxmlformats.org/presentationml/2006/ole">
            <p:oleObj spid="_x0000_s180228" name="Equation" r:id="rId6" imgW="1193760" imgH="215640" progId="Equation.3">
              <p:embed/>
            </p:oleObj>
          </a:graphicData>
        </a:graphic>
      </p:graphicFrame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523875" y="3103563"/>
            <a:ext cx="433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Trait variance-covariance matrix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102" name="AutoShape 14"/>
          <p:cNvSpPr>
            <a:spLocks noChangeArrowheads="1"/>
          </p:cNvSpPr>
          <p:nvPr/>
        </p:nvSpPr>
        <p:spPr bwMode="auto">
          <a:xfrm rot="5400000">
            <a:off x="323056" y="325834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graphicFrame>
        <p:nvGraphicFramePr>
          <p:cNvPr id="345103" name="Object 15"/>
          <p:cNvGraphicFramePr>
            <a:graphicFrameLocks noChangeAspect="1"/>
          </p:cNvGraphicFramePr>
          <p:nvPr/>
        </p:nvGraphicFramePr>
        <p:xfrm>
          <a:off x="4743450" y="2960688"/>
          <a:ext cx="2565400" cy="727075"/>
        </p:xfrm>
        <a:graphic>
          <a:graphicData uri="http://schemas.openxmlformats.org/presentationml/2006/ole">
            <p:oleObj spid="_x0000_s180229" name="Equation" r:id="rId7" imgW="1701720" imgH="482400" progId="Equation.3">
              <p:embed/>
            </p:oleObj>
          </a:graphicData>
        </a:graphic>
      </p:graphicFrame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217488" y="4005263"/>
            <a:ext cx="7378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523875" y="4314825"/>
            <a:ext cx="296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Affection concordance</a:t>
            </a:r>
            <a:endParaRPr lang="el-GR" sz="2000">
              <a:latin typeface="Futura Bk BT"/>
              <a:cs typeface="Times New Roman" pitchFamily="18" charset="0"/>
            </a:endParaRPr>
          </a:p>
        </p:txBody>
      </p:sp>
      <p:sp>
        <p:nvSpPr>
          <p:cNvPr id="345106" name="AutoShape 18"/>
          <p:cNvSpPr>
            <a:spLocks noChangeArrowheads="1"/>
          </p:cNvSpPr>
          <p:nvPr/>
        </p:nvSpPr>
        <p:spPr bwMode="auto">
          <a:xfrm rot="5400000">
            <a:off x="323057" y="446960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45107" name="Rectangle 19"/>
          <p:cNvSpPr>
            <a:spLocks noChangeArrowheads="1"/>
          </p:cNvSpPr>
          <p:nvPr/>
        </p:nvSpPr>
        <p:spPr bwMode="auto">
          <a:xfrm>
            <a:off x="5002213" y="4292600"/>
            <a:ext cx="1008062" cy="1008063"/>
          </a:xfrm>
          <a:prstGeom prst="rect">
            <a:avLst/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5108" name="Rectangle 20"/>
          <p:cNvSpPr>
            <a:spLocks noChangeArrowheads="1"/>
          </p:cNvSpPr>
          <p:nvPr/>
        </p:nvSpPr>
        <p:spPr bwMode="auto">
          <a:xfrm>
            <a:off x="6005513" y="4292600"/>
            <a:ext cx="1008062" cy="1008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5109" name="Rectangle 21"/>
          <p:cNvSpPr>
            <a:spLocks noChangeArrowheads="1"/>
          </p:cNvSpPr>
          <p:nvPr/>
        </p:nvSpPr>
        <p:spPr bwMode="auto">
          <a:xfrm>
            <a:off x="5002213" y="5297488"/>
            <a:ext cx="1008062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5110" name="Rectangle 22"/>
          <p:cNvSpPr>
            <a:spLocks noChangeArrowheads="1"/>
          </p:cNvSpPr>
          <p:nvPr/>
        </p:nvSpPr>
        <p:spPr bwMode="auto">
          <a:xfrm>
            <a:off x="6005513" y="5297488"/>
            <a:ext cx="1008062" cy="1008062"/>
          </a:xfrm>
          <a:prstGeom prst="rect">
            <a:avLst/>
          </a:prstGeom>
          <a:solidFill>
            <a:srgbClr val="DEDE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4697413" y="5300663"/>
            <a:ext cx="230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997575" y="5300663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45113" name="Text Box 25"/>
          <p:cNvSpPr txBox="1">
            <a:spLocks noChangeArrowheads="1"/>
          </p:cNvSpPr>
          <p:nvPr/>
        </p:nvSpPr>
        <p:spPr bwMode="auto">
          <a:xfrm>
            <a:off x="4603750" y="49625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 i="1">
                <a:latin typeface="Futura Bk BT"/>
              </a:rPr>
              <a:t>T</a:t>
            </a:r>
            <a:r>
              <a:rPr lang="en-AU" sz="1600" baseline="-25000">
                <a:latin typeface="Futura Bk BT"/>
              </a:rPr>
              <a:t>2</a:t>
            </a:r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5943600" y="63182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 i="1">
                <a:latin typeface="Futura Bk BT"/>
              </a:rPr>
              <a:t>T</a:t>
            </a:r>
            <a:r>
              <a:rPr lang="en-AU" sz="1600" baseline="-25000">
                <a:latin typeface="Futura Bk BT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3" grpId="0" animBg="1"/>
      <p:bldP spid="345094" grpId="0"/>
      <p:bldP spid="345095" grpId="0" animBg="1"/>
      <p:bldP spid="345096" grpId="0"/>
      <p:bldP spid="345097" grpId="0" animBg="1"/>
      <p:bldP spid="345101" grpId="0"/>
      <p:bldP spid="345102" grpId="0" animBg="1"/>
      <p:bldP spid="345104" grpId="0" animBg="1"/>
      <p:bldP spid="345105" grpId="0"/>
      <p:bldP spid="345106" grpId="0" animBg="1"/>
      <p:bldP spid="345107" grpId="0" animBg="1"/>
      <p:bldP spid="345108" grpId="0" animBg="1"/>
      <p:bldP spid="345109" grpId="0" animBg="1"/>
      <p:bldP spid="345110" grpId="0" animBg="1"/>
      <p:bldP spid="345111" grpId="0" animBg="1"/>
      <p:bldP spid="345112" grpId="0" animBg="1"/>
      <p:bldP spid="345113" grpId="0"/>
      <p:bldP spid="3451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556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Genotypic similarity between relatives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247650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528638" y="1196975"/>
            <a:ext cx="8364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IBS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	</a:t>
            </a:r>
            <a:r>
              <a:rPr lang="en-AU" sz="2000">
                <a:latin typeface="Futura Bk BT"/>
              </a:rPr>
              <a:t>Alleles shared </a:t>
            </a:r>
            <a:r>
              <a:rPr lang="en-AU" sz="2000" u="sng">
                <a:latin typeface="Futura Bk BT"/>
              </a:rPr>
              <a:t>Identical By State</a:t>
            </a:r>
            <a:r>
              <a:rPr lang="en-AU" sz="2000">
                <a:latin typeface="Futura Bk BT"/>
              </a:rPr>
              <a:t> “look the same”, may have the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same DNA sequence but they are not necessarily derived from a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 	known common ancestor</a:t>
            </a:r>
            <a:endParaRPr lang="el-GR" sz="2000">
              <a:latin typeface="Futura Bk BT"/>
            </a:endParaRPr>
          </a:p>
        </p:txBody>
      </p:sp>
      <p:sp>
        <p:nvSpPr>
          <p:cNvPr id="353285" name="AutoShape 5"/>
          <p:cNvSpPr>
            <a:spLocks noChangeArrowheads="1"/>
          </p:cNvSpPr>
          <p:nvPr/>
        </p:nvSpPr>
        <p:spPr bwMode="auto">
          <a:xfrm rot="5400000">
            <a:off x="327820" y="135175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523875" y="2906713"/>
            <a:ext cx="42640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u="sng">
                <a:solidFill>
                  <a:srgbClr val="0000FF"/>
                </a:solidFill>
                <a:latin typeface="Futura Bk BT"/>
              </a:rPr>
              <a:t>IBD</a:t>
            </a:r>
            <a:r>
              <a:rPr lang="en-AU" sz="2000">
                <a:solidFill>
                  <a:srgbClr val="0000FF"/>
                </a:solidFill>
                <a:latin typeface="Futura Bk BT"/>
              </a:rPr>
              <a:t> 	</a:t>
            </a:r>
            <a:r>
              <a:rPr lang="en-AU" sz="2000">
                <a:latin typeface="Futura Bk BT"/>
              </a:rPr>
              <a:t>Alleles shared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</a:t>
            </a:r>
            <a:r>
              <a:rPr lang="en-AU" sz="2000" u="sng">
                <a:latin typeface="Futura Bk BT"/>
              </a:rPr>
              <a:t>Identical By Descent</a:t>
            </a:r>
            <a:r>
              <a:rPr lang="en-AU" sz="2000">
                <a:latin typeface="Futura Bk BT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are a copy of the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same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 	ancestor </a:t>
            </a:r>
          </a:p>
          <a:p>
            <a:pPr eaLnBrk="0" hangingPunct="0">
              <a:spcBef>
                <a:spcPct val="50000"/>
              </a:spcBef>
            </a:pPr>
            <a:r>
              <a:rPr lang="en-AU" sz="2000">
                <a:latin typeface="Futura Bk BT"/>
              </a:rPr>
              <a:t>	allele</a:t>
            </a:r>
            <a:endParaRPr lang="el-GR" sz="2000">
              <a:latin typeface="Futura Bk BT"/>
            </a:endParaRPr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>
            <a:off x="5468938" y="42243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>
            <a:off x="5437188" y="43275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89" name="Line 9"/>
          <p:cNvSpPr>
            <a:spLocks noChangeShapeType="1"/>
          </p:cNvSpPr>
          <p:nvPr/>
        </p:nvSpPr>
        <p:spPr bwMode="auto">
          <a:xfrm>
            <a:off x="5437188" y="45767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5054600" y="41259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3291" name="Text Box 11"/>
          <p:cNvSpPr txBox="1">
            <a:spLocks noChangeArrowheads="1"/>
          </p:cNvSpPr>
          <p:nvPr/>
        </p:nvSpPr>
        <p:spPr bwMode="auto">
          <a:xfrm>
            <a:off x="5078413" y="44005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5595938" y="42259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>
            <a:off x="5564188" y="432911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5564188" y="45783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295" name="Text Box 15"/>
          <p:cNvSpPr txBox="1">
            <a:spLocks noChangeArrowheads="1"/>
          </p:cNvSpPr>
          <p:nvPr/>
        </p:nvSpPr>
        <p:spPr bwMode="auto">
          <a:xfrm>
            <a:off x="5534025" y="41275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2</a:t>
            </a: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5557838" y="440213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5664200" y="400685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298" name="Rectangle 18"/>
          <p:cNvSpPr>
            <a:spLocks noChangeAspect="1" noChangeArrowheads="1"/>
          </p:cNvSpPr>
          <p:nvPr/>
        </p:nvSpPr>
        <p:spPr bwMode="auto">
          <a:xfrm>
            <a:off x="5354638" y="3846513"/>
            <a:ext cx="309562" cy="30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>
            <a:off x="7467600" y="42275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7435850" y="43307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>
            <a:off x="7435850" y="457993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2" name="Text Box 22"/>
          <p:cNvSpPr txBox="1">
            <a:spLocks noChangeArrowheads="1"/>
          </p:cNvSpPr>
          <p:nvPr/>
        </p:nvSpPr>
        <p:spPr bwMode="auto">
          <a:xfrm>
            <a:off x="7053263" y="41290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03" name="Text Box 23"/>
          <p:cNvSpPr txBox="1">
            <a:spLocks noChangeArrowheads="1"/>
          </p:cNvSpPr>
          <p:nvPr/>
        </p:nvSpPr>
        <p:spPr bwMode="auto">
          <a:xfrm>
            <a:off x="7077075" y="44037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b="1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="1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7594600" y="4229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7562850" y="43322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>
            <a:off x="7562850" y="45815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7532688" y="41306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7556500" y="4405313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 rot="5400000">
            <a:off x="6089651" y="4448175"/>
            <a:ext cx="8826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10" name="Oval 30"/>
          <p:cNvSpPr>
            <a:spLocks noChangeArrowheads="1"/>
          </p:cNvSpPr>
          <p:nvPr/>
        </p:nvSpPr>
        <p:spPr bwMode="auto">
          <a:xfrm rot="5400000">
            <a:off x="5825331" y="5187157"/>
            <a:ext cx="307975" cy="309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11" name="Line 31"/>
          <p:cNvSpPr>
            <a:spLocks noChangeShapeType="1"/>
          </p:cNvSpPr>
          <p:nvPr/>
        </p:nvSpPr>
        <p:spPr bwMode="auto">
          <a:xfrm>
            <a:off x="5991225" y="4897438"/>
            <a:ext cx="1096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>
            <a:off x="5983288" y="4899025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7096125" y="4899025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>
            <a:off x="5918200" y="5595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5886450" y="56991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>
            <a:off x="5886450" y="59483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5503863" y="550545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3318" name="Text Box 38"/>
          <p:cNvSpPr txBox="1">
            <a:spLocks noChangeArrowheads="1"/>
          </p:cNvSpPr>
          <p:nvPr/>
        </p:nvSpPr>
        <p:spPr bwMode="auto">
          <a:xfrm>
            <a:off x="5527675" y="57721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3319" name="Line 39"/>
          <p:cNvSpPr>
            <a:spLocks noChangeShapeType="1"/>
          </p:cNvSpPr>
          <p:nvPr/>
        </p:nvSpPr>
        <p:spPr bwMode="auto">
          <a:xfrm>
            <a:off x="6045200" y="55975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0" name="Line 40"/>
          <p:cNvSpPr>
            <a:spLocks noChangeShapeType="1"/>
          </p:cNvSpPr>
          <p:nvPr/>
        </p:nvSpPr>
        <p:spPr bwMode="auto">
          <a:xfrm>
            <a:off x="6013450" y="57007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1" name="Line 41"/>
          <p:cNvSpPr>
            <a:spLocks noChangeShapeType="1"/>
          </p:cNvSpPr>
          <p:nvPr/>
        </p:nvSpPr>
        <p:spPr bwMode="auto">
          <a:xfrm>
            <a:off x="6013450" y="59499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2" name="Text Box 42"/>
          <p:cNvSpPr txBox="1">
            <a:spLocks noChangeArrowheads="1"/>
          </p:cNvSpPr>
          <p:nvPr/>
        </p:nvSpPr>
        <p:spPr bwMode="auto">
          <a:xfrm>
            <a:off x="5983288" y="55070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23" name="Text Box 43"/>
          <p:cNvSpPr txBox="1">
            <a:spLocks noChangeArrowheads="1"/>
          </p:cNvSpPr>
          <p:nvPr/>
        </p:nvSpPr>
        <p:spPr bwMode="auto">
          <a:xfrm>
            <a:off x="6007100" y="577373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b="1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="1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>
            <a:off x="7032625" y="55911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7000875" y="56943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>
            <a:off x="7000875" y="59436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27" name="Text Box 47"/>
          <p:cNvSpPr txBox="1">
            <a:spLocks noChangeArrowheads="1"/>
          </p:cNvSpPr>
          <p:nvPr/>
        </p:nvSpPr>
        <p:spPr bwMode="auto">
          <a:xfrm>
            <a:off x="6618288" y="55006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3328" name="Text Box 48"/>
          <p:cNvSpPr txBox="1">
            <a:spLocks noChangeArrowheads="1"/>
          </p:cNvSpPr>
          <p:nvPr/>
        </p:nvSpPr>
        <p:spPr bwMode="auto">
          <a:xfrm>
            <a:off x="6642100" y="57673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7159625" y="55927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>
            <a:off x="7127875" y="56959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31" name="Line 51"/>
          <p:cNvSpPr>
            <a:spLocks noChangeShapeType="1"/>
          </p:cNvSpPr>
          <p:nvPr/>
        </p:nvSpPr>
        <p:spPr bwMode="auto">
          <a:xfrm>
            <a:off x="7127875" y="59451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7097713" y="55022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33" name="Text Box 53"/>
          <p:cNvSpPr txBox="1">
            <a:spLocks noChangeArrowheads="1"/>
          </p:cNvSpPr>
          <p:nvPr/>
        </p:nvSpPr>
        <p:spPr bwMode="auto">
          <a:xfrm>
            <a:off x="7121525" y="576897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3334" name="Line 54"/>
          <p:cNvSpPr>
            <a:spLocks noChangeShapeType="1"/>
          </p:cNvSpPr>
          <p:nvPr/>
        </p:nvSpPr>
        <p:spPr bwMode="auto">
          <a:xfrm>
            <a:off x="5264150" y="3419475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35" name="Rectangle 55"/>
          <p:cNvSpPr>
            <a:spLocks noChangeArrowheads="1"/>
          </p:cNvSpPr>
          <p:nvPr/>
        </p:nvSpPr>
        <p:spPr bwMode="auto">
          <a:xfrm>
            <a:off x="5026025" y="330517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36" name="Oval 56"/>
          <p:cNvSpPr>
            <a:spLocks noChangeArrowheads="1"/>
          </p:cNvSpPr>
          <p:nvPr/>
        </p:nvSpPr>
        <p:spPr bwMode="auto">
          <a:xfrm>
            <a:off x="5778500" y="3305175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37" name="Line 57"/>
          <p:cNvSpPr>
            <a:spLocks noChangeShapeType="1"/>
          </p:cNvSpPr>
          <p:nvPr/>
        </p:nvSpPr>
        <p:spPr bwMode="auto">
          <a:xfrm rot="5400000">
            <a:off x="5310188" y="3629025"/>
            <a:ext cx="420688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38" name="Oval 58"/>
          <p:cNvSpPr>
            <a:spLocks noChangeArrowheads="1"/>
          </p:cNvSpPr>
          <p:nvPr/>
        </p:nvSpPr>
        <p:spPr bwMode="auto">
          <a:xfrm rot="5400000">
            <a:off x="6931819" y="5187156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39" name="Oval 59"/>
          <p:cNvSpPr>
            <a:spLocks noChangeArrowheads="1"/>
          </p:cNvSpPr>
          <p:nvPr/>
        </p:nvSpPr>
        <p:spPr bwMode="auto">
          <a:xfrm rot="5400000">
            <a:off x="7398544" y="3850481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40" name="Line 60"/>
          <p:cNvSpPr>
            <a:spLocks noChangeShapeType="1"/>
          </p:cNvSpPr>
          <p:nvPr/>
        </p:nvSpPr>
        <p:spPr bwMode="auto">
          <a:xfrm>
            <a:off x="5130800" y="27098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1" name="Line 61"/>
          <p:cNvSpPr>
            <a:spLocks noChangeShapeType="1"/>
          </p:cNvSpPr>
          <p:nvPr/>
        </p:nvSpPr>
        <p:spPr bwMode="auto">
          <a:xfrm>
            <a:off x="5099050" y="28130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2" name="Line 62"/>
          <p:cNvSpPr>
            <a:spLocks noChangeShapeType="1"/>
          </p:cNvSpPr>
          <p:nvPr/>
        </p:nvSpPr>
        <p:spPr bwMode="auto">
          <a:xfrm>
            <a:off x="5099050" y="30622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3" name="Text Box 63"/>
          <p:cNvSpPr txBox="1">
            <a:spLocks noChangeArrowheads="1"/>
          </p:cNvSpPr>
          <p:nvPr/>
        </p:nvSpPr>
        <p:spPr bwMode="auto">
          <a:xfrm>
            <a:off x="4716463" y="26114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3344" name="Text Box 64"/>
          <p:cNvSpPr txBox="1">
            <a:spLocks noChangeArrowheads="1"/>
          </p:cNvSpPr>
          <p:nvPr/>
        </p:nvSpPr>
        <p:spPr bwMode="auto">
          <a:xfrm>
            <a:off x="4740275" y="288607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3345" name="Line 65"/>
          <p:cNvSpPr>
            <a:spLocks noChangeShapeType="1"/>
          </p:cNvSpPr>
          <p:nvPr/>
        </p:nvSpPr>
        <p:spPr bwMode="auto">
          <a:xfrm>
            <a:off x="5913438" y="27162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6" name="Line 66"/>
          <p:cNvSpPr>
            <a:spLocks noChangeShapeType="1"/>
          </p:cNvSpPr>
          <p:nvPr/>
        </p:nvSpPr>
        <p:spPr bwMode="auto">
          <a:xfrm>
            <a:off x="5881688" y="28194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7" name="Line 67"/>
          <p:cNvSpPr>
            <a:spLocks noChangeShapeType="1"/>
          </p:cNvSpPr>
          <p:nvPr/>
        </p:nvSpPr>
        <p:spPr bwMode="auto">
          <a:xfrm>
            <a:off x="5881688" y="306863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48" name="Text Box 68"/>
          <p:cNvSpPr txBox="1">
            <a:spLocks noChangeArrowheads="1"/>
          </p:cNvSpPr>
          <p:nvPr/>
        </p:nvSpPr>
        <p:spPr bwMode="auto">
          <a:xfrm>
            <a:off x="5851525" y="26177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2</a:t>
            </a:r>
          </a:p>
        </p:txBody>
      </p:sp>
      <p:sp>
        <p:nvSpPr>
          <p:cNvPr id="353349" name="Text Box 69"/>
          <p:cNvSpPr txBox="1">
            <a:spLocks noChangeArrowheads="1"/>
          </p:cNvSpPr>
          <p:nvPr/>
        </p:nvSpPr>
        <p:spPr bwMode="auto">
          <a:xfrm>
            <a:off x="5875338" y="28924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353350" name="Line 70"/>
          <p:cNvSpPr>
            <a:spLocks noChangeShapeType="1"/>
          </p:cNvSpPr>
          <p:nvPr/>
        </p:nvSpPr>
        <p:spPr bwMode="auto">
          <a:xfrm>
            <a:off x="7292975" y="3421063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51" name="Rectangle 71"/>
          <p:cNvSpPr>
            <a:spLocks noChangeArrowheads="1"/>
          </p:cNvSpPr>
          <p:nvPr/>
        </p:nvSpPr>
        <p:spPr bwMode="auto">
          <a:xfrm>
            <a:off x="7054850" y="3306763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52" name="Oval 72"/>
          <p:cNvSpPr>
            <a:spLocks noChangeArrowheads="1"/>
          </p:cNvSpPr>
          <p:nvPr/>
        </p:nvSpPr>
        <p:spPr bwMode="auto">
          <a:xfrm>
            <a:off x="7807325" y="3306763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3353" name="Line 73"/>
          <p:cNvSpPr>
            <a:spLocks noChangeShapeType="1"/>
          </p:cNvSpPr>
          <p:nvPr/>
        </p:nvSpPr>
        <p:spPr bwMode="auto">
          <a:xfrm rot="5400000">
            <a:off x="7339013" y="3630613"/>
            <a:ext cx="4206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54" name="Line 74"/>
          <p:cNvSpPr>
            <a:spLocks noChangeShapeType="1"/>
          </p:cNvSpPr>
          <p:nvPr/>
        </p:nvSpPr>
        <p:spPr bwMode="auto">
          <a:xfrm>
            <a:off x="7177088" y="27003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55" name="Line 75"/>
          <p:cNvSpPr>
            <a:spLocks noChangeShapeType="1"/>
          </p:cNvSpPr>
          <p:nvPr/>
        </p:nvSpPr>
        <p:spPr bwMode="auto">
          <a:xfrm>
            <a:off x="7145338" y="28035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56" name="Line 76"/>
          <p:cNvSpPr>
            <a:spLocks noChangeShapeType="1"/>
          </p:cNvSpPr>
          <p:nvPr/>
        </p:nvSpPr>
        <p:spPr bwMode="auto">
          <a:xfrm>
            <a:off x="7145338" y="30527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57" name="Text Box 77"/>
          <p:cNvSpPr txBox="1">
            <a:spLocks noChangeArrowheads="1"/>
          </p:cNvSpPr>
          <p:nvPr/>
        </p:nvSpPr>
        <p:spPr bwMode="auto">
          <a:xfrm>
            <a:off x="6762750" y="26019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58" name="Text Box 78"/>
          <p:cNvSpPr txBox="1">
            <a:spLocks noChangeArrowheads="1"/>
          </p:cNvSpPr>
          <p:nvPr/>
        </p:nvSpPr>
        <p:spPr bwMode="auto">
          <a:xfrm>
            <a:off x="6786563" y="28765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b="1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="1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3359" name="Line 79"/>
          <p:cNvSpPr>
            <a:spLocks noChangeShapeType="1"/>
          </p:cNvSpPr>
          <p:nvPr/>
        </p:nvSpPr>
        <p:spPr bwMode="auto">
          <a:xfrm>
            <a:off x="7942263" y="27178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60" name="Line 80"/>
          <p:cNvSpPr>
            <a:spLocks noChangeShapeType="1"/>
          </p:cNvSpPr>
          <p:nvPr/>
        </p:nvSpPr>
        <p:spPr bwMode="auto">
          <a:xfrm>
            <a:off x="7910513" y="28209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61" name="Line 81"/>
          <p:cNvSpPr>
            <a:spLocks noChangeShapeType="1"/>
          </p:cNvSpPr>
          <p:nvPr/>
        </p:nvSpPr>
        <p:spPr bwMode="auto">
          <a:xfrm>
            <a:off x="7910513" y="30702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62" name="Text Box 82"/>
          <p:cNvSpPr txBox="1">
            <a:spLocks noChangeArrowheads="1"/>
          </p:cNvSpPr>
          <p:nvPr/>
        </p:nvSpPr>
        <p:spPr bwMode="auto">
          <a:xfrm>
            <a:off x="7880350" y="26193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3363" name="Text Box 83"/>
          <p:cNvSpPr txBox="1">
            <a:spLocks noChangeArrowheads="1"/>
          </p:cNvSpPr>
          <p:nvPr/>
        </p:nvSpPr>
        <p:spPr bwMode="auto">
          <a:xfrm>
            <a:off x="7904163" y="2894013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3364" name="Text Box 84"/>
          <p:cNvSpPr txBox="1">
            <a:spLocks noChangeArrowheads="1"/>
          </p:cNvSpPr>
          <p:nvPr/>
        </p:nvSpPr>
        <p:spPr bwMode="auto">
          <a:xfrm>
            <a:off x="7639050" y="5191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IBS</a:t>
            </a:r>
            <a:endParaRPr lang="en-AU" sz="1600" baseline="-25000">
              <a:latin typeface="Futura Bk BT"/>
            </a:endParaRPr>
          </a:p>
        </p:txBody>
      </p:sp>
      <p:sp>
        <p:nvSpPr>
          <p:cNvPr id="353365" name="Text Box 85"/>
          <p:cNvSpPr txBox="1">
            <a:spLocks noChangeArrowheads="1"/>
          </p:cNvSpPr>
          <p:nvPr/>
        </p:nvSpPr>
        <p:spPr bwMode="auto">
          <a:xfrm>
            <a:off x="8197850" y="51895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IBD</a:t>
            </a:r>
            <a:endParaRPr lang="en-AU" sz="1600" baseline="-25000">
              <a:latin typeface="Futura Bk BT"/>
            </a:endParaRPr>
          </a:p>
        </p:txBody>
      </p:sp>
      <p:sp>
        <p:nvSpPr>
          <p:cNvPr id="353366" name="Text Box 86"/>
          <p:cNvSpPr txBox="1">
            <a:spLocks noChangeArrowheads="1"/>
          </p:cNvSpPr>
          <p:nvPr/>
        </p:nvSpPr>
        <p:spPr bwMode="auto">
          <a:xfrm>
            <a:off x="7646988" y="55324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2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67" name="Text Box 87"/>
          <p:cNvSpPr txBox="1">
            <a:spLocks noChangeArrowheads="1"/>
          </p:cNvSpPr>
          <p:nvPr/>
        </p:nvSpPr>
        <p:spPr bwMode="auto">
          <a:xfrm>
            <a:off x="8185150" y="55387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68" name="Text Box 88"/>
          <p:cNvSpPr txBox="1">
            <a:spLocks noChangeArrowheads="1"/>
          </p:cNvSpPr>
          <p:nvPr/>
        </p:nvSpPr>
        <p:spPr bwMode="auto">
          <a:xfrm>
            <a:off x="3276600" y="6286500"/>
            <a:ext cx="2303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Inheritance vector </a:t>
            </a:r>
            <a:r>
              <a:rPr lang="en-AU" sz="1600">
                <a:solidFill>
                  <a:srgbClr val="0000FF"/>
                </a:solidFill>
                <a:latin typeface="Futura Bk BT"/>
              </a:rPr>
              <a:t>(M)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69" name="Line 89"/>
          <p:cNvSpPr>
            <a:spLocks noChangeShapeType="1"/>
          </p:cNvSpPr>
          <p:nvPr/>
        </p:nvSpPr>
        <p:spPr bwMode="auto">
          <a:xfrm>
            <a:off x="5651500" y="652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70" name="Line 90"/>
          <p:cNvSpPr>
            <a:spLocks noChangeShapeType="1"/>
          </p:cNvSpPr>
          <p:nvPr/>
        </p:nvSpPr>
        <p:spPr bwMode="auto">
          <a:xfrm>
            <a:off x="6097588" y="652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71" name="Line 91"/>
          <p:cNvSpPr>
            <a:spLocks noChangeShapeType="1"/>
          </p:cNvSpPr>
          <p:nvPr/>
        </p:nvSpPr>
        <p:spPr bwMode="auto">
          <a:xfrm>
            <a:off x="6751638" y="652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72" name="Line 92"/>
          <p:cNvSpPr>
            <a:spLocks noChangeShapeType="1"/>
          </p:cNvSpPr>
          <p:nvPr/>
        </p:nvSpPr>
        <p:spPr bwMode="auto">
          <a:xfrm>
            <a:off x="7197725" y="6524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3373" name="Text Box 93"/>
          <p:cNvSpPr txBox="1">
            <a:spLocks noChangeArrowheads="1"/>
          </p:cNvSpPr>
          <p:nvPr/>
        </p:nvSpPr>
        <p:spPr bwMode="auto">
          <a:xfrm>
            <a:off x="5435600" y="62261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4" name="Text Box 94"/>
          <p:cNvSpPr txBox="1">
            <a:spLocks noChangeArrowheads="1"/>
          </p:cNvSpPr>
          <p:nvPr/>
        </p:nvSpPr>
        <p:spPr bwMode="auto">
          <a:xfrm>
            <a:off x="5894388" y="62245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5" name="Text Box 95"/>
          <p:cNvSpPr txBox="1">
            <a:spLocks noChangeArrowheads="1"/>
          </p:cNvSpPr>
          <p:nvPr/>
        </p:nvSpPr>
        <p:spPr bwMode="auto">
          <a:xfrm>
            <a:off x="6537325" y="62245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6" name="Text Box 96"/>
          <p:cNvSpPr txBox="1">
            <a:spLocks noChangeArrowheads="1"/>
          </p:cNvSpPr>
          <p:nvPr/>
        </p:nvSpPr>
        <p:spPr bwMode="auto">
          <a:xfrm>
            <a:off x="6981825" y="62245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7" name="Text Box 97"/>
          <p:cNvSpPr txBox="1">
            <a:spLocks noChangeArrowheads="1"/>
          </p:cNvSpPr>
          <p:nvPr/>
        </p:nvSpPr>
        <p:spPr bwMode="auto">
          <a:xfrm>
            <a:off x="8172450" y="624840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3378" name="Line 98"/>
          <p:cNvSpPr>
            <a:spLocks noChangeShapeType="1"/>
          </p:cNvSpPr>
          <p:nvPr/>
        </p:nvSpPr>
        <p:spPr bwMode="auto">
          <a:xfrm>
            <a:off x="7705725" y="64071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353379" name="AutoShape 99"/>
          <p:cNvSpPr>
            <a:spLocks noChangeArrowheads="1"/>
          </p:cNvSpPr>
          <p:nvPr/>
        </p:nvSpPr>
        <p:spPr bwMode="auto">
          <a:xfrm rot="5400000">
            <a:off x="330995" y="3044031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53380" name="Line 100"/>
          <p:cNvSpPr>
            <a:spLocks noChangeShapeType="1"/>
          </p:cNvSpPr>
          <p:nvPr/>
        </p:nvSpPr>
        <p:spPr bwMode="auto">
          <a:xfrm>
            <a:off x="4841875" y="2590800"/>
            <a:ext cx="201613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81" name="Line 101"/>
          <p:cNvSpPr>
            <a:spLocks noChangeShapeType="1"/>
          </p:cNvSpPr>
          <p:nvPr/>
        </p:nvSpPr>
        <p:spPr bwMode="auto">
          <a:xfrm>
            <a:off x="6884988" y="2590800"/>
            <a:ext cx="201612" cy="1588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82" name="Line 102"/>
          <p:cNvSpPr>
            <a:spLocks noChangeShapeType="1"/>
          </p:cNvSpPr>
          <p:nvPr/>
        </p:nvSpPr>
        <p:spPr bwMode="auto">
          <a:xfrm>
            <a:off x="4838700" y="2476500"/>
            <a:ext cx="201613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3383" name="Line 103"/>
          <p:cNvSpPr>
            <a:spLocks noChangeShapeType="1"/>
          </p:cNvSpPr>
          <p:nvPr/>
        </p:nvSpPr>
        <p:spPr bwMode="auto">
          <a:xfrm>
            <a:off x="7999413" y="2476500"/>
            <a:ext cx="201612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4" grpId="0"/>
      <p:bldP spid="353285" grpId="0" animBg="1"/>
      <p:bldP spid="353286" grpId="0"/>
      <p:bldP spid="353287" grpId="0" animBg="1"/>
      <p:bldP spid="353288" grpId="0" animBg="1"/>
      <p:bldP spid="353289" grpId="0" animBg="1"/>
      <p:bldP spid="353290" grpId="0"/>
      <p:bldP spid="353291" grpId="0"/>
      <p:bldP spid="353292" grpId="0" animBg="1"/>
      <p:bldP spid="353293" grpId="0" animBg="1"/>
      <p:bldP spid="353294" grpId="0" animBg="1"/>
      <p:bldP spid="353295" grpId="0"/>
      <p:bldP spid="353296" grpId="0"/>
      <p:bldP spid="353297" grpId="0" animBg="1"/>
      <p:bldP spid="353298" grpId="0" animBg="1"/>
      <p:bldP spid="353299" grpId="0" animBg="1"/>
      <p:bldP spid="353300" grpId="0" animBg="1"/>
      <p:bldP spid="353301" grpId="0" animBg="1"/>
      <p:bldP spid="353302" grpId="0"/>
      <p:bldP spid="353303" grpId="0"/>
      <p:bldP spid="353304" grpId="0" animBg="1"/>
      <p:bldP spid="353305" grpId="0" animBg="1"/>
      <p:bldP spid="353306" grpId="0" animBg="1"/>
      <p:bldP spid="353307" grpId="0"/>
      <p:bldP spid="353308" grpId="0"/>
      <p:bldP spid="353309" grpId="0" animBg="1"/>
      <p:bldP spid="353310" grpId="0" animBg="1"/>
      <p:bldP spid="353311" grpId="0" animBg="1"/>
      <p:bldP spid="353312" grpId="0" animBg="1"/>
      <p:bldP spid="353313" grpId="0" animBg="1"/>
      <p:bldP spid="353314" grpId="0" animBg="1"/>
      <p:bldP spid="353315" grpId="0" animBg="1"/>
      <p:bldP spid="353316" grpId="0" animBg="1"/>
      <p:bldP spid="353317" grpId="0"/>
      <p:bldP spid="353318" grpId="0"/>
      <p:bldP spid="353319" grpId="0" animBg="1"/>
      <p:bldP spid="353320" grpId="0" animBg="1"/>
      <p:bldP spid="353321" grpId="0" animBg="1"/>
      <p:bldP spid="353322" grpId="0"/>
      <p:bldP spid="353323" grpId="0"/>
      <p:bldP spid="353324" grpId="0" animBg="1"/>
      <p:bldP spid="353325" grpId="0" animBg="1"/>
      <p:bldP spid="353326" grpId="0" animBg="1"/>
      <p:bldP spid="353327" grpId="0"/>
      <p:bldP spid="353328" grpId="0"/>
      <p:bldP spid="353329" grpId="0" animBg="1"/>
      <p:bldP spid="353330" grpId="0" animBg="1"/>
      <p:bldP spid="353331" grpId="0" animBg="1"/>
      <p:bldP spid="353332" grpId="0"/>
      <p:bldP spid="353333" grpId="0"/>
      <p:bldP spid="353334" grpId="0" animBg="1"/>
      <p:bldP spid="353335" grpId="0" animBg="1"/>
      <p:bldP spid="353336" grpId="0" animBg="1"/>
      <p:bldP spid="353337" grpId="0" animBg="1"/>
      <p:bldP spid="353338" grpId="0" animBg="1"/>
      <p:bldP spid="353339" grpId="0" animBg="1"/>
      <p:bldP spid="353340" grpId="0" animBg="1"/>
      <p:bldP spid="353341" grpId="0" animBg="1"/>
      <p:bldP spid="353342" grpId="0" animBg="1"/>
      <p:bldP spid="353343" grpId="0"/>
      <p:bldP spid="353344" grpId="0"/>
      <p:bldP spid="353345" grpId="0" animBg="1"/>
      <p:bldP spid="353346" grpId="0" animBg="1"/>
      <p:bldP spid="353347" grpId="0" animBg="1"/>
      <p:bldP spid="353348" grpId="0"/>
      <p:bldP spid="353349" grpId="0"/>
      <p:bldP spid="353350" grpId="0" animBg="1"/>
      <p:bldP spid="353351" grpId="0" animBg="1"/>
      <p:bldP spid="353352" grpId="0" animBg="1"/>
      <p:bldP spid="353353" grpId="0" animBg="1"/>
      <p:bldP spid="353354" grpId="0" animBg="1"/>
      <p:bldP spid="353355" grpId="0" animBg="1"/>
      <p:bldP spid="353356" grpId="0" animBg="1"/>
      <p:bldP spid="353357" grpId="0"/>
      <p:bldP spid="353358" grpId="0"/>
      <p:bldP spid="353359" grpId="0" animBg="1"/>
      <p:bldP spid="353360" grpId="0" animBg="1"/>
      <p:bldP spid="353361" grpId="0" animBg="1"/>
      <p:bldP spid="353362" grpId="0"/>
      <p:bldP spid="353363" grpId="0"/>
      <p:bldP spid="353364" grpId="0"/>
      <p:bldP spid="353365" grpId="0"/>
      <p:bldP spid="353366" grpId="0"/>
      <p:bldP spid="353367" grpId="0"/>
      <p:bldP spid="353368" grpId="0"/>
      <p:bldP spid="353369" grpId="0" animBg="1"/>
      <p:bldP spid="353370" grpId="0" animBg="1"/>
      <p:bldP spid="353371" grpId="0" animBg="1"/>
      <p:bldP spid="353372" grpId="0" animBg="1"/>
      <p:bldP spid="353373" grpId="0"/>
      <p:bldP spid="353374" grpId="0"/>
      <p:bldP spid="353375" grpId="0"/>
      <p:bldP spid="353376" grpId="0"/>
      <p:bldP spid="353377" grpId="0"/>
      <p:bldP spid="353378" grpId="0" animBg="1"/>
      <p:bldP spid="353379" grpId="0" animBg="1"/>
      <p:bldP spid="353380" grpId="0" animBg="1"/>
      <p:bldP spid="353381" grpId="0" animBg="1"/>
      <p:bldP spid="353382" grpId="0" animBg="1"/>
      <p:bldP spid="35338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8556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Genotypic similarity between relatives - </a:t>
            </a:r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>
            <a:off x="247650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 rot="5400000">
            <a:off x="759619" y="1715294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>
            <a:off x="925513" y="1425575"/>
            <a:ext cx="1096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>
            <a:off x="917575" y="1427163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35" name="Line 7"/>
          <p:cNvSpPr>
            <a:spLocks noChangeShapeType="1"/>
          </p:cNvSpPr>
          <p:nvPr/>
        </p:nvSpPr>
        <p:spPr bwMode="auto">
          <a:xfrm>
            <a:off x="2030413" y="1427163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36" name="Line 8"/>
          <p:cNvSpPr>
            <a:spLocks noChangeShapeType="1"/>
          </p:cNvSpPr>
          <p:nvPr/>
        </p:nvSpPr>
        <p:spPr bwMode="auto">
          <a:xfrm>
            <a:off x="852488" y="21240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37" name="Line 9"/>
          <p:cNvSpPr>
            <a:spLocks noChangeShapeType="1"/>
          </p:cNvSpPr>
          <p:nvPr/>
        </p:nvSpPr>
        <p:spPr bwMode="auto">
          <a:xfrm>
            <a:off x="820738" y="22272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820738" y="24765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438150" y="20335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340" name="Text Box 12"/>
          <p:cNvSpPr txBox="1">
            <a:spLocks noChangeArrowheads="1"/>
          </p:cNvSpPr>
          <p:nvPr/>
        </p:nvSpPr>
        <p:spPr bwMode="auto">
          <a:xfrm>
            <a:off x="461963" y="23002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>
            <a:off x="979488" y="21256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947738" y="222885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>
            <a:off x="947738" y="24780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4" name="Text Box 16"/>
          <p:cNvSpPr txBox="1">
            <a:spLocks noChangeArrowheads="1"/>
          </p:cNvSpPr>
          <p:nvPr/>
        </p:nvSpPr>
        <p:spPr bwMode="auto">
          <a:xfrm>
            <a:off x="917575" y="20351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941388" y="230187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>
            <a:off x="1966913" y="21193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>
            <a:off x="1935163" y="22225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8" name="Line 20"/>
          <p:cNvSpPr>
            <a:spLocks noChangeShapeType="1"/>
          </p:cNvSpPr>
          <p:nvPr/>
        </p:nvSpPr>
        <p:spPr bwMode="auto">
          <a:xfrm>
            <a:off x="1935163" y="247173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49" name="Text Box 21"/>
          <p:cNvSpPr txBox="1">
            <a:spLocks noChangeArrowheads="1"/>
          </p:cNvSpPr>
          <p:nvPr/>
        </p:nvSpPr>
        <p:spPr bwMode="auto">
          <a:xfrm>
            <a:off x="1552575" y="202882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2</a:t>
            </a:r>
          </a:p>
        </p:txBody>
      </p:sp>
      <p:sp>
        <p:nvSpPr>
          <p:cNvPr id="355350" name="Text Box 22"/>
          <p:cNvSpPr txBox="1">
            <a:spLocks noChangeArrowheads="1"/>
          </p:cNvSpPr>
          <p:nvPr/>
        </p:nvSpPr>
        <p:spPr bwMode="auto">
          <a:xfrm>
            <a:off x="1576388" y="22955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2</a:t>
            </a:r>
          </a:p>
        </p:txBody>
      </p:sp>
      <p:sp>
        <p:nvSpPr>
          <p:cNvPr id="355351" name="Line 23"/>
          <p:cNvSpPr>
            <a:spLocks noChangeShapeType="1"/>
          </p:cNvSpPr>
          <p:nvPr/>
        </p:nvSpPr>
        <p:spPr bwMode="auto">
          <a:xfrm>
            <a:off x="2093913" y="21209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52" name="Line 24"/>
          <p:cNvSpPr>
            <a:spLocks noChangeShapeType="1"/>
          </p:cNvSpPr>
          <p:nvPr/>
        </p:nvSpPr>
        <p:spPr bwMode="auto">
          <a:xfrm>
            <a:off x="2062163" y="2224088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53" name="Line 25"/>
          <p:cNvSpPr>
            <a:spLocks noChangeShapeType="1"/>
          </p:cNvSpPr>
          <p:nvPr/>
        </p:nvSpPr>
        <p:spPr bwMode="auto">
          <a:xfrm>
            <a:off x="2062163" y="24733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54" name="Text Box 26"/>
          <p:cNvSpPr txBox="1">
            <a:spLocks noChangeArrowheads="1"/>
          </p:cNvSpPr>
          <p:nvPr/>
        </p:nvSpPr>
        <p:spPr bwMode="auto">
          <a:xfrm>
            <a:off x="2032000" y="20304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55" name="Text Box 27"/>
          <p:cNvSpPr txBox="1">
            <a:spLocks noChangeArrowheads="1"/>
          </p:cNvSpPr>
          <p:nvPr/>
        </p:nvSpPr>
        <p:spPr bwMode="auto">
          <a:xfrm>
            <a:off x="2055813" y="2297113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5356" name="Oval 28"/>
          <p:cNvSpPr>
            <a:spLocks noChangeArrowheads="1"/>
          </p:cNvSpPr>
          <p:nvPr/>
        </p:nvSpPr>
        <p:spPr bwMode="auto">
          <a:xfrm rot="5400000">
            <a:off x="1866106" y="1715295"/>
            <a:ext cx="307975" cy="309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9247" name="Text Box 29"/>
          <p:cNvSpPr txBox="1">
            <a:spLocks noChangeArrowheads="1"/>
          </p:cNvSpPr>
          <p:nvPr/>
        </p:nvSpPr>
        <p:spPr bwMode="auto">
          <a:xfrm>
            <a:off x="4645025" y="1392238"/>
            <a:ext cx="2014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Number of alleles shared IBD</a:t>
            </a:r>
            <a:endParaRPr lang="en-AU" sz="1600" baseline="-25000">
              <a:latin typeface="Futura Bk BT"/>
            </a:endParaRPr>
          </a:p>
        </p:txBody>
      </p:sp>
      <p:sp>
        <p:nvSpPr>
          <p:cNvPr id="355358" name="Text Box 30"/>
          <p:cNvSpPr txBox="1">
            <a:spLocks noChangeArrowheads="1"/>
          </p:cNvSpPr>
          <p:nvPr/>
        </p:nvSpPr>
        <p:spPr bwMode="auto">
          <a:xfrm>
            <a:off x="5329238" y="20669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359" name="Oval 31"/>
          <p:cNvSpPr>
            <a:spLocks noChangeArrowheads="1"/>
          </p:cNvSpPr>
          <p:nvPr/>
        </p:nvSpPr>
        <p:spPr bwMode="auto">
          <a:xfrm rot="5400000">
            <a:off x="754856" y="3193257"/>
            <a:ext cx="307975" cy="309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360" name="Line 32"/>
          <p:cNvSpPr>
            <a:spLocks noChangeShapeType="1"/>
          </p:cNvSpPr>
          <p:nvPr/>
        </p:nvSpPr>
        <p:spPr bwMode="auto">
          <a:xfrm>
            <a:off x="920750" y="2903538"/>
            <a:ext cx="1096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61" name="Line 33"/>
          <p:cNvSpPr>
            <a:spLocks noChangeShapeType="1"/>
          </p:cNvSpPr>
          <p:nvPr/>
        </p:nvSpPr>
        <p:spPr bwMode="auto">
          <a:xfrm>
            <a:off x="912813" y="2905125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62" name="Line 34"/>
          <p:cNvSpPr>
            <a:spLocks noChangeShapeType="1"/>
          </p:cNvSpPr>
          <p:nvPr/>
        </p:nvSpPr>
        <p:spPr bwMode="auto">
          <a:xfrm>
            <a:off x="2025650" y="2905125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63" name="Line 35"/>
          <p:cNvSpPr>
            <a:spLocks noChangeShapeType="1"/>
          </p:cNvSpPr>
          <p:nvPr/>
        </p:nvSpPr>
        <p:spPr bwMode="auto">
          <a:xfrm>
            <a:off x="847725" y="3602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64" name="Line 36"/>
          <p:cNvSpPr>
            <a:spLocks noChangeShapeType="1"/>
          </p:cNvSpPr>
          <p:nvPr/>
        </p:nvSpPr>
        <p:spPr bwMode="auto">
          <a:xfrm>
            <a:off x="815975" y="37052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65" name="Line 37"/>
          <p:cNvSpPr>
            <a:spLocks noChangeShapeType="1"/>
          </p:cNvSpPr>
          <p:nvPr/>
        </p:nvSpPr>
        <p:spPr bwMode="auto">
          <a:xfrm>
            <a:off x="815975" y="39544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66" name="Text Box 38"/>
          <p:cNvSpPr txBox="1">
            <a:spLocks noChangeArrowheads="1"/>
          </p:cNvSpPr>
          <p:nvPr/>
        </p:nvSpPr>
        <p:spPr bwMode="auto">
          <a:xfrm>
            <a:off x="433388" y="351155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367" name="Text Box 39"/>
          <p:cNvSpPr txBox="1">
            <a:spLocks noChangeArrowheads="1"/>
          </p:cNvSpPr>
          <p:nvPr/>
        </p:nvSpPr>
        <p:spPr bwMode="auto">
          <a:xfrm>
            <a:off x="457200" y="37782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368" name="Line 40"/>
          <p:cNvSpPr>
            <a:spLocks noChangeShapeType="1"/>
          </p:cNvSpPr>
          <p:nvPr/>
        </p:nvSpPr>
        <p:spPr bwMode="auto">
          <a:xfrm>
            <a:off x="974725" y="36036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69" name="Line 41"/>
          <p:cNvSpPr>
            <a:spLocks noChangeShapeType="1"/>
          </p:cNvSpPr>
          <p:nvPr/>
        </p:nvSpPr>
        <p:spPr bwMode="auto">
          <a:xfrm>
            <a:off x="942975" y="37068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0" name="Line 42"/>
          <p:cNvSpPr>
            <a:spLocks noChangeShapeType="1"/>
          </p:cNvSpPr>
          <p:nvPr/>
        </p:nvSpPr>
        <p:spPr bwMode="auto">
          <a:xfrm>
            <a:off x="942975" y="39560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1" name="Text Box 43"/>
          <p:cNvSpPr txBox="1">
            <a:spLocks noChangeArrowheads="1"/>
          </p:cNvSpPr>
          <p:nvPr/>
        </p:nvSpPr>
        <p:spPr bwMode="auto">
          <a:xfrm>
            <a:off x="912813" y="35131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72" name="Text Box 44"/>
          <p:cNvSpPr txBox="1">
            <a:spLocks noChangeArrowheads="1"/>
          </p:cNvSpPr>
          <p:nvPr/>
        </p:nvSpPr>
        <p:spPr bwMode="auto">
          <a:xfrm>
            <a:off x="936625" y="377983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5373" name="Line 45"/>
          <p:cNvSpPr>
            <a:spLocks noChangeShapeType="1"/>
          </p:cNvSpPr>
          <p:nvPr/>
        </p:nvSpPr>
        <p:spPr bwMode="auto">
          <a:xfrm>
            <a:off x="1962150" y="35972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4" name="Line 46"/>
          <p:cNvSpPr>
            <a:spLocks noChangeShapeType="1"/>
          </p:cNvSpPr>
          <p:nvPr/>
        </p:nvSpPr>
        <p:spPr bwMode="auto">
          <a:xfrm>
            <a:off x="1930400" y="37004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5" name="Line 47"/>
          <p:cNvSpPr>
            <a:spLocks noChangeShapeType="1"/>
          </p:cNvSpPr>
          <p:nvPr/>
        </p:nvSpPr>
        <p:spPr bwMode="auto">
          <a:xfrm>
            <a:off x="1930400" y="39497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6" name="Text Box 48"/>
          <p:cNvSpPr txBox="1">
            <a:spLocks noChangeArrowheads="1"/>
          </p:cNvSpPr>
          <p:nvPr/>
        </p:nvSpPr>
        <p:spPr bwMode="auto">
          <a:xfrm>
            <a:off x="1547813" y="350678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377" name="Text Box 49"/>
          <p:cNvSpPr txBox="1">
            <a:spLocks noChangeArrowheads="1"/>
          </p:cNvSpPr>
          <p:nvPr/>
        </p:nvSpPr>
        <p:spPr bwMode="auto">
          <a:xfrm>
            <a:off x="1571625" y="377348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378" name="Line 50"/>
          <p:cNvSpPr>
            <a:spLocks noChangeShapeType="1"/>
          </p:cNvSpPr>
          <p:nvPr/>
        </p:nvSpPr>
        <p:spPr bwMode="auto">
          <a:xfrm>
            <a:off x="2089150" y="35988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79" name="Line 51"/>
          <p:cNvSpPr>
            <a:spLocks noChangeShapeType="1"/>
          </p:cNvSpPr>
          <p:nvPr/>
        </p:nvSpPr>
        <p:spPr bwMode="auto">
          <a:xfrm>
            <a:off x="2057400" y="37020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80" name="Line 52"/>
          <p:cNvSpPr>
            <a:spLocks noChangeShapeType="1"/>
          </p:cNvSpPr>
          <p:nvPr/>
        </p:nvSpPr>
        <p:spPr bwMode="auto">
          <a:xfrm>
            <a:off x="2057400" y="39512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81" name="Text Box 53"/>
          <p:cNvSpPr txBox="1">
            <a:spLocks noChangeArrowheads="1"/>
          </p:cNvSpPr>
          <p:nvPr/>
        </p:nvSpPr>
        <p:spPr bwMode="auto">
          <a:xfrm>
            <a:off x="2027238" y="3508375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82" name="Text Box 54"/>
          <p:cNvSpPr txBox="1">
            <a:spLocks noChangeArrowheads="1"/>
          </p:cNvSpPr>
          <p:nvPr/>
        </p:nvSpPr>
        <p:spPr bwMode="auto">
          <a:xfrm>
            <a:off x="2051050" y="377507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4</a:t>
            </a:r>
          </a:p>
        </p:txBody>
      </p:sp>
      <p:sp>
        <p:nvSpPr>
          <p:cNvPr id="355383" name="Oval 55"/>
          <p:cNvSpPr>
            <a:spLocks noChangeArrowheads="1"/>
          </p:cNvSpPr>
          <p:nvPr/>
        </p:nvSpPr>
        <p:spPr bwMode="auto">
          <a:xfrm rot="5400000">
            <a:off x="1861344" y="3193256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384" name="Text Box 56"/>
          <p:cNvSpPr txBox="1">
            <a:spLocks noChangeArrowheads="1"/>
          </p:cNvSpPr>
          <p:nvPr/>
        </p:nvSpPr>
        <p:spPr bwMode="auto">
          <a:xfrm>
            <a:off x="5324475" y="35448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385" name="Oval 57"/>
          <p:cNvSpPr>
            <a:spLocks noChangeArrowheads="1"/>
          </p:cNvSpPr>
          <p:nvPr/>
        </p:nvSpPr>
        <p:spPr bwMode="auto">
          <a:xfrm rot="5400000">
            <a:off x="754856" y="4633120"/>
            <a:ext cx="307975" cy="3095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386" name="Line 58"/>
          <p:cNvSpPr>
            <a:spLocks noChangeShapeType="1"/>
          </p:cNvSpPr>
          <p:nvPr/>
        </p:nvSpPr>
        <p:spPr bwMode="auto">
          <a:xfrm>
            <a:off x="920750" y="4343400"/>
            <a:ext cx="1096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87" name="Line 59"/>
          <p:cNvSpPr>
            <a:spLocks noChangeShapeType="1"/>
          </p:cNvSpPr>
          <p:nvPr/>
        </p:nvSpPr>
        <p:spPr bwMode="auto">
          <a:xfrm>
            <a:off x="912813" y="434498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88" name="Line 60"/>
          <p:cNvSpPr>
            <a:spLocks noChangeShapeType="1"/>
          </p:cNvSpPr>
          <p:nvPr/>
        </p:nvSpPr>
        <p:spPr bwMode="auto">
          <a:xfrm>
            <a:off x="2025650" y="434498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55389" name="Line 61"/>
          <p:cNvSpPr>
            <a:spLocks noChangeShapeType="1"/>
          </p:cNvSpPr>
          <p:nvPr/>
        </p:nvSpPr>
        <p:spPr bwMode="auto">
          <a:xfrm>
            <a:off x="847725" y="50419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0" name="Line 62"/>
          <p:cNvSpPr>
            <a:spLocks noChangeShapeType="1"/>
          </p:cNvSpPr>
          <p:nvPr/>
        </p:nvSpPr>
        <p:spPr bwMode="auto">
          <a:xfrm>
            <a:off x="815975" y="5145088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1" name="Line 63"/>
          <p:cNvSpPr>
            <a:spLocks noChangeShapeType="1"/>
          </p:cNvSpPr>
          <p:nvPr/>
        </p:nvSpPr>
        <p:spPr bwMode="auto">
          <a:xfrm>
            <a:off x="815975" y="53943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2" name="Text Box 64"/>
          <p:cNvSpPr txBox="1">
            <a:spLocks noChangeArrowheads="1"/>
          </p:cNvSpPr>
          <p:nvPr/>
        </p:nvSpPr>
        <p:spPr bwMode="auto">
          <a:xfrm>
            <a:off x="433388" y="4951413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393" name="Text Box 65"/>
          <p:cNvSpPr txBox="1">
            <a:spLocks noChangeArrowheads="1"/>
          </p:cNvSpPr>
          <p:nvPr/>
        </p:nvSpPr>
        <p:spPr bwMode="auto">
          <a:xfrm>
            <a:off x="457200" y="5218113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394" name="Line 66"/>
          <p:cNvSpPr>
            <a:spLocks noChangeShapeType="1"/>
          </p:cNvSpPr>
          <p:nvPr/>
        </p:nvSpPr>
        <p:spPr bwMode="auto">
          <a:xfrm>
            <a:off x="974725" y="50434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5" name="Line 67"/>
          <p:cNvSpPr>
            <a:spLocks noChangeShapeType="1"/>
          </p:cNvSpPr>
          <p:nvPr/>
        </p:nvSpPr>
        <p:spPr bwMode="auto">
          <a:xfrm>
            <a:off x="942975" y="514667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6" name="Line 68"/>
          <p:cNvSpPr>
            <a:spLocks noChangeShapeType="1"/>
          </p:cNvSpPr>
          <p:nvPr/>
        </p:nvSpPr>
        <p:spPr bwMode="auto">
          <a:xfrm>
            <a:off x="942975" y="53959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397" name="Text Box 69"/>
          <p:cNvSpPr txBox="1">
            <a:spLocks noChangeArrowheads="1"/>
          </p:cNvSpPr>
          <p:nvPr/>
        </p:nvSpPr>
        <p:spPr bwMode="auto">
          <a:xfrm>
            <a:off x="912813" y="495300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398" name="Text Box 70"/>
          <p:cNvSpPr txBox="1">
            <a:spLocks noChangeArrowheads="1"/>
          </p:cNvSpPr>
          <p:nvPr/>
        </p:nvSpPr>
        <p:spPr bwMode="auto">
          <a:xfrm>
            <a:off x="936625" y="52197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5399" name="Line 71"/>
          <p:cNvSpPr>
            <a:spLocks noChangeShapeType="1"/>
          </p:cNvSpPr>
          <p:nvPr/>
        </p:nvSpPr>
        <p:spPr bwMode="auto">
          <a:xfrm>
            <a:off x="1962150" y="5037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0" name="Line 72"/>
          <p:cNvSpPr>
            <a:spLocks noChangeShapeType="1"/>
          </p:cNvSpPr>
          <p:nvPr/>
        </p:nvSpPr>
        <p:spPr bwMode="auto">
          <a:xfrm>
            <a:off x="1930400" y="5140325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1" name="Line 73"/>
          <p:cNvSpPr>
            <a:spLocks noChangeShapeType="1"/>
          </p:cNvSpPr>
          <p:nvPr/>
        </p:nvSpPr>
        <p:spPr bwMode="auto">
          <a:xfrm>
            <a:off x="1930400" y="538956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2" name="Text Box 74"/>
          <p:cNvSpPr txBox="1">
            <a:spLocks noChangeArrowheads="1"/>
          </p:cNvSpPr>
          <p:nvPr/>
        </p:nvSpPr>
        <p:spPr bwMode="auto">
          <a:xfrm>
            <a:off x="1547813" y="4946650"/>
            <a:ext cx="51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1</a:t>
            </a:r>
          </a:p>
        </p:txBody>
      </p:sp>
      <p:sp>
        <p:nvSpPr>
          <p:cNvPr id="355403" name="Text Box 75"/>
          <p:cNvSpPr txBox="1">
            <a:spLocks noChangeArrowheads="1"/>
          </p:cNvSpPr>
          <p:nvPr/>
        </p:nvSpPr>
        <p:spPr bwMode="auto">
          <a:xfrm>
            <a:off x="1571625" y="521335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1</a:t>
            </a:r>
          </a:p>
        </p:txBody>
      </p:sp>
      <p:sp>
        <p:nvSpPr>
          <p:cNvPr id="355404" name="Line 76"/>
          <p:cNvSpPr>
            <a:spLocks noChangeShapeType="1"/>
          </p:cNvSpPr>
          <p:nvPr/>
        </p:nvSpPr>
        <p:spPr bwMode="auto">
          <a:xfrm>
            <a:off x="2089150" y="5038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5" name="Line 77"/>
          <p:cNvSpPr>
            <a:spLocks noChangeShapeType="1"/>
          </p:cNvSpPr>
          <p:nvPr/>
        </p:nvSpPr>
        <p:spPr bwMode="auto">
          <a:xfrm>
            <a:off x="2057400" y="5141913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6" name="Line 78"/>
          <p:cNvSpPr>
            <a:spLocks noChangeShapeType="1"/>
          </p:cNvSpPr>
          <p:nvPr/>
        </p:nvSpPr>
        <p:spPr bwMode="auto">
          <a:xfrm>
            <a:off x="2057400" y="539115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07" name="Text Box 79"/>
          <p:cNvSpPr txBox="1">
            <a:spLocks noChangeArrowheads="1"/>
          </p:cNvSpPr>
          <p:nvPr/>
        </p:nvSpPr>
        <p:spPr bwMode="auto">
          <a:xfrm>
            <a:off x="2027238" y="4948238"/>
            <a:ext cx="51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00FF"/>
                </a:solidFill>
                <a:latin typeface="Futura Bk BT"/>
              </a:rPr>
              <a:t>M</a:t>
            </a:r>
            <a:r>
              <a:rPr lang="en-AU" sz="1800" baseline="-25000">
                <a:solidFill>
                  <a:srgbClr val="0000FF"/>
                </a:solidFill>
                <a:latin typeface="Futura Bk BT"/>
              </a:rPr>
              <a:t>3</a:t>
            </a:r>
          </a:p>
        </p:txBody>
      </p:sp>
      <p:sp>
        <p:nvSpPr>
          <p:cNvPr id="355408" name="Text Box 80"/>
          <p:cNvSpPr txBox="1">
            <a:spLocks noChangeArrowheads="1"/>
          </p:cNvSpPr>
          <p:nvPr/>
        </p:nvSpPr>
        <p:spPr bwMode="auto">
          <a:xfrm>
            <a:off x="2051050" y="5214938"/>
            <a:ext cx="46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>
                <a:solidFill>
                  <a:srgbClr val="00CC00"/>
                </a:solidFill>
                <a:latin typeface="Futura Bk BT"/>
              </a:rPr>
              <a:t>Q</a:t>
            </a:r>
            <a:r>
              <a:rPr lang="en-AU" sz="1800" baseline="-25000">
                <a:solidFill>
                  <a:srgbClr val="00CC00"/>
                </a:solidFill>
                <a:latin typeface="Futura Bk BT"/>
              </a:rPr>
              <a:t>3</a:t>
            </a:r>
          </a:p>
        </p:txBody>
      </p:sp>
      <p:sp>
        <p:nvSpPr>
          <p:cNvPr id="355409" name="Oval 81"/>
          <p:cNvSpPr>
            <a:spLocks noChangeArrowheads="1"/>
          </p:cNvSpPr>
          <p:nvPr/>
        </p:nvSpPr>
        <p:spPr bwMode="auto">
          <a:xfrm rot="5400000">
            <a:off x="1861344" y="4633119"/>
            <a:ext cx="307975" cy="3095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55410" name="Text Box 82"/>
          <p:cNvSpPr txBox="1">
            <a:spLocks noChangeArrowheads="1"/>
          </p:cNvSpPr>
          <p:nvPr/>
        </p:nvSpPr>
        <p:spPr bwMode="auto">
          <a:xfrm>
            <a:off x="5324475" y="498475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2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graphicFrame>
        <p:nvGraphicFramePr>
          <p:cNvPr id="9218" name="Object 83"/>
          <p:cNvGraphicFramePr>
            <a:graphicFrameLocks noChangeAspect="1"/>
          </p:cNvGraphicFramePr>
          <p:nvPr/>
        </p:nvGraphicFramePr>
        <p:xfrm>
          <a:off x="7113588" y="409575"/>
          <a:ext cx="466725" cy="466725"/>
        </p:xfrm>
        <a:graphic>
          <a:graphicData uri="http://schemas.openxmlformats.org/presentationml/2006/ole">
            <p:oleObj spid="_x0000_s181250" name="Equation" r:id="rId4" imgW="139680" imgH="139680" progId="Equation.3">
              <p:embed/>
            </p:oleObj>
          </a:graphicData>
        </a:graphic>
      </p:graphicFrame>
      <p:sp>
        <p:nvSpPr>
          <p:cNvPr id="9301" name="Text Box 84"/>
          <p:cNvSpPr txBox="1">
            <a:spLocks noChangeArrowheads="1"/>
          </p:cNvSpPr>
          <p:nvPr/>
        </p:nvSpPr>
        <p:spPr bwMode="auto">
          <a:xfrm>
            <a:off x="6661150" y="1392238"/>
            <a:ext cx="2014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Proportion of alleles shared IBD -</a:t>
            </a:r>
            <a:endParaRPr lang="en-AU" sz="1600" baseline="-25000">
              <a:latin typeface="Futura Bk BT"/>
            </a:endParaRPr>
          </a:p>
        </p:txBody>
      </p:sp>
      <p:sp>
        <p:nvSpPr>
          <p:cNvPr id="355413" name="Text Box 85"/>
          <p:cNvSpPr txBox="1">
            <a:spLocks noChangeArrowheads="1"/>
          </p:cNvSpPr>
          <p:nvPr/>
        </p:nvSpPr>
        <p:spPr bwMode="auto">
          <a:xfrm>
            <a:off x="7353300" y="2066925"/>
            <a:ext cx="88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14" name="Text Box 86"/>
          <p:cNvSpPr txBox="1">
            <a:spLocks noChangeArrowheads="1"/>
          </p:cNvSpPr>
          <p:nvPr/>
        </p:nvSpPr>
        <p:spPr bwMode="auto">
          <a:xfrm>
            <a:off x="7319963" y="3541713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0.5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15" name="Text Box 87"/>
          <p:cNvSpPr txBox="1">
            <a:spLocks noChangeArrowheads="1"/>
          </p:cNvSpPr>
          <p:nvPr/>
        </p:nvSpPr>
        <p:spPr bwMode="auto">
          <a:xfrm>
            <a:off x="7493000" y="498475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9305" name="Text Box 88"/>
          <p:cNvSpPr txBox="1">
            <a:spLocks noChangeArrowheads="1"/>
          </p:cNvSpPr>
          <p:nvPr/>
        </p:nvSpPr>
        <p:spPr bwMode="auto">
          <a:xfrm>
            <a:off x="2627313" y="1392238"/>
            <a:ext cx="2160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FF0000"/>
                </a:solidFill>
                <a:latin typeface="Futura Bk BT"/>
              </a:rPr>
              <a:t>Inheritance vector </a:t>
            </a:r>
            <a:r>
              <a:rPr lang="en-AU" sz="1600">
                <a:solidFill>
                  <a:srgbClr val="0000FF"/>
                </a:solidFill>
                <a:latin typeface="Futura Bk BT"/>
              </a:rPr>
              <a:t>(M)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17" name="Line 89"/>
          <p:cNvSpPr>
            <a:spLocks noChangeShapeType="1"/>
          </p:cNvSpPr>
          <p:nvPr/>
        </p:nvSpPr>
        <p:spPr bwMode="auto">
          <a:xfrm>
            <a:off x="2898775" y="23733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18" name="Line 90"/>
          <p:cNvSpPr>
            <a:spLocks noChangeShapeType="1"/>
          </p:cNvSpPr>
          <p:nvPr/>
        </p:nvSpPr>
        <p:spPr bwMode="auto">
          <a:xfrm>
            <a:off x="3344863" y="23733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19" name="Line 91"/>
          <p:cNvSpPr>
            <a:spLocks noChangeShapeType="1"/>
          </p:cNvSpPr>
          <p:nvPr/>
        </p:nvSpPr>
        <p:spPr bwMode="auto">
          <a:xfrm>
            <a:off x="3813175" y="23733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0" name="Line 92"/>
          <p:cNvSpPr>
            <a:spLocks noChangeShapeType="1"/>
          </p:cNvSpPr>
          <p:nvPr/>
        </p:nvSpPr>
        <p:spPr bwMode="auto">
          <a:xfrm>
            <a:off x="4259263" y="23733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1" name="Text Box 93"/>
          <p:cNvSpPr txBox="1">
            <a:spLocks noChangeArrowheads="1"/>
          </p:cNvSpPr>
          <p:nvPr/>
        </p:nvSpPr>
        <p:spPr bwMode="auto">
          <a:xfrm>
            <a:off x="2682875" y="20748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22" name="Text Box 94"/>
          <p:cNvSpPr txBox="1">
            <a:spLocks noChangeArrowheads="1"/>
          </p:cNvSpPr>
          <p:nvPr/>
        </p:nvSpPr>
        <p:spPr bwMode="auto">
          <a:xfrm>
            <a:off x="3141663" y="20732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23" name="Text Box 95"/>
          <p:cNvSpPr txBox="1">
            <a:spLocks noChangeArrowheads="1"/>
          </p:cNvSpPr>
          <p:nvPr/>
        </p:nvSpPr>
        <p:spPr bwMode="auto">
          <a:xfrm>
            <a:off x="3598863" y="20732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24" name="Text Box 96"/>
          <p:cNvSpPr txBox="1">
            <a:spLocks noChangeArrowheads="1"/>
          </p:cNvSpPr>
          <p:nvPr/>
        </p:nvSpPr>
        <p:spPr bwMode="auto">
          <a:xfrm>
            <a:off x="4043363" y="20732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25" name="Line 97"/>
          <p:cNvSpPr>
            <a:spLocks noChangeShapeType="1"/>
          </p:cNvSpPr>
          <p:nvPr/>
        </p:nvSpPr>
        <p:spPr bwMode="auto">
          <a:xfrm>
            <a:off x="2898775" y="3840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6" name="Line 98"/>
          <p:cNvSpPr>
            <a:spLocks noChangeShapeType="1"/>
          </p:cNvSpPr>
          <p:nvPr/>
        </p:nvSpPr>
        <p:spPr bwMode="auto">
          <a:xfrm>
            <a:off x="3344863" y="3840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7" name="Line 99"/>
          <p:cNvSpPr>
            <a:spLocks noChangeShapeType="1"/>
          </p:cNvSpPr>
          <p:nvPr/>
        </p:nvSpPr>
        <p:spPr bwMode="auto">
          <a:xfrm>
            <a:off x="3813175" y="3840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8" name="Line 100"/>
          <p:cNvSpPr>
            <a:spLocks noChangeShapeType="1"/>
          </p:cNvSpPr>
          <p:nvPr/>
        </p:nvSpPr>
        <p:spPr bwMode="auto">
          <a:xfrm>
            <a:off x="4259263" y="38401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29" name="Text Box 101"/>
          <p:cNvSpPr txBox="1">
            <a:spLocks noChangeArrowheads="1"/>
          </p:cNvSpPr>
          <p:nvPr/>
        </p:nvSpPr>
        <p:spPr bwMode="auto">
          <a:xfrm>
            <a:off x="2682875" y="35417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0" name="Text Box 102"/>
          <p:cNvSpPr txBox="1">
            <a:spLocks noChangeArrowheads="1"/>
          </p:cNvSpPr>
          <p:nvPr/>
        </p:nvSpPr>
        <p:spPr bwMode="auto">
          <a:xfrm>
            <a:off x="3141663" y="3540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1" name="Text Box 103"/>
          <p:cNvSpPr txBox="1">
            <a:spLocks noChangeArrowheads="1"/>
          </p:cNvSpPr>
          <p:nvPr/>
        </p:nvSpPr>
        <p:spPr bwMode="auto">
          <a:xfrm>
            <a:off x="3598863" y="3540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2" name="Text Box 104"/>
          <p:cNvSpPr txBox="1">
            <a:spLocks noChangeArrowheads="1"/>
          </p:cNvSpPr>
          <p:nvPr/>
        </p:nvSpPr>
        <p:spPr bwMode="auto">
          <a:xfrm>
            <a:off x="4043363" y="354012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1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3" name="Line 105"/>
          <p:cNvSpPr>
            <a:spLocks noChangeShapeType="1"/>
          </p:cNvSpPr>
          <p:nvPr/>
        </p:nvSpPr>
        <p:spPr bwMode="auto">
          <a:xfrm>
            <a:off x="2903538" y="5280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34" name="Line 106"/>
          <p:cNvSpPr>
            <a:spLocks noChangeShapeType="1"/>
          </p:cNvSpPr>
          <p:nvPr/>
        </p:nvSpPr>
        <p:spPr bwMode="auto">
          <a:xfrm>
            <a:off x="3349625" y="5280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35" name="Line 107"/>
          <p:cNvSpPr>
            <a:spLocks noChangeShapeType="1"/>
          </p:cNvSpPr>
          <p:nvPr/>
        </p:nvSpPr>
        <p:spPr bwMode="auto">
          <a:xfrm>
            <a:off x="3817938" y="5280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36" name="Line 108"/>
          <p:cNvSpPr>
            <a:spLocks noChangeShapeType="1"/>
          </p:cNvSpPr>
          <p:nvPr/>
        </p:nvSpPr>
        <p:spPr bwMode="auto">
          <a:xfrm>
            <a:off x="4264025" y="52800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55437" name="Text Box 109"/>
          <p:cNvSpPr txBox="1">
            <a:spLocks noChangeArrowheads="1"/>
          </p:cNvSpPr>
          <p:nvPr/>
        </p:nvSpPr>
        <p:spPr bwMode="auto">
          <a:xfrm>
            <a:off x="2687638" y="49815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8" name="Text Box 110"/>
          <p:cNvSpPr txBox="1">
            <a:spLocks noChangeArrowheads="1"/>
          </p:cNvSpPr>
          <p:nvPr/>
        </p:nvSpPr>
        <p:spPr bwMode="auto">
          <a:xfrm>
            <a:off x="3146425" y="49799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39" name="Text Box 111"/>
          <p:cNvSpPr txBox="1">
            <a:spLocks noChangeArrowheads="1"/>
          </p:cNvSpPr>
          <p:nvPr/>
        </p:nvSpPr>
        <p:spPr bwMode="auto">
          <a:xfrm>
            <a:off x="3603625" y="49799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55440" name="Text Box 112"/>
          <p:cNvSpPr txBox="1">
            <a:spLocks noChangeArrowheads="1"/>
          </p:cNvSpPr>
          <p:nvPr/>
        </p:nvSpPr>
        <p:spPr bwMode="auto">
          <a:xfrm>
            <a:off x="4048125" y="497998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600">
                <a:solidFill>
                  <a:srgbClr val="0000FF"/>
                </a:solidFill>
                <a:latin typeface="Futura Bk BT"/>
              </a:rPr>
              <a:t>0</a:t>
            </a:r>
            <a:endParaRPr lang="en-AU" sz="1600" baseline="-25000">
              <a:solidFill>
                <a:srgbClr val="0000FF"/>
              </a:solidFill>
              <a:latin typeface="Futura Bk BT"/>
            </a:endParaRPr>
          </a:p>
        </p:txBody>
      </p:sp>
      <p:graphicFrame>
        <p:nvGraphicFramePr>
          <p:cNvPr id="9219" name="Object 113"/>
          <p:cNvGraphicFramePr>
            <a:graphicFrameLocks noChangeAspect="1"/>
          </p:cNvGraphicFramePr>
          <p:nvPr/>
        </p:nvGraphicFramePr>
        <p:xfrm>
          <a:off x="8277225" y="1679575"/>
          <a:ext cx="288925" cy="288925"/>
        </p:xfrm>
        <a:graphic>
          <a:graphicData uri="http://schemas.openxmlformats.org/presentationml/2006/ole">
            <p:oleObj spid="_x0000_s181251" name="Equation" r:id="rId5" imgW="139680" imgH="1396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 animBg="1"/>
      <p:bldP spid="355333" grpId="0" animBg="1"/>
      <p:bldP spid="355334" grpId="0" animBg="1"/>
      <p:bldP spid="355335" grpId="0" animBg="1"/>
      <p:bldP spid="355336" grpId="0" animBg="1"/>
      <p:bldP spid="355337" grpId="0" animBg="1"/>
      <p:bldP spid="355338" grpId="0" animBg="1"/>
      <p:bldP spid="355339" grpId="0"/>
      <p:bldP spid="355340" grpId="0"/>
      <p:bldP spid="355341" grpId="0" animBg="1"/>
      <p:bldP spid="355342" grpId="0" animBg="1"/>
      <p:bldP spid="355343" grpId="0" animBg="1"/>
      <p:bldP spid="355344" grpId="0"/>
      <p:bldP spid="355345" grpId="0"/>
      <p:bldP spid="355346" grpId="0" animBg="1"/>
      <p:bldP spid="355347" grpId="0" animBg="1"/>
      <p:bldP spid="355348" grpId="0" animBg="1"/>
      <p:bldP spid="355349" grpId="0"/>
      <p:bldP spid="355350" grpId="0"/>
      <p:bldP spid="355351" grpId="0" animBg="1"/>
      <p:bldP spid="355352" grpId="0" animBg="1"/>
      <p:bldP spid="355353" grpId="0" animBg="1"/>
      <p:bldP spid="355354" grpId="0"/>
      <p:bldP spid="355355" grpId="0"/>
      <p:bldP spid="355356" grpId="0" animBg="1"/>
      <p:bldP spid="355358" grpId="0"/>
      <p:bldP spid="355359" grpId="0" animBg="1"/>
      <p:bldP spid="355360" grpId="0" animBg="1"/>
      <p:bldP spid="355361" grpId="0" animBg="1"/>
      <p:bldP spid="355362" grpId="0" animBg="1"/>
      <p:bldP spid="355363" grpId="0" animBg="1"/>
      <p:bldP spid="355364" grpId="0" animBg="1"/>
      <p:bldP spid="355365" grpId="0" animBg="1"/>
      <p:bldP spid="355366" grpId="0"/>
      <p:bldP spid="355367" grpId="0"/>
      <p:bldP spid="355368" grpId="0" animBg="1"/>
      <p:bldP spid="355369" grpId="0" animBg="1"/>
      <p:bldP spid="355370" grpId="0" animBg="1"/>
      <p:bldP spid="355371" grpId="0"/>
      <p:bldP spid="355372" grpId="0"/>
      <p:bldP spid="355373" grpId="0" animBg="1"/>
      <p:bldP spid="355374" grpId="0" animBg="1"/>
      <p:bldP spid="355375" grpId="0" animBg="1"/>
      <p:bldP spid="355376" grpId="0"/>
      <p:bldP spid="355377" grpId="0"/>
      <p:bldP spid="355378" grpId="0" animBg="1"/>
      <p:bldP spid="355379" grpId="0" animBg="1"/>
      <p:bldP spid="355380" grpId="0" animBg="1"/>
      <p:bldP spid="355381" grpId="0"/>
      <p:bldP spid="355382" grpId="0"/>
      <p:bldP spid="355383" grpId="0" animBg="1"/>
      <p:bldP spid="355384" grpId="0"/>
      <p:bldP spid="355385" grpId="0" animBg="1"/>
      <p:bldP spid="355386" grpId="0" animBg="1"/>
      <p:bldP spid="355387" grpId="0" animBg="1"/>
      <p:bldP spid="355388" grpId="0" animBg="1"/>
      <p:bldP spid="355389" grpId="0" animBg="1"/>
      <p:bldP spid="355390" grpId="0" animBg="1"/>
      <p:bldP spid="355391" grpId="0" animBg="1"/>
      <p:bldP spid="355392" grpId="0"/>
      <p:bldP spid="355393" grpId="0"/>
      <p:bldP spid="355394" grpId="0" animBg="1"/>
      <p:bldP spid="355395" grpId="0" animBg="1"/>
      <p:bldP spid="355396" grpId="0" animBg="1"/>
      <p:bldP spid="355397" grpId="0"/>
      <p:bldP spid="355398" grpId="0"/>
      <p:bldP spid="355399" grpId="0" animBg="1"/>
      <p:bldP spid="355400" grpId="0" animBg="1"/>
      <p:bldP spid="355401" grpId="0" animBg="1"/>
      <p:bldP spid="355402" grpId="0"/>
      <p:bldP spid="355403" grpId="0"/>
      <p:bldP spid="355404" grpId="0" animBg="1"/>
      <p:bldP spid="355405" grpId="0" animBg="1"/>
      <p:bldP spid="355406" grpId="0" animBg="1"/>
      <p:bldP spid="355407" grpId="0"/>
      <p:bldP spid="355408" grpId="0"/>
      <p:bldP spid="355409" grpId="0" animBg="1"/>
      <p:bldP spid="355410" grpId="0"/>
      <p:bldP spid="355413" grpId="0"/>
      <p:bldP spid="355414" grpId="0"/>
      <p:bldP spid="355415" grpId="0"/>
      <p:bldP spid="355417" grpId="0" animBg="1"/>
      <p:bldP spid="355418" grpId="0" animBg="1"/>
      <p:bldP spid="355419" grpId="0" animBg="1"/>
      <p:bldP spid="355420" grpId="0" animBg="1"/>
      <p:bldP spid="355421" grpId="0"/>
      <p:bldP spid="355422" grpId="0"/>
      <p:bldP spid="355423" grpId="0"/>
      <p:bldP spid="355424" grpId="0"/>
      <p:bldP spid="355425" grpId="0" animBg="1"/>
      <p:bldP spid="355426" grpId="0" animBg="1"/>
      <p:bldP spid="355427" grpId="0" animBg="1"/>
      <p:bldP spid="355428" grpId="0" animBg="1"/>
      <p:bldP spid="355429" grpId="0"/>
      <p:bldP spid="355430" grpId="0"/>
      <p:bldP spid="355431" grpId="0"/>
      <p:bldP spid="355432" grpId="0"/>
      <p:bldP spid="355433" grpId="0" animBg="1"/>
      <p:bldP spid="355434" grpId="0" animBg="1"/>
      <p:bldP spid="355435" grpId="0" animBg="1"/>
      <p:bldP spid="355436" grpId="0" animBg="1"/>
      <p:bldP spid="355437" grpId="0"/>
      <p:bldP spid="355438" grpId="0"/>
      <p:bldP spid="355439" grpId="0"/>
      <p:bldP spid="3554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373188" y="1003300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Var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X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2282825" y="990600"/>
            <a:ext cx="3019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1101725" y="1606550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MZ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2282825" y="1593850"/>
            <a:ext cx="30194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1106488" y="2201863"/>
            <a:ext cx="1214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DZ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2274888" y="2189163"/>
            <a:ext cx="3019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Futura Bk BT"/>
              </a:rPr>
              <a:t> =  ½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¼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11275" name="Oval 19"/>
          <p:cNvSpPr>
            <a:spLocks noChangeArrowheads="1"/>
          </p:cNvSpPr>
          <p:nvPr/>
        </p:nvSpPr>
        <p:spPr bwMode="auto">
          <a:xfrm>
            <a:off x="2630488" y="2205038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11276" name="Oval 20"/>
          <p:cNvSpPr>
            <a:spLocks noChangeArrowheads="1"/>
          </p:cNvSpPr>
          <p:nvPr/>
        </p:nvSpPr>
        <p:spPr bwMode="auto">
          <a:xfrm>
            <a:off x="3787775" y="2192338"/>
            <a:ext cx="381000" cy="381000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11277" name="Text Box 24"/>
          <p:cNvSpPr txBox="1">
            <a:spLocks noChangeArrowheads="1"/>
          </p:cNvSpPr>
          <p:nvPr/>
        </p:nvSpPr>
        <p:spPr bwMode="auto">
          <a:xfrm>
            <a:off x="5549900" y="21986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 dirty="0">
                <a:solidFill>
                  <a:srgbClr val="FF0000"/>
                </a:solidFill>
                <a:latin typeface="Futura Bk BT"/>
              </a:rPr>
              <a:t>On average!</a:t>
            </a:r>
          </a:p>
        </p:txBody>
      </p:sp>
      <p:sp>
        <p:nvSpPr>
          <p:cNvPr id="363545" name="Rectangle 25"/>
          <p:cNvSpPr>
            <a:spLocks noChangeArrowheads="1"/>
          </p:cNvSpPr>
          <p:nvPr/>
        </p:nvSpPr>
        <p:spPr bwMode="auto">
          <a:xfrm>
            <a:off x="990600" y="3551238"/>
            <a:ext cx="157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DZ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)   =</a:t>
            </a:r>
          </a:p>
        </p:txBody>
      </p:sp>
      <p:sp>
        <p:nvSpPr>
          <p:cNvPr id="363546" name="Rectangle 26"/>
          <p:cNvSpPr>
            <a:spLocks noChangeArrowheads="1"/>
          </p:cNvSpPr>
          <p:nvPr/>
        </p:nvSpPr>
        <p:spPr bwMode="auto">
          <a:xfrm>
            <a:off x="2911475" y="3548063"/>
            <a:ext cx="3019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000000"/>
                </a:solidFill>
                <a:latin typeface="Futura Bk BT"/>
              </a:rPr>
              <a:t> 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A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 </a:t>
            </a:r>
            <a:r>
              <a:rPr lang="en-US" sz="2000">
                <a:solidFill>
                  <a:srgbClr val="000000"/>
                </a:solidFill>
                <a:latin typeface="Futura Bk BT"/>
              </a:rPr>
              <a:t>+         </a:t>
            </a:r>
            <a:r>
              <a:rPr lang="en-US" sz="2000" i="1">
                <a:solidFill>
                  <a:srgbClr val="000000"/>
                </a:solidFill>
                <a:latin typeface="Futura Bk BT"/>
              </a:rPr>
              <a:t>V</a:t>
            </a:r>
            <a:r>
              <a:rPr lang="en-US" sz="2000" i="1" baseline="-25000">
                <a:solidFill>
                  <a:srgbClr val="000000"/>
                </a:solidFill>
                <a:latin typeface="Futura Bk BT"/>
              </a:rPr>
              <a:t>D</a:t>
            </a:r>
            <a:r>
              <a:rPr lang="en-US" sz="2000" i="1" baseline="-50000">
                <a:solidFill>
                  <a:srgbClr val="000000"/>
                </a:solidFill>
                <a:latin typeface="Futura Bk BT"/>
              </a:rPr>
              <a:t>QTL</a:t>
            </a:r>
            <a:r>
              <a:rPr lang="en-US" sz="2000" baseline="30000">
                <a:solidFill>
                  <a:srgbClr val="000000"/>
                </a:solidFill>
                <a:latin typeface="Futura Bk BT"/>
              </a:rPr>
              <a:t> </a:t>
            </a:r>
          </a:p>
          <a:p>
            <a:pPr eaLnBrk="0" hangingPunct="0"/>
            <a:endParaRPr lang="en-US" sz="2000" baseline="30000">
              <a:solidFill>
                <a:srgbClr val="000000"/>
              </a:solidFill>
              <a:latin typeface="Futura Bk BT"/>
            </a:endParaRPr>
          </a:p>
        </p:txBody>
      </p:sp>
      <p:sp>
        <p:nvSpPr>
          <p:cNvPr id="363549" name="Text Box 29"/>
          <p:cNvSpPr txBox="1">
            <a:spLocks noChangeArrowheads="1"/>
          </p:cNvSpPr>
          <p:nvPr/>
        </p:nvSpPr>
        <p:spPr bwMode="auto">
          <a:xfrm>
            <a:off x="5549900" y="3519488"/>
            <a:ext cx="298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Futura Bk BT"/>
              </a:rPr>
              <a:t>For a given locus</a:t>
            </a:r>
          </a:p>
        </p:txBody>
      </p:sp>
      <p:graphicFrame>
        <p:nvGraphicFramePr>
          <p:cNvPr id="363550" name="Object 30"/>
          <p:cNvGraphicFramePr>
            <a:graphicFrameLocks noChangeAspect="1"/>
          </p:cNvGraphicFramePr>
          <p:nvPr/>
        </p:nvGraphicFramePr>
        <p:xfrm>
          <a:off x="2628900" y="3538538"/>
          <a:ext cx="419100" cy="393700"/>
        </p:xfrm>
        <a:graphic>
          <a:graphicData uri="http://schemas.openxmlformats.org/presentationml/2006/ole">
            <p:oleObj spid="_x0000_s183298" name="Equation" r:id="rId4" imgW="190440" imgH="177480" progId="Equation.3">
              <p:embed/>
            </p:oleObj>
          </a:graphicData>
        </a:graphic>
      </p:graphicFrame>
      <p:graphicFrame>
        <p:nvGraphicFramePr>
          <p:cNvPr id="363551" name="Object 31"/>
          <p:cNvGraphicFramePr>
            <a:graphicFrameLocks noChangeAspect="1"/>
          </p:cNvGraphicFramePr>
          <p:nvPr/>
        </p:nvGraphicFramePr>
        <p:xfrm>
          <a:off x="3924300" y="3505200"/>
          <a:ext cx="558800" cy="477838"/>
        </p:xfrm>
        <a:graphic>
          <a:graphicData uri="http://schemas.openxmlformats.org/presentationml/2006/ole">
            <p:oleObj spid="_x0000_s183299" name="Equation" r:id="rId5" imgW="253800" imgH="215640" progId="Equation.3">
              <p:embed/>
            </p:oleObj>
          </a:graphicData>
        </a:graphic>
      </p:graphicFrame>
      <p:sp>
        <p:nvSpPr>
          <p:cNvPr id="363552" name="Oval 32"/>
          <p:cNvSpPr>
            <a:spLocks noChangeArrowheads="1"/>
          </p:cNvSpPr>
          <p:nvPr/>
        </p:nvSpPr>
        <p:spPr bwMode="auto">
          <a:xfrm>
            <a:off x="2559050" y="3552825"/>
            <a:ext cx="381000" cy="381000"/>
          </a:xfrm>
          <a:prstGeom prst="ellipse">
            <a:avLst/>
          </a:prstGeom>
          <a:noFill/>
          <a:ln w="38100">
            <a:solidFill>
              <a:srgbClr val="0099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63553" name="Oval 33"/>
          <p:cNvSpPr>
            <a:spLocks noChangeArrowheads="1"/>
          </p:cNvSpPr>
          <p:nvPr/>
        </p:nvSpPr>
        <p:spPr bwMode="auto">
          <a:xfrm>
            <a:off x="3944938" y="3597275"/>
            <a:ext cx="381000" cy="381000"/>
          </a:xfrm>
          <a:prstGeom prst="ellipse">
            <a:avLst/>
          </a:prstGeom>
          <a:noFill/>
          <a:ln w="38100">
            <a:solidFill>
              <a:srgbClr val="009900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946400" y="5024438"/>
            <a:ext cx="185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i="1">
                <a:solidFill>
                  <a:srgbClr val="000000"/>
                </a:solidFill>
                <a:latin typeface="Futura Bk BT"/>
              </a:rPr>
              <a:t>Cov</a:t>
            </a:r>
            <a:r>
              <a:rPr lang="en-US">
                <a:solidFill>
                  <a:srgbClr val="000000"/>
                </a:solidFill>
                <a:latin typeface="Futura Bk BT"/>
              </a:rPr>
              <a:t> (</a:t>
            </a:r>
            <a:r>
              <a:rPr lang="en-US" i="1">
                <a:solidFill>
                  <a:srgbClr val="000000"/>
                </a:solidFill>
                <a:latin typeface="Futura Bk BT"/>
              </a:rPr>
              <a:t>DZ</a:t>
            </a:r>
            <a:r>
              <a:rPr lang="en-US">
                <a:solidFill>
                  <a:srgbClr val="000000"/>
                </a:solidFill>
                <a:latin typeface="Futura Bk BT"/>
              </a:rPr>
              <a:t>)   =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879975" y="5024438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solidFill>
                  <a:srgbClr val="000000"/>
                </a:solidFill>
                <a:latin typeface="Futura Bk BT"/>
              </a:rPr>
              <a:t> </a:t>
            </a:r>
            <a:r>
              <a:rPr lang="en-US" i="1">
                <a:solidFill>
                  <a:srgbClr val="F00000"/>
                </a:solidFill>
                <a:latin typeface="Futura Bk BT"/>
              </a:rPr>
              <a:t>V</a:t>
            </a:r>
            <a:r>
              <a:rPr lang="en-US" i="1" baseline="-25000">
                <a:solidFill>
                  <a:srgbClr val="F00000"/>
                </a:solidFill>
                <a:latin typeface="Futura Bk BT"/>
              </a:rPr>
              <a:t>A</a:t>
            </a:r>
            <a:r>
              <a:rPr lang="en-US" i="1" baseline="-50000">
                <a:solidFill>
                  <a:srgbClr val="F00000"/>
                </a:solidFill>
                <a:latin typeface="Futura Bk BT"/>
              </a:rPr>
              <a:t>QTL</a:t>
            </a:r>
            <a:endParaRPr lang="en-US" baseline="30000">
              <a:solidFill>
                <a:srgbClr val="F00000"/>
              </a:solidFill>
              <a:latin typeface="Futura Bk BT"/>
            </a:endParaRPr>
          </a:p>
        </p:txBody>
      </p:sp>
      <p:graphicFrame>
        <p:nvGraphicFramePr>
          <p:cNvPr id="22" name="Object 34"/>
          <p:cNvGraphicFramePr>
            <a:graphicFrameLocks noChangeAspect="1"/>
          </p:cNvGraphicFramePr>
          <p:nvPr/>
        </p:nvGraphicFramePr>
        <p:xfrm>
          <a:off x="5776913" y="5056188"/>
          <a:ext cx="419100" cy="393700"/>
        </p:xfrm>
        <a:graphic>
          <a:graphicData uri="http://schemas.openxmlformats.org/presentationml/2006/ole">
            <p:oleObj spid="_x0000_s183300" name="Equation" r:id="rId6" imgW="1904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5" grpId="0"/>
      <p:bldP spid="363546" grpId="0"/>
      <p:bldP spid="363549" grpId="0"/>
      <p:bldP spid="363552" grpId="0" animBg="1"/>
      <p:bldP spid="363553" grpId="0" animBg="1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30588"/>
            <a:ext cx="3157538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0" y="3502025"/>
            <a:ext cx="48720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52400"/>
            <a:ext cx="51831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Oval 3"/>
          <p:cNvSpPr>
            <a:spLocks noChangeAspect="1"/>
          </p:cNvSpPr>
          <p:nvPr/>
        </p:nvSpPr>
        <p:spPr bwMode="auto">
          <a:xfrm>
            <a:off x="2590800" y="3962400"/>
            <a:ext cx="76200" cy="76200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494" name="Oval 4"/>
          <p:cNvSpPr>
            <a:spLocks noChangeAspect="1"/>
          </p:cNvSpPr>
          <p:nvPr/>
        </p:nvSpPr>
        <p:spPr bwMode="auto">
          <a:xfrm>
            <a:off x="3124200" y="3810000"/>
            <a:ext cx="76200" cy="76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495" name="Oval 5"/>
          <p:cNvSpPr>
            <a:spLocks noChangeAspect="1"/>
          </p:cNvSpPr>
          <p:nvPr/>
        </p:nvSpPr>
        <p:spPr bwMode="auto">
          <a:xfrm>
            <a:off x="2819400" y="3810000"/>
            <a:ext cx="76200" cy="76200"/>
          </a:xfrm>
          <a:prstGeom prst="ellipse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496" name="Oval 6"/>
          <p:cNvSpPr>
            <a:spLocks noChangeAspect="1"/>
          </p:cNvSpPr>
          <p:nvPr/>
        </p:nvSpPr>
        <p:spPr bwMode="auto">
          <a:xfrm>
            <a:off x="2819400" y="5245100"/>
            <a:ext cx="76200" cy="76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cxnSp>
        <p:nvCxnSpPr>
          <p:cNvPr id="63497" name="Straight Arrow Connector 8"/>
          <p:cNvCxnSpPr>
            <a:cxnSpLocks noChangeShapeType="1"/>
          </p:cNvCxnSpPr>
          <p:nvPr/>
        </p:nvCxnSpPr>
        <p:spPr bwMode="auto">
          <a:xfrm>
            <a:off x="5257800" y="2755900"/>
            <a:ext cx="838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498" name="Straight Arrow Connector 23"/>
          <p:cNvCxnSpPr>
            <a:cxnSpLocks noChangeShapeType="1"/>
          </p:cNvCxnSpPr>
          <p:nvPr/>
        </p:nvCxnSpPr>
        <p:spPr bwMode="auto">
          <a:xfrm rot="5400000">
            <a:off x="3441700" y="2921000"/>
            <a:ext cx="5334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499" name="Oval 26"/>
          <p:cNvSpPr>
            <a:spLocks noChangeAspect="1"/>
          </p:cNvSpPr>
          <p:nvPr/>
        </p:nvSpPr>
        <p:spPr bwMode="auto">
          <a:xfrm>
            <a:off x="6731000" y="3937000"/>
            <a:ext cx="76200" cy="76200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500" name="Oval 27"/>
          <p:cNvSpPr>
            <a:spLocks noChangeAspect="1"/>
          </p:cNvSpPr>
          <p:nvPr/>
        </p:nvSpPr>
        <p:spPr bwMode="auto">
          <a:xfrm>
            <a:off x="6794500" y="3759200"/>
            <a:ext cx="76200" cy="762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501" name="Oval 28"/>
          <p:cNvSpPr>
            <a:spLocks noChangeAspect="1"/>
          </p:cNvSpPr>
          <p:nvPr/>
        </p:nvSpPr>
        <p:spPr bwMode="auto">
          <a:xfrm>
            <a:off x="6629400" y="3797300"/>
            <a:ext cx="76200" cy="76200"/>
          </a:xfrm>
          <a:prstGeom prst="ellipse">
            <a:avLst/>
          </a:prstGeom>
          <a:solidFill>
            <a:srgbClr val="00CC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3502" name="Oval 29"/>
          <p:cNvSpPr>
            <a:spLocks noChangeAspect="1"/>
          </p:cNvSpPr>
          <p:nvPr/>
        </p:nvSpPr>
        <p:spPr bwMode="auto">
          <a:xfrm>
            <a:off x="4813300" y="5257800"/>
            <a:ext cx="76200" cy="76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ChangeArrowheads="1"/>
          </p:cNvSpPr>
          <p:nvPr/>
        </p:nvSpPr>
        <p:spPr bwMode="auto">
          <a:xfrm>
            <a:off x="533400" y="533400"/>
            <a:ext cx="558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b="1" u="sng">
                <a:solidFill>
                  <a:srgbClr val="0000FF"/>
                </a:solidFill>
                <a:latin typeface="Futura Bk BT"/>
              </a:rPr>
              <a:t>Should we still use linkage analysis?</a:t>
            </a:r>
          </a:p>
        </p:txBody>
      </p:sp>
      <p:sp>
        <p:nvSpPr>
          <p:cNvPr id="107" name="Text Box 3"/>
          <p:cNvSpPr txBox="1">
            <a:spLocks noChangeArrowheads="1"/>
          </p:cNvSpPr>
          <p:nvPr/>
        </p:nvSpPr>
        <p:spPr bwMode="auto">
          <a:xfrm>
            <a:off x="6019800" y="6096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AU" sz="1600" u="sng" dirty="0">
                <a:solidFill>
                  <a:schemeClr val="bg1">
                    <a:lumMod val="50000"/>
                  </a:schemeClr>
                </a:solidFill>
                <a:latin typeface="Futura Bk BT" pitchFamily="34" charset="0"/>
                <a:cs typeface="+mn-cs"/>
              </a:rPr>
              <a:t>Given dense SNP data</a:t>
            </a:r>
            <a:endParaRPr lang="en-AU" sz="1600" dirty="0">
              <a:solidFill>
                <a:schemeClr val="bg1">
                  <a:lumMod val="50000"/>
                </a:schemeClr>
              </a:solidFill>
              <a:latin typeface="Futura Bk BT" pitchFamily="34" charset="0"/>
              <a:cs typeface="+mn-cs"/>
            </a:endParaRPr>
          </a:p>
        </p:txBody>
      </p:sp>
      <p:sp>
        <p:nvSpPr>
          <p:cNvPr id="64516" name="AutoShape 6"/>
          <p:cNvSpPr>
            <a:spLocks noChangeArrowheads="1"/>
          </p:cNvSpPr>
          <p:nvPr/>
        </p:nvSpPr>
        <p:spPr bwMode="auto">
          <a:xfrm rot="5400000">
            <a:off x="1021556" y="1448594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64517" name="TextBox 108"/>
          <p:cNvSpPr txBox="1">
            <a:spLocks noChangeArrowheads="1"/>
          </p:cNvSpPr>
          <p:nvPr/>
        </p:nvSpPr>
        <p:spPr bwMode="auto">
          <a:xfrm>
            <a:off x="1203325" y="1317625"/>
            <a:ext cx="6805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000">
                <a:latin typeface="Calibri" pitchFamily="34" charset="0"/>
              </a:rPr>
              <a:t>Rare genetic variants (not covered by the genotyping platform)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5400000">
            <a:off x="1013620" y="1993106"/>
            <a:ext cx="144462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64519" name="TextBox 110"/>
          <p:cNvSpPr txBox="1">
            <a:spLocks noChangeArrowheads="1"/>
          </p:cNvSpPr>
          <p:nvPr/>
        </p:nvSpPr>
        <p:spPr bwMode="auto">
          <a:xfrm>
            <a:off x="1208088" y="1863725"/>
            <a:ext cx="7631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000">
                <a:latin typeface="Calibri" pitchFamily="34" charset="0"/>
              </a:rPr>
              <a:t>... or allelic heterogeneity (multiple disease variants in the same gene)</a:t>
            </a:r>
          </a:p>
        </p:txBody>
      </p:sp>
      <p:sp>
        <p:nvSpPr>
          <p:cNvPr id="64520" name="AutoShape 6"/>
          <p:cNvSpPr>
            <a:spLocks noChangeArrowheads="1"/>
          </p:cNvSpPr>
          <p:nvPr/>
        </p:nvSpPr>
        <p:spPr bwMode="auto">
          <a:xfrm rot="5400000">
            <a:off x="1012031" y="2569369"/>
            <a:ext cx="144463" cy="14287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64521" name="TextBox 112"/>
          <p:cNvSpPr txBox="1">
            <a:spLocks noChangeArrowheads="1"/>
          </p:cNvSpPr>
          <p:nvPr/>
        </p:nvSpPr>
        <p:spPr bwMode="auto">
          <a:xfrm>
            <a:off x="1206500" y="2438400"/>
            <a:ext cx="680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AU" sz="2000">
                <a:latin typeface="Calibri" pitchFamily="34" charset="0"/>
              </a:rPr>
              <a:t>*AND* strong effect on phenotype... </a:t>
            </a:r>
          </a:p>
        </p:txBody>
      </p:sp>
      <p:sp>
        <p:nvSpPr>
          <p:cNvPr id="64522" name="TextBox 113"/>
          <p:cNvSpPr txBox="1">
            <a:spLocks noChangeArrowheads="1"/>
          </p:cNvSpPr>
          <p:nvPr/>
        </p:nvSpPr>
        <p:spPr bwMode="auto">
          <a:xfrm>
            <a:off x="598488" y="3429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AU" i="1">
                <a:latin typeface="Calibri" pitchFamily="34" charset="0"/>
              </a:rPr>
              <a:t>Linkage analysis can complement association and provide an additional approach to localise a disease locus (with no loss).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2628122" y="1429139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304800" y="1794808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2000" dirty="0">
                <a:latin typeface="Futura Bk BT"/>
              </a:rPr>
              <a:t>If a locus truly regulates the expression of a phenotype, then </a:t>
            </a:r>
            <a:r>
              <a:rPr lang="en-AU" sz="2000" dirty="0" smtClean="0">
                <a:latin typeface="Futura Bk BT"/>
              </a:rPr>
              <a:t>unrelated individuals with the same phenotype will often have the same predisposing DNA segment (allele) at a given locus.</a:t>
            </a:r>
          </a:p>
          <a:p>
            <a:pPr eaLnBrk="0" hangingPunct="0">
              <a:spcBef>
                <a:spcPct val="50000"/>
              </a:spcBef>
            </a:pPr>
            <a:endParaRPr lang="en-AU" sz="2000" i="1" dirty="0">
              <a:latin typeface="Futura Bk BT"/>
            </a:endParaRPr>
          </a:p>
          <a:p>
            <a:pPr eaLnBrk="0" hangingPunct="0">
              <a:spcBef>
                <a:spcPct val="50000"/>
              </a:spcBef>
            </a:pPr>
            <a:r>
              <a:rPr lang="en-AU" sz="2000" dirty="0" smtClean="0">
                <a:latin typeface="Futura Bk BT"/>
              </a:rPr>
              <a:t>Interest</a:t>
            </a:r>
            <a:r>
              <a:rPr lang="en-AU" sz="2000" dirty="0">
                <a:latin typeface="Futura Bk BT"/>
              </a:rPr>
              <a:t>: </a:t>
            </a:r>
            <a:r>
              <a:rPr lang="en-AU" sz="2000" dirty="0" smtClean="0">
                <a:latin typeface="Futura Bk BT"/>
                <a:cs typeface="Times New Roman" pitchFamily="18" charset="0"/>
              </a:rPr>
              <a:t>relationship between </a:t>
            </a:r>
            <a:r>
              <a:rPr lang="en-AU" sz="2000" u="sng" dirty="0" smtClean="0">
                <a:latin typeface="Futura Bk BT"/>
                <a:cs typeface="Times New Roman" pitchFamily="18" charset="0"/>
              </a:rPr>
              <a:t>phenotype status</a:t>
            </a:r>
            <a:r>
              <a:rPr lang="en-AU" sz="2000" dirty="0" smtClean="0">
                <a:latin typeface="Futura Bk BT"/>
                <a:cs typeface="Times New Roman" pitchFamily="18" charset="0"/>
              </a:rPr>
              <a:t> and </a:t>
            </a:r>
            <a:r>
              <a:rPr lang="en-AU" sz="2000" u="sng" dirty="0" smtClean="0">
                <a:latin typeface="Futura Bk BT"/>
                <a:cs typeface="Times New Roman" pitchFamily="18" charset="0"/>
              </a:rPr>
              <a:t>DNA variation </a:t>
            </a:r>
            <a:r>
              <a:rPr lang="en-AU" sz="2000" dirty="0" smtClean="0">
                <a:latin typeface="Futura Bk BT"/>
                <a:cs typeface="Times New Roman" pitchFamily="18" charset="0"/>
              </a:rPr>
              <a:t>at a </a:t>
            </a:r>
            <a:r>
              <a:rPr lang="en-AU" sz="2000" dirty="0">
                <a:latin typeface="Futura Bk BT"/>
                <a:cs typeface="Times New Roman" pitchFamily="18" charset="0"/>
              </a:rPr>
              <a:t>locus</a:t>
            </a:r>
            <a:endParaRPr lang="en-AU" sz="2000" u="sng" dirty="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32658" y="362339"/>
            <a:ext cx="8957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 i="1" dirty="0" smtClean="0">
                <a:solidFill>
                  <a:srgbClr val="009900"/>
                </a:solidFill>
                <a:latin typeface="Futura Bk BT"/>
              </a:rPr>
              <a:t>Association analysis: 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tests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co-occurrence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 </a:t>
            </a:r>
            <a:r>
              <a:rPr lang="en-AU" b="1" i="1" dirty="0">
                <a:solidFill>
                  <a:srgbClr val="0000FF"/>
                </a:solidFill>
                <a:latin typeface="Futura Bk BT"/>
              </a:rPr>
              <a:t>between </a:t>
            </a:r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an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allele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184630" y="742950"/>
            <a:ext cx="4264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b="1" i="1" dirty="0" smtClean="0">
                <a:solidFill>
                  <a:srgbClr val="0000FF"/>
                </a:solidFill>
                <a:latin typeface="Futura Bk BT"/>
              </a:rPr>
              <a:t>and </a:t>
            </a:r>
            <a:r>
              <a:rPr lang="en-AU" b="1" i="1" dirty="0" smtClean="0">
                <a:solidFill>
                  <a:srgbClr val="FF0000"/>
                </a:solidFill>
                <a:latin typeface="Futura Bk BT"/>
              </a:rPr>
              <a:t>a trait </a:t>
            </a:r>
            <a:r>
              <a:rPr lang="en-AU" b="1" i="1" u="sng" dirty="0" smtClean="0">
                <a:solidFill>
                  <a:srgbClr val="0000FF"/>
                </a:solidFill>
                <a:latin typeface="Futura Bk BT"/>
              </a:rPr>
              <a:t>in the population</a:t>
            </a:r>
            <a:endParaRPr lang="en-AU" b="1" i="1" u="sng" dirty="0">
              <a:solidFill>
                <a:srgbClr val="0000FF"/>
              </a:solidFill>
              <a:latin typeface="Futura Bk B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00113" y="2276475"/>
            <a:ext cx="4679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1. Genetic concepts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31875" y="2997200"/>
            <a:ext cx="51958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87624" y="1143000"/>
            <a:ext cx="691276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51951" y="189722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What is the question we want to answer?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616" y="1143000"/>
            <a:ext cx="709228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2000" i="1" dirty="0" smtClean="0">
                <a:latin typeface="+mj-lt"/>
              </a:rPr>
              <a:t>Does </a:t>
            </a:r>
            <a:r>
              <a:rPr lang="en-AU" sz="2000" i="1" u="sng" dirty="0" smtClean="0">
                <a:latin typeface="+mj-lt"/>
              </a:rPr>
              <a:t>DNA variation</a:t>
            </a:r>
            <a:r>
              <a:rPr lang="en-AU" sz="2000" i="1" dirty="0" smtClean="0">
                <a:latin typeface="+mj-lt"/>
              </a:rPr>
              <a:t> </a:t>
            </a:r>
            <a:r>
              <a:rPr lang="en-AU" sz="2000" b="1" i="1" dirty="0" smtClean="0">
                <a:solidFill>
                  <a:srgbClr val="FF0000"/>
                </a:solidFill>
                <a:latin typeface="+mj-lt"/>
              </a:rPr>
              <a:t>associate</a:t>
            </a:r>
            <a:r>
              <a:rPr lang="en-AU" sz="2000" i="1" dirty="0" smtClean="0">
                <a:latin typeface="+mj-lt"/>
              </a:rPr>
              <a:t> </a:t>
            </a:r>
            <a:r>
              <a:rPr lang="en-AU" sz="2000" i="1" dirty="0" smtClean="0">
                <a:solidFill>
                  <a:srgbClr val="009900"/>
                </a:solidFill>
                <a:latin typeface="+mj-lt"/>
              </a:rPr>
              <a:t>significantly</a:t>
            </a:r>
            <a:r>
              <a:rPr lang="en-AU" sz="2000" i="1" dirty="0" smtClean="0">
                <a:latin typeface="+mj-lt"/>
              </a:rPr>
              <a:t> with </a:t>
            </a:r>
            <a:r>
              <a:rPr lang="en-AU" sz="2000" i="1" u="sng" dirty="0" smtClean="0">
                <a:latin typeface="+mj-lt"/>
              </a:rPr>
              <a:t>disease status</a:t>
            </a:r>
            <a:r>
              <a:rPr lang="en-AU" sz="2000" i="1" dirty="0" smtClean="0">
                <a:latin typeface="+mj-lt"/>
              </a:rPr>
              <a:t>?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rot="5400000">
            <a:off x="2594647" y="1923513"/>
            <a:ext cx="599214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364088" y="231889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Futura Bk BT"/>
              </a:rPr>
              <a:t>Asthmatics</a:t>
            </a:r>
          </a:p>
          <a:p>
            <a:pPr algn="ctr"/>
            <a:r>
              <a:rPr lang="en-AU" sz="2000" dirty="0" err="1" smtClean="0">
                <a:latin typeface="Futura Bk BT"/>
              </a:rPr>
              <a:t>vs</a:t>
            </a:r>
            <a:endParaRPr lang="en-AU" sz="2000" dirty="0" smtClean="0">
              <a:latin typeface="Futura Bk BT"/>
            </a:endParaRPr>
          </a:p>
          <a:p>
            <a:pPr algn="ctr"/>
            <a:r>
              <a:rPr lang="en-AU" sz="2000" dirty="0" smtClean="0">
                <a:latin typeface="Futura Bk BT"/>
              </a:rPr>
              <a:t>Non-asthmatics</a:t>
            </a:r>
            <a:endParaRPr lang="en-AU" sz="2000" dirty="0">
              <a:latin typeface="Futura Bk BT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6492272" y="1934294"/>
            <a:ext cx="599214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447190" y="2306703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Futura Bk BT"/>
              </a:rPr>
              <a:t>Allele T </a:t>
            </a:r>
          </a:p>
          <a:p>
            <a:pPr algn="ctr"/>
            <a:r>
              <a:rPr lang="en-AU" sz="2000" dirty="0" err="1" smtClean="0">
                <a:latin typeface="Futura Bk BT"/>
              </a:rPr>
              <a:t>vs</a:t>
            </a:r>
            <a:endParaRPr lang="en-AU" sz="2000" dirty="0" smtClean="0">
              <a:latin typeface="Futura Bk BT"/>
            </a:endParaRPr>
          </a:p>
          <a:p>
            <a:pPr algn="ctr"/>
            <a:r>
              <a:rPr lang="en-AU" sz="2000" dirty="0" smtClean="0">
                <a:latin typeface="Futura Bk BT"/>
              </a:rPr>
              <a:t>Allele C</a:t>
            </a:r>
            <a:endParaRPr lang="en-AU" sz="2000" dirty="0">
              <a:latin typeface="Futura Bk B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031366" y="1791072"/>
            <a:ext cx="2851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400" i="1" dirty="0" err="1" smtClean="0">
                <a:latin typeface="Calibri" pitchFamily="34" charset="0"/>
              </a:rPr>
              <a:t>eg</a:t>
            </a:r>
            <a:r>
              <a:rPr lang="en-AU" sz="1400" i="1" dirty="0" smtClean="0">
                <a:latin typeface="Calibri" pitchFamily="34" charset="0"/>
              </a:rPr>
              <a:t>. SNP </a:t>
            </a:r>
            <a:r>
              <a:rPr lang="en-AU" sz="1400" dirty="0" smtClean="0">
                <a:latin typeface="Calibri" pitchFamily="34" charset="0"/>
              </a:rPr>
              <a:t>with </a:t>
            </a:r>
          </a:p>
          <a:p>
            <a:r>
              <a:rPr lang="en-AU" sz="1400" dirty="0" smtClean="0">
                <a:solidFill>
                  <a:srgbClr val="FF0000"/>
                </a:solidFill>
                <a:latin typeface="Calibri" pitchFamily="34" charset="0"/>
              </a:rPr>
              <a:t>       T </a:t>
            </a:r>
            <a:r>
              <a:rPr lang="en-AU" sz="1400" dirty="0" smtClean="0">
                <a:latin typeface="Calibri" pitchFamily="34" charset="0"/>
              </a:rPr>
              <a:t>or</a:t>
            </a:r>
            <a:r>
              <a:rPr lang="en-AU" sz="14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AU" sz="1400" dirty="0" smtClean="0">
                <a:solidFill>
                  <a:srgbClr val="3333CC"/>
                </a:solidFill>
                <a:latin typeface="Calibri" pitchFamily="34" charset="0"/>
              </a:rPr>
              <a:t>C </a:t>
            </a:r>
            <a:r>
              <a:rPr lang="en-AU" sz="1400" dirty="0" smtClean="0">
                <a:latin typeface="Calibri" pitchFamily="34" charset="0"/>
              </a:rPr>
              <a:t>alleles</a:t>
            </a:r>
            <a:endParaRPr lang="en-AU" sz="14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0032" y="444949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+mj-lt"/>
              </a:rPr>
              <a:t>Odds Ratio = </a:t>
            </a:r>
            <a:endParaRPr lang="en-AU" sz="2400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02264" y="421951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+mj-lt"/>
              </a:rPr>
              <a:t>a/b</a:t>
            </a:r>
            <a:endParaRPr lang="en-AU" sz="2400" dirty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6602557" y="4679466"/>
            <a:ext cx="7917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501140" y="466492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+mj-lt"/>
              </a:rPr>
              <a:t>c/d</a:t>
            </a:r>
            <a:endParaRPr lang="en-AU" sz="2400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08890" y="52474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OR = 1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6035310" y="5510750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6660232" y="527571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u="sng" dirty="0" smtClean="0">
                <a:latin typeface="+mj-lt"/>
              </a:rPr>
              <a:t>No association</a:t>
            </a:r>
            <a:endParaRPr lang="en-AU" sz="2000" i="1" u="sng" dirty="0"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004048" y="3674855"/>
            <a:ext cx="323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i="1" dirty="0" smtClean="0">
                <a:solidFill>
                  <a:srgbClr val="FF0000"/>
                </a:solidFill>
                <a:latin typeface="+mj-lt"/>
              </a:rPr>
              <a:t>Measure of association:</a:t>
            </a:r>
            <a:endParaRPr lang="en-AU" sz="2400" dirty="0">
              <a:latin typeface="+mj-lt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4655583" y="4130053"/>
            <a:ext cx="38884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233019" y="6008805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1400" i="1" u="sng" dirty="0" smtClean="0">
                <a:latin typeface="Calibri" pitchFamily="34" charset="0"/>
              </a:rPr>
              <a:t>Allelic test of association</a:t>
            </a:r>
            <a:endParaRPr lang="en-AU" sz="1400" u="sng" dirty="0">
              <a:latin typeface="Calibri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99" y="3762536"/>
            <a:ext cx="3813811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Box 67"/>
          <p:cNvSpPr txBox="1"/>
          <p:nvPr/>
        </p:nvSpPr>
        <p:spPr>
          <a:xfrm>
            <a:off x="4906332" y="559847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OR &gt; 1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6032752" y="5850190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657674" y="562672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+mj-lt"/>
              </a:rPr>
              <a:t>T increases risk</a:t>
            </a:r>
            <a:endParaRPr lang="en-AU" sz="2000" dirty="0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06332" y="594949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OR &lt; 1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6032752" y="6201213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6657674" y="59777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+mj-lt"/>
              </a:rPr>
              <a:t>T decreases risk</a:t>
            </a:r>
            <a:endParaRPr lang="en-A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/>
      <p:bldP spid="29" grpId="0"/>
      <p:bldP spid="36" grpId="0"/>
      <p:bldP spid="38" grpId="0"/>
      <p:bldP spid="39" grpId="0"/>
      <p:bldP spid="42" grpId="0"/>
      <p:bldP spid="43" grpId="0"/>
      <p:bldP spid="47" grpId="0"/>
      <p:bldP spid="48" grpId="0"/>
      <p:bldP spid="62" grpId="0"/>
      <p:bldP spid="63" grpId="0"/>
      <p:bldP spid="66" grpId="0"/>
      <p:bldP spid="68" grpId="0"/>
      <p:bldP spid="70" grpId="0"/>
      <p:bldP spid="71" grpId="0"/>
      <p:bldP spid="7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12706" b="57763"/>
          <a:stretch>
            <a:fillRect/>
          </a:stretch>
        </p:blipFill>
        <p:spPr bwMode="auto">
          <a:xfrm>
            <a:off x="179512" y="1315419"/>
            <a:ext cx="4539856" cy="10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179512" y="2286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>
                <a:latin typeface="+mn-lt"/>
              </a:rPr>
              <a:t>SNP with 2 alleles:</a:t>
            </a:r>
            <a:endParaRPr lang="en-AU" sz="1800" dirty="0">
              <a:latin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58427" y="591017"/>
            <a:ext cx="216024" cy="216024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1176049" y="591017"/>
            <a:ext cx="216024" cy="21602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314" y="991761"/>
            <a:ext cx="2267521" cy="13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Oval 46"/>
          <p:cNvSpPr/>
          <p:nvPr/>
        </p:nvSpPr>
        <p:spPr>
          <a:xfrm>
            <a:off x="6391430" y="1153973"/>
            <a:ext cx="216024" cy="216024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Oval 47"/>
          <p:cNvSpPr/>
          <p:nvPr/>
        </p:nvSpPr>
        <p:spPr>
          <a:xfrm>
            <a:off x="6924514" y="1153973"/>
            <a:ext cx="216024" cy="21602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/>
          <p:cNvSpPr txBox="1"/>
          <p:nvPr/>
        </p:nvSpPr>
        <p:spPr>
          <a:xfrm>
            <a:off x="1619672" y="910461"/>
            <a:ext cx="1755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800" i="1" dirty="0" smtClean="0">
                <a:latin typeface="+mn-lt"/>
              </a:rPr>
              <a:t>Asthmatics</a:t>
            </a:r>
            <a:endParaRPr lang="en-AU" sz="1800" i="1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50029" y="908720"/>
            <a:ext cx="17559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800" i="1" dirty="0" smtClean="0">
                <a:latin typeface="+mn-lt"/>
              </a:rPr>
              <a:t>Non-asthmatics</a:t>
            </a:r>
            <a:endParaRPr lang="en-AU" sz="1800" i="1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36184" y="1509207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400</a:t>
            </a:r>
            <a:endParaRPr lang="en-AU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6242534" y="1919139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400</a:t>
            </a:r>
            <a:endParaRPr lang="en-AU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6795078" y="1512491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600</a:t>
            </a:r>
            <a:endParaRPr lang="en-AU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801428" y="1922423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600</a:t>
            </a:r>
            <a:endParaRPr lang="en-AU" sz="1400" dirty="0"/>
          </a:p>
        </p:txBody>
      </p: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931" y="2446234"/>
            <a:ext cx="2267521" cy="13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Oval 60"/>
          <p:cNvSpPr/>
          <p:nvPr/>
        </p:nvSpPr>
        <p:spPr>
          <a:xfrm>
            <a:off x="6401047" y="2587617"/>
            <a:ext cx="216024" cy="216024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Oval 61"/>
          <p:cNvSpPr/>
          <p:nvPr/>
        </p:nvSpPr>
        <p:spPr>
          <a:xfrm>
            <a:off x="6934131" y="2587617"/>
            <a:ext cx="216024" cy="21602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TextBox 62"/>
          <p:cNvSpPr txBox="1"/>
          <p:nvPr/>
        </p:nvSpPr>
        <p:spPr>
          <a:xfrm>
            <a:off x="6245801" y="2942851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450</a:t>
            </a:r>
            <a:endParaRPr lang="en-A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252151" y="3368468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400</a:t>
            </a:r>
            <a:endParaRPr lang="en-AU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6804695" y="2946135"/>
            <a:ext cx="519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550</a:t>
            </a:r>
            <a:endParaRPr lang="en-AU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6790308" y="3371752"/>
            <a:ext cx="5272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600</a:t>
            </a:r>
            <a:endParaRPr lang="en-AU" sz="1400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/>
          <a:srcRect l="12706" t="42237" r="22432" b="10928"/>
          <a:stretch>
            <a:fillRect/>
          </a:stretch>
        </p:blipFill>
        <p:spPr bwMode="auto">
          <a:xfrm>
            <a:off x="190629" y="2613078"/>
            <a:ext cx="3373259" cy="118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/>
        </p:nvSpPr>
        <p:spPr>
          <a:xfrm>
            <a:off x="2400184" y="5251437"/>
            <a:ext cx="587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1000</a:t>
            </a:r>
            <a:endParaRPr lang="en-AU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2406534" y="5661369"/>
            <a:ext cx="581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1000</a:t>
            </a:r>
            <a:endParaRPr lang="en-A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1285854" y="6070267"/>
            <a:ext cx="519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850</a:t>
            </a:r>
            <a:endParaRPr lang="en-AU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1811188" y="6073551"/>
            <a:ext cx="5876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1150</a:t>
            </a:r>
            <a:endParaRPr lang="en-A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2396355" y="6073551"/>
            <a:ext cx="56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smtClean="0"/>
              <a:t>2000</a:t>
            </a:r>
            <a:endParaRPr lang="en-AU" sz="14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 l="1938" r="5017"/>
          <a:stretch>
            <a:fillRect/>
          </a:stretch>
        </p:blipFill>
        <p:spPr bwMode="auto">
          <a:xfrm>
            <a:off x="3275856" y="4896544"/>
            <a:ext cx="549489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0" name="Straight Arrow Connector 99"/>
          <p:cNvCxnSpPr/>
          <p:nvPr/>
        </p:nvCxnSpPr>
        <p:spPr>
          <a:xfrm rot="10800000" flipV="1">
            <a:off x="7596336" y="371703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68" y="4740746"/>
            <a:ext cx="22764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Rectangle 100"/>
          <p:cNvSpPr/>
          <p:nvPr/>
        </p:nvSpPr>
        <p:spPr>
          <a:xfrm>
            <a:off x="4260818" y="4293096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1" dirty="0" smtClean="0">
                <a:solidFill>
                  <a:srgbClr val="002BB4"/>
                </a:solidFill>
                <a:latin typeface="+mj-lt"/>
              </a:rPr>
              <a:t>Level of significance:</a:t>
            </a:r>
            <a:endParaRPr lang="en-AU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>
            <a:off x="3131840" y="4748294"/>
            <a:ext cx="5616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3275856" y="57239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i="1" dirty="0" smtClean="0">
                <a:latin typeface="+mj-lt"/>
              </a:rPr>
              <a:t>P</a:t>
            </a:r>
            <a:r>
              <a:rPr lang="en-AU" sz="1800" dirty="0" smtClean="0">
                <a:latin typeface="+mj-lt"/>
              </a:rPr>
              <a:t>-value (X</a:t>
            </a:r>
            <a:r>
              <a:rPr lang="en-AU" sz="1800" baseline="30000" dirty="0" smtClean="0">
                <a:latin typeface="+mj-lt"/>
              </a:rPr>
              <a:t>2</a:t>
            </a:r>
            <a:r>
              <a:rPr lang="en-AU" sz="1800" dirty="0" smtClean="0">
                <a:latin typeface="+mj-lt"/>
              </a:rPr>
              <a:t>=5.12, </a:t>
            </a:r>
            <a:r>
              <a:rPr lang="en-AU" sz="1800" dirty="0" err="1" smtClean="0">
                <a:latin typeface="+mj-lt"/>
              </a:rPr>
              <a:t>df</a:t>
            </a:r>
            <a:r>
              <a:rPr lang="en-AU" sz="1800" dirty="0" smtClean="0">
                <a:latin typeface="+mj-lt"/>
              </a:rPr>
              <a:t>=1) = 0.024 </a:t>
            </a:r>
            <a:endParaRPr lang="en-AU" sz="1800" dirty="0">
              <a:latin typeface="+mj-lt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/>
          <a:srcRect r="21782"/>
          <a:stretch>
            <a:fillRect/>
          </a:stretch>
        </p:blipFill>
        <p:spPr bwMode="auto">
          <a:xfrm>
            <a:off x="7321864" y="1497484"/>
            <a:ext cx="1642624" cy="6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/>
          <a:srcRect r="8596"/>
          <a:stretch>
            <a:fillRect/>
          </a:stretch>
        </p:blipFill>
        <p:spPr bwMode="auto">
          <a:xfrm>
            <a:off x="7275256" y="2957513"/>
            <a:ext cx="1919544" cy="6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 l="77782" b="57763"/>
          <a:stretch>
            <a:fillRect/>
          </a:stretch>
        </p:blipFill>
        <p:spPr bwMode="auto">
          <a:xfrm>
            <a:off x="3563888" y="2671497"/>
            <a:ext cx="1155480" cy="10718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/>
      <p:bldP spid="70" grpId="0"/>
      <p:bldP spid="73" grpId="0"/>
      <p:bldP spid="74" grpId="0" animBg="1"/>
      <p:bldP spid="88" grpId="0"/>
      <p:bldP spid="101" grpId="0"/>
      <p:bldP spid="10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51950" y="189722"/>
            <a:ext cx="73680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Other tests of association for disease traits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914400" y="838200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 dirty="0" smtClean="0">
                <a:solidFill>
                  <a:srgbClr val="FF0000"/>
                </a:solidFill>
                <a:latin typeface="Futura Bk BT"/>
              </a:rPr>
              <a:t>Logistic regression</a:t>
            </a:r>
            <a:r>
              <a:rPr lang="en-US" dirty="0" smtClean="0">
                <a:solidFill>
                  <a:srgbClr val="FF0000"/>
                </a:solidFill>
                <a:latin typeface="Futura Bk BT"/>
              </a:rPr>
              <a:t>	</a:t>
            </a:r>
            <a:r>
              <a:rPr lang="en-US" dirty="0" smtClean="0">
                <a:latin typeface="Futura Bk BT"/>
              </a:rPr>
              <a:t>	include covariates</a:t>
            </a:r>
          </a:p>
          <a:p>
            <a:pPr eaLnBrk="0" hangingPunct="0">
              <a:spcBef>
                <a:spcPct val="50000"/>
              </a:spcBef>
            </a:pPr>
            <a:r>
              <a:rPr lang="en-US" u="sng" dirty="0" smtClean="0">
                <a:solidFill>
                  <a:srgbClr val="FF0000"/>
                </a:solidFill>
                <a:latin typeface="Futura Bk BT"/>
              </a:rPr>
              <a:t>Fisher’s exact test</a:t>
            </a:r>
            <a:r>
              <a:rPr lang="en-US" dirty="0" smtClean="0">
                <a:solidFill>
                  <a:srgbClr val="FF0000"/>
                </a:solidFill>
                <a:latin typeface="Futura Bk BT"/>
              </a:rPr>
              <a:t>	</a:t>
            </a:r>
            <a:r>
              <a:rPr lang="en-US" dirty="0" smtClean="0">
                <a:latin typeface="Futura Bk BT"/>
              </a:rPr>
              <a:t>	rare variants</a:t>
            </a:r>
          </a:p>
          <a:p>
            <a:pPr eaLnBrk="0" hangingPunct="0">
              <a:spcBef>
                <a:spcPct val="50000"/>
              </a:spcBef>
            </a:pPr>
            <a:r>
              <a:rPr lang="en-US" u="sng" dirty="0" smtClean="0">
                <a:solidFill>
                  <a:srgbClr val="FF0000"/>
                </a:solidFill>
                <a:latin typeface="Futura Bk BT"/>
              </a:rPr>
              <a:t>Genotypic tests</a:t>
            </a:r>
            <a:r>
              <a:rPr lang="en-US" dirty="0" smtClean="0">
                <a:latin typeface="Futura Bk BT"/>
              </a:rPr>
              <a:t>		dominant, recessive</a:t>
            </a:r>
          </a:p>
          <a:p>
            <a:pPr eaLnBrk="0" hangingPunct="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Futura Bk BT"/>
              </a:rPr>
              <a:t>etc</a:t>
            </a:r>
            <a:endParaRPr lang="en-US" dirty="0">
              <a:latin typeface="Futura Bk BT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47261" y="3200400"/>
            <a:ext cx="85919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Common test of association for continuous traits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909710" y="3886200"/>
            <a:ext cx="80056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u="sng" dirty="0" smtClean="0">
                <a:solidFill>
                  <a:srgbClr val="FF0000"/>
                </a:solidFill>
                <a:latin typeface="Futura Bk BT"/>
              </a:rPr>
              <a:t>Linear regression</a:t>
            </a:r>
            <a:r>
              <a:rPr lang="en-US" dirty="0" smtClean="0">
                <a:solidFill>
                  <a:srgbClr val="FF0000"/>
                </a:solidFill>
                <a:latin typeface="Futura Bk BT"/>
              </a:rPr>
              <a:t>	</a:t>
            </a:r>
            <a:r>
              <a:rPr lang="en-US" b="1" dirty="0" smtClean="0">
                <a:solidFill>
                  <a:srgbClr val="009900"/>
                </a:solidFill>
                <a:latin typeface="Futura Bk BT"/>
              </a:rPr>
              <a:t>Trait</a:t>
            </a:r>
            <a:r>
              <a:rPr lang="en-US" dirty="0" smtClean="0">
                <a:latin typeface="Futura Bk BT"/>
              </a:rPr>
              <a:t> = </a:t>
            </a:r>
            <a:r>
              <a:rPr lang="el-GR" i="1" dirty="0" smtClean="0">
                <a:latin typeface="Futura Bk BT"/>
              </a:rPr>
              <a:t>α</a:t>
            </a:r>
            <a:r>
              <a:rPr lang="en-AU" dirty="0" smtClean="0">
                <a:latin typeface="Futura Bk BT"/>
              </a:rPr>
              <a:t> + </a:t>
            </a:r>
            <a:r>
              <a:rPr lang="el-GR" i="1" dirty="0" smtClean="0">
                <a:latin typeface="Futura Bk BT"/>
              </a:rPr>
              <a:t>β</a:t>
            </a:r>
            <a:r>
              <a:rPr lang="en-US" dirty="0" smtClean="0">
                <a:latin typeface="Futura Bk BT"/>
              </a:rPr>
              <a:t> x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Futura Bk BT"/>
              </a:rPr>
              <a:t>SNP</a:t>
            </a:r>
            <a:r>
              <a:rPr lang="en-US" dirty="0" smtClean="0">
                <a:latin typeface="Futura Bk BT"/>
              </a:rPr>
              <a:t> </a:t>
            </a:r>
            <a:r>
              <a:rPr lang="en-US" u="sng" dirty="0" smtClean="0">
                <a:latin typeface="Futura Bk BT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60044" y="488175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Futura Bk BT"/>
              </a:rPr>
              <a:t>β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 = 0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5506576" y="5145045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131498" y="491000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u="sng" dirty="0" smtClean="0">
                <a:latin typeface="+mj-lt"/>
              </a:rPr>
              <a:t>No association</a:t>
            </a:r>
            <a:endParaRPr lang="en-AU" sz="2000" i="1" u="sng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57486" y="523276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Futura Bk BT"/>
              </a:rPr>
              <a:t>β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 &gt; 0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5504018" y="5484485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128940" y="5261024"/>
            <a:ext cx="323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u="sng" dirty="0" smtClean="0">
                <a:latin typeface="+mj-lt"/>
              </a:rPr>
              <a:t>a</a:t>
            </a:r>
            <a:r>
              <a:rPr lang="en-AU" sz="2000" dirty="0" smtClean="0">
                <a:latin typeface="+mj-lt"/>
              </a:rPr>
              <a:t> increases trait levels</a:t>
            </a:r>
            <a:endParaRPr lang="en-AU" sz="20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57486" y="558378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Futura Bk BT"/>
              </a:rPr>
              <a:t>β</a:t>
            </a:r>
            <a:r>
              <a:rPr lang="en-AU" sz="2400" b="1" dirty="0" smtClean="0">
                <a:solidFill>
                  <a:srgbClr val="002BB4"/>
                </a:solidFill>
                <a:latin typeface="+mj-lt"/>
              </a:rPr>
              <a:t> &lt; 0</a:t>
            </a:r>
            <a:endParaRPr lang="en-AU" sz="2400" b="1" dirty="0">
              <a:solidFill>
                <a:srgbClr val="002BB4"/>
              </a:solidFill>
              <a:latin typeface="+mj-lt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5504018" y="5835508"/>
            <a:ext cx="50246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128940" y="5612047"/>
            <a:ext cx="330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u="sng" dirty="0" smtClean="0">
                <a:latin typeface="+mj-lt"/>
              </a:rPr>
              <a:t>a</a:t>
            </a:r>
            <a:r>
              <a:rPr lang="en-AU" sz="2000" dirty="0" smtClean="0">
                <a:latin typeface="+mj-lt"/>
              </a:rPr>
              <a:t> decreases trait levels</a:t>
            </a:r>
            <a:endParaRPr lang="en-AU" sz="20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88600" y="4533122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Futura Bk BT"/>
              </a:rPr>
              <a:t>SNP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Futura Bk BT"/>
              </a:rPr>
              <a:t>:</a:t>
            </a:r>
            <a:r>
              <a:rPr lang="en-US" sz="1800" dirty="0" smtClean="0">
                <a:latin typeface="Futura Bk BT"/>
              </a:rPr>
              <a:t> 0, 1 or 2 copies of minor allele (</a:t>
            </a:r>
            <a:r>
              <a:rPr lang="en-US" sz="1800" i="1" u="sng" dirty="0" smtClean="0">
                <a:latin typeface="Futura Bk BT"/>
              </a:rPr>
              <a:t>a</a:t>
            </a:r>
            <a:r>
              <a:rPr lang="en-US" sz="1800" dirty="0" smtClean="0">
                <a:latin typeface="Futura Bk BT"/>
              </a:rPr>
              <a:t>)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Futura Bk BT"/>
              </a:rPr>
              <a:t> </a:t>
            </a:r>
            <a:endParaRPr lang="en-AU" sz="1800" dirty="0"/>
          </a:p>
        </p:txBody>
      </p:sp>
      <p:sp>
        <p:nvSpPr>
          <p:cNvPr id="55" name="Line 52"/>
          <p:cNvSpPr>
            <a:spLocks noChangeShapeType="1"/>
          </p:cNvSpPr>
          <p:nvPr/>
        </p:nvSpPr>
        <p:spPr bwMode="auto">
          <a:xfrm flipV="1">
            <a:off x="1804081" y="4620403"/>
            <a:ext cx="1295400" cy="1295400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>
            <a:off x="1573894" y="4620403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>
            <a:off x="1713594" y="5988828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58" name="Oval 55"/>
          <p:cNvSpPr>
            <a:spLocks noChangeArrowheads="1"/>
          </p:cNvSpPr>
          <p:nvPr/>
        </p:nvSpPr>
        <p:spPr bwMode="auto">
          <a:xfrm flipV="1">
            <a:off x="2364469" y="5212541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60" name="Oval 56"/>
          <p:cNvSpPr>
            <a:spLocks noChangeArrowheads="1"/>
          </p:cNvSpPr>
          <p:nvPr/>
        </p:nvSpPr>
        <p:spPr bwMode="auto">
          <a:xfrm flipV="1">
            <a:off x="2845481" y="4741053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74" name="Text Box 60"/>
          <p:cNvSpPr txBox="1">
            <a:spLocks noChangeArrowheads="1"/>
          </p:cNvSpPr>
          <p:nvPr/>
        </p:nvSpPr>
        <p:spPr bwMode="auto">
          <a:xfrm>
            <a:off x="1699306" y="6007878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9933"/>
                </a:solidFill>
                <a:latin typeface="Arial" pitchFamily="34" charset="0"/>
              </a:rPr>
              <a:t>0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2178731" y="6012641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9933"/>
                </a:solidFill>
                <a:latin typeface="Arial" pitchFamily="34" charset="0"/>
              </a:rPr>
              <a:t>1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76" name="Text Box 62"/>
          <p:cNvSpPr txBox="1">
            <a:spLocks noChangeArrowheads="1"/>
          </p:cNvSpPr>
          <p:nvPr/>
        </p:nvSpPr>
        <p:spPr bwMode="auto">
          <a:xfrm>
            <a:off x="2659744" y="6007878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9933"/>
                </a:solidFill>
                <a:latin typeface="Arial" pitchFamily="34" charset="0"/>
              </a:rPr>
              <a:t>2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 flipV="1">
            <a:off x="1891394" y="569196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78" name="Line 83"/>
          <p:cNvSpPr>
            <a:spLocks noChangeShapeType="1"/>
          </p:cNvSpPr>
          <p:nvPr/>
        </p:nvSpPr>
        <p:spPr bwMode="auto">
          <a:xfrm flipV="1">
            <a:off x="2019981" y="5342716"/>
            <a:ext cx="360363" cy="3603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79" name="Line 84"/>
          <p:cNvSpPr>
            <a:spLocks noChangeShapeType="1"/>
          </p:cNvSpPr>
          <p:nvPr/>
        </p:nvSpPr>
        <p:spPr bwMode="auto">
          <a:xfrm flipV="1">
            <a:off x="2494644" y="4866466"/>
            <a:ext cx="360362" cy="360362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0" name="Text Box 104"/>
          <p:cNvSpPr txBox="1">
            <a:spLocks noChangeArrowheads="1"/>
          </p:cNvSpPr>
          <p:nvPr/>
        </p:nvSpPr>
        <p:spPr bwMode="auto">
          <a:xfrm rot="16200000">
            <a:off x="399256" y="5096994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09900"/>
                </a:solidFill>
                <a:latin typeface="Futura Bk BT"/>
              </a:rPr>
              <a:t>Trait levels</a:t>
            </a:r>
            <a:endParaRPr lang="en-US" sz="1400" i="1" dirty="0">
              <a:solidFill>
                <a:srgbClr val="009900"/>
              </a:solidFill>
              <a:latin typeface="Futura Bk BT"/>
            </a:endParaRPr>
          </a:p>
        </p:txBody>
      </p:sp>
      <p:sp>
        <p:nvSpPr>
          <p:cNvPr id="81" name="Line 91"/>
          <p:cNvSpPr>
            <a:spLocks noChangeShapeType="1"/>
          </p:cNvSpPr>
          <p:nvPr/>
        </p:nvSpPr>
        <p:spPr bwMode="auto">
          <a:xfrm flipV="1">
            <a:off x="1707696" y="5277402"/>
            <a:ext cx="1346200" cy="4762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3" name="Oval 94"/>
          <p:cNvSpPr>
            <a:spLocks noChangeArrowheads="1"/>
          </p:cNvSpPr>
          <p:nvPr/>
        </p:nvSpPr>
        <p:spPr bwMode="auto">
          <a:xfrm flipV="1">
            <a:off x="2831646" y="5205964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84" name="Oval 98"/>
          <p:cNvSpPr>
            <a:spLocks noChangeArrowheads="1"/>
          </p:cNvSpPr>
          <p:nvPr/>
        </p:nvSpPr>
        <p:spPr bwMode="auto">
          <a:xfrm flipV="1">
            <a:off x="1877558" y="5212314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85" name="Line 99"/>
          <p:cNvSpPr>
            <a:spLocks noChangeShapeType="1"/>
          </p:cNvSpPr>
          <p:nvPr/>
        </p:nvSpPr>
        <p:spPr bwMode="auto">
          <a:xfrm>
            <a:off x="2026783" y="5277402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6" name="Line 100"/>
          <p:cNvSpPr>
            <a:spLocks noChangeShapeType="1"/>
          </p:cNvSpPr>
          <p:nvPr/>
        </p:nvSpPr>
        <p:spPr bwMode="auto">
          <a:xfrm>
            <a:off x="2507796" y="5277402"/>
            <a:ext cx="314325" cy="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 flipV="1">
            <a:off x="1905000" y="4701592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90" name="Oval 56"/>
          <p:cNvSpPr>
            <a:spLocks noChangeArrowheads="1"/>
          </p:cNvSpPr>
          <p:nvPr/>
        </p:nvSpPr>
        <p:spPr bwMode="auto">
          <a:xfrm flipV="1">
            <a:off x="2839449" y="5694823"/>
            <a:ext cx="14287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92" name="Line 83"/>
          <p:cNvSpPr>
            <a:spLocks noChangeShapeType="1"/>
          </p:cNvSpPr>
          <p:nvPr/>
        </p:nvSpPr>
        <p:spPr bwMode="auto">
          <a:xfrm flipH="1" flipV="1">
            <a:off x="2036763" y="4862338"/>
            <a:ext cx="325437" cy="35814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93" name="Line 83"/>
          <p:cNvSpPr>
            <a:spLocks noChangeShapeType="1"/>
          </p:cNvSpPr>
          <p:nvPr/>
        </p:nvSpPr>
        <p:spPr bwMode="auto">
          <a:xfrm flipH="1" flipV="1">
            <a:off x="2514600" y="5365258"/>
            <a:ext cx="325437" cy="358140"/>
          </a:xfrm>
          <a:prstGeom prst="line">
            <a:avLst/>
          </a:prstGeom>
          <a:noFill/>
          <a:ln w="57150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95" name="Text Box 60"/>
          <p:cNvSpPr txBox="1">
            <a:spLocks noChangeArrowheads="1"/>
          </p:cNvSpPr>
          <p:nvPr/>
        </p:nvSpPr>
        <p:spPr bwMode="auto">
          <a:xfrm>
            <a:off x="1690914" y="6241142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9933"/>
                </a:solidFill>
                <a:latin typeface="Arial" pitchFamily="34" charset="0"/>
              </a:rPr>
              <a:t>AA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96" name="Text Box 61"/>
          <p:cNvSpPr txBox="1">
            <a:spLocks noChangeArrowheads="1"/>
          </p:cNvSpPr>
          <p:nvPr/>
        </p:nvSpPr>
        <p:spPr bwMode="auto">
          <a:xfrm>
            <a:off x="2170339" y="6245905"/>
            <a:ext cx="503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 smtClean="0">
                <a:solidFill>
                  <a:srgbClr val="FF9933"/>
                </a:solidFill>
                <a:latin typeface="Arial" pitchFamily="34" charset="0"/>
              </a:rPr>
              <a:t>Aa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  <p:sp>
        <p:nvSpPr>
          <p:cNvPr id="97" name="Text Box 62"/>
          <p:cNvSpPr txBox="1">
            <a:spLocks noChangeArrowheads="1"/>
          </p:cNvSpPr>
          <p:nvPr/>
        </p:nvSpPr>
        <p:spPr bwMode="auto">
          <a:xfrm>
            <a:off x="2651352" y="6241142"/>
            <a:ext cx="503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 smtClean="0">
                <a:solidFill>
                  <a:srgbClr val="FF9933"/>
                </a:solidFill>
                <a:latin typeface="Arial" pitchFamily="34" charset="0"/>
              </a:rPr>
              <a:t>aa</a:t>
            </a:r>
            <a:endParaRPr lang="en-US" sz="1200" b="1" dirty="0">
              <a:solidFill>
                <a:srgbClr val="FF993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0" grpId="0"/>
      <p:bldP spid="45" grpId="0"/>
      <p:bldP spid="46" grpId="0"/>
      <p:bldP spid="50" grpId="0"/>
      <p:bldP spid="51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60" grpId="0" animBg="1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/>
      <p:bldP spid="81" grpId="0" animBg="1"/>
      <p:bldP spid="83" grpId="0" animBg="1"/>
      <p:bldP spid="84" grpId="0" animBg="1"/>
      <p:bldP spid="85" grpId="0" animBg="1"/>
      <p:bldP spid="86" grpId="0" animBg="1"/>
      <p:bldP spid="89" grpId="0" animBg="1"/>
      <p:bldP spid="90" grpId="0" animBg="1"/>
      <p:bldP spid="92" grpId="0" animBg="1"/>
      <p:bldP spid="93" grpId="0" animBg="1"/>
      <p:bldP spid="95" grpId="0"/>
      <p:bldP spid="96" grpId="0"/>
      <p:bldP spid="9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71475" y="1262063"/>
            <a:ext cx="343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i="1">
                <a:solidFill>
                  <a:srgbClr val="0000FF"/>
                </a:solidFill>
                <a:latin typeface="Futura Bk BT"/>
              </a:rPr>
              <a:t>2A. Average allelic effect (</a:t>
            </a:r>
            <a:r>
              <a:rPr lang="el-GR" sz="2000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>
                <a:solidFill>
                  <a:srgbClr val="0000FF"/>
                </a:solidFill>
                <a:latin typeface="Futura Bk BT"/>
              </a:rPr>
              <a:t>)</a:t>
            </a:r>
            <a:r>
              <a:rPr lang="en-AU" sz="2000" i="1">
                <a:solidFill>
                  <a:srgbClr val="0000FF"/>
                </a:solidFill>
                <a:latin typeface="Futura Bk BT"/>
              </a:rPr>
              <a:t> 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738188" y="1905000"/>
            <a:ext cx="677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The deviation of the </a:t>
            </a:r>
            <a:r>
              <a:rPr lang="en-US" sz="2000" u="sng">
                <a:latin typeface="Futura Bk BT"/>
              </a:rPr>
              <a:t>allelic mean</a:t>
            </a:r>
            <a:r>
              <a:rPr lang="en-US" sz="2000">
                <a:latin typeface="Futura Bk BT"/>
              </a:rPr>
              <a:t> from the </a:t>
            </a:r>
            <a:r>
              <a:rPr lang="en-US" sz="2000" u="sng">
                <a:latin typeface="Futura Bk BT"/>
              </a:rPr>
              <a:t>population mean</a:t>
            </a:r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4027488" y="3052763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FF6600"/>
                </a:solidFill>
              </a:rPr>
              <a:t>a</a:t>
            </a:r>
            <a:r>
              <a:rPr lang="en-US"/>
              <a:t>(</a:t>
            </a:r>
            <a:r>
              <a:rPr lang="en-US" i="1">
                <a:solidFill>
                  <a:srgbClr val="00CC00"/>
                </a:solidFill>
              </a:rPr>
              <a:t>p</a:t>
            </a:r>
            <a:r>
              <a:rPr lang="en-US" i="1"/>
              <a:t>-</a:t>
            </a:r>
            <a:r>
              <a:rPr lang="en-US" i="1">
                <a:solidFill>
                  <a:srgbClr val="00CC00"/>
                </a:solidFill>
              </a:rPr>
              <a:t>q</a:t>
            </a:r>
            <a:r>
              <a:rPr lang="en-US"/>
              <a:t>) + </a:t>
            </a:r>
            <a:r>
              <a:rPr lang="en-US" i="1"/>
              <a:t>2</a:t>
            </a:r>
            <a:r>
              <a:rPr lang="en-US" i="1">
                <a:solidFill>
                  <a:srgbClr val="00CC00"/>
                </a:solidFill>
              </a:rPr>
              <a:t>pq</a:t>
            </a:r>
            <a:r>
              <a:rPr lang="en-US" i="1">
                <a:solidFill>
                  <a:srgbClr val="FF6600"/>
                </a:solidFill>
              </a:rPr>
              <a:t>d</a:t>
            </a:r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>
            <a:off x="3311525" y="3824288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>
            <a:off x="4983163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25" name="Line 9"/>
          <p:cNvSpPr>
            <a:spLocks noChangeShapeType="1"/>
          </p:cNvSpPr>
          <p:nvPr/>
        </p:nvSpPr>
        <p:spPr bwMode="auto">
          <a:xfrm>
            <a:off x="3492500" y="3671888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26" name="Line 10"/>
          <p:cNvSpPr>
            <a:spLocks noChangeShapeType="1"/>
          </p:cNvSpPr>
          <p:nvPr/>
        </p:nvSpPr>
        <p:spPr bwMode="auto">
          <a:xfrm>
            <a:off x="6630988" y="3671888"/>
            <a:ext cx="0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27" name="Text Box 11"/>
          <p:cNvSpPr txBox="1">
            <a:spLocks noChangeArrowheads="1"/>
          </p:cNvSpPr>
          <p:nvPr/>
        </p:nvSpPr>
        <p:spPr bwMode="auto">
          <a:xfrm>
            <a:off x="6273800" y="3960813"/>
            <a:ext cx="714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16428" name="Text Box 12"/>
          <p:cNvSpPr txBox="1">
            <a:spLocks noChangeArrowheads="1"/>
          </p:cNvSpPr>
          <p:nvPr/>
        </p:nvSpPr>
        <p:spPr bwMode="auto">
          <a:xfrm>
            <a:off x="3292475" y="3957638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800" b="1" i="1">
                <a:solidFill>
                  <a:srgbClr val="0000FF"/>
                </a:solidFill>
                <a:latin typeface="Tahoma" pitchFamily="34" charset="0"/>
              </a:rPr>
              <a:t>a</a:t>
            </a:r>
            <a:endParaRPr lang="en-US" sz="1800" b="1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16429" name="AutoShape 13"/>
          <p:cNvSpPr>
            <a:spLocks/>
          </p:cNvSpPr>
          <p:nvPr/>
        </p:nvSpPr>
        <p:spPr bwMode="auto">
          <a:xfrm rot="-5400000">
            <a:off x="4216400" y="33147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30" name="AutoShape 14"/>
          <p:cNvSpPr>
            <a:spLocks/>
          </p:cNvSpPr>
          <p:nvPr/>
        </p:nvSpPr>
        <p:spPr bwMode="auto">
          <a:xfrm rot="-5400000">
            <a:off x="5773738" y="3314700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31" name="Rectangle 15"/>
          <p:cNvSpPr>
            <a:spLocks noChangeArrowheads="1"/>
          </p:cNvSpPr>
          <p:nvPr/>
        </p:nvSpPr>
        <p:spPr bwMode="auto">
          <a:xfrm>
            <a:off x="4057650" y="41148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5592763" y="4114800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3311525" y="309562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16434" name="Rectangle 18"/>
          <p:cNvSpPr>
            <a:spLocks noChangeArrowheads="1"/>
          </p:cNvSpPr>
          <p:nvPr/>
        </p:nvSpPr>
        <p:spPr bwMode="auto">
          <a:xfrm>
            <a:off x="6464300" y="3090863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16435" name="Rectangle 19"/>
          <p:cNvSpPr>
            <a:spLocks noChangeArrowheads="1"/>
          </p:cNvSpPr>
          <p:nvPr/>
        </p:nvSpPr>
        <p:spPr bwMode="auto">
          <a:xfrm>
            <a:off x="1174750" y="3143250"/>
            <a:ext cx="1227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Mean (</a:t>
            </a:r>
            <a:r>
              <a:rPr lang="en-US" sz="2000" i="1">
                <a:latin typeface="Futura Bk BT"/>
              </a:rPr>
              <a:t>X</a:t>
            </a:r>
            <a:r>
              <a:rPr lang="en-US" sz="2000">
                <a:latin typeface="Futura Bk BT"/>
              </a:rPr>
              <a:t>)</a:t>
            </a:r>
          </a:p>
        </p:txBody>
      </p:sp>
      <p:sp>
        <p:nvSpPr>
          <p:cNvPr id="316436" name="Line 20"/>
          <p:cNvSpPr>
            <a:spLocks noChangeShapeType="1"/>
          </p:cNvSpPr>
          <p:nvPr/>
        </p:nvSpPr>
        <p:spPr bwMode="auto">
          <a:xfrm>
            <a:off x="2644775" y="33575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37" name="Rectangle 21"/>
          <p:cNvSpPr>
            <a:spLocks noChangeArrowheads="1"/>
          </p:cNvSpPr>
          <p:nvPr/>
        </p:nvSpPr>
        <p:spPr bwMode="auto">
          <a:xfrm>
            <a:off x="2954338" y="2655888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Allele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16438" name="Rectangle 22"/>
          <p:cNvSpPr>
            <a:spLocks noChangeArrowheads="1"/>
          </p:cNvSpPr>
          <p:nvPr/>
        </p:nvSpPr>
        <p:spPr bwMode="auto">
          <a:xfrm>
            <a:off x="6100763" y="2657475"/>
            <a:ext cx="1062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Allele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16439" name="Rectangle 23"/>
          <p:cNvSpPr>
            <a:spLocks noChangeArrowheads="1"/>
          </p:cNvSpPr>
          <p:nvPr/>
        </p:nvSpPr>
        <p:spPr bwMode="auto">
          <a:xfrm>
            <a:off x="4265613" y="2657475"/>
            <a:ext cx="1385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Population</a:t>
            </a:r>
            <a:endParaRPr lang="en-US" sz="2000" b="1" i="1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16440" name="Rectangle 24"/>
          <p:cNvSpPr>
            <a:spLocks noChangeArrowheads="1"/>
          </p:cNvSpPr>
          <p:nvPr/>
        </p:nvSpPr>
        <p:spPr bwMode="auto">
          <a:xfrm>
            <a:off x="1414463" y="4800600"/>
            <a:ext cx="229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i="1">
                <a:solidFill>
                  <a:srgbClr val="0000FF"/>
                </a:solidFill>
                <a:latin typeface="Futura Bk BT"/>
              </a:rPr>
              <a:t>AA	Aa	aa</a:t>
            </a:r>
            <a:endParaRPr lang="en-US" sz="2000">
              <a:latin typeface="Futura Bk BT"/>
            </a:endParaRPr>
          </a:p>
        </p:txBody>
      </p:sp>
      <p:sp>
        <p:nvSpPr>
          <p:cNvPr id="316441" name="Rectangle 25"/>
          <p:cNvSpPr>
            <a:spLocks noChangeArrowheads="1"/>
          </p:cNvSpPr>
          <p:nvPr/>
        </p:nvSpPr>
        <p:spPr bwMode="auto">
          <a:xfrm>
            <a:off x="1416050" y="5092700"/>
            <a:ext cx="228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FF6600"/>
                </a:solidFill>
                <a:latin typeface="Futura Bk BT"/>
              </a:rPr>
              <a:t>a	d	-a</a:t>
            </a:r>
          </a:p>
        </p:txBody>
      </p:sp>
      <p:sp>
        <p:nvSpPr>
          <p:cNvPr id="316442" name="Rectangle 26"/>
          <p:cNvSpPr>
            <a:spLocks noChangeArrowheads="1"/>
          </p:cNvSpPr>
          <p:nvPr/>
        </p:nvSpPr>
        <p:spPr bwMode="auto">
          <a:xfrm>
            <a:off x="533400" y="5686425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	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	q</a:t>
            </a:r>
            <a:r>
              <a:rPr lang="en-US" sz="2000">
                <a:latin typeface="Futura Bk BT"/>
              </a:rPr>
              <a:t>		   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>
                <a:latin typeface="Futura Bk BT"/>
              </a:rPr>
              <a:t>	       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</a:p>
        </p:txBody>
      </p:sp>
      <p:sp>
        <p:nvSpPr>
          <p:cNvPr id="316443" name="Rectangle 27"/>
          <p:cNvSpPr>
            <a:spLocks noChangeArrowheads="1"/>
          </p:cNvSpPr>
          <p:nvPr/>
        </p:nvSpPr>
        <p:spPr bwMode="auto">
          <a:xfrm>
            <a:off x="533400" y="60579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	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	p	q</a:t>
            </a:r>
            <a:r>
              <a:rPr lang="en-US" sz="2000">
                <a:latin typeface="Futura Bk BT"/>
              </a:rPr>
              <a:t>	   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>
                <a:latin typeface="Futura Bk BT"/>
              </a:rPr>
              <a:t>	       	      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</a:p>
        </p:txBody>
      </p:sp>
      <p:sp>
        <p:nvSpPr>
          <p:cNvPr id="316444" name="Line 28"/>
          <p:cNvSpPr>
            <a:spLocks noChangeShapeType="1"/>
          </p:cNvSpPr>
          <p:nvPr/>
        </p:nvSpPr>
        <p:spPr bwMode="auto">
          <a:xfrm>
            <a:off x="561975" y="5516563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16445" name="Rectangle 29"/>
          <p:cNvSpPr>
            <a:spLocks noChangeArrowheads="1"/>
          </p:cNvSpPr>
          <p:nvPr/>
        </p:nvSpPr>
        <p:spPr bwMode="auto">
          <a:xfrm>
            <a:off x="3106738" y="4967288"/>
            <a:ext cx="565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Futura Bk BT"/>
              </a:rPr>
              <a:t>	Allelic mean	Average allelic effect (</a:t>
            </a:r>
            <a:r>
              <a:rPr lang="el-GR" sz="2000">
                <a:latin typeface="Futura Bk BT"/>
              </a:rPr>
              <a:t>α</a:t>
            </a:r>
            <a:r>
              <a:rPr lang="en-US" sz="2000">
                <a:latin typeface="Futura Bk BT"/>
              </a:rPr>
              <a:t>)</a:t>
            </a:r>
            <a:endParaRPr lang="el-GR" sz="2000">
              <a:latin typeface="Futura Bk BT"/>
            </a:endParaRP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8018463" y="76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1/3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1" grpId="0"/>
      <p:bldP spid="316422" grpId="0"/>
      <p:bldP spid="316423" grpId="0" animBg="1"/>
      <p:bldP spid="316424" grpId="0" animBg="1"/>
      <p:bldP spid="316425" grpId="0" animBg="1"/>
      <p:bldP spid="316426" grpId="0" animBg="1"/>
      <p:bldP spid="316427" grpId="0"/>
      <p:bldP spid="316428" grpId="0"/>
      <p:bldP spid="316429" grpId="0" animBg="1"/>
      <p:bldP spid="316430" grpId="0" animBg="1"/>
      <p:bldP spid="316431" grpId="0"/>
      <p:bldP spid="316432" grpId="0"/>
      <p:bldP spid="316433" grpId="0"/>
      <p:bldP spid="316434" grpId="0"/>
      <p:bldP spid="316435" grpId="0"/>
      <p:bldP spid="316436" grpId="0" animBg="1"/>
      <p:bldP spid="316437" grpId="0"/>
      <p:bldP spid="316438" grpId="0"/>
      <p:bldP spid="316439" grpId="0"/>
      <p:bldP spid="316440" grpId="0"/>
      <p:bldP spid="316441" grpId="0"/>
      <p:bldP spid="316442" grpId="0"/>
      <p:bldP spid="316443" grpId="0"/>
      <p:bldP spid="316444" grpId="0" animBg="1"/>
      <p:bldP spid="31644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871538" y="1447800"/>
            <a:ext cx="5681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Futura Bk BT"/>
              </a:rPr>
              <a:t>Denote the average allelic effects</a:t>
            </a:r>
          </a:p>
          <a:p>
            <a:r>
              <a:rPr lang="en-US" sz="2000">
                <a:latin typeface="Futura Bk BT"/>
              </a:rPr>
              <a:t> 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  <a:endParaRPr lang="en-US" sz="2000" b="1" baseline="-25000">
              <a:solidFill>
                <a:srgbClr val="0000FF"/>
              </a:solidFill>
              <a:latin typeface="Futura Bk BT"/>
            </a:endParaRPr>
          </a:p>
          <a:p>
            <a:r>
              <a:rPr lang="en-US" sz="2000">
                <a:latin typeface="Futura Bk BT"/>
              </a:rPr>
              <a:t> 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</a:p>
        </p:txBody>
      </p:sp>
      <p:sp>
        <p:nvSpPr>
          <p:cNvPr id="320517" name="AutoShape 5"/>
          <p:cNvSpPr>
            <a:spLocks noChangeArrowheads="1"/>
          </p:cNvSpPr>
          <p:nvPr/>
        </p:nvSpPr>
        <p:spPr bwMode="auto">
          <a:xfrm rot="5400000">
            <a:off x="567531" y="15660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871538" y="2822575"/>
            <a:ext cx="68246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Futura Bk BT"/>
              </a:rPr>
              <a:t>If only two alleles exist, we can define the </a:t>
            </a:r>
            <a:r>
              <a:rPr lang="en-US" sz="2000" i="1">
                <a:latin typeface="Futura Bk BT"/>
              </a:rPr>
              <a:t>average effect of allele substitution</a:t>
            </a:r>
            <a:endParaRPr lang="en-US" sz="2000">
              <a:latin typeface="Futura Bk BT"/>
            </a:endParaRPr>
          </a:p>
          <a:p>
            <a:r>
              <a:rPr lang="en-US" sz="1800">
                <a:latin typeface="Futura Bk BT"/>
              </a:rPr>
              <a:t>   </a:t>
            </a:r>
            <a:r>
              <a:rPr lang="en-US" sz="2000">
                <a:latin typeface="Futura Bk BT"/>
              </a:rPr>
              <a:t>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aseline="30000">
                <a:latin typeface="Futura Bk BT"/>
              </a:rPr>
              <a:t>  </a:t>
            </a:r>
            <a:r>
              <a:rPr lang="en-US" sz="2000">
                <a:latin typeface="Futura Bk BT"/>
              </a:rPr>
              <a:t>=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 - 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>
                <a:latin typeface="Futura Bk BT"/>
              </a:rPr>
              <a:t> </a:t>
            </a:r>
          </a:p>
          <a:p>
            <a:r>
              <a:rPr lang="en-US" sz="2000">
                <a:latin typeface="Futura Bk BT"/>
              </a:rPr>
              <a:t>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 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q-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2000" i="1">
                <a:latin typeface="Futura Bk BT"/>
              </a:rPr>
              <a:t>))(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 = (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="1" i="1">
                <a:latin typeface="Futura Bk BT"/>
              </a:rPr>
              <a:t>+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sz="2000" i="1">
                <a:latin typeface="Futura Bk BT"/>
              </a:rPr>
              <a:t>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 i="1">
                <a:latin typeface="Futura Bk BT"/>
              </a:rPr>
              <a:t>))</a:t>
            </a:r>
          </a:p>
        </p:txBody>
      </p:sp>
      <p:sp>
        <p:nvSpPr>
          <p:cNvPr id="320519" name="AutoShape 7"/>
          <p:cNvSpPr>
            <a:spLocks noChangeArrowheads="1"/>
          </p:cNvSpPr>
          <p:nvPr/>
        </p:nvSpPr>
        <p:spPr bwMode="auto">
          <a:xfrm rot="5400000">
            <a:off x="567531" y="2940844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20520" name="Rectangle 8"/>
          <p:cNvSpPr>
            <a:spLocks noChangeArrowheads="1"/>
          </p:cNvSpPr>
          <p:nvPr/>
        </p:nvSpPr>
        <p:spPr bwMode="auto">
          <a:xfrm>
            <a:off x="865188" y="4572000"/>
            <a:ext cx="5681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Futura Bk BT"/>
              </a:rPr>
              <a:t>Therefore:</a:t>
            </a:r>
          </a:p>
          <a:p>
            <a:r>
              <a:rPr lang="en-US" sz="2000">
                <a:latin typeface="Futura Bk BT"/>
              </a:rPr>
              <a:t> 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endParaRPr lang="en-US" sz="2000" b="1" baseline="-25000">
              <a:solidFill>
                <a:srgbClr val="0000FF"/>
              </a:solidFill>
              <a:latin typeface="Futura Bk BT"/>
            </a:endParaRPr>
          </a:p>
          <a:p>
            <a:r>
              <a:rPr lang="en-US" sz="2000">
                <a:latin typeface="Futura Bk BT"/>
              </a:rPr>
              <a:t>   - 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 </a:t>
            </a:r>
            <a:r>
              <a:rPr lang="en-US" sz="2000">
                <a:latin typeface="Futura Bk BT"/>
              </a:rPr>
              <a:t>= 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2000" b="1" i="1">
                <a:solidFill>
                  <a:srgbClr val="0000FF"/>
                </a:solidFill>
                <a:latin typeface="Futura Bk BT"/>
              </a:rPr>
              <a:t>α</a:t>
            </a:r>
          </a:p>
        </p:txBody>
      </p:sp>
      <p:sp>
        <p:nvSpPr>
          <p:cNvPr id="320521" name="AutoShape 9"/>
          <p:cNvSpPr>
            <a:spLocks noChangeArrowheads="1"/>
          </p:cNvSpPr>
          <p:nvPr/>
        </p:nvSpPr>
        <p:spPr bwMode="auto">
          <a:xfrm rot="5400000">
            <a:off x="561181" y="469026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8018463" y="76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2/3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/>
      <p:bldP spid="320517" grpId="0" animBg="1"/>
      <p:bldP spid="320518" grpId="0"/>
      <p:bldP spid="320519" grpId="0" animBg="1"/>
      <p:bldP spid="320520" grpId="0"/>
      <p:bldP spid="3205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92088" y="196850"/>
            <a:ext cx="78089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AU" sz="2800" b="1">
                <a:solidFill>
                  <a:srgbClr val="FF0000"/>
                </a:solidFill>
                <a:latin typeface="Futura Bk BT"/>
              </a:rPr>
              <a:t>Biometrical model for single biallelic QTL</a:t>
            </a: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247650" y="981075"/>
            <a:ext cx="767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30200" y="1460500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i="1">
                <a:solidFill>
                  <a:srgbClr val="0000FF"/>
                </a:solidFill>
                <a:latin typeface="Futura Bk BT"/>
              </a:rPr>
              <a:t>2B. Additive genetic variance </a:t>
            </a: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723900" y="1965325"/>
            <a:ext cx="486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utura Bk BT"/>
              </a:rPr>
              <a:t>The variance of the average allelic effects</a:t>
            </a:r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>
            <a:off x="4448175" y="3076575"/>
            <a:ext cx="582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Futura Bk BT"/>
              </a:rPr>
              <a:t>2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4032250" y="2590800"/>
            <a:ext cx="177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utura Bk BT"/>
              </a:rPr>
              <a:t>Additive effect</a:t>
            </a:r>
            <a:endParaRPr lang="el-GR" sz="2000">
              <a:latin typeface="Futura Bk BT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342900" y="1122363"/>
            <a:ext cx="343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AU" sz="2000" i="1">
                <a:solidFill>
                  <a:srgbClr val="C0C0C0"/>
                </a:solidFill>
                <a:latin typeface="Futura Bk BT"/>
              </a:rPr>
              <a:t>2A. Average allelic effect (</a:t>
            </a:r>
            <a:r>
              <a:rPr lang="el-GR" sz="2000" i="1">
                <a:solidFill>
                  <a:srgbClr val="C0C0C0"/>
                </a:solidFill>
                <a:latin typeface="Futura Bk BT"/>
              </a:rPr>
              <a:t>α</a:t>
            </a:r>
            <a:r>
              <a:rPr lang="en-US" sz="2000" i="1">
                <a:solidFill>
                  <a:srgbClr val="C0C0C0"/>
                </a:solidFill>
                <a:latin typeface="Futura Bk BT"/>
              </a:rPr>
              <a:t>)</a:t>
            </a:r>
            <a:r>
              <a:rPr lang="en-AU" sz="2000" i="1">
                <a:solidFill>
                  <a:srgbClr val="C0C0C0"/>
                </a:solidFill>
                <a:latin typeface="Futura Bk BT"/>
              </a:rPr>
              <a:t> </a:t>
            </a:r>
          </a:p>
        </p:txBody>
      </p: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2873375" y="2590800"/>
            <a:ext cx="109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Futura Bk BT"/>
              </a:rPr>
              <a:t>Freq.	</a:t>
            </a:r>
            <a:endParaRPr lang="el-GR" sz="2000">
              <a:latin typeface="Futura Bk BT"/>
            </a:endParaRPr>
          </a:p>
        </p:txBody>
      </p:sp>
      <p:sp>
        <p:nvSpPr>
          <p:cNvPr id="379914" name="Rectangle 10"/>
          <p:cNvSpPr>
            <a:spLocks noChangeArrowheads="1"/>
          </p:cNvSpPr>
          <p:nvPr/>
        </p:nvSpPr>
        <p:spPr bwMode="auto">
          <a:xfrm>
            <a:off x="1981200" y="3027363"/>
            <a:ext cx="55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379915" name="Rectangle 11"/>
          <p:cNvSpPr>
            <a:spLocks noChangeArrowheads="1"/>
          </p:cNvSpPr>
          <p:nvPr/>
        </p:nvSpPr>
        <p:spPr bwMode="auto">
          <a:xfrm>
            <a:off x="1981200" y="3467100"/>
            <a:ext cx="50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379916" name="Rectangle 12"/>
          <p:cNvSpPr>
            <a:spLocks noChangeArrowheads="1"/>
          </p:cNvSpPr>
          <p:nvPr/>
        </p:nvSpPr>
        <p:spPr bwMode="auto">
          <a:xfrm>
            <a:off x="1981200" y="38655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Futura Bk BT"/>
              </a:rPr>
              <a:t>aa</a:t>
            </a:r>
            <a:endParaRPr lang="en-US" sz="2000">
              <a:latin typeface="Futura Bk BT"/>
            </a:endParaRPr>
          </a:p>
        </p:txBody>
      </p:sp>
      <p:sp>
        <p:nvSpPr>
          <p:cNvPr id="379917" name="Rectangle 13"/>
          <p:cNvSpPr>
            <a:spLocks noChangeArrowheads="1"/>
          </p:cNvSpPr>
          <p:nvPr/>
        </p:nvSpPr>
        <p:spPr bwMode="auto">
          <a:xfrm>
            <a:off x="2928938" y="303371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fr-FR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379918" name="Rectangle 14"/>
          <p:cNvSpPr>
            <a:spLocks noChangeArrowheads="1"/>
          </p:cNvSpPr>
          <p:nvPr/>
        </p:nvSpPr>
        <p:spPr bwMode="auto">
          <a:xfrm>
            <a:off x="2901950" y="3465513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>
                <a:solidFill>
                  <a:srgbClr val="00CC00"/>
                </a:solidFill>
                <a:latin typeface="Futura Bk BT"/>
              </a:rPr>
              <a:t>2</a:t>
            </a:r>
            <a:r>
              <a:rPr lang="fr-FR" sz="2000" b="1" i="1">
                <a:solidFill>
                  <a:srgbClr val="00CC00"/>
                </a:solidFill>
                <a:latin typeface="Futura Bk BT"/>
              </a:rPr>
              <a:t>pq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379919" name="Rectangle 15"/>
          <p:cNvSpPr>
            <a:spLocks noChangeArrowheads="1"/>
          </p:cNvSpPr>
          <p:nvPr/>
        </p:nvSpPr>
        <p:spPr bwMode="auto">
          <a:xfrm>
            <a:off x="2900363" y="39084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fr-FR" sz="2000" b="1" i="1" baseline="30000">
                <a:solidFill>
                  <a:srgbClr val="00CC00"/>
                </a:solidFill>
                <a:latin typeface="Futura Bk BT"/>
              </a:rPr>
              <a:t>2</a:t>
            </a:r>
            <a:endParaRPr lang="en-US" sz="2000" b="1" i="1" baseline="30000">
              <a:solidFill>
                <a:srgbClr val="00CC00"/>
              </a:solidFill>
              <a:latin typeface="Futura Bk BT"/>
            </a:endParaRPr>
          </a:p>
        </p:txBody>
      </p:sp>
      <p:sp>
        <p:nvSpPr>
          <p:cNvPr id="379920" name="Rectangle 16"/>
          <p:cNvSpPr>
            <a:spLocks noChangeArrowheads="1"/>
          </p:cNvSpPr>
          <p:nvPr/>
        </p:nvSpPr>
        <p:spPr bwMode="auto">
          <a:xfrm>
            <a:off x="4427538" y="3451225"/>
            <a:ext cx="96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 </a:t>
            </a:r>
            <a:r>
              <a:rPr lang="en-US" sz="2000">
                <a:solidFill>
                  <a:srgbClr val="0000FF"/>
                </a:solidFill>
                <a:latin typeface="Futura Bk BT"/>
              </a:rPr>
              <a:t>+ 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79921" name="Rectangle 17"/>
          <p:cNvSpPr>
            <a:spLocks noChangeArrowheads="1"/>
          </p:cNvSpPr>
          <p:nvPr/>
        </p:nvSpPr>
        <p:spPr bwMode="auto">
          <a:xfrm>
            <a:off x="4438650" y="3913188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Futura Bk BT"/>
              </a:rPr>
              <a:t>2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2000" i="1" baseline="-25000">
                <a:solidFill>
                  <a:srgbClr val="0000FF"/>
                </a:solidFill>
                <a:latin typeface="Futura Bk BT"/>
              </a:rPr>
              <a:t>a</a:t>
            </a:r>
          </a:p>
        </p:txBody>
      </p:sp>
      <p:sp>
        <p:nvSpPr>
          <p:cNvPr id="379922" name="Rectangle 18"/>
          <p:cNvSpPr>
            <a:spLocks noChangeArrowheads="1"/>
          </p:cNvSpPr>
          <p:nvPr/>
        </p:nvSpPr>
        <p:spPr bwMode="auto">
          <a:xfrm>
            <a:off x="5978525" y="3071813"/>
            <a:ext cx="84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Futura Bk BT"/>
              </a:rPr>
              <a:t>= 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endParaRPr lang="en-US" sz="20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79923" name="Rectangle 19"/>
          <p:cNvSpPr>
            <a:spLocks noChangeArrowheads="1"/>
          </p:cNvSpPr>
          <p:nvPr/>
        </p:nvSpPr>
        <p:spPr bwMode="auto">
          <a:xfrm>
            <a:off x="5976938" y="3446463"/>
            <a:ext cx="111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Futura Bk BT"/>
              </a:rPr>
              <a:t>= (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2000">
                <a:solidFill>
                  <a:srgbClr val="0000FF"/>
                </a:solidFill>
                <a:latin typeface="Futura Bk BT"/>
              </a:rPr>
              <a:t>-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sz="2000">
                <a:solidFill>
                  <a:srgbClr val="0000FF"/>
                </a:solidFill>
                <a:latin typeface="Futura Bk BT"/>
              </a:rPr>
              <a:t>)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endParaRPr lang="en-US" sz="20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79924" name="Rectangle 20"/>
          <p:cNvSpPr>
            <a:spLocks noChangeArrowheads="1"/>
          </p:cNvSpPr>
          <p:nvPr/>
        </p:nvSpPr>
        <p:spPr bwMode="auto">
          <a:xfrm>
            <a:off x="5994400" y="3927475"/>
            <a:ext cx="93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  <a:latin typeface="Futura Bk BT"/>
              </a:rPr>
              <a:t>= -2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l-GR" sz="2000">
                <a:solidFill>
                  <a:srgbClr val="0000FF"/>
                </a:solidFill>
                <a:latin typeface="Futura Bk BT"/>
              </a:rPr>
              <a:t>α</a:t>
            </a:r>
            <a:endParaRPr lang="en-US" sz="2000" i="1" baseline="-25000">
              <a:solidFill>
                <a:srgbClr val="0000FF"/>
              </a:solidFill>
              <a:latin typeface="Futura Bk BT"/>
            </a:endParaRPr>
          </a:p>
        </p:txBody>
      </p:sp>
      <p:sp>
        <p:nvSpPr>
          <p:cNvPr id="379925" name="Rectangle 21"/>
          <p:cNvSpPr>
            <a:spLocks noChangeArrowheads="1"/>
          </p:cNvSpPr>
          <p:nvPr/>
        </p:nvSpPr>
        <p:spPr bwMode="auto">
          <a:xfrm>
            <a:off x="857250" y="4648200"/>
            <a:ext cx="91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latin typeface="Futura Bk BT"/>
              </a:rPr>
              <a:t>V</a:t>
            </a:r>
            <a:r>
              <a:rPr lang="en-US" i="1" baseline="-25000">
                <a:latin typeface="Futura Bk BT"/>
              </a:rPr>
              <a:t>A</a:t>
            </a:r>
            <a:r>
              <a:rPr lang="en-US" i="1" baseline="-50000">
                <a:latin typeface="Futura Bk BT"/>
              </a:rPr>
              <a:t>QTL</a:t>
            </a:r>
          </a:p>
        </p:txBody>
      </p:sp>
      <p:sp>
        <p:nvSpPr>
          <p:cNvPr id="379926" name="Rectangle 22"/>
          <p:cNvSpPr>
            <a:spLocks noChangeArrowheads="1"/>
          </p:cNvSpPr>
          <p:nvPr/>
        </p:nvSpPr>
        <p:spPr bwMode="auto">
          <a:xfrm>
            <a:off x="1952625" y="4657725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(</a:t>
            </a:r>
            <a:r>
              <a:rPr lang="en-US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>
                <a:latin typeface="Futura Bk BT"/>
              </a:rPr>
              <a:t>)</a:t>
            </a:r>
            <a:r>
              <a:rPr lang="en-US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+ </a:t>
            </a:r>
            <a:r>
              <a:rPr lang="en-US" i="1">
                <a:latin typeface="Futura Bk BT"/>
              </a:rPr>
              <a:t>((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i="1">
                <a:solidFill>
                  <a:srgbClr val="00CC00"/>
                </a:solidFill>
                <a:latin typeface="Futura Bk BT"/>
              </a:rPr>
              <a:t>-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)</a:t>
            </a:r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i="1">
                <a:latin typeface="Futura Bk BT"/>
              </a:rPr>
              <a:t>)</a:t>
            </a:r>
            <a:r>
              <a:rPr lang="en-US" i="1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2pq</a:t>
            </a:r>
            <a:r>
              <a:rPr lang="en-US" i="1">
                <a:latin typeface="Futura Bk BT"/>
              </a:rPr>
              <a:t> + (-</a:t>
            </a:r>
            <a:r>
              <a:rPr lang="en-US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>
                <a:latin typeface="Futura Bk BT"/>
              </a:rPr>
              <a:t>)</a:t>
            </a:r>
            <a:r>
              <a:rPr lang="en-US" baseline="30000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b="1" i="1" baseline="30000">
                <a:solidFill>
                  <a:srgbClr val="00CC00"/>
                </a:solidFill>
                <a:latin typeface="Futura Bk BT"/>
              </a:rPr>
              <a:t>2</a:t>
            </a:r>
            <a:r>
              <a:rPr lang="en-US">
                <a:latin typeface="Futura Bk BT"/>
              </a:rPr>
              <a:t> </a:t>
            </a:r>
          </a:p>
        </p:txBody>
      </p:sp>
      <p:sp>
        <p:nvSpPr>
          <p:cNvPr id="379927" name="Line 23"/>
          <p:cNvSpPr>
            <a:spLocks noChangeShapeType="1"/>
          </p:cNvSpPr>
          <p:nvPr/>
        </p:nvSpPr>
        <p:spPr bwMode="auto">
          <a:xfrm>
            <a:off x="1676400" y="3019425"/>
            <a:ext cx="4224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9928" name="Rectangle 24"/>
          <p:cNvSpPr>
            <a:spLocks noChangeArrowheads="1"/>
          </p:cNvSpPr>
          <p:nvPr/>
        </p:nvSpPr>
        <p:spPr bwMode="auto">
          <a:xfrm>
            <a:off x="1960563" y="5114925"/>
            <a:ext cx="136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</a:t>
            </a:r>
            <a:r>
              <a:rPr lang="en-US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l-GR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baseline="30000">
                <a:latin typeface="Futura Bk BT"/>
              </a:rPr>
              <a:t>2</a:t>
            </a:r>
            <a:endParaRPr lang="en-US">
              <a:latin typeface="Futura Bk BT"/>
            </a:endParaRPr>
          </a:p>
        </p:txBody>
      </p:sp>
      <p:sp>
        <p:nvSpPr>
          <p:cNvPr id="379929" name="Rectangle 25"/>
          <p:cNvSpPr>
            <a:spLocks noChangeArrowheads="1"/>
          </p:cNvSpPr>
          <p:nvPr/>
        </p:nvSpPr>
        <p:spPr bwMode="auto">
          <a:xfrm>
            <a:off x="1985963" y="5586413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utura Bk BT"/>
              </a:rPr>
              <a:t>=</a:t>
            </a:r>
            <a:r>
              <a:rPr lang="en-US" i="1">
                <a:latin typeface="Futura Bk BT"/>
              </a:rPr>
              <a:t>  </a:t>
            </a:r>
            <a:r>
              <a:rPr lang="en-US">
                <a:latin typeface="Futura Bk BT"/>
              </a:rPr>
              <a:t>2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i="1">
                <a:latin typeface="Futura Bk BT"/>
              </a:rPr>
              <a:t>[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>
                <a:latin typeface="Futura Bk BT"/>
              </a:rPr>
              <a:t>+</a:t>
            </a:r>
            <a:r>
              <a:rPr lang="en-US" b="1" i="1">
                <a:solidFill>
                  <a:srgbClr val="FF6600"/>
                </a:solidFill>
                <a:latin typeface="Futura Bk BT"/>
              </a:rPr>
              <a:t>d</a:t>
            </a:r>
            <a:r>
              <a:rPr lang="en-US" i="1">
                <a:latin typeface="Futura Bk BT"/>
              </a:rPr>
              <a:t>(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>
                <a:latin typeface="Futura Bk BT"/>
              </a:rPr>
              <a:t>-</a:t>
            </a:r>
            <a:r>
              <a:rPr lang="en-US" b="1" i="1">
                <a:solidFill>
                  <a:srgbClr val="00CC00"/>
                </a:solidFill>
                <a:latin typeface="Futura Bk BT"/>
              </a:rPr>
              <a:t>p</a:t>
            </a:r>
            <a:r>
              <a:rPr lang="en-US" i="1">
                <a:latin typeface="Futura Bk BT"/>
              </a:rPr>
              <a:t>)]</a:t>
            </a:r>
            <a:r>
              <a:rPr lang="en-US" baseline="30000">
                <a:latin typeface="Futura Bk BT"/>
              </a:rPr>
              <a:t>2</a:t>
            </a:r>
          </a:p>
        </p:txBody>
      </p:sp>
      <p:sp>
        <p:nvSpPr>
          <p:cNvPr id="379930" name="Text Box 26"/>
          <p:cNvSpPr txBox="1">
            <a:spLocks noChangeArrowheads="1"/>
          </p:cNvSpPr>
          <p:nvPr/>
        </p:nvSpPr>
        <p:spPr bwMode="auto">
          <a:xfrm>
            <a:off x="6013450" y="5638800"/>
            <a:ext cx="236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FF6600"/>
                </a:solidFill>
              </a:rPr>
              <a:t>d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i="1"/>
              <a:t>= 0,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i="1">
                <a:latin typeface="Futura Bk BT"/>
              </a:rPr>
              <a:t>V</a:t>
            </a:r>
            <a:r>
              <a:rPr lang="en-US" sz="2000" i="1" baseline="-25000">
                <a:latin typeface="Futura Bk BT"/>
              </a:rPr>
              <a:t>A</a:t>
            </a:r>
            <a:r>
              <a:rPr lang="en-US" sz="2000" i="1" baseline="-50000">
                <a:latin typeface="Futura Bk BT"/>
              </a:rPr>
              <a:t>QTL</a:t>
            </a:r>
            <a:r>
              <a:rPr lang="en-US" sz="2000" i="1">
                <a:latin typeface="Futura Bk BT"/>
              </a:rPr>
              <a:t>= </a:t>
            </a:r>
            <a:r>
              <a:rPr lang="en-US" sz="2000">
                <a:latin typeface="Futura Bk BT"/>
              </a:rPr>
              <a:t>2</a:t>
            </a:r>
            <a:r>
              <a:rPr lang="en-US" sz="2000" b="1" i="1">
                <a:solidFill>
                  <a:srgbClr val="00CC00"/>
                </a:solidFill>
                <a:latin typeface="Futura Bk BT"/>
              </a:rPr>
              <a:t>pq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2</a:t>
            </a:r>
            <a:endParaRPr lang="en-US" sz="2000" i="1">
              <a:solidFill>
                <a:srgbClr val="FF6600"/>
              </a:solidFill>
            </a:endParaRPr>
          </a:p>
        </p:txBody>
      </p:sp>
      <p:sp>
        <p:nvSpPr>
          <p:cNvPr id="379931" name="Text Box 27"/>
          <p:cNvSpPr txBox="1">
            <a:spLocks noChangeArrowheads="1"/>
          </p:cNvSpPr>
          <p:nvPr/>
        </p:nvSpPr>
        <p:spPr bwMode="auto">
          <a:xfrm>
            <a:off x="6019800" y="6048375"/>
            <a:ext cx="212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CC00"/>
                </a:solidFill>
              </a:rPr>
              <a:t>p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i="1"/>
              <a:t>=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b="1" i="1">
                <a:solidFill>
                  <a:srgbClr val="00CC00"/>
                </a:solidFill>
              </a:rPr>
              <a:t>q</a:t>
            </a:r>
            <a:r>
              <a:rPr lang="en-US" sz="2000" i="1"/>
              <a:t>,</a:t>
            </a:r>
            <a:r>
              <a:rPr lang="en-US" sz="2000" i="1">
                <a:solidFill>
                  <a:srgbClr val="FF6600"/>
                </a:solidFill>
              </a:rPr>
              <a:t> </a:t>
            </a:r>
            <a:r>
              <a:rPr lang="en-US" sz="2000" i="1">
                <a:latin typeface="Futura Bk BT"/>
              </a:rPr>
              <a:t>V</a:t>
            </a:r>
            <a:r>
              <a:rPr lang="en-US" sz="2000" i="1" baseline="-25000">
                <a:latin typeface="Futura Bk BT"/>
              </a:rPr>
              <a:t>A</a:t>
            </a:r>
            <a:r>
              <a:rPr lang="en-US" sz="2000" i="1" baseline="-50000">
                <a:latin typeface="Futura Bk BT"/>
              </a:rPr>
              <a:t>QTL</a:t>
            </a:r>
            <a:r>
              <a:rPr lang="en-US" sz="2000" i="1">
                <a:latin typeface="Futura Bk BT"/>
              </a:rPr>
              <a:t>= </a:t>
            </a:r>
            <a:r>
              <a:rPr lang="en-US" sz="2000">
                <a:latin typeface="Futura Bk BT"/>
              </a:rPr>
              <a:t>½</a:t>
            </a:r>
            <a:r>
              <a:rPr lang="en-US" sz="2000" b="1" i="1">
                <a:solidFill>
                  <a:srgbClr val="FF6600"/>
                </a:solidFill>
                <a:latin typeface="Futura Bk BT"/>
              </a:rPr>
              <a:t>a</a:t>
            </a:r>
            <a:r>
              <a:rPr lang="en-US" sz="2000" baseline="30000">
                <a:latin typeface="Futura Bk BT"/>
              </a:rPr>
              <a:t>2</a:t>
            </a:r>
            <a:endParaRPr lang="en-US" sz="2000" i="1">
              <a:solidFill>
                <a:srgbClr val="FF6600"/>
              </a:solidFill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8018463" y="76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3/3</a:t>
            </a:r>
          </a:p>
        </p:txBody>
      </p:sp>
      <p:sp>
        <p:nvSpPr>
          <p:cNvPr id="379933" name="Rectangle 29"/>
          <p:cNvSpPr>
            <a:spLocks noChangeArrowheads="1"/>
          </p:cNvSpPr>
          <p:nvPr/>
        </p:nvSpPr>
        <p:spPr bwMode="auto">
          <a:xfrm>
            <a:off x="7162800" y="21336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16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1600" baseline="30000">
                <a:latin typeface="Futura Bk BT"/>
              </a:rPr>
              <a:t> </a:t>
            </a:r>
            <a:r>
              <a:rPr lang="en-US" sz="1600">
                <a:latin typeface="Futura Bk BT"/>
              </a:rPr>
              <a:t>=  </a:t>
            </a:r>
            <a:r>
              <a:rPr lang="en-US" sz="1600" b="1" i="1">
                <a:solidFill>
                  <a:srgbClr val="00CC00"/>
                </a:solidFill>
                <a:latin typeface="Futura Bk BT"/>
              </a:rPr>
              <a:t>q</a:t>
            </a:r>
            <a:r>
              <a:rPr lang="en-US" sz="1600" b="1" i="1">
                <a:solidFill>
                  <a:srgbClr val="0000FF"/>
                </a:solidFill>
                <a:latin typeface="Futura Bk BT"/>
              </a:rPr>
              <a:t>α</a:t>
            </a:r>
            <a:endParaRPr lang="en-US" sz="1600" b="1" baseline="-25000">
              <a:solidFill>
                <a:srgbClr val="0000FF"/>
              </a:solidFill>
              <a:latin typeface="Futura Bk BT"/>
            </a:endParaRPr>
          </a:p>
          <a:p>
            <a:r>
              <a:rPr lang="en-US" sz="1600" b="1" i="1">
                <a:solidFill>
                  <a:srgbClr val="0000FF"/>
                </a:solidFill>
                <a:latin typeface="Futura Bk BT"/>
              </a:rPr>
              <a:t>α</a:t>
            </a:r>
            <a:r>
              <a:rPr lang="en-US" sz="1600" b="1" i="1" baseline="-25000">
                <a:solidFill>
                  <a:srgbClr val="0000FF"/>
                </a:solidFill>
                <a:latin typeface="Futura Bk BT"/>
              </a:rPr>
              <a:t>a</a:t>
            </a:r>
            <a:r>
              <a:rPr lang="en-US" sz="1600" baseline="30000">
                <a:latin typeface="Futura Bk BT"/>
              </a:rPr>
              <a:t> </a:t>
            </a:r>
            <a:r>
              <a:rPr lang="en-US" sz="1600">
                <a:latin typeface="Futura Bk BT"/>
              </a:rPr>
              <a:t>= </a:t>
            </a:r>
            <a:r>
              <a:rPr lang="en-US" sz="1600" b="1" i="1">
                <a:solidFill>
                  <a:srgbClr val="00CC00"/>
                </a:solidFill>
                <a:latin typeface="Futura Bk BT"/>
              </a:rPr>
              <a:t>-p</a:t>
            </a:r>
            <a:r>
              <a:rPr lang="en-US" sz="1600" b="1" i="1">
                <a:solidFill>
                  <a:srgbClr val="0000FF"/>
                </a:solidFill>
                <a:latin typeface="Futura Bk BT"/>
              </a:rPr>
              <a:t>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9" grpId="0"/>
      <p:bldP spid="379910" grpId="0"/>
      <p:bldP spid="379911" grpId="0"/>
      <p:bldP spid="379913" grpId="0"/>
      <p:bldP spid="379914" grpId="0"/>
      <p:bldP spid="379915" grpId="0"/>
      <p:bldP spid="379916" grpId="0"/>
      <p:bldP spid="379917" grpId="0"/>
      <p:bldP spid="379918" grpId="0"/>
      <p:bldP spid="379919" grpId="0"/>
      <p:bldP spid="379920" grpId="0"/>
      <p:bldP spid="379921" grpId="0"/>
      <p:bldP spid="379922" grpId="0"/>
      <p:bldP spid="379923" grpId="0"/>
      <p:bldP spid="379924" grpId="0"/>
      <p:bldP spid="379925" grpId="0"/>
      <p:bldP spid="379926" grpId="0"/>
      <p:bldP spid="379927" grpId="0" animBg="1"/>
      <p:bldP spid="379928" grpId="0"/>
      <p:bldP spid="379929" grpId="0"/>
      <p:bldP spid="379930" grpId="0"/>
      <p:bldP spid="379931" grpId="0"/>
      <p:bldP spid="3799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AutoShape 2"/>
          <p:cNvSpPr>
            <a:spLocks noChangeArrowheads="1"/>
          </p:cNvSpPr>
          <p:nvPr/>
        </p:nvSpPr>
        <p:spPr bwMode="auto">
          <a:xfrm rot="5400000">
            <a:off x="567531" y="2207419"/>
            <a:ext cx="144463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795338" y="2079625"/>
            <a:ext cx="252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00FF"/>
                </a:solidFill>
                <a:latin typeface="Futura Bk BT"/>
              </a:rPr>
              <a:t>B. Population level </a:t>
            </a:r>
          </a:p>
        </p:txBody>
      </p:sp>
      <p:sp>
        <p:nvSpPr>
          <p:cNvPr id="377860" name="AutoShape 4"/>
          <p:cNvSpPr>
            <a:spLocks noChangeArrowheads="1"/>
          </p:cNvSpPr>
          <p:nvPr/>
        </p:nvSpPr>
        <p:spPr bwMode="auto">
          <a:xfrm rot="5400000">
            <a:off x="575470" y="3459956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803275" y="3332163"/>
            <a:ext cx="286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00CC00"/>
                </a:solidFill>
                <a:latin typeface="Futura Bk BT"/>
              </a:rPr>
              <a:t>C. Transmission level </a:t>
            </a:r>
          </a:p>
        </p:txBody>
      </p:sp>
      <p:sp>
        <p:nvSpPr>
          <p:cNvPr id="377862" name="AutoShape 6"/>
          <p:cNvSpPr>
            <a:spLocks noChangeArrowheads="1"/>
          </p:cNvSpPr>
          <p:nvPr/>
        </p:nvSpPr>
        <p:spPr bwMode="auto">
          <a:xfrm rot="5400000">
            <a:off x="589757" y="492363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817563" y="4795838"/>
            <a:ext cx="244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FF6600"/>
                </a:solidFill>
                <a:latin typeface="Futura Bk BT"/>
              </a:rPr>
              <a:t>D. Phenotype level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6224588" y="18669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6986588" y="29337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5257800" y="20431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5800725" y="1738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5995988" y="27813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69" name="Text Box 13"/>
          <p:cNvSpPr txBox="1">
            <a:spLocks noChangeArrowheads="1"/>
          </p:cNvSpPr>
          <p:nvPr/>
        </p:nvSpPr>
        <p:spPr bwMode="auto">
          <a:xfrm>
            <a:off x="6489700" y="2119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0" name="Text Box 14"/>
          <p:cNvSpPr txBox="1">
            <a:spLocks noChangeArrowheads="1"/>
          </p:cNvSpPr>
          <p:nvPr/>
        </p:nvSpPr>
        <p:spPr bwMode="auto">
          <a:xfrm>
            <a:off x="5181600" y="2500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1" name="Text Box 15"/>
          <p:cNvSpPr txBox="1">
            <a:spLocks noChangeArrowheads="1"/>
          </p:cNvSpPr>
          <p:nvPr/>
        </p:nvSpPr>
        <p:spPr bwMode="auto">
          <a:xfrm>
            <a:off x="6727825" y="1738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6985000" y="22717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5624513" y="2728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6108700" y="25003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5" name="Text Box 19"/>
          <p:cNvSpPr txBox="1">
            <a:spLocks noChangeArrowheads="1"/>
          </p:cNvSpPr>
          <p:nvPr/>
        </p:nvSpPr>
        <p:spPr bwMode="auto">
          <a:xfrm>
            <a:off x="7161213" y="19669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6" name="Text Box 20"/>
          <p:cNvSpPr txBox="1">
            <a:spLocks noChangeArrowheads="1"/>
          </p:cNvSpPr>
          <p:nvPr/>
        </p:nvSpPr>
        <p:spPr bwMode="auto">
          <a:xfrm>
            <a:off x="7442200" y="26939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5865813" y="20431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499225" y="25765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79" name="Text Box 23"/>
          <p:cNvSpPr txBox="1">
            <a:spLocks noChangeArrowheads="1"/>
          </p:cNvSpPr>
          <p:nvPr/>
        </p:nvSpPr>
        <p:spPr bwMode="auto">
          <a:xfrm>
            <a:off x="7553325" y="22717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0" name="Text Box 24"/>
          <p:cNvSpPr txBox="1">
            <a:spLocks noChangeArrowheads="1"/>
          </p:cNvSpPr>
          <p:nvPr/>
        </p:nvSpPr>
        <p:spPr bwMode="auto">
          <a:xfrm>
            <a:off x="6278563" y="29765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1" name="Text Box 25"/>
          <p:cNvSpPr txBox="1">
            <a:spLocks noChangeArrowheads="1"/>
          </p:cNvSpPr>
          <p:nvPr/>
        </p:nvSpPr>
        <p:spPr bwMode="auto">
          <a:xfrm>
            <a:off x="5638800" y="30146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2" name="Text Box 26"/>
          <p:cNvSpPr txBox="1">
            <a:spLocks noChangeArrowheads="1"/>
          </p:cNvSpPr>
          <p:nvPr/>
        </p:nvSpPr>
        <p:spPr bwMode="auto">
          <a:xfrm>
            <a:off x="5921375" y="36623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CC00"/>
                </a:solidFill>
              </a:rPr>
              <a:t>G</a:t>
            </a:r>
          </a:p>
        </p:txBody>
      </p:sp>
      <p:sp>
        <p:nvSpPr>
          <p:cNvPr id="377883" name="Text Box 27"/>
          <p:cNvSpPr txBox="1">
            <a:spLocks noChangeArrowheads="1"/>
          </p:cNvSpPr>
          <p:nvPr/>
        </p:nvSpPr>
        <p:spPr bwMode="auto">
          <a:xfrm>
            <a:off x="6664325" y="29765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4" name="Text Box 28"/>
          <p:cNvSpPr txBox="1">
            <a:spLocks noChangeArrowheads="1"/>
          </p:cNvSpPr>
          <p:nvPr/>
        </p:nvSpPr>
        <p:spPr bwMode="auto">
          <a:xfrm>
            <a:off x="6961188" y="36623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CC00"/>
                </a:solidFill>
              </a:rPr>
              <a:t>G</a:t>
            </a:r>
          </a:p>
        </p:txBody>
      </p:sp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7231063" y="29575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FF"/>
                </a:solidFill>
              </a:rPr>
              <a:t>G</a:t>
            </a:r>
          </a:p>
        </p:txBody>
      </p:sp>
      <p:sp>
        <p:nvSpPr>
          <p:cNvPr id="377886" name="Line 30"/>
          <p:cNvSpPr>
            <a:spLocks noChangeShapeType="1"/>
          </p:cNvSpPr>
          <p:nvPr/>
        </p:nvSpPr>
        <p:spPr bwMode="auto">
          <a:xfrm>
            <a:off x="5846763" y="3317875"/>
            <a:ext cx="152400" cy="381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87" name="Line 31"/>
          <p:cNvSpPr>
            <a:spLocks noChangeShapeType="1"/>
          </p:cNvSpPr>
          <p:nvPr/>
        </p:nvSpPr>
        <p:spPr bwMode="auto">
          <a:xfrm flipH="1">
            <a:off x="6170613" y="3260725"/>
            <a:ext cx="171450" cy="4381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88" name="Line 32"/>
          <p:cNvSpPr>
            <a:spLocks noChangeShapeType="1"/>
          </p:cNvSpPr>
          <p:nvPr/>
        </p:nvSpPr>
        <p:spPr bwMode="auto">
          <a:xfrm>
            <a:off x="6886575" y="3279775"/>
            <a:ext cx="152400" cy="381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210425" y="3222625"/>
            <a:ext cx="171450" cy="4381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0" name="Text Box 34"/>
          <p:cNvSpPr txBox="1">
            <a:spLocks noChangeArrowheads="1"/>
          </p:cNvSpPr>
          <p:nvPr/>
        </p:nvSpPr>
        <p:spPr bwMode="auto">
          <a:xfrm>
            <a:off x="6759575" y="44815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CC00"/>
                </a:solidFill>
              </a:rPr>
              <a:t>G</a:t>
            </a:r>
          </a:p>
        </p:txBody>
      </p:sp>
      <p:sp>
        <p:nvSpPr>
          <p:cNvPr id="377891" name="Line 35"/>
          <p:cNvSpPr>
            <a:spLocks noChangeShapeType="1"/>
          </p:cNvSpPr>
          <p:nvPr/>
        </p:nvSpPr>
        <p:spPr bwMode="auto">
          <a:xfrm>
            <a:off x="6265863" y="3946525"/>
            <a:ext cx="571500" cy="5143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2" name="Line 36"/>
          <p:cNvSpPr>
            <a:spLocks noChangeShapeType="1"/>
          </p:cNvSpPr>
          <p:nvPr/>
        </p:nvSpPr>
        <p:spPr bwMode="auto">
          <a:xfrm flipH="1">
            <a:off x="7008813" y="4022725"/>
            <a:ext cx="95250" cy="4381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3" name="Text Box 37"/>
          <p:cNvSpPr txBox="1">
            <a:spLocks noChangeArrowheads="1"/>
          </p:cNvSpPr>
          <p:nvPr/>
        </p:nvSpPr>
        <p:spPr bwMode="auto">
          <a:xfrm>
            <a:off x="6073775" y="44815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CC00"/>
                </a:solidFill>
              </a:rPr>
              <a:t>G</a:t>
            </a:r>
          </a:p>
        </p:txBody>
      </p:sp>
      <p:sp>
        <p:nvSpPr>
          <p:cNvPr id="377894" name="Line 38"/>
          <p:cNvSpPr>
            <a:spLocks noChangeShapeType="1"/>
          </p:cNvSpPr>
          <p:nvPr/>
        </p:nvSpPr>
        <p:spPr bwMode="auto">
          <a:xfrm>
            <a:off x="6056313" y="3984625"/>
            <a:ext cx="190500" cy="5143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5" name="Line 39"/>
          <p:cNvSpPr>
            <a:spLocks noChangeShapeType="1"/>
          </p:cNvSpPr>
          <p:nvPr/>
        </p:nvSpPr>
        <p:spPr bwMode="auto">
          <a:xfrm flipH="1">
            <a:off x="6323013" y="3946525"/>
            <a:ext cx="628650" cy="51435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6" name="Line 40"/>
          <p:cNvSpPr>
            <a:spLocks noChangeShapeType="1"/>
          </p:cNvSpPr>
          <p:nvPr/>
        </p:nvSpPr>
        <p:spPr bwMode="auto">
          <a:xfrm>
            <a:off x="6227763" y="4784725"/>
            <a:ext cx="0" cy="5143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7" name="Line 41"/>
          <p:cNvSpPr>
            <a:spLocks noChangeShapeType="1"/>
          </p:cNvSpPr>
          <p:nvPr/>
        </p:nvSpPr>
        <p:spPr bwMode="auto">
          <a:xfrm>
            <a:off x="6913563" y="4784725"/>
            <a:ext cx="0" cy="533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7898" name="Text Box 42"/>
          <p:cNvSpPr txBox="1">
            <a:spLocks noChangeArrowheads="1"/>
          </p:cNvSpPr>
          <p:nvPr/>
        </p:nvSpPr>
        <p:spPr bwMode="auto">
          <a:xfrm>
            <a:off x="6775450" y="53387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6600"/>
                </a:solidFill>
              </a:rPr>
              <a:t>P</a:t>
            </a:r>
          </a:p>
        </p:txBody>
      </p:sp>
      <p:sp>
        <p:nvSpPr>
          <p:cNvPr id="377899" name="Text Box 43"/>
          <p:cNvSpPr txBox="1">
            <a:spLocks noChangeArrowheads="1"/>
          </p:cNvSpPr>
          <p:nvPr/>
        </p:nvSpPr>
        <p:spPr bwMode="auto">
          <a:xfrm>
            <a:off x="6089650" y="53387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6600"/>
                </a:solidFill>
              </a:rPr>
              <a:t>P</a:t>
            </a:r>
          </a:p>
        </p:txBody>
      </p:sp>
      <p:cxnSp>
        <p:nvCxnSpPr>
          <p:cNvPr id="377900" name="AutoShape 44"/>
          <p:cNvCxnSpPr>
            <a:cxnSpLocks noChangeShapeType="1"/>
            <a:stCxn id="377899" idx="2"/>
            <a:endCxn id="377898" idx="2"/>
          </p:cNvCxnSpPr>
          <p:nvPr/>
        </p:nvCxnSpPr>
        <p:spPr bwMode="auto">
          <a:xfrm rot="16200000" flipH="1">
            <a:off x="6580981" y="5333207"/>
            <a:ext cx="1587" cy="6858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rgbClr val="FF66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77901" name="Rectangle 45"/>
          <p:cNvSpPr>
            <a:spLocks noChangeArrowheads="1"/>
          </p:cNvSpPr>
          <p:nvPr/>
        </p:nvSpPr>
        <p:spPr bwMode="auto">
          <a:xfrm>
            <a:off x="992188" y="2452688"/>
            <a:ext cx="343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Allele and genotype frequencies</a:t>
            </a:r>
          </a:p>
        </p:txBody>
      </p:sp>
      <p:sp>
        <p:nvSpPr>
          <p:cNvPr id="377902" name="Rectangle 46"/>
          <p:cNvSpPr>
            <a:spLocks noChangeArrowheads="1"/>
          </p:cNvSpPr>
          <p:nvPr/>
        </p:nvSpPr>
        <p:spPr bwMode="auto">
          <a:xfrm>
            <a:off x="1019175" y="369093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Mendelian segregation</a:t>
            </a:r>
          </a:p>
        </p:txBody>
      </p:sp>
      <p:sp>
        <p:nvSpPr>
          <p:cNvPr id="377903" name="Rectangle 47"/>
          <p:cNvSpPr>
            <a:spLocks noChangeArrowheads="1"/>
          </p:cNvSpPr>
          <p:nvPr/>
        </p:nvSpPr>
        <p:spPr bwMode="auto">
          <a:xfrm>
            <a:off x="1019175" y="399573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Genetic relatedness</a:t>
            </a:r>
          </a:p>
        </p:txBody>
      </p:sp>
      <p:sp>
        <p:nvSpPr>
          <p:cNvPr id="377904" name="Rectangle 48"/>
          <p:cNvSpPr>
            <a:spLocks noChangeArrowheads="1"/>
          </p:cNvSpPr>
          <p:nvPr/>
        </p:nvSpPr>
        <p:spPr bwMode="auto">
          <a:xfrm>
            <a:off x="1057275" y="51339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Biometrical model</a:t>
            </a:r>
          </a:p>
        </p:txBody>
      </p:sp>
      <p:sp>
        <p:nvSpPr>
          <p:cNvPr id="377905" name="Rectangle 49"/>
          <p:cNvSpPr>
            <a:spLocks noChangeArrowheads="1"/>
          </p:cNvSpPr>
          <p:nvPr/>
        </p:nvSpPr>
        <p:spPr bwMode="auto">
          <a:xfrm>
            <a:off x="1052513" y="5424488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Additive and dominance components</a:t>
            </a:r>
          </a:p>
        </p:txBody>
      </p:sp>
      <p:sp>
        <p:nvSpPr>
          <p:cNvPr id="377906" name="AutoShape 50"/>
          <p:cNvSpPr>
            <a:spLocks noChangeArrowheads="1"/>
          </p:cNvSpPr>
          <p:nvPr/>
        </p:nvSpPr>
        <p:spPr bwMode="auto">
          <a:xfrm rot="5400000">
            <a:off x="565945" y="827881"/>
            <a:ext cx="144462" cy="1428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77907" name="Rectangle 51"/>
          <p:cNvSpPr>
            <a:spLocks noChangeArrowheads="1"/>
          </p:cNvSpPr>
          <p:nvPr/>
        </p:nvSpPr>
        <p:spPr bwMode="auto">
          <a:xfrm>
            <a:off x="793750" y="700088"/>
            <a:ext cx="176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000" b="1">
                <a:solidFill>
                  <a:srgbClr val="FF0000"/>
                </a:solidFill>
                <a:latin typeface="Futura Bk BT"/>
              </a:rPr>
              <a:t>A. DNA level </a:t>
            </a:r>
          </a:p>
        </p:txBody>
      </p:sp>
      <p:sp>
        <p:nvSpPr>
          <p:cNvPr id="377908" name="Rectangle 52"/>
          <p:cNvSpPr>
            <a:spLocks noChangeArrowheads="1"/>
          </p:cNvSpPr>
          <p:nvPr/>
        </p:nvSpPr>
        <p:spPr bwMode="auto">
          <a:xfrm>
            <a:off x="1019175" y="1073150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DNA structure, organization</a:t>
            </a:r>
          </a:p>
        </p:txBody>
      </p:sp>
      <p:sp>
        <p:nvSpPr>
          <p:cNvPr id="377909" name="Rectangle 53"/>
          <p:cNvSpPr>
            <a:spLocks noChangeArrowheads="1"/>
          </p:cNvSpPr>
          <p:nvPr/>
        </p:nvSpPr>
        <p:spPr bwMode="auto">
          <a:xfrm>
            <a:off x="1009650" y="1343025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1800" i="1">
                <a:latin typeface="Futura Bk BT"/>
              </a:rPr>
              <a:t>recombination</a:t>
            </a:r>
          </a:p>
        </p:txBody>
      </p:sp>
      <p:pic>
        <p:nvPicPr>
          <p:cNvPr id="377910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6486525" y="-1206499"/>
            <a:ext cx="4159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911" name="Rectangle 55"/>
          <p:cNvSpPr>
            <a:spLocks noChangeArrowheads="1"/>
          </p:cNvSpPr>
          <p:nvPr/>
        </p:nvSpPr>
        <p:spPr bwMode="auto">
          <a:xfrm rot="-5400000">
            <a:off x="6524625" y="-433387"/>
            <a:ext cx="336550" cy="2565400"/>
          </a:xfrm>
          <a:prstGeom prst="rect">
            <a:avLst/>
          </a:prstGeom>
          <a:solidFill>
            <a:srgbClr val="CC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AU"/>
          </a:p>
        </p:txBody>
      </p:sp>
      <p:sp>
        <p:nvSpPr>
          <p:cNvPr id="377912" name="Oval 56"/>
          <p:cNvSpPr>
            <a:spLocks noChangeArrowheads="1"/>
          </p:cNvSpPr>
          <p:nvPr/>
        </p:nvSpPr>
        <p:spPr bwMode="auto">
          <a:xfrm>
            <a:off x="6019800" y="871538"/>
            <a:ext cx="228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377913" name="Line 57"/>
          <p:cNvSpPr>
            <a:spLocks noChangeShapeType="1"/>
          </p:cNvSpPr>
          <p:nvPr/>
        </p:nvSpPr>
        <p:spPr bwMode="auto">
          <a:xfrm flipH="1">
            <a:off x="6010275" y="1143000"/>
            <a:ext cx="76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animBg="1"/>
      <p:bldP spid="377859" grpId="0"/>
      <p:bldP spid="377860" grpId="0" animBg="1"/>
      <p:bldP spid="377861" grpId="0"/>
      <p:bldP spid="377862" grpId="0" animBg="1"/>
      <p:bldP spid="377863" grpId="0"/>
      <p:bldP spid="377864" grpId="0"/>
      <p:bldP spid="377865" grpId="0"/>
      <p:bldP spid="377866" grpId="0"/>
      <p:bldP spid="377867" grpId="0"/>
      <p:bldP spid="377868" grpId="0"/>
      <p:bldP spid="377869" grpId="0"/>
      <p:bldP spid="377870" grpId="0"/>
      <p:bldP spid="377871" grpId="0"/>
      <p:bldP spid="377872" grpId="0"/>
      <p:bldP spid="377873" grpId="0"/>
      <p:bldP spid="377874" grpId="0"/>
      <p:bldP spid="377875" grpId="0"/>
      <p:bldP spid="377876" grpId="0"/>
      <p:bldP spid="377877" grpId="0"/>
      <p:bldP spid="377878" grpId="0"/>
      <p:bldP spid="377879" grpId="0"/>
      <p:bldP spid="377880" grpId="0"/>
      <p:bldP spid="377881" grpId="0"/>
      <p:bldP spid="377882" grpId="0"/>
      <p:bldP spid="377883" grpId="0"/>
      <p:bldP spid="377884" grpId="0"/>
      <p:bldP spid="377885" grpId="0"/>
      <p:bldP spid="377886" grpId="0" animBg="1"/>
      <p:bldP spid="377887" grpId="0" animBg="1"/>
      <p:bldP spid="377888" grpId="0" animBg="1"/>
      <p:bldP spid="377889" grpId="0" animBg="1"/>
      <p:bldP spid="377890" grpId="0"/>
      <p:bldP spid="377891" grpId="0" animBg="1"/>
      <p:bldP spid="377892" grpId="0" animBg="1"/>
      <p:bldP spid="377893" grpId="0"/>
      <p:bldP spid="377894" grpId="0" animBg="1"/>
      <p:bldP spid="377895" grpId="0" animBg="1"/>
      <p:bldP spid="377896" grpId="0" animBg="1"/>
      <p:bldP spid="377897" grpId="0" animBg="1"/>
      <p:bldP spid="377898" grpId="0"/>
      <p:bldP spid="377899" grpId="0"/>
      <p:bldP spid="377901" grpId="0"/>
      <p:bldP spid="377902" grpId="0"/>
      <p:bldP spid="377903" grpId="0"/>
      <p:bldP spid="377904" grpId="0"/>
      <p:bldP spid="377905" grpId="0"/>
      <p:bldP spid="377906" grpId="0" animBg="1"/>
      <p:bldP spid="377907" grpId="0"/>
      <p:bldP spid="377908" grpId="0"/>
      <p:bldP spid="377909" grpId="0"/>
      <p:bldP spid="377911" grpId="0" animBg="1"/>
      <p:bldP spid="377911" grpId="1" animBg="1"/>
      <p:bldP spid="377912" grpId="0" animBg="1"/>
      <p:bldP spid="3779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-Molec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4248472" cy="491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961" y="6065420"/>
            <a:ext cx="39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0B050"/>
                </a:solidFill>
              </a:rPr>
              <a:t>1953 </a:t>
            </a:r>
            <a:r>
              <a:rPr lang="en-AU" sz="2400" dirty="0" smtClean="0">
                <a:solidFill>
                  <a:srgbClr val="00B050"/>
                </a:solidFill>
              </a:rPr>
              <a:t>Watson &amp; Crick</a:t>
            </a:r>
            <a:endParaRPr lang="en-AU" sz="36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66" y="1268760"/>
            <a:ext cx="324934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51951" y="535319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Structure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5188" y="597185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Bases:</a:t>
            </a:r>
            <a:r>
              <a:rPr lang="en-AU" sz="2000" b="1" dirty="0" smtClean="0"/>
              <a:t> </a:t>
            </a:r>
            <a:r>
              <a:rPr lang="en-AU" sz="2000" b="1" dirty="0" smtClean="0">
                <a:solidFill>
                  <a:srgbClr val="0033CC"/>
                </a:solidFill>
              </a:rPr>
              <a:t>A</a:t>
            </a:r>
            <a:r>
              <a:rPr lang="en-AU" sz="2000" b="1" dirty="0" smtClean="0"/>
              <a:t>, </a:t>
            </a:r>
            <a:r>
              <a:rPr lang="en-AU" sz="2000" b="1" dirty="0" smtClean="0">
                <a:solidFill>
                  <a:srgbClr val="009900"/>
                </a:solidFill>
              </a:rPr>
              <a:t>C</a:t>
            </a:r>
            <a:r>
              <a:rPr lang="en-AU" sz="2000" b="1" dirty="0" smtClean="0"/>
              <a:t>, </a:t>
            </a:r>
            <a:r>
              <a:rPr lang="en-AU" sz="2000" b="1" dirty="0" smtClean="0">
                <a:solidFill>
                  <a:srgbClr val="7030A0"/>
                </a:solidFill>
              </a:rPr>
              <a:t>G</a:t>
            </a:r>
            <a:r>
              <a:rPr lang="en-AU" sz="2000" b="1" dirty="0" smtClean="0"/>
              <a:t>, </a:t>
            </a:r>
            <a:r>
              <a:rPr lang="en-AU" sz="2000" b="1" dirty="0" smtClean="0">
                <a:solidFill>
                  <a:srgbClr val="FF0000"/>
                </a:solidFill>
              </a:rPr>
              <a:t>T</a:t>
            </a:r>
            <a:endParaRPr lang="en-A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01403-f6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3492226" cy="4580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5085184"/>
            <a:ext cx="4716016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10 years</a:t>
            </a:r>
          </a:p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USD $3 billion</a:t>
            </a:r>
          </a:p>
          <a:p>
            <a:pPr>
              <a:buFont typeface="Arial" pitchFamily="34" charset="0"/>
              <a:buChar char="•"/>
            </a:pPr>
            <a:r>
              <a:rPr lang="en-AU" sz="1800" i="1" dirty="0" smtClean="0">
                <a:latin typeface="Futura Bk BT"/>
                <a:cs typeface="Courier New" pitchFamily="49" charset="0"/>
              </a:rPr>
              <a:t> Sequence DNA of one single person</a:t>
            </a:r>
          </a:p>
          <a:p>
            <a:pPr>
              <a:lnSpc>
                <a:spcPts val="1000"/>
              </a:lnSpc>
            </a:pPr>
            <a:endParaRPr lang="en-AU" sz="1800" dirty="0" smtClean="0">
              <a:latin typeface="Futura Bk BT"/>
              <a:cs typeface="Courier New" pitchFamily="49" charset="0"/>
            </a:endParaRPr>
          </a:p>
          <a:p>
            <a:pPr algn="ctr"/>
            <a:r>
              <a:rPr lang="en-AU" sz="1800" dirty="0" smtClean="0">
                <a:latin typeface="Courier New" pitchFamily="49" charset="0"/>
                <a:cs typeface="Courier New" pitchFamily="49" charset="0"/>
              </a:rPr>
              <a:t>~ 3,000,000,000 </a:t>
            </a:r>
            <a:r>
              <a:rPr lang="en-AU" sz="1800" dirty="0" smtClean="0">
                <a:latin typeface="Futura Bk BT"/>
                <a:cs typeface="Courier New" pitchFamily="49" charset="0"/>
              </a:rPr>
              <a:t>nucleotides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961" y="6065420"/>
            <a:ext cx="39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0B050"/>
                </a:solidFill>
              </a:rPr>
              <a:t>2001</a:t>
            </a:r>
            <a:endParaRPr lang="en-AU" sz="3600" b="1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680858" y="6036474"/>
            <a:ext cx="363140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12918" y="476672"/>
            <a:ext cx="913108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1951" y="535319"/>
            <a:ext cx="654072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AU" sz="2400" b="1" dirty="0" smtClean="0">
                <a:solidFill>
                  <a:srgbClr val="0033CC"/>
                </a:solidFill>
                <a:latin typeface="Futura Bk BT" pitchFamily="34" charset="0"/>
              </a:rPr>
              <a:t> Sequence</a:t>
            </a:r>
            <a:endParaRPr lang="en-AU" sz="2400" dirty="0">
              <a:solidFill>
                <a:srgbClr val="0033CC"/>
              </a:solidFill>
              <a:latin typeface="Futura Bk BT" pitchFamily="34" charset="0"/>
            </a:endParaRPr>
          </a:p>
        </p:txBody>
      </p:sp>
      <p:pic>
        <p:nvPicPr>
          <p:cNvPr id="15" name="Picture 14" descr="DNA-seque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636912"/>
            <a:ext cx="3275856" cy="2192928"/>
          </a:xfrm>
          <a:prstGeom prst="rect">
            <a:avLst/>
          </a:prstGeom>
        </p:spPr>
      </p:pic>
      <p:pic>
        <p:nvPicPr>
          <p:cNvPr id="4" name="Picture 3" descr="DNA-Molecu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620688"/>
            <a:ext cx="2459847" cy="28455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27984" y="6525344"/>
            <a:ext cx="4588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>
                <a:solidFill>
                  <a:srgbClr val="002BB4"/>
                </a:solidFill>
                <a:latin typeface="Courier New" pitchFamily="49" charset="0"/>
                <a:cs typeface="Courier New" pitchFamily="49" charset="0"/>
              </a:rPr>
              <a:t>http://genome.ucsc.edu/cgi-bin/hgGateway</a:t>
            </a:r>
            <a:endParaRPr lang="en-AU" sz="1400" dirty="0">
              <a:solidFill>
                <a:srgbClr val="002BB4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3970" y="20651"/>
            <a:ext cx="8552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/>
              </a:rPr>
              <a:t>A. DNA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utura Bk B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ean">
  <a:themeElements>
    <a:clrScheme name="clea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le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e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e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e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lean">
  <a:themeElements>
    <a:clrScheme name="1_clea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le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le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e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e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Office\Templates\clean.pot</Template>
  <TotalTime>9262</TotalTime>
  <Words>3263</Words>
  <Application>Microsoft Office PowerPoint</Application>
  <PresentationFormat>On-screen Show (4:3)</PresentationFormat>
  <Paragraphs>984</Paragraphs>
  <Slides>65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clean</vt:lpstr>
      <vt:lpstr>Default Design</vt:lpstr>
      <vt:lpstr>1_Default Design</vt:lpstr>
      <vt:lpstr>1_clean</vt:lpstr>
      <vt:lpstr>2_Default Design</vt:lpstr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SGENE Practical</vt:lpstr>
      <vt:lpstr>Practical</vt:lpstr>
      <vt:lpstr>Some conclusions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Biometrical Genetics</dc:title>
  <dc:creator>manuelF</dc:creator>
  <cp:lastModifiedBy>manuelF</cp:lastModifiedBy>
  <cp:revision>326</cp:revision>
  <dcterms:created xsi:type="dcterms:W3CDTF">1996-09-30T18:28:10Z</dcterms:created>
  <dcterms:modified xsi:type="dcterms:W3CDTF">2015-03-02T17:48:22Z</dcterms:modified>
</cp:coreProperties>
</file>