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427" r:id="rId2"/>
    <p:sldId id="455" r:id="rId3"/>
    <p:sldId id="456" r:id="rId4"/>
    <p:sldId id="457" r:id="rId5"/>
    <p:sldId id="419" r:id="rId6"/>
    <p:sldId id="420" r:id="rId7"/>
    <p:sldId id="418" r:id="rId8"/>
    <p:sldId id="421" r:id="rId9"/>
    <p:sldId id="423" r:id="rId10"/>
    <p:sldId id="422" r:id="rId11"/>
    <p:sldId id="424" r:id="rId12"/>
    <p:sldId id="405" r:id="rId13"/>
    <p:sldId id="425" r:id="rId14"/>
    <p:sldId id="426" r:id="rId15"/>
    <p:sldId id="500" r:id="rId16"/>
    <p:sldId id="485" r:id="rId17"/>
    <p:sldId id="484" r:id="rId18"/>
    <p:sldId id="480" r:id="rId19"/>
    <p:sldId id="486" r:id="rId20"/>
    <p:sldId id="477" r:id="rId21"/>
    <p:sldId id="481" r:id="rId22"/>
    <p:sldId id="482" r:id="rId23"/>
    <p:sldId id="483" r:id="rId24"/>
    <p:sldId id="434" r:id="rId25"/>
    <p:sldId id="409" r:id="rId26"/>
    <p:sldId id="487" r:id="rId27"/>
    <p:sldId id="451" r:id="rId28"/>
    <p:sldId id="496" r:id="rId29"/>
    <p:sldId id="488" r:id="rId30"/>
    <p:sldId id="489" r:id="rId31"/>
    <p:sldId id="490" r:id="rId32"/>
    <p:sldId id="491" r:id="rId33"/>
    <p:sldId id="492" r:id="rId34"/>
    <p:sldId id="494" r:id="rId35"/>
    <p:sldId id="493" r:id="rId36"/>
    <p:sldId id="495" r:id="rId37"/>
    <p:sldId id="497" r:id="rId38"/>
    <p:sldId id="478" r:id="rId39"/>
    <p:sldId id="49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4014" autoAdjust="0"/>
  </p:normalViewPr>
  <p:slideViewPr>
    <p:cSldViewPr>
      <p:cViewPr varScale="1">
        <p:scale>
          <a:sx n="53" d="100"/>
          <a:sy n="53" d="100"/>
        </p:scale>
        <p:origin x="-18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545AD-27DB-4209-B9C6-408C3B620F37}" type="datetimeFigureOut">
              <a:rPr lang="en-GB" smtClean="0"/>
              <a:pPr/>
              <a:t>06/03/2015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80D4D-B734-4681-9257-57E5ED3C61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534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A566F-7B9D-4151-9F46-534EB0ABD610}" type="slidenum">
              <a:rPr lang="en-GB"/>
              <a:pPr/>
              <a:t>5</a:t>
            </a:fld>
            <a:endParaRPr lang="en-GB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80D4D-B734-4681-9257-57E5ED3C6156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BC21B9-AC17-7A4B-ADED-D4F3E6ADA5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7F782-34E3-494D-8913-1879F51FF4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7F782-34E3-494D-8913-1879F51FF4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9901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7F782-34E3-494D-8913-1879F51FF4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6810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2D62E-6500-0C4D-A68F-606BA40CA4E7}" type="slidenum">
              <a:rPr lang="en-GB">
                <a:solidFill>
                  <a:prstClr val="black"/>
                </a:solidFill>
              </a:rPr>
              <a:pPr/>
              <a:t>34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3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1F007-5A24-44C2-9E83-00BA44A5A3AF}" type="slidenum">
              <a:rPr lang="en-GB"/>
              <a:pPr/>
              <a:t>7</a:t>
            </a:fld>
            <a:endParaRPr lang="en-GB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15395-F346-40D6-85B1-B624DB79F546}" type="slidenum">
              <a:rPr lang="en-GB"/>
              <a:pPr/>
              <a:t>9</a:t>
            </a:fld>
            <a:endParaRPr lang="en-GB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DA12B-47C7-4CE9-881F-88F07EDD342F}" type="slidenum">
              <a:rPr lang="en-GB"/>
              <a:pPr/>
              <a:t>10</a:t>
            </a:fld>
            <a:endParaRPr lang="en-GB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FA9511-9D8F-4396-AD48-BCFAF327F109}" type="slidenum">
              <a:rPr lang="en-GB"/>
              <a:pPr/>
              <a:t>11</a:t>
            </a:fld>
            <a:endParaRPr lang="en-GB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C22F9-BDDB-8A48-AB63-D77303F63CB5}" type="slidenum">
              <a:rPr lang="en-US"/>
              <a:pPr/>
              <a:t>12</a:t>
            </a:fld>
            <a:endParaRPr lang="en-US"/>
          </a:p>
        </p:txBody>
      </p:sp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B9E73-9462-4955-9BD4-DB47F7AF9B25}" type="slidenum">
              <a:rPr lang="en-GB"/>
              <a:pPr/>
              <a:t>13</a:t>
            </a:fld>
            <a:endParaRPr lang="en-GB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51220-8ADE-4FF7-9329-2D93F7D3E021}" type="slidenum">
              <a:rPr lang="en-GB"/>
              <a:pPr/>
              <a:t>14</a:t>
            </a:fld>
            <a:endParaRPr lang="en-GB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51220-8ADE-4FF7-9329-2D93F7D3E021}" type="slidenum">
              <a:rPr lang="en-GB"/>
              <a:pPr/>
              <a:t>15</a:t>
            </a:fld>
            <a:endParaRPr lang="en-GB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5B36C-3372-43E9-96FE-C83A79C653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86F64F9-7594-D948-9773-089249130F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06/03/2015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06/03/2015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06/03/2015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06/03/2015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06/03/2015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06/03/2015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C4CCB-9D43-412D-A0AC-BB84032C120D}" type="datetimeFigureOut">
              <a:rPr lang="en-GB" smtClean="0"/>
              <a:pPr/>
              <a:t>06/03/2015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1.xls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2"/>
                </a:solidFill>
              </a:rPr>
              <a:t>Mendelian</a:t>
            </a:r>
            <a:r>
              <a:rPr lang="en-GB" dirty="0" smtClean="0">
                <a:solidFill>
                  <a:schemeClr val="tx2"/>
                </a:solidFill>
              </a:rPr>
              <a:t> Randomization: Genes as Instrumental Variables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David Evans</a:t>
            </a:r>
            <a:endParaRPr lang="en-GB" dirty="0"/>
          </a:p>
        </p:txBody>
      </p:sp>
      <p:pic>
        <p:nvPicPr>
          <p:cNvPr id="4" name="Picture 3" descr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152400" y="6021288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12" descr="MR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iamantinaBrandColou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8272" y="6078656"/>
            <a:ext cx="457200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98475"/>
            <a:ext cx="8229600" cy="568325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Vitamin E supplement use and risk of Coronary Heart Disease</a:t>
            </a:r>
          </a:p>
        </p:txBody>
      </p:sp>
      <p:sp>
        <p:nvSpPr>
          <p:cNvPr id="224259" name="Text Box 1027"/>
          <p:cNvSpPr txBox="1">
            <a:spLocks noChangeArrowheads="1"/>
          </p:cNvSpPr>
          <p:nvPr/>
        </p:nvSpPr>
        <p:spPr bwMode="auto">
          <a:xfrm>
            <a:off x="669925" y="6005513"/>
            <a:ext cx="795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Stampfer et al NEJM 1993; 328: 144-9;  Rimm et al NEJM 1993; 328: 1450-6;  Eidelman et al </a:t>
            </a:r>
            <a:br>
              <a:rPr lang="en-GB" sz="1600"/>
            </a:br>
            <a:r>
              <a:rPr lang="en-GB" sz="1600"/>
              <a:t>Arch Intern Med 2004; 164:1552-6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990600" y="1295400"/>
            <a:ext cx="6967538" cy="4749800"/>
            <a:chOff x="740" y="816"/>
            <a:chExt cx="4273" cy="2992"/>
          </a:xfrm>
        </p:grpSpPr>
        <p:graphicFrame>
          <p:nvGraphicFramePr>
            <p:cNvPr id="224261" name="Object 1029"/>
            <p:cNvGraphicFramePr>
              <a:graphicFrameLocks noChangeAspect="1"/>
            </p:cNvGraphicFramePr>
            <p:nvPr/>
          </p:nvGraphicFramePr>
          <p:xfrm>
            <a:off x="740" y="816"/>
            <a:ext cx="4273" cy="2992"/>
          </p:xfrm>
          <a:graphic>
            <a:graphicData uri="http://schemas.openxmlformats.org/presentationml/2006/ole">
              <p:oleObj spid="_x0000_s166926" name="Chart" r:id="rId4" imgW="3876675" imgH="2714625" progId="MSGraph.Chart.8">
                <p:embed followColorScheme="full"/>
              </p:oleObj>
            </a:graphicData>
          </a:graphic>
        </p:graphicFrame>
        <p:sp>
          <p:nvSpPr>
            <p:cNvPr id="224262" name="Line 1030"/>
            <p:cNvSpPr>
              <a:spLocks noChangeShapeType="1"/>
            </p:cNvSpPr>
            <p:nvPr/>
          </p:nvSpPr>
          <p:spPr bwMode="auto">
            <a:xfrm>
              <a:off x="1214" y="1371"/>
              <a:ext cx="3648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4263" name="Line 1031"/>
            <p:cNvSpPr>
              <a:spLocks noChangeShapeType="1"/>
            </p:cNvSpPr>
            <p:nvPr/>
          </p:nvSpPr>
          <p:spPr bwMode="auto">
            <a:xfrm>
              <a:off x="1168" y="1372"/>
              <a:ext cx="4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4264" name="Text Box 1032"/>
            <p:cNvSpPr txBox="1">
              <a:spLocks noChangeArrowheads="1"/>
            </p:cNvSpPr>
            <p:nvPr/>
          </p:nvSpPr>
          <p:spPr bwMode="auto">
            <a:xfrm>
              <a:off x="862" y="1255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/>
                <a:t>1.0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6800" y="609600"/>
            <a:ext cx="7086600" cy="5578475"/>
            <a:chOff x="624" y="384"/>
            <a:chExt cx="4464" cy="3514"/>
          </a:xfrm>
        </p:grpSpPr>
        <p:pic>
          <p:nvPicPr>
            <p:cNvPr id="408579" name="Picture 3" descr="D:\temp\george2.tif"/>
            <p:cNvPicPr>
              <a:picLocks noChangeAspect="1" noChangeArrowheads="1"/>
            </p:cNvPicPr>
            <p:nvPr/>
          </p:nvPicPr>
          <p:blipFill>
            <a:blip r:embed="rId3" cstate="print"/>
            <a:srcRect b="1515"/>
            <a:stretch>
              <a:fillRect/>
            </a:stretch>
          </p:blipFill>
          <p:spPr bwMode="auto">
            <a:xfrm>
              <a:off x="624" y="384"/>
              <a:ext cx="4464" cy="3108"/>
            </a:xfrm>
            <a:prstGeom prst="rect">
              <a:avLst/>
            </a:prstGeom>
            <a:noFill/>
          </p:spPr>
        </p:pic>
        <p:sp>
          <p:nvSpPr>
            <p:cNvPr id="408580" name="Rectangle 4"/>
            <p:cNvSpPr>
              <a:spLocks noChangeArrowheads="1"/>
            </p:cNvSpPr>
            <p:nvPr/>
          </p:nvSpPr>
          <p:spPr bwMode="auto">
            <a:xfrm>
              <a:off x="624" y="384"/>
              <a:ext cx="4464" cy="310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728" y="3648"/>
              <a:ext cx="23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 i="1"/>
                <a:t>“Well, so much for antioxidants.”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15900"/>
            <a:ext cx="7772400" cy="11430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Verdana"/>
                <a:cs typeface="Verdana"/>
              </a:rPr>
              <a:t>Classic limitations to “observational” science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58900"/>
            <a:ext cx="3810000" cy="4114800"/>
          </a:xfrm>
        </p:spPr>
        <p:txBody>
          <a:bodyPr/>
          <a:lstStyle/>
          <a:p>
            <a:r>
              <a:rPr lang="en-US" sz="2200" dirty="0">
                <a:latin typeface="Verdana"/>
                <a:cs typeface="Verdana"/>
              </a:rPr>
              <a:t>Confounding</a:t>
            </a:r>
          </a:p>
          <a:p>
            <a:endParaRPr lang="en-US" sz="2200" dirty="0">
              <a:latin typeface="Verdana"/>
              <a:cs typeface="Verdana"/>
            </a:endParaRPr>
          </a:p>
          <a:p>
            <a:endParaRPr lang="en-US" sz="2200" dirty="0">
              <a:latin typeface="Verdana"/>
              <a:cs typeface="Verdana"/>
            </a:endParaRPr>
          </a:p>
          <a:p>
            <a:endParaRPr lang="en-US" sz="2200" dirty="0">
              <a:latin typeface="Verdana"/>
              <a:cs typeface="Verdana"/>
            </a:endParaRPr>
          </a:p>
        </p:txBody>
      </p:sp>
      <p:pic>
        <p:nvPicPr>
          <p:cNvPr id="4137" name="Picture 41" descr="conf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1638" y="1150938"/>
            <a:ext cx="2619375" cy="1981200"/>
          </a:xfrm>
          <a:noFill/>
          <a:ln/>
        </p:spPr>
      </p:pic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684213" y="3238500"/>
            <a:ext cx="38100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200" b="0" dirty="0">
                <a:latin typeface="Verdana"/>
                <a:cs typeface="Verdana"/>
              </a:rPr>
              <a:t>Reverse Causation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755650" y="4894263"/>
            <a:ext cx="38100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200" b="0" dirty="0">
                <a:latin typeface="Verdana"/>
                <a:cs typeface="Verdana"/>
              </a:rPr>
              <a:t>Bias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</p:txBody>
      </p:sp>
      <p:pic>
        <p:nvPicPr>
          <p:cNvPr id="4139" name="Picture 43" descr="conf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57825" y="1158875"/>
            <a:ext cx="2619375" cy="1981200"/>
          </a:xfrm>
          <a:noFill/>
          <a:ln/>
        </p:spPr>
      </p:pic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4859338" y="1150938"/>
            <a:ext cx="3600450" cy="19431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42" name="Picture 46" descr="R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8563" y="3143250"/>
            <a:ext cx="3667125" cy="742950"/>
          </a:xfrm>
          <a:prstGeom prst="rect">
            <a:avLst/>
          </a:prstGeom>
          <a:noFill/>
        </p:spPr>
      </p:pic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5076825" y="3167063"/>
            <a:ext cx="3600450" cy="719137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44" name="Picture 48" descr="bi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4030663"/>
            <a:ext cx="3729038" cy="2035175"/>
          </a:xfrm>
          <a:prstGeom prst="rect">
            <a:avLst/>
          </a:prstGeom>
          <a:noFill/>
        </p:spPr>
      </p:pic>
      <p:pic>
        <p:nvPicPr>
          <p:cNvPr id="19" name="Picture 4" descr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12" descr="MRC_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12" descr="MRC_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18" grpId="0"/>
      <p:bldP spid="4119" grpId="0"/>
      <p:bldP spid="4141" grpId="0" animBg="1"/>
      <p:bldP spid="41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An Alternative to RCTs: </a:t>
            </a:r>
            <a:r>
              <a:rPr lang="en-US" sz="3600" b="1" dirty="0" err="1" smtClean="0">
                <a:solidFill>
                  <a:schemeClr val="tx2"/>
                </a:solidFill>
              </a:rPr>
              <a:t>Mendelian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>
                <a:solidFill>
                  <a:schemeClr val="tx2"/>
                </a:solidFill>
              </a:rPr>
              <a:t>randomization</a:t>
            </a:r>
          </a:p>
        </p:txBody>
      </p:sp>
      <p:sp>
        <p:nvSpPr>
          <p:cNvPr id="796675" name="Text Box 3"/>
          <p:cNvSpPr txBox="1">
            <a:spLocks noChangeArrowheads="1"/>
          </p:cNvSpPr>
          <p:nvPr/>
        </p:nvSpPr>
        <p:spPr bwMode="auto">
          <a:xfrm>
            <a:off x="3733800" y="12192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96676" name="Picture 4" descr="mendel1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28600" y="1676400"/>
            <a:ext cx="3462338" cy="457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96677" name="Rectangle 5"/>
          <p:cNvSpPr>
            <a:spLocks noChangeArrowheads="1"/>
          </p:cNvSpPr>
          <p:nvPr/>
        </p:nvSpPr>
        <p:spPr bwMode="auto">
          <a:xfrm>
            <a:off x="914400" y="5791200"/>
            <a:ext cx="211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Mendel in 1862</a:t>
            </a:r>
          </a:p>
        </p:txBody>
      </p:sp>
      <p:sp>
        <p:nvSpPr>
          <p:cNvPr id="796678" name="Text Box 6"/>
          <p:cNvSpPr txBox="1">
            <a:spLocks noChangeArrowheads="1"/>
          </p:cNvSpPr>
          <p:nvPr/>
        </p:nvSpPr>
        <p:spPr bwMode="auto">
          <a:xfrm>
            <a:off x="3733800" y="1640989"/>
            <a:ext cx="53943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/>
              <a:t>In genetic association studies the laws </a:t>
            </a:r>
          </a:p>
          <a:p>
            <a:r>
              <a:rPr lang="en-GB" dirty="0"/>
              <a:t>of </a:t>
            </a:r>
            <a:r>
              <a:rPr lang="en-GB" dirty="0" err="1"/>
              <a:t>Mendelian</a:t>
            </a:r>
            <a:r>
              <a:rPr lang="en-GB" dirty="0"/>
              <a:t> genetics imply that </a:t>
            </a:r>
          </a:p>
          <a:p>
            <a:r>
              <a:rPr lang="en-GB" dirty="0"/>
              <a:t>comparison of groups of individuals </a:t>
            </a:r>
          </a:p>
          <a:p>
            <a:r>
              <a:rPr lang="en-GB" dirty="0"/>
              <a:t>defined by genotype should only differ </a:t>
            </a:r>
          </a:p>
          <a:p>
            <a:r>
              <a:rPr lang="en-GB" dirty="0"/>
              <a:t>with respect to the locus under study </a:t>
            </a:r>
          </a:p>
          <a:p>
            <a:r>
              <a:rPr lang="en-GB" dirty="0"/>
              <a:t>(and closely related loci in linkage </a:t>
            </a:r>
          </a:p>
          <a:p>
            <a:r>
              <a:rPr lang="en-GB" dirty="0"/>
              <a:t>disequilibrium with the locus under study)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Genotypes can proxy for some modifiable </a:t>
            </a:r>
          </a:p>
          <a:p>
            <a:r>
              <a:rPr lang="en-GB" dirty="0"/>
              <a:t>risk factors, and there should </a:t>
            </a:r>
          </a:p>
          <a:p>
            <a:r>
              <a:rPr lang="en-GB" dirty="0"/>
              <a:t>be no confounding of genotype by </a:t>
            </a:r>
          </a:p>
          <a:p>
            <a:r>
              <a:rPr lang="en-GB" dirty="0"/>
              <a:t>behavioural, socioeconomic or </a:t>
            </a:r>
          </a:p>
          <a:p>
            <a:r>
              <a:rPr lang="en-GB" dirty="0"/>
              <a:t>physiological factors (excepting those </a:t>
            </a:r>
          </a:p>
          <a:p>
            <a:r>
              <a:rPr lang="en-GB" dirty="0"/>
              <a:t>influenced by alleles at closely proximate </a:t>
            </a:r>
          </a:p>
          <a:p>
            <a:r>
              <a:rPr lang="en-GB" dirty="0"/>
              <a:t>loci or due to population stratification)</a:t>
            </a:r>
            <a:endParaRPr lang="en-US" dirty="0"/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z="2800" dirty="0" err="1">
                <a:solidFill>
                  <a:schemeClr val="tx2"/>
                </a:solidFill>
              </a:rPr>
              <a:t>Mendelian</a:t>
            </a:r>
            <a:r>
              <a:rPr lang="en-GB" sz="2800" dirty="0">
                <a:solidFill>
                  <a:schemeClr val="tx2"/>
                </a:solidFill>
              </a:rPr>
              <a:t> randomisation and RCTs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5219700" y="2556608"/>
            <a:ext cx="3429000" cy="5804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RANDOMISATION METHOD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5749636" y="1447800"/>
            <a:ext cx="2327564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RANDOMISED CONTROLLED TRIAL</a:t>
            </a:r>
          </a:p>
        </p:txBody>
      </p:sp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762000" y="4653516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762000" y="1447800"/>
            <a:ext cx="1943100" cy="6200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>
                <a:latin typeface="Comic Sans MS" pitchFamily="66" charset="0"/>
              </a:rPr>
              <a:t>MENDELIAN RANDOMISATION</a:t>
            </a:r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76200" y="2579035"/>
            <a:ext cx="3522518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 SEGREGATION OF ALLELES</a:t>
            </a:r>
          </a:p>
        </p:txBody>
      </p:sp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6019800" y="4534786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76200" y="3466214"/>
            <a:ext cx="16002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dirty="0">
                <a:latin typeface="Comic Sans MS" pitchFamily="66" charset="0"/>
              </a:rPr>
              <a:t>EXPOSED: FUNCTIONAL  ALLELLES</a:t>
            </a:r>
          </a:p>
        </p:txBody>
      </p:sp>
      <p:sp>
        <p:nvSpPr>
          <p:cNvPr id="345099" name="Text Box 11"/>
          <p:cNvSpPr txBox="1">
            <a:spLocks noChangeArrowheads="1"/>
          </p:cNvSpPr>
          <p:nvPr/>
        </p:nvSpPr>
        <p:spPr bwMode="auto">
          <a:xfrm>
            <a:off x="5219700" y="3466214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EXPOSED: </a:t>
            </a:r>
          </a:p>
          <a:p>
            <a:pPr eaLnBrk="0" hangingPunct="0"/>
            <a:endParaRPr lang="en-US" sz="1600">
              <a:latin typeface="Comic Sans MS" pitchFamily="66" charset="0"/>
            </a:endParaRPr>
          </a:p>
          <a:p>
            <a:pPr eaLnBrk="0" hangingPunct="0"/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345100" name="Text Box 12"/>
          <p:cNvSpPr txBox="1">
            <a:spLocks noChangeArrowheads="1"/>
          </p:cNvSpPr>
          <p:nvPr/>
        </p:nvSpPr>
        <p:spPr bwMode="auto">
          <a:xfrm>
            <a:off x="2362200" y="3466214"/>
            <a:ext cx="14859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CONTROL: NULL ALLELLES</a:t>
            </a:r>
          </a:p>
        </p:txBody>
      </p:sp>
      <p:sp>
        <p:nvSpPr>
          <p:cNvPr id="345101" name="Text Box 13"/>
          <p:cNvSpPr txBox="1">
            <a:spLocks noChangeArrowheads="1"/>
          </p:cNvSpPr>
          <p:nvPr/>
        </p:nvSpPr>
        <p:spPr bwMode="auto">
          <a:xfrm>
            <a:off x="7277100" y="3466214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CONTROL: </a:t>
            </a:r>
          </a:p>
          <a:p>
            <a:pPr eaLnBrk="0" hangingPunct="0"/>
            <a:r>
              <a:rPr lang="en-US" sz="1600">
                <a:latin typeface="Comic Sans MS" pitchFamily="66" charset="0"/>
              </a:rPr>
              <a:t>NO </a:t>
            </a:r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345102" name="Text Box 14"/>
          <p:cNvSpPr txBox="1">
            <a:spLocks noChangeArrowheads="1"/>
          </p:cNvSpPr>
          <p:nvPr/>
        </p:nvSpPr>
        <p:spPr bwMode="auto">
          <a:xfrm>
            <a:off x="76200" y="5959549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OUTCOMES COMPARED BETWEEN GROUPS</a:t>
            </a:r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>
            <a:off x="1769918" y="2160181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6934200" y="2171395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1905000" y="3228753"/>
            <a:ext cx="4572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H="1">
            <a:off x="1447800" y="3228753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H="1">
            <a:off x="6477000" y="3228753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7048500" y="3206327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9" name="Text Box 21"/>
          <p:cNvSpPr txBox="1">
            <a:spLocks noChangeArrowheads="1"/>
          </p:cNvSpPr>
          <p:nvPr/>
        </p:nvSpPr>
        <p:spPr bwMode="auto">
          <a:xfrm>
            <a:off x="4876800" y="5959549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OUTCOMES COMPARED BETWEEN GROUPS</a:t>
            </a:r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4191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>
            <a:off x="36195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>
            <a:off x="54483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3" name="Line 25"/>
          <p:cNvSpPr>
            <a:spLocks noChangeShapeType="1"/>
          </p:cNvSpPr>
          <p:nvPr/>
        </p:nvSpPr>
        <p:spPr bwMode="auto">
          <a:xfrm>
            <a:off x="86487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tx2"/>
                </a:solidFill>
              </a:rPr>
              <a:t>LDL and Coronary Heart Disease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5219700" y="2556608"/>
            <a:ext cx="3429000" cy="5804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RANDOMISATION METHOD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5749636" y="1447800"/>
            <a:ext cx="2327564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RANDOMISED CONTROLLED TRIAL</a:t>
            </a:r>
          </a:p>
        </p:txBody>
      </p:sp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762000" y="4653516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762000" y="1447800"/>
            <a:ext cx="1943100" cy="6200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>
                <a:latin typeface="Comic Sans MS" pitchFamily="66" charset="0"/>
              </a:rPr>
              <a:t>MENDELIAN RANDOMISATION</a:t>
            </a:r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76200" y="2579035"/>
            <a:ext cx="3522518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 SEGREGATION OF ALLELES</a:t>
            </a:r>
          </a:p>
        </p:txBody>
      </p:sp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6019800" y="4534786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76200" y="3466214"/>
            <a:ext cx="16002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dirty="0">
                <a:latin typeface="Comic Sans MS" pitchFamily="66" charset="0"/>
              </a:rPr>
              <a:t>EXPOSED</a:t>
            </a:r>
            <a:r>
              <a:rPr lang="en-US" sz="1600" dirty="0" smtClean="0">
                <a:latin typeface="Comic Sans MS" pitchFamily="66" charset="0"/>
              </a:rPr>
              <a:t>:</a:t>
            </a:r>
          </a:p>
          <a:p>
            <a:pPr eaLnBrk="0" hangingPunct="0"/>
            <a:r>
              <a:rPr lang="en-US" sz="1600" dirty="0" smtClean="0">
                <a:latin typeface="Comic Sans MS" pitchFamily="66" charset="0"/>
              </a:rPr>
              <a:t>Genotype AA</a:t>
            </a:r>
            <a:endParaRPr lang="en-US" sz="1600" dirty="0" smtClean="0">
              <a:latin typeface="Comic Sans MS" pitchFamily="66" charset="0"/>
            </a:endParaRPr>
          </a:p>
          <a:p>
            <a:pPr eaLnBrk="0" hangingPunct="0"/>
            <a:r>
              <a:rPr lang="en-US" sz="1600" dirty="0" smtClean="0">
                <a:latin typeface="Comic Sans MS" pitchFamily="66" charset="0"/>
              </a:rPr>
              <a:t>(LDL LOW)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45099" name="Text Box 11"/>
          <p:cNvSpPr txBox="1">
            <a:spLocks noChangeArrowheads="1"/>
          </p:cNvSpPr>
          <p:nvPr/>
        </p:nvSpPr>
        <p:spPr bwMode="auto">
          <a:xfrm>
            <a:off x="5219700" y="3466214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dirty="0">
                <a:latin typeface="Comic Sans MS" pitchFamily="66" charset="0"/>
              </a:rPr>
              <a:t>EXPOSED: </a:t>
            </a:r>
          </a:p>
          <a:p>
            <a:pPr eaLnBrk="0" hangingPunct="0"/>
            <a:r>
              <a:rPr lang="en-US" sz="1400" dirty="0" smtClean="0">
                <a:latin typeface="Comic Sans MS" pitchFamily="66" charset="0"/>
              </a:rPr>
              <a:t>STATIN</a:t>
            </a:r>
          </a:p>
          <a:p>
            <a:pPr eaLnBrk="0" hangingPunct="0"/>
            <a:r>
              <a:rPr lang="en-US" sz="1400" dirty="0" smtClean="0">
                <a:latin typeface="Comic Sans MS" pitchFamily="66" charset="0"/>
              </a:rPr>
              <a:t>(LDL LOW)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345100" name="Text Box 12"/>
          <p:cNvSpPr txBox="1">
            <a:spLocks noChangeArrowheads="1"/>
          </p:cNvSpPr>
          <p:nvPr/>
        </p:nvSpPr>
        <p:spPr bwMode="auto">
          <a:xfrm>
            <a:off x="2362200" y="3466214"/>
            <a:ext cx="14859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dirty="0">
                <a:latin typeface="Comic Sans MS" pitchFamily="66" charset="0"/>
              </a:rPr>
              <a:t>CONTROL</a:t>
            </a:r>
            <a:r>
              <a:rPr lang="en-US" sz="1600" dirty="0" smtClean="0">
                <a:latin typeface="Comic Sans MS" pitchFamily="66" charset="0"/>
              </a:rPr>
              <a:t>:</a:t>
            </a:r>
          </a:p>
          <a:p>
            <a:pPr eaLnBrk="0" hangingPunct="0"/>
            <a:r>
              <a:rPr lang="en-US" sz="1600" dirty="0" smtClean="0">
                <a:latin typeface="Comic Sans MS" pitchFamily="66" charset="0"/>
              </a:rPr>
              <a:t>Genotype </a:t>
            </a:r>
            <a:r>
              <a:rPr lang="en-US" sz="1600" dirty="0" err="1" smtClean="0">
                <a:latin typeface="Comic Sans MS" pitchFamily="66" charset="0"/>
              </a:rPr>
              <a:t>aa</a:t>
            </a:r>
            <a:endParaRPr lang="en-US" sz="1600" dirty="0" smtClean="0">
              <a:latin typeface="Comic Sans MS" pitchFamily="66" charset="0"/>
            </a:endParaRPr>
          </a:p>
          <a:p>
            <a:pPr eaLnBrk="0" hangingPunct="0"/>
            <a:r>
              <a:rPr lang="en-US" sz="1600" dirty="0" smtClean="0">
                <a:latin typeface="Comic Sans MS" pitchFamily="66" charset="0"/>
              </a:rPr>
              <a:t>(LDL HIGH)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45101" name="Text Box 13"/>
          <p:cNvSpPr txBox="1">
            <a:spLocks noChangeArrowheads="1"/>
          </p:cNvSpPr>
          <p:nvPr/>
        </p:nvSpPr>
        <p:spPr bwMode="auto">
          <a:xfrm>
            <a:off x="7277100" y="3466214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dirty="0">
                <a:latin typeface="Comic Sans MS" pitchFamily="66" charset="0"/>
              </a:rPr>
              <a:t>CONTROL: </a:t>
            </a:r>
          </a:p>
          <a:p>
            <a:pPr eaLnBrk="0" hangingPunct="0"/>
            <a:r>
              <a:rPr lang="en-US" sz="1600" dirty="0" smtClean="0">
                <a:latin typeface="Comic Sans MS" pitchFamily="66" charset="0"/>
              </a:rPr>
              <a:t>PLACEBO</a:t>
            </a:r>
          </a:p>
          <a:p>
            <a:pPr eaLnBrk="0" hangingPunct="0"/>
            <a:r>
              <a:rPr lang="en-US" sz="1600" dirty="0" smtClean="0">
                <a:latin typeface="Comic Sans MS" pitchFamily="66" charset="0"/>
              </a:rPr>
              <a:t>(LDL HIGH)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45102" name="Text Box 14"/>
          <p:cNvSpPr txBox="1">
            <a:spLocks noChangeArrowheads="1"/>
          </p:cNvSpPr>
          <p:nvPr/>
        </p:nvSpPr>
        <p:spPr bwMode="auto">
          <a:xfrm>
            <a:off x="76200" y="5959549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RISK OF CORONARY HEART DISEASE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>
            <a:off x="1769918" y="2160181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6934200" y="2171395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1905000" y="3228753"/>
            <a:ext cx="4572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H="1">
            <a:off x="1447800" y="3228753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H="1">
            <a:off x="6477000" y="3228753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7048500" y="3206327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9" name="Text Box 21"/>
          <p:cNvSpPr txBox="1">
            <a:spLocks noChangeArrowheads="1"/>
          </p:cNvSpPr>
          <p:nvPr/>
        </p:nvSpPr>
        <p:spPr bwMode="auto">
          <a:xfrm>
            <a:off x="4876800" y="5959549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RISK OF CORONARY HEART DISEASE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4191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>
            <a:off x="36195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>
            <a:off x="54483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3" name="Line 25"/>
          <p:cNvSpPr>
            <a:spLocks noChangeShapeType="1"/>
          </p:cNvSpPr>
          <p:nvPr/>
        </p:nvSpPr>
        <p:spPr bwMode="auto">
          <a:xfrm>
            <a:off x="86487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MR - History</a:t>
            </a:r>
            <a:endParaRPr lang="en-AU" dirty="0">
              <a:solidFill>
                <a:schemeClr val="tx2"/>
              </a:solidFill>
            </a:endParaRPr>
          </a:p>
        </p:txBody>
      </p:sp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72816"/>
            <a:ext cx="5741483" cy="440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fis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708920"/>
            <a:ext cx="1947121" cy="2388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6" y="6381328"/>
            <a:ext cx="2977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Fisher (1951) Bateson Lecture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Why Perform MR?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“prove” a causal relationship</a:t>
            </a:r>
          </a:p>
          <a:p>
            <a:pPr lvl="1"/>
            <a:r>
              <a:rPr lang="en-GB" dirty="0" smtClean="0"/>
              <a:t>Useful in genomics studies</a:t>
            </a:r>
          </a:p>
          <a:p>
            <a:endParaRPr lang="en-GB" dirty="0"/>
          </a:p>
          <a:p>
            <a:r>
              <a:rPr lang="en-GB" dirty="0" smtClean="0"/>
              <a:t>To estimate the magnitude of a causal association</a:t>
            </a:r>
          </a:p>
          <a:p>
            <a:pPr lvl="1"/>
            <a:r>
              <a:rPr lang="en-GB" dirty="0" smtClean="0"/>
              <a:t>Useful in drug development</a:t>
            </a:r>
          </a:p>
          <a:p>
            <a:pPr lvl="1"/>
            <a:r>
              <a:rPr lang="en-GB" dirty="0" smtClean="0"/>
              <a:t>Useful in public health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339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MR Core Assumptions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2238375" y="3294311"/>
            <a:ext cx="635000" cy="566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Z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3879850" y="3294311"/>
            <a:ext cx="633413" cy="566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X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521325" y="3294311"/>
            <a:ext cx="633413" cy="566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681538" y="2133848"/>
            <a:ext cx="633412" cy="566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5286" name="AutoShape 6"/>
          <p:cNvCxnSpPr>
            <a:cxnSpLocks noChangeShapeType="1"/>
          </p:cNvCxnSpPr>
          <p:nvPr/>
        </p:nvCxnSpPr>
        <p:spPr bwMode="auto">
          <a:xfrm>
            <a:off x="2873375" y="3587998"/>
            <a:ext cx="10064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25287" name="AutoShape 7"/>
          <p:cNvCxnSpPr>
            <a:cxnSpLocks noChangeShapeType="1"/>
          </p:cNvCxnSpPr>
          <p:nvPr/>
        </p:nvCxnSpPr>
        <p:spPr bwMode="auto">
          <a:xfrm>
            <a:off x="4514850" y="3587998"/>
            <a:ext cx="10064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25288" name="AutoShape 8"/>
          <p:cNvCxnSpPr>
            <a:cxnSpLocks noChangeShapeType="1"/>
          </p:cNvCxnSpPr>
          <p:nvPr/>
        </p:nvCxnSpPr>
        <p:spPr bwMode="auto">
          <a:xfrm flipH="1">
            <a:off x="4183063" y="2421186"/>
            <a:ext cx="498475" cy="873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25289" name="AutoShape 9"/>
          <p:cNvCxnSpPr>
            <a:cxnSpLocks noChangeShapeType="1"/>
          </p:cNvCxnSpPr>
          <p:nvPr/>
        </p:nvCxnSpPr>
        <p:spPr bwMode="auto">
          <a:xfrm>
            <a:off x="5314950" y="2421186"/>
            <a:ext cx="506413" cy="873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1" name="TextBox 10"/>
          <p:cNvSpPr txBox="1"/>
          <p:nvPr/>
        </p:nvSpPr>
        <p:spPr>
          <a:xfrm>
            <a:off x="755576" y="4407495"/>
            <a:ext cx="323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(1) Z is associated with X</a:t>
            </a:r>
            <a:endParaRPr lang="en-A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4983559"/>
            <a:ext cx="376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(2) Z is not associated with U</a:t>
            </a:r>
            <a:endParaRPr lang="en-A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5559623"/>
            <a:ext cx="619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(3) Z is only associated with Y possibly through X</a:t>
            </a:r>
            <a:endParaRPr lang="en-A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6135687"/>
            <a:ext cx="3342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(4) Structural assumption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Estimation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268760"/>
            <a:ext cx="2354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“Wald” Estimator</a:t>
            </a: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4623519"/>
            <a:ext cx="3828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 stage least square (2SLS)</a:t>
            </a:r>
            <a:endParaRPr lang="en-AU" sz="24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28045" y="2387824"/>
            <a:ext cx="635000" cy="566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Z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69520" y="2387824"/>
            <a:ext cx="633413" cy="566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X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10995" y="2387824"/>
            <a:ext cx="633413" cy="566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AutoShape 6"/>
          <p:cNvCxnSpPr>
            <a:cxnSpLocks noChangeShapeType="1"/>
          </p:cNvCxnSpPr>
          <p:nvPr/>
        </p:nvCxnSpPr>
        <p:spPr bwMode="auto">
          <a:xfrm>
            <a:off x="4963045" y="2681511"/>
            <a:ext cx="10064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9" name="AutoShape 7"/>
          <p:cNvCxnSpPr>
            <a:cxnSpLocks noChangeShapeType="1"/>
          </p:cNvCxnSpPr>
          <p:nvPr/>
        </p:nvCxnSpPr>
        <p:spPr bwMode="auto">
          <a:xfrm>
            <a:off x="6604520" y="2681511"/>
            <a:ext cx="10064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3" name="Curved Connector 12"/>
          <p:cNvCxnSpPr>
            <a:stCxn id="5" idx="2"/>
            <a:endCxn id="7" idx="2"/>
          </p:cNvCxnSpPr>
          <p:nvPr/>
        </p:nvCxnSpPr>
        <p:spPr>
          <a:xfrm rot="16200000" flipH="1">
            <a:off x="6286623" y="1313482"/>
            <a:ext cx="12700" cy="3282157"/>
          </a:xfrm>
          <a:prstGeom prst="curvedConnector3">
            <a:avLst>
              <a:gd name="adj1" fmla="val 1800000"/>
            </a:avLst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763688" y="2132856"/>
          <a:ext cx="1666146" cy="1190104"/>
        </p:xfrm>
        <a:graphic>
          <a:graphicData uri="http://schemas.openxmlformats.org/presentationml/2006/ole">
            <p:oleObj spid="_x0000_s227330" name="Equation" r:id="rId3" imgW="711000" imgH="507960" progId="Equation.3">
              <p:embed/>
            </p:oleObj>
          </a:graphicData>
        </a:graphic>
      </p:graphicFrame>
      <p:graphicFrame>
        <p:nvGraphicFramePr>
          <p:cNvPr id="227331" name="Object 3"/>
          <p:cNvGraphicFramePr>
            <a:graphicFrameLocks noChangeAspect="1"/>
          </p:cNvGraphicFramePr>
          <p:nvPr/>
        </p:nvGraphicFramePr>
        <p:xfrm>
          <a:off x="6804248" y="1988840"/>
          <a:ext cx="565150" cy="593725"/>
        </p:xfrm>
        <a:graphic>
          <a:graphicData uri="http://schemas.openxmlformats.org/presentationml/2006/ole">
            <p:oleObj spid="_x0000_s227331" name="Equation" r:id="rId4" imgW="241200" imgH="253800" progId="Equation.3">
              <p:embed/>
            </p:oleObj>
          </a:graphicData>
        </a:graphic>
      </p:graphicFrame>
      <p:graphicFrame>
        <p:nvGraphicFramePr>
          <p:cNvPr id="227332" name="Object 4"/>
          <p:cNvGraphicFramePr>
            <a:graphicFrameLocks noChangeAspect="1"/>
          </p:cNvGraphicFramePr>
          <p:nvPr/>
        </p:nvGraphicFramePr>
        <p:xfrm>
          <a:off x="5940152" y="3284984"/>
          <a:ext cx="654050" cy="623888"/>
        </p:xfrm>
        <a:graphic>
          <a:graphicData uri="http://schemas.openxmlformats.org/presentationml/2006/ole">
            <p:oleObj spid="_x0000_s227332" name="Equation" r:id="rId5" imgW="279360" imgH="266400" progId="Equation.3">
              <p:embed/>
            </p:oleObj>
          </a:graphicData>
        </a:graphic>
      </p:graphicFrame>
      <p:graphicFrame>
        <p:nvGraphicFramePr>
          <p:cNvPr id="227333" name="Object 5"/>
          <p:cNvGraphicFramePr>
            <a:graphicFrameLocks noChangeAspect="1"/>
          </p:cNvGraphicFramePr>
          <p:nvPr/>
        </p:nvGraphicFramePr>
        <p:xfrm>
          <a:off x="5148064" y="1952690"/>
          <a:ext cx="712788" cy="622300"/>
        </p:xfrm>
        <a:graphic>
          <a:graphicData uri="http://schemas.openxmlformats.org/presentationml/2006/ole">
            <p:oleObj spid="_x0000_s227333" name="Equation" r:id="rId6" imgW="304560" imgH="2664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751307" y="3789040"/>
            <a:ext cx="3718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SEs by e.g. </a:t>
            </a:r>
            <a:r>
              <a:rPr lang="en-US" sz="2400" dirty="0" err="1" smtClean="0"/>
              <a:t>Fieller’s</a:t>
            </a:r>
            <a:r>
              <a:rPr lang="en-US" sz="2400" dirty="0" smtClean="0"/>
              <a:t> Theorem</a:t>
            </a:r>
            <a:endParaRPr lang="en-A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763688" y="5343599"/>
            <a:ext cx="6499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Regress X on Z, regress Y on predicted values from </a:t>
            </a:r>
          </a:p>
          <a:p>
            <a:r>
              <a:rPr lang="en-US" sz="2400" dirty="0" smtClean="0"/>
              <a:t>the first regression, adjust standard errors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Some Criticisms of GWA Studies…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So you have a new GWAS hit for a disease… so what!?</a:t>
            </a:r>
          </a:p>
          <a:p>
            <a:r>
              <a:rPr lang="en-GB" dirty="0" smtClean="0"/>
              <a:t>You can’t change people’s genotypes (at least not yet)</a:t>
            </a:r>
          </a:p>
          <a:p>
            <a:r>
              <a:rPr lang="en-GB" dirty="0" smtClean="0"/>
              <a:t>You can however modify people’s environments…</a:t>
            </a:r>
          </a:p>
          <a:p>
            <a:r>
              <a:rPr lang="en-GB" dirty="0" err="1" smtClean="0"/>
              <a:t>Mendelian</a:t>
            </a:r>
            <a:r>
              <a:rPr lang="en-GB" dirty="0" smtClean="0"/>
              <a:t> Randomization is a method of using genetics to inform us about associations in traditional observational epidemiology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791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MR Example- CRP and BMI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GB" sz="4500" dirty="0" smtClean="0"/>
              <a:t>C-Reactive Protein (CRP) is a biomarker of inflammation</a:t>
            </a:r>
          </a:p>
          <a:p>
            <a:endParaRPr lang="en-GB" sz="4500" dirty="0" smtClean="0"/>
          </a:p>
          <a:p>
            <a:r>
              <a:rPr lang="en-GB" sz="4500" dirty="0" smtClean="0"/>
              <a:t>It is associated with BMI, metabolic syndrome, CHD and a number of other diseases</a:t>
            </a:r>
          </a:p>
          <a:p>
            <a:endParaRPr lang="en-GB" sz="4500" dirty="0" smtClean="0"/>
          </a:p>
          <a:p>
            <a:r>
              <a:rPr lang="en-GB" sz="4500" dirty="0" smtClean="0"/>
              <a:t>It is unclear whether these observational relationships are causal or due to confounding or reverse causality</a:t>
            </a:r>
          </a:p>
          <a:p>
            <a:endParaRPr lang="en-GB" sz="4500" dirty="0"/>
          </a:p>
          <a:p>
            <a:r>
              <a:rPr lang="en-GB" sz="4500" dirty="0" smtClean="0"/>
              <a:t>This question is important from the perspective of drug development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320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MR Example – CRP and BMI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1835696" y="4014391"/>
            <a:ext cx="893663" cy="566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FTO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3773130" y="4014391"/>
            <a:ext cx="836166" cy="566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BMI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522763" y="4014391"/>
            <a:ext cx="921445" cy="566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CRP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656311" y="2853928"/>
            <a:ext cx="633412" cy="566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5286" name="AutoShape 6"/>
          <p:cNvCxnSpPr>
            <a:cxnSpLocks noChangeShapeType="1"/>
          </p:cNvCxnSpPr>
          <p:nvPr/>
        </p:nvCxnSpPr>
        <p:spPr bwMode="auto">
          <a:xfrm>
            <a:off x="2729359" y="4308078"/>
            <a:ext cx="10064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25287" name="AutoShape 7"/>
          <p:cNvCxnSpPr>
            <a:cxnSpLocks noChangeShapeType="1"/>
          </p:cNvCxnSpPr>
          <p:nvPr/>
        </p:nvCxnSpPr>
        <p:spPr bwMode="auto">
          <a:xfrm>
            <a:off x="4573637" y="4308078"/>
            <a:ext cx="10064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25288" name="AutoShape 8"/>
          <p:cNvCxnSpPr>
            <a:cxnSpLocks noChangeShapeType="1"/>
          </p:cNvCxnSpPr>
          <p:nvPr/>
        </p:nvCxnSpPr>
        <p:spPr bwMode="auto">
          <a:xfrm flipH="1">
            <a:off x="4157836" y="3141266"/>
            <a:ext cx="498475" cy="873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25289" name="AutoShape 9"/>
          <p:cNvCxnSpPr>
            <a:cxnSpLocks noChangeShapeType="1"/>
          </p:cNvCxnSpPr>
          <p:nvPr/>
        </p:nvCxnSpPr>
        <p:spPr bwMode="auto">
          <a:xfrm>
            <a:off x="5289723" y="3141266"/>
            <a:ext cx="506413" cy="873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FIG_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3044825"/>
            <a:ext cx="37528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0" descr="BMI_CRP_IV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413" y="79375"/>
            <a:ext cx="76835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87413" y="2301875"/>
            <a:ext cx="768350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4" descr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MRC_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2" descr="MRC_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MR Example – CRP and BMI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(Bidirectional MR)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1331640" y="3861048"/>
            <a:ext cx="1397719" cy="566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CRP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cs typeface="Arial" pitchFamily="34" charset="0"/>
              </a:rPr>
              <a:t>variant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3773130" y="4014391"/>
            <a:ext cx="836166" cy="566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CRP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522763" y="4014391"/>
            <a:ext cx="921445" cy="566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BMI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656311" y="2853928"/>
            <a:ext cx="633412" cy="566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5286" name="AutoShape 6"/>
          <p:cNvCxnSpPr>
            <a:cxnSpLocks noChangeShapeType="1"/>
          </p:cNvCxnSpPr>
          <p:nvPr/>
        </p:nvCxnSpPr>
        <p:spPr bwMode="auto">
          <a:xfrm>
            <a:off x="2729359" y="4308078"/>
            <a:ext cx="10064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25287" name="AutoShape 7"/>
          <p:cNvCxnSpPr>
            <a:cxnSpLocks noChangeShapeType="1"/>
          </p:cNvCxnSpPr>
          <p:nvPr/>
        </p:nvCxnSpPr>
        <p:spPr bwMode="auto">
          <a:xfrm>
            <a:off x="4573637" y="4308078"/>
            <a:ext cx="10064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25288" name="AutoShape 8"/>
          <p:cNvCxnSpPr>
            <a:cxnSpLocks noChangeShapeType="1"/>
          </p:cNvCxnSpPr>
          <p:nvPr/>
        </p:nvCxnSpPr>
        <p:spPr bwMode="auto">
          <a:xfrm flipH="1">
            <a:off x="4157836" y="3141266"/>
            <a:ext cx="498475" cy="873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25289" name="AutoShape 9"/>
          <p:cNvCxnSpPr>
            <a:cxnSpLocks noChangeShapeType="1"/>
          </p:cNvCxnSpPr>
          <p:nvPr/>
        </p:nvCxnSpPr>
        <p:spPr bwMode="auto">
          <a:xfrm>
            <a:off x="5289723" y="3141266"/>
            <a:ext cx="506413" cy="873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FIG_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3044825"/>
            <a:ext cx="37528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9" descr="FIG_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763" y="3044825"/>
            <a:ext cx="37528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0" descr="BMI_CRP_IV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413" y="79375"/>
            <a:ext cx="76835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87413" y="2301875"/>
            <a:ext cx="768350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4" descr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MRC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2" descr="MRC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539552" y="404664"/>
            <a:ext cx="841127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Verdana" charset="0"/>
              </a:rPr>
              <a:t>Limitations to </a:t>
            </a:r>
            <a:r>
              <a:rPr lang="en-US" sz="3200" dirty="0" err="1">
                <a:solidFill>
                  <a:schemeClr val="tx2"/>
                </a:solidFill>
                <a:latin typeface="Verdana" charset="0"/>
              </a:rPr>
              <a:t>Mendelian</a:t>
            </a:r>
            <a:r>
              <a:rPr lang="en-US" sz="3200" dirty="0">
                <a:solidFill>
                  <a:schemeClr val="tx2"/>
                </a:solidFill>
                <a:latin typeface="Verdana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Verdana" charset="0"/>
              </a:rPr>
              <a:t>Randomisation</a:t>
            </a:r>
            <a:endParaRPr lang="en-US" sz="3200" dirty="0" smtClean="0">
              <a:solidFill>
                <a:schemeClr val="tx2"/>
              </a:solidFill>
              <a:latin typeface="Verdana" charset="0"/>
            </a:endParaRPr>
          </a:p>
          <a:p>
            <a:pPr algn="ctr"/>
            <a:r>
              <a:rPr lang="en-US" sz="3200" dirty="0" smtClean="0">
                <a:solidFill>
                  <a:schemeClr val="tx2"/>
                </a:solidFill>
                <a:latin typeface="Verdana" charset="0"/>
              </a:rPr>
              <a:t>(and how to overcome them)</a:t>
            </a:r>
            <a:endParaRPr lang="en-US" sz="3200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860425" y="1840463"/>
            <a:ext cx="7597775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1-  </a:t>
            </a:r>
            <a:r>
              <a:rPr lang="en-US" dirty="0" smtClean="0">
                <a:latin typeface="Verdana" charset="0"/>
              </a:rPr>
              <a:t>The existence of instruments</a:t>
            </a:r>
          </a:p>
          <a:p>
            <a:pPr>
              <a:spcBef>
                <a:spcPct val="50000"/>
              </a:spcBef>
            </a:pPr>
            <a:endParaRPr lang="en-US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2-  </a:t>
            </a:r>
            <a:r>
              <a:rPr lang="en-US" dirty="0" smtClean="0">
                <a:latin typeface="Verdana" charset="0"/>
              </a:rPr>
              <a:t>Power/weak instruments (Increase N; multiple instruments)</a:t>
            </a:r>
            <a:endParaRPr lang="en-US" dirty="0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Verdana" charset="0"/>
              </a:rPr>
              <a:t>3-  Population stratification (methods to control this)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Verdana" charset="0"/>
              </a:rPr>
              <a:t>4-  Canalization (animal models?)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Verdana" charset="0"/>
              </a:rPr>
              <a:t>5-  </a:t>
            </a:r>
            <a:r>
              <a:rPr lang="en-US" dirty="0" err="1" smtClean="0">
                <a:latin typeface="Verdana" charset="0"/>
              </a:rPr>
              <a:t>Pleiotropy</a:t>
            </a:r>
            <a:r>
              <a:rPr lang="en-US" dirty="0" smtClean="0">
                <a:latin typeface="Verdana" charset="0"/>
              </a:rPr>
              <a:t> (</a:t>
            </a:r>
            <a:r>
              <a:rPr lang="en-US" dirty="0" err="1" smtClean="0">
                <a:latin typeface="Verdana" charset="0"/>
              </a:rPr>
              <a:t>cis</a:t>
            </a:r>
            <a:r>
              <a:rPr lang="en-US" dirty="0" smtClean="0">
                <a:latin typeface="Verdana" charset="0"/>
              </a:rPr>
              <a:t> variants; IV estimate heterogeneity)</a:t>
            </a:r>
          </a:p>
          <a:p>
            <a:pPr>
              <a:spcBef>
                <a:spcPct val="50000"/>
              </a:spcBef>
            </a:pPr>
            <a:endParaRPr lang="en-US" dirty="0">
              <a:latin typeface="Verdana" charset="0"/>
            </a:endParaRPr>
          </a:p>
        </p:txBody>
      </p:sp>
      <p:pic>
        <p:nvPicPr>
          <p:cNvPr id="11" name="Picture 4" descr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MRC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6292850"/>
            <a:ext cx="121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152400" y="6172200"/>
            <a:ext cx="8763000" cy="0"/>
          </a:xfrm>
          <a:prstGeom prst="line">
            <a:avLst/>
          </a:prstGeom>
          <a:noFill/>
          <a:ln w="22225">
            <a:solidFill>
              <a:srgbClr val="305AB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2" descr="MRC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29285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LDL and CHD Risk</a:t>
            </a:r>
            <a:endParaRPr lang="en-AU" dirty="0">
              <a:solidFill>
                <a:schemeClr val="tx2"/>
              </a:solidFill>
            </a:endParaRPr>
          </a:p>
        </p:txBody>
      </p:sp>
      <p:pic>
        <p:nvPicPr>
          <p:cNvPr id="4" name="Picture 3" descr="Cholesterol My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060848"/>
            <a:ext cx="3830538" cy="4301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LDL and CHD Risk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Picture 3" descr="Cov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6552728" cy="5112568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730105" y="6356176"/>
            <a:ext cx="3954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 err="1" smtClean="0"/>
              <a:t>Ference</a:t>
            </a:r>
            <a:r>
              <a:rPr lang="en-GB" dirty="0" smtClean="0"/>
              <a:t> et </a:t>
            </a:r>
            <a:r>
              <a:rPr lang="en-GB" dirty="0"/>
              <a:t>al, </a:t>
            </a:r>
            <a:r>
              <a:rPr lang="en-GB" dirty="0" smtClean="0"/>
              <a:t>JACC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35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4"/>
          <p:cNvSpPr>
            <a:spLocks noGrp="1"/>
          </p:cNvSpPr>
          <p:nvPr>
            <p:ph type="title"/>
          </p:nvPr>
        </p:nvSpPr>
        <p:spPr>
          <a:xfrm>
            <a:off x="-76200" y="38100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  <a:t>HDL and CHD</a:t>
            </a:r>
            <a:br>
              <a:rPr lang="en-US" sz="3200" dirty="0" smtClean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</a:br>
            <a:r>
              <a:rPr lang="en-US" sz="3200" dirty="0" smtClean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  <a:t>(with thanks </a:t>
            </a:r>
            <a:r>
              <a:rPr lang="en-US" sz="3200" dirty="0" err="1" smtClean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  <a:t>Sek</a:t>
            </a:r>
            <a:r>
              <a:rPr lang="en-US" sz="3200" dirty="0" smtClean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  <a:t>Kathiresan</a:t>
            </a:r>
            <a:r>
              <a:rPr lang="en-US" sz="3200" dirty="0" smtClean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  <a:t>)</a:t>
            </a:r>
            <a:br>
              <a:rPr lang="en-US" sz="3200" dirty="0" smtClean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</a:br>
            <a:endParaRPr lang="en-US" sz="3200" dirty="0" smtClean="0">
              <a:solidFill>
                <a:schemeClr val="tx2"/>
              </a:solidFill>
              <a:latin typeface="Gill Sans"/>
              <a:ea typeface="ＭＳ Ｐゴシック" charset="-128"/>
              <a:cs typeface="Gill Sans"/>
            </a:endParaRPr>
          </a:p>
        </p:txBody>
      </p:sp>
      <p:pic>
        <p:nvPicPr>
          <p:cNvPr id="5" name="Picture 4" descr="Screen shot 2011-06-22 at 5.12.5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7" y="1600200"/>
            <a:ext cx="4183063" cy="4318000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76600" y="6411913"/>
            <a:ext cx="632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Emerging Risk Factors Collaboration, </a:t>
            </a:r>
            <a:r>
              <a:rPr lang="en-US" i="1" dirty="0" smtClean="0">
                <a:solidFill>
                  <a:srgbClr val="000000"/>
                </a:solidFill>
                <a:latin typeface="Gill Sans"/>
                <a:cs typeface="Gill Sans"/>
              </a:rPr>
              <a:t>JAMA 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2009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1828800"/>
            <a:ext cx="1219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5791200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"/>
                <a:ea typeface="ＭＳ Ｐゴシック" charset="-128"/>
                <a:cs typeface="Gill Sans"/>
              </a:rPr>
              <a:t>302K participants in 68 prospective studies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6" name="Picture 15" descr="Screen shot 2012-02-20 at 9.52.35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24" y="1524000"/>
            <a:ext cx="3442376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6002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Gill Sans"/>
                <a:cs typeface="Gill Sans"/>
              </a:rPr>
              <a:t>LDL-C</a:t>
            </a:r>
            <a:endParaRPr lang="en-US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676400"/>
            <a:ext cx="1828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H</a:t>
            </a:r>
            <a:r>
              <a:rPr lang="en-US" dirty="0" smtClean="0">
                <a:solidFill>
                  <a:prstClr val="black"/>
                </a:solidFill>
                <a:latin typeface="Gill Sans"/>
                <a:cs typeface="Gill Sans"/>
              </a:rPr>
              <a:t>DL-C</a:t>
            </a:r>
          </a:p>
          <a:p>
            <a:pPr algn="ctr"/>
            <a:endParaRPr lang="en-US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057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‘Bad’ cholesterol</a:t>
            </a:r>
            <a:endParaRPr lang="en-US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2057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‘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Good’ cholesterol</a:t>
            </a:r>
            <a:endParaRPr lang="en-US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2063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7056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latin typeface="Gill Sans" charset="0"/>
                <a:ea typeface="ＭＳ Ｐゴシック" charset="-128"/>
                <a:cs typeface="ＭＳ Ｐゴシック" charset="-128"/>
              </a:rPr>
              <a:t>HDL:  endothelial lipase Asn396Ser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3505200"/>
            <a:ext cx="8839200" cy="2667000"/>
          </a:xfrm>
        </p:spPr>
        <p:txBody>
          <a:bodyPr/>
          <a:lstStyle/>
          <a:p>
            <a:r>
              <a:rPr lang="en-US" sz="3400" dirty="0" smtClean="0">
                <a:latin typeface="Gill Sans" charset="0"/>
                <a:ea typeface="ＭＳ Ｐゴシック" charset="-128"/>
                <a:cs typeface="ＭＳ Ｐゴシック" charset="-128"/>
              </a:rPr>
              <a:t>2.6% of population carry Serine allele</a:t>
            </a:r>
          </a:p>
          <a:p>
            <a:r>
              <a:rPr lang="en-US" sz="3400" dirty="0">
                <a:latin typeface="Gill Sans" charset="0"/>
                <a:ea typeface="ＭＳ Ｐゴシック" charset="0"/>
                <a:cs typeface="ＭＳ Ｐゴシック" charset="0"/>
              </a:rPr>
              <a:t>higher HDL-</a:t>
            </a:r>
            <a:r>
              <a:rPr lang="en-US" sz="3400" dirty="0" smtClean="0">
                <a:latin typeface="Gill Sans" charset="0"/>
                <a:ea typeface="ＭＳ Ｐゴシック" charset="0"/>
                <a:cs typeface="ＭＳ Ｐゴシック" charset="0"/>
              </a:rPr>
              <a:t>C</a:t>
            </a:r>
            <a:endParaRPr lang="en-US" sz="3400" dirty="0">
              <a:latin typeface="Gill Sans" charset="0"/>
              <a:ea typeface="ＭＳ Ｐゴシック" charset="0"/>
              <a:cs typeface="ＭＳ Ｐゴシック" charset="0"/>
            </a:endParaRPr>
          </a:p>
          <a:p>
            <a:r>
              <a:rPr lang="en-US" sz="3400" dirty="0" smtClean="0">
                <a:latin typeface="Gill Sans" charset="0"/>
                <a:ea typeface="ＭＳ Ｐゴシック" charset="-128"/>
                <a:cs typeface="ＭＳ Ｐゴシック" charset="-128"/>
              </a:rPr>
              <a:t>No effect on other lipid fractions</a:t>
            </a:r>
          </a:p>
          <a:p>
            <a:r>
              <a:rPr lang="en-US" sz="3400" dirty="0" smtClean="0">
                <a:latin typeface="Gill Sans" charset="0"/>
                <a:ea typeface="ＭＳ Ｐゴシック" charset="-128"/>
                <a:cs typeface="ＭＳ Ｐゴシック" charset="-128"/>
              </a:rPr>
              <a:t>No effect on other MI risk factors</a:t>
            </a:r>
          </a:p>
        </p:txBody>
      </p:sp>
      <p:sp>
        <p:nvSpPr>
          <p:cNvPr id="136197" name="Text Box 10"/>
          <p:cNvSpPr txBox="1">
            <a:spLocks noChangeArrowheads="1"/>
          </p:cNvSpPr>
          <p:nvPr/>
        </p:nvSpPr>
        <p:spPr bwMode="auto">
          <a:xfrm>
            <a:off x="5562600" y="63246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Gill Sans" charset="0"/>
              </a:rPr>
              <a:t>Edmondson, </a:t>
            </a:r>
            <a:r>
              <a:rPr lang="en-US" i="1" dirty="0">
                <a:solidFill>
                  <a:srgbClr val="000000"/>
                </a:solidFill>
                <a:latin typeface="Gill Sans" charset="0"/>
              </a:rPr>
              <a:t>J </a:t>
            </a:r>
            <a:r>
              <a:rPr lang="en-US" i="1" dirty="0" err="1">
                <a:solidFill>
                  <a:srgbClr val="000000"/>
                </a:solidFill>
                <a:latin typeface="Gill Sans" charset="0"/>
              </a:rPr>
              <a:t>Clin</a:t>
            </a:r>
            <a:r>
              <a:rPr lang="en-US" i="1" dirty="0">
                <a:solidFill>
                  <a:srgbClr val="000000"/>
                </a:solidFill>
                <a:latin typeface="Gill Sans" charset="0"/>
              </a:rPr>
              <a:t> Invest</a:t>
            </a:r>
            <a:r>
              <a:rPr lang="en-US" dirty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Gill Sans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Gill Sans" charset="0"/>
              </a:rPr>
              <a:t>009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6662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RCTs are the Gold Standard in Inferring Causality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60340" y="2744776"/>
            <a:ext cx="3429000" cy="5804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RANDOMISATION METHOD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90276" y="1635968"/>
            <a:ext cx="2327564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RANDOMISED CONTROLLED TRIAL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760440" y="4722954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960340" y="3654382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EXPOSED: </a:t>
            </a:r>
          </a:p>
          <a:p>
            <a:pPr eaLnBrk="0" hangingPunct="0"/>
            <a:endParaRPr lang="en-US" sz="1600">
              <a:latin typeface="Comic Sans MS" pitchFamily="66" charset="0"/>
            </a:endParaRPr>
          </a:p>
          <a:p>
            <a:pPr eaLnBrk="0" hangingPunct="0"/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017740" y="3654382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CONTROL: </a:t>
            </a:r>
          </a:p>
          <a:p>
            <a:pPr eaLnBrk="0" hangingPunct="0"/>
            <a:r>
              <a:rPr lang="en-US" sz="1600">
                <a:latin typeface="Comic Sans MS" pitchFamily="66" charset="0"/>
              </a:rPr>
              <a:t>NO </a:t>
            </a:r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4674840" y="2359563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 flipH="1">
            <a:off x="4217640" y="3416921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4789140" y="3394495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617440" y="6147717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OUTCOMES COMPARED BETWEEN GROUPS</a:t>
            </a:r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3188940" y="4604224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6389340" y="4604224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19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/>
              <a:t>LIPG</a:t>
            </a:r>
            <a:r>
              <a:rPr lang="en-US" sz="4000" dirty="0" smtClean="0"/>
              <a:t> N396S</a:t>
            </a:r>
            <a:r>
              <a:rPr lang="en-US" sz="4000" dirty="0"/>
              <a:t> </a:t>
            </a:r>
            <a:r>
              <a:rPr lang="en-US" sz="4000" dirty="0" smtClean="0"/>
              <a:t>and plasma HDL-C</a:t>
            </a:r>
            <a:endParaRPr lang="en-US" sz="4000" dirty="0"/>
          </a:p>
        </p:txBody>
      </p:sp>
      <p:graphicFrame>
        <p:nvGraphicFramePr>
          <p:cNvPr id="1653762" name="Content Placeholder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3218450"/>
              </p:ext>
            </p:extLst>
          </p:nvPr>
        </p:nvGraphicFramePr>
        <p:xfrm>
          <a:off x="2349500" y="1981200"/>
          <a:ext cx="3975100" cy="2417763"/>
        </p:xfrm>
        <a:graphic>
          <a:graphicData uri="http://schemas.openxmlformats.org/presentationml/2006/ole">
            <p:oleObj spid="_x0000_s228354" name="Worksheet" r:id="rId4" imgW="31339683" imgH="20977778" progId="Excel.Sheet.8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81400" y="1676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ill Sans"/>
                <a:cs typeface="Gill Sans"/>
              </a:rPr>
              <a:t>HDL Difference</a:t>
            </a:r>
            <a:endParaRPr lang="en-US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495800"/>
            <a:ext cx="7086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prstClr val="black"/>
                </a:solidFill>
                <a:latin typeface="Gill Sans"/>
                <a:cs typeface="Gill Sans"/>
              </a:rPr>
              <a:t>396S carriers have </a:t>
            </a:r>
          </a:p>
          <a:p>
            <a:pPr algn="ctr"/>
            <a:r>
              <a:rPr lang="en-US" sz="3400" dirty="0" smtClean="0">
                <a:solidFill>
                  <a:srgbClr val="FF0000"/>
                </a:solidFill>
                <a:latin typeface="Gill Sans"/>
                <a:cs typeface="Gill Sans"/>
              </a:rPr>
              <a:t>5.5 mg/dl higher </a:t>
            </a:r>
            <a:r>
              <a:rPr lang="en-US" sz="3400" dirty="0" smtClean="0">
                <a:solidFill>
                  <a:prstClr val="black"/>
                </a:solidFill>
                <a:latin typeface="Gill Sans"/>
                <a:cs typeface="Gill Sans"/>
              </a:rPr>
              <a:t>HDL-C</a:t>
            </a:r>
          </a:p>
          <a:p>
            <a:pPr algn="ctr"/>
            <a:r>
              <a:rPr lang="en-US" sz="3400" dirty="0" smtClean="0">
                <a:solidFill>
                  <a:prstClr val="black"/>
                </a:solidFill>
                <a:latin typeface="Gill Sans"/>
                <a:cs typeface="Gill Sans"/>
              </a:rPr>
              <a:t>P&lt;10</a:t>
            </a:r>
            <a:r>
              <a:rPr lang="en-US" sz="3400" baseline="30000" dirty="0" smtClean="0">
                <a:solidFill>
                  <a:prstClr val="black"/>
                </a:solidFill>
                <a:latin typeface="Gill Sans"/>
                <a:cs typeface="Gill Sans"/>
              </a:rPr>
              <a:t>-8 </a:t>
            </a:r>
            <a:r>
              <a:rPr lang="en-US" sz="3400" dirty="0" smtClean="0">
                <a:solidFill>
                  <a:prstClr val="black"/>
                </a:solidFill>
                <a:latin typeface="Gill Sans"/>
                <a:cs typeface="Gill Sans"/>
              </a:rPr>
              <a:t> </a:t>
            </a:r>
            <a:endParaRPr lang="en-US" sz="34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556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500" dirty="0" smtClean="0"/>
              <a:t>How is this experiment </a:t>
            </a:r>
            <a:br>
              <a:rPr lang="en-US" sz="3500" dirty="0" smtClean="0"/>
            </a:br>
            <a:r>
              <a:rPr lang="en-US" sz="3500" dirty="0" smtClean="0"/>
              <a:t>“nature’s randomized trial”?</a:t>
            </a:r>
            <a:endParaRPr lang="en-US" sz="35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Carriers and non-carriers are alike in every characteristic except biomarker of interest</a:t>
            </a:r>
          </a:p>
          <a:p>
            <a:endParaRPr lang="en-US" dirty="0" smtClean="0"/>
          </a:p>
          <a:p>
            <a:r>
              <a:rPr lang="en-US" dirty="0"/>
              <a:t>396S carriers are analogous to having </a:t>
            </a:r>
            <a:r>
              <a:rPr lang="en-US" dirty="0">
                <a:solidFill>
                  <a:srgbClr val="FF0000"/>
                </a:solidFill>
              </a:rPr>
              <a:t>received a “drug” lifelong that raises </a:t>
            </a:r>
            <a:r>
              <a:rPr lang="en-US" dirty="0" smtClean="0">
                <a:solidFill>
                  <a:srgbClr val="FF0000"/>
                </a:solidFill>
              </a:rPr>
              <a:t>HDL </a:t>
            </a:r>
            <a:r>
              <a:rPr lang="en-US" dirty="0">
                <a:solidFill>
                  <a:srgbClr val="FF0000"/>
                </a:solidFill>
              </a:rPr>
              <a:t>by ~6 mg/dl</a:t>
            </a:r>
          </a:p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88167966"/>
              </p:ext>
            </p:extLst>
          </p:nvPr>
        </p:nvGraphicFramePr>
        <p:xfrm>
          <a:off x="381000" y="1371600"/>
          <a:ext cx="4191000" cy="522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047750"/>
                <a:gridCol w="1047750"/>
                <a:gridCol w="1047750"/>
              </a:tblGrid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"/>
                          <a:cs typeface="Gill Sans"/>
                        </a:rPr>
                        <a:t>Variable</a:t>
                      </a:r>
                      <a:endParaRPr lang="en-US" sz="16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"/>
                          <a:cs typeface="Gill Sans"/>
                        </a:rPr>
                        <a:t>396S</a:t>
                      </a:r>
                      <a:r>
                        <a:rPr lang="en-US" sz="1600" baseline="0" dirty="0" smtClean="0">
                          <a:latin typeface="Gill Sans"/>
                          <a:cs typeface="Gill Sans"/>
                        </a:rPr>
                        <a:t> Non-carrier</a:t>
                      </a:r>
                      <a:endParaRPr lang="en-US" sz="16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"/>
                          <a:cs typeface="Gill Sans"/>
                        </a:rPr>
                        <a:t>396S</a:t>
                      </a:r>
                      <a:r>
                        <a:rPr lang="en-US" sz="1600" baseline="0" dirty="0" smtClean="0">
                          <a:latin typeface="Gill Sans"/>
                          <a:cs typeface="Gill Sans"/>
                        </a:rPr>
                        <a:t> Carrier</a:t>
                      </a:r>
                      <a:endParaRPr lang="en-US" sz="16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"/>
                          <a:cs typeface="Gill Sans"/>
                        </a:rPr>
                        <a:t>P value</a:t>
                      </a:r>
                      <a:endParaRPr lang="en-US" sz="16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Male sex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ill Sans"/>
                          <a:cs typeface="Gill Sans"/>
                        </a:rPr>
                        <a:t>45%</a:t>
                      </a:r>
                      <a:endParaRPr lang="en-US" sz="24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ill Sans"/>
                          <a:cs typeface="Gill Sans"/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ill Sans"/>
                          <a:cs typeface="Gill Sans"/>
                        </a:rPr>
                        <a:t>NS</a:t>
                      </a:r>
                      <a:endParaRPr lang="en-US" sz="24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Age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ill Sans"/>
                          <a:cs typeface="Gill Sans"/>
                        </a:rPr>
                        <a:t>54.2</a:t>
                      </a:r>
                      <a:endParaRPr lang="en-US" sz="24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ill Sans"/>
                          <a:cs typeface="Gill Sans"/>
                        </a:rPr>
                        <a:t>54.3</a:t>
                      </a:r>
                      <a:endParaRPr lang="en-US" sz="24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ill Sans"/>
                          <a:cs typeface="Gill Sans"/>
                        </a:rPr>
                        <a:t>NS</a:t>
                      </a:r>
                      <a:endParaRPr lang="en-US" sz="24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Current smoker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ill Sans"/>
                          <a:cs typeface="Gill Sans"/>
                        </a:rPr>
                        <a:t>24%</a:t>
                      </a:r>
                      <a:endParaRPr lang="en-US" sz="24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ill Sans"/>
                          <a:cs typeface="Gill Sans"/>
                        </a:rPr>
                        <a:t>19%</a:t>
                      </a:r>
                      <a:endParaRPr lang="en-US" sz="24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ill Sans"/>
                          <a:cs typeface="Gill Sans"/>
                        </a:rPr>
                        <a:t>NS</a:t>
                      </a:r>
                      <a:endParaRPr lang="en-US" sz="24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Body-mass</a:t>
                      </a:r>
                      <a:r>
                        <a:rPr lang="en-US" baseline="0" dirty="0" smtClean="0">
                          <a:latin typeface="Gill Sans"/>
                          <a:cs typeface="Gill Sans"/>
                        </a:rPr>
                        <a:t> index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ill Sans"/>
                          <a:cs typeface="Gill Sans"/>
                        </a:rPr>
                        <a:t>27</a:t>
                      </a:r>
                      <a:endParaRPr lang="en-US" sz="24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ill Sans"/>
                          <a:cs typeface="Gill Sans"/>
                        </a:rPr>
                        <a:t>27</a:t>
                      </a:r>
                      <a:endParaRPr lang="en-US" sz="24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ill Sans"/>
                          <a:cs typeface="Gill Sans"/>
                        </a:rPr>
                        <a:t>NS</a:t>
                      </a:r>
                      <a:endParaRPr lang="en-US" sz="24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ill Sans"/>
                          <a:cs typeface="Gill Sans"/>
                        </a:rPr>
                        <a:t>LDL-C mg/dl</a:t>
                      </a:r>
                      <a:endParaRPr lang="en-US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ill Sans"/>
                          <a:cs typeface="Gill Sans"/>
                        </a:rPr>
                        <a:t>138</a:t>
                      </a:r>
                      <a:endParaRPr lang="en-US" sz="24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ill Sans"/>
                          <a:cs typeface="Gill Sans"/>
                        </a:rPr>
                        <a:t>141</a:t>
                      </a:r>
                      <a:endParaRPr lang="en-US" sz="24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ill Sans"/>
                          <a:cs typeface="Gill Sans"/>
                        </a:rPr>
                        <a:t>NS</a:t>
                      </a:r>
                      <a:endParaRPr lang="en-US" sz="24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Gill Sans"/>
                          <a:cs typeface="Gill Sans"/>
                        </a:rPr>
                        <a:t>HDL-C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Gill Sans"/>
                          <a:cs typeface="Gill Sans"/>
                        </a:rPr>
                        <a:t>mg/dl</a:t>
                      </a:r>
                      <a:endParaRPr lang="en-US" dirty="0">
                        <a:solidFill>
                          <a:srgbClr val="FF0000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"/>
                          <a:cs typeface="Gill Sans"/>
                        </a:rPr>
                        <a:t>51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Gill Sans"/>
                          <a:cs typeface="Gill Sans"/>
                        </a:rPr>
                        <a:t>57</a:t>
                      </a:r>
                      <a:endParaRPr lang="en-US" sz="2400" dirty="0">
                        <a:solidFill>
                          <a:srgbClr val="FF0000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Gill Sans"/>
                          <a:cs typeface="Gill Sans"/>
                        </a:rPr>
                        <a:t>&lt;0.0001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58111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/>
          </p:cNvSpPr>
          <p:nvPr>
            <p:ph type="ctrTitle"/>
          </p:nvPr>
        </p:nvSpPr>
        <p:spPr>
          <a:xfrm>
            <a:off x="609600" y="2590800"/>
            <a:ext cx="7696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Gill Sans" charset="0"/>
                <a:ea typeface="ＭＳ Ｐゴシック" charset="-128"/>
                <a:cs typeface="ＭＳ Ｐゴシック" charset="-128"/>
              </a:rPr>
              <a:t>Test </a:t>
            </a:r>
            <a:r>
              <a:rPr lang="en-US" i="1" dirty="0" smtClean="0">
                <a:latin typeface="Gill Sans" charset="0"/>
                <a:ea typeface="ＭＳ Ｐゴシック" charset="-128"/>
                <a:cs typeface="ＭＳ Ｐゴシック" charset="-128"/>
              </a:rPr>
              <a:t>LIPG</a:t>
            </a:r>
            <a:r>
              <a:rPr lang="en-US" dirty="0" smtClean="0">
                <a:latin typeface="Gill Sans" charset="0"/>
                <a:ea typeface="ＭＳ Ｐゴシック" charset="-128"/>
                <a:cs typeface="ＭＳ Ｐゴシック" charset="-128"/>
              </a:rPr>
              <a:t> 396Ser for association with MI in the population</a:t>
            </a:r>
            <a:endParaRPr lang="en-US" dirty="0">
              <a:latin typeface="Gill San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241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Gill Sans" charset="0"/>
                <a:ea typeface="ＭＳ Ｐゴシック" charset="-128"/>
                <a:cs typeface="ＭＳ Ｐゴシック" charset="-128"/>
              </a:rPr>
              <a:t>After testing in 116,320 people,</a:t>
            </a:r>
            <a:br>
              <a:rPr lang="en-US" sz="3600" dirty="0" smtClean="0">
                <a:latin typeface="Gill Sans" charset="0"/>
                <a:ea typeface="ＭＳ Ｐゴシック" charset="-128"/>
                <a:cs typeface="ＭＳ Ｐゴシック" charset="-128"/>
              </a:rPr>
            </a:br>
            <a:r>
              <a:rPr lang="en-US" sz="3600" dirty="0" smtClean="0">
                <a:latin typeface="Gill Sans" charset="0"/>
                <a:ea typeface="ＭＳ Ｐゴシック" charset="-128"/>
                <a:cs typeface="ＭＳ Ｐゴシック" charset="-128"/>
              </a:rPr>
              <a:t>summary OR for </a:t>
            </a:r>
            <a:r>
              <a:rPr lang="en-US" sz="3600" i="1" dirty="0" smtClean="0">
                <a:latin typeface="Gill Sans" charset="0"/>
                <a:ea typeface="ＭＳ Ｐゴシック" charset="-128"/>
                <a:cs typeface="ＭＳ Ｐゴシック" charset="-128"/>
              </a:rPr>
              <a:t>LIPG</a:t>
            </a:r>
            <a:r>
              <a:rPr lang="en-US" sz="3600" dirty="0" smtClean="0">
                <a:latin typeface="Gill Sans" charset="0"/>
                <a:ea typeface="ＭＳ Ｐゴシック" charset="-128"/>
                <a:cs typeface="ＭＳ Ｐゴシック" charset="-128"/>
              </a:rPr>
              <a:t> Asn396Ser is </a:t>
            </a:r>
            <a:r>
              <a:rPr lang="en-US" sz="3600" dirty="0" smtClean="0">
                <a:solidFill>
                  <a:srgbClr val="FF0000"/>
                </a:solidFill>
                <a:latin typeface="Gill Sans" charset="0"/>
                <a:ea typeface="ＭＳ Ｐゴシック" charset="-128"/>
                <a:cs typeface="ＭＳ Ｐゴシック" charset="-128"/>
              </a:rPr>
              <a:t>0.99</a:t>
            </a:r>
          </a:p>
        </p:txBody>
      </p:sp>
      <p:pic>
        <p:nvPicPr>
          <p:cNvPr id="2" name="Picture 1" descr="Screen shot 2012-04-01 at 6.41.15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6584398" cy="54328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6096000"/>
            <a:ext cx="6400800" cy="304800"/>
          </a:xfrm>
          <a:prstGeom prst="rect">
            <a:avLst/>
          </a:prstGeom>
          <a:noFill/>
          <a:ln w="28575" cmpd="sng">
            <a:solidFill>
              <a:srgbClr val="EE2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1752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69848" y="1828800"/>
            <a:ext cx="3549952" cy="4162128"/>
            <a:chOff x="1056714" y="1571625"/>
            <a:chExt cx="3549952" cy="4162128"/>
          </a:xfrm>
        </p:grpSpPr>
        <p:sp>
          <p:nvSpPr>
            <p:cNvPr id="1030147" name="Text Box 3"/>
            <p:cNvSpPr txBox="1">
              <a:spLocks noChangeArrowheads="1"/>
            </p:cNvSpPr>
            <p:nvPr/>
          </p:nvSpPr>
          <p:spPr bwMode="auto">
            <a:xfrm>
              <a:off x="1393825" y="1571625"/>
              <a:ext cx="27400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GB" sz="2000" b="1" dirty="0" err="1" smtClean="0">
                  <a:solidFill>
                    <a:srgbClr val="FF0000"/>
                  </a:solidFill>
                  <a:latin typeface="Gill Sans"/>
                  <a:ea typeface="Times New Roman" pitchFamily="32" charset="0"/>
                  <a:cs typeface="Gill Sans"/>
                </a:rPr>
                <a:t>Dalcetrapib</a:t>
              </a:r>
              <a:endParaRPr lang="en-GB" sz="2000" b="1" dirty="0">
                <a:solidFill>
                  <a:srgbClr val="FF0000"/>
                </a:solidFill>
                <a:latin typeface="Gill Sans"/>
                <a:ea typeface="Times New Roman" pitchFamily="32" charset="0"/>
                <a:cs typeface="Gill Sans"/>
              </a:endParaRPr>
            </a:p>
          </p:txBody>
        </p:sp>
        <p:sp>
          <p:nvSpPr>
            <p:cNvPr id="1030148" name="Text Box 4"/>
            <p:cNvSpPr txBox="1">
              <a:spLocks noChangeArrowheads="1"/>
            </p:cNvSpPr>
            <p:nvPr/>
          </p:nvSpPr>
          <p:spPr bwMode="auto">
            <a:xfrm>
              <a:off x="1597135" y="2112963"/>
              <a:ext cx="22128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 b="1" dirty="0" smtClean="0">
                  <a:solidFill>
                    <a:prstClr val="black"/>
                  </a:solidFill>
                  <a:latin typeface="Gill Sans"/>
                  <a:ea typeface="Times New Roman" pitchFamily="32" charset="0"/>
                  <a:cs typeface="Gill Sans"/>
                </a:rPr>
                <a:t>Randomized Control Trial</a:t>
              </a:r>
              <a:endParaRPr lang="en-GB" sz="1200" b="1" dirty="0">
                <a:solidFill>
                  <a:prstClr val="black"/>
                </a:solidFill>
                <a:latin typeface="Gill Sans"/>
                <a:ea typeface="Times New Roman" pitchFamily="32" charset="0"/>
                <a:cs typeface="Gill Sans"/>
              </a:endParaRPr>
            </a:p>
          </p:txBody>
        </p:sp>
        <p:sp>
          <p:nvSpPr>
            <p:cNvPr id="1030149" name="Text Box 5"/>
            <p:cNvSpPr txBox="1">
              <a:spLocks noChangeArrowheads="1"/>
            </p:cNvSpPr>
            <p:nvPr/>
          </p:nvSpPr>
          <p:spPr bwMode="auto">
            <a:xfrm>
              <a:off x="2319338" y="2570163"/>
              <a:ext cx="76174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 b="1" dirty="0">
                  <a:solidFill>
                    <a:prstClr val="black"/>
                  </a:solidFill>
                  <a:latin typeface="Gill Sans"/>
                  <a:ea typeface="Times New Roman" pitchFamily="32" charset="0"/>
                  <a:cs typeface="Gill Sans"/>
                </a:rPr>
                <a:t>Sample</a:t>
              </a:r>
            </a:p>
          </p:txBody>
        </p:sp>
        <p:sp>
          <p:nvSpPr>
            <p:cNvPr id="1030150" name="Line 6"/>
            <p:cNvSpPr>
              <a:spLocks noChangeShapeType="1"/>
            </p:cNvSpPr>
            <p:nvPr/>
          </p:nvSpPr>
          <p:spPr bwMode="auto">
            <a:xfrm>
              <a:off x="2722563" y="285273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0151" name="Text Box 7"/>
            <p:cNvSpPr txBox="1">
              <a:spLocks noChangeArrowheads="1"/>
            </p:cNvSpPr>
            <p:nvPr/>
          </p:nvSpPr>
          <p:spPr bwMode="auto">
            <a:xfrm>
              <a:off x="2025650" y="3103563"/>
              <a:ext cx="13662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 b="1" dirty="0">
                  <a:solidFill>
                    <a:prstClr val="black"/>
                  </a:solidFill>
                  <a:latin typeface="Gill Sans"/>
                  <a:ea typeface="Times New Roman" pitchFamily="32" charset="0"/>
                  <a:cs typeface="Gill Sans"/>
                </a:rPr>
                <a:t>Randomisation</a:t>
              </a:r>
            </a:p>
          </p:txBody>
        </p:sp>
        <p:sp>
          <p:nvSpPr>
            <p:cNvPr id="1030152" name="Line 8"/>
            <p:cNvSpPr>
              <a:spLocks noChangeShapeType="1"/>
            </p:cNvSpPr>
            <p:nvPr/>
          </p:nvSpPr>
          <p:spPr bwMode="auto">
            <a:xfrm>
              <a:off x="1754188" y="3767138"/>
              <a:ext cx="2093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0153" name="Line 9"/>
            <p:cNvSpPr>
              <a:spLocks noChangeShapeType="1"/>
            </p:cNvSpPr>
            <p:nvPr/>
          </p:nvSpPr>
          <p:spPr bwMode="auto">
            <a:xfrm>
              <a:off x="2722563" y="3386138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0154" name="Line 10"/>
            <p:cNvSpPr>
              <a:spLocks noChangeShapeType="1"/>
            </p:cNvSpPr>
            <p:nvPr/>
          </p:nvSpPr>
          <p:spPr bwMode="auto">
            <a:xfrm>
              <a:off x="1754188" y="376713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0155" name="Line 11"/>
            <p:cNvSpPr>
              <a:spLocks noChangeShapeType="1"/>
            </p:cNvSpPr>
            <p:nvPr/>
          </p:nvSpPr>
          <p:spPr bwMode="auto">
            <a:xfrm>
              <a:off x="3848100" y="376713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0156" name="Text Box 12"/>
            <p:cNvSpPr txBox="1">
              <a:spLocks noChangeArrowheads="1"/>
            </p:cNvSpPr>
            <p:nvPr/>
          </p:nvSpPr>
          <p:spPr bwMode="auto">
            <a:xfrm>
              <a:off x="1238920" y="4017963"/>
              <a:ext cx="10956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200" b="1" dirty="0" err="1" smtClean="0">
                  <a:solidFill>
                    <a:prstClr val="black"/>
                  </a:solidFill>
                  <a:latin typeface="Gill Sans"/>
                  <a:ea typeface="Times New Roman" pitchFamily="32" charset="0"/>
                  <a:cs typeface="Gill Sans"/>
                </a:rPr>
                <a:t>Dalcetrapib</a:t>
              </a:r>
              <a:endParaRPr lang="en-GB" sz="1200" b="1" dirty="0">
                <a:solidFill>
                  <a:prstClr val="black"/>
                </a:solidFill>
                <a:latin typeface="Gill Sans"/>
                <a:ea typeface="Times New Roman" pitchFamily="32" charset="0"/>
                <a:cs typeface="Gill Sans"/>
              </a:endParaRPr>
            </a:p>
          </p:txBody>
        </p:sp>
        <p:sp>
          <p:nvSpPr>
            <p:cNvPr id="1030157" name="Text Box 13"/>
            <p:cNvSpPr txBox="1">
              <a:spLocks noChangeArrowheads="1"/>
            </p:cNvSpPr>
            <p:nvPr/>
          </p:nvSpPr>
          <p:spPr bwMode="auto">
            <a:xfrm>
              <a:off x="3467100" y="4017963"/>
              <a:ext cx="78256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200" b="1" dirty="0">
                  <a:solidFill>
                    <a:prstClr val="black"/>
                  </a:solidFill>
                  <a:latin typeface="Gill Sans"/>
                  <a:ea typeface="Times New Roman" pitchFamily="32" charset="0"/>
                  <a:cs typeface="Gill Sans"/>
                </a:rPr>
                <a:t>Control</a:t>
              </a:r>
            </a:p>
          </p:txBody>
        </p:sp>
        <p:sp>
          <p:nvSpPr>
            <p:cNvPr id="1030158" name="Line 14"/>
            <p:cNvSpPr>
              <a:spLocks noChangeShapeType="1"/>
            </p:cNvSpPr>
            <p:nvPr/>
          </p:nvSpPr>
          <p:spPr bwMode="auto">
            <a:xfrm>
              <a:off x="1754188" y="4310063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0159" name="Line 15"/>
            <p:cNvSpPr>
              <a:spLocks noChangeShapeType="1"/>
            </p:cNvSpPr>
            <p:nvPr/>
          </p:nvSpPr>
          <p:spPr bwMode="auto">
            <a:xfrm>
              <a:off x="3851275" y="4310063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0160" name="Text Box 16"/>
            <p:cNvSpPr txBox="1">
              <a:spLocks noChangeArrowheads="1"/>
            </p:cNvSpPr>
            <p:nvPr/>
          </p:nvSpPr>
          <p:spPr bwMode="auto">
            <a:xfrm>
              <a:off x="1056714" y="4513263"/>
              <a:ext cx="14576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FF0000"/>
                  </a:solidFill>
                  <a:latin typeface="Gill Sans"/>
                  <a:ea typeface="Times New Roman" pitchFamily="32" charset="0"/>
                  <a:cs typeface="Gill Sans"/>
                </a:rPr>
                <a:t>HDL cholesterol </a:t>
              </a:r>
            </a:p>
            <a:p>
              <a:pPr algn="ctr"/>
              <a:r>
                <a:rPr lang="en-GB" sz="1200" b="1" dirty="0" smtClean="0">
                  <a:solidFill>
                    <a:srgbClr val="FF0000"/>
                  </a:solidFill>
                  <a:latin typeface="Gill Sans"/>
                  <a:ea typeface="Times New Roman" pitchFamily="32" charset="0"/>
                  <a:cs typeface="Gill Sans"/>
                </a:rPr>
                <a:t>30% higher</a:t>
              </a:r>
            </a:p>
          </p:txBody>
        </p:sp>
        <p:sp>
          <p:nvSpPr>
            <p:cNvPr id="1030161" name="Text Box 17"/>
            <p:cNvSpPr txBox="1">
              <a:spLocks noChangeArrowheads="1"/>
            </p:cNvSpPr>
            <p:nvPr/>
          </p:nvSpPr>
          <p:spPr bwMode="auto">
            <a:xfrm>
              <a:off x="3149040" y="4513263"/>
              <a:ext cx="14576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prstClr val="black"/>
                  </a:solidFill>
                  <a:latin typeface="Gill Sans"/>
                  <a:ea typeface="Times New Roman" pitchFamily="32" charset="0"/>
                  <a:cs typeface="Gill Sans"/>
                </a:rPr>
                <a:t>HDL cholesterol </a:t>
              </a:r>
            </a:p>
            <a:p>
              <a:pPr algn="ctr"/>
              <a:r>
                <a:rPr lang="en-GB" sz="1200" b="1" dirty="0" smtClean="0">
                  <a:solidFill>
                    <a:prstClr val="black"/>
                  </a:solidFill>
                  <a:latin typeface="Gill Sans"/>
                  <a:ea typeface="Times New Roman" pitchFamily="32" charset="0"/>
                  <a:cs typeface="Gill Sans"/>
                </a:rPr>
                <a:t>unchanged</a:t>
              </a:r>
            </a:p>
          </p:txBody>
        </p:sp>
        <p:sp>
          <p:nvSpPr>
            <p:cNvPr id="1030162" name="Line 18"/>
            <p:cNvSpPr>
              <a:spLocks noChangeShapeType="1"/>
            </p:cNvSpPr>
            <p:nvPr/>
          </p:nvSpPr>
          <p:spPr bwMode="auto">
            <a:xfrm>
              <a:off x="1754188" y="50434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0163" name="Line 19"/>
            <p:cNvSpPr>
              <a:spLocks noChangeShapeType="1"/>
            </p:cNvSpPr>
            <p:nvPr/>
          </p:nvSpPr>
          <p:spPr bwMode="auto">
            <a:xfrm>
              <a:off x="3848100" y="50434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0164" name="Text Box 20"/>
            <p:cNvSpPr txBox="1">
              <a:spLocks noChangeArrowheads="1"/>
            </p:cNvSpPr>
            <p:nvPr/>
          </p:nvSpPr>
          <p:spPr bwMode="auto">
            <a:xfrm>
              <a:off x="1340632" y="5272088"/>
              <a:ext cx="91811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200" b="1" dirty="0">
                  <a:solidFill>
                    <a:prstClr val="black"/>
                  </a:solidFill>
                  <a:latin typeface="Gill Sans"/>
                  <a:ea typeface="Times New Roman" pitchFamily="32" charset="0"/>
                  <a:cs typeface="Gill Sans"/>
                </a:rPr>
                <a:t>CV event</a:t>
              </a:r>
            </a:p>
            <a:p>
              <a:pPr algn="ctr"/>
              <a:r>
                <a:rPr lang="en-GB" sz="1200" b="1" dirty="0">
                  <a:solidFill>
                    <a:prstClr val="black"/>
                  </a:solidFill>
                  <a:latin typeface="Gill Sans"/>
                  <a:ea typeface="Times New Roman" pitchFamily="32" charset="0"/>
                  <a:cs typeface="Gill Sans"/>
                </a:rPr>
                <a:t>r</a:t>
              </a:r>
              <a:r>
                <a:rPr lang="en-GB" sz="1200" b="1" dirty="0" smtClean="0">
                  <a:solidFill>
                    <a:prstClr val="black"/>
                  </a:solidFill>
                  <a:latin typeface="Gill Sans"/>
                  <a:ea typeface="Times New Roman" pitchFamily="32" charset="0"/>
                  <a:cs typeface="Gill Sans"/>
                </a:rPr>
                <a:t>ate </a:t>
              </a:r>
              <a:endParaRPr lang="en-GB" sz="1200" b="1" dirty="0">
                <a:solidFill>
                  <a:prstClr val="black"/>
                </a:solidFill>
                <a:latin typeface="Gill Sans"/>
                <a:ea typeface="Times New Roman" pitchFamily="32" charset="0"/>
                <a:cs typeface="Gill Sans"/>
              </a:endParaRPr>
            </a:p>
          </p:txBody>
        </p:sp>
        <p:sp>
          <p:nvSpPr>
            <p:cNvPr id="1030165" name="Text Box 21"/>
            <p:cNvSpPr txBox="1">
              <a:spLocks noChangeArrowheads="1"/>
            </p:cNvSpPr>
            <p:nvPr/>
          </p:nvSpPr>
          <p:spPr bwMode="auto">
            <a:xfrm>
              <a:off x="3447269" y="5256213"/>
              <a:ext cx="9028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200" b="1" dirty="0">
                  <a:solidFill>
                    <a:prstClr val="black"/>
                  </a:solidFill>
                  <a:latin typeface="Gill Sans"/>
                  <a:ea typeface="Times New Roman" pitchFamily="32" charset="0"/>
                  <a:cs typeface="Gill Sans"/>
                </a:rPr>
                <a:t>CV event</a:t>
              </a:r>
            </a:p>
            <a:p>
              <a:pPr algn="ctr"/>
              <a:r>
                <a:rPr lang="en-GB" sz="1200" b="1" dirty="0">
                  <a:solidFill>
                    <a:prstClr val="black"/>
                  </a:solidFill>
                  <a:latin typeface="Gill Sans"/>
                  <a:ea typeface="Times New Roman" pitchFamily="32" charset="0"/>
                  <a:cs typeface="Gill Sans"/>
                </a:rPr>
                <a:t>r</a:t>
              </a:r>
              <a:r>
                <a:rPr lang="en-GB" sz="1200" b="1" dirty="0" smtClean="0">
                  <a:solidFill>
                    <a:prstClr val="black"/>
                  </a:solidFill>
                  <a:latin typeface="Gill Sans"/>
                  <a:ea typeface="Times New Roman" pitchFamily="32" charset="0"/>
                  <a:cs typeface="Gill Sans"/>
                </a:rPr>
                <a:t>ate </a:t>
              </a:r>
              <a:endParaRPr lang="en-GB" sz="1200" b="1" dirty="0">
                <a:solidFill>
                  <a:prstClr val="black"/>
                </a:solidFill>
                <a:latin typeface="Gill Sans"/>
                <a:ea typeface="Times New Roman" pitchFamily="32" charset="0"/>
                <a:cs typeface="Gill Sans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436563"/>
            <a:ext cx="9144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GB" sz="3200" dirty="0" smtClean="0">
                <a:solidFill>
                  <a:srgbClr val="000000"/>
                </a:solidFill>
                <a:latin typeface="Gill Sans"/>
                <a:cs typeface="Gill Sans"/>
              </a:rPr>
              <a:t>Treatment with </a:t>
            </a:r>
            <a:r>
              <a:rPr lang="en-GB" sz="3200" dirty="0" err="1" smtClean="0">
                <a:solidFill>
                  <a:srgbClr val="000000"/>
                </a:solidFill>
                <a:latin typeface="Gill Sans"/>
                <a:cs typeface="Gill Sans"/>
              </a:rPr>
              <a:t>dalcetrapib</a:t>
            </a:r>
            <a:r>
              <a:rPr lang="en-GB" sz="3200" dirty="0" smtClean="0">
                <a:solidFill>
                  <a:srgbClr val="000000"/>
                </a:solidFill>
                <a:latin typeface="Gill Sans"/>
                <a:cs typeface="Gill Sans"/>
              </a:rPr>
              <a:t> raised HDL-C by 30% but did </a:t>
            </a:r>
            <a:r>
              <a:rPr lang="en-GB" sz="3200" dirty="0" smtClean="0">
                <a:solidFill>
                  <a:srgbClr val="FF0000"/>
                </a:solidFill>
                <a:latin typeface="Gill Sans"/>
                <a:cs typeface="Gill Sans"/>
              </a:rPr>
              <a:t>NOT </a:t>
            </a:r>
            <a:r>
              <a:rPr lang="en-GB" sz="3200" dirty="0" smtClean="0">
                <a:solidFill>
                  <a:srgbClr val="000000"/>
                </a:solidFill>
                <a:latin typeface="Gill Sans"/>
                <a:cs typeface="Gill Sans"/>
              </a:rPr>
              <a:t>lower risk for MI</a:t>
            </a:r>
            <a:endParaRPr lang="en-GB" sz="32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5139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May 7, 2012: </a:t>
            </a:r>
            <a:br>
              <a:rPr lang="en-US" sz="3600" dirty="0" smtClean="0"/>
            </a:br>
            <a:r>
              <a:rPr lang="en-US" sz="3600" dirty="0" err="1"/>
              <a:t>D</a:t>
            </a:r>
            <a:r>
              <a:rPr lang="en-US" sz="3600" dirty="0" err="1" smtClean="0"/>
              <a:t>alcetrapib</a:t>
            </a:r>
            <a:r>
              <a:rPr lang="en-US" sz="3600" dirty="0" smtClean="0"/>
              <a:t> trial suspended due to futility</a:t>
            </a:r>
            <a:endParaRPr lang="en-US" sz="3600" dirty="0"/>
          </a:p>
        </p:txBody>
      </p:sp>
      <p:pic>
        <p:nvPicPr>
          <p:cNvPr id="4" name="Picture 3" descr="Screen shot 2012-05-22 at 5.52.30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8839200" cy="2451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084802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prstClr val="black"/>
                </a:solidFill>
                <a:latin typeface="Gill Sans"/>
                <a:cs typeface="Gill Sans"/>
              </a:rPr>
              <a:t>16,000-person randomized controlled trial</a:t>
            </a:r>
            <a:endParaRPr lang="en-US" sz="30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252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/>
          </p:cNvSpPr>
          <p:nvPr>
            <p:ph type="ctrTitle"/>
          </p:nvPr>
        </p:nvSpPr>
        <p:spPr>
          <a:xfrm>
            <a:off x="609600" y="2590800"/>
            <a:ext cx="7696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Gill Sans" charset="0"/>
                <a:ea typeface="ＭＳ Ｐゴシック" charset="-128"/>
                <a:cs typeface="ＭＳ Ｐゴシック" charset="-128"/>
              </a:rPr>
              <a:t>HDL </a:t>
            </a:r>
            <a:r>
              <a:rPr lang="en-US" dirty="0">
                <a:latin typeface="Gill Sans" charset="0"/>
                <a:ea typeface="ＭＳ Ｐゴシック" charset="-128"/>
                <a:cs typeface="ＭＳ Ｐゴシック" charset="-128"/>
              </a:rPr>
              <a:t>cholesterol </a:t>
            </a:r>
            <a:r>
              <a:rPr lang="en-US" dirty="0" smtClean="0">
                <a:latin typeface="Gill Sans" charset="0"/>
                <a:ea typeface="ＭＳ Ｐゴシック" charset="-128"/>
                <a:cs typeface="ＭＳ Ｐゴシック" charset="-128"/>
              </a:rPr>
              <a:t>remains a useful marker of MI risk </a:t>
            </a:r>
            <a:br>
              <a:rPr lang="en-US" dirty="0" smtClean="0">
                <a:latin typeface="Gill Sans" charset="0"/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latin typeface="Gill Sans" charset="0"/>
                <a:ea typeface="ＭＳ Ｐゴシック" charset="-128"/>
                <a:cs typeface="ＭＳ Ｐゴシック" charset="-128"/>
              </a:rPr>
              <a:t>and </a:t>
            </a:r>
            <a:br>
              <a:rPr lang="en-US" dirty="0" smtClean="0">
                <a:latin typeface="Gill Sans" charset="0"/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latin typeface="Gill Sans" charset="0"/>
                <a:ea typeface="ＭＳ Ｐゴシック" charset="-128"/>
                <a:cs typeface="ＭＳ Ｐゴシック" charset="-128"/>
              </a:rPr>
              <a:t>should continue to be measured routinely to assess risk</a:t>
            </a:r>
            <a:endParaRPr lang="en-US" dirty="0">
              <a:latin typeface="Gill San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742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MR Future Directions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Drug development</a:t>
            </a:r>
          </a:p>
          <a:p>
            <a:pPr lvl="1"/>
            <a:r>
              <a:rPr lang="en-GB" sz="3200" dirty="0" smtClean="0"/>
              <a:t>Prioritizing compounds for development</a:t>
            </a:r>
          </a:p>
          <a:p>
            <a:pPr lvl="1"/>
            <a:r>
              <a:rPr lang="en-GB" sz="3200" dirty="0" smtClean="0"/>
              <a:t>On versus off target effects</a:t>
            </a:r>
          </a:p>
          <a:p>
            <a:endParaRPr lang="en-GB" dirty="0" smtClean="0"/>
          </a:p>
          <a:p>
            <a:r>
              <a:rPr lang="en-GB" dirty="0" smtClean="0"/>
              <a:t>Two-step MR / Network / Mediation analysis</a:t>
            </a:r>
          </a:p>
          <a:p>
            <a:endParaRPr lang="en-GB" dirty="0" smtClean="0"/>
          </a:p>
          <a:p>
            <a:r>
              <a:rPr lang="en-GB" dirty="0" smtClean="0"/>
              <a:t>Two sample MR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320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Mini-Practical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Fitting 2SLS in R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0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Simulation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835696" y="4014391"/>
            <a:ext cx="893663" cy="566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Z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73130" y="4014391"/>
            <a:ext cx="836166" cy="566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X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22763" y="4014391"/>
            <a:ext cx="921445" cy="566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56311" y="2853928"/>
            <a:ext cx="633412" cy="566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AutoShape 6"/>
          <p:cNvCxnSpPr>
            <a:cxnSpLocks noChangeShapeType="1"/>
          </p:cNvCxnSpPr>
          <p:nvPr/>
        </p:nvCxnSpPr>
        <p:spPr bwMode="auto">
          <a:xfrm>
            <a:off x="2729359" y="4308078"/>
            <a:ext cx="10064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" name="AutoShape 7"/>
          <p:cNvCxnSpPr>
            <a:cxnSpLocks noChangeShapeType="1"/>
          </p:cNvCxnSpPr>
          <p:nvPr/>
        </p:nvCxnSpPr>
        <p:spPr bwMode="auto">
          <a:xfrm>
            <a:off x="4573637" y="4308078"/>
            <a:ext cx="10064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9" name="AutoShape 8"/>
          <p:cNvCxnSpPr>
            <a:cxnSpLocks noChangeShapeType="1"/>
          </p:cNvCxnSpPr>
          <p:nvPr/>
        </p:nvCxnSpPr>
        <p:spPr bwMode="auto">
          <a:xfrm flipH="1">
            <a:off x="4157836" y="3141266"/>
            <a:ext cx="498475" cy="873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" name="AutoShape 9"/>
          <p:cNvCxnSpPr>
            <a:cxnSpLocks noChangeShapeType="1"/>
          </p:cNvCxnSpPr>
          <p:nvPr/>
        </p:nvCxnSpPr>
        <p:spPr bwMode="auto">
          <a:xfrm>
            <a:off x="5289723" y="3141266"/>
            <a:ext cx="506413" cy="873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436096" y="3356992"/>
            <a:ext cx="92144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0.9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650555" y="3366319"/>
            <a:ext cx="92144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-0.9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586659" y="4437112"/>
            <a:ext cx="921445" cy="566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0.1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879812" y="4365104"/>
          <a:ext cx="540060" cy="360040"/>
        </p:xfrm>
        <a:graphic>
          <a:graphicData uri="http://schemas.openxmlformats.org/presentationml/2006/ole">
            <p:oleObj spid="_x0000_s229378" name="Equation" r:id="rId3" imgW="3427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Observational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RCTs are expensive and not always ethical or practically feasible</a:t>
            </a:r>
          </a:p>
          <a:p>
            <a:endParaRPr lang="en-GB" dirty="0"/>
          </a:p>
          <a:p>
            <a:r>
              <a:rPr lang="en-GB" dirty="0" smtClean="0"/>
              <a:t>Association between environmental exposures and disease can be assessed by observational epidemiological studies like case-control studies or cohort studies</a:t>
            </a:r>
          </a:p>
          <a:p>
            <a:endParaRPr lang="en-GB" dirty="0"/>
          </a:p>
          <a:p>
            <a:r>
              <a:rPr lang="en-GB" dirty="0" smtClean="0"/>
              <a:t>The interpretation of these studies in terms of causality is problematic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339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74750" y="1295400"/>
            <a:ext cx="6783388" cy="4749800"/>
            <a:chOff x="740" y="816"/>
            <a:chExt cx="4273" cy="2992"/>
          </a:xfrm>
        </p:grpSpPr>
        <p:graphicFrame>
          <p:nvGraphicFramePr>
            <p:cNvPr id="223235" name="Object 3"/>
            <p:cNvGraphicFramePr>
              <a:graphicFrameLocks noChangeAspect="1"/>
            </p:cNvGraphicFramePr>
            <p:nvPr/>
          </p:nvGraphicFramePr>
          <p:xfrm>
            <a:off x="740" y="816"/>
            <a:ext cx="4273" cy="2992"/>
          </p:xfrm>
          <a:graphic>
            <a:graphicData uri="http://schemas.openxmlformats.org/presentationml/2006/ole">
              <p:oleObj spid="_x0000_s164878" name="Chart" r:id="rId4" imgW="3876675" imgH="2714625" progId="MSGraph.Chart.8">
                <p:embed followColorScheme="full"/>
              </p:oleObj>
            </a:graphicData>
          </a:graphic>
        </p:graphicFrame>
        <p:sp>
          <p:nvSpPr>
            <p:cNvPr id="223236" name="Line 4"/>
            <p:cNvSpPr>
              <a:spLocks noChangeShapeType="1"/>
            </p:cNvSpPr>
            <p:nvPr/>
          </p:nvSpPr>
          <p:spPr bwMode="auto">
            <a:xfrm>
              <a:off x="1214" y="2208"/>
              <a:ext cx="3648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381000" y="304800"/>
            <a:ext cx="10628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CHD risk according to duration of current Vitamin E</a:t>
            </a:r>
          </a:p>
          <a:p>
            <a:r>
              <a:rPr lang="en-GB" sz="2800" dirty="0">
                <a:solidFill>
                  <a:schemeClr val="tx2"/>
                </a:solidFill>
              </a:rPr>
              <a:t>                supplement use compared to no use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2590800" y="6048375"/>
            <a:ext cx="397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 err="1"/>
              <a:t>Rimm</a:t>
            </a:r>
            <a:r>
              <a:rPr lang="en-GB" sz="2000" dirty="0"/>
              <a:t> et al NEJM 1993; 328: 1450-6</a:t>
            </a:r>
          </a:p>
        </p:txBody>
      </p:sp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898525" y="141287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RR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0"/>
            <a:ext cx="13549313" cy="1239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C:\marys\photos\gerogeslides\vitam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8600"/>
            <a:ext cx="4098925" cy="6334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z="3200" dirty="0">
                <a:solidFill>
                  <a:schemeClr val="tx2"/>
                </a:solidFill>
                <a:latin typeface="Tahoma" pitchFamily="34" charset="0"/>
              </a:rPr>
              <a:t>Use of vitamin supplements by US adults, 1987-2000</a:t>
            </a:r>
          </a:p>
        </p:txBody>
      </p:sp>
      <p:graphicFrame>
        <p:nvGraphicFramePr>
          <p:cNvPr id="407555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23875" y="1560513"/>
          <a:ext cx="8159750" cy="4683125"/>
        </p:xfrm>
        <a:graphic>
          <a:graphicData uri="http://schemas.openxmlformats.org/presentationml/2006/ole">
            <p:oleObj spid="_x0000_s165902" name="Chart" r:id="rId3" imgW="7600950" imgH="4362450" progId="MSGraph.Chart.8">
              <p:embed followColorScheme="full"/>
            </p:oleObj>
          </a:graphicData>
        </a:graphic>
      </p:graphicFrame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288925" y="6407150"/>
            <a:ext cx="587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Tahoma" pitchFamily="34" charset="0"/>
              </a:rPr>
              <a:t>Source: Millen AE, Journal of American Dietetic Assoc 2004;104:942-950</a:t>
            </a:r>
          </a:p>
        </p:txBody>
      </p:sp>
      <p:sp>
        <p:nvSpPr>
          <p:cNvPr id="407557" name="Text Box 5"/>
          <p:cNvSpPr txBox="1">
            <a:spLocks noChangeArrowheads="1"/>
          </p:cNvSpPr>
          <p:nvPr/>
        </p:nvSpPr>
        <p:spPr bwMode="auto">
          <a:xfrm rot="-5400000">
            <a:off x="70644" y="3604419"/>
            <a:ext cx="773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Tahoma" pitchFamily="34" charset="0"/>
              </a:rPr>
              <a:t>Percent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400">
                <a:solidFill>
                  <a:schemeClr val="tx2"/>
                </a:solidFill>
              </a:rPr>
              <a:t>Vitamin E levels and risk factors: Women’s Heart Health Study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1828800" y="1371600"/>
            <a:ext cx="4800600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Childhood SES</a:t>
            </a:r>
          </a:p>
          <a:p>
            <a:pPr>
              <a:spcBef>
                <a:spcPct val="50000"/>
              </a:spcBef>
            </a:pPr>
            <a:r>
              <a:rPr lang="en-GB" sz="2000"/>
              <a:t>Manual social class</a:t>
            </a:r>
          </a:p>
          <a:p>
            <a:pPr>
              <a:spcBef>
                <a:spcPct val="50000"/>
              </a:spcBef>
            </a:pPr>
            <a:r>
              <a:rPr lang="en-GB" sz="2000"/>
              <a:t>No car access	</a:t>
            </a:r>
          </a:p>
          <a:p>
            <a:pPr>
              <a:spcBef>
                <a:spcPct val="50000"/>
              </a:spcBef>
            </a:pPr>
            <a:r>
              <a:rPr lang="en-GB" sz="2000"/>
              <a:t>State pension only</a:t>
            </a:r>
          </a:p>
          <a:p>
            <a:pPr>
              <a:spcBef>
                <a:spcPct val="50000"/>
              </a:spcBef>
            </a:pPr>
            <a:r>
              <a:rPr lang="en-GB" sz="2000"/>
              <a:t>Smoker	</a:t>
            </a:r>
          </a:p>
          <a:p>
            <a:pPr>
              <a:spcBef>
                <a:spcPct val="50000"/>
              </a:spcBef>
            </a:pPr>
            <a:r>
              <a:rPr lang="en-GB" sz="2000"/>
              <a:t>Daily alcohol</a:t>
            </a:r>
          </a:p>
          <a:p>
            <a:pPr>
              <a:spcBef>
                <a:spcPct val="50000"/>
              </a:spcBef>
            </a:pPr>
            <a:r>
              <a:rPr lang="en-GB" sz="2000"/>
              <a:t>Exercise	</a:t>
            </a:r>
          </a:p>
          <a:p>
            <a:pPr>
              <a:spcBef>
                <a:spcPct val="50000"/>
              </a:spcBef>
            </a:pPr>
            <a:r>
              <a:rPr lang="en-GB" sz="2000"/>
              <a:t>Low fat diet	</a:t>
            </a:r>
          </a:p>
          <a:p>
            <a:pPr>
              <a:spcBef>
                <a:spcPct val="50000"/>
              </a:spcBef>
            </a:pPr>
            <a:r>
              <a:rPr lang="en-GB" sz="2000"/>
              <a:t>Obese	</a:t>
            </a:r>
          </a:p>
          <a:p>
            <a:pPr>
              <a:spcBef>
                <a:spcPct val="50000"/>
              </a:spcBef>
            </a:pPr>
            <a:r>
              <a:rPr lang="en-GB" sz="2000"/>
              <a:t>Height					</a:t>
            </a:r>
          </a:p>
          <a:p>
            <a:pPr>
              <a:spcBef>
                <a:spcPct val="50000"/>
              </a:spcBef>
            </a:pPr>
            <a:r>
              <a:rPr lang="en-GB" sz="2000"/>
              <a:t>Leg length</a:t>
            </a:r>
          </a:p>
          <a:p>
            <a:pPr>
              <a:spcBef>
                <a:spcPct val="50000"/>
              </a:spcBef>
            </a:pPr>
            <a:r>
              <a:rPr lang="en-GB" sz="2000"/>
              <a:t>	</a:t>
            </a:r>
            <a:r>
              <a:rPr lang="en-GB"/>
              <a:t>						</a:t>
            </a:r>
            <a:endParaRPr lang="en-US"/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4572000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>
            <a:off x="45720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>
            <a:off x="4572000" y="2895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45720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2" name="Line 8"/>
          <p:cNvSpPr>
            <a:spLocks noChangeShapeType="1"/>
          </p:cNvSpPr>
          <p:nvPr/>
        </p:nvSpPr>
        <p:spPr bwMode="auto">
          <a:xfrm flipV="1">
            <a:off x="45720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 flipV="1">
            <a:off x="4572000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V="1">
            <a:off x="45720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>
            <a:off x="45720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6" name="Line 12"/>
          <p:cNvSpPr>
            <a:spLocks noChangeShapeType="1"/>
          </p:cNvSpPr>
          <p:nvPr/>
        </p:nvSpPr>
        <p:spPr bwMode="auto">
          <a:xfrm flipV="1">
            <a:off x="45720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7" name="Line 13"/>
          <p:cNvSpPr>
            <a:spLocks noChangeShapeType="1"/>
          </p:cNvSpPr>
          <p:nvPr/>
        </p:nvSpPr>
        <p:spPr bwMode="auto">
          <a:xfrm flipV="1">
            <a:off x="4572000" y="5943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5029200" y="6172200"/>
            <a:ext cx="395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 err="1"/>
              <a:t>Lawlor</a:t>
            </a:r>
            <a:r>
              <a:rPr lang="en-GB" dirty="0"/>
              <a:t> et al, Lancet 2004</a:t>
            </a:r>
            <a:endParaRPr lang="en-US" dirty="0"/>
          </a:p>
        </p:txBody>
      </p:sp>
      <p:sp>
        <p:nvSpPr>
          <p:cNvPr id="226319" name="Line 15"/>
          <p:cNvSpPr>
            <a:spLocks noChangeShapeType="1"/>
          </p:cNvSpPr>
          <p:nvPr/>
        </p:nvSpPr>
        <p:spPr bwMode="auto">
          <a:xfrm>
            <a:off x="4572000" y="152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7847</TotalTime>
  <Words>955</Words>
  <Application>Microsoft Office PowerPoint</Application>
  <PresentationFormat>On-screen Show (4:3)</PresentationFormat>
  <Paragraphs>270</Paragraphs>
  <Slides>39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Office Theme</vt:lpstr>
      <vt:lpstr>Chart</vt:lpstr>
      <vt:lpstr>Equation</vt:lpstr>
      <vt:lpstr>Worksheet</vt:lpstr>
      <vt:lpstr>Mendelian Randomization: Genes as Instrumental Variables</vt:lpstr>
      <vt:lpstr>Some Criticisms of GWA Studies…</vt:lpstr>
      <vt:lpstr>RCTs are the Gold Standard in Inferring Causality</vt:lpstr>
      <vt:lpstr>Observational Studies</vt:lpstr>
      <vt:lpstr>Slide 5</vt:lpstr>
      <vt:lpstr>Slide 6</vt:lpstr>
      <vt:lpstr>Slide 7</vt:lpstr>
      <vt:lpstr>Use of vitamin supplements by US adults, 1987-2000</vt:lpstr>
      <vt:lpstr>Slide 9</vt:lpstr>
      <vt:lpstr>Vitamin E supplement use and risk of Coronary Heart Disease</vt:lpstr>
      <vt:lpstr>Slide 11</vt:lpstr>
      <vt:lpstr>Classic limitations to “observational” science</vt:lpstr>
      <vt:lpstr>An Alternative to RCTs: Mendelian randomization</vt:lpstr>
      <vt:lpstr>Mendelian randomisation and RCTs</vt:lpstr>
      <vt:lpstr>LDL and Coronary Heart Disease</vt:lpstr>
      <vt:lpstr>MR - History</vt:lpstr>
      <vt:lpstr>Why Perform MR?</vt:lpstr>
      <vt:lpstr>MR Core Assumptions</vt:lpstr>
      <vt:lpstr>Estimation</vt:lpstr>
      <vt:lpstr>MR Example- CRP and BMI</vt:lpstr>
      <vt:lpstr>MR Example – CRP and BMI</vt:lpstr>
      <vt:lpstr>Slide 22</vt:lpstr>
      <vt:lpstr>MR Example – CRP and BMI (Bidirectional MR)</vt:lpstr>
      <vt:lpstr>Slide 24</vt:lpstr>
      <vt:lpstr>Slide 25</vt:lpstr>
      <vt:lpstr>LDL and CHD Risk</vt:lpstr>
      <vt:lpstr>LDL and CHD Risk</vt:lpstr>
      <vt:lpstr>HDL and CHD (with thanks Sek Kathiresan) </vt:lpstr>
      <vt:lpstr>HDL:  endothelial lipase Asn396Ser</vt:lpstr>
      <vt:lpstr>LIPG N396S and plasma HDL-C</vt:lpstr>
      <vt:lpstr>How is this experiment  “nature’s randomized trial”?</vt:lpstr>
      <vt:lpstr>Test LIPG 396Ser for association with MI in the population</vt:lpstr>
      <vt:lpstr>After testing in 116,320 people, summary OR for LIPG Asn396Ser is 0.99</vt:lpstr>
      <vt:lpstr>Slide 34</vt:lpstr>
      <vt:lpstr>May 7, 2012:  Dalcetrapib trial suspended due to futility</vt:lpstr>
      <vt:lpstr>HDL cholesterol remains a useful marker of MI risk  and  should continue to be measured routinely to assess risk</vt:lpstr>
      <vt:lpstr>MR Future Directions</vt:lpstr>
      <vt:lpstr>Mini-Practical Fitting 2SLS in R</vt:lpstr>
      <vt:lpstr>Simulation</vt:lpstr>
    </vt:vector>
  </TitlesOfParts>
  <Company>University of Bristol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environmentally modifiable influences on health over the life course: can genetic epidemiology help?</dc:title>
  <dc:creator>epjah</dc:creator>
  <cp:lastModifiedBy>David Evans</cp:lastModifiedBy>
  <cp:revision>87</cp:revision>
  <dcterms:created xsi:type="dcterms:W3CDTF">2010-08-24T07:10:46Z</dcterms:created>
  <dcterms:modified xsi:type="dcterms:W3CDTF">2015-03-05T21:28:09Z</dcterms:modified>
</cp:coreProperties>
</file>