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60" r:id="rId3"/>
    <p:sldId id="263" r:id="rId4"/>
    <p:sldId id="259" r:id="rId5"/>
    <p:sldId id="294" r:id="rId6"/>
    <p:sldId id="295" r:id="rId7"/>
    <p:sldId id="311" r:id="rId8"/>
    <p:sldId id="312" r:id="rId9"/>
    <p:sldId id="305" r:id="rId10"/>
    <p:sldId id="308" r:id="rId11"/>
    <p:sldId id="303" r:id="rId12"/>
    <p:sldId id="304" r:id="rId13"/>
    <p:sldId id="306" r:id="rId14"/>
    <p:sldId id="307" r:id="rId15"/>
    <p:sldId id="286" r:id="rId16"/>
    <p:sldId id="266" r:id="rId17"/>
    <p:sldId id="314" r:id="rId18"/>
    <p:sldId id="315" r:id="rId19"/>
    <p:sldId id="273" r:id="rId20"/>
    <p:sldId id="267" r:id="rId21"/>
    <p:sldId id="268" r:id="rId22"/>
    <p:sldId id="313" r:id="rId23"/>
    <p:sldId id="291" r:id="rId24"/>
    <p:sldId id="292" r:id="rId25"/>
    <p:sldId id="270" r:id="rId26"/>
    <p:sldId id="300" r:id="rId27"/>
    <p:sldId id="278" r:id="rId28"/>
    <p:sldId id="281" r:id="rId29"/>
    <p:sldId id="282" r:id="rId30"/>
    <p:sldId id="284" r:id="rId31"/>
    <p:sldId id="301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3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16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790E3-221B-E941-B840-711E60FFDD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2018A-46E2-7146-92BD-4913442CF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14AA2-958F-405E-91EC-C081D4FF9DF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5975" cy="3470275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61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6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0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8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4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8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4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6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2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0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DC16D-1BDA-2943-BB0A-B4862D9176B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s.ac.uk/alspac/researchers/data-access/data-dictionary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1275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GCTA: Extensions and Challenges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17075"/>
            <a:ext cx="640080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International Workshop on Statistical Methods for Human Complex Traits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Boulder, CO, March 2015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Lindon</a:t>
            </a:r>
            <a:r>
              <a:rPr lang="en-US" sz="2800" dirty="0" smtClean="0">
                <a:solidFill>
                  <a:schemeClr val="tx1"/>
                </a:solidFill>
              </a:rPr>
              <a:t> Eaves, </a:t>
            </a:r>
            <a:r>
              <a:rPr lang="en-US" sz="2800" dirty="0" err="1" smtClean="0">
                <a:solidFill>
                  <a:schemeClr val="tx1"/>
                </a:solidFill>
              </a:rPr>
              <a:t>Beate</a:t>
            </a:r>
            <a:r>
              <a:rPr lang="en-US" sz="2800" dirty="0" smtClean="0">
                <a:solidFill>
                  <a:schemeClr val="tx1"/>
                </a:solidFill>
              </a:rPr>
              <a:t> St. </a:t>
            </a:r>
            <a:r>
              <a:rPr lang="en-US" sz="2800" dirty="0" err="1" smtClean="0">
                <a:solidFill>
                  <a:schemeClr val="tx1"/>
                </a:solidFill>
              </a:rPr>
              <a:t>Pourcain</a:t>
            </a:r>
            <a:r>
              <a:rPr lang="en-US" sz="2800" dirty="0" smtClean="0">
                <a:solidFill>
                  <a:schemeClr val="tx1"/>
                </a:solidFill>
              </a:rPr>
              <a:t>, Teresa de Candia, Matt Keller, </a:t>
            </a:r>
            <a:r>
              <a:rPr lang="en-US" sz="2800" dirty="0" err="1">
                <a:solidFill>
                  <a:schemeClr val="tx1"/>
                </a:solidFill>
              </a:rPr>
              <a:t>Rasool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Tahmasabi</a:t>
            </a:r>
            <a:r>
              <a:rPr lang="en-US" sz="2800" dirty="0">
                <a:solidFill>
                  <a:schemeClr val="tx1"/>
                </a:solidFill>
              </a:rPr>
              <a:t>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Greg Carey, Rob Kirkpatrick, Mike Neale, David Evans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96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7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GCTA: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 </a:t>
            </a:r>
            <a:r>
              <a:rPr lang="en-US" dirty="0" smtClean="0">
                <a:solidFill>
                  <a:srgbClr val="FF0000"/>
                </a:solidFill>
              </a:rPr>
              <a:t>What can go wrong with GCTA </a:t>
            </a:r>
            <a:r>
              <a:rPr lang="en-US" dirty="0" smtClean="0"/>
              <a:t>if you ignore other genetic and environmental processes known to affect variation in natural populations and human traits?  [Negative heuristic]</a:t>
            </a:r>
          </a:p>
          <a:p>
            <a:r>
              <a:rPr lang="en-US" dirty="0" smtClean="0"/>
              <a:t>2  </a:t>
            </a:r>
            <a:r>
              <a:rPr lang="en-US" dirty="0" smtClean="0">
                <a:solidFill>
                  <a:srgbClr val="FF0000"/>
                </a:solidFill>
              </a:rPr>
              <a:t>How might GCTA be enhanced</a:t>
            </a:r>
            <a:r>
              <a:rPr lang="en-US" dirty="0" smtClean="0"/>
              <a:t> to encompass some of the subtleties of quantitative inheritance recognized in plant and animal species and human kinship studies? [Positive heuristic]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 Including genotypes of relatives in GCTA:  </a:t>
            </a:r>
            <a:r>
              <a:rPr lang="en-US" dirty="0" smtClean="0">
                <a:solidFill>
                  <a:srgbClr val="FF0000"/>
                </a:solidFill>
              </a:rPr>
              <a:t>Eaves</a:t>
            </a:r>
            <a:r>
              <a:rPr lang="en-US" dirty="0" smtClean="0"/>
              <a:t>, St. </a:t>
            </a:r>
            <a:r>
              <a:rPr lang="en-US" dirty="0" err="1" smtClean="0"/>
              <a:t>Pourcain</a:t>
            </a:r>
            <a:r>
              <a:rPr lang="en-US" dirty="0" smtClean="0"/>
              <a:t>, Evans </a:t>
            </a:r>
          </a:p>
          <a:p>
            <a:r>
              <a:rPr lang="en-US" dirty="0" smtClean="0"/>
              <a:t>2.  Multivariate structural models in GCTA (development, causal models, family data)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St. </a:t>
            </a:r>
            <a:r>
              <a:rPr lang="en-US" dirty="0" err="1" smtClean="0">
                <a:solidFill>
                  <a:srgbClr val="FF0000"/>
                </a:solidFill>
              </a:rPr>
              <a:t>Pourcain</a:t>
            </a:r>
            <a:r>
              <a:rPr lang="en-US" dirty="0" smtClean="0"/>
              <a:t>, Carey</a:t>
            </a:r>
          </a:p>
          <a:p>
            <a:r>
              <a:rPr lang="en-US" dirty="0" smtClean="0"/>
              <a:t>3.  Implementing more advanced GCTA models in </a:t>
            </a:r>
            <a:r>
              <a:rPr lang="en-US" dirty="0" err="1"/>
              <a:t>O</a:t>
            </a:r>
            <a:r>
              <a:rPr lang="en-US" dirty="0" err="1" smtClean="0"/>
              <a:t>penMx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FF0000"/>
                </a:solidFill>
              </a:rPr>
              <a:t>Kirkpatrick</a:t>
            </a:r>
            <a:r>
              <a:rPr lang="en-US" dirty="0" smtClean="0"/>
              <a:t>, Neale.</a:t>
            </a:r>
          </a:p>
          <a:p>
            <a:r>
              <a:rPr lang="en-US" dirty="0" smtClean="0"/>
              <a:t>4.  The effects of </a:t>
            </a:r>
            <a:r>
              <a:rPr lang="en-US" dirty="0" err="1" smtClean="0"/>
              <a:t>assortative</a:t>
            </a:r>
            <a:r>
              <a:rPr lang="en-US" dirty="0" smtClean="0"/>
              <a:t> mating.   </a:t>
            </a:r>
            <a:r>
              <a:rPr lang="en-US" dirty="0" smtClean="0">
                <a:solidFill>
                  <a:srgbClr val="FF0000"/>
                </a:solidFill>
              </a:rPr>
              <a:t>De Candia</a:t>
            </a:r>
            <a:r>
              <a:rPr lang="en-US" dirty="0" smtClean="0"/>
              <a:t>, Keller, </a:t>
            </a:r>
            <a:r>
              <a:rPr lang="en-US" dirty="0" err="1" smtClean="0"/>
              <a:t>Tahmasabi</a:t>
            </a:r>
            <a:r>
              <a:rPr lang="en-US" dirty="0" smtClean="0"/>
              <a:t>, Carey.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200" dirty="0" smtClean="0">
                <a:solidFill>
                  <a:srgbClr val="FF0000"/>
                </a:solidFill>
              </a:rPr>
              <a:t>              ALL IS “WORK IN PROGRESS”</a:t>
            </a:r>
            <a:endParaRPr lang="en-US" sz="4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6928" y="32601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Environmental Effects of the Maternal Genotype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dirty="0" smtClean="0"/>
              <a:t>Lindon Eaves, Dave Evans, </a:t>
            </a:r>
            <a:r>
              <a:rPr lang="en-US" dirty="0" err="1" smtClean="0"/>
              <a:t>Beate</a:t>
            </a:r>
            <a:r>
              <a:rPr lang="en-US" dirty="0" smtClean="0"/>
              <a:t> St. </a:t>
            </a:r>
            <a:r>
              <a:rPr lang="en-US" dirty="0" err="1" smtClean="0"/>
              <a:t>Pourcain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79" y="176761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 smtClean="0"/>
              <a:t>Eaves LJ, St</a:t>
            </a:r>
            <a:r>
              <a:rPr lang="en-US" sz="2600" dirty="0"/>
              <a:t>. </a:t>
            </a:r>
            <a:r>
              <a:rPr lang="en-US" sz="2600" dirty="0" err="1" smtClean="0"/>
              <a:t>Pourcain</a:t>
            </a:r>
            <a:r>
              <a:rPr lang="en-US" sz="2600" baseline="30000" dirty="0"/>
              <a:t> </a:t>
            </a:r>
            <a:r>
              <a:rPr lang="en-US" sz="2600" dirty="0"/>
              <a:t>B</a:t>
            </a:r>
            <a:r>
              <a:rPr lang="en-US" sz="2600" dirty="0" smtClean="0"/>
              <a:t>, Davey</a:t>
            </a:r>
            <a:r>
              <a:rPr lang="en-US" sz="2600" dirty="0"/>
              <a:t>-</a:t>
            </a:r>
            <a:r>
              <a:rPr lang="en-US" sz="2600" dirty="0" smtClean="0"/>
              <a:t>Smith G, York TP, Evans DM. (2014) Resolving </a:t>
            </a:r>
            <a:r>
              <a:rPr lang="en-US" sz="2600" dirty="0"/>
              <a:t>the effects of maternal and offspring genotype on dyadic outcomes in Genome Wide Complex Trait Analysis (“M-GCTA”</a:t>
            </a:r>
            <a:r>
              <a:rPr lang="en-US" sz="2600" dirty="0" smtClean="0"/>
              <a:t>).  </a:t>
            </a:r>
            <a:r>
              <a:rPr lang="en-US" sz="2600" i="1" dirty="0" smtClean="0"/>
              <a:t>Behavior Genetics, </a:t>
            </a:r>
            <a:r>
              <a:rPr lang="en-US" sz="2600" b="1" i="1" dirty="0" smtClean="0"/>
              <a:t>44</a:t>
            </a:r>
            <a:r>
              <a:rPr lang="en-US" sz="2600" dirty="0" smtClean="0"/>
              <a:t>:445-555.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65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799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“The Genetic Environment”</a:t>
            </a:r>
            <a:br>
              <a:rPr lang="en-US" dirty="0" smtClean="0"/>
            </a:br>
            <a:r>
              <a:rPr lang="en-US" dirty="0" smtClean="0"/>
              <a:t>A Place to Start:</a:t>
            </a:r>
            <a:r>
              <a:rPr lang="en-US" dirty="0"/>
              <a:t> </a:t>
            </a:r>
            <a:r>
              <a:rPr lang="en-US" dirty="0" smtClean="0"/>
              <a:t>M-GCTA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Include effects of the Maternal Genotype on Offspring Behavior (“Genetic Maternal Effects”)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6817"/>
            <a:ext cx="8229600" cy="4525963"/>
          </a:xfrm>
        </p:spPr>
        <p:txBody>
          <a:bodyPr/>
          <a:lstStyle/>
          <a:p>
            <a:r>
              <a:rPr lang="en-US" sz="2800" dirty="0" smtClean="0"/>
              <a:t>Extensive background in plant and animal genetics (reciprocal crosses, </a:t>
            </a:r>
            <a:r>
              <a:rPr lang="en-US" sz="2800" dirty="0" err="1" smtClean="0"/>
              <a:t>diallels</a:t>
            </a:r>
            <a:r>
              <a:rPr lang="en-US" sz="2800" dirty="0" smtClean="0"/>
              <a:t>, dam and sire effects)</a:t>
            </a:r>
          </a:p>
          <a:p>
            <a:r>
              <a:rPr lang="en-US" sz="2800" dirty="0" smtClean="0"/>
              <a:t>Good models and examples from human studies (extended kinships of twins, maternal and paternal half-</a:t>
            </a:r>
            <a:r>
              <a:rPr lang="en-US" sz="2800" dirty="0" err="1" smtClean="0"/>
              <a:t>sibships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Extensively measured and genotyped mother-child pairs (e.g. “ALSPAC”)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151" y="3034859"/>
            <a:ext cx="715316" cy="72996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6101202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r>
              <a:rPr lang="en-US" b="1" baseline="-25000" dirty="0" smtClean="0">
                <a:solidFill>
                  <a:schemeClr val="tx1"/>
                </a:solidFill>
              </a:rPr>
              <a:t>CM</a:t>
            </a:r>
            <a:endParaRPr lang="en-US" b="1" dirty="0"/>
          </a:p>
        </p:txBody>
      </p:sp>
      <p:sp>
        <p:nvSpPr>
          <p:cNvPr id="17" name="Oval 16"/>
          <p:cNvSpPr/>
          <p:nvPr/>
        </p:nvSpPr>
        <p:spPr>
          <a:xfrm>
            <a:off x="6101202" y="5313865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n-US" sz="2000" b="1" baseline="-25000" dirty="0">
                <a:solidFill>
                  <a:schemeClr val="tx1"/>
                </a:solidFill>
              </a:rPr>
              <a:t>C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C</a:t>
            </a:r>
            <a:endParaRPr lang="en-US" sz="2000" b="1" dirty="0"/>
          </a:p>
        </p:txBody>
      </p:sp>
      <p:cxnSp>
        <p:nvCxnSpPr>
          <p:cNvPr id="21" name="Straight Arrow Connector 20"/>
          <p:cNvCxnSpPr>
            <a:stCxn id="14" idx="4"/>
            <a:endCxn id="17" idx="0"/>
          </p:cNvCxnSpPr>
          <p:nvPr/>
        </p:nvCxnSpPr>
        <p:spPr>
          <a:xfrm>
            <a:off x="6553749" y="2043896"/>
            <a:ext cx="0" cy="326996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53749" y="3303157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1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endParaRPr lang="en-US" sz="2400" baseline="30000" dirty="0"/>
          </a:p>
        </p:txBody>
      </p:sp>
      <p:cxnSp>
        <p:nvCxnSpPr>
          <p:cNvPr id="54" name="Straight Arrow Connector 53"/>
          <p:cNvCxnSpPr>
            <a:stCxn id="17" idx="1"/>
            <a:endCxn id="12" idx="2"/>
          </p:cNvCxnSpPr>
          <p:nvPr/>
        </p:nvCxnSpPr>
        <p:spPr>
          <a:xfrm flipH="1" flipV="1">
            <a:off x="4167809" y="3764822"/>
            <a:ext cx="2065941" cy="168373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883305" y="4568349"/>
            <a:ext cx="8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56327" y="1372415"/>
            <a:ext cx="258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 genotype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4664274" y="3025947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Phenotype</a:t>
            </a:r>
            <a:endParaRPr lang="en-US" sz="24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2846667" y="6233617"/>
            <a:ext cx="258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 genotype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233750" y="6322255"/>
            <a:ext cx="133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</a:t>
            </a:r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3715262" y="4853989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  <a:endParaRPr lang="en-US" sz="2000" b="1" dirty="0"/>
          </a:p>
        </p:txBody>
      </p:sp>
      <p:cxnSp>
        <p:nvCxnSpPr>
          <p:cNvPr id="28" name="Straight Arrow Connector 27"/>
          <p:cNvCxnSpPr>
            <a:stCxn id="25" idx="0"/>
            <a:endCxn id="12" idx="2"/>
          </p:cNvCxnSpPr>
          <p:nvPr/>
        </p:nvCxnSpPr>
        <p:spPr>
          <a:xfrm flipV="1">
            <a:off x="4167809" y="3764822"/>
            <a:ext cx="0" cy="10891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67111" y="5773741"/>
            <a:ext cx="1801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Environment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151" y="4095334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2" name="Rectangle 1"/>
          <p:cNvSpPr/>
          <p:nvPr/>
        </p:nvSpPr>
        <p:spPr>
          <a:xfrm>
            <a:off x="209849" y="193526"/>
            <a:ext cx="8934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ath </a:t>
            </a:r>
            <a:r>
              <a:rPr lang="en-US" sz="2400" dirty="0"/>
              <a:t>model for </a:t>
            </a:r>
            <a:r>
              <a:rPr lang="en-US" sz="2400" dirty="0" smtClean="0"/>
              <a:t>offspring</a:t>
            </a:r>
            <a:r>
              <a:rPr lang="en-US" sz="2400" dirty="0" smtClean="0"/>
              <a:t> </a:t>
            </a:r>
            <a:r>
              <a:rPr lang="en-US" sz="2400" dirty="0"/>
              <a:t>and maternal effects in mother-child dyads. </a:t>
            </a:r>
          </a:p>
        </p:txBody>
      </p:sp>
    </p:spTree>
    <p:extLst>
      <p:ext uri="{BB962C8B-B14F-4D97-AF65-F5344CB8AC3E}">
        <p14:creationId xmlns:p14="http://schemas.microsoft.com/office/powerpoint/2010/main" val="21945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57640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r>
              <a:rPr lang="en-US" b="1" baseline="-25000" dirty="0" smtClean="0">
                <a:solidFill>
                  <a:schemeClr val="tx1"/>
                </a:solidFill>
              </a:rPr>
              <a:t>MM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810151" y="3034859"/>
            <a:ext cx="715316" cy="72996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6101202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r>
              <a:rPr lang="en-US" b="1" baseline="-25000" dirty="0" smtClean="0">
                <a:solidFill>
                  <a:schemeClr val="tx1"/>
                </a:solidFill>
              </a:rPr>
              <a:t>CM</a:t>
            </a:r>
            <a:endParaRPr lang="en-US" b="1" dirty="0"/>
          </a:p>
        </p:txBody>
      </p:sp>
      <p:sp>
        <p:nvSpPr>
          <p:cNvPr id="16" name="Oval 15"/>
          <p:cNvSpPr/>
          <p:nvPr/>
        </p:nvSpPr>
        <p:spPr>
          <a:xfrm>
            <a:off x="1357640" y="5232050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MC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6101202" y="5313865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n-US" sz="2000" b="1" baseline="-25000" dirty="0">
                <a:solidFill>
                  <a:schemeClr val="tx1"/>
                </a:solidFill>
              </a:rPr>
              <a:t>C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C</a:t>
            </a:r>
            <a:endParaRPr lang="en-US" sz="2000" b="1" dirty="0"/>
          </a:p>
        </p:txBody>
      </p:sp>
      <p:cxnSp>
        <p:nvCxnSpPr>
          <p:cNvPr id="20" name="Straight Arrow Connector 19"/>
          <p:cNvCxnSpPr>
            <a:stCxn id="7" idx="4"/>
            <a:endCxn id="16" idx="0"/>
          </p:cNvCxnSpPr>
          <p:nvPr/>
        </p:nvCxnSpPr>
        <p:spPr>
          <a:xfrm>
            <a:off x="1810187" y="2043896"/>
            <a:ext cx="0" cy="318815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4"/>
            <a:endCxn id="17" idx="0"/>
          </p:cNvCxnSpPr>
          <p:nvPr/>
        </p:nvCxnSpPr>
        <p:spPr>
          <a:xfrm>
            <a:off x="6553749" y="2043896"/>
            <a:ext cx="0" cy="326996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52674" y="3399841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1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endParaRPr lang="en-US" sz="2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6553749" y="3303157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1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endParaRPr lang="en-US" sz="2400" baseline="30000" dirty="0"/>
          </a:p>
        </p:txBody>
      </p:sp>
      <p:cxnSp>
        <p:nvCxnSpPr>
          <p:cNvPr id="35" name="Straight Arrow Connector 34"/>
          <p:cNvCxnSpPr>
            <a:stCxn id="7" idx="4"/>
            <a:endCxn id="12" idx="0"/>
          </p:cNvCxnSpPr>
          <p:nvPr/>
        </p:nvCxnSpPr>
        <p:spPr>
          <a:xfrm>
            <a:off x="1810187" y="2043896"/>
            <a:ext cx="2357622" cy="9909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1"/>
            <a:endCxn id="12" idx="2"/>
          </p:cNvCxnSpPr>
          <p:nvPr/>
        </p:nvCxnSpPr>
        <p:spPr>
          <a:xfrm flipH="1" flipV="1">
            <a:off x="4167809" y="3764822"/>
            <a:ext cx="2065941" cy="168373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988165" y="2095690"/>
            <a:ext cx="325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883305" y="4568349"/>
            <a:ext cx="8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56327" y="1372415"/>
            <a:ext cx="258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 genotype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1098221" y="631504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4664800" y="3025947"/>
            <a:ext cx="1539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Phenotype</a:t>
            </a:r>
          </a:p>
          <a:p>
            <a:pPr algn="ctr"/>
            <a:r>
              <a:rPr lang="en-US" sz="2400" dirty="0" smtClean="0"/>
              <a:t>(Dyadic)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846667" y="6233617"/>
            <a:ext cx="258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 genotype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1098221" y="6151802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233750" y="6322255"/>
            <a:ext cx="133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</a:t>
            </a:r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3715262" y="4853989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  <a:endParaRPr lang="en-US" sz="2000" b="1" dirty="0"/>
          </a:p>
        </p:txBody>
      </p:sp>
      <p:cxnSp>
        <p:nvCxnSpPr>
          <p:cNvPr id="28" name="Straight Arrow Connector 27"/>
          <p:cNvCxnSpPr>
            <a:stCxn id="25" idx="0"/>
            <a:endCxn id="12" idx="2"/>
          </p:cNvCxnSpPr>
          <p:nvPr/>
        </p:nvCxnSpPr>
        <p:spPr>
          <a:xfrm flipV="1">
            <a:off x="4167809" y="3764822"/>
            <a:ext cx="0" cy="10891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67111" y="5773741"/>
            <a:ext cx="1801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Environment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151" y="4095334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2" name="Rectangle 1"/>
          <p:cNvSpPr/>
          <p:nvPr/>
        </p:nvSpPr>
        <p:spPr>
          <a:xfrm>
            <a:off x="209849" y="193526"/>
            <a:ext cx="8934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ath </a:t>
            </a:r>
            <a:r>
              <a:rPr lang="en-US" sz="2400" dirty="0"/>
              <a:t>model for </a:t>
            </a:r>
            <a:r>
              <a:rPr lang="en-US" sz="2400" dirty="0" err="1" smtClean="0"/>
              <a:t>offsrpring</a:t>
            </a:r>
            <a:r>
              <a:rPr lang="en-US" sz="2400" dirty="0" smtClean="0"/>
              <a:t> </a:t>
            </a:r>
            <a:r>
              <a:rPr lang="en-US" sz="2400" dirty="0"/>
              <a:t>and maternal effects in mother-child dyads. </a:t>
            </a:r>
          </a:p>
        </p:txBody>
      </p:sp>
    </p:spTree>
    <p:extLst>
      <p:ext uri="{BB962C8B-B14F-4D97-AF65-F5344CB8AC3E}">
        <p14:creationId xmlns:p14="http://schemas.microsoft.com/office/powerpoint/2010/main" val="11793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57640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r>
              <a:rPr lang="en-US" b="1" baseline="-25000" dirty="0" smtClean="0">
                <a:solidFill>
                  <a:schemeClr val="tx1"/>
                </a:solidFill>
              </a:rPr>
              <a:t>MM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810151" y="3034859"/>
            <a:ext cx="715316" cy="72996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6101202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r>
              <a:rPr lang="en-US" b="1" baseline="-25000" dirty="0" smtClean="0">
                <a:solidFill>
                  <a:schemeClr val="tx1"/>
                </a:solidFill>
              </a:rPr>
              <a:t>CM</a:t>
            </a:r>
            <a:endParaRPr lang="en-US" b="1" dirty="0"/>
          </a:p>
        </p:txBody>
      </p:sp>
      <p:sp>
        <p:nvSpPr>
          <p:cNvPr id="16" name="Oval 15"/>
          <p:cNvSpPr/>
          <p:nvPr/>
        </p:nvSpPr>
        <p:spPr>
          <a:xfrm>
            <a:off x="1357640" y="5232050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MC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6101202" y="5313865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n-US" sz="2000" b="1" baseline="-25000" dirty="0">
                <a:solidFill>
                  <a:schemeClr val="tx1"/>
                </a:solidFill>
              </a:rPr>
              <a:t>C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C</a:t>
            </a:r>
            <a:endParaRPr lang="en-US" sz="2000" b="1" dirty="0"/>
          </a:p>
        </p:txBody>
      </p:sp>
      <p:cxnSp>
        <p:nvCxnSpPr>
          <p:cNvPr id="20" name="Straight Arrow Connector 19"/>
          <p:cNvCxnSpPr>
            <a:stCxn id="7" idx="4"/>
            <a:endCxn id="16" idx="0"/>
          </p:cNvCxnSpPr>
          <p:nvPr/>
        </p:nvCxnSpPr>
        <p:spPr>
          <a:xfrm>
            <a:off x="1810187" y="2043896"/>
            <a:ext cx="0" cy="318815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4"/>
            <a:endCxn id="17" idx="0"/>
          </p:cNvCxnSpPr>
          <p:nvPr/>
        </p:nvCxnSpPr>
        <p:spPr>
          <a:xfrm>
            <a:off x="6553749" y="2043896"/>
            <a:ext cx="0" cy="326996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52674" y="3399841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1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endParaRPr lang="en-US" sz="2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6553749" y="3303157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1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endParaRPr lang="en-US" sz="2400" baseline="30000" dirty="0"/>
          </a:p>
        </p:txBody>
      </p:sp>
      <p:cxnSp>
        <p:nvCxnSpPr>
          <p:cNvPr id="35" name="Straight Arrow Connector 34"/>
          <p:cNvCxnSpPr>
            <a:stCxn id="7" idx="4"/>
            <a:endCxn id="12" idx="0"/>
          </p:cNvCxnSpPr>
          <p:nvPr/>
        </p:nvCxnSpPr>
        <p:spPr>
          <a:xfrm>
            <a:off x="1810187" y="2043896"/>
            <a:ext cx="2357622" cy="9909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6" idx="7"/>
            <a:endCxn id="12" idx="2"/>
          </p:cNvCxnSpPr>
          <p:nvPr/>
        </p:nvCxnSpPr>
        <p:spPr>
          <a:xfrm flipV="1">
            <a:off x="2130185" y="3764822"/>
            <a:ext cx="2037624" cy="160192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1"/>
            <a:endCxn id="12" idx="2"/>
          </p:cNvCxnSpPr>
          <p:nvPr/>
        </p:nvCxnSpPr>
        <p:spPr>
          <a:xfrm flipH="1" flipV="1">
            <a:off x="4167809" y="3764822"/>
            <a:ext cx="2065941" cy="168373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988165" y="2095690"/>
            <a:ext cx="325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846667" y="4568958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883305" y="4568349"/>
            <a:ext cx="8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56327" y="1372415"/>
            <a:ext cx="258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 genotype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1098221" y="631504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6153564" y="518446"/>
            <a:ext cx="133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4664800" y="3025947"/>
            <a:ext cx="1539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Phenotype</a:t>
            </a:r>
          </a:p>
          <a:p>
            <a:pPr algn="ctr"/>
            <a:r>
              <a:rPr lang="en-US" sz="2400" dirty="0" smtClean="0"/>
              <a:t>(Dyadic)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846667" y="6233617"/>
            <a:ext cx="258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 genotype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1098221" y="6151802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233750" y="6322255"/>
            <a:ext cx="1336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</a:t>
            </a:r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3715262" y="4853989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  <a:endParaRPr lang="en-US" sz="2000" b="1" dirty="0"/>
          </a:p>
        </p:txBody>
      </p:sp>
      <p:cxnSp>
        <p:nvCxnSpPr>
          <p:cNvPr id="28" name="Straight Arrow Connector 27"/>
          <p:cNvCxnSpPr>
            <a:stCxn id="25" idx="0"/>
            <a:endCxn id="12" idx="2"/>
          </p:cNvCxnSpPr>
          <p:nvPr/>
        </p:nvCxnSpPr>
        <p:spPr>
          <a:xfrm flipV="1">
            <a:off x="4167809" y="3764822"/>
            <a:ext cx="0" cy="10891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67111" y="5773741"/>
            <a:ext cx="1801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Environment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151" y="4095334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2" name="Rectangle 1"/>
          <p:cNvSpPr/>
          <p:nvPr/>
        </p:nvSpPr>
        <p:spPr>
          <a:xfrm>
            <a:off x="209849" y="193526"/>
            <a:ext cx="8934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ath </a:t>
            </a:r>
            <a:r>
              <a:rPr lang="en-US" sz="2400" dirty="0"/>
              <a:t>model for </a:t>
            </a:r>
            <a:r>
              <a:rPr lang="en-US" sz="2400" dirty="0" smtClean="0"/>
              <a:t>offspring</a:t>
            </a:r>
            <a:r>
              <a:rPr lang="en-US" sz="2400" dirty="0" smtClean="0"/>
              <a:t> </a:t>
            </a:r>
            <a:r>
              <a:rPr lang="en-US" sz="2400" dirty="0"/>
              <a:t>and maternal effects in mother-child dyads. </a:t>
            </a:r>
          </a:p>
        </p:txBody>
      </p:sp>
    </p:spTree>
    <p:extLst>
      <p:ext uri="{BB962C8B-B14F-4D97-AF65-F5344CB8AC3E}">
        <p14:creationId xmlns:p14="http://schemas.microsoft.com/office/powerpoint/2010/main" val="15185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262" y="762043"/>
            <a:ext cx="8690934" cy="7909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/>
              <a:t>V</a:t>
            </a:r>
            <a:r>
              <a:rPr lang="en-US" sz="3600" i="1" baseline="-25000" dirty="0" smtClean="0"/>
              <a:t> </a:t>
            </a:r>
            <a:r>
              <a:rPr lang="en-US" sz="3600" i="1" dirty="0" smtClean="0"/>
              <a:t> </a:t>
            </a:r>
            <a:r>
              <a:rPr lang="en-US" sz="3600" i="1" dirty="0"/>
              <a:t>= h</a:t>
            </a:r>
            <a:r>
              <a:rPr lang="en-US" sz="3600" i="1" baseline="30000" dirty="0"/>
              <a:t>2</a:t>
            </a:r>
            <a:r>
              <a:rPr lang="en-US" sz="3600" i="1" dirty="0"/>
              <a:t> + </a:t>
            </a:r>
            <a:r>
              <a:rPr lang="en-US" sz="3600" i="1" dirty="0" smtClean="0"/>
              <a:t>c</a:t>
            </a:r>
            <a:r>
              <a:rPr lang="en-US" sz="3600" i="1" baseline="30000" dirty="0" smtClean="0"/>
              <a:t>2</a:t>
            </a:r>
            <a:r>
              <a:rPr lang="en-US" sz="3600" i="1" dirty="0" smtClean="0"/>
              <a:t> + m</a:t>
            </a:r>
            <a:r>
              <a:rPr lang="en-US" sz="3600" i="1" baseline="30000" dirty="0" smtClean="0"/>
              <a:t>2</a:t>
            </a:r>
            <a:r>
              <a:rPr lang="en-US" sz="3600" i="1" dirty="0" smtClean="0"/>
              <a:t> </a:t>
            </a:r>
            <a:r>
              <a:rPr lang="en-US" sz="3600" i="1" dirty="0"/>
              <a:t>+ mc + </a:t>
            </a:r>
            <a:r>
              <a:rPr lang="en-US" sz="3600" i="1" dirty="0" smtClean="0"/>
              <a:t>e</a:t>
            </a:r>
            <a:r>
              <a:rPr lang="en-US" sz="3600" i="1" baseline="30000" dirty="0" smtClean="0"/>
              <a:t>2 </a:t>
            </a:r>
            <a:r>
              <a:rPr lang="en-US" sz="3600" i="1" dirty="0" smtClean="0"/>
              <a:t> (path model)</a:t>
            </a:r>
            <a:endParaRPr lang="en-US" sz="3600" i="1" baseline="30000" dirty="0"/>
          </a:p>
          <a:p>
            <a:pPr algn="ctr"/>
            <a:r>
              <a:rPr lang="en-US" sz="3600" i="1" dirty="0" smtClean="0"/>
              <a:t>Or:</a:t>
            </a:r>
          </a:p>
          <a:p>
            <a:pPr algn="ctr"/>
            <a:r>
              <a:rPr lang="en-US" sz="3600" i="1" dirty="0" smtClean="0"/>
              <a:t>V</a:t>
            </a:r>
            <a:r>
              <a:rPr lang="en-US" sz="3600" i="1" baseline="-25000" dirty="0" smtClean="0"/>
              <a:t> </a:t>
            </a:r>
            <a:r>
              <a:rPr lang="en-US" sz="3600" i="1" dirty="0" smtClean="0"/>
              <a:t> </a:t>
            </a:r>
            <a:r>
              <a:rPr lang="en-US" sz="3600" i="1" dirty="0"/>
              <a:t>= G + M + Q + </a:t>
            </a:r>
            <a:r>
              <a:rPr lang="en-US" sz="3600" i="1" dirty="0" smtClean="0"/>
              <a:t>E</a:t>
            </a:r>
          </a:p>
          <a:p>
            <a:pPr algn="ctr"/>
            <a:r>
              <a:rPr lang="en-US" sz="3600" i="1" dirty="0" smtClean="0"/>
              <a:t>(Biometrical-genetic model where:</a:t>
            </a:r>
          </a:p>
          <a:p>
            <a:r>
              <a:rPr lang="en-US" sz="3600" i="1" dirty="0" smtClean="0"/>
              <a:t>                M</a:t>
            </a:r>
            <a:r>
              <a:rPr lang="en-US" sz="3600" i="1" dirty="0"/>
              <a:t>=m</a:t>
            </a:r>
            <a:r>
              <a:rPr lang="en-US" sz="3600" i="1" baseline="30000" dirty="0"/>
              <a:t>2</a:t>
            </a:r>
            <a:r>
              <a:rPr lang="en-US" sz="3600" i="1" dirty="0"/>
              <a:t>, G=(c</a:t>
            </a:r>
            <a:r>
              <a:rPr lang="en-US" sz="3600" i="1" baseline="30000" dirty="0"/>
              <a:t>2</a:t>
            </a:r>
            <a:r>
              <a:rPr lang="en-US" sz="3600" i="1" dirty="0"/>
              <a:t> + h</a:t>
            </a:r>
            <a:r>
              <a:rPr lang="en-US" sz="3600" i="1" baseline="30000" dirty="0"/>
              <a:t>2</a:t>
            </a:r>
            <a:r>
              <a:rPr lang="en-US" sz="3600" i="1" dirty="0"/>
              <a:t>)</a:t>
            </a:r>
            <a:r>
              <a:rPr lang="en-US" sz="3600" dirty="0"/>
              <a:t>  and </a:t>
            </a:r>
            <a:r>
              <a:rPr lang="en-US" sz="3600" i="1" dirty="0"/>
              <a:t>Q = </a:t>
            </a:r>
            <a:r>
              <a:rPr lang="en-US" sz="3600" i="1" dirty="0" smtClean="0"/>
              <a:t>mc)</a:t>
            </a:r>
            <a:r>
              <a:rPr lang="en-US" sz="3600" dirty="0" smtClean="0"/>
              <a:t> </a:t>
            </a:r>
            <a:endParaRPr lang="en-US" sz="3600" i="1" dirty="0"/>
          </a:p>
          <a:p>
            <a:endParaRPr lang="en-US" sz="2400" i="1" dirty="0" smtClean="0"/>
          </a:p>
          <a:p>
            <a:r>
              <a:rPr lang="en-US" sz="2400" i="1" dirty="0" smtClean="0"/>
              <a:t>V=Phenotypic variance</a:t>
            </a:r>
          </a:p>
          <a:p>
            <a:r>
              <a:rPr lang="en-US" sz="2400" i="1" dirty="0" smtClean="0"/>
              <a:t>G=(Additive) </a:t>
            </a:r>
            <a:r>
              <a:rPr lang="en-US" sz="2400" i="1" dirty="0"/>
              <a:t>g</a:t>
            </a:r>
            <a:r>
              <a:rPr lang="en-US" sz="2400" i="1" dirty="0" smtClean="0"/>
              <a:t>enetic variance (“A” in ACE model)</a:t>
            </a:r>
          </a:p>
          <a:p>
            <a:r>
              <a:rPr lang="en-US" sz="2400" i="1" dirty="0" smtClean="0"/>
              <a:t>M=Shared environmental variance due to indirect effects of maternal genotype on offspring phenotype (“genetic maternal effects”)</a:t>
            </a:r>
          </a:p>
          <a:p>
            <a:r>
              <a:rPr lang="en-US" sz="2400" i="1" dirty="0" smtClean="0"/>
              <a:t>Q=Covariance arising from overlap between genes with direct and indirect effect (“passive </a:t>
            </a:r>
            <a:r>
              <a:rPr lang="en-US" sz="2400" i="1" dirty="0" err="1" smtClean="0"/>
              <a:t>rGE</a:t>
            </a:r>
            <a:r>
              <a:rPr lang="en-US" sz="2400" i="1" dirty="0" smtClean="0"/>
              <a:t>”, +</a:t>
            </a:r>
            <a:r>
              <a:rPr lang="en-US" sz="2400" i="1" dirty="0" err="1" smtClean="0"/>
              <a:t>ve</a:t>
            </a:r>
            <a:r>
              <a:rPr lang="en-US" sz="2400" i="1" dirty="0" smtClean="0"/>
              <a:t> or –</a:t>
            </a:r>
            <a:r>
              <a:rPr lang="en-US" sz="2400" i="1" dirty="0" err="1" smtClean="0"/>
              <a:t>ve</a:t>
            </a:r>
            <a:r>
              <a:rPr lang="en-US" sz="2400" i="1" dirty="0" smtClean="0"/>
              <a:t>) (M+Q-&gt;”C” in ACE model)</a:t>
            </a:r>
          </a:p>
          <a:p>
            <a:endParaRPr lang="en-US" sz="2400" i="1" dirty="0" smtClean="0"/>
          </a:p>
          <a:p>
            <a:r>
              <a:rPr lang="en-US" sz="2800" i="1" dirty="0" smtClean="0"/>
              <a:t>                                         </a:t>
            </a:r>
          </a:p>
          <a:p>
            <a:endParaRPr lang="en-US" sz="2800" i="1" dirty="0" smtClean="0"/>
          </a:p>
          <a:p>
            <a:endParaRPr lang="en-US" sz="2800" i="1" dirty="0"/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08016" y="177267"/>
            <a:ext cx="6873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Basic model for components of variance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4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“Quantitative Genetics”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Estimates genetic (and environmental) contribution to variation by regressing measures of phenotypic similarity on genetic (and environmental) similarity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5133" y="1981929"/>
            <a:ext cx="913276" cy="8859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Mi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618574" y="1981929"/>
            <a:ext cx="913276" cy="8859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Mj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415133" y="4945578"/>
            <a:ext cx="913276" cy="8859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2800" baseline="-25000" dirty="0" err="1">
                <a:solidFill>
                  <a:schemeClr val="tx1"/>
                </a:solidFill>
              </a:rPr>
              <a:t>i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618574" y="4945578"/>
            <a:ext cx="913276" cy="8859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Cj</a:t>
            </a:r>
            <a:endParaRPr lang="en-US" sz="2800" dirty="0"/>
          </a:p>
        </p:txBody>
      </p:sp>
      <p:cxnSp>
        <p:nvCxnSpPr>
          <p:cNvPr id="6" name="Straight Arrow Connector 5"/>
          <p:cNvCxnSpPr>
            <a:stCxn id="3" idx="2"/>
            <a:endCxn id="5" idx="0"/>
          </p:cNvCxnSpPr>
          <p:nvPr/>
        </p:nvCxnSpPr>
        <p:spPr>
          <a:xfrm>
            <a:off x="6075212" y="2867861"/>
            <a:ext cx="0" cy="207771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4" idx="0"/>
          </p:cNvCxnSpPr>
          <p:nvPr/>
        </p:nvCxnSpPr>
        <p:spPr>
          <a:xfrm>
            <a:off x="2871771" y="2867861"/>
            <a:ext cx="0" cy="207771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1"/>
            <a:endCxn id="2" idx="3"/>
          </p:cNvCxnSpPr>
          <p:nvPr/>
        </p:nvCxnSpPr>
        <p:spPr>
          <a:xfrm flipH="1">
            <a:off x="3328409" y="2424895"/>
            <a:ext cx="2290165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1"/>
            <a:endCxn id="4" idx="3"/>
          </p:cNvCxnSpPr>
          <p:nvPr/>
        </p:nvCxnSpPr>
        <p:spPr>
          <a:xfrm flipH="1">
            <a:off x="3328409" y="5388544"/>
            <a:ext cx="2290165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328409" y="2867862"/>
            <a:ext cx="2290165" cy="207771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28409" y="2867862"/>
            <a:ext cx="2290166" cy="207771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16717" y="1689541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a</a:t>
            </a:r>
            <a:r>
              <a:rPr lang="en-US" sz="3200" i="1" baseline="-25000" dirty="0" err="1" smtClean="0">
                <a:cs typeface="Symbol" charset="2"/>
              </a:rPr>
              <a:t>ij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1316" y="5388544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ymbol" charset="2"/>
                <a:cs typeface="Symbol" charset="2"/>
              </a:rPr>
              <a:t>b</a:t>
            </a:r>
            <a:r>
              <a:rPr lang="en-US" sz="3200" i="1" baseline="-25000" dirty="0" err="1" smtClean="0">
                <a:cs typeface="Symbol" charset="2"/>
              </a:rPr>
              <a:t>ij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9796" y="3389462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ymbol" charset="2"/>
                <a:cs typeface="Symbol" charset="2"/>
              </a:rPr>
              <a:t>d</a:t>
            </a:r>
            <a:r>
              <a:rPr lang="en-US" sz="3200" i="1" baseline="-25000" dirty="0" err="1" smtClean="0">
                <a:cs typeface="Symbol" charset="2"/>
              </a:rPr>
              <a:t>ij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47053" y="3427503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d</a:t>
            </a:r>
            <a:r>
              <a:rPr lang="en-US" sz="3200" i="1" baseline="-25000" dirty="0" err="1" smtClean="0">
                <a:cs typeface="Symbol" charset="2"/>
              </a:rPr>
              <a:t>ji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358" y="2132507"/>
            <a:ext cx="14522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Mother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50358" y="5096156"/>
            <a:ext cx="17179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Offspring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288187" y="992384"/>
            <a:ext cx="10310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Pair </a:t>
            </a:r>
            <a:r>
              <a:rPr lang="en-US" sz="3200" i="1" dirty="0" err="1" smtClean="0"/>
              <a:t>i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500799" y="992384"/>
            <a:ext cx="10310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Pair </a:t>
            </a:r>
            <a:r>
              <a:rPr lang="en-US" sz="3200" i="1" dirty="0"/>
              <a:t>j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288187" y="3435464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g</a:t>
            </a:r>
            <a:r>
              <a:rPr lang="en-US" sz="3200" i="1" baseline="-25000" dirty="0" err="1" smtClean="0">
                <a:cs typeface="Symbol" charset="2"/>
              </a:rPr>
              <a:t>i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96089" y="3541862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g</a:t>
            </a:r>
            <a:r>
              <a:rPr lang="en-US" sz="3200" i="1" baseline="-25000" dirty="0" err="1">
                <a:cs typeface="Symbol" charset="2"/>
              </a:rPr>
              <a:t>j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20010" y="5973320"/>
            <a:ext cx="16367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Eg</a:t>
            </a:r>
            <a:r>
              <a:rPr lang="en-US" sz="3200" i="1" baseline="-25000" dirty="0" err="1">
                <a:cs typeface="Symbol" charset="2"/>
              </a:rPr>
              <a:t>i</a:t>
            </a:r>
            <a:r>
              <a:rPr lang="en-US" sz="3200" i="1" dirty="0" smtClean="0">
                <a:cs typeface="Symbol" charset="2"/>
              </a:rPr>
              <a:t>=</a:t>
            </a:r>
            <a:r>
              <a:rPr lang="en-US" sz="2400" i="1" baseline="30000" dirty="0" smtClean="0">
                <a:cs typeface="Symbol" charset="2"/>
              </a:rPr>
              <a:t>1</a:t>
            </a:r>
            <a:r>
              <a:rPr lang="en-US" sz="2400" i="1" dirty="0" smtClean="0">
                <a:cs typeface="Symbol" charset="2"/>
              </a:rPr>
              <a:t>/</a:t>
            </a:r>
            <a:r>
              <a:rPr lang="en-US" sz="2400" i="1" baseline="-25000" dirty="0" smtClean="0">
                <a:cs typeface="Symbol" charset="2"/>
              </a:rPr>
              <a:t>2</a:t>
            </a:r>
            <a:endParaRPr lang="en-US" sz="2400" baseline="-25000" dirty="0">
              <a:latin typeface="Symbol" charset="2"/>
              <a:cs typeface="Symbol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5917" y="161387"/>
            <a:ext cx="77646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Pattern of Genetic Relatedness Within and Between </a:t>
            </a:r>
          </a:p>
          <a:p>
            <a:pPr algn="ctr"/>
            <a:r>
              <a:rPr lang="en-US" sz="2800" dirty="0" smtClean="0"/>
              <a:t>Typical Unrelated Mother-Child Pairs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42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3168" y="2584137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MM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i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947089" y="1564128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</a:rPr>
              <a:t>C</a:t>
            </a:r>
            <a:r>
              <a:rPr lang="en-US" sz="1400" dirty="0" err="1" smtClean="0">
                <a:solidFill>
                  <a:srgbClr val="000000"/>
                </a:solidFill>
              </a:rPr>
              <a:t>M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i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5864" y="1564128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CM</a:t>
            </a:r>
            <a:r>
              <a:rPr lang="en-US" sz="1400" baseline="-25000" dirty="0" err="1">
                <a:solidFill>
                  <a:srgbClr val="000000"/>
                </a:solidFill>
              </a:rPr>
              <a:t>j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141725" y="2567746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MM</a:t>
            </a:r>
            <a:r>
              <a:rPr lang="en-US" sz="1400" baseline="-25000" dirty="0" err="1">
                <a:solidFill>
                  <a:srgbClr val="000000"/>
                </a:solidFill>
              </a:rPr>
              <a:t>j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0136" y="5416388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MC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i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57800" y="3207199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CC</a:t>
            </a:r>
            <a:r>
              <a:rPr lang="en-US" sz="1400" baseline="-25000" dirty="0" err="1">
                <a:solidFill>
                  <a:srgbClr val="000000"/>
                </a:solidFill>
              </a:rPr>
              <a:t>j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075739" y="5523289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MC</a:t>
            </a:r>
            <a:r>
              <a:rPr lang="en-US" sz="1400" baseline="-25000" dirty="0" err="1">
                <a:solidFill>
                  <a:srgbClr val="000000"/>
                </a:solidFill>
              </a:rPr>
              <a:t>j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19944" y="3213229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C</a:t>
            </a:r>
            <a:r>
              <a:rPr lang="en-US" sz="1400" dirty="0" err="1">
                <a:solidFill>
                  <a:srgbClr val="000000"/>
                </a:solidFill>
              </a:rPr>
              <a:t>C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i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>
            <a:stCxn id="2" idx="7"/>
            <a:endCxn id="7" idx="1"/>
          </p:cNvCxnSpPr>
          <p:nvPr/>
        </p:nvCxnSpPr>
        <p:spPr>
          <a:xfrm flipV="1">
            <a:off x="1186189" y="2674647"/>
            <a:ext cx="7062429" cy="1639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7"/>
            <a:endCxn id="5" idx="1"/>
          </p:cNvCxnSpPr>
          <p:nvPr/>
        </p:nvCxnSpPr>
        <p:spPr>
          <a:xfrm>
            <a:off x="3570110" y="1671029"/>
            <a:ext cx="1952647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4"/>
            <a:endCxn id="10" idx="1"/>
          </p:cNvCxnSpPr>
          <p:nvPr/>
        </p:nvCxnSpPr>
        <p:spPr>
          <a:xfrm>
            <a:off x="3312046" y="2294091"/>
            <a:ext cx="1952647" cy="102000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7"/>
            <a:endCxn id="5" idx="3"/>
          </p:cNvCxnSpPr>
          <p:nvPr/>
        </p:nvCxnSpPr>
        <p:spPr>
          <a:xfrm flipV="1">
            <a:off x="3642965" y="2187190"/>
            <a:ext cx="1879792" cy="113294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5"/>
            <a:endCxn id="10" idx="3"/>
          </p:cNvCxnSpPr>
          <p:nvPr/>
        </p:nvCxnSpPr>
        <p:spPr>
          <a:xfrm flipV="1">
            <a:off x="3642965" y="3830261"/>
            <a:ext cx="1621728" cy="603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4"/>
            <a:endCxn id="10" idx="0"/>
          </p:cNvCxnSpPr>
          <p:nvPr/>
        </p:nvCxnSpPr>
        <p:spPr>
          <a:xfrm flipH="1">
            <a:off x="5522757" y="2294091"/>
            <a:ext cx="258064" cy="913108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4"/>
            <a:endCxn id="14" idx="0"/>
          </p:cNvCxnSpPr>
          <p:nvPr/>
        </p:nvCxnSpPr>
        <p:spPr>
          <a:xfrm>
            <a:off x="3312046" y="2294091"/>
            <a:ext cx="72855" cy="919138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5"/>
            <a:endCxn id="11" idx="3"/>
          </p:cNvCxnSpPr>
          <p:nvPr/>
        </p:nvCxnSpPr>
        <p:spPr>
          <a:xfrm>
            <a:off x="1163157" y="6039450"/>
            <a:ext cx="7019475" cy="10690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" idx="4"/>
            <a:endCxn id="8" idx="0"/>
          </p:cNvCxnSpPr>
          <p:nvPr/>
        </p:nvCxnSpPr>
        <p:spPr>
          <a:xfrm flipH="1">
            <a:off x="905093" y="3314100"/>
            <a:ext cx="23032" cy="2102288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4"/>
            <a:endCxn id="11" idx="0"/>
          </p:cNvCxnSpPr>
          <p:nvPr/>
        </p:nvCxnSpPr>
        <p:spPr>
          <a:xfrm flipH="1">
            <a:off x="8440696" y="3297709"/>
            <a:ext cx="65986" cy="222558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" idx="5"/>
            <a:endCxn id="11" idx="1"/>
          </p:cNvCxnSpPr>
          <p:nvPr/>
        </p:nvCxnSpPr>
        <p:spPr>
          <a:xfrm>
            <a:off x="1186189" y="3207199"/>
            <a:ext cx="6996443" cy="242299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7" idx="3"/>
            <a:endCxn id="8" idx="7"/>
          </p:cNvCxnSpPr>
          <p:nvPr/>
        </p:nvCxnSpPr>
        <p:spPr>
          <a:xfrm flipH="1">
            <a:off x="1163157" y="3190808"/>
            <a:ext cx="7085461" cy="233248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321093" y="1147809"/>
            <a:ext cx="531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a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4160511" y="2052002"/>
            <a:ext cx="75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a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4271905" y="3806062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Symbol" charset="2"/>
                <a:cs typeface="Symbol" charset="2"/>
              </a:rPr>
              <a:t>b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4385063" y="5991642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Symbol" charset="2"/>
                <a:cs typeface="Symbol" charset="2"/>
              </a:rPr>
              <a:t>b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38" name="TextBox 137"/>
          <p:cNvSpPr txBox="1"/>
          <p:nvPr/>
        </p:nvSpPr>
        <p:spPr>
          <a:xfrm>
            <a:off x="5780821" y="4394358"/>
            <a:ext cx="603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d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583102" y="2952648"/>
            <a:ext cx="482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d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892458" y="4327687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d</a:t>
            </a:r>
            <a:r>
              <a:rPr lang="en-US" sz="2800" b="1" baseline="-25000" dirty="0" err="1" smtClean="0"/>
              <a:t>ji</a:t>
            </a:r>
            <a:endParaRPr lang="en-US" sz="2800" b="1" baseline="-25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900612" y="2904118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d</a:t>
            </a:r>
            <a:r>
              <a:rPr lang="en-US" sz="2800" b="1" baseline="-25000" dirty="0" err="1" smtClean="0"/>
              <a:t>ji</a:t>
            </a:r>
            <a:endParaRPr lang="en-US" sz="2800" b="1" baseline="-25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89447" y="4010442"/>
            <a:ext cx="816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g</a:t>
            </a:r>
            <a:r>
              <a:rPr lang="en-US" sz="2800" b="1" baseline="-25000" dirty="0" err="1"/>
              <a:t>i</a:t>
            </a:r>
            <a:endParaRPr lang="en-US" sz="2800" b="1" baseline="-25000" dirty="0"/>
          </a:p>
        </p:txBody>
      </p:sp>
      <p:sp>
        <p:nvSpPr>
          <p:cNvPr id="156" name="TextBox 155"/>
          <p:cNvSpPr txBox="1"/>
          <p:nvPr/>
        </p:nvSpPr>
        <p:spPr>
          <a:xfrm>
            <a:off x="2969778" y="2665866"/>
            <a:ext cx="415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g</a:t>
            </a:r>
            <a:r>
              <a:rPr lang="en-US" sz="2800" b="1" baseline="-25000" dirty="0" err="1"/>
              <a:t>i</a:t>
            </a:r>
            <a:endParaRPr lang="en-US" sz="2800" b="1" baseline="-250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634938" y="2584137"/>
            <a:ext cx="51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Symbol" charset="2"/>
                <a:cs typeface="Symbol" charset="2"/>
              </a:rPr>
              <a:t>g</a:t>
            </a:r>
            <a:r>
              <a:rPr lang="en-US" sz="2800" b="1" baseline="-25000" dirty="0" err="1" smtClean="0"/>
              <a:t>j</a:t>
            </a:r>
            <a:endParaRPr lang="en-US" sz="2800" b="1" baseline="-25000" dirty="0"/>
          </a:p>
        </p:txBody>
      </p:sp>
      <p:sp>
        <p:nvSpPr>
          <p:cNvPr id="164" name="TextBox 163"/>
          <p:cNvSpPr txBox="1"/>
          <p:nvPr/>
        </p:nvSpPr>
        <p:spPr>
          <a:xfrm flipH="1">
            <a:off x="8473368" y="3770145"/>
            <a:ext cx="5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g</a:t>
            </a:r>
            <a:r>
              <a:rPr lang="en-US" sz="2800" b="1" baseline="-25000" dirty="0" err="1" smtClean="0"/>
              <a:t>j</a:t>
            </a:r>
            <a:endParaRPr lang="en-US" sz="2800" b="1" baseline="-25000" dirty="0"/>
          </a:p>
        </p:txBody>
      </p:sp>
      <p:sp>
        <p:nvSpPr>
          <p:cNvPr id="165" name="Rectangle 164"/>
          <p:cNvSpPr/>
          <p:nvPr/>
        </p:nvSpPr>
        <p:spPr>
          <a:xfrm>
            <a:off x="1551232" y="3995054"/>
            <a:ext cx="653109" cy="729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P</a:t>
            </a:r>
            <a:r>
              <a:rPr lang="en-US" sz="2800" baseline="-25000" dirty="0" smtClean="0">
                <a:solidFill>
                  <a:srgbClr val="000000"/>
                </a:solidFill>
              </a:rPr>
              <a:t>i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000834" y="3995054"/>
            <a:ext cx="653109" cy="729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</a:rPr>
              <a:t>j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69" name="Straight Arrow Connector 168"/>
          <p:cNvCxnSpPr>
            <a:stCxn id="2" idx="4"/>
            <a:endCxn id="165" idx="0"/>
          </p:cNvCxnSpPr>
          <p:nvPr/>
        </p:nvCxnSpPr>
        <p:spPr>
          <a:xfrm>
            <a:off x="928125" y="3314100"/>
            <a:ext cx="949662" cy="6809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4" idx="2"/>
            <a:endCxn id="165" idx="3"/>
          </p:cNvCxnSpPr>
          <p:nvPr/>
        </p:nvCxnSpPr>
        <p:spPr>
          <a:xfrm flipH="1">
            <a:off x="2204341" y="3578211"/>
            <a:ext cx="815603" cy="78182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8" idx="0"/>
            <a:endCxn id="165" idx="2"/>
          </p:cNvCxnSpPr>
          <p:nvPr/>
        </p:nvCxnSpPr>
        <p:spPr>
          <a:xfrm flipV="1">
            <a:off x="905093" y="4725017"/>
            <a:ext cx="972694" cy="691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7" idx="4"/>
            <a:endCxn id="167" idx="0"/>
          </p:cNvCxnSpPr>
          <p:nvPr/>
        </p:nvCxnSpPr>
        <p:spPr>
          <a:xfrm flipH="1">
            <a:off x="7327389" y="3297709"/>
            <a:ext cx="1179293" cy="69734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1" idx="0"/>
            <a:endCxn id="167" idx="2"/>
          </p:cNvCxnSpPr>
          <p:nvPr/>
        </p:nvCxnSpPr>
        <p:spPr>
          <a:xfrm flipH="1" flipV="1">
            <a:off x="7327389" y="4725017"/>
            <a:ext cx="1113307" cy="7982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0" idx="6"/>
            <a:endCxn id="167" idx="1"/>
          </p:cNvCxnSpPr>
          <p:nvPr/>
        </p:nvCxnSpPr>
        <p:spPr>
          <a:xfrm>
            <a:off x="5887714" y="3572181"/>
            <a:ext cx="1113120" cy="78785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2433924" y="3900302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6118676" y="3937162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1057160" y="3605458"/>
            <a:ext cx="510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193" name="TextBox 192"/>
          <p:cNvSpPr txBox="1"/>
          <p:nvPr/>
        </p:nvSpPr>
        <p:spPr>
          <a:xfrm>
            <a:off x="7858320" y="3572181"/>
            <a:ext cx="33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1155533" y="4725017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7760929" y="4725017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04" name="Oval 103"/>
          <p:cNvSpPr/>
          <p:nvPr/>
        </p:nvSpPr>
        <p:spPr>
          <a:xfrm>
            <a:off x="3125002" y="5186682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i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5050907" y="5193355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E</a:t>
            </a:r>
            <a:r>
              <a:rPr lang="en-US" sz="2400" baseline="-25000" dirty="0" err="1">
                <a:solidFill>
                  <a:srgbClr val="000000"/>
                </a:solidFill>
              </a:rPr>
              <a:t>j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cxnSp>
        <p:nvCxnSpPr>
          <p:cNvPr id="106" name="Straight Arrow Connector 105"/>
          <p:cNvCxnSpPr>
            <a:stCxn id="104" idx="2"/>
            <a:endCxn id="165" idx="2"/>
          </p:cNvCxnSpPr>
          <p:nvPr/>
        </p:nvCxnSpPr>
        <p:spPr>
          <a:xfrm flipH="1" flipV="1">
            <a:off x="1877787" y="4725017"/>
            <a:ext cx="1247215" cy="8266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5" idx="6"/>
            <a:endCxn id="167" idx="2"/>
          </p:cNvCxnSpPr>
          <p:nvPr/>
        </p:nvCxnSpPr>
        <p:spPr>
          <a:xfrm flipV="1">
            <a:off x="5780821" y="4725017"/>
            <a:ext cx="1546568" cy="8333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458918" y="5096672"/>
            <a:ext cx="510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095806" y="5193355"/>
            <a:ext cx="510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500918" y="916976"/>
            <a:ext cx="470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Genes with offspring-specific effects</a:t>
            </a:r>
            <a:endParaRPr lang="en-US" sz="2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26668" y="6390646"/>
            <a:ext cx="8912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Genes with maternal effects (may also have direct expression in child)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68070" y="1687549"/>
            <a:ext cx="1824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Mother-child</a:t>
            </a:r>
          </a:p>
          <a:p>
            <a:pPr algn="ctr"/>
            <a:r>
              <a:rPr lang="en-US" sz="2400" dirty="0" smtClean="0"/>
              <a:t>Pair “I”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358244" y="1687549"/>
            <a:ext cx="1824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Mother-child</a:t>
            </a:r>
          </a:p>
          <a:p>
            <a:pPr algn="ctr"/>
            <a:r>
              <a:rPr lang="en-US" sz="2400" dirty="0" smtClean="0"/>
              <a:t>Pair “j”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18863" y="4793301"/>
            <a:ext cx="1645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Environment</a:t>
            </a:r>
          </a:p>
          <a:p>
            <a:pPr algn="ctr"/>
            <a:r>
              <a:rPr lang="en-US" sz="2000" dirty="0" smtClean="0"/>
              <a:t>“Residuals”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63168" y="277618"/>
            <a:ext cx="81854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Including Offspring Phenotype in Genetic Model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21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865229" y="1838944"/>
          <a:ext cx="9036487" cy="203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Document" r:id="rId3" imgW="5626100" imgH="1270000" progId="Word.Document.12">
                  <p:embed/>
                </p:oleObj>
              </mc:Choice>
              <mc:Fallback>
                <p:oleObj name="Document" r:id="rId3" imgW="5626100" imgH="12700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229" y="1838944"/>
                        <a:ext cx="9036487" cy="2039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64564" y="4029855"/>
            <a:ext cx="84131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Notes: </a:t>
            </a:r>
            <a:r>
              <a:rPr lang="en-US" sz="2000" dirty="0" smtClean="0"/>
              <a:t>   Key </a:t>
            </a:r>
            <a:r>
              <a:rPr lang="en-US" sz="2000" dirty="0"/>
              <a:t>to genetic components (c.f. Figure 2):  MM=maternal copies of genes having indirect maternal effects (m) when present in the mother;  CM = maternal copies of genes having direct effects (h) when present in offspring;  MC= offspring copies of genes having indirect maternal effects (m) when present in the mother (may also have a direct effect, c&gt;0, on offspring when present in offspring);  CC = offspring copies of genes having direct effects (h) when present in offspring.  Component matrices are </a:t>
            </a:r>
            <a:r>
              <a:rPr lang="en-US" sz="2000" dirty="0" err="1"/>
              <a:t>NxN</a:t>
            </a:r>
            <a:r>
              <a:rPr lang="en-US" sz="2000" dirty="0"/>
              <a:t> where N=number of mother-child pairs in the sample.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473104"/>
            <a:ext cx="94184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Components </a:t>
            </a:r>
            <a:r>
              <a:rPr lang="en-US" sz="2400" dirty="0"/>
              <a:t>of genetic relatedness matrix </a:t>
            </a:r>
            <a:endParaRPr lang="en-US" sz="2400" dirty="0" smtClean="0"/>
          </a:p>
          <a:p>
            <a:pPr algn="ctr"/>
            <a:r>
              <a:rPr lang="en-US" sz="2400" dirty="0" smtClean="0"/>
              <a:t>for </a:t>
            </a:r>
            <a:r>
              <a:rPr lang="en-US" sz="2400" dirty="0"/>
              <a:t>mothers and offspring</a:t>
            </a:r>
          </a:p>
        </p:txBody>
      </p:sp>
    </p:spTree>
    <p:extLst>
      <p:ext uri="{BB962C8B-B14F-4D97-AF65-F5344CB8AC3E}">
        <p14:creationId xmlns:p14="http://schemas.microsoft.com/office/powerpoint/2010/main" val="28769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0285" y="2385950"/>
            <a:ext cx="68764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Symbol" charset="0"/>
              <a:buChar char="S"/>
            </a:pPr>
            <a:r>
              <a:rPr lang="en-US" sz="4000" b="1" i="1" dirty="0" smtClean="0"/>
              <a:t>= A</a:t>
            </a:r>
            <a:r>
              <a:rPr lang="en-US" sz="4000" i="1" dirty="0"/>
              <a:t>M</a:t>
            </a:r>
            <a:r>
              <a:rPr lang="en-US" sz="4000" i="1" dirty="0" smtClean="0"/>
              <a:t>  </a:t>
            </a:r>
            <a:r>
              <a:rPr lang="en-US" sz="4000" i="1" dirty="0"/>
              <a:t>+ </a:t>
            </a:r>
            <a:r>
              <a:rPr lang="en-US" sz="4000" b="1" i="1" dirty="0" smtClean="0"/>
              <a:t>B</a:t>
            </a:r>
            <a:r>
              <a:rPr lang="en-US" sz="4000" i="1" dirty="0">
                <a:latin typeface="+mj-lt"/>
              </a:rPr>
              <a:t>G</a:t>
            </a:r>
            <a:r>
              <a:rPr lang="en-US" sz="4000" i="1" dirty="0" smtClean="0"/>
              <a:t>  </a:t>
            </a:r>
            <a:r>
              <a:rPr lang="en-US" sz="4000" i="1" dirty="0"/>
              <a:t>+ </a:t>
            </a:r>
            <a:r>
              <a:rPr lang="en-US" sz="4000" b="1" i="1" dirty="0">
                <a:latin typeface="Symbol" charset="2"/>
                <a:cs typeface="Symbol" charset="2"/>
              </a:rPr>
              <a:t>D</a:t>
            </a:r>
            <a:r>
              <a:rPr lang="en-US" sz="4000" i="1" dirty="0" smtClean="0"/>
              <a:t>Q </a:t>
            </a:r>
            <a:r>
              <a:rPr lang="en-US" sz="4000" i="1" dirty="0"/>
              <a:t>+ </a:t>
            </a:r>
            <a:r>
              <a:rPr lang="en-US" sz="4000" b="1" i="1" dirty="0" smtClean="0"/>
              <a:t>I</a:t>
            </a:r>
            <a:r>
              <a:rPr lang="en-US" sz="4000" i="1" dirty="0" smtClean="0"/>
              <a:t>E</a:t>
            </a:r>
          </a:p>
          <a:p>
            <a:r>
              <a:rPr lang="en-US" sz="4000" i="1" dirty="0"/>
              <a:t> </a:t>
            </a:r>
            <a:r>
              <a:rPr lang="en-US" sz="4000" i="1" dirty="0" smtClean="0"/>
              <a:t>          where </a:t>
            </a:r>
            <a:r>
              <a:rPr lang="en-US" sz="4000" i="1" dirty="0" smtClean="0">
                <a:latin typeface="Symbol" charset="2"/>
                <a:cs typeface="Symbol" charset="2"/>
              </a:rPr>
              <a:t>D=</a:t>
            </a:r>
            <a:r>
              <a:rPr lang="en-US" sz="4000" i="1" dirty="0" smtClean="0">
                <a:latin typeface="+mj-lt"/>
                <a:cs typeface="Symbol" charset="2"/>
              </a:rPr>
              <a:t>D+D’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2400" dirty="0" smtClean="0"/>
              <a:t>Given phenotypes of N subjects and genetic relatedness matrices, </a:t>
            </a:r>
            <a:r>
              <a:rPr lang="en-US" sz="2400" b="1" dirty="0" smtClean="0"/>
              <a:t>A</a:t>
            </a:r>
            <a:r>
              <a:rPr lang="en-US" sz="2400" dirty="0" smtClean="0"/>
              <a:t>, </a:t>
            </a:r>
            <a:r>
              <a:rPr lang="en-US" sz="2400" b="1" dirty="0" smtClean="0"/>
              <a:t>M</a:t>
            </a:r>
            <a:r>
              <a:rPr lang="en-US" sz="2400" dirty="0" smtClean="0"/>
              <a:t> and </a:t>
            </a:r>
            <a:r>
              <a:rPr lang="en-US" sz="2400" b="1" dirty="0" smtClean="0"/>
              <a:t>D</a:t>
            </a:r>
            <a:r>
              <a:rPr lang="en-US" sz="2400" dirty="0" smtClean="0"/>
              <a:t> estimated from SNPs, can estimate genetic parameters by FIML (</a:t>
            </a:r>
            <a:r>
              <a:rPr lang="en-US" sz="2400" dirty="0" err="1" smtClean="0"/>
              <a:t>openMX</a:t>
            </a:r>
            <a:r>
              <a:rPr lang="en-US" sz="2400" dirty="0" smtClean="0"/>
              <a:t>) or REML (GCTA using Yang et </a:t>
            </a:r>
            <a:r>
              <a:rPr lang="en-US" sz="2400" dirty="0" err="1" smtClean="0"/>
              <a:t>als</a:t>
            </a:r>
            <a:r>
              <a:rPr lang="en-US" sz="2400" dirty="0" smtClean="0"/>
              <a:t>. program).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2032" y="1010979"/>
            <a:ext cx="82010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C</a:t>
            </a:r>
            <a:r>
              <a:rPr lang="en-US" sz="3200" dirty="0" smtClean="0"/>
              <a:t>ovariance structure of unrelated  individuals  </a:t>
            </a:r>
          </a:p>
          <a:p>
            <a:pPr algn="ctr"/>
            <a:r>
              <a:rPr lang="en-US" sz="3200" dirty="0" smtClean="0"/>
              <a:t>given empirical estimates of genetic relatedness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15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81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Fudge it in GCTA Package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Because Yang et </a:t>
            </a:r>
            <a:r>
              <a:rPr lang="en-US" sz="3600" dirty="0" err="1" smtClean="0"/>
              <a:t>al’s</a:t>
            </a:r>
            <a:r>
              <a:rPr lang="en-US" sz="3600" dirty="0" smtClean="0"/>
              <a:t> GCTA program allows total covariance to be partitioned among multiple (independent) sources (chromosomes)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Thus: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b="1" i="1" dirty="0">
                <a:latin typeface="Symbol" charset="2"/>
                <a:cs typeface="Symbol" charset="2"/>
              </a:rPr>
              <a:t>S</a:t>
            </a:r>
            <a:r>
              <a:rPr lang="en-US" sz="3200" b="1" i="1" dirty="0"/>
              <a:t> = B</a:t>
            </a:r>
            <a:r>
              <a:rPr lang="en-US" sz="3200" b="1" i="1" baseline="-25000" dirty="0"/>
              <a:t>1</a:t>
            </a:r>
            <a:r>
              <a:rPr lang="en-US" sz="3200" i="1" baseline="-25000" dirty="0"/>
              <a:t> </a:t>
            </a:r>
            <a:r>
              <a:rPr lang="en-US" sz="3200" i="1" dirty="0"/>
              <a:t>G</a:t>
            </a:r>
            <a:r>
              <a:rPr lang="en-US" sz="3200" i="1" baseline="-25000" dirty="0"/>
              <a:t>1 </a:t>
            </a:r>
            <a:r>
              <a:rPr lang="en-US" sz="3200" i="1" dirty="0"/>
              <a:t>+ </a:t>
            </a:r>
            <a:r>
              <a:rPr lang="en-US" sz="3200" b="1" i="1" dirty="0"/>
              <a:t>B</a:t>
            </a:r>
            <a:r>
              <a:rPr lang="en-US" sz="3200" b="1" i="1" baseline="-25000" dirty="0"/>
              <a:t>2</a:t>
            </a:r>
            <a:r>
              <a:rPr lang="en-US" sz="3200" i="1" baseline="-25000" dirty="0"/>
              <a:t> </a:t>
            </a:r>
            <a:r>
              <a:rPr lang="en-US" sz="3200" i="1" dirty="0"/>
              <a:t>G</a:t>
            </a:r>
            <a:r>
              <a:rPr lang="en-US" sz="3200" i="1" baseline="-25000" dirty="0"/>
              <a:t>2 </a:t>
            </a:r>
            <a:r>
              <a:rPr lang="en-US" sz="3200" i="1" dirty="0"/>
              <a:t>+ </a:t>
            </a:r>
            <a:r>
              <a:rPr lang="en-US" sz="3200" b="1" i="1" dirty="0"/>
              <a:t>B</a:t>
            </a:r>
            <a:r>
              <a:rPr lang="en-US" sz="3200" b="1" i="1" baseline="-25000" dirty="0"/>
              <a:t>3</a:t>
            </a:r>
            <a:r>
              <a:rPr lang="en-US" sz="3200" i="1" baseline="-25000" dirty="0"/>
              <a:t> </a:t>
            </a:r>
            <a:r>
              <a:rPr lang="en-US" sz="3200" i="1" dirty="0"/>
              <a:t>G</a:t>
            </a:r>
            <a:r>
              <a:rPr lang="en-US" sz="3200" i="1" baseline="-25000" dirty="0"/>
              <a:t>3 </a:t>
            </a:r>
            <a:r>
              <a:rPr lang="en-US" sz="3200" i="1" dirty="0"/>
              <a:t>+ ….+</a:t>
            </a:r>
            <a:r>
              <a:rPr lang="en-US" sz="3200" b="1" i="1" dirty="0" smtClean="0"/>
              <a:t>I</a:t>
            </a:r>
            <a:r>
              <a:rPr lang="en-US" sz="3200" i="1" dirty="0" smtClean="0"/>
              <a:t>E</a:t>
            </a:r>
            <a:br>
              <a:rPr lang="en-US" sz="3200" i="1" dirty="0" smtClean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dirty="0" smtClean="0"/>
              <a:t>where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is the genetic variance contributed by the </a:t>
            </a:r>
            <a:r>
              <a:rPr lang="en-US" sz="3200" dirty="0" err="1" smtClean="0"/>
              <a:t>ith</a:t>
            </a:r>
            <a:r>
              <a:rPr lang="en-US" sz="3200" dirty="0" smtClean="0"/>
              <a:t> chromosome and B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the genetic relatedness derived from SNPs on that chromosome. Our M-GCTA model has a similar linear form.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19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712283"/>
              </p:ext>
            </p:extLst>
          </p:nvPr>
        </p:nvGraphicFramePr>
        <p:xfrm>
          <a:off x="661411" y="978477"/>
          <a:ext cx="8152122" cy="588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Document" r:id="rId3" imgW="5626100" imgH="4064000" progId="Word.Document.12">
                  <p:embed/>
                </p:oleObj>
              </mc:Choice>
              <mc:Fallback>
                <p:oleObj name="Document" r:id="rId3" imgW="5626100" imgH="4064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1411" y="978477"/>
                        <a:ext cx="8152122" cy="5888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43933" y="196670"/>
            <a:ext cx="8598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Results of fitting “GCTA” model </a:t>
            </a:r>
            <a:r>
              <a:rPr lang="en-US" dirty="0" smtClean="0"/>
              <a:t>(</a:t>
            </a:r>
            <a:r>
              <a:rPr lang="en-US" smtClean="0"/>
              <a:t>OpenMx</a:t>
            </a:r>
            <a:r>
              <a:rPr lang="en-US" dirty="0" smtClean="0"/>
              <a:t>) for </a:t>
            </a:r>
            <a:r>
              <a:rPr lang="en-US" dirty="0"/>
              <a:t>direct and maternal effects to simulated offspring phenotypes in random samples of </a:t>
            </a:r>
            <a:r>
              <a:rPr lang="en-US" dirty="0" smtClean="0"/>
              <a:t>1000 genotyped </a:t>
            </a:r>
            <a:r>
              <a:rPr lang="en-US" dirty="0"/>
              <a:t>mother-child </a:t>
            </a:r>
            <a:r>
              <a:rPr lang="en-US" dirty="0" smtClean="0"/>
              <a:t>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566230"/>
              </p:ext>
            </p:extLst>
          </p:nvPr>
        </p:nvGraphicFramePr>
        <p:xfrm>
          <a:off x="1128129" y="1346199"/>
          <a:ext cx="10160303" cy="505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Document" r:id="rId3" imgW="8369300" imgH="4165600" progId="Word.Document.12">
                  <p:embed/>
                </p:oleObj>
              </mc:Choice>
              <mc:Fallback>
                <p:oleObj name="Document" r:id="rId3" imgW="8369300" imgH="4165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8129" y="1346199"/>
                        <a:ext cx="10160303" cy="505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745829"/>
            <a:ext cx="9074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Comparison of estimates obtained </a:t>
            </a:r>
            <a:r>
              <a:rPr lang="en-US" sz="2800" dirty="0"/>
              <a:t>from simulated data by </a:t>
            </a:r>
            <a:endParaRPr lang="en-US" sz="2800" dirty="0" smtClean="0"/>
          </a:p>
          <a:p>
            <a:pPr algn="ctr"/>
            <a:r>
              <a:rPr lang="en-US" sz="2800" dirty="0" smtClean="0"/>
              <a:t>FIML </a:t>
            </a:r>
            <a:r>
              <a:rPr lang="en-US" sz="2800" dirty="0"/>
              <a:t>in </a:t>
            </a:r>
            <a:r>
              <a:rPr lang="en-US" sz="2800" dirty="0" err="1"/>
              <a:t>OpenMx</a:t>
            </a:r>
            <a:r>
              <a:rPr lang="en-US" sz="2800" dirty="0"/>
              <a:t> and REML in GCTA. </a:t>
            </a:r>
          </a:p>
        </p:txBody>
      </p:sp>
    </p:spTree>
    <p:extLst>
      <p:ext uri="{BB962C8B-B14F-4D97-AF65-F5344CB8AC3E}">
        <p14:creationId xmlns:p14="http://schemas.microsoft.com/office/powerpoint/2010/main" val="9336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Application to Real Data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117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“ALSPAC”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 </a:t>
            </a:r>
            <a:r>
              <a:rPr lang="en-US" sz="3600" dirty="0"/>
              <a:t>Avon Longitudinal Study of Parents and </a:t>
            </a:r>
            <a:r>
              <a:rPr lang="en-US" sz="3600" dirty="0" smtClean="0"/>
              <a:t>Children</a:t>
            </a:r>
            <a:br>
              <a:rPr lang="en-US" sz="3600" dirty="0" smtClean="0"/>
            </a:br>
            <a:r>
              <a:rPr lang="en-US" sz="3600" dirty="0" smtClean="0"/>
              <a:t> (“ALSPAC”)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UK Medical Research Council</a:t>
            </a:r>
            <a:b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dirty="0" err="1" smtClean="0">
                <a:solidFill>
                  <a:schemeClr val="bg2">
                    <a:lumMod val="50000"/>
                  </a:schemeClr>
                </a:solidFill>
              </a:rPr>
              <a:t>Wellcome</a:t>
            </a: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 Trust</a:t>
            </a:r>
            <a:b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University of Bristol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200" u="sng" dirty="0" smtClean="0">
                <a:hlinkClick r:id="rId2"/>
              </a:rPr>
              <a:t>http</a:t>
            </a:r>
            <a:r>
              <a:rPr lang="en-US" sz="3200" u="sng" dirty="0">
                <a:hlinkClick r:id="rId2"/>
              </a:rPr>
              <a:t>://www.bris.ac.uk/alspac/researchers/data-access/data-</a:t>
            </a:r>
            <a:r>
              <a:rPr lang="en-US" sz="3200" u="sng" dirty="0" smtClean="0">
                <a:hlinkClick r:id="rId2"/>
              </a:rPr>
              <a:t>dictionary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0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Early 1990’s</a:t>
            </a:r>
          </a:p>
          <a:p>
            <a:r>
              <a:rPr lang="en-US" dirty="0"/>
              <a:t>Avon County, UK</a:t>
            </a:r>
          </a:p>
          <a:p>
            <a:r>
              <a:rPr lang="en-US" dirty="0"/>
              <a:t>Population-based</a:t>
            </a:r>
          </a:p>
          <a:p>
            <a:r>
              <a:rPr lang="en-US" dirty="0"/>
              <a:t>Birth cohort study </a:t>
            </a:r>
            <a:endParaRPr lang="en-US" dirty="0" smtClean="0"/>
          </a:p>
          <a:p>
            <a:r>
              <a:rPr lang="en-US" dirty="0" smtClean="0"/>
              <a:t>Longitudinal follow-up</a:t>
            </a:r>
            <a:endParaRPr lang="en-US" dirty="0"/>
          </a:p>
          <a:p>
            <a:r>
              <a:rPr lang="en-US" dirty="0"/>
              <a:t>14,541 women and </a:t>
            </a:r>
            <a:r>
              <a:rPr lang="en-US" dirty="0" smtClean="0"/>
              <a:t>children</a:t>
            </a:r>
          </a:p>
          <a:p>
            <a:r>
              <a:rPr lang="en-US" dirty="0"/>
              <a:t>M</a:t>
            </a:r>
            <a:r>
              <a:rPr lang="en-US" dirty="0" smtClean="0"/>
              <a:t>others genotyped </a:t>
            </a:r>
            <a:r>
              <a:rPr lang="en-US" dirty="0"/>
              <a:t>on the </a:t>
            </a:r>
            <a:r>
              <a:rPr lang="en-US" dirty="0" err="1"/>
              <a:t>Illumina</a:t>
            </a:r>
            <a:r>
              <a:rPr lang="en-US" dirty="0"/>
              <a:t> 660K </a:t>
            </a:r>
            <a:r>
              <a:rPr lang="en-US" dirty="0" smtClean="0"/>
              <a:t>SNP chip. </a:t>
            </a:r>
          </a:p>
          <a:p>
            <a:r>
              <a:rPr lang="en-US" dirty="0"/>
              <a:t>C</a:t>
            </a:r>
            <a:r>
              <a:rPr lang="en-US" dirty="0" smtClean="0"/>
              <a:t>hildren genotyped </a:t>
            </a:r>
            <a:r>
              <a:rPr lang="en-US" dirty="0"/>
              <a:t>on the </a:t>
            </a:r>
            <a:r>
              <a:rPr lang="en-US" dirty="0" err="1" smtClean="0"/>
              <a:t>Illumina</a:t>
            </a:r>
            <a:r>
              <a:rPr lang="en-US" dirty="0" smtClean="0"/>
              <a:t> </a:t>
            </a:r>
            <a:r>
              <a:rPr lang="en-US" dirty="0"/>
              <a:t>550K SNP </a:t>
            </a:r>
            <a:r>
              <a:rPr lang="en-US" dirty="0" smtClean="0"/>
              <a:t>chip. </a:t>
            </a:r>
          </a:p>
          <a:p>
            <a:r>
              <a:rPr lang="en-US" dirty="0" smtClean="0"/>
              <a:t>After cleaning etc. genetic relatedness computed for 4761 unrelated mother</a:t>
            </a:r>
            <a:r>
              <a:rPr lang="en-US" dirty="0"/>
              <a:t>-offspring pairs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Approach (Fisher, Wright, Falconer, Mather etc.)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Estimates genetic correlation from expected genetic resemblance based on genetic relatedness (MZ, DZ twins, siblings, half-siblings, cousins etc.)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Maternal, self-reported, stature - should be no effects of offspring genotype.</a:t>
            </a:r>
          </a:p>
          <a:p>
            <a:endParaRPr lang="en-US" dirty="0"/>
          </a:p>
          <a:p>
            <a:r>
              <a:rPr lang="en-US" dirty="0" smtClean="0"/>
              <a:t>Neonatal birth length (crown-heel) – might show effects of both maternal and fetal genotype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2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610289"/>
              </p:ext>
            </p:extLst>
          </p:nvPr>
        </p:nvGraphicFramePr>
        <p:xfrm>
          <a:off x="-446027" y="1995351"/>
          <a:ext cx="10726866" cy="262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Document" r:id="rId3" imgW="8369300" imgH="2044700" progId="Word.Document.12">
                  <p:embed/>
                </p:oleObj>
              </mc:Choice>
              <mc:Fallback>
                <p:oleObj name="Document" r:id="rId3" imgW="8369300" imgH="2044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446027" y="1995351"/>
                        <a:ext cx="10726866" cy="2620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295741"/>
            <a:ext cx="924651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Results of fitting “GCTA” model for direct and maternal effects to maternal </a:t>
            </a:r>
            <a:r>
              <a:rPr lang="en-US" sz="2400" dirty="0" smtClean="0"/>
              <a:t>stature </a:t>
            </a:r>
            <a:r>
              <a:rPr lang="en-US" sz="2400" dirty="0"/>
              <a:t>and birth length data in the ALSPAC cohort. Results are presented as standardized variance components.</a:t>
            </a:r>
          </a:p>
        </p:txBody>
      </p:sp>
    </p:spTree>
    <p:extLst>
      <p:ext uri="{BB962C8B-B14F-4D97-AF65-F5344CB8AC3E}">
        <p14:creationId xmlns:p14="http://schemas.microsoft.com/office/powerpoint/2010/main" val="24575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908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9449"/>
            <a:ext cx="8229600" cy="4525963"/>
          </a:xfrm>
        </p:spPr>
        <p:txBody>
          <a:bodyPr/>
          <a:lstStyle/>
          <a:p>
            <a:r>
              <a:rPr lang="en-US" dirty="0" smtClean="0"/>
              <a:t>It seems to work – so far</a:t>
            </a:r>
          </a:p>
          <a:p>
            <a:r>
              <a:rPr lang="en-US" dirty="0" smtClean="0"/>
              <a:t>Subject to all the ifs and buts that go with using genome-wide SNPs to estimate genetic relatedness  (?</a:t>
            </a:r>
            <a:r>
              <a:rPr lang="en-US" dirty="0" err="1" smtClean="0"/>
              <a:t>assortative</a:t>
            </a:r>
            <a:r>
              <a:rPr lang="en-US" dirty="0" smtClean="0"/>
              <a:t> mating – parental behavior affects organization of genome – “top-down causality”).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89489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“GCTA”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8163" y="2146089"/>
            <a:ext cx="6400800" cy="4496571"/>
          </a:xfrm>
        </p:spPr>
        <p:txBody>
          <a:bodyPr>
            <a:normAutofit fontScale="55000" lnSpcReduction="20000"/>
          </a:bodyPr>
          <a:lstStyle/>
          <a:p>
            <a:r>
              <a:rPr lang="en-US" sz="6500" dirty="0" smtClean="0">
                <a:solidFill>
                  <a:srgbClr val="000000"/>
                </a:solidFill>
              </a:rPr>
              <a:t>“Genome-Wide Complex Trait Analysis”</a:t>
            </a:r>
          </a:p>
          <a:p>
            <a:r>
              <a:rPr lang="en-US" sz="6500" dirty="0" err="1" smtClean="0">
                <a:solidFill>
                  <a:srgbClr val="000000"/>
                </a:solidFill>
              </a:rPr>
              <a:t>Visscher</a:t>
            </a:r>
            <a:r>
              <a:rPr lang="en-US" sz="6500" dirty="0" smtClean="0">
                <a:solidFill>
                  <a:srgbClr val="000000"/>
                </a:solidFill>
              </a:rPr>
              <a:t>, Yang, Lee, Goddard</a:t>
            </a:r>
          </a:p>
          <a:p>
            <a:endParaRPr lang="en-US" sz="4000" dirty="0">
              <a:solidFill>
                <a:srgbClr val="000000"/>
              </a:solidFill>
            </a:endParaRPr>
          </a:p>
          <a:p>
            <a:r>
              <a:rPr lang="en-US" sz="5100" dirty="0" smtClean="0">
                <a:solidFill>
                  <a:srgbClr val="000000"/>
                </a:solidFill>
              </a:rPr>
              <a:t>Estimates genetic correlation from empirical genetic resemblance of “unrelated” individuals based on identity by state across using genome-wide single nucleotide polymorphisms (“SNPs”) </a:t>
            </a:r>
          </a:p>
          <a:p>
            <a:endParaRPr lang="en-US" sz="6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73032"/>
            <a:ext cx="7772400" cy="1470025"/>
          </a:xfrm>
        </p:spPr>
        <p:txBody>
          <a:bodyPr/>
          <a:lstStyle/>
          <a:p>
            <a:r>
              <a:rPr lang="en-US" dirty="0" smtClean="0"/>
              <a:t>Basic GCTA Model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419744"/>
            <a:ext cx="7935410" cy="5199340"/>
          </a:xfrm>
        </p:spPr>
        <p:txBody>
          <a:bodyPr>
            <a:normAutofit fontScale="92500" lnSpcReduction="20000"/>
          </a:bodyPr>
          <a:lstStyle/>
          <a:p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V</a:t>
            </a:r>
            <a:r>
              <a:rPr lang="en-US" i="1" baseline="-25000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= G </a:t>
            </a:r>
            <a:r>
              <a:rPr lang="en-US" i="1" dirty="0" smtClean="0">
                <a:solidFill>
                  <a:srgbClr val="000000"/>
                </a:solidFill>
              </a:rPr>
              <a:t>+ E</a:t>
            </a:r>
          </a:p>
          <a:p>
            <a:r>
              <a:rPr lang="en-US" i="1" dirty="0">
                <a:solidFill>
                  <a:srgbClr val="000000"/>
                </a:solidFill>
              </a:rPr>
              <a:t>V=Phenotypic </a:t>
            </a:r>
            <a:r>
              <a:rPr lang="en-US" i="1" dirty="0" smtClean="0">
                <a:solidFill>
                  <a:srgbClr val="000000"/>
                </a:solidFill>
              </a:rPr>
              <a:t>variance between individuals</a:t>
            </a:r>
            <a:endParaRPr lang="en-US" i="1" dirty="0">
              <a:solidFill>
                <a:srgbClr val="000000"/>
              </a:solidFill>
            </a:endParaRPr>
          </a:p>
          <a:p>
            <a:r>
              <a:rPr lang="en-US" i="1" dirty="0">
                <a:solidFill>
                  <a:srgbClr val="000000"/>
                </a:solidFill>
              </a:rPr>
              <a:t>G=(Additive) genetic </a:t>
            </a:r>
            <a:r>
              <a:rPr lang="en-US" i="1" dirty="0" smtClean="0">
                <a:solidFill>
                  <a:srgbClr val="000000"/>
                </a:solidFill>
              </a:rPr>
              <a:t>variance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E=(Unique) environmental variance</a:t>
            </a:r>
            <a:endParaRPr lang="en-US" i="1" dirty="0">
              <a:solidFill>
                <a:srgbClr val="000000"/>
              </a:solidFill>
            </a:endParaRPr>
          </a:p>
          <a:p>
            <a:endParaRPr lang="en-US" b="1" i="1" dirty="0">
              <a:solidFill>
                <a:srgbClr val="000000"/>
              </a:solidFill>
              <a:latin typeface="Symbol" charset="2"/>
              <a:cs typeface="Symbol" charset="2"/>
            </a:endParaRPr>
          </a:p>
          <a:p>
            <a:endParaRPr lang="en-US" b="1" i="1" dirty="0" smtClean="0">
              <a:solidFill>
                <a:srgbClr val="000000"/>
              </a:solidFill>
              <a:latin typeface="+mj-lt"/>
              <a:cs typeface="Symbol" charset="2"/>
            </a:endParaRPr>
          </a:p>
          <a:p>
            <a:r>
              <a:rPr lang="en-US" b="1" i="1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US" b="1" i="1" dirty="0" smtClean="0">
                <a:solidFill>
                  <a:srgbClr val="000000"/>
                </a:solidFill>
              </a:rPr>
              <a:t>= A</a:t>
            </a:r>
            <a:r>
              <a:rPr lang="en-US" i="1" dirty="0" smtClean="0">
                <a:solidFill>
                  <a:srgbClr val="000000"/>
                </a:solidFill>
              </a:rPr>
              <a:t>G  + </a:t>
            </a:r>
            <a:r>
              <a:rPr lang="en-US" b="1" i="1" dirty="0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E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Where </a:t>
            </a:r>
            <a:r>
              <a:rPr lang="en-US" b="1" i="1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S = </a:t>
            </a:r>
            <a:r>
              <a:rPr lang="en-US" i="1" dirty="0" smtClean="0">
                <a:solidFill>
                  <a:srgbClr val="000000"/>
                </a:solidFill>
                <a:latin typeface="+mj-lt"/>
                <a:cs typeface="Symbol" charset="2"/>
              </a:rPr>
              <a:t>expected</a:t>
            </a:r>
            <a:r>
              <a:rPr lang="en-US" i="1" dirty="0" smtClean="0">
                <a:solidFill>
                  <a:srgbClr val="000000"/>
                </a:solidFill>
              </a:rPr>
              <a:t> phenotypic covariance matrix between individuals; </a:t>
            </a:r>
            <a:r>
              <a:rPr lang="en-US" b="1" i="1" dirty="0" smtClean="0">
                <a:solidFill>
                  <a:srgbClr val="000000"/>
                </a:solidFill>
              </a:rPr>
              <a:t>A </a:t>
            </a:r>
            <a:r>
              <a:rPr lang="en-US" i="1" dirty="0" smtClean="0">
                <a:solidFill>
                  <a:srgbClr val="000000"/>
                </a:solidFill>
              </a:rPr>
              <a:t>= empirical genetic relatedness matrix between individuals</a:t>
            </a:r>
            <a:endParaRPr lang="en-US" i="1" dirty="0">
              <a:solidFill>
                <a:srgbClr val="000000"/>
              </a:solidFill>
            </a:endParaRPr>
          </a:p>
          <a:p>
            <a:endParaRPr lang="en-US" i="1" dirty="0" smtClean="0">
              <a:solidFill>
                <a:srgbClr val="000000"/>
              </a:solidFill>
            </a:endParaRPr>
          </a:p>
          <a:p>
            <a:endParaRPr lang="en-US" i="1" dirty="0">
              <a:solidFill>
                <a:srgbClr val="000000"/>
              </a:solidFill>
            </a:endParaRPr>
          </a:p>
          <a:p>
            <a:endParaRPr lang="en-US" i="1" dirty="0" smtClean="0">
              <a:solidFill>
                <a:srgbClr val="000000"/>
              </a:solidFill>
            </a:endParaRPr>
          </a:p>
          <a:p>
            <a:endParaRPr lang="en-US" i="1" dirty="0">
              <a:solidFill>
                <a:srgbClr val="000000"/>
              </a:solidFill>
            </a:endParaRPr>
          </a:p>
          <a:p>
            <a:endParaRPr lang="en-US" i="1" dirty="0">
              <a:solidFill>
                <a:srgbClr val="000000"/>
              </a:solidFill>
            </a:endParaRPr>
          </a:p>
          <a:p>
            <a:endParaRPr lang="en-US" i="1" dirty="0" smtClean="0"/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9021" y="12828"/>
            <a:ext cx="747941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  BUT….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Humans </a:t>
            </a:r>
            <a:r>
              <a:rPr lang="en-US" sz="4000" dirty="0"/>
              <a:t>are “More than</a:t>
            </a:r>
            <a:r>
              <a:rPr lang="en-US" sz="4000" dirty="0" smtClean="0"/>
              <a:t>” individual packets of </a:t>
            </a:r>
            <a:r>
              <a:rPr lang="en-US" sz="4000" dirty="0"/>
              <a:t>DNA – have families, </a:t>
            </a:r>
            <a:r>
              <a:rPr lang="en-US" sz="4000" dirty="0" smtClean="0"/>
              <a:t>feet, brains and communities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 </a:t>
            </a:r>
            <a:r>
              <a:rPr lang="en-US" sz="4000" dirty="0" smtClean="0"/>
              <a:t>Genetic Effects on Behavioral </a:t>
            </a:r>
            <a:r>
              <a:rPr lang="en-US" sz="4000" smtClean="0"/>
              <a:t>phenotype </a:t>
            </a:r>
            <a:r>
              <a:rPr lang="en-US" sz="4000" smtClean="0"/>
              <a:t>extend </a:t>
            </a:r>
            <a:r>
              <a:rPr lang="en-US" sz="4000" dirty="0" smtClean="0"/>
              <a:t>beyond </a:t>
            </a:r>
            <a:r>
              <a:rPr lang="en-US" sz="4000" dirty="0" smtClean="0"/>
              <a:t>individual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0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03325" y="715963"/>
            <a:ext cx="7483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4000" b="0">
                <a:latin typeface="Times New Roman" panose="02020603050405020304" pitchFamily="18" charset="0"/>
              </a:rPr>
              <a:t>Causes of Family Resemblance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6711950" y="1606550"/>
            <a:ext cx="7493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206750" y="4654550"/>
            <a:ext cx="7493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416550" y="1682750"/>
            <a:ext cx="7493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12725" y="1812925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Mother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680325" y="1736725"/>
            <a:ext cx="96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Father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454150" y="1682750"/>
            <a:ext cx="7493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758950" y="3206750"/>
            <a:ext cx="6731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483350" y="3282950"/>
            <a:ext cx="6731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b="0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44950" y="5873750"/>
            <a:ext cx="6731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b="0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2978150" y="1682750"/>
            <a:ext cx="7493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5035550" y="4654550"/>
            <a:ext cx="7493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 b="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>
            <a:off x="2132013" y="2363788"/>
            <a:ext cx="1449387" cy="2286000"/>
          </a:xfrm>
          <a:custGeom>
            <a:avLst/>
            <a:gdLst>
              <a:gd name="G0" fmla="+- 24 0 0"/>
              <a:gd name="G1" fmla="+- 21600 0 0"/>
              <a:gd name="G2" fmla="+- 21600 0 0"/>
              <a:gd name="T0" fmla="*/ 0 w 21624"/>
              <a:gd name="T1" fmla="*/ 0 h 21600"/>
              <a:gd name="T2" fmla="*/ 21624 w 21624"/>
              <a:gd name="T3" fmla="*/ 21600 h 21600"/>
              <a:gd name="T4" fmla="*/ 24 w 2162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4" h="21600" fill="none" extrusionOk="0">
                <a:moveTo>
                  <a:pt x="0" y="0"/>
                </a:moveTo>
                <a:cubicBezTo>
                  <a:pt x="8" y="0"/>
                  <a:pt x="16" y="0"/>
                  <a:pt x="24" y="0"/>
                </a:cubicBezTo>
                <a:cubicBezTo>
                  <a:pt x="11953" y="0"/>
                  <a:pt x="21624" y="9670"/>
                  <a:pt x="21624" y="21600"/>
                </a:cubicBezTo>
              </a:path>
              <a:path w="21624" h="21600" stroke="0" extrusionOk="0">
                <a:moveTo>
                  <a:pt x="0" y="0"/>
                </a:moveTo>
                <a:cubicBezTo>
                  <a:pt x="8" y="0"/>
                  <a:pt x="16" y="0"/>
                  <a:pt x="24" y="0"/>
                </a:cubicBezTo>
                <a:cubicBezTo>
                  <a:pt x="11953" y="0"/>
                  <a:pt x="21624" y="9670"/>
                  <a:pt x="21624" y="21600"/>
                </a:cubicBezTo>
                <a:lnTo>
                  <a:pt x="24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rc 15"/>
          <p:cNvSpPr>
            <a:spLocks/>
          </p:cNvSpPr>
          <p:nvPr/>
        </p:nvSpPr>
        <p:spPr bwMode="auto">
          <a:xfrm>
            <a:off x="3735388" y="2209800"/>
            <a:ext cx="2971800" cy="24717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 w 21600"/>
              <a:gd name="T1" fmla="*/ 21895 h 21895"/>
              <a:gd name="T2" fmla="*/ 21588 w 21600"/>
              <a:gd name="T3" fmla="*/ 0 h 21895"/>
              <a:gd name="T4" fmla="*/ 21600 w 21600"/>
              <a:gd name="T5" fmla="*/ 21600 h 21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95" fill="none" extrusionOk="0">
                <a:moveTo>
                  <a:pt x="2" y="21894"/>
                </a:moveTo>
                <a:cubicBezTo>
                  <a:pt x="0" y="21796"/>
                  <a:pt x="0" y="21698"/>
                  <a:pt x="0" y="21600"/>
                </a:cubicBezTo>
                <a:cubicBezTo>
                  <a:pt x="0" y="9675"/>
                  <a:pt x="9663" y="6"/>
                  <a:pt x="21588" y="0"/>
                </a:cubicBezTo>
              </a:path>
              <a:path w="21600" h="21895" stroke="0" extrusionOk="0">
                <a:moveTo>
                  <a:pt x="2" y="21894"/>
                </a:moveTo>
                <a:cubicBezTo>
                  <a:pt x="0" y="21796"/>
                  <a:pt x="0" y="21698"/>
                  <a:pt x="0" y="21600"/>
                </a:cubicBezTo>
                <a:cubicBezTo>
                  <a:pt x="0" y="9675"/>
                  <a:pt x="9663" y="6"/>
                  <a:pt x="2158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1905000" y="25146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2133600" y="2514600"/>
            <a:ext cx="1066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6019800" y="24384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6934200" y="2438400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rc 20"/>
          <p:cNvSpPr>
            <a:spLocks/>
          </p:cNvSpPr>
          <p:nvPr/>
        </p:nvSpPr>
        <p:spPr bwMode="auto">
          <a:xfrm>
            <a:off x="2425700" y="3659188"/>
            <a:ext cx="2833688" cy="990600"/>
          </a:xfrm>
          <a:custGeom>
            <a:avLst/>
            <a:gdLst>
              <a:gd name="G0" fmla="+- 712 0 0"/>
              <a:gd name="G1" fmla="+- 21600 0 0"/>
              <a:gd name="G2" fmla="+- 21600 0 0"/>
              <a:gd name="T0" fmla="*/ 0 w 22312"/>
              <a:gd name="T1" fmla="*/ 12 h 21600"/>
              <a:gd name="T2" fmla="*/ 22312 w 22312"/>
              <a:gd name="T3" fmla="*/ 21600 h 21600"/>
              <a:gd name="T4" fmla="*/ 712 w 2231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12" h="21600" fill="none" extrusionOk="0">
                <a:moveTo>
                  <a:pt x="-1" y="11"/>
                </a:moveTo>
                <a:cubicBezTo>
                  <a:pt x="237" y="3"/>
                  <a:pt x="474" y="0"/>
                  <a:pt x="712" y="0"/>
                </a:cubicBezTo>
                <a:cubicBezTo>
                  <a:pt x="12641" y="0"/>
                  <a:pt x="22312" y="9670"/>
                  <a:pt x="22312" y="21600"/>
                </a:cubicBezTo>
              </a:path>
              <a:path w="22312" h="21600" stroke="0" extrusionOk="0">
                <a:moveTo>
                  <a:pt x="-1" y="11"/>
                </a:moveTo>
                <a:cubicBezTo>
                  <a:pt x="237" y="3"/>
                  <a:pt x="474" y="0"/>
                  <a:pt x="712" y="0"/>
                </a:cubicBezTo>
                <a:cubicBezTo>
                  <a:pt x="12641" y="0"/>
                  <a:pt x="22312" y="9670"/>
                  <a:pt x="22312" y="21600"/>
                </a:cubicBezTo>
                <a:lnTo>
                  <a:pt x="7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>
            <a:off x="5640388" y="3963988"/>
            <a:ext cx="1219200" cy="762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2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1"/>
                  <a:pt x="9653" y="15"/>
                  <a:pt x="21572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1"/>
                  <a:pt x="9653" y="15"/>
                  <a:pt x="2157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886200" y="53340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4419600" y="53340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2422525" y="6003925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Offspring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1905000" y="1676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V="1">
            <a:off x="5943600" y="1600200"/>
            <a:ext cx="1066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2438400" y="3429000"/>
            <a:ext cx="40386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1584325" y="1889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5546725" y="1889125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336925" y="4860925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3184525" y="1889125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918325" y="1812925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1889125" y="33369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6613525" y="4479925"/>
            <a:ext cx="2133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G=Genotype</a:t>
            </a:r>
          </a:p>
          <a:p>
            <a:r>
              <a:rPr lang="en-US" altLang="en-US" sz="2400" b="0">
                <a:latin typeface="Times New Roman" panose="02020603050405020304" pitchFamily="18" charset="0"/>
              </a:rPr>
              <a:t>E=Environment</a:t>
            </a:r>
          </a:p>
          <a:p>
            <a:r>
              <a:rPr lang="en-US" altLang="en-US" sz="2400" b="0">
                <a:latin typeface="Times New Roman" panose="02020603050405020304" pitchFamily="18" charset="0"/>
              </a:rPr>
              <a:t>P=Phenotype</a:t>
            </a:r>
          </a:p>
        </p:txBody>
      </p: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2346325" y="12795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6308725" y="1203325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5165725" y="303212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1584325" y="2422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2498725" y="24987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6003925" y="2574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7070725" y="25749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4479925" y="3870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6003925" y="3946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3032125" y="2741613"/>
            <a:ext cx="444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>
                <a:latin typeface="Times New Roman" panose="02020603050405020304" pitchFamily="18" charset="0"/>
              </a:rPr>
              <a:t>1/2</a:t>
            </a:r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4327525" y="2665413"/>
            <a:ext cx="444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>
                <a:latin typeface="Times New Roman" panose="02020603050405020304" pitchFamily="18" charset="0"/>
              </a:rPr>
              <a:t>1/2</a:t>
            </a:r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3717925" y="547052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h’</a:t>
            </a:r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4784725" y="539432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400" b="0">
                <a:latin typeface="Times New Roman" panose="02020603050405020304" pitchFamily="18" charset="0"/>
              </a:rPr>
              <a:t>e’</a:t>
            </a:r>
          </a:p>
        </p:txBody>
      </p:sp>
    </p:spTree>
    <p:extLst>
      <p:ext uri="{BB962C8B-B14F-4D97-AF65-F5344CB8AC3E}">
        <p14:creationId xmlns:p14="http://schemas.microsoft.com/office/powerpoint/2010/main" val="113242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Extending the Phenotype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962400" y="3048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/>
              <a:t>Me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981200" y="1600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World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867400" y="1524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Parents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1752600" y="4038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Siblings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962400" y="5257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Child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6400800" y="3810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Spouse</a:t>
            </a: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 rot="-1564427">
            <a:off x="2722563" y="3810000"/>
            <a:ext cx="1214437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 rot="982555">
            <a:off x="5029200" y="3657600"/>
            <a:ext cx="1214438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AutoShape 15"/>
          <p:cNvSpPr>
            <a:spLocks noChangeArrowheads="1"/>
          </p:cNvSpPr>
          <p:nvPr/>
        </p:nvSpPr>
        <p:spPr bwMode="auto">
          <a:xfrm rot="16200000">
            <a:off x="3734594" y="4342607"/>
            <a:ext cx="1214437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 rot="1865387">
            <a:off x="2895600" y="2362200"/>
            <a:ext cx="1214438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 rot="-1564427">
            <a:off x="4648200" y="2362200"/>
            <a:ext cx="1214438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Oval 27"/>
          <p:cNvSpPr>
            <a:spLocks noChangeArrowheads="1"/>
          </p:cNvSpPr>
          <p:nvPr/>
        </p:nvSpPr>
        <p:spPr bwMode="auto">
          <a:xfrm rot="-3324271">
            <a:off x="1339057" y="329406"/>
            <a:ext cx="6375400" cy="65103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 flipH="1" flipV="1">
            <a:off x="6629400" y="5257800"/>
            <a:ext cx="14478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6248400" y="6132513"/>
            <a:ext cx="3127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Extended Phenotype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212725" y="6284913"/>
            <a:ext cx="306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Eaves et al., 2005,</a:t>
            </a:r>
          </a:p>
          <a:p>
            <a:r>
              <a:rPr lang="en-US" altLang="en-US" i="1"/>
              <a:t>In</a:t>
            </a:r>
            <a:r>
              <a:rPr lang="en-US" altLang="en-US"/>
              <a:t> Kendler and Eaves, 2005.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32729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484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analyze in family studies</a:t>
            </a:r>
            <a:br>
              <a:rPr lang="en-US" dirty="0" smtClean="0"/>
            </a:br>
            <a:r>
              <a:rPr lang="en-US" dirty="0" smtClean="0"/>
              <a:t>e.g. twins and kinships of twins</a:t>
            </a:r>
            <a:br>
              <a:rPr lang="en-US" dirty="0" smtClean="0"/>
            </a:br>
            <a:r>
              <a:rPr lang="en-US" dirty="0" smtClean="0"/>
              <a:t>(Workshop “Year 1”)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1240</Words>
  <Application>Microsoft Office PowerPoint</Application>
  <PresentationFormat>On-screen Show (4:3)</PresentationFormat>
  <Paragraphs>259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Symbol</vt:lpstr>
      <vt:lpstr>Times New Roman</vt:lpstr>
      <vt:lpstr>Office Theme</vt:lpstr>
      <vt:lpstr>Document</vt:lpstr>
      <vt:lpstr>GCTA: Extensions and Challenges</vt:lpstr>
      <vt:lpstr>“Quantitative Genetics”</vt:lpstr>
      <vt:lpstr>Classical Approach (Fisher, Wright, Falconer, Mather etc.)</vt:lpstr>
      <vt:lpstr>“GCTA”</vt:lpstr>
      <vt:lpstr>Basic GCTA Model</vt:lpstr>
      <vt:lpstr>PowerPoint Presentation</vt:lpstr>
      <vt:lpstr>PowerPoint Presentation</vt:lpstr>
      <vt:lpstr>Extending the Phenotype</vt:lpstr>
      <vt:lpstr>Can analyze in family studies e.g. twins and kinships of twins (Workshop “Year 1”)  </vt:lpstr>
      <vt:lpstr>PowerPoint Presentation</vt:lpstr>
      <vt:lpstr>Questions for GCTA:</vt:lpstr>
      <vt:lpstr>This afternoon</vt:lpstr>
      <vt:lpstr>Environmental Effects of the Maternal Genotype  Lindon Eaves, Dave Evans, Beate St. Pourcain.</vt:lpstr>
      <vt:lpstr>Reference:</vt:lpstr>
      <vt:lpstr>“The Genetic Environment” A Place to Start: M-GCTA  Include effects of the Maternal Genotype on Offspring Behavior (“Genetic Maternal Effects”)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Fudge it in GCTA Package  Because Yang et al’s GCTA program allows total covariance to be partitioned among multiple (independent) sources (chromosomes)  Thus:  S = B1 G1 + B2 G2 + B3 G3 + ….+IE  where Gi is the genetic variance contributed by the ith chromosome and Bi the genetic relatedness derived from SNPs on that chromosome. Our M-GCTA model has a similar linear form.    </vt:lpstr>
      <vt:lpstr>PowerPoint Presentation</vt:lpstr>
      <vt:lpstr>PowerPoint Presentation</vt:lpstr>
      <vt:lpstr>Application to Real Data</vt:lpstr>
      <vt:lpstr>  “ALSPAC”   The Avon Longitudinal Study of Parents and Children  (“ALSPAC”)  UK Medical Research Council Wellcome Trust University of Bristol   http://www.bris.ac.uk/alspac/researchers/data-access/data-dictionary  </vt:lpstr>
      <vt:lpstr>ALSPAC</vt:lpstr>
      <vt:lpstr>Proof of Principle</vt:lpstr>
      <vt:lpstr>PowerPoint Presentation</vt:lpstr>
      <vt:lpstr> Conclusions?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eaves</dc:creator>
  <cp:lastModifiedBy>Lindon Eaves</cp:lastModifiedBy>
  <cp:revision>84</cp:revision>
  <dcterms:created xsi:type="dcterms:W3CDTF">2014-01-07T14:27:14Z</dcterms:created>
  <dcterms:modified xsi:type="dcterms:W3CDTF">2015-03-05T15:46:02Z</dcterms:modified>
</cp:coreProperties>
</file>