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8"/>
  </p:notesMasterIdLst>
  <p:sldIdLst>
    <p:sldId id="273" r:id="rId2"/>
    <p:sldId id="257" r:id="rId3"/>
    <p:sldId id="258" r:id="rId4"/>
    <p:sldId id="270" r:id="rId5"/>
    <p:sldId id="259" r:id="rId6"/>
    <p:sldId id="260" r:id="rId7"/>
    <p:sldId id="271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87" d="100"/>
          <a:sy n="87" d="100"/>
        </p:scale>
        <p:origin x="-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75985-F40B-5540-AC2B-27AFE14310A6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48E51-A407-D049-B87D-8CB1DCFBA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504EAD-1CB2-4F4E-BD19-68B56ECD909B}" type="slidenum">
              <a:rPr lang="en-US">
                <a:latin typeface="Arial" pitchFamily="-111" charset="0"/>
              </a:rPr>
              <a:pPr/>
              <a:t>1</a:t>
            </a:fld>
            <a:endParaRPr lang="en-US">
              <a:latin typeface="Arial" pitchFamily="-111" charset="0"/>
            </a:endParaRPr>
          </a:p>
        </p:txBody>
      </p:sp>
      <p:sp>
        <p:nvSpPr>
          <p:cNvPr id="174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After </a:t>
            </a:r>
            <a:r>
              <a:rPr lang="en-US" dirty="0" err="1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assortative</a:t>
            </a:r>
            <a:r>
              <a:rPr lang="en-US" dirty="0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 mating for 15-20 generations, correlations between alleles within individuals have reached </a:t>
            </a:r>
            <a:r>
              <a:rPr lang="en-US" dirty="0" err="1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equlibrium</a:t>
            </a:r>
            <a:r>
              <a:rPr lang="en-US" dirty="0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 and so there is a direct relationship between those correlations and correlations of breeding values</a:t>
            </a: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6C3389-9DEC-9D47-8F39-FF7977853475}" type="slidenum">
              <a:rPr lang="en-US" smtClean="0">
                <a:latin typeface="Arial" pitchFamily="-111" charset="0"/>
              </a:rPr>
              <a:pPr/>
              <a:t>2</a:t>
            </a:fld>
            <a:endParaRPr lang="en-US" smtClean="0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0A2050-BC18-B342-83B5-F05E47165B58}" type="slidenum">
              <a:rPr lang="en-US" smtClean="0">
                <a:latin typeface="Arial" pitchFamily="-111" charset="0"/>
              </a:rPr>
              <a:pPr/>
              <a:t>3</a:t>
            </a:fld>
            <a:endParaRPr lang="en-US" smtClean="0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0A2050-BC18-B342-83B5-F05E47165B58}" type="slidenum">
              <a:rPr lang="en-US" smtClean="0">
                <a:latin typeface="Arial" pitchFamily="-111" charset="0"/>
              </a:rPr>
              <a:pPr/>
              <a:t>4</a:t>
            </a:fld>
            <a:endParaRPr lang="en-US" smtClean="0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0A2050-BC18-B342-83B5-F05E47165B58}" type="slidenum">
              <a:rPr lang="en-US" smtClean="0">
                <a:latin typeface="Arial" pitchFamily="-111" charset="0"/>
              </a:rPr>
              <a:pPr/>
              <a:t>6</a:t>
            </a:fld>
            <a:endParaRPr lang="en-US" smtClean="0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0A2050-BC18-B342-83B5-F05E47165B58}" type="slidenum">
              <a:rPr lang="en-US" smtClean="0">
                <a:latin typeface="Arial" pitchFamily="-111" charset="0"/>
              </a:rPr>
              <a:pPr/>
              <a:t>7</a:t>
            </a:fld>
            <a:endParaRPr lang="en-US" smtClean="0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4C3998-4795-BD45-A162-73BBE166A56D}" type="slidenum">
              <a:rPr lang="en-US" smtClean="0">
                <a:latin typeface="Arial" pitchFamily="-111" charset="0"/>
              </a:rPr>
              <a:pPr/>
              <a:t>8</a:t>
            </a:fld>
            <a:endParaRPr lang="en-US" smtClean="0">
              <a:latin typeface="Arial" pitchFamily="-111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B7B8FB-F979-B742-B20C-98CDEC0173F5}" type="slidenum">
              <a:rPr lang="en-US">
                <a:latin typeface="Arial" pitchFamily="-111" charset="0"/>
              </a:rPr>
              <a:pPr/>
              <a:t>16</a:t>
            </a:fld>
            <a:endParaRPr lang="en-US">
              <a:latin typeface="Arial" pitchFamily="-111" charset="0"/>
            </a:endParaRPr>
          </a:p>
        </p:txBody>
      </p:sp>
      <p:sp>
        <p:nvSpPr>
          <p:cNvPr id="942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This slide needs to be updated. Goes before or after practical?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A389-D269-6849-A084-C201AB9918C7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9BAD-F4F5-7341-A705-A9B1D1850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A389-D269-6849-A084-C201AB9918C7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9BAD-F4F5-7341-A705-A9B1D1850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A389-D269-6849-A084-C201AB9918C7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9BAD-F4F5-7341-A705-A9B1D1850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A389-D269-6849-A084-C201AB9918C7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9BAD-F4F5-7341-A705-A9B1D1850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A389-D269-6849-A084-C201AB9918C7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9BAD-F4F5-7341-A705-A9B1D1850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A389-D269-6849-A084-C201AB9918C7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9BAD-F4F5-7341-A705-A9B1D1850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A389-D269-6849-A084-C201AB9918C7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9BAD-F4F5-7341-A705-A9B1D1850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A389-D269-6849-A084-C201AB9918C7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9BAD-F4F5-7341-A705-A9B1D1850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A389-D269-6849-A084-C201AB9918C7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9BAD-F4F5-7341-A705-A9B1D1850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A389-D269-6849-A084-C201AB9918C7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9BAD-F4F5-7341-A705-A9B1D1850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A389-D269-6849-A084-C201AB9918C7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9BAD-F4F5-7341-A705-A9B1D1850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CA389-D269-6849-A084-C201AB9918C7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A9BAD-F4F5-7341-A705-A9B1D1850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120000"/>
              <a:buFont typeface="Wingdings" pitchFamily="-1" charset="2"/>
              <a:buNone/>
              <a:defRPr/>
            </a:pPr>
            <a:endParaRPr lang="en-US" sz="3000" baseline="0">
              <a:effectLst>
                <a:outerShdw blurRad="38100" dist="38100" dir="2700000" algn="tl">
                  <a:srgbClr val="DDDDDD"/>
                </a:outerShdw>
              </a:effectLst>
              <a:latin typeface="Times New Roman" pitchFamily="-1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120000"/>
              <a:buFont typeface="Wingdings" pitchFamily="-1" charset="2"/>
              <a:buNone/>
              <a:defRPr/>
            </a:pPr>
            <a:endParaRPr lang="en-US" sz="3000" baseline="0">
              <a:latin typeface="Times New Roman" pitchFamily="-1" charset="0"/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03200" y="100013"/>
            <a:ext cx="8751888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4000" baseline="0" dirty="0" err="1" smtClean="0">
                <a:solidFill>
                  <a:srgbClr val="0C0EE4"/>
                </a:solidFill>
              </a:rPr>
              <a:t>Assortative</a:t>
            </a:r>
            <a:r>
              <a:rPr lang="en-US" sz="4000" dirty="0" smtClean="0">
                <a:solidFill>
                  <a:srgbClr val="0C0EE4"/>
                </a:solidFill>
              </a:rPr>
              <a:t> Mating</a:t>
            </a:r>
            <a:endParaRPr lang="en-US" sz="4000" baseline="0" dirty="0">
              <a:solidFill>
                <a:srgbClr val="0C0EE4"/>
              </a:solidFill>
            </a:endParaRPr>
          </a:p>
        </p:txBody>
      </p:sp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1752600" y="2573338"/>
            <a:ext cx="61595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dirty="0" smtClean="0"/>
              <a:t>Teresa </a:t>
            </a:r>
            <a:r>
              <a:rPr lang="en-US" sz="3200" dirty="0"/>
              <a:t>de Candia</a:t>
            </a:r>
          </a:p>
          <a:p>
            <a:endParaRPr lang="en-US" sz="3200" dirty="0"/>
          </a:p>
          <a:p>
            <a:r>
              <a:rPr lang="en-US" sz="3200" dirty="0"/>
              <a:t>University of Colorado at Boulder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Using Simulated Genes and </a:t>
            </a:r>
            <a:r>
              <a:rPr lang="en-US" sz="3600" dirty="0" err="1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Phenotyes</a:t>
            </a:r>
            <a: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:</a:t>
            </a:r>
            <a:b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OLS (HE-</a:t>
            </a:r>
            <a:r>
              <a:rPr lang="en-US" sz="3600" dirty="0" err="1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r</a:t>
            </a:r>
            <a: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) Overestimates Predictable</a:t>
            </a:r>
            <a:b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sz="24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CVs=100, other markers=10k</a:t>
            </a:r>
            <a:endParaRPr lang="en-US" sz="2400" dirty="0" smtClean="0">
              <a:ea typeface="ＭＳ Ｐゴシック" pitchFamily="-111" charset="-128"/>
              <a:cs typeface="ＭＳ Ｐゴシック" pitchFamily="-111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t="12505"/>
          <a:stretch>
            <a:fillRect/>
          </a:stretch>
        </p:blipFill>
        <p:spPr>
          <a:xfrm>
            <a:off x="0" y="1417638"/>
            <a:ext cx="9326880" cy="544036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Using Simulated Genes and </a:t>
            </a:r>
            <a:r>
              <a:rPr lang="en-US" sz="3600" dirty="0" err="1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Phenotyes</a:t>
            </a:r>
            <a: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:</a:t>
            </a:r>
            <a:b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REML/FIML (e.g., GCTA) Estimates</a:t>
            </a:r>
            <a:b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sz="24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CVs=100, other markers=0</a:t>
            </a:r>
            <a:endParaRPr lang="en-US" sz="3600" dirty="0" smtClean="0">
              <a:solidFill>
                <a:srgbClr val="0000FF"/>
              </a:solidFill>
              <a:ea typeface="ＭＳ Ｐゴシック" pitchFamily="-111" charset="-128"/>
              <a:cs typeface="ＭＳ Ｐゴシック" pitchFamily="-111" charset="-128"/>
            </a:endParaRPr>
          </a:p>
        </p:txBody>
      </p:sp>
      <p:pic>
        <p:nvPicPr>
          <p:cNvPr id="91139" name="Picture 3"/>
          <p:cNvPicPr>
            <a:picLocks noChangeAspect="1"/>
          </p:cNvPicPr>
          <p:nvPr/>
        </p:nvPicPr>
        <p:blipFill>
          <a:blip r:embed="rId2"/>
          <a:srcRect t="10403"/>
          <a:stretch>
            <a:fillRect/>
          </a:stretch>
        </p:blipFill>
        <p:spPr bwMode="auto">
          <a:xfrm>
            <a:off x="0" y="1286933"/>
            <a:ext cx="9326880" cy="5571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9" name="Picture 3"/>
          <p:cNvPicPr>
            <a:picLocks noChangeAspect="1"/>
          </p:cNvPicPr>
          <p:nvPr/>
        </p:nvPicPr>
        <p:blipFill>
          <a:blip r:embed="rId2"/>
          <a:srcRect t="10403"/>
          <a:stretch>
            <a:fillRect/>
          </a:stretch>
        </p:blipFill>
        <p:spPr bwMode="auto">
          <a:xfrm>
            <a:off x="0" y="1286933"/>
            <a:ext cx="9326880" cy="5571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59018" y="4185738"/>
            <a:ext cx="207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0" dirty="0" smtClean="0">
                <a:solidFill>
                  <a:srgbClr val="FF0000"/>
                </a:solidFill>
              </a:rPr>
              <a:t>Vg in absence of AM</a:t>
            </a:r>
            <a:endParaRPr lang="en-US" baseline="0" dirty="0">
              <a:solidFill>
                <a:srgbClr val="FF0000"/>
              </a:solidFill>
            </a:endParaRPr>
          </a:p>
        </p:txBody>
      </p:sp>
      <p:cxnSp>
        <p:nvCxnSpPr>
          <p:cNvPr id="6" name="Curved Connector 5"/>
          <p:cNvCxnSpPr/>
          <p:nvPr/>
        </p:nvCxnSpPr>
        <p:spPr bwMode="auto">
          <a:xfrm rot="5400000">
            <a:off x="946238" y="4658701"/>
            <a:ext cx="952327" cy="745065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ＭＳ Ｐゴシック" pitchFamily="-111" charset="-128"/>
                <a:cs typeface="ＭＳ Ｐゴシック" pitchFamily="-111" charset="-128"/>
              </a:rPr>
              <a:t>Using Simulated Genes and Phenotyes:</a:t>
            </a:r>
            <a:b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ＭＳ Ｐゴシック" pitchFamily="-111" charset="-128"/>
                <a:cs typeface="ＭＳ Ｐゴシック" pitchFamily="-111" charset="-128"/>
              </a:rPr>
            </a:b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ＭＳ Ｐゴシック" pitchFamily="-111" charset="-128"/>
                <a:cs typeface="ＭＳ Ｐゴシック" pitchFamily="-111" charset="-128"/>
              </a:rPr>
              <a:t>REML/FIML (e.g., GCTA) Estimates</a:t>
            </a:r>
            <a:b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ＭＳ Ｐゴシック" pitchFamily="-111" charset="-128"/>
                <a:cs typeface="ＭＳ Ｐゴシック" pitchFamily="-111" charset="-128"/>
              </a:rPr>
            </a:b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ＭＳ Ｐゴシック" pitchFamily="-111" charset="-128"/>
                <a:cs typeface="ＭＳ Ｐゴシック" pitchFamily="-111" charset="-128"/>
              </a:rPr>
              <a:t>CVs=100, other markers=0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3" name="Picture 3"/>
          <p:cNvPicPr>
            <a:picLocks noChangeAspect="1"/>
          </p:cNvPicPr>
          <p:nvPr/>
        </p:nvPicPr>
        <p:blipFill>
          <a:blip r:embed="rId2"/>
          <a:srcRect t="10156"/>
          <a:stretch>
            <a:fillRect/>
          </a:stretch>
        </p:blipFill>
        <p:spPr bwMode="auto">
          <a:xfrm>
            <a:off x="0" y="1270000"/>
            <a:ext cx="9326880" cy="558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Using Simulated Genes and </a:t>
            </a:r>
            <a:r>
              <a:rPr lang="en-US" sz="3600" dirty="0" err="1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Phenotyes</a:t>
            </a:r>
            <a: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:</a:t>
            </a:r>
            <a:b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REML/FIML (e.g., GCTA) Estimates</a:t>
            </a:r>
            <a:b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sz="24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CVs=100, other markers=10k</a:t>
            </a:r>
            <a:endParaRPr lang="en-US" sz="3600" dirty="0" smtClean="0">
              <a:solidFill>
                <a:srgbClr val="0000FF"/>
              </a:solidFill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3" name="Picture 3"/>
          <p:cNvPicPr>
            <a:picLocks noChangeAspect="1"/>
          </p:cNvPicPr>
          <p:nvPr/>
        </p:nvPicPr>
        <p:blipFill>
          <a:blip r:embed="rId2"/>
          <a:srcRect t="10156"/>
          <a:stretch>
            <a:fillRect/>
          </a:stretch>
        </p:blipFill>
        <p:spPr bwMode="auto">
          <a:xfrm>
            <a:off x="0" y="1270000"/>
            <a:ext cx="9326880" cy="558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909732" y="4216399"/>
            <a:ext cx="29802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aseline="0" dirty="0" smtClean="0">
                <a:solidFill>
                  <a:srgbClr val="FF0000"/>
                </a:solidFill>
              </a:rPr>
              <a:t>With &gt; markers, REML/FIML estimates </a:t>
            </a:r>
            <a:r>
              <a:rPr lang="en-US" baseline="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</a:t>
            </a:r>
            <a:endParaRPr lang="en-US" baseline="0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Using Simulated Genes and </a:t>
            </a:r>
            <a:r>
              <a:rPr lang="en-US" sz="3600" dirty="0" err="1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Phenotyes</a:t>
            </a:r>
            <a: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:</a:t>
            </a:r>
            <a:b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REML/FIML (e.g., GCTA) Estimates</a:t>
            </a:r>
            <a:b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sz="24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CVs=100, other markers=10k</a:t>
            </a:r>
            <a:endParaRPr lang="en-US" sz="3600" dirty="0" smtClean="0">
              <a:solidFill>
                <a:srgbClr val="0000FF"/>
              </a:solidFill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Differences Between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OLS and REML/FIML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While we can predict biases using OLS, we don’t know how to predict biases in REML/FIML, nor why the latter estimates depend on the number of markers included in the analysis</a:t>
            </a:r>
          </a:p>
          <a:p>
            <a:r>
              <a:rPr lang="en-US" dirty="0" smtClean="0"/>
              <a:t>REML/FIML methods model within-person genetic effects and estimate environmental variance directly, while OLS does not</a:t>
            </a:r>
          </a:p>
          <a:p>
            <a:r>
              <a:rPr lang="en-US" dirty="0" smtClean="0"/>
              <a:t>REML/FIML assume that breeding values and environmental values each follow a normal distribution while OLS does not. Under AM, are breeding value distributions leptokurtic (fat tailed)?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 t="12758"/>
          <a:stretch>
            <a:fillRect/>
          </a:stretch>
        </p:blipFill>
        <p:spPr>
          <a:xfrm>
            <a:off x="2490695" y="5182735"/>
            <a:ext cx="4160520" cy="1675265"/>
          </a:xfrm>
          <a:prstGeom prst="rect">
            <a:avLst/>
          </a:prstGeom>
        </p:spPr>
      </p:pic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0" y="1990725"/>
            <a:ext cx="914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120000"/>
              <a:buFont typeface="Wingdings" pitchFamily="-1" charset="2"/>
              <a:buNone/>
              <a:defRPr/>
            </a:pPr>
            <a:endParaRPr lang="en-US" sz="3000" baseline="0">
              <a:effectLst>
                <a:outerShdw blurRad="38100" dist="38100" dir="2700000" algn="tl">
                  <a:srgbClr val="DDDDDD"/>
                </a:outerShdw>
              </a:effectLst>
              <a:latin typeface="Times New Roman" pitchFamily="-1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120000"/>
              <a:buFont typeface="Wingdings" pitchFamily="-1" charset="2"/>
              <a:buNone/>
              <a:defRPr/>
            </a:pPr>
            <a:endParaRPr lang="en-US" sz="3000" baseline="0">
              <a:latin typeface="Times New Roman" pitchFamily="-1" charset="0"/>
            </a:endParaRPr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 algn="ctr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n-US" sz="4400" baseline="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" charset="0"/>
              </a:rPr>
              <a:t>Rasool</a:t>
            </a:r>
            <a:r>
              <a:rPr lang="en-US" sz="4400" baseline="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" charset="0"/>
              </a:rPr>
              <a:t> </a:t>
            </a:r>
            <a:r>
              <a:rPr lang="en-US" sz="4400" baseline="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" charset="0"/>
              </a:rPr>
              <a:t>Tahmasbi</a:t>
            </a:r>
            <a:endParaRPr lang="en-US" sz="4400" baseline="0" dirty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 pitchFamily="-1" charset="0"/>
            </a:endParaRPr>
          </a:p>
          <a:p>
            <a:pPr marL="609600" indent="-609600" algn="ctr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n-US" sz="4400" baseline="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" charset="0"/>
              </a:rPr>
              <a:t>Matt Jones</a:t>
            </a:r>
          </a:p>
          <a:p>
            <a:pPr marL="609600" indent="-609600" algn="ctr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n-US" sz="4400" baseline="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" charset="0"/>
              </a:rPr>
              <a:t>Greg Carey</a:t>
            </a:r>
          </a:p>
          <a:p>
            <a:pPr marL="609600" indent="-609600" algn="ctr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n-US" sz="4400" baseline="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" charset="0"/>
              </a:rPr>
              <a:t>Lindon</a:t>
            </a:r>
            <a:r>
              <a:rPr lang="en-US" sz="4400" baseline="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" charset="0"/>
              </a:rPr>
              <a:t> Eaves</a:t>
            </a:r>
          </a:p>
          <a:p>
            <a:pPr marL="609600" indent="-609600" algn="ctr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n-US" sz="4400" baseline="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" charset="0"/>
              </a:rPr>
              <a:t>Matt Keller</a:t>
            </a:r>
            <a:endParaRPr lang="en-US" sz="4400" dirty="0">
              <a:latin typeface="Arial" pitchFamily="-1" charset="0"/>
            </a:endParaRP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endParaRPr lang="en-US" sz="2400" baseline="0" dirty="0">
              <a:effectLst>
                <a:outerShdw blurRad="38100" dist="38100" dir="2700000" algn="tl">
                  <a:srgbClr val="DDDDDD"/>
                </a:outerShdw>
              </a:effectLst>
              <a:latin typeface="Times New Roman" pitchFamily="-1" charset="0"/>
            </a:endParaRP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endParaRPr lang="en-US" sz="2400" baseline="0" dirty="0">
              <a:effectLst>
                <a:outerShdw blurRad="38100" dist="38100" dir="2700000" algn="tl">
                  <a:srgbClr val="DDDDDD"/>
                </a:outerShdw>
              </a:effectLst>
              <a:latin typeface="Times New Roman" pitchFamily="-1" charset="0"/>
            </a:endParaRP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203200" y="100013"/>
            <a:ext cx="8751888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4400" baseline="0">
                <a:solidFill>
                  <a:srgbClr val="0C0EE4"/>
                </a:solidFill>
              </a:rPr>
              <a:t>Acknowledgments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Assortative</a:t>
            </a:r>
            <a:r>
              <a:rPr lang="en-US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 Mating (AM)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Occurs when individuals choose mates that resemble them</a:t>
            </a:r>
          </a:p>
          <a:p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Height: spousal phenotypic correlation ~0.2.</a:t>
            </a:r>
          </a:p>
          <a:p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If a trait is heritable, then breeding values will be correlated across spouses. Assuming spousal </a:t>
            </a:r>
            <a:r>
              <a:rPr lang="en-US" sz="2400" dirty="0" err="1" smtClean="0">
                <a:ea typeface="ＭＳ Ｐゴシック" pitchFamily="-111" charset="-128"/>
                <a:cs typeface="ＭＳ Ｐゴシック" pitchFamily="-111" charset="-128"/>
              </a:rPr>
              <a:t>r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 ~0.2 and h</a:t>
            </a:r>
            <a:r>
              <a:rPr lang="en-US" sz="2400" baseline="30000" dirty="0" smtClean="0"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  ~.7, breeding values </a:t>
            </a:r>
            <a:r>
              <a:rPr lang="en-US" sz="2400" dirty="0" err="1" smtClean="0">
                <a:ea typeface="ＭＳ Ｐゴシック" pitchFamily="-111" charset="-128"/>
                <a:cs typeface="ＭＳ Ｐゴシック" pitchFamily="-111" charset="-128"/>
              </a:rPr>
              <a:t>r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  ~.14 </a:t>
            </a:r>
          </a:p>
          <a:p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For polygenic traits, individual with an increasing allele at locus </a:t>
            </a:r>
            <a:r>
              <a:rPr lang="en-US" sz="2400" dirty="0" err="1" smtClean="0">
                <a:ea typeface="ＭＳ Ｐゴシック" pitchFamily="-111" charset="-128"/>
                <a:cs typeface="ＭＳ Ｐゴシック" pitchFamily="-111" charset="-128"/>
              </a:rPr>
              <a:t>x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 will be more likely to mate with an individual with an increasing allele at that or any other causal locus</a:t>
            </a:r>
          </a:p>
          <a:p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This 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leads to gene effects being correlated within offspring</a:t>
            </a:r>
          </a:p>
          <a:p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This, in turn, leads to 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increases of 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actual 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genetic 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(and total phenotypic) variance in the population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Broken Assumptions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As long as gene effects are correlated with one another or with environmental effects within individuals, assumptions of GCTA, HE regression, and other such models do not hold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Broken Assumptions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As long as gene effects are correlated with one another or with environmental effects within individuals, assumptions of GCTA, HE regression, and other such models do not hold</a:t>
            </a:r>
          </a:p>
          <a:p>
            <a:r>
              <a:rPr lang="en-US" sz="2000" b="1" dirty="0" err="1" smtClean="0">
                <a:ea typeface="ＭＳ Ｐゴシック" pitchFamily="-111" charset="-128"/>
                <a:cs typeface="ＭＳ Ｐゴシック" pitchFamily="-111" charset="-128"/>
              </a:rPr>
              <a:t>rGE</a:t>
            </a:r>
            <a:r>
              <a:rPr lang="en-US" sz="2000" b="1" dirty="0" smtClean="0">
                <a:ea typeface="ＭＳ Ｐゴシック" pitchFamily="-111" charset="-128"/>
                <a:cs typeface="ＭＳ Ｐゴシック" pitchFamily="-111" charset="-128"/>
              </a:rPr>
              <a:t> within individuals: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For a special case of </a:t>
            </a:r>
            <a:r>
              <a:rPr lang="en-US" sz="2000" dirty="0" err="1" smtClean="0">
                <a:ea typeface="ＭＳ Ｐゴシック" pitchFamily="-111" charset="-128"/>
                <a:cs typeface="ＭＳ Ｐゴシック" pitchFamily="-111" charset="-128"/>
              </a:rPr>
              <a:t>assortative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mating in which there is </a:t>
            </a:r>
            <a:r>
              <a:rPr lang="en-US" sz="2000" b="1" i="1" dirty="0" smtClean="0">
                <a:ea typeface="ＭＳ Ｐゴシック" pitchFamily="-111" charset="-128"/>
                <a:cs typeface="ＭＳ Ｐゴシック" pitchFamily="-111" charset="-128"/>
              </a:rPr>
              <a:t>vertical cultural transmission</a:t>
            </a:r>
            <a:r>
              <a:rPr lang="en-US" sz="2000" b="1" dirty="0" smtClean="0">
                <a:ea typeface="ＭＳ Ｐゴシック" pitchFamily="-111" charset="-128"/>
                <a:cs typeface="ＭＳ Ｐゴシック" pitchFamily="-111" charset="-128"/>
              </a:rPr>
              <a:t>, 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GRM is confounded with </a:t>
            </a:r>
            <a:r>
              <a:rPr lang="en-US" sz="2000" dirty="0" err="1" smtClean="0">
                <a:ea typeface="ＭＳ Ｐゴシック" pitchFamily="-111" charset="-128"/>
                <a:cs typeface="ＭＳ Ｐゴシック" pitchFamily="-111" charset="-128"/>
              </a:rPr>
              <a:t>unmodeled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environmental similarity. This cofound results in overestimates of genetic variance. This is similar to confounds occurring when environmental effects correlate with genes in samples with stratification or cryptic relatedness.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>
          <a:xfrm>
            <a:off x="457200" y="42333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Using Simulated Genes and </a:t>
            </a:r>
            <a:r>
              <a:rPr lang="en-US" sz="3200" dirty="0" err="1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Phenotyopes</a:t>
            </a:r>
            <a:r>
              <a:rPr lang="en-US" sz="32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: Overestimates due to </a:t>
            </a:r>
            <a:r>
              <a:rPr lang="en-US" sz="3200" dirty="0" err="1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rGE</a:t>
            </a:r>
            <a:r>
              <a:rPr lang="en-US" sz="32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 (not specific to AM)</a:t>
            </a:r>
          </a:p>
        </p:txBody>
      </p:sp>
      <p:pic>
        <p:nvPicPr>
          <p:cNvPr id="81923" name="Picture 3"/>
          <p:cNvPicPr>
            <a:picLocks noChangeAspect="1"/>
          </p:cNvPicPr>
          <p:nvPr/>
        </p:nvPicPr>
        <p:blipFill>
          <a:blip r:embed="rId2"/>
          <a:srcRect t="8769"/>
          <a:stretch>
            <a:fillRect/>
          </a:stretch>
        </p:blipFill>
        <p:spPr bwMode="auto">
          <a:xfrm>
            <a:off x="0" y="1185333"/>
            <a:ext cx="9326880" cy="5672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Broken Assumptions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671"/>
          </a:xfrm>
        </p:spPr>
        <p:txBody>
          <a:bodyPr>
            <a:normAutofit/>
          </a:bodyPr>
          <a:lstStyle/>
          <a:p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As long as gene effects are correlated with one another or with environmental effects within individuals, assumptions of GCTA, HE regression (HE-</a:t>
            </a:r>
            <a:r>
              <a:rPr lang="en-US" sz="2000" dirty="0" err="1" smtClean="0">
                <a:ea typeface="ＭＳ Ｐゴシック" pitchFamily="-111" charset="-128"/>
                <a:cs typeface="ＭＳ Ｐゴシック" pitchFamily="-111" charset="-128"/>
              </a:rPr>
              <a:t>r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), and other such models do not hold</a:t>
            </a:r>
          </a:p>
          <a:p>
            <a:r>
              <a:rPr lang="en-US" sz="2000" b="1" dirty="0" err="1" smtClean="0">
                <a:ea typeface="ＭＳ Ｐゴシック" pitchFamily="-111" charset="-128"/>
                <a:cs typeface="ＭＳ Ｐゴシック" pitchFamily="-111" charset="-128"/>
              </a:rPr>
              <a:t>rGE</a:t>
            </a:r>
            <a:r>
              <a:rPr lang="en-US" sz="2000" b="1" dirty="0" smtClean="0">
                <a:ea typeface="ＭＳ Ｐゴシック" pitchFamily="-111" charset="-128"/>
                <a:cs typeface="ＭＳ Ｐゴシック" pitchFamily="-111" charset="-128"/>
              </a:rPr>
              <a:t> within individuals: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000" b="1" dirty="0" err="1" smtClean="0">
                <a:ea typeface="ＭＳ Ｐゴシック" pitchFamily="-111" charset="-128"/>
                <a:cs typeface="ＭＳ Ｐゴシック" pitchFamily="-111" charset="-128"/>
              </a:rPr>
              <a:t>rGE</a:t>
            </a:r>
            <a:r>
              <a:rPr lang="en-US" sz="2000" b="1" dirty="0" smtClean="0">
                <a:ea typeface="ＭＳ Ｐゴシック" pitchFamily="-111" charset="-128"/>
                <a:cs typeface="ＭＳ Ｐゴシック" pitchFamily="-111" charset="-128"/>
              </a:rPr>
              <a:t> within individuals: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For a special case of </a:t>
            </a:r>
            <a:r>
              <a:rPr lang="en-US" sz="2000" dirty="0" err="1" smtClean="0">
                <a:ea typeface="ＭＳ Ｐゴシック" pitchFamily="-111" charset="-128"/>
                <a:cs typeface="ＭＳ Ｐゴシック" pitchFamily="-111" charset="-128"/>
              </a:rPr>
              <a:t>assortative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mating in which there is </a:t>
            </a:r>
            <a:r>
              <a:rPr lang="en-US" sz="2000" b="1" i="1" dirty="0" smtClean="0">
                <a:ea typeface="ＭＳ Ｐゴシック" pitchFamily="-111" charset="-128"/>
                <a:cs typeface="ＭＳ Ｐゴシック" pitchFamily="-111" charset="-128"/>
              </a:rPr>
              <a:t>vertical cultural transmission</a:t>
            </a:r>
            <a:r>
              <a:rPr lang="en-US" sz="2000" b="1" dirty="0" smtClean="0">
                <a:ea typeface="ＭＳ Ｐゴシック" pitchFamily="-111" charset="-128"/>
                <a:cs typeface="ＭＳ Ｐゴシック" pitchFamily="-111" charset="-128"/>
              </a:rPr>
              <a:t>, 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GRM is confounded with </a:t>
            </a:r>
            <a:r>
              <a:rPr lang="en-US" sz="2000" dirty="0" err="1" smtClean="0">
                <a:ea typeface="ＭＳ Ｐゴシック" pitchFamily="-111" charset="-128"/>
                <a:cs typeface="ＭＳ Ｐゴシック" pitchFamily="-111" charset="-128"/>
              </a:rPr>
              <a:t>unmodeled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environmental similarity. This cofound results in overestimates of genetic variance. This is similar to confounds occurring when environmental effects correlate with genes in samples with stratification or cryptic relatedness.</a:t>
            </a:r>
          </a:p>
          <a:p>
            <a:r>
              <a:rPr lang="en-US" sz="2000" b="1" dirty="0" err="1" smtClean="0">
                <a:ea typeface="ＭＳ Ｐゴシック" pitchFamily="-111" charset="-128"/>
                <a:cs typeface="ＭＳ Ｐゴシック" pitchFamily="-111" charset="-128"/>
              </a:rPr>
              <a:t>rGG</a:t>
            </a:r>
            <a:r>
              <a:rPr lang="en-US" sz="2000" b="1" dirty="0" smtClean="0">
                <a:ea typeface="ＭＳ Ｐゴシック" pitchFamily="-111" charset="-128"/>
                <a:cs typeface="ＭＳ Ｐゴシック" pitchFamily="-111" charset="-128"/>
              </a:rPr>
              <a:t> within individuals: </a:t>
            </a:r>
            <a:r>
              <a:rPr lang="en-US" sz="2000" dirty="0" err="1" smtClean="0">
                <a:ea typeface="ＭＳ Ｐゴシック" pitchFamily="-111" charset="-128"/>
                <a:cs typeface="ＭＳ Ｐゴシック" pitchFamily="-111" charset="-128"/>
              </a:rPr>
              <a:t>Assortative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mating for heritable traits induces correlations among genetic effects. </a:t>
            </a:r>
            <a:r>
              <a:rPr lang="en-US" sz="2000" dirty="0" err="1" smtClean="0">
                <a:ea typeface="ＭＳ Ｐゴシック" pitchFamily="-111" charset="-128"/>
                <a:cs typeface="ＭＳ Ｐゴシック" pitchFamily="-111" charset="-128"/>
              </a:rPr>
              <a:t>Parametrization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of GRM does not properly account for these. This results in variance across pi-hats that is too low compared with variance across phenotypic cross-products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6999" y="0"/>
            <a:ext cx="2633041" cy="2501389"/>
          </a:xfrm>
          <a:prstGeom prst="rect">
            <a:avLst/>
          </a:prstGeom>
        </p:spPr>
      </p:pic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Broken Assumptions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671"/>
          </a:xfrm>
        </p:spPr>
        <p:txBody>
          <a:bodyPr>
            <a:normAutofit/>
          </a:bodyPr>
          <a:lstStyle/>
          <a:p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As long as gene effects are correlated with one another or with environmental effects within individuals, assumptions of GCTA, HE regression (HE-</a:t>
            </a:r>
            <a:r>
              <a:rPr lang="en-US" sz="2000" dirty="0" err="1" smtClean="0">
                <a:ea typeface="ＭＳ Ｐゴシック" pitchFamily="-111" charset="-128"/>
                <a:cs typeface="ＭＳ Ｐゴシック" pitchFamily="-111" charset="-128"/>
              </a:rPr>
              <a:t>r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), and other such models do not hold</a:t>
            </a:r>
          </a:p>
          <a:p>
            <a:r>
              <a:rPr lang="en-US" sz="2000" b="1" dirty="0" err="1" smtClean="0">
                <a:ea typeface="ＭＳ Ｐゴシック" pitchFamily="-111" charset="-128"/>
                <a:cs typeface="ＭＳ Ｐゴシック" pitchFamily="-111" charset="-128"/>
              </a:rPr>
              <a:t>rGE</a:t>
            </a:r>
            <a:r>
              <a:rPr lang="en-US" sz="2000" b="1" dirty="0" smtClean="0">
                <a:ea typeface="ＭＳ Ｐゴシック" pitchFamily="-111" charset="-128"/>
                <a:cs typeface="ＭＳ Ｐゴシック" pitchFamily="-111" charset="-128"/>
              </a:rPr>
              <a:t> within individuals: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000" b="1" dirty="0" err="1" smtClean="0">
                <a:ea typeface="ＭＳ Ｐゴシック" pitchFamily="-111" charset="-128"/>
                <a:cs typeface="ＭＳ Ｐゴシック" pitchFamily="-111" charset="-128"/>
              </a:rPr>
              <a:t>rGE</a:t>
            </a:r>
            <a:r>
              <a:rPr lang="en-US" sz="2000" b="1" dirty="0" smtClean="0">
                <a:ea typeface="ＭＳ Ｐゴシック" pitchFamily="-111" charset="-128"/>
                <a:cs typeface="ＭＳ Ｐゴシック" pitchFamily="-111" charset="-128"/>
              </a:rPr>
              <a:t> within individuals: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For a special case of </a:t>
            </a:r>
            <a:r>
              <a:rPr lang="en-US" sz="2000" dirty="0" err="1" smtClean="0">
                <a:ea typeface="ＭＳ Ｐゴシック" pitchFamily="-111" charset="-128"/>
                <a:cs typeface="ＭＳ Ｐゴシック" pitchFamily="-111" charset="-128"/>
              </a:rPr>
              <a:t>assortative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mating in which there is </a:t>
            </a:r>
            <a:r>
              <a:rPr lang="en-US" sz="2000" b="1" i="1" dirty="0" smtClean="0">
                <a:ea typeface="ＭＳ Ｐゴシック" pitchFamily="-111" charset="-128"/>
                <a:cs typeface="ＭＳ Ｐゴシック" pitchFamily="-111" charset="-128"/>
              </a:rPr>
              <a:t>vertical cultural transmission</a:t>
            </a:r>
            <a:r>
              <a:rPr lang="en-US" sz="2000" b="1" dirty="0" smtClean="0">
                <a:ea typeface="ＭＳ Ｐゴシック" pitchFamily="-111" charset="-128"/>
                <a:cs typeface="ＭＳ Ｐゴシック" pitchFamily="-111" charset="-128"/>
              </a:rPr>
              <a:t>, 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GRM is confounded with </a:t>
            </a:r>
            <a:r>
              <a:rPr lang="en-US" sz="2000" dirty="0" err="1" smtClean="0">
                <a:ea typeface="ＭＳ Ｐゴシック" pitchFamily="-111" charset="-128"/>
                <a:cs typeface="ＭＳ Ｐゴシック" pitchFamily="-111" charset="-128"/>
              </a:rPr>
              <a:t>unmodeled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environmental similarity. This cofound results in overestimates of genetic variance. This is similar to confounds occurring when environmental effects correlate with genes in samples with stratification or cryptic relatedness.</a:t>
            </a:r>
          </a:p>
          <a:p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rGG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 within individuals: </a:t>
            </a:r>
            <a:r>
              <a:rPr lang="en-US" sz="2400" dirty="0" err="1" smtClean="0">
                <a:ea typeface="ＭＳ Ｐゴシック" pitchFamily="-111" charset="-128"/>
                <a:cs typeface="ＭＳ Ｐゴシック" pitchFamily="-111" charset="-128"/>
              </a:rPr>
              <a:t>Assortative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 mating for heritable traits induces correlations among genetic effects. </a:t>
            </a:r>
            <a:r>
              <a:rPr lang="en-US" sz="2400" dirty="0" err="1" smtClean="0">
                <a:ea typeface="ＭＳ Ｐゴシック" pitchFamily="-111" charset="-128"/>
                <a:cs typeface="ＭＳ Ｐゴシック" pitchFamily="-111" charset="-128"/>
              </a:rPr>
              <a:t>Parametrization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 of GRM does not properly account for these. This results in variance across pi-hats that is too low compared with variance across phenotypic cross-products</a:t>
            </a:r>
          </a:p>
        </p:txBody>
      </p:sp>
      <p:sp>
        <p:nvSpPr>
          <p:cNvPr id="6" name="Oval 5"/>
          <p:cNvSpPr/>
          <p:nvPr/>
        </p:nvSpPr>
        <p:spPr>
          <a:xfrm>
            <a:off x="457200" y="4120639"/>
            <a:ext cx="8686800" cy="2536621"/>
          </a:xfrm>
          <a:prstGeom prst="ellipse">
            <a:avLst/>
          </a:prstGeom>
          <a:solidFill>
            <a:srgbClr val="FF0000">
              <a:alpha val="10000"/>
            </a:srgbClr>
          </a:solidFill>
          <a:ln>
            <a:noFill/>
          </a:ln>
          <a:effectLst>
            <a:glow rad="228600">
              <a:srgbClr val="FFFF00">
                <a:alpha val="1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Pi-hats compared with cross-products of breeding values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Let’s assume a polygenic trait under AM with a heritability of 1 and equal amounts of variance explained by each CV. Individual </a:t>
            </a:r>
            <a:r>
              <a:rPr lang="en-US" sz="2000" i="1" dirty="0" err="1" smtClean="0">
                <a:ea typeface="ＭＳ Ｐゴシック" pitchFamily="-111" charset="-128"/>
                <a:cs typeface="ＭＳ Ｐゴシック" pitchFamily="-111" charset="-128"/>
              </a:rPr>
              <a:t>i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will have phenotype CV</a:t>
            </a:r>
            <a:r>
              <a:rPr lang="en-US" sz="2000" baseline="-25000" dirty="0" smtClean="0">
                <a:ea typeface="ＭＳ Ｐゴシック" pitchFamily="-111" charset="-128"/>
                <a:cs typeface="ＭＳ Ｐゴシック" pitchFamily="-111" charset="-128"/>
              </a:rPr>
              <a:t>1</a:t>
            </a:r>
            <a:r>
              <a:rPr lang="en-US" sz="2000" i="1" baseline="-25000" dirty="0" smtClean="0">
                <a:ea typeface="ＭＳ Ｐゴシック" pitchFamily="-111" charset="-128"/>
                <a:cs typeface="ＭＳ Ｐゴシック" pitchFamily="-111" charset="-128"/>
              </a:rPr>
              <a:t>i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+ CV</a:t>
            </a:r>
            <a:r>
              <a:rPr lang="en-US" sz="2000" baseline="-25000" dirty="0" smtClean="0"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sz="2000" i="1" baseline="-25000" dirty="0" smtClean="0">
                <a:ea typeface="ＭＳ Ｐゴシック" pitchFamily="-111" charset="-128"/>
                <a:cs typeface="ＭＳ Ｐゴシック" pitchFamily="-111" charset="-128"/>
              </a:rPr>
              <a:t>i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+ CV</a:t>
            </a:r>
            <a:r>
              <a:rPr lang="en-US" sz="2000" baseline="-25000" dirty="0" smtClean="0">
                <a:ea typeface="ＭＳ Ｐゴシック" pitchFamily="-111" charset="-128"/>
                <a:cs typeface="ＭＳ Ｐゴシック" pitchFamily="-111" charset="-128"/>
              </a:rPr>
              <a:t>3</a:t>
            </a:r>
            <a:r>
              <a:rPr lang="en-US" sz="2000" i="1" baseline="-25000" dirty="0" smtClean="0">
                <a:ea typeface="ＭＳ Ｐゴシック" pitchFamily="-111" charset="-128"/>
                <a:cs typeface="ＭＳ Ｐゴシック" pitchFamily="-111" charset="-128"/>
              </a:rPr>
              <a:t>i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+… and</a:t>
            </a:r>
          </a:p>
          <a:p>
            <a:pPr algn="ctr">
              <a:buFontTx/>
              <a:buNone/>
            </a:pPr>
            <a:r>
              <a:rPr lang="en-US" sz="2200" dirty="0" err="1" smtClean="0">
                <a:ea typeface="ＭＳ Ｐゴシック" pitchFamily="-111" charset="-128"/>
                <a:cs typeface="ＭＳ Ｐゴシック" pitchFamily="-111" charset="-128"/>
              </a:rPr>
              <a:t>P</a:t>
            </a:r>
            <a:r>
              <a:rPr lang="en-US" sz="2200" i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ij</a:t>
            </a:r>
            <a:r>
              <a:rPr lang="en-US" sz="2200" dirty="0" smtClean="0">
                <a:ea typeface="ＭＳ Ｐゴシック" pitchFamily="-111" charset="-128"/>
                <a:cs typeface="ＭＳ Ｐゴシック" pitchFamily="-111" charset="-128"/>
              </a:rPr>
              <a:t> = (CV</a:t>
            </a:r>
            <a:r>
              <a:rPr lang="en-US" sz="2200" baseline="-25000" dirty="0" smtClean="0">
                <a:ea typeface="ＭＳ Ｐゴシック" pitchFamily="-111" charset="-128"/>
                <a:cs typeface="ＭＳ Ｐゴシック" pitchFamily="-111" charset="-128"/>
              </a:rPr>
              <a:t>1</a:t>
            </a:r>
            <a:r>
              <a:rPr lang="en-US" sz="2200" i="1" baseline="-25000" dirty="0" smtClean="0">
                <a:ea typeface="ＭＳ Ｐゴシック" pitchFamily="-111" charset="-128"/>
                <a:cs typeface="ＭＳ Ｐゴシック" pitchFamily="-111" charset="-128"/>
              </a:rPr>
              <a:t>i</a:t>
            </a:r>
            <a:r>
              <a:rPr lang="en-US" sz="2200" dirty="0" smtClean="0">
                <a:ea typeface="ＭＳ Ｐゴシック" pitchFamily="-111" charset="-128"/>
                <a:cs typeface="ＭＳ Ｐゴシック" pitchFamily="-111" charset="-128"/>
              </a:rPr>
              <a:t> + CV</a:t>
            </a:r>
            <a:r>
              <a:rPr lang="en-US" sz="2200" baseline="-25000" dirty="0" smtClean="0"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sz="2200" i="1" baseline="-25000" dirty="0" smtClean="0">
                <a:ea typeface="ＭＳ Ｐゴシック" pitchFamily="-111" charset="-128"/>
                <a:cs typeface="ＭＳ Ｐゴシック" pitchFamily="-111" charset="-128"/>
              </a:rPr>
              <a:t>i</a:t>
            </a:r>
            <a:r>
              <a:rPr lang="en-US" sz="2200" dirty="0" smtClean="0">
                <a:ea typeface="ＭＳ Ｐゴシック" pitchFamily="-111" charset="-128"/>
                <a:cs typeface="ＭＳ Ｐゴシック" pitchFamily="-111" charset="-128"/>
              </a:rPr>
              <a:t> + CV</a:t>
            </a:r>
            <a:r>
              <a:rPr lang="en-US" sz="2200" baseline="-25000" dirty="0" smtClean="0">
                <a:ea typeface="ＭＳ Ｐゴシック" pitchFamily="-111" charset="-128"/>
                <a:cs typeface="ＭＳ Ｐゴシック" pitchFamily="-111" charset="-128"/>
              </a:rPr>
              <a:t>3</a:t>
            </a:r>
            <a:r>
              <a:rPr lang="en-US" sz="2200" i="1" baseline="-25000" dirty="0" smtClean="0">
                <a:ea typeface="ＭＳ Ｐゴシック" pitchFamily="-111" charset="-128"/>
                <a:cs typeface="ＭＳ Ｐゴシック" pitchFamily="-111" charset="-128"/>
              </a:rPr>
              <a:t>i</a:t>
            </a:r>
            <a:r>
              <a:rPr lang="en-US" sz="2200" dirty="0" smtClean="0">
                <a:ea typeface="ＭＳ Ｐゴシック" pitchFamily="-111" charset="-128"/>
                <a:cs typeface="ＭＳ Ｐゴシック" pitchFamily="-111" charset="-128"/>
              </a:rPr>
              <a:t> + …) * (CV</a:t>
            </a:r>
            <a:r>
              <a:rPr lang="en-US" sz="2200" baseline="-25000" dirty="0" smtClean="0">
                <a:ea typeface="ＭＳ Ｐゴシック" pitchFamily="-111" charset="-128"/>
                <a:cs typeface="ＭＳ Ｐゴシック" pitchFamily="-111" charset="-128"/>
              </a:rPr>
              <a:t>1</a:t>
            </a:r>
            <a:r>
              <a:rPr lang="en-US" sz="2200" i="1" baseline="-25000" dirty="0" smtClean="0">
                <a:ea typeface="ＭＳ Ｐゴシック" pitchFamily="-111" charset="-128"/>
                <a:cs typeface="ＭＳ Ｐゴシック" pitchFamily="-111" charset="-128"/>
              </a:rPr>
              <a:t>j</a:t>
            </a:r>
            <a:r>
              <a:rPr lang="en-US" sz="2200" dirty="0" smtClean="0">
                <a:ea typeface="ＭＳ Ｐゴシック" pitchFamily="-111" charset="-128"/>
                <a:cs typeface="ＭＳ Ｐゴシック" pitchFamily="-111" charset="-128"/>
              </a:rPr>
              <a:t> + CV</a:t>
            </a:r>
            <a:r>
              <a:rPr lang="en-US" sz="2200" baseline="-25000" dirty="0" smtClean="0"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sz="2200" i="1" baseline="-25000" dirty="0" smtClean="0">
                <a:ea typeface="ＭＳ Ｐゴシック" pitchFamily="-111" charset="-128"/>
                <a:cs typeface="ＭＳ Ｐゴシック" pitchFamily="-111" charset="-128"/>
              </a:rPr>
              <a:t>j</a:t>
            </a:r>
            <a:r>
              <a:rPr lang="en-US" sz="2200" dirty="0" smtClean="0">
                <a:ea typeface="ＭＳ Ｐゴシック" pitchFamily="-111" charset="-128"/>
                <a:cs typeface="ＭＳ Ｐゴシック" pitchFamily="-111" charset="-128"/>
              </a:rPr>
              <a:t> + CV</a:t>
            </a:r>
            <a:r>
              <a:rPr lang="en-US" sz="2200" baseline="-25000" dirty="0" smtClean="0">
                <a:ea typeface="ＭＳ Ｐゴシック" pitchFamily="-111" charset="-128"/>
                <a:cs typeface="ＭＳ Ｐゴシック" pitchFamily="-111" charset="-128"/>
              </a:rPr>
              <a:t>3</a:t>
            </a:r>
            <a:r>
              <a:rPr lang="en-US" sz="2200" i="1" baseline="-25000" dirty="0" smtClean="0">
                <a:ea typeface="ＭＳ Ｐゴシック" pitchFamily="-111" charset="-128"/>
                <a:cs typeface="ＭＳ Ｐゴシック" pitchFamily="-111" charset="-128"/>
              </a:rPr>
              <a:t>j</a:t>
            </a:r>
            <a:r>
              <a:rPr lang="en-US" sz="2200" dirty="0" smtClean="0">
                <a:ea typeface="ＭＳ Ｐゴシック" pitchFamily="-111" charset="-128"/>
                <a:cs typeface="ＭＳ Ｐゴシック" pitchFamily="-111" charset="-128"/>
              </a:rPr>
              <a:t> + …) </a:t>
            </a:r>
          </a:p>
          <a:p>
            <a:pPr algn="ctr">
              <a:buFontTx/>
              <a:buNone/>
            </a:pPr>
            <a:r>
              <a:rPr lang="en-US" sz="2200" dirty="0" smtClean="0">
                <a:ea typeface="ＭＳ Ｐゴシック" pitchFamily="-111" charset="-128"/>
                <a:cs typeface="ＭＳ Ｐゴシック" pitchFamily="-111" charset="-128"/>
              </a:rPr>
              <a:t>= </a:t>
            </a:r>
            <a:r>
              <a:rPr lang="en-US" sz="2200" dirty="0" err="1" smtClean="0">
                <a:ea typeface="ＭＳ Ｐゴシック" pitchFamily="-111" charset="-128"/>
                <a:cs typeface="ＭＳ Ｐゴシック" pitchFamily="-111" charset="-128"/>
              </a:rPr>
              <a:t>ΣCV</a:t>
            </a:r>
            <a:r>
              <a:rPr lang="en-US" sz="2200" i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i</a:t>
            </a:r>
            <a:r>
              <a:rPr lang="en-US" sz="2200" dirty="0" err="1" smtClean="0">
                <a:ea typeface="ＭＳ Ｐゴシック" pitchFamily="-111" charset="-128"/>
                <a:cs typeface="ＭＳ Ｐゴシック" pitchFamily="-111" charset="-128"/>
              </a:rPr>
              <a:t>ΣCV</a:t>
            </a:r>
            <a:r>
              <a:rPr lang="en-US" sz="2200" i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j</a:t>
            </a:r>
            <a:endParaRPr lang="en-US" sz="2200" i="1" baseline="-25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algn="ctr">
              <a:buFontTx/>
              <a:buNone/>
            </a:pPr>
            <a:endParaRPr lang="en-US" sz="2000" baseline="-25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algn="ctr">
              <a:buFontTx/>
              <a:buNone/>
            </a:pPr>
            <a:r>
              <a:rPr lang="en-US" sz="2200" dirty="0" err="1" smtClean="0">
                <a:ea typeface="ＭＳ Ｐゴシック" pitchFamily="-111" charset="-128"/>
                <a:cs typeface="ＭＳ Ｐゴシック" pitchFamily="-111" charset="-128"/>
              </a:rPr>
              <a:t>Π</a:t>
            </a:r>
            <a:r>
              <a:rPr lang="en-US" sz="2200" i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ij</a:t>
            </a:r>
            <a:r>
              <a:rPr lang="en-US" sz="2200" dirty="0" smtClean="0">
                <a:ea typeface="ＭＳ Ｐゴシック" pitchFamily="-111" charset="-128"/>
                <a:cs typeface="ＭＳ Ｐゴシック" pitchFamily="-111" charset="-128"/>
              </a:rPr>
              <a:t> = CV</a:t>
            </a:r>
            <a:r>
              <a:rPr lang="en-US" sz="2200" baseline="-25000" dirty="0" smtClean="0">
                <a:ea typeface="ＭＳ Ｐゴシック" pitchFamily="-111" charset="-128"/>
                <a:cs typeface="ＭＳ Ｐゴシック" pitchFamily="-111" charset="-128"/>
              </a:rPr>
              <a:t>1</a:t>
            </a:r>
            <a:r>
              <a:rPr lang="en-US" sz="2200" i="1" baseline="-25000" dirty="0" smtClean="0">
                <a:ea typeface="ＭＳ Ｐゴシック" pitchFamily="-111" charset="-128"/>
                <a:cs typeface="ＭＳ Ｐゴシック" pitchFamily="-111" charset="-128"/>
              </a:rPr>
              <a:t>i</a:t>
            </a:r>
            <a:r>
              <a:rPr lang="en-US" sz="2200" dirty="0" smtClean="0">
                <a:ea typeface="ＭＳ Ｐゴシック" pitchFamily="-111" charset="-128"/>
                <a:cs typeface="ＭＳ Ｐゴシック" pitchFamily="-111" charset="-128"/>
              </a:rPr>
              <a:t>CV</a:t>
            </a:r>
            <a:r>
              <a:rPr lang="en-US" sz="2200" baseline="-25000" dirty="0" smtClean="0">
                <a:ea typeface="ＭＳ Ｐゴシック" pitchFamily="-111" charset="-128"/>
                <a:cs typeface="ＭＳ Ｐゴシック" pitchFamily="-111" charset="-128"/>
              </a:rPr>
              <a:t>1</a:t>
            </a:r>
            <a:r>
              <a:rPr lang="en-US" sz="2200" i="1" baseline="-25000" dirty="0" smtClean="0">
                <a:ea typeface="ＭＳ Ｐゴシック" pitchFamily="-111" charset="-128"/>
                <a:cs typeface="ＭＳ Ｐゴシック" pitchFamily="-111" charset="-128"/>
              </a:rPr>
              <a:t>j</a:t>
            </a:r>
            <a:r>
              <a:rPr lang="en-US" sz="2200" dirty="0" smtClean="0">
                <a:ea typeface="ＭＳ Ｐゴシック" pitchFamily="-111" charset="-128"/>
                <a:cs typeface="ＭＳ Ｐゴシック" pitchFamily="-111" charset="-128"/>
              </a:rPr>
              <a:t> + CV</a:t>
            </a:r>
            <a:r>
              <a:rPr lang="en-US" sz="2200" baseline="-25000" dirty="0" smtClean="0"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sz="2200" i="1" baseline="-25000" dirty="0" smtClean="0">
                <a:ea typeface="ＭＳ Ｐゴシック" pitchFamily="-111" charset="-128"/>
                <a:cs typeface="ＭＳ Ｐゴシック" pitchFamily="-111" charset="-128"/>
              </a:rPr>
              <a:t>i</a:t>
            </a:r>
            <a:r>
              <a:rPr lang="en-US" sz="2200" dirty="0" smtClean="0">
                <a:ea typeface="ＭＳ Ｐゴシック" pitchFamily="-111" charset="-128"/>
                <a:cs typeface="ＭＳ Ｐゴシック" pitchFamily="-111" charset="-128"/>
              </a:rPr>
              <a:t>CV</a:t>
            </a:r>
            <a:r>
              <a:rPr lang="en-US" sz="2200" baseline="-25000" dirty="0" smtClean="0"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sz="2200" i="1" baseline="-25000" dirty="0" smtClean="0">
                <a:ea typeface="ＭＳ Ｐゴシック" pitchFamily="-111" charset="-128"/>
                <a:cs typeface="ＭＳ Ｐゴシック" pitchFamily="-111" charset="-128"/>
              </a:rPr>
              <a:t>j</a:t>
            </a:r>
            <a:r>
              <a:rPr lang="en-US" sz="2200" dirty="0" smtClean="0">
                <a:ea typeface="ＭＳ Ｐゴシック" pitchFamily="-111" charset="-128"/>
                <a:cs typeface="ＭＳ Ｐゴシック" pitchFamily="-111" charset="-128"/>
              </a:rPr>
              <a:t> + CV</a:t>
            </a:r>
            <a:r>
              <a:rPr lang="en-US" sz="2200" baseline="-25000" dirty="0" smtClean="0">
                <a:ea typeface="ＭＳ Ｐゴシック" pitchFamily="-111" charset="-128"/>
                <a:cs typeface="ＭＳ Ｐゴシック" pitchFamily="-111" charset="-128"/>
              </a:rPr>
              <a:t>3</a:t>
            </a:r>
            <a:r>
              <a:rPr lang="en-US" sz="2200" i="1" baseline="-25000" dirty="0" smtClean="0">
                <a:ea typeface="ＭＳ Ｐゴシック" pitchFamily="-111" charset="-128"/>
                <a:cs typeface="ＭＳ Ｐゴシック" pitchFamily="-111" charset="-128"/>
              </a:rPr>
              <a:t>i</a:t>
            </a:r>
            <a:r>
              <a:rPr lang="en-US" sz="2200" dirty="0" smtClean="0">
                <a:ea typeface="ＭＳ Ｐゴシック" pitchFamily="-111" charset="-128"/>
                <a:cs typeface="ＭＳ Ｐゴシック" pitchFamily="-111" charset="-128"/>
              </a:rPr>
              <a:t>CV</a:t>
            </a:r>
            <a:r>
              <a:rPr lang="en-US" sz="2200" baseline="-25000" dirty="0" smtClean="0">
                <a:ea typeface="ＭＳ Ｐゴシック" pitchFamily="-111" charset="-128"/>
                <a:cs typeface="ＭＳ Ｐゴシック" pitchFamily="-111" charset="-128"/>
              </a:rPr>
              <a:t>3</a:t>
            </a:r>
            <a:r>
              <a:rPr lang="en-US" sz="2200" i="1" baseline="-25000" dirty="0" smtClean="0">
                <a:ea typeface="ＭＳ Ｐゴシック" pitchFamily="-111" charset="-128"/>
                <a:cs typeface="ＭＳ Ｐゴシック" pitchFamily="-111" charset="-128"/>
              </a:rPr>
              <a:t>j</a:t>
            </a:r>
            <a:r>
              <a:rPr lang="en-US" sz="2200" dirty="0" smtClean="0">
                <a:ea typeface="ＭＳ Ｐゴシック" pitchFamily="-111" charset="-128"/>
                <a:cs typeface="ＭＳ Ｐゴシック" pitchFamily="-111" charset="-128"/>
              </a:rPr>
              <a:t> + … = </a:t>
            </a:r>
            <a:r>
              <a:rPr lang="en-US" sz="2200" dirty="0" err="1" smtClean="0">
                <a:ea typeface="ＭＳ Ｐゴシック" pitchFamily="-111" charset="-128"/>
                <a:cs typeface="ＭＳ Ｐゴシック" pitchFamily="-111" charset="-128"/>
              </a:rPr>
              <a:t>ΣCV</a:t>
            </a:r>
            <a:r>
              <a:rPr lang="en-US" sz="2200" i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i</a:t>
            </a:r>
            <a:r>
              <a:rPr lang="en-US" sz="2200" dirty="0" err="1" smtClean="0">
                <a:ea typeface="ＭＳ Ｐゴシック" pitchFamily="-111" charset="-128"/>
                <a:cs typeface="ＭＳ Ｐゴシック" pitchFamily="-111" charset="-128"/>
              </a:rPr>
              <a:t>CV</a:t>
            </a:r>
            <a:r>
              <a:rPr lang="en-US" sz="2200" i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j</a:t>
            </a:r>
            <a:endParaRPr lang="en-US" sz="2200" i="1" baseline="-25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For each pair of alleles </a:t>
            </a:r>
            <a:r>
              <a:rPr lang="en-US" sz="2000" dirty="0" err="1" smtClean="0">
                <a:ea typeface="ＭＳ Ｐゴシック" pitchFamily="-111" charset="-128"/>
                <a:cs typeface="ＭＳ Ｐゴシック" pitchFamily="-111" charset="-128"/>
              </a:rPr>
              <a:t>m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and </a:t>
            </a:r>
            <a:r>
              <a:rPr lang="en-US" sz="2000" dirty="0" err="1" smtClean="0">
                <a:ea typeface="ＭＳ Ｐゴシック" pitchFamily="-111" charset="-128"/>
                <a:cs typeface="ＭＳ Ｐゴシック" pitchFamily="-111" charset="-128"/>
              </a:rPr>
              <a:t>n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, </a:t>
            </a:r>
          </a:p>
          <a:p>
            <a:pPr algn="ctr">
              <a:buNone/>
            </a:pPr>
            <a:r>
              <a:rPr lang="en-US" sz="2200" dirty="0" smtClean="0">
                <a:ea typeface="ＭＳ Ｐゴシック" pitchFamily="-111" charset="-128"/>
                <a:cs typeface="ＭＳ Ｐゴシック" pitchFamily="-111" charset="-128"/>
              </a:rPr>
              <a:t>If </a:t>
            </a:r>
            <a:r>
              <a:rPr lang="en-US" sz="2200" dirty="0" err="1" smtClean="0">
                <a:ea typeface="ＭＳ Ｐゴシック" pitchFamily="-111" charset="-128"/>
                <a:cs typeface="ＭＳ Ｐゴシック" pitchFamily="-111" charset="-128"/>
              </a:rPr>
              <a:t>r(CV</a:t>
            </a:r>
            <a:r>
              <a:rPr lang="en-US" sz="2200" baseline="-25000" dirty="0" err="1" smtClean="0">
                <a:ea typeface="ＭＳ Ｐゴシック" pitchFamily="-111" charset="-128"/>
                <a:cs typeface="ＭＳ Ｐゴシック" pitchFamily="-111" charset="-128"/>
              </a:rPr>
              <a:t>m</a:t>
            </a:r>
            <a:r>
              <a:rPr lang="en-US" sz="2200" i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i</a:t>
            </a:r>
            <a:r>
              <a:rPr lang="en-US" sz="2200" dirty="0" err="1" smtClean="0">
                <a:ea typeface="ＭＳ Ｐゴシック" pitchFamily="-111" charset="-128"/>
                <a:cs typeface="ＭＳ Ｐゴシック" pitchFamily="-111" charset="-128"/>
              </a:rPr>
              <a:t>,CV</a:t>
            </a:r>
            <a:r>
              <a:rPr lang="en-US" sz="2200" baseline="-25000" dirty="0" err="1" smtClean="0">
                <a:ea typeface="ＭＳ Ｐゴシック" pitchFamily="-111" charset="-128"/>
                <a:cs typeface="ＭＳ Ｐゴシック" pitchFamily="-111" charset="-128"/>
              </a:rPr>
              <a:t>n</a:t>
            </a:r>
            <a:r>
              <a:rPr lang="en-US" sz="2200" i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i</a:t>
            </a:r>
            <a:r>
              <a:rPr lang="en-US" sz="2200" dirty="0" smtClean="0">
                <a:ea typeface="ＭＳ Ｐゴシック" pitchFamily="-111" charset="-128"/>
                <a:cs typeface="ＭＳ Ｐゴシック" pitchFamily="-111" charset="-128"/>
              </a:rPr>
              <a:t>) = 0, then </a:t>
            </a:r>
            <a:r>
              <a:rPr lang="en-US" sz="2200" dirty="0" err="1" smtClean="0">
                <a:ea typeface="ＭＳ Ｐゴシック" pitchFamily="-111" charset="-128"/>
                <a:cs typeface="ＭＳ Ｐゴシック" pitchFamily="-111" charset="-128"/>
              </a:rPr>
              <a:t>V(ΣCV</a:t>
            </a:r>
            <a:r>
              <a:rPr lang="en-US" sz="2200" i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i</a:t>
            </a:r>
            <a:r>
              <a:rPr lang="en-US" sz="2200" dirty="0" err="1" smtClean="0">
                <a:ea typeface="ＭＳ Ｐゴシック" pitchFamily="-111" charset="-128"/>
                <a:cs typeface="ＭＳ Ｐゴシック" pitchFamily="-111" charset="-128"/>
              </a:rPr>
              <a:t>ΣCV</a:t>
            </a:r>
            <a:r>
              <a:rPr lang="en-US" sz="2200" i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j</a:t>
            </a:r>
            <a:r>
              <a:rPr lang="en-US" sz="2200" dirty="0" smtClean="0">
                <a:ea typeface="ＭＳ Ｐゴシック" pitchFamily="-111" charset="-128"/>
                <a:cs typeface="ＭＳ Ｐゴシック" pitchFamily="-111" charset="-128"/>
              </a:rPr>
              <a:t>) = </a:t>
            </a:r>
            <a:r>
              <a:rPr lang="en-US" sz="2200" dirty="0" err="1" smtClean="0">
                <a:ea typeface="ＭＳ Ｐゴシック" pitchFamily="-111" charset="-128"/>
                <a:cs typeface="ＭＳ Ｐゴシック" pitchFamily="-111" charset="-128"/>
              </a:rPr>
              <a:t>V(ΣCV</a:t>
            </a:r>
            <a:r>
              <a:rPr lang="en-US" sz="2200" i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i</a:t>
            </a:r>
            <a:r>
              <a:rPr lang="en-US" sz="2200" dirty="0" err="1" smtClean="0">
                <a:ea typeface="ＭＳ Ｐゴシック" pitchFamily="-111" charset="-128"/>
                <a:cs typeface="ＭＳ Ｐゴシック" pitchFamily="-111" charset="-128"/>
              </a:rPr>
              <a:t>CV</a:t>
            </a:r>
            <a:r>
              <a:rPr lang="en-US" sz="2200" i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j</a:t>
            </a:r>
            <a:r>
              <a:rPr lang="en-US" sz="2200" dirty="0" smtClean="0">
                <a:ea typeface="ＭＳ Ｐゴシック" pitchFamily="-111" charset="-128"/>
                <a:cs typeface="ＭＳ Ｐゴシック" pitchFamily="-111" charset="-128"/>
              </a:rPr>
              <a:t>)</a:t>
            </a:r>
          </a:p>
          <a:p>
            <a:pPr algn="ctr">
              <a:buNone/>
            </a:pPr>
            <a:r>
              <a:rPr lang="en-US" sz="2200" dirty="0" smtClean="0">
                <a:ea typeface="ＭＳ Ｐゴシック" pitchFamily="-111" charset="-128"/>
                <a:cs typeface="ＭＳ Ｐゴシック" pitchFamily="-111" charset="-128"/>
              </a:rPr>
              <a:t>Else, </a:t>
            </a:r>
            <a:r>
              <a:rPr lang="en-US" sz="2200" dirty="0" err="1" smtClean="0">
                <a:ea typeface="ＭＳ Ｐゴシック" pitchFamily="-111" charset="-128"/>
                <a:cs typeface="ＭＳ Ｐゴシック" pitchFamily="-111" charset="-128"/>
              </a:rPr>
              <a:t>V(ΣCV</a:t>
            </a:r>
            <a:r>
              <a:rPr lang="en-US" sz="2200" baseline="-25000" dirty="0" err="1" smtClean="0">
                <a:ea typeface="ＭＳ Ｐゴシック" pitchFamily="-111" charset="-128"/>
                <a:cs typeface="ＭＳ Ｐゴシック" pitchFamily="-111" charset="-128"/>
              </a:rPr>
              <a:t>i</a:t>
            </a:r>
            <a:r>
              <a:rPr lang="en-US" sz="2200" dirty="0" err="1" smtClean="0">
                <a:ea typeface="ＭＳ Ｐゴシック" pitchFamily="-111" charset="-128"/>
                <a:cs typeface="ＭＳ Ｐゴシック" pitchFamily="-111" charset="-128"/>
              </a:rPr>
              <a:t>ΣCV</a:t>
            </a:r>
            <a:r>
              <a:rPr lang="en-US" sz="2200" baseline="-25000" dirty="0" err="1" smtClean="0">
                <a:ea typeface="ＭＳ Ｐゴシック" pitchFamily="-111" charset="-128"/>
                <a:cs typeface="ＭＳ Ｐゴシック" pitchFamily="-111" charset="-128"/>
              </a:rPr>
              <a:t>j</a:t>
            </a:r>
            <a:r>
              <a:rPr lang="en-US" sz="2200" dirty="0" smtClean="0">
                <a:ea typeface="ＭＳ Ｐゴシック" pitchFamily="-111" charset="-128"/>
                <a:cs typeface="ＭＳ Ｐゴシック" pitchFamily="-111" charset="-128"/>
              </a:rPr>
              <a:t>)  &gt;  </a:t>
            </a:r>
            <a:r>
              <a:rPr lang="en-US" sz="2200" dirty="0" err="1" smtClean="0">
                <a:ea typeface="ＭＳ Ｐゴシック" pitchFamily="-111" charset="-128"/>
                <a:cs typeface="ＭＳ Ｐゴシック" pitchFamily="-111" charset="-128"/>
              </a:rPr>
              <a:t>V(ΣCV</a:t>
            </a:r>
            <a:r>
              <a:rPr lang="en-US" sz="2200" baseline="-25000" dirty="0" err="1" smtClean="0">
                <a:ea typeface="ＭＳ Ｐゴシック" pitchFamily="-111" charset="-128"/>
                <a:cs typeface="ＭＳ Ｐゴシック" pitchFamily="-111" charset="-128"/>
              </a:rPr>
              <a:t>i</a:t>
            </a:r>
            <a:r>
              <a:rPr lang="en-US" sz="2200" dirty="0" err="1" smtClean="0">
                <a:ea typeface="ＭＳ Ｐゴシック" pitchFamily="-111" charset="-128"/>
                <a:cs typeface="ＭＳ Ｐゴシック" pitchFamily="-111" charset="-128"/>
              </a:rPr>
              <a:t>CV</a:t>
            </a:r>
            <a:r>
              <a:rPr lang="en-US" sz="2200" baseline="-25000" dirty="0" err="1" smtClean="0">
                <a:ea typeface="ＭＳ Ｐゴシック" pitchFamily="-111" charset="-128"/>
                <a:cs typeface="ＭＳ Ｐゴシック" pitchFamily="-111" charset="-128"/>
              </a:rPr>
              <a:t>j</a:t>
            </a:r>
            <a:r>
              <a:rPr lang="en-US" sz="2200" dirty="0" smtClean="0">
                <a:ea typeface="ＭＳ Ｐゴシック" pitchFamily="-111" charset="-128"/>
                <a:cs typeface="ＭＳ Ｐゴシック" pitchFamily="-111" charset="-128"/>
              </a:rPr>
              <a:t>)</a:t>
            </a:r>
          </a:p>
          <a:p>
            <a:pPr algn="ctr">
              <a:buNone/>
            </a:pPr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By quantifying this relationship (at equilibrium), we can predict overestimates expected from fitting OLS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t="12505"/>
          <a:stretch>
            <a:fillRect/>
          </a:stretch>
        </p:blipFill>
        <p:spPr>
          <a:xfrm>
            <a:off x="0" y="1417638"/>
            <a:ext cx="9326880" cy="5440362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Using Simulated Genes and </a:t>
            </a:r>
            <a:r>
              <a:rPr lang="en-US" sz="3600" dirty="0" err="1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Phenotyes</a:t>
            </a:r>
            <a: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:</a:t>
            </a:r>
            <a:b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OLS (HE-</a:t>
            </a:r>
            <a:r>
              <a:rPr lang="en-US" sz="3600" dirty="0" err="1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r</a:t>
            </a:r>
            <a: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) Overestimates Predictable</a:t>
            </a:r>
            <a:br>
              <a:rPr lang="en-US" sz="36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sz="24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CVs=100, other markers=0</a:t>
            </a:r>
            <a:endParaRPr lang="en-US" sz="2400" dirty="0" smtClean="0"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1011</Words>
  <Application>Microsoft Macintosh PowerPoint</Application>
  <PresentationFormat>On-screen Show (4:3)</PresentationFormat>
  <Paragraphs>65</Paragraphs>
  <Slides>16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Assortative Mating (AM)</vt:lpstr>
      <vt:lpstr>Broken Assumptions</vt:lpstr>
      <vt:lpstr>Broken Assumptions</vt:lpstr>
      <vt:lpstr>Using Simulated Genes and Phenotyopes: Overestimates due to rGE (not specific to AM)</vt:lpstr>
      <vt:lpstr>Broken Assumptions</vt:lpstr>
      <vt:lpstr>Broken Assumptions</vt:lpstr>
      <vt:lpstr>Pi-hats compared with cross-products of breeding values</vt:lpstr>
      <vt:lpstr>Using Simulated Genes and Phenotyes: OLS (HE-r) Overestimates Predictable CVs=100, other markers=0</vt:lpstr>
      <vt:lpstr>Using Simulated Genes and Phenotyes: OLS (HE-r) Overestimates Predictable CVs=100, other markers=10k</vt:lpstr>
      <vt:lpstr>Using Simulated Genes and Phenotyes: REML/FIML (e.g., GCTA) Estimates CVs=100, other markers=0</vt:lpstr>
      <vt:lpstr>Slide 12</vt:lpstr>
      <vt:lpstr>Using Simulated Genes and Phenotyes: REML/FIML (e.g., GCTA) Estimates CVs=100, other markers=10k</vt:lpstr>
      <vt:lpstr>Using Simulated Genes and Phenotyes: REML/FIML (e.g., GCTA) Estimates CVs=100, other markers=10k</vt:lpstr>
      <vt:lpstr>Differences Between  OLS and REML/FIML</vt:lpstr>
      <vt:lpstr>Slide 16</vt:lpstr>
    </vt:vector>
  </TitlesOfParts>
  <Company>University of Colorado at Boulder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Assortative Mating</dc:title>
  <dc:creator>Teresa de Candia</dc:creator>
  <cp:lastModifiedBy>Teresa de Candia</cp:lastModifiedBy>
  <cp:revision>13</cp:revision>
  <dcterms:created xsi:type="dcterms:W3CDTF">2015-03-05T20:41:21Z</dcterms:created>
  <dcterms:modified xsi:type="dcterms:W3CDTF">2015-03-05T21:02:43Z</dcterms:modified>
</cp:coreProperties>
</file>