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491" r:id="rId2"/>
    <p:sldId id="936" r:id="rId3"/>
    <p:sldId id="920" r:id="rId4"/>
    <p:sldId id="934" r:id="rId5"/>
    <p:sldId id="912" r:id="rId6"/>
    <p:sldId id="914" r:id="rId7"/>
    <p:sldId id="847" r:id="rId8"/>
    <p:sldId id="917" r:id="rId9"/>
    <p:sldId id="915" r:id="rId10"/>
    <p:sldId id="906" r:id="rId11"/>
    <p:sldId id="927" r:id="rId12"/>
    <p:sldId id="930" r:id="rId13"/>
    <p:sldId id="932" r:id="rId14"/>
    <p:sldId id="935" r:id="rId15"/>
    <p:sldId id="926" r:id="rId16"/>
    <p:sldId id="928" r:id="rId17"/>
    <p:sldId id="909" r:id="rId18"/>
    <p:sldId id="752" r:id="rId19"/>
  </p:sldIdLst>
  <p:sldSz cx="9144000" cy="6858000" type="screen4x3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2">
          <p15:clr>
            <a:srgbClr val="A4A3A4"/>
          </p15:clr>
        </p15:guide>
        <p15:guide id="2" pos="28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FF6600"/>
    <a:srgbClr val="DDDDDD"/>
    <a:srgbClr val="F8F8F8"/>
    <a:srgbClr val="99FF99"/>
    <a:srgbClr val="CC66FF"/>
    <a:srgbClr val="993366"/>
    <a:srgbClr val="CCFF33"/>
    <a:srgbClr val="ECB8B2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41" autoAdjust="0"/>
    <p:restoredTop sz="93933" autoAdjust="0"/>
  </p:normalViewPr>
  <p:slideViewPr>
    <p:cSldViewPr snapToGrid="0">
      <p:cViewPr varScale="1">
        <p:scale>
          <a:sx n="71" d="100"/>
          <a:sy n="71" d="100"/>
        </p:scale>
        <p:origin x="792" y="60"/>
      </p:cViewPr>
      <p:guideLst>
        <p:guide orient="horz" pos="2202"/>
        <p:guide pos="286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3576" y="96"/>
      </p:cViewPr>
      <p:guideLst>
        <p:guide orient="horz" pos="3108"/>
        <p:guide pos="212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C9EFDD0-DC79-4A6B-ABD0-07C0E8E3549C}" type="datetimeFigureOut">
              <a:rPr lang="en-GB"/>
              <a:pPr>
                <a:defRPr/>
              </a:pPr>
              <a:t>05/03/2015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3F24778-1A68-4674-88E4-A57A2634F0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37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6FA1FE-2A61-464A-81F4-64DF185FFC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588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6FA1FE-2A61-464A-81F4-64DF185FFC05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19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6FA1FE-2A61-464A-81F4-64DF185FFC0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5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6FA1FE-2A61-464A-81F4-64DF185FFC0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75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smtClean="0"/>
              <a:t>14,541 pregnancies with an expected due date 1.4.91-31.12.92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6FA1FE-2A61-464A-81F4-64DF185FFC0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515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03BC4F3-1469-4D92-A846-606E3E9A76E8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33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6FA1FE-2A61-464A-81F4-64DF185FFC0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06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-white-transpgif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10788" y="-819150"/>
            <a:ext cx="7270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UoB-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1738" y="549275"/>
            <a:ext cx="27003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ity panorama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42938" y="5897563"/>
            <a:ext cx="614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9600" y="533400"/>
            <a:ext cx="22193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2615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5494" y="2570163"/>
            <a:ext cx="8258175" cy="676275"/>
          </a:xfrm>
          <a:solidFill>
            <a:schemeClr val="bg1"/>
          </a:solidFill>
        </p:spPr>
        <p:txBody>
          <a:bodyPr lIns="0" tIns="0" rIns="0" bIns="0" anchor="t"/>
          <a:lstStyle>
            <a:lvl1pPr marL="0" indent="0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9123" y="3115468"/>
            <a:ext cx="8258175" cy="658813"/>
          </a:xfrm>
        </p:spPr>
        <p:txBody>
          <a:bodyPr lIns="0" tIns="0" rIns="0" bIns="0"/>
          <a:lstStyle>
            <a:lvl1pPr marL="0" indent="0">
              <a:buFontTx/>
              <a:buNone/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pic>
        <p:nvPicPr>
          <p:cNvPr id="12" name="Picture 11" descr="C:\Users\mdajl\AppData\Local\Microsoft\Windows\Temporary Internet Files\Content.IE5\UWH89SN5\7003.jp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5" y="6176513"/>
            <a:ext cx="1479666" cy="581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  <a:endParaRPr lang="de-D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 </a:t>
            </a:r>
            <a:r>
              <a:rPr lang="de-DE" noProof="0" dirty="0" err="1" smtClean="0"/>
              <a:t>styles</a:t>
            </a:r>
            <a:endParaRPr lang="de-DE" noProof="0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9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9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27355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273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273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  <a:endParaRPr lang="de-DE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27355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273550"/>
          </a:xfr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 </a:t>
            </a:r>
            <a:r>
              <a:rPr lang="de-DE" noProof="0" dirty="0" err="1" smtClean="0"/>
              <a:t>styles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6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3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ndara" panose="020E0502030303020204" pitchFamily="34" charset="0"/>
              </a:defRPr>
            </a:lvl1pPr>
          </a:lstStyle>
          <a:p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defRPr>
            </a:lvl1pPr>
            <a:lvl2pPr>
              <a:defRPr sz="2000">
                <a:latin typeface="Candara" panose="020E0502030303020204" pitchFamily="34" charset="0"/>
              </a:defRPr>
            </a:lvl2pPr>
            <a:lvl3pPr>
              <a:defRPr sz="2000">
                <a:latin typeface="Candara" panose="020E0502030303020204" pitchFamily="34" charset="0"/>
              </a:defRPr>
            </a:lvl3pPr>
            <a:lvl4pPr>
              <a:defRPr sz="18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defRPr>
            </a:lvl4pPr>
            <a:lvl5pPr>
              <a:defRPr sz="18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defRPr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 </a:t>
            </a:r>
            <a:r>
              <a:rPr lang="de-DE" noProof="0" dirty="0" err="1" smtClean="0"/>
              <a:t>styles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  <a:endParaRPr 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3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 </a:t>
            </a:r>
            <a:r>
              <a:rPr lang="de-DE" noProof="0" dirty="0" err="1" smtClean="0"/>
              <a:t>styles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3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 </a:t>
            </a:r>
            <a:r>
              <a:rPr lang="de-DE" noProof="0" dirty="0" err="1" smtClean="0"/>
              <a:t>styles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614646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7388770" y="6379811"/>
            <a:ext cx="175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baseline="0" dirty="0" smtClean="0">
                <a:solidFill>
                  <a:schemeClr val="accent2"/>
                </a:solidFill>
              </a:rPr>
              <a:t>                    </a:t>
            </a:r>
            <a:r>
              <a:rPr lang="en-GB" sz="1400" b="1" dirty="0" smtClean="0">
                <a:solidFill>
                  <a:schemeClr val="accent2"/>
                </a:solidFill>
              </a:rPr>
              <a:t> </a:t>
            </a:r>
            <a:fld id="{E2341DAB-525E-40ED-805D-64997BA96066}" type="slidenum">
              <a:rPr lang="en-GB" sz="1400" b="1" smtClean="0">
                <a:solidFill>
                  <a:schemeClr val="accent2"/>
                </a:solidFill>
              </a:rPr>
              <a:t>‹#›</a:t>
            </a:fld>
            <a:endParaRPr lang="en-GB" sz="1400" b="1" dirty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898525" indent="-441325" algn="l" rtl="0" fontAlgn="base">
        <a:spcBef>
          <a:spcPct val="0"/>
        </a:spcBef>
        <a:spcAft>
          <a:spcPct val="0"/>
        </a:spcAft>
        <a:buBlip>
          <a:blip r:embed="rId18"/>
        </a:buBlip>
        <a:defRPr sz="4400">
          <a:solidFill>
            <a:srgbClr val="B01C2E"/>
          </a:solidFill>
          <a:latin typeface="Arial" charset="0"/>
        </a:defRPr>
      </a:lvl6pPr>
      <a:lvl7pPr marL="1355725" indent="-441325" algn="l" rtl="0" fontAlgn="base">
        <a:spcBef>
          <a:spcPct val="0"/>
        </a:spcBef>
        <a:spcAft>
          <a:spcPct val="0"/>
        </a:spcAft>
        <a:buBlip>
          <a:blip r:embed="rId18"/>
        </a:buBlip>
        <a:defRPr sz="4400">
          <a:solidFill>
            <a:srgbClr val="B01C2E"/>
          </a:solidFill>
          <a:latin typeface="Arial" charset="0"/>
        </a:defRPr>
      </a:lvl7pPr>
      <a:lvl8pPr marL="1812925" indent="-441325" algn="l" rtl="0" fontAlgn="base">
        <a:spcBef>
          <a:spcPct val="0"/>
        </a:spcBef>
        <a:spcAft>
          <a:spcPct val="0"/>
        </a:spcAft>
        <a:buBlip>
          <a:blip r:embed="rId18"/>
        </a:buBlip>
        <a:defRPr sz="4400">
          <a:solidFill>
            <a:srgbClr val="B01C2E"/>
          </a:solidFill>
          <a:latin typeface="Arial" charset="0"/>
        </a:defRPr>
      </a:lvl8pPr>
      <a:lvl9pPr marL="2270125" indent="-441325" algn="l" rtl="0" fontAlgn="base">
        <a:spcBef>
          <a:spcPct val="0"/>
        </a:spcBef>
        <a:spcAft>
          <a:spcPct val="0"/>
        </a:spcAft>
        <a:buBlip>
          <a:blip r:embed="rId18"/>
        </a:buBlip>
        <a:defRPr sz="4400">
          <a:solidFill>
            <a:srgbClr val="B01C2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858BB"/>
        </a:buClr>
        <a:buChar char="•"/>
        <a:defRPr sz="2400">
          <a:solidFill>
            <a:srgbClr val="222268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rgbClr val="2858BB"/>
        </a:buClr>
        <a:buFont typeface="Wingdings" pitchFamily="2" charset="2"/>
        <a:buChar char="Ø"/>
        <a:defRPr sz="2000">
          <a:solidFill>
            <a:srgbClr val="2222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858BB"/>
        </a:buClr>
        <a:buFont typeface="Wingdings" pitchFamily="2" charset="2"/>
        <a:buChar char="v"/>
        <a:defRPr sz="2000">
          <a:solidFill>
            <a:srgbClr val="2222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516" y="1757440"/>
            <a:ext cx="8478837" cy="3294062"/>
          </a:xfrm>
        </p:spPr>
        <p:txBody>
          <a:bodyPr/>
          <a:lstStyle/>
          <a:p>
            <a:pPr algn="ctr">
              <a:defRPr/>
            </a:pP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Bivariate M-GCTA models</a:t>
            </a:r>
            <a:br>
              <a:rPr lang="en-GB" sz="2400" b="1" dirty="0" smtClean="0"/>
            </a:br>
            <a:r>
              <a:rPr lang="en-GB" sz="2000" b="0" dirty="0" smtClean="0">
                <a:latin typeface="Candara" panose="020E0502030303020204" pitchFamily="34" charset="0"/>
              </a:rPr>
              <a:t>Concepts and applications</a:t>
            </a:r>
            <a:br>
              <a:rPr lang="en-GB" sz="2000" b="0" dirty="0" smtClean="0">
                <a:latin typeface="Candara" panose="020E0502030303020204" pitchFamily="34" charset="0"/>
              </a:rPr>
            </a:br>
            <a:r>
              <a:rPr lang="en-GB" sz="2000" b="0" dirty="0" smtClean="0">
                <a:latin typeface="Candara" panose="020E0502030303020204" pitchFamily="34" charset="0"/>
              </a:rPr>
              <a:t>using structural equation modelling</a:t>
            </a:r>
            <a:br>
              <a:rPr lang="en-GB" sz="2000" b="0" dirty="0" smtClean="0">
                <a:latin typeface="Candara" panose="020E0502030303020204" pitchFamily="34" charset="0"/>
              </a:rPr>
            </a:br>
            <a:r>
              <a:rPr lang="en-GB" sz="2000" b="0" dirty="0" smtClean="0">
                <a:latin typeface="Candara" panose="020E0502030303020204" pitchFamily="34" charset="0"/>
              </a:rPr>
              <a:t/>
            </a:r>
            <a:br>
              <a:rPr lang="en-GB" sz="2000" b="0" dirty="0" smtClean="0">
                <a:latin typeface="Candara" panose="020E0502030303020204" pitchFamily="34" charset="0"/>
              </a:rPr>
            </a:br>
            <a:r>
              <a:rPr lang="en-GB" sz="2000" b="0" dirty="0">
                <a:latin typeface="Candara" panose="020E0502030303020204" pitchFamily="34" charset="0"/>
              </a:rPr>
              <a:t/>
            </a:r>
            <a:br>
              <a:rPr lang="en-GB" sz="2000" b="0" dirty="0">
                <a:latin typeface="Candara" panose="020E0502030303020204" pitchFamily="34" charset="0"/>
              </a:rPr>
            </a:br>
            <a:r>
              <a:rPr lang="en-GB" sz="1600" dirty="0" smtClean="0">
                <a:latin typeface="Candara" panose="020E0502030303020204" pitchFamily="34" charset="0"/>
              </a:rPr>
              <a:t> International Workshop on Statistical Genetic Methods for Human Complex Traits</a:t>
            </a:r>
            <a:br>
              <a:rPr lang="en-GB" sz="1600" dirty="0" smtClean="0">
                <a:latin typeface="Candara" panose="020E0502030303020204" pitchFamily="34" charset="0"/>
              </a:rPr>
            </a:br>
            <a:r>
              <a:rPr lang="en-GB" sz="1600" dirty="0" smtClean="0">
                <a:latin typeface="Candara" panose="020E0502030303020204" pitchFamily="34" charset="0"/>
              </a:rPr>
              <a:t>Boulder, Colorado</a:t>
            </a:r>
            <a:r>
              <a:rPr lang="en-US" sz="2400" dirty="0" smtClean="0">
                <a:latin typeface="Candara" panose="020E0502030303020204" pitchFamily="34" charset="0"/>
              </a:rPr>
              <a:t/>
            </a:r>
            <a:br>
              <a:rPr lang="en-US" sz="2400" dirty="0" smtClean="0">
                <a:latin typeface="Candara" panose="020E0502030303020204" pitchFamily="34" charset="0"/>
              </a:rPr>
            </a:br>
            <a:r>
              <a:rPr lang="en-US" sz="2400" dirty="0" smtClean="0">
                <a:latin typeface="Candara" panose="020E0502030303020204" pitchFamily="34" charset="0"/>
              </a:rPr>
              <a:t/>
            </a:r>
            <a:br>
              <a:rPr lang="en-US" sz="2400" dirty="0" smtClean="0">
                <a:latin typeface="Candara" panose="020E0502030303020204" pitchFamily="34" charset="0"/>
              </a:rPr>
            </a:br>
            <a:r>
              <a:rPr lang="en-US" sz="2400" dirty="0" smtClean="0">
                <a:latin typeface="Candara" panose="020E0502030303020204" pitchFamily="34" charset="0"/>
              </a:rPr>
              <a:t/>
            </a:r>
            <a:br>
              <a:rPr lang="en-US" sz="2400" dirty="0" smtClean="0">
                <a:latin typeface="Candara" panose="020E0502030303020204" pitchFamily="34" charset="0"/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de-DE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18050" y="6311591"/>
            <a:ext cx="38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5 March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3457" y="4790367"/>
            <a:ext cx="51459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>
                <a:solidFill>
                  <a:srgbClr val="002060"/>
                </a:solidFill>
                <a:latin typeface="Candara" panose="020E0502030303020204" pitchFamily="34" charset="0"/>
              </a:rPr>
              <a:t>Beate</a:t>
            </a:r>
            <a:r>
              <a:rPr lang="en-GB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 St </a:t>
            </a:r>
            <a:r>
              <a:rPr lang="en-GB" sz="1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Pourcain, Lindon Eaves, Dave Evans, </a:t>
            </a:r>
            <a:r>
              <a:rPr lang="en-GB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G</a:t>
            </a:r>
            <a:r>
              <a:rPr lang="en-GB" sz="1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reg Carey</a:t>
            </a:r>
            <a:r>
              <a:rPr lang="en-GB" sz="1600" dirty="0">
                <a:solidFill>
                  <a:srgbClr val="002060"/>
                </a:solidFill>
                <a:latin typeface="Candara" panose="020E0502030303020204" pitchFamily="34" charset="0"/>
              </a:rPr>
              <a:t/>
            </a:r>
            <a:br>
              <a:rPr lang="en-GB" sz="1600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en-GB" sz="1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Beate.StPourcain@Bristol.ac.uk</a:t>
            </a:r>
            <a:endParaRPr lang="en-GB" sz="16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Candara" panose="020E0502030303020204" pitchFamily="34" charset="0"/>
              </a:rPr>
              <a:t>gregory.carey@colorado.edu</a:t>
            </a:r>
            <a:br>
              <a:rPr lang="en-GB" sz="1600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endParaRPr lang="en-GB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normal arial"/>
              </a:rPr>
              <a:t>gregory.carey@colorado.edu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Bivariate M-GCTA</a:t>
            </a:r>
            <a:endParaRPr lang="en-GB" dirty="0"/>
          </a:p>
        </p:txBody>
      </p:sp>
      <p:pic>
        <p:nvPicPr>
          <p:cNvPr id="4" name="Picture 3" descr="Pregnancy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8329" t="49906" r="12641" b="19107"/>
          <a:stretch/>
        </p:blipFill>
        <p:spPr bwMode="auto">
          <a:xfrm>
            <a:off x="937385" y="2024539"/>
            <a:ext cx="3134228" cy="2448376"/>
          </a:xfrm>
          <a:prstGeom prst="rect">
            <a:avLst/>
          </a:prstGeom>
          <a:ln>
            <a:noFill/>
            <a:headEnd type="triangle" w="med" len="med"/>
            <a:tailEnd type="triangle" w="med" len="med"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672622" y="2735565"/>
            <a:ext cx="0" cy="790104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642700" y="2735565"/>
            <a:ext cx="0" cy="790104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"/>
          <p:cNvSpPr txBox="1"/>
          <p:nvPr/>
        </p:nvSpPr>
        <p:spPr>
          <a:xfrm>
            <a:off x="2427882" y="2830823"/>
            <a:ext cx="442159" cy="4437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sz="1400" b="1" dirty="0">
              <a:solidFill>
                <a:schemeClr val="accent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27882" y="3885077"/>
            <a:ext cx="933771" cy="511292"/>
            <a:chOff x="22857" y="199307"/>
            <a:chExt cx="655760" cy="327804"/>
          </a:xfrm>
        </p:grpSpPr>
        <p:sp>
          <p:nvSpPr>
            <p:cNvPr id="9" name="Oval 8"/>
            <p:cNvSpPr/>
            <p:nvPr/>
          </p:nvSpPr>
          <p:spPr>
            <a:xfrm>
              <a:off x="22857" y="199307"/>
              <a:ext cx="336129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10" name="Text Box 11"/>
            <p:cNvSpPr txBox="1"/>
            <p:nvPr/>
          </p:nvSpPr>
          <p:spPr>
            <a:xfrm>
              <a:off x="66477" y="244499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GB" sz="1400" baseline="-25000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70752" y="2227080"/>
            <a:ext cx="871449" cy="511255"/>
            <a:chOff x="14938" y="0"/>
            <a:chExt cx="612140" cy="327804"/>
          </a:xfrm>
        </p:grpSpPr>
        <p:sp>
          <p:nvSpPr>
            <p:cNvPr id="12" name="Oval 11"/>
            <p:cNvSpPr/>
            <p:nvPr/>
          </p:nvSpPr>
          <p:spPr>
            <a:xfrm>
              <a:off x="62354" y="0"/>
              <a:ext cx="317209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13" name="Text Box 5"/>
            <p:cNvSpPr txBox="1"/>
            <p:nvPr/>
          </p:nvSpPr>
          <p:spPr>
            <a:xfrm>
              <a:off x="14938" y="44523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GB" sz="1400" baseline="-250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M1M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70752" y="3528518"/>
            <a:ext cx="870754" cy="511068"/>
            <a:chOff x="14950" y="-96886"/>
            <a:chExt cx="612140" cy="327804"/>
          </a:xfrm>
        </p:grpSpPr>
        <p:sp>
          <p:nvSpPr>
            <p:cNvPr id="15" name="Oval 14"/>
            <p:cNvSpPr/>
            <p:nvPr/>
          </p:nvSpPr>
          <p:spPr>
            <a:xfrm>
              <a:off x="62354" y="-96886"/>
              <a:ext cx="317209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16" name="Text Box 8"/>
            <p:cNvSpPr txBox="1"/>
            <p:nvPr/>
          </p:nvSpPr>
          <p:spPr>
            <a:xfrm>
              <a:off x="14950" y="-52351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GB" sz="1400" baseline="-250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M1C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59792" y="2227080"/>
            <a:ext cx="871450" cy="511255"/>
            <a:chOff x="14938" y="0"/>
            <a:chExt cx="612140" cy="327804"/>
          </a:xfrm>
        </p:grpSpPr>
        <p:sp>
          <p:nvSpPr>
            <p:cNvPr id="18" name="Oval 17"/>
            <p:cNvSpPr/>
            <p:nvPr/>
          </p:nvSpPr>
          <p:spPr>
            <a:xfrm>
              <a:off x="36802" y="0"/>
              <a:ext cx="342761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19" name="Text Box 17"/>
            <p:cNvSpPr txBox="1"/>
            <p:nvPr/>
          </p:nvSpPr>
          <p:spPr>
            <a:xfrm>
              <a:off x="14938" y="44523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GB" sz="1400" baseline="-250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C1M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59792" y="3528518"/>
            <a:ext cx="870753" cy="511068"/>
            <a:chOff x="14950" y="-105655"/>
            <a:chExt cx="612140" cy="327804"/>
          </a:xfrm>
        </p:grpSpPr>
        <p:sp>
          <p:nvSpPr>
            <p:cNvPr id="21" name="Oval 20"/>
            <p:cNvSpPr/>
            <p:nvPr/>
          </p:nvSpPr>
          <p:spPr>
            <a:xfrm>
              <a:off x="36802" y="-105655"/>
              <a:ext cx="342761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22" name="Text Box 14"/>
            <p:cNvSpPr txBox="1"/>
            <p:nvPr/>
          </p:nvSpPr>
          <p:spPr>
            <a:xfrm>
              <a:off x="14950" y="-57794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GB" sz="1400" baseline="-250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C1C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1884690" y="2585827"/>
            <a:ext cx="538387" cy="24707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4"/>
          <p:cNvSpPr txBox="1"/>
          <p:nvPr/>
        </p:nvSpPr>
        <p:spPr>
          <a:xfrm>
            <a:off x="1214084" y="2892004"/>
            <a:ext cx="521729" cy="3545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0.5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884690" y="3277069"/>
            <a:ext cx="539346" cy="37613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851251" y="3277069"/>
            <a:ext cx="538909" cy="37537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38"/>
          <p:cNvSpPr txBox="1"/>
          <p:nvPr/>
        </p:nvSpPr>
        <p:spPr>
          <a:xfrm>
            <a:off x="3194952" y="2892004"/>
            <a:ext cx="521729" cy="3545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0.5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646338" y="3293657"/>
            <a:ext cx="0" cy="56712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97098" y="1566838"/>
            <a:ext cx="343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andara" panose="020E0502030303020204" pitchFamily="34" charset="0"/>
              </a:rPr>
              <a:t>Trait 1 (Expressive language 15 m)</a:t>
            </a:r>
            <a:endParaRPr lang="en-GB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48397" y="1537187"/>
            <a:ext cx="3445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andara" panose="020E0502030303020204" pitchFamily="34" charset="0"/>
              </a:rPr>
              <a:t>Trait 2 (Expressive language 24m)</a:t>
            </a:r>
            <a:endParaRPr lang="en-GB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94" name="Picture 93" descr="Pregnancy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8329" t="49906" r="12641" b="19107"/>
          <a:stretch/>
        </p:blipFill>
        <p:spPr bwMode="auto">
          <a:xfrm>
            <a:off x="4844272" y="2022394"/>
            <a:ext cx="3134228" cy="2448376"/>
          </a:xfrm>
          <a:prstGeom prst="rect">
            <a:avLst/>
          </a:prstGeom>
          <a:ln>
            <a:noFill/>
            <a:headEnd type="triangle" w="med" len="med"/>
            <a:tailEnd type="triangle" w="med" len="med"/>
          </a:ln>
        </p:spPr>
      </p:pic>
      <p:cxnSp>
        <p:nvCxnSpPr>
          <p:cNvPr id="95" name="Straight Arrow Connector 94"/>
          <p:cNvCxnSpPr/>
          <p:nvPr/>
        </p:nvCxnSpPr>
        <p:spPr>
          <a:xfrm>
            <a:off x="5579509" y="2733420"/>
            <a:ext cx="0" cy="790104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7549587" y="2733420"/>
            <a:ext cx="0" cy="790104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1"/>
          <p:cNvSpPr txBox="1"/>
          <p:nvPr/>
        </p:nvSpPr>
        <p:spPr>
          <a:xfrm>
            <a:off x="6334769" y="2828678"/>
            <a:ext cx="442159" cy="4437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400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sz="1400" b="1" dirty="0">
              <a:solidFill>
                <a:schemeClr val="accent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6334769" y="3882932"/>
            <a:ext cx="933771" cy="511292"/>
            <a:chOff x="22857" y="199307"/>
            <a:chExt cx="655760" cy="327804"/>
          </a:xfrm>
        </p:grpSpPr>
        <p:sp>
          <p:nvSpPr>
            <p:cNvPr id="99" name="Oval 98"/>
            <p:cNvSpPr/>
            <p:nvPr/>
          </p:nvSpPr>
          <p:spPr>
            <a:xfrm>
              <a:off x="22857" y="199307"/>
              <a:ext cx="336129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100" name="Text Box 11"/>
            <p:cNvSpPr txBox="1"/>
            <p:nvPr/>
          </p:nvSpPr>
          <p:spPr>
            <a:xfrm>
              <a:off x="66477" y="244499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GB" sz="1400" baseline="-25000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277639" y="2224935"/>
            <a:ext cx="871449" cy="511255"/>
            <a:chOff x="14938" y="0"/>
            <a:chExt cx="612140" cy="327804"/>
          </a:xfrm>
        </p:grpSpPr>
        <p:sp>
          <p:nvSpPr>
            <p:cNvPr id="102" name="Oval 101"/>
            <p:cNvSpPr/>
            <p:nvPr/>
          </p:nvSpPr>
          <p:spPr>
            <a:xfrm>
              <a:off x="62354" y="0"/>
              <a:ext cx="317209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103" name="Text Box 5"/>
            <p:cNvSpPr txBox="1"/>
            <p:nvPr/>
          </p:nvSpPr>
          <p:spPr>
            <a:xfrm>
              <a:off x="14938" y="44523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GB" sz="1400" baseline="-250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M2M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277639" y="3526373"/>
            <a:ext cx="870754" cy="511068"/>
            <a:chOff x="14950" y="-96886"/>
            <a:chExt cx="612140" cy="327804"/>
          </a:xfrm>
        </p:grpSpPr>
        <p:sp>
          <p:nvSpPr>
            <p:cNvPr id="105" name="Oval 104"/>
            <p:cNvSpPr/>
            <p:nvPr/>
          </p:nvSpPr>
          <p:spPr>
            <a:xfrm>
              <a:off x="62354" y="-96886"/>
              <a:ext cx="317209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106" name="Text Box 8"/>
            <p:cNvSpPr txBox="1"/>
            <p:nvPr/>
          </p:nvSpPr>
          <p:spPr>
            <a:xfrm>
              <a:off x="14950" y="-52351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GB" sz="1400" baseline="-250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M2C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266679" y="2224935"/>
            <a:ext cx="871450" cy="511255"/>
            <a:chOff x="14938" y="0"/>
            <a:chExt cx="612140" cy="327804"/>
          </a:xfrm>
        </p:grpSpPr>
        <p:sp>
          <p:nvSpPr>
            <p:cNvPr id="108" name="Oval 107"/>
            <p:cNvSpPr/>
            <p:nvPr/>
          </p:nvSpPr>
          <p:spPr>
            <a:xfrm>
              <a:off x="36802" y="0"/>
              <a:ext cx="342761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109" name="Text Box 17"/>
            <p:cNvSpPr txBox="1"/>
            <p:nvPr/>
          </p:nvSpPr>
          <p:spPr>
            <a:xfrm>
              <a:off x="14938" y="44523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GB" sz="1400" baseline="-250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C2M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266679" y="3526373"/>
            <a:ext cx="870753" cy="511068"/>
            <a:chOff x="14950" y="-105655"/>
            <a:chExt cx="612140" cy="327804"/>
          </a:xfrm>
        </p:grpSpPr>
        <p:sp>
          <p:nvSpPr>
            <p:cNvPr id="111" name="Oval 110"/>
            <p:cNvSpPr/>
            <p:nvPr/>
          </p:nvSpPr>
          <p:spPr>
            <a:xfrm>
              <a:off x="36802" y="-105655"/>
              <a:ext cx="342761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112" name="Text Box 14"/>
            <p:cNvSpPr txBox="1"/>
            <p:nvPr/>
          </p:nvSpPr>
          <p:spPr>
            <a:xfrm>
              <a:off x="14950" y="-57794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GB" sz="1400" baseline="-250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C2C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4" name="Straight Arrow Connector 113"/>
          <p:cNvCxnSpPr/>
          <p:nvPr/>
        </p:nvCxnSpPr>
        <p:spPr>
          <a:xfrm>
            <a:off x="5791577" y="2583682"/>
            <a:ext cx="538387" cy="24707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34"/>
          <p:cNvSpPr txBox="1"/>
          <p:nvPr/>
        </p:nvSpPr>
        <p:spPr>
          <a:xfrm>
            <a:off x="5120971" y="2889859"/>
            <a:ext cx="521729" cy="3545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0.5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5791577" y="3274924"/>
            <a:ext cx="539346" cy="37613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 flipV="1">
            <a:off x="6758138" y="3274924"/>
            <a:ext cx="538909" cy="37537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6553225" y="3291512"/>
            <a:ext cx="0" cy="56712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endCxn id="97" idx="1"/>
          </p:cNvCxnSpPr>
          <p:nvPr/>
        </p:nvCxnSpPr>
        <p:spPr>
          <a:xfrm>
            <a:off x="1884690" y="2583682"/>
            <a:ext cx="4450079" cy="466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97" idx="1"/>
          </p:cNvCxnSpPr>
          <p:nvPr/>
        </p:nvCxnSpPr>
        <p:spPr>
          <a:xfrm flipV="1">
            <a:off x="1859787" y="3050537"/>
            <a:ext cx="4474982" cy="6456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97" idx="1"/>
          </p:cNvCxnSpPr>
          <p:nvPr/>
        </p:nvCxnSpPr>
        <p:spPr>
          <a:xfrm flipV="1">
            <a:off x="3884628" y="3050537"/>
            <a:ext cx="2450141" cy="6911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871318" y="5431581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andara" panose="020E0502030303020204" pitchFamily="34" charset="0"/>
              </a:rPr>
              <a:t>Single mother-child dyad model</a:t>
            </a:r>
            <a:endParaRPr lang="en-GB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Arc 2"/>
          <p:cNvSpPr/>
          <p:nvPr/>
        </p:nvSpPr>
        <p:spPr>
          <a:xfrm rot="7944789">
            <a:off x="2026784" y="-104103"/>
            <a:ext cx="4945089" cy="5280750"/>
          </a:xfrm>
          <a:prstGeom prst="arc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7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Bivariate M-GCTA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7240"/>
                <a:ext cx="8686800" cy="32993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/>
                  <a:t>Structural equations for two phenotypes 1 and 2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/>
                            <m:t>G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/>
                            <m:t>mm</m:t>
                          </m:r>
                          <m:r>
                            <m:rPr>
                              <m:nor/>
                            </m:rPr>
                            <a:rPr lang="en-GB"/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/>
                            <m:t>G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/>
                            <m:t>mc</m:t>
                          </m:r>
                          <m:r>
                            <m:rPr>
                              <m:nor/>
                            </m:rPr>
                            <a:rPr lang="en-GB"/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/>
                            <m:t>G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/>
                            <m:t>cc</m:t>
                          </m:r>
                          <m:r>
                            <m:rPr>
                              <m:nor/>
                            </m:rPr>
                            <a:rPr lang="en-GB"/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GB"/>
                        <m:t> 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/>
                            <m:t>G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/>
                            <m:t>mm</m:t>
                          </m:r>
                          <m:r>
                            <m:rPr>
                              <m:nor/>
                            </m:rPr>
                            <a:rPr lang="en-GB"/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/>
                            <m:t>G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/>
                            <m:t>mc</m:t>
                          </m:r>
                          <m:r>
                            <m:rPr>
                              <m:nor/>
                            </m:rPr>
                            <a:rPr lang="en-GB"/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/>
                            <m:t>G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/>
                            <m:t>cc</m:t>
                          </m:r>
                          <m:r>
                            <m:rPr>
                              <m:nor/>
                            </m:rPr>
                            <a:rPr lang="en-GB"/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GB"/>
                        <m:t> 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b="1" dirty="0" smtClean="0"/>
                  <a:t>Lower triangular decomposition of phenotypes in [2,2] matrix</a:t>
                </a:r>
                <a:endParaRPr lang="en-GB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/>
                            <m:t>G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/>
                            <m:t>mm</m:t>
                          </m:r>
                          <m:r>
                            <m:rPr>
                              <m:nor/>
                            </m:rPr>
                            <a:rPr lang="en-GB"/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/>
                            <m:t>G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/>
                            <m:t>mc</m:t>
                          </m:r>
                          <m:r>
                            <m:rPr>
                              <m:nor/>
                            </m:rPr>
                            <a:rPr lang="en-GB"/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/>
                            <m:t>G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/>
                            <m:t>cc</m:t>
                          </m:r>
                          <m:r>
                            <m:rPr>
                              <m:nor/>
                            </m:rPr>
                            <a:rPr lang="en-GB"/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GB"/>
                        <m:t> 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/>
                            <m:t>G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/>
                            <m:t>mm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/>
                            <m:t>G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/>
                            <m:t>mc</m:t>
                          </m:r>
                          <m:r>
                            <m:rPr>
                              <m:nor/>
                            </m:rPr>
                            <a:rPr lang="en-GB"/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/>
                            <m:t>G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/>
                            <m:t>cc</m:t>
                          </m:r>
                          <m:r>
                            <m:rPr>
                              <m:nor/>
                            </m:rPr>
                            <a:rPr lang="en-GB"/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GB"/>
                        <m:t> 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/>
                            <m:t>G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/>
                            <m:t>mm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/>
                            <m:t>G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/>
                            <m:t>mc</m:t>
                          </m:r>
                          <m:r>
                            <m:rPr>
                              <m:nor/>
                            </m:rPr>
                            <a:rPr lang="en-GB"/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/>
                            <m:t>G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/>
                            <m:t>cc</m:t>
                          </m:r>
                          <m:r>
                            <m:rPr>
                              <m:nor/>
                            </m:rPr>
                            <a:rPr lang="en-GB"/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GB"/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b="1" dirty="0" smtClean="0"/>
              </a:p>
              <a:p>
                <a:pPr marL="0" indent="0">
                  <a:buNone/>
                </a:pPr>
                <a:r>
                  <a:rPr lang="en-GB" b="1" dirty="0" smtClean="0"/>
                  <a:t>Matrix representation</a:t>
                </a:r>
                <a:endParaRPr lang="en-GB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7240"/>
                <a:ext cx="8686800" cy="3299346"/>
              </a:xfrm>
              <a:blipFill rotWithShape="0">
                <a:blip r:embed="rId2"/>
                <a:stretch>
                  <a:fillRect l="-1053" t="-1479" b="-41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8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Variances and covariances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1474" y="1609344"/>
                <a:ext cx="8522208" cy="426440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dirty="0" smtClean="0"/>
                  <a:t>For </a:t>
                </a:r>
                <a:r>
                  <a:rPr lang="en-GB" sz="2000" dirty="0" err="1" smtClean="0"/>
                  <a:t>i≠j</a:t>
                </a:r>
                <a:endParaRPr lang="en-GB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000" dirty="0" smtClean="0"/>
              </a:p>
              <a:p>
                <a:pPr marL="0" indent="0">
                  <a:buNone/>
                </a:pPr>
                <a:endParaRPr lang="en-GB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GB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sz="2000" dirty="0" smtClean="0"/>
              </a:p>
              <a:p>
                <a:pPr marL="0" indent="0">
                  <a:buNone/>
                </a:pPr>
                <a:endParaRPr lang="en-GB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𝑐𝑜𝑟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  <a:p>
                <a:pPr marL="0" indent="0">
                  <a:buNone/>
                </a:pPr>
                <a:endParaRPr lang="en-GB" b="1" dirty="0" smtClean="0"/>
              </a:p>
              <a:p>
                <a:pPr marL="0" indent="0">
                  <a:buNone/>
                </a:pPr>
                <a:r>
                  <a:rPr lang="en-GB" b="1" dirty="0" smtClean="0"/>
                  <a:t>Matrix </a:t>
                </a:r>
                <a:r>
                  <a:rPr lang="en-GB" b="1" dirty="0"/>
                  <a:t>representation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1474" y="1609344"/>
                <a:ext cx="8522208" cy="4264406"/>
              </a:xfrm>
              <a:blipFill rotWithShape="0">
                <a:blip r:embed="rId2"/>
                <a:stretch>
                  <a:fillRect l="-1073" t="-714"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06238" y="5504418"/>
            <a:ext cx="316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andara" panose="020E0502030303020204" pitchFamily="34" charset="0"/>
              </a:rPr>
              <a:t>12 parameters</a:t>
            </a:r>
          </a:p>
        </p:txBody>
      </p:sp>
    </p:spTree>
    <p:extLst>
      <p:ext uri="{BB962C8B-B14F-4D97-AF65-F5344CB8AC3E}">
        <p14:creationId xmlns:p14="http://schemas.microsoft.com/office/powerpoint/2010/main" val="27744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Variances and </a:t>
            </a:r>
            <a:r>
              <a:rPr lang="en-GB" dirty="0" err="1" smtClean="0"/>
              <a:t>covariances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2735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dirty="0" smtClean="0"/>
                  <a:t>For </a:t>
                </a:r>
                <a:r>
                  <a:rPr lang="en-GB" sz="2000" dirty="0" err="1" smtClean="0"/>
                  <a:t>i</a:t>
                </a:r>
                <a:r>
                  <a:rPr lang="en-GB" sz="2000" dirty="0" smtClean="0"/>
                  <a:t>=j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 smtClean="0"/>
                  <a:t>                         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000" dirty="0" smtClean="0"/>
              </a:p>
              <a:p>
                <a:pPr marL="0" indent="0">
                  <a:buNone/>
                </a:pPr>
                <a:endParaRPr lang="en-GB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)+</m:t>
                    </m:r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i="1" dirty="0" smtClean="0">
                    <a:latin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GB" sz="20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                            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𝑐𝑜𝑟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2000" dirty="0"/>
              </a:p>
              <a:p>
                <a:pPr marL="0" indent="0">
                  <a:buNone/>
                </a:pP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273550"/>
              </a:xfrm>
              <a:blipFill rotWithShape="0">
                <a:blip r:embed="rId2"/>
                <a:stretch>
                  <a:fillRect l="-702" t="-8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7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Bivariate model</a:t>
            </a:r>
            <a:endParaRPr lang="en-GB" dirty="0"/>
          </a:p>
        </p:txBody>
      </p:sp>
      <p:pic>
        <p:nvPicPr>
          <p:cNvPr id="4" name="Picture 3" descr="Pregnancy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8329" t="49906" r="12641" b="19107"/>
          <a:stretch/>
        </p:blipFill>
        <p:spPr bwMode="auto">
          <a:xfrm>
            <a:off x="937385" y="2024539"/>
            <a:ext cx="3134228" cy="2448376"/>
          </a:xfrm>
          <a:prstGeom prst="rect">
            <a:avLst/>
          </a:prstGeom>
          <a:ln>
            <a:noFill/>
            <a:headEnd type="triangle" w="med" len="med"/>
            <a:tailEnd type="triangle" w="med" len="med"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672622" y="2735565"/>
            <a:ext cx="0" cy="790104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642700" y="2735565"/>
            <a:ext cx="0" cy="790104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"/>
          <p:cNvSpPr txBox="1"/>
          <p:nvPr/>
        </p:nvSpPr>
        <p:spPr>
          <a:xfrm>
            <a:off x="2427882" y="2830823"/>
            <a:ext cx="442159" cy="4437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sz="1400" b="1" dirty="0">
              <a:solidFill>
                <a:schemeClr val="accent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27882" y="3885077"/>
            <a:ext cx="933771" cy="511292"/>
            <a:chOff x="22857" y="199307"/>
            <a:chExt cx="655760" cy="327804"/>
          </a:xfrm>
        </p:grpSpPr>
        <p:sp>
          <p:nvSpPr>
            <p:cNvPr id="9" name="Oval 8"/>
            <p:cNvSpPr/>
            <p:nvPr/>
          </p:nvSpPr>
          <p:spPr>
            <a:xfrm>
              <a:off x="22857" y="199307"/>
              <a:ext cx="336129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10" name="Text Box 11"/>
            <p:cNvSpPr txBox="1"/>
            <p:nvPr/>
          </p:nvSpPr>
          <p:spPr>
            <a:xfrm>
              <a:off x="66477" y="244499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GB" sz="1400" baseline="-25000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70752" y="2227080"/>
            <a:ext cx="871449" cy="511255"/>
            <a:chOff x="14938" y="0"/>
            <a:chExt cx="612140" cy="327804"/>
          </a:xfrm>
        </p:grpSpPr>
        <p:sp>
          <p:nvSpPr>
            <p:cNvPr id="12" name="Oval 11"/>
            <p:cNvSpPr/>
            <p:nvPr/>
          </p:nvSpPr>
          <p:spPr>
            <a:xfrm>
              <a:off x="62354" y="0"/>
              <a:ext cx="317209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13" name="Text Box 5"/>
            <p:cNvSpPr txBox="1"/>
            <p:nvPr/>
          </p:nvSpPr>
          <p:spPr>
            <a:xfrm>
              <a:off x="14938" y="44523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GB" sz="1400" baseline="-250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M1M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70752" y="3528518"/>
            <a:ext cx="870754" cy="511068"/>
            <a:chOff x="14950" y="-96886"/>
            <a:chExt cx="612140" cy="327804"/>
          </a:xfrm>
        </p:grpSpPr>
        <p:sp>
          <p:nvSpPr>
            <p:cNvPr id="15" name="Oval 14"/>
            <p:cNvSpPr/>
            <p:nvPr/>
          </p:nvSpPr>
          <p:spPr>
            <a:xfrm>
              <a:off x="62354" y="-96886"/>
              <a:ext cx="317209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16" name="Text Box 8"/>
            <p:cNvSpPr txBox="1"/>
            <p:nvPr/>
          </p:nvSpPr>
          <p:spPr>
            <a:xfrm>
              <a:off x="14950" y="-52351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GB" sz="1400" baseline="-250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M1C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59792" y="2227080"/>
            <a:ext cx="871450" cy="511255"/>
            <a:chOff x="14938" y="0"/>
            <a:chExt cx="612140" cy="327804"/>
          </a:xfrm>
        </p:grpSpPr>
        <p:sp>
          <p:nvSpPr>
            <p:cNvPr id="18" name="Oval 17"/>
            <p:cNvSpPr/>
            <p:nvPr/>
          </p:nvSpPr>
          <p:spPr>
            <a:xfrm>
              <a:off x="36802" y="0"/>
              <a:ext cx="342761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19" name="Text Box 17"/>
            <p:cNvSpPr txBox="1"/>
            <p:nvPr/>
          </p:nvSpPr>
          <p:spPr>
            <a:xfrm>
              <a:off x="14938" y="44523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GB" sz="1400" baseline="-250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C1M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59792" y="3528518"/>
            <a:ext cx="870753" cy="511068"/>
            <a:chOff x="14950" y="-105655"/>
            <a:chExt cx="612140" cy="327804"/>
          </a:xfrm>
        </p:grpSpPr>
        <p:sp>
          <p:nvSpPr>
            <p:cNvPr id="21" name="Oval 20"/>
            <p:cNvSpPr/>
            <p:nvPr/>
          </p:nvSpPr>
          <p:spPr>
            <a:xfrm>
              <a:off x="36802" y="-105655"/>
              <a:ext cx="342761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22" name="Text Box 14"/>
            <p:cNvSpPr txBox="1"/>
            <p:nvPr/>
          </p:nvSpPr>
          <p:spPr>
            <a:xfrm>
              <a:off x="14950" y="-57794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GB" sz="1400" baseline="-250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C1C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 Box 32"/>
          <p:cNvSpPr txBox="1"/>
          <p:nvPr/>
        </p:nvSpPr>
        <p:spPr>
          <a:xfrm>
            <a:off x="2036313" y="2383638"/>
            <a:ext cx="488795" cy="3535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400" baseline="-25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en-GB" sz="1400" baseline="-2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884690" y="2585827"/>
            <a:ext cx="538387" cy="24707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4"/>
          <p:cNvSpPr txBox="1"/>
          <p:nvPr/>
        </p:nvSpPr>
        <p:spPr>
          <a:xfrm>
            <a:off x="1214084" y="2892004"/>
            <a:ext cx="521729" cy="3545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0.5</a:t>
            </a:r>
          </a:p>
        </p:txBody>
      </p:sp>
      <p:sp>
        <p:nvSpPr>
          <p:cNvPr id="26" name="Text Box 35"/>
          <p:cNvSpPr txBox="1"/>
          <p:nvPr/>
        </p:nvSpPr>
        <p:spPr>
          <a:xfrm>
            <a:off x="2063762" y="3370066"/>
            <a:ext cx="354450" cy="3535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884690" y="3277069"/>
            <a:ext cx="539346" cy="37613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36"/>
          <p:cNvSpPr txBox="1"/>
          <p:nvPr/>
        </p:nvSpPr>
        <p:spPr>
          <a:xfrm>
            <a:off x="2751556" y="3331302"/>
            <a:ext cx="374343" cy="3545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1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2851251" y="3277069"/>
            <a:ext cx="538909" cy="37537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38"/>
          <p:cNvSpPr txBox="1"/>
          <p:nvPr/>
        </p:nvSpPr>
        <p:spPr>
          <a:xfrm>
            <a:off x="3194952" y="2892004"/>
            <a:ext cx="521729" cy="3545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0.5</a:t>
            </a:r>
          </a:p>
        </p:txBody>
      </p:sp>
      <p:sp>
        <p:nvSpPr>
          <p:cNvPr id="31" name="Text Box 39"/>
          <p:cNvSpPr txBox="1"/>
          <p:nvPr/>
        </p:nvSpPr>
        <p:spPr>
          <a:xfrm>
            <a:off x="2314156" y="3504434"/>
            <a:ext cx="431216" cy="3535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1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646338" y="3293657"/>
            <a:ext cx="0" cy="56712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97098" y="1566838"/>
            <a:ext cx="75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andara" panose="020E0502030303020204" pitchFamily="34" charset="0"/>
              </a:rPr>
              <a:t>Trait 1</a:t>
            </a:r>
            <a:endParaRPr lang="en-GB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48397" y="1537187"/>
            <a:ext cx="778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andara" panose="020E0502030303020204" pitchFamily="34" charset="0"/>
              </a:rPr>
              <a:t>Trait 2</a:t>
            </a:r>
            <a:endParaRPr lang="en-GB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94" name="Picture 93" descr="Pregnancy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8329" t="49906" r="12641" b="19107"/>
          <a:stretch/>
        </p:blipFill>
        <p:spPr bwMode="auto">
          <a:xfrm>
            <a:off x="4844272" y="2022394"/>
            <a:ext cx="3134228" cy="2448376"/>
          </a:xfrm>
          <a:prstGeom prst="rect">
            <a:avLst/>
          </a:prstGeom>
          <a:ln>
            <a:noFill/>
            <a:headEnd type="triangle" w="med" len="med"/>
            <a:tailEnd type="triangle" w="med" len="med"/>
          </a:ln>
        </p:spPr>
      </p:pic>
      <p:cxnSp>
        <p:nvCxnSpPr>
          <p:cNvPr id="95" name="Straight Arrow Connector 94"/>
          <p:cNvCxnSpPr/>
          <p:nvPr/>
        </p:nvCxnSpPr>
        <p:spPr>
          <a:xfrm>
            <a:off x="5579509" y="2733420"/>
            <a:ext cx="0" cy="790104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7549587" y="2733420"/>
            <a:ext cx="0" cy="790104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1"/>
          <p:cNvSpPr txBox="1"/>
          <p:nvPr/>
        </p:nvSpPr>
        <p:spPr>
          <a:xfrm>
            <a:off x="6334769" y="2828678"/>
            <a:ext cx="442159" cy="4437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400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sz="1400" b="1" dirty="0">
              <a:solidFill>
                <a:schemeClr val="accent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6334769" y="3882932"/>
            <a:ext cx="933771" cy="511292"/>
            <a:chOff x="22857" y="199307"/>
            <a:chExt cx="655760" cy="327804"/>
          </a:xfrm>
        </p:grpSpPr>
        <p:sp>
          <p:nvSpPr>
            <p:cNvPr id="99" name="Oval 98"/>
            <p:cNvSpPr/>
            <p:nvPr/>
          </p:nvSpPr>
          <p:spPr>
            <a:xfrm>
              <a:off x="22857" y="199307"/>
              <a:ext cx="336129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100" name="Text Box 11"/>
            <p:cNvSpPr txBox="1"/>
            <p:nvPr/>
          </p:nvSpPr>
          <p:spPr>
            <a:xfrm>
              <a:off x="66477" y="244499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GB" sz="1400" baseline="-25000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277639" y="2224935"/>
            <a:ext cx="871449" cy="511255"/>
            <a:chOff x="14938" y="0"/>
            <a:chExt cx="612140" cy="327804"/>
          </a:xfrm>
        </p:grpSpPr>
        <p:sp>
          <p:nvSpPr>
            <p:cNvPr id="102" name="Oval 101"/>
            <p:cNvSpPr/>
            <p:nvPr/>
          </p:nvSpPr>
          <p:spPr>
            <a:xfrm>
              <a:off x="62354" y="0"/>
              <a:ext cx="317209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103" name="Text Box 5"/>
            <p:cNvSpPr txBox="1"/>
            <p:nvPr/>
          </p:nvSpPr>
          <p:spPr>
            <a:xfrm>
              <a:off x="14938" y="44523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GB" sz="1400" baseline="-250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M2M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277639" y="3526373"/>
            <a:ext cx="870754" cy="511068"/>
            <a:chOff x="14950" y="-96886"/>
            <a:chExt cx="612140" cy="327804"/>
          </a:xfrm>
        </p:grpSpPr>
        <p:sp>
          <p:nvSpPr>
            <p:cNvPr id="105" name="Oval 104"/>
            <p:cNvSpPr/>
            <p:nvPr/>
          </p:nvSpPr>
          <p:spPr>
            <a:xfrm>
              <a:off x="62354" y="-96886"/>
              <a:ext cx="317209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106" name="Text Box 8"/>
            <p:cNvSpPr txBox="1"/>
            <p:nvPr/>
          </p:nvSpPr>
          <p:spPr>
            <a:xfrm>
              <a:off x="14950" y="-52351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GB" sz="1400" baseline="-250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M2C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266679" y="2224935"/>
            <a:ext cx="871450" cy="511255"/>
            <a:chOff x="14938" y="0"/>
            <a:chExt cx="612140" cy="327804"/>
          </a:xfrm>
        </p:grpSpPr>
        <p:sp>
          <p:nvSpPr>
            <p:cNvPr id="108" name="Oval 107"/>
            <p:cNvSpPr/>
            <p:nvPr/>
          </p:nvSpPr>
          <p:spPr>
            <a:xfrm>
              <a:off x="36802" y="0"/>
              <a:ext cx="342761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109" name="Text Box 17"/>
            <p:cNvSpPr txBox="1"/>
            <p:nvPr/>
          </p:nvSpPr>
          <p:spPr>
            <a:xfrm>
              <a:off x="14938" y="44523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GB" sz="1400" baseline="-250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C2M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266679" y="3526373"/>
            <a:ext cx="870753" cy="511068"/>
            <a:chOff x="14950" y="-105655"/>
            <a:chExt cx="612140" cy="327804"/>
          </a:xfrm>
        </p:grpSpPr>
        <p:sp>
          <p:nvSpPr>
            <p:cNvPr id="111" name="Oval 110"/>
            <p:cNvSpPr/>
            <p:nvPr/>
          </p:nvSpPr>
          <p:spPr>
            <a:xfrm>
              <a:off x="36802" y="-105655"/>
              <a:ext cx="342761" cy="3278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/>
            </a:p>
          </p:txBody>
        </p:sp>
        <p:sp>
          <p:nvSpPr>
            <p:cNvPr id="112" name="Text Box 14"/>
            <p:cNvSpPr txBox="1"/>
            <p:nvPr/>
          </p:nvSpPr>
          <p:spPr>
            <a:xfrm>
              <a:off x="14950" y="-57794"/>
              <a:ext cx="61214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GB" sz="1400" baseline="-250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C2C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3" name="Text Box 32"/>
          <p:cNvSpPr txBox="1"/>
          <p:nvPr/>
        </p:nvSpPr>
        <p:spPr>
          <a:xfrm>
            <a:off x="5943200" y="2381493"/>
            <a:ext cx="488795" cy="3535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400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endParaRPr lang="en-GB" sz="1400" baseline="-2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5791577" y="2583682"/>
            <a:ext cx="538387" cy="24707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34"/>
          <p:cNvSpPr txBox="1"/>
          <p:nvPr/>
        </p:nvSpPr>
        <p:spPr>
          <a:xfrm>
            <a:off x="5120971" y="2889859"/>
            <a:ext cx="521729" cy="3545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0.5</a:t>
            </a:r>
          </a:p>
        </p:txBody>
      </p:sp>
      <p:sp>
        <p:nvSpPr>
          <p:cNvPr id="116" name="Text Box 35"/>
          <p:cNvSpPr txBox="1"/>
          <p:nvPr/>
        </p:nvSpPr>
        <p:spPr>
          <a:xfrm>
            <a:off x="5970649" y="3367921"/>
            <a:ext cx="354450" cy="3535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400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endParaRPr lang="en-GB" sz="1400" baseline="-25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5791577" y="3274924"/>
            <a:ext cx="539346" cy="37613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Box 36"/>
          <p:cNvSpPr txBox="1"/>
          <p:nvPr/>
        </p:nvSpPr>
        <p:spPr>
          <a:xfrm>
            <a:off x="6658443" y="3329157"/>
            <a:ext cx="374343" cy="3545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1400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endParaRPr lang="en-GB" sz="1400" baseline="-25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H="1" flipV="1">
            <a:off x="6758138" y="3274924"/>
            <a:ext cx="538909" cy="37537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Box 38"/>
          <p:cNvSpPr txBox="1"/>
          <p:nvPr/>
        </p:nvSpPr>
        <p:spPr>
          <a:xfrm>
            <a:off x="7101839" y="2889859"/>
            <a:ext cx="521729" cy="3545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0.5</a:t>
            </a:r>
          </a:p>
        </p:txBody>
      </p:sp>
      <p:sp>
        <p:nvSpPr>
          <p:cNvPr id="121" name="Text Box 39"/>
          <p:cNvSpPr txBox="1"/>
          <p:nvPr/>
        </p:nvSpPr>
        <p:spPr>
          <a:xfrm>
            <a:off x="6221043" y="3502289"/>
            <a:ext cx="431216" cy="3535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1400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endParaRPr lang="en-GB" sz="1400" baseline="-25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 flipV="1">
            <a:off x="6553225" y="3291512"/>
            <a:ext cx="0" cy="56712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endCxn id="97" idx="1"/>
          </p:cNvCxnSpPr>
          <p:nvPr/>
        </p:nvCxnSpPr>
        <p:spPr>
          <a:xfrm>
            <a:off x="1884690" y="2583682"/>
            <a:ext cx="4450079" cy="466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5" name="Text Box 32"/>
          <p:cNvSpPr txBox="1"/>
          <p:nvPr/>
        </p:nvSpPr>
        <p:spPr>
          <a:xfrm>
            <a:off x="4340697" y="2536272"/>
            <a:ext cx="488795" cy="3535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400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endParaRPr lang="en-GB" sz="1400" baseline="-2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6" name="Straight Arrow Connector 125"/>
          <p:cNvCxnSpPr>
            <a:endCxn id="97" idx="1"/>
          </p:cNvCxnSpPr>
          <p:nvPr/>
        </p:nvCxnSpPr>
        <p:spPr>
          <a:xfrm flipV="1">
            <a:off x="1859787" y="3050537"/>
            <a:ext cx="4474982" cy="6456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0" name="Text Box 32"/>
          <p:cNvSpPr txBox="1"/>
          <p:nvPr/>
        </p:nvSpPr>
        <p:spPr>
          <a:xfrm>
            <a:off x="4340697" y="3009939"/>
            <a:ext cx="488795" cy="3535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400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endParaRPr lang="en-GB" sz="1400" baseline="-2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2" name="Straight Arrow Connector 131"/>
          <p:cNvCxnSpPr>
            <a:endCxn id="97" idx="1"/>
          </p:cNvCxnSpPr>
          <p:nvPr/>
        </p:nvCxnSpPr>
        <p:spPr>
          <a:xfrm flipV="1">
            <a:off x="3884628" y="3050537"/>
            <a:ext cx="2450141" cy="6911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5" name="Text Box 32"/>
          <p:cNvSpPr txBox="1"/>
          <p:nvPr/>
        </p:nvSpPr>
        <p:spPr>
          <a:xfrm>
            <a:off x="4340697" y="3534484"/>
            <a:ext cx="488795" cy="3535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1400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endParaRPr lang="en-GB" sz="1400" baseline="-2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71318" y="5431581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andara" panose="020E0502030303020204" pitchFamily="34" charset="0"/>
              </a:rPr>
              <a:t>Single mother-child dyad model</a:t>
            </a:r>
            <a:endParaRPr lang="en-GB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Arc 2"/>
          <p:cNvSpPr/>
          <p:nvPr/>
        </p:nvSpPr>
        <p:spPr>
          <a:xfrm rot="7944789">
            <a:off x="2026784" y="-104103"/>
            <a:ext cx="4945089" cy="5280750"/>
          </a:xfrm>
          <a:prstGeom prst="arc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 Box 32"/>
          <p:cNvSpPr txBox="1"/>
          <p:nvPr/>
        </p:nvSpPr>
        <p:spPr>
          <a:xfrm>
            <a:off x="4097278" y="4698073"/>
            <a:ext cx="919528" cy="5062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1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1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Cor(e</a:t>
            </a:r>
            <a:r>
              <a:rPr lang="en-GB" sz="1400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1400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400" baseline="-2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Deriving the Likelihood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/>
                  <a:t>FIML</a:t>
                </a:r>
              </a:p>
              <a:p>
                <a:pPr marL="0" indent="0">
                  <a:buNone/>
                </a:pPr>
                <a:endParaRPr lang="en-GB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</a:t>
                </a:r>
                <a:r>
                  <a:rPr lang="en-GB" dirty="0" smtClean="0"/>
                  <a:t>ith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4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 Atlas </a:t>
            </a:r>
          </a:p>
          <a:p>
            <a:r>
              <a:rPr lang="en-GB" dirty="0" smtClean="0"/>
              <a:t>Core algorithms of </a:t>
            </a:r>
            <a:r>
              <a:rPr lang="en-GB" dirty="0" err="1" smtClean="0"/>
              <a:t>GCTAx</a:t>
            </a:r>
            <a:endParaRPr lang="en-GB" dirty="0" smtClean="0"/>
          </a:p>
          <a:p>
            <a:r>
              <a:rPr lang="en-GB" dirty="0" smtClean="0"/>
              <a:t>If available use parallel cores (e.g. 16 cores) for gradient calculation using parallel processing</a:t>
            </a:r>
          </a:p>
          <a:p>
            <a:r>
              <a:rPr lang="en-GB" dirty="0" smtClean="0"/>
              <a:t>Example calculation bivariate model, 16 cores, ~4000 mother-chid dyads, 12 parameters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6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Maternal GCTA can be utilised to explain further phenotypic variation in children</a:t>
            </a:r>
          </a:p>
          <a:p>
            <a:r>
              <a:rPr lang="en-GB" dirty="0"/>
              <a:t>Maternal GCTA </a:t>
            </a:r>
            <a:r>
              <a:rPr lang="en-GB" dirty="0" smtClean="0"/>
              <a:t>can capture developmentally changing genetic architectures</a:t>
            </a:r>
          </a:p>
          <a:p>
            <a:r>
              <a:rPr lang="en-GB" dirty="0" smtClean="0"/>
              <a:t>Bivariate models can be utilised to reduce the multiple testing burden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0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ln>
            <a:miter lim="800000"/>
          </a:ln>
        </p:spPr>
        <p:txBody>
          <a:bodyPr/>
          <a:lstStyle/>
          <a:p>
            <a:r>
              <a:rPr lang="en-GB" dirty="0" smtClean="0"/>
              <a:t>Acknowledgements</a:t>
            </a:r>
          </a:p>
        </p:txBody>
      </p:sp>
      <p:pic>
        <p:nvPicPr>
          <p:cNvPr id="11" name="Picture 10" descr="C:\Documents and Settings\cdnjk\My Documents\My Pictures\bigbestballo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85543" y="1667456"/>
            <a:ext cx="647314" cy="78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62903" b="-13414"/>
          <a:stretch>
            <a:fillRect/>
          </a:stretch>
        </p:blipFill>
        <p:spPr bwMode="auto">
          <a:xfrm>
            <a:off x="4590809" y="4048919"/>
            <a:ext cx="1672705" cy="42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mdajl\AppData\Local\Microsoft\Windows\Temporary Internet Files\Content.IE5\UWH89SN5\70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51" y="3210894"/>
            <a:ext cx="1437527" cy="565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1" descr="C:\Documents and Settings\cdnjk\My Documents\My Pictures\logo uobtif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018433" y="1078344"/>
            <a:ext cx="3205162" cy="92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67065"/>
            <a:ext cx="2690596" cy="1143917"/>
          </a:xfrm>
        </p:spPr>
        <p:txBody>
          <a:bodyPr/>
          <a:lstStyle/>
          <a:p>
            <a:r>
              <a:rPr lang="en-GB" sz="1600" b="1" dirty="0" smtClean="0"/>
              <a:t>George Davey Smith</a:t>
            </a:r>
          </a:p>
          <a:p>
            <a:pPr marL="0" indent="0">
              <a:buNone/>
            </a:pPr>
            <a:endParaRPr lang="en-GB" sz="1600" dirty="0" smtClean="0"/>
          </a:p>
          <a:p>
            <a:endParaRPr lang="en-GB" sz="1200" dirty="0"/>
          </a:p>
        </p:txBody>
      </p:sp>
      <p:sp>
        <p:nvSpPr>
          <p:cNvPr id="3" name="AutoShape 2" descr="Image result for QIMR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9907" y="4260279"/>
            <a:ext cx="1421569" cy="1421569"/>
          </a:xfrm>
          <a:prstGeom prst="rect">
            <a:avLst/>
          </a:prstGeom>
        </p:spPr>
      </p:pic>
      <p:sp>
        <p:nvSpPr>
          <p:cNvPr id="27" name="Content Placeholder 1"/>
          <p:cNvSpPr txBox="1">
            <a:spLocks/>
          </p:cNvSpPr>
          <p:nvPr/>
        </p:nvSpPr>
        <p:spPr bwMode="auto">
          <a:xfrm>
            <a:off x="5250354" y="4755182"/>
            <a:ext cx="2223127" cy="82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858BB"/>
              </a:buClr>
              <a:buChar char="•"/>
              <a:defRPr sz="24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858BB"/>
              </a:buClr>
              <a:buFont typeface="Wingdings" pitchFamily="2" charset="2"/>
              <a:buChar char="Ø"/>
              <a:defRPr sz="2000">
                <a:solidFill>
                  <a:srgbClr val="222268"/>
                </a:solidFill>
                <a:latin typeface="Candara" panose="020E0502030303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858BB"/>
              </a:buClr>
              <a:buFont typeface="Wingdings" pitchFamily="2" charset="2"/>
              <a:buChar char="v"/>
              <a:defRPr sz="2000">
                <a:solidFill>
                  <a:srgbClr val="222268"/>
                </a:solidFill>
                <a:latin typeface="Candara" panose="020E0502030303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QIMR </a:t>
            </a:r>
            <a:r>
              <a:rPr lang="en-US" sz="1200" dirty="0" err="1"/>
              <a:t>Berghofer</a:t>
            </a:r>
            <a:r>
              <a:rPr lang="en-US" sz="1200" dirty="0"/>
              <a:t> Medical Research Institute</a:t>
            </a:r>
            <a:r>
              <a:rPr lang="en-GB" sz="1200" kern="0" dirty="0" smtClean="0"/>
              <a:t> </a:t>
            </a:r>
          </a:p>
          <a:p>
            <a:pPr marL="0" indent="0">
              <a:buNone/>
            </a:pPr>
            <a:r>
              <a:rPr lang="en-GB" sz="1600" b="1" dirty="0"/>
              <a:t>Dave Evans</a:t>
            </a:r>
          </a:p>
          <a:p>
            <a:endParaRPr lang="en-GB" sz="1200" kern="0" dirty="0" smtClean="0"/>
          </a:p>
          <a:p>
            <a:endParaRPr lang="en-GB" sz="1200" kern="0" dirty="0"/>
          </a:p>
        </p:txBody>
      </p:sp>
      <p:pic>
        <p:nvPicPr>
          <p:cNvPr id="40964" name="Picture 4" descr="VCU 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532" y="4000313"/>
            <a:ext cx="1347644" cy="134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1"/>
          <p:cNvSpPr txBox="1">
            <a:spLocks/>
          </p:cNvSpPr>
          <p:nvPr/>
        </p:nvSpPr>
        <p:spPr bwMode="auto">
          <a:xfrm>
            <a:off x="2680327" y="5535847"/>
            <a:ext cx="2223127" cy="47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858BB"/>
              </a:buClr>
              <a:buChar char="•"/>
              <a:defRPr sz="24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858BB"/>
              </a:buClr>
              <a:buFont typeface="Wingdings" pitchFamily="2" charset="2"/>
              <a:buChar char="Ø"/>
              <a:defRPr sz="2000">
                <a:solidFill>
                  <a:srgbClr val="222268"/>
                </a:solidFill>
                <a:latin typeface="Candara" panose="020E0502030303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858BB"/>
              </a:buClr>
              <a:buFont typeface="Wingdings" pitchFamily="2" charset="2"/>
              <a:buChar char="v"/>
              <a:defRPr sz="2000">
                <a:solidFill>
                  <a:srgbClr val="222268"/>
                </a:solidFill>
                <a:latin typeface="Candara" panose="020E0502030303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600" b="1" kern="0" dirty="0" smtClean="0"/>
              <a:t>Lindon Eaves</a:t>
            </a:r>
          </a:p>
          <a:p>
            <a:endParaRPr lang="en-GB" sz="1200" kern="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8172" y="2182409"/>
            <a:ext cx="1330261" cy="1330261"/>
          </a:xfrm>
          <a:prstGeom prst="rect">
            <a:avLst/>
          </a:prstGeom>
        </p:spPr>
      </p:pic>
      <p:sp>
        <p:nvSpPr>
          <p:cNvPr id="32" name="Content Placeholder 1"/>
          <p:cNvSpPr txBox="1">
            <a:spLocks/>
          </p:cNvSpPr>
          <p:nvPr/>
        </p:nvSpPr>
        <p:spPr bwMode="auto">
          <a:xfrm>
            <a:off x="5018433" y="2865097"/>
            <a:ext cx="2223127" cy="47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858BB"/>
              </a:buClr>
              <a:buChar char="•"/>
              <a:defRPr sz="24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858BB"/>
              </a:buClr>
              <a:buFont typeface="Wingdings" pitchFamily="2" charset="2"/>
              <a:buChar char="Ø"/>
              <a:defRPr sz="2000">
                <a:solidFill>
                  <a:srgbClr val="222268"/>
                </a:solidFill>
                <a:latin typeface="Candara" panose="020E0502030303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858BB"/>
              </a:buClr>
              <a:buFont typeface="Wingdings" pitchFamily="2" charset="2"/>
              <a:buChar char="v"/>
              <a:defRPr sz="2000">
                <a:solidFill>
                  <a:srgbClr val="222268"/>
                </a:solidFill>
                <a:latin typeface="Candara" panose="020E0502030303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600" b="1" kern="0" dirty="0" smtClean="0"/>
              <a:t>Greg Carey</a:t>
            </a:r>
          </a:p>
          <a:p>
            <a:endParaRPr lang="en-GB" sz="1200" kern="0" dirty="0"/>
          </a:p>
        </p:txBody>
      </p:sp>
    </p:spTree>
    <p:extLst>
      <p:ext uri="{BB962C8B-B14F-4D97-AF65-F5344CB8AC3E}">
        <p14:creationId xmlns:p14="http://schemas.microsoft.com/office/powerpoint/2010/main" val="935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Univariate M-GCTA</a:t>
            </a:r>
            <a:br>
              <a:rPr lang="en-GB" dirty="0">
                <a:latin typeface="Candara" panose="020E0502030303020204" pitchFamily="34" charset="0"/>
              </a:rPr>
            </a:br>
            <a:endParaRPr lang="en-GB" dirty="0"/>
          </a:p>
        </p:txBody>
      </p:sp>
      <p:sp>
        <p:nvSpPr>
          <p:cNvPr id="153" name="Rectangle 152"/>
          <p:cNvSpPr/>
          <p:nvPr/>
        </p:nvSpPr>
        <p:spPr>
          <a:xfrm>
            <a:off x="517118" y="911700"/>
            <a:ext cx="8109763" cy="11798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dirty="0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covariance (</a:t>
            </a:r>
            <a:r>
              <a:rPr lang="en-GB" dirty="0" err="1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</a:t>
            </a:r>
            <a:r>
              <a:rPr lang="en-GB" baseline="-25000" dirty="0" err="1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GB" dirty="0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between the offspring of the </a:t>
            </a:r>
            <a:r>
              <a:rPr lang="en-GB" dirty="0" err="1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baseline="30000" dirty="0" err="1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dirty="0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dirty="0" err="1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baseline="30000" dirty="0" err="1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dirty="0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family is</a:t>
            </a:r>
          </a:p>
          <a:p>
            <a:pPr>
              <a:spcAft>
                <a:spcPts val="1000"/>
              </a:spcAft>
            </a:pPr>
            <a:r>
              <a:rPr lang="en-GB" dirty="0" err="1" smtClean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</a:t>
            </a:r>
            <a:r>
              <a:rPr lang="en-GB" baseline="-25000" dirty="0" err="1" smtClean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GB" dirty="0" smtClean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α</a:t>
            </a:r>
            <a:r>
              <a:rPr lang="en-GB" baseline="-25000" dirty="0" err="1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GB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b="1" baseline="30000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β</a:t>
            </a:r>
            <a:r>
              <a:rPr lang="en-GB" baseline="-25000" dirty="0" err="1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GB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b="1" baseline="30000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GB" b="1" baseline="30000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+ (</a:t>
            </a:r>
            <a:r>
              <a:rPr lang="en-GB" dirty="0" err="1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GB" baseline="-25000" dirty="0" err="1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GB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GB" dirty="0" err="1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GB" baseline="-25000" dirty="0" err="1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</a:t>
            </a:r>
            <a:r>
              <a:rPr lang="en-GB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b="1" dirty="0" smtClean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</a:t>
            </a:r>
          </a:p>
          <a:p>
            <a:pPr>
              <a:spcAft>
                <a:spcPts val="1000"/>
              </a:spcAft>
            </a:pPr>
            <a:endParaRPr lang="en-GB" dirty="0">
              <a:solidFill>
                <a:schemeClr val="tx1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9" name="Object 2"/>
          <p:cNvGraphicFramePr>
            <a:graphicFrameLocks noChangeAspect="1"/>
          </p:cNvGraphicFramePr>
          <p:nvPr>
            <p:extLst/>
          </p:nvPr>
        </p:nvGraphicFramePr>
        <p:xfrm>
          <a:off x="532935" y="1710353"/>
          <a:ext cx="4775423" cy="40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" name="Equation" r:id="rId4" imgW="2286000" imgH="241200" progId="Equation.3">
                  <p:embed/>
                </p:oleObj>
              </mc:Choice>
              <mc:Fallback>
                <p:oleObj name="Equation" r:id="rId4" imgW="2286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35" y="1710353"/>
                        <a:ext cx="4775423" cy="405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4"/>
          <p:cNvGraphicFramePr>
            <a:graphicFrameLocks noChangeAspect="1"/>
          </p:cNvGraphicFramePr>
          <p:nvPr>
            <p:extLst/>
          </p:nvPr>
        </p:nvGraphicFramePr>
        <p:xfrm>
          <a:off x="4724343" y="2330969"/>
          <a:ext cx="100965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7" name="Equation" r:id="rId6" imgW="431640" imgH="965160" progId="Equation.3">
                  <p:embed/>
                </p:oleObj>
              </mc:Choice>
              <mc:Fallback>
                <p:oleObj name="Equation" r:id="rId6" imgW="43164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343" y="2330969"/>
                        <a:ext cx="1009650" cy="181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" name="TextBox 160"/>
          <p:cNvSpPr txBox="1"/>
          <p:nvPr/>
        </p:nvSpPr>
        <p:spPr>
          <a:xfrm>
            <a:off x="5706154" y="2361820"/>
            <a:ext cx="2794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Maternal Genetic Variance </a:t>
            </a:r>
            <a:endParaRPr lang="en-AU" dirty="0">
              <a:latin typeface="Candara" panose="020E0502030303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706154" y="2773418"/>
            <a:ext cx="283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Offspring Genetic Variance </a:t>
            </a:r>
            <a:endParaRPr lang="en-AU" dirty="0">
              <a:latin typeface="Candara" panose="020E0502030303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716787" y="3149172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Maternal-Offspring 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Genetic Covariance </a:t>
            </a:r>
            <a:endParaRPr lang="en-AU" dirty="0">
              <a:latin typeface="Candara" panose="020E0502030303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727420" y="3752833"/>
            <a:ext cx="193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Residual Variance </a:t>
            </a:r>
            <a:endParaRPr lang="en-AU" dirty="0">
              <a:latin typeface="Candara" panose="020E0502030303020204" pitchFamily="34" charset="0"/>
            </a:endParaRPr>
          </a:p>
        </p:txBody>
      </p:sp>
      <p:graphicFrame>
        <p:nvGraphicFramePr>
          <p:cNvPr id="165" name="Object 3"/>
          <p:cNvGraphicFramePr>
            <a:graphicFrameLocks noChangeAspect="1"/>
          </p:cNvGraphicFramePr>
          <p:nvPr>
            <p:extLst/>
          </p:nvPr>
        </p:nvGraphicFramePr>
        <p:xfrm>
          <a:off x="546870" y="2292076"/>
          <a:ext cx="728663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8" name="Equation" r:id="rId8" imgW="266400" imgH="863280" progId="Equation.3">
                  <p:embed/>
                </p:oleObj>
              </mc:Choice>
              <mc:Fallback>
                <p:oleObj name="Equation" r:id="rId8" imgW="2664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70" y="2292076"/>
                        <a:ext cx="728663" cy="1893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" name="TextBox 165"/>
          <p:cNvSpPr txBox="1"/>
          <p:nvPr/>
        </p:nvSpPr>
        <p:spPr>
          <a:xfrm>
            <a:off x="1187224" y="2348400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Maternal GRM</a:t>
            </a:r>
            <a:endParaRPr lang="en-AU" dirty="0">
              <a:latin typeface="Candara" panose="020E0502030303020204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176591" y="2823678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Children’s GRM</a:t>
            </a:r>
            <a:endParaRPr lang="en-AU" dirty="0">
              <a:latin typeface="Candara" panose="020E0502030303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189270" y="3327058"/>
            <a:ext cx="345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Maternal –Offspring GRM</a:t>
            </a:r>
            <a:endParaRPr lang="en-AU" dirty="0">
              <a:latin typeface="Candara" panose="020E050203030302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187224" y="3855122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Identity Matrix</a:t>
            </a:r>
            <a:endParaRPr lang="en-AU" dirty="0">
              <a:latin typeface="Candara" panose="020E0502030303020204" pitchFamily="34" charset="0"/>
            </a:endParaRP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 rotWithShape="1">
          <a:blip r:embed="rId10"/>
          <a:srcRect l="34689" t="31225" r="22391" b="33507"/>
          <a:stretch/>
        </p:blipFill>
        <p:spPr>
          <a:xfrm>
            <a:off x="457200" y="4291909"/>
            <a:ext cx="3853973" cy="178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0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1279638" y="3748813"/>
            <a:ext cx="4483801" cy="1594733"/>
            <a:chOff x="1915453" y="3986015"/>
            <a:chExt cx="4521627" cy="1583150"/>
          </a:xfrm>
        </p:grpSpPr>
        <p:cxnSp>
          <p:nvCxnSpPr>
            <p:cNvPr id="108" name="Straight Arrow Connector 107"/>
            <p:cNvCxnSpPr/>
            <p:nvPr/>
          </p:nvCxnSpPr>
          <p:spPr>
            <a:xfrm>
              <a:off x="1915453" y="3986015"/>
              <a:ext cx="4521627" cy="1583150"/>
            </a:xfrm>
            <a:prstGeom prst="straightConnector1">
              <a:avLst/>
            </a:prstGeom>
            <a:ln w="19050">
              <a:solidFill>
                <a:srgbClr val="FF66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 Box 32"/>
            <p:cNvSpPr txBox="1"/>
            <p:nvPr/>
          </p:nvSpPr>
          <p:spPr>
            <a:xfrm>
              <a:off x="4588169" y="4620695"/>
              <a:ext cx="428596" cy="353587"/>
            </a:xfrm>
            <a:prstGeom prst="rect">
              <a:avLst/>
            </a:prstGeom>
            <a:ln w="19050">
              <a:noFill/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l-GR" sz="1500" dirty="0" smtClean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GB" sz="1500" dirty="0" err="1" smtClean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ij</a:t>
              </a:r>
              <a:endParaRPr lang="en-GB" sz="15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156989" y="4818412"/>
            <a:ext cx="2773336" cy="864985"/>
            <a:chOff x="2800206" y="5047845"/>
            <a:chExt cx="2796732" cy="858702"/>
          </a:xfrm>
        </p:grpSpPr>
        <p:grpSp>
          <p:nvGrpSpPr>
            <p:cNvPr id="143" name="Group 142"/>
            <p:cNvGrpSpPr/>
            <p:nvPr/>
          </p:nvGrpSpPr>
          <p:grpSpPr>
            <a:xfrm>
              <a:off x="5119026" y="5059740"/>
              <a:ext cx="477912" cy="353587"/>
              <a:chOff x="5119026" y="5059740"/>
              <a:chExt cx="477912" cy="353587"/>
            </a:xfrm>
          </p:grpSpPr>
          <p:sp>
            <p:nvSpPr>
              <p:cNvPr id="150" name="Text Box 32"/>
              <p:cNvSpPr txBox="1"/>
              <p:nvPr/>
            </p:nvSpPr>
            <p:spPr>
              <a:xfrm>
                <a:off x="5168342" y="5059740"/>
                <a:ext cx="428596" cy="3535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1000"/>
                  </a:spcAft>
                </a:pPr>
                <a:r>
                  <a:rPr lang="en-GB" sz="1500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cxnSp>
            <p:nvCxnSpPr>
              <p:cNvPr id="149" name="Straight Arrow Connector 148"/>
              <p:cNvCxnSpPr>
                <a:cxnSpLocks noChangeAspect="1"/>
              </p:cNvCxnSpPr>
              <p:nvPr/>
            </p:nvCxnSpPr>
            <p:spPr>
              <a:xfrm rot="16200000">
                <a:off x="5124726" y="5084369"/>
                <a:ext cx="195464" cy="206863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Oval 143"/>
            <p:cNvSpPr/>
            <p:nvPr/>
          </p:nvSpPr>
          <p:spPr>
            <a:xfrm>
              <a:off x="3014504" y="5175129"/>
              <a:ext cx="788584" cy="72067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500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GB" sz="1500" dirty="0" err="1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</a:t>
              </a:r>
              <a:endParaRPr lang="en-GB" sz="15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4435679" y="5185875"/>
              <a:ext cx="788584" cy="72067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500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GB" sz="1500" dirty="0" err="1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Ej</a:t>
              </a:r>
              <a:endParaRPr lang="en-GB" sz="15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2800206" y="5047845"/>
              <a:ext cx="428596" cy="353587"/>
              <a:chOff x="2800206" y="5047845"/>
              <a:chExt cx="428596" cy="353587"/>
            </a:xfrm>
          </p:grpSpPr>
          <p:sp>
            <p:nvSpPr>
              <p:cNvPr id="147" name="Text Box 32"/>
              <p:cNvSpPr txBox="1"/>
              <p:nvPr/>
            </p:nvSpPr>
            <p:spPr>
              <a:xfrm>
                <a:off x="2800206" y="5047845"/>
                <a:ext cx="428596" cy="3535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1000"/>
                  </a:spcAft>
                </a:pPr>
                <a:r>
                  <a:rPr lang="en-GB" sz="1500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cxnSp>
            <p:nvCxnSpPr>
              <p:cNvPr id="148" name="Straight Arrow Connector 147"/>
              <p:cNvCxnSpPr>
                <a:cxnSpLocks noChangeAspect="1"/>
              </p:cNvCxnSpPr>
              <p:nvPr/>
            </p:nvCxnSpPr>
            <p:spPr>
              <a:xfrm rot="10800000">
                <a:off x="2922297" y="5072436"/>
                <a:ext cx="195464" cy="206863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7" name="Group 156"/>
          <p:cNvGrpSpPr/>
          <p:nvPr/>
        </p:nvGrpSpPr>
        <p:grpSpPr>
          <a:xfrm>
            <a:off x="1261800" y="3730561"/>
            <a:ext cx="4483801" cy="1594733"/>
            <a:chOff x="1261800" y="3730561"/>
            <a:chExt cx="4483801" cy="1594733"/>
          </a:xfrm>
        </p:grpSpPr>
        <p:sp>
          <p:nvSpPr>
            <p:cNvPr id="151" name="Text Box 32"/>
            <p:cNvSpPr txBox="1"/>
            <p:nvPr/>
          </p:nvSpPr>
          <p:spPr>
            <a:xfrm>
              <a:off x="2600094" y="4380461"/>
              <a:ext cx="425011" cy="35617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l-GR" sz="1500" dirty="0" smtClean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GB" sz="1500" dirty="0" err="1" smtClean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ji</a:t>
              </a:r>
              <a:endParaRPr lang="en-GB" sz="15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2" name="Straight Arrow Connector 151"/>
            <p:cNvCxnSpPr>
              <a:endCxn id="134" idx="3"/>
            </p:cNvCxnSpPr>
            <p:nvPr/>
          </p:nvCxnSpPr>
          <p:spPr>
            <a:xfrm flipV="1">
              <a:off x="1261800" y="3730561"/>
              <a:ext cx="4483801" cy="1594733"/>
            </a:xfrm>
            <a:prstGeom prst="straightConnector1">
              <a:avLst/>
            </a:prstGeom>
            <a:ln w="19050">
              <a:solidFill>
                <a:srgbClr val="FF66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167147" y="3444524"/>
            <a:ext cx="2797017" cy="772365"/>
            <a:chOff x="2810449" y="3683936"/>
            <a:chExt cx="2820613" cy="766755"/>
          </a:xfrm>
        </p:grpSpPr>
        <p:sp>
          <p:nvSpPr>
            <p:cNvPr id="121" name="Oval 120"/>
            <p:cNvSpPr/>
            <p:nvPr/>
          </p:nvSpPr>
          <p:spPr>
            <a:xfrm>
              <a:off x="3055448" y="3683936"/>
              <a:ext cx="788584" cy="72067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500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00" dirty="0" err="1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CCi</a:t>
              </a:r>
              <a:endParaRPr lang="en-GB" sz="15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433874" y="3691026"/>
              <a:ext cx="788584" cy="72067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500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00" dirty="0" err="1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CCj</a:t>
              </a:r>
              <a:endParaRPr lang="en-GB" sz="15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2810449" y="4073435"/>
              <a:ext cx="428596" cy="365305"/>
              <a:chOff x="2810449" y="4073435"/>
              <a:chExt cx="428596" cy="365305"/>
            </a:xfrm>
          </p:grpSpPr>
          <p:sp>
            <p:nvSpPr>
              <p:cNvPr id="130" name="Text Box 32"/>
              <p:cNvSpPr txBox="1"/>
              <p:nvPr/>
            </p:nvSpPr>
            <p:spPr>
              <a:xfrm>
                <a:off x="2810449" y="4073435"/>
                <a:ext cx="428596" cy="3535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1000"/>
                  </a:spcAft>
                </a:pPr>
                <a:r>
                  <a:rPr lang="en-GB" sz="1500" dirty="0" smtClean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endParaRPr lang="en-GB" sz="1500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1" name="Straight Arrow Connector 130"/>
              <p:cNvCxnSpPr>
                <a:cxnSpLocks noChangeAspect="1"/>
              </p:cNvCxnSpPr>
              <p:nvPr/>
            </p:nvCxnSpPr>
            <p:spPr>
              <a:xfrm rot="16200000">
                <a:off x="2938352" y="4237576"/>
                <a:ext cx="195464" cy="206863"/>
              </a:xfrm>
              <a:prstGeom prst="straightConnector1">
                <a:avLst/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/>
            <p:cNvGrpSpPr/>
            <p:nvPr/>
          </p:nvGrpSpPr>
          <p:grpSpPr>
            <a:xfrm>
              <a:off x="5150950" y="4097104"/>
              <a:ext cx="480112" cy="353587"/>
              <a:chOff x="5150950" y="4097104"/>
              <a:chExt cx="480112" cy="353587"/>
            </a:xfrm>
          </p:grpSpPr>
          <p:sp>
            <p:nvSpPr>
              <p:cNvPr id="128" name="Text Box 32"/>
              <p:cNvSpPr txBox="1"/>
              <p:nvPr/>
            </p:nvSpPr>
            <p:spPr>
              <a:xfrm>
                <a:off x="5202466" y="4097104"/>
                <a:ext cx="428596" cy="3535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1000"/>
                  </a:spcAft>
                </a:pPr>
                <a:r>
                  <a:rPr lang="en-GB" sz="1500" dirty="0" smtClean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endParaRPr lang="en-GB" sz="1500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9" name="Straight Arrow Connector 128"/>
              <p:cNvCxnSpPr>
                <a:cxnSpLocks noChangeAspect="1"/>
              </p:cNvCxnSpPr>
              <p:nvPr/>
            </p:nvCxnSpPr>
            <p:spPr>
              <a:xfrm rot="10800000">
                <a:off x="5150950" y="4238873"/>
                <a:ext cx="195464" cy="206863"/>
              </a:xfrm>
              <a:prstGeom prst="straightConnector1">
                <a:avLst/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/>
            <p:cNvGrpSpPr/>
            <p:nvPr/>
          </p:nvGrpSpPr>
          <p:grpSpPr>
            <a:xfrm>
              <a:off x="3859952" y="4052971"/>
              <a:ext cx="589842" cy="376847"/>
              <a:chOff x="3859952" y="4052971"/>
              <a:chExt cx="589842" cy="376847"/>
            </a:xfrm>
          </p:grpSpPr>
          <p:cxnSp>
            <p:nvCxnSpPr>
              <p:cNvPr id="126" name="Straight Arrow Connector 125"/>
              <p:cNvCxnSpPr/>
              <p:nvPr/>
            </p:nvCxnSpPr>
            <p:spPr>
              <a:xfrm>
                <a:off x="3859952" y="4052971"/>
                <a:ext cx="589842" cy="13214"/>
              </a:xfrm>
              <a:prstGeom prst="straightConnector1">
                <a:avLst/>
              </a:prstGeom>
              <a:ln w="19050">
                <a:solidFill>
                  <a:srgbClr val="FF6600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 Box 32"/>
              <p:cNvSpPr txBox="1"/>
              <p:nvPr/>
            </p:nvSpPr>
            <p:spPr>
              <a:xfrm>
                <a:off x="3952355" y="4076231"/>
                <a:ext cx="428596" cy="3535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1000"/>
                  </a:spcAft>
                </a:pPr>
                <a:r>
                  <a:rPr lang="el-GR" sz="1500" dirty="0" smtClean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</a:t>
                </a:r>
                <a:r>
                  <a:rPr lang="en-GB" sz="1500" dirty="0" err="1" smtClean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ij</a:t>
                </a:r>
                <a:endParaRPr lang="en-GB" sz="1500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Univariate M-GCTA</a:t>
            </a:r>
            <a:r>
              <a:rPr lang="en-GB" dirty="0">
                <a:latin typeface="Candara" panose="020E0502030303020204" pitchFamily="34" charset="0"/>
              </a:rPr>
              <a:t/>
            </a:r>
            <a:br>
              <a:rPr lang="en-GB" dirty="0">
                <a:latin typeface="Candara" panose="020E0502030303020204" pitchFamily="34" charset="0"/>
              </a:rPr>
            </a:br>
            <a:endParaRPr lang="en-GB" dirty="0"/>
          </a:p>
        </p:txBody>
      </p:sp>
      <p:sp>
        <p:nvSpPr>
          <p:cNvPr id="81" name="Rectangle 80"/>
          <p:cNvSpPr/>
          <p:nvPr/>
        </p:nvSpPr>
        <p:spPr>
          <a:xfrm>
            <a:off x="1658210" y="4197964"/>
            <a:ext cx="630115" cy="67130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5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P</a:t>
            </a:r>
            <a:r>
              <a:rPr lang="en-GB" sz="1500" baseline="-25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GB" sz="15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680749" y="4197964"/>
            <a:ext cx="630115" cy="67130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GB" sz="15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500" dirty="0" err="1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Pj</a:t>
            </a:r>
            <a:endParaRPr lang="en-GB" sz="15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94332" y="3110928"/>
            <a:ext cx="5818738" cy="1136176"/>
            <a:chOff x="1224366" y="3352763"/>
            <a:chExt cx="5867825" cy="1127924"/>
          </a:xfrm>
        </p:grpSpPr>
        <p:grpSp>
          <p:nvGrpSpPr>
            <p:cNvPr id="132" name="Group 131"/>
            <p:cNvGrpSpPr/>
            <p:nvPr/>
          </p:nvGrpSpPr>
          <p:grpSpPr>
            <a:xfrm>
              <a:off x="5980687" y="4038986"/>
              <a:ext cx="612016" cy="441701"/>
              <a:chOff x="5980687" y="4038986"/>
              <a:chExt cx="612016" cy="441701"/>
            </a:xfrm>
          </p:grpSpPr>
          <p:sp>
            <p:nvSpPr>
              <p:cNvPr id="141" name="Text Box 32"/>
              <p:cNvSpPr txBox="1"/>
              <p:nvPr/>
            </p:nvSpPr>
            <p:spPr>
              <a:xfrm>
                <a:off x="6164107" y="4127100"/>
                <a:ext cx="428596" cy="3535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1000"/>
                  </a:spcAft>
                </a:pPr>
                <a:r>
                  <a:rPr lang="en-GB" sz="1500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>
              <a:xfrm rot="16200000">
                <a:off x="5992343" y="4027330"/>
                <a:ext cx="399754" cy="423065"/>
              </a:xfrm>
              <a:prstGeom prst="straightConnector1">
                <a:avLst/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Oval 132"/>
            <p:cNvSpPr/>
            <p:nvPr/>
          </p:nvSpPr>
          <p:spPr>
            <a:xfrm>
              <a:off x="1224366" y="3393707"/>
              <a:ext cx="788584" cy="72067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500" dirty="0" err="1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MMi</a:t>
              </a:r>
              <a:endParaRPr lang="en-GB" sz="15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303607" y="3352763"/>
              <a:ext cx="788584" cy="72067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500" dirty="0" err="1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MMj</a:t>
              </a:r>
              <a:endParaRPr lang="en-GB" sz="15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1807225" y="4008839"/>
              <a:ext cx="489994" cy="466394"/>
              <a:chOff x="1807225" y="4008839"/>
              <a:chExt cx="489994" cy="466394"/>
            </a:xfrm>
          </p:grpSpPr>
          <p:sp>
            <p:nvSpPr>
              <p:cNvPr id="140" name="Text Box 32"/>
              <p:cNvSpPr txBox="1"/>
              <p:nvPr/>
            </p:nvSpPr>
            <p:spPr>
              <a:xfrm>
                <a:off x="1807225" y="4121646"/>
                <a:ext cx="428596" cy="3535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1000"/>
                  </a:spcAft>
                </a:pPr>
                <a:r>
                  <a:rPr lang="en-GB" sz="1500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cxnSp>
            <p:nvCxnSpPr>
              <p:cNvPr id="139" name="Straight Arrow Connector 138"/>
              <p:cNvCxnSpPr>
                <a:stCxn id="133" idx="5"/>
              </p:cNvCxnSpPr>
              <p:nvPr/>
            </p:nvCxnSpPr>
            <p:spPr>
              <a:xfrm>
                <a:off x="1897465" y="4008839"/>
                <a:ext cx="399754" cy="423065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/>
            <p:cNvGrpSpPr/>
            <p:nvPr/>
          </p:nvGrpSpPr>
          <p:grpSpPr>
            <a:xfrm>
              <a:off x="1985976" y="3534706"/>
              <a:ext cx="4305954" cy="353587"/>
              <a:chOff x="1985976" y="3534706"/>
              <a:chExt cx="4305954" cy="353587"/>
            </a:xfrm>
          </p:grpSpPr>
          <p:cxnSp>
            <p:nvCxnSpPr>
              <p:cNvPr id="137" name="Straight Arrow Connector 136"/>
              <p:cNvCxnSpPr/>
              <p:nvPr/>
            </p:nvCxnSpPr>
            <p:spPr>
              <a:xfrm flipV="1">
                <a:off x="1985976" y="3626207"/>
                <a:ext cx="4305954" cy="19855"/>
              </a:xfrm>
              <a:prstGeom prst="straightConnector1">
                <a:avLst/>
              </a:prstGeom>
              <a:ln w="19050">
                <a:solidFill>
                  <a:srgbClr val="FF6600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 Box 32"/>
              <p:cNvSpPr txBox="1"/>
              <p:nvPr/>
            </p:nvSpPr>
            <p:spPr>
              <a:xfrm>
                <a:off x="3952355" y="3534706"/>
                <a:ext cx="428596" cy="3535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1000"/>
                  </a:spcAft>
                </a:pPr>
                <a:r>
                  <a:rPr lang="el-GR" sz="1500" dirty="0" smtClean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en-GB" sz="1500" dirty="0" err="1" smtClean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ij</a:t>
                </a:r>
                <a:endParaRPr lang="en-GB" sz="1500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592697" y="4776415"/>
            <a:ext cx="5833907" cy="1264716"/>
            <a:chOff x="1222717" y="5006153"/>
            <a:chExt cx="5883122" cy="1255530"/>
          </a:xfrm>
        </p:grpSpPr>
        <p:sp>
          <p:nvSpPr>
            <p:cNvPr id="110" name="Oval 109"/>
            <p:cNvSpPr/>
            <p:nvPr/>
          </p:nvSpPr>
          <p:spPr>
            <a:xfrm>
              <a:off x="1222717" y="5443839"/>
              <a:ext cx="788584" cy="72067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500" smtClean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MCi</a:t>
              </a:r>
              <a:endParaRPr lang="en-GB" sz="15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6317255" y="5384007"/>
              <a:ext cx="788584" cy="72067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500" dirty="0" err="1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MCj</a:t>
              </a:r>
              <a:endParaRPr lang="en-GB" sz="15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011301" y="5903068"/>
              <a:ext cx="4305954" cy="358615"/>
              <a:chOff x="2011301" y="5903068"/>
              <a:chExt cx="4305954" cy="358615"/>
            </a:xfrm>
          </p:grpSpPr>
          <p:cxnSp>
            <p:nvCxnSpPr>
              <p:cNvPr id="119" name="Straight Arrow Connector 118"/>
              <p:cNvCxnSpPr/>
              <p:nvPr/>
            </p:nvCxnSpPr>
            <p:spPr>
              <a:xfrm flipV="1">
                <a:off x="2011301" y="5903068"/>
                <a:ext cx="4305954" cy="19855"/>
              </a:xfrm>
              <a:prstGeom prst="straightConnector1">
                <a:avLst/>
              </a:prstGeom>
              <a:ln w="19050">
                <a:solidFill>
                  <a:srgbClr val="FF6600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 Box 32"/>
              <p:cNvSpPr txBox="1"/>
              <p:nvPr/>
            </p:nvSpPr>
            <p:spPr>
              <a:xfrm>
                <a:off x="3971829" y="5908096"/>
                <a:ext cx="428596" cy="3535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1000"/>
                  </a:spcAft>
                </a:pPr>
                <a:r>
                  <a:rPr lang="el-GR" sz="1500" dirty="0" smtClean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</a:t>
                </a:r>
                <a:r>
                  <a:rPr lang="en-GB" sz="1500" dirty="0" err="1" smtClean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ij</a:t>
                </a:r>
                <a:endParaRPr lang="en-GB" sz="1500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1807225" y="5041226"/>
              <a:ext cx="489994" cy="456859"/>
              <a:chOff x="1807225" y="5041226"/>
              <a:chExt cx="489994" cy="456859"/>
            </a:xfrm>
          </p:grpSpPr>
          <p:cxnSp>
            <p:nvCxnSpPr>
              <p:cNvPr id="117" name="Straight Arrow Connector 116"/>
              <p:cNvCxnSpPr/>
              <p:nvPr/>
            </p:nvCxnSpPr>
            <p:spPr>
              <a:xfrm rot="16200000">
                <a:off x="1885810" y="5086675"/>
                <a:ext cx="399754" cy="423065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 Box 32"/>
              <p:cNvSpPr txBox="1"/>
              <p:nvPr/>
            </p:nvSpPr>
            <p:spPr>
              <a:xfrm>
                <a:off x="1807225" y="5041226"/>
                <a:ext cx="428596" cy="3535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1000"/>
                  </a:spcAft>
                </a:pPr>
                <a:r>
                  <a:rPr lang="en-GB" sz="1500" dirty="0" smtClean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en-GB" sz="1500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5994078" y="5006153"/>
              <a:ext cx="599674" cy="519850"/>
              <a:chOff x="5994078" y="5006153"/>
              <a:chExt cx="599674" cy="519850"/>
            </a:xfrm>
          </p:grpSpPr>
          <p:cxnSp>
            <p:nvCxnSpPr>
              <p:cNvPr id="115" name="Straight Arrow Connector 114"/>
              <p:cNvCxnSpPr/>
              <p:nvPr/>
            </p:nvCxnSpPr>
            <p:spPr>
              <a:xfrm>
                <a:off x="5994078" y="5102938"/>
                <a:ext cx="399754" cy="423065"/>
              </a:xfrm>
              <a:prstGeom prst="straightConnector1">
                <a:avLst/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 Box 32"/>
              <p:cNvSpPr txBox="1"/>
              <p:nvPr/>
            </p:nvSpPr>
            <p:spPr>
              <a:xfrm>
                <a:off x="6165156" y="5006153"/>
                <a:ext cx="428596" cy="3535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1000"/>
                  </a:spcAft>
                </a:pPr>
                <a:r>
                  <a:rPr lang="en-GB" sz="1500" dirty="0" smtClean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en-GB" sz="1500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632520" y="3814638"/>
            <a:ext cx="5817860" cy="1402665"/>
            <a:chOff x="1262876" y="4051362"/>
            <a:chExt cx="5866940" cy="1392477"/>
          </a:xfrm>
        </p:grpSpPr>
        <p:grpSp>
          <p:nvGrpSpPr>
            <p:cNvPr id="102" name="Group 101"/>
            <p:cNvGrpSpPr/>
            <p:nvPr/>
          </p:nvGrpSpPr>
          <p:grpSpPr>
            <a:xfrm>
              <a:off x="1262876" y="4114379"/>
              <a:ext cx="428596" cy="1329460"/>
              <a:chOff x="1262876" y="4114379"/>
              <a:chExt cx="428596" cy="1329460"/>
            </a:xfrm>
          </p:grpSpPr>
          <p:cxnSp>
            <p:nvCxnSpPr>
              <p:cNvPr id="106" name="Straight Arrow Connector 105"/>
              <p:cNvCxnSpPr>
                <a:endCxn id="110" idx="0"/>
              </p:cNvCxnSpPr>
              <p:nvPr/>
            </p:nvCxnSpPr>
            <p:spPr>
              <a:xfrm>
                <a:off x="1609567" y="4114379"/>
                <a:ext cx="7442" cy="1329460"/>
              </a:xfrm>
              <a:prstGeom prst="straightConnector1">
                <a:avLst/>
              </a:prstGeom>
              <a:ln w="19050">
                <a:solidFill>
                  <a:srgbClr val="FF6600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 Box 32"/>
              <p:cNvSpPr txBox="1"/>
              <p:nvPr/>
            </p:nvSpPr>
            <p:spPr>
              <a:xfrm>
                <a:off x="1262876" y="4602315"/>
                <a:ext cx="428596" cy="3535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1000"/>
                  </a:spcAft>
                </a:pPr>
                <a:r>
                  <a:rPr lang="el-GR" sz="1500" dirty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ϒ</a:t>
                </a:r>
                <a:r>
                  <a:rPr lang="en-GB" sz="1500" dirty="0" err="1" smtClean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en-GB" sz="1500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6701220" y="4051362"/>
              <a:ext cx="428596" cy="1329460"/>
              <a:chOff x="6701220" y="4051362"/>
              <a:chExt cx="428596" cy="1329460"/>
            </a:xfrm>
          </p:grpSpPr>
          <p:cxnSp>
            <p:nvCxnSpPr>
              <p:cNvPr id="104" name="Straight Arrow Connector 103"/>
              <p:cNvCxnSpPr/>
              <p:nvPr/>
            </p:nvCxnSpPr>
            <p:spPr>
              <a:xfrm>
                <a:off x="6701257" y="4051362"/>
                <a:ext cx="7442" cy="1329460"/>
              </a:xfrm>
              <a:prstGeom prst="straightConnector1">
                <a:avLst/>
              </a:prstGeom>
              <a:ln w="19050">
                <a:solidFill>
                  <a:srgbClr val="FF6600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 Box 32"/>
              <p:cNvSpPr txBox="1"/>
              <p:nvPr/>
            </p:nvSpPr>
            <p:spPr>
              <a:xfrm>
                <a:off x="6701220" y="4539298"/>
                <a:ext cx="428596" cy="3535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1000"/>
                  </a:spcAft>
                </a:pPr>
                <a:r>
                  <a:rPr lang="el-GR" sz="1500" dirty="0" smtClean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ϒ</a:t>
                </a:r>
                <a:r>
                  <a:rPr lang="en-GB" sz="1500" dirty="0" smtClean="0">
                    <a:latin typeface="Candara" panose="020E0502030303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endParaRPr lang="en-GB" sz="1500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9" name="TextBox 88"/>
          <p:cNvSpPr txBox="1"/>
          <p:nvPr/>
        </p:nvSpPr>
        <p:spPr>
          <a:xfrm>
            <a:off x="6508476" y="3310625"/>
            <a:ext cx="2483122" cy="339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smtClean="0">
                <a:latin typeface="Candara" panose="020E0502030303020204" pitchFamily="34" charset="0"/>
              </a:rPr>
              <a:t>Genes with maternal effect</a:t>
            </a:r>
            <a:endParaRPr lang="en-GB" sz="1500" dirty="0">
              <a:latin typeface="Candara" panose="020E0502030303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10863" y="2413550"/>
            <a:ext cx="3307388" cy="339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smtClean="0">
                <a:latin typeface="Candara" panose="020E0502030303020204" pitchFamily="34" charset="0"/>
              </a:rPr>
              <a:t>Genes with off-spring specific effects</a:t>
            </a:r>
            <a:endParaRPr lang="en-GB" sz="1500" dirty="0">
              <a:latin typeface="Candara" panose="020E050203030302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410096" y="2213270"/>
            <a:ext cx="2148882" cy="1273189"/>
            <a:chOff x="3055448" y="2461625"/>
            <a:chExt cx="2167010" cy="1263941"/>
          </a:xfrm>
        </p:grpSpPr>
        <p:sp>
          <p:nvSpPr>
            <p:cNvPr id="92" name="Oval 91"/>
            <p:cNvSpPr/>
            <p:nvPr/>
          </p:nvSpPr>
          <p:spPr>
            <a:xfrm>
              <a:off x="3055448" y="2461625"/>
              <a:ext cx="788584" cy="72067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500" dirty="0" err="1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CMi</a:t>
              </a:r>
              <a:endParaRPr lang="en-GB" sz="15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4433874" y="2461625"/>
              <a:ext cx="788584" cy="72067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n-GB" sz="1500" dirty="0" err="1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CMi</a:t>
              </a:r>
              <a:endParaRPr lang="en-GB" sz="15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3758524" y="3073457"/>
              <a:ext cx="790835" cy="652109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endCxn id="93" idx="3"/>
            </p:cNvCxnSpPr>
            <p:nvPr/>
          </p:nvCxnSpPr>
          <p:spPr>
            <a:xfrm flipV="1">
              <a:off x="3675645" y="3076757"/>
              <a:ext cx="873714" cy="648809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endCxn id="93" idx="2"/>
            </p:cNvCxnSpPr>
            <p:nvPr/>
          </p:nvCxnSpPr>
          <p:spPr>
            <a:xfrm>
              <a:off x="3844032" y="2808747"/>
              <a:ext cx="589842" cy="1321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92" idx="4"/>
              <a:endCxn id="121" idx="0"/>
            </p:cNvCxnSpPr>
            <p:nvPr/>
          </p:nvCxnSpPr>
          <p:spPr>
            <a:xfrm>
              <a:off x="3449740" y="3182297"/>
              <a:ext cx="0" cy="501639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4789495" y="3183831"/>
              <a:ext cx="0" cy="501639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 Box 32"/>
            <p:cNvSpPr txBox="1"/>
            <p:nvPr/>
          </p:nvSpPr>
          <p:spPr>
            <a:xfrm>
              <a:off x="3971405" y="2477431"/>
              <a:ext cx="428596" cy="3535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l-GR" sz="1500" dirty="0" smtClean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</a:t>
              </a:r>
              <a:r>
                <a:rPr lang="en-GB" sz="1500" dirty="0" err="1" smtClean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ij</a:t>
              </a:r>
              <a:endParaRPr lang="en-GB" sz="15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 Box 32"/>
            <p:cNvSpPr txBox="1"/>
            <p:nvPr/>
          </p:nvSpPr>
          <p:spPr>
            <a:xfrm>
              <a:off x="3629734" y="3206123"/>
              <a:ext cx="428596" cy="3535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l-GR" sz="1500" dirty="0" smtClean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GB" sz="1500" dirty="0" err="1" smtClean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ji</a:t>
              </a:r>
              <a:endParaRPr lang="en-GB" sz="15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 Box 32"/>
            <p:cNvSpPr txBox="1"/>
            <p:nvPr/>
          </p:nvSpPr>
          <p:spPr>
            <a:xfrm>
              <a:off x="4219576" y="3205781"/>
              <a:ext cx="428596" cy="3535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el-GR" sz="1500" dirty="0" smtClean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GB" sz="1500" dirty="0" err="1" smtClean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ij</a:t>
              </a:r>
              <a:endParaRPr lang="en-GB" sz="15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3" name="Rectangle 152"/>
          <p:cNvSpPr/>
          <p:nvPr/>
        </p:nvSpPr>
        <p:spPr>
          <a:xfrm>
            <a:off x="517118" y="911700"/>
            <a:ext cx="8109763" cy="11798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dirty="0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covariance (</a:t>
            </a:r>
            <a:r>
              <a:rPr lang="en-GB" dirty="0" err="1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</a:t>
            </a:r>
            <a:r>
              <a:rPr lang="en-GB" baseline="-25000" dirty="0" err="1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GB" dirty="0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between the offspring of the </a:t>
            </a:r>
            <a:r>
              <a:rPr lang="en-GB" dirty="0" err="1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baseline="30000" dirty="0" err="1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dirty="0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dirty="0" err="1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baseline="30000" dirty="0" err="1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dirty="0">
                <a:solidFill>
                  <a:schemeClr val="accent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family is</a:t>
            </a:r>
          </a:p>
          <a:p>
            <a:pPr>
              <a:spcAft>
                <a:spcPts val="1000"/>
              </a:spcAft>
            </a:pPr>
            <a:r>
              <a:rPr lang="en-GB" dirty="0" err="1" smtClean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</a:t>
            </a:r>
            <a:r>
              <a:rPr lang="en-GB" baseline="-25000" dirty="0" err="1" smtClean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GB" dirty="0" smtClean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α</a:t>
            </a:r>
            <a:r>
              <a:rPr lang="en-GB" baseline="-25000" dirty="0" err="1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GB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b="1" baseline="30000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β</a:t>
            </a:r>
            <a:r>
              <a:rPr lang="en-GB" baseline="-25000" dirty="0" err="1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GB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b="1" baseline="30000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GB" b="1" baseline="30000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+ (</a:t>
            </a:r>
            <a:r>
              <a:rPr lang="en-GB" dirty="0" err="1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GB" baseline="-25000" dirty="0" err="1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GB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GB" dirty="0" err="1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GB" baseline="-25000" dirty="0" err="1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</a:t>
            </a:r>
            <a:r>
              <a:rPr lang="en-GB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b="1" dirty="0" smtClean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</a:t>
            </a:r>
          </a:p>
          <a:p>
            <a:pPr>
              <a:spcAft>
                <a:spcPts val="1000"/>
              </a:spcAft>
            </a:pPr>
            <a:endParaRPr lang="en-GB" dirty="0">
              <a:solidFill>
                <a:schemeClr val="tx1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578980" y="5305247"/>
            <a:ext cx="2384784" cy="56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latin typeface="Candara" panose="020E0502030303020204" pitchFamily="34" charset="0"/>
              </a:rPr>
              <a:t>Genes with maternal effect through inheritance</a:t>
            </a:r>
            <a:endParaRPr lang="en-GB" sz="1500" dirty="0">
              <a:latin typeface="Candara" panose="020E0502030303020204" pitchFamily="34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 flipH="1">
            <a:off x="4363472" y="2737799"/>
            <a:ext cx="643394" cy="55732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329031"/>
              </p:ext>
            </p:extLst>
          </p:nvPr>
        </p:nvGraphicFramePr>
        <p:xfrm>
          <a:off x="532935" y="1710353"/>
          <a:ext cx="4775423" cy="40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2" name="Equation" r:id="rId4" imgW="2286000" imgH="241200" progId="Equation.3">
                  <p:embed/>
                </p:oleObj>
              </mc:Choice>
              <mc:Fallback>
                <p:oleObj name="Equation" r:id="rId4" imgW="2286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35" y="1710353"/>
                        <a:ext cx="4775423" cy="405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44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Our study </a:t>
            </a:r>
            <a:r>
              <a:rPr lang="en-GB" dirty="0" smtClean="0"/>
              <a:t>participants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447"/>
            <a:ext cx="5195455" cy="427355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Avon</a:t>
            </a:r>
            <a:r>
              <a:rPr lang="de-DE" dirty="0" smtClean="0"/>
              <a:t> </a:t>
            </a:r>
            <a:r>
              <a:rPr lang="de-DE" dirty="0"/>
              <a:t>Longitudinal Study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Parents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(</a:t>
            </a:r>
            <a:r>
              <a:rPr lang="de-DE" dirty="0" err="1"/>
              <a:t>ALSPAC</a:t>
            </a:r>
            <a:r>
              <a:rPr lang="de-DE" dirty="0"/>
              <a:t>)</a:t>
            </a:r>
          </a:p>
          <a:p>
            <a:pPr marL="285750" lvl="1" indent="-285750">
              <a:tabLst>
                <a:tab pos="712788" algn="l"/>
              </a:tabLst>
            </a:pPr>
            <a:r>
              <a:rPr lang="en-GB" sz="1800" dirty="0" smtClean="0"/>
              <a:t>Birth cohort </a:t>
            </a:r>
            <a:endParaRPr lang="en-GB" sz="1800" dirty="0"/>
          </a:p>
          <a:p>
            <a:pPr marL="285750" lvl="1" indent="-285750">
              <a:tabLst>
                <a:tab pos="712788" algn="l"/>
              </a:tabLst>
            </a:pPr>
            <a:r>
              <a:rPr lang="en-GB" sz="1800" dirty="0" smtClean="0"/>
              <a:t>Resident in Bristol, South </a:t>
            </a:r>
            <a:r>
              <a:rPr lang="en-GB" sz="1800" dirty="0"/>
              <a:t>West </a:t>
            </a:r>
            <a:r>
              <a:rPr lang="en-GB" sz="1800" dirty="0" smtClean="0"/>
              <a:t>England</a:t>
            </a:r>
          </a:p>
          <a:p>
            <a:pPr marL="285750" lvl="1" indent="-285750">
              <a:tabLst>
                <a:tab pos="712788" algn="l"/>
              </a:tabLst>
            </a:pPr>
            <a:r>
              <a:rPr lang="en-GB" sz="1800" dirty="0" smtClean="0"/>
              <a:t>&gt;10,000 mothers and children</a:t>
            </a:r>
            <a:endParaRPr lang="en-GB" sz="1800" dirty="0"/>
          </a:p>
          <a:p>
            <a:pPr lvl="1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67" y="872472"/>
            <a:ext cx="2451574" cy="260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2" t="6826" r="1806" b="8210"/>
          <a:stretch/>
        </p:blipFill>
        <p:spPr bwMode="auto">
          <a:xfrm>
            <a:off x="6727894" y="4253347"/>
            <a:ext cx="712520" cy="10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03" name="Picture 235" descr="http://www.crosscountrytrains.co.uk/media/22701/trains_to_brist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5" y="3599530"/>
            <a:ext cx="52959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 descr="ad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3698875"/>
            <a:ext cx="2617787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6" name="Picture 8" descr="albert-einste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4" y="800100"/>
            <a:ext cx="2490788" cy="23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882650" y="2678113"/>
            <a:ext cx="1624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2060"/>
                </a:solidFill>
                <a:latin typeface="Candara" panose="020E0502030303020204" pitchFamily="34" charset="0"/>
              </a:rPr>
              <a:t>0 words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5334000" y="5745163"/>
            <a:ext cx="2049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2060"/>
                </a:solidFill>
                <a:latin typeface="Candara" panose="020E0502030303020204" pitchFamily="34" charset="0"/>
              </a:rPr>
              <a:t>~120,000 words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1141413" y="5183188"/>
            <a:ext cx="184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2060"/>
                </a:solidFill>
                <a:latin typeface="Candara" panose="020E0502030303020204" pitchFamily="34" charset="0"/>
              </a:rPr>
              <a:t>~13,000 words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3629025" y="3314700"/>
            <a:ext cx="1954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2060"/>
                </a:solidFill>
                <a:latin typeface="Candara" panose="020E0502030303020204" pitchFamily="34" charset="0"/>
              </a:rPr>
              <a:t>~60,000 words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6658309" y="3219451"/>
            <a:ext cx="228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2060"/>
                </a:solidFill>
                <a:latin typeface="Candara" panose="020E0502030303020204" pitchFamily="34" charset="0"/>
              </a:rPr>
              <a:t>~</a:t>
            </a:r>
            <a:r>
              <a:rPr lang="en-GB" altLang="en-US" dirty="0" smtClean="0">
                <a:solidFill>
                  <a:srgbClr val="002060"/>
                </a:solidFill>
                <a:latin typeface="Candara" panose="020E0502030303020204" pitchFamily="34" charset="0"/>
              </a:rPr>
              <a:t>1,000,000 </a:t>
            </a:r>
            <a:r>
              <a:rPr lang="en-GB" altLang="en-US" dirty="0">
                <a:solidFill>
                  <a:srgbClr val="002060"/>
                </a:solidFill>
                <a:latin typeface="Candara" panose="020E0502030303020204" pitchFamily="34" charset="0"/>
              </a:rPr>
              <a:t>words</a:t>
            </a:r>
          </a:p>
        </p:txBody>
      </p:sp>
      <p:pic>
        <p:nvPicPr>
          <p:cNvPr id="58386" name="Picture 18" descr="bab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169988"/>
            <a:ext cx="14351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7" name="Picture 19" descr="prescho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325813"/>
            <a:ext cx="233997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8" name="Picture 20" descr="highscho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1217613"/>
            <a:ext cx="2519363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898525" indent="-441325" algn="l" rtl="0" fontAlgn="base">
              <a:spcBef>
                <a:spcPct val="0"/>
              </a:spcBef>
              <a:spcAft>
                <a:spcPct val="0"/>
              </a:spcAft>
              <a:buBlip>
                <a:blip r:embed="rId8"/>
              </a:buBlip>
              <a:defRPr sz="4400">
                <a:solidFill>
                  <a:srgbClr val="B01C2E"/>
                </a:solidFill>
                <a:latin typeface="Arial" charset="0"/>
              </a:defRPr>
            </a:lvl6pPr>
            <a:lvl7pPr marL="1355725" indent="-441325" algn="l" rtl="0" fontAlgn="base">
              <a:spcBef>
                <a:spcPct val="0"/>
              </a:spcBef>
              <a:spcAft>
                <a:spcPct val="0"/>
              </a:spcAft>
              <a:buBlip>
                <a:blip r:embed="rId8"/>
              </a:buBlip>
              <a:defRPr sz="4400">
                <a:solidFill>
                  <a:srgbClr val="B01C2E"/>
                </a:solidFill>
                <a:latin typeface="Arial" charset="0"/>
              </a:defRPr>
            </a:lvl7pPr>
            <a:lvl8pPr marL="1812925" indent="-441325" algn="l" rtl="0" fontAlgn="base">
              <a:spcBef>
                <a:spcPct val="0"/>
              </a:spcBef>
              <a:spcAft>
                <a:spcPct val="0"/>
              </a:spcAft>
              <a:buBlip>
                <a:blip r:embed="rId8"/>
              </a:buBlip>
              <a:defRPr sz="4400">
                <a:solidFill>
                  <a:srgbClr val="B01C2E"/>
                </a:solidFill>
                <a:latin typeface="Arial" charset="0"/>
              </a:defRPr>
            </a:lvl8pPr>
            <a:lvl9pPr marL="2270125" indent="-441325" algn="l" rtl="0" fontAlgn="base">
              <a:spcBef>
                <a:spcPct val="0"/>
              </a:spcBef>
              <a:spcAft>
                <a:spcPct val="0"/>
              </a:spcAft>
              <a:buBlip>
                <a:blip r:embed="rId8"/>
              </a:buBlip>
              <a:defRPr sz="4400">
                <a:solidFill>
                  <a:srgbClr val="B01C2E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Expressive language development</a:t>
            </a:r>
            <a:endParaRPr lang="en-GB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Expressive vocabulary scores in ALSPAC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        </a:t>
            </a:r>
            <a:endParaRPr lang="en-GB" dirty="0"/>
          </a:p>
        </p:txBody>
      </p:sp>
      <p:pic>
        <p:nvPicPr>
          <p:cNvPr id="5" name="Picture 2" descr="cdi_15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85" y="2258982"/>
            <a:ext cx="2866633" cy="286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di_24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43" y="2326123"/>
            <a:ext cx="2799493" cy="279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Heritability of expressive vocabulary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551599" cy="3100137"/>
          </a:xfrm>
        </p:spPr>
        <p:txBody>
          <a:bodyPr/>
          <a:lstStyle/>
          <a:p>
            <a:pPr marL="176213" lvl="1" indent="-176213">
              <a:buFont typeface="Arial" panose="020B0604020202020204" pitchFamily="34" charset="0"/>
              <a:buChar char="•"/>
            </a:pPr>
            <a:r>
              <a:rPr lang="en-GB" dirty="0" smtClean="0"/>
              <a:t>Concordance of twin and large-sample SNP h</a:t>
            </a:r>
            <a:r>
              <a:rPr lang="en-GB" baseline="30000" dirty="0" smtClean="0"/>
              <a:t>2</a:t>
            </a:r>
            <a:r>
              <a:rPr lang="en-GB" dirty="0" smtClean="0"/>
              <a:t> = </a:t>
            </a:r>
            <a:r>
              <a:rPr lang="en-GB" b="1" dirty="0" smtClean="0"/>
              <a:t>little missing heritability</a:t>
            </a:r>
          </a:p>
          <a:p>
            <a:pPr marL="176213" lvl="1" indent="-176213">
              <a:buFont typeface="Arial" panose="020B0604020202020204" pitchFamily="34" charset="0"/>
              <a:buChar char="•"/>
            </a:pPr>
            <a:r>
              <a:rPr lang="en-GB" b="1" dirty="0" smtClean="0"/>
              <a:t>Large shared environmental effects </a:t>
            </a:r>
            <a:r>
              <a:rPr lang="en-GB" dirty="0" smtClean="0"/>
              <a:t>in twin model (TEDS)</a:t>
            </a:r>
            <a:endParaRPr lang="en-GB" dirty="0"/>
          </a:p>
          <a:p>
            <a:pPr marL="176212" lvl="2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0" t="43168" r="-259" b="51224"/>
          <a:stretch/>
        </p:blipFill>
        <p:spPr>
          <a:xfrm>
            <a:off x="5715767" y="5719138"/>
            <a:ext cx="1570489" cy="359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r="20792"/>
          <a:stretch/>
        </p:blipFill>
        <p:spPr>
          <a:xfrm>
            <a:off x="5214099" y="1406605"/>
            <a:ext cx="3917493" cy="4338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0" t="48727" r="-259" b="47578"/>
          <a:stretch/>
        </p:blipFill>
        <p:spPr>
          <a:xfrm>
            <a:off x="7377245" y="5860867"/>
            <a:ext cx="1570489" cy="236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62570" y="412543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0.13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486450" y="412543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0.17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950327"/>
              </p:ext>
            </p:extLst>
          </p:nvPr>
        </p:nvGraphicFramePr>
        <p:xfrm>
          <a:off x="548507" y="3000261"/>
          <a:ext cx="4496938" cy="82296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81392"/>
                <a:gridCol w="1304830"/>
                <a:gridCol w="1305358"/>
                <a:gridCol w="1305358"/>
              </a:tblGrid>
              <a:tr h="250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ndara" panose="020E0502030303020204" pitchFamily="34" charset="0"/>
                        </a:rPr>
                        <a:t>A</a:t>
                      </a: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ndara" panose="020E0502030303020204" pitchFamily="34" charset="0"/>
                        </a:rPr>
                        <a:t>C</a:t>
                      </a: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ndara" panose="020E0502030303020204" pitchFamily="34" charset="0"/>
                        </a:rPr>
                        <a:t>E</a:t>
                      </a: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3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2060"/>
                          </a:solidFill>
                          <a:effectLst/>
                          <a:latin typeface="Candara" panose="020E0502030303020204" pitchFamily="34" charset="0"/>
                        </a:rPr>
                        <a:t>24m</a:t>
                      </a: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ndara" panose="020E0502030303020204" pitchFamily="34" charset="0"/>
                        </a:rPr>
                        <a:t>0.20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ndara" panose="020E0502030303020204" pitchFamily="34" charset="0"/>
                        </a:rPr>
                        <a:t>(.19, .22)</a:t>
                      </a: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ndara" panose="020E0502030303020204" pitchFamily="34" charset="0"/>
                        </a:rPr>
                        <a:t>0.74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ndara" panose="020E0502030303020204" pitchFamily="34" charset="0"/>
                        </a:rPr>
                        <a:t>(.72, .75)</a:t>
                      </a: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ndara" panose="020E0502030303020204" pitchFamily="34" charset="0"/>
                        </a:rPr>
                        <a:t>0.06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ndara" panose="020E0502030303020204" pitchFamily="34" charset="0"/>
                        </a:rPr>
                        <a:t>(.06, .06)</a:t>
                      </a: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199" y="3891458"/>
            <a:ext cx="62335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 is best fitting model</a:t>
            </a: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Univariate </a:t>
            </a:r>
            <a:r>
              <a:rPr lang="en-GB" dirty="0"/>
              <a:t>M-GCTA – Early language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230105"/>
              </p:ext>
            </p:extLst>
          </p:nvPr>
        </p:nvGraphicFramePr>
        <p:xfrm>
          <a:off x="99622" y="2102677"/>
          <a:ext cx="8202576" cy="155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5" name="Document" r:id="rId3" imgW="5726211" imgH="1086314" progId="Word.Document.12">
                  <p:embed/>
                </p:oleObj>
              </mc:Choice>
              <mc:Fallback>
                <p:oleObj name="Document" r:id="rId3" imgW="5726211" imgH="10863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622" y="2102677"/>
                        <a:ext cx="8202576" cy="1554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91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Molecular 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368798" cy="4273550"/>
          </a:xfrm>
        </p:spPr>
        <p:txBody>
          <a:bodyPr/>
          <a:lstStyle/>
          <a:p>
            <a:r>
              <a:rPr lang="en-GB" sz="2000" dirty="0" smtClean="0"/>
              <a:t>GWAS signal near </a:t>
            </a:r>
            <a:r>
              <a:rPr lang="en-GB" sz="2000" i="1" dirty="0" smtClean="0"/>
              <a:t>ROBO2</a:t>
            </a:r>
            <a:r>
              <a:rPr lang="en-GB" sz="2000" dirty="0" smtClean="0"/>
              <a:t> </a:t>
            </a:r>
            <a:r>
              <a:rPr lang="en-GB" sz="2000" dirty="0"/>
              <a:t>at </a:t>
            </a:r>
            <a:r>
              <a:rPr lang="en-GB" sz="2000" dirty="0" smtClean="0"/>
              <a:t>3p12.3 (15-18 months of age), age-specific</a:t>
            </a:r>
          </a:p>
          <a:p>
            <a:r>
              <a:rPr lang="en-GB" sz="2000" i="1" dirty="0"/>
              <a:t>ROBO2</a:t>
            </a:r>
            <a:r>
              <a:rPr lang="en-GB" sz="2000" dirty="0" smtClean="0"/>
              <a:t> encodes </a:t>
            </a:r>
            <a:r>
              <a:rPr lang="en-GB" sz="2000" dirty="0"/>
              <a:t>a conserved axon binding </a:t>
            </a:r>
            <a:r>
              <a:rPr lang="en-GB" sz="2000" dirty="0" smtClean="0"/>
              <a:t>receptor</a:t>
            </a:r>
          </a:p>
          <a:p>
            <a:r>
              <a:rPr lang="en-GB" sz="2000" dirty="0"/>
              <a:t>K</a:t>
            </a:r>
            <a:r>
              <a:rPr lang="en-GB" sz="2000" dirty="0" smtClean="0"/>
              <a:t>ey </a:t>
            </a:r>
            <a:r>
              <a:rPr lang="en-GB" sz="2000" dirty="0"/>
              <a:t>role in axon guidance and cell </a:t>
            </a:r>
            <a:r>
              <a:rPr lang="en-GB" sz="2000" dirty="0" smtClean="0"/>
              <a:t>migration</a:t>
            </a:r>
          </a:p>
          <a:p>
            <a:r>
              <a:rPr lang="en-GB" sz="2000" dirty="0" smtClean="0"/>
              <a:t>Single </a:t>
            </a:r>
            <a:r>
              <a:rPr lang="en-GB" sz="2000" dirty="0"/>
              <a:t>cell gene expression, especially during perinatal development </a:t>
            </a:r>
            <a:endParaRPr lang="en-GB" sz="2000" dirty="0" smtClean="0"/>
          </a:p>
          <a:p>
            <a:r>
              <a:rPr lang="en-GB" sz="2000" dirty="0" smtClean="0"/>
              <a:t>Predominantly </a:t>
            </a:r>
            <a:r>
              <a:rPr lang="en-GB" sz="2000" dirty="0"/>
              <a:t>in </a:t>
            </a:r>
            <a:r>
              <a:rPr lang="en-GB" sz="2000" dirty="0" err="1"/>
              <a:t>newborn</a:t>
            </a:r>
            <a:r>
              <a:rPr lang="en-GB" sz="2000" dirty="0"/>
              <a:t>, not mature neurons</a:t>
            </a:r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5122" name="Picture 2" descr="C:\Beate\Bristol\ALSPAC\Projects\GWA\Projects\EAGLE\Communication\Manuscript\Rebuttal_Final\Submission\Figures\Figure-3StPourcai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" r="64036" b="54351"/>
          <a:stretch/>
        </p:blipFill>
        <p:spPr bwMode="auto">
          <a:xfrm>
            <a:off x="4334493" y="1581150"/>
            <a:ext cx="4714257" cy="39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9182" y="5732044"/>
            <a:ext cx="3828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St </a:t>
            </a:r>
            <a:r>
              <a:rPr lang="en-GB" sz="1400" dirty="0" err="1">
                <a:solidFill>
                  <a:srgbClr val="002060"/>
                </a:solidFill>
              </a:rPr>
              <a:t>Pourcain</a:t>
            </a:r>
            <a:r>
              <a:rPr lang="en-GB" sz="1400" dirty="0">
                <a:solidFill>
                  <a:srgbClr val="002060"/>
                </a:solidFill>
              </a:rPr>
              <a:t>, B. </a:t>
            </a:r>
            <a:r>
              <a:rPr lang="en-GB" sz="1400" i="1" dirty="0">
                <a:solidFill>
                  <a:srgbClr val="002060"/>
                </a:solidFill>
              </a:rPr>
              <a:t>et al.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i="1" dirty="0" smtClean="0">
                <a:solidFill>
                  <a:srgbClr val="002060"/>
                </a:solidFill>
              </a:rPr>
              <a:t>Nat </a:t>
            </a:r>
            <a:r>
              <a:rPr lang="en-GB" sz="1400" i="1" dirty="0" err="1">
                <a:solidFill>
                  <a:srgbClr val="002060"/>
                </a:solidFill>
              </a:rPr>
              <a:t>Commun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b="1" dirty="0">
                <a:solidFill>
                  <a:srgbClr val="002060"/>
                </a:solidFill>
              </a:rPr>
              <a:t>5,</a:t>
            </a:r>
            <a:r>
              <a:rPr lang="en-GB" sz="1400" dirty="0">
                <a:solidFill>
                  <a:srgbClr val="002060"/>
                </a:solidFill>
              </a:rPr>
              <a:t> (</a:t>
            </a:r>
            <a:r>
              <a:rPr lang="en-GB" sz="1400">
                <a:solidFill>
                  <a:srgbClr val="002060"/>
                </a:solidFill>
              </a:rPr>
              <a:t>2014</a:t>
            </a:r>
            <a:r>
              <a:rPr lang="en-GB" sz="1400" smtClean="0">
                <a:solidFill>
                  <a:srgbClr val="002060"/>
                </a:solidFill>
              </a:rPr>
              <a:t>)</a:t>
            </a:r>
            <a:endParaRPr lang="en-GB" sz="14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4740" y="3914228"/>
            <a:ext cx="217714" cy="2150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018964" y="1512114"/>
            <a:ext cx="248235" cy="107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08283" y="1555658"/>
            <a:ext cx="217714" cy="2150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Btemplate 13 Feb">
  <a:themeElements>
    <a:clrScheme name="UOBtemplate 13 Fe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OBtemplate 13 F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OBtemplate 13 Fe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Btemplate 13 Fe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Btemplate 13 Fe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Btemplate 13 Fe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Btemplate 13 Fe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Btemplate 13 Fe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Btemplate 13 Fe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Btemplate 13 Fe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Btemplate 13 Fe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Btemplate 13 Fe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Btemplate 13 Fe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Btemplate 13 Fe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UOB template subtitle in white bar 01 May</Template>
  <TotalTime>92066</TotalTime>
  <Words>548</Words>
  <Application>Microsoft Office PowerPoint</Application>
  <PresentationFormat>On-screen Show (4:3)</PresentationFormat>
  <Paragraphs>210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Cambria</vt:lpstr>
      <vt:lpstr>Cambria Math</vt:lpstr>
      <vt:lpstr>Candara</vt:lpstr>
      <vt:lpstr>normal arial</vt:lpstr>
      <vt:lpstr>Times New Roman</vt:lpstr>
      <vt:lpstr>Wingdings</vt:lpstr>
      <vt:lpstr>UOBtemplate 13 Feb</vt:lpstr>
      <vt:lpstr>Equation</vt:lpstr>
      <vt:lpstr>Document</vt:lpstr>
      <vt:lpstr>  Bivariate M-GCTA models Concepts and applications using structural equation modelling    International Workshop on Statistical Genetic Methods for Human Complex Traits Boulder, Colorado       </vt:lpstr>
      <vt:lpstr>Univariate M-GCTA </vt:lpstr>
      <vt:lpstr>Univariate M-GCTA </vt:lpstr>
      <vt:lpstr>Our study participants</vt:lpstr>
      <vt:lpstr>PowerPoint Presentation</vt:lpstr>
      <vt:lpstr>Expressive vocabulary scores in ALSPAC</vt:lpstr>
      <vt:lpstr>Heritability of expressive vocabulary</vt:lpstr>
      <vt:lpstr>Univariate M-GCTA – Early language</vt:lpstr>
      <vt:lpstr>Molecular evidence</vt:lpstr>
      <vt:lpstr>Bivariate M-GCTA</vt:lpstr>
      <vt:lpstr>Bivariate M-GCTA</vt:lpstr>
      <vt:lpstr>Variances and covariances</vt:lpstr>
      <vt:lpstr>Variances and covariances</vt:lpstr>
      <vt:lpstr>Bivariate model</vt:lpstr>
      <vt:lpstr>Deriving the Likelihood</vt:lpstr>
      <vt:lpstr>Computational requirements</vt:lpstr>
      <vt:lpstr>Summary</vt:lpstr>
      <vt:lpstr>Acknowledgements</vt:lpstr>
    </vt:vector>
  </TitlesOfParts>
  <Company>University of Bristol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isses</dc:creator>
  <cp:lastModifiedBy>MUB St Pourcain</cp:lastModifiedBy>
  <cp:revision>2775</cp:revision>
  <cp:lastPrinted>2014-10-09T08:56:32Z</cp:lastPrinted>
  <dcterms:created xsi:type="dcterms:W3CDTF">2007-05-01T15:00:58Z</dcterms:created>
  <dcterms:modified xsi:type="dcterms:W3CDTF">2015-03-06T00:02:39Z</dcterms:modified>
</cp:coreProperties>
</file>