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74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968" autoAdjust="0"/>
  </p:normalViewPr>
  <p:slideViewPr>
    <p:cSldViewPr>
      <p:cViewPr>
        <p:scale>
          <a:sx n="100" d="100"/>
          <a:sy n="100" d="100"/>
        </p:scale>
        <p:origin x="-904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1F79-CB64-46A8-8D74-919F95A902B0}" type="datetimeFigureOut">
              <a:rPr lang="nl-NL" smtClean="0"/>
              <a:pPr/>
              <a:t>03/03/15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E5EC-5E9C-4336-8AE1-D9B603368D6B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h.umich.edu/csg/abecasis/metal/" TargetMode="External"/><Relationship Id="rId4" Type="http://schemas.openxmlformats.org/officeDocument/2006/relationships/hyperlink" Target="http://genome.sph.umich.edu/wiki/Metal_Document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a typeface="ＭＳ Ｐゴシック" charset="-128"/>
              </a:rPr>
              <a:t>METAL Practical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ran</a:t>
            </a:r>
            <a:r>
              <a:rPr lang="nl-NL" dirty="0" smtClean="0"/>
              <a:t> a GWA </a:t>
            </a:r>
            <a:r>
              <a:rPr lang="nl-NL" dirty="0" smtClean="0"/>
              <a:t>analysis</a:t>
            </a:r>
            <a:r>
              <a:rPr lang="nl-NL" dirty="0" smtClean="0"/>
              <a:t>.</a:t>
            </a:r>
          </a:p>
          <a:p>
            <a:pPr algn="ctr"/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take the </a:t>
            </a:r>
            <a:r>
              <a:rPr lang="nl-NL" dirty="0" err="1" smtClean="0"/>
              <a:t>results</a:t>
            </a:r>
            <a:r>
              <a:rPr lang="nl-NL" dirty="0" smtClean="0"/>
              <a:t> file and a second </a:t>
            </a:r>
            <a:r>
              <a:rPr lang="nl-NL" dirty="0" err="1" smtClean="0"/>
              <a:t>results</a:t>
            </a:r>
            <a:r>
              <a:rPr lang="nl-NL" dirty="0" smtClean="0"/>
              <a:t> file to run a meta-analysis </a:t>
            </a:r>
            <a:r>
              <a:rPr lang="nl-NL" dirty="0" err="1" smtClean="0"/>
              <a:t>using</a:t>
            </a:r>
            <a:r>
              <a:rPr lang="nl-NL" dirty="0" smtClean="0"/>
              <a:t> METAL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Copy files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b="1" dirty="0" err="1" smtClean="0"/>
              <a:t>faculty</a:t>
            </a:r>
            <a:r>
              <a:rPr lang="nl-NL" b="1" dirty="0" smtClean="0"/>
              <a:t>/</a:t>
            </a:r>
            <a:r>
              <a:rPr lang="nl-NL" b="1" dirty="0" err="1" smtClean="0"/>
              <a:t>meike</a:t>
            </a:r>
            <a:r>
              <a:rPr lang="nl-NL" b="1" dirty="0" smtClean="0"/>
              <a:t>/2015/metal-practical</a:t>
            </a:r>
            <a:r>
              <a:rPr lang="nl-NL" dirty="0" smtClean="0"/>
              <a:t> to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folder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Step 2: driver file: </a:t>
            </a:r>
            <a:r>
              <a:rPr lang="en-US" dirty="0" err="1" smtClean="0"/>
              <a:t>meta_run_file</a:t>
            </a:r>
            <a:endParaRPr lang="en-U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8229600" cy="4379912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PERFORM META-ANALYSIS based on effect size and on test statistic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Loading in the input files with results from the  participating samples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Note: Order of samples is …[sample size, alphabetic order,..]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Phenotype is 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# MB March 2015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MARKER  SNP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ALLELE  A1 A2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PVALUE  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EFFECT  log(OR)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STDERR  SE				specifies column names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results1.txt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results2.txt			processes two results files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OUTFILE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meta_res_Z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.txt			Output file naming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ANALYZE				Conducts Z-based meta-analysis from test statistic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CLEAR				Clears workspace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SCHEME STDERR			Changes meta-analysis scheme to beta + SE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results1.txt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PROCESS results2.txt			processes two results files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OUTFILE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meta_res_SE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 .txt			Output file naming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ANALYZE				Conducts effect size meta-analysis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Larger</a:t>
            </a:r>
            <a:r>
              <a:rPr lang="nl-NL" dirty="0" smtClean="0"/>
              <a:t> Consortia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# PERFORM META-ANALYSIS </a:t>
            </a:r>
            <a:r>
              <a:rPr lang="nl-NL" sz="1000" dirty="0" err="1" smtClean="0"/>
              <a:t>on</a:t>
            </a:r>
            <a:r>
              <a:rPr lang="nl-NL" sz="1000" dirty="0" smtClean="0"/>
              <a:t> </a:t>
            </a:r>
            <a:r>
              <a:rPr lang="nl-NL" sz="1000" dirty="0" err="1" smtClean="0"/>
              <a:t>P-values</a:t>
            </a:r>
            <a:endParaRPr lang="nl-NL" sz="1000" dirty="0" smtClean="0"/>
          </a:p>
          <a:p>
            <a:endParaRPr lang="nl-NL" sz="1000" dirty="0" smtClean="0"/>
          </a:p>
          <a:p>
            <a:endParaRPr lang="nl-NL" sz="1000" dirty="0" smtClean="0"/>
          </a:p>
          <a:p>
            <a:r>
              <a:rPr lang="en-US" sz="1000" dirty="0" smtClean="0"/>
              <a:t># Loading in the </a:t>
            </a:r>
            <a:r>
              <a:rPr lang="en-US" sz="1000" dirty="0" err="1" smtClean="0"/>
              <a:t>inputfiles</a:t>
            </a:r>
            <a:r>
              <a:rPr lang="en-US" sz="1000" dirty="0" smtClean="0"/>
              <a:t> with results from the  participating samples </a:t>
            </a:r>
          </a:p>
          <a:p>
            <a:r>
              <a:rPr lang="en-US" sz="1000" dirty="0" smtClean="0"/>
              <a:t># Note: Order of samples is </a:t>
            </a:r>
            <a:r>
              <a:rPr lang="en-US" sz="1000" dirty="0" err="1" smtClean="0"/>
              <a:t>alpahabetic</a:t>
            </a:r>
            <a:endParaRPr lang="en-US" sz="1000" dirty="0" smtClean="0"/>
          </a:p>
          <a:p>
            <a:r>
              <a:rPr lang="nl-NL" sz="1000" dirty="0" smtClean="0"/>
              <a:t># </a:t>
            </a:r>
            <a:r>
              <a:rPr lang="nl-NL" sz="1000" dirty="0" err="1" smtClean="0"/>
              <a:t>Phenotype</a:t>
            </a:r>
            <a:r>
              <a:rPr lang="nl-NL" sz="1000" dirty="0" smtClean="0"/>
              <a:t> is WB</a:t>
            </a:r>
          </a:p>
          <a:p>
            <a:endParaRPr lang="nl-NL" sz="1000" dirty="0" smtClean="0"/>
          </a:p>
          <a:p>
            <a:r>
              <a:rPr lang="nl-NL" sz="1000" dirty="0" smtClean="0"/>
              <a:t># 1. AGES_HAP</a:t>
            </a:r>
          </a:p>
          <a:p>
            <a:r>
              <a:rPr lang="nl-NL" sz="1000" dirty="0" smtClean="0"/>
              <a:t>MARKER SNPID </a:t>
            </a:r>
          </a:p>
          <a:p>
            <a:r>
              <a:rPr lang="nl-NL" sz="1000" dirty="0" smtClean="0"/>
              <a:t>ALLELE </a:t>
            </a:r>
            <a:r>
              <a:rPr lang="nl-NL" sz="1000" dirty="0" err="1" smtClean="0"/>
              <a:t>coded</a:t>
            </a:r>
            <a:r>
              <a:rPr lang="nl-NL" sz="1000" dirty="0" smtClean="0"/>
              <a:t>_all </a:t>
            </a:r>
            <a:r>
              <a:rPr lang="nl-NL" sz="1000" dirty="0" err="1" smtClean="0"/>
              <a:t>noncoded</a:t>
            </a:r>
            <a:r>
              <a:rPr lang="nl-NL" sz="1000" dirty="0" smtClean="0"/>
              <a:t>_all </a:t>
            </a:r>
          </a:p>
          <a:p>
            <a:r>
              <a:rPr lang="nl-NL" sz="1000" dirty="0" smtClean="0"/>
              <a:t>EFFECT </a:t>
            </a:r>
            <a:r>
              <a:rPr lang="nl-NL" sz="1000" dirty="0" err="1" smtClean="0"/>
              <a:t>Beta</a:t>
            </a:r>
            <a:endParaRPr lang="nl-NL" sz="1000" dirty="0" smtClean="0"/>
          </a:p>
          <a:p>
            <a:r>
              <a:rPr lang="nl-NL" sz="1000" dirty="0" smtClean="0"/>
              <a:t>PVALUE </a:t>
            </a:r>
            <a:r>
              <a:rPr lang="nl-NL" sz="1000" dirty="0" err="1" smtClean="0"/>
              <a:t>Pval</a:t>
            </a:r>
            <a:endParaRPr lang="nl-NL" sz="1000" dirty="0" smtClean="0"/>
          </a:p>
          <a:p>
            <a:r>
              <a:rPr lang="nl-NL" sz="1000" dirty="0" smtClean="0"/>
              <a:t>WEIGHT n_</a:t>
            </a:r>
            <a:r>
              <a:rPr lang="nl-NL" sz="1000" dirty="0" err="1" smtClean="0"/>
              <a:t>total</a:t>
            </a:r>
            <a:endParaRPr lang="nl-NL" sz="1000" dirty="0" smtClean="0"/>
          </a:p>
          <a:p>
            <a:r>
              <a:rPr lang="nl-NL" sz="1000" dirty="0" smtClean="0"/>
              <a:t>GENOMICCONTROL ON</a:t>
            </a:r>
          </a:p>
          <a:p>
            <a:r>
              <a:rPr lang="nl-NL" sz="1000" dirty="0" smtClean="0"/>
              <a:t>COLUMNCOUNTING LENIENT  </a:t>
            </a:r>
          </a:p>
          <a:p>
            <a:r>
              <a:rPr lang="nl-NL" sz="1000" dirty="0" smtClean="0"/>
              <a:t>PROCESS AGES_</a:t>
            </a:r>
            <a:r>
              <a:rPr lang="nl-NL" sz="1000" dirty="0" err="1" smtClean="0"/>
              <a:t>HAP.txt</a:t>
            </a:r>
            <a:endParaRPr lang="nl-NL" sz="1000" dirty="0" smtClean="0"/>
          </a:p>
          <a:p>
            <a:endParaRPr lang="nl-NL" sz="1000" dirty="0" smtClean="0"/>
          </a:p>
          <a:p>
            <a:r>
              <a:rPr lang="nl-NL" sz="1000" dirty="0" smtClean="0"/>
              <a:t># 2. ALSPAC_HAP</a:t>
            </a:r>
          </a:p>
          <a:p>
            <a:r>
              <a:rPr lang="nl-NL" sz="1000" dirty="0" smtClean="0"/>
              <a:t>MARKER SNPID </a:t>
            </a:r>
          </a:p>
          <a:p>
            <a:r>
              <a:rPr lang="nl-NL" sz="1000" dirty="0" smtClean="0"/>
              <a:t>ALLELE </a:t>
            </a:r>
            <a:r>
              <a:rPr lang="nl-NL" sz="1000" dirty="0" err="1" smtClean="0"/>
              <a:t>coded</a:t>
            </a:r>
            <a:r>
              <a:rPr lang="nl-NL" sz="1000" dirty="0" smtClean="0"/>
              <a:t>_all </a:t>
            </a:r>
            <a:r>
              <a:rPr lang="nl-NL" sz="1000" dirty="0" err="1" smtClean="0"/>
              <a:t>noncoded</a:t>
            </a:r>
            <a:r>
              <a:rPr lang="nl-NL" sz="1000" dirty="0" smtClean="0"/>
              <a:t>_all </a:t>
            </a:r>
          </a:p>
          <a:p>
            <a:r>
              <a:rPr lang="nl-NL" sz="1000" dirty="0" smtClean="0"/>
              <a:t>EFFECT </a:t>
            </a:r>
            <a:r>
              <a:rPr lang="nl-NL" sz="1000" dirty="0" err="1" smtClean="0"/>
              <a:t>Beta</a:t>
            </a:r>
            <a:endParaRPr lang="nl-NL" sz="1000" dirty="0" smtClean="0"/>
          </a:p>
          <a:p>
            <a:r>
              <a:rPr lang="nl-NL" sz="1000" dirty="0" smtClean="0"/>
              <a:t>PVALUE </a:t>
            </a:r>
            <a:r>
              <a:rPr lang="nl-NL" sz="1000" dirty="0" err="1" smtClean="0"/>
              <a:t>Pval</a:t>
            </a:r>
            <a:endParaRPr lang="nl-NL" sz="1000" dirty="0" smtClean="0"/>
          </a:p>
          <a:p>
            <a:r>
              <a:rPr lang="nl-NL" sz="1000" dirty="0" smtClean="0"/>
              <a:t>WEIGHT n_</a:t>
            </a:r>
            <a:r>
              <a:rPr lang="nl-NL" sz="1000" dirty="0" err="1" smtClean="0"/>
              <a:t>total</a:t>
            </a:r>
            <a:endParaRPr lang="nl-NL" sz="1000" dirty="0" smtClean="0"/>
          </a:p>
          <a:p>
            <a:r>
              <a:rPr lang="nl-NL" sz="1000" dirty="0" smtClean="0"/>
              <a:t>GENOMICCONTROL ON</a:t>
            </a:r>
          </a:p>
          <a:p>
            <a:r>
              <a:rPr lang="nl-NL" sz="1000" dirty="0" smtClean="0"/>
              <a:t>COLUMNCOUNTING LENIENT        </a:t>
            </a:r>
          </a:p>
          <a:p>
            <a:r>
              <a:rPr lang="nl-NL" sz="1000" dirty="0" smtClean="0"/>
              <a:t>PROCESS ALSPAC_</a:t>
            </a:r>
            <a:r>
              <a:rPr lang="nl-NL" sz="1000" dirty="0" err="1" smtClean="0"/>
              <a:t>HAP.txt</a:t>
            </a:r>
            <a:endParaRPr lang="nl-NL" sz="1000" dirty="0" smtClean="0"/>
          </a:p>
          <a:p>
            <a:endParaRPr lang="nl-NL" sz="1000" dirty="0" smtClean="0"/>
          </a:p>
          <a:p>
            <a:r>
              <a:rPr lang="nl-NL" sz="1000" dirty="0" smtClean="0"/>
              <a:t>AND SO ON (in </a:t>
            </a:r>
            <a:r>
              <a:rPr lang="nl-NL" sz="1000" dirty="0" err="1" smtClean="0"/>
              <a:t>this</a:t>
            </a:r>
            <a:r>
              <a:rPr lang="nl-NL" sz="1000" dirty="0" smtClean="0"/>
              <a:t> case 40 files)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metal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metal &lt; </a:t>
            </a:r>
            <a:r>
              <a:rPr lang="en-US" dirty="0" err="1" smtClean="0"/>
              <a:t>metal_run_file</a:t>
            </a:r>
            <a:endParaRPr lang="en-US" dirty="0" smtClean="0"/>
          </a:p>
          <a:p>
            <a:r>
              <a:rPr lang="en-US" dirty="0" smtClean="0"/>
              <a:t>metal is the command</a:t>
            </a:r>
          </a:p>
          <a:p>
            <a:r>
              <a:rPr lang="en-US" dirty="0" err="1" smtClean="0"/>
              <a:t>metal_run_file</a:t>
            </a:r>
            <a:r>
              <a:rPr lang="en-US" dirty="0" smtClean="0"/>
              <a:t> is the driver file</a:t>
            </a:r>
          </a:p>
          <a:p>
            <a:r>
              <a:rPr lang="en-US" dirty="0" smtClean="0"/>
              <a:t>This will output information on the running of METAL things to standard out [the terminal]</a:t>
            </a:r>
          </a:p>
          <a:p>
            <a:r>
              <a:rPr lang="en-US" dirty="0" smtClean="0"/>
              <a:t>It will spawn 4 files:</a:t>
            </a:r>
          </a:p>
          <a:p>
            <a:pPr lvl="1"/>
            <a:r>
              <a:rPr lang="en-US" dirty="0" smtClean="0"/>
              <a:t>2 results files: meta_res_Z1.txt + meta_res_SE1.txt</a:t>
            </a:r>
          </a:p>
          <a:p>
            <a:pPr lvl="1"/>
            <a:r>
              <a:rPr lang="en-US" dirty="0" smtClean="0"/>
              <a:t>2 info files: meta_res_Z1.txt.info + meta_res_SE1.txt.info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Output you’ll see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Overview of METAL commands</a:t>
            </a:r>
          </a:p>
          <a:p>
            <a:r>
              <a:rPr lang="en-US" dirty="0" smtClean="0"/>
              <a:t>Any errors</a:t>
            </a:r>
          </a:p>
          <a:p>
            <a:r>
              <a:rPr lang="en-US" dirty="0" smtClean="0"/>
              <a:t>And your best hit from meta-analysis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To load into </a:t>
            </a:r>
            <a:r>
              <a:rPr lang="en-US" dirty="0" err="1" smtClean="0"/>
              <a:t>Haploview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have to change the header</a:t>
            </a:r>
          </a:p>
          <a:p>
            <a:r>
              <a:rPr lang="en-US" dirty="0" smtClean="0"/>
              <a:t>In the same directory run: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reformat.sh</a:t>
            </a:r>
            <a:endParaRPr lang="en-US" dirty="0" smtClean="0"/>
          </a:p>
          <a:p>
            <a:pPr lvl="1"/>
            <a:r>
              <a:rPr lang="en-US" dirty="0" smtClean="0"/>
              <a:t>This changes 1</a:t>
            </a:r>
            <a:r>
              <a:rPr lang="en-US" baseline="30000" dirty="0" smtClean="0"/>
              <a:t>st</a:t>
            </a:r>
            <a:r>
              <a:rPr lang="en-US" dirty="0" smtClean="0"/>
              <a:t> column name to SNP</a:t>
            </a:r>
          </a:p>
          <a:p>
            <a:r>
              <a:rPr lang="en-US" dirty="0" smtClean="0"/>
              <a:t>We can then load the meta-analysis results files into </a:t>
            </a:r>
            <a:r>
              <a:rPr lang="en-US" dirty="0" err="1" smtClean="0"/>
              <a:t>haploview</a:t>
            </a:r>
            <a:endParaRPr lang="en-US" dirty="0" smtClean="0"/>
          </a:p>
          <a:p>
            <a:pPr lvl="1"/>
            <a:r>
              <a:rPr lang="en-US" dirty="0" smtClean="0"/>
              <a:t>Same as before but load in the meta_res_Z1.txt</a:t>
            </a:r>
          </a:p>
          <a:p>
            <a:pPr lvl="1"/>
            <a:r>
              <a:rPr lang="en-US" dirty="0" smtClean="0"/>
              <a:t>Make sure to include gwas-example.bim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000" t="5791" r="10625" b="7000"/>
          <a:stretch/>
        </p:blipFill>
        <p:spPr bwMode="auto">
          <a:xfrm>
            <a:off x="457200" y="977900"/>
            <a:ext cx="8077200" cy="55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3163"/>
          <a:stretch/>
        </p:blipFill>
        <p:spPr>
          <a:xfrm>
            <a:off x="609600" y="1358900"/>
            <a:ext cx="8274000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25000" r="20625" b="34000"/>
          <a:stretch>
            <a:fillRect/>
          </a:stretch>
        </p:blipFill>
        <p:spPr bwMode="auto">
          <a:xfrm>
            <a:off x="990600" y="0"/>
            <a:ext cx="723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0000" t="26000" r="20625" b="33000"/>
          <a:stretch>
            <a:fillRect/>
          </a:stretch>
        </p:blipFill>
        <p:spPr bwMode="auto">
          <a:xfrm>
            <a:off x="0" y="3429000"/>
            <a:ext cx="51202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0625" t="25000" r="20625" b="33000"/>
          <a:stretch>
            <a:fillRect/>
          </a:stretch>
        </p:blipFill>
        <p:spPr bwMode="auto">
          <a:xfrm>
            <a:off x="4114800" y="4713051"/>
            <a:ext cx="4800600" cy="21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Wellbeing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 presented a single cohort GWAs on WB at the BGA conference in 2011 (n=3089)</a:t>
            </a:r>
          </a:p>
          <a:p>
            <a:r>
              <a:rPr lang="en-US" sz="2800" dirty="0" smtClean="0"/>
              <a:t>Social </a:t>
            </a:r>
            <a:r>
              <a:rPr lang="en-US" sz="2800" dirty="0" smtClean="0"/>
              <a:t>Science Genetic Association Consortium (SSGAC)</a:t>
            </a:r>
          </a:p>
          <a:p>
            <a:r>
              <a:rPr lang="en-US" sz="2800" dirty="0" smtClean="0"/>
              <a:t>SOP has been </a:t>
            </a:r>
            <a:r>
              <a:rPr lang="en-US" sz="2800" dirty="0" smtClean="0"/>
              <a:t>sent </a:t>
            </a:r>
            <a:r>
              <a:rPr lang="en-US" sz="2800" dirty="0" smtClean="0"/>
              <a:t>out </a:t>
            </a:r>
            <a:r>
              <a:rPr lang="en-US" sz="2800" dirty="0" smtClean="0"/>
              <a:t>FEB </a:t>
            </a:r>
            <a:r>
              <a:rPr lang="en-US" sz="2800" dirty="0" smtClean="0"/>
              <a:t>2012</a:t>
            </a:r>
          </a:p>
          <a:p>
            <a:r>
              <a:rPr lang="en-US" sz="2800" dirty="0" smtClean="0"/>
              <a:t>Only aware of a couple of cohorts with WB data</a:t>
            </a:r>
          </a:p>
          <a:p>
            <a:r>
              <a:rPr lang="en-US" sz="2800" dirty="0" smtClean="0"/>
              <a:t>DEC 2012 30 cohorts agreed to participate (PA: 90K)</a:t>
            </a:r>
          </a:p>
          <a:p>
            <a:r>
              <a:rPr lang="en-US" sz="2800" dirty="0" smtClean="0"/>
              <a:t>DEC 2014 41 cohort (PA: 137K, LS: 92K, WB: 172K)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7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000" b="42000"/>
          <a:stretch>
            <a:fillRect/>
          </a:stretch>
        </p:blipFill>
        <p:spPr bwMode="auto">
          <a:xfrm>
            <a:off x="685800" y="2362200"/>
            <a:ext cx="8153400" cy="39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99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u="sng" dirty="0" smtClean="0">
              <a:hlinkClick r:id="rId3"/>
            </a:endParaRPr>
          </a:p>
          <a:p>
            <a:pPr algn="ctr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://www.sph.umich.edu/csg/abecasis/metal/</a:t>
            </a:r>
            <a:endParaRPr lang="nl-NL" dirty="0"/>
          </a:p>
          <a:p>
            <a:pPr algn="ctr"/>
            <a:r>
              <a:rPr lang="en-US" dirty="0"/>
              <a:t>Documentation can be found at the metal wiki:</a:t>
            </a:r>
            <a:endParaRPr lang="nl-NL" dirty="0"/>
          </a:p>
          <a:p>
            <a:pPr algn="ctr"/>
            <a:r>
              <a:rPr lang="en-US" u="sng" dirty="0">
                <a:hlinkClick r:id="rId4"/>
              </a:rPr>
              <a:t>http://genome.sph.umich.edu/wiki/Metal_Documentation</a:t>
            </a:r>
            <a:endParaRPr lang="nl-N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ea typeface="ＭＳ Ｐゴシック" charset="-128"/>
              </a:rPr>
              <a:t>METAL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METAL</a:t>
            </a:r>
            <a:endParaRPr lang="nl-NL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Metal is flexible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default, METAL combined p-values across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studies (sample size, direction of effect)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baseline="0" dirty="0" smtClean="0"/>
              <a:t>Alternative,</a:t>
            </a:r>
            <a:r>
              <a:rPr lang="en-US" sz="2800" dirty="0" smtClean="0"/>
              <a:t> standard error based weights (but beta and standard error use same units in all studies)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METAL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Requires results files</a:t>
            </a:r>
          </a:p>
          <a:p>
            <a:r>
              <a:rPr lang="en-US" dirty="0" smtClean="0"/>
              <a:t>‘Driver’ file</a:t>
            </a:r>
          </a:p>
          <a:p>
            <a:pPr lvl="1"/>
            <a:r>
              <a:rPr lang="en-US" dirty="0" smtClean="0"/>
              <a:t>Describes the input files</a:t>
            </a:r>
          </a:p>
          <a:p>
            <a:pPr lvl="1"/>
            <a:r>
              <a:rPr lang="en-US" dirty="0" smtClean="0"/>
              <a:t>Defines meta-analysis strategy</a:t>
            </a:r>
          </a:p>
          <a:p>
            <a:pPr lvl="1"/>
            <a:r>
              <a:rPr lang="en-US" dirty="0" smtClean="0"/>
              <a:t>Names output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format of results files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Ensure all necessary columns are available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Modify files to include all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driver file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Ensure headers match description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Crosscheck each results file matches Process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metal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Previously asked for standard columns in SOP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Current procedure is to upload complete files (results and info files)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5867400" cy="38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2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smtClean="0"/>
              <a:t>the </a:t>
            </a:r>
            <a:r>
              <a:rPr lang="nl-NL" dirty="0" err="1" smtClean="0"/>
              <a:t>GWAs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(results1.txt)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a </a:t>
            </a:r>
            <a:r>
              <a:rPr lang="nl-NL" dirty="0" err="1" smtClean="0"/>
              <a:t>second</a:t>
            </a:r>
            <a:r>
              <a:rPr lang="nl-NL" dirty="0" smtClean="0"/>
              <a:t> set of </a:t>
            </a:r>
            <a:r>
              <a:rPr lang="nl-NL" dirty="0" err="1" smtClean="0"/>
              <a:t>results</a:t>
            </a:r>
            <a:r>
              <a:rPr lang="nl-NL" dirty="0" smtClean="0"/>
              <a:t> (results2.txt)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INPUT FILES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Columns METAL uses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[for standard error meta-analysis]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P-value [for Z-score meta-analysis]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had two samples of different sizes we would have to add an N/weight column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Meta-analysis running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 will run meta-analysis based on effect size and on test statistic</a:t>
            </a:r>
          </a:p>
          <a:p>
            <a:r>
              <a:rPr lang="en-US" dirty="0" smtClean="0"/>
              <a:t>For the weights of test statistic, I’ve assumed that the sample sizes are the same</a:t>
            </a:r>
          </a:p>
          <a:p>
            <a:pPr lvl="1"/>
            <a:r>
              <a:rPr lang="en-US" dirty="0" smtClean="0"/>
              <a:t>METAL defaults to weight of 1 when no weight column is supplied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679</Words>
  <Application>Microsoft Macintosh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METAL Practical</vt:lpstr>
      <vt:lpstr>METAL</vt:lpstr>
      <vt:lpstr>METAL</vt:lpstr>
      <vt:lpstr>METAL</vt:lpstr>
      <vt:lpstr>Steps</vt:lpstr>
      <vt:lpstr>Results Files</vt:lpstr>
      <vt:lpstr>INPUT FILES</vt:lpstr>
      <vt:lpstr>PowerPoint Presentation</vt:lpstr>
      <vt:lpstr>Meta-analysis running</vt:lpstr>
      <vt:lpstr>Step 2: driver file: meta_run_file</vt:lpstr>
      <vt:lpstr>Larger Consortia</vt:lpstr>
      <vt:lpstr>Running metal</vt:lpstr>
      <vt:lpstr>Output you’ll see</vt:lpstr>
      <vt:lpstr>To load into Haploview</vt:lpstr>
      <vt:lpstr>PowerPoint Presentation</vt:lpstr>
      <vt:lpstr>Plot</vt:lpstr>
      <vt:lpstr>PowerPoint Presentation</vt:lpstr>
      <vt:lpstr>Example: Wellbeing</vt:lpstr>
    </vt:vector>
  </TitlesOfParts>
  <Manager/>
  <Company>VU FPP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Practical</dc:title>
  <dc:subject/>
  <dc:creator>M.Bartels</dc:creator>
  <cp:keywords/>
  <dc:description/>
  <cp:lastModifiedBy>Meike Bartels</cp:lastModifiedBy>
  <cp:revision>18</cp:revision>
  <dcterms:created xsi:type="dcterms:W3CDTF">2013-03-05T13:59:57Z</dcterms:created>
  <dcterms:modified xsi:type="dcterms:W3CDTF">2015-03-03T12:55:55Z</dcterms:modified>
  <cp:category/>
</cp:coreProperties>
</file>