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5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BE2E48-475B-9D44-894C-4056C68CB2AD}" type="datetimeFigureOut">
              <a:rPr lang="en-US" smtClean="0"/>
              <a:t>02/03/2015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76C50C-543B-B14B-8DD9-D52F3DEC7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53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2C3B930-4762-2243-8AC1-F11B2D2C6494}" type="slidenum">
              <a:rPr lang="en-US" sz="1200">
                <a:latin typeface="Calibri" charset="0"/>
              </a:rPr>
              <a:pPr eaLnBrk="1" hangingPunct="1"/>
              <a:t>2</a:t>
            </a:fld>
            <a:endParaRPr lang="en-US" sz="1200">
              <a:latin typeface="Calibri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2C3B930-4762-2243-8AC1-F11B2D2C6494}" type="slidenum">
              <a:rPr lang="en-US" sz="1200">
                <a:latin typeface="Calibri" charset="0"/>
              </a:rPr>
              <a:pPr eaLnBrk="1" hangingPunct="1"/>
              <a:t>3</a:t>
            </a:fld>
            <a:endParaRPr lang="en-US" sz="1200">
              <a:latin typeface="Calibri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2C3B930-4762-2243-8AC1-F11B2D2C6494}" type="slidenum">
              <a:rPr lang="en-US" sz="1200">
                <a:latin typeface="Calibri" charset="0"/>
              </a:rPr>
              <a:pPr eaLnBrk="1" hangingPunct="1"/>
              <a:t>4</a:t>
            </a:fld>
            <a:endParaRPr lang="en-US" sz="1200">
              <a:latin typeface="Calibri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30D8633-E38F-3E4E-9C18-A84D46AED755}" type="slidenum">
              <a:rPr lang="en-US" sz="1200">
                <a:latin typeface="Calibri" charset="0"/>
              </a:rPr>
              <a:pPr eaLnBrk="1" hangingPunct="1"/>
              <a:t>9</a:t>
            </a:fld>
            <a:endParaRPr lang="en-US" sz="1200">
              <a:latin typeface="Calibri" charset="0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basic problem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affy uses BRLMM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we use chiamo++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5311BDC-FE51-4A43-9037-C23FCB2C9BE8}" type="slidenum">
              <a:rPr lang="en-US" sz="1200">
                <a:latin typeface="Calibri" charset="0"/>
              </a:rPr>
              <a:pPr eaLnBrk="1" hangingPunct="1"/>
              <a:t>10</a:t>
            </a:fld>
            <a:endParaRPr lang="en-US" sz="1200">
              <a:latin typeface="Calibri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8538D23-9E07-3A42-A718-A6103315C4E3}" type="slidenum">
              <a:rPr lang="en-US" sz="1200">
                <a:latin typeface="Calibri" charset="0"/>
              </a:rPr>
              <a:pPr eaLnBrk="1" hangingPunct="1"/>
              <a:t>11</a:t>
            </a:fld>
            <a:endParaRPr lang="en-US" sz="1200">
              <a:latin typeface="Calibri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A625514-6A92-2144-8EC7-29C6EA5B067D}" type="slidenum">
              <a:rPr lang="en-US" sz="1200">
                <a:latin typeface="Calibri" charset="0"/>
              </a:rPr>
              <a:pPr eaLnBrk="1" hangingPunct="1"/>
              <a:t>12</a:t>
            </a:fld>
            <a:endParaRPr lang="en-US" sz="1200">
              <a:latin typeface="Calibri" charset="0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13B5829-FB14-7B40-8FC5-F6412317F811}" type="slidenum">
              <a:rPr lang="en-US" sz="1200">
                <a:latin typeface="Calibri" charset="0"/>
              </a:rPr>
              <a:pPr eaLnBrk="1" hangingPunct="1"/>
              <a:t>17</a:t>
            </a:fld>
            <a:endParaRPr lang="en-US" sz="1200">
              <a:latin typeface="Calibri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F2718-5D41-4441-8289-AA7D9DDB3F49}" type="datetimeFigureOut">
              <a:rPr lang="en-US" smtClean="0"/>
              <a:t>02/03/2015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7824-32EB-1E48-A3C3-F0503BC58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24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F2718-5D41-4441-8289-AA7D9DDB3F49}" type="datetimeFigureOut">
              <a:rPr lang="en-US" smtClean="0"/>
              <a:t>02/03/2015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7824-32EB-1E48-A3C3-F0503BC58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640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F2718-5D41-4441-8289-AA7D9DDB3F49}" type="datetimeFigureOut">
              <a:rPr lang="en-US" smtClean="0"/>
              <a:t>02/03/2015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7824-32EB-1E48-A3C3-F0503BC58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00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F2718-5D41-4441-8289-AA7D9DDB3F49}" type="datetimeFigureOut">
              <a:rPr lang="en-US" smtClean="0"/>
              <a:t>02/03/2015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7824-32EB-1E48-A3C3-F0503BC58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02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F2718-5D41-4441-8289-AA7D9DDB3F49}" type="datetimeFigureOut">
              <a:rPr lang="en-US" smtClean="0"/>
              <a:t>02/03/2015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7824-32EB-1E48-A3C3-F0503BC58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F2718-5D41-4441-8289-AA7D9DDB3F49}" type="datetimeFigureOut">
              <a:rPr lang="en-US" smtClean="0"/>
              <a:t>02/03/2015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7824-32EB-1E48-A3C3-F0503BC58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02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F2718-5D41-4441-8289-AA7D9DDB3F49}" type="datetimeFigureOut">
              <a:rPr lang="en-US" smtClean="0"/>
              <a:t>02/03/2015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7824-32EB-1E48-A3C3-F0503BC58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41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F2718-5D41-4441-8289-AA7D9DDB3F49}" type="datetimeFigureOut">
              <a:rPr lang="en-US" smtClean="0"/>
              <a:t>02/03/2015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7824-32EB-1E48-A3C3-F0503BC58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05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F2718-5D41-4441-8289-AA7D9DDB3F49}" type="datetimeFigureOut">
              <a:rPr lang="en-US" smtClean="0"/>
              <a:t>02/03/2015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7824-32EB-1E48-A3C3-F0503BC58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35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F2718-5D41-4441-8289-AA7D9DDB3F49}" type="datetimeFigureOut">
              <a:rPr lang="en-US" smtClean="0"/>
              <a:t>02/03/2015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7824-32EB-1E48-A3C3-F0503BC58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4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F2718-5D41-4441-8289-AA7D9DDB3F49}" type="datetimeFigureOut">
              <a:rPr lang="en-US" smtClean="0"/>
              <a:t>02/03/2015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7824-32EB-1E48-A3C3-F0503BC58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80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F2718-5D41-4441-8289-AA7D9DDB3F49}" type="datetimeFigureOut">
              <a:rPr lang="en-US" smtClean="0"/>
              <a:t>02/03/2015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47824-32EB-1E48-A3C3-F0503BC58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64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0330" y="951499"/>
            <a:ext cx="8523340" cy="1470025"/>
          </a:xfrm>
        </p:spPr>
        <p:txBody>
          <a:bodyPr>
            <a:noAutofit/>
          </a:bodyPr>
          <a:lstStyle/>
          <a:p>
            <a:r>
              <a:rPr lang="en-US" sz="3800" dirty="0">
                <a:solidFill>
                  <a:srgbClr val="084A87"/>
                </a:solidFill>
                <a:latin typeface="Helvetica"/>
                <a:cs typeface="Helvetica"/>
              </a:rPr>
              <a:t/>
            </a:r>
            <a:br>
              <a:rPr lang="en-US" sz="3800" dirty="0">
                <a:solidFill>
                  <a:srgbClr val="084A87"/>
                </a:solidFill>
                <a:latin typeface="Helvetica"/>
                <a:cs typeface="Helvetica"/>
              </a:rPr>
            </a:br>
            <a:r>
              <a:rPr lang="en-US" sz="3800" dirty="0" smtClean="0">
                <a:solidFill>
                  <a:srgbClr val="084A87"/>
                </a:solidFill>
                <a:latin typeface="Helvetica"/>
                <a:cs typeface="Helvetica"/>
              </a:rPr>
              <a:t>Common variation, GWAS &amp; PLINK</a:t>
            </a:r>
            <a:endParaRPr lang="en-US" sz="3800" dirty="0">
              <a:solidFill>
                <a:srgbClr val="084A87"/>
              </a:solidFill>
              <a:latin typeface="Helvetica"/>
              <a:cs typeface="Helvetic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1465"/>
            <a:ext cx="6400800" cy="1752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Helvetica"/>
                <a:cs typeface="Helvetica"/>
              </a:rPr>
              <a:t>Jeff Barrett</a:t>
            </a:r>
          </a:p>
        </p:txBody>
      </p:sp>
      <p:pic>
        <p:nvPicPr>
          <p:cNvPr id="7" name="Picture 6" descr="logo-lar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358" y="3983124"/>
            <a:ext cx="3447284" cy="100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82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Calling wrinkles: &gt; 3 clusters</a:t>
            </a:r>
          </a:p>
        </p:txBody>
      </p:sp>
      <p:pic>
        <p:nvPicPr>
          <p:cNvPr id="48130" name="Picture 4" descr="sixvsth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75" y="1389063"/>
            <a:ext cx="5715000" cy="546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2102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Plate effects</a:t>
            </a:r>
          </a:p>
        </p:txBody>
      </p:sp>
      <p:pic>
        <p:nvPicPr>
          <p:cNvPr id="50178" name="Picture 3" descr="t1d-shif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6400"/>
            <a:ext cx="4876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6" name="Line 4"/>
          <p:cNvSpPr>
            <a:spLocks noChangeShapeType="1"/>
          </p:cNvSpPr>
          <p:nvPr/>
        </p:nvSpPr>
        <p:spPr bwMode="auto">
          <a:xfrm flipH="1">
            <a:off x="3124200" y="3657600"/>
            <a:ext cx="1371600" cy="1828800"/>
          </a:xfrm>
          <a:prstGeom prst="line">
            <a:avLst/>
          </a:prstGeom>
          <a:noFill/>
          <a:ln w="47625">
            <a:solidFill>
              <a:srgbClr val="FF404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4419600" y="2819400"/>
            <a:ext cx="2209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4040"/>
                </a:solidFill>
                <a:latin typeface="Calibri" charset="0"/>
              </a:rPr>
              <a:t>Transition to SSF site</a:t>
            </a:r>
          </a:p>
        </p:txBody>
      </p:sp>
    </p:spTree>
    <p:extLst>
      <p:ext uri="{BB962C8B-B14F-4D97-AF65-F5344CB8AC3E}">
        <p14:creationId xmlns:p14="http://schemas.microsoft.com/office/powerpoint/2010/main" val="4025340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6" grpId="0" animBg="1"/>
      <p:bldP spid="1208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Calling wrinkles: monomorphics</a:t>
            </a:r>
          </a:p>
        </p:txBody>
      </p:sp>
      <p:pic>
        <p:nvPicPr>
          <p:cNvPr id="52226" name="Picture 3" descr="bumbleb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5289550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4483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Calling wrinkles: rare SNPs</a:t>
            </a:r>
          </a:p>
        </p:txBody>
      </p:sp>
      <p:pic>
        <p:nvPicPr>
          <p:cNvPr id="54274" name="Picture 2" descr="pastedGraphi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8" y="2414588"/>
            <a:ext cx="70231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3173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>
                <a:latin typeface="Calibri" charset="0"/>
              </a:rPr>
              <a:t>Missing data a good predictor of bad calling</a:t>
            </a:r>
          </a:p>
        </p:txBody>
      </p:sp>
      <p:pic>
        <p:nvPicPr>
          <p:cNvPr id="55298" name="Picture 2" descr="crashsn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0" y="1862138"/>
            <a:ext cx="4975225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0909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QC</a:t>
            </a:r>
            <a:endParaRPr lang="en-US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762000" y="1254688"/>
            <a:ext cx="7772400" cy="5401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dirty="0">
                <a:solidFill>
                  <a:srgbClr val="000000"/>
                </a:solidFill>
                <a:latin typeface="Calibri" charset="0"/>
              </a:rPr>
              <a:t>Collecting, processing and genotyping thousands of samples (often from many different clinicians, hospitals, countries. . . ) is difficult.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 typeface="Webdings" charset="0"/>
              <a:buChar char="4"/>
            </a:pPr>
            <a:r>
              <a:rPr lang="en-US" sz="3000" dirty="0" smtClean="0">
                <a:solidFill>
                  <a:srgbClr val="000000"/>
                </a:solidFill>
                <a:latin typeface="Calibri" charset="0"/>
              </a:rPr>
              <a:t>Duplicates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 typeface="Webdings" charset="0"/>
              <a:buChar char="4"/>
            </a:pPr>
            <a:r>
              <a:rPr lang="en-US" sz="3000" dirty="0" smtClean="0">
                <a:solidFill>
                  <a:srgbClr val="000000"/>
                </a:solidFill>
                <a:latin typeface="Calibri" charset="0"/>
              </a:rPr>
              <a:t>Unexpected relatives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 typeface="Webdings" charset="0"/>
              <a:buChar char="4"/>
            </a:pPr>
            <a:r>
              <a:rPr lang="en-US" sz="3000" dirty="0" smtClean="0">
                <a:solidFill>
                  <a:srgbClr val="000000"/>
                </a:solidFill>
                <a:latin typeface="Calibri" charset="0"/>
              </a:rPr>
              <a:t>Samples with different ancestry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 typeface="Webdings" charset="0"/>
              <a:buChar char="4"/>
            </a:pPr>
            <a:endParaRPr lang="en-US" sz="3000" dirty="0" smtClean="0">
              <a:solidFill>
                <a:srgbClr val="000000"/>
              </a:solidFill>
              <a:latin typeface="Calibri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 typeface="Webdings" charset="0"/>
              <a:buChar char="4"/>
            </a:pPr>
            <a:r>
              <a:rPr lang="en-US" sz="3000" dirty="0" smtClean="0">
                <a:solidFill>
                  <a:srgbClr val="000000"/>
                </a:solidFill>
                <a:latin typeface="Calibri" charset="0"/>
              </a:rPr>
              <a:t>Low quality DNA samples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 typeface="Webdings" charset="0"/>
              <a:buChar char="4"/>
            </a:pPr>
            <a:r>
              <a:rPr lang="en-US" sz="3000" dirty="0" smtClean="0">
                <a:solidFill>
                  <a:srgbClr val="000000"/>
                </a:solidFill>
                <a:latin typeface="Calibri" charset="0"/>
              </a:rPr>
              <a:t>Sample mix-ups</a:t>
            </a:r>
            <a:endParaRPr lang="en-US" sz="3000" dirty="0" smtClean="0">
              <a:solidFill>
                <a:srgbClr val="000000"/>
              </a:solidFill>
              <a:latin typeface="Calibri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000" dirty="0" smtClean="0">
                <a:solidFill>
                  <a:srgbClr val="000000"/>
                </a:solidFill>
                <a:latin typeface="Calibri" charset="0"/>
              </a:rPr>
              <a:t>The good news is that simple analyses at scale are very informative.</a:t>
            </a:r>
            <a:endParaRPr lang="en-US" sz="3000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177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Heterozygosity locally and globally</a:t>
            </a:r>
          </a:p>
        </p:txBody>
      </p:sp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790575" y="1787525"/>
            <a:ext cx="7386638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>
                <a:solidFill>
                  <a:srgbClr val="000000"/>
                </a:solidFill>
                <a:latin typeface="Calibri" charset="0"/>
              </a:rPr>
              <a:t>A key advantage of GWAS is the sheer volume of data, which allows simple analyses.</a:t>
            </a:r>
          </a:p>
          <a:p>
            <a:pPr eaLnBrk="1" hangingPunct="1"/>
            <a:endParaRPr lang="en-US" sz="3600" dirty="0">
              <a:solidFill>
                <a:srgbClr val="000000"/>
              </a:solidFill>
              <a:latin typeface="Calibri" charset="0"/>
            </a:endParaRPr>
          </a:p>
          <a:p>
            <a:pPr eaLnBrk="1" hangingPunct="1"/>
            <a:r>
              <a:rPr lang="en-US" sz="3600" dirty="0">
                <a:solidFill>
                  <a:srgbClr val="000000"/>
                </a:solidFill>
                <a:latin typeface="Calibri" charset="0"/>
              </a:rPr>
              <a:t>A heterozygous sample at one SNP </a:t>
            </a:r>
            <a:r>
              <a:rPr lang="en-US" sz="3600" dirty="0" smtClean="0">
                <a:solidFill>
                  <a:srgbClr val="000000"/>
                </a:solidFill>
                <a:latin typeface="Calibri" charset="0"/>
              </a:rPr>
              <a:t>isn</a:t>
            </a:r>
            <a:r>
              <a:rPr lang="en-US" altLang="ja-JP" sz="3600" dirty="0" smtClean="0">
                <a:solidFill>
                  <a:srgbClr val="000000"/>
                </a:solidFill>
                <a:latin typeface="Calibri" charset="0"/>
              </a:rPr>
              <a:t>’t </a:t>
            </a:r>
            <a:r>
              <a:rPr lang="en-US" altLang="ja-JP" sz="3600" dirty="0">
                <a:solidFill>
                  <a:srgbClr val="000000"/>
                </a:solidFill>
                <a:latin typeface="Calibri" charset="0"/>
              </a:rPr>
              <a:t>particularly interesting, but what about across the entire genome?</a:t>
            </a:r>
            <a:endParaRPr lang="en-US" sz="3600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307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>
                <a:latin typeface="Calibri" charset="0"/>
              </a:rPr>
              <a:t>Bad samples: call rate &amp; heterozygosity</a:t>
            </a:r>
          </a:p>
        </p:txBody>
      </p:sp>
      <p:pic>
        <p:nvPicPr>
          <p:cNvPr id="25602" name="Picture 4" descr="figure1-imisshe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1510821"/>
            <a:ext cx="5221288" cy="523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9736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gen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0" y="989013"/>
            <a:ext cx="569912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Data </a:t>
            </a:r>
            <a:r>
              <a:rPr lang="en-US" dirty="0" smtClean="0">
                <a:latin typeface="Calibri" charset="0"/>
              </a:rPr>
              <a:t>cleaning on X: </a:t>
            </a:r>
            <a:r>
              <a:rPr lang="en-US" dirty="0">
                <a:latin typeface="Calibri" charset="0"/>
              </a:rPr>
              <a:t>gender</a:t>
            </a:r>
          </a:p>
        </p:txBody>
      </p:sp>
    </p:spTree>
    <p:extLst>
      <p:ext uri="{BB962C8B-B14F-4D97-AF65-F5344CB8AC3E}">
        <p14:creationId xmlns:p14="http://schemas.microsoft.com/office/powerpoint/2010/main" val="175272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Bad samples: plate effects</a:t>
            </a:r>
          </a:p>
        </p:txBody>
      </p:sp>
      <p:pic>
        <p:nvPicPr>
          <p:cNvPr id="43010" name="Picture 2" descr="figure2-plate-effec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3" y="1296988"/>
            <a:ext cx="5340350" cy="539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4370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Challenges to GWAS?</a:t>
            </a:r>
          </a:p>
        </p:txBody>
      </p:sp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762000" y="1630868"/>
            <a:ext cx="7772400" cy="558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ebdings" charset="0"/>
              <a:buChar char="4"/>
            </a:pPr>
            <a:r>
              <a:rPr lang="en-US" sz="3000" dirty="0">
                <a:solidFill>
                  <a:schemeClr val="bg1"/>
                </a:solidFill>
                <a:latin typeface="Calibri" charset="0"/>
              </a:rPr>
              <a:t>Data quality control </a:t>
            </a:r>
          </a:p>
          <a:p>
            <a:pPr eaLnBrk="1" hangingPunct="1">
              <a:spcBef>
                <a:spcPct val="50000"/>
              </a:spcBef>
              <a:buFont typeface="Webdings" charset="0"/>
              <a:buChar char="4"/>
            </a:pPr>
            <a:r>
              <a:rPr lang="en-US" sz="3000" dirty="0" smtClean="0">
                <a:latin typeface="Calibri" charset="0"/>
              </a:rPr>
              <a:t>No common, single SNP main effects (all epistasis or rare variants or …)</a:t>
            </a:r>
          </a:p>
          <a:p>
            <a:pPr eaLnBrk="1" hangingPunct="1">
              <a:spcBef>
                <a:spcPct val="50000"/>
              </a:spcBef>
              <a:buFont typeface="Webdings" charset="0"/>
              <a:buChar char="4"/>
            </a:pPr>
            <a:r>
              <a:rPr lang="en-US" sz="3000" dirty="0">
                <a:latin typeface="Calibri" charset="0"/>
              </a:rPr>
              <a:t>Sample size too small to detect effects</a:t>
            </a:r>
          </a:p>
          <a:p>
            <a:pPr eaLnBrk="1" hangingPunct="1">
              <a:spcBef>
                <a:spcPct val="50000"/>
              </a:spcBef>
              <a:buFont typeface="Webdings" charset="0"/>
              <a:buChar char="4"/>
            </a:pPr>
            <a:r>
              <a:rPr lang="en-US" sz="3000" dirty="0" smtClean="0">
                <a:latin typeface="Calibri" charset="0"/>
              </a:rPr>
              <a:t>Computational </a:t>
            </a:r>
            <a:r>
              <a:rPr lang="en-US" sz="3000" dirty="0">
                <a:latin typeface="Calibri" charset="0"/>
              </a:rPr>
              <a:t>burden</a:t>
            </a:r>
          </a:p>
          <a:p>
            <a:pPr eaLnBrk="1" hangingPunct="1">
              <a:spcBef>
                <a:spcPct val="50000"/>
              </a:spcBef>
              <a:buFont typeface="Webdings" charset="0"/>
              <a:buChar char="4"/>
            </a:pPr>
            <a:r>
              <a:rPr lang="en-US" sz="3000" dirty="0">
                <a:latin typeface="Calibri" charset="0"/>
              </a:rPr>
              <a:t>Multiple </a:t>
            </a:r>
            <a:r>
              <a:rPr lang="en-US" sz="3000" dirty="0" smtClean="0">
                <a:latin typeface="Calibri" charset="0"/>
              </a:rPr>
              <a:t>testing correction will drown signal</a:t>
            </a:r>
            <a:endParaRPr lang="en-US" sz="3000" dirty="0">
              <a:solidFill>
                <a:srgbClr val="CCCCCC"/>
              </a:solidFill>
              <a:latin typeface="Calibri" charset="0"/>
            </a:endParaRPr>
          </a:p>
          <a:p>
            <a:pPr eaLnBrk="1" hangingPunct="1">
              <a:spcBef>
                <a:spcPct val="50000"/>
              </a:spcBef>
              <a:buFont typeface="Webdings" charset="0"/>
              <a:buChar char="4"/>
            </a:pPr>
            <a:r>
              <a:rPr lang="en-US" sz="3000" dirty="0">
                <a:latin typeface="Calibri" charset="0"/>
              </a:rPr>
              <a:t>Unmatched controls / population </a:t>
            </a:r>
            <a:r>
              <a:rPr lang="en-US" sz="3000" dirty="0" smtClean="0">
                <a:latin typeface="Calibri" charset="0"/>
              </a:rPr>
              <a:t>structure</a:t>
            </a:r>
          </a:p>
          <a:p>
            <a:pPr eaLnBrk="1" hangingPunct="1">
              <a:spcBef>
                <a:spcPct val="50000"/>
              </a:spcBef>
              <a:buFont typeface="Webdings" charset="0"/>
              <a:buChar char="4"/>
            </a:pPr>
            <a:r>
              <a:rPr lang="en-US" sz="3000" dirty="0" smtClean="0">
                <a:latin typeface="Calibri" charset="0"/>
              </a:rPr>
              <a:t>SNP chips don’t cover enough of the genome</a:t>
            </a:r>
            <a:endParaRPr lang="en-US" sz="3000" dirty="0">
              <a:latin typeface="Calibri" charset="0"/>
            </a:endParaRPr>
          </a:p>
          <a:p>
            <a:pPr eaLnBrk="1" hangingPunct="1">
              <a:spcBef>
                <a:spcPct val="50000"/>
              </a:spcBef>
              <a:buFont typeface="Webdings" charset="0"/>
              <a:buChar char="4"/>
            </a:pPr>
            <a:endParaRPr lang="en-US" sz="1800" dirty="0">
              <a:solidFill>
                <a:srgbClr val="FF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075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</a:rPr>
              <a:t>Clean data matters!</a:t>
            </a:r>
            <a:endParaRPr lang="en-US" dirty="0">
              <a:latin typeface="Calibri" charset="0"/>
            </a:endParaRPr>
          </a:p>
        </p:txBody>
      </p:sp>
      <p:pic>
        <p:nvPicPr>
          <p:cNvPr id="59394" name="Picture 2" descr="seb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2216150"/>
            <a:ext cx="76327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9880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Hit SNP 1</a:t>
            </a:r>
          </a:p>
        </p:txBody>
      </p:sp>
      <p:pic>
        <p:nvPicPr>
          <p:cNvPr id="60418" name="Picture 2" descr="rs14553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1503363"/>
            <a:ext cx="8431212" cy="358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6736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Hit SNP 2</a:t>
            </a:r>
          </a:p>
        </p:txBody>
      </p:sp>
      <p:pic>
        <p:nvPicPr>
          <p:cNvPr id="61442" name="Picture 2" descr="rs10368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641475"/>
            <a:ext cx="8748713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125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bas-retrac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84" y="1022217"/>
            <a:ext cx="7501860" cy="414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342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missed warning signs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" y="1625600"/>
            <a:ext cx="8204200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111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missed warning signs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46100"/>
            <a:ext cx="76200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176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missed warning signs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8400"/>
            <a:ext cx="9144000" cy="197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51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need for QC never dies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525" y="1212843"/>
            <a:ext cx="7053943" cy="52904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59767" y="1132749"/>
            <a:ext cx="1430091" cy="55382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727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Useful references</a:t>
            </a:r>
          </a:p>
        </p:txBody>
      </p:sp>
      <p:sp>
        <p:nvSpPr>
          <p:cNvPr id="66562" name="TextBox 2"/>
          <p:cNvSpPr txBox="1">
            <a:spLocks noChangeArrowheads="1"/>
          </p:cNvSpPr>
          <p:nvPr/>
        </p:nvSpPr>
        <p:spPr bwMode="auto">
          <a:xfrm>
            <a:off x="598488" y="1356503"/>
            <a:ext cx="7956550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00"/>
                </a:solidFill>
              </a:rPr>
              <a:t>Genome-wide association study of 14,000 cases of seven common diseases and 3,000 shared controls. Wellcome Trust Case Control Consortium. </a:t>
            </a:r>
            <a:r>
              <a:rPr lang="en-US" i="1" dirty="0">
                <a:solidFill>
                  <a:srgbClr val="000000"/>
                </a:solidFill>
              </a:rPr>
              <a:t>Nature</a:t>
            </a:r>
            <a:r>
              <a:rPr lang="en-US" dirty="0">
                <a:solidFill>
                  <a:srgbClr val="000000"/>
                </a:solidFill>
              </a:rPr>
              <a:t>. 2007 Jun;447(7145):661-78. </a:t>
            </a:r>
          </a:p>
          <a:p>
            <a:pPr eaLnBrk="1" hangingPunct="1"/>
            <a:endParaRPr lang="en-US" dirty="0">
              <a:solidFill>
                <a:srgbClr val="000000"/>
              </a:solidFill>
            </a:endParaRPr>
          </a:p>
          <a:p>
            <a:pPr eaLnBrk="1" hangingPunct="1"/>
            <a:r>
              <a:rPr lang="en-US" dirty="0">
                <a:solidFill>
                  <a:srgbClr val="000000"/>
                </a:solidFill>
              </a:rPr>
              <a:t>Data quality control in genetic case-control association studies. Anderson CA, </a:t>
            </a:r>
            <a:r>
              <a:rPr lang="en-US" dirty="0" err="1">
                <a:solidFill>
                  <a:srgbClr val="000000"/>
                </a:solidFill>
              </a:rPr>
              <a:t>Pettersson</a:t>
            </a:r>
            <a:r>
              <a:rPr lang="en-US" dirty="0">
                <a:solidFill>
                  <a:srgbClr val="000000"/>
                </a:solidFill>
              </a:rPr>
              <a:t> FH, Clarke GM, Cardon LR, Morris AP, Zondervan KT. </a:t>
            </a:r>
            <a:r>
              <a:rPr lang="en-US" i="1" dirty="0">
                <a:solidFill>
                  <a:srgbClr val="000000"/>
                </a:solidFill>
              </a:rPr>
              <a:t>Nat. </a:t>
            </a:r>
            <a:r>
              <a:rPr lang="en-US" i="1" dirty="0" err="1">
                <a:solidFill>
                  <a:srgbClr val="000000"/>
                </a:solidFill>
              </a:rPr>
              <a:t>Protoc</a:t>
            </a:r>
            <a:r>
              <a:rPr lang="en-US" i="1" dirty="0">
                <a:solidFill>
                  <a:srgbClr val="000000"/>
                </a:solidFill>
              </a:rPr>
              <a:t>. </a:t>
            </a:r>
            <a:r>
              <a:rPr lang="en-US" dirty="0">
                <a:solidFill>
                  <a:srgbClr val="000000"/>
                </a:solidFill>
              </a:rPr>
              <a:t>2010 Sep;5(9):1564-73. </a:t>
            </a:r>
            <a:endParaRPr lang="en-US" dirty="0" smtClean="0">
              <a:solidFill>
                <a:srgbClr val="000000"/>
              </a:solidFill>
            </a:endParaRPr>
          </a:p>
          <a:p>
            <a:pPr eaLnBrk="1" hangingPunct="1"/>
            <a:endParaRPr lang="en-US" dirty="0">
              <a:solidFill>
                <a:srgbClr val="000000"/>
              </a:solidFill>
            </a:endParaRPr>
          </a:p>
          <a:p>
            <a:pPr eaLnBrk="1" hangingPunct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77612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Challenges to GWAS?</a:t>
            </a:r>
          </a:p>
        </p:txBody>
      </p:sp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762000" y="1630868"/>
            <a:ext cx="7772400" cy="558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dirty="0">
                <a:solidFill>
                  <a:schemeClr val="bg1"/>
                </a:solidFill>
                <a:latin typeface="Calibri" charset="0"/>
              </a:rPr>
              <a:t>Data quality control </a:t>
            </a:r>
            <a:endParaRPr lang="en-US" sz="3000" dirty="0" smtClean="0">
              <a:solidFill>
                <a:schemeClr val="bg1"/>
              </a:solidFill>
              <a:latin typeface="Calibri" charset="0"/>
            </a:endParaRPr>
          </a:p>
          <a:p>
            <a:pPr eaLnBrk="1" hangingPunct="1">
              <a:spcBef>
                <a:spcPct val="50000"/>
              </a:spcBef>
              <a:buFont typeface="Webdings" charset="0"/>
              <a:buChar char="4"/>
            </a:pP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Calibri" charset="0"/>
              </a:rPr>
              <a:t>No common, single SNP main effects (all epistasis or rare variants or …)</a:t>
            </a:r>
          </a:p>
          <a:p>
            <a:pPr eaLnBrk="1" hangingPunct="1">
              <a:spcBef>
                <a:spcPct val="50000"/>
              </a:spcBef>
              <a:buFont typeface="Webdings" charset="0"/>
              <a:buChar char="4"/>
            </a:pPr>
            <a:r>
              <a:rPr lang="en-US" sz="3000" dirty="0">
                <a:latin typeface="Calibri" charset="0"/>
              </a:rPr>
              <a:t>Sample size too small to detect effects</a:t>
            </a:r>
          </a:p>
          <a:p>
            <a:pPr eaLnBrk="1" hangingPunct="1">
              <a:spcBef>
                <a:spcPct val="50000"/>
              </a:spcBef>
              <a:buFont typeface="Webdings" charset="0"/>
              <a:buChar char="4"/>
            </a:pPr>
            <a:r>
              <a:rPr lang="en-US" sz="3000" dirty="0" smtClean="0">
                <a:solidFill>
                  <a:srgbClr val="BFBFBF"/>
                </a:solidFill>
                <a:latin typeface="Calibri" charset="0"/>
              </a:rPr>
              <a:t>Computational </a:t>
            </a:r>
            <a:r>
              <a:rPr lang="en-US" sz="3000" dirty="0">
                <a:solidFill>
                  <a:srgbClr val="BFBFBF"/>
                </a:solidFill>
                <a:latin typeface="Calibri" charset="0"/>
              </a:rPr>
              <a:t>burden</a:t>
            </a:r>
          </a:p>
          <a:p>
            <a:pPr eaLnBrk="1" hangingPunct="1">
              <a:spcBef>
                <a:spcPct val="50000"/>
              </a:spcBef>
              <a:buFont typeface="Webdings" charset="0"/>
              <a:buChar char="4"/>
            </a:pPr>
            <a:r>
              <a:rPr lang="en-US" sz="3000" dirty="0">
                <a:solidFill>
                  <a:srgbClr val="BFBFBF"/>
                </a:solidFill>
                <a:latin typeface="Calibri" charset="0"/>
              </a:rPr>
              <a:t>Multiple </a:t>
            </a:r>
            <a:r>
              <a:rPr lang="en-US" sz="3000" dirty="0" smtClean="0">
                <a:solidFill>
                  <a:srgbClr val="BFBFBF"/>
                </a:solidFill>
                <a:latin typeface="Calibri" charset="0"/>
              </a:rPr>
              <a:t>testing correction will drown signal</a:t>
            </a:r>
            <a:endParaRPr lang="en-US" sz="3000" dirty="0">
              <a:solidFill>
                <a:srgbClr val="BFBFBF"/>
              </a:solidFill>
              <a:latin typeface="Calibri" charset="0"/>
            </a:endParaRPr>
          </a:p>
          <a:p>
            <a:pPr eaLnBrk="1" hangingPunct="1">
              <a:spcBef>
                <a:spcPct val="50000"/>
              </a:spcBef>
              <a:buFont typeface="Webdings" charset="0"/>
              <a:buChar char="4"/>
            </a:pPr>
            <a:r>
              <a:rPr lang="en-US" sz="3000" dirty="0">
                <a:latin typeface="Calibri" charset="0"/>
              </a:rPr>
              <a:t>Unmatched controls / population </a:t>
            </a:r>
            <a:r>
              <a:rPr lang="en-US" sz="3000" dirty="0" smtClean="0">
                <a:latin typeface="Calibri" charset="0"/>
              </a:rPr>
              <a:t>structure</a:t>
            </a:r>
          </a:p>
          <a:p>
            <a:pPr eaLnBrk="1" hangingPunct="1">
              <a:spcBef>
                <a:spcPct val="50000"/>
              </a:spcBef>
              <a:buFont typeface="Webdings" charset="0"/>
              <a:buChar char="4"/>
            </a:pPr>
            <a:r>
              <a:rPr lang="en-US" sz="3000" dirty="0" smtClean="0">
                <a:solidFill>
                  <a:srgbClr val="BFBFBF"/>
                </a:solidFill>
                <a:latin typeface="Calibri" charset="0"/>
              </a:rPr>
              <a:t>SNP chips don’t cover enough of the genome</a:t>
            </a:r>
            <a:endParaRPr lang="en-US" sz="3000" dirty="0">
              <a:solidFill>
                <a:srgbClr val="BFBFBF"/>
              </a:solidFill>
              <a:latin typeface="Calibri" charset="0"/>
            </a:endParaRPr>
          </a:p>
          <a:p>
            <a:pPr eaLnBrk="1" hangingPunct="1">
              <a:spcBef>
                <a:spcPct val="50000"/>
              </a:spcBef>
              <a:buFont typeface="Webdings" charset="0"/>
              <a:buChar char="4"/>
            </a:pPr>
            <a:endParaRPr lang="en-US" sz="1800" dirty="0">
              <a:solidFill>
                <a:srgbClr val="FF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075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Challenges to GWAS?</a:t>
            </a:r>
          </a:p>
        </p:txBody>
      </p:sp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762000" y="1630868"/>
            <a:ext cx="7772400" cy="558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ebdings" charset="0"/>
              <a:buChar char="4"/>
            </a:pPr>
            <a:r>
              <a:rPr lang="en-US" sz="3000" dirty="0" smtClean="0">
                <a:solidFill>
                  <a:srgbClr val="FF0000"/>
                </a:solidFill>
                <a:latin typeface="Calibri" charset="0"/>
              </a:rPr>
              <a:t>Data quality control</a:t>
            </a:r>
          </a:p>
          <a:p>
            <a:pPr eaLnBrk="1" hangingPunct="1">
              <a:spcBef>
                <a:spcPct val="50000"/>
              </a:spcBef>
              <a:buFont typeface="Webdings" charset="0"/>
              <a:buChar char="4"/>
            </a:pP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Calibri" charset="0"/>
              </a:rPr>
              <a:t>No common, single SNP main effects (all epistasis or rare variants or …)</a:t>
            </a:r>
          </a:p>
          <a:p>
            <a:pPr eaLnBrk="1" hangingPunct="1">
              <a:spcBef>
                <a:spcPct val="50000"/>
              </a:spcBef>
              <a:buFont typeface="Webdings" charset="0"/>
              <a:buChar char="4"/>
            </a:pPr>
            <a:r>
              <a:rPr lang="en-US" sz="3000" dirty="0">
                <a:latin typeface="Calibri" charset="0"/>
              </a:rPr>
              <a:t>Sample size too small to detect effects</a:t>
            </a:r>
          </a:p>
          <a:p>
            <a:pPr eaLnBrk="1" hangingPunct="1">
              <a:spcBef>
                <a:spcPct val="50000"/>
              </a:spcBef>
              <a:buFont typeface="Webdings" charset="0"/>
              <a:buChar char="4"/>
            </a:pPr>
            <a:r>
              <a:rPr lang="en-US" sz="3000" dirty="0" smtClean="0">
                <a:solidFill>
                  <a:srgbClr val="BFBFBF"/>
                </a:solidFill>
                <a:latin typeface="Calibri" charset="0"/>
              </a:rPr>
              <a:t>Computational </a:t>
            </a:r>
            <a:r>
              <a:rPr lang="en-US" sz="3000" dirty="0">
                <a:solidFill>
                  <a:srgbClr val="BFBFBF"/>
                </a:solidFill>
                <a:latin typeface="Calibri" charset="0"/>
              </a:rPr>
              <a:t>burden</a:t>
            </a:r>
          </a:p>
          <a:p>
            <a:pPr eaLnBrk="1" hangingPunct="1">
              <a:spcBef>
                <a:spcPct val="50000"/>
              </a:spcBef>
              <a:buFont typeface="Webdings" charset="0"/>
              <a:buChar char="4"/>
            </a:pPr>
            <a:r>
              <a:rPr lang="en-US" sz="3000" dirty="0">
                <a:solidFill>
                  <a:srgbClr val="BFBFBF"/>
                </a:solidFill>
                <a:latin typeface="Calibri" charset="0"/>
              </a:rPr>
              <a:t>Multiple </a:t>
            </a:r>
            <a:r>
              <a:rPr lang="en-US" sz="3000" dirty="0" smtClean="0">
                <a:solidFill>
                  <a:srgbClr val="BFBFBF"/>
                </a:solidFill>
                <a:latin typeface="Calibri" charset="0"/>
              </a:rPr>
              <a:t>testing correction will drown signal</a:t>
            </a:r>
            <a:endParaRPr lang="en-US" sz="3000" dirty="0">
              <a:solidFill>
                <a:srgbClr val="BFBFBF"/>
              </a:solidFill>
              <a:latin typeface="Calibri" charset="0"/>
            </a:endParaRPr>
          </a:p>
          <a:p>
            <a:pPr eaLnBrk="1" hangingPunct="1">
              <a:spcBef>
                <a:spcPct val="50000"/>
              </a:spcBef>
              <a:buFont typeface="Webdings" charset="0"/>
              <a:buChar char="4"/>
            </a:pPr>
            <a:r>
              <a:rPr lang="en-US" sz="3000" dirty="0">
                <a:latin typeface="Calibri" charset="0"/>
              </a:rPr>
              <a:t>Unmatched controls / population </a:t>
            </a:r>
            <a:r>
              <a:rPr lang="en-US" sz="3000" dirty="0" smtClean="0">
                <a:latin typeface="Calibri" charset="0"/>
              </a:rPr>
              <a:t>structure</a:t>
            </a:r>
          </a:p>
          <a:p>
            <a:pPr eaLnBrk="1" hangingPunct="1">
              <a:spcBef>
                <a:spcPct val="50000"/>
              </a:spcBef>
              <a:buFont typeface="Webdings" charset="0"/>
              <a:buChar char="4"/>
            </a:pPr>
            <a:r>
              <a:rPr lang="en-US" sz="3000" dirty="0" smtClean="0">
                <a:solidFill>
                  <a:srgbClr val="BFBFBF"/>
                </a:solidFill>
                <a:latin typeface="Calibri" charset="0"/>
              </a:rPr>
              <a:t>SNP chips don’t cover enough of the genome</a:t>
            </a:r>
            <a:endParaRPr lang="en-US" sz="3000" dirty="0">
              <a:solidFill>
                <a:srgbClr val="BFBFBF"/>
              </a:solidFill>
              <a:latin typeface="Calibri" charset="0"/>
            </a:endParaRPr>
          </a:p>
          <a:p>
            <a:pPr eaLnBrk="1" hangingPunct="1">
              <a:spcBef>
                <a:spcPct val="50000"/>
              </a:spcBef>
              <a:buFont typeface="Webdings" charset="0"/>
              <a:buChar char="4"/>
            </a:pPr>
            <a:endParaRPr lang="en-US" sz="1800" dirty="0">
              <a:solidFill>
                <a:srgbClr val="FF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355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want to work with</a:t>
            </a:r>
            <a:endParaRPr lang="en-US" dirty="0"/>
          </a:p>
        </p:txBody>
      </p:sp>
      <p:pic>
        <p:nvPicPr>
          <p:cNvPr id="3" name="Picture 2" descr="20131015_ExtractSNPFromVCF_Resul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86" y="1706215"/>
            <a:ext cx="7536044" cy="427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417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Getting from intensities to genotypes</a:t>
            </a:r>
            <a:endParaRPr lang="en-US" dirty="0"/>
          </a:p>
        </p:txBody>
      </p:sp>
      <p:pic>
        <p:nvPicPr>
          <p:cNvPr id="3" name="Picture 2" descr="cleansn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039" y="1557709"/>
            <a:ext cx="5627922" cy="481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178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Getting from intensities to genotypes</a:t>
            </a:r>
            <a:endParaRPr lang="en-US" dirty="0"/>
          </a:p>
        </p:txBody>
      </p:sp>
      <p:pic>
        <p:nvPicPr>
          <p:cNvPr id="3" name="Picture 2" descr="bumblebe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6" y="1705197"/>
            <a:ext cx="4564917" cy="3924227"/>
          </a:xfrm>
          <a:prstGeom prst="rect">
            <a:avLst/>
          </a:prstGeom>
        </p:spPr>
      </p:pic>
      <p:pic>
        <p:nvPicPr>
          <p:cNvPr id="4" name="Picture 3" descr="crashsn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441" y="1705197"/>
            <a:ext cx="4811513" cy="39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950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SNP QC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62000" y="1630868"/>
            <a:ext cx="777240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dirty="0" smtClean="0">
                <a:solidFill>
                  <a:srgbClr val="000000"/>
                </a:solidFill>
                <a:latin typeface="Calibri" charset="0"/>
              </a:rPr>
              <a:t>SNP QC for GWAS aims to systematically identify these problems:</a:t>
            </a:r>
          </a:p>
          <a:p>
            <a:pPr eaLnBrk="1" hangingPunct="1">
              <a:spcBef>
                <a:spcPct val="50000"/>
              </a:spcBef>
              <a:buFont typeface="Webdings" charset="0"/>
              <a:buChar char="4"/>
            </a:pPr>
            <a:r>
              <a:rPr lang="en-US" sz="3000" dirty="0" smtClean="0">
                <a:solidFill>
                  <a:srgbClr val="000000"/>
                </a:solidFill>
                <a:latin typeface="Calibri" charset="0"/>
              </a:rPr>
              <a:t>Hardy-Weinberg equilibrium (expected frequency of three possible genotypes)</a:t>
            </a:r>
          </a:p>
          <a:p>
            <a:pPr eaLnBrk="1" hangingPunct="1">
              <a:spcBef>
                <a:spcPct val="50000"/>
              </a:spcBef>
              <a:buFont typeface="Webdings" charset="0"/>
              <a:buChar char="4"/>
            </a:pPr>
            <a:r>
              <a:rPr lang="en-US" sz="3000" dirty="0" smtClean="0">
                <a:solidFill>
                  <a:srgbClr val="000000"/>
                </a:solidFill>
                <a:latin typeface="Calibri" charset="0"/>
              </a:rPr>
              <a:t>Fraction of missing genotypes</a:t>
            </a:r>
          </a:p>
          <a:p>
            <a:pPr eaLnBrk="1" hangingPunct="1">
              <a:spcBef>
                <a:spcPct val="50000"/>
              </a:spcBef>
              <a:buFont typeface="Webdings" charset="0"/>
              <a:buChar char="4"/>
            </a:pPr>
            <a:r>
              <a:rPr lang="en-US" sz="3000" dirty="0" smtClean="0">
                <a:solidFill>
                  <a:srgbClr val="000000"/>
                </a:solidFill>
                <a:latin typeface="Calibri" charset="0"/>
              </a:rPr>
              <a:t>Frequency differences in separate controls (if available)</a:t>
            </a:r>
          </a:p>
          <a:p>
            <a:pPr eaLnBrk="1" hangingPunct="1">
              <a:spcBef>
                <a:spcPct val="50000"/>
              </a:spcBef>
            </a:pPr>
            <a:r>
              <a:rPr lang="en-US" sz="3000" dirty="0" smtClean="0">
                <a:solidFill>
                  <a:srgbClr val="000000"/>
                </a:solidFill>
                <a:latin typeface="Calibri" charset="0"/>
              </a:rPr>
              <a:t>…but the scale is huge: biggest meta-analyses involve &gt; 1 trillion genotypes!</a:t>
            </a:r>
            <a:endParaRPr lang="en-US" sz="3000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107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Genotype calling</a:t>
            </a:r>
          </a:p>
        </p:txBody>
      </p:sp>
      <p:pic>
        <p:nvPicPr>
          <p:cNvPr id="46082" name="Picture 3" descr="nbs-cn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6380163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820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WTSI">
      <a:dk1>
        <a:srgbClr val="084A87"/>
      </a:dk1>
      <a:lt1>
        <a:sysClr val="window" lastClr="FFFFFF"/>
      </a:lt1>
      <a:dk2>
        <a:srgbClr val="084A87"/>
      </a:dk2>
      <a:lt2>
        <a:srgbClr val="CAE6F1"/>
      </a:lt2>
      <a:accent1>
        <a:srgbClr val="6AB9D7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10329</TotalTime>
  <Words>499</Words>
  <Application>Microsoft Macintosh PowerPoint</Application>
  <PresentationFormat>On-screen Show (4:3)</PresentationFormat>
  <Paragraphs>80</Paragraphs>
  <Slides>28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 Common variation, GWAS &amp; PLINK</vt:lpstr>
      <vt:lpstr>Challenges to GWAS?</vt:lpstr>
      <vt:lpstr>Challenges to GWAS?</vt:lpstr>
      <vt:lpstr>Challenges to GWAS?</vt:lpstr>
      <vt:lpstr>What we want to work with</vt:lpstr>
      <vt:lpstr>Getting from intensities to genotypes</vt:lpstr>
      <vt:lpstr>Getting from intensities to genotypes</vt:lpstr>
      <vt:lpstr>SNP QC</vt:lpstr>
      <vt:lpstr>Genotype calling</vt:lpstr>
      <vt:lpstr>Calling wrinkles: &gt; 3 clusters</vt:lpstr>
      <vt:lpstr>Plate effects</vt:lpstr>
      <vt:lpstr>Calling wrinkles: monomorphics</vt:lpstr>
      <vt:lpstr>Calling wrinkles: rare SNPs</vt:lpstr>
      <vt:lpstr>Missing data a good predictor of bad calling</vt:lpstr>
      <vt:lpstr>Sample QC</vt:lpstr>
      <vt:lpstr>Heterozygosity locally and globally</vt:lpstr>
      <vt:lpstr>Bad samples: call rate &amp; heterozygosity</vt:lpstr>
      <vt:lpstr>Data cleaning on X: gender</vt:lpstr>
      <vt:lpstr>Bad samples: plate effects</vt:lpstr>
      <vt:lpstr>Clean data matters!</vt:lpstr>
      <vt:lpstr>Hit SNP 1</vt:lpstr>
      <vt:lpstr>Hit SNP 2</vt:lpstr>
      <vt:lpstr>PowerPoint Presentation</vt:lpstr>
      <vt:lpstr>The missed warning signs </vt:lpstr>
      <vt:lpstr>The missed warning signs</vt:lpstr>
      <vt:lpstr>The missed warning signs</vt:lpstr>
      <vt:lpstr>The need for QC never dies</vt:lpstr>
      <vt:lpstr>Useful references</vt:lpstr>
    </vt:vector>
  </TitlesOfParts>
  <Company>Wellcome Trust Sanger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networks, genomics resources and signals of selection to understand 100s of complex disease loci</dc:title>
  <dc:creator>Jeffrey Barrett</dc:creator>
  <cp:lastModifiedBy>Jeffrey Barrett</cp:lastModifiedBy>
  <cp:revision>149</cp:revision>
  <dcterms:created xsi:type="dcterms:W3CDTF">2013-10-20T15:51:46Z</dcterms:created>
  <dcterms:modified xsi:type="dcterms:W3CDTF">2015-03-02T17:16:17Z</dcterms:modified>
</cp:coreProperties>
</file>