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265" r:id="rId5"/>
    <p:sldId id="266" r:id="rId6"/>
    <p:sldId id="267" r:id="rId7"/>
    <p:sldId id="268" r:id="rId8"/>
    <p:sldId id="259" r:id="rId9"/>
    <p:sldId id="260" r:id="rId10"/>
    <p:sldId id="26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2" r:id="rId19"/>
    <p:sldId id="263" r:id="rId20"/>
    <p:sldId id="276" r:id="rId21"/>
    <p:sldId id="277" r:id="rId22"/>
    <p:sldId id="278" r:id="rId23"/>
    <p:sldId id="279" r:id="rId24"/>
    <p:sldId id="264" r:id="rId25"/>
    <p:sldId id="282" r:id="rId26"/>
    <p:sldId id="280" r:id="rId27"/>
    <p:sldId id="281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E2E48-475B-9D44-894C-4056C68CB2AD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C50C-543B-B14B-8DD9-D52F3DEC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5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CA, IB, JCB, NS, 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C50C-543B-B14B-8DD9-D52F3DEC73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8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Describe immunochip, dozen diseases, ~100 confirmed fine-mapping loci (complete as of 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363AB-EB78-F149-A027-70C22B9A75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7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4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0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252412" y="990601"/>
            <a:ext cx="8643938" cy="864655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900" b="1" dirty="0">
                <a:solidFill>
                  <a:srgbClr val="535353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32177223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8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330" y="951499"/>
            <a:ext cx="8523340" cy="1470025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84A87"/>
                </a:solidFill>
                <a:latin typeface="Helvetica"/>
                <a:cs typeface="Helvetica"/>
              </a:rPr>
              <a:t/>
            </a:r>
            <a:br>
              <a:rPr lang="en-US" sz="3800" dirty="0">
                <a:solidFill>
                  <a:srgbClr val="084A87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rgbClr val="084A87"/>
                </a:solidFill>
                <a:latin typeface="Helvetica"/>
                <a:cs typeface="Helvetica"/>
              </a:rPr>
              <a:t>Common variation, GWAS &amp; PLINK</a:t>
            </a:r>
            <a:endParaRPr lang="en-US" sz="3800" dirty="0">
              <a:solidFill>
                <a:srgbClr val="084A87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1465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Helvetica"/>
                <a:cs typeface="Helvetica"/>
              </a:rPr>
              <a:t>Jeff Barrett</a:t>
            </a:r>
          </a:p>
        </p:txBody>
      </p:sp>
      <p:pic>
        <p:nvPicPr>
          <p:cNvPr id="7" name="Picture 6" descr="logo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58" y="3983124"/>
            <a:ext cx="3447284" cy="10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mutation &amp;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Genetic variants are correlated because they share a history of inheritance.</a:t>
            </a:r>
          </a:p>
          <a:p>
            <a:r>
              <a:rPr lang="en-US" dirty="0" smtClean="0"/>
              <a:t>In the absence of recombination this correlation would extend a great distance along chromosomes.</a:t>
            </a:r>
          </a:p>
          <a:p>
            <a:r>
              <a:rPr lang="en-US" dirty="0" smtClean="0"/>
              <a:t>Recombination breaks down this correlation over successive generations, leaving a narrower and narrower window of correlation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3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8" y="2086096"/>
            <a:ext cx="4853652" cy="309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1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81" y="2361960"/>
            <a:ext cx="4148787" cy="3599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446" y="2273604"/>
            <a:ext cx="3033028" cy="1234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446" y="3222226"/>
            <a:ext cx="2879303" cy="1308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168" y="4245249"/>
            <a:ext cx="3848852" cy="11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3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D’ for common SNPs in 100kb</a:t>
            </a:r>
            <a:endParaRPr lang="en-US" dirty="0"/>
          </a:p>
        </p:txBody>
      </p:sp>
      <p:pic>
        <p:nvPicPr>
          <p:cNvPr id="3" name="Picture 2" descr="dprime-comm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2" y="1533217"/>
            <a:ext cx="7876449" cy="43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3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for common SNPs in 100kb</a:t>
            </a:r>
            <a:endParaRPr lang="en-US" dirty="0"/>
          </a:p>
        </p:txBody>
      </p:sp>
      <p:pic>
        <p:nvPicPr>
          <p:cNvPr id="3" name="Picture 2" descr="rsq-comm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2" y="1417638"/>
            <a:ext cx="8802648" cy="48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 patterns as historical record</a:t>
            </a:r>
            <a:endParaRPr lang="en-US" dirty="0"/>
          </a:p>
        </p:txBody>
      </p:sp>
      <p:pic>
        <p:nvPicPr>
          <p:cNvPr id="3" name="Picture 2" descr="dprime-rsq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2081826"/>
            <a:ext cx="3893949" cy="2712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28" y="5171244"/>
            <a:ext cx="3927173" cy="635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270" y="2081825"/>
            <a:ext cx="4835036" cy="27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2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551106" y="910715"/>
            <a:ext cx="8099376" cy="2482428"/>
            <a:chOff x="-38100" y="-25399"/>
            <a:chExt cx="11519112" cy="3530562"/>
          </a:xfrm>
        </p:grpSpPr>
        <p:sp>
          <p:nvSpPr>
            <p:cNvPr id="59" name="Shape 59"/>
            <p:cNvSpPr/>
            <p:nvPr/>
          </p:nvSpPr>
          <p:spPr>
            <a:xfrm>
              <a:off x="0" y="0"/>
              <a:ext cx="11442913" cy="3403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b="0">
                  <a:solidFill>
                    <a:srgbClr val="535353"/>
                  </a:solidFill>
                </a:defRPr>
              </a:pPr>
              <a:endParaRPr/>
            </a:p>
          </p:txBody>
        </p:sp>
        <p:pic>
          <p:nvPicPr>
            <p:cNvPr id="58" name="Picture 57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38100" y="-25400"/>
              <a:ext cx="11519113" cy="3530563"/>
            </a:xfrm>
            <a:prstGeom prst="rect">
              <a:avLst/>
            </a:prstGeom>
            <a:effectLst/>
          </p:spPr>
        </p:pic>
      </p:grpSp>
      <p:pic>
        <p:nvPicPr>
          <p:cNvPr id="67" name="IBD_mhtplot.pdf"/>
          <p:cNvPicPr/>
          <p:nvPr/>
        </p:nvPicPr>
        <p:blipFill>
          <a:blip r:embed="rId4" cstate="print">
            <a:extLst/>
          </a:blip>
          <a:srcRect t="9865" b="2729"/>
          <a:stretch>
            <a:fillRect/>
          </a:stretch>
        </p:blipFill>
        <p:spPr>
          <a:xfrm>
            <a:off x="679443" y="979907"/>
            <a:ext cx="8045749" cy="2344112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77" name="Group 77"/>
          <p:cNvGrpSpPr/>
          <p:nvPr/>
        </p:nvGrpSpPr>
        <p:grpSpPr>
          <a:xfrm>
            <a:off x="1059900" y="3578489"/>
            <a:ext cx="7443710" cy="2602590"/>
            <a:chOff x="-38101" y="112819"/>
            <a:chExt cx="10586609" cy="3701462"/>
          </a:xfrm>
        </p:grpSpPr>
        <p:grpSp>
          <p:nvGrpSpPr>
            <p:cNvPr id="70" name="Group 70"/>
            <p:cNvGrpSpPr/>
            <p:nvPr/>
          </p:nvGrpSpPr>
          <p:grpSpPr>
            <a:xfrm>
              <a:off x="5268763" y="112819"/>
              <a:ext cx="5279745" cy="3701462"/>
              <a:chOff x="-38100" y="-25400"/>
              <a:chExt cx="5279743" cy="3701461"/>
            </a:xfrm>
          </p:grpSpPr>
          <p:pic>
            <p:nvPicPr>
              <p:cNvPr id="69" name="HD110_imputed_grey_hlcredible_signal_functionsplot.pdf"/>
              <p:cNvPicPr/>
              <p:nvPr/>
            </p:nvPicPr>
            <p:blipFill>
              <a:blip r:embed="rId5" cstate="print">
                <a:extLst/>
              </a:blip>
              <a:srcRect r="12654"/>
              <a:stretch>
                <a:fillRect/>
              </a:stretch>
            </p:blipFill>
            <p:spPr>
              <a:xfrm>
                <a:off x="0" y="0"/>
                <a:ext cx="5203544" cy="3574462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8" name="Picture 67"/>
              <p:cNvPicPr/>
              <p:nvPr/>
            </p:nvPicPr>
            <p:blipFill>
              <a:blip r:embed="rId6" cstate="print">
                <a:extLst/>
              </a:blip>
              <a:stretch>
                <a:fillRect/>
              </a:stretch>
            </p:blipFill>
            <p:spPr>
              <a:xfrm>
                <a:off x="-38101" y="-25400"/>
                <a:ext cx="5279745" cy="3701462"/>
              </a:xfrm>
              <a:prstGeom prst="rect">
                <a:avLst/>
              </a:prstGeom>
              <a:effectLst/>
            </p:spPr>
          </p:pic>
        </p:grpSp>
        <p:grpSp>
          <p:nvGrpSpPr>
            <p:cNvPr id="73" name="Group 73"/>
            <p:cNvGrpSpPr/>
            <p:nvPr/>
          </p:nvGrpSpPr>
          <p:grpSpPr>
            <a:xfrm>
              <a:off x="-38101" y="130895"/>
              <a:ext cx="5136590" cy="3665310"/>
              <a:chOff x="-38100" y="-25400"/>
              <a:chExt cx="5136588" cy="3665308"/>
            </a:xfrm>
          </p:grpSpPr>
          <p:pic>
            <p:nvPicPr>
              <p:cNvPr id="72" name="HD120_imputed_grey_signal_functionsplot.pdf"/>
              <p:cNvPicPr/>
              <p:nvPr/>
            </p:nvPicPr>
            <p:blipFill>
              <a:blip r:embed="rId7" cstate="print">
                <a:extLst/>
              </a:blip>
              <a:srcRect r="14189"/>
              <a:stretch>
                <a:fillRect/>
              </a:stretch>
            </p:blipFill>
            <p:spPr>
              <a:xfrm>
                <a:off x="0" y="0"/>
                <a:ext cx="5060389" cy="3538309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71" name="Picture 70"/>
              <p:cNvPicPr/>
              <p:nvPr/>
            </p:nvPicPr>
            <p:blipFill>
              <a:blip r:embed="rId8" cstate="print">
                <a:extLst/>
              </a:blip>
              <a:stretch>
                <a:fillRect/>
              </a:stretch>
            </p:blipFill>
            <p:spPr>
              <a:xfrm>
                <a:off x="-38100" y="-25400"/>
                <a:ext cx="5136589" cy="3665309"/>
              </a:xfrm>
              <a:prstGeom prst="rect">
                <a:avLst/>
              </a:prstGeom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2151767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mutation &amp;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Genetic variants are correlated because they share a history of inheritance.</a:t>
            </a:r>
          </a:p>
          <a:p>
            <a:r>
              <a:rPr lang="en-US" dirty="0" smtClean="0"/>
              <a:t>In the absence of recombination this correlation would extend a great distance along chromosomes.</a:t>
            </a:r>
          </a:p>
          <a:p>
            <a:r>
              <a:rPr lang="en-US" dirty="0" smtClean="0"/>
              <a:t>Recombination breaks down this correlation over successive generations, leaving a narrower and narrower window of correlation.</a:t>
            </a:r>
          </a:p>
          <a:p>
            <a:r>
              <a:rPr lang="en-US" dirty="0" smtClean="0"/>
              <a:t>Under certain assumptions (random mating, neutral evolution, homogenous recombination) we can model exactly how narrow this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6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Theoretical vs. empirical correlation</a:t>
            </a:r>
            <a:endParaRPr lang="en-US" dirty="0"/>
          </a:p>
        </p:txBody>
      </p:sp>
      <p:pic>
        <p:nvPicPr>
          <p:cNvPr id="4" name="Picture 3" descr="reich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473" y="1417638"/>
            <a:ext cx="5900049" cy="5164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4401" y="6397812"/>
            <a:ext cx="244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Reich </a:t>
            </a:r>
            <a:r>
              <a:rPr lang="en-US" i="1" dirty="0" smtClean="0"/>
              <a:t>et al, Nature </a:t>
            </a:r>
            <a:r>
              <a:rPr lang="en-US" dirty="0" smtClean="0"/>
              <a:t>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3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pattern driven by heterogeneous recombination</a:t>
            </a:r>
            <a:endParaRPr lang="en-US" dirty="0"/>
          </a:p>
        </p:txBody>
      </p:sp>
      <p:pic>
        <p:nvPicPr>
          <p:cNvPr id="4" name="Picture 3" descr="haploview-reco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16" y="1834791"/>
            <a:ext cx="87503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7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parallel goals in disease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a given disease, we would like to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Predict if someone will get sick</a:t>
            </a:r>
            <a:r>
              <a:rPr lang="en-US" sz="3200" dirty="0" smtClean="0"/>
              <a:t>, </a:t>
            </a:r>
            <a:r>
              <a:rPr lang="en-US" sz="3200" dirty="0" smtClean="0"/>
              <a:t>how </a:t>
            </a:r>
            <a:r>
              <a:rPr lang="en-US" sz="3200" dirty="0" smtClean="0"/>
              <a:t>bad it will </a:t>
            </a:r>
            <a:r>
              <a:rPr lang="en-US" sz="3200" dirty="0" smtClean="0"/>
              <a:t>be, and what treatment will work.</a:t>
            </a:r>
            <a:endParaRPr lang="en-US" sz="3200" dirty="0" smtClean="0"/>
          </a:p>
          <a:p>
            <a:pPr marL="914400" lvl="1" indent="-514350">
              <a:buFont typeface="+mj-lt"/>
              <a:buAutoNum type="arabicPeriod"/>
            </a:pPr>
            <a:endParaRPr lang="en-US" sz="32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Understand </a:t>
            </a:r>
            <a:r>
              <a:rPr lang="en-US" sz="3200" dirty="0" smtClean="0"/>
              <a:t>the biology of the disease so we can design better </a:t>
            </a:r>
            <a:r>
              <a:rPr lang="en-US" sz="3200" dirty="0" smtClean="0"/>
              <a:t>treatments and diagnostics.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684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LD map of the human genome</a:t>
            </a:r>
            <a:endParaRPr lang="en-US" dirty="0"/>
          </a:p>
        </p:txBody>
      </p:sp>
      <p:pic>
        <p:nvPicPr>
          <p:cNvPr id="5" name="Picture 4" descr="hapmap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92" y="1417638"/>
            <a:ext cx="3816342" cy="49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use the HapMap to design disease studies?</a:t>
            </a:r>
            <a:endParaRPr lang="en-US" dirty="0"/>
          </a:p>
        </p:txBody>
      </p:sp>
      <p:pic>
        <p:nvPicPr>
          <p:cNvPr id="3" name="Picture 2" descr="taggin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31" y="1583725"/>
            <a:ext cx="6489752" cy="51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6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use the HapMap to design disease studies?</a:t>
            </a:r>
            <a:endParaRPr lang="en-US" dirty="0"/>
          </a:p>
        </p:txBody>
      </p:sp>
      <p:pic>
        <p:nvPicPr>
          <p:cNvPr id="3" name="Picture 2" descr="taggin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12" y="1584001"/>
            <a:ext cx="6863958" cy="48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2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also combine information from multiple SNPs </a:t>
            </a:r>
            <a:endParaRPr lang="en-US" dirty="0"/>
          </a:p>
        </p:txBody>
      </p:sp>
      <p:pic>
        <p:nvPicPr>
          <p:cNvPr id="3" name="Picture 2" descr="taggin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40" y="1727730"/>
            <a:ext cx="5903284" cy="50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used to design genome-wide association studies</a:t>
            </a:r>
            <a:endParaRPr lang="en-US" dirty="0"/>
          </a:p>
        </p:txBody>
      </p:sp>
      <p:pic>
        <p:nvPicPr>
          <p:cNvPr id="4" name="Picture 3" descr="ng1801-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989"/>
            <a:ext cx="9067800" cy="28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8343" y="6213146"/>
            <a:ext cx="362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Barrett and Cardon, </a:t>
            </a:r>
            <a:r>
              <a:rPr lang="en-US" i="1" dirty="0" smtClean="0"/>
              <a:t>Nat Genet</a:t>
            </a:r>
            <a:r>
              <a:rPr lang="en-US" dirty="0" smtClean="0"/>
              <a:t>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8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Genome-wide association studies (GWAS)</a:t>
            </a:r>
            <a:endParaRPr lang="en-US" dirty="0"/>
          </a:p>
        </p:txBody>
      </p:sp>
      <p:pic>
        <p:nvPicPr>
          <p:cNvPr id="5" name="Picture 4" descr="gw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417638"/>
            <a:ext cx="4978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68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20273"/>
              </p:ext>
            </p:extLst>
          </p:nvPr>
        </p:nvGraphicFramePr>
        <p:xfrm>
          <a:off x="518129" y="353288"/>
          <a:ext cx="8170086" cy="5807041"/>
        </p:xfrm>
        <a:graphic>
          <a:graphicData uri="http://schemas.openxmlformats.org/drawingml/2006/table">
            <a:tbl>
              <a:tblPr firstRow="1" firstCol="1" bandCol="1">
                <a:tableStyleId>{2D5ABB26-0587-4C30-8999-92F81FD0307C}</a:tableStyleId>
              </a:tblPr>
              <a:tblGrid>
                <a:gridCol w="2723362"/>
                <a:gridCol w="2723362"/>
                <a:gridCol w="2723362"/>
              </a:tblGrid>
              <a:tr h="884133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Common variation</a:t>
                      </a:r>
                      <a:endParaRPr 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Rare </a:t>
                      </a:r>
                    </a:p>
                    <a:p>
                      <a:pPr algn="ctr"/>
                      <a:r>
                        <a:rPr lang="en-US" sz="3000" b="1" dirty="0" smtClean="0"/>
                        <a:t>variation</a:t>
                      </a:r>
                      <a:endParaRPr lang="en-US" sz="3000" b="1" dirty="0"/>
                    </a:p>
                  </a:txBody>
                  <a:tcPr anchor="ctr"/>
                </a:tc>
              </a:tr>
              <a:tr h="1004941">
                <a:tc>
                  <a:txBody>
                    <a:bodyPr/>
                    <a:lstStyle/>
                    <a:p>
                      <a:pPr algn="r"/>
                      <a:r>
                        <a:rPr lang="en-US" sz="3000" b="1" dirty="0" smtClean="0"/>
                        <a:t>Abundance</a:t>
                      </a:r>
                      <a:endParaRPr 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~ 10</a:t>
                      </a:r>
                      <a:r>
                        <a:rPr lang="en-US" sz="3000" baseline="30000" dirty="0" smtClean="0"/>
                        <a:t>7</a:t>
                      </a:r>
                      <a:endParaRPr lang="en-US" sz="3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10</a:t>
                      </a:r>
                      <a:r>
                        <a:rPr lang="en-US" sz="3000" baseline="30000" dirty="0" smtClean="0"/>
                        <a:t>9</a:t>
                      </a:r>
                      <a:r>
                        <a:rPr lang="en-US" sz="3000" dirty="0" smtClean="0"/>
                        <a:t>?</a:t>
                      </a:r>
                      <a:endParaRPr lang="en-US" sz="3000" dirty="0"/>
                    </a:p>
                  </a:txBody>
                  <a:tcPr anchor="ctr"/>
                </a:tc>
              </a:tr>
              <a:tr h="1022154">
                <a:tc>
                  <a:txBody>
                    <a:bodyPr/>
                    <a:lstStyle/>
                    <a:p>
                      <a:pPr algn="r"/>
                      <a:r>
                        <a:rPr lang="en-US" sz="3000" b="1" dirty="0" smtClean="0"/>
                        <a:t>Population specific?</a:t>
                      </a:r>
                      <a:endParaRPr 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No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Often</a:t>
                      </a:r>
                      <a:endParaRPr lang="en-US" sz="3000" dirty="0"/>
                    </a:p>
                  </a:txBody>
                  <a:tcPr anchor="ctr"/>
                </a:tc>
              </a:tr>
              <a:tr h="884133">
                <a:tc>
                  <a:txBody>
                    <a:bodyPr/>
                    <a:lstStyle/>
                    <a:p>
                      <a:pPr algn="r"/>
                      <a:r>
                        <a:rPr lang="en-US" sz="3000" b="1" dirty="0" smtClean="0"/>
                        <a:t>Correlation</a:t>
                      </a:r>
                      <a:endParaRPr 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High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Low</a:t>
                      </a:r>
                      <a:endParaRPr lang="en-US" sz="3000" dirty="0"/>
                    </a:p>
                  </a:txBody>
                  <a:tcPr anchor="ctr"/>
                </a:tc>
              </a:tr>
              <a:tr h="884133">
                <a:tc>
                  <a:txBody>
                    <a:bodyPr/>
                    <a:lstStyle/>
                    <a:p>
                      <a:pPr algn="r"/>
                      <a:r>
                        <a:rPr lang="en-US" sz="3000" b="1" dirty="0" smtClean="0"/>
                        <a:t>Selection</a:t>
                      </a:r>
                      <a:endParaRPr 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Unlikely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Possible</a:t>
                      </a:r>
                      <a:endParaRPr lang="en-US" sz="3000" dirty="0"/>
                    </a:p>
                  </a:txBody>
                  <a:tcPr anchor="ctr"/>
                </a:tc>
              </a:tr>
              <a:tr h="884133">
                <a:tc>
                  <a:txBody>
                    <a:bodyPr/>
                    <a:lstStyle/>
                    <a:p>
                      <a:pPr algn="r"/>
                      <a:r>
                        <a:rPr lang="en-US" sz="3000" b="1" dirty="0" smtClean="0"/>
                        <a:t>Best technology</a:t>
                      </a:r>
                      <a:endParaRPr 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Array</a:t>
                      </a:r>
                      <a:r>
                        <a:rPr lang="en-US" sz="3000" baseline="0" dirty="0" smtClean="0"/>
                        <a:t> genotyping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Sequencing</a:t>
                      </a:r>
                      <a:endParaRPr lang="en-US" sz="3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83418" y="1458681"/>
            <a:ext cx="5016783" cy="1081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71432" y="2352996"/>
            <a:ext cx="5016783" cy="1081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71432" y="3094911"/>
            <a:ext cx="5016783" cy="1081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5818" y="4176346"/>
            <a:ext cx="5016783" cy="1081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71432" y="5257781"/>
            <a:ext cx="5016783" cy="1081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6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Matching biological questions to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my disease what role does…</a:t>
            </a:r>
          </a:p>
          <a:p>
            <a:r>
              <a:rPr lang="en-US" dirty="0" smtClean="0"/>
              <a:t>common variation in Europeans play? </a:t>
            </a:r>
            <a:r>
              <a:rPr lang="en-US" b="1" dirty="0" smtClean="0"/>
              <a:t>GWAS</a:t>
            </a:r>
          </a:p>
          <a:p>
            <a:r>
              <a:rPr lang="en-US" dirty="0" smtClean="0"/>
              <a:t>common variation in </a:t>
            </a:r>
            <a:r>
              <a:rPr lang="en-US" dirty="0"/>
              <a:t>non-European populations? </a:t>
            </a:r>
            <a:r>
              <a:rPr lang="en-US" b="1" dirty="0"/>
              <a:t>GWAS 2.0</a:t>
            </a:r>
            <a:endParaRPr lang="en-US" dirty="0"/>
          </a:p>
          <a:p>
            <a:r>
              <a:rPr lang="en-US" dirty="0" smtClean="0"/>
              <a:t>low frequency variation play? </a:t>
            </a:r>
            <a:r>
              <a:rPr lang="en-US" b="1" dirty="0" smtClean="0"/>
              <a:t>low coverage sequencing</a:t>
            </a:r>
          </a:p>
          <a:p>
            <a:r>
              <a:rPr lang="en-US" dirty="0" smtClean="0"/>
              <a:t>rare or private variation play? </a:t>
            </a:r>
            <a:r>
              <a:rPr lang="en-US" b="1" dirty="0" smtClean="0"/>
              <a:t>high coverage sequencing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07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845" y="1269873"/>
            <a:ext cx="7073499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Power ∝ Nβp(1-p)r</a:t>
            </a:r>
            <a:r>
              <a:rPr lang="en-US" sz="4000" baseline="30000" dirty="0" smtClean="0"/>
              <a:t>2</a:t>
            </a:r>
          </a:p>
          <a:p>
            <a:pPr algn="ctr"/>
            <a:endParaRPr lang="en-US" sz="4000" baseline="30000" dirty="0"/>
          </a:p>
          <a:p>
            <a:pPr algn="ctr"/>
            <a:r>
              <a:rPr lang="en-US" sz="4000" dirty="0" smtClean="0"/>
              <a:t>N = sample size</a:t>
            </a:r>
          </a:p>
          <a:p>
            <a:pPr algn="ctr"/>
            <a:r>
              <a:rPr lang="en-US" sz="4000" dirty="0" smtClean="0"/>
              <a:t>β = effect size</a:t>
            </a:r>
          </a:p>
          <a:p>
            <a:pPr algn="ctr"/>
            <a:r>
              <a:rPr lang="en-US" sz="4000" dirty="0" smtClean="0"/>
              <a:t>p = frequency</a:t>
            </a:r>
          </a:p>
          <a:p>
            <a:pPr algn="ctr"/>
            <a:r>
              <a:rPr lang="en-US" sz="4000" dirty="0" smtClean="0"/>
              <a:t>r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= correlation to true cause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820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IBD gene mapping</a:t>
            </a:r>
            <a:endParaRPr lang="en-US" dirty="0"/>
          </a:p>
        </p:txBody>
      </p:sp>
      <p:pic>
        <p:nvPicPr>
          <p:cNvPr id="5" name="Content Placeholder 4" descr="ibd-locus-history-4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" b="1878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7161894" y="1417638"/>
            <a:ext cx="2623218" cy="32151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054" y="445596"/>
            <a:ext cx="2552893" cy="367616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3" name="Picture 2" descr="wtccc-cd-manhatt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9978"/>
            <a:ext cx="8631278" cy="1272095"/>
          </a:xfrm>
          <a:prstGeom prst="rect">
            <a:avLst/>
          </a:prstGeom>
        </p:spPr>
      </p:pic>
      <p:pic>
        <p:nvPicPr>
          <p:cNvPr id="4" name="Picture 3" descr="meta-power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83" y="1797529"/>
            <a:ext cx="4425495" cy="4425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2424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Humans are related to other species</a:t>
            </a:r>
            <a:endParaRPr lang="en-US" dirty="0"/>
          </a:p>
        </p:txBody>
      </p:sp>
      <p:pic>
        <p:nvPicPr>
          <p:cNvPr id="5" name="Picture 4" descr="29mamma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79" y="1417638"/>
            <a:ext cx="6568347" cy="516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6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255" y="2711735"/>
            <a:ext cx="9232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/faculty/</a:t>
            </a:r>
            <a:r>
              <a:rPr lang="en-US" sz="4400" dirty="0" err="1" smtClean="0"/>
              <a:t>barrett</a:t>
            </a:r>
            <a:r>
              <a:rPr lang="en-US" sz="4400" dirty="0" smtClean="0"/>
              <a:t>/2015/</a:t>
            </a:r>
            <a:r>
              <a:rPr lang="en-US" sz="4400" dirty="0" err="1" smtClean="0"/>
              <a:t>gwas</a:t>
            </a:r>
            <a:r>
              <a:rPr lang="en-US" sz="4400" dirty="0" smtClean="0"/>
              <a:t>-practical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1459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closer relatives</a:t>
            </a:r>
            <a:endParaRPr lang="en-US" dirty="0"/>
          </a:p>
        </p:txBody>
      </p:sp>
      <p:pic>
        <p:nvPicPr>
          <p:cNvPr id="3" name="Picture 2" descr="great-a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4" y="1417638"/>
            <a:ext cx="3191962" cy="4941403"/>
          </a:xfrm>
          <a:prstGeom prst="rect">
            <a:avLst/>
          </a:prstGeom>
        </p:spPr>
      </p:pic>
      <p:pic>
        <p:nvPicPr>
          <p:cNvPr id="4" name="Picture 3" descr="homin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75" y="1518213"/>
            <a:ext cx="3892707" cy="44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9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human populations</a:t>
            </a:r>
            <a:endParaRPr lang="en-US" dirty="0"/>
          </a:p>
        </p:txBody>
      </p:sp>
      <p:pic>
        <p:nvPicPr>
          <p:cNvPr id="3" name="Picture 2" descr="human-po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58" y="1417637"/>
            <a:ext cx="6875097" cy="479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human populations</a:t>
            </a:r>
            <a:endParaRPr lang="en-US" dirty="0"/>
          </a:p>
        </p:txBody>
      </p:sp>
      <p:pic>
        <p:nvPicPr>
          <p:cNvPr id="3" name="Picture 2" descr="malaria-pc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06" y="1258612"/>
            <a:ext cx="6858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6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human populations</a:t>
            </a:r>
            <a:endParaRPr lang="en-US" dirty="0"/>
          </a:p>
        </p:txBody>
      </p:sp>
      <p:pic>
        <p:nvPicPr>
          <p:cNvPr id="3" name="Picture 2" descr="journal.pgen.1004494.g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21" y="1417637"/>
            <a:ext cx="5569270" cy="50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8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What creates genetic variation?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94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two processes that increase genetic diversity in a population are </a:t>
            </a:r>
            <a:r>
              <a:rPr lang="en-US" dirty="0" smtClean="0">
                <a:solidFill>
                  <a:schemeClr val="tx2"/>
                </a:solidFill>
              </a:rPr>
              <a:t>mutation</a:t>
            </a:r>
            <a:r>
              <a:rPr lang="en-US" dirty="0" smtClean="0"/>
              <a:t>, which introduces novel variants into the population, and </a:t>
            </a:r>
            <a:r>
              <a:rPr lang="en-US" dirty="0" smtClean="0">
                <a:solidFill>
                  <a:srgbClr val="084A87"/>
                </a:solidFill>
              </a:rPr>
              <a:t>recombination</a:t>
            </a:r>
            <a:r>
              <a:rPr lang="en-US" dirty="0" smtClean="0"/>
              <a:t>, which re-shuffles the existing patterns of variation.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fate of new mutations is affected by </a:t>
            </a:r>
            <a:r>
              <a:rPr lang="en-US" dirty="0" smtClean="0">
                <a:solidFill>
                  <a:schemeClr val="tx1"/>
                </a:solidFill>
              </a:rPr>
              <a:t>drift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84A87"/>
                </a:solidFill>
              </a:rPr>
              <a:t>selection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84A87"/>
                </a:solidFill>
              </a:rPr>
              <a:t>population history</a:t>
            </a:r>
            <a:r>
              <a:rPr lang="en-US" dirty="0" smtClean="0"/>
              <a:t>. We care about the patterns left behind by these forces, and their affect on disease studies.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2844" y="4260137"/>
            <a:ext cx="8323956" cy="228060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4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variant frequency example</a:t>
            </a:r>
            <a:endParaRPr lang="en-US" dirty="0"/>
          </a:p>
        </p:txBody>
      </p:sp>
      <p:pic>
        <p:nvPicPr>
          <p:cNvPr id="4" name="Content Placeholder 3" descr="sickle-frequenc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162" b="-15162"/>
          <a:stretch>
            <a:fillRect/>
          </a:stretch>
        </p:blipFill>
        <p:spPr>
          <a:xfrm>
            <a:off x="457200" y="136695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72637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TSI">
      <a:dk1>
        <a:srgbClr val="084A87"/>
      </a:dk1>
      <a:lt1>
        <a:sysClr val="window" lastClr="FFFFFF"/>
      </a:lt1>
      <a:dk2>
        <a:srgbClr val="084A87"/>
      </a:dk2>
      <a:lt2>
        <a:srgbClr val="CAE6F1"/>
      </a:lt2>
      <a:accent1>
        <a:srgbClr val="6AB9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10513</TotalTime>
  <Words>511</Words>
  <Application>Microsoft Macintosh PowerPoint</Application>
  <PresentationFormat>On-screen Show (4:3)</PresentationFormat>
  <Paragraphs>78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Common variation, GWAS &amp; PLINK</vt:lpstr>
      <vt:lpstr>Two parallel goals in disease genetics</vt:lpstr>
      <vt:lpstr>Humans are related to other species</vt:lpstr>
      <vt:lpstr>Our closer relatives</vt:lpstr>
      <vt:lpstr>The history of human populations</vt:lpstr>
      <vt:lpstr>The history of human populations</vt:lpstr>
      <vt:lpstr>The history of human populations</vt:lpstr>
      <vt:lpstr> What creates genetic variation?</vt:lpstr>
      <vt:lpstr>Population variant frequency example</vt:lpstr>
      <vt:lpstr>Consequences of mutation &amp; recombination</vt:lpstr>
      <vt:lpstr>Quantifying LD</vt:lpstr>
      <vt:lpstr>Quantifying LD</vt:lpstr>
      <vt:lpstr>D’ for common SNPs in 100kb</vt:lpstr>
      <vt:lpstr>r2 for common SNPs in 100kb</vt:lpstr>
      <vt:lpstr>LD patterns as historical record</vt:lpstr>
      <vt:lpstr>PowerPoint Presentation</vt:lpstr>
      <vt:lpstr>Consequences of mutation &amp; recombination</vt:lpstr>
      <vt:lpstr>Theoretical vs. empirical correlation</vt:lpstr>
      <vt:lpstr>Correlation pattern driven by heterogeneous recombination</vt:lpstr>
      <vt:lpstr>An LD map of the human genome</vt:lpstr>
      <vt:lpstr>How can we use the HapMap to design disease studies?</vt:lpstr>
      <vt:lpstr>How can we use the HapMap to design disease studies?</vt:lpstr>
      <vt:lpstr>Can also combine information from multiple SNPs </vt:lpstr>
      <vt:lpstr>Correlation used to design genome-wide association studies</vt:lpstr>
      <vt:lpstr>Genome-wide association studies (GWAS)</vt:lpstr>
      <vt:lpstr>PowerPoint Presentation</vt:lpstr>
      <vt:lpstr>Matching biological questions to technologies</vt:lpstr>
      <vt:lpstr>PowerPoint Presentation</vt:lpstr>
      <vt:lpstr>History of IBD gene mapping</vt:lpstr>
      <vt:lpstr>PowerPoint Presentation</vt:lpstr>
    </vt:vector>
  </TitlesOfParts>
  <Company>Wellcome Trust Sanger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networks, genomics resources and signals of selection to understand 100s of complex disease loci</dc:title>
  <dc:creator>Jeffrey Barrett</dc:creator>
  <cp:lastModifiedBy>Jeffrey Barrett</cp:lastModifiedBy>
  <cp:revision>146</cp:revision>
  <dcterms:created xsi:type="dcterms:W3CDTF">2013-10-20T15:51:46Z</dcterms:created>
  <dcterms:modified xsi:type="dcterms:W3CDTF">2015-03-02T20:21:05Z</dcterms:modified>
</cp:coreProperties>
</file>