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58" r:id="rId4"/>
    <p:sldId id="278" r:id="rId5"/>
    <p:sldId id="260" r:id="rId6"/>
    <p:sldId id="261" r:id="rId7"/>
    <p:sldId id="262" r:id="rId8"/>
    <p:sldId id="279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3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3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5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2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1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4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4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4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3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8178-9D26-1549-8C34-AD0CCF172174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1BCB6-9538-4D47-BD18-84A68006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1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228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Developmental Models: </a:t>
            </a:r>
            <a:br>
              <a:rPr lang="en-US" dirty="0" smtClean="0"/>
            </a:br>
            <a:r>
              <a:rPr lang="en-US" dirty="0" smtClean="0"/>
              <a:t>Latent Growth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09454"/>
            <a:ext cx="6400800" cy="1429346"/>
          </a:xfrm>
        </p:spPr>
        <p:txBody>
          <a:bodyPr/>
          <a:lstStyle/>
          <a:p>
            <a:r>
              <a:rPr lang="en-US" dirty="0" smtClean="0"/>
              <a:t>Brad Verhulst &amp; </a:t>
            </a:r>
            <a:r>
              <a:rPr lang="en-US" dirty="0" err="1" smtClean="0"/>
              <a:t>Lindon</a:t>
            </a:r>
            <a:r>
              <a:rPr lang="en-US" dirty="0" smtClean="0"/>
              <a:t> Eaves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3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Interpretation of the Latent Growth Factors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Residuals:</a:t>
            </a:r>
            <a:r>
              <a:rPr lang="en-US" dirty="0" smtClean="0"/>
              <a:t> The variance in the phenotype that is not explained by the latent growth structure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Factor Loadings:</a:t>
            </a:r>
            <a:r>
              <a:rPr lang="en-US" dirty="0" smtClean="0"/>
              <a:t> The same as you would interpret loadings in any factor model (but they are typically not interpreted)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Factor Means:</a:t>
            </a:r>
            <a:r>
              <a:rPr lang="en-US" dirty="0" smtClean="0"/>
              <a:t> The average effect of the intercept/linear/quadratic in the population (more on this next)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Factor Covariance:</a:t>
            </a:r>
            <a:r>
              <a:rPr lang="en-US" dirty="0" smtClean="0"/>
              <a:t> Random Effects of the Latent Growth Parameters (more on this too)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3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Means of the Latent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μ</a:t>
            </a:r>
            <a:r>
              <a:rPr lang="en-US" baseline="-25000" dirty="0" err="1" smtClean="0"/>
              <a:t>C</a:t>
            </a:r>
            <a:r>
              <a:rPr lang="en-US" dirty="0" smtClean="0"/>
              <a:t>: Mean of the latent Constant</a:t>
            </a:r>
          </a:p>
          <a:p>
            <a:pPr lvl="1"/>
            <a:r>
              <a:rPr lang="en-US" dirty="0" smtClean="0"/>
              <a:t>The average level of the latent phenotype when the linear effect is zero</a:t>
            </a:r>
          </a:p>
          <a:p>
            <a:r>
              <a:rPr lang="en-US" dirty="0" err="1" smtClean="0"/>
              <a:t>μ</a:t>
            </a:r>
            <a:r>
              <a:rPr lang="en-US" baseline="-25000" dirty="0" err="1" smtClean="0"/>
              <a:t>L</a:t>
            </a:r>
            <a:r>
              <a:rPr lang="en-US" dirty="0" smtClean="0"/>
              <a:t>: </a:t>
            </a:r>
            <a:r>
              <a:rPr lang="en-US" dirty="0"/>
              <a:t>Mean of the </a:t>
            </a:r>
            <a:r>
              <a:rPr lang="en-US" dirty="0" smtClean="0"/>
              <a:t>latent Linear slope</a:t>
            </a:r>
          </a:p>
          <a:p>
            <a:pPr lvl="1"/>
            <a:r>
              <a:rPr lang="en-US" dirty="0" smtClean="0"/>
              <a:t>The average increase (decrease) over time</a:t>
            </a:r>
          </a:p>
          <a:p>
            <a:r>
              <a:rPr lang="en-US" dirty="0" err="1" smtClean="0"/>
              <a:t>μ</a:t>
            </a:r>
            <a:r>
              <a:rPr lang="en-US" baseline="-25000" dirty="0" err="1" smtClean="0"/>
              <a:t>Q</a:t>
            </a:r>
            <a:r>
              <a:rPr lang="en-US" dirty="0" smtClean="0"/>
              <a:t>: </a:t>
            </a:r>
            <a:r>
              <a:rPr lang="en-US" dirty="0"/>
              <a:t>Mean of the latent </a:t>
            </a:r>
            <a:r>
              <a:rPr lang="en-US" dirty="0" smtClean="0"/>
              <a:t>Quadratic </a:t>
            </a:r>
            <a:r>
              <a:rPr lang="en-US" dirty="0"/>
              <a:t>slope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average quadratic effect </a:t>
            </a:r>
            <a:r>
              <a:rPr lang="en-US" dirty="0"/>
              <a:t>over time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Variances of the Latent Growth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ii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Variance of the latent growth parameters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Dispersion of the values around the latent parameter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Large variances indicate more dispersion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Large variance on a Latent slope may indicate that the average parameter increase but some of the latent trajectories may be negative</a:t>
            </a:r>
          </a:p>
          <a:p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Typically the variance of higher order parameters are smaller than the variances of lower order parameters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11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&gt; ψ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22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&gt; ψ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33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35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Covariances between the Latent Growth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ij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Covariance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of the latent growth parameters</a:t>
            </a:r>
          </a:p>
          <a:p>
            <a:pPr lvl="1"/>
            <a:r>
              <a:rPr lang="en-US" dirty="0" smtClean="0"/>
              <a:t>Generally expressed in terms of correlations</a:t>
            </a:r>
          </a:p>
          <a:p>
            <a:pPr lvl="1"/>
            <a:r>
              <a:rPr lang="en-US" dirty="0" smtClean="0"/>
              <a:t>Important to keep in mind what the absolute variance in the constituent growth parameters are</a:t>
            </a:r>
          </a:p>
          <a:p>
            <a:pPr lvl="2"/>
            <a:r>
              <a:rPr lang="en-US" dirty="0" smtClean="0"/>
              <a:t>E.G. if the variance of the linear increase is really small, the correlation may be very large as an artifact of the variance</a:t>
            </a:r>
          </a:p>
          <a:p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Covariance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between the intercept and the linear increase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12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&gt; 0: the higher an individual starts, the faster they increase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12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&lt;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0: the higher an individual starts, the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slower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they increase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1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LGC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basic formula for the average effect of the growth parameters is very similar to the simple regression equation: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These expected values can easily be plotted against time.</a:t>
            </a:r>
          </a:p>
          <a:p>
            <a:r>
              <a:rPr lang="en-US" dirty="0" smtClean="0"/>
              <a:t>It is also possible to include either the standard errors of the parameters or the variances of the growth parameters in the graphs.</a:t>
            </a:r>
          </a:p>
          <a:p>
            <a:r>
              <a:rPr lang="en-US" dirty="0" smtClean="0"/>
              <a:t>Some people like to include the raw observations also.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551028"/>
              </p:ext>
            </p:extLst>
          </p:nvPr>
        </p:nvGraphicFramePr>
        <p:xfrm>
          <a:off x="709290" y="2745345"/>
          <a:ext cx="6370960" cy="716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2032000" imgH="228600" progId="Equation.DSMT4">
                  <p:embed/>
                </p:oleObj>
              </mc:Choice>
              <mc:Fallback>
                <p:oleObj name="Equation" r:id="rId3" imgW="2032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9290" y="2745345"/>
                        <a:ext cx="6370960" cy="716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936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Presentation of the LGC 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718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fixing the loadings to 0, 1, 2, 3, if we fix the loadings to -3, -1, 1, 3, it will reduced the (non-essential) </a:t>
            </a:r>
            <a:r>
              <a:rPr lang="en-US" dirty="0" err="1" smtClean="0"/>
              <a:t>multicolinearity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Importantly, the model fit will not change!</a:t>
            </a:r>
          </a:p>
          <a:p>
            <a:endParaRPr lang="en-US" dirty="0"/>
          </a:p>
          <a:p>
            <a:r>
              <a:rPr lang="en-US" dirty="0" smtClean="0"/>
              <a:t>So what correlations are the right ones?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3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the starting point is zero, then it might be best to pick a value in the middle of the range for the intercept, or generate an orthogonal set of contrasts</a:t>
            </a:r>
          </a:p>
          <a:p>
            <a:pPr lvl="1"/>
            <a:r>
              <a:rPr lang="en-US" dirty="0" smtClean="0"/>
              <a:t>Just because you started your study when people were 8, 14, 22, doesn’t mean that 8, 14 or 22 are meaningful starting points.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zero is a meaningful then it might be a good idea to keep that value as 0.</a:t>
            </a:r>
          </a:p>
          <a:p>
            <a:pPr lvl="1"/>
            <a:r>
              <a:rPr lang="en-US" dirty="0" smtClean="0"/>
              <a:t>Critical Event</a:t>
            </a:r>
          </a:p>
          <a:p>
            <a:pPr lvl="1"/>
            <a:r>
              <a:rPr lang="en-US" dirty="0" smtClean="0"/>
              <a:t>Treatment (with pretests and follow-up tests)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12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8576"/>
            <a:ext cx="8229600" cy="1143000"/>
          </a:xfrm>
        </p:spPr>
        <p:txBody>
          <a:bodyPr/>
          <a:lstStyle/>
          <a:p>
            <a:r>
              <a:rPr lang="en-US" dirty="0"/>
              <a:t>LGM on Latent Factors</a:t>
            </a:r>
          </a:p>
        </p:txBody>
      </p:sp>
      <p:sp>
        <p:nvSpPr>
          <p:cNvPr id="5" name="Oval 4"/>
          <p:cNvSpPr/>
          <p:nvPr/>
        </p:nvSpPr>
        <p:spPr>
          <a:xfrm>
            <a:off x="1486411" y="4290664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η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1414" y="548888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7" name="Straight Arrow Connector 6"/>
          <p:cNvCxnSpPr>
            <a:stCxn id="5" idx="4"/>
            <a:endCxn id="6" idx="0"/>
          </p:cNvCxnSpPr>
          <p:nvPr/>
        </p:nvCxnSpPr>
        <p:spPr>
          <a:xfrm flipH="1">
            <a:off x="1284291" y="4885024"/>
            <a:ext cx="499300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37010" y="548888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0" name="Straight Arrow Connector 9"/>
          <p:cNvCxnSpPr>
            <a:stCxn id="5" idx="4"/>
            <a:endCxn id="8" idx="0"/>
          </p:cNvCxnSpPr>
          <p:nvPr/>
        </p:nvCxnSpPr>
        <p:spPr>
          <a:xfrm>
            <a:off x="1783591" y="4885024"/>
            <a:ext cx="36296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TextBox 10"/>
          <p:cNvSpPr txBox="1"/>
          <p:nvPr/>
        </p:nvSpPr>
        <p:spPr>
          <a:xfrm>
            <a:off x="1395752" y="5082765"/>
            <a:ext cx="273907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11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64909" y="62881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10878" y="62881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4" name="Straight Arrow Connector 13"/>
          <p:cNvCxnSpPr>
            <a:stCxn id="12" idx="0"/>
            <a:endCxn id="6" idx="2"/>
          </p:cNvCxnSpPr>
          <p:nvPr/>
        </p:nvCxnSpPr>
        <p:spPr>
          <a:xfrm flipV="1">
            <a:off x="1279209" y="5854640"/>
            <a:ext cx="5082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0"/>
            <a:endCxn id="8" idx="2"/>
          </p:cNvCxnSpPr>
          <p:nvPr/>
        </p:nvCxnSpPr>
        <p:spPr>
          <a:xfrm flipH="1" flipV="1">
            <a:off x="1819887" y="5854640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1180227" y="639011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6966" y="644808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8" name="TextBox 17"/>
          <p:cNvSpPr txBox="1"/>
          <p:nvPr/>
        </p:nvSpPr>
        <p:spPr>
          <a:xfrm>
            <a:off x="1710963" y="5082765"/>
            <a:ext cx="20971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21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54234" y="547916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28102" y="627838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21" name="Straight Arrow Connector 20"/>
          <p:cNvCxnSpPr>
            <a:stCxn id="20" idx="0"/>
            <a:endCxn id="19" idx="2"/>
          </p:cNvCxnSpPr>
          <p:nvPr/>
        </p:nvCxnSpPr>
        <p:spPr>
          <a:xfrm flipH="1" flipV="1">
            <a:off x="2337111" y="5844920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19" idx="0"/>
          </p:cNvCxnSpPr>
          <p:nvPr/>
        </p:nvCxnSpPr>
        <p:spPr>
          <a:xfrm>
            <a:off x="1783591" y="4885024"/>
            <a:ext cx="553520" cy="59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TextBox 22"/>
          <p:cNvSpPr txBox="1"/>
          <p:nvPr/>
        </p:nvSpPr>
        <p:spPr>
          <a:xfrm>
            <a:off x="2003167" y="5082765"/>
            <a:ext cx="24827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31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1737987" y="638039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04726" y="643836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251443" y="639390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18182" y="645187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31" name="TextBox 30"/>
          <p:cNvSpPr txBox="1"/>
          <p:nvPr/>
        </p:nvSpPr>
        <p:spPr>
          <a:xfrm>
            <a:off x="1300622" y="6014708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32" name="TextBox 31"/>
          <p:cNvSpPr txBox="1"/>
          <p:nvPr/>
        </p:nvSpPr>
        <p:spPr>
          <a:xfrm>
            <a:off x="1855847" y="6032830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33" name="TextBox 32"/>
          <p:cNvSpPr txBox="1"/>
          <p:nvPr/>
        </p:nvSpPr>
        <p:spPr>
          <a:xfrm>
            <a:off x="2371910" y="6022976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3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716919" y="4009247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ζ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822881" y="3838626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97507" y="3811606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cxnSp>
        <p:nvCxnSpPr>
          <p:cNvPr id="49" name="Straight Arrow Connector 48"/>
          <p:cNvCxnSpPr>
            <a:stCxn id="46" idx="5"/>
            <a:endCxn id="5" idx="2"/>
          </p:cNvCxnSpPr>
          <p:nvPr/>
        </p:nvCxnSpPr>
        <p:spPr>
          <a:xfrm>
            <a:off x="1029115" y="4321443"/>
            <a:ext cx="457296" cy="2664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0" name="TextBox 49"/>
          <p:cNvSpPr txBox="1"/>
          <p:nvPr/>
        </p:nvSpPr>
        <p:spPr>
          <a:xfrm>
            <a:off x="1148309" y="4303886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ζ</a:t>
            </a:r>
            <a:r>
              <a:rPr lang="en-US" sz="1400" baseline="-25000" dirty="0" smtClean="0">
                <a:latin typeface="Times New Roman"/>
                <a:cs typeface="Times New Roman"/>
              </a:rPr>
              <a:t>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3222098" y="4290664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η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837101" y="548888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65" name="Straight Arrow Connector 64"/>
          <p:cNvCxnSpPr>
            <a:stCxn id="63" idx="4"/>
            <a:endCxn id="64" idx="0"/>
          </p:cNvCxnSpPr>
          <p:nvPr/>
        </p:nvCxnSpPr>
        <p:spPr>
          <a:xfrm flipH="1">
            <a:off x="3019978" y="4885024"/>
            <a:ext cx="499300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372697" y="548888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5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67" name="Straight Arrow Connector 66"/>
          <p:cNvCxnSpPr>
            <a:stCxn id="63" idx="4"/>
            <a:endCxn id="66" idx="0"/>
          </p:cNvCxnSpPr>
          <p:nvPr/>
        </p:nvCxnSpPr>
        <p:spPr>
          <a:xfrm>
            <a:off x="3519278" y="4885024"/>
            <a:ext cx="36296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8" name="TextBox 67"/>
          <p:cNvSpPr txBox="1"/>
          <p:nvPr/>
        </p:nvSpPr>
        <p:spPr>
          <a:xfrm>
            <a:off x="3131439" y="5082765"/>
            <a:ext cx="273907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42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2900596" y="62881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3446565" y="62881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71" name="Straight Arrow Connector 70"/>
          <p:cNvCxnSpPr>
            <a:stCxn id="69" idx="0"/>
            <a:endCxn id="64" idx="2"/>
          </p:cNvCxnSpPr>
          <p:nvPr/>
        </p:nvCxnSpPr>
        <p:spPr>
          <a:xfrm flipV="1">
            <a:off x="3014896" y="5854640"/>
            <a:ext cx="5082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0" idx="0"/>
            <a:endCxn id="66" idx="2"/>
          </p:cNvCxnSpPr>
          <p:nvPr/>
        </p:nvCxnSpPr>
        <p:spPr>
          <a:xfrm flipH="1" flipV="1">
            <a:off x="3555574" y="5854640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2915914" y="639011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882653" y="644808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75" name="TextBox 74"/>
          <p:cNvSpPr txBox="1"/>
          <p:nvPr/>
        </p:nvSpPr>
        <p:spPr>
          <a:xfrm>
            <a:off x="3446650" y="5082765"/>
            <a:ext cx="20971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52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889921" y="547916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6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3963789" y="627838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78" name="Straight Arrow Connector 77"/>
          <p:cNvCxnSpPr>
            <a:stCxn id="77" idx="0"/>
            <a:endCxn id="76" idx="2"/>
          </p:cNvCxnSpPr>
          <p:nvPr/>
        </p:nvCxnSpPr>
        <p:spPr>
          <a:xfrm flipH="1" flipV="1">
            <a:off x="4072798" y="5844920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3" idx="4"/>
            <a:endCxn id="76" idx="0"/>
          </p:cNvCxnSpPr>
          <p:nvPr/>
        </p:nvCxnSpPr>
        <p:spPr>
          <a:xfrm>
            <a:off x="3519278" y="4885024"/>
            <a:ext cx="553520" cy="59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0" name="TextBox 79"/>
          <p:cNvSpPr txBox="1"/>
          <p:nvPr/>
        </p:nvSpPr>
        <p:spPr>
          <a:xfrm>
            <a:off x="3738854" y="5082765"/>
            <a:ext cx="24827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62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473674" y="638039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440413" y="643836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3987130" y="639390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953869" y="645187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85" name="TextBox 84"/>
          <p:cNvSpPr txBox="1"/>
          <p:nvPr/>
        </p:nvSpPr>
        <p:spPr>
          <a:xfrm>
            <a:off x="3036309" y="6014708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4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86" name="TextBox 85"/>
          <p:cNvSpPr txBox="1"/>
          <p:nvPr/>
        </p:nvSpPr>
        <p:spPr>
          <a:xfrm>
            <a:off x="3591534" y="6032830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5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87" name="TextBox 86"/>
          <p:cNvSpPr txBox="1"/>
          <p:nvPr/>
        </p:nvSpPr>
        <p:spPr>
          <a:xfrm>
            <a:off x="4107597" y="6022976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6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2452606" y="4009247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ζ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2558568" y="3838626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533194" y="3811606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cxnSp>
        <p:nvCxnSpPr>
          <p:cNvPr id="91" name="Straight Arrow Connector 90"/>
          <p:cNvCxnSpPr>
            <a:stCxn id="88" idx="5"/>
            <a:endCxn id="63" idx="2"/>
          </p:cNvCxnSpPr>
          <p:nvPr/>
        </p:nvCxnSpPr>
        <p:spPr>
          <a:xfrm>
            <a:off x="2764802" y="4321443"/>
            <a:ext cx="457296" cy="2664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2" name="TextBox 91"/>
          <p:cNvSpPr txBox="1"/>
          <p:nvPr/>
        </p:nvSpPr>
        <p:spPr>
          <a:xfrm>
            <a:off x="2868876" y="4319004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ζ</a:t>
            </a:r>
            <a:r>
              <a:rPr lang="en-US" sz="1400" baseline="-25000" dirty="0" smtClean="0">
                <a:latin typeface="Times New Roman"/>
                <a:cs typeface="Times New Roman"/>
              </a:rPr>
              <a:t>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4957544" y="4281211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η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572547" y="5479427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7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5" name="Straight Arrow Connector 94"/>
          <p:cNvCxnSpPr>
            <a:stCxn id="93" idx="4"/>
            <a:endCxn id="94" idx="0"/>
          </p:cNvCxnSpPr>
          <p:nvPr/>
        </p:nvCxnSpPr>
        <p:spPr>
          <a:xfrm flipH="1">
            <a:off x="4755424" y="4875571"/>
            <a:ext cx="499300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5108143" y="5479427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8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Arrow Connector 96"/>
          <p:cNvCxnSpPr>
            <a:stCxn id="93" idx="4"/>
            <a:endCxn id="96" idx="0"/>
          </p:cNvCxnSpPr>
          <p:nvPr/>
        </p:nvCxnSpPr>
        <p:spPr>
          <a:xfrm>
            <a:off x="5254724" y="4875571"/>
            <a:ext cx="36296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8" name="TextBox 97"/>
          <p:cNvSpPr txBox="1"/>
          <p:nvPr/>
        </p:nvSpPr>
        <p:spPr>
          <a:xfrm>
            <a:off x="4866885" y="5073312"/>
            <a:ext cx="273907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73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636042" y="627864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182011" y="627864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01" name="Straight Arrow Connector 100"/>
          <p:cNvCxnSpPr>
            <a:stCxn id="99" idx="0"/>
            <a:endCxn id="94" idx="2"/>
          </p:cNvCxnSpPr>
          <p:nvPr/>
        </p:nvCxnSpPr>
        <p:spPr>
          <a:xfrm flipV="1">
            <a:off x="4750342" y="5845187"/>
            <a:ext cx="5082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100" idx="0"/>
            <a:endCxn id="96" idx="2"/>
          </p:cNvCxnSpPr>
          <p:nvPr/>
        </p:nvCxnSpPr>
        <p:spPr>
          <a:xfrm flipH="1" flipV="1">
            <a:off x="5291020" y="5845187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reeform 102"/>
          <p:cNvSpPr/>
          <p:nvPr/>
        </p:nvSpPr>
        <p:spPr>
          <a:xfrm>
            <a:off x="4651360" y="638065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618099" y="6438627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05" name="TextBox 104"/>
          <p:cNvSpPr txBox="1"/>
          <p:nvPr/>
        </p:nvSpPr>
        <p:spPr>
          <a:xfrm>
            <a:off x="5182096" y="5073312"/>
            <a:ext cx="20971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83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625367" y="5469707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9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5699235" y="626892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08" name="Straight Arrow Connector 107"/>
          <p:cNvCxnSpPr>
            <a:stCxn id="107" idx="0"/>
            <a:endCxn id="106" idx="2"/>
          </p:cNvCxnSpPr>
          <p:nvPr/>
        </p:nvCxnSpPr>
        <p:spPr>
          <a:xfrm flipH="1" flipV="1">
            <a:off x="5808244" y="5835467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3" idx="4"/>
            <a:endCxn id="106" idx="0"/>
          </p:cNvCxnSpPr>
          <p:nvPr/>
        </p:nvCxnSpPr>
        <p:spPr>
          <a:xfrm>
            <a:off x="5254724" y="4875571"/>
            <a:ext cx="553520" cy="59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0" name="TextBox 109"/>
          <p:cNvSpPr txBox="1"/>
          <p:nvPr/>
        </p:nvSpPr>
        <p:spPr>
          <a:xfrm>
            <a:off x="5474300" y="5073312"/>
            <a:ext cx="24827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94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11" name="Freeform 110"/>
          <p:cNvSpPr/>
          <p:nvPr/>
        </p:nvSpPr>
        <p:spPr>
          <a:xfrm>
            <a:off x="5209120" y="637093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175859" y="6428907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5722576" y="638444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689315" y="6442417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15" name="TextBox 114"/>
          <p:cNvSpPr txBox="1"/>
          <p:nvPr/>
        </p:nvSpPr>
        <p:spPr>
          <a:xfrm>
            <a:off x="4771755" y="6005255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7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16" name="TextBox 115"/>
          <p:cNvSpPr txBox="1"/>
          <p:nvPr/>
        </p:nvSpPr>
        <p:spPr>
          <a:xfrm>
            <a:off x="5326980" y="6023377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8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17" name="TextBox 116"/>
          <p:cNvSpPr txBox="1"/>
          <p:nvPr/>
        </p:nvSpPr>
        <p:spPr>
          <a:xfrm>
            <a:off x="5843043" y="6013523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9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4188052" y="3999794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ζ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4294014" y="382917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268640" y="3802153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cxnSp>
        <p:nvCxnSpPr>
          <p:cNvPr id="121" name="Straight Arrow Connector 120"/>
          <p:cNvCxnSpPr>
            <a:stCxn id="118" idx="5"/>
            <a:endCxn id="93" idx="2"/>
          </p:cNvCxnSpPr>
          <p:nvPr/>
        </p:nvCxnSpPr>
        <p:spPr>
          <a:xfrm>
            <a:off x="4500248" y="4311990"/>
            <a:ext cx="457296" cy="2664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2" name="TextBox 121"/>
          <p:cNvSpPr txBox="1"/>
          <p:nvPr/>
        </p:nvSpPr>
        <p:spPr>
          <a:xfrm>
            <a:off x="4619442" y="4279315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ζ</a:t>
            </a:r>
            <a:r>
              <a:rPr lang="en-US" sz="1400" baseline="-25000" dirty="0" smtClean="0">
                <a:latin typeface="Times New Roman"/>
                <a:cs typeface="Times New Roman"/>
              </a:rPr>
              <a:t>3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694159" y="4253606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η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309162" y="5451822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10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25" name="Straight Arrow Connector 124"/>
          <p:cNvCxnSpPr>
            <a:stCxn id="123" idx="4"/>
            <a:endCxn id="124" idx="0"/>
          </p:cNvCxnSpPr>
          <p:nvPr/>
        </p:nvCxnSpPr>
        <p:spPr>
          <a:xfrm flipH="1">
            <a:off x="6492039" y="4847966"/>
            <a:ext cx="499300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6844758" y="5451822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11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27" name="Straight Arrow Connector 126"/>
          <p:cNvCxnSpPr>
            <a:stCxn id="123" idx="4"/>
            <a:endCxn id="126" idx="0"/>
          </p:cNvCxnSpPr>
          <p:nvPr/>
        </p:nvCxnSpPr>
        <p:spPr>
          <a:xfrm>
            <a:off x="6991339" y="4847966"/>
            <a:ext cx="36296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/>
          <p:nvPr/>
        </p:nvSpPr>
        <p:spPr>
          <a:xfrm>
            <a:off x="6372657" y="6251042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918626" y="6251042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31" name="Straight Arrow Connector 130"/>
          <p:cNvCxnSpPr>
            <a:stCxn id="129" idx="0"/>
            <a:endCxn id="124" idx="2"/>
          </p:cNvCxnSpPr>
          <p:nvPr/>
        </p:nvCxnSpPr>
        <p:spPr>
          <a:xfrm flipV="1">
            <a:off x="6486957" y="5817582"/>
            <a:ext cx="5082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30" idx="0"/>
            <a:endCxn id="126" idx="2"/>
          </p:cNvCxnSpPr>
          <p:nvPr/>
        </p:nvCxnSpPr>
        <p:spPr>
          <a:xfrm flipH="1" flipV="1">
            <a:off x="7027635" y="5817582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32"/>
          <p:cNvSpPr/>
          <p:nvPr/>
        </p:nvSpPr>
        <p:spPr>
          <a:xfrm>
            <a:off x="6387975" y="635305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354714" y="6411022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35" name="TextBox 134"/>
          <p:cNvSpPr txBox="1"/>
          <p:nvPr/>
        </p:nvSpPr>
        <p:spPr>
          <a:xfrm>
            <a:off x="6459302" y="5045707"/>
            <a:ext cx="329283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10,5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7361982" y="5442102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12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7435850" y="6241322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38" name="Straight Arrow Connector 137"/>
          <p:cNvCxnSpPr>
            <a:stCxn id="137" idx="0"/>
            <a:endCxn id="136" idx="2"/>
          </p:cNvCxnSpPr>
          <p:nvPr/>
        </p:nvCxnSpPr>
        <p:spPr>
          <a:xfrm flipH="1" flipV="1">
            <a:off x="7544859" y="5807862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23" idx="4"/>
            <a:endCxn id="136" idx="0"/>
          </p:cNvCxnSpPr>
          <p:nvPr/>
        </p:nvCxnSpPr>
        <p:spPr>
          <a:xfrm>
            <a:off x="6991339" y="4847966"/>
            <a:ext cx="553520" cy="59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0" name="TextBox 139"/>
          <p:cNvSpPr txBox="1"/>
          <p:nvPr/>
        </p:nvSpPr>
        <p:spPr>
          <a:xfrm>
            <a:off x="6819066" y="5045707"/>
            <a:ext cx="368743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11,5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41" name="Freeform 140"/>
          <p:cNvSpPr/>
          <p:nvPr/>
        </p:nvSpPr>
        <p:spPr>
          <a:xfrm>
            <a:off x="6945735" y="634333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912474" y="6401302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143" name="Freeform 142"/>
          <p:cNvSpPr/>
          <p:nvPr/>
        </p:nvSpPr>
        <p:spPr>
          <a:xfrm>
            <a:off x="7459191" y="635684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425930" y="6414812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45" name="TextBox 144"/>
          <p:cNvSpPr txBox="1"/>
          <p:nvPr/>
        </p:nvSpPr>
        <p:spPr>
          <a:xfrm>
            <a:off x="6508370" y="5977650"/>
            <a:ext cx="280215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10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46" name="TextBox 145"/>
          <p:cNvSpPr txBox="1"/>
          <p:nvPr/>
        </p:nvSpPr>
        <p:spPr>
          <a:xfrm>
            <a:off x="7063595" y="5995772"/>
            <a:ext cx="224924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11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47" name="TextBox 146"/>
          <p:cNvSpPr txBox="1"/>
          <p:nvPr/>
        </p:nvSpPr>
        <p:spPr>
          <a:xfrm>
            <a:off x="7579658" y="5985918"/>
            <a:ext cx="28722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12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7875147" y="3972189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ζ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9" name="Freeform 148"/>
          <p:cNvSpPr/>
          <p:nvPr/>
        </p:nvSpPr>
        <p:spPr>
          <a:xfrm>
            <a:off x="7981109" y="380156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7955735" y="3774548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cxnSp>
        <p:nvCxnSpPr>
          <p:cNvPr id="151" name="Straight Arrow Connector 150"/>
          <p:cNvCxnSpPr>
            <a:stCxn id="148" idx="4"/>
            <a:endCxn id="123" idx="6"/>
          </p:cNvCxnSpPr>
          <p:nvPr/>
        </p:nvCxnSpPr>
        <p:spPr>
          <a:xfrm flipH="1">
            <a:off x="7288519" y="4337949"/>
            <a:ext cx="769508" cy="2128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2" name="TextBox 151"/>
          <p:cNvSpPr txBox="1"/>
          <p:nvPr/>
        </p:nvSpPr>
        <p:spPr>
          <a:xfrm>
            <a:off x="7626137" y="4281946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ζ</a:t>
            </a:r>
            <a:r>
              <a:rPr lang="en-US" sz="1400" baseline="-25000" dirty="0" smtClean="0">
                <a:latin typeface="Times New Roman"/>
                <a:cs typeface="Times New Roman"/>
              </a:rPr>
              <a:t>4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63" name="TextBox 162"/>
          <p:cNvSpPr txBox="1"/>
          <p:nvPr/>
        </p:nvSpPr>
        <p:spPr>
          <a:xfrm>
            <a:off x="7160634" y="5049497"/>
            <a:ext cx="368743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12,5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2606037" y="2044047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ξ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4133881" y="2044047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ξ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5657542" y="2044047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ξ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61" name="Straight Arrow Connector 160"/>
          <p:cNvCxnSpPr>
            <a:stCxn id="157" idx="4"/>
            <a:endCxn id="5" idx="0"/>
          </p:cNvCxnSpPr>
          <p:nvPr/>
        </p:nvCxnSpPr>
        <p:spPr>
          <a:xfrm flipH="1">
            <a:off x="1783591" y="2638407"/>
            <a:ext cx="1119626" cy="16522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57" idx="4"/>
            <a:endCxn id="63" idx="0"/>
          </p:cNvCxnSpPr>
          <p:nvPr/>
        </p:nvCxnSpPr>
        <p:spPr>
          <a:xfrm>
            <a:off x="2903217" y="2638407"/>
            <a:ext cx="616061" cy="16522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57" idx="4"/>
            <a:endCxn id="93" idx="0"/>
          </p:cNvCxnSpPr>
          <p:nvPr/>
        </p:nvCxnSpPr>
        <p:spPr>
          <a:xfrm>
            <a:off x="2903217" y="2638407"/>
            <a:ext cx="2351507" cy="16428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57" idx="4"/>
            <a:endCxn id="123" idx="0"/>
          </p:cNvCxnSpPr>
          <p:nvPr/>
        </p:nvCxnSpPr>
        <p:spPr>
          <a:xfrm>
            <a:off x="2903217" y="2638407"/>
            <a:ext cx="4088122" cy="16151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58" idx="4"/>
            <a:endCxn id="63" idx="0"/>
          </p:cNvCxnSpPr>
          <p:nvPr/>
        </p:nvCxnSpPr>
        <p:spPr>
          <a:xfrm flipH="1">
            <a:off x="3519278" y="2638407"/>
            <a:ext cx="911783" cy="16522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58" idx="4"/>
            <a:endCxn id="93" idx="0"/>
          </p:cNvCxnSpPr>
          <p:nvPr/>
        </p:nvCxnSpPr>
        <p:spPr>
          <a:xfrm>
            <a:off x="4431061" y="2638407"/>
            <a:ext cx="823663" cy="16428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58" idx="4"/>
            <a:endCxn id="123" idx="0"/>
          </p:cNvCxnSpPr>
          <p:nvPr/>
        </p:nvCxnSpPr>
        <p:spPr>
          <a:xfrm>
            <a:off x="4431061" y="2638407"/>
            <a:ext cx="2560278" cy="16151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60" idx="4"/>
            <a:endCxn id="63" idx="0"/>
          </p:cNvCxnSpPr>
          <p:nvPr/>
        </p:nvCxnSpPr>
        <p:spPr>
          <a:xfrm flipH="1">
            <a:off x="3519278" y="2638407"/>
            <a:ext cx="2435444" cy="16522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60" idx="4"/>
            <a:endCxn id="93" idx="0"/>
          </p:cNvCxnSpPr>
          <p:nvPr/>
        </p:nvCxnSpPr>
        <p:spPr>
          <a:xfrm flipH="1">
            <a:off x="5254724" y="2638407"/>
            <a:ext cx="699998" cy="16428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60" idx="4"/>
            <a:endCxn id="123" idx="0"/>
          </p:cNvCxnSpPr>
          <p:nvPr/>
        </p:nvCxnSpPr>
        <p:spPr>
          <a:xfrm>
            <a:off x="5954722" y="2638407"/>
            <a:ext cx="1036617" cy="16151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Freeform 176"/>
          <p:cNvSpPr/>
          <p:nvPr/>
        </p:nvSpPr>
        <p:spPr>
          <a:xfrm>
            <a:off x="3208031" y="1864346"/>
            <a:ext cx="949782" cy="30604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Freeform 177"/>
          <p:cNvSpPr/>
          <p:nvPr/>
        </p:nvSpPr>
        <p:spPr>
          <a:xfrm>
            <a:off x="2949790" y="1433999"/>
            <a:ext cx="2988311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Freeform 178"/>
          <p:cNvSpPr/>
          <p:nvPr/>
        </p:nvSpPr>
        <p:spPr>
          <a:xfrm>
            <a:off x="4616131" y="1783716"/>
            <a:ext cx="1137080" cy="31108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Freeform 179"/>
          <p:cNvSpPr/>
          <p:nvPr/>
        </p:nvSpPr>
        <p:spPr>
          <a:xfrm rot="5400000">
            <a:off x="2508171" y="223455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81" name="Freeform 180"/>
          <p:cNvSpPr/>
          <p:nvPr/>
        </p:nvSpPr>
        <p:spPr>
          <a:xfrm rot="5400000">
            <a:off x="5570335" y="228009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82" name="Freeform 181"/>
          <p:cNvSpPr/>
          <p:nvPr/>
        </p:nvSpPr>
        <p:spPr>
          <a:xfrm rot="5400000">
            <a:off x="4032746" y="2286716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2121146" y="2173894"/>
            <a:ext cx="42738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11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138383" y="2173894"/>
            <a:ext cx="445397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33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600316" y="2173894"/>
            <a:ext cx="40870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22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86" name="TextBox 185"/>
          <p:cNvSpPr txBox="1"/>
          <p:nvPr/>
        </p:nvSpPr>
        <p:spPr>
          <a:xfrm>
            <a:off x="3587099" y="1657231"/>
            <a:ext cx="33542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87" name="TextBox 186"/>
          <p:cNvSpPr txBox="1"/>
          <p:nvPr/>
        </p:nvSpPr>
        <p:spPr>
          <a:xfrm>
            <a:off x="4279691" y="1248930"/>
            <a:ext cx="439932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13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88" name="TextBox 187"/>
          <p:cNvSpPr txBox="1"/>
          <p:nvPr/>
        </p:nvSpPr>
        <p:spPr>
          <a:xfrm>
            <a:off x="5079919" y="1616090"/>
            <a:ext cx="34165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23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54" name="Isosceles Triangle 153" title="1"/>
          <p:cNvSpPr/>
          <p:nvPr/>
        </p:nvSpPr>
        <p:spPr>
          <a:xfrm>
            <a:off x="760008" y="3195985"/>
            <a:ext cx="454025" cy="387350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55" name="Straight Arrow Connector 154"/>
          <p:cNvCxnSpPr>
            <a:stCxn id="154" idx="5"/>
            <a:endCxn id="157" idx="3"/>
          </p:cNvCxnSpPr>
          <p:nvPr/>
        </p:nvCxnSpPr>
        <p:spPr>
          <a:xfrm flipV="1">
            <a:off x="1100527" y="2551365"/>
            <a:ext cx="1592552" cy="8382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54" idx="5"/>
            <a:endCxn id="158" idx="3"/>
          </p:cNvCxnSpPr>
          <p:nvPr/>
        </p:nvCxnSpPr>
        <p:spPr>
          <a:xfrm flipV="1">
            <a:off x="1100527" y="2551365"/>
            <a:ext cx="3120396" cy="8382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54" idx="5"/>
            <a:endCxn id="160" idx="3"/>
          </p:cNvCxnSpPr>
          <p:nvPr/>
        </p:nvCxnSpPr>
        <p:spPr>
          <a:xfrm flipV="1">
            <a:off x="1100527" y="2551365"/>
            <a:ext cx="4644057" cy="8382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1687733" y="2612658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2108976" y="2740780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998316" y="3108510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385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/>
      <p:bldP spid="18" grpId="0" animBg="1"/>
      <p:bldP spid="19" grpId="0" animBg="1"/>
      <p:bldP spid="20" grpId="0" animBg="1"/>
      <p:bldP spid="23" grpId="0" animBg="1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46" grpId="0" animBg="1"/>
      <p:bldP spid="47" grpId="0" animBg="1"/>
      <p:bldP spid="48" grpId="0"/>
      <p:bldP spid="50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3" grpId="0" animBg="1"/>
      <p:bldP spid="74" grpId="0"/>
      <p:bldP spid="75" grpId="0" animBg="1"/>
      <p:bldP spid="76" grpId="0" animBg="1"/>
      <p:bldP spid="77" grpId="0" animBg="1"/>
      <p:bldP spid="80" grpId="0" animBg="1"/>
      <p:bldP spid="81" grpId="0" animBg="1"/>
      <p:bldP spid="82" grpId="0"/>
      <p:bldP spid="83" grpId="0" animBg="1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2" grpId="0" animBg="1"/>
      <p:bldP spid="93" grpId="0" animBg="1"/>
      <p:bldP spid="94" grpId="0" animBg="1"/>
      <p:bldP spid="96" grpId="0" animBg="1"/>
      <p:bldP spid="98" grpId="0" animBg="1"/>
      <p:bldP spid="99" grpId="0" animBg="1"/>
      <p:bldP spid="100" grpId="0" animBg="1"/>
      <p:bldP spid="103" grpId="0" animBg="1"/>
      <p:bldP spid="104" grpId="0"/>
      <p:bldP spid="105" grpId="0" animBg="1"/>
      <p:bldP spid="106" grpId="0" animBg="1"/>
      <p:bldP spid="107" grpId="0" animBg="1"/>
      <p:bldP spid="110" grpId="0" animBg="1"/>
      <p:bldP spid="111" grpId="0" animBg="1"/>
      <p:bldP spid="112" grpId="0"/>
      <p:bldP spid="113" grpId="0" animBg="1"/>
      <p:bldP spid="114" grpId="0"/>
      <p:bldP spid="115" grpId="0" animBg="1"/>
      <p:bldP spid="116" grpId="0" animBg="1"/>
      <p:bldP spid="117" grpId="0" animBg="1"/>
      <p:bldP spid="118" grpId="0" animBg="1"/>
      <p:bldP spid="119" grpId="0" animBg="1"/>
      <p:bldP spid="120" grpId="0"/>
      <p:bldP spid="122" grpId="0" animBg="1"/>
      <p:bldP spid="123" grpId="0" animBg="1"/>
      <p:bldP spid="124" grpId="0" animBg="1"/>
      <p:bldP spid="126" grpId="0" animBg="1"/>
      <p:bldP spid="129" grpId="0" animBg="1"/>
      <p:bldP spid="130" grpId="0" animBg="1"/>
      <p:bldP spid="133" grpId="0" animBg="1"/>
      <p:bldP spid="134" grpId="0"/>
      <p:bldP spid="135" grpId="0" animBg="1"/>
      <p:bldP spid="136" grpId="0" animBg="1"/>
      <p:bldP spid="137" grpId="0" animBg="1"/>
      <p:bldP spid="140" grpId="0" animBg="1"/>
      <p:bldP spid="141" grpId="0" animBg="1"/>
      <p:bldP spid="142" grpId="0"/>
      <p:bldP spid="143" grpId="0" animBg="1"/>
      <p:bldP spid="144" grpId="0"/>
      <p:bldP spid="145" grpId="0" animBg="1"/>
      <p:bldP spid="146" grpId="0" animBg="1"/>
      <p:bldP spid="147" grpId="0" animBg="1"/>
      <p:bldP spid="148" grpId="0" animBg="1"/>
      <p:bldP spid="149" grpId="0" animBg="1"/>
      <p:bldP spid="150" grpId="0"/>
      <p:bldP spid="152" grpId="0" animBg="1"/>
      <p:bldP spid="163" grpId="0" animBg="1"/>
      <p:bldP spid="157" grpId="0" animBg="1"/>
      <p:bldP spid="158" grpId="0" animBg="1"/>
      <p:bldP spid="160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/>
      <p:bldP spid="184" grpId="0"/>
      <p:bldP spid="185" grpId="0"/>
      <p:bldP spid="186" grpId="0" animBg="1"/>
      <p:bldP spid="187" grpId="0" animBg="1"/>
      <p:bldP spid="188" grpId="0" animBg="1"/>
      <p:bldP spid="154" grpId="0" animBg="1"/>
      <p:bldP spid="190" grpId="0"/>
      <p:bldP spid="191" grpId="0"/>
      <p:bldP spid="19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8576"/>
            <a:ext cx="8229600" cy="1143000"/>
          </a:xfrm>
        </p:spPr>
        <p:txBody>
          <a:bodyPr/>
          <a:lstStyle/>
          <a:p>
            <a:r>
              <a:rPr lang="en-US" dirty="0" smtClean="0"/>
              <a:t>Autoregressive LGM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86411" y="4290664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η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1414" y="548888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7" name="Straight Arrow Connector 6"/>
          <p:cNvCxnSpPr>
            <a:stCxn id="5" idx="4"/>
            <a:endCxn id="6" idx="0"/>
          </p:cNvCxnSpPr>
          <p:nvPr/>
        </p:nvCxnSpPr>
        <p:spPr>
          <a:xfrm flipH="1">
            <a:off x="1284291" y="4885024"/>
            <a:ext cx="499300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37010" y="548888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0" name="Straight Arrow Connector 9"/>
          <p:cNvCxnSpPr>
            <a:stCxn id="5" idx="4"/>
            <a:endCxn id="8" idx="0"/>
          </p:cNvCxnSpPr>
          <p:nvPr/>
        </p:nvCxnSpPr>
        <p:spPr>
          <a:xfrm>
            <a:off x="1783591" y="4885024"/>
            <a:ext cx="36296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TextBox 10"/>
          <p:cNvSpPr txBox="1"/>
          <p:nvPr/>
        </p:nvSpPr>
        <p:spPr>
          <a:xfrm>
            <a:off x="1395752" y="5082765"/>
            <a:ext cx="273907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11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64909" y="62881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10878" y="62881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4" name="Straight Arrow Connector 13"/>
          <p:cNvCxnSpPr>
            <a:stCxn id="12" idx="0"/>
            <a:endCxn id="6" idx="2"/>
          </p:cNvCxnSpPr>
          <p:nvPr/>
        </p:nvCxnSpPr>
        <p:spPr>
          <a:xfrm flipV="1">
            <a:off x="1279209" y="5854640"/>
            <a:ext cx="5082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0"/>
            <a:endCxn id="8" idx="2"/>
          </p:cNvCxnSpPr>
          <p:nvPr/>
        </p:nvCxnSpPr>
        <p:spPr>
          <a:xfrm flipH="1" flipV="1">
            <a:off x="1819887" y="5854640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1180227" y="639011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6966" y="644808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8" name="TextBox 17"/>
          <p:cNvSpPr txBox="1"/>
          <p:nvPr/>
        </p:nvSpPr>
        <p:spPr>
          <a:xfrm>
            <a:off x="1710963" y="5082765"/>
            <a:ext cx="20971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21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54234" y="547916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28102" y="627838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21" name="Straight Arrow Connector 20"/>
          <p:cNvCxnSpPr>
            <a:stCxn id="20" idx="0"/>
            <a:endCxn id="19" idx="2"/>
          </p:cNvCxnSpPr>
          <p:nvPr/>
        </p:nvCxnSpPr>
        <p:spPr>
          <a:xfrm flipH="1" flipV="1">
            <a:off x="2337111" y="5844920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19" idx="0"/>
          </p:cNvCxnSpPr>
          <p:nvPr/>
        </p:nvCxnSpPr>
        <p:spPr>
          <a:xfrm>
            <a:off x="1783591" y="4885024"/>
            <a:ext cx="553520" cy="59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TextBox 22"/>
          <p:cNvSpPr txBox="1"/>
          <p:nvPr/>
        </p:nvSpPr>
        <p:spPr>
          <a:xfrm>
            <a:off x="2003167" y="5082765"/>
            <a:ext cx="24827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31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1737987" y="638039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04726" y="643836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251443" y="639390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18182" y="645187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31" name="TextBox 30"/>
          <p:cNvSpPr txBox="1"/>
          <p:nvPr/>
        </p:nvSpPr>
        <p:spPr>
          <a:xfrm>
            <a:off x="1300622" y="6014708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32" name="TextBox 31"/>
          <p:cNvSpPr txBox="1"/>
          <p:nvPr/>
        </p:nvSpPr>
        <p:spPr>
          <a:xfrm>
            <a:off x="1855847" y="6032830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33" name="TextBox 32"/>
          <p:cNvSpPr txBox="1"/>
          <p:nvPr/>
        </p:nvSpPr>
        <p:spPr>
          <a:xfrm>
            <a:off x="2371910" y="6022976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3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716919" y="4009247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ζ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822881" y="3838626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97507" y="3811606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cxnSp>
        <p:nvCxnSpPr>
          <p:cNvPr id="49" name="Straight Arrow Connector 48"/>
          <p:cNvCxnSpPr>
            <a:stCxn id="46" idx="5"/>
            <a:endCxn id="5" idx="2"/>
          </p:cNvCxnSpPr>
          <p:nvPr/>
        </p:nvCxnSpPr>
        <p:spPr>
          <a:xfrm>
            <a:off x="1029115" y="4321443"/>
            <a:ext cx="457296" cy="2664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0" name="TextBox 49"/>
          <p:cNvSpPr txBox="1"/>
          <p:nvPr/>
        </p:nvSpPr>
        <p:spPr>
          <a:xfrm>
            <a:off x="1148309" y="4303886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ζ</a:t>
            </a:r>
            <a:r>
              <a:rPr lang="en-US" sz="1400" baseline="-25000" dirty="0" smtClean="0">
                <a:latin typeface="Times New Roman"/>
                <a:cs typeface="Times New Roman"/>
              </a:rPr>
              <a:t>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3222098" y="4290664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η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837101" y="548888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65" name="Straight Arrow Connector 64"/>
          <p:cNvCxnSpPr>
            <a:stCxn id="63" idx="4"/>
            <a:endCxn id="64" idx="0"/>
          </p:cNvCxnSpPr>
          <p:nvPr/>
        </p:nvCxnSpPr>
        <p:spPr>
          <a:xfrm flipH="1">
            <a:off x="3019978" y="4885024"/>
            <a:ext cx="499300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372697" y="548888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5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67" name="Straight Arrow Connector 66"/>
          <p:cNvCxnSpPr>
            <a:stCxn id="63" idx="4"/>
            <a:endCxn id="66" idx="0"/>
          </p:cNvCxnSpPr>
          <p:nvPr/>
        </p:nvCxnSpPr>
        <p:spPr>
          <a:xfrm>
            <a:off x="3519278" y="4885024"/>
            <a:ext cx="36296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8" name="TextBox 67"/>
          <p:cNvSpPr txBox="1"/>
          <p:nvPr/>
        </p:nvSpPr>
        <p:spPr>
          <a:xfrm>
            <a:off x="3131439" y="5082765"/>
            <a:ext cx="273907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42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2900596" y="62881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3446565" y="62881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71" name="Straight Arrow Connector 70"/>
          <p:cNvCxnSpPr>
            <a:stCxn id="69" idx="0"/>
            <a:endCxn id="64" idx="2"/>
          </p:cNvCxnSpPr>
          <p:nvPr/>
        </p:nvCxnSpPr>
        <p:spPr>
          <a:xfrm flipV="1">
            <a:off x="3014896" y="5854640"/>
            <a:ext cx="5082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0" idx="0"/>
            <a:endCxn id="66" idx="2"/>
          </p:cNvCxnSpPr>
          <p:nvPr/>
        </p:nvCxnSpPr>
        <p:spPr>
          <a:xfrm flipH="1" flipV="1">
            <a:off x="3555574" y="5854640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2915914" y="639011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882653" y="644808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75" name="TextBox 74"/>
          <p:cNvSpPr txBox="1"/>
          <p:nvPr/>
        </p:nvSpPr>
        <p:spPr>
          <a:xfrm>
            <a:off x="3446650" y="5082765"/>
            <a:ext cx="20971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52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889921" y="5479160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6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3963789" y="627838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78" name="Straight Arrow Connector 77"/>
          <p:cNvCxnSpPr>
            <a:stCxn id="77" idx="0"/>
            <a:endCxn id="76" idx="2"/>
          </p:cNvCxnSpPr>
          <p:nvPr/>
        </p:nvCxnSpPr>
        <p:spPr>
          <a:xfrm flipH="1" flipV="1">
            <a:off x="4072798" y="5844920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3" idx="4"/>
            <a:endCxn id="76" idx="0"/>
          </p:cNvCxnSpPr>
          <p:nvPr/>
        </p:nvCxnSpPr>
        <p:spPr>
          <a:xfrm>
            <a:off x="3519278" y="4885024"/>
            <a:ext cx="553520" cy="59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0" name="TextBox 79"/>
          <p:cNvSpPr txBox="1"/>
          <p:nvPr/>
        </p:nvSpPr>
        <p:spPr>
          <a:xfrm>
            <a:off x="3738854" y="5082765"/>
            <a:ext cx="24827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62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473674" y="638039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440413" y="643836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3987130" y="639390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953869" y="645187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85" name="TextBox 84"/>
          <p:cNvSpPr txBox="1"/>
          <p:nvPr/>
        </p:nvSpPr>
        <p:spPr>
          <a:xfrm>
            <a:off x="3036309" y="6014708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4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86" name="TextBox 85"/>
          <p:cNvSpPr txBox="1"/>
          <p:nvPr/>
        </p:nvSpPr>
        <p:spPr>
          <a:xfrm>
            <a:off x="3591534" y="6032830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5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87" name="TextBox 86"/>
          <p:cNvSpPr txBox="1"/>
          <p:nvPr/>
        </p:nvSpPr>
        <p:spPr>
          <a:xfrm>
            <a:off x="4107597" y="6022976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6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2452606" y="4009247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ζ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2558568" y="3838626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533194" y="3811606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cxnSp>
        <p:nvCxnSpPr>
          <p:cNvPr id="91" name="Straight Arrow Connector 90"/>
          <p:cNvCxnSpPr>
            <a:stCxn id="88" idx="5"/>
            <a:endCxn id="63" idx="2"/>
          </p:cNvCxnSpPr>
          <p:nvPr/>
        </p:nvCxnSpPr>
        <p:spPr>
          <a:xfrm>
            <a:off x="2764802" y="4321443"/>
            <a:ext cx="457296" cy="2664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2" name="TextBox 91"/>
          <p:cNvSpPr txBox="1"/>
          <p:nvPr/>
        </p:nvSpPr>
        <p:spPr>
          <a:xfrm>
            <a:off x="2868876" y="4319004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ζ</a:t>
            </a:r>
            <a:r>
              <a:rPr lang="en-US" sz="1400" baseline="-25000" dirty="0" smtClean="0">
                <a:latin typeface="Times New Roman"/>
                <a:cs typeface="Times New Roman"/>
              </a:rPr>
              <a:t>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4957544" y="4281211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η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572547" y="5479427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7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5" name="Straight Arrow Connector 94"/>
          <p:cNvCxnSpPr>
            <a:stCxn id="93" idx="4"/>
            <a:endCxn id="94" idx="0"/>
          </p:cNvCxnSpPr>
          <p:nvPr/>
        </p:nvCxnSpPr>
        <p:spPr>
          <a:xfrm flipH="1">
            <a:off x="4755424" y="4875571"/>
            <a:ext cx="499300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5108143" y="5479427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8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97" name="Straight Arrow Connector 96"/>
          <p:cNvCxnSpPr>
            <a:stCxn id="93" idx="4"/>
            <a:endCxn id="96" idx="0"/>
          </p:cNvCxnSpPr>
          <p:nvPr/>
        </p:nvCxnSpPr>
        <p:spPr>
          <a:xfrm>
            <a:off x="5254724" y="4875571"/>
            <a:ext cx="36296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8" name="TextBox 97"/>
          <p:cNvSpPr txBox="1"/>
          <p:nvPr/>
        </p:nvSpPr>
        <p:spPr>
          <a:xfrm>
            <a:off x="4866885" y="5073312"/>
            <a:ext cx="273907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73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636042" y="627864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182011" y="627864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01" name="Straight Arrow Connector 100"/>
          <p:cNvCxnSpPr>
            <a:stCxn id="99" idx="0"/>
            <a:endCxn id="94" idx="2"/>
          </p:cNvCxnSpPr>
          <p:nvPr/>
        </p:nvCxnSpPr>
        <p:spPr>
          <a:xfrm flipV="1">
            <a:off x="4750342" y="5845187"/>
            <a:ext cx="5082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100" idx="0"/>
            <a:endCxn id="96" idx="2"/>
          </p:cNvCxnSpPr>
          <p:nvPr/>
        </p:nvCxnSpPr>
        <p:spPr>
          <a:xfrm flipH="1" flipV="1">
            <a:off x="5291020" y="5845187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reeform 102"/>
          <p:cNvSpPr/>
          <p:nvPr/>
        </p:nvSpPr>
        <p:spPr>
          <a:xfrm>
            <a:off x="4651360" y="638065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618099" y="6438627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05" name="TextBox 104"/>
          <p:cNvSpPr txBox="1"/>
          <p:nvPr/>
        </p:nvSpPr>
        <p:spPr>
          <a:xfrm>
            <a:off x="5182096" y="5073312"/>
            <a:ext cx="20971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83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625367" y="5469707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9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5699235" y="626892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08" name="Straight Arrow Connector 107"/>
          <p:cNvCxnSpPr>
            <a:stCxn id="107" idx="0"/>
            <a:endCxn id="106" idx="2"/>
          </p:cNvCxnSpPr>
          <p:nvPr/>
        </p:nvCxnSpPr>
        <p:spPr>
          <a:xfrm flipH="1" flipV="1">
            <a:off x="5808244" y="5835467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3" idx="4"/>
            <a:endCxn id="106" idx="0"/>
          </p:cNvCxnSpPr>
          <p:nvPr/>
        </p:nvCxnSpPr>
        <p:spPr>
          <a:xfrm>
            <a:off x="5254724" y="4875571"/>
            <a:ext cx="553520" cy="59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0" name="TextBox 109"/>
          <p:cNvSpPr txBox="1"/>
          <p:nvPr/>
        </p:nvSpPr>
        <p:spPr>
          <a:xfrm>
            <a:off x="5474300" y="5073312"/>
            <a:ext cx="24827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94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11" name="Freeform 110"/>
          <p:cNvSpPr/>
          <p:nvPr/>
        </p:nvSpPr>
        <p:spPr>
          <a:xfrm>
            <a:off x="5209120" y="637093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175859" y="6428907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5722576" y="638444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689315" y="6442417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15" name="TextBox 114"/>
          <p:cNvSpPr txBox="1"/>
          <p:nvPr/>
        </p:nvSpPr>
        <p:spPr>
          <a:xfrm>
            <a:off x="4771755" y="6005255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7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16" name="TextBox 115"/>
          <p:cNvSpPr txBox="1"/>
          <p:nvPr/>
        </p:nvSpPr>
        <p:spPr>
          <a:xfrm>
            <a:off x="5326980" y="6023377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8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17" name="TextBox 116"/>
          <p:cNvSpPr txBox="1"/>
          <p:nvPr/>
        </p:nvSpPr>
        <p:spPr>
          <a:xfrm>
            <a:off x="5843043" y="6013523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9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4188052" y="3999794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ζ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4294014" y="382917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268640" y="3802153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cxnSp>
        <p:nvCxnSpPr>
          <p:cNvPr id="121" name="Straight Arrow Connector 120"/>
          <p:cNvCxnSpPr>
            <a:stCxn id="118" idx="5"/>
            <a:endCxn id="93" idx="2"/>
          </p:cNvCxnSpPr>
          <p:nvPr/>
        </p:nvCxnSpPr>
        <p:spPr>
          <a:xfrm>
            <a:off x="4500248" y="4311990"/>
            <a:ext cx="457296" cy="2664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2" name="TextBox 121"/>
          <p:cNvSpPr txBox="1"/>
          <p:nvPr/>
        </p:nvSpPr>
        <p:spPr>
          <a:xfrm>
            <a:off x="4619442" y="4279315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ζ</a:t>
            </a:r>
            <a:r>
              <a:rPr lang="en-US" sz="1400" baseline="-25000" dirty="0" smtClean="0">
                <a:latin typeface="Times New Roman"/>
                <a:cs typeface="Times New Roman"/>
              </a:rPr>
              <a:t>3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694159" y="4253606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η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309162" y="5451822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10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25" name="Straight Arrow Connector 124"/>
          <p:cNvCxnSpPr>
            <a:stCxn id="123" idx="4"/>
            <a:endCxn id="124" idx="0"/>
          </p:cNvCxnSpPr>
          <p:nvPr/>
        </p:nvCxnSpPr>
        <p:spPr>
          <a:xfrm flipH="1">
            <a:off x="6492039" y="4847966"/>
            <a:ext cx="499300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6844758" y="5451822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11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27" name="Straight Arrow Connector 126"/>
          <p:cNvCxnSpPr>
            <a:stCxn id="123" idx="4"/>
            <a:endCxn id="126" idx="0"/>
          </p:cNvCxnSpPr>
          <p:nvPr/>
        </p:nvCxnSpPr>
        <p:spPr>
          <a:xfrm>
            <a:off x="6991339" y="4847966"/>
            <a:ext cx="36296" cy="603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/>
          <p:nvPr/>
        </p:nvSpPr>
        <p:spPr>
          <a:xfrm>
            <a:off x="6372657" y="6251042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918626" y="6251042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31" name="Straight Arrow Connector 130"/>
          <p:cNvCxnSpPr>
            <a:stCxn id="129" idx="0"/>
            <a:endCxn id="124" idx="2"/>
          </p:cNvCxnSpPr>
          <p:nvPr/>
        </p:nvCxnSpPr>
        <p:spPr>
          <a:xfrm flipV="1">
            <a:off x="6486957" y="5817582"/>
            <a:ext cx="5082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30" idx="0"/>
            <a:endCxn id="126" idx="2"/>
          </p:cNvCxnSpPr>
          <p:nvPr/>
        </p:nvCxnSpPr>
        <p:spPr>
          <a:xfrm flipH="1" flipV="1">
            <a:off x="7027635" y="5817582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32"/>
          <p:cNvSpPr/>
          <p:nvPr/>
        </p:nvSpPr>
        <p:spPr>
          <a:xfrm>
            <a:off x="6387975" y="635305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354714" y="6411022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35" name="TextBox 134"/>
          <p:cNvSpPr txBox="1"/>
          <p:nvPr/>
        </p:nvSpPr>
        <p:spPr>
          <a:xfrm>
            <a:off x="6459302" y="5045707"/>
            <a:ext cx="329283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10,5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7361982" y="5442102"/>
            <a:ext cx="365753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12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7435850" y="6241322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38" name="Straight Arrow Connector 137"/>
          <p:cNvCxnSpPr>
            <a:stCxn id="137" idx="0"/>
            <a:endCxn id="136" idx="2"/>
          </p:cNvCxnSpPr>
          <p:nvPr/>
        </p:nvCxnSpPr>
        <p:spPr>
          <a:xfrm flipH="1" flipV="1">
            <a:off x="7544859" y="5807862"/>
            <a:ext cx="5291" cy="433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23" idx="4"/>
            <a:endCxn id="136" idx="0"/>
          </p:cNvCxnSpPr>
          <p:nvPr/>
        </p:nvCxnSpPr>
        <p:spPr>
          <a:xfrm>
            <a:off x="6991339" y="4847966"/>
            <a:ext cx="553520" cy="59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0" name="TextBox 139"/>
          <p:cNvSpPr txBox="1"/>
          <p:nvPr/>
        </p:nvSpPr>
        <p:spPr>
          <a:xfrm>
            <a:off x="6819066" y="5045707"/>
            <a:ext cx="368743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11,5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41" name="Freeform 140"/>
          <p:cNvSpPr/>
          <p:nvPr/>
        </p:nvSpPr>
        <p:spPr>
          <a:xfrm>
            <a:off x="6945735" y="634333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912474" y="6401302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143" name="Freeform 142"/>
          <p:cNvSpPr/>
          <p:nvPr/>
        </p:nvSpPr>
        <p:spPr>
          <a:xfrm>
            <a:off x="7459191" y="635684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425930" y="6414812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45" name="TextBox 144"/>
          <p:cNvSpPr txBox="1"/>
          <p:nvPr/>
        </p:nvSpPr>
        <p:spPr>
          <a:xfrm>
            <a:off x="6508370" y="5977650"/>
            <a:ext cx="280215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10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46" name="TextBox 145"/>
          <p:cNvSpPr txBox="1"/>
          <p:nvPr/>
        </p:nvSpPr>
        <p:spPr>
          <a:xfrm>
            <a:off x="7063595" y="5995772"/>
            <a:ext cx="224924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11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47" name="TextBox 146"/>
          <p:cNvSpPr txBox="1"/>
          <p:nvPr/>
        </p:nvSpPr>
        <p:spPr>
          <a:xfrm>
            <a:off x="7579658" y="5985918"/>
            <a:ext cx="287226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δ</a:t>
            </a:r>
            <a:r>
              <a:rPr lang="en-US" sz="1400" baseline="-25000" dirty="0" smtClean="0">
                <a:latin typeface="Times New Roman"/>
                <a:cs typeface="Times New Roman"/>
              </a:rPr>
              <a:t>12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7875147" y="3972189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ζ</a:t>
            </a:r>
            <a:endParaRPr lang="en-US" sz="1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9" name="Freeform 148"/>
          <p:cNvSpPr/>
          <p:nvPr/>
        </p:nvSpPr>
        <p:spPr>
          <a:xfrm>
            <a:off x="7981109" y="380156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7955735" y="3774548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cxnSp>
        <p:nvCxnSpPr>
          <p:cNvPr id="151" name="Straight Arrow Connector 150"/>
          <p:cNvCxnSpPr>
            <a:stCxn id="148" idx="4"/>
            <a:endCxn id="123" idx="6"/>
          </p:cNvCxnSpPr>
          <p:nvPr/>
        </p:nvCxnSpPr>
        <p:spPr>
          <a:xfrm flipH="1">
            <a:off x="7288519" y="4337949"/>
            <a:ext cx="769508" cy="2128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2" name="TextBox 151"/>
          <p:cNvSpPr txBox="1"/>
          <p:nvPr/>
        </p:nvSpPr>
        <p:spPr>
          <a:xfrm>
            <a:off x="7626137" y="4281946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ζ</a:t>
            </a:r>
            <a:r>
              <a:rPr lang="en-US" sz="1400" baseline="-25000" dirty="0" smtClean="0">
                <a:latin typeface="Times New Roman"/>
                <a:cs typeface="Times New Roman"/>
              </a:rPr>
              <a:t>4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cxnSp>
        <p:nvCxnSpPr>
          <p:cNvPr id="153" name="Straight Arrow Connector 152"/>
          <p:cNvCxnSpPr>
            <a:stCxn id="5" idx="6"/>
            <a:endCxn id="63" idx="2"/>
          </p:cNvCxnSpPr>
          <p:nvPr/>
        </p:nvCxnSpPr>
        <p:spPr>
          <a:xfrm>
            <a:off x="2080771" y="4587844"/>
            <a:ext cx="114132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63" idx="6"/>
            <a:endCxn id="93" idx="2"/>
          </p:cNvCxnSpPr>
          <p:nvPr/>
        </p:nvCxnSpPr>
        <p:spPr>
          <a:xfrm flipV="1">
            <a:off x="3816458" y="4578391"/>
            <a:ext cx="1141086" cy="945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93" idx="6"/>
            <a:endCxn id="123" idx="2"/>
          </p:cNvCxnSpPr>
          <p:nvPr/>
        </p:nvCxnSpPr>
        <p:spPr>
          <a:xfrm flipV="1">
            <a:off x="5551904" y="4550786"/>
            <a:ext cx="1142255" cy="2760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3" name="TextBox 162"/>
          <p:cNvSpPr txBox="1"/>
          <p:nvPr/>
        </p:nvSpPr>
        <p:spPr>
          <a:xfrm>
            <a:off x="7160634" y="5049497"/>
            <a:ext cx="368743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λ</a:t>
            </a:r>
            <a:r>
              <a:rPr lang="en-US" sz="1400" baseline="-25000" dirty="0" smtClean="0">
                <a:latin typeface="Times New Roman"/>
                <a:cs typeface="Times New Roman"/>
              </a:rPr>
              <a:t>12,5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64" name="TextBox 163"/>
          <p:cNvSpPr txBox="1"/>
          <p:nvPr/>
        </p:nvSpPr>
        <p:spPr>
          <a:xfrm>
            <a:off x="2495347" y="4470669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β</a:t>
            </a:r>
            <a:r>
              <a:rPr lang="en-US" sz="1400" baseline="-25000" dirty="0" smtClean="0">
                <a:latin typeface="Times New Roman"/>
                <a:cs typeface="Times New Roman"/>
              </a:rPr>
              <a:t>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65" name="TextBox 164"/>
          <p:cNvSpPr txBox="1"/>
          <p:nvPr/>
        </p:nvSpPr>
        <p:spPr>
          <a:xfrm>
            <a:off x="4259949" y="4466612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β</a:t>
            </a:r>
            <a:r>
              <a:rPr lang="en-US" sz="1400" baseline="-25000" dirty="0" smtClean="0">
                <a:latin typeface="Times New Roman"/>
                <a:cs typeface="Times New Roman"/>
              </a:rPr>
              <a:t>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166" name="TextBox 165"/>
          <p:cNvSpPr txBox="1"/>
          <p:nvPr/>
        </p:nvSpPr>
        <p:spPr>
          <a:xfrm>
            <a:off x="5986524" y="4470669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β</a:t>
            </a:r>
            <a:r>
              <a:rPr lang="en-US" sz="1400" baseline="-25000" dirty="0" smtClean="0">
                <a:latin typeface="Times New Roman"/>
                <a:cs typeface="Times New Roman"/>
              </a:rPr>
              <a:t>3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2606037" y="2044047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ξ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4133881" y="2044047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ξ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5657542" y="2044047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ξ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61" name="Straight Arrow Connector 160"/>
          <p:cNvCxnSpPr>
            <a:stCxn id="157" idx="4"/>
            <a:endCxn id="5" idx="0"/>
          </p:cNvCxnSpPr>
          <p:nvPr/>
        </p:nvCxnSpPr>
        <p:spPr>
          <a:xfrm flipH="1">
            <a:off x="1783591" y="2638407"/>
            <a:ext cx="1119626" cy="16522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57" idx="4"/>
            <a:endCxn id="63" idx="0"/>
          </p:cNvCxnSpPr>
          <p:nvPr/>
        </p:nvCxnSpPr>
        <p:spPr>
          <a:xfrm>
            <a:off x="2903217" y="2638407"/>
            <a:ext cx="616061" cy="16522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57" idx="4"/>
            <a:endCxn id="93" idx="0"/>
          </p:cNvCxnSpPr>
          <p:nvPr/>
        </p:nvCxnSpPr>
        <p:spPr>
          <a:xfrm>
            <a:off x="2903217" y="2638407"/>
            <a:ext cx="2351507" cy="16428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57" idx="4"/>
            <a:endCxn id="123" idx="0"/>
          </p:cNvCxnSpPr>
          <p:nvPr/>
        </p:nvCxnSpPr>
        <p:spPr>
          <a:xfrm>
            <a:off x="2903217" y="2638407"/>
            <a:ext cx="4088122" cy="16151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58" idx="4"/>
            <a:endCxn id="63" idx="0"/>
          </p:cNvCxnSpPr>
          <p:nvPr/>
        </p:nvCxnSpPr>
        <p:spPr>
          <a:xfrm flipH="1">
            <a:off x="3519278" y="2638407"/>
            <a:ext cx="911783" cy="16522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58" idx="4"/>
            <a:endCxn id="93" idx="0"/>
          </p:cNvCxnSpPr>
          <p:nvPr/>
        </p:nvCxnSpPr>
        <p:spPr>
          <a:xfrm>
            <a:off x="4431061" y="2638407"/>
            <a:ext cx="823663" cy="16428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58" idx="4"/>
            <a:endCxn id="123" idx="0"/>
          </p:cNvCxnSpPr>
          <p:nvPr/>
        </p:nvCxnSpPr>
        <p:spPr>
          <a:xfrm>
            <a:off x="4431061" y="2638407"/>
            <a:ext cx="2560278" cy="16151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60" idx="4"/>
            <a:endCxn id="63" idx="0"/>
          </p:cNvCxnSpPr>
          <p:nvPr/>
        </p:nvCxnSpPr>
        <p:spPr>
          <a:xfrm flipH="1">
            <a:off x="3519278" y="2638407"/>
            <a:ext cx="2435444" cy="16522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60" idx="4"/>
            <a:endCxn id="93" idx="0"/>
          </p:cNvCxnSpPr>
          <p:nvPr/>
        </p:nvCxnSpPr>
        <p:spPr>
          <a:xfrm flipH="1">
            <a:off x="5254724" y="2638407"/>
            <a:ext cx="699998" cy="16428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60" idx="4"/>
            <a:endCxn id="123" idx="0"/>
          </p:cNvCxnSpPr>
          <p:nvPr/>
        </p:nvCxnSpPr>
        <p:spPr>
          <a:xfrm>
            <a:off x="5954722" y="2638407"/>
            <a:ext cx="1036617" cy="16151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Freeform 176"/>
          <p:cNvSpPr/>
          <p:nvPr/>
        </p:nvSpPr>
        <p:spPr>
          <a:xfrm>
            <a:off x="3208031" y="1864346"/>
            <a:ext cx="949782" cy="30604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Freeform 177"/>
          <p:cNvSpPr/>
          <p:nvPr/>
        </p:nvSpPr>
        <p:spPr>
          <a:xfrm>
            <a:off x="2949790" y="1433999"/>
            <a:ext cx="2988311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Freeform 178"/>
          <p:cNvSpPr/>
          <p:nvPr/>
        </p:nvSpPr>
        <p:spPr>
          <a:xfrm>
            <a:off x="4616131" y="1783716"/>
            <a:ext cx="1137080" cy="31108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Freeform 179"/>
          <p:cNvSpPr/>
          <p:nvPr/>
        </p:nvSpPr>
        <p:spPr>
          <a:xfrm rot="5400000">
            <a:off x="2508171" y="223455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81" name="Freeform 180"/>
          <p:cNvSpPr/>
          <p:nvPr/>
        </p:nvSpPr>
        <p:spPr>
          <a:xfrm rot="5400000">
            <a:off x="5570335" y="228009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82" name="Freeform 181"/>
          <p:cNvSpPr/>
          <p:nvPr/>
        </p:nvSpPr>
        <p:spPr>
          <a:xfrm rot="5400000">
            <a:off x="4032746" y="2286716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2121146" y="2173894"/>
            <a:ext cx="42738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11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138383" y="2173894"/>
            <a:ext cx="445397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33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600316" y="2173894"/>
            <a:ext cx="40870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22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86" name="TextBox 185"/>
          <p:cNvSpPr txBox="1"/>
          <p:nvPr/>
        </p:nvSpPr>
        <p:spPr>
          <a:xfrm>
            <a:off x="3587099" y="1657231"/>
            <a:ext cx="33542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87" name="TextBox 186"/>
          <p:cNvSpPr txBox="1"/>
          <p:nvPr/>
        </p:nvSpPr>
        <p:spPr>
          <a:xfrm>
            <a:off x="4279691" y="1248930"/>
            <a:ext cx="439932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13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88" name="TextBox 187"/>
          <p:cNvSpPr txBox="1"/>
          <p:nvPr/>
        </p:nvSpPr>
        <p:spPr>
          <a:xfrm>
            <a:off x="5079919" y="1616090"/>
            <a:ext cx="34165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23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54" name="Isosceles Triangle 153" title="1"/>
          <p:cNvSpPr/>
          <p:nvPr/>
        </p:nvSpPr>
        <p:spPr>
          <a:xfrm>
            <a:off x="760008" y="3195985"/>
            <a:ext cx="454025" cy="387350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55" name="Straight Arrow Connector 154"/>
          <p:cNvCxnSpPr>
            <a:stCxn id="154" idx="5"/>
            <a:endCxn id="157" idx="3"/>
          </p:cNvCxnSpPr>
          <p:nvPr/>
        </p:nvCxnSpPr>
        <p:spPr>
          <a:xfrm flipV="1">
            <a:off x="1100527" y="2551365"/>
            <a:ext cx="1592552" cy="8382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54" idx="5"/>
            <a:endCxn id="158" idx="3"/>
          </p:cNvCxnSpPr>
          <p:nvPr/>
        </p:nvCxnSpPr>
        <p:spPr>
          <a:xfrm flipV="1">
            <a:off x="1100527" y="2551365"/>
            <a:ext cx="3120396" cy="8382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54" idx="5"/>
            <a:endCxn id="160" idx="3"/>
          </p:cNvCxnSpPr>
          <p:nvPr/>
        </p:nvCxnSpPr>
        <p:spPr>
          <a:xfrm flipV="1">
            <a:off x="1100527" y="2551365"/>
            <a:ext cx="4644057" cy="8382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1687733" y="2612658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2108976" y="2740780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1998316" y="3108510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574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Broad Categories of Developmental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Autoregressive Models: </a:t>
            </a:r>
          </a:p>
          <a:p>
            <a:pPr lvl="1"/>
            <a:r>
              <a:rPr lang="en-US" dirty="0" smtClean="0"/>
              <a:t>The things that happened yesterday affect what happens today, which affect what happens tomorrow</a:t>
            </a:r>
          </a:p>
          <a:p>
            <a:pPr lvl="1"/>
            <a:r>
              <a:rPr lang="en-US" dirty="0" smtClean="0"/>
              <a:t>Simplex Models</a:t>
            </a:r>
          </a:p>
          <a:p>
            <a:r>
              <a:rPr lang="en-US" dirty="0" smtClean="0"/>
              <a:t>Growth Models</a:t>
            </a:r>
          </a:p>
          <a:p>
            <a:pPr lvl="1"/>
            <a:r>
              <a:rPr lang="en-US" dirty="0" smtClean="0"/>
              <a:t>Latent parameters are estimated for the level (stable) and the change over time (dynamic) components of the traits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Univariate</a:t>
            </a:r>
            <a:r>
              <a:rPr lang="en-US" dirty="0" smtClean="0"/>
              <a:t> Simplex Model</a:t>
            </a:r>
            <a:br>
              <a:rPr lang="en-US" dirty="0" smtClean="0"/>
            </a:br>
            <a:r>
              <a:rPr lang="en-US" dirty="0" smtClean="0"/>
              <a:t> (in singletons)</a:t>
            </a:r>
            <a:endParaRPr lang="en-US" dirty="0"/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>
            <a:off x="1206520" y="2710104"/>
            <a:ext cx="548627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2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1233460" y="4350073"/>
            <a:ext cx="457192" cy="457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ε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75" name="Straight Arrow Connector 74"/>
          <p:cNvCxnSpPr>
            <a:stCxn id="73" idx="0"/>
            <a:endCxn id="72" idx="2"/>
          </p:cNvCxnSpPr>
          <p:nvPr/>
        </p:nvCxnSpPr>
        <p:spPr>
          <a:xfrm flipV="1">
            <a:off x="1462056" y="3258738"/>
            <a:ext cx="490" cy="10913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 flipV="1">
            <a:off x="1371412" y="483428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346038" y="4807265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27" name="TextBox 126"/>
          <p:cNvSpPr txBox="1"/>
          <p:nvPr/>
        </p:nvSpPr>
        <p:spPr>
          <a:xfrm>
            <a:off x="1295680" y="3812852"/>
            <a:ext cx="341306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ε</a:t>
            </a:r>
            <a:r>
              <a:rPr lang="en-US" sz="2000" baseline="-25000" dirty="0" smtClean="0">
                <a:latin typeface="Times New Roman"/>
                <a:cs typeface="Times New Roman"/>
              </a:rPr>
              <a:t>1</a:t>
            </a:r>
            <a:endParaRPr lang="en-US" sz="2000" baseline="-25000" dirty="0">
              <a:latin typeface="Times New Roman"/>
              <a:cs typeface="Times New Roman"/>
            </a:endParaRPr>
          </a:p>
        </p:txBody>
      </p:sp>
      <p:cxnSp>
        <p:nvCxnSpPr>
          <p:cNvPr id="140" name="Straight Arrow Connector 139"/>
          <p:cNvCxnSpPr>
            <a:stCxn id="72" idx="3"/>
            <a:endCxn id="141" idx="1"/>
          </p:cNvCxnSpPr>
          <p:nvPr/>
        </p:nvCxnSpPr>
        <p:spPr>
          <a:xfrm>
            <a:off x="1755147" y="2984421"/>
            <a:ext cx="1374952" cy="2586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>
            <a:spLocks noChangeAspect="1"/>
          </p:cNvSpPr>
          <p:nvPr/>
        </p:nvSpPr>
        <p:spPr>
          <a:xfrm>
            <a:off x="3130099" y="2968788"/>
            <a:ext cx="548627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endParaRPr lang="en-US" sz="2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2" name="Oval 141"/>
          <p:cNvSpPr>
            <a:spLocks noChangeAspect="1"/>
          </p:cNvSpPr>
          <p:nvPr/>
        </p:nvSpPr>
        <p:spPr>
          <a:xfrm>
            <a:off x="3157039" y="4608757"/>
            <a:ext cx="457192" cy="457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ε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43" name="Straight Arrow Connector 142"/>
          <p:cNvCxnSpPr>
            <a:stCxn id="142" idx="0"/>
            <a:endCxn id="141" idx="2"/>
          </p:cNvCxnSpPr>
          <p:nvPr/>
        </p:nvCxnSpPr>
        <p:spPr>
          <a:xfrm flipV="1">
            <a:off x="3385635" y="3517422"/>
            <a:ext cx="490" cy="10913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reeform 143"/>
          <p:cNvSpPr/>
          <p:nvPr/>
        </p:nvSpPr>
        <p:spPr>
          <a:xfrm flipV="1">
            <a:off x="3294991" y="5092969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69617" y="5065949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46" name="TextBox 145"/>
          <p:cNvSpPr txBox="1"/>
          <p:nvPr/>
        </p:nvSpPr>
        <p:spPr>
          <a:xfrm>
            <a:off x="3219259" y="4071536"/>
            <a:ext cx="341306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ε</a:t>
            </a:r>
            <a:r>
              <a:rPr lang="en-US" sz="2000" baseline="-25000" dirty="0" smtClean="0">
                <a:latin typeface="Times New Roman"/>
                <a:cs typeface="Times New Roman"/>
              </a:rPr>
              <a:t>2</a:t>
            </a:r>
            <a:endParaRPr lang="en-US" sz="2000" baseline="-25000" dirty="0">
              <a:latin typeface="Times New Roman"/>
              <a:cs typeface="Times New Roman"/>
            </a:endParaRPr>
          </a:p>
        </p:txBody>
      </p:sp>
      <p:cxnSp>
        <p:nvCxnSpPr>
          <p:cNvPr id="147" name="Straight Arrow Connector 146"/>
          <p:cNvCxnSpPr>
            <a:stCxn id="141" idx="3"/>
            <a:endCxn id="148" idx="1"/>
          </p:cNvCxnSpPr>
          <p:nvPr/>
        </p:nvCxnSpPr>
        <p:spPr>
          <a:xfrm>
            <a:off x="3678726" y="3243105"/>
            <a:ext cx="1370197" cy="2618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>
            <a:spLocks noChangeAspect="1"/>
          </p:cNvSpPr>
          <p:nvPr/>
        </p:nvSpPr>
        <p:spPr>
          <a:xfrm>
            <a:off x="5048923" y="3230668"/>
            <a:ext cx="548627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lang="en-US" sz="2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>
            <a:off x="5075863" y="4870637"/>
            <a:ext cx="457192" cy="457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ε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50" name="Straight Arrow Connector 149"/>
          <p:cNvCxnSpPr>
            <a:stCxn id="149" idx="0"/>
            <a:endCxn id="148" idx="2"/>
          </p:cNvCxnSpPr>
          <p:nvPr/>
        </p:nvCxnSpPr>
        <p:spPr>
          <a:xfrm flipV="1">
            <a:off x="5304459" y="3779302"/>
            <a:ext cx="490" cy="10913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reeform 150"/>
          <p:cNvSpPr/>
          <p:nvPr/>
        </p:nvSpPr>
        <p:spPr>
          <a:xfrm flipV="1">
            <a:off x="5213815" y="5354849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5188441" y="5327829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53" name="TextBox 152"/>
          <p:cNvSpPr txBox="1"/>
          <p:nvPr/>
        </p:nvSpPr>
        <p:spPr>
          <a:xfrm>
            <a:off x="5138083" y="4333416"/>
            <a:ext cx="341306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ε</a:t>
            </a:r>
            <a:r>
              <a:rPr lang="en-US" sz="2000" baseline="-25000" dirty="0" smtClean="0">
                <a:latin typeface="Times New Roman"/>
                <a:cs typeface="Times New Roman"/>
              </a:rPr>
              <a:t>3</a:t>
            </a:r>
            <a:endParaRPr lang="en-US" sz="2000" baseline="-25000" dirty="0">
              <a:latin typeface="Times New Roman"/>
              <a:cs typeface="Times New Roman"/>
            </a:endParaRPr>
          </a:p>
        </p:txBody>
      </p:sp>
      <p:cxnSp>
        <p:nvCxnSpPr>
          <p:cNvPr id="154" name="Straight Arrow Connector 153"/>
          <p:cNvCxnSpPr>
            <a:stCxn id="148" idx="3"/>
            <a:endCxn id="156" idx="1"/>
          </p:cNvCxnSpPr>
          <p:nvPr/>
        </p:nvCxnSpPr>
        <p:spPr>
          <a:xfrm>
            <a:off x="5597550" y="3504985"/>
            <a:ext cx="1370197" cy="2650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>
            <a:spLocks noChangeAspect="1"/>
          </p:cNvSpPr>
          <p:nvPr/>
        </p:nvSpPr>
        <p:spPr>
          <a:xfrm>
            <a:off x="6967747" y="3495744"/>
            <a:ext cx="548627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endParaRPr lang="en-US" sz="2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6994687" y="5135713"/>
            <a:ext cx="457192" cy="457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ε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58" name="Straight Arrow Connector 157"/>
          <p:cNvCxnSpPr>
            <a:stCxn id="157" idx="0"/>
            <a:endCxn id="156" idx="2"/>
          </p:cNvCxnSpPr>
          <p:nvPr/>
        </p:nvCxnSpPr>
        <p:spPr>
          <a:xfrm flipV="1">
            <a:off x="7223283" y="4044378"/>
            <a:ext cx="490" cy="10913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Freeform 158"/>
          <p:cNvSpPr/>
          <p:nvPr/>
        </p:nvSpPr>
        <p:spPr>
          <a:xfrm flipV="1">
            <a:off x="7132639" y="561992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107265" y="5592905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61" name="TextBox 160"/>
          <p:cNvSpPr txBox="1"/>
          <p:nvPr/>
        </p:nvSpPr>
        <p:spPr>
          <a:xfrm>
            <a:off x="7056907" y="4598492"/>
            <a:ext cx="341306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ε</a:t>
            </a:r>
            <a:r>
              <a:rPr lang="en-US" sz="2000" baseline="-25000" dirty="0" smtClean="0">
                <a:latin typeface="Times New Roman"/>
                <a:cs typeface="Times New Roman"/>
              </a:rPr>
              <a:t>4</a:t>
            </a:r>
            <a:endParaRPr lang="en-US" sz="2000" baseline="-25000" dirty="0">
              <a:latin typeface="Times New Roman"/>
              <a:cs typeface="Times New Roman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877249" y="1555491"/>
            <a:ext cx="780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a </a:t>
            </a:r>
            <a:r>
              <a:rPr lang="en-US" sz="2400" dirty="0" err="1" smtClean="0"/>
              <a:t>Univariate</a:t>
            </a:r>
            <a:r>
              <a:rPr lang="en-US" sz="2400" dirty="0" smtClean="0"/>
              <a:t> Simplex Model, the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causes Y</a:t>
            </a:r>
            <a:r>
              <a:rPr lang="en-US" sz="2400" baseline="-25000" dirty="0" smtClean="0"/>
              <a:t>t+1</a:t>
            </a:r>
            <a:r>
              <a:rPr lang="en-US" sz="2400" dirty="0" smtClean="0"/>
              <a:t> and is caused by Y</a:t>
            </a:r>
            <a:r>
              <a:rPr lang="en-US" sz="2400" baseline="-25000" dirty="0" smtClean="0"/>
              <a:t>t-1</a:t>
            </a:r>
            <a:endParaRPr lang="en-US" sz="2400" baseline="-25000" dirty="0"/>
          </a:p>
        </p:txBody>
      </p:sp>
      <p:sp>
        <p:nvSpPr>
          <p:cNvPr id="166" name="Rectangle 165"/>
          <p:cNvSpPr/>
          <p:nvPr/>
        </p:nvSpPr>
        <p:spPr>
          <a:xfrm>
            <a:off x="961055" y="562247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Note that the disturbance terms are uncorrelated</a:t>
            </a:r>
            <a:endParaRPr lang="en-US" sz="2400" baseline="-25000" dirty="0"/>
          </a:p>
        </p:txBody>
      </p:sp>
      <p:sp>
        <p:nvSpPr>
          <p:cNvPr id="167" name="Rectangle 166"/>
          <p:cNvSpPr/>
          <p:nvPr/>
        </p:nvSpPr>
        <p:spPr>
          <a:xfrm>
            <a:off x="4937283" y="2150571"/>
            <a:ext cx="393994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This is also called an AR1 	model as the “lag” is only 		1 time point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21065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6" grpId="0" animBg="1"/>
      <p:bldP spid="77" grpId="0"/>
      <p:bldP spid="127" grpId="0" animBg="1"/>
      <p:bldP spid="141" grpId="0" animBg="1"/>
      <p:bldP spid="142" grpId="0" animBg="1"/>
      <p:bldP spid="144" grpId="0" animBg="1"/>
      <p:bldP spid="145" grpId="0"/>
      <p:bldP spid="146" grpId="0" animBg="1"/>
      <p:bldP spid="148" grpId="0" animBg="1"/>
      <p:bldP spid="149" grpId="0" animBg="1"/>
      <p:bldP spid="151" grpId="0" animBg="1"/>
      <p:bldP spid="152" grpId="0"/>
      <p:bldP spid="153" grpId="0" animBg="1"/>
      <p:bldP spid="156" grpId="0" animBg="1"/>
      <p:bldP spid="157" grpId="0" animBg="1"/>
      <p:bldP spid="159" grpId="0" animBg="1"/>
      <p:bldP spid="160" grpId="0"/>
      <p:bldP spid="161" grpId="0" animBg="1"/>
      <p:bldP spid="165" grpId="0"/>
      <p:bldP spid="166" grpId="0"/>
      <p:bldP spid="1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Growth Model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71389" y="2193749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2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71736" y="2193749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2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5673888" y="2193749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Q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sz="2400" baseline="-25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1120" y="4487619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1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1794" y="448322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endParaRPr lang="en-US" sz="1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73057" y="4478821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endParaRPr lang="en-US" sz="1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09457" y="4474419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endParaRPr lang="en-US" sz="1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12" name="Straight Arrow Connector 11"/>
          <p:cNvCxnSpPr>
            <a:stCxn id="5" idx="4"/>
            <a:endCxn id="8" idx="0"/>
          </p:cNvCxnSpPr>
          <p:nvPr/>
        </p:nvCxnSpPr>
        <p:spPr>
          <a:xfrm>
            <a:off x="2468569" y="2788109"/>
            <a:ext cx="1151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0"/>
          </p:cNvCxnSpPr>
          <p:nvPr/>
        </p:nvCxnSpPr>
        <p:spPr>
          <a:xfrm>
            <a:off x="2468569" y="2788109"/>
            <a:ext cx="1171825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4"/>
            <a:endCxn id="11" idx="0"/>
          </p:cNvCxnSpPr>
          <p:nvPr/>
        </p:nvCxnSpPr>
        <p:spPr>
          <a:xfrm>
            <a:off x="2468569" y="2788109"/>
            <a:ext cx="2369488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4"/>
            <a:endCxn id="10" idx="0"/>
          </p:cNvCxnSpPr>
          <p:nvPr/>
        </p:nvCxnSpPr>
        <p:spPr>
          <a:xfrm>
            <a:off x="2468569" y="2788109"/>
            <a:ext cx="3533088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4"/>
            <a:endCxn id="8" idx="0"/>
          </p:cNvCxnSpPr>
          <p:nvPr/>
        </p:nvCxnSpPr>
        <p:spPr>
          <a:xfrm flipH="1">
            <a:off x="2469720" y="2788109"/>
            <a:ext cx="1799196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9" idx="0"/>
          </p:cNvCxnSpPr>
          <p:nvPr/>
        </p:nvCxnSpPr>
        <p:spPr>
          <a:xfrm flipH="1">
            <a:off x="3640394" y="2788109"/>
            <a:ext cx="628522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11" idx="0"/>
          </p:cNvCxnSpPr>
          <p:nvPr/>
        </p:nvCxnSpPr>
        <p:spPr>
          <a:xfrm>
            <a:off x="4268916" y="2788109"/>
            <a:ext cx="56914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10" idx="0"/>
          </p:cNvCxnSpPr>
          <p:nvPr/>
        </p:nvCxnSpPr>
        <p:spPr>
          <a:xfrm>
            <a:off x="4268916" y="2788109"/>
            <a:ext cx="1732741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4"/>
            <a:endCxn id="8" idx="0"/>
          </p:cNvCxnSpPr>
          <p:nvPr/>
        </p:nvCxnSpPr>
        <p:spPr>
          <a:xfrm flipH="1">
            <a:off x="2469720" y="2788109"/>
            <a:ext cx="3501348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>
          <a:xfrm flipH="1">
            <a:off x="3640394" y="2788109"/>
            <a:ext cx="2330674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4"/>
            <a:endCxn id="11" idx="0"/>
          </p:cNvCxnSpPr>
          <p:nvPr/>
        </p:nvCxnSpPr>
        <p:spPr>
          <a:xfrm flipH="1">
            <a:off x="4838057" y="2788109"/>
            <a:ext cx="113301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5971068" y="2788109"/>
            <a:ext cx="30589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2298178" y="5613367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25" name="Straight Arrow Connector 24"/>
          <p:cNvCxnSpPr>
            <a:stCxn id="24" idx="0"/>
            <a:endCxn id="8" idx="2"/>
          </p:cNvCxnSpPr>
          <p:nvPr/>
        </p:nvCxnSpPr>
        <p:spPr>
          <a:xfrm flipH="1" flipV="1">
            <a:off x="2469720" y="4944819"/>
            <a:ext cx="11338" cy="6685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2393704" y="587579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60443" y="593376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28" name="TextBox 27"/>
          <p:cNvSpPr txBox="1"/>
          <p:nvPr/>
        </p:nvSpPr>
        <p:spPr>
          <a:xfrm>
            <a:off x="2365019" y="5158797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468849" y="5624648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0" name="Straight Arrow Connector 29"/>
          <p:cNvCxnSpPr>
            <a:stCxn id="29" idx="0"/>
            <a:endCxn id="9" idx="2"/>
          </p:cNvCxnSpPr>
          <p:nvPr/>
        </p:nvCxnSpPr>
        <p:spPr>
          <a:xfrm flipH="1" flipV="1">
            <a:off x="3640394" y="4940420"/>
            <a:ext cx="11335" cy="684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3564375" y="588707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1114" y="5945044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3" name="TextBox 32"/>
          <p:cNvSpPr txBox="1"/>
          <p:nvPr/>
        </p:nvSpPr>
        <p:spPr>
          <a:xfrm>
            <a:off x="3535690" y="5170078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4659573" y="5593288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5" name="Straight Arrow Connector 34"/>
          <p:cNvCxnSpPr>
            <a:stCxn id="34" idx="0"/>
            <a:endCxn id="11" idx="2"/>
          </p:cNvCxnSpPr>
          <p:nvPr/>
        </p:nvCxnSpPr>
        <p:spPr>
          <a:xfrm flipH="1" flipV="1">
            <a:off x="4838057" y="4931619"/>
            <a:ext cx="4396" cy="6616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4755099" y="585571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21838" y="5913684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8" name="TextBox 37"/>
          <p:cNvSpPr txBox="1"/>
          <p:nvPr/>
        </p:nvSpPr>
        <p:spPr>
          <a:xfrm>
            <a:off x="4726414" y="5165454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5834491" y="5608968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40" name="Straight Arrow Connector 39"/>
          <p:cNvCxnSpPr>
            <a:stCxn id="39" idx="0"/>
            <a:endCxn id="10" idx="2"/>
          </p:cNvCxnSpPr>
          <p:nvPr/>
        </p:nvCxnSpPr>
        <p:spPr>
          <a:xfrm flipH="1" flipV="1">
            <a:off x="6001657" y="4936021"/>
            <a:ext cx="15714" cy="6729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>
            <a:off x="5930017" y="587139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96756" y="5929364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43" name="TextBox 42"/>
          <p:cNvSpPr txBox="1"/>
          <p:nvPr/>
        </p:nvSpPr>
        <p:spPr>
          <a:xfrm>
            <a:off x="5901332" y="5154398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4" name="Isosceles Triangle 43" title="1"/>
          <p:cNvSpPr/>
          <p:nvPr/>
        </p:nvSpPr>
        <p:spPr>
          <a:xfrm>
            <a:off x="760008" y="3195985"/>
            <a:ext cx="454025" cy="387350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5" name="Straight Arrow Connector 44"/>
          <p:cNvCxnSpPr>
            <a:stCxn id="44" idx="5"/>
            <a:endCxn id="5" idx="3"/>
          </p:cNvCxnSpPr>
          <p:nvPr/>
        </p:nvCxnSpPr>
        <p:spPr>
          <a:xfrm flipV="1">
            <a:off x="1100527" y="2701067"/>
            <a:ext cx="1157904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5"/>
            <a:endCxn id="6" idx="3"/>
          </p:cNvCxnSpPr>
          <p:nvPr/>
        </p:nvCxnSpPr>
        <p:spPr>
          <a:xfrm flipV="1">
            <a:off x="1100527" y="2701067"/>
            <a:ext cx="2958251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5"/>
            <a:endCxn id="7" idx="3"/>
          </p:cNvCxnSpPr>
          <p:nvPr/>
        </p:nvCxnSpPr>
        <p:spPr>
          <a:xfrm flipV="1">
            <a:off x="1100527" y="2701067"/>
            <a:ext cx="4660403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2754430" y="2045762"/>
            <a:ext cx="1276601" cy="30604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2465950" y="1615415"/>
            <a:ext cx="3505118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50" name="TextBox 49"/>
          <p:cNvSpPr txBox="1"/>
          <p:nvPr/>
        </p:nvSpPr>
        <p:spPr>
          <a:xfrm>
            <a:off x="5043605" y="300571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 useBgFill="1">
        <p:nvSpPr>
          <p:cNvPr id="51" name="TextBox 50"/>
          <p:cNvSpPr txBox="1"/>
          <p:nvPr/>
        </p:nvSpPr>
        <p:spPr>
          <a:xfrm>
            <a:off x="5198878" y="3157229"/>
            <a:ext cx="24134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1</a:t>
            </a:r>
            <a:endParaRPr lang="en-US" dirty="0">
              <a:latin typeface="Times New Roman"/>
              <a:cs typeface="Times New Roman"/>
            </a:endParaRPr>
          </a:p>
        </p:txBody>
      </p:sp>
      <p:sp useBgFill="1">
        <p:nvSpPr>
          <p:cNvPr id="52" name="TextBox 51"/>
          <p:cNvSpPr txBox="1"/>
          <p:nvPr/>
        </p:nvSpPr>
        <p:spPr>
          <a:xfrm>
            <a:off x="5451856" y="3272577"/>
            <a:ext cx="254246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4</a:t>
            </a:r>
            <a:endParaRPr lang="en-US" dirty="0">
              <a:latin typeface="Times New Roman"/>
              <a:cs typeface="Times New Roman"/>
            </a:endParaRPr>
          </a:p>
        </p:txBody>
      </p:sp>
      <p:sp useBgFill="1">
        <p:nvSpPr>
          <p:cNvPr id="53" name="TextBox 52"/>
          <p:cNvSpPr txBox="1"/>
          <p:nvPr/>
        </p:nvSpPr>
        <p:spPr>
          <a:xfrm>
            <a:off x="5870020" y="3480922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9</a:t>
            </a:r>
            <a:endParaRPr lang="en-US" dirty="0">
              <a:latin typeface="Times New Roman"/>
              <a:cs typeface="Times New Roman"/>
            </a:endParaRPr>
          </a:p>
        </p:txBody>
      </p:sp>
      <p:sp useBgFill="1">
        <p:nvSpPr>
          <p:cNvPr id="54" name="TextBox 53"/>
          <p:cNvSpPr txBox="1"/>
          <p:nvPr/>
        </p:nvSpPr>
        <p:spPr>
          <a:xfrm>
            <a:off x="3315600" y="308703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1</a:t>
            </a:r>
            <a:endParaRPr lang="en-US" dirty="0">
              <a:latin typeface="Times New Roman"/>
              <a:cs typeface="Times New Roman"/>
            </a:endParaRPr>
          </a:p>
        </p:txBody>
      </p:sp>
      <p:sp useBgFill="1">
        <p:nvSpPr>
          <p:cNvPr id="55" name="TextBox 54"/>
          <p:cNvSpPr txBox="1"/>
          <p:nvPr/>
        </p:nvSpPr>
        <p:spPr>
          <a:xfrm>
            <a:off x="3083655" y="3205273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1</a:t>
            </a:r>
            <a:endParaRPr lang="en-US" dirty="0">
              <a:latin typeface="Times New Roman"/>
              <a:cs typeface="Times New Roman"/>
            </a:endParaRPr>
          </a:p>
        </p:txBody>
      </p:sp>
      <p:sp useBgFill="1">
        <p:nvSpPr>
          <p:cNvPr id="56" name="TextBox 55"/>
          <p:cNvSpPr txBox="1"/>
          <p:nvPr/>
        </p:nvSpPr>
        <p:spPr>
          <a:xfrm>
            <a:off x="2851891" y="3332853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1</a:t>
            </a:r>
            <a:endParaRPr lang="en-US" dirty="0">
              <a:latin typeface="Times New Roman"/>
              <a:cs typeface="Times New Roman"/>
            </a:endParaRPr>
          </a:p>
        </p:txBody>
      </p:sp>
      <p:sp useBgFill="1">
        <p:nvSpPr>
          <p:cNvPr id="57" name="TextBox 56"/>
          <p:cNvSpPr txBox="1"/>
          <p:nvPr/>
        </p:nvSpPr>
        <p:spPr>
          <a:xfrm>
            <a:off x="2380967" y="3480922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1</a:t>
            </a:r>
            <a:endParaRPr lang="en-US" dirty="0">
              <a:latin typeface="Times New Roman"/>
              <a:cs typeface="Times New Roman"/>
            </a:endParaRPr>
          </a:p>
        </p:txBody>
      </p:sp>
      <p:sp useBgFill="1">
        <p:nvSpPr>
          <p:cNvPr id="58" name="TextBox 57"/>
          <p:cNvSpPr txBox="1"/>
          <p:nvPr/>
        </p:nvSpPr>
        <p:spPr>
          <a:xfrm>
            <a:off x="3962170" y="3095958"/>
            <a:ext cx="24156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1</a:t>
            </a:r>
            <a:endParaRPr lang="en-US" dirty="0">
              <a:latin typeface="Times New Roman"/>
              <a:cs typeface="Times New Roman"/>
            </a:endParaRPr>
          </a:p>
        </p:txBody>
      </p:sp>
      <p:sp useBgFill="1">
        <p:nvSpPr>
          <p:cNvPr id="59" name="TextBox 58"/>
          <p:cNvSpPr txBox="1"/>
          <p:nvPr/>
        </p:nvSpPr>
        <p:spPr>
          <a:xfrm>
            <a:off x="4313200" y="3106458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2</a:t>
            </a:r>
            <a:endParaRPr lang="en-US" dirty="0">
              <a:latin typeface="Times New Roman"/>
              <a:cs typeface="Times New Roman"/>
            </a:endParaRPr>
          </a:p>
        </p:txBody>
      </p:sp>
      <p:sp useBgFill="1">
        <p:nvSpPr>
          <p:cNvPr id="60" name="TextBox 59"/>
          <p:cNvSpPr txBox="1"/>
          <p:nvPr/>
        </p:nvSpPr>
        <p:spPr>
          <a:xfrm>
            <a:off x="3703919" y="3028229"/>
            <a:ext cx="253057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 useBgFill="1">
        <p:nvSpPr>
          <p:cNvPr id="61" name="TextBox 60"/>
          <p:cNvSpPr txBox="1"/>
          <p:nvPr/>
        </p:nvSpPr>
        <p:spPr>
          <a:xfrm>
            <a:off x="4580448" y="3001493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3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4525411" y="2040722"/>
            <a:ext cx="1247646" cy="153027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 rot="5400000">
            <a:off x="2084811" y="238573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4" name="Freeform 63"/>
          <p:cNvSpPr/>
          <p:nvPr/>
        </p:nvSpPr>
        <p:spPr>
          <a:xfrm rot="5400000">
            <a:off x="5578817" y="2385911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5" name="Freeform 64"/>
          <p:cNvSpPr/>
          <p:nvPr/>
        </p:nvSpPr>
        <p:spPr>
          <a:xfrm rot="5400000">
            <a:off x="3884328" y="2385919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97786" y="2325074"/>
            <a:ext cx="42738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11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46865" y="2279712"/>
            <a:ext cx="445397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33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51898" y="2273097"/>
            <a:ext cx="40870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22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69" name="TextBox 68"/>
          <p:cNvSpPr txBox="1"/>
          <p:nvPr/>
        </p:nvSpPr>
        <p:spPr>
          <a:xfrm>
            <a:off x="3254459" y="1838647"/>
            <a:ext cx="33542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70" name="TextBox 69"/>
          <p:cNvSpPr txBox="1"/>
          <p:nvPr/>
        </p:nvSpPr>
        <p:spPr>
          <a:xfrm>
            <a:off x="3962171" y="1400110"/>
            <a:ext cx="439932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13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71" name="TextBox 70"/>
          <p:cNvSpPr txBox="1"/>
          <p:nvPr/>
        </p:nvSpPr>
        <p:spPr>
          <a:xfrm>
            <a:off x="4989199" y="1842860"/>
            <a:ext cx="34165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23</a:t>
            </a:r>
            <a:endParaRPr lang="en-US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87323" y="2721898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08566" y="2850020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97906" y="3217750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91619" y="1861096"/>
            <a:ext cx="2752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the means for the latent variables are being estimated within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9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4" grpId="0" animBg="1"/>
      <p:bldP spid="26" grpId="0" animBg="1"/>
      <p:bldP spid="27" grpId="0"/>
      <p:bldP spid="28" grpId="0" animBg="1"/>
      <p:bldP spid="29" grpId="0" animBg="1"/>
      <p:bldP spid="31" grpId="0" animBg="1"/>
      <p:bldP spid="32" grpId="0"/>
      <p:bldP spid="33" grpId="0" animBg="1"/>
      <p:bldP spid="34" grpId="0" animBg="1"/>
      <p:bldP spid="36" grpId="0" animBg="1"/>
      <p:bldP spid="37" grpId="0"/>
      <p:bldP spid="38" grpId="0" animBg="1"/>
      <p:bldP spid="39" grpId="0" animBg="1"/>
      <p:bldP spid="41" grpId="0" animBg="1"/>
      <p:bldP spid="42" grpId="0"/>
      <p:bldP spid="43" grpId="0" animBg="1"/>
      <p:bldP spid="44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 animBg="1"/>
      <p:bldP spid="70" grpId="0" animBg="1"/>
      <p:bldP spid="71" grpId="0" animBg="1"/>
      <p:bldP spid="72" grpId="0"/>
      <p:bldP spid="73" grpId="0"/>
      <p:bldP spid="7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Mean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SEMs with Mean Structures must be identified both at the level of the Mean and at the level of the Covariance. </a:t>
            </a:r>
            <a:endParaRPr lang="en-US" dirty="0"/>
          </a:p>
          <a:p>
            <a:pPr lvl="1"/>
            <a:r>
              <a:rPr lang="en-US" dirty="0" smtClean="0"/>
              <a:t>You can only estimate each mean once</a:t>
            </a:r>
          </a:p>
          <a:p>
            <a:endParaRPr lang="en-US" dirty="0" smtClean="0"/>
          </a:p>
          <a:p>
            <a:r>
              <a:rPr lang="en-US" dirty="0" smtClean="0"/>
              <a:t>If your model is unidentified at either the mean or the covariance level, your model is unidentified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overidentified</a:t>
            </a:r>
            <a:r>
              <a:rPr lang="en-US" dirty="0" smtClean="0"/>
              <a:t> covariance structure will not help identify the mean structure and vice versa.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0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Structures in Factor Models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619846" y="2102681"/>
            <a:ext cx="685798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ξ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7988" y="4510457"/>
            <a:ext cx="548640" cy="548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7" name="Straight Arrow Connector 6"/>
          <p:cNvCxnSpPr>
            <a:stCxn id="5" idx="4"/>
            <a:endCxn id="6" idx="0"/>
          </p:cNvCxnSpPr>
          <p:nvPr/>
        </p:nvCxnSpPr>
        <p:spPr>
          <a:xfrm flipH="1">
            <a:off x="1762308" y="2788481"/>
            <a:ext cx="1200437" cy="17219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/>
          </p:cNvSpPr>
          <p:nvPr/>
        </p:nvSpPr>
        <p:spPr>
          <a:xfrm>
            <a:off x="2730606" y="4510457"/>
            <a:ext cx="548640" cy="548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9" name="Straight Arrow Connector 8"/>
          <p:cNvCxnSpPr>
            <a:stCxn id="5" idx="4"/>
            <a:endCxn id="8" idx="0"/>
          </p:cNvCxnSpPr>
          <p:nvPr/>
        </p:nvCxnSpPr>
        <p:spPr>
          <a:xfrm>
            <a:off x="2962745" y="2788481"/>
            <a:ext cx="42181" cy="17219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4" idx="5"/>
            <a:endCxn id="6" idx="2"/>
          </p:cNvCxnSpPr>
          <p:nvPr/>
        </p:nvCxnSpPr>
        <p:spPr>
          <a:xfrm flipV="1">
            <a:off x="1084727" y="5059097"/>
            <a:ext cx="677581" cy="9023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4" idx="5"/>
            <a:endCxn id="8" idx="2"/>
          </p:cNvCxnSpPr>
          <p:nvPr/>
        </p:nvCxnSpPr>
        <p:spPr>
          <a:xfrm flipV="1">
            <a:off x="1084727" y="5059097"/>
            <a:ext cx="1920199" cy="9023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rot="16200000">
            <a:off x="1304918" y="471020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48778" y="4598127"/>
            <a:ext cx="479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28666" y="4500737"/>
            <a:ext cx="548640" cy="548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15" name="Straight Arrow Connector 14"/>
          <p:cNvCxnSpPr>
            <a:stCxn id="24" idx="5"/>
            <a:endCxn id="14" idx="2"/>
          </p:cNvCxnSpPr>
          <p:nvPr/>
        </p:nvCxnSpPr>
        <p:spPr>
          <a:xfrm flipV="1">
            <a:off x="1084727" y="5049377"/>
            <a:ext cx="3118259" cy="9120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14" idx="0"/>
          </p:cNvCxnSpPr>
          <p:nvPr/>
        </p:nvCxnSpPr>
        <p:spPr>
          <a:xfrm>
            <a:off x="2962745" y="2788481"/>
            <a:ext cx="1240241" cy="17122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TextBox 16"/>
          <p:cNvSpPr txBox="1"/>
          <p:nvPr/>
        </p:nvSpPr>
        <p:spPr>
          <a:xfrm>
            <a:off x="1220537" y="5225143"/>
            <a:ext cx="388405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8" name="TextBox 17"/>
          <p:cNvSpPr txBox="1"/>
          <p:nvPr/>
        </p:nvSpPr>
        <p:spPr>
          <a:xfrm>
            <a:off x="1990199" y="5225143"/>
            <a:ext cx="388405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9" name="TextBox 18"/>
          <p:cNvSpPr txBox="1"/>
          <p:nvPr/>
        </p:nvSpPr>
        <p:spPr>
          <a:xfrm>
            <a:off x="2616521" y="5225143"/>
            <a:ext cx="388405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" name="Freeform 19"/>
          <p:cNvSpPr/>
          <p:nvPr/>
        </p:nvSpPr>
        <p:spPr>
          <a:xfrm rot="16200000">
            <a:off x="2544037" y="473166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87897" y="4619587"/>
            <a:ext cx="479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Freeform 21"/>
          <p:cNvSpPr/>
          <p:nvPr/>
        </p:nvSpPr>
        <p:spPr>
          <a:xfrm rot="16200000">
            <a:off x="3748593" y="4692381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92453" y="4580305"/>
            <a:ext cx="479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701676" y="5712673"/>
            <a:ext cx="510735" cy="497573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781" y="579014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878189" y="191980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8132" y="1518784"/>
            <a:ext cx="521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28" name="TextBox 27"/>
          <p:cNvSpPr txBox="1"/>
          <p:nvPr/>
        </p:nvSpPr>
        <p:spPr>
          <a:xfrm>
            <a:off x="2161783" y="3456079"/>
            <a:ext cx="534983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λ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29" name="TextBox 28"/>
          <p:cNvSpPr txBox="1"/>
          <p:nvPr/>
        </p:nvSpPr>
        <p:spPr>
          <a:xfrm>
            <a:off x="2839795" y="3456079"/>
            <a:ext cx="534983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λ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0" name="TextBox 29"/>
          <p:cNvSpPr txBox="1"/>
          <p:nvPr/>
        </p:nvSpPr>
        <p:spPr>
          <a:xfrm flipH="1">
            <a:off x="3483071" y="3456079"/>
            <a:ext cx="405902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λ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1" name="Straight Arrow Connector 30"/>
          <p:cNvCxnSpPr>
            <a:stCxn id="33" idx="5"/>
            <a:endCxn id="5" idx="2"/>
          </p:cNvCxnSpPr>
          <p:nvPr/>
        </p:nvCxnSpPr>
        <p:spPr>
          <a:xfrm flipV="1">
            <a:off x="1582640" y="2445581"/>
            <a:ext cx="1037206" cy="10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98130" y="2044718"/>
            <a:ext cx="427436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400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3" name="Isosceles Triangle 32"/>
          <p:cNvSpPr/>
          <p:nvPr/>
        </p:nvSpPr>
        <p:spPr>
          <a:xfrm>
            <a:off x="1199589" y="2207433"/>
            <a:ext cx="510735" cy="497573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17430" y="232528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</a:t>
            </a:r>
            <a:endParaRPr lang="en-US" sz="2400" dirty="0">
              <a:solidFill>
                <a:srgbClr val="000000"/>
              </a:solidFill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833249"/>
              </p:ext>
            </p:extLst>
          </p:nvPr>
        </p:nvGraphicFramePr>
        <p:xfrm>
          <a:off x="3931469" y="1739124"/>
          <a:ext cx="489426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727200" imgH="215900" progId="Equation.DSMT4">
                  <p:embed/>
                </p:oleObj>
              </mc:Choice>
              <mc:Fallback>
                <p:oleObj name="Equation" r:id="rId3" imgW="1727200" imgH="215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31469" y="1739124"/>
                        <a:ext cx="4894262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245500"/>
              </p:ext>
            </p:extLst>
          </p:nvPr>
        </p:nvGraphicFramePr>
        <p:xfrm>
          <a:off x="4111625" y="2500313"/>
          <a:ext cx="32416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1143000" imgH="203200" progId="Equation.DSMT4">
                  <p:embed/>
                </p:oleObj>
              </mc:Choice>
              <mc:Fallback>
                <p:oleObj name="Equation" r:id="rId5" imgW="11430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1625" y="2500313"/>
                        <a:ext cx="3241675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320632" y="3622842"/>
            <a:ext cx="36663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must choose one of the other, as both ΛE(</a:t>
            </a:r>
            <a:r>
              <a:rPr lang="en-US" sz="2800" dirty="0" err="1" smtClean="0"/>
              <a:t>ξ</a:t>
            </a:r>
            <a:r>
              <a:rPr lang="en-US" sz="2800" dirty="0" smtClean="0"/>
              <a:t>) and Μ are not simultaneously identified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875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2" grpId="0"/>
      <p:bldP spid="33" grpId="0" animBg="1"/>
      <p:bldP spid="34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Growth Models (LGM)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Latent Growth Models are (probably) the most common SEM with mean structures in a single sample.</a:t>
            </a:r>
          </a:p>
          <a:p>
            <a:r>
              <a:rPr lang="en-US" dirty="0" smtClean="0"/>
              <a:t>Data requirements for LGM: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Dependent Variables measured over 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Scores have the same units and measure the same thing across time</a:t>
            </a:r>
          </a:p>
          <a:p>
            <a:pPr marL="1371600" lvl="2" indent="-514350"/>
            <a:r>
              <a:rPr lang="en-US" dirty="0" smtClean="0"/>
              <a:t>Measurement Invariance can be assumed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Data are time structured (tested at the same intervals)</a:t>
            </a:r>
          </a:p>
          <a:p>
            <a:pPr lvl="2"/>
            <a:r>
              <a:rPr lang="en-US" dirty="0" smtClean="0"/>
              <a:t>The intervals do not have to be equal</a:t>
            </a:r>
          </a:p>
          <a:p>
            <a:pPr lvl="3"/>
            <a:r>
              <a:rPr lang="en-US" dirty="0" smtClean="0"/>
              <a:t>6 months, 9 months, 12 months, 18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5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16732" y="3037654"/>
            <a:ext cx="594360" cy="59436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C</a:t>
            </a:r>
            <a:r>
              <a:rPr lang="en-US" sz="2400" baseline="-250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1</a:t>
            </a:r>
            <a:endParaRPr lang="en-US" sz="2400" baseline="-25000" dirty="0">
              <a:solidFill>
                <a:schemeClr val="accent5"/>
              </a:solidFill>
              <a:latin typeface="Times New Roman"/>
              <a:cs typeface="Times New Roman"/>
            </a:endParaRPr>
          </a:p>
        </p:txBody>
      </p:sp>
      <p:sp>
        <p:nvSpPr>
          <p:cNvPr id="5" name="Oval 4"/>
          <p:cNvSpPr/>
          <p:nvPr/>
        </p:nvSpPr>
        <p:spPr>
          <a:xfrm>
            <a:off x="2002151" y="3037654"/>
            <a:ext cx="594360" cy="59436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L</a:t>
            </a:r>
            <a:r>
              <a:rPr lang="en-US" sz="2400" baseline="-250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1</a:t>
            </a:r>
            <a:endParaRPr lang="en-US" sz="2400" baseline="-25000" dirty="0">
              <a:solidFill>
                <a:schemeClr val="accent5"/>
              </a:solidFill>
              <a:latin typeface="Times New Roman"/>
              <a:cs typeface="Times New Rom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3156215" y="3037654"/>
            <a:ext cx="594360" cy="59436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Q</a:t>
            </a:r>
            <a:r>
              <a:rPr lang="en-US" sz="2400" baseline="-250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1</a:t>
            </a:r>
            <a:endParaRPr lang="en-US" sz="2400" baseline="-25000" dirty="0">
              <a:solidFill>
                <a:schemeClr val="accent5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535" y="4774238"/>
            <a:ext cx="45720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12</a:t>
            </a:r>
            <a:endParaRPr lang="en-US" sz="1400" baseline="-250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2209" y="4769839"/>
            <a:ext cx="45720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13</a:t>
            </a:r>
            <a:endParaRPr lang="en-US" sz="1400" baseline="-250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03472" y="4765440"/>
            <a:ext cx="45720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15</a:t>
            </a:r>
            <a:endParaRPr lang="en-US" sz="1400" baseline="-250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39872" y="4761038"/>
            <a:ext cx="45720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14</a:t>
            </a:r>
            <a:endParaRPr lang="en-US" sz="1400" baseline="-250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cxnSp>
        <p:nvCxnSpPr>
          <p:cNvPr id="21" name="Straight Arrow Connector 20"/>
          <p:cNvCxnSpPr>
            <a:stCxn id="4" idx="4"/>
            <a:endCxn id="7" idx="0"/>
          </p:cNvCxnSpPr>
          <p:nvPr/>
        </p:nvCxnSpPr>
        <p:spPr>
          <a:xfrm flipH="1">
            <a:off x="500135" y="3632014"/>
            <a:ext cx="613777" cy="11422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4"/>
            <a:endCxn id="15" idx="0"/>
          </p:cNvCxnSpPr>
          <p:nvPr/>
        </p:nvCxnSpPr>
        <p:spPr>
          <a:xfrm>
            <a:off x="1113912" y="3632014"/>
            <a:ext cx="556897" cy="11378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4"/>
            <a:endCxn id="17" idx="0"/>
          </p:cNvCxnSpPr>
          <p:nvPr/>
        </p:nvCxnSpPr>
        <p:spPr>
          <a:xfrm>
            <a:off x="1113912" y="3632014"/>
            <a:ext cx="1754560" cy="11290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4"/>
            <a:endCxn id="16" idx="0"/>
          </p:cNvCxnSpPr>
          <p:nvPr/>
        </p:nvCxnSpPr>
        <p:spPr>
          <a:xfrm>
            <a:off x="1113912" y="3632014"/>
            <a:ext cx="2918160" cy="113342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4"/>
            <a:endCxn id="7" idx="0"/>
          </p:cNvCxnSpPr>
          <p:nvPr/>
        </p:nvCxnSpPr>
        <p:spPr>
          <a:xfrm flipH="1">
            <a:off x="500135" y="3632014"/>
            <a:ext cx="1799196" cy="11422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4"/>
            <a:endCxn id="15" idx="0"/>
          </p:cNvCxnSpPr>
          <p:nvPr/>
        </p:nvCxnSpPr>
        <p:spPr>
          <a:xfrm flipH="1">
            <a:off x="1670809" y="3632014"/>
            <a:ext cx="628522" cy="11378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" idx="4"/>
            <a:endCxn id="17" idx="0"/>
          </p:cNvCxnSpPr>
          <p:nvPr/>
        </p:nvCxnSpPr>
        <p:spPr>
          <a:xfrm>
            <a:off x="2299331" y="3632014"/>
            <a:ext cx="569141" cy="11290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" idx="4"/>
            <a:endCxn id="16" idx="0"/>
          </p:cNvCxnSpPr>
          <p:nvPr/>
        </p:nvCxnSpPr>
        <p:spPr>
          <a:xfrm>
            <a:off x="2299331" y="3632014"/>
            <a:ext cx="1732741" cy="113342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" idx="4"/>
            <a:endCxn id="7" idx="0"/>
          </p:cNvCxnSpPr>
          <p:nvPr/>
        </p:nvCxnSpPr>
        <p:spPr>
          <a:xfrm flipH="1">
            <a:off x="500135" y="3632014"/>
            <a:ext cx="2953260" cy="11422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4"/>
            <a:endCxn id="15" idx="0"/>
          </p:cNvCxnSpPr>
          <p:nvPr/>
        </p:nvCxnSpPr>
        <p:spPr>
          <a:xfrm flipH="1">
            <a:off x="1670809" y="3632014"/>
            <a:ext cx="1782586" cy="11378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4"/>
            <a:endCxn id="17" idx="0"/>
          </p:cNvCxnSpPr>
          <p:nvPr/>
        </p:nvCxnSpPr>
        <p:spPr>
          <a:xfrm flipH="1">
            <a:off x="2868472" y="3632014"/>
            <a:ext cx="584923" cy="11290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" idx="4"/>
            <a:endCxn id="16" idx="0"/>
          </p:cNvCxnSpPr>
          <p:nvPr/>
        </p:nvCxnSpPr>
        <p:spPr>
          <a:xfrm>
            <a:off x="3453395" y="3632014"/>
            <a:ext cx="578677" cy="113342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99861" y="5761620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59" name="Straight Arrow Connector 58"/>
          <p:cNvCxnSpPr>
            <a:stCxn id="58" idx="0"/>
            <a:endCxn id="7" idx="2"/>
          </p:cNvCxnSpPr>
          <p:nvPr/>
        </p:nvCxnSpPr>
        <p:spPr>
          <a:xfrm flipV="1">
            <a:off x="214161" y="5231438"/>
            <a:ext cx="285974" cy="530182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115179" y="586363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1918" y="5921600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95618" y="6216338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71" name="Straight Arrow Connector 70"/>
          <p:cNvCxnSpPr>
            <a:stCxn id="70" idx="0"/>
            <a:endCxn id="7" idx="2"/>
          </p:cNvCxnSpPr>
          <p:nvPr/>
        </p:nvCxnSpPr>
        <p:spPr>
          <a:xfrm flipH="1" flipV="1">
            <a:off x="500135" y="5231438"/>
            <a:ext cx="309783" cy="984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71"/>
          <p:cNvSpPr/>
          <p:nvPr/>
        </p:nvSpPr>
        <p:spPr>
          <a:xfrm>
            <a:off x="710936" y="631834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77675" y="6376318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74" name="TextBox 73"/>
          <p:cNvSpPr txBox="1"/>
          <p:nvPr/>
        </p:nvSpPr>
        <p:spPr>
          <a:xfrm>
            <a:off x="658873" y="5833186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smtClean="0">
                <a:latin typeface="Times New Roman"/>
                <a:cs typeface="Times New Roman"/>
              </a:rPr>
              <a:t>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1270532" y="5772901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77" name="Straight Arrow Connector 76"/>
          <p:cNvCxnSpPr>
            <a:stCxn id="76" idx="0"/>
            <a:endCxn id="15" idx="2"/>
          </p:cNvCxnSpPr>
          <p:nvPr/>
        </p:nvCxnSpPr>
        <p:spPr>
          <a:xfrm flipV="1">
            <a:off x="1384832" y="5227039"/>
            <a:ext cx="285977" cy="545862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1285850" y="5874911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252589" y="5932881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80" name="TextBox 79"/>
          <p:cNvSpPr txBox="1"/>
          <p:nvPr/>
        </p:nvSpPr>
        <p:spPr>
          <a:xfrm>
            <a:off x="1406245" y="5499509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1866289" y="6227619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87" name="Straight Arrow Connector 86"/>
          <p:cNvCxnSpPr>
            <a:stCxn id="86" idx="0"/>
            <a:endCxn id="15" idx="2"/>
          </p:cNvCxnSpPr>
          <p:nvPr/>
        </p:nvCxnSpPr>
        <p:spPr>
          <a:xfrm flipH="1" flipV="1">
            <a:off x="1670809" y="5227039"/>
            <a:ext cx="309780" cy="10005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>
            <a:off x="1881607" y="6329629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848346" y="6387599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90" name="TextBox 89"/>
          <p:cNvSpPr txBox="1"/>
          <p:nvPr/>
        </p:nvSpPr>
        <p:spPr>
          <a:xfrm>
            <a:off x="1829544" y="5844467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smtClean="0">
                <a:latin typeface="Times New Roman"/>
                <a:cs typeface="Times New Roman"/>
              </a:rPr>
              <a:t>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2461256" y="5741541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95" name="Straight Arrow Connector 94"/>
          <p:cNvCxnSpPr>
            <a:stCxn id="94" idx="0"/>
            <a:endCxn id="17" idx="2"/>
          </p:cNvCxnSpPr>
          <p:nvPr/>
        </p:nvCxnSpPr>
        <p:spPr>
          <a:xfrm flipV="1">
            <a:off x="2575556" y="5218238"/>
            <a:ext cx="292916" cy="523303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reeform 95"/>
          <p:cNvSpPr/>
          <p:nvPr/>
        </p:nvSpPr>
        <p:spPr>
          <a:xfrm>
            <a:off x="2476574" y="5843551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43313" y="5901521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98" name="TextBox 97"/>
          <p:cNvSpPr txBox="1"/>
          <p:nvPr/>
        </p:nvSpPr>
        <p:spPr>
          <a:xfrm>
            <a:off x="2596969" y="5468149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3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3057013" y="6196259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05" name="Straight Arrow Connector 104"/>
          <p:cNvCxnSpPr>
            <a:stCxn id="104" idx="0"/>
            <a:endCxn id="17" idx="2"/>
          </p:cNvCxnSpPr>
          <p:nvPr/>
        </p:nvCxnSpPr>
        <p:spPr>
          <a:xfrm flipH="1" flipV="1">
            <a:off x="2868472" y="5218238"/>
            <a:ext cx="302841" cy="97802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reeform 105"/>
          <p:cNvSpPr/>
          <p:nvPr/>
        </p:nvSpPr>
        <p:spPr>
          <a:xfrm>
            <a:off x="3072331" y="6298269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039070" y="6356239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08" name="TextBox 107"/>
          <p:cNvSpPr txBox="1"/>
          <p:nvPr/>
        </p:nvSpPr>
        <p:spPr>
          <a:xfrm>
            <a:off x="3020268" y="5813107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smtClean="0">
                <a:latin typeface="Times New Roman"/>
                <a:cs typeface="Times New Roman"/>
              </a:rPr>
              <a:t>3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3636174" y="5757221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113" name="Straight Arrow Connector 112"/>
          <p:cNvCxnSpPr>
            <a:stCxn id="112" idx="0"/>
            <a:endCxn id="16" idx="2"/>
          </p:cNvCxnSpPr>
          <p:nvPr/>
        </p:nvCxnSpPr>
        <p:spPr>
          <a:xfrm flipV="1">
            <a:off x="3750474" y="5222640"/>
            <a:ext cx="281598" cy="534581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reeform 113"/>
          <p:cNvSpPr/>
          <p:nvPr/>
        </p:nvSpPr>
        <p:spPr>
          <a:xfrm>
            <a:off x="3651492" y="5859231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618231" y="5917201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16" name="TextBox 115"/>
          <p:cNvSpPr txBox="1"/>
          <p:nvPr/>
        </p:nvSpPr>
        <p:spPr>
          <a:xfrm>
            <a:off x="3771887" y="5483829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4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4231931" y="6211939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23" name="Straight Arrow Connector 122"/>
          <p:cNvCxnSpPr>
            <a:stCxn id="122" idx="0"/>
            <a:endCxn id="16" idx="2"/>
          </p:cNvCxnSpPr>
          <p:nvPr/>
        </p:nvCxnSpPr>
        <p:spPr>
          <a:xfrm flipH="1" flipV="1">
            <a:off x="4032072" y="5222640"/>
            <a:ext cx="314159" cy="9892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reeform 123"/>
          <p:cNvSpPr/>
          <p:nvPr/>
        </p:nvSpPr>
        <p:spPr>
          <a:xfrm>
            <a:off x="4247249" y="6313949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4213988" y="6371919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126" name="TextBox 125"/>
          <p:cNvSpPr txBox="1"/>
          <p:nvPr/>
        </p:nvSpPr>
        <p:spPr>
          <a:xfrm>
            <a:off x="4195186" y="5828787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smtClean="0">
                <a:latin typeface="Times New Roman"/>
                <a:cs typeface="Times New Roman"/>
              </a:rPr>
              <a:t>4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130" name="Isosceles Triangle 129" title="1"/>
          <p:cNvSpPr/>
          <p:nvPr/>
        </p:nvSpPr>
        <p:spPr>
          <a:xfrm>
            <a:off x="4376570" y="3870586"/>
            <a:ext cx="454025" cy="387350"/>
          </a:xfrm>
          <a:prstGeom prst="triangle">
            <a:avLst/>
          </a:prstGeom>
          <a:noFill/>
          <a:ln w="25400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4" name="Freeform 143"/>
          <p:cNvSpPr/>
          <p:nvPr/>
        </p:nvSpPr>
        <p:spPr>
          <a:xfrm>
            <a:off x="960493" y="1965135"/>
            <a:ext cx="924453" cy="21390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FF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Freeform 145"/>
          <p:cNvSpPr/>
          <p:nvPr/>
        </p:nvSpPr>
        <p:spPr>
          <a:xfrm>
            <a:off x="794563" y="1576989"/>
            <a:ext cx="2371931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FF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7" name="TextBox 146"/>
          <p:cNvSpPr txBox="1"/>
          <p:nvPr/>
        </p:nvSpPr>
        <p:spPr>
          <a:xfrm>
            <a:off x="2793292" y="3796150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0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91" name="TextBox 90"/>
          <p:cNvSpPr txBox="1"/>
          <p:nvPr/>
        </p:nvSpPr>
        <p:spPr>
          <a:xfrm>
            <a:off x="2948565" y="3854086"/>
            <a:ext cx="241345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92" name="TextBox 91"/>
          <p:cNvSpPr txBox="1"/>
          <p:nvPr/>
        </p:nvSpPr>
        <p:spPr>
          <a:xfrm>
            <a:off x="3134449" y="3970246"/>
            <a:ext cx="254246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4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93" name="TextBox 92"/>
          <p:cNvSpPr txBox="1"/>
          <p:nvPr/>
        </p:nvSpPr>
        <p:spPr>
          <a:xfrm>
            <a:off x="3672578" y="4176415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9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11" name="TextBox 110"/>
          <p:cNvSpPr txBox="1"/>
          <p:nvPr/>
        </p:nvSpPr>
        <p:spPr>
          <a:xfrm>
            <a:off x="1533167" y="3730422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28" name="TextBox 127"/>
          <p:cNvSpPr txBox="1"/>
          <p:nvPr/>
        </p:nvSpPr>
        <p:spPr>
          <a:xfrm>
            <a:off x="1407938" y="3849453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29" name="TextBox 128"/>
          <p:cNvSpPr txBox="1"/>
          <p:nvPr/>
        </p:nvSpPr>
        <p:spPr>
          <a:xfrm>
            <a:off x="1219022" y="3967786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32" name="TextBox 131"/>
          <p:cNvSpPr txBox="1"/>
          <p:nvPr/>
        </p:nvSpPr>
        <p:spPr>
          <a:xfrm>
            <a:off x="704637" y="4172960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35" name="TextBox 134"/>
          <p:cNvSpPr txBox="1"/>
          <p:nvPr/>
        </p:nvSpPr>
        <p:spPr>
          <a:xfrm>
            <a:off x="2005953" y="3873023"/>
            <a:ext cx="241565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36" name="TextBox 135"/>
          <p:cNvSpPr txBox="1"/>
          <p:nvPr/>
        </p:nvSpPr>
        <p:spPr>
          <a:xfrm>
            <a:off x="2356983" y="3883523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2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37" name="TextBox 136"/>
          <p:cNvSpPr txBox="1"/>
          <p:nvPr/>
        </p:nvSpPr>
        <p:spPr>
          <a:xfrm>
            <a:off x="1827910" y="3778558"/>
            <a:ext cx="253057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0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139" name="TextBox 138"/>
          <p:cNvSpPr txBox="1"/>
          <p:nvPr/>
        </p:nvSpPr>
        <p:spPr>
          <a:xfrm>
            <a:off x="2503919" y="3778558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3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40" name="Freeform 139"/>
          <p:cNvSpPr/>
          <p:nvPr/>
        </p:nvSpPr>
        <p:spPr>
          <a:xfrm>
            <a:off x="2168142" y="1925029"/>
            <a:ext cx="893226" cy="248975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FF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5" name="Straight Arrow Connector 224"/>
          <p:cNvCxnSpPr>
            <a:stCxn id="130" idx="5"/>
            <a:endCxn id="302" idx="3"/>
          </p:cNvCxnSpPr>
          <p:nvPr/>
        </p:nvCxnSpPr>
        <p:spPr>
          <a:xfrm flipV="1">
            <a:off x="4717089" y="3563693"/>
            <a:ext cx="840609" cy="500568"/>
          </a:xfrm>
          <a:prstGeom prst="straightConnector1">
            <a:avLst/>
          </a:prstGeom>
          <a:ln w="254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4" name="TextBox 283"/>
          <p:cNvSpPr txBox="1"/>
          <p:nvPr/>
        </p:nvSpPr>
        <p:spPr>
          <a:xfrm>
            <a:off x="235574" y="5488228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224" name="Title 34"/>
          <p:cNvSpPr txBox="1">
            <a:spLocks/>
          </p:cNvSpPr>
          <p:nvPr/>
        </p:nvSpPr>
        <p:spPr>
          <a:xfrm>
            <a:off x="147053" y="-160400"/>
            <a:ext cx="8849894" cy="52135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Growth Model for Two Twins</a:t>
            </a:r>
          </a:p>
        </p:txBody>
      </p:sp>
      <p:sp>
        <p:nvSpPr>
          <p:cNvPr id="230" name="Oval 229"/>
          <p:cNvSpPr/>
          <p:nvPr/>
        </p:nvSpPr>
        <p:spPr>
          <a:xfrm>
            <a:off x="706890" y="2331260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231" name="Straight Arrow Connector 230"/>
          <p:cNvCxnSpPr>
            <a:stCxn id="230" idx="4"/>
            <a:endCxn id="4" idx="0"/>
          </p:cNvCxnSpPr>
          <p:nvPr/>
        </p:nvCxnSpPr>
        <p:spPr>
          <a:xfrm>
            <a:off x="821190" y="2559860"/>
            <a:ext cx="292722" cy="477794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Freeform 231"/>
          <p:cNvSpPr/>
          <p:nvPr/>
        </p:nvSpPr>
        <p:spPr>
          <a:xfrm flipV="1">
            <a:off x="735576" y="2259486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702315" y="2116936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1302647" y="2318098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235" name="Straight Arrow Connector 234"/>
          <p:cNvCxnSpPr>
            <a:stCxn id="234" idx="4"/>
            <a:endCxn id="4" idx="0"/>
          </p:cNvCxnSpPr>
          <p:nvPr/>
        </p:nvCxnSpPr>
        <p:spPr>
          <a:xfrm flipH="1">
            <a:off x="1113912" y="2546698"/>
            <a:ext cx="303035" cy="4909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Freeform 235"/>
          <p:cNvSpPr/>
          <p:nvPr/>
        </p:nvSpPr>
        <p:spPr>
          <a:xfrm flipV="1">
            <a:off x="1331333" y="224632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1311428" y="2117141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238" name="TextBox 237"/>
          <p:cNvSpPr txBox="1"/>
          <p:nvPr/>
        </p:nvSpPr>
        <p:spPr>
          <a:xfrm>
            <a:off x="1225796" y="2616739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err="1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err="1" smtClean="0">
                <a:latin typeface="Times New Roman"/>
                <a:cs typeface="Times New Roman"/>
              </a:rPr>
              <a:t>c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239" name="TextBox 238"/>
          <p:cNvSpPr txBox="1"/>
          <p:nvPr/>
        </p:nvSpPr>
        <p:spPr>
          <a:xfrm>
            <a:off x="909441" y="2619349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c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3038343" y="2336608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252" name="Straight Arrow Connector 251"/>
          <p:cNvCxnSpPr>
            <a:stCxn id="251" idx="4"/>
            <a:endCxn id="6" idx="0"/>
          </p:cNvCxnSpPr>
          <p:nvPr/>
        </p:nvCxnSpPr>
        <p:spPr>
          <a:xfrm>
            <a:off x="3152643" y="2565208"/>
            <a:ext cx="300752" cy="472446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Freeform 273"/>
          <p:cNvSpPr/>
          <p:nvPr/>
        </p:nvSpPr>
        <p:spPr>
          <a:xfrm flipV="1">
            <a:off x="3067029" y="226483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3033768" y="2122284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276" name="Oval 275"/>
          <p:cNvSpPr/>
          <p:nvPr/>
        </p:nvSpPr>
        <p:spPr>
          <a:xfrm>
            <a:off x="3634100" y="2323446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278" name="Straight Arrow Connector 277"/>
          <p:cNvCxnSpPr>
            <a:stCxn id="276" idx="4"/>
            <a:endCxn id="6" idx="0"/>
          </p:cNvCxnSpPr>
          <p:nvPr/>
        </p:nvCxnSpPr>
        <p:spPr>
          <a:xfrm flipH="1">
            <a:off x="3453395" y="2552046"/>
            <a:ext cx="295005" cy="4856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 flipV="1">
            <a:off x="3662786" y="225167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642881" y="2122489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287" name="TextBox 286"/>
          <p:cNvSpPr txBox="1"/>
          <p:nvPr/>
        </p:nvSpPr>
        <p:spPr>
          <a:xfrm>
            <a:off x="3557249" y="2622087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err="1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err="1" smtClean="0">
                <a:latin typeface="Times New Roman"/>
                <a:cs typeface="Times New Roman"/>
              </a:rPr>
              <a:t>q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288" name="TextBox 287"/>
          <p:cNvSpPr txBox="1"/>
          <p:nvPr/>
        </p:nvSpPr>
        <p:spPr>
          <a:xfrm>
            <a:off x="3254262" y="2638065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q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289" name="Oval 288"/>
          <p:cNvSpPr/>
          <p:nvPr/>
        </p:nvSpPr>
        <p:spPr>
          <a:xfrm>
            <a:off x="1902027" y="2323239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290" name="Straight Arrow Connector 289"/>
          <p:cNvCxnSpPr>
            <a:stCxn id="289" idx="4"/>
            <a:endCxn id="5" idx="0"/>
          </p:cNvCxnSpPr>
          <p:nvPr/>
        </p:nvCxnSpPr>
        <p:spPr>
          <a:xfrm>
            <a:off x="2016327" y="2551839"/>
            <a:ext cx="283004" cy="485815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Freeform 290"/>
          <p:cNvSpPr/>
          <p:nvPr/>
        </p:nvSpPr>
        <p:spPr>
          <a:xfrm flipV="1">
            <a:off x="1930713" y="225146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1897452" y="2108915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293" name="Oval 292"/>
          <p:cNvSpPr/>
          <p:nvPr/>
        </p:nvSpPr>
        <p:spPr>
          <a:xfrm>
            <a:off x="2497784" y="231007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294" name="Straight Arrow Connector 293"/>
          <p:cNvCxnSpPr>
            <a:stCxn id="293" idx="4"/>
            <a:endCxn id="5" idx="0"/>
          </p:cNvCxnSpPr>
          <p:nvPr/>
        </p:nvCxnSpPr>
        <p:spPr>
          <a:xfrm flipH="1">
            <a:off x="2299331" y="2538677"/>
            <a:ext cx="312753" cy="4989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Freeform 294"/>
          <p:cNvSpPr/>
          <p:nvPr/>
        </p:nvSpPr>
        <p:spPr>
          <a:xfrm flipV="1">
            <a:off x="2526470" y="223830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2506565" y="210912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297" name="TextBox 296"/>
          <p:cNvSpPr txBox="1"/>
          <p:nvPr/>
        </p:nvSpPr>
        <p:spPr>
          <a:xfrm>
            <a:off x="2420933" y="2608718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smtClean="0">
                <a:latin typeface="Times New Roman"/>
                <a:cs typeface="Times New Roman"/>
              </a:rPr>
              <a:t>l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298" name="TextBox 297"/>
          <p:cNvSpPr txBox="1"/>
          <p:nvPr/>
        </p:nvSpPr>
        <p:spPr>
          <a:xfrm>
            <a:off x="2104578" y="2611328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l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299" name="Freeform 298"/>
          <p:cNvSpPr/>
          <p:nvPr/>
        </p:nvSpPr>
        <p:spPr>
          <a:xfrm>
            <a:off x="1554037" y="1983855"/>
            <a:ext cx="924453" cy="21390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0" name="Freeform 299"/>
          <p:cNvSpPr/>
          <p:nvPr/>
        </p:nvSpPr>
        <p:spPr>
          <a:xfrm>
            <a:off x="1388107" y="1595709"/>
            <a:ext cx="2371931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1" name="Freeform 300"/>
          <p:cNvSpPr/>
          <p:nvPr/>
        </p:nvSpPr>
        <p:spPr>
          <a:xfrm>
            <a:off x="2761686" y="1943749"/>
            <a:ext cx="893226" cy="248975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Oval 301"/>
          <p:cNvSpPr/>
          <p:nvPr/>
        </p:nvSpPr>
        <p:spPr>
          <a:xfrm>
            <a:off x="5470656" y="3056375"/>
            <a:ext cx="594360" cy="59436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C</a:t>
            </a:r>
            <a:r>
              <a:rPr lang="en-US" sz="2400" baseline="-250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2</a:t>
            </a:r>
            <a:endParaRPr lang="en-US" sz="2400" baseline="-25000" dirty="0">
              <a:solidFill>
                <a:schemeClr val="accent5"/>
              </a:solidFill>
              <a:latin typeface="Times New Roman"/>
              <a:cs typeface="Times New Roman"/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6656075" y="3056375"/>
            <a:ext cx="594360" cy="59436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L</a:t>
            </a:r>
            <a:r>
              <a:rPr lang="en-US" sz="2400" baseline="-250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2</a:t>
            </a:r>
            <a:endParaRPr lang="en-US" sz="2400" baseline="-25000" dirty="0">
              <a:solidFill>
                <a:schemeClr val="accent5"/>
              </a:solidFill>
              <a:latin typeface="Times New Roman"/>
              <a:cs typeface="Times New Roman"/>
            </a:endParaRPr>
          </a:p>
        </p:txBody>
      </p:sp>
      <p:sp>
        <p:nvSpPr>
          <p:cNvPr id="304" name="Oval 303"/>
          <p:cNvSpPr/>
          <p:nvPr/>
        </p:nvSpPr>
        <p:spPr>
          <a:xfrm>
            <a:off x="7810139" y="3056375"/>
            <a:ext cx="594360" cy="59436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Q</a:t>
            </a:r>
            <a:r>
              <a:rPr lang="en-US" sz="2400" baseline="-250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2</a:t>
            </a:r>
            <a:endParaRPr lang="en-US" sz="2400" baseline="-25000" dirty="0">
              <a:solidFill>
                <a:schemeClr val="accent5"/>
              </a:solidFill>
              <a:latin typeface="Times New Roman"/>
              <a:cs typeface="Times New Roman"/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4925459" y="4792959"/>
            <a:ext cx="457200" cy="4572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12</a:t>
            </a:r>
            <a:endParaRPr lang="en-US" sz="1400" baseline="-250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6096133" y="4788560"/>
            <a:ext cx="457200" cy="4572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13</a:t>
            </a:r>
            <a:endParaRPr lang="en-US" sz="1400" baseline="-25000" dirty="0">
              <a:solidFill>
                <a:schemeClr val="accent6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8457396" y="4784161"/>
            <a:ext cx="457200" cy="4572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15</a:t>
            </a:r>
            <a:endParaRPr lang="en-US" sz="1400" baseline="-250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7293796" y="4779759"/>
            <a:ext cx="457200" cy="4572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14</a:t>
            </a:r>
            <a:endParaRPr lang="en-US" sz="1400" baseline="-250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cxnSp>
        <p:nvCxnSpPr>
          <p:cNvPr id="309" name="Straight Arrow Connector 308"/>
          <p:cNvCxnSpPr>
            <a:stCxn id="302" idx="4"/>
            <a:endCxn id="305" idx="0"/>
          </p:cNvCxnSpPr>
          <p:nvPr/>
        </p:nvCxnSpPr>
        <p:spPr>
          <a:xfrm flipH="1">
            <a:off x="5154059" y="3650735"/>
            <a:ext cx="613777" cy="11422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stCxn id="302" idx="4"/>
            <a:endCxn id="306" idx="0"/>
          </p:cNvCxnSpPr>
          <p:nvPr/>
        </p:nvCxnSpPr>
        <p:spPr>
          <a:xfrm>
            <a:off x="5767836" y="3650735"/>
            <a:ext cx="556897" cy="11378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>
            <a:stCxn id="302" idx="4"/>
            <a:endCxn id="308" idx="0"/>
          </p:cNvCxnSpPr>
          <p:nvPr/>
        </p:nvCxnSpPr>
        <p:spPr>
          <a:xfrm>
            <a:off x="5767836" y="3650735"/>
            <a:ext cx="1754560" cy="11290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>
            <a:stCxn id="302" idx="4"/>
            <a:endCxn id="307" idx="0"/>
          </p:cNvCxnSpPr>
          <p:nvPr/>
        </p:nvCxnSpPr>
        <p:spPr>
          <a:xfrm>
            <a:off x="5767836" y="3650735"/>
            <a:ext cx="2918160" cy="113342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/>
          <p:cNvCxnSpPr>
            <a:stCxn id="303" idx="4"/>
            <a:endCxn id="305" idx="0"/>
          </p:cNvCxnSpPr>
          <p:nvPr/>
        </p:nvCxnSpPr>
        <p:spPr>
          <a:xfrm flipH="1">
            <a:off x="5154059" y="3650735"/>
            <a:ext cx="1799196" cy="11422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>
            <a:stCxn id="303" idx="4"/>
            <a:endCxn id="306" idx="0"/>
          </p:cNvCxnSpPr>
          <p:nvPr/>
        </p:nvCxnSpPr>
        <p:spPr>
          <a:xfrm flipH="1">
            <a:off x="6324733" y="3650735"/>
            <a:ext cx="628522" cy="11378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>
            <a:stCxn id="303" idx="4"/>
            <a:endCxn id="308" idx="0"/>
          </p:cNvCxnSpPr>
          <p:nvPr/>
        </p:nvCxnSpPr>
        <p:spPr>
          <a:xfrm>
            <a:off x="6953255" y="3650735"/>
            <a:ext cx="569141" cy="11290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>
            <a:stCxn id="303" idx="4"/>
            <a:endCxn id="307" idx="0"/>
          </p:cNvCxnSpPr>
          <p:nvPr/>
        </p:nvCxnSpPr>
        <p:spPr>
          <a:xfrm>
            <a:off x="6953255" y="3650735"/>
            <a:ext cx="1732741" cy="113342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/>
          <p:cNvCxnSpPr>
            <a:stCxn id="304" idx="4"/>
            <a:endCxn id="305" idx="0"/>
          </p:cNvCxnSpPr>
          <p:nvPr/>
        </p:nvCxnSpPr>
        <p:spPr>
          <a:xfrm flipH="1">
            <a:off x="5154059" y="3650735"/>
            <a:ext cx="2953260" cy="11422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>
            <a:stCxn id="304" idx="4"/>
            <a:endCxn id="306" idx="0"/>
          </p:cNvCxnSpPr>
          <p:nvPr/>
        </p:nvCxnSpPr>
        <p:spPr>
          <a:xfrm flipH="1">
            <a:off x="6324733" y="3650735"/>
            <a:ext cx="1782586" cy="11378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/>
          <p:cNvCxnSpPr>
            <a:stCxn id="304" idx="4"/>
            <a:endCxn id="308" idx="0"/>
          </p:cNvCxnSpPr>
          <p:nvPr/>
        </p:nvCxnSpPr>
        <p:spPr>
          <a:xfrm flipH="1">
            <a:off x="7522396" y="3650735"/>
            <a:ext cx="584923" cy="112902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>
            <a:stCxn id="304" idx="4"/>
            <a:endCxn id="307" idx="0"/>
          </p:cNvCxnSpPr>
          <p:nvPr/>
        </p:nvCxnSpPr>
        <p:spPr>
          <a:xfrm>
            <a:off x="8107319" y="3650735"/>
            <a:ext cx="578677" cy="113342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Oval 320"/>
          <p:cNvSpPr/>
          <p:nvPr/>
        </p:nvSpPr>
        <p:spPr>
          <a:xfrm>
            <a:off x="4753785" y="5780341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322" name="Straight Arrow Connector 321"/>
          <p:cNvCxnSpPr>
            <a:stCxn id="321" idx="0"/>
            <a:endCxn id="305" idx="2"/>
          </p:cNvCxnSpPr>
          <p:nvPr/>
        </p:nvCxnSpPr>
        <p:spPr>
          <a:xfrm flipV="1">
            <a:off x="4868085" y="5250159"/>
            <a:ext cx="285974" cy="530182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Freeform 322"/>
          <p:cNvSpPr/>
          <p:nvPr/>
        </p:nvSpPr>
        <p:spPr>
          <a:xfrm>
            <a:off x="4769103" y="5882351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24" name="Rectangle 323"/>
          <p:cNvSpPr/>
          <p:nvPr/>
        </p:nvSpPr>
        <p:spPr>
          <a:xfrm>
            <a:off x="4735842" y="5940321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325" name="Oval 324"/>
          <p:cNvSpPr/>
          <p:nvPr/>
        </p:nvSpPr>
        <p:spPr>
          <a:xfrm>
            <a:off x="5349542" y="6235059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326" name="Straight Arrow Connector 325"/>
          <p:cNvCxnSpPr>
            <a:stCxn id="325" idx="0"/>
            <a:endCxn id="305" idx="2"/>
          </p:cNvCxnSpPr>
          <p:nvPr/>
        </p:nvCxnSpPr>
        <p:spPr>
          <a:xfrm flipH="1" flipV="1">
            <a:off x="5154059" y="5250159"/>
            <a:ext cx="309783" cy="984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Freeform 326"/>
          <p:cNvSpPr/>
          <p:nvPr/>
        </p:nvSpPr>
        <p:spPr>
          <a:xfrm>
            <a:off x="5364860" y="6337069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28" name="Rectangle 327"/>
          <p:cNvSpPr/>
          <p:nvPr/>
        </p:nvSpPr>
        <p:spPr>
          <a:xfrm>
            <a:off x="5331599" y="6395039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329" name="TextBox 328"/>
          <p:cNvSpPr txBox="1"/>
          <p:nvPr/>
        </p:nvSpPr>
        <p:spPr>
          <a:xfrm>
            <a:off x="5312797" y="5851907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smtClean="0">
                <a:latin typeface="Times New Roman"/>
                <a:cs typeface="Times New Roman"/>
              </a:rPr>
              <a:t>1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330" name="Oval 329"/>
          <p:cNvSpPr/>
          <p:nvPr/>
        </p:nvSpPr>
        <p:spPr>
          <a:xfrm>
            <a:off x="5924456" y="5791622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331" name="Straight Arrow Connector 330"/>
          <p:cNvCxnSpPr>
            <a:stCxn id="330" idx="0"/>
            <a:endCxn id="306" idx="2"/>
          </p:cNvCxnSpPr>
          <p:nvPr/>
        </p:nvCxnSpPr>
        <p:spPr>
          <a:xfrm flipV="1">
            <a:off x="6038756" y="5245760"/>
            <a:ext cx="285977" cy="545862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Freeform 331"/>
          <p:cNvSpPr/>
          <p:nvPr/>
        </p:nvSpPr>
        <p:spPr>
          <a:xfrm>
            <a:off x="5939774" y="589363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33" name="Rectangle 332"/>
          <p:cNvSpPr/>
          <p:nvPr/>
        </p:nvSpPr>
        <p:spPr>
          <a:xfrm>
            <a:off x="5906513" y="5951602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34" name="TextBox 333"/>
          <p:cNvSpPr txBox="1"/>
          <p:nvPr/>
        </p:nvSpPr>
        <p:spPr>
          <a:xfrm>
            <a:off x="6060169" y="5518230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35" name="Oval 334"/>
          <p:cNvSpPr/>
          <p:nvPr/>
        </p:nvSpPr>
        <p:spPr>
          <a:xfrm>
            <a:off x="6520213" y="624634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336" name="Straight Arrow Connector 335"/>
          <p:cNvCxnSpPr>
            <a:stCxn id="335" idx="0"/>
            <a:endCxn id="306" idx="2"/>
          </p:cNvCxnSpPr>
          <p:nvPr/>
        </p:nvCxnSpPr>
        <p:spPr>
          <a:xfrm flipH="1" flipV="1">
            <a:off x="6324733" y="5245760"/>
            <a:ext cx="309780" cy="10005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Freeform 336"/>
          <p:cNvSpPr/>
          <p:nvPr/>
        </p:nvSpPr>
        <p:spPr>
          <a:xfrm>
            <a:off x="6535531" y="634835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38" name="Rectangle 337"/>
          <p:cNvSpPr/>
          <p:nvPr/>
        </p:nvSpPr>
        <p:spPr>
          <a:xfrm>
            <a:off x="6502270" y="640632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339" name="TextBox 338"/>
          <p:cNvSpPr txBox="1"/>
          <p:nvPr/>
        </p:nvSpPr>
        <p:spPr>
          <a:xfrm>
            <a:off x="6483468" y="5863188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smtClean="0">
                <a:latin typeface="Times New Roman"/>
                <a:cs typeface="Times New Roman"/>
              </a:rPr>
              <a:t>2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340" name="Oval 339"/>
          <p:cNvSpPr/>
          <p:nvPr/>
        </p:nvSpPr>
        <p:spPr>
          <a:xfrm>
            <a:off x="7115180" y="5760262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341" name="Straight Arrow Connector 340"/>
          <p:cNvCxnSpPr>
            <a:stCxn id="340" idx="0"/>
            <a:endCxn id="308" idx="2"/>
          </p:cNvCxnSpPr>
          <p:nvPr/>
        </p:nvCxnSpPr>
        <p:spPr>
          <a:xfrm flipV="1">
            <a:off x="7229480" y="5236959"/>
            <a:ext cx="292916" cy="523303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Freeform 341"/>
          <p:cNvSpPr/>
          <p:nvPr/>
        </p:nvSpPr>
        <p:spPr>
          <a:xfrm>
            <a:off x="7130498" y="586227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43" name="Rectangle 342"/>
          <p:cNvSpPr/>
          <p:nvPr/>
        </p:nvSpPr>
        <p:spPr>
          <a:xfrm>
            <a:off x="7097237" y="5920242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44" name="TextBox 343"/>
          <p:cNvSpPr txBox="1"/>
          <p:nvPr/>
        </p:nvSpPr>
        <p:spPr>
          <a:xfrm>
            <a:off x="7250893" y="5486870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3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45" name="Oval 344"/>
          <p:cNvSpPr/>
          <p:nvPr/>
        </p:nvSpPr>
        <p:spPr>
          <a:xfrm>
            <a:off x="7710937" y="621498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346" name="Straight Arrow Connector 345"/>
          <p:cNvCxnSpPr>
            <a:stCxn id="345" idx="0"/>
            <a:endCxn id="308" idx="2"/>
          </p:cNvCxnSpPr>
          <p:nvPr/>
        </p:nvCxnSpPr>
        <p:spPr>
          <a:xfrm flipH="1" flipV="1">
            <a:off x="7522396" y="5236959"/>
            <a:ext cx="302841" cy="97802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Freeform 346"/>
          <p:cNvSpPr/>
          <p:nvPr/>
        </p:nvSpPr>
        <p:spPr>
          <a:xfrm>
            <a:off x="7726255" y="631699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7692994" y="637496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349" name="TextBox 348"/>
          <p:cNvSpPr txBox="1"/>
          <p:nvPr/>
        </p:nvSpPr>
        <p:spPr>
          <a:xfrm>
            <a:off x="7674192" y="5831828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smtClean="0">
                <a:latin typeface="Times New Roman"/>
                <a:cs typeface="Times New Roman"/>
              </a:rPr>
              <a:t>3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350" name="Oval 349"/>
          <p:cNvSpPr/>
          <p:nvPr/>
        </p:nvSpPr>
        <p:spPr>
          <a:xfrm>
            <a:off x="8290098" y="5775942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351" name="Straight Arrow Connector 350"/>
          <p:cNvCxnSpPr>
            <a:stCxn id="350" idx="0"/>
            <a:endCxn id="307" idx="2"/>
          </p:cNvCxnSpPr>
          <p:nvPr/>
        </p:nvCxnSpPr>
        <p:spPr>
          <a:xfrm flipV="1">
            <a:off x="8404398" y="5241361"/>
            <a:ext cx="281598" cy="534581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Freeform 351"/>
          <p:cNvSpPr/>
          <p:nvPr/>
        </p:nvSpPr>
        <p:spPr>
          <a:xfrm>
            <a:off x="8305416" y="587795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8272155" y="5935922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54" name="TextBox 353"/>
          <p:cNvSpPr txBox="1"/>
          <p:nvPr/>
        </p:nvSpPr>
        <p:spPr>
          <a:xfrm>
            <a:off x="8425811" y="5502550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4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55" name="Oval 354"/>
          <p:cNvSpPr/>
          <p:nvPr/>
        </p:nvSpPr>
        <p:spPr>
          <a:xfrm>
            <a:off x="8885855" y="623066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356" name="Straight Arrow Connector 355"/>
          <p:cNvCxnSpPr>
            <a:stCxn id="355" idx="0"/>
            <a:endCxn id="307" idx="2"/>
          </p:cNvCxnSpPr>
          <p:nvPr/>
        </p:nvCxnSpPr>
        <p:spPr>
          <a:xfrm flipH="1" flipV="1">
            <a:off x="8685996" y="5241361"/>
            <a:ext cx="314159" cy="9892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Freeform 356"/>
          <p:cNvSpPr/>
          <p:nvPr/>
        </p:nvSpPr>
        <p:spPr>
          <a:xfrm>
            <a:off x="8901173" y="6332670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8867912" y="639064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359" name="TextBox 358"/>
          <p:cNvSpPr txBox="1"/>
          <p:nvPr/>
        </p:nvSpPr>
        <p:spPr>
          <a:xfrm>
            <a:off x="8849110" y="5847508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smtClean="0">
                <a:latin typeface="Times New Roman"/>
                <a:cs typeface="Times New Roman"/>
              </a:rPr>
              <a:t>4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>
        <p:nvSpPr>
          <p:cNvPr id="363" name="Freeform 362"/>
          <p:cNvSpPr/>
          <p:nvPr/>
        </p:nvSpPr>
        <p:spPr>
          <a:xfrm>
            <a:off x="5614417" y="1983856"/>
            <a:ext cx="924453" cy="21390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FF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4" name="Freeform 363"/>
          <p:cNvSpPr/>
          <p:nvPr/>
        </p:nvSpPr>
        <p:spPr>
          <a:xfrm>
            <a:off x="5448487" y="1595710"/>
            <a:ext cx="2371931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FF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65" name="TextBox 364"/>
          <p:cNvSpPr txBox="1"/>
          <p:nvPr/>
        </p:nvSpPr>
        <p:spPr>
          <a:xfrm>
            <a:off x="7487320" y="3854975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0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66" name="TextBox 365"/>
          <p:cNvSpPr txBox="1"/>
          <p:nvPr/>
        </p:nvSpPr>
        <p:spPr>
          <a:xfrm>
            <a:off x="7629225" y="3912911"/>
            <a:ext cx="241345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67" name="TextBox 366"/>
          <p:cNvSpPr txBox="1"/>
          <p:nvPr/>
        </p:nvSpPr>
        <p:spPr>
          <a:xfrm>
            <a:off x="7841845" y="4002335"/>
            <a:ext cx="254246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4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68" name="TextBox 367"/>
          <p:cNvSpPr txBox="1"/>
          <p:nvPr/>
        </p:nvSpPr>
        <p:spPr>
          <a:xfrm>
            <a:off x="8232926" y="4128296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9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69" name="TextBox 368"/>
          <p:cNvSpPr txBox="1"/>
          <p:nvPr/>
        </p:nvSpPr>
        <p:spPr>
          <a:xfrm>
            <a:off x="6160355" y="3829351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70" name="TextBox 369"/>
          <p:cNvSpPr txBox="1"/>
          <p:nvPr/>
        </p:nvSpPr>
        <p:spPr>
          <a:xfrm>
            <a:off x="6008390" y="3908278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71" name="TextBox 370"/>
          <p:cNvSpPr txBox="1"/>
          <p:nvPr/>
        </p:nvSpPr>
        <p:spPr>
          <a:xfrm>
            <a:off x="5819474" y="4013243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72" name="TextBox 371"/>
          <p:cNvSpPr txBox="1"/>
          <p:nvPr/>
        </p:nvSpPr>
        <p:spPr>
          <a:xfrm>
            <a:off x="5452137" y="4191681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73" name="TextBox 372"/>
          <p:cNvSpPr txBox="1"/>
          <p:nvPr/>
        </p:nvSpPr>
        <p:spPr>
          <a:xfrm>
            <a:off x="6659877" y="3945216"/>
            <a:ext cx="241565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1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74" name="TextBox 373"/>
          <p:cNvSpPr txBox="1"/>
          <p:nvPr/>
        </p:nvSpPr>
        <p:spPr>
          <a:xfrm>
            <a:off x="7010907" y="3955716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2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75" name="TextBox 374"/>
          <p:cNvSpPr txBox="1"/>
          <p:nvPr/>
        </p:nvSpPr>
        <p:spPr>
          <a:xfrm>
            <a:off x="6481834" y="3850751"/>
            <a:ext cx="253057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0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 useBgFill="1">
        <p:nvSpPr>
          <p:cNvPr id="376" name="TextBox 375"/>
          <p:cNvSpPr txBox="1"/>
          <p:nvPr/>
        </p:nvSpPr>
        <p:spPr>
          <a:xfrm>
            <a:off x="7157843" y="3850751"/>
            <a:ext cx="184399" cy="15388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3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77" name="Freeform 376"/>
          <p:cNvSpPr/>
          <p:nvPr/>
        </p:nvSpPr>
        <p:spPr>
          <a:xfrm>
            <a:off x="6822066" y="1943750"/>
            <a:ext cx="893226" cy="248975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FF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78" name="TextBox 377"/>
          <p:cNvSpPr txBox="1"/>
          <p:nvPr/>
        </p:nvSpPr>
        <p:spPr>
          <a:xfrm>
            <a:off x="4889498" y="5506949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79" name="Oval 378"/>
          <p:cNvSpPr/>
          <p:nvPr/>
        </p:nvSpPr>
        <p:spPr>
          <a:xfrm>
            <a:off x="5360814" y="2349981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380" name="Straight Arrow Connector 379"/>
          <p:cNvCxnSpPr>
            <a:stCxn id="379" idx="4"/>
            <a:endCxn id="302" idx="0"/>
          </p:cNvCxnSpPr>
          <p:nvPr/>
        </p:nvCxnSpPr>
        <p:spPr>
          <a:xfrm>
            <a:off x="5475114" y="2578581"/>
            <a:ext cx="292722" cy="477794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Freeform 380"/>
          <p:cNvSpPr/>
          <p:nvPr/>
        </p:nvSpPr>
        <p:spPr>
          <a:xfrm flipV="1">
            <a:off x="5389500" y="227820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82" name="Rectangle 381"/>
          <p:cNvSpPr/>
          <p:nvPr/>
        </p:nvSpPr>
        <p:spPr>
          <a:xfrm>
            <a:off x="5356239" y="2135657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383" name="Oval 382"/>
          <p:cNvSpPr/>
          <p:nvPr/>
        </p:nvSpPr>
        <p:spPr>
          <a:xfrm>
            <a:off x="5956571" y="2336819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384" name="Straight Arrow Connector 383"/>
          <p:cNvCxnSpPr>
            <a:stCxn id="383" idx="4"/>
            <a:endCxn id="302" idx="0"/>
          </p:cNvCxnSpPr>
          <p:nvPr/>
        </p:nvCxnSpPr>
        <p:spPr>
          <a:xfrm flipH="1">
            <a:off x="5767836" y="2565419"/>
            <a:ext cx="303035" cy="4909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Freeform 384"/>
          <p:cNvSpPr/>
          <p:nvPr/>
        </p:nvSpPr>
        <p:spPr>
          <a:xfrm flipV="1">
            <a:off x="5985257" y="226504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86" name="Rectangle 385"/>
          <p:cNvSpPr/>
          <p:nvPr/>
        </p:nvSpPr>
        <p:spPr>
          <a:xfrm>
            <a:off x="5965352" y="2135862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387" name="TextBox 386"/>
          <p:cNvSpPr txBox="1"/>
          <p:nvPr/>
        </p:nvSpPr>
        <p:spPr>
          <a:xfrm>
            <a:off x="5879720" y="2635460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err="1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err="1" smtClean="0">
                <a:latin typeface="Times New Roman"/>
                <a:cs typeface="Times New Roman"/>
              </a:rPr>
              <a:t>c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388" name="TextBox 387"/>
          <p:cNvSpPr txBox="1"/>
          <p:nvPr/>
        </p:nvSpPr>
        <p:spPr>
          <a:xfrm>
            <a:off x="5563365" y="2638070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c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89" name="Oval 388"/>
          <p:cNvSpPr/>
          <p:nvPr/>
        </p:nvSpPr>
        <p:spPr>
          <a:xfrm>
            <a:off x="7692267" y="2355329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390" name="Straight Arrow Connector 389"/>
          <p:cNvCxnSpPr>
            <a:stCxn id="389" idx="4"/>
            <a:endCxn id="304" idx="0"/>
          </p:cNvCxnSpPr>
          <p:nvPr/>
        </p:nvCxnSpPr>
        <p:spPr>
          <a:xfrm>
            <a:off x="7806567" y="2583929"/>
            <a:ext cx="300752" cy="472446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Freeform 390"/>
          <p:cNvSpPr/>
          <p:nvPr/>
        </p:nvSpPr>
        <p:spPr>
          <a:xfrm flipV="1">
            <a:off x="7720953" y="228355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92" name="Rectangle 391"/>
          <p:cNvSpPr/>
          <p:nvPr/>
        </p:nvSpPr>
        <p:spPr>
          <a:xfrm>
            <a:off x="7687692" y="2141005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393" name="Oval 392"/>
          <p:cNvSpPr/>
          <p:nvPr/>
        </p:nvSpPr>
        <p:spPr>
          <a:xfrm>
            <a:off x="8288024" y="234216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394" name="Straight Arrow Connector 393"/>
          <p:cNvCxnSpPr>
            <a:stCxn id="393" idx="4"/>
            <a:endCxn id="304" idx="0"/>
          </p:cNvCxnSpPr>
          <p:nvPr/>
        </p:nvCxnSpPr>
        <p:spPr>
          <a:xfrm flipH="1">
            <a:off x="8107319" y="2570767"/>
            <a:ext cx="295005" cy="4856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Freeform 394"/>
          <p:cNvSpPr/>
          <p:nvPr/>
        </p:nvSpPr>
        <p:spPr>
          <a:xfrm flipV="1">
            <a:off x="8316710" y="227039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96" name="Rectangle 395"/>
          <p:cNvSpPr/>
          <p:nvPr/>
        </p:nvSpPr>
        <p:spPr>
          <a:xfrm>
            <a:off x="8296805" y="2141210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397" name="TextBox 396"/>
          <p:cNvSpPr txBox="1"/>
          <p:nvPr/>
        </p:nvSpPr>
        <p:spPr>
          <a:xfrm>
            <a:off x="8211173" y="2640808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err="1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err="1" smtClean="0">
                <a:latin typeface="Times New Roman"/>
                <a:cs typeface="Times New Roman"/>
              </a:rPr>
              <a:t>q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398" name="TextBox 397"/>
          <p:cNvSpPr txBox="1"/>
          <p:nvPr/>
        </p:nvSpPr>
        <p:spPr>
          <a:xfrm>
            <a:off x="7908186" y="2656786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q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99" name="Oval 398"/>
          <p:cNvSpPr/>
          <p:nvPr/>
        </p:nvSpPr>
        <p:spPr>
          <a:xfrm>
            <a:off x="6555951" y="2341960"/>
            <a:ext cx="228600" cy="2286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endParaRPr lang="en-US" sz="1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400" name="Straight Arrow Connector 399"/>
          <p:cNvCxnSpPr>
            <a:stCxn id="399" idx="4"/>
            <a:endCxn id="303" idx="0"/>
          </p:cNvCxnSpPr>
          <p:nvPr/>
        </p:nvCxnSpPr>
        <p:spPr>
          <a:xfrm>
            <a:off x="6670251" y="2570560"/>
            <a:ext cx="283004" cy="485815"/>
          </a:xfrm>
          <a:prstGeom prst="straightConnector1">
            <a:avLst/>
          </a:prstGeom>
          <a:ln w="254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Freeform 400"/>
          <p:cNvSpPr/>
          <p:nvPr/>
        </p:nvSpPr>
        <p:spPr>
          <a:xfrm flipV="1">
            <a:off x="6584637" y="2270186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rgbClr val="000090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402" name="Rectangle 401"/>
          <p:cNvSpPr/>
          <p:nvPr/>
        </p:nvSpPr>
        <p:spPr>
          <a:xfrm>
            <a:off x="6551376" y="2127636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403" name="Oval 402"/>
          <p:cNvSpPr/>
          <p:nvPr/>
        </p:nvSpPr>
        <p:spPr>
          <a:xfrm>
            <a:off x="7151708" y="2328798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04" name="Straight Arrow Connector 403"/>
          <p:cNvCxnSpPr>
            <a:stCxn id="403" idx="4"/>
            <a:endCxn id="303" idx="0"/>
          </p:cNvCxnSpPr>
          <p:nvPr/>
        </p:nvCxnSpPr>
        <p:spPr>
          <a:xfrm flipH="1">
            <a:off x="6953255" y="2557398"/>
            <a:ext cx="312753" cy="4989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Freeform 404"/>
          <p:cNvSpPr/>
          <p:nvPr/>
        </p:nvSpPr>
        <p:spPr>
          <a:xfrm flipV="1">
            <a:off x="7180394" y="225702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06" name="Rectangle 405"/>
          <p:cNvSpPr/>
          <p:nvPr/>
        </p:nvSpPr>
        <p:spPr>
          <a:xfrm>
            <a:off x="7160489" y="2127841"/>
            <a:ext cx="2487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1</a:t>
            </a:r>
            <a:endParaRPr lang="en-US" sz="1000" dirty="0">
              <a:latin typeface="Times New Roman"/>
              <a:cs typeface="Times New Roman"/>
            </a:endParaRPr>
          </a:p>
        </p:txBody>
      </p:sp>
      <p:sp useBgFill="1">
        <p:nvSpPr>
          <p:cNvPr id="407" name="TextBox 406"/>
          <p:cNvSpPr txBox="1"/>
          <p:nvPr/>
        </p:nvSpPr>
        <p:spPr>
          <a:xfrm>
            <a:off x="7074857" y="2627439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e</a:t>
            </a:r>
            <a:r>
              <a:rPr lang="en-US" sz="1400" baseline="-25000" dirty="0" smtClean="0">
                <a:latin typeface="Times New Roman"/>
                <a:cs typeface="Times New Roman"/>
              </a:rPr>
              <a:t>l</a:t>
            </a:r>
            <a:endParaRPr lang="en-US" sz="1400" baseline="-25000" dirty="0">
              <a:latin typeface="Times New Roman"/>
              <a:cs typeface="Times New Roman"/>
            </a:endParaRPr>
          </a:p>
        </p:txBody>
      </p:sp>
      <p:sp useBgFill="1">
        <p:nvSpPr>
          <p:cNvPr id="408" name="TextBox 407"/>
          <p:cNvSpPr txBox="1"/>
          <p:nvPr/>
        </p:nvSpPr>
        <p:spPr>
          <a:xfrm>
            <a:off x="6758502" y="2630049"/>
            <a:ext cx="184399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1400" baseline="-25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l</a:t>
            </a:r>
            <a:endParaRPr lang="en-US" sz="1400" baseline="-25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409" name="Freeform 408"/>
          <p:cNvSpPr/>
          <p:nvPr/>
        </p:nvSpPr>
        <p:spPr>
          <a:xfrm>
            <a:off x="6207961" y="2002576"/>
            <a:ext cx="924453" cy="21390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" name="Freeform 409"/>
          <p:cNvSpPr/>
          <p:nvPr/>
        </p:nvSpPr>
        <p:spPr>
          <a:xfrm>
            <a:off x="6042031" y="1614430"/>
            <a:ext cx="2371931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" name="Freeform 410"/>
          <p:cNvSpPr/>
          <p:nvPr/>
        </p:nvSpPr>
        <p:spPr>
          <a:xfrm>
            <a:off x="7415610" y="1962470"/>
            <a:ext cx="893226" cy="248975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00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186737" y="426452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12" name="Freeform 411"/>
          <p:cNvSpPr/>
          <p:nvPr/>
        </p:nvSpPr>
        <p:spPr>
          <a:xfrm>
            <a:off x="736318" y="1232665"/>
            <a:ext cx="4644727" cy="911639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FF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4" name="Freeform 413"/>
          <p:cNvSpPr/>
          <p:nvPr/>
        </p:nvSpPr>
        <p:spPr>
          <a:xfrm>
            <a:off x="734408" y="1244123"/>
            <a:ext cx="5833591" cy="911639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FF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5" name="Freeform 414"/>
          <p:cNvSpPr/>
          <p:nvPr/>
        </p:nvSpPr>
        <p:spPr>
          <a:xfrm>
            <a:off x="734408" y="1232253"/>
            <a:ext cx="6996806" cy="911639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FF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6" name="Freeform 415"/>
          <p:cNvSpPr/>
          <p:nvPr/>
        </p:nvSpPr>
        <p:spPr>
          <a:xfrm>
            <a:off x="2011630" y="1224649"/>
            <a:ext cx="4644727" cy="911639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FF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Freeform 416"/>
          <p:cNvSpPr/>
          <p:nvPr/>
        </p:nvSpPr>
        <p:spPr>
          <a:xfrm>
            <a:off x="2009720" y="1236107"/>
            <a:ext cx="5833591" cy="911639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FF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" name="Freeform 418"/>
          <p:cNvSpPr/>
          <p:nvPr/>
        </p:nvSpPr>
        <p:spPr>
          <a:xfrm>
            <a:off x="3201382" y="1238017"/>
            <a:ext cx="4644727" cy="911639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FF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7" name="Freeform 426"/>
          <p:cNvSpPr/>
          <p:nvPr/>
        </p:nvSpPr>
        <p:spPr>
          <a:xfrm>
            <a:off x="2058737" y="1238017"/>
            <a:ext cx="3327660" cy="911639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FF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Freeform 427"/>
          <p:cNvSpPr/>
          <p:nvPr/>
        </p:nvSpPr>
        <p:spPr>
          <a:xfrm>
            <a:off x="3221789" y="1238017"/>
            <a:ext cx="2204712" cy="911639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FF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9" name="Freeform 428"/>
          <p:cNvSpPr/>
          <p:nvPr/>
        </p:nvSpPr>
        <p:spPr>
          <a:xfrm>
            <a:off x="3195053" y="1238017"/>
            <a:ext cx="3528144" cy="911639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rgbClr val="FF0000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3" name="Straight Arrow Connector 242"/>
          <p:cNvCxnSpPr/>
          <p:nvPr/>
        </p:nvCxnSpPr>
        <p:spPr>
          <a:xfrm flipH="1" flipV="1">
            <a:off x="2509469" y="3544972"/>
            <a:ext cx="1980607" cy="519289"/>
          </a:xfrm>
          <a:prstGeom prst="straightConnector1">
            <a:avLst/>
          </a:prstGeom>
          <a:ln w="254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/>
          <p:nvPr/>
        </p:nvCxnSpPr>
        <p:spPr>
          <a:xfrm flipH="1" flipV="1">
            <a:off x="1324050" y="3544972"/>
            <a:ext cx="3166026" cy="519289"/>
          </a:xfrm>
          <a:prstGeom prst="straightConnector1">
            <a:avLst/>
          </a:prstGeom>
          <a:ln w="254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 flipH="1" flipV="1">
            <a:off x="3663533" y="3544972"/>
            <a:ext cx="826543" cy="519289"/>
          </a:xfrm>
          <a:prstGeom prst="straightConnector1">
            <a:avLst/>
          </a:prstGeom>
          <a:ln w="254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 flipV="1">
            <a:off x="4717089" y="3563693"/>
            <a:ext cx="3180092" cy="500568"/>
          </a:xfrm>
          <a:prstGeom prst="straightConnector1">
            <a:avLst/>
          </a:prstGeom>
          <a:ln w="254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 flipV="1">
            <a:off x="4717089" y="3563693"/>
            <a:ext cx="2026028" cy="500568"/>
          </a:xfrm>
          <a:prstGeom prst="straightConnector1">
            <a:avLst/>
          </a:prstGeom>
          <a:ln w="254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71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5" grpId="0" animBg="1"/>
      <p:bldP spid="16" grpId="0" animBg="1"/>
      <p:bldP spid="17" grpId="0" animBg="1"/>
      <p:bldP spid="58" grpId="0" animBg="1"/>
      <p:bldP spid="60" grpId="0" animBg="1"/>
      <p:bldP spid="61" grpId="0"/>
      <p:bldP spid="70" grpId="0" animBg="1"/>
      <p:bldP spid="72" grpId="0" animBg="1"/>
      <p:bldP spid="73" grpId="0"/>
      <p:bldP spid="74" grpId="0" animBg="1"/>
      <p:bldP spid="76" grpId="0" animBg="1"/>
      <p:bldP spid="78" grpId="0" animBg="1"/>
      <p:bldP spid="79" grpId="0"/>
      <p:bldP spid="80" grpId="0" animBg="1"/>
      <p:bldP spid="86" grpId="0" animBg="1"/>
      <p:bldP spid="88" grpId="0" animBg="1"/>
      <p:bldP spid="89" grpId="0"/>
      <p:bldP spid="90" grpId="0" animBg="1"/>
      <p:bldP spid="94" grpId="0" animBg="1"/>
      <p:bldP spid="96" grpId="0" animBg="1"/>
      <p:bldP spid="97" grpId="0"/>
      <p:bldP spid="98" grpId="0" animBg="1"/>
      <p:bldP spid="104" grpId="0" animBg="1"/>
      <p:bldP spid="106" grpId="0" animBg="1"/>
      <p:bldP spid="107" grpId="0"/>
      <p:bldP spid="108" grpId="0" animBg="1"/>
      <p:bldP spid="112" grpId="0" animBg="1"/>
      <p:bldP spid="114" grpId="0" animBg="1"/>
      <p:bldP spid="115" grpId="0"/>
      <p:bldP spid="116" grpId="0" animBg="1"/>
      <p:bldP spid="122" grpId="0" animBg="1"/>
      <p:bldP spid="124" grpId="0" animBg="1"/>
      <p:bldP spid="125" grpId="0"/>
      <p:bldP spid="126" grpId="0" animBg="1"/>
      <p:bldP spid="130" grpId="0" animBg="1"/>
      <p:bldP spid="144" grpId="0" animBg="1"/>
      <p:bldP spid="146" grpId="0" animBg="1"/>
      <p:bldP spid="147" grpId="0" animBg="1"/>
      <p:bldP spid="91" grpId="0" animBg="1"/>
      <p:bldP spid="92" grpId="0" animBg="1"/>
      <p:bldP spid="93" grpId="0" animBg="1"/>
      <p:bldP spid="111" grpId="0" animBg="1"/>
      <p:bldP spid="128" grpId="0" animBg="1"/>
      <p:bldP spid="129" grpId="0" animBg="1"/>
      <p:bldP spid="132" grpId="0" animBg="1"/>
      <p:bldP spid="135" grpId="0" animBg="1"/>
      <p:bldP spid="136" grpId="0" animBg="1"/>
      <p:bldP spid="137" grpId="0" animBg="1"/>
      <p:bldP spid="139" grpId="0" animBg="1"/>
      <p:bldP spid="140" grpId="0" animBg="1"/>
      <p:bldP spid="284" grpId="0" animBg="1"/>
      <p:bldP spid="230" grpId="0" animBg="1"/>
      <p:bldP spid="232" grpId="0" animBg="1"/>
      <p:bldP spid="233" grpId="0"/>
      <p:bldP spid="234" grpId="0" animBg="1"/>
      <p:bldP spid="236" grpId="0" animBg="1"/>
      <p:bldP spid="237" grpId="0"/>
      <p:bldP spid="238" grpId="0" animBg="1"/>
      <p:bldP spid="239" grpId="0" animBg="1"/>
      <p:bldP spid="251" grpId="0" animBg="1"/>
      <p:bldP spid="274" grpId="0" animBg="1"/>
      <p:bldP spid="275" grpId="0"/>
      <p:bldP spid="276" grpId="0" animBg="1"/>
      <p:bldP spid="285" grpId="0" animBg="1"/>
      <p:bldP spid="286" grpId="0"/>
      <p:bldP spid="287" grpId="0" animBg="1"/>
      <p:bldP spid="288" grpId="0" animBg="1"/>
      <p:bldP spid="289" grpId="0" animBg="1"/>
      <p:bldP spid="291" grpId="0" animBg="1"/>
      <p:bldP spid="292" grpId="0"/>
      <p:bldP spid="293" grpId="0" animBg="1"/>
      <p:bldP spid="295" grpId="0" animBg="1"/>
      <p:bldP spid="296" grpId="0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21" grpId="0" animBg="1"/>
      <p:bldP spid="323" grpId="0" animBg="1"/>
      <p:bldP spid="324" grpId="0"/>
      <p:bldP spid="325" grpId="0" animBg="1"/>
      <p:bldP spid="327" grpId="0" animBg="1"/>
      <p:bldP spid="328" grpId="0"/>
      <p:bldP spid="329" grpId="0" animBg="1"/>
      <p:bldP spid="330" grpId="0" animBg="1"/>
      <p:bldP spid="332" grpId="0" animBg="1"/>
      <p:bldP spid="333" grpId="0"/>
      <p:bldP spid="334" grpId="0" animBg="1"/>
      <p:bldP spid="335" grpId="0" animBg="1"/>
      <p:bldP spid="337" grpId="0" animBg="1"/>
      <p:bldP spid="338" grpId="0"/>
      <p:bldP spid="339" grpId="0" animBg="1"/>
      <p:bldP spid="340" grpId="0" animBg="1"/>
      <p:bldP spid="342" grpId="0" animBg="1"/>
      <p:bldP spid="343" grpId="0"/>
      <p:bldP spid="344" grpId="0" animBg="1"/>
      <p:bldP spid="345" grpId="0" animBg="1"/>
      <p:bldP spid="347" grpId="0" animBg="1"/>
      <p:bldP spid="348" grpId="0"/>
      <p:bldP spid="349" grpId="0" animBg="1"/>
      <p:bldP spid="350" grpId="0" animBg="1"/>
      <p:bldP spid="352" grpId="0" animBg="1"/>
      <p:bldP spid="353" grpId="0"/>
      <p:bldP spid="354" grpId="0" animBg="1"/>
      <p:bldP spid="355" grpId="0" animBg="1"/>
      <p:bldP spid="357" grpId="0" animBg="1"/>
      <p:bldP spid="358" grpId="0"/>
      <p:bldP spid="359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7" grpId="0" animBg="1"/>
      <p:bldP spid="378" grpId="0" animBg="1"/>
      <p:bldP spid="379" grpId="0" animBg="1"/>
      <p:bldP spid="381" grpId="0" animBg="1"/>
      <p:bldP spid="382" grpId="0"/>
      <p:bldP spid="383" grpId="0" animBg="1"/>
      <p:bldP spid="385" grpId="0" animBg="1"/>
      <p:bldP spid="386" grpId="0"/>
      <p:bldP spid="387" grpId="0" animBg="1"/>
      <p:bldP spid="388" grpId="0" animBg="1"/>
      <p:bldP spid="389" grpId="0" animBg="1"/>
      <p:bldP spid="391" grpId="0" animBg="1"/>
      <p:bldP spid="392" grpId="0"/>
      <p:bldP spid="393" grpId="0" animBg="1"/>
      <p:bldP spid="395" grpId="0" animBg="1"/>
      <p:bldP spid="396" grpId="0"/>
      <p:bldP spid="397" grpId="0" animBg="1"/>
      <p:bldP spid="398" grpId="0" animBg="1"/>
      <p:bldP spid="399" grpId="0" animBg="1"/>
      <p:bldP spid="401" grpId="0" animBg="1"/>
      <p:bldP spid="402" grpId="0"/>
      <p:bldP spid="403" grpId="0" animBg="1"/>
      <p:bldP spid="405" grpId="0" animBg="1"/>
      <p:bldP spid="406" grpId="0"/>
      <p:bldP spid="407" grpId="0" animBg="1"/>
      <p:bldP spid="408" grpId="0" animBg="1"/>
      <p:bldP spid="409" grpId="0" animBg="1"/>
      <p:bldP spid="410" grpId="0" animBg="1"/>
      <p:bldP spid="411" grpId="0" animBg="1"/>
      <p:bldP spid="412" grpId="0" animBg="1"/>
      <p:bldP spid="414" grpId="0" animBg="1"/>
      <p:bldP spid="415" grpId="0" animBg="1"/>
      <p:bldP spid="416" grpId="0" animBg="1"/>
      <p:bldP spid="417" grpId="0" animBg="1"/>
      <p:bldP spid="419" grpId="0" animBg="1"/>
      <p:bldP spid="427" grpId="0" animBg="1"/>
      <p:bldP spid="428" grpId="0" animBg="1"/>
      <p:bldP spid="4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Intuitive Understanding of the LGM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Each time point is represented as an indicator of all of the latent growth parameters</a:t>
            </a:r>
          </a:p>
          <a:p>
            <a:pPr lvl="1"/>
            <a:r>
              <a:rPr lang="en-US" dirty="0" smtClean="0"/>
              <a:t>The constant is analogous to the constant in a linear regression model.</a:t>
            </a:r>
          </a:p>
          <a:p>
            <a:pPr lvl="1"/>
            <a:r>
              <a:rPr lang="en-US" dirty="0" smtClean="0"/>
              <a:t>All of the (unstandardized) loadings are fixed to 1.</a:t>
            </a:r>
          </a:p>
          <a:p>
            <a:r>
              <a:rPr lang="en-US" dirty="0" smtClean="0"/>
              <a:t>The linear effect is analogous to the regression of the observations on time (with loadings of 0, 1, …, t)</a:t>
            </a:r>
          </a:p>
          <a:p>
            <a:pPr lvl="1"/>
            <a:r>
              <a:rPr lang="en-US" dirty="0" smtClean="0"/>
              <a:t>If latent slope loadings are set to -2,1,0,1,2,…,t , then the intercept will be at the third measurement occasion</a:t>
            </a:r>
          </a:p>
          <a:p>
            <a:r>
              <a:rPr lang="en-US" dirty="0" smtClean="0"/>
              <a:t>The quadratic increase is analogous to a non-linear effect of time on the observed variables and is interpreted in a very similar way to the linear effect.</a:t>
            </a:r>
          </a:p>
          <a:p>
            <a:r>
              <a:rPr lang="en-US" dirty="0" smtClean="0"/>
              <a:t>Cubic, Quartic and higher order time effects</a:t>
            </a:r>
          </a:p>
          <a:p>
            <a:pPr lvl="1"/>
            <a:r>
              <a:rPr lang="en-US" dirty="0" smtClean="0"/>
              <a:t>Be cautious in your interpretation as they may only be relevant in your sample.  </a:t>
            </a:r>
          </a:p>
          <a:p>
            <a:pPr lvl="1"/>
            <a:r>
              <a:rPr lang="en-US" dirty="0" smtClean="0"/>
              <a:t>Interpretations of high order non-linear effects are difficult.</a:t>
            </a:r>
          </a:p>
        </p:txBody>
      </p:sp>
    </p:spTree>
    <p:extLst>
      <p:ext uri="{BB962C8B-B14F-4D97-AF65-F5344CB8AC3E}">
        <p14:creationId xmlns:p14="http://schemas.microsoft.com/office/powerpoint/2010/main" val="155339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1781</TotalTime>
  <Words>1361</Words>
  <Application>Microsoft Macintosh PowerPoint</Application>
  <PresentationFormat>On-screen Show (4:3)</PresentationFormat>
  <Paragraphs>473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Theme</vt:lpstr>
      <vt:lpstr>Equation</vt:lpstr>
      <vt:lpstr>Developmental Models:  Latent Growth Models</vt:lpstr>
      <vt:lpstr>Two Broad Categories of Developmental Models</vt:lpstr>
      <vt:lpstr>The Univariate Simplex Model  (in singletons)</vt:lpstr>
      <vt:lpstr>Latent Growth Model</vt:lpstr>
      <vt:lpstr>Identification of Mean Structures</vt:lpstr>
      <vt:lpstr>Mean Structures in Factor Models</vt:lpstr>
      <vt:lpstr>Latent Growth Models (LGM)</vt:lpstr>
      <vt:lpstr>PowerPoint Presentation</vt:lpstr>
      <vt:lpstr>Intuitive Understanding of the LGM</vt:lpstr>
      <vt:lpstr>Interpretation of the Latent Growth Factors</vt:lpstr>
      <vt:lpstr>Means of the Latent Parameters</vt:lpstr>
      <vt:lpstr>Variances of the Latent Growth Parameters</vt:lpstr>
      <vt:lpstr>Covariances between the Latent Growth Parameters</vt:lpstr>
      <vt:lpstr>Presenting LGC Results</vt:lpstr>
      <vt:lpstr>Example Presentation of the LGC Results</vt:lpstr>
      <vt:lpstr>Alternative Specifications</vt:lpstr>
      <vt:lpstr>Caveat</vt:lpstr>
      <vt:lpstr>LGM on Latent Factors</vt:lpstr>
      <vt:lpstr>Autoregressive LGM</vt:lpstr>
    </vt:vector>
  </TitlesOfParts>
  <Company>VCU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Developmental Models:  Latent Growth Models</dc:title>
  <dc:creator>Brad Verhulst</dc:creator>
  <cp:lastModifiedBy>Brad Verhulst</cp:lastModifiedBy>
  <cp:revision>12</cp:revision>
  <dcterms:created xsi:type="dcterms:W3CDTF">2014-03-04T18:17:50Z</dcterms:created>
  <dcterms:modified xsi:type="dcterms:W3CDTF">2014-03-06T15:48:03Z</dcterms:modified>
</cp:coreProperties>
</file>