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9" r:id="rId4"/>
    <p:sldId id="257" r:id="rId5"/>
    <p:sldId id="258" r:id="rId6"/>
    <p:sldId id="275" r:id="rId7"/>
    <p:sldId id="260" r:id="rId8"/>
    <p:sldId id="279" r:id="rId9"/>
    <p:sldId id="280" r:id="rId10"/>
    <p:sldId id="261" r:id="rId11"/>
    <p:sldId id="266" r:id="rId12"/>
    <p:sldId id="264" r:id="rId13"/>
    <p:sldId id="265" r:id="rId14"/>
    <p:sldId id="278" r:id="rId15"/>
    <p:sldId id="267" r:id="rId16"/>
    <p:sldId id="270" r:id="rId17"/>
    <p:sldId id="269" r:id="rId18"/>
    <p:sldId id="271" r:id="rId19"/>
    <p:sldId id="268" r:id="rId20"/>
    <p:sldId id="274" r:id="rId21"/>
    <p:sldId id="272" r:id="rId22"/>
    <p:sldId id="273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3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3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5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2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1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8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4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4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4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3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A8178-9D26-1549-8C34-AD0CCF172174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1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007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Sex-limitation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796" y="3886200"/>
            <a:ext cx="6827604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Brad Verhulst, Elizabeth Prom-</a:t>
            </a:r>
            <a:r>
              <a:rPr lang="en-US" dirty="0" err="1" smtClean="0"/>
              <a:t>Wormley</a:t>
            </a:r>
            <a:r>
              <a:rPr lang="en-US" dirty="0" smtClean="0"/>
              <a:t> </a:t>
            </a:r>
            <a:r>
              <a:rPr lang="en-US" sz="2600" dirty="0" smtClean="0"/>
              <a:t>(Sarah, </a:t>
            </a:r>
            <a:r>
              <a:rPr lang="en-US" sz="2600" dirty="0" err="1" smtClean="0"/>
              <a:t>Hermine</a:t>
            </a:r>
            <a:r>
              <a:rPr lang="en-US" sz="2600" dirty="0" smtClean="0"/>
              <a:t>, and most of the rest of the faculty that has contributed bits and pieces to various versions of this talk)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7651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Heterogeneity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Univariate</a:t>
            </a:r>
            <a:r>
              <a:rPr lang="en-US" dirty="0"/>
              <a:t> Analysis: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the contributions of additive genetic, dominance/shared environmental and unique environmental factors to the variance?</a:t>
            </a:r>
          </a:p>
          <a:p>
            <a:pPr>
              <a:lnSpc>
                <a:spcPct val="90000"/>
              </a:lnSpc>
            </a:pPr>
            <a:r>
              <a:rPr lang="en-US" dirty="0"/>
              <a:t>Heterogeneity: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Are the contributions of genetic and environmental factors equal for different groups,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sex, race, ethnicity, SES, environmental exposure, etc.?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6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language of 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these differences due to differences in the magnitude of the effects (</a:t>
            </a:r>
            <a:r>
              <a:rPr lang="en-US" dirty="0">
                <a:solidFill>
                  <a:srgbClr val="FF0000"/>
                </a:solidFill>
              </a:rPr>
              <a:t>quantitative</a:t>
            </a:r>
            <a:r>
              <a:rPr lang="en-US" dirty="0"/>
              <a:t>)?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the contribution of genetic/environmental factors greater/smaller in males than in females?</a:t>
            </a:r>
          </a:p>
          <a:p>
            <a:r>
              <a:rPr lang="en-US" dirty="0"/>
              <a:t>Are the differences due to differences in the nature of the effects (</a:t>
            </a:r>
            <a:r>
              <a:rPr lang="en-US" dirty="0">
                <a:solidFill>
                  <a:srgbClr val="FF0000"/>
                </a:solidFill>
              </a:rPr>
              <a:t>qualitative</a:t>
            </a:r>
            <a:r>
              <a:rPr lang="en-US" dirty="0"/>
              <a:t>)?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there different genetic/environmental factors influencing the trait in males and females?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The language of heterogeneity</a:t>
            </a:r>
            <a:endParaRPr lang="en-AU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252969"/>
              </p:ext>
            </p:extLst>
          </p:nvPr>
        </p:nvGraphicFramePr>
        <p:xfrm>
          <a:off x="518864" y="1823824"/>
          <a:ext cx="8229600" cy="3596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800" u="sng" dirty="0" smtClean="0">
                          <a:solidFill>
                            <a:srgbClr val="FF0000"/>
                          </a:solidFill>
                        </a:rPr>
                        <a:t>Quantitative</a:t>
                      </a:r>
                    </a:p>
                    <a:p>
                      <a:pPr marL="449263" indent="-449263"/>
                      <a:r>
                        <a:rPr lang="en-AU" sz="2800" dirty="0" smtClean="0"/>
                        <a:t>-    </a:t>
                      </a:r>
                      <a:r>
                        <a:rPr lang="en-US" sz="2800" dirty="0" smtClean="0"/>
                        <a:t>differences in the   magnitude of the effects </a:t>
                      </a:r>
                      <a:endParaRPr lang="en-A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u="sng" dirty="0" smtClean="0">
                          <a:solidFill>
                            <a:srgbClr val="FF0000"/>
                          </a:solidFill>
                        </a:rPr>
                        <a:t>Qualitative</a:t>
                      </a:r>
                    </a:p>
                    <a:p>
                      <a:pPr marL="449263" indent="-449263"/>
                      <a:r>
                        <a:rPr lang="en-AU" sz="2800" dirty="0" smtClean="0"/>
                        <a:t>-    </a:t>
                      </a:r>
                      <a:r>
                        <a:rPr lang="en-US" sz="2800" dirty="0" smtClean="0"/>
                        <a:t>differences in the source/nature of the effects</a:t>
                      </a:r>
                      <a:endParaRPr lang="en-A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800" i="1" dirty="0" smtClean="0">
                          <a:solidFill>
                            <a:srgbClr val="0000FF"/>
                          </a:solidFill>
                        </a:rPr>
                        <a:t>Models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AU" sz="2800" dirty="0" smtClean="0"/>
                        <a:t>Scalar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AU" sz="2800" dirty="0" smtClean="0"/>
                        <a:t>Non-scalar</a:t>
                      </a:r>
                      <a:r>
                        <a:rPr lang="en-AU" sz="2800" baseline="0" dirty="0" smtClean="0"/>
                        <a:t> with OS twins</a:t>
                      </a:r>
                      <a:r>
                        <a:rPr lang="en-AU" sz="2800" dirty="0" smtClean="0"/>
                        <a:t> </a:t>
                      </a:r>
                      <a:endParaRPr lang="en-A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i="1" dirty="0" smtClean="0">
                          <a:solidFill>
                            <a:srgbClr val="0000FF"/>
                          </a:solidFill>
                        </a:rPr>
                        <a:t>Models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AU" sz="2800" dirty="0" smtClean="0"/>
                        <a:t>Non-scalar without</a:t>
                      </a:r>
                      <a:r>
                        <a:rPr lang="en-AU" sz="2800" baseline="0" dirty="0" smtClean="0"/>
                        <a:t> OS twins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AU" sz="2800" dirty="0" smtClean="0"/>
                        <a:t>General Non-scalar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02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6237"/>
          </a:xfrm>
        </p:spPr>
        <p:txBody>
          <a:bodyPr/>
          <a:lstStyle/>
          <a:p>
            <a:r>
              <a:rPr lang="en-US" dirty="0" smtClean="0"/>
              <a:t>Potential (Genetic) Groups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42120"/>
              </p:ext>
            </p:extLst>
          </p:nvPr>
        </p:nvGraphicFramePr>
        <p:xfrm>
          <a:off x="457200" y="1290875"/>
          <a:ext cx="8386710" cy="51210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95570"/>
                <a:gridCol w="2795570"/>
                <a:gridCol w="2795570"/>
              </a:tblGrid>
              <a:tr h="14073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none" kern="1200" baseline="0" dirty="0" smtClean="0"/>
                        <a:t>Concordant for group membership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none" kern="1200" baseline="0" dirty="0" smtClean="0"/>
                        <a:t>Discordant for group membership</a:t>
                      </a:r>
                      <a:endParaRPr lang="en-US" sz="2800" dirty="0"/>
                    </a:p>
                  </a:txBody>
                  <a:tcPr/>
                </a:tc>
              </a:tr>
              <a:tr h="9284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Sex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none" kern="1200" baseline="0" dirty="0" smtClean="0"/>
                        <a:t>MZ &amp; DZ: </a:t>
                      </a:r>
                    </a:p>
                    <a:p>
                      <a:pPr algn="ctr"/>
                      <a:r>
                        <a:rPr lang="en-US" sz="2000" u="none" kern="1200" baseline="0" dirty="0" smtClean="0"/>
                        <a:t>MM &amp; FF pairs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none" kern="1200" baseline="0" dirty="0" smtClean="0"/>
                        <a:t>DZ: </a:t>
                      </a:r>
                    </a:p>
                    <a:p>
                      <a:pPr algn="ctr"/>
                      <a:r>
                        <a:rPr lang="en-US" sz="2000" u="none" kern="1200" baseline="0" dirty="0" smtClean="0"/>
                        <a:t>opposite sex pairs</a:t>
                      </a:r>
                      <a:endParaRPr lang="en-US" sz="2000" dirty="0"/>
                    </a:p>
                  </a:txBody>
                  <a:tcPr anchor="ctr"/>
                </a:tc>
              </a:tr>
              <a:tr h="9284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none" kern="1200" baseline="0" dirty="0" smtClean="0"/>
                        <a:t>MZ &amp; DZ: </a:t>
                      </a:r>
                    </a:p>
                    <a:p>
                      <a:pPr algn="ctr"/>
                      <a:r>
                        <a:rPr lang="en-US" sz="2000" u="none" kern="1200" baseline="0" dirty="0" smtClean="0"/>
                        <a:t>young &amp; old pairs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</a:tr>
              <a:tr h="9284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Nationality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none" kern="1200" baseline="0" dirty="0" smtClean="0"/>
                        <a:t>MZ &amp; DZ: </a:t>
                      </a:r>
                    </a:p>
                    <a:p>
                      <a:pPr algn="ctr"/>
                      <a:r>
                        <a:rPr lang="en-US" sz="2000" u="none" kern="1200" baseline="0" dirty="0" smtClean="0"/>
                        <a:t>OZ &amp; US pairs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</a:tr>
              <a:tr h="9284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Environment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none" kern="1200" baseline="0" dirty="0" smtClean="0"/>
                        <a:t>MZ &amp; DZ: </a:t>
                      </a:r>
                    </a:p>
                    <a:p>
                      <a:pPr algn="ctr"/>
                      <a:r>
                        <a:rPr lang="en-US" sz="2000" u="none" kern="1200" baseline="0" dirty="0" smtClean="0"/>
                        <a:t>urban &amp; rural pairs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none" kern="1200" baseline="0" dirty="0" smtClean="0"/>
                        <a:t>MZ &amp; DZ: </a:t>
                      </a:r>
                    </a:p>
                    <a:p>
                      <a:pPr algn="ctr"/>
                      <a:r>
                        <a:rPr lang="en-US" sz="2000" u="none" kern="1200" baseline="0" dirty="0" smtClean="0"/>
                        <a:t>urban &amp; rural pairs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53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the Bloody Correlations!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516063"/>
            <a:ext cx="5141913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94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Homogeneity </a:t>
            </a:r>
            <a:r>
              <a:rPr lang="en-US" dirty="0" smtClean="0">
                <a:solidFill>
                  <a:srgbClr val="FF0000"/>
                </a:solidFill>
              </a:rPr>
              <a:t>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8500"/>
            <a:ext cx="9144000" cy="2901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84" y="5221897"/>
            <a:ext cx="9144000" cy="23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6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No heterogeneity</a:t>
            </a:r>
          </a:p>
          <a:p>
            <a:endParaRPr lang="en-US" dirty="0" smtClean="0"/>
          </a:p>
          <a:p>
            <a:r>
              <a:rPr lang="en-US" dirty="0" smtClean="0"/>
              <a:t>The same proportion </a:t>
            </a:r>
            <a:r>
              <a:rPr lang="en-US" dirty="0"/>
              <a:t>(%) of variance due to A, C, E equal between groups</a:t>
            </a:r>
          </a:p>
          <a:p>
            <a:endParaRPr lang="en-US" dirty="0" smtClean="0"/>
          </a:p>
          <a:p>
            <a:r>
              <a:rPr lang="en-US" dirty="0" smtClean="0"/>
              <a:t>Total </a:t>
            </a:r>
            <a:r>
              <a:rPr lang="en-US" dirty="0"/>
              <a:t>variance equal between groups</a:t>
            </a:r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m</a:t>
            </a:r>
            <a:r>
              <a:rPr lang="en-US" dirty="0"/>
              <a:t> = 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Variance Components are equal between groups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baseline="-25000" dirty="0"/>
              <a:t>m</a:t>
            </a:r>
            <a:r>
              <a:rPr lang="en-US" dirty="0"/>
              <a:t> = </a:t>
            </a:r>
            <a:r>
              <a:rPr lang="en-US" dirty="0" err="1"/>
              <a:t>A</a:t>
            </a:r>
            <a:r>
              <a:rPr lang="en-US" baseline="-25000" dirty="0" err="1"/>
              <a:t>f</a:t>
            </a:r>
            <a:endParaRPr lang="en-US" baseline="-25000" dirty="0"/>
          </a:p>
          <a:p>
            <a:pPr lvl="1"/>
            <a:r>
              <a:rPr lang="en-US" dirty="0"/>
              <a:t>C</a:t>
            </a:r>
            <a:r>
              <a:rPr lang="en-US" baseline="-25000" dirty="0"/>
              <a:t>m</a:t>
            </a:r>
            <a:r>
              <a:rPr lang="en-US" dirty="0"/>
              <a:t> = </a:t>
            </a:r>
            <a:r>
              <a:rPr lang="en-US" dirty="0" err="1"/>
              <a:t>C</a:t>
            </a:r>
            <a:r>
              <a:rPr lang="en-US" baseline="-25000" dirty="0" err="1"/>
              <a:t>f</a:t>
            </a:r>
            <a:endParaRPr lang="en-US" baseline="-25000" dirty="0"/>
          </a:p>
          <a:p>
            <a:pPr lvl="1"/>
            <a:r>
              <a:rPr lang="pt-BR" dirty="0"/>
              <a:t>E</a:t>
            </a:r>
            <a:r>
              <a:rPr lang="pt-BR" baseline="-25000" dirty="0"/>
              <a:t>m</a:t>
            </a:r>
            <a:r>
              <a:rPr lang="pt-BR" dirty="0"/>
              <a:t> = </a:t>
            </a:r>
            <a:r>
              <a:rPr lang="pt-BR" dirty="0" err="1"/>
              <a:t>E</a:t>
            </a:r>
            <a:r>
              <a:rPr lang="pt-BR" baseline="-25000" dirty="0" err="1"/>
              <a:t>f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77771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Scalar Heterogeneity Model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940"/>
            <a:ext cx="9144000" cy="4042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3945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15390"/>
            <a:ext cx="9144000" cy="183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0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 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Scalar sex-limitation (Quantitative)</a:t>
            </a:r>
          </a:p>
          <a:p>
            <a:r>
              <a:rPr lang="en-US" dirty="0" smtClean="0"/>
              <a:t>The proportion </a:t>
            </a:r>
            <a:r>
              <a:rPr lang="en-US" dirty="0"/>
              <a:t>(%) of variance due to A, C, E </a:t>
            </a:r>
            <a:r>
              <a:rPr lang="en-US" dirty="0" smtClean="0"/>
              <a:t>alters by a scalar (single value</a:t>
            </a:r>
            <a:endParaRPr lang="en-US" dirty="0"/>
          </a:p>
          <a:p>
            <a:r>
              <a:rPr lang="en-US" dirty="0"/>
              <a:t>total variance not equal between groups</a:t>
            </a:r>
          </a:p>
          <a:p>
            <a:pPr lvl="1"/>
            <a:r>
              <a:rPr lang="en-US" dirty="0" err="1"/>
              <a:t>Vm</a:t>
            </a:r>
            <a:r>
              <a:rPr lang="en-US" dirty="0"/>
              <a:t> = k* </a:t>
            </a:r>
            <a:r>
              <a:rPr lang="en-US" dirty="0" err="1"/>
              <a:t>Vf</a:t>
            </a:r>
            <a:endParaRPr lang="en-US" dirty="0"/>
          </a:p>
          <a:p>
            <a:pPr lvl="1"/>
            <a:r>
              <a:rPr lang="en-US" dirty="0"/>
              <a:t>Am = k* </a:t>
            </a:r>
            <a:r>
              <a:rPr lang="en-US" dirty="0" err="1"/>
              <a:t>Af</a:t>
            </a:r>
            <a:endParaRPr lang="en-US" dirty="0"/>
          </a:p>
          <a:p>
            <a:pPr lvl="1"/>
            <a:r>
              <a:rPr lang="en-US" dirty="0"/>
              <a:t>Cm = k* </a:t>
            </a:r>
            <a:r>
              <a:rPr lang="en-US" dirty="0" err="1"/>
              <a:t>Cf</a:t>
            </a:r>
            <a:endParaRPr lang="en-US" dirty="0"/>
          </a:p>
          <a:p>
            <a:pPr lvl="1"/>
            <a:r>
              <a:rPr lang="pt-BR" dirty="0"/>
              <a:t>Em = </a:t>
            </a:r>
            <a:r>
              <a:rPr lang="pt-BR" dirty="0" err="1"/>
              <a:t>k</a:t>
            </a:r>
            <a:r>
              <a:rPr lang="pt-BR" dirty="0"/>
              <a:t>* </a:t>
            </a:r>
            <a:r>
              <a:rPr lang="pt-BR" dirty="0" err="1"/>
              <a:t>Ef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75622" y="4669373"/>
            <a:ext cx="1576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k is scalar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4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Heterogeneity </a:t>
            </a:r>
            <a:r>
              <a:rPr lang="en-US" dirty="0" smtClean="0">
                <a:solidFill>
                  <a:srgbClr val="FF0000"/>
                </a:solidFill>
              </a:rPr>
              <a:t>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8500"/>
            <a:ext cx="9144000" cy="2900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832"/>
            <a:ext cx="9144000" cy="10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The language of heterogeneity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AU" dirty="0" smtClean="0"/>
              <a:t>Sex differences = Sex limitation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592288" cy="4171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261" y="4396199"/>
            <a:ext cx="4441538" cy="2073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182592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17008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C00000"/>
                </a:solidFill>
              </a:rPr>
              <a:t>1948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0392" y="10527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C00000"/>
                </a:solidFill>
              </a:rPr>
              <a:t>1861</a:t>
            </a:r>
            <a:endParaRPr lang="en-AU" b="1" dirty="0">
              <a:solidFill>
                <a:srgbClr val="C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31" y="3861048"/>
            <a:ext cx="2828925" cy="181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03848" y="34290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C00000"/>
                </a:solidFill>
              </a:rPr>
              <a:t>1840</a:t>
            </a:r>
            <a:endParaRPr lang="en-AU" b="1" dirty="0">
              <a:solidFill>
                <a:srgbClr val="C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98" y="2600908"/>
            <a:ext cx="1230353" cy="185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43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Non-Scalar 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Non-Scalar sex-limitation, </a:t>
            </a:r>
            <a:r>
              <a:rPr lang="en-US" dirty="0" smtClean="0"/>
              <a:t>can be estimated without </a:t>
            </a:r>
            <a:r>
              <a:rPr lang="en-US" dirty="0"/>
              <a:t>opposite sex pairs (Quantitative/</a:t>
            </a:r>
            <a:r>
              <a:rPr lang="en-US" dirty="0" smtClean="0"/>
              <a:t>Qualitative), but…</a:t>
            </a:r>
          </a:p>
          <a:p>
            <a:pPr lvl="1"/>
            <a:r>
              <a:rPr lang="en-US" dirty="0" smtClean="0"/>
              <a:t>Reduced power</a:t>
            </a:r>
            <a:endParaRPr lang="en-US" dirty="0"/>
          </a:p>
          <a:p>
            <a:r>
              <a:rPr lang="en-US" dirty="0" smtClean="0"/>
              <a:t>The total </a:t>
            </a:r>
            <a:r>
              <a:rPr lang="en-US" dirty="0"/>
              <a:t>variance and proportion (%) of variance due to A, C, E not equal between groups</a:t>
            </a:r>
          </a:p>
          <a:p>
            <a:pPr lvl="1"/>
            <a:r>
              <a:rPr lang="en-US" dirty="0" err="1"/>
              <a:t>Vm</a:t>
            </a:r>
            <a:r>
              <a:rPr lang="en-US" dirty="0"/>
              <a:t> </a:t>
            </a:r>
            <a:r>
              <a:rPr lang="en-US" dirty="0" smtClean="0"/>
              <a:t>≠ </a:t>
            </a:r>
            <a:r>
              <a:rPr lang="en-US" dirty="0" err="1" smtClean="0"/>
              <a:t>Vf</a:t>
            </a:r>
            <a:endParaRPr lang="en-US" dirty="0"/>
          </a:p>
          <a:p>
            <a:pPr lvl="1"/>
            <a:r>
              <a:rPr lang="en-US" dirty="0"/>
              <a:t>Am </a:t>
            </a:r>
            <a:r>
              <a:rPr lang="en-US" dirty="0"/>
              <a:t>≠</a:t>
            </a:r>
            <a:r>
              <a:rPr lang="en-US" dirty="0" smtClean="0"/>
              <a:t> </a:t>
            </a:r>
            <a:r>
              <a:rPr lang="en-US" dirty="0" err="1"/>
              <a:t>Af</a:t>
            </a:r>
            <a:endParaRPr lang="en-US" dirty="0"/>
          </a:p>
          <a:p>
            <a:pPr lvl="1"/>
            <a:r>
              <a:rPr lang="en-US" dirty="0"/>
              <a:t>Cm </a:t>
            </a:r>
            <a:r>
              <a:rPr lang="en-US" dirty="0"/>
              <a:t>≠</a:t>
            </a:r>
            <a:r>
              <a:rPr lang="en-US" dirty="0" smtClean="0"/>
              <a:t> </a:t>
            </a:r>
            <a:r>
              <a:rPr lang="en-US" dirty="0" err="1"/>
              <a:t>Cf</a:t>
            </a:r>
            <a:endParaRPr lang="en-US" dirty="0"/>
          </a:p>
          <a:p>
            <a:pPr lvl="1"/>
            <a:r>
              <a:rPr lang="pt-BR" dirty="0"/>
              <a:t>Em </a:t>
            </a:r>
            <a:r>
              <a:rPr lang="en-US" dirty="0"/>
              <a:t>≠</a:t>
            </a:r>
            <a:r>
              <a:rPr lang="pt-BR" dirty="0" smtClean="0"/>
              <a:t> </a:t>
            </a:r>
            <a:r>
              <a:rPr lang="pt-BR" dirty="0" err="1" smtClean="0"/>
              <a:t>Ef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1084" y="4621289"/>
            <a:ext cx="5019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Parameters estimated separately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281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750"/>
            <a:ext cx="9144000" cy="543441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020994"/>
              </p:ext>
            </p:extLst>
          </p:nvPr>
        </p:nvGraphicFramePr>
        <p:xfrm>
          <a:off x="300192" y="5470596"/>
          <a:ext cx="4889499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29833"/>
                <a:gridCol w="1629833"/>
                <a:gridCol w="162983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½ </a:t>
                      </a:r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m</a:t>
                      </a:r>
                      <a:r>
                        <a:rPr lang="en-US" sz="1600" baseline="30000" dirty="0" smtClean="0"/>
                        <a:t>2 </a:t>
                      </a:r>
                      <a:r>
                        <a:rPr lang="en-US" sz="1600" baseline="0" dirty="0" smtClean="0"/>
                        <a:t>+</a:t>
                      </a:r>
                      <a:r>
                        <a:rPr lang="en-US" sz="1600" baseline="30000" dirty="0" smtClean="0"/>
                        <a:t> </a:t>
                      </a:r>
                      <a:r>
                        <a:rPr lang="en-US" sz="1600" dirty="0" smtClean="0"/>
                        <a:t>c</a:t>
                      </a:r>
                      <a:r>
                        <a:rPr lang="en-US" sz="1600" baseline="-25000" dirty="0" smtClean="0"/>
                        <a:t>m</a:t>
                      </a:r>
                      <a:r>
                        <a:rPr lang="en-US" sz="1600" baseline="30000" dirty="0" smtClean="0"/>
                        <a:t>2 </a:t>
                      </a:r>
                      <a:r>
                        <a:rPr lang="en-US" sz="1600" baseline="0" dirty="0" smtClean="0"/>
                        <a:t>+</a:t>
                      </a:r>
                      <a:r>
                        <a:rPr lang="en-US" sz="1600" baseline="30000" dirty="0" smtClean="0"/>
                        <a:t> </a:t>
                      </a:r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m</a:t>
                      </a:r>
                      <a:r>
                        <a:rPr lang="en-US" sz="1600" baseline="30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½ a</a:t>
                      </a:r>
                      <a:r>
                        <a:rPr lang="en-US" sz="1600" baseline="-25000" dirty="0" smtClean="0"/>
                        <a:t>m</a:t>
                      </a:r>
                      <a:r>
                        <a:rPr lang="en-US" sz="1600" baseline="30000" dirty="0" smtClean="0"/>
                        <a:t>2 </a:t>
                      </a:r>
                      <a:r>
                        <a:rPr lang="en-US" sz="1600" baseline="0" dirty="0" smtClean="0"/>
                        <a:t>+</a:t>
                      </a:r>
                      <a:r>
                        <a:rPr lang="en-US" sz="1600" baseline="30000" dirty="0" smtClean="0"/>
                        <a:t> </a:t>
                      </a:r>
                      <a:r>
                        <a:rPr lang="en-US" sz="1600" dirty="0" smtClean="0"/>
                        <a:t>c</a:t>
                      </a:r>
                      <a:r>
                        <a:rPr lang="en-US" sz="1600" baseline="-25000" dirty="0" smtClean="0"/>
                        <a:t>m</a:t>
                      </a:r>
                      <a:r>
                        <a:rPr lang="en-US" sz="1600" baseline="30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½ a</a:t>
                      </a:r>
                      <a:r>
                        <a:rPr lang="en-US" sz="1600" baseline="-25000" dirty="0" smtClean="0"/>
                        <a:t>m</a:t>
                      </a:r>
                      <a:r>
                        <a:rPr lang="en-US" sz="1600" baseline="30000" dirty="0" smtClean="0"/>
                        <a:t>2 </a:t>
                      </a:r>
                      <a:r>
                        <a:rPr lang="en-US" sz="1600" baseline="0" dirty="0" smtClean="0"/>
                        <a:t>+</a:t>
                      </a:r>
                      <a:r>
                        <a:rPr lang="en-US" sz="1600" baseline="30000" dirty="0" smtClean="0"/>
                        <a:t> </a:t>
                      </a:r>
                      <a:r>
                        <a:rPr lang="en-US" sz="1600" dirty="0" smtClean="0"/>
                        <a:t>c</a:t>
                      </a:r>
                      <a:r>
                        <a:rPr lang="en-US" sz="1600" baseline="-25000" dirty="0" smtClean="0"/>
                        <a:t>m</a:t>
                      </a:r>
                      <a:r>
                        <a:rPr lang="en-US" sz="1600" baseline="30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½ a</a:t>
                      </a:r>
                      <a:r>
                        <a:rPr lang="en-US" sz="1600" baseline="-25000" dirty="0" smtClean="0"/>
                        <a:t>m</a:t>
                      </a:r>
                      <a:r>
                        <a:rPr lang="en-US" sz="1600" baseline="30000" dirty="0" smtClean="0"/>
                        <a:t>2 </a:t>
                      </a:r>
                      <a:r>
                        <a:rPr lang="en-US" sz="1600" baseline="0" dirty="0" smtClean="0"/>
                        <a:t>+</a:t>
                      </a:r>
                      <a:r>
                        <a:rPr lang="en-US" sz="1600" baseline="30000" dirty="0" smtClean="0"/>
                        <a:t> </a:t>
                      </a:r>
                      <a:r>
                        <a:rPr lang="en-US" sz="1600" dirty="0" smtClean="0"/>
                        <a:t>c</a:t>
                      </a:r>
                      <a:r>
                        <a:rPr lang="en-US" sz="1600" baseline="-25000" dirty="0" smtClean="0"/>
                        <a:t>m</a:t>
                      </a:r>
                      <a:r>
                        <a:rPr lang="en-US" sz="1600" baseline="30000" dirty="0" smtClean="0"/>
                        <a:t>2 </a:t>
                      </a:r>
                      <a:r>
                        <a:rPr lang="en-US" sz="1600" baseline="0" dirty="0" smtClean="0"/>
                        <a:t>+</a:t>
                      </a:r>
                      <a:r>
                        <a:rPr lang="en-US" sz="1600" baseline="30000" dirty="0" smtClean="0"/>
                        <a:t> </a:t>
                      </a:r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m</a:t>
                      </a:r>
                      <a:r>
                        <a:rPr lang="en-US" sz="1600" baseline="30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865" y="5461959"/>
            <a:ext cx="4889500" cy="1155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627" y="5470596"/>
            <a:ext cx="48895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0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</a:t>
            </a:r>
            <a:r>
              <a:rPr lang="en-US" dirty="0"/>
              <a:t>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Non-Scalar sex-</a:t>
            </a:r>
            <a:r>
              <a:rPr lang="en-US" dirty="0" smtClean="0"/>
              <a:t>limitation </a:t>
            </a:r>
            <a:r>
              <a:rPr lang="en-US" dirty="0" smtClean="0">
                <a:solidFill>
                  <a:srgbClr val="FF0000"/>
                </a:solidFill>
              </a:rPr>
              <a:t>with</a:t>
            </a:r>
            <a:r>
              <a:rPr lang="en-US" dirty="0" smtClean="0"/>
              <a:t> </a:t>
            </a:r>
            <a:r>
              <a:rPr lang="en-US" dirty="0"/>
              <a:t>opposite sex pairs (</a:t>
            </a:r>
            <a:r>
              <a:rPr lang="en-US" dirty="0" smtClean="0"/>
              <a:t>Quantitative &amp; Qualitative)</a:t>
            </a:r>
            <a:endParaRPr lang="en-US" dirty="0"/>
          </a:p>
          <a:p>
            <a:r>
              <a:rPr lang="en-US" dirty="0" smtClean="0"/>
              <a:t>The total </a:t>
            </a:r>
            <a:r>
              <a:rPr lang="en-US" dirty="0"/>
              <a:t>variance and proportion (%) of variance due to A, C, E </a:t>
            </a:r>
            <a:r>
              <a:rPr lang="en-US" dirty="0" smtClean="0"/>
              <a:t>is not </a:t>
            </a:r>
            <a:r>
              <a:rPr lang="en-US" dirty="0"/>
              <a:t>equal between groups</a:t>
            </a:r>
          </a:p>
          <a:p>
            <a:pPr lvl="1"/>
            <a:r>
              <a:rPr lang="en-US" dirty="0" err="1"/>
              <a:t>Vm</a:t>
            </a:r>
            <a:r>
              <a:rPr lang="en-US" dirty="0"/>
              <a:t> </a:t>
            </a:r>
            <a:r>
              <a:rPr lang="en-US" dirty="0"/>
              <a:t>≠</a:t>
            </a:r>
            <a:r>
              <a:rPr lang="en-US" dirty="0" smtClean="0"/>
              <a:t>  </a:t>
            </a:r>
            <a:r>
              <a:rPr lang="en-US" dirty="0" err="1"/>
              <a:t>Vf</a:t>
            </a:r>
            <a:endParaRPr lang="en-US" dirty="0"/>
          </a:p>
          <a:p>
            <a:pPr lvl="1"/>
            <a:r>
              <a:rPr lang="en-US" dirty="0"/>
              <a:t>Am </a:t>
            </a:r>
            <a:r>
              <a:rPr lang="en-US" dirty="0"/>
              <a:t>≠</a:t>
            </a:r>
            <a:r>
              <a:rPr lang="en-US" dirty="0" smtClean="0"/>
              <a:t> </a:t>
            </a:r>
            <a:r>
              <a:rPr lang="en-US" dirty="0" err="1"/>
              <a:t>Af</a:t>
            </a:r>
            <a:endParaRPr lang="en-US" dirty="0"/>
          </a:p>
          <a:p>
            <a:pPr lvl="1"/>
            <a:r>
              <a:rPr lang="en-US" dirty="0"/>
              <a:t>Cm </a:t>
            </a:r>
            <a:r>
              <a:rPr lang="en-US" dirty="0"/>
              <a:t>≠</a:t>
            </a:r>
            <a:r>
              <a:rPr lang="en-US" dirty="0" smtClean="0"/>
              <a:t> </a:t>
            </a:r>
            <a:r>
              <a:rPr lang="en-US" dirty="0" err="1"/>
              <a:t>Cf</a:t>
            </a:r>
            <a:endParaRPr lang="en-US" dirty="0"/>
          </a:p>
          <a:p>
            <a:pPr lvl="1"/>
            <a:r>
              <a:rPr lang="pt-BR" dirty="0"/>
              <a:t>Em </a:t>
            </a:r>
            <a:r>
              <a:rPr lang="en-US" dirty="0"/>
              <a:t>≠</a:t>
            </a:r>
            <a:r>
              <a:rPr lang="pt-BR" dirty="0" smtClean="0"/>
              <a:t> </a:t>
            </a:r>
            <a:r>
              <a:rPr lang="pt-BR" dirty="0" err="1"/>
              <a:t>Ef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59768" y="452789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Parameters estimated jointly, </a:t>
            </a:r>
          </a:p>
          <a:p>
            <a:r>
              <a:rPr lang="en-US" sz="2400" dirty="0"/>
              <a:t>linked via opposite sex correlations</a:t>
            </a:r>
          </a:p>
          <a:p>
            <a:r>
              <a:rPr lang="en-US" dirty="0"/>
              <a:t>r(</a:t>
            </a:r>
            <a:r>
              <a:rPr lang="en-US" dirty="0" err="1"/>
              <a:t>Am,Af</a:t>
            </a:r>
            <a:r>
              <a:rPr lang="en-US" dirty="0"/>
              <a:t>)=.5; r(</a:t>
            </a:r>
            <a:r>
              <a:rPr lang="en-US" dirty="0" err="1"/>
              <a:t>Cm,Cf</a:t>
            </a:r>
            <a:r>
              <a:rPr lang="en-US" dirty="0"/>
              <a:t>)=1, r(</a:t>
            </a:r>
            <a:r>
              <a:rPr lang="en-US" dirty="0" err="1"/>
              <a:t>Em,Ef</a:t>
            </a:r>
            <a:r>
              <a:rPr lang="en-US" dirty="0"/>
              <a:t>)=0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1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twin groups are needed for each Sex Limitation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517192"/>
              </p:ext>
            </p:extLst>
          </p:nvPr>
        </p:nvGraphicFramePr>
        <p:xfrm>
          <a:off x="457200" y="2043873"/>
          <a:ext cx="8229600" cy="31456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786415">
                <a:tc>
                  <a:txBody>
                    <a:bodyPr/>
                    <a:lstStyle/>
                    <a:p>
                      <a:r>
                        <a:rPr lang="en-US" dirty="0" smtClean="0"/>
                        <a:t>Model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Requirements</a:t>
                      </a:r>
                      <a:endParaRPr lang="en-US" dirty="0"/>
                    </a:p>
                  </a:txBody>
                  <a:tcPr/>
                </a:tc>
              </a:tr>
              <a:tr h="786415">
                <a:tc>
                  <a:txBody>
                    <a:bodyPr/>
                    <a:lstStyle/>
                    <a:p>
                      <a:r>
                        <a:rPr lang="en-US" dirty="0" smtClean="0"/>
                        <a:t>Classical Twin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MZ &amp; DZ Twins</a:t>
                      </a:r>
                      <a:r>
                        <a:rPr lang="en-US" baseline="0" dirty="0" smtClean="0"/>
                        <a:t> (Sex doesn’t matter)</a:t>
                      </a:r>
                      <a:endParaRPr lang="en-US" dirty="0"/>
                    </a:p>
                  </a:txBody>
                  <a:tcPr/>
                </a:tc>
              </a:tr>
              <a:tr h="786415">
                <a:tc>
                  <a:txBody>
                    <a:bodyPr/>
                    <a:lstStyle/>
                    <a:p>
                      <a:r>
                        <a:rPr lang="en-US" dirty="0" smtClean="0"/>
                        <a:t>Scalar</a:t>
                      </a:r>
                      <a:r>
                        <a:rPr lang="en-US" baseline="0" dirty="0" smtClean="0"/>
                        <a:t> Sex Limitation Model </a:t>
                      </a:r>
                    </a:p>
                    <a:p>
                      <a:r>
                        <a:rPr lang="en-US" baseline="0" dirty="0" smtClean="0"/>
                        <a:t>(Quantitative/Qualitative)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MZ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MZ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DZ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dirty="0" smtClean="0"/>
                        <a:t> &amp; </a:t>
                      </a:r>
                      <a:r>
                        <a:rPr lang="en-US" dirty="0" err="1" smtClean="0"/>
                        <a:t>DZ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dirty="0" smtClean="0"/>
                        <a:t> Twins</a:t>
                      </a:r>
                      <a:endParaRPr lang="en-US" dirty="0"/>
                    </a:p>
                  </a:txBody>
                  <a:tcPr/>
                </a:tc>
              </a:tr>
              <a:tr h="786415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Sex</a:t>
                      </a:r>
                      <a:r>
                        <a:rPr lang="en-US" baseline="0" dirty="0" smtClean="0"/>
                        <a:t> Limitation Model</a:t>
                      </a:r>
                    </a:p>
                    <a:p>
                      <a:r>
                        <a:rPr lang="en-US" baseline="0" dirty="0" smtClean="0"/>
                        <a:t>(Qualitative &amp; Quantitative)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MZm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MZf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DZm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DZf</a:t>
                      </a:r>
                      <a:r>
                        <a:rPr lang="en-US" dirty="0" smtClean="0"/>
                        <a:t> &amp;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DZo</a:t>
                      </a:r>
                      <a:r>
                        <a:rPr lang="en-US" dirty="0" smtClean="0"/>
                        <a:t> Twins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10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23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Qualitative Sex Limitation: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Notes of Caution and Friendly Suggestions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848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Collect data of Opposite Sex Twins.</a:t>
            </a:r>
          </a:p>
          <a:p>
            <a:pPr lvl="1"/>
            <a:r>
              <a:rPr lang="en-US" dirty="0" smtClean="0"/>
              <a:t>The power to detect qualitative sex differences is relatively low, but it might be important for your trait</a:t>
            </a:r>
          </a:p>
          <a:p>
            <a:endParaRPr lang="en-US" dirty="0"/>
          </a:p>
          <a:p>
            <a:r>
              <a:rPr lang="en-US" dirty="0" smtClean="0"/>
              <a:t>If you find qualitative sex differences, STOP!</a:t>
            </a:r>
          </a:p>
          <a:p>
            <a:pPr lvl="1"/>
            <a:r>
              <a:rPr lang="en-US" dirty="0" smtClean="0"/>
              <a:t>It is incredibly difficult to make heads or tails of quantitative sex differences in the presence of qualitative sex differences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0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Serious issue with Sex-Limitation Models:</a:t>
            </a:r>
            <a:r>
              <a:rPr lang="en-US" dirty="0" smtClean="0"/>
              <a:t> </a:t>
            </a:r>
          </a:p>
          <a:p>
            <a:pPr marL="742950" lvl="2" indent="-342900"/>
            <a:r>
              <a:rPr lang="en-US" dirty="0" smtClean="0"/>
              <a:t>The terminology is fungible and can (often) be reversed (</a:t>
            </a:r>
            <a:r>
              <a:rPr lang="en-AU" dirty="0"/>
              <a:t>Moderation, confounding, </a:t>
            </a:r>
            <a:r>
              <a:rPr lang="en-AU" dirty="0" err="1" smtClean="0"/>
              <a:t>GxE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Solution:</a:t>
            </a:r>
            <a:r>
              <a:rPr lang="en-US" dirty="0" smtClean="0"/>
              <a:t> Be very, very, very clear about what you are testing.</a:t>
            </a:r>
          </a:p>
        </p:txBody>
      </p:sp>
    </p:spTree>
    <p:extLst>
      <p:ext uri="{BB962C8B-B14F-4D97-AF65-F5344CB8AC3E}">
        <p14:creationId xmlns:p14="http://schemas.microsoft.com/office/powerpoint/2010/main" val="416827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primary differences between Males and Females.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73490"/>
            <a:ext cx="6400800" cy="640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271" y="1768579"/>
            <a:ext cx="3728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Means Differences  between the sexes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9250" y="2873374"/>
            <a:ext cx="3444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Regression coefficients (β) capture the differences between the mean levels of the trait between sexes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3000" y="3571874"/>
            <a:ext cx="2778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generally what we are talking about when discussion of Sex limitation, but very important nonetheless.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0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primary differences between Males and Females.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71" y="1768579"/>
            <a:ext cx="3728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Variance Differences  between the sexes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9250" y="2873374"/>
            <a:ext cx="3444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capture the differences between the variation around the mean across the sexes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01725"/>
            <a:ext cx="6400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3125" y="2535793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key question is why there is more or less variation in one sex rather than the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9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Both Mean and Variance Differences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95809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509" y="1830591"/>
            <a:ext cx="3151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mean differences exist, but are ignored, they can induce variance differences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4211" y="2817215"/>
            <a:ext cx="3151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Makes it very important to include covariates/definition variables for sex when looking at sex limitation models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1763" y="6178853"/>
            <a:ext cx="85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Including mean effects is analogous to including constituent terms in an interaction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1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you have differences is variance?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7060"/>
            <a:ext cx="8229600" cy="4525963"/>
          </a:xfrm>
        </p:spPr>
        <p:txBody>
          <a:bodyPr/>
          <a:lstStyle/>
          <a:p>
            <a:r>
              <a:rPr lang="en-US" dirty="0" smtClean="0"/>
              <a:t>Independent variables (millions of them) can influence the trait to different extents in different groups</a:t>
            </a:r>
          </a:p>
          <a:p>
            <a:endParaRPr lang="en-US" sz="1600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or</a:t>
            </a:r>
          </a:p>
          <a:p>
            <a:endParaRPr lang="en-US" sz="1600" dirty="0" smtClean="0"/>
          </a:p>
          <a:p>
            <a:r>
              <a:rPr lang="en-US" dirty="0" smtClean="0"/>
              <a:t>Different independent variables can influence the trait in the different groups.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1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3-04 at 9.41.1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624" r="-34624"/>
          <a:stretch>
            <a:fillRect/>
          </a:stretch>
        </p:blipFill>
        <p:spPr>
          <a:xfrm>
            <a:off x="-1470671" y="116148"/>
            <a:ext cx="8229600" cy="4525963"/>
          </a:xfrm>
        </p:spPr>
      </p:pic>
      <p:pic>
        <p:nvPicPr>
          <p:cNvPr id="5" name="Picture 4" descr="Screen Shot 2014-03-04 at 9.44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54" y="4531573"/>
            <a:ext cx="7582426" cy="2197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7475" y="367188"/>
            <a:ext cx="381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all of the SNPs presented, women are affected by the polymorphism, while men are not.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27475" y="1927737"/>
            <a:ext cx="3708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Ergo, different genes “cause” the trait in males and females! 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Molecular evidence of qualitative sex limitation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2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6" y="2983424"/>
            <a:ext cx="9043724" cy="304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68" y="514967"/>
            <a:ext cx="7870934" cy="19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872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1563</TotalTime>
  <Words>951</Words>
  <Application>Microsoft Macintosh PowerPoint</Application>
  <PresentationFormat>On-screen Show (4:3)</PresentationFormat>
  <Paragraphs>145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Theme</vt:lpstr>
      <vt:lpstr>Sex-limitation Models</vt:lpstr>
      <vt:lpstr>The language of heterogeneity</vt:lpstr>
      <vt:lpstr>Terminology</vt:lpstr>
      <vt:lpstr>Two primary differences between Males and Females.</vt:lpstr>
      <vt:lpstr>Two primary differences between Males and Females.</vt:lpstr>
      <vt:lpstr>Both Mean and Variance Differences</vt:lpstr>
      <vt:lpstr>How can you have differences is variance?</vt:lpstr>
      <vt:lpstr>PowerPoint Presentation</vt:lpstr>
      <vt:lpstr>PowerPoint Presentation</vt:lpstr>
      <vt:lpstr>Heterogeneity Questions </vt:lpstr>
      <vt:lpstr>The language of heterogeneity</vt:lpstr>
      <vt:lpstr>The language of heterogeneity</vt:lpstr>
      <vt:lpstr>Potential (Genetic) Groups</vt:lpstr>
      <vt:lpstr>Look at the Bloody Correlations!</vt:lpstr>
      <vt:lpstr>Homogeneity Model</vt:lpstr>
      <vt:lpstr>Homogeneity</vt:lpstr>
      <vt:lpstr>Scalar Heterogeneity Model</vt:lpstr>
      <vt:lpstr>Scalar Heterogeneity</vt:lpstr>
      <vt:lpstr>Heterogeneity Model</vt:lpstr>
      <vt:lpstr>Non-Scalar Heterogeneity</vt:lpstr>
      <vt:lpstr>PowerPoint Presentation</vt:lpstr>
      <vt:lpstr>General Heterogeneity</vt:lpstr>
      <vt:lpstr>What twin groups are needed for each Sex Limitation Model</vt:lpstr>
      <vt:lpstr>Qualitative Sex Limitation: Notes of Caution and Friendly Suggestions</vt:lpstr>
    </vt:vector>
  </TitlesOfParts>
  <Company>VCU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Sex-limitation Models</dc:title>
  <dc:creator>Brad Verhulst</dc:creator>
  <cp:lastModifiedBy>Brad Verhulst</cp:lastModifiedBy>
  <cp:revision>24</cp:revision>
  <dcterms:created xsi:type="dcterms:W3CDTF">2014-03-03T15:18:39Z</dcterms:created>
  <dcterms:modified xsi:type="dcterms:W3CDTF">2014-03-04T17:22:16Z</dcterms:modified>
</cp:coreProperties>
</file>