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7" r:id="rId5"/>
    <p:sldId id="268" r:id="rId6"/>
    <p:sldId id="257" r:id="rId7"/>
    <p:sldId id="265" r:id="rId8"/>
    <p:sldId id="266" r:id="rId9"/>
    <p:sldId id="261" r:id="rId10"/>
    <p:sldId id="258" r:id="rId11"/>
    <p:sldId id="262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93" autoAdjust="0"/>
  </p:normalViewPr>
  <p:slideViewPr>
    <p:cSldViewPr>
      <p:cViewPr varScale="1">
        <p:scale>
          <a:sx n="67" d="100"/>
          <a:sy n="67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2684-1748-408F-A3EB-68E61D3364F4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CA7E-FDF6-46F9-8499-D6B7501BC471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Getting more from multivariate data: Multiple raters (or ratings)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Michel Nivard,</a:t>
            </a:r>
          </a:p>
          <a:p>
            <a:r>
              <a:rPr lang="nl-NL" dirty="0"/>
              <a:t>Meike Bartels,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Psychometric</a:t>
            </a:r>
            <a:r>
              <a:rPr lang="nl-NL" dirty="0" smtClean="0"/>
              <a:t> model</a:t>
            </a:r>
            <a:endParaRPr lang="nl-NL" dirty="0"/>
          </a:p>
        </p:txBody>
      </p:sp>
      <p:sp>
        <p:nvSpPr>
          <p:cNvPr id="4" name="Oval 3"/>
          <p:cNvSpPr/>
          <p:nvPr/>
        </p:nvSpPr>
        <p:spPr>
          <a:xfrm>
            <a:off x="29718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4"/>
            <a:endCxn id="6" idx="0"/>
          </p:cNvCxnSpPr>
          <p:nvPr/>
        </p:nvCxnSpPr>
        <p:spPr>
          <a:xfrm flipH="1">
            <a:off x="2781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4"/>
            <a:endCxn id="8" idx="0"/>
          </p:cNvCxnSpPr>
          <p:nvPr/>
        </p:nvCxnSpPr>
        <p:spPr>
          <a:xfrm>
            <a:off x="3162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4"/>
            <a:endCxn id="11" idx="0"/>
          </p:cNvCxnSpPr>
          <p:nvPr/>
        </p:nvCxnSpPr>
        <p:spPr>
          <a:xfrm flipH="1">
            <a:off x="5219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4"/>
            <a:endCxn id="13" idx="0"/>
          </p:cNvCxnSpPr>
          <p:nvPr/>
        </p:nvCxnSpPr>
        <p:spPr>
          <a:xfrm>
            <a:off x="5600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384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4"/>
            <a:endCxn id="4" idx="0"/>
          </p:cNvCxnSpPr>
          <p:nvPr/>
        </p:nvCxnSpPr>
        <p:spPr>
          <a:xfrm>
            <a:off x="26289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971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4"/>
            <a:endCxn id="4" idx="0"/>
          </p:cNvCxnSpPr>
          <p:nvPr/>
        </p:nvCxnSpPr>
        <p:spPr>
          <a:xfrm>
            <a:off x="31623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4"/>
            <a:endCxn id="4" idx="0"/>
          </p:cNvCxnSpPr>
          <p:nvPr/>
        </p:nvCxnSpPr>
        <p:spPr>
          <a:xfrm flipH="1">
            <a:off x="3162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876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1" name="Straight Arrow Connector 20"/>
          <p:cNvCxnSpPr>
            <a:stCxn id="20" idx="4"/>
            <a:endCxn id="9" idx="0"/>
          </p:cNvCxnSpPr>
          <p:nvPr/>
        </p:nvCxnSpPr>
        <p:spPr>
          <a:xfrm>
            <a:off x="5067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410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4"/>
            <a:endCxn id="9" idx="0"/>
          </p:cNvCxnSpPr>
          <p:nvPr/>
        </p:nvCxnSpPr>
        <p:spPr>
          <a:xfrm>
            <a:off x="56007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9436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25" name="Straight Arrow Connector 24"/>
          <p:cNvCxnSpPr>
            <a:stCxn id="24" idx="4"/>
            <a:endCxn id="9" idx="0"/>
          </p:cNvCxnSpPr>
          <p:nvPr/>
        </p:nvCxnSpPr>
        <p:spPr>
          <a:xfrm flipH="1">
            <a:off x="56007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4" idx="0"/>
            <a:endCxn id="24" idx="0"/>
          </p:cNvCxnSpPr>
          <p:nvPr/>
        </p:nvCxnSpPr>
        <p:spPr>
          <a:xfrm rot="5400000" flipH="1" flipV="1">
            <a:off x="4381500" y="990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6" idx="0"/>
            <a:endCxn id="22" idx="0"/>
          </p:cNvCxnSpPr>
          <p:nvPr/>
        </p:nvCxnSpPr>
        <p:spPr>
          <a:xfrm rot="5400000" flipH="1" flipV="1">
            <a:off x="4381500" y="1524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77701" y="1600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42703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19400" y="4097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310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81600" y="4114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7694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52" name="Oval 51"/>
          <p:cNvSpPr/>
          <p:nvPr/>
        </p:nvSpPr>
        <p:spPr>
          <a:xfrm>
            <a:off x="2438400" y="5410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667000" y="5638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4" name="Oval 53"/>
          <p:cNvSpPr/>
          <p:nvPr/>
        </p:nvSpPr>
        <p:spPr>
          <a:xfrm>
            <a:off x="2895600" y="5410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200400" y="5410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3429000" y="5638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0" name="Oval 59"/>
          <p:cNvSpPr/>
          <p:nvPr/>
        </p:nvSpPr>
        <p:spPr>
          <a:xfrm>
            <a:off x="3657600" y="5410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876800" y="5486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2" name="Oval 61"/>
          <p:cNvSpPr/>
          <p:nvPr/>
        </p:nvSpPr>
        <p:spPr>
          <a:xfrm>
            <a:off x="5105400" y="5715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3" name="Oval 62"/>
          <p:cNvSpPr/>
          <p:nvPr/>
        </p:nvSpPr>
        <p:spPr>
          <a:xfrm>
            <a:off x="5334000" y="5486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638800" y="5486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5867400" y="5715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6" name="Oval 65"/>
          <p:cNvSpPr/>
          <p:nvPr/>
        </p:nvSpPr>
        <p:spPr>
          <a:xfrm>
            <a:off x="6096000" y="5486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stCxn id="52" idx="0"/>
            <a:endCxn id="6" idx="2"/>
          </p:cNvCxnSpPr>
          <p:nvPr/>
        </p:nvCxnSpPr>
        <p:spPr>
          <a:xfrm flipV="1">
            <a:off x="2552700" y="4953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3" idx="0"/>
            <a:endCxn id="6" idx="2"/>
          </p:cNvCxnSpPr>
          <p:nvPr/>
        </p:nvCxnSpPr>
        <p:spPr>
          <a:xfrm flipV="1">
            <a:off x="2781300" y="49530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4" idx="0"/>
            <a:endCxn id="6" idx="2"/>
          </p:cNvCxnSpPr>
          <p:nvPr/>
        </p:nvCxnSpPr>
        <p:spPr>
          <a:xfrm flipH="1" flipV="1">
            <a:off x="2781300" y="4953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8" idx="0"/>
            <a:endCxn id="8" idx="2"/>
          </p:cNvCxnSpPr>
          <p:nvPr/>
        </p:nvCxnSpPr>
        <p:spPr>
          <a:xfrm flipV="1">
            <a:off x="3314700" y="4953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9" idx="0"/>
            <a:endCxn id="8" idx="2"/>
          </p:cNvCxnSpPr>
          <p:nvPr/>
        </p:nvCxnSpPr>
        <p:spPr>
          <a:xfrm flipV="1">
            <a:off x="3543300" y="49530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0" idx="0"/>
            <a:endCxn id="8" idx="2"/>
          </p:cNvCxnSpPr>
          <p:nvPr/>
        </p:nvCxnSpPr>
        <p:spPr>
          <a:xfrm flipH="1" flipV="1">
            <a:off x="3543300" y="4953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1" idx="0"/>
            <a:endCxn id="11" idx="2"/>
          </p:cNvCxnSpPr>
          <p:nvPr/>
        </p:nvCxnSpPr>
        <p:spPr>
          <a:xfrm flipV="1">
            <a:off x="4991100" y="4953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2" idx="0"/>
            <a:endCxn id="11" idx="2"/>
          </p:cNvCxnSpPr>
          <p:nvPr/>
        </p:nvCxnSpPr>
        <p:spPr>
          <a:xfrm flipV="1">
            <a:off x="5219700" y="4953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3" idx="0"/>
            <a:endCxn id="11" idx="2"/>
          </p:cNvCxnSpPr>
          <p:nvPr/>
        </p:nvCxnSpPr>
        <p:spPr>
          <a:xfrm flipH="1" flipV="1">
            <a:off x="5219700" y="4953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4" idx="0"/>
            <a:endCxn id="13" idx="2"/>
          </p:cNvCxnSpPr>
          <p:nvPr/>
        </p:nvCxnSpPr>
        <p:spPr>
          <a:xfrm flipV="1">
            <a:off x="5753100" y="4953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5" idx="0"/>
            <a:endCxn id="13" idx="2"/>
          </p:cNvCxnSpPr>
          <p:nvPr/>
        </p:nvCxnSpPr>
        <p:spPr>
          <a:xfrm flipV="1">
            <a:off x="5981700" y="4953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6" idx="0"/>
            <a:endCxn id="13" idx="2"/>
          </p:cNvCxnSpPr>
          <p:nvPr/>
        </p:nvCxnSpPr>
        <p:spPr>
          <a:xfrm flipH="1" flipV="1">
            <a:off x="5981700" y="4953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53" idx="4"/>
            <a:endCxn id="62" idx="4"/>
          </p:cNvCxnSpPr>
          <p:nvPr/>
        </p:nvCxnSpPr>
        <p:spPr>
          <a:xfrm rot="16200000" flipH="1">
            <a:off x="3962400" y="4686300"/>
            <a:ext cx="76200" cy="2438400"/>
          </a:xfrm>
          <a:prstGeom prst="curvedConnector3">
            <a:avLst>
              <a:gd name="adj1" fmla="val 5018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59" idx="4"/>
            <a:endCxn id="65" idx="4"/>
          </p:cNvCxnSpPr>
          <p:nvPr/>
        </p:nvCxnSpPr>
        <p:spPr>
          <a:xfrm rot="16200000" flipH="1">
            <a:off x="4724400" y="4686300"/>
            <a:ext cx="76200" cy="2438400"/>
          </a:xfrm>
          <a:prstGeom prst="curvedConnector3">
            <a:avLst>
              <a:gd name="adj1" fmla="val 5018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stCxn id="58" idx="4"/>
            <a:endCxn id="66" idx="4"/>
          </p:cNvCxnSpPr>
          <p:nvPr/>
        </p:nvCxnSpPr>
        <p:spPr>
          <a:xfrm rot="16200000" flipH="1">
            <a:off x="4724400" y="4229100"/>
            <a:ext cx="76200" cy="2895600"/>
          </a:xfrm>
          <a:prstGeom prst="curvedConnector3">
            <a:avLst>
              <a:gd name="adj1" fmla="val 1294342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52" idx="4"/>
            <a:endCxn id="63" idx="4"/>
          </p:cNvCxnSpPr>
          <p:nvPr/>
        </p:nvCxnSpPr>
        <p:spPr>
          <a:xfrm rot="16200000" flipH="1">
            <a:off x="3962400" y="4229100"/>
            <a:ext cx="76200" cy="2895600"/>
          </a:xfrm>
          <a:prstGeom prst="curvedConnector3">
            <a:avLst>
              <a:gd name="adj1" fmla="val 12717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267200" y="586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11" name="TextBox 110"/>
          <p:cNvSpPr txBox="1"/>
          <p:nvPr/>
        </p:nvSpPr>
        <p:spPr>
          <a:xfrm>
            <a:off x="4038600" y="6611779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MZ= 1; DZ=.5</a:t>
            </a:r>
            <a:endParaRPr lang="nl-NL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Rater agreement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3276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4"/>
            <a:endCxn id="6" idx="0"/>
          </p:cNvCxnSpPr>
          <p:nvPr/>
        </p:nvCxnSpPr>
        <p:spPr>
          <a:xfrm flipH="1">
            <a:off x="800100" y="3657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4191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4"/>
            <a:endCxn id="8" idx="0"/>
          </p:cNvCxnSpPr>
          <p:nvPr/>
        </p:nvCxnSpPr>
        <p:spPr>
          <a:xfrm>
            <a:off x="1181100" y="3657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71600" y="4191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3276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4"/>
            <a:endCxn id="11" idx="0"/>
          </p:cNvCxnSpPr>
          <p:nvPr/>
        </p:nvCxnSpPr>
        <p:spPr>
          <a:xfrm flipH="1">
            <a:off x="3238500" y="3657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4191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4"/>
            <a:endCxn id="13" idx="0"/>
          </p:cNvCxnSpPr>
          <p:nvPr/>
        </p:nvCxnSpPr>
        <p:spPr>
          <a:xfrm>
            <a:off x="3619500" y="3657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0" y="4191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72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4"/>
            <a:endCxn id="4" idx="0"/>
          </p:cNvCxnSpPr>
          <p:nvPr/>
        </p:nvCxnSpPr>
        <p:spPr>
          <a:xfrm>
            <a:off x="647700" y="2743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906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4"/>
            <a:endCxn id="4" idx="0"/>
          </p:cNvCxnSpPr>
          <p:nvPr/>
        </p:nvCxnSpPr>
        <p:spPr>
          <a:xfrm>
            <a:off x="1181100" y="2743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5240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4"/>
            <a:endCxn id="4" idx="0"/>
          </p:cNvCxnSpPr>
          <p:nvPr/>
        </p:nvCxnSpPr>
        <p:spPr>
          <a:xfrm flipH="1">
            <a:off x="1181100" y="2743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8956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1" name="Straight Arrow Connector 20"/>
          <p:cNvCxnSpPr>
            <a:stCxn id="20" idx="4"/>
            <a:endCxn id="9" idx="0"/>
          </p:cNvCxnSpPr>
          <p:nvPr/>
        </p:nvCxnSpPr>
        <p:spPr>
          <a:xfrm>
            <a:off x="3086100" y="2743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4290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4"/>
            <a:endCxn id="9" idx="0"/>
          </p:cNvCxnSpPr>
          <p:nvPr/>
        </p:nvCxnSpPr>
        <p:spPr>
          <a:xfrm>
            <a:off x="3619500" y="2743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962400" y="2362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25" name="Straight Arrow Connector 24"/>
          <p:cNvCxnSpPr>
            <a:stCxn id="24" idx="4"/>
            <a:endCxn id="9" idx="0"/>
          </p:cNvCxnSpPr>
          <p:nvPr/>
        </p:nvCxnSpPr>
        <p:spPr>
          <a:xfrm flipH="1">
            <a:off x="3619500" y="2743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4" idx="0"/>
            <a:endCxn id="24" idx="0"/>
          </p:cNvCxnSpPr>
          <p:nvPr/>
        </p:nvCxnSpPr>
        <p:spPr>
          <a:xfrm rot="5400000" flipH="1" flipV="1">
            <a:off x="2400300" y="609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6" idx="0"/>
            <a:endCxn id="22" idx="0"/>
          </p:cNvCxnSpPr>
          <p:nvPr/>
        </p:nvCxnSpPr>
        <p:spPr>
          <a:xfrm rot="5400000" flipH="1" flipV="1">
            <a:off x="2400300" y="1143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96501" y="1219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2289114" y="152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3716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1349810" y="3733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00400" y="3733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88210" y="3733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2133600"/>
            <a:ext cx="20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dirty="0" err="1" smtClean="0"/>
              <a:t>ra</a:t>
            </a:r>
            <a:r>
              <a:rPr lang="en-US" dirty="0" smtClean="0"/>
              <a:t>) = a</a:t>
            </a:r>
            <a:r>
              <a:rPr lang="en-US" baseline="30000" dirty="0" smtClean="0"/>
              <a:t>2 </a:t>
            </a:r>
            <a:r>
              <a:rPr lang="en-US" dirty="0" smtClean="0"/>
              <a:t>+ c</a:t>
            </a:r>
            <a:r>
              <a:rPr lang="en-US" baseline="30000" dirty="0" smtClean="0"/>
              <a:t>2</a:t>
            </a:r>
            <a:r>
              <a:rPr lang="en-US" dirty="0" smtClean="0"/>
              <a:t> + e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029200" y="2640568"/>
            <a:ext cx="198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covMZ</a:t>
            </a:r>
            <a:r>
              <a:rPr lang="en-US" dirty="0" smtClean="0"/>
              <a:t>(</a:t>
            </a:r>
            <a:r>
              <a:rPr lang="en-US" dirty="0" err="1" smtClean="0"/>
              <a:t>ra</a:t>
            </a:r>
            <a:r>
              <a:rPr lang="en-US" dirty="0"/>
              <a:t>) = a</a:t>
            </a:r>
            <a:r>
              <a:rPr lang="en-US" baseline="30000" dirty="0"/>
              <a:t>2 </a:t>
            </a:r>
            <a:r>
              <a:rPr lang="en-US" dirty="0"/>
              <a:t>+ c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105400" y="3091934"/>
            <a:ext cx="2213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covDZ</a:t>
            </a:r>
            <a:r>
              <a:rPr lang="en-US" dirty="0" smtClean="0"/>
              <a:t>(</a:t>
            </a:r>
            <a:r>
              <a:rPr lang="en-US" dirty="0" err="1" smtClean="0"/>
              <a:t>ra</a:t>
            </a:r>
            <a:r>
              <a:rPr lang="en-US" dirty="0"/>
              <a:t>) = </a:t>
            </a:r>
            <a:r>
              <a:rPr lang="en-US" dirty="0" smtClean="0"/>
              <a:t>.5*a</a:t>
            </a:r>
            <a:r>
              <a:rPr lang="en-US" baseline="30000" dirty="0" smtClean="0"/>
              <a:t>2 </a:t>
            </a:r>
            <a:r>
              <a:rPr lang="en-US" dirty="0"/>
              <a:t>+ c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743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Rater disagreement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667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667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2667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3505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9600" y="3733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838200" y="3505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3000" y="3505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71600" y="3733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19400" y="3581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5" name="Oval 14"/>
          <p:cNvSpPr/>
          <p:nvPr/>
        </p:nvSpPr>
        <p:spPr>
          <a:xfrm>
            <a:off x="3048000" y="3810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>
          <a:xfrm>
            <a:off x="3276600" y="3581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581400" y="3581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10000" y="3810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4038600" y="3581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A</a:t>
            </a:r>
            <a:endParaRPr lang="nl-NL" sz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8" idx="0"/>
            <a:endCxn id="4" idx="2"/>
          </p:cNvCxnSpPr>
          <p:nvPr/>
        </p:nvCxnSpPr>
        <p:spPr>
          <a:xfrm flipV="1">
            <a:off x="495300" y="3048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4" idx="2"/>
          </p:cNvCxnSpPr>
          <p:nvPr/>
        </p:nvCxnSpPr>
        <p:spPr>
          <a:xfrm flipV="1">
            <a:off x="723900" y="30480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  <a:endCxn id="4" idx="2"/>
          </p:cNvCxnSpPr>
          <p:nvPr/>
        </p:nvCxnSpPr>
        <p:spPr>
          <a:xfrm flipH="1" flipV="1">
            <a:off x="723900" y="3048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5" idx="2"/>
          </p:cNvCxnSpPr>
          <p:nvPr/>
        </p:nvCxnSpPr>
        <p:spPr>
          <a:xfrm flipV="1">
            <a:off x="1257300" y="3048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0"/>
            <a:endCxn id="5" idx="2"/>
          </p:cNvCxnSpPr>
          <p:nvPr/>
        </p:nvCxnSpPr>
        <p:spPr>
          <a:xfrm flipV="1">
            <a:off x="1485900" y="30480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5" idx="2"/>
          </p:cNvCxnSpPr>
          <p:nvPr/>
        </p:nvCxnSpPr>
        <p:spPr>
          <a:xfrm flipH="1" flipV="1">
            <a:off x="1485900" y="30480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0"/>
            <a:endCxn id="6" idx="2"/>
          </p:cNvCxnSpPr>
          <p:nvPr/>
        </p:nvCxnSpPr>
        <p:spPr>
          <a:xfrm flipV="1">
            <a:off x="2933700" y="3048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0"/>
            <a:endCxn id="6" idx="2"/>
          </p:cNvCxnSpPr>
          <p:nvPr/>
        </p:nvCxnSpPr>
        <p:spPr>
          <a:xfrm flipV="1">
            <a:off x="3162300" y="3048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0"/>
            <a:endCxn id="6" idx="2"/>
          </p:cNvCxnSpPr>
          <p:nvPr/>
        </p:nvCxnSpPr>
        <p:spPr>
          <a:xfrm flipH="1" flipV="1">
            <a:off x="3162300" y="3048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0"/>
            <a:endCxn id="7" idx="2"/>
          </p:cNvCxnSpPr>
          <p:nvPr/>
        </p:nvCxnSpPr>
        <p:spPr>
          <a:xfrm flipV="1">
            <a:off x="3695700" y="3048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0"/>
            <a:endCxn id="7" idx="2"/>
          </p:cNvCxnSpPr>
          <p:nvPr/>
        </p:nvCxnSpPr>
        <p:spPr>
          <a:xfrm flipV="1">
            <a:off x="3924300" y="3048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0"/>
            <a:endCxn id="7" idx="2"/>
          </p:cNvCxnSpPr>
          <p:nvPr/>
        </p:nvCxnSpPr>
        <p:spPr>
          <a:xfrm flipH="1" flipV="1">
            <a:off x="3924300" y="30480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9" idx="4"/>
            <a:endCxn id="15" idx="4"/>
          </p:cNvCxnSpPr>
          <p:nvPr/>
        </p:nvCxnSpPr>
        <p:spPr>
          <a:xfrm rot="16200000" flipH="1">
            <a:off x="1905000" y="2781300"/>
            <a:ext cx="76200" cy="2438400"/>
          </a:xfrm>
          <a:prstGeom prst="curvedConnector3">
            <a:avLst>
              <a:gd name="adj1" fmla="val 5018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2" idx="4"/>
            <a:endCxn id="18" idx="4"/>
          </p:cNvCxnSpPr>
          <p:nvPr/>
        </p:nvCxnSpPr>
        <p:spPr>
          <a:xfrm rot="16200000" flipH="1">
            <a:off x="2667000" y="2781300"/>
            <a:ext cx="76200" cy="2438400"/>
          </a:xfrm>
          <a:prstGeom prst="curvedConnector3">
            <a:avLst>
              <a:gd name="adj1" fmla="val 5018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1" idx="4"/>
            <a:endCxn id="19" idx="4"/>
          </p:cNvCxnSpPr>
          <p:nvPr/>
        </p:nvCxnSpPr>
        <p:spPr>
          <a:xfrm rot="16200000" flipH="1">
            <a:off x="2667000" y="2324100"/>
            <a:ext cx="76200" cy="2895600"/>
          </a:xfrm>
          <a:prstGeom prst="curvedConnector3">
            <a:avLst>
              <a:gd name="adj1" fmla="val 1294342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8" idx="4"/>
            <a:endCxn id="16" idx="4"/>
          </p:cNvCxnSpPr>
          <p:nvPr/>
        </p:nvCxnSpPr>
        <p:spPr>
          <a:xfrm rot="16200000" flipH="1">
            <a:off x="1905000" y="2324100"/>
            <a:ext cx="76200" cy="2895600"/>
          </a:xfrm>
          <a:prstGeom prst="curvedConnector3">
            <a:avLst>
              <a:gd name="adj1" fmla="val 12717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09800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7" name="TextBox 36"/>
          <p:cNvSpPr txBox="1"/>
          <p:nvPr/>
        </p:nvSpPr>
        <p:spPr>
          <a:xfrm>
            <a:off x="1981200" y="4706779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MZ= 1; DZ=.5</a:t>
            </a:r>
            <a:endParaRPr lang="nl-NL" sz="1000" dirty="0"/>
          </a:p>
        </p:txBody>
      </p:sp>
      <p:sp>
        <p:nvSpPr>
          <p:cNvPr id="38" name="Rectangle 37"/>
          <p:cNvSpPr/>
          <p:nvPr/>
        </p:nvSpPr>
        <p:spPr>
          <a:xfrm>
            <a:off x="4267200" y="22111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Var(rd</a:t>
            </a:r>
            <a:r>
              <a:rPr lang="it-IT" dirty="0"/>
              <a:t>) </a:t>
            </a:r>
            <a:r>
              <a:rPr lang="it-IT" dirty="0" smtClean="0"/>
              <a:t>= </a:t>
            </a:r>
            <a:r>
              <a:rPr lang="it-IT" dirty="0"/>
              <a:t>(a2</a:t>
            </a:r>
            <a:r>
              <a:rPr lang="it-IT" baseline="-25000" dirty="0"/>
              <a:t>m</a:t>
            </a:r>
            <a:r>
              <a:rPr lang="it-IT" dirty="0"/>
              <a:t> </a:t>
            </a:r>
            <a:r>
              <a:rPr lang="it-IT" dirty="0" smtClean="0"/>
              <a:t>+ m*c2</a:t>
            </a:r>
            <a:r>
              <a:rPr lang="it-IT" baseline="-25000" dirty="0" smtClean="0"/>
              <a:t>m</a:t>
            </a:r>
            <a:r>
              <a:rPr lang="it-IT" dirty="0" smtClean="0"/>
              <a:t> + n*e2</a:t>
            </a:r>
            <a:r>
              <a:rPr lang="it-IT" baseline="-25000" dirty="0" smtClean="0"/>
              <a:t>m</a:t>
            </a:r>
            <a:r>
              <a:rPr lang="it-IT" dirty="0"/>
              <a:t>) </a:t>
            </a:r>
            <a:r>
              <a:rPr lang="it-IT" dirty="0" smtClean="0"/>
              <a:t>+     </a:t>
            </a:r>
          </a:p>
          <a:p>
            <a:r>
              <a:rPr lang="it-IT" dirty="0" smtClean="0"/>
              <a:t>           </a:t>
            </a:r>
            <a:r>
              <a:rPr lang="it-IT" dirty="0"/>
              <a:t>(1-m)*c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r>
              <a:rPr lang="it-IT" dirty="0"/>
              <a:t> + (1-n)e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endParaRPr lang="it-IT" dirty="0"/>
          </a:p>
        </p:txBody>
      </p:sp>
      <p:sp>
        <p:nvSpPr>
          <p:cNvPr id="39" name="Rectangle 38"/>
          <p:cNvSpPr/>
          <p:nvPr/>
        </p:nvSpPr>
        <p:spPr>
          <a:xfrm>
            <a:off x="4495800" y="3316069"/>
            <a:ext cx="257359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Unique rater perspective:</a:t>
            </a:r>
          </a:p>
          <a:p>
            <a:r>
              <a:rPr lang="it-IT" dirty="0" smtClean="0"/>
              <a:t>(a</a:t>
            </a:r>
            <a:r>
              <a:rPr lang="it-IT" baseline="30000" dirty="0" smtClean="0"/>
              <a:t>2</a:t>
            </a:r>
            <a:r>
              <a:rPr lang="it-IT" baseline="-25000" dirty="0" smtClean="0"/>
              <a:t>m</a:t>
            </a:r>
            <a:r>
              <a:rPr lang="it-IT" dirty="0" smtClean="0"/>
              <a:t> </a:t>
            </a:r>
            <a:r>
              <a:rPr lang="it-IT" dirty="0"/>
              <a:t>+ m*c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r>
              <a:rPr lang="it-IT" dirty="0"/>
              <a:t> + n*e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r>
              <a:rPr lang="it-IT" dirty="0"/>
              <a:t>)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Rater bias:</a:t>
            </a:r>
          </a:p>
          <a:p>
            <a:r>
              <a:rPr lang="it-IT" dirty="0"/>
              <a:t> (1-m)*c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r>
              <a:rPr lang="it-IT" dirty="0"/>
              <a:t> + (1-n)e</a:t>
            </a:r>
            <a:r>
              <a:rPr lang="it-IT" baseline="30000" dirty="0"/>
              <a:t>2</a:t>
            </a:r>
            <a:r>
              <a:rPr lang="it-IT" baseline="-25000" dirty="0"/>
              <a:t>m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562600"/>
            <a:ext cx="7001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is always reason to believe raters have a unique and valid perspective</a:t>
            </a:r>
          </a:p>
          <a:p>
            <a:r>
              <a:rPr lang="en-US" dirty="0"/>
              <a:t>c</a:t>
            </a:r>
            <a:r>
              <a:rPr lang="en-US" baseline="30000" dirty="0" smtClean="0"/>
              <a:t>2 </a:t>
            </a:r>
            <a:r>
              <a:rPr lang="en-US" dirty="0" smtClean="0"/>
              <a:t>could be bias, but again also a valid unique perspective</a:t>
            </a:r>
          </a:p>
          <a:p>
            <a:r>
              <a:rPr lang="en-US" dirty="0"/>
              <a:t>e</a:t>
            </a:r>
            <a:r>
              <a:rPr lang="en-US" baseline="30000" dirty="0" smtClean="0"/>
              <a:t>2 </a:t>
            </a:r>
            <a:r>
              <a:rPr lang="en-US" dirty="0" smtClean="0"/>
              <a:t>could be measurement error, but again also a valid unique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9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summarize: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Multivariate </a:t>
            </a:r>
            <a:r>
              <a:rPr lang="en-US" dirty="0" smtClean="0"/>
              <a:t>ratings can be used to detect, or at least get closer to, Bias</a:t>
            </a:r>
            <a:endParaRPr lang="en-US" dirty="0"/>
          </a:p>
          <a:p>
            <a:r>
              <a:rPr lang="en-US" dirty="0" smtClean="0"/>
              <a:t> Each rater or rating can contribute unique information of a subject and on the relation between two </a:t>
            </a:r>
            <a:r>
              <a:rPr lang="en-US" dirty="0" smtClean="0"/>
              <a:t>twins.</a:t>
            </a:r>
          </a:p>
        </p:txBody>
      </p:sp>
    </p:spTree>
    <p:extLst>
      <p:ext uri="{BB962C8B-B14F-4D97-AF65-F5344CB8AC3E}">
        <p14:creationId xmlns:p14="http://schemas.microsoft.com/office/powerpoint/2010/main" val="256788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Bartels, </a:t>
            </a:r>
            <a:r>
              <a:rPr lang="en-US" sz="2000" dirty="0" err="1"/>
              <a:t>Meike</a:t>
            </a:r>
            <a:r>
              <a:rPr lang="en-US" sz="2000" dirty="0"/>
              <a:t>, et al. "Young Netherlands Twin Register (Y-NTR): a longitudinal multiple informant study of problem behavior." </a:t>
            </a:r>
            <a:r>
              <a:rPr lang="en-US" sz="2000" i="1" dirty="0"/>
              <a:t>Twin Research and Human Genetics</a:t>
            </a:r>
            <a:r>
              <a:rPr lang="en-US" sz="2000" dirty="0"/>
              <a:t> 10.01 (2007): 3-11.</a:t>
            </a:r>
          </a:p>
          <a:p>
            <a:r>
              <a:rPr lang="en-US" sz="2000" dirty="0"/>
              <a:t>Hoyt, William T. "Rater bias in psychological research: When is it a problem and what can we do about it?." </a:t>
            </a:r>
            <a:r>
              <a:rPr lang="en-US" sz="2000" i="1" dirty="0"/>
              <a:t>Psychological methods</a:t>
            </a:r>
            <a:r>
              <a:rPr lang="en-US" sz="2000" dirty="0"/>
              <a:t> 5.1 (2000): 64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Hewitt, John K., et al. "The analysis of parental ratings of children's behavior using LISREL." </a:t>
            </a:r>
            <a:r>
              <a:rPr lang="en-US" sz="2000" i="1" dirty="0"/>
              <a:t>Behavior Genetics</a:t>
            </a:r>
            <a:r>
              <a:rPr lang="en-US" sz="2000" dirty="0"/>
              <a:t> 22.3 (1992): 293-317.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977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more from multi rater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 raters might contain unique information on a phenotype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either of the multiple raters might also be biased in his/her rating.</a:t>
            </a:r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 smtClean="0"/>
              <a:t>A father and mother separately rating their child.</a:t>
            </a:r>
            <a:endParaRPr lang="en-US" dirty="0"/>
          </a:p>
          <a:p>
            <a:pPr lvl="1"/>
            <a:r>
              <a:rPr lang="en-US" dirty="0" err="1" smtClean="0"/>
              <a:t>Robo</a:t>
            </a:r>
            <a:r>
              <a:rPr lang="en-US" dirty="0" smtClean="0"/>
              <a:t> dialed vs live interviewer measures of political opinion.</a:t>
            </a:r>
          </a:p>
          <a:p>
            <a:pPr lvl="1"/>
            <a:r>
              <a:rPr lang="en-US" dirty="0" smtClean="0"/>
              <a:t>Subscales of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4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their a bias in either of the measures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8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</a:t>
            </a:r>
            <a:r>
              <a:rPr lang="nl-NL" dirty="0" err="1" smtClean="0"/>
              <a:t>ater</a:t>
            </a:r>
            <a:r>
              <a:rPr lang="nl-NL" dirty="0" smtClean="0"/>
              <a:t> </a:t>
            </a:r>
            <a:r>
              <a:rPr lang="nl-NL" dirty="0"/>
              <a:t>b</a:t>
            </a:r>
            <a:r>
              <a:rPr lang="nl-NL" dirty="0" smtClean="0"/>
              <a:t>ias model</a:t>
            </a:r>
            <a:endParaRPr lang="nl-NL" dirty="0"/>
          </a:p>
        </p:txBody>
      </p:sp>
      <p:sp>
        <p:nvSpPr>
          <p:cNvPr id="4" name="Oval 3"/>
          <p:cNvSpPr/>
          <p:nvPr/>
        </p:nvSpPr>
        <p:spPr>
          <a:xfrm>
            <a:off x="29718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  <a:endCxn id="7" idx="0"/>
          </p:cNvCxnSpPr>
          <p:nvPr/>
        </p:nvCxnSpPr>
        <p:spPr>
          <a:xfrm flipH="1">
            <a:off x="2781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4"/>
            <a:endCxn id="11" idx="0"/>
          </p:cNvCxnSpPr>
          <p:nvPr/>
        </p:nvCxnSpPr>
        <p:spPr>
          <a:xfrm>
            <a:off x="3162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4"/>
            <a:endCxn id="15" idx="0"/>
          </p:cNvCxnSpPr>
          <p:nvPr/>
        </p:nvCxnSpPr>
        <p:spPr>
          <a:xfrm flipH="1">
            <a:off x="5219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4"/>
            <a:endCxn id="17" idx="0"/>
          </p:cNvCxnSpPr>
          <p:nvPr/>
        </p:nvCxnSpPr>
        <p:spPr>
          <a:xfrm>
            <a:off x="5600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4"/>
            <a:endCxn id="4" idx="0"/>
          </p:cNvCxnSpPr>
          <p:nvPr/>
        </p:nvCxnSpPr>
        <p:spPr>
          <a:xfrm>
            <a:off x="26289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71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4"/>
            <a:endCxn id="4" idx="0"/>
          </p:cNvCxnSpPr>
          <p:nvPr/>
        </p:nvCxnSpPr>
        <p:spPr>
          <a:xfrm>
            <a:off x="31623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4"/>
            <a:endCxn id="4" idx="0"/>
          </p:cNvCxnSpPr>
          <p:nvPr/>
        </p:nvCxnSpPr>
        <p:spPr>
          <a:xfrm flipH="1">
            <a:off x="3162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2" name="Straight Arrow Connector 31"/>
          <p:cNvCxnSpPr>
            <a:stCxn id="31" idx="4"/>
            <a:endCxn id="13" idx="0"/>
          </p:cNvCxnSpPr>
          <p:nvPr/>
        </p:nvCxnSpPr>
        <p:spPr>
          <a:xfrm>
            <a:off x="5067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410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4"/>
            <a:endCxn id="13" idx="0"/>
          </p:cNvCxnSpPr>
          <p:nvPr/>
        </p:nvCxnSpPr>
        <p:spPr>
          <a:xfrm>
            <a:off x="56007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436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6" name="Straight Arrow Connector 35"/>
          <p:cNvCxnSpPr>
            <a:stCxn id="35" idx="4"/>
            <a:endCxn id="13" idx="0"/>
          </p:cNvCxnSpPr>
          <p:nvPr/>
        </p:nvCxnSpPr>
        <p:spPr>
          <a:xfrm flipH="1">
            <a:off x="56007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8" idx="0"/>
            <a:endCxn id="35" idx="0"/>
          </p:cNvCxnSpPr>
          <p:nvPr/>
        </p:nvCxnSpPr>
        <p:spPr>
          <a:xfrm rot="5400000" flipH="1" flipV="1">
            <a:off x="4381500" y="990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5" idx="0"/>
            <a:endCxn id="33" idx="0"/>
          </p:cNvCxnSpPr>
          <p:nvPr/>
        </p:nvCxnSpPr>
        <p:spPr>
          <a:xfrm rot="5400000" flipH="1" flipV="1">
            <a:off x="4381500" y="1524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77701" y="1600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49" name="TextBox 48"/>
          <p:cNvSpPr txBox="1"/>
          <p:nvPr/>
        </p:nvSpPr>
        <p:spPr>
          <a:xfrm>
            <a:off x="42703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2590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0" idx="0"/>
            <a:endCxn id="7" idx="2"/>
          </p:cNvCxnSpPr>
          <p:nvPr/>
        </p:nvCxnSpPr>
        <p:spPr>
          <a:xfrm flipV="1">
            <a:off x="2781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352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0"/>
            <a:endCxn id="11" idx="2"/>
          </p:cNvCxnSpPr>
          <p:nvPr/>
        </p:nvCxnSpPr>
        <p:spPr>
          <a:xfrm flipV="1">
            <a:off x="3543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029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0"/>
            <a:endCxn id="15" idx="2"/>
          </p:cNvCxnSpPr>
          <p:nvPr/>
        </p:nvCxnSpPr>
        <p:spPr>
          <a:xfrm flipV="1">
            <a:off x="5219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791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0"/>
            <a:endCxn id="17" idx="2"/>
          </p:cNvCxnSpPr>
          <p:nvPr/>
        </p:nvCxnSpPr>
        <p:spPr>
          <a:xfrm flipV="1">
            <a:off x="5981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958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  <a:endCxn id="11" idx="2"/>
          </p:cNvCxnSpPr>
          <p:nvPr/>
        </p:nvCxnSpPr>
        <p:spPr>
          <a:xfrm flipH="1" flipV="1">
            <a:off x="3543300" y="4953000"/>
            <a:ext cx="10082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7"/>
            <a:endCxn id="17" idx="2"/>
          </p:cNvCxnSpPr>
          <p:nvPr/>
        </p:nvCxnSpPr>
        <p:spPr>
          <a:xfrm flipV="1">
            <a:off x="4821004" y="4953000"/>
            <a:ext cx="11606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8862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2" idx="0"/>
            <a:endCxn id="15" idx="2"/>
          </p:cNvCxnSpPr>
          <p:nvPr/>
        </p:nvCxnSpPr>
        <p:spPr>
          <a:xfrm flipV="1">
            <a:off x="4076700" y="49530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0"/>
            <a:endCxn id="7" idx="2"/>
          </p:cNvCxnSpPr>
          <p:nvPr/>
        </p:nvCxnSpPr>
        <p:spPr>
          <a:xfrm flipH="1" flipV="1">
            <a:off x="2781300" y="4953000"/>
            <a:ext cx="1295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648200" y="5181600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0" y="5163979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733800" y="5163979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5434154" y="5181600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2819400" y="4097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3310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L</a:t>
            </a:r>
            <a:endParaRPr lang="nl-N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181600" y="4114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7694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95719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your own data, does it contain multiple ratings of the same construct?</a:t>
            </a:r>
          </a:p>
          <a:p>
            <a:endParaRPr lang="en-US" dirty="0"/>
          </a:p>
          <a:p>
            <a:r>
              <a:rPr lang="en-US" dirty="0" smtClean="0"/>
              <a:t>If yes, you can use this model!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3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</a:t>
            </a:r>
            <a:r>
              <a:rPr lang="nl-NL" dirty="0" err="1" smtClean="0"/>
              <a:t>ater</a:t>
            </a:r>
            <a:r>
              <a:rPr lang="nl-NL" dirty="0" smtClean="0"/>
              <a:t> </a:t>
            </a:r>
            <a:r>
              <a:rPr lang="nl-NL" dirty="0"/>
              <a:t>b</a:t>
            </a:r>
            <a:r>
              <a:rPr lang="nl-NL" dirty="0" smtClean="0"/>
              <a:t>ias model</a:t>
            </a:r>
            <a:endParaRPr lang="nl-NL" dirty="0"/>
          </a:p>
        </p:txBody>
      </p:sp>
      <p:sp>
        <p:nvSpPr>
          <p:cNvPr id="4" name="Oval 3"/>
          <p:cNvSpPr/>
          <p:nvPr/>
        </p:nvSpPr>
        <p:spPr>
          <a:xfrm>
            <a:off x="29718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  <a:endCxn id="7" idx="0"/>
          </p:cNvCxnSpPr>
          <p:nvPr/>
        </p:nvCxnSpPr>
        <p:spPr>
          <a:xfrm flipH="1">
            <a:off x="2781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4"/>
            <a:endCxn id="11" idx="0"/>
          </p:cNvCxnSpPr>
          <p:nvPr/>
        </p:nvCxnSpPr>
        <p:spPr>
          <a:xfrm>
            <a:off x="3162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4"/>
            <a:endCxn id="15" idx="0"/>
          </p:cNvCxnSpPr>
          <p:nvPr/>
        </p:nvCxnSpPr>
        <p:spPr>
          <a:xfrm flipH="1">
            <a:off x="5219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4"/>
            <a:endCxn id="17" idx="0"/>
          </p:cNvCxnSpPr>
          <p:nvPr/>
        </p:nvCxnSpPr>
        <p:spPr>
          <a:xfrm>
            <a:off x="5600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4"/>
            <a:endCxn id="4" idx="0"/>
          </p:cNvCxnSpPr>
          <p:nvPr/>
        </p:nvCxnSpPr>
        <p:spPr>
          <a:xfrm>
            <a:off x="26289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71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4"/>
            <a:endCxn id="4" idx="0"/>
          </p:cNvCxnSpPr>
          <p:nvPr/>
        </p:nvCxnSpPr>
        <p:spPr>
          <a:xfrm>
            <a:off x="31623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4"/>
            <a:endCxn id="4" idx="0"/>
          </p:cNvCxnSpPr>
          <p:nvPr/>
        </p:nvCxnSpPr>
        <p:spPr>
          <a:xfrm flipH="1">
            <a:off x="3162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2" name="Straight Arrow Connector 31"/>
          <p:cNvCxnSpPr>
            <a:stCxn id="31" idx="4"/>
            <a:endCxn id="13" idx="0"/>
          </p:cNvCxnSpPr>
          <p:nvPr/>
        </p:nvCxnSpPr>
        <p:spPr>
          <a:xfrm>
            <a:off x="5067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410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4"/>
            <a:endCxn id="13" idx="0"/>
          </p:cNvCxnSpPr>
          <p:nvPr/>
        </p:nvCxnSpPr>
        <p:spPr>
          <a:xfrm>
            <a:off x="56007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436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6" name="Straight Arrow Connector 35"/>
          <p:cNvCxnSpPr>
            <a:stCxn id="35" idx="4"/>
            <a:endCxn id="13" idx="0"/>
          </p:cNvCxnSpPr>
          <p:nvPr/>
        </p:nvCxnSpPr>
        <p:spPr>
          <a:xfrm flipH="1">
            <a:off x="56007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8" idx="0"/>
            <a:endCxn id="35" idx="0"/>
          </p:cNvCxnSpPr>
          <p:nvPr/>
        </p:nvCxnSpPr>
        <p:spPr>
          <a:xfrm rot="5400000" flipH="1" flipV="1">
            <a:off x="4381500" y="990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5" idx="0"/>
            <a:endCxn id="33" idx="0"/>
          </p:cNvCxnSpPr>
          <p:nvPr/>
        </p:nvCxnSpPr>
        <p:spPr>
          <a:xfrm rot="5400000" flipH="1" flipV="1">
            <a:off x="4381500" y="1524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77701" y="1600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49" name="TextBox 48"/>
          <p:cNvSpPr txBox="1"/>
          <p:nvPr/>
        </p:nvSpPr>
        <p:spPr>
          <a:xfrm>
            <a:off x="42703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2590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0" idx="0"/>
            <a:endCxn id="7" idx="2"/>
          </p:cNvCxnSpPr>
          <p:nvPr/>
        </p:nvCxnSpPr>
        <p:spPr>
          <a:xfrm flipV="1">
            <a:off x="2781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352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0"/>
            <a:endCxn id="11" idx="2"/>
          </p:cNvCxnSpPr>
          <p:nvPr/>
        </p:nvCxnSpPr>
        <p:spPr>
          <a:xfrm flipV="1">
            <a:off x="3543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029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0"/>
            <a:endCxn id="15" idx="2"/>
          </p:cNvCxnSpPr>
          <p:nvPr/>
        </p:nvCxnSpPr>
        <p:spPr>
          <a:xfrm flipV="1">
            <a:off x="5219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791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0"/>
            <a:endCxn id="17" idx="2"/>
          </p:cNvCxnSpPr>
          <p:nvPr/>
        </p:nvCxnSpPr>
        <p:spPr>
          <a:xfrm flipV="1">
            <a:off x="5981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958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  <a:endCxn id="11" idx="2"/>
          </p:cNvCxnSpPr>
          <p:nvPr/>
        </p:nvCxnSpPr>
        <p:spPr>
          <a:xfrm flipH="1" flipV="1">
            <a:off x="3543300" y="4953000"/>
            <a:ext cx="10082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7"/>
            <a:endCxn id="17" idx="2"/>
          </p:cNvCxnSpPr>
          <p:nvPr/>
        </p:nvCxnSpPr>
        <p:spPr>
          <a:xfrm flipV="1">
            <a:off x="4821004" y="4953000"/>
            <a:ext cx="11606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8862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2" idx="0"/>
            <a:endCxn id="15" idx="2"/>
          </p:cNvCxnSpPr>
          <p:nvPr/>
        </p:nvCxnSpPr>
        <p:spPr>
          <a:xfrm flipV="1">
            <a:off x="4076700" y="49530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0"/>
            <a:endCxn id="7" idx="2"/>
          </p:cNvCxnSpPr>
          <p:nvPr/>
        </p:nvCxnSpPr>
        <p:spPr>
          <a:xfrm flipH="1" flipV="1">
            <a:off x="2781300" y="4953000"/>
            <a:ext cx="1295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648200" y="5181600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0" y="5163979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733800" y="5163979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5434154" y="5181600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2819400" y="4097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3310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L</a:t>
            </a:r>
            <a:endParaRPr lang="nl-N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181600" y="4114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7694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3505200"/>
            <a:ext cx="4800600" cy="17804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3505200"/>
            <a:ext cx="20118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model a latent </a:t>
            </a:r>
          </a:p>
          <a:p>
            <a:r>
              <a:rPr lang="en-US" dirty="0" smtClean="0"/>
              <a:t>variable, which is a </a:t>
            </a:r>
          </a:p>
          <a:p>
            <a:r>
              <a:rPr lang="en-US" dirty="0" smtClean="0"/>
              <a:t>function of the </a:t>
            </a:r>
          </a:p>
          <a:p>
            <a:r>
              <a:rPr lang="en-US" dirty="0" smtClean="0"/>
              <a:t>“ agreement”  </a:t>
            </a:r>
          </a:p>
          <a:p>
            <a:r>
              <a:rPr lang="en-US" dirty="0" smtClean="0"/>
              <a:t>between our two</a:t>
            </a:r>
          </a:p>
          <a:p>
            <a:r>
              <a:rPr lang="en-US" dirty="0" smtClean="0"/>
              <a:t> raters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657600"/>
            <a:ext cx="20121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 loadings are </a:t>
            </a:r>
          </a:p>
          <a:p>
            <a:r>
              <a:rPr lang="en-US" dirty="0" smtClean="0"/>
              <a:t>Specified on line</a:t>
            </a:r>
          </a:p>
          <a:p>
            <a:r>
              <a:rPr lang="en-US" dirty="0" smtClean="0"/>
              <a:t>45 to 65 of the</a:t>
            </a:r>
          </a:p>
          <a:p>
            <a:r>
              <a:rPr lang="en-US" dirty="0" smtClean="0"/>
              <a:t>Rater bias script.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</a:t>
            </a:r>
            <a:r>
              <a:rPr lang="nl-NL" dirty="0" err="1" smtClean="0"/>
              <a:t>ater</a:t>
            </a:r>
            <a:r>
              <a:rPr lang="nl-NL" dirty="0" smtClean="0"/>
              <a:t> </a:t>
            </a:r>
            <a:r>
              <a:rPr lang="nl-NL" dirty="0"/>
              <a:t>b</a:t>
            </a:r>
            <a:r>
              <a:rPr lang="nl-NL" dirty="0" smtClean="0"/>
              <a:t>ias model</a:t>
            </a:r>
            <a:endParaRPr lang="nl-NL" dirty="0"/>
          </a:p>
        </p:txBody>
      </p:sp>
      <p:sp>
        <p:nvSpPr>
          <p:cNvPr id="4" name="Oval 3"/>
          <p:cNvSpPr/>
          <p:nvPr/>
        </p:nvSpPr>
        <p:spPr>
          <a:xfrm>
            <a:off x="29718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  <a:endCxn id="7" idx="0"/>
          </p:cNvCxnSpPr>
          <p:nvPr/>
        </p:nvCxnSpPr>
        <p:spPr>
          <a:xfrm flipH="1">
            <a:off x="2781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4"/>
            <a:endCxn id="11" idx="0"/>
          </p:cNvCxnSpPr>
          <p:nvPr/>
        </p:nvCxnSpPr>
        <p:spPr>
          <a:xfrm>
            <a:off x="3162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4"/>
            <a:endCxn id="15" idx="0"/>
          </p:cNvCxnSpPr>
          <p:nvPr/>
        </p:nvCxnSpPr>
        <p:spPr>
          <a:xfrm flipH="1">
            <a:off x="5219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4"/>
            <a:endCxn id="17" idx="0"/>
          </p:cNvCxnSpPr>
          <p:nvPr/>
        </p:nvCxnSpPr>
        <p:spPr>
          <a:xfrm>
            <a:off x="5600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4"/>
            <a:endCxn id="4" idx="0"/>
          </p:cNvCxnSpPr>
          <p:nvPr/>
        </p:nvCxnSpPr>
        <p:spPr>
          <a:xfrm>
            <a:off x="26289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71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4"/>
            <a:endCxn id="4" idx="0"/>
          </p:cNvCxnSpPr>
          <p:nvPr/>
        </p:nvCxnSpPr>
        <p:spPr>
          <a:xfrm>
            <a:off x="31623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4"/>
            <a:endCxn id="4" idx="0"/>
          </p:cNvCxnSpPr>
          <p:nvPr/>
        </p:nvCxnSpPr>
        <p:spPr>
          <a:xfrm flipH="1">
            <a:off x="3162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2" name="Straight Arrow Connector 31"/>
          <p:cNvCxnSpPr>
            <a:stCxn id="31" idx="4"/>
            <a:endCxn id="13" idx="0"/>
          </p:cNvCxnSpPr>
          <p:nvPr/>
        </p:nvCxnSpPr>
        <p:spPr>
          <a:xfrm>
            <a:off x="5067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410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4"/>
            <a:endCxn id="13" idx="0"/>
          </p:cNvCxnSpPr>
          <p:nvPr/>
        </p:nvCxnSpPr>
        <p:spPr>
          <a:xfrm>
            <a:off x="56007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436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6" name="Straight Arrow Connector 35"/>
          <p:cNvCxnSpPr>
            <a:stCxn id="35" idx="4"/>
            <a:endCxn id="13" idx="0"/>
          </p:cNvCxnSpPr>
          <p:nvPr/>
        </p:nvCxnSpPr>
        <p:spPr>
          <a:xfrm flipH="1">
            <a:off x="56007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8" idx="0"/>
            <a:endCxn id="35" idx="0"/>
          </p:cNvCxnSpPr>
          <p:nvPr/>
        </p:nvCxnSpPr>
        <p:spPr>
          <a:xfrm rot="5400000" flipH="1" flipV="1">
            <a:off x="4381500" y="990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5" idx="0"/>
            <a:endCxn id="33" idx="0"/>
          </p:cNvCxnSpPr>
          <p:nvPr/>
        </p:nvCxnSpPr>
        <p:spPr>
          <a:xfrm rot="5400000" flipH="1" flipV="1">
            <a:off x="4381500" y="1524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77701" y="1600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49" name="TextBox 48"/>
          <p:cNvSpPr txBox="1"/>
          <p:nvPr/>
        </p:nvSpPr>
        <p:spPr>
          <a:xfrm>
            <a:off x="42703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2590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0" idx="0"/>
            <a:endCxn id="7" idx="2"/>
          </p:cNvCxnSpPr>
          <p:nvPr/>
        </p:nvCxnSpPr>
        <p:spPr>
          <a:xfrm flipV="1">
            <a:off x="2781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352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0"/>
            <a:endCxn id="11" idx="2"/>
          </p:cNvCxnSpPr>
          <p:nvPr/>
        </p:nvCxnSpPr>
        <p:spPr>
          <a:xfrm flipV="1">
            <a:off x="3543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029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0"/>
            <a:endCxn id="15" idx="2"/>
          </p:cNvCxnSpPr>
          <p:nvPr/>
        </p:nvCxnSpPr>
        <p:spPr>
          <a:xfrm flipV="1">
            <a:off x="5219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791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0"/>
            <a:endCxn id="17" idx="2"/>
          </p:cNvCxnSpPr>
          <p:nvPr/>
        </p:nvCxnSpPr>
        <p:spPr>
          <a:xfrm flipV="1">
            <a:off x="5981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958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  <a:endCxn id="11" idx="2"/>
          </p:cNvCxnSpPr>
          <p:nvPr/>
        </p:nvCxnSpPr>
        <p:spPr>
          <a:xfrm flipH="1" flipV="1">
            <a:off x="3543300" y="4953000"/>
            <a:ext cx="10082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7"/>
            <a:endCxn id="17" idx="2"/>
          </p:cNvCxnSpPr>
          <p:nvPr/>
        </p:nvCxnSpPr>
        <p:spPr>
          <a:xfrm flipV="1">
            <a:off x="4821004" y="4953000"/>
            <a:ext cx="11606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8862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2" idx="0"/>
            <a:endCxn id="15" idx="2"/>
          </p:cNvCxnSpPr>
          <p:nvPr/>
        </p:nvCxnSpPr>
        <p:spPr>
          <a:xfrm flipV="1">
            <a:off x="4076700" y="49530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0"/>
            <a:endCxn id="7" idx="2"/>
          </p:cNvCxnSpPr>
          <p:nvPr/>
        </p:nvCxnSpPr>
        <p:spPr>
          <a:xfrm flipH="1" flipV="1">
            <a:off x="2781300" y="4953000"/>
            <a:ext cx="1295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648200" y="5181600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0" y="5163979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733800" y="5163979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5434154" y="5181600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2819400" y="4097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3310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L</a:t>
            </a:r>
            <a:endParaRPr lang="nl-N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181600" y="4114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7694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9800" y="1371600"/>
            <a:ext cx="4267200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1351002"/>
            <a:ext cx="24400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decompose the </a:t>
            </a:r>
          </a:p>
          <a:p>
            <a:r>
              <a:rPr lang="en-US" dirty="0"/>
              <a:t>c</a:t>
            </a:r>
            <a:r>
              <a:rPr lang="en-US" dirty="0" smtClean="0"/>
              <a:t>ovariance between the</a:t>
            </a:r>
          </a:p>
          <a:p>
            <a:r>
              <a:rPr lang="en-US" dirty="0" smtClean="0"/>
              <a:t> latent variable for </a:t>
            </a:r>
          </a:p>
          <a:p>
            <a:r>
              <a:rPr lang="en-US" dirty="0" smtClean="0"/>
              <a:t>Twin pairs in a, c and e</a:t>
            </a:r>
          </a:p>
          <a:p>
            <a:r>
              <a:rPr lang="en-US" dirty="0" smtClean="0"/>
              <a:t> parameters for </a:t>
            </a:r>
          </a:p>
          <a:p>
            <a:r>
              <a:rPr lang="en-US" dirty="0" smtClean="0"/>
              <a:t>The behavior as agreed</a:t>
            </a:r>
          </a:p>
          <a:p>
            <a:r>
              <a:rPr lang="en-US" dirty="0" smtClean="0"/>
              <a:t> upon by two raters or</a:t>
            </a:r>
          </a:p>
          <a:p>
            <a:r>
              <a:rPr lang="en-US" dirty="0" smtClean="0"/>
              <a:t> measures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1393864"/>
            <a:ext cx="23405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covariance algebra</a:t>
            </a:r>
          </a:p>
          <a:p>
            <a:r>
              <a:rPr lang="en-US" dirty="0"/>
              <a:t>i</a:t>
            </a:r>
            <a:r>
              <a:rPr lang="en-US" dirty="0" smtClean="0"/>
              <a:t>s specified on line</a:t>
            </a:r>
          </a:p>
          <a:p>
            <a:r>
              <a:rPr lang="en-US" dirty="0" smtClean="0"/>
              <a:t>69 to 76 of the rater </a:t>
            </a:r>
          </a:p>
          <a:p>
            <a:r>
              <a:rPr lang="en-US" dirty="0"/>
              <a:t>b</a:t>
            </a:r>
            <a:r>
              <a:rPr lang="en-US" dirty="0" smtClean="0"/>
              <a:t>ias script. Matrices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,c</a:t>
            </a:r>
            <a:r>
              <a:rPr lang="en-US" dirty="0" smtClean="0"/>
              <a:t> and e are specified</a:t>
            </a:r>
          </a:p>
          <a:p>
            <a:r>
              <a:rPr lang="en-US" dirty="0"/>
              <a:t>o</a:t>
            </a:r>
            <a:r>
              <a:rPr lang="en-US" dirty="0" smtClean="0"/>
              <a:t>n line 34 to 43.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5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</a:t>
            </a:r>
            <a:r>
              <a:rPr lang="nl-NL" dirty="0" err="1" smtClean="0"/>
              <a:t>ater</a:t>
            </a:r>
            <a:r>
              <a:rPr lang="nl-NL" dirty="0" smtClean="0"/>
              <a:t> </a:t>
            </a:r>
            <a:r>
              <a:rPr lang="nl-NL" dirty="0"/>
              <a:t>b</a:t>
            </a:r>
            <a:r>
              <a:rPr lang="nl-NL" dirty="0" smtClean="0"/>
              <a:t>ias model</a:t>
            </a:r>
            <a:endParaRPr lang="nl-NL" dirty="0"/>
          </a:p>
        </p:txBody>
      </p:sp>
      <p:sp>
        <p:nvSpPr>
          <p:cNvPr id="4" name="Oval 3"/>
          <p:cNvSpPr/>
          <p:nvPr/>
        </p:nvSpPr>
        <p:spPr>
          <a:xfrm>
            <a:off x="29718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  <a:endCxn id="7" idx="0"/>
          </p:cNvCxnSpPr>
          <p:nvPr/>
        </p:nvCxnSpPr>
        <p:spPr>
          <a:xfrm flipH="1">
            <a:off x="2781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4"/>
            <a:endCxn id="11" idx="0"/>
          </p:cNvCxnSpPr>
          <p:nvPr/>
        </p:nvCxnSpPr>
        <p:spPr>
          <a:xfrm>
            <a:off x="31623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3657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4"/>
            <a:endCxn id="15" idx="0"/>
          </p:cNvCxnSpPr>
          <p:nvPr/>
        </p:nvCxnSpPr>
        <p:spPr>
          <a:xfrm flipH="1">
            <a:off x="5219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4"/>
            <a:endCxn id="17" idx="0"/>
          </p:cNvCxnSpPr>
          <p:nvPr/>
        </p:nvCxnSpPr>
        <p:spPr>
          <a:xfrm>
            <a:off x="5600700" y="4038600"/>
            <a:ext cx="381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4"/>
            <a:endCxn id="4" idx="0"/>
          </p:cNvCxnSpPr>
          <p:nvPr/>
        </p:nvCxnSpPr>
        <p:spPr>
          <a:xfrm>
            <a:off x="26289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71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4"/>
            <a:endCxn id="4" idx="0"/>
          </p:cNvCxnSpPr>
          <p:nvPr/>
        </p:nvCxnSpPr>
        <p:spPr>
          <a:xfrm>
            <a:off x="31623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4"/>
            <a:endCxn id="4" idx="0"/>
          </p:cNvCxnSpPr>
          <p:nvPr/>
        </p:nvCxnSpPr>
        <p:spPr>
          <a:xfrm flipH="1">
            <a:off x="3162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2" name="Straight Arrow Connector 31"/>
          <p:cNvCxnSpPr>
            <a:stCxn id="31" idx="4"/>
            <a:endCxn id="13" idx="0"/>
          </p:cNvCxnSpPr>
          <p:nvPr/>
        </p:nvCxnSpPr>
        <p:spPr>
          <a:xfrm>
            <a:off x="50673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410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4"/>
            <a:endCxn id="13" idx="0"/>
          </p:cNvCxnSpPr>
          <p:nvPr/>
        </p:nvCxnSpPr>
        <p:spPr>
          <a:xfrm>
            <a:off x="5600700" y="3124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436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6" name="Straight Arrow Connector 35"/>
          <p:cNvCxnSpPr>
            <a:stCxn id="35" idx="4"/>
            <a:endCxn id="13" idx="0"/>
          </p:cNvCxnSpPr>
          <p:nvPr/>
        </p:nvCxnSpPr>
        <p:spPr>
          <a:xfrm flipH="1">
            <a:off x="5600700" y="31242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8" idx="0"/>
            <a:endCxn id="35" idx="0"/>
          </p:cNvCxnSpPr>
          <p:nvPr/>
        </p:nvCxnSpPr>
        <p:spPr>
          <a:xfrm rot="5400000" flipH="1" flipV="1">
            <a:off x="4381500" y="990600"/>
            <a:ext cx="12700" cy="3505200"/>
          </a:xfrm>
          <a:prstGeom prst="curvedConnector3">
            <a:avLst>
              <a:gd name="adj1" fmla="val 621509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5" idx="0"/>
            <a:endCxn id="33" idx="0"/>
          </p:cNvCxnSpPr>
          <p:nvPr/>
        </p:nvCxnSpPr>
        <p:spPr>
          <a:xfrm rot="5400000" flipH="1" flipV="1">
            <a:off x="4381500" y="1524000"/>
            <a:ext cx="12700" cy="2438400"/>
          </a:xfrm>
          <a:prstGeom prst="curvedConnector3">
            <a:avLst>
              <a:gd name="adj1" fmla="val 39735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77701" y="1600200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MZ= 1; DZ=.5</a:t>
            </a:r>
            <a:endParaRPr lang="nl-NL" dirty="0"/>
          </a:p>
        </p:txBody>
      </p:sp>
      <p:sp>
        <p:nvSpPr>
          <p:cNvPr id="49" name="TextBox 48"/>
          <p:cNvSpPr txBox="1"/>
          <p:nvPr/>
        </p:nvSpPr>
        <p:spPr>
          <a:xfrm>
            <a:off x="42703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2590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0" idx="0"/>
            <a:endCxn id="7" idx="2"/>
          </p:cNvCxnSpPr>
          <p:nvPr/>
        </p:nvCxnSpPr>
        <p:spPr>
          <a:xfrm flipV="1">
            <a:off x="2781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3528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0"/>
            <a:endCxn id="11" idx="2"/>
          </p:cNvCxnSpPr>
          <p:nvPr/>
        </p:nvCxnSpPr>
        <p:spPr>
          <a:xfrm flipV="1">
            <a:off x="35433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029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0"/>
            <a:endCxn id="15" idx="2"/>
          </p:cNvCxnSpPr>
          <p:nvPr/>
        </p:nvCxnSpPr>
        <p:spPr>
          <a:xfrm flipV="1">
            <a:off x="5219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791200" y="5867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0"/>
            <a:endCxn id="17" idx="2"/>
          </p:cNvCxnSpPr>
          <p:nvPr/>
        </p:nvCxnSpPr>
        <p:spPr>
          <a:xfrm flipV="1">
            <a:off x="5981700" y="4953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958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  <a:endCxn id="11" idx="2"/>
          </p:cNvCxnSpPr>
          <p:nvPr/>
        </p:nvCxnSpPr>
        <p:spPr>
          <a:xfrm flipH="1" flipV="1">
            <a:off x="3543300" y="4953000"/>
            <a:ext cx="10082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7"/>
            <a:endCxn id="17" idx="2"/>
          </p:cNvCxnSpPr>
          <p:nvPr/>
        </p:nvCxnSpPr>
        <p:spPr>
          <a:xfrm flipV="1">
            <a:off x="4821004" y="4953000"/>
            <a:ext cx="1160696" cy="665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886200" y="5562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2" idx="0"/>
            <a:endCxn id="15" idx="2"/>
          </p:cNvCxnSpPr>
          <p:nvPr/>
        </p:nvCxnSpPr>
        <p:spPr>
          <a:xfrm flipV="1">
            <a:off x="4076700" y="49530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0"/>
            <a:endCxn id="7" idx="2"/>
          </p:cNvCxnSpPr>
          <p:nvPr/>
        </p:nvCxnSpPr>
        <p:spPr>
          <a:xfrm flipH="1" flipV="1">
            <a:off x="2781300" y="4953000"/>
            <a:ext cx="1295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648200" y="5181600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0" y="5163979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 smtClean="0"/>
              <a:t>m</a:t>
            </a:r>
            <a:endParaRPr lang="nl-NL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733800" y="5163979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5434154" y="5181600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 smtClean="0"/>
              <a:t>B</a:t>
            </a:r>
            <a:r>
              <a:rPr lang="nl-NL" sz="1000" baseline="-25000" dirty="0" err="1"/>
              <a:t>f</a:t>
            </a:r>
            <a:endParaRPr lang="nl-NL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2819400" y="40971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3310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L</a:t>
            </a:r>
            <a:endParaRPr lang="nl-N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181600" y="41148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</a:t>
            </a:r>
            <a:endParaRPr lang="nl-NL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769410" y="4114800"/>
            <a:ext cx="239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L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9800" y="4343400"/>
            <a:ext cx="44196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4343400"/>
            <a:ext cx="24973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estimate residuals,</a:t>
            </a:r>
          </a:p>
          <a:p>
            <a:r>
              <a:rPr lang="en-US" dirty="0"/>
              <a:t>a</a:t>
            </a:r>
            <a:r>
              <a:rPr lang="en-US" dirty="0" smtClean="0"/>
              <a:t>lso we estimate</a:t>
            </a:r>
          </a:p>
          <a:p>
            <a:r>
              <a:rPr lang="en-US" dirty="0"/>
              <a:t>a</a:t>
            </a:r>
            <a:r>
              <a:rPr lang="en-US" dirty="0" smtClean="0"/>
              <a:t> parameter which loads</a:t>
            </a:r>
          </a:p>
          <a:p>
            <a:r>
              <a:rPr lang="en-US" dirty="0" smtClean="0"/>
              <a:t>on the father ratings </a:t>
            </a:r>
          </a:p>
          <a:p>
            <a:r>
              <a:rPr lang="en-US" dirty="0"/>
              <a:t>o</a:t>
            </a:r>
            <a:r>
              <a:rPr lang="en-US" dirty="0" smtClean="0"/>
              <a:t>f both twins and one</a:t>
            </a:r>
          </a:p>
          <a:p>
            <a:r>
              <a:rPr lang="en-US" dirty="0"/>
              <a:t>w</a:t>
            </a:r>
            <a:r>
              <a:rPr lang="en-US" dirty="0" smtClean="0"/>
              <a:t>hich loads on both </a:t>
            </a:r>
          </a:p>
          <a:p>
            <a:r>
              <a:rPr lang="en-US" dirty="0" smtClean="0"/>
              <a:t>mother ratings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4343400"/>
            <a:ext cx="23331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residuals and rater</a:t>
            </a:r>
          </a:p>
          <a:p>
            <a:r>
              <a:rPr lang="en-US" dirty="0"/>
              <a:t>b</a:t>
            </a:r>
            <a:r>
              <a:rPr lang="en-US" dirty="0" smtClean="0"/>
              <a:t>ias parameters are </a:t>
            </a:r>
          </a:p>
          <a:p>
            <a:r>
              <a:rPr lang="en-US" dirty="0"/>
              <a:t>s</a:t>
            </a:r>
            <a:r>
              <a:rPr lang="en-US" dirty="0" smtClean="0"/>
              <a:t>pecified on line 79 to</a:t>
            </a:r>
          </a:p>
          <a:p>
            <a:r>
              <a:rPr lang="en-US" dirty="0" smtClean="0"/>
              <a:t>97 of the rater bias </a:t>
            </a:r>
          </a:p>
          <a:p>
            <a:r>
              <a:rPr lang="en-US" dirty="0" smtClean="0"/>
              <a:t>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4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Bias imply a unique perspective provided by a specific rater?</a:t>
            </a:r>
          </a:p>
          <a:p>
            <a:endParaRPr lang="en-US" dirty="0"/>
          </a:p>
          <a:p>
            <a:r>
              <a:rPr lang="en-US" dirty="0" smtClean="0"/>
              <a:t>OR:</a:t>
            </a:r>
          </a:p>
          <a:p>
            <a:endParaRPr lang="en-US" dirty="0"/>
          </a:p>
          <a:p>
            <a:r>
              <a:rPr lang="en-US" dirty="0" smtClean="0"/>
              <a:t>Is the bias really just that, bias.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8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656</Words>
  <Application>Microsoft Office PowerPoint</Application>
  <PresentationFormat>On-screen Show (4:3)</PresentationFormat>
  <Paragraphs>230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Getting more from multivariate data: Multiple raters (or ratings) </vt:lpstr>
      <vt:lpstr>Getting more from multi rater data</vt:lpstr>
      <vt:lpstr>First step</vt:lpstr>
      <vt:lpstr>Rater bias model</vt:lpstr>
      <vt:lpstr>Can you use this?</vt:lpstr>
      <vt:lpstr>Rater bias model</vt:lpstr>
      <vt:lpstr>Rater bias model</vt:lpstr>
      <vt:lpstr>Rater bias model</vt:lpstr>
      <vt:lpstr>Second step</vt:lpstr>
      <vt:lpstr>Psychometric model</vt:lpstr>
      <vt:lpstr>Rater agreement</vt:lpstr>
      <vt:lpstr>Rater disagreement</vt:lpstr>
      <vt:lpstr>To summarize:</vt:lpstr>
      <vt:lpstr>Literature</vt:lpstr>
    </vt:vector>
  </TitlesOfParts>
  <Company>VU FPP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raters</dc:title>
  <dc:creator>Michel Nivard</dc:creator>
  <cp:lastModifiedBy>Michel Nivard</cp:lastModifiedBy>
  <cp:revision>17</cp:revision>
  <dcterms:created xsi:type="dcterms:W3CDTF">2014-02-26T12:43:08Z</dcterms:created>
  <dcterms:modified xsi:type="dcterms:W3CDTF">2014-03-05T18:19:02Z</dcterms:modified>
</cp:coreProperties>
</file>