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8"/>
  </p:notesMasterIdLst>
  <p:sldIdLst>
    <p:sldId id="256" r:id="rId2"/>
    <p:sldId id="261" r:id="rId3"/>
    <p:sldId id="270" r:id="rId4"/>
    <p:sldId id="271" r:id="rId5"/>
    <p:sldId id="257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60" r:id="rId22"/>
    <p:sldId id="279" r:id="rId23"/>
    <p:sldId id="282" r:id="rId24"/>
    <p:sldId id="280" r:id="rId25"/>
    <p:sldId id="259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90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2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9ECFA-2823-40C3-AD5D-41DBDC5C5BAC}" type="datetimeFigureOut">
              <a:rPr lang="en-AU" smtClean="0"/>
              <a:t>06/03/2014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67EFD-9161-4F05-96D7-207CAFB5B2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8907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AEEC2F7-7AB6-4F34-B0AA-988619BE272E}" type="slidenum">
              <a:rPr lang="en-US" smtClean="0">
                <a:latin typeface="Times New Roman" pitchFamily="18" charset="0"/>
              </a:rPr>
              <a:pPr/>
              <a:t>2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5675BB14-5D48-4302-91AD-50D5CA63DD65}" type="slidenum">
              <a:rPr lang="en-US" smtClean="0">
                <a:latin typeface="Times New Roman" pitchFamily="18" charset="0"/>
              </a:rPr>
              <a:pPr/>
              <a:t>14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C2AEA71-9187-44DA-A601-487566118B6E}" type="slidenum">
              <a:rPr lang="en-US" smtClean="0">
                <a:latin typeface="Times New Roman" pitchFamily="18" charset="0"/>
              </a:rPr>
              <a:pPr/>
              <a:t>15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A05A6C28-EFEB-45F7-AA12-E75F934DE89A}" type="slidenum">
              <a:rPr lang="en-US" smtClean="0">
                <a:latin typeface="Times New Roman" pitchFamily="18" charset="0"/>
              </a:rPr>
              <a:pPr/>
              <a:t>16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C81F7268-7EED-427C-9BC9-597545EA020E}" type="slidenum">
              <a:rPr lang="en-US" smtClean="0">
                <a:latin typeface="Times New Roman" pitchFamily="18" charset="0"/>
              </a:rPr>
              <a:pPr/>
              <a:t>17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208EE5A-E492-4BEC-9759-9D6F8411D709}" type="slidenum">
              <a:rPr lang="en-US" smtClean="0">
                <a:latin typeface="Times New Roman" pitchFamily="18" charset="0"/>
              </a:rPr>
              <a:pPr/>
              <a:t>18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223A8B6-6CF5-47B8-B093-44422E644DD2}" type="slidenum">
              <a:rPr lang="en-US" smtClean="0">
                <a:latin typeface="Times New Roman" pitchFamily="18" charset="0"/>
              </a:rPr>
              <a:pPr/>
              <a:t>19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59FD449-E84D-4B31-9313-83F89FFD4F23}" type="slidenum">
              <a:rPr lang="en-US" smtClean="0">
                <a:latin typeface="Times New Roman" pitchFamily="18" charset="0"/>
              </a:rPr>
              <a:pPr/>
              <a:t>20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0809427-EAFF-4506-8051-41333C537C02}" type="slidenum">
              <a:rPr lang="en-US" smtClean="0">
                <a:latin typeface="Times New Roman" pitchFamily="18" charset="0"/>
              </a:rPr>
              <a:pPr/>
              <a:t>6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A661275-7A5C-46AF-A203-9AFA17506B74}" type="slidenum">
              <a:rPr lang="en-US" smtClean="0">
                <a:latin typeface="Times New Roman" pitchFamily="18" charset="0"/>
              </a:rPr>
              <a:pPr/>
              <a:t>7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7C5544E-C692-41E4-80B7-3549413FB2FC}" type="slidenum">
              <a:rPr lang="en-US" smtClean="0">
                <a:latin typeface="Times New Roman" pitchFamily="18" charset="0"/>
              </a:rPr>
              <a:pPr/>
              <a:t>8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582B981-FECE-4CD9-A7CF-136A91EF8FAF}" type="slidenum">
              <a:rPr lang="en-US" smtClean="0">
                <a:latin typeface="Times New Roman" pitchFamily="18" charset="0"/>
              </a:rPr>
              <a:pPr/>
              <a:t>9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80BF604-23FE-4CBE-B3EF-D1FC0A7207B1}" type="slidenum">
              <a:rPr lang="en-US" smtClean="0">
                <a:latin typeface="Times New Roman" pitchFamily="18" charset="0"/>
              </a:rPr>
              <a:pPr/>
              <a:t>10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C8CC7505-77CD-40C5-83AE-AC02F2011710}" type="slidenum">
              <a:rPr lang="en-US" smtClean="0">
                <a:latin typeface="Times New Roman" pitchFamily="18" charset="0"/>
              </a:rPr>
              <a:pPr/>
              <a:t>11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D0D2E02-3019-49A6-8139-AA9A95BFFE31}" type="slidenum">
              <a:rPr lang="en-US" smtClean="0">
                <a:latin typeface="Times New Roman" pitchFamily="18" charset="0"/>
              </a:rPr>
              <a:pPr/>
              <a:t>12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823629A4-4965-4068-9F04-10D384D94DF6}" type="slidenum">
              <a:rPr lang="en-US" smtClean="0">
                <a:latin typeface="Times New Roman" pitchFamily="18" charset="0"/>
              </a:rPr>
              <a:pPr/>
              <a:t>13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7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70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3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685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2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327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809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722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58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13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42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79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AU" dirty="0" smtClean="0"/>
              <a:t>More on thresholds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AU" dirty="0" smtClean="0">
                <a:solidFill>
                  <a:schemeClr val="tx1"/>
                </a:solidFill>
              </a:rPr>
              <a:t>Sarah </a:t>
            </a:r>
            <a:r>
              <a:rPr lang="en-AU" dirty="0" err="1" smtClean="0">
                <a:solidFill>
                  <a:schemeClr val="tx1"/>
                </a:solidFill>
              </a:rPr>
              <a:t>Medland</a:t>
            </a:r>
            <a:endParaRPr lang="en-A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478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126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886200"/>
            <a:ext cx="4749021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2" y="476250"/>
            <a:ext cx="4751388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Line 6"/>
          <p:cNvSpPr>
            <a:spLocks noChangeShapeType="1"/>
          </p:cNvSpPr>
          <p:nvPr/>
        </p:nvSpPr>
        <p:spPr bwMode="auto">
          <a:xfrm>
            <a:off x="2843213" y="3141663"/>
            <a:ext cx="2016125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5795963" y="1773238"/>
            <a:ext cx="2808287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AU"/>
              <a:t>Mean 		= .47</a:t>
            </a:r>
          </a:p>
          <a:p>
            <a:pPr>
              <a:spcBef>
                <a:spcPct val="50000"/>
              </a:spcBef>
            </a:pPr>
            <a:r>
              <a:rPr lang="en-AU"/>
              <a:t>SD 		=.499</a:t>
            </a:r>
          </a:p>
          <a:p>
            <a:pPr>
              <a:spcBef>
                <a:spcPct val="50000"/>
              </a:spcBef>
            </a:pPr>
            <a:r>
              <a:rPr lang="en-AU"/>
              <a:t>Non Smokers 	=53%</a:t>
            </a:r>
            <a:endParaRPr lang="en-US"/>
          </a:p>
        </p:txBody>
      </p:sp>
      <p:sp>
        <p:nvSpPr>
          <p:cNvPr id="11270" name="TextBox 5"/>
          <p:cNvSpPr txBox="1">
            <a:spLocks noChangeArrowheads="1"/>
          </p:cNvSpPr>
          <p:nvPr/>
        </p:nvSpPr>
        <p:spPr bwMode="auto">
          <a:xfrm>
            <a:off x="428625" y="3786188"/>
            <a:ext cx="34290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AU"/>
              <a:t>The observed phenotype is an </a:t>
            </a:r>
            <a:r>
              <a:rPr lang="en-AU" i="1"/>
              <a:t>imperfect</a:t>
            </a:r>
            <a:r>
              <a:rPr lang="en-AU"/>
              <a:t> measurement of an underlying continuous distribution</a:t>
            </a:r>
          </a:p>
          <a:p>
            <a:endParaRPr lang="en-AU"/>
          </a:p>
          <a:p>
            <a:r>
              <a:rPr lang="en-AU"/>
              <a:t>ie Obesity vs BMI</a:t>
            </a:r>
          </a:p>
          <a:p>
            <a:r>
              <a:rPr lang="en-AU"/>
              <a:t>MDD vs quantitative depression scales</a:t>
            </a:r>
          </a:p>
        </p:txBody>
      </p:sp>
    </p:spTree>
    <p:extLst>
      <p:ext uri="{BB962C8B-B14F-4D97-AF65-F5344CB8AC3E}">
        <p14:creationId xmlns:p14="http://schemas.microsoft.com/office/powerpoint/2010/main" val="116075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419100"/>
            <a:ext cx="5410200" cy="2624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5940425" y="404813"/>
            <a:ext cx="2808288" cy="2017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AU"/>
              <a:t>Raw data distribution</a:t>
            </a:r>
          </a:p>
          <a:p>
            <a:pPr>
              <a:spcBef>
                <a:spcPct val="50000"/>
              </a:spcBef>
            </a:pPr>
            <a:r>
              <a:rPr lang="en-AU"/>
              <a:t>Mean 		= .47</a:t>
            </a:r>
          </a:p>
          <a:p>
            <a:pPr>
              <a:spcBef>
                <a:spcPct val="50000"/>
              </a:spcBef>
            </a:pPr>
            <a:r>
              <a:rPr lang="en-AU"/>
              <a:t>SD 		=.499</a:t>
            </a:r>
          </a:p>
          <a:p>
            <a:pPr>
              <a:spcBef>
                <a:spcPct val="50000"/>
              </a:spcBef>
            </a:pPr>
            <a:r>
              <a:rPr lang="en-AU"/>
              <a:t>Non Smokers 	=53%</a:t>
            </a:r>
          </a:p>
          <a:p>
            <a:pPr>
              <a:spcBef>
                <a:spcPct val="50000"/>
              </a:spcBef>
            </a:pPr>
            <a:r>
              <a:rPr lang="en-AU"/>
              <a:t>Threshold	=.53</a:t>
            </a:r>
            <a:endParaRPr lang="en-US"/>
          </a:p>
        </p:txBody>
      </p:sp>
      <p:pic>
        <p:nvPicPr>
          <p:cNvPr id="1229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2" y="3886200"/>
            <a:ext cx="5329238" cy="260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5954713" y="4005263"/>
            <a:ext cx="2808287" cy="2292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AU" dirty="0"/>
              <a:t>Standard normal distribution</a:t>
            </a:r>
          </a:p>
          <a:p>
            <a:pPr>
              <a:spcBef>
                <a:spcPct val="50000"/>
              </a:spcBef>
            </a:pPr>
            <a:r>
              <a:rPr lang="en-AU" dirty="0"/>
              <a:t>Mean 		= 0</a:t>
            </a:r>
          </a:p>
          <a:p>
            <a:pPr>
              <a:spcBef>
                <a:spcPct val="50000"/>
              </a:spcBef>
            </a:pPr>
            <a:r>
              <a:rPr lang="en-AU" dirty="0"/>
              <a:t>SD 		=1</a:t>
            </a:r>
          </a:p>
          <a:p>
            <a:pPr>
              <a:spcBef>
                <a:spcPct val="50000"/>
              </a:spcBef>
            </a:pPr>
            <a:r>
              <a:rPr lang="en-AU" dirty="0"/>
              <a:t>Non Smokers 	=53%</a:t>
            </a:r>
          </a:p>
          <a:p>
            <a:pPr>
              <a:spcBef>
                <a:spcPct val="50000"/>
              </a:spcBef>
            </a:pPr>
            <a:r>
              <a:rPr lang="en-AU" dirty="0"/>
              <a:t>Threshold 	=.074</a:t>
            </a:r>
            <a:endParaRPr lang="en-US" dirty="0"/>
          </a:p>
        </p:txBody>
      </p:sp>
      <p:sp>
        <p:nvSpPr>
          <p:cNvPr id="12294" name="Line 8"/>
          <p:cNvSpPr>
            <a:spLocks noChangeShapeType="1"/>
          </p:cNvSpPr>
          <p:nvPr/>
        </p:nvSpPr>
        <p:spPr bwMode="auto">
          <a:xfrm>
            <a:off x="3059113" y="2924175"/>
            <a:ext cx="0" cy="1009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145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AU" dirty="0" smtClean="0"/>
              <a:t>Threshold = .074 – Huh what?</a:t>
            </a:r>
            <a:endParaRPr lang="en-US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smtClean="0"/>
              <a:t>How can I work this out </a:t>
            </a:r>
          </a:p>
          <a:p>
            <a:pPr lvl="1" eaLnBrk="1" hangingPunct="1"/>
            <a:r>
              <a:rPr lang="en-US" smtClean="0"/>
              <a:t>Excell</a:t>
            </a:r>
          </a:p>
          <a:p>
            <a:pPr lvl="2" eaLnBrk="1" hangingPunct="1"/>
            <a:r>
              <a:rPr lang="en-US" smtClean="0"/>
              <a:t>=NORMSINV()</a:t>
            </a:r>
          </a:p>
          <a:p>
            <a:pPr lvl="2" eaLnBrk="1" hangingPunct="1"/>
            <a:r>
              <a:rPr lang="en-US" smtClean="0"/>
              <a:t>Thresholds.xls</a:t>
            </a:r>
          </a:p>
          <a:p>
            <a:pPr lvl="2" eaLnBrk="1" hangingPunct="1"/>
            <a:endParaRPr lang="en-US" smtClean="0"/>
          </a:p>
        </p:txBody>
      </p:sp>
      <p:pic>
        <p:nvPicPr>
          <p:cNvPr id="1331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3786188"/>
            <a:ext cx="8310562" cy="1782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389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AU" sz="3200" dirty="0" smtClean="0"/>
              <a:t>Why rescale the data this way?</a:t>
            </a:r>
            <a:endParaRPr lang="en-US" sz="3200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smtClean="0"/>
              <a:t>Convenience</a:t>
            </a:r>
          </a:p>
          <a:p>
            <a:pPr lvl="1" eaLnBrk="1" hangingPunct="1"/>
            <a:r>
              <a:rPr lang="en-AU" sz="2900" smtClean="0"/>
              <a:t>Variance</a:t>
            </a:r>
            <a:r>
              <a:rPr lang="en-AU" smtClean="0"/>
              <a:t> always 1</a:t>
            </a:r>
          </a:p>
          <a:p>
            <a:pPr lvl="1" eaLnBrk="1" hangingPunct="1"/>
            <a:r>
              <a:rPr lang="en-AU" smtClean="0"/>
              <a:t>Mean is always 0</a:t>
            </a:r>
          </a:p>
          <a:p>
            <a:pPr lvl="1" eaLnBrk="1" hangingPunct="1"/>
            <a:r>
              <a:rPr lang="en-GB" sz="2900" smtClean="0"/>
              <a:t>We can interpret the area under a curve between two z-values as a probability or percentage</a:t>
            </a:r>
          </a:p>
        </p:txBody>
      </p:sp>
    </p:spTree>
    <p:extLst>
      <p:ext uri="{BB962C8B-B14F-4D97-AF65-F5344CB8AC3E}">
        <p14:creationId xmlns:p14="http://schemas.microsoft.com/office/powerpoint/2010/main" val="1681851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Threshold.R</a:t>
            </a:r>
            <a:endParaRPr lang="en-US" smtClean="0"/>
          </a:p>
        </p:txBody>
      </p:sp>
      <p:pic>
        <p:nvPicPr>
          <p:cNvPr id="1638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3" y="1643064"/>
            <a:ext cx="8167687" cy="3521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5700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Threshold.R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8229600" cy="3883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9016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Threshold = .075 – Huh what?</a:t>
            </a:r>
            <a:endParaRPr lang="en-US" smtClean="0"/>
          </a:p>
        </p:txBody>
      </p:sp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549275"/>
            <a:ext cx="7056438" cy="197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15" y="2743200"/>
            <a:ext cx="2676525" cy="268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6333" y="2895600"/>
            <a:ext cx="2195849" cy="1676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8885" y="2916188"/>
            <a:ext cx="2218315" cy="1655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90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smtClean="0"/>
              <a:t>What about more than 2 categories?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Very similar</a:t>
            </a:r>
          </a:p>
          <a:p>
            <a:pPr lvl="1"/>
            <a:r>
              <a:rPr lang="en-AU" smtClean="0"/>
              <a:t>We create a matrix containing the 1</a:t>
            </a:r>
            <a:r>
              <a:rPr lang="en-AU" baseline="30000" smtClean="0"/>
              <a:t>st</a:t>
            </a:r>
            <a:r>
              <a:rPr lang="en-AU" smtClean="0"/>
              <a:t> threshold and the displacements between subsequent matrices </a:t>
            </a:r>
          </a:p>
          <a:p>
            <a:pPr lvl="1"/>
            <a:r>
              <a:rPr lang="en-AU" smtClean="0"/>
              <a:t>We then add the 1</a:t>
            </a:r>
            <a:r>
              <a:rPr lang="en-AU" baseline="30000" smtClean="0"/>
              <a:t>st</a:t>
            </a:r>
            <a:r>
              <a:rPr lang="en-AU" smtClean="0"/>
              <a:t> threshold and the displacement to obtain the subsequent thresholds</a:t>
            </a:r>
          </a:p>
        </p:txBody>
      </p:sp>
    </p:spTree>
    <p:extLst>
      <p:ext uri="{BB962C8B-B14F-4D97-AF65-F5344CB8AC3E}">
        <p14:creationId xmlns:p14="http://schemas.microsoft.com/office/powerpoint/2010/main" val="3525804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Rectangle 142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042987"/>
            <a:ext cx="8534400" cy="1143000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6600CC"/>
                </a:solidFill>
              </a:rPr>
              <a:t>Mx Threshold Specification: 3+ Cat.</a:t>
            </a:r>
          </a:p>
        </p:txBody>
      </p:sp>
      <p:grpSp>
        <p:nvGrpSpPr>
          <p:cNvPr id="20483" name="Group 142"/>
          <p:cNvGrpSpPr>
            <a:grpSpLocks/>
          </p:cNvGrpSpPr>
          <p:nvPr/>
        </p:nvGrpSpPr>
        <p:grpSpPr bwMode="auto">
          <a:xfrm>
            <a:off x="381000" y="2117725"/>
            <a:ext cx="3467100" cy="2392362"/>
            <a:chOff x="240" y="533"/>
            <a:chExt cx="2184" cy="1507"/>
          </a:xfrm>
          <a:noFill/>
        </p:grpSpPr>
        <p:sp>
          <p:nvSpPr>
            <p:cNvPr id="20495" name="Rectangle 3"/>
            <p:cNvSpPr>
              <a:spLocks noChangeArrowheads="1"/>
            </p:cNvSpPr>
            <p:nvPr/>
          </p:nvSpPr>
          <p:spPr bwMode="auto">
            <a:xfrm>
              <a:off x="240" y="533"/>
              <a:ext cx="2184" cy="150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b="1">
                <a:latin typeface="Arial" charset="0"/>
              </a:endParaRPr>
            </a:p>
          </p:txBody>
        </p:sp>
        <p:sp>
          <p:nvSpPr>
            <p:cNvPr id="20496" name="Rectangle 4"/>
            <p:cNvSpPr>
              <a:spLocks noChangeArrowheads="1"/>
            </p:cNvSpPr>
            <p:nvPr/>
          </p:nvSpPr>
          <p:spPr bwMode="auto">
            <a:xfrm>
              <a:off x="614" y="1813"/>
              <a:ext cx="128" cy="17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-3</a:t>
              </a:r>
              <a:endParaRPr lang="en-US" b="1">
                <a:latin typeface="Tahoma" pitchFamily="34" charset="0"/>
              </a:endParaRPr>
            </a:p>
          </p:txBody>
        </p:sp>
        <p:sp>
          <p:nvSpPr>
            <p:cNvPr id="20497" name="Rectangle 5"/>
            <p:cNvSpPr>
              <a:spLocks noChangeArrowheads="1"/>
            </p:cNvSpPr>
            <p:nvPr/>
          </p:nvSpPr>
          <p:spPr bwMode="auto">
            <a:xfrm>
              <a:off x="1903" y="1803"/>
              <a:ext cx="80" cy="17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b="1">
                <a:latin typeface="Tahoma" pitchFamily="34" charset="0"/>
              </a:endParaRPr>
            </a:p>
          </p:txBody>
        </p:sp>
        <p:grpSp>
          <p:nvGrpSpPr>
            <p:cNvPr id="20498" name="Group 6"/>
            <p:cNvGrpSpPr>
              <a:grpSpLocks/>
            </p:cNvGrpSpPr>
            <p:nvPr/>
          </p:nvGrpSpPr>
          <p:grpSpPr bwMode="auto">
            <a:xfrm>
              <a:off x="737" y="1767"/>
              <a:ext cx="1" cy="4"/>
              <a:chOff x="2064" y="3881"/>
              <a:chExt cx="1" cy="4"/>
            </a:xfrm>
            <a:grpFill/>
          </p:grpSpPr>
          <p:sp>
            <p:nvSpPr>
              <p:cNvPr id="20621" name="Freeform 7"/>
              <p:cNvSpPr>
                <a:spLocks/>
              </p:cNvSpPr>
              <p:nvPr/>
            </p:nvSpPr>
            <p:spPr bwMode="auto">
              <a:xfrm>
                <a:off x="2064" y="3881"/>
                <a:ext cx="1" cy="4"/>
              </a:xfrm>
              <a:custGeom>
                <a:avLst/>
                <a:gdLst>
                  <a:gd name="T0" fmla="*/ 1 w 2"/>
                  <a:gd name="T1" fmla="*/ 4 h 12"/>
                  <a:gd name="T2" fmla="*/ 0 w 2"/>
                  <a:gd name="T3" fmla="*/ 0 h 12"/>
                  <a:gd name="T4" fmla="*/ 1 w 2"/>
                  <a:gd name="T5" fmla="*/ 4 h 12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12"/>
                  <a:gd name="T11" fmla="*/ 2 w 2"/>
                  <a:gd name="T12" fmla="*/ 12 h 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12">
                    <a:moveTo>
                      <a:pt x="2" y="12"/>
                    </a:moveTo>
                    <a:lnTo>
                      <a:pt x="0" y="0"/>
                    </a:lnTo>
                    <a:lnTo>
                      <a:pt x="2" y="12"/>
                    </a:lnTo>
                    <a:close/>
                  </a:path>
                </a:pathLst>
              </a:custGeom>
              <a:grpFill/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20622" name="Line 8"/>
              <p:cNvSpPr>
                <a:spLocks noChangeShapeType="1"/>
              </p:cNvSpPr>
              <p:nvPr/>
            </p:nvSpPr>
            <p:spPr bwMode="auto">
              <a:xfrm flipH="1" flipV="1">
                <a:off x="2064" y="3881"/>
                <a:ext cx="1" cy="4"/>
              </a:xfrm>
              <a:prstGeom prst="line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20499" name="Group 9"/>
            <p:cNvGrpSpPr>
              <a:grpSpLocks/>
            </p:cNvGrpSpPr>
            <p:nvPr/>
          </p:nvGrpSpPr>
          <p:grpSpPr bwMode="auto">
            <a:xfrm>
              <a:off x="1865" y="1763"/>
              <a:ext cx="4" cy="8"/>
              <a:chOff x="4132" y="3878"/>
              <a:chExt cx="8" cy="7"/>
            </a:xfrm>
            <a:grpFill/>
          </p:grpSpPr>
          <p:sp>
            <p:nvSpPr>
              <p:cNvPr id="20619" name="Freeform 10"/>
              <p:cNvSpPr>
                <a:spLocks/>
              </p:cNvSpPr>
              <p:nvPr/>
            </p:nvSpPr>
            <p:spPr bwMode="auto">
              <a:xfrm>
                <a:off x="4132" y="3878"/>
                <a:ext cx="8" cy="7"/>
              </a:xfrm>
              <a:custGeom>
                <a:avLst/>
                <a:gdLst>
                  <a:gd name="T0" fmla="*/ 0 w 16"/>
                  <a:gd name="T1" fmla="*/ 7 h 22"/>
                  <a:gd name="T2" fmla="*/ 8 w 16"/>
                  <a:gd name="T3" fmla="*/ 0 h 22"/>
                  <a:gd name="T4" fmla="*/ 0 w 16"/>
                  <a:gd name="T5" fmla="*/ 7 h 22"/>
                  <a:gd name="T6" fmla="*/ 0 60000 65536"/>
                  <a:gd name="T7" fmla="*/ 0 60000 65536"/>
                  <a:gd name="T8" fmla="*/ 0 60000 65536"/>
                  <a:gd name="T9" fmla="*/ 0 w 16"/>
                  <a:gd name="T10" fmla="*/ 0 h 22"/>
                  <a:gd name="T11" fmla="*/ 16 w 16"/>
                  <a:gd name="T12" fmla="*/ 22 h 2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" h="22">
                    <a:moveTo>
                      <a:pt x="0" y="22"/>
                    </a:moveTo>
                    <a:lnTo>
                      <a:pt x="16" y="0"/>
                    </a:lnTo>
                    <a:lnTo>
                      <a:pt x="0" y="22"/>
                    </a:lnTo>
                    <a:close/>
                  </a:path>
                </a:pathLst>
              </a:custGeom>
              <a:grpFill/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20620" name="Line 11"/>
              <p:cNvSpPr>
                <a:spLocks noChangeShapeType="1"/>
              </p:cNvSpPr>
              <p:nvPr/>
            </p:nvSpPr>
            <p:spPr bwMode="auto">
              <a:xfrm flipV="1">
                <a:off x="4132" y="3878"/>
                <a:ext cx="8" cy="7"/>
              </a:xfrm>
              <a:prstGeom prst="line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20500" name="Line 12"/>
            <p:cNvSpPr>
              <a:spLocks noChangeShapeType="1"/>
            </p:cNvSpPr>
            <p:nvPr/>
          </p:nvSpPr>
          <p:spPr bwMode="auto">
            <a:xfrm flipH="1">
              <a:off x="502" y="1771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01" name="Line 13"/>
            <p:cNvSpPr>
              <a:spLocks noChangeShapeType="1"/>
            </p:cNvSpPr>
            <p:nvPr/>
          </p:nvSpPr>
          <p:spPr bwMode="auto">
            <a:xfrm flipH="1">
              <a:off x="502" y="873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02" name="Line 14"/>
            <p:cNvSpPr>
              <a:spLocks noChangeShapeType="1"/>
            </p:cNvSpPr>
            <p:nvPr/>
          </p:nvSpPr>
          <p:spPr bwMode="auto">
            <a:xfrm flipH="1">
              <a:off x="502" y="1320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03" name="Line 15"/>
            <p:cNvSpPr>
              <a:spLocks noChangeShapeType="1"/>
            </p:cNvSpPr>
            <p:nvPr/>
          </p:nvSpPr>
          <p:spPr bwMode="auto">
            <a:xfrm flipH="1">
              <a:off x="502" y="1547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04" name="Line 16"/>
            <p:cNvSpPr>
              <a:spLocks noChangeShapeType="1"/>
            </p:cNvSpPr>
            <p:nvPr/>
          </p:nvSpPr>
          <p:spPr bwMode="auto">
            <a:xfrm flipH="1">
              <a:off x="502" y="1096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05" name="Line 17"/>
            <p:cNvSpPr>
              <a:spLocks noChangeShapeType="1"/>
            </p:cNvSpPr>
            <p:nvPr/>
          </p:nvSpPr>
          <p:spPr bwMode="auto">
            <a:xfrm flipH="1">
              <a:off x="525" y="1771"/>
              <a:ext cx="1600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06" name="Line 18"/>
            <p:cNvSpPr>
              <a:spLocks noChangeShapeType="1"/>
            </p:cNvSpPr>
            <p:nvPr/>
          </p:nvSpPr>
          <p:spPr bwMode="auto">
            <a:xfrm flipV="1">
              <a:off x="525" y="843"/>
              <a:ext cx="2" cy="95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07" name="Rectangle 19"/>
            <p:cNvSpPr>
              <a:spLocks noChangeArrowheads="1"/>
            </p:cNvSpPr>
            <p:nvPr/>
          </p:nvSpPr>
          <p:spPr bwMode="auto">
            <a:xfrm>
              <a:off x="563" y="1769"/>
              <a:ext cx="77" cy="2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0508" name="Rectangle 20"/>
            <p:cNvSpPr>
              <a:spLocks noChangeArrowheads="1"/>
            </p:cNvSpPr>
            <p:nvPr/>
          </p:nvSpPr>
          <p:spPr bwMode="auto">
            <a:xfrm>
              <a:off x="640" y="1767"/>
              <a:ext cx="76" cy="4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0509" name="Rectangle 21"/>
            <p:cNvSpPr>
              <a:spLocks noChangeArrowheads="1"/>
            </p:cNvSpPr>
            <p:nvPr/>
          </p:nvSpPr>
          <p:spPr bwMode="auto">
            <a:xfrm>
              <a:off x="1857" y="1766"/>
              <a:ext cx="77" cy="5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0510" name="Rectangle 22"/>
            <p:cNvSpPr>
              <a:spLocks noChangeArrowheads="1"/>
            </p:cNvSpPr>
            <p:nvPr/>
          </p:nvSpPr>
          <p:spPr bwMode="auto">
            <a:xfrm>
              <a:off x="1934" y="1770"/>
              <a:ext cx="76" cy="1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0511" name="Rectangle 23"/>
            <p:cNvSpPr>
              <a:spLocks noChangeArrowheads="1"/>
            </p:cNvSpPr>
            <p:nvPr/>
          </p:nvSpPr>
          <p:spPr bwMode="auto">
            <a:xfrm>
              <a:off x="2010" y="1770"/>
              <a:ext cx="76" cy="1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0512" name="Line 24"/>
            <p:cNvSpPr>
              <a:spLocks noChangeShapeType="1"/>
            </p:cNvSpPr>
            <p:nvPr/>
          </p:nvSpPr>
          <p:spPr bwMode="auto">
            <a:xfrm>
              <a:off x="563" y="1770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13" name="Line 25"/>
            <p:cNvSpPr>
              <a:spLocks noChangeShapeType="1"/>
            </p:cNvSpPr>
            <p:nvPr/>
          </p:nvSpPr>
          <p:spPr bwMode="auto">
            <a:xfrm>
              <a:off x="579" y="1770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14" name="Line 26"/>
            <p:cNvSpPr>
              <a:spLocks noChangeShapeType="1"/>
            </p:cNvSpPr>
            <p:nvPr/>
          </p:nvSpPr>
          <p:spPr bwMode="auto">
            <a:xfrm>
              <a:off x="595" y="1770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15" name="Line 27"/>
            <p:cNvSpPr>
              <a:spLocks noChangeShapeType="1"/>
            </p:cNvSpPr>
            <p:nvPr/>
          </p:nvSpPr>
          <p:spPr bwMode="auto">
            <a:xfrm flipV="1">
              <a:off x="610" y="1769"/>
              <a:ext cx="14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16" name="Line 28"/>
            <p:cNvSpPr>
              <a:spLocks noChangeShapeType="1"/>
            </p:cNvSpPr>
            <p:nvPr/>
          </p:nvSpPr>
          <p:spPr bwMode="auto">
            <a:xfrm>
              <a:off x="624" y="1769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17" name="Line 29"/>
            <p:cNvSpPr>
              <a:spLocks noChangeShapeType="1"/>
            </p:cNvSpPr>
            <p:nvPr/>
          </p:nvSpPr>
          <p:spPr bwMode="auto">
            <a:xfrm flipV="1">
              <a:off x="640" y="1768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18" name="Line 30"/>
            <p:cNvSpPr>
              <a:spLocks noChangeShapeType="1"/>
            </p:cNvSpPr>
            <p:nvPr/>
          </p:nvSpPr>
          <p:spPr bwMode="auto">
            <a:xfrm flipV="1">
              <a:off x="670" y="1766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19" name="Line 31"/>
            <p:cNvSpPr>
              <a:spLocks noChangeShapeType="1"/>
            </p:cNvSpPr>
            <p:nvPr/>
          </p:nvSpPr>
          <p:spPr bwMode="auto">
            <a:xfrm flipV="1">
              <a:off x="686" y="1766"/>
              <a:ext cx="14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20" name="Line 32"/>
            <p:cNvSpPr>
              <a:spLocks noChangeShapeType="1"/>
            </p:cNvSpPr>
            <p:nvPr/>
          </p:nvSpPr>
          <p:spPr bwMode="auto">
            <a:xfrm flipV="1">
              <a:off x="700" y="1762"/>
              <a:ext cx="15" cy="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21" name="Line 33"/>
            <p:cNvSpPr>
              <a:spLocks noChangeShapeType="1"/>
            </p:cNvSpPr>
            <p:nvPr/>
          </p:nvSpPr>
          <p:spPr bwMode="auto">
            <a:xfrm flipV="1">
              <a:off x="715" y="1761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22" name="Line 34"/>
            <p:cNvSpPr>
              <a:spLocks noChangeShapeType="1"/>
            </p:cNvSpPr>
            <p:nvPr/>
          </p:nvSpPr>
          <p:spPr bwMode="auto">
            <a:xfrm flipV="1">
              <a:off x="731" y="1759"/>
              <a:ext cx="15" cy="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23" name="Line 35"/>
            <p:cNvSpPr>
              <a:spLocks noChangeShapeType="1"/>
            </p:cNvSpPr>
            <p:nvPr/>
          </p:nvSpPr>
          <p:spPr bwMode="auto">
            <a:xfrm flipV="1">
              <a:off x="746" y="1757"/>
              <a:ext cx="15" cy="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24" name="Line 36"/>
            <p:cNvSpPr>
              <a:spLocks noChangeShapeType="1"/>
            </p:cNvSpPr>
            <p:nvPr/>
          </p:nvSpPr>
          <p:spPr bwMode="auto">
            <a:xfrm flipV="1">
              <a:off x="761" y="1752"/>
              <a:ext cx="16" cy="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25" name="Line 37"/>
            <p:cNvSpPr>
              <a:spLocks noChangeShapeType="1"/>
            </p:cNvSpPr>
            <p:nvPr/>
          </p:nvSpPr>
          <p:spPr bwMode="auto">
            <a:xfrm flipV="1">
              <a:off x="777" y="1748"/>
              <a:ext cx="14" cy="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26" name="Line 38"/>
            <p:cNvSpPr>
              <a:spLocks noChangeShapeType="1"/>
            </p:cNvSpPr>
            <p:nvPr/>
          </p:nvSpPr>
          <p:spPr bwMode="auto">
            <a:xfrm flipV="1">
              <a:off x="791" y="1742"/>
              <a:ext cx="16" cy="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27" name="Line 39"/>
            <p:cNvSpPr>
              <a:spLocks noChangeShapeType="1"/>
            </p:cNvSpPr>
            <p:nvPr/>
          </p:nvSpPr>
          <p:spPr bwMode="auto">
            <a:xfrm flipV="1">
              <a:off x="807" y="1735"/>
              <a:ext cx="16" cy="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28" name="Line 40"/>
            <p:cNvSpPr>
              <a:spLocks noChangeShapeType="1"/>
            </p:cNvSpPr>
            <p:nvPr/>
          </p:nvSpPr>
          <p:spPr bwMode="auto">
            <a:xfrm flipV="1">
              <a:off x="823" y="1727"/>
              <a:ext cx="14" cy="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29" name="Line 41"/>
            <p:cNvSpPr>
              <a:spLocks noChangeShapeType="1"/>
            </p:cNvSpPr>
            <p:nvPr/>
          </p:nvSpPr>
          <p:spPr bwMode="auto">
            <a:xfrm flipV="1">
              <a:off x="837" y="1717"/>
              <a:ext cx="16" cy="1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30" name="Line 42"/>
            <p:cNvSpPr>
              <a:spLocks noChangeShapeType="1"/>
            </p:cNvSpPr>
            <p:nvPr/>
          </p:nvSpPr>
          <p:spPr bwMode="auto">
            <a:xfrm flipV="1">
              <a:off x="853" y="1706"/>
              <a:ext cx="15" cy="1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31" name="Line 43"/>
            <p:cNvSpPr>
              <a:spLocks noChangeShapeType="1"/>
            </p:cNvSpPr>
            <p:nvPr/>
          </p:nvSpPr>
          <p:spPr bwMode="auto">
            <a:xfrm flipV="1">
              <a:off x="868" y="1694"/>
              <a:ext cx="16" cy="1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32" name="Line 44"/>
            <p:cNvSpPr>
              <a:spLocks noChangeShapeType="1"/>
            </p:cNvSpPr>
            <p:nvPr/>
          </p:nvSpPr>
          <p:spPr bwMode="auto">
            <a:xfrm flipV="1">
              <a:off x="884" y="1678"/>
              <a:ext cx="14" cy="1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33" name="Line 45"/>
            <p:cNvSpPr>
              <a:spLocks noChangeShapeType="1"/>
            </p:cNvSpPr>
            <p:nvPr/>
          </p:nvSpPr>
          <p:spPr bwMode="auto">
            <a:xfrm flipV="1">
              <a:off x="898" y="1661"/>
              <a:ext cx="16" cy="1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34" name="Line 46"/>
            <p:cNvSpPr>
              <a:spLocks noChangeShapeType="1"/>
            </p:cNvSpPr>
            <p:nvPr/>
          </p:nvSpPr>
          <p:spPr bwMode="auto">
            <a:xfrm flipV="1">
              <a:off x="914" y="1641"/>
              <a:ext cx="15" cy="2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35" name="Line 47"/>
            <p:cNvSpPr>
              <a:spLocks noChangeShapeType="1"/>
            </p:cNvSpPr>
            <p:nvPr/>
          </p:nvSpPr>
          <p:spPr bwMode="auto">
            <a:xfrm flipV="1">
              <a:off x="929" y="1620"/>
              <a:ext cx="15" cy="2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36" name="Line 48"/>
            <p:cNvSpPr>
              <a:spLocks noChangeShapeType="1"/>
            </p:cNvSpPr>
            <p:nvPr/>
          </p:nvSpPr>
          <p:spPr bwMode="auto">
            <a:xfrm flipV="1">
              <a:off x="944" y="1595"/>
              <a:ext cx="16" cy="2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37" name="Line 49"/>
            <p:cNvSpPr>
              <a:spLocks noChangeShapeType="1"/>
            </p:cNvSpPr>
            <p:nvPr/>
          </p:nvSpPr>
          <p:spPr bwMode="auto">
            <a:xfrm flipV="1">
              <a:off x="960" y="1568"/>
              <a:ext cx="14" cy="2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38" name="Line 50"/>
            <p:cNvSpPr>
              <a:spLocks noChangeShapeType="1"/>
            </p:cNvSpPr>
            <p:nvPr/>
          </p:nvSpPr>
          <p:spPr bwMode="auto">
            <a:xfrm flipV="1">
              <a:off x="974" y="1538"/>
              <a:ext cx="16" cy="3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39" name="Line 51"/>
            <p:cNvSpPr>
              <a:spLocks noChangeShapeType="1"/>
            </p:cNvSpPr>
            <p:nvPr/>
          </p:nvSpPr>
          <p:spPr bwMode="auto">
            <a:xfrm flipV="1">
              <a:off x="990" y="1505"/>
              <a:ext cx="15" cy="3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40" name="Line 52"/>
            <p:cNvSpPr>
              <a:spLocks noChangeShapeType="1"/>
            </p:cNvSpPr>
            <p:nvPr/>
          </p:nvSpPr>
          <p:spPr bwMode="auto">
            <a:xfrm flipV="1">
              <a:off x="1005" y="1471"/>
              <a:ext cx="15" cy="3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41" name="Line 53"/>
            <p:cNvSpPr>
              <a:spLocks noChangeShapeType="1"/>
            </p:cNvSpPr>
            <p:nvPr/>
          </p:nvSpPr>
          <p:spPr bwMode="auto">
            <a:xfrm flipV="1">
              <a:off x="1020" y="1434"/>
              <a:ext cx="16" cy="3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42" name="Line 54"/>
            <p:cNvSpPr>
              <a:spLocks noChangeShapeType="1"/>
            </p:cNvSpPr>
            <p:nvPr/>
          </p:nvSpPr>
          <p:spPr bwMode="auto">
            <a:xfrm flipV="1">
              <a:off x="1036" y="1393"/>
              <a:ext cx="15" cy="4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43" name="Line 55"/>
            <p:cNvSpPr>
              <a:spLocks noChangeShapeType="1"/>
            </p:cNvSpPr>
            <p:nvPr/>
          </p:nvSpPr>
          <p:spPr bwMode="auto">
            <a:xfrm flipV="1">
              <a:off x="1051" y="1352"/>
              <a:ext cx="14" cy="4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44" name="Line 56"/>
            <p:cNvSpPr>
              <a:spLocks noChangeShapeType="1"/>
            </p:cNvSpPr>
            <p:nvPr/>
          </p:nvSpPr>
          <p:spPr bwMode="auto">
            <a:xfrm flipV="1">
              <a:off x="1065" y="1308"/>
              <a:ext cx="16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45" name="Line 57"/>
            <p:cNvSpPr>
              <a:spLocks noChangeShapeType="1"/>
            </p:cNvSpPr>
            <p:nvPr/>
          </p:nvSpPr>
          <p:spPr bwMode="auto">
            <a:xfrm flipV="1">
              <a:off x="1081" y="1263"/>
              <a:ext cx="15" cy="4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46" name="Line 58"/>
            <p:cNvSpPr>
              <a:spLocks noChangeShapeType="1"/>
            </p:cNvSpPr>
            <p:nvPr/>
          </p:nvSpPr>
          <p:spPr bwMode="auto">
            <a:xfrm flipV="1">
              <a:off x="1096" y="1219"/>
              <a:ext cx="15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47" name="Line 59"/>
            <p:cNvSpPr>
              <a:spLocks noChangeShapeType="1"/>
            </p:cNvSpPr>
            <p:nvPr/>
          </p:nvSpPr>
          <p:spPr bwMode="auto">
            <a:xfrm flipV="1">
              <a:off x="1111" y="1175"/>
              <a:ext cx="16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48" name="Line 60"/>
            <p:cNvSpPr>
              <a:spLocks noChangeShapeType="1"/>
            </p:cNvSpPr>
            <p:nvPr/>
          </p:nvSpPr>
          <p:spPr bwMode="auto">
            <a:xfrm flipV="1">
              <a:off x="1127" y="1129"/>
              <a:ext cx="15" cy="4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49" name="Line 61"/>
            <p:cNvSpPr>
              <a:spLocks noChangeShapeType="1"/>
            </p:cNvSpPr>
            <p:nvPr/>
          </p:nvSpPr>
          <p:spPr bwMode="auto">
            <a:xfrm flipV="1">
              <a:off x="1142" y="1086"/>
              <a:ext cx="14" cy="4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50" name="Line 62"/>
            <p:cNvSpPr>
              <a:spLocks noChangeShapeType="1"/>
            </p:cNvSpPr>
            <p:nvPr/>
          </p:nvSpPr>
          <p:spPr bwMode="auto">
            <a:xfrm flipV="1">
              <a:off x="1156" y="1043"/>
              <a:ext cx="16" cy="4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51" name="Line 63"/>
            <p:cNvSpPr>
              <a:spLocks noChangeShapeType="1"/>
            </p:cNvSpPr>
            <p:nvPr/>
          </p:nvSpPr>
          <p:spPr bwMode="auto">
            <a:xfrm flipV="1">
              <a:off x="1172" y="1005"/>
              <a:ext cx="15" cy="3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52" name="Line 64"/>
            <p:cNvSpPr>
              <a:spLocks noChangeShapeType="1"/>
            </p:cNvSpPr>
            <p:nvPr/>
          </p:nvSpPr>
          <p:spPr bwMode="auto">
            <a:xfrm flipV="1">
              <a:off x="1187" y="970"/>
              <a:ext cx="16" cy="3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53" name="Line 65"/>
            <p:cNvSpPr>
              <a:spLocks noChangeShapeType="1"/>
            </p:cNvSpPr>
            <p:nvPr/>
          </p:nvSpPr>
          <p:spPr bwMode="auto">
            <a:xfrm flipV="1">
              <a:off x="1203" y="938"/>
              <a:ext cx="16" cy="3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54" name="Line 66"/>
            <p:cNvSpPr>
              <a:spLocks noChangeShapeType="1"/>
            </p:cNvSpPr>
            <p:nvPr/>
          </p:nvSpPr>
          <p:spPr bwMode="auto">
            <a:xfrm flipV="1">
              <a:off x="1219" y="910"/>
              <a:ext cx="15" cy="2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55" name="Line 67"/>
            <p:cNvSpPr>
              <a:spLocks noChangeShapeType="1"/>
            </p:cNvSpPr>
            <p:nvPr/>
          </p:nvSpPr>
          <p:spPr bwMode="auto">
            <a:xfrm flipV="1">
              <a:off x="1234" y="887"/>
              <a:ext cx="15" cy="2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56" name="Line 68"/>
            <p:cNvSpPr>
              <a:spLocks noChangeShapeType="1"/>
            </p:cNvSpPr>
            <p:nvPr/>
          </p:nvSpPr>
          <p:spPr bwMode="auto">
            <a:xfrm flipV="1">
              <a:off x="1249" y="871"/>
              <a:ext cx="15" cy="1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57" name="Line 69"/>
            <p:cNvSpPr>
              <a:spLocks noChangeShapeType="1"/>
            </p:cNvSpPr>
            <p:nvPr/>
          </p:nvSpPr>
          <p:spPr bwMode="auto">
            <a:xfrm flipV="1">
              <a:off x="1264" y="858"/>
              <a:ext cx="14" cy="1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58" name="Line 70"/>
            <p:cNvSpPr>
              <a:spLocks noChangeShapeType="1"/>
            </p:cNvSpPr>
            <p:nvPr/>
          </p:nvSpPr>
          <p:spPr bwMode="auto">
            <a:xfrm flipV="1">
              <a:off x="1278" y="853"/>
              <a:ext cx="17" cy="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59" name="Line 71"/>
            <p:cNvSpPr>
              <a:spLocks noChangeShapeType="1"/>
            </p:cNvSpPr>
            <p:nvPr/>
          </p:nvSpPr>
          <p:spPr bwMode="auto">
            <a:xfrm>
              <a:off x="1295" y="858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60" name="Line 72"/>
            <p:cNvSpPr>
              <a:spLocks noChangeShapeType="1"/>
            </p:cNvSpPr>
            <p:nvPr/>
          </p:nvSpPr>
          <p:spPr bwMode="auto">
            <a:xfrm>
              <a:off x="1310" y="854"/>
              <a:ext cx="15" cy="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61" name="Line 73"/>
            <p:cNvSpPr>
              <a:spLocks noChangeShapeType="1"/>
            </p:cNvSpPr>
            <p:nvPr/>
          </p:nvSpPr>
          <p:spPr bwMode="auto">
            <a:xfrm>
              <a:off x="1325" y="859"/>
              <a:ext cx="16" cy="1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62" name="Line 74"/>
            <p:cNvSpPr>
              <a:spLocks noChangeShapeType="1"/>
            </p:cNvSpPr>
            <p:nvPr/>
          </p:nvSpPr>
          <p:spPr bwMode="auto">
            <a:xfrm>
              <a:off x="1341" y="873"/>
              <a:ext cx="14" cy="1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63" name="Line 75"/>
            <p:cNvSpPr>
              <a:spLocks noChangeShapeType="1"/>
            </p:cNvSpPr>
            <p:nvPr/>
          </p:nvSpPr>
          <p:spPr bwMode="auto">
            <a:xfrm>
              <a:off x="1355" y="890"/>
              <a:ext cx="15" cy="2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64" name="Line 76"/>
            <p:cNvSpPr>
              <a:spLocks noChangeShapeType="1"/>
            </p:cNvSpPr>
            <p:nvPr/>
          </p:nvSpPr>
          <p:spPr bwMode="auto">
            <a:xfrm>
              <a:off x="1370" y="912"/>
              <a:ext cx="16" cy="29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65" name="Line 77"/>
            <p:cNvSpPr>
              <a:spLocks noChangeShapeType="1"/>
            </p:cNvSpPr>
            <p:nvPr/>
          </p:nvSpPr>
          <p:spPr bwMode="auto">
            <a:xfrm>
              <a:off x="1386" y="941"/>
              <a:ext cx="15" cy="3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66" name="Line 78"/>
            <p:cNvSpPr>
              <a:spLocks noChangeShapeType="1"/>
            </p:cNvSpPr>
            <p:nvPr/>
          </p:nvSpPr>
          <p:spPr bwMode="auto">
            <a:xfrm>
              <a:off x="1401" y="973"/>
              <a:ext cx="15" cy="3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67" name="Line 79"/>
            <p:cNvSpPr>
              <a:spLocks noChangeShapeType="1"/>
            </p:cNvSpPr>
            <p:nvPr/>
          </p:nvSpPr>
          <p:spPr bwMode="auto">
            <a:xfrm>
              <a:off x="1416" y="1010"/>
              <a:ext cx="16" cy="39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68" name="Line 80"/>
            <p:cNvSpPr>
              <a:spLocks noChangeShapeType="1"/>
            </p:cNvSpPr>
            <p:nvPr/>
          </p:nvSpPr>
          <p:spPr bwMode="auto">
            <a:xfrm>
              <a:off x="1432" y="1049"/>
              <a:ext cx="14" cy="4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69" name="Line 81"/>
            <p:cNvSpPr>
              <a:spLocks noChangeShapeType="1"/>
            </p:cNvSpPr>
            <p:nvPr/>
          </p:nvSpPr>
          <p:spPr bwMode="auto">
            <a:xfrm>
              <a:off x="1446" y="1090"/>
              <a:ext cx="15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70" name="Line 82"/>
            <p:cNvSpPr>
              <a:spLocks noChangeShapeType="1"/>
            </p:cNvSpPr>
            <p:nvPr/>
          </p:nvSpPr>
          <p:spPr bwMode="auto">
            <a:xfrm>
              <a:off x="1461" y="1134"/>
              <a:ext cx="16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71" name="Line 83"/>
            <p:cNvSpPr>
              <a:spLocks noChangeShapeType="1"/>
            </p:cNvSpPr>
            <p:nvPr/>
          </p:nvSpPr>
          <p:spPr bwMode="auto">
            <a:xfrm>
              <a:off x="1477" y="1178"/>
              <a:ext cx="15" cy="4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72" name="Line 84"/>
            <p:cNvSpPr>
              <a:spLocks noChangeShapeType="1"/>
            </p:cNvSpPr>
            <p:nvPr/>
          </p:nvSpPr>
          <p:spPr bwMode="auto">
            <a:xfrm>
              <a:off x="1492" y="1223"/>
              <a:ext cx="15" cy="4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73" name="Line 85"/>
            <p:cNvSpPr>
              <a:spLocks noChangeShapeType="1"/>
            </p:cNvSpPr>
            <p:nvPr/>
          </p:nvSpPr>
          <p:spPr bwMode="auto">
            <a:xfrm>
              <a:off x="1507" y="1269"/>
              <a:ext cx="16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74" name="Line 86"/>
            <p:cNvSpPr>
              <a:spLocks noChangeShapeType="1"/>
            </p:cNvSpPr>
            <p:nvPr/>
          </p:nvSpPr>
          <p:spPr bwMode="auto">
            <a:xfrm>
              <a:off x="1523" y="1313"/>
              <a:ext cx="15" cy="4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75" name="Line 87"/>
            <p:cNvSpPr>
              <a:spLocks noChangeShapeType="1"/>
            </p:cNvSpPr>
            <p:nvPr/>
          </p:nvSpPr>
          <p:spPr bwMode="auto">
            <a:xfrm>
              <a:off x="1538" y="1355"/>
              <a:ext cx="15" cy="4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76" name="Line 88"/>
            <p:cNvSpPr>
              <a:spLocks noChangeShapeType="1"/>
            </p:cNvSpPr>
            <p:nvPr/>
          </p:nvSpPr>
          <p:spPr bwMode="auto">
            <a:xfrm>
              <a:off x="1553" y="1398"/>
              <a:ext cx="15" cy="3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77" name="Line 89"/>
            <p:cNvSpPr>
              <a:spLocks noChangeShapeType="1"/>
            </p:cNvSpPr>
            <p:nvPr/>
          </p:nvSpPr>
          <p:spPr bwMode="auto">
            <a:xfrm>
              <a:off x="1568" y="1436"/>
              <a:ext cx="15" cy="3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78" name="Line 90"/>
            <p:cNvSpPr>
              <a:spLocks noChangeShapeType="1"/>
            </p:cNvSpPr>
            <p:nvPr/>
          </p:nvSpPr>
          <p:spPr bwMode="auto">
            <a:xfrm>
              <a:off x="1583" y="1474"/>
              <a:ext cx="17" cy="3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79" name="Line 91"/>
            <p:cNvSpPr>
              <a:spLocks noChangeShapeType="1"/>
            </p:cNvSpPr>
            <p:nvPr/>
          </p:nvSpPr>
          <p:spPr bwMode="auto">
            <a:xfrm>
              <a:off x="1600" y="1510"/>
              <a:ext cx="15" cy="3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80" name="Line 92"/>
            <p:cNvSpPr>
              <a:spLocks noChangeShapeType="1"/>
            </p:cNvSpPr>
            <p:nvPr/>
          </p:nvSpPr>
          <p:spPr bwMode="auto">
            <a:xfrm>
              <a:off x="1615" y="1541"/>
              <a:ext cx="14" cy="3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81" name="Line 93"/>
            <p:cNvSpPr>
              <a:spLocks noChangeShapeType="1"/>
            </p:cNvSpPr>
            <p:nvPr/>
          </p:nvSpPr>
          <p:spPr bwMode="auto">
            <a:xfrm>
              <a:off x="1629" y="1572"/>
              <a:ext cx="16" cy="2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82" name="Line 94"/>
            <p:cNvSpPr>
              <a:spLocks noChangeShapeType="1"/>
            </p:cNvSpPr>
            <p:nvPr/>
          </p:nvSpPr>
          <p:spPr bwMode="auto">
            <a:xfrm>
              <a:off x="1645" y="1597"/>
              <a:ext cx="14" cy="2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83" name="Line 95"/>
            <p:cNvSpPr>
              <a:spLocks noChangeShapeType="1"/>
            </p:cNvSpPr>
            <p:nvPr/>
          </p:nvSpPr>
          <p:spPr bwMode="auto">
            <a:xfrm>
              <a:off x="1659" y="1622"/>
              <a:ext cx="16" cy="2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84" name="Line 96"/>
            <p:cNvSpPr>
              <a:spLocks noChangeShapeType="1"/>
            </p:cNvSpPr>
            <p:nvPr/>
          </p:nvSpPr>
          <p:spPr bwMode="auto">
            <a:xfrm>
              <a:off x="1675" y="1644"/>
              <a:ext cx="16" cy="1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85" name="Line 97"/>
            <p:cNvSpPr>
              <a:spLocks noChangeShapeType="1"/>
            </p:cNvSpPr>
            <p:nvPr/>
          </p:nvSpPr>
          <p:spPr bwMode="auto">
            <a:xfrm>
              <a:off x="1691" y="1662"/>
              <a:ext cx="15" cy="1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86" name="Line 98"/>
            <p:cNvSpPr>
              <a:spLocks noChangeShapeType="1"/>
            </p:cNvSpPr>
            <p:nvPr/>
          </p:nvSpPr>
          <p:spPr bwMode="auto">
            <a:xfrm>
              <a:off x="1706" y="1679"/>
              <a:ext cx="14" cy="1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87" name="Line 99"/>
            <p:cNvSpPr>
              <a:spLocks noChangeShapeType="1"/>
            </p:cNvSpPr>
            <p:nvPr/>
          </p:nvSpPr>
          <p:spPr bwMode="auto">
            <a:xfrm>
              <a:off x="1720" y="1695"/>
              <a:ext cx="16" cy="1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88" name="Line 100"/>
            <p:cNvSpPr>
              <a:spLocks noChangeShapeType="1"/>
            </p:cNvSpPr>
            <p:nvPr/>
          </p:nvSpPr>
          <p:spPr bwMode="auto">
            <a:xfrm>
              <a:off x="1736" y="1708"/>
              <a:ext cx="15" cy="9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89" name="Line 101"/>
            <p:cNvSpPr>
              <a:spLocks noChangeShapeType="1"/>
            </p:cNvSpPr>
            <p:nvPr/>
          </p:nvSpPr>
          <p:spPr bwMode="auto">
            <a:xfrm>
              <a:off x="1751" y="1717"/>
              <a:ext cx="15" cy="1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90" name="Line 102"/>
            <p:cNvSpPr>
              <a:spLocks noChangeShapeType="1"/>
            </p:cNvSpPr>
            <p:nvPr/>
          </p:nvSpPr>
          <p:spPr bwMode="auto">
            <a:xfrm>
              <a:off x="1766" y="1727"/>
              <a:ext cx="16" cy="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91" name="Line 103"/>
            <p:cNvSpPr>
              <a:spLocks noChangeShapeType="1"/>
            </p:cNvSpPr>
            <p:nvPr/>
          </p:nvSpPr>
          <p:spPr bwMode="auto">
            <a:xfrm>
              <a:off x="1782" y="1735"/>
              <a:ext cx="15" cy="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92" name="Line 104"/>
            <p:cNvSpPr>
              <a:spLocks noChangeShapeType="1"/>
            </p:cNvSpPr>
            <p:nvPr/>
          </p:nvSpPr>
          <p:spPr bwMode="auto">
            <a:xfrm>
              <a:off x="1797" y="1742"/>
              <a:ext cx="14" cy="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93" name="Line 105"/>
            <p:cNvSpPr>
              <a:spLocks noChangeShapeType="1"/>
            </p:cNvSpPr>
            <p:nvPr/>
          </p:nvSpPr>
          <p:spPr bwMode="auto">
            <a:xfrm>
              <a:off x="1811" y="1748"/>
              <a:ext cx="16" cy="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94" name="Line 106"/>
            <p:cNvSpPr>
              <a:spLocks noChangeShapeType="1"/>
            </p:cNvSpPr>
            <p:nvPr/>
          </p:nvSpPr>
          <p:spPr bwMode="auto">
            <a:xfrm>
              <a:off x="1827" y="1752"/>
              <a:ext cx="15" cy="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95" name="Line 107"/>
            <p:cNvSpPr>
              <a:spLocks noChangeShapeType="1"/>
            </p:cNvSpPr>
            <p:nvPr/>
          </p:nvSpPr>
          <p:spPr bwMode="auto">
            <a:xfrm>
              <a:off x="1842" y="1757"/>
              <a:ext cx="15" cy="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96" name="Line 108"/>
            <p:cNvSpPr>
              <a:spLocks noChangeShapeType="1"/>
            </p:cNvSpPr>
            <p:nvPr/>
          </p:nvSpPr>
          <p:spPr bwMode="auto">
            <a:xfrm>
              <a:off x="1857" y="1759"/>
              <a:ext cx="16" cy="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97" name="Line 109"/>
            <p:cNvSpPr>
              <a:spLocks noChangeShapeType="1"/>
            </p:cNvSpPr>
            <p:nvPr/>
          </p:nvSpPr>
          <p:spPr bwMode="auto">
            <a:xfrm>
              <a:off x="1797" y="1759"/>
              <a:ext cx="14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98" name="Line 110"/>
            <p:cNvSpPr>
              <a:spLocks noChangeShapeType="1"/>
            </p:cNvSpPr>
            <p:nvPr/>
          </p:nvSpPr>
          <p:spPr bwMode="auto">
            <a:xfrm>
              <a:off x="1887" y="1762"/>
              <a:ext cx="15" cy="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99" name="Line 111"/>
            <p:cNvSpPr>
              <a:spLocks noChangeShapeType="1"/>
            </p:cNvSpPr>
            <p:nvPr/>
          </p:nvSpPr>
          <p:spPr bwMode="auto">
            <a:xfrm>
              <a:off x="1902" y="1766"/>
              <a:ext cx="17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600" name="Line 112"/>
            <p:cNvSpPr>
              <a:spLocks noChangeShapeType="1"/>
            </p:cNvSpPr>
            <p:nvPr/>
          </p:nvSpPr>
          <p:spPr bwMode="auto">
            <a:xfrm>
              <a:off x="1934" y="1767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601" name="Line 113"/>
            <p:cNvSpPr>
              <a:spLocks noChangeShapeType="1"/>
            </p:cNvSpPr>
            <p:nvPr/>
          </p:nvSpPr>
          <p:spPr bwMode="auto">
            <a:xfrm>
              <a:off x="1950" y="1768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602" name="Line 114"/>
            <p:cNvSpPr>
              <a:spLocks noChangeShapeType="1"/>
            </p:cNvSpPr>
            <p:nvPr/>
          </p:nvSpPr>
          <p:spPr bwMode="auto">
            <a:xfrm>
              <a:off x="1965" y="1769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603" name="Line 115"/>
            <p:cNvSpPr>
              <a:spLocks noChangeShapeType="1"/>
            </p:cNvSpPr>
            <p:nvPr/>
          </p:nvSpPr>
          <p:spPr bwMode="auto">
            <a:xfrm>
              <a:off x="1980" y="1769"/>
              <a:ext cx="14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604" name="Line 116"/>
            <p:cNvSpPr>
              <a:spLocks noChangeShapeType="1"/>
            </p:cNvSpPr>
            <p:nvPr/>
          </p:nvSpPr>
          <p:spPr bwMode="auto">
            <a:xfrm>
              <a:off x="1994" y="1770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605" name="Line 117"/>
            <p:cNvSpPr>
              <a:spLocks noChangeShapeType="1"/>
            </p:cNvSpPr>
            <p:nvPr/>
          </p:nvSpPr>
          <p:spPr bwMode="auto">
            <a:xfrm>
              <a:off x="2010" y="1770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606" name="Line 118"/>
            <p:cNvSpPr>
              <a:spLocks noChangeShapeType="1"/>
            </p:cNvSpPr>
            <p:nvPr/>
          </p:nvSpPr>
          <p:spPr bwMode="auto">
            <a:xfrm>
              <a:off x="2025" y="1770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607" name="Line 119"/>
            <p:cNvSpPr>
              <a:spLocks noChangeShapeType="1"/>
            </p:cNvSpPr>
            <p:nvPr/>
          </p:nvSpPr>
          <p:spPr bwMode="auto">
            <a:xfrm>
              <a:off x="2041" y="1770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608" name="Line 120"/>
            <p:cNvSpPr>
              <a:spLocks noChangeShapeType="1"/>
            </p:cNvSpPr>
            <p:nvPr/>
          </p:nvSpPr>
          <p:spPr bwMode="auto">
            <a:xfrm>
              <a:off x="2056" y="1770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609" name="Line 121"/>
            <p:cNvSpPr>
              <a:spLocks noChangeShapeType="1"/>
            </p:cNvSpPr>
            <p:nvPr/>
          </p:nvSpPr>
          <p:spPr bwMode="auto">
            <a:xfrm>
              <a:off x="2071" y="1771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610" name="Rectangle 122"/>
            <p:cNvSpPr>
              <a:spLocks noChangeArrowheads="1"/>
            </p:cNvSpPr>
            <p:nvPr/>
          </p:nvSpPr>
          <p:spPr bwMode="auto">
            <a:xfrm>
              <a:off x="1432" y="1797"/>
              <a:ext cx="288" cy="14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611" name="Freeform 123"/>
            <p:cNvSpPr>
              <a:spLocks/>
            </p:cNvSpPr>
            <p:nvPr/>
          </p:nvSpPr>
          <p:spPr bwMode="auto">
            <a:xfrm>
              <a:off x="1923" y="1767"/>
              <a:ext cx="10" cy="3"/>
            </a:xfrm>
            <a:custGeom>
              <a:avLst/>
              <a:gdLst>
                <a:gd name="T0" fmla="*/ 10 w 37"/>
                <a:gd name="T1" fmla="*/ 3 h 8"/>
                <a:gd name="T2" fmla="*/ 7 w 37"/>
                <a:gd name="T3" fmla="*/ 2 h 8"/>
                <a:gd name="T4" fmla="*/ 4 w 37"/>
                <a:gd name="T5" fmla="*/ 1 h 8"/>
                <a:gd name="T6" fmla="*/ 1 w 37"/>
                <a:gd name="T7" fmla="*/ 0 h 8"/>
                <a:gd name="T8" fmla="*/ 1 w 37"/>
                <a:gd name="T9" fmla="*/ 0 h 8"/>
                <a:gd name="T10" fmla="*/ 0 w 37"/>
                <a:gd name="T11" fmla="*/ 0 h 8"/>
                <a:gd name="T12" fmla="*/ 1 w 37"/>
                <a:gd name="T13" fmla="*/ 0 h 8"/>
                <a:gd name="T14" fmla="*/ 1 w 37"/>
                <a:gd name="T15" fmla="*/ 0 h 8"/>
                <a:gd name="T16" fmla="*/ 4 w 37"/>
                <a:gd name="T17" fmla="*/ 1 h 8"/>
                <a:gd name="T18" fmla="*/ 7 w 37"/>
                <a:gd name="T19" fmla="*/ 2 h 8"/>
                <a:gd name="T20" fmla="*/ 10 w 37"/>
                <a:gd name="T21" fmla="*/ 3 h 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7"/>
                <a:gd name="T34" fmla="*/ 0 h 8"/>
                <a:gd name="T35" fmla="*/ 37 w 37"/>
                <a:gd name="T36" fmla="*/ 8 h 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7" h="8">
                  <a:moveTo>
                    <a:pt x="37" y="8"/>
                  </a:moveTo>
                  <a:lnTo>
                    <a:pt x="27" y="5"/>
                  </a:lnTo>
                  <a:lnTo>
                    <a:pt x="13" y="3"/>
                  </a:lnTo>
                  <a:lnTo>
                    <a:pt x="3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3" y="1"/>
                  </a:lnTo>
                  <a:lnTo>
                    <a:pt x="13" y="3"/>
                  </a:lnTo>
                  <a:lnTo>
                    <a:pt x="27" y="5"/>
                  </a:lnTo>
                  <a:lnTo>
                    <a:pt x="37" y="8"/>
                  </a:lnTo>
                  <a:close/>
                </a:path>
              </a:pathLst>
            </a:custGeom>
            <a:grp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0612" name="Text Box 124"/>
            <p:cNvSpPr txBox="1">
              <a:spLocks noChangeArrowheads="1"/>
            </p:cNvSpPr>
            <p:nvPr/>
          </p:nvSpPr>
          <p:spPr bwMode="auto">
            <a:xfrm>
              <a:off x="1387" y="1783"/>
              <a:ext cx="338" cy="2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en-GB" sz="2000" b="1">
                  <a:solidFill>
                    <a:srgbClr val="27B314"/>
                  </a:solidFill>
                  <a:latin typeface="Arial" charset="0"/>
                </a:rPr>
                <a:t>1.2</a:t>
              </a:r>
              <a:endParaRPr lang="en-US" sz="2000" b="1">
                <a:solidFill>
                  <a:srgbClr val="27B314"/>
                </a:solidFill>
                <a:latin typeface="Arial" charset="0"/>
              </a:endParaRPr>
            </a:p>
          </p:txBody>
        </p:sp>
        <p:sp>
          <p:nvSpPr>
            <p:cNvPr id="20613" name="Rectangle 125"/>
            <p:cNvSpPr>
              <a:spLocks noChangeArrowheads="1"/>
            </p:cNvSpPr>
            <p:nvPr/>
          </p:nvSpPr>
          <p:spPr bwMode="auto">
            <a:xfrm>
              <a:off x="1273" y="1813"/>
              <a:ext cx="92" cy="17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latin typeface="Tahoma" pitchFamily="34" charset="0"/>
                </a:rPr>
                <a:t>0</a:t>
              </a:r>
            </a:p>
          </p:txBody>
        </p:sp>
        <p:sp>
          <p:nvSpPr>
            <p:cNvPr id="20614" name="Text Box 126"/>
            <p:cNvSpPr txBox="1">
              <a:spLocks noChangeArrowheads="1"/>
            </p:cNvSpPr>
            <p:nvPr/>
          </p:nvSpPr>
          <p:spPr bwMode="auto">
            <a:xfrm>
              <a:off x="886" y="1780"/>
              <a:ext cx="258" cy="2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en-GB" sz="2000" b="1">
                  <a:solidFill>
                    <a:srgbClr val="0000FF"/>
                  </a:solidFill>
                  <a:latin typeface="Arial" charset="0"/>
                </a:rPr>
                <a:t>-1</a:t>
              </a:r>
              <a:endParaRPr lang="en-US" sz="20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20615" name="Text Box 127"/>
            <p:cNvSpPr txBox="1">
              <a:spLocks noChangeArrowheads="1"/>
            </p:cNvSpPr>
            <p:nvPr/>
          </p:nvSpPr>
          <p:spPr bwMode="auto">
            <a:xfrm>
              <a:off x="1152" y="1013"/>
              <a:ext cx="316" cy="23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en-GB" b="1">
                  <a:solidFill>
                    <a:srgbClr val="FF3300"/>
                  </a:solidFill>
                  <a:latin typeface="Arial" charset="0"/>
                </a:rPr>
                <a:t>2.2</a:t>
              </a:r>
            </a:p>
          </p:txBody>
        </p:sp>
        <p:sp>
          <p:nvSpPr>
            <p:cNvPr id="20616" name="Line 128"/>
            <p:cNvSpPr>
              <a:spLocks noChangeShapeType="1"/>
            </p:cNvSpPr>
            <p:nvPr/>
          </p:nvSpPr>
          <p:spPr bwMode="auto">
            <a:xfrm>
              <a:off x="1074" y="1340"/>
              <a:ext cx="0" cy="432"/>
            </a:xfrm>
            <a:prstGeom prst="line">
              <a:avLst/>
            </a:prstGeom>
            <a:grpFill/>
            <a:ln w="57150">
              <a:solidFill>
                <a:srgbClr val="0000FF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617" name="AutoShape 129"/>
            <p:cNvSpPr>
              <a:spLocks/>
            </p:cNvSpPr>
            <p:nvPr/>
          </p:nvSpPr>
          <p:spPr bwMode="auto">
            <a:xfrm rot="5332270">
              <a:off x="1253" y="1066"/>
              <a:ext cx="99" cy="466"/>
            </a:xfrm>
            <a:prstGeom prst="leftBrace">
              <a:avLst>
                <a:gd name="adj1" fmla="val 39226"/>
                <a:gd name="adj2" fmla="val 50000"/>
              </a:avLst>
            </a:prstGeom>
            <a:grpFill/>
            <a:ln w="57150">
              <a:solidFill>
                <a:srgbClr val="FF3300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0618" name="Line 130"/>
            <p:cNvSpPr>
              <a:spLocks noChangeShapeType="1"/>
            </p:cNvSpPr>
            <p:nvPr/>
          </p:nvSpPr>
          <p:spPr bwMode="auto">
            <a:xfrm>
              <a:off x="1527" y="1340"/>
              <a:ext cx="3" cy="432"/>
            </a:xfrm>
            <a:prstGeom prst="line">
              <a:avLst/>
            </a:prstGeom>
            <a:grpFill/>
            <a:ln w="57150">
              <a:solidFill>
                <a:srgbClr val="27B314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</p:grpSp>
      <p:pic>
        <p:nvPicPr>
          <p:cNvPr id="20484" name="Picture 131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947987"/>
            <a:ext cx="39878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AutoShape 132"/>
          <p:cNvSpPr>
            <a:spLocks noChangeArrowheads="1"/>
          </p:cNvSpPr>
          <p:nvPr/>
        </p:nvSpPr>
        <p:spPr bwMode="auto">
          <a:xfrm>
            <a:off x="6096000" y="2986087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0486" name="AutoShape 133"/>
          <p:cNvSpPr>
            <a:spLocks noChangeArrowheads="1"/>
          </p:cNvSpPr>
          <p:nvPr/>
        </p:nvSpPr>
        <p:spPr bwMode="auto">
          <a:xfrm>
            <a:off x="7162800" y="2986087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0487" name="AutoShape 134"/>
          <p:cNvSpPr>
            <a:spLocks noChangeArrowheads="1"/>
          </p:cNvSpPr>
          <p:nvPr/>
        </p:nvSpPr>
        <p:spPr bwMode="auto">
          <a:xfrm>
            <a:off x="6107113" y="3532187"/>
            <a:ext cx="609600" cy="457200"/>
          </a:xfrm>
          <a:prstGeom prst="roundRect">
            <a:avLst>
              <a:gd name="adj" fmla="val 16667"/>
            </a:avLst>
          </a:prstGeom>
          <a:solidFill>
            <a:srgbClr val="FF33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0488" name="AutoShape 135"/>
          <p:cNvSpPr>
            <a:spLocks noChangeArrowheads="1"/>
          </p:cNvSpPr>
          <p:nvPr/>
        </p:nvSpPr>
        <p:spPr bwMode="auto">
          <a:xfrm>
            <a:off x="7162800" y="3519487"/>
            <a:ext cx="609600" cy="457200"/>
          </a:xfrm>
          <a:prstGeom prst="roundRect">
            <a:avLst>
              <a:gd name="adj" fmla="val 16667"/>
            </a:avLst>
          </a:prstGeom>
          <a:solidFill>
            <a:srgbClr val="FF33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0489" name="Text Box 136"/>
          <p:cNvSpPr txBox="1">
            <a:spLocks noChangeArrowheads="1"/>
          </p:cNvSpPr>
          <p:nvPr/>
        </p:nvSpPr>
        <p:spPr bwMode="auto">
          <a:xfrm>
            <a:off x="3962400" y="2109787"/>
            <a:ext cx="4987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2000" b="1">
                <a:latin typeface="Arial" charset="0"/>
              </a:rPr>
              <a:t>Threshold matrix</a:t>
            </a:r>
            <a:r>
              <a:rPr lang="en-US" sz="2000" b="1">
                <a:latin typeface="Courier New" pitchFamily="49" charset="0"/>
              </a:rPr>
              <a:t>: T Full 2 2 Free </a:t>
            </a:r>
          </a:p>
        </p:txBody>
      </p:sp>
      <p:sp>
        <p:nvSpPr>
          <p:cNvPr id="20490" name="Text Box 137"/>
          <p:cNvSpPr txBox="1">
            <a:spLocks noChangeArrowheads="1"/>
          </p:cNvSpPr>
          <p:nvPr/>
        </p:nvSpPr>
        <p:spPr bwMode="auto">
          <a:xfrm>
            <a:off x="4191000" y="4243387"/>
            <a:ext cx="1657350" cy="404813"/>
          </a:xfrm>
          <a:prstGeom prst="rect">
            <a:avLst/>
          </a:prstGeom>
          <a:solidFill>
            <a:schemeClr val="accent2">
              <a:alpha val="39999"/>
            </a:schemeClr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b="1">
                <a:latin typeface="Arial" charset="0"/>
              </a:rPr>
              <a:t>1st threshold</a:t>
            </a:r>
          </a:p>
        </p:txBody>
      </p:sp>
      <p:sp>
        <p:nvSpPr>
          <p:cNvPr id="20491" name="Text Box 138"/>
          <p:cNvSpPr txBox="1">
            <a:spLocks noChangeArrowheads="1"/>
          </p:cNvSpPr>
          <p:nvPr/>
        </p:nvSpPr>
        <p:spPr bwMode="auto">
          <a:xfrm>
            <a:off x="5954713" y="2566987"/>
            <a:ext cx="1924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b="1">
                <a:latin typeface="Arial" charset="0"/>
              </a:rPr>
              <a:t>Twin 1     Twin 2</a:t>
            </a:r>
          </a:p>
        </p:txBody>
      </p:sp>
      <p:sp>
        <p:nvSpPr>
          <p:cNvPr id="20492" name="Text Box 139"/>
          <p:cNvSpPr txBox="1">
            <a:spLocks noChangeArrowheads="1"/>
          </p:cNvSpPr>
          <p:nvPr/>
        </p:nvSpPr>
        <p:spPr bwMode="auto">
          <a:xfrm>
            <a:off x="7239000" y="4319587"/>
            <a:ext cx="1314450" cy="404813"/>
          </a:xfrm>
          <a:prstGeom prst="rect">
            <a:avLst/>
          </a:prstGeom>
          <a:solidFill>
            <a:srgbClr val="FF3300">
              <a:alpha val="39999"/>
            </a:srgbClr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b="1">
                <a:latin typeface="Arial" charset="0"/>
              </a:rPr>
              <a:t>increment</a:t>
            </a:r>
          </a:p>
        </p:txBody>
      </p:sp>
      <p:sp>
        <p:nvSpPr>
          <p:cNvPr id="20493" name="Line 140"/>
          <p:cNvSpPr>
            <a:spLocks noChangeShapeType="1"/>
          </p:cNvSpPr>
          <p:nvPr/>
        </p:nvSpPr>
        <p:spPr bwMode="auto">
          <a:xfrm flipV="1">
            <a:off x="4953000" y="3252787"/>
            <a:ext cx="106680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0494" name="Line 141"/>
          <p:cNvSpPr>
            <a:spLocks noChangeShapeType="1"/>
          </p:cNvSpPr>
          <p:nvPr/>
        </p:nvSpPr>
        <p:spPr bwMode="auto">
          <a:xfrm flipH="1" flipV="1">
            <a:off x="7467600" y="4014787"/>
            <a:ext cx="22860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26483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Rectangle 154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21506" name="Picture 2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0" y="4114800"/>
            <a:ext cx="7010400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AutoShape 131"/>
          <p:cNvSpPr>
            <a:spLocks noChangeArrowheads="1"/>
          </p:cNvSpPr>
          <p:nvPr/>
        </p:nvSpPr>
        <p:spPr bwMode="auto">
          <a:xfrm>
            <a:off x="6132513" y="4171950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08" name="AutoShape 132"/>
          <p:cNvSpPr>
            <a:spLocks noChangeArrowheads="1"/>
          </p:cNvSpPr>
          <p:nvPr/>
        </p:nvSpPr>
        <p:spPr bwMode="auto">
          <a:xfrm>
            <a:off x="7199313" y="4171950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09" name="AutoShape 133"/>
          <p:cNvSpPr>
            <a:spLocks noChangeArrowheads="1"/>
          </p:cNvSpPr>
          <p:nvPr/>
        </p:nvSpPr>
        <p:spPr bwMode="auto">
          <a:xfrm>
            <a:off x="6143625" y="4718050"/>
            <a:ext cx="609600" cy="457200"/>
          </a:xfrm>
          <a:prstGeom prst="roundRect">
            <a:avLst>
              <a:gd name="adj" fmla="val 16667"/>
            </a:avLst>
          </a:prstGeom>
          <a:solidFill>
            <a:srgbClr val="FF33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10" name="AutoShape 134"/>
          <p:cNvSpPr>
            <a:spLocks noChangeArrowheads="1"/>
          </p:cNvSpPr>
          <p:nvPr/>
        </p:nvSpPr>
        <p:spPr bwMode="auto">
          <a:xfrm>
            <a:off x="7199313" y="4705350"/>
            <a:ext cx="609600" cy="457200"/>
          </a:xfrm>
          <a:prstGeom prst="roundRect">
            <a:avLst>
              <a:gd name="adj" fmla="val 16667"/>
            </a:avLst>
          </a:prstGeom>
          <a:solidFill>
            <a:srgbClr val="FF33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11" name="AutoShape 135"/>
          <p:cNvSpPr>
            <a:spLocks noChangeArrowheads="1"/>
          </p:cNvSpPr>
          <p:nvPr/>
        </p:nvSpPr>
        <p:spPr bwMode="auto">
          <a:xfrm>
            <a:off x="3846513" y="5432425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12" name="AutoShape 136"/>
          <p:cNvSpPr>
            <a:spLocks noChangeArrowheads="1"/>
          </p:cNvSpPr>
          <p:nvPr/>
        </p:nvSpPr>
        <p:spPr bwMode="auto">
          <a:xfrm>
            <a:off x="5943600" y="5405437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13" name="Text Box 137"/>
          <p:cNvSpPr txBox="1">
            <a:spLocks noChangeArrowheads="1"/>
          </p:cNvSpPr>
          <p:nvPr/>
        </p:nvSpPr>
        <p:spPr bwMode="auto">
          <a:xfrm>
            <a:off x="500062" y="3581400"/>
            <a:ext cx="51667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2800" b="1" dirty="0" smtClean="0">
                <a:latin typeface="Arial" charset="0"/>
              </a:rPr>
              <a:t>	</a:t>
            </a:r>
            <a:r>
              <a:rPr lang="en-US" sz="2800" b="1" dirty="0" err="1" smtClean="0">
                <a:latin typeface="Arial" charset="0"/>
              </a:rPr>
              <a:t>MxAlgebra</a:t>
            </a:r>
            <a:r>
              <a:rPr lang="en-US" sz="2800" b="1" dirty="0" smtClean="0">
                <a:latin typeface="Arial" charset="0"/>
              </a:rPr>
              <a:t> </a:t>
            </a:r>
            <a:r>
              <a:rPr lang="en-US" sz="2800" b="1" dirty="0">
                <a:latin typeface="Courier New" pitchFamily="49" charset="0"/>
              </a:rPr>
              <a:t>	</a:t>
            </a:r>
            <a:r>
              <a:rPr lang="en-US" sz="2800" b="1" dirty="0" smtClean="0">
                <a:latin typeface="Courier New" pitchFamily="49" charset="0"/>
              </a:rPr>
              <a:t>L%*%T </a:t>
            </a:r>
            <a:endParaRPr lang="en-US" sz="2800" b="1" dirty="0">
              <a:latin typeface="Courier New" pitchFamily="49" charset="0"/>
            </a:endParaRPr>
          </a:p>
        </p:txBody>
      </p:sp>
      <p:pic>
        <p:nvPicPr>
          <p:cNvPr id="21514" name="Picture 144" descr="latex-image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676400"/>
            <a:ext cx="39878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5" name="AutoShape 145"/>
          <p:cNvSpPr>
            <a:spLocks noChangeArrowheads="1"/>
          </p:cNvSpPr>
          <p:nvPr/>
        </p:nvSpPr>
        <p:spPr bwMode="auto">
          <a:xfrm>
            <a:off x="6096000" y="1714500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16" name="AutoShape 146"/>
          <p:cNvSpPr>
            <a:spLocks noChangeArrowheads="1"/>
          </p:cNvSpPr>
          <p:nvPr/>
        </p:nvSpPr>
        <p:spPr bwMode="auto">
          <a:xfrm>
            <a:off x="7162800" y="1714500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17" name="AutoShape 147"/>
          <p:cNvSpPr>
            <a:spLocks noChangeArrowheads="1"/>
          </p:cNvSpPr>
          <p:nvPr/>
        </p:nvSpPr>
        <p:spPr bwMode="auto">
          <a:xfrm>
            <a:off x="6107113" y="2260600"/>
            <a:ext cx="609600" cy="457200"/>
          </a:xfrm>
          <a:prstGeom prst="roundRect">
            <a:avLst>
              <a:gd name="adj" fmla="val 16667"/>
            </a:avLst>
          </a:prstGeom>
          <a:solidFill>
            <a:srgbClr val="FF33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18" name="AutoShape 148"/>
          <p:cNvSpPr>
            <a:spLocks noChangeArrowheads="1"/>
          </p:cNvSpPr>
          <p:nvPr/>
        </p:nvSpPr>
        <p:spPr bwMode="auto">
          <a:xfrm>
            <a:off x="7162800" y="2247900"/>
            <a:ext cx="609600" cy="457200"/>
          </a:xfrm>
          <a:prstGeom prst="roundRect">
            <a:avLst>
              <a:gd name="adj" fmla="val 16667"/>
            </a:avLst>
          </a:prstGeom>
          <a:solidFill>
            <a:srgbClr val="FF33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19" name="Text Box 149"/>
          <p:cNvSpPr txBox="1">
            <a:spLocks noChangeArrowheads="1"/>
          </p:cNvSpPr>
          <p:nvPr/>
        </p:nvSpPr>
        <p:spPr bwMode="auto">
          <a:xfrm>
            <a:off x="3962400" y="838200"/>
            <a:ext cx="4987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2000" b="1">
                <a:latin typeface="Arial" charset="0"/>
              </a:rPr>
              <a:t>Threshold matrix</a:t>
            </a:r>
            <a:r>
              <a:rPr lang="en-US" sz="2000" b="1">
                <a:latin typeface="Courier New" pitchFamily="49" charset="0"/>
              </a:rPr>
              <a:t>: T Full 2 2 Free </a:t>
            </a:r>
          </a:p>
        </p:txBody>
      </p:sp>
      <p:sp>
        <p:nvSpPr>
          <p:cNvPr id="21520" name="Text Box 150"/>
          <p:cNvSpPr txBox="1">
            <a:spLocks noChangeArrowheads="1"/>
          </p:cNvSpPr>
          <p:nvPr/>
        </p:nvSpPr>
        <p:spPr bwMode="auto">
          <a:xfrm>
            <a:off x="4191000" y="2971800"/>
            <a:ext cx="1657350" cy="404813"/>
          </a:xfrm>
          <a:prstGeom prst="rect">
            <a:avLst/>
          </a:prstGeom>
          <a:solidFill>
            <a:schemeClr val="accent2">
              <a:alpha val="39999"/>
            </a:schemeClr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b="1">
                <a:latin typeface="Arial" charset="0"/>
              </a:rPr>
              <a:t>1st threshold</a:t>
            </a:r>
          </a:p>
        </p:txBody>
      </p:sp>
      <p:sp>
        <p:nvSpPr>
          <p:cNvPr id="21521" name="Text Box 151"/>
          <p:cNvSpPr txBox="1">
            <a:spLocks noChangeArrowheads="1"/>
          </p:cNvSpPr>
          <p:nvPr/>
        </p:nvSpPr>
        <p:spPr bwMode="auto">
          <a:xfrm>
            <a:off x="5954713" y="1295400"/>
            <a:ext cx="1924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b="1">
                <a:latin typeface="Arial" charset="0"/>
              </a:rPr>
              <a:t>Twin 1     Twin 2</a:t>
            </a:r>
          </a:p>
        </p:txBody>
      </p:sp>
      <p:sp>
        <p:nvSpPr>
          <p:cNvPr id="21522" name="Text Box 152"/>
          <p:cNvSpPr txBox="1">
            <a:spLocks noChangeArrowheads="1"/>
          </p:cNvSpPr>
          <p:nvPr/>
        </p:nvSpPr>
        <p:spPr bwMode="auto">
          <a:xfrm>
            <a:off x="7239000" y="3048000"/>
            <a:ext cx="1314450" cy="404813"/>
          </a:xfrm>
          <a:prstGeom prst="rect">
            <a:avLst/>
          </a:prstGeom>
          <a:solidFill>
            <a:srgbClr val="FF3300">
              <a:alpha val="39999"/>
            </a:srgbClr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b="1">
                <a:latin typeface="Arial" charset="0"/>
              </a:rPr>
              <a:t>increment</a:t>
            </a:r>
          </a:p>
        </p:txBody>
      </p:sp>
      <p:sp>
        <p:nvSpPr>
          <p:cNvPr id="21523" name="Line 153"/>
          <p:cNvSpPr>
            <a:spLocks noChangeShapeType="1"/>
          </p:cNvSpPr>
          <p:nvPr/>
        </p:nvSpPr>
        <p:spPr bwMode="auto">
          <a:xfrm flipV="1">
            <a:off x="4953000" y="1981200"/>
            <a:ext cx="106680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24" name="Line 154"/>
          <p:cNvSpPr>
            <a:spLocks noChangeShapeType="1"/>
          </p:cNvSpPr>
          <p:nvPr/>
        </p:nvSpPr>
        <p:spPr bwMode="auto">
          <a:xfrm flipH="1" flipV="1">
            <a:off x="7467600" y="2743200"/>
            <a:ext cx="22860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25" name="AutoShape 155"/>
          <p:cNvSpPr>
            <a:spLocks noChangeArrowheads="1"/>
          </p:cNvSpPr>
          <p:nvPr/>
        </p:nvSpPr>
        <p:spPr bwMode="auto">
          <a:xfrm>
            <a:off x="4953000" y="6015037"/>
            <a:ext cx="609600" cy="457200"/>
          </a:xfrm>
          <a:prstGeom prst="roundRect">
            <a:avLst>
              <a:gd name="adj" fmla="val 16667"/>
            </a:avLst>
          </a:prstGeom>
          <a:solidFill>
            <a:srgbClr val="FF33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26" name="AutoShape 156"/>
          <p:cNvSpPr>
            <a:spLocks noChangeArrowheads="1"/>
          </p:cNvSpPr>
          <p:nvPr/>
        </p:nvSpPr>
        <p:spPr bwMode="auto">
          <a:xfrm>
            <a:off x="7086600" y="6015037"/>
            <a:ext cx="609600" cy="457200"/>
          </a:xfrm>
          <a:prstGeom prst="roundRect">
            <a:avLst>
              <a:gd name="adj" fmla="val 16667"/>
            </a:avLst>
          </a:prstGeom>
          <a:solidFill>
            <a:srgbClr val="FF33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27" name="AutoShape 157"/>
          <p:cNvSpPr>
            <a:spLocks noChangeArrowheads="1"/>
          </p:cNvSpPr>
          <p:nvPr/>
        </p:nvSpPr>
        <p:spPr bwMode="auto">
          <a:xfrm>
            <a:off x="3838575" y="5984875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28" name="AutoShape 158"/>
          <p:cNvSpPr>
            <a:spLocks noChangeArrowheads="1"/>
          </p:cNvSpPr>
          <p:nvPr/>
        </p:nvSpPr>
        <p:spPr bwMode="auto">
          <a:xfrm>
            <a:off x="6019800" y="6015037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29" name="Rectangle 159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  <a:noFill/>
        </p:spPr>
        <p:txBody>
          <a:bodyPr anchor="ctr"/>
          <a:lstStyle/>
          <a:p>
            <a:pPr eaLnBrk="1" hangingPunct="1"/>
            <a:r>
              <a:rPr lang="en-US" sz="2800" b="1" dirty="0" err="1" smtClean="0">
                <a:solidFill>
                  <a:srgbClr val="6600CC"/>
                </a:solidFill>
              </a:rPr>
              <a:t>Mx</a:t>
            </a:r>
            <a:r>
              <a:rPr lang="en-US" sz="2800" b="1" dirty="0" smtClean="0">
                <a:solidFill>
                  <a:srgbClr val="6600CC"/>
                </a:solidFill>
              </a:rPr>
              <a:t> Threshold Specification: 3+ Cat.</a:t>
            </a:r>
          </a:p>
        </p:txBody>
      </p:sp>
      <p:grpSp>
        <p:nvGrpSpPr>
          <p:cNvPr id="21530" name="Group 160"/>
          <p:cNvGrpSpPr>
            <a:grpSpLocks/>
          </p:cNvGrpSpPr>
          <p:nvPr/>
        </p:nvGrpSpPr>
        <p:grpSpPr bwMode="auto">
          <a:xfrm>
            <a:off x="495300" y="846138"/>
            <a:ext cx="3467100" cy="2392362"/>
            <a:chOff x="240" y="533"/>
            <a:chExt cx="2184" cy="1507"/>
          </a:xfrm>
          <a:noFill/>
        </p:grpSpPr>
        <p:sp>
          <p:nvSpPr>
            <p:cNvPr id="21531" name="Rectangle 161"/>
            <p:cNvSpPr>
              <a:spLocks noChangeArrowheads="1"/>
            </p:cNvSpPr>
            <p:nvPr/>
          </p:nvSpPr>
          <p:spPr bwMode="auto">
            <a:xfrm>
              <a:off x="240" y="533"/>
              <a:ext cx="2184" cy="150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b="1">
                <a:latin typeface="Arial" charset="0"/>
              </a:endParaRPr>
            </a:p>
          </p:txBody>
        </p:sp>
        <p:sp>
          <p:nvSpPr>
            <p:cNvPr id="21532" name="Rectangle 162"/>
            <p:cNvSpPr>
              <a:spLocks noChangeArrowheads="1"/>
            </p:cNvSpPr>
            <p:nvPr/>
          </p:nvSpPr>
          <p:spPr bwMode="auto">
            <a:xfrm>
              <a:off x="614" y="1813"/>
              <a:ext cx="128" cy="17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-3</a:t>
              </a:r>
              <a:endParaRPr lang="en-US" b="1">
                <a:latin typeface="Tahoma" pitchFamily="34" charset="0"/>
              </a:endParaRPr>
            </a:p>
          </p:txBody>
        </p:sp>
        <p:sp>
          <p:nvSpPr>
            <p:cNvPr id="21533" name="Rectangle 163"/>
            <p:cNvSpPr>
              <a:spLocks noChangeArrowheads="1"/>
            </p:cNvSpPr>
            <p:nvPr/>
          </p:nvSpPr>
          <p:spPr bwMode="auto">
            <a:xfrm>
              <a:off x="1903" y="1803"/>
              <a:ext cx="80" cy="17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b="1">
                <a:latin typeface="Tahoma" pitchFamily="34" charset="0"/>
              </a:endParaRPr>
            </a:p>
          </p:txBody>
        </p:sp>
        <p:grpSp>
          <p:nvGrpSpPr>
            <p:cNvPr id="21534" name="Group 164"/>
            <p:cNvGrpSpPr>
              <a:grpSpLocks/>
            </p:cNvGrpSpPr>
            <p:nvPr/>
          </p:nvGrpSpPr>
          <p:grpSpPr bwMode="auto">
            <a:xfrm>
              <a:off x="737" y="1767"/>
              <a:ext cx="1" cy="4"/>
              <a:chOff x="2064" y="3881"/>
              <a:chExt cx="1" cy="4"/>
            </a:xfrm>
            <a:grpFill/>
          </p:grpSpPr>
          <p:sp>
            <p:nvSpPr>
              <p:cNvPr id="21657" name="Freeform 165"/>
              <p:cNvSpPr>
                <a:spLocks/>
              </p:cNvSpPr>
              <p:nvPr/>
            </p:nvSpPr>
            <p:spPr bwMode="auto">
              <a:xfrm>
                <a:off x="2064" y="3881"/>
                <a:ext cx="1" cy="4"/>
              </a:xfrm>
              <a:custGeom>
                <a:avLst/>
                <a:gdLst>
                  <a:gd name="T0" fmla="*/ 1 w 2"/>
                  <a:gd name="T1" fmla="*/ 4 h 12"/>
                  <a:gd name="T2" fmla="*/ 0 w 2"/>
                  <a:gd name="T3" fmla="*/ 0 h 12"/>
                  <a:gd name="T4" fmla="*/ 1 w 2"/>
                  <a:gd name="T5" fmla="*/ 4 h 12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12"/>
                  <a:gd name="T11" fmla="*/ 2 w 2"/>
                  <a:gd name="T12" fmla="*/ 12 h 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12">
                    <a:moveTo>
                      <a:pt x="2" y="12"/>
                    </a:moveTo>
                    <a:lnTo>
                      <a:pt x="0" y="0"/>
                    </a:lnTo>
                    <a:lnTo>
                      <a:pt x="2" y="12"/>
                    </a:lnTo>
                    <a:close/>
                  </a:path>
                </a:pathLst>
              </a:custGeom>
              <a:grpFill/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21658" name="Line 166"/>
              <p:cNvSpPr>
                <a:spLocks noChangeShapeType="1"/>
              </p:cNvSpPr>
              <p:nvPr/>
            </p:nvSpPr>
            <p:spPr bwMode="auto">
              <a:xfrm flipH="1" flipV="1">
                <a:off x="2064" y="3881"/>
                <a:ext cx="1" cy="4"/>
              </a:xfrm>
              <a:prstGeom prst="line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21535" name="Group 167"/>
            <p:cNvGrpSpPr>
              <a:grpSpLocks/>
            </p:cNvGrpSpPr>
            <p:nvPr/>
          </p:nvGrpSpPr>
          <p:grpSpPr bwMode="auto">
            <a:xfrm>
              <a:off x="1865" y="1763"/>
              <a:ext cx="4" cy="8"/>
              <a:chOff x="4132" y="3878"/>
              <a:chExt cx="8" cy="7"/>
            </a:xfrm>
            <a:grpFill/>
          </p:grpSpPr>
          <p:sp>
            <p:nvSpPr>
              <p:cNvPr id="21655" name="Freeform 168"/>
              <p:cNvSpPr>
                <a:spLocks/>
              </p:cNvSpPr>
              <p:nvPr/>
            </p:nvSpPr>
            <p:spPr bwMode="auto">
              <a:xfrm>
                <a:off x="4132" y="3878"/>
                <a:ext cx="8" cy="7"/>
              </a:xfrm>
              <a:custGeom>
                <a:avLst/>
                <a:gdLst>
                  <a:gd name="T0" fmla="*/ 0 w 16"/>
                  <a:gd name="T1" fmla="*/ 7 h 22"/>
                  <a:gd name="T2" fmla="*/ 8 w 16"/>
                  <a:gd name="T3" fmla="*/ 0 h 22"/>
                  <a:gd name="T4" fmla="*/ 0 w 16"/>
                  <a:gd name="T5" fmla="*/ 7 h 22"/>
                  <a:gd name="T6" fmla="*/ 0 60000 65536"/>
                  <a:gd name="T7" fmla="*/ 0 60000 65536"/>
                  <a:gd name="T8" fmla="*/ 0 60000 65536"/>
                  <a:gd name="T9" fmla="*/ 0 w 16"/>
                  <a:gd name="T10" fmla="*/ 0 h 22"/>
                  <a:gd name="T11" fmla="*/ 16 w 16"/>
                  <a:gd name="T12" fmla="*/ 22 h 2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" h="22">
                    <a:moveTo>
                      <a:pt x="0" y="22"/>
                    </a:moveTo>
                    <a:lnTo>
                      <a:pt x="16" y="0"/>
                    </a:lnTo>
                    <a:lnTo>
                      <a:pt x="0" y="22"/>
                    </a:lnTo>
                    <a:close/>
                  </a:path>
                </a:pathLst>
              </a:custGeom>
              <a:grpFill/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21656" name="Line 169"/>
              <p:cNvSpPr>
                <a:spLocks noChangeShapeType="1"/>
              </p:cNvSpPr>
              <p:nvPr/>
            </p:nvSpPr>
            <p:spPr bwMode="auto">
              <a:xfrm flipV="1">
                <a:off x="4132" y="3878"/>
                <a:ext cx="8" cy="7"/>
              </a:xfrm>
              <a:prstGeom prst="line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21536" name="Line 170"/>
            <p:cNvSpPr>
              <a:spLocks noChangeShapeType="1"/>
            </p:cNvSpPr>
            <p:nvPr/>
          </p:nvSpPr>
          <p:spPr bwMode="auto">
            <a:xfrm flipH="1">
              <a:off x="502" y="1771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37" name="Line 171"/>
            <p:cNvSpPr>
              <a:spLocks noChangeShapeType="1"/>
            </p:cNvSpPr>
            <p:nvPr/>
          </p:nvSpPr>
          <p:spPr bwMode="auto">
            <a:xfrm flipH="1">
              <a:off x="502" y="873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38" name="Line 172"/>
            <p:cNvSpPr>
              <a:spLocks noChangeShapeType="1"/>
            </p:cNvSpPr>
            <p:nvPr/>
          </p:nvSpPr>
          <p:spPr bwMode="auto">
            <a:xfrm flipH="1">
              <a:off x="502" y="1320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39" name="Line 173"/>
            <p:cNvSpPr>
              <a:spLocks noChangeShapeType="1"/>
            </p:cNvSpPr>
            <p:nvPr/>
          </p:nvSpPr>
          <p:spPr bwMode="auto">
            <a:xfrm flipH="1">
              <a:off x="502" y="1547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40" name="Line 174"/>
            <p:cNvSpPr>
              <a:spLocks noChangeShapeType="1"/>
            </p:cNvSpPr>
            <p:nvPr/>
          </p:nvSpPr>
          <p:spPr bwMode="auto">
            <a:xfrm flipH="1">
              <a:off x="502" y="1096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41" name="Line 175"/>
            <p:cNvSpPr>
              <a:spLocks noChangeShapeType="1"/>
            </p:cNvSpPr>
            <p:nvPr/>
          </p:nvSpPr>
          <p:spPr bwMode="auto">
            <a:xfrm flipH="1">
              <a:off x="525" y="1771"/>
              <a:ext cx="1600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42" name="Line 176"/>
            <p:cNvSpPr>
              <a:spLocks noChangeShapeType="1"/>
            </p:cNvSpPr>
            <p:nvPr/>
          </p:nvSpPr>
          <p:spPr bwMode="auto">
            <a:xfrm flipV="1">
              <a:off x="525" y="843"/>
              <a:ext cx="2" cy="95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43" name="Rectangle 177"/>
            <p:cNvSpPr>
              <a:spLocks noChangeArrowheads="1"/>
            </p:cNvSpPr>
            <p:nvPr/>
          </p:nvSpPr>
          <p:spPr bwMode="auto">
            <a:xfrm>
              <a:off x="563" y="1769"/>
              <a:ext cx="77" cy="2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1544" name="Rectangle 178"/>
            <p:cNvSpPr>
              <a:spLocks noChangeArrowheads="1"/>
            </p:cNvSpPr>
            <p:nvPr/>
          </p:nvSpPr>
          <p:spPr bwMode="auto">
            <a:xfrm>
              <a:off x="640" y="1767"/>
              <a:ext cx="76" cy="4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1545" name="Rectangle 179"/>
            <p:cNvSpPr>
              <a:spLocks noChangeArrowheads="1"/>
            </p:cNvSpPr>
            <p:nvPr/>
          </p:nvSpPr>
          <p:spPr bwMode="auto">
            <a:xfrm>
              <a:off x="1857" y="1766"/>
              <a:ext cx="77" cy="5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1546" name="Rectangle 180"/>
            <p:cNvSpPr>
              <a:spLocks noChangeArrowheads="1"/>
            </p:cNvSpPr>
            <p:nvPr/>
          </p:nvSpPr>
          <p:spPr bwMode="auto">
            <a:xfrm>
              <a:off x="1934" y="1770"/>
              <a:ext cx="76" cy="1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1547" name="Rectangle 181"/>
            <p:cNvSpPr>
              <a:spLocks noChangeArrowheads="1"/>
            </p:cNvSpPr>
            <p:nvPr/>
          </p:nvSpPr>
          <p:spPr bwMode="auto">
            <a:xfrm>
              <a:off x="2010" y="1770"/>
              <a:ext cx="76" cy="1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1548" name="Line 182"/>
            <p:cNvSpPr>
              <a:spLocks noChangeShapeType="1"/>
            </p:cNvSpPr>
            <p:nvPr/>
          </p:nvSpPr>
          <p:spPr bwMode="auto">
            <a:xfrm>
              <a:off x="563" y="1770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49" name="Line 183"/>
            <p:cNvSpPr>
              <a:spLocks noChangeShapeType="1"/>
            </p:cNvSpPr>
            <p:nvPr/>
          </p:nvSpPr>
          <p:spPr bwMode="auto">
            <a:xfrm>
              <a:off x="579" y="1770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50" name="Line 184"/>
            <p:cNvSpPr>
              <a:spLocks noChangeShapeType="1"/>
            </p:cNvSpPr>
            <p:nvPr/>
          </p:nvSpPr>
          <p:spPr bwMode="auto">
            <a:xfrm>
              <a:off x="595" y="1770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51" name="Line 185"/>
            <p:cNvSpPr>
              <a:spLocks noChangeShapeType="1"/>
            </p:cNvSpPr>
            <p:nvPr/>
          </p:nvSpPr>
          <p:spPr bwMode="auto">
            <a:xfrm flipV="1">
              <a:off x="610" y="1769"/>
              <a:ext cx="14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52" name="Line 186"/>
            <p:cNvSpPr>
              <a:spLocks noChangeShapeType="1"/>
            </p:cNvSpPr>
            <p:nvPr/>
          </p:nvSpPr>
          <p:spPr bwMode="auto">
            <a:xfrm>
              <a:off x="624" y="1769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53" name="Line 187"/>
            <p:cNvSpPr>
              <a:spLocks noChangeShapeType="1"/>
            </p:cNvSpPr>
            <p:nvPr/>
          </p:nvSpPr>
          <p:spPr bwMode="auto">
            <a:xfrm flipV="1">
              <a:off x="640" y="1768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54" name="Line 188"/>
            <p:cNvSpPr>
              <a:spLocks noChangeShapeType="1"/>
            </p:cNvSpPr>
            <p:nvPr/>
          </p:nvSpPr>
          <p:spPr bwMode="auto">
            <a:xfrm flipV="1">
              <a:off x="670" y="1766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55" name="Line 189"/>
            <p:cNvSpPr>
              <a:spLocks noChangeShapeType="1"/>
            </p:cNvSpPr>
            <p:nvPr/>
          </p:nvSpPr>
          <p:spPr bwMode="auto">
            <a:xfrm flipV="1">
              <a:off x="686" y="1766"/>
              <a:ext cx="14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56" name="Line 190"/>
            <p:cNvSpPr>
              <a:spLocks noChangeShapeType="1"/>
            </p:cNvSpPr>
            <p:nvPr/>
          </p:nvSpPr>
          <p:spPr bwMode="auto">
            <a:xfrm flipV="1">
              <a:off x="700" y="1762"/>
              <a:ext cx="15" cy="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57" name="Line 191"/>
            <p:cNvSpPr>
              <a:spLocks noChangeShapeType="1"/>
            </p:cNvSpPr>
            <p:nvPr/>
          </p:nvSpPr>
          <p:spPr bwMode="auto">
            <a:xfrm flipV="1">
              <a:off x="715" y="1761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58" name="Line 192"/>
            <p:cNvSpPr>
              <a:spLocks noChangeShapeType="1"/>
            </p:cNvSpPr>
            <p:nvPr/>
          </p:nvSpPr>
          <p:spPr bwMode="auto">
            <a:xfrm flipV="1">
              <a:off x="731" y="1759"/>
              <a:ext cx="15" cy="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59" name="Line 193"/>
            <p:cNvSpPr>
              <a:spLocks noChangeShapeType="1"/>
            </p:cNvSpPr>
            <p:nvPr/>
          </p:nvSpPr>
          <p:spPr bwMode="auto">
            <a:xfrm flipV="1">
              <a:off x="746" y="1757"/>
              <a:ext cx="15" cy="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60" name="Line 194"/>
            <p:cNvSpPr>
              <a:spLocks noChangeShapeType="1"/>
            </p:cNvSpPr>
            <p:nvPr/>
          </p:nvSpPr>
          <p:spPr bwMode="auto">
            <a:xfrm flipV="1">
              <a:off x="761" y="1752"/>
              <a:ext cx="16" cy="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61" name="Line 195"/>
            <p:cNvSpPr>
              <a:spLocks noChangeShapeType="1"/>
            </p:cNvSpPr>
            <p:nvPr/>
          </p:nvSpPr>
          <p:spPr bwMode="auto">
            <a:xfrm flipV="1">
              <a:off x="777" y="1748"/>
              <a:ext cx="14" cy="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62" name="Line 196"/>
            <p:cNvSpPr>
              <a:spLocks noChangeShapeType="1"/>
            </p:cNvSpPr>
            <p:nvPr/>
          </p:nvSpPr>
          <p:spPr bwMode="auto">
            <a:xfrm flipV="1">
              <a:off x="791" y="1742"/>
              <a:ext cx="16" cy="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63" name="Line 197"/>
            <p:cNvSpPr>
              <a:spLocks noChangeShapeType="1"/>
            </p:cNvSpPr>
            <p:nvPr/>
          </p:nvSpPr>
          <p:spPr bwMode="auto">
            <a:xfrm flipV="1">
              <a:off x="807" y="1735"/>
              <a:ext cx="16" cy="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64" name="Line 198"/>
            <p:cNvSpPr>
              <a:spLocks noChangeShapeType="1"/>
            </p:cNvSpPr>
            <p:nvPr/>
          </p:nvSpPr>
          <p:spPr bwMode="auto">
            <a:xfrm flipV="1">
              <a:off x="823" y="1727"/>
              <a:ext cx="14" cy="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65" name="Line 199"/>
            <p:cNvSpPr>
              <a:spLocks noChangeShapeType="1"/>
            </p:cNvSpPr>
            <p:nvPr/>
          </p:nvSpPr>
          <p:spPr bwMode="auto">
            <a:xfrm flipV="1">
              <a:off x="837" y="1717"/>
              <a:ext cx="16" cy="1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66" name="Line 200"/>
            <p:cNvSpPr>
              <a:spLocks noChangeShapeType="1"/>
            </p:cNvSpPr>
            <p:nvPr/>
          </p:nvSpPr>
          <p:spPr bwMode="auto">
            <a:xfrm flipV="1">
              <a:off x="853" y="1706"/>
              <a:ext cx="15" cy="1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67" name="Line 201"/>
            <p:cNvSpPr>
              <a:spLocks noChangeShapeType="1"/>
            </p:cNvSpPr>
            <p:nvPr/>
          </p:nvSpPr>
          <p:spPr bwMode="auto">
            <a:xfrm flipV="1">
              <a:off x="868" y="1694"/>
              <a:ext cx="16" cy="1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68" name="Line 202"/>
            <p:cNvSpPr>
              <a:spLocks noChangeShapeType="1"/>
            </p:cNvSpPr>
            <p:nvPr/>
          </p:nvSpPr>
          <p:spPr bwMode="auto">
            <a:xfrm flipV="1">
              <a:off x="884" y="1678"/>
              <a:ext cx="14" cy="1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69" name="Line 203"/>
            <p:cNvSpPr>
              <a:spLocks noChangeShapeType="1"/>
            </p:cNvSpPr>
            <p:nvPr/>
          </p:nvSpPr>
          <p:spPr bwMode="auto">
            <a:xfrm flipV="1">
              <a:off x="898" y="1661"/>
              <a:ext cx="16" cy="1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70" name="Line 204"/>
            <p:cNvSpPr>
              <a:spLocks noChangeShapeType="1"/>
            </p:cNvSpPr>
            <p:nvPr/>
          </p:nvSpPr>
          <p:spPr bwMode="auto">
            <a:xfrm flipV="1">
              <a:off x="914" y="1641"/>
              <a:ext cx="15" cy="2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71" name="Line 205"/>
            <p:cNvSpPr>
              <a:spLocks noChangeShapeType="1"/>
            </p:cNvSpPr>
            <p:nvPr/>
          </p:nvSpPr>
          <p:spPr bwMode="auto">
            <a:xfrm flipV="1">
              <a:off x="929" y="1620"/>
              <a:ext cx="15" cy="2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72" name="Line 206"/>
            <p:cNvSpPr>
              <a:spLocks noChangeShapeType="1"/>
            </p:cNvSpPr>
            <p:nvPr/>
          </p:nvSpPr>
          <p:spPr bwMode="auto">
            <a:xfrm flipV="1">
              <a:off x="944" y="1595"/>
              <a:ext cx="16" cy="2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73" name="Line 207"/>
            <p:cNvSpPr>
              <a:spLocks noChangeShapeType="1"/>
            </p:cNvSpPr>
            <p:nvPr/>
          </p:nvSpPr>
          <p:spPr bwMode="auto">
            <a:xfrm flipV="1">
              <a:off x="960" y="1568"/>
              <a:ext cx="14" cy="2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74" name="Line 208"/>
            <p:cNvSpPr>
              <a:spLocks noChangeShapeType="1"/>
            </p:cNvSpPr>
            <p:nvPr/>
          </p:nvSpPr>
          <p:spPr bwMode="auto">
            <a:xfrm flipV="1">
              <a:off x="974" y="1538"/>
              <a:ext cx="16" cy="3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75" name="Line 209"/>
            <p:cNvSpPr>
              <a:spLocks noChangeShapeType="1"/>
            </p:cNvSpPr>
            <p:nvPr/>
          </p:nvSpPr>
          <p:spPr bwMode="auto">
            <a:xfrm flipV="1">
              <a:off x="990" y="1505"/>
              <a:ext cx="15" cy="3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76" name="Line 210"/>
            <p:cNvSpPr>
              <a:spLocks noChangeShapeType="1"/>
            </p:cNvSpPr>
            <p:nvPr/>
          </p:nvSpPr>
          <p:spPr bwMode="auto">
            <a:xfrm flipV="1">
              <a:off x="1005" y="1471"/>
              <a:ext cx="15" cy="3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77" name="Line 211"/>
            <p:cNvSpPr>
              <a:spLocks noChangeShapeType="1"/>
            </p:cNvSpPr>
            <p:nvPr/>
          </p:nvSpPr>
          <p:spPr bwMode="auto">
            <a:xfrm flipV="1">
              <a:off x="1020" y="1434"/>
              <a:ext cx="16" cy="3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78" name="Line 212"/>
            <p:cNvSpPr>
              <a:spLocks noChangeShapeType="1"/>
            </p:cNvSpPr>
            <p:nvPr/>
          </p:nvSpPr>
          <p:spPr bwMode="auto">
            <a:xfrm flipV="1">
              <a:off x="1036" y="1393"/>
              <a:ext cx="15" cy="4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79" name="Line 213"/>
            <p:cNvSpPr>
              <a:spLocks noChangeShapeType="1"/>
            </p:cNvSpPr>
            <p:nvPr/>
          </p:nvSpPr>
          <p:spPr bwMode="auto">
            <a:xfrm flipV="1">
              <a:off x="1051" y="1352"/>
              <a:ext cx="14" cy="4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80" name="Line 214"/>
            <p:cNvSpPr>
              <a:spLocks noChangeShapeType="1"/>
            </p:cNvSpPr>
            <p:nvPr/>
          </p:nvSpPr>
          <p:spPr bwMode="auto">
            <a:xfrm flipV="1">
              <a:off x="1065" y="1308"/>
              <a:ext cx="16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81" name="Line 215"/>
            <p:cNvSpPr>
              <a:spLocks noChangeShapeType="1"/>
            </p:cNvSpPr>
            <p:nvPr/>
          </p:nvSpPr>
          <p:spPr bwMode="auto">
            <a:xfrm flipV="1">
              <a:off x="1081" y="1263"/>
              <a:ext cx="15" cy="4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82" name="Line 216"/>
            <p:cNvSpPr>
              <a:spLocks noChangeShapeType="1"/>
            </p:cNvSpPr>
            <p:nvPr/>
          </p:nvSpPr>
          <p:spPr bwMode="auto">
            <a:xfrm flipV="1">
              <a:off x="1096" y="1219"/>
              <a:ext cx="15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83" name="Line 217"/>
            <p:cNvSpPr>
              <a:spLocks noChangeShapeType="1"/>
            </p:cNvSpPr>
            <p:nvPr/>
          </p:nvSpPr>
          <p:spPr bwMode="auto">
            <a:xfrm flipV="1">
              <a:off x="1111" y="1175"/>
              <a:ext cx="16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84" name="Line 218"/>
            <p:cNvSpPr>
              <a:spLocks noChangeShapeType="1"/>
            </p:cNvSpPr>
            <p:nvPr/>
          </p:nvSpPr>
          <p:spPr bwMode="auto">
            <a:xfrm flipV="1">
              <a:off x="1127" y="1129"/>
              <a:ext cx="15" cy="4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85" name="Line 219"/>
            <p:cNvSpPr>
              <a:spLocks noChangeShapeType="1"/>
            </p:cNvSpPr>
            <p:nvPr/>
          </p:nvSpPr>
          <p:spPr bwMode="auto">
            <a:xfrm flipV="1">
              <a:off x="1142" y="1086"/>
              <a:ext cx="14" cy="4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86" name="Line 220"/>
            <p:cNvSpPr>
              <a:spLocks noChangeShapeType="1"/>
            </p:cNvSpPr>
            <p:nvPr/>
          </p:nvSpPr>
          <p:spPr bwMode="auto">
            <a:xfrm flipV="1">
              <a:off x="1156" y="1043"/>
              <a:ext cx="16" cy="4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87" name="Line 221"/>
            <p:cNvSpPr>
              <a:spLocks noChangeShapeType="1"/>
            </p:cNvSpPr>
            <p:nvPr/>
          </p:nvSpPr>
          <p:spPr bwMode="auto">
            <a:xfrm flipV="1">
              <a:off x="1172" y="1005"/>
              <a:ext cx="15" cy="3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88" name="Line 222"/>
            <p:cNvSpPr>
              <a:spLocks noChangeShapeType="1"/>
            </p:cNvSpPr>
            <p:nvPr/>
          </p:nvSpPr>
          <p:spPr bwMode="auto">
            <a:xfrm flipV="1">
              <a:off x="1187" y="970"/>
              <a:ext cx="16" cy="3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89" name="Line 223"/>
            <p:cNvSpPr>
              <a:spLocks noChangeShapeType="1"/>
            </p:cNvSpPr>
            <p:nvPr/>
          </p:nvSpPr>
          <p:spPr bwMode="auto">
            <a:xfrm flipV="1">
              <a:off x="1203" y="938"/>
              <a:ext cx="16" cy="3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90" name="Line 224"/>
            <p:cNvSpPr>
              <a:spLocks noChangeShapeType="1"/>
            </p:cNvSpPr>
            <p:nvPr/>
          </p:nvSpPr>
          <p:spPr bwMode="auto">
            <a:xfrm flipV="1">
              <a:off x="1219" y="910"/>
              <a:ext cx="15" cy="2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91" name="Line 225"/>
            <p:cNvSpPr>
              <a:spLocks noChangeShapeType="1"/>
            </p:cNvSpPr>
            <p:nvPr/>
          </p:nvSpPr>
          <p:spPr bwMode="auto">
            <a:xfrm flipV="1">
              <a:off x="1234" y="887"/>
              <a:ext cx="15" cy="2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92" name="Line 226"/>
            <p:cNvSpPr>
              <a:spLocks noChangeShapeType="1"/>
            </p:cNvSpPr>
            <p:nvPr/>
          </p:nvSpPr>
          <p:spPr bwMode="auto">
            <a:xfrm flipV="1">
              <a:off x="1249" y="871"/>
              <a:ext cx="15" cy="1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93" name="Line 227"/>
            <p:cNvSpPr>
              <a:spLocks noChangeShapeType="1"/>
            </p:cNvSpPr>
            <p:nvPr/>
          </p:nvSpPr>
          <p:spPr bwMode="auto">
            <a:xfrm flipV="1">
              <a:off x="1264" y="858"/>
              <a:ext cx="14" cy="1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94" name="Line 228"/>
            <p:cNvSpPr>
              <a:spLocks noChangeShapeType="1"/>
            </p:cNvSpPr>
            <p:nvPr/>
          </p:nvSpPr>
          <p:spPr bwMode="auto">
            <a:xfrm flipV="1">
              <a:off x="1278" y="853"/>
              <a:ext cx="17" cy="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95" name="Line 229"/>
            <p:cNvSpPr>
              <a:spLocks noChangeShapeType="1"/>
            </p:cNvSpPr>
            <p:nvPr/>
          </p:nvSpPr>
          <p:spPr bwMode="auto">
            <a:xfrm>
              <a:off x="1295" y="858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96" name="Line 230"/>
            <p:cNvSpPr>
              <a:spLocks noChangeShapeType="1"/>
            </p:cNvSpPr>
            <p:nvPr/>
          </p:nvSpPr>
          <p:spPr bwMode="auto">
            <a:xfrm>
              <a:off x="1310" y="854"/>
              <a:ext cx="15" cy="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97" name="Line 231"/>
            <p:cNvSpPr>
              <a:spLocks noChangeShapeType="1"/>
            </p:cNvSpPr>
            <p:nvPr/>
          </p:nvSpPr>
          <p:spPr bwMode="auto">
            <a:xfrm>
              <a:off x="1325" y="859"/>
              <a:ext cx="16" cy="1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98" name="Line 232"/>
            <p:cNvSpPr>
              <a:spLocks noChangeShapeType="1"/>
            </p:cNvSpPr>
            <p:nvPr/>
          </p:nvSpPr>
          <p:spPr bwMode="auto">
            <a:xfrm>
              <a:off x="1341" y="873"/>
              <a:ext cx="14" cy="1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99" name="Line 233"/>
            <p:cNvSpPr>
              <a:spLocks noChangeShapeType="1"/>
            </p:cNvSpPr>
            <p:nvPr/>
          </p:nvSpPr>
          <p:spPr bwMode="auto">
            <a:xfrm>
              <a:off x="1355" y="890"/>
              <a:ext cx="15" cy="2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00" name="Line 234"/>
            <p:cNvSpPr>
              <a:spLocks noChangeShapeType="1"/>
            </p:cNvSpPr>
            <p:nvPr/>
          </p:nvSpPr>
          <p:spPr bwMode="auto">
            <a:xfrm>
              <a:off x="1370" y="912"/>
              <a:ext cx="16" cy="29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01" name="Line 235"/>
            <p:cNvSpPr>
              <a:spLocks noChangeShapeType="1"/>
            </p:cNvSpPr>
            <p:nvPr/>
          </p:nvSpPr>
          <p:spPr bwMode="auto">
            <a:xfrm>
              <a:off x="1386" y="941"/>
              <a:ext cx="15" cy="3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02" name="Line 236"/>
            <p:cNvSpPr>
              <a:spLocks noChangeShapeType="1"/>
            </p:cNvSpPr>
            <p:nvPr/>
          </p:nvSpPr>
          <p:spPr bwMode="auto">
            <a:xfrm>
              <a:off x="1401" y="973"/>
              <a:ext cx="15" cy="3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03" name="Line 237"/>
            <p:cNvSpPr>
              <a:spLocks noChangeShapeType="1"/>
            </p:cNvSpPr>
            <p:nvPr/>
          </p:nvSpPr>
          <p:spPr bwMode="auto">
            <a:xfrm>
              <a:off x="1416" y="1010"/>
              <a:ext cx="16" cy="39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04" name="Line 238"/>
            <p:cNvSpPr>
              <a:spLocks noChangeShapeType="1"/>
            </p:cNvSpPr>
            <p:nvPr/>
          </p:nvSpPr>
          <p:spPr bwMode="auto">
            <a:xfrm>
              <a:off x="1432" y="1049"/>
              <a:ext cx="14" cy="4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05" name="Line 239"/>
            <p:cNvSpPr>
              <a:spLocks noChangeShapeType="1"/>
            </p:cNvSpPr>
            <p:nvPr/>
          </p:nvSpPr>
          <p:spPr bwMode="auto">
            <a:xfrm>
              <a:off x="1446" y="1090"/>
              <a:ext cx="15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06" name="Line 240"/>
            <p:cNvSpPr>
              <a:spLocks noChangeShapeType="1"/>
            </p:cNvSpPr>
            <p:nvPr/>
          </p:nvSpPr>
          <p:spPr bwMode="auto">
            <a:xfrm>
              <a:off x="1461" y="1134"/>
              <a:ext cx="16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07" name="Line 241"/>
            <p:cNvSpPr>
              <a:spLocks noChangeShapeType="1"/>
            </p:cNvSpPr>
            <p:nvPr/>
          </p:nvSpPr>
          <p:spPr bwMode="auto">
            <a:xfrm>
              <a:off x="1477" y="1178"/>
              <a:ext cx="15" cy="4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08" name="Line 242"/>
            <p:cNvSpPr>
              <a:spLocks noChangeShapeType="1"/>
            </p:cNvSpPr>
            <p:nvPr/>
          </p:nvSpPr>
          <p:spPr bwMode="auto">
            <a:xfrm>
              <a:off x="1492" y="1223"/>
              <a:ext cx="15" cy="4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09" name="Line 243"/>
            <p:cNvSpPr>
              <a:spLocks noChangeShapeType="1"/>
            </p:cNvSpPr>
            <p:nvPr/>
          </p:nvSpPr>
          <p:spPr bwMode="auto">
            <a:xfrm>
              <a:off x="1507" y="1269"/>
              <a:ext cx="16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10" name="Line 244"/>
            <p:cNvSpPr>
              <a:spLocks noChangeShapeType="1"/>
            </p:cNvSpPr>
            <p:nvPr/>
          </p:nvSpPr>
          <p:spPr bwMode="auto">
            <a:xfrm>
              <a:off x="1523" y="1313"/>
              <a:ext cx="15" cy="4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11" name="Line 245"/>
            <p:cNvSpPr>
              <a:spLocks noChangeShapeType="1"/>
            </p:cNvSpPr>
            <p:nvPr/>
          </p:nvSpPr>
          <p:spPr bwMode="auto">
            <a:xfrm>
              <a:off x="1538" y="1355"/>
              <a:ext cx="15" cy="4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12" name="Line 246"/>
            <p:cNvSpPr>
              <a:spLocks noChangeShapeType="1"/>
            </p:cNvSpPr>
            <p:nvPr/>
          </p:nvSpPr>
          <p:spPr bwMode="auto">
            <a:xfrm>
              <a:off x="1553" y="1398"/>
              <a:ext cx="15" cy="3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13" name="Line 247"/>
            <p:cNvSpPr>
              <a:spLocks noChangeShapeType="1"/>
            </p:cNvSpPr>
            <p:nvPr/>
          </p:nvSpPr>
          <p:spPr bwMode="auto">
            <a:xfrm>
              <a:off x="1568" y="1436"/>
              <a:ext cx="15" cy="3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14" name="Line 248"/>
            <p:cNvSpPr>
              <a:spLocks noChangeShapeType="1"/>
            </p:cNvSpPr>
            <p:nvPr/>
          </p:nvSpPr>
          <p:spPr bwMode="auto">
            <a:xfrm>
              <a:off x="1583" y="1474"/>
              <a:ext cx="17" cy="3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15" name="Line 249"/>
            <p:cNvSpPr>
              <a:spLocks noChangeShapeType="1"/>
            </p:cNvSpPr>
            <p:nvPr/>
          </p:nvSpPr>
          <p:spPr bwMode="auto">
            <a:xfrm>
              <a:off x="1600" y="1510"/>
              <a:ext cx="15" cy="3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16" name="Line 250"/>
            <p:cNvSpPr>
              <a:spLocks noChangeShapeType="1"/>
            </p:cNvSpPr>
            <p:nvPr/>
          </p:nvSpPr>
          <p:spPr bwMode="auto">
            <a:xfrm>
              <a:off x="1615" y="1541"/>
              <a:ext cx="14" cy="3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17" name="Line 251"/>
            <p:cNvSpPr>
              <a:spLocks noChangeShapeType="1"/>
            </p:cNvSpPr>
            <p:nvPr/>
          </p:nvSpPr>
          <p:spPr bwMode="auto">
            <a:xfrm>
              <a:off x="1629" y="1572"/>
              <a:ext cx="16" cy="2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18" name="Line 252"/>
            <p:cNvSpPr>
              <a:spLocks noChangeShapeType="1"/>
            </p:cNvSpPr>
            <p:nvPr/>
          </p:nvSpPr>
          <p:spPr bwMode="auto">
            <a:xfrm>
              <a:off x="1645" y="1597"/>
              <a:ext cx="14" cy="2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19" name="Line 253"/>
            <p:cNvSpPr>
              <a:spLocks noChangeShapeType="1"/>
            </p:cNvSpPr>
            <p:nvPr/>
          </p:nvSpPr>
          <p:spPr bwMode="auto">
            <a:xfrm>
              <a:off x="1659" y="1622"/>
              <a:ext cx="16" cy="2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20" name="Line 254"/>
            <p:cNvSpPr>
              <a:spLocks noChangeShapeType="1"/>
            </p:cNvSpPr>
            <p:nvPr/>
          </p:nvSpPr>
          <p:spPr bwMode="auto">
            <a:xfrm>
              <a:off x="1675" y="1644"/>
              <a:ext cx="16" cy="1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21" name="Line 255"/>
            <p:cNvSpPr>
              <a:spLocks noChangeShapeType="1"/>
            </p:cNvSpPr>
            <p:nvPr/>
          </p:nvSpPr>
          <p:spPr bwMode="auto">
            <a:xfrm>
              <a:off x="1691" y="1662"/>
              <a:ext cx="15" cy="1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22" name="Line 256"/>
            <p:cNvSpPr>
              <a:spLocks noChangeShapeType="1"/>
            </p:cNvSpPr>
            <p:nvPr/>
          </p:nvSpPr>
          <p:spPr bwMode="auto">
            <a:xfrm>
              <a:off x="1706" y="1679"/>
              <a:ext cx="14" cy="1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23" name="Line 257"/>
            <p:cNvSpPr>
              <a:spLocks noChangeShapeType="1"/>
            </p:cNvSpPr>
            <p:nvPr/>
          </p:nvSpPr>
          <p:spPr bwMode="auto">
            <a:xfrm>
              <a:off x="1720" y="1695"/>
              <a:ext cx="16" cy="1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24" name="Line 258"/>
            <p:cNvSpPr>
              <a:spLocks noChangeShapeType="1"/>
            </p:cNvSpPr>
            <p:nvPr/>
          </p:nvSpPr>
          <p:spPr bwMode="auto">
            <a:xfrm>
              <a:off x="1736" y="1708"/>
              <a:ext cx="15" cy="9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25" name="Line 259"/>
            <p:cNvSpPr>
              <a:spLocks noChangeShapeType="1"/>
            </p:cNvSpPr>
            <p:nvPr/>
          </p:nvSpPr>
          <p:spPr bwMode="auto">
            <a:xfrm>
              <a:off x="1751" y="1717"/>
              <a:ext cx="15" cy="1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26" name="Line 260"/>
            <p:cNvSpPr>
              <a:spLocks noChangeShapeType="1"/>
            </p:cNvSpPr>
            <p:nvPr/>
          </p:nvSpPr>
          <p:spPr bwMode="auto">
            <a:xfrm>
              <a:off x="1766" y="1727"/>
              <a:ext cx="16" cy="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27" name="Line 261"/>
            <p:cNvSpPr>
              <a:spLocks noChangeShapeType="1"/>
            </p:cNvSpPr>
            <p:nvPr/>
          </p:nvSpPr>
          <p:spPr bwMode="auto">
            <a:xfrm>
              <a:off x="1782" y="1735"/>
              <a:ext cx="15" cy="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28" name="Line 262"/>
            <p:cNvSpPr>
              <a:spLocks noChangeShapeType="1"/>
            </p:cNvSpPr>
            <p:nvPr/>
          </p:nvSpPr>
          <p:spPr bwMode="auto">
            <a:xfrm>
              <a:off x="1797" y="1742"/>
              <a:ext cx="14" cy="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29" name="Line 263"/>
            <p:cNvSpPr>
              <a:spLocks noChangeShapeType="1"/>
            </p:cNvSpPr>
            <p:nvPr/>
          </p:nvSpPr>
          <p:spPr bwMode="auto">
            <a:xfrm>
              <a:off x="1811" y="1748"/>
              <a:ext cx="16" cy="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30" name="Line 264"/>
            <p:cNvSpPr>
              <a:spLocks noChangeShapeType="1"/>
            </p:cNvSpPr>
            <p:nvPr/>
          </p:nvSpPr>
          <p:spPr bwMode="auto">
            <a:xfrm>
              <a:off x="1827" y="1752"/>
              <a:ext cx="15" cy="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31" name="Line 265"/>
            <p:cNvSpPr>
              <a:spLocks noChangeShapeType="1"/>
            </p:cNvSpPr>
            <p:nvPr/>
          </p:nvSpPr>
          <p:spPr bwMode="auto">
            <a:xfrm>
              <a:off x="1842" y="1757"/>
              <a:ext cx="15" cy="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32" name="Line 266"/>
            <p:cNvSpPr>
              <a:spLocks noChangeShapeType="1"/>
            </p:cNvSpPr>
            <p:nvPr/>
          </p:nvSpPr>
          <p:spPr bwMode="auto">
            <a:xfrm>
              <a:off x="1857" y="1759"/>
              <a:ext cx="16" cy="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33" name="Line 267"/>
            <p:cNvSpPr>
              <a:spLocks noChangeShapeType="1"/>
            </p:cNvSpPr>
            <p:nvPr/>
          </p:nvSpPr>
          <p:spPr bwMode="auto">
            <a:xfrm>
              <a:off x="1797" y="1759"/>
              <a:ext cx="14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34" name="Line 268"/>
            <p:cNvSpPr>
              <a:spLocks noChangeShapeType="1"/>
            </p:cNvSpPr>
            <p:nvPr/>
          </p:nvSpPr>
          <p:spPr bwMode="auto">
            <a:xfrm>
              <a:off x="1887" y="1762"/>
              <a:ext cx="15" cy="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35" name="Line 269"/>
            <p:cNvSpPr>
              <a:spLocks noChangeShapeType="1"/>
            </p:cNvSpPr>
            <p:nvPr/>
          </p:nvSpPr>
          <p:spPr bwMode="auto">
            <a:xfrm>
              <a:off x="1902" y="1766"/>
              <a:ext cx="17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36" name="Line 270"/>
            <p:cNvSpPr>
              <a:spLocks noChangeShapeType="1"/>
            </p:cNvSpPr>
            <p:nvPr/>
          </p:nvSpPr>
          <p:spPr bwMode="auto">
            <a:xfrm>
              <a:off x="1934" y="1767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37" name="Line 271"/>
            <p:cNvSpPr>
              <a:spLocks noChangeShapeType="1"/>
            </p:cNvSpPr>
            <p:nvPr/>
          </p:nvSpPr>
          <p:spPr bwMode="auto">
            <a:xfrm>
              <a:off x="1950" y="1768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38" name="Line 272"/>
            <p:cNvSpPr>
              <a:spLocks noChangeShapeType="1"/>
            </p:cNvSpPr>
            <p:nvPr/>
          </p:nvSpPr>
          <p:spPr bwMode="auto">
            <a:xfrm>
              <a:off x="1965" y="1769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39" name="Line 273"/>
            <p:cNvSpPr>
              <a:spLocks noChangeShapeType="1"/>
            </p:cNvSpPr>
            <p:nvPr/>
          </p:nvSpPr>
          <p:spPr bwMode="auto">
            <a:xfrm>
              <a:off x="1980" y="1769"/>
              <a:ext cx="14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40" name="Line 274"/>
            <p:cNvSpPr>
              <a:spLocks noChangeShapeType="1"/>
            </p:cNvSpPr>
            <p:nvPr/>
          </p:nvSpPr>
          <p:spPr bwMode="auto">
            <a:xfrm>
              <a:off x="1994" y="1770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41" name="Line 275"/>
            <p:cNvSpPr>
              <a:spLocks noChangeShapeType="1"/>
            </p:cNvSpPr>
            <p:nvPr/>
          </p:nvSpPr>
          <p:spPr bwMode="auto">
            <a:xfrm>
              <a:off x="2010" y="1770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42" name="Line 276"/>
            <p:cNvSpPr>
              <a:spLocks noChangeShapeType="1"/>
            </p:cNvSpPr>
            <p:nvPr/>
          </p:nvSpPr>
          <p:spPr bwMode="auto">
            <a:xfrm>
              <a:off x="2025" y="1770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43" name="Line 277"/>
            <p:cNvSpPr>
              <a:spLocks noChangeShapeType="1"/>
            </p:cNvSpPr>
            <p:nvPr/>
          </p:nvSpPr>
          <p:spPr bwMode="auto">
            <a:xfrm>
              <a:off x="2041" y="1770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44" name="Line 278"/>
            <p:cNvSpPr>
              <a:spLocks noChangeShapeType="1"/>
            </p:cNvSpPr>
            <p:nvPr/>
          </p:nvSpPr>
          <p:spPr bwMode="auto">
            <a:xfrm>
              <a:off x="2056" y="1770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45" name="Line 279"/>
            <p:cNvSpPr>
              <a:spLocks noChangeShapeType="1"/>
            </p:cNvSpPr>
            <p:nvPr/>
          </p:nvSpPr>
          <p:spPr bwMode="auto">
            <a:xfrm>
              <a:off x="2071" y="1771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46" name="Rectangle 280"/>
            <p:cNvSpPr>
              <a:spLocks noChangeArrowheads="1"/>
            </p:cNvSpPr>
            <p:nvPr/>
          </p:nvSpPr>
          <p:spPr bwMode="auto">
            <a:xfrm>
              <a:off x="1432" y="1797"/>
              <a:ext cx="288" cy="14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47" name="Freeform 281"/>
            <p:cNvSpPr>
              <a:spLocks/>
            </p:cNvSpPr>
            <p:nvPr/>
          </p:nvSpPr>
          <p:spPr bwMode="auto">
            <a:xfrm>
              <a:off x="1923" y="1767"/>
              <a:ext cx="10" cy="3"/>
            </a:xfrm>
            <a:custGeom>
              <a:avLst/>
              <a:gdLst>
                <a:gd name="T0" fmla="*/ 10 w 37"/>
                <a:gd name="T1" fmla="*/ 3 h 8"/>
                <a:gd name="T2" fmla="*/ 7 w 37"/>
                <a:gd name="T3" fmla="*/ 2 h 8"/>
                <a:gd name="T4" fmla="*/ 4 w 37"/>
                <a:gd name="T5" fmla="*/ 1 h 8"/>
                <a:gd name="T6" fmla="*/ 1 w 37"/>
                <a:gd name="T7" fmla="*/ 0 h 8"/>
                <a:gd name="T8" fmla="*/ 1 w 37"/>
                <a:gd name="T9" fmla="*/ 0 h 8"/>
                <a:gd name="T10" fmla="*/ 0 w 37"/>
                <a:gd name="T11" fmla="*/ 0 h 8"/>
                <a:gd name="T12" fmla="*/ 1 w 37"/>
                <a:gd name="T13" fmla="*/ 0 h 8"/>
                <a:gd name="T14" fmla="*/ 1 w 37"/>
                <a:gd name="T15" fmla="*/ 0 h 8"/>
                <a:gd name="T16" fmla="*/ 4 w 37"/>
                <a:gd name="T17" fmla="*/ 1 h 8"/>
                <a:gd name="T18" fmla="*/ 7 w 37"/>
                <a:gd name="T19" fmla="*/ 2 h 8"/>
                <a:gd name="T20" fmla="*/ 10 w 37"/>
                <a:gd name="T21" fmla="*/ 3 h 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7"/>
                <a:gd name="T34" fmla="*/ 0 h 8"/>
                <a:gd name="T35" fmla="*/ 37 w 37"/>
                <a:gd name="T36" fmla="*/ 8 h 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7" h="8">
                  <a:moveTo>
                    <a:pt x="37" y="8"/>
                  </a:moveTo>
                  <a:lnTo>
                    <a:pt x="27" y="5"/>
                  </a:lnTo>
                  <a:lnTo>
                    <a:pt x="13" y="3"/>
                  </a:lnTo>
                  <a:lnTo>
                    <a:pt x="3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3" y="1"/>
                  </a:lnTo>
                  <a:lnTo>
                    <a:pt x="13" y="3"/>
                  </a:lnTo>
                  <a:lnTo>
                    <a:pt x="27" y="5"/>
                  </a:lnTo>
                  <a:lnTo>
                    <a:pt x="37" y="8"/>
                  </a:lnTo>
                  <a:close/>
                </a:path>
              </a:pathLst>
            </a:custGeom>
            <a:grp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1648" name="Text Box 282"/>
            <p:cNvSpPr txBox="1">
              <a:spLocks noChangeArrowheads="1"/>
            </p:cNvSpPr>
            <p:nvPr/>
          </p:nvSpPr>
          <p:spPr bwMode="auto">
            <a:xfrm>
              <a:off x="1387" y="1783"/>
              <a:ext cx="338" cy="2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en-GB" sz="2000" b="1">
                  <a:solidFill>
                    <a:srgbClr val="27B314"/>
                  </a:solidFill>
                  <a:latin typeface="Arial" charset="0"/>
                </a:rPr>
                <a:t>1.2</a:t>
              </a:r>
              <a:endParaRPr lang="en-US" sz="2000" b="1">
                <a:solidFill>
                  <a:srgbClr val="27B314"/>
                </a:solidFill>
                <a:latin typeface="Arial" charset="0"/>
              </a:endParaRPr>
            </a:p>
          </p:txBody>
        </p:sp>
        <p:sp>
          <p:nvSpPr>
            <p:cNvPr id="21649" name="Rectangle 283"/>
            <p:cNvSpPr>
              <a:spLocks noChangeArrowheads="1"/>
            </p:cNvSpPr>
            <p:nvPr/>
          </p:nvSpPr>
          <p:spPr bwMode="auto">
            <a:xfrm>
              <a:off x="1273" y="1813"/>
              <a:ext cx="92" cy="17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latin typeface="Tahoma" pitchFamily="34" charset="0"/>
                </a:rPr>
                <a:t>0</a:t>
              </a:r>
            </a:p>
          </p:txBody>
        </p:sp>
        <p:sp>
          <p:nvSpPr>
            <p:cNvPr id="21650" name="Text Box 284"/>
            <p:cNvSpPr txBox="1">
              <a:spLocks noChangeArrowheads="1"/>
            </p:cNvSpPr>
            <p:nvPr/>
          </p:nvSpPr>
          <p:spPr bwMode="auto">
            <a:xfrm>
              <a:off x="886" y="1780"/>
              <a:ext cx="258" cy="2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en-GB" sz="2000" b="1">
                  <a:solidFill>
                    <a:srgbClr val="0000FF"/>
                  </a:solidFill>
                  <a:latin typeface="Arial" charset="0"/>
                </a:rPr>
                <a:t>-1</a:t>
              </a:r>
              <a:endParaRPr lang="en-US" sz="20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21651" name="Text Box 285"/>
            <p:cNvSpPr txBox="1">
              <a:spLocks noChangeArrowheads="1"/>
            </p:cNvSpPr>
            <p:nvPr/>
          </p:nvSpPr>
          <p:spPr bwMode="auto">
            <a:xfrm>
              <a:off x="1152" y="1013"/>
              <a:ext cx="316" cy="23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en-GB" b="1">
                  <a:solidFill>
                    <a:srgbClr val="FF3300"/>
                  </a:solidFill>
                  <a:latin typeface="Arial" charset="0"/>
                </a:rPr>
                <a:t>2.2</a:t>
              </a:r>
            </a:p>
          </p:txBody>
        </p:sp>
        <p:sp>
          <p:nvSpPr>
            <p:cNvPr id="21652" name="Line 286"/>
            <p:cNvSpPr>
              <a:spLocks noChangeShapeType="1"/>
            </p:cNvSpPr>
            <p:nvPr/>
          </p:nvSpPr>
          <p:spPr bwMode="auto">
            <a:xfrm>
              <a:off x="1074" y="1340"/>
              <a:ext cx="0" cy="432"/>
            </a:xfrm>
            <a:prstGeom prst="line">
              <a:avLst/>
            </a:prstGeom>
            <a:grpFill/>
            <a:ln w="57150">
              <a:solidFill>
                <a:srgbClr val="0000FF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53" name="AutoShape 287"/>
            <p:cNvSpPr>
              <a:spLocks/>
            </p:cNvSpPr>
            <p:nvPr/>
          </p:nvSpPr>
          <p:spPr bwMode="auto">
            <a:xfrm rot="5332270">
              <a:off x="1253" y="1066"/>
              <a:ext cx="99" cy="466"/>
            </a:xfrm>
            <a:prstGeom prst="leftBrace">
              <a:avLst>
                <a:gd name="adj1" fmla="val 39226"/>
                <a:gd name="adj2" fmla="val 50000"/>
              </a:avLst>
            </a:prstGeom>
            <a:grpFill/>
            <a:ln w="57150">
              <a:solidFill>
                <a:srgbClr val="FF3300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1654" name="Line 288"/>
            <p:cNvSpPr>
              <a:spLocks noChangeShapeType="1"/>
            </p:cNvSpPr>
            <p:nvPr/>
          </p:nvSpPr>
          <p:spPr bwMode="auto">
            <a:xfrm>
              <a:off x="1527" y="1340"/>
              <a:ext cx="3" cy="432"/>
            </a:xfrm>
            <a:prstGeom prst="line">
              <a:avLst/>
            </a:prstGeom>
            <a:grpFill/>
            <a:ln w="57150">
              <a:solidFill>
                <a:srgbClr val="27B314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1225970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AU" dirty="0" smtClean="0"/>
              <a:t>A plug for </a:t>
            </a:r>
            <a:r>
              <a:rPr lang="en-AU" dirty="0" err="1" smtClean="0"/>
              <a:t>OpenMx</a:t>
            </a:r>
            <a:r>
              <a:rPr lang="en-AU" dirty="0" smtClean="0"/>
              <a:t>?</a:t>
            </a:r>
            <a:endParaRPr 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sz="3300" smtClean="0"/>
              <a:t>Very few packages can handle ordinal data adequately…</a:t>
            </a:r>
          </a:p>
          <a:p>
            <a:pPr eaLnBrk="1" hangingPunct="1"/>
            <a:r>
              <a:rPr lang="en-AU" sz="3300" smtClean="0"/>
              <a:t>OpenMx can also be used for more than just genetic analyses</a:t>
            </a:r>
          </a:p>
          <a:p>
            <a:pPr lvl="1" eaLnBrk="1" hangingPunct="1"/>
            <a:r>
              <a:rPr lang="en-AU" smtClean="0"/>
              <a:t>Regression</a:t>
            </a:r>
          </a:p>
          <a:p>
            <a:pPr lvl="1" eaLnBrk="1" hangingPunct="1"/>
            <a:r>
              <a:rPr lang="en-AU" smtClean="0"/>
              <a:t>Polycohoric correlations</a:t>
            </a:r>
          </a:p>
          <a:p>
            <a:pPr lvl="1" eaLnBrk="1" hangingPunct="1"/>
            <a:r>
              <a:rPr lang="en-AU" smtClean="0"/>
              <a:t>Factor analysis...</a:t>
            </a:r>
          </a:p>
        </p:txBody>
      </p:sp>
    </p:spTree>
    <p:extLst>
      <p:ext uri="{BB962C8B-B14F-4D97-AF65-F5344CB8AC3E}">
        <p14:creationId xmlns:p14="http://schemas.microsoft.com/office/powerpoint/2010/main" val="32964107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 156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22531" name="Picture 146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676400"/>
            <a:ext cx="39878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AutoShape 147"/>
          <p:cNvSpPr>
            <a:spLocks noChangeArrowheads="1"/>
          </p:cNvSpPr>
          <p:nvPr/>
        </p:nvSpPr>
        <p:spPr bwMode="auto">
          <a:xfrm>
            <a:off x="6096000" y="1714500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2533" name="AutoShape 148"/>
          <p:cNvSpPr>
            <a:spLocks noChangeArrowheads="1"/>
          </p:cNvSpPr>
          <p:nvPr/>
        </p:nvSpPr>
        <p:spPr bwMode="auto">
          <a:xfrm>
            <a:off x="7162800" y="1714500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2534" name="AutoShape 149"/>
          <p:cNvSpPr>
            <a:spLocks noChangeArrowheads="1"/>
          </p:cNvSpPr>
          <p:nvPr/>
        </p:nvSpPr>
        <p:spPr bwMode="auto">
          <a:xfrm>
            <a:off x="6107113" y="2260600"/>
            <a:ext cx="609600" cy="457200"/>
          </a:xfrm>
          <a:prstGeom prst="roundRect">
            <a:avLst>
              <a:gd name="adj" fmla="val 16667"/>
            </a:avLst>
          </a:prstGeom>
          <a:solidFill>
            <a:srgbClr val="FF33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2535" name="AutoShape 150"/>
          <p:cNvSpPr>
            <a:spLocks noChangeArrowheads="1"/>
          </p:cNvSpPr>
          <p:nvPr/>
        </p:nvSpPr>
        <p:spPr bwMode="auto">
          <a:xfrm>
            <a:off x="7162800" y="2247900"/>
            <a:ext cx="609600" cy="457200"/>
          </a:xfrm>
          <a:prstGeom prst="roundRect">
            <a:avLst>
              <a:gd name="adj" fmla="val 16667"/>
            </a:avLst>
          </a:prstGeom>
          <a:solidFill>
            <a:srgbClr val="FF33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2536" name="Text Box 151"/>
          <p:cNvSpPr txBox="1">
            <a:spLocks noChangeArrowheads="1"/>
          </p:cNvSpPr>
          <p:nvPr/>
        </p:nvSpPr>
        <p:spPr bwMode="auto">
          <a:xfrm>
            <a:off x="3962400" y="838200"/>
            <a:ext cx="4987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2000" b="1">
                <a:latin typeface="Arial" charset="0"/>
              </a:rPr>
              <a:t>Threshold matrix</a:t>
            </a:r>
            <a:r>
              <a:rPr lang="en-US" sz="2000" b="1">
                <a:latin typeface="Courier New" pitchFamily="49" charset="0"/>
              </a:rPr>
              <a:t>: T Full 2 2 Free </a:t>
            </a:r>
          </a:p>
        </p:txBody>
      </p:sp>
      <p:sp>
        <p:nvSpPr>
          <p:cNvPr id="22537" name="Text Box 152"/>
          <p:cNvSpPr txBox="1">
            <a:spLocks noChangeArrowheads="1"/>
          </p:cNvSpPr>
          <p:nvPr/>
        </p:nvSpPr>
        <p:spPr bwMode="auto">
          <a:xfrm>
            <a:off x="4191000" y="2971800"/>
            <a:ext cx="1657350" cy="404813"/>
          </a:xfrm>
          <a:prstGeom prst="rect">
            <a:avLst/>
          </a:prstGeom>
          <a:solidFill>
            <a:schemeClr val="accent2">
              <a:alpha val="39999"/>
            </a:schemeClr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b="1">
                <a:latin typeface="Arial" charset="0"/>
              </a:rPr>
              <a:t>1st threshold</a:t>
            </a:r>
          </a:p>
        </p:txBody>
      </p:sp>
      <p:sp>
        <p:nvSpPr>
          <p:cNvPr id="22538" name="Text Box 153"/>
          <p:cNvSpPr txBox="1">
            <a:spLocks noChangeArrowheads="1"/>
          </p:cNvSpPr>
          <p:nvPr/>
        </p:nvSpPr>
        <p:spPr bwMode="auto">
          <a:xfrm>
            <a:off x="5954713" y="1295400"/>
            <a:ext cx="1924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b="1">
                <a:latin typeface="Arial" charset="0"/>
              </a:rPr>
              <a:t>Twin 1     Twin 2</a:t>
            </a:r>
          </a:p>
        </p:txBody>
      </p:sp>
      <p:sp>
        <p:nvSpPr>
          <p:cNvPr id="22539" name="Text Box 154"/>
          <p:cNvSpPr txBox="1">
            <a:spLocks noChangeArrowheads="1"/>
          </p:cNvSpPr>
          <p:nvPr/>
        </p:nvSpPr>
        <p:spPr bwMode="auto">
          <a:xfrm>
            <a:off x="7239000" y="3048000"/>
            <a:ext cx="1314450" cy="404813"/>
          </a:xfrm>
          <a:prstGeom prst="rect">
            <a:avLst/>
          </a:prstGeom>
          <a:solidFill>
            <a:srgbClr val="FF3300">
              <a:alpha val="39999"/>
            </a:srgbClr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b="1">
                <a:latin typeface="Arial" charset="0"/>
              </a:rPr>
              <a:t>increment</a:t>
            </a:r>
          </a:p>
        </p:txBody>
      </p:sp>
      <p:sp>
        <p:nvSpPr>
          <p:cNvPr id="22540" name="Line 155"/>
          <p:cNvSpPr>
            <a:spLocks noChangeShapeType="1"/>
          </p:cNvSpPr>
          <p:nvPr/>
        </p:nvSpPr>
        <p:spPr bwMode="auto">
          <a:xfrm flipV="1">
            <a:off x="4953000" y="1981200"/>
            <a:ext cx="106680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2541" name="Line 156"/>
          <p:cNvSpPr>
            <a:spLocks noChangeShapeType="1"/>
          </p:cNvSpPr>
          <p:nvPr/>
        </p:nvSpPr>
        <p:spPr bwMode="auto">
          <a:xfrm flipH="1" flipV="1">
            <a:off x="7467600" y="2743200"/>
            <a:ext cx="22860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pic>
        <p:nvPicPr>
          <p:cNvPr id="22542" name="Picture 2" descr="latex-image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125913"/>
            <a:ext cx="7010400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43" name="AutoShape 131"/>
          <p:cNvSpPr>
            <a:spLocks noChangeArrowheads="1"/>
          </p:cNvSpPr>
          <p:nvPr/>
        </p:nvSpPr>
        <p:spPr bwMode="auto">
          <a:xfrm>
            <a:off x="6500813" y="4183063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2544" name="AutoShape 132"/>
          <p:cNvSpPr>
            <a:spLocks noChangeArrowheads="1"/>
          </p:cNvSpPr>
          <p:nvPr/>
        </p:nvSpPr>
        <p:spPr bwMode="auto">
          <a:xfrm>
            <a:off x="7567613" y="4183063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2545" name="AutoShape 133"/>
          <p:cNvSpPr>
            <a:spLocks noChangeArrowheads="1"/>
          </p:cNvSpPr>
          <p:nvPr/>
        </p:nvSpPr>
        <p:spPr bwMode="auto">
          <a:xfrm>
            <a:off x="6511925" y="4729163"/>
            <a:ext cx="609600" cy="457200"/>
          </a:xfrm>
          <a:prstGeom prst="roundRect">
            <a:avLst>
              <a:gd name="adj" fmla="val 16667"/>
            </a:avLst>
          </a:prstGeom>
          <a:solidFill>
            <a:srgbClr val="FF33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2546" name="AutoShape 134"/>
          <p:cNvSpPr>
            <a:spLocks noChangeArrowheads="1"/>
          </p:cNvSpPr>
          <p:nvPr/>
        </p:nvSpPr>
        <p:spPr bwMode="auto">
          <a:xfrm>
            <a:off x="7567613" y="4716463"/>
            <a:ext cx="609600" cy="457200"/>
          </a:xfrm>
          <a:prstGeom prst="roundRect">
            <a:avLst>
              <a:gd name="adj" fmla="val 16667"/>
            </a:avLst>
          </a:prstGeom>
          <a:solidFill>
            <a:srgbClr val="FF33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2547" name="AutoShape 135"/>
          <p:cNvSpPr>
            <a:spLocks noChangeArrowheads="1"/>
          </p:cNvSpPr>
          <p:nvPr/>
        </p:nvSpPr>
        <p:spPr bwMode="auto">
          <a:xfrm>
            <a:off x="4214813" y="5443538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2548" name="AutoShape 136"/>
          <p:cNvSpPr>
            <a:spLocks noChangeArrowheads="1"/>
          </p:cNvSpPr>
          <p:nvPr/>
        </p:nvSpPr>
        <p:spPr bwMode="auto">
          <a:xfrm>
            <a:off x="6324600" y="5421313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2549" name="AutoShape 137"/>
          <p:cNvSpPr>
            <a:spLocks noChangeArrowheads="1"/>
          </p:cNvSpPr>
          <p:nvPr/>
        </p:nvSpPr>
        <p:spPr bwMode="auto">
          <a:xfrm>
            <a:off x="4191000" y="5984875"/>
            <a:ext cx="1752600" cy="427038"/>
          </a:xfrm>
          <a:prstGeom prst="roundRect">
            <a:avLst>
              <a:gd name="adj" fmla="val 16667"/>
            </a:avLst>
          </a:prstGeom>
          <a:solidFill>
            <a:srgbClr val="27B314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2550" name="AutoShape 138"/>
          <p:cNvSpPr>
            <a:spLocks noChangeArrowheads="1"/>
          </p:cNvSpPr>
          <p:nvPr/>
        </p:nvSpPr>
        <p:spPr bwMode="auto">
          <a:xfrm>
            <a:off x="6324600" y="6030913"/>
            <a:ext cx="1752600" cy="427037"/>
          </a:xfrm>
          <a:prstGeom prst="roundRect">
            <a:avLst>
              <a:gd name="adj" fmla="val 16667"/>
            </a:avLst>
          </a:prstGeom>
          <a:solidFill>
            <a:srgbClr val="27B314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2551" name="Text Box 157"/>
          <p:cNvSpPr txBox="1">
            <a:spLocks noChangeArrowheads="1"/>
          </p:cNvSpPr>
          <p:nvPr/>
        </p:nvSpPr>
        <p:spPr bwMode="auto">
          <a:xfrm>
            <a:off x="901700" y="5949950"/>
            <a:ext cx="1733550" cy="404813"/>
          </a:xfrm>
          <a:prstGeom prst="rect">
            <a:avLst/>
          </a:prstGeom>
          <a:solidFill>
            <a:srgbClr val="27B314">
              <a:alpha val="39999"/>
            </a:srgbClr>
          </a:solidFill>
          <a:ln w="38100">
            <a:solidFill>
              <a:srgbClr val="27B314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b="1">
                <a:latin typeface="Arial" charset="0"/>
              </a:rPr>
              <a:t>2nd threshold</a:t>
            </a:r>
          </a:p>
        </p:txBody>
      </p:sp>
      <p:sp>
        <p:nvSpPr>
          <p:cNvPr id="22552" name="Line 158"/>
          <p:cNvSpPr>
            <a:spLocks noChangeShapeType="1"/>
          </p:cNvSpPr>
          <p:nvPr/>
        </p:nvSpPr>
        <p:spPr bwMode="auto">
          <a:xfrm flipV="1">
            <a:off x="2654300" y="6254750"/>
            <a:ext cx="1524000" cy="0"/>
          </a:xfrm>
          <a:prstGeom prst="line">
            <a:avLst/>
          </a:prstGeom>
          <a:noFill/>
          <a:ln w="38100">
            <a:solidFill>
              <a:srgbClr val="27B314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2553" name="Rectangle 159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534400" cy="1143000"/>
          </a:xfrm>
          <a:noFill/>
        </p:spPr>
        <p:txBody>
          <a:bodyPr anchor="ctr"/>
          <a:lstStyle/>
          <a:p>
            <a:pPr eaLnBrk="1" hangingPunct="1"/>
            <a:r>
              <a:rPr lang="en-US" sz="2800" b="1" dirty="0" err="1" smtClean="0">
                <a:solidFill>
                  <a:srgbClr val="6600CC"/>
                </a:solidFill>
              </a:rPr>
              <a:t>Mx</a:t>
            </a:r>
            <a:r>
              <a:rPr lang="en-US" sz="2800" b="1" dirty="0" smtClean="0">
                <a:solidFill>
                  <a:srgbClr val="6600CC"/>
                </a:solidFill>
              </a:rPr>
              <a:t> Threshold Specification: 3+ Cat.</a:t>
            </a:r>
          </a:p>
        </p:txBody>
      </p:sp>
      <p:sp>
        <p:nvSpPr>
          <p:cNvPr id="22554" name="Rectangle 160"/>
          <p:cNvSpPr>
            <a:spLocks noChangeArrowheads="1"/>
          </p:cNvSpPr>
          <p:nvPr/>
        </p:nvSpPr>
        <p:spPr bwMode="auto">
          <a:xfrm>
            <a:off x="9244013" y="6443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b="1">
              <a:latin typeface="Arial" charset="0"/>
            </a:endParaRPr>
          </a:p>
        </p:txBody>
      </p:sp>
      <p:sp>
        <p:nvSpPr>
          <p:cNvPr id="22555" name="Rectangle 161"/>
          <p:cNvSpPr>
            <a:spLocks noChangeArrowheads="1"/>
          </p:cNvSpPr>
          <p:nvPr/>
        </p:nvSpPr>
        <p:spPr bwMode="auto">
          <a:xfrm>
            <a:off x="9474200" y="65309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b="1">
              <a:latin typeface="Arial" charset="0"/>
            </a:endParaRPr>
          </a:p>
        </p:txBody>
      </p:sp>
      <p:grpSp>
        <p:nvGrpSpPr>
          <p:cNvPr id="22556" name="Group 162"/>
          <p:cNvGrpSpPr>
            <a:grpSpLocks/>
          </p:cNvGrpSpPr>
          <p:nvPr/>
        </p:nvGrpSpPr>
        <p:grpSpPr bwMode="auto">
          <a:xfrm>
            <a:off x="381000" y="846138"/>
            <a:ext cx="3467100" cy="2392362"/>
            <a:chOff x="240" y="533"/>
            <a:chExt cx="2184" cy="1507"/>
          </a:xfrm>
          <a:noFill/>
        </p:grpSpPr>
        <p:sp>
          <p:nvSpPr>
            <p:cNvPr id="22557" name="Rectangle 163"/>
            <p:cNvSpPr>
              <a:spLocks noChangeArrowheads="1"/>
            </p:cNvSpPr>
            <p:nvPr/>
          </p:nvSpPr>
          <p:spPr bwMode="auto">
            <a:xfrm>
              <a:off x="240" y="533"/>
              <a:ext cx="2184" cy="150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b="1">
                <a:latin typeface="Arial" charset="0"/>
              </a:endParaRPr>
            </a:p>
          </p:txBody>
        </p:sp>
        <p:sp>
          <p:nvSpPr>
            <p:cNvPr id="22558" name="Rectangle 164"/>
            <p:cNvSpPr>
              <a:spLocks noChangeArrowheads="1"/>
            </p:cNvSpPr>
            <p:nvPr/>
          </p:nvSpPr>
          <p:spPr bwMode="auto">
            <a:xfrm>
              <a:off x="614" y="1813"/>
              <a:ext cx="128" cy="17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-3</a:t>
              </a:r>
              <a:endParaRPr lang="en-US" b="1">
                <a:latin typeface="Tahoma" pitchFamily="34" charset="0"/>
              </a:endParaRPr>
            </a:p>
          </p:txBody>
        </p:sp>
        <p:sp>
          <p:nvSpPr>
            <p:cNvPr id="22559" name="Rectangle 165"/>
            <p:cNvSpPr>
              <a:spLocks noChangeArrowheads="1"/>
            </p:cNvSpPr>
            <p:nvPr/>
          </p:nvSpPr>
          <p:spPr bwMode="auto">
            <a:xfrm>
              <a:off x="1903" y="1803"/>
              <a:ext cx="80" cy="17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b="1">
                <a:latin typeface="Tahoma" pitchFamily="34" charset="0"/>
              </a:endParaRPr>
            </a:p>
          </p:txBody>
        </p:sp>
        <p:grpSp>
          <p:nvGrpSpPr>
            <p:cNvPr id="22560" name="Group 166"/>
            <p:cNvGrpSpPr>
              <a:grpSpLocks/>
            </p:cNvGrpSpPr>
            <p:nvPr/>
          </p:nvGrpSpPr>
          <p:grpSpPr bwMode="auto">
            <a:xfrm>
              <a:off x="737" y="1767"/>
              <a:ext cx="1" cy="4"/>
              <a:chOff x="2064" y="3881"/>
              <a:chExt cx="1" cy="4"/>
            </a:xfrm>
            <a:grpFill/>
          </p:grpSpPr>
          <p:sp>
            <p:nvSpPr>
              <p:cNvPr id="22683" name="Freeform 167"/>
              <p:cNvSpPr>
                <a:spLocks/>
              </p:cNvSpPr>
              <p:nvPr/>
            </p:nvSpPr>
            <p:spPr bwMode="auto">
              <a:xfrm>
                <a:off x="2064" y="3881"/>
                <a:ext cx="1" cy="4"/>
              </a:xfrm>
              <a:custGeom>
                <a:avLst/>
                <a:gdLst>
                  <a:gd name="T0" fmla="*/ 1 w 2"/>
                  <a:gd name="T1" fmla="*/ 4 h 12"/>
                  <a:gd name="T2" fmla="*/ 0 w 2"/>
                  <a:gd name="T3" fmla="*/ 0 h 12"/>
                  <a:gd name="T4" fmla="*/ 1 w 2"/>
                  <a:gd name="T5" fmla="*/ 4 h 12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12"/>
                  <a:gd name="T11" fmla="*/ 2 w 2"/>
                  <a:gd name="T12" fmla="*/ 12 h 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12">
                    <a:moveTo>
                      <a:pt x="2" y="12"/>
                    </a:moveTo>
                    <a:lnTo>
                      <a:pt x="0" y="0"/>
                    </a:lnTo>
                    <a:lnTo>
                      <a:pt x="2" y="12"/>
                    </a:lnTo>
                    <a:close/>
                  </a:path>
                </a:pathLst>
              </a:custGeom>
              <a:grpFill/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22684" name="Line 168"/>
              <p:cNvSpPr>
                <a:spLocks noChangeShapeType="1"/>
              </p:cNvSpPr>
              <p:nvPr/>
            </p:nvSpPr>
            <p:spPr bwMode="auto">
              <a:xfrm flipH="1" flipV="1">
                <a:off x="2064" y="3881"/>
                <a:ext cx="1" cy="4"/>
              </a:xfrm>
              <a:prstGeom prst="line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22561" name="Group 169"/>
            <p:cNvGrpSpPr>
              <a:grpSpLocks/>
            </p:cNvGrpSpPr>
            <p:nvPr/>
          </p:nvGrpSpPr>
          <p:grpSpPr bwMode="auto">
            <a:xfrm>
              <a:off x="1865" y="1763"/>
              <a:ext cx="4" cy="8"/>
              <a:chOff x="4132" y="3878"/>
              <a:chExt cx="8" cy="7"/>
            </a:xfrm>
            <a:grpFill/>
          </p:grpSpPr>
          <p:sp>
            <p:nvSpPr>
              <p:cNvPr id="22681" name="Freeform 170"/>
              <p:cNvSpPr>
                <a:spLocks/>
              </p:cNvSpPr>
              <p:nvPr/>
            </p:nvSpPr>
            <p:spPr bwMode="auto">
              <a:xfrm>
                <a:off x="4132" y="3878"/>
                <a:ext cx="8" cy="7"/>
              </a:xfrm>
              <a:custGeom>
                <a:avLst/>
                <a:gdLst>
                  <a:gd name="T0" fmla="*/ 0 w 16"/>
                  <a:gd name="T1" fmla="*/ 7 h 22"/>
                  <a:gd name="T2" fmla="*/ 8 w 16"/>
                  <a:gd name="T3" fmla="*/ 0 h 22"/>
                  <a:gd name="T4" fmla="*/ 0 w 16"/>
                  <a:gd name="T5" fmla="*/ 7 h 22"/>
                  <a:gd name="T6" fmla="*/ 0 60000 65536"/>
                  <a:gd name="T7" fmla="*/ 0 60000 65536"/>
                  <a:gd name="T8" fmla="*/ 0 60000 65536"/>
                  <a:gd name="T9" fmla="*/ 0 w 16"/>
                  <a:gd name="T10" fmla="*/ 0 h 22"/>
                  <a:gd name="T11" fmla="*/ 16 w 16"/>
                  <a:gd name="T12" fmla="*/ 22 h 2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" h="22">
                    <a:moveTo>
                      <a:pt x="0" y="22"/>
                    </a:moveTo>
                    <a:lnTo>
                      <a:pt x="16" y="0"/>
                    </a:lnTo>
                    <a:lnTo>
                      <a:pt x="0" y="22"/>
                    </a:lnTo>
                    <a:close/>
                  </a:path>
                </a:pathLst>
              </a:custGeom>
              <a:grpFill/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22682" name="Line 171"/>
              <p:cNvSpPr>
                <a:spLocks noChangeShapeType="1"/>
              </p:cNvSpPr>
              <p:nvPr/>
            </p:nvSpPr>
            <p:spPr bwMode="auto">
              <a:xfrm flipV="1">
                <a:off x="4132" y="3878"/>
                <a:ext cx="8" cy="7"/>
              </a:xfrm>
              <a:prstGeom prst="line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22562" name="Line 172"/>
            <p:cNvSpPr>
              <a:spLocks noChangeShapeType="1"/>
            </p:cNvSpPr>
            <p:nvPr/>
          </p:nvSpPr>
          <p:spPr bwMode="auto">
            <a:xfrm flipH="1">
              <a:off x="502" y="1771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63" name="Line 173"/>
            <p:cNvSpPr>
              <a:spLocks noChangeShapeType="1"/>
            </p:cNvSpPr>
            <p:nvPr/>
          </p:nvSpPr>
          <p:spPr bwMode="auto">
            <a:xfrm flipH="1">
              <a:off x="502" y="873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64" name="Line 174"/>
            <p:cNvSpPr>
              <a:spLocks noChangeShapeType="1"/>
            </p:cNvSpPr>
            <p:nvPr/>
          </p:nvSpPr>
          <p:spPr bwMode="auto">
            <a:xfrm flipH="1">
              <a:off x="502" y="1320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65" name="Line 175"/>
            <p:cNvSpPr>
              <a:spLocks noChangeShapeType="1"/>
            </p:cNvSpPr>
            <p:nvPr/>
          </p:nvSpPr>
          <p:spPr bwMode="auto">
            <a:xfrm flipH="1">
              <a:off x="502" y="1547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66" name="Line 176"/>
            <p:cNvSpPr>
              <a:spLocks noChangeShapeType="1"/>
            </p:cNvSpPr>
            <p:nvPr/>
          </p:nvSpPr>
          <p:spPr bwMode="auto">
            <a:xfrm flipH="1">
              <a:off x="502" y="1096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67" name="Line 177"/>
            <p:cNvSpPr>
              <a:spLocks noChangeShapeType="1"/>
            </p:cNvSpPr>
            <p:nvPr/>
          </p:nvSpPr>
          <p:spPr bwMode="auto">
            <a:xfrm flipH="1">
              <a:off x="525" y="1771"/>
              <a:ext cx="1600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68" name="Line 178"/>
            <p:cNvSpPr>
              <a:spLocks noChangeShapeType="1"/>
            </p:cNvSpPr>
            <p:nvPr/>
          </p:nvSpPr>
          <p:spPr bwMode="auto">
            <a:xfrm flipV="1">
              <a:off x="525" y="843"/>
              <a:ext cx="2" cy="95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69" name="Rectangle 179"/>
            <p:cNvSpPr>
              <a:spLocks noChangeArrowheads="1"/>
            </p:cNvSpPr>
            <p:nvPr/>
          </p:nvSpPr>
          <p:spPr bwMode="auto">
            <a:xfrm>
              <a:off x="563" y="1769"/>
              <a:ext cx="77" cy="2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2570" name="Rectangle 180"/>
            <p:cNvSpPr>
              <a:spLocks noChangeArrowheads="1"/>
            </p:cNvSpPr>
            <p:nvPr/>
          </p:nvSpPr>
          <p:spPr bwMode="auto">
            <a:xfrm>
              <a:off x="640" y="1767"/>
              <a:ext cx="76" cy="4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2571" name="Rectangle 181"/>
            <p:cNvSpPr>
              <a:spLocks noChangeArrowheads="1"/>
            </p:cNvSpPr>
            <p:nvPr/>
          </p:nvSpPr>
          <p:spPr bwMode="auto">
            <a:xfrm>
              <a:off x="1857" y="1766"/>
              <a:ext cx="77" cy="5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2572" name="Rectangle 182"/>
            <p:cNvSpPr>
              <a:spLocks noChangeArrowheads="1"/>
            </p:cNvSpPr>
            <p:nvPr/>
          </p:nvSpPr>
          <p:spPr bwMode="auto">
            <a:xfrm>
              <a:off x="1934" y="1770"/>
              <a:ext cx="76" cy="1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2573" name="Rectangle 183"/>
            <p:cNvSpPr>
              <a:spLocks noChangeArrowheads="1"/>
            </p:cNvSpPr>
            <p:nvPr/>
          </p:nvSpPr>
          <p:spPr bwMode="auto">
            <a:xfrm>
              <a:off x="2010" y="1770"/>
              <a:ext cx="76" cy="1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2574" name="Line 184"/>
            <p:cNvSpPr>
              <a:spLocks noChangeShapeType="1"/>
            </p:cNvSpPr>
            <p:nvPr/>
          </p:nvSpPr>
          <p:spPr bwMode="auto">
            <a:xfrm>
              <a:off x="563" y="1770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75" name="Line 185"/>
            <p:cNvSpPr>
              <a:spLocks noChangeShapeType="1"/>
            </p:cNvSpPr>
            <p:nvPr/>
          </p:nvSpPr>
          <p:spPr bwMode="auto">
            <a:xfrm>
              <a:off x="579" y="1770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76" name="Line 186"/>
            <p:cNvSpPr>
              <a:spLocks noChangeShapeType="1"/>
            </p:cNvSpPr>
            <p:nvPr/>
          </p:nvSpPr>
          <p:spPr bwMode="auto">
            <a:xfrm>
              <a:off x="595" y="1770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77" name="Line 187"/>
            <p:cNvSpPr>
              <a:spLocks noChangeShapeType="1"/>
            </p:cNvSpPr>
            <p:nvPr/>
          </p:nvSpPr>
          <p:spPr bwMode="auto">
            <a:xfrm flipV="1">
              <a:off x="610" y="1769"/>
              <a:ext cx="14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78" name="Line 188"/>
            <p:cNvSpPr>
              <a:spLocks noChangeShapeType="1"/>
            </p:cNvSpPr>
            <p:nvPr/>
          </p:nvSpPr>
          <p:spPr bwMode="auto">
            <a:xfrm>
              <a:off x="624" y="1769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79" name="Line 189"/>
            <p:cNvSpPr>
              <a:spLocks noChangeShapeType="1"/>
            </p:cNvSpPr>
            <p:nvPr/>
          </p:nvSpPr>
          <p:spPr bwMode="auto">
            <a:xfrm flipV="1">
              <a:off x="640" y="1768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80" name="Line 190"/>
            <p:cNvSpPr>
              <a:spLocks noChangeShapeType="1"/>
            </p:cNvSpPr>
            <p:nvPr/>
          </p:nvSpPr>
          <p:spPr bwMode="auto">
            <a:xfrm flipV="1">
              <a:off x="670" y="1766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81" name="Line 191"/>
            <p:cNvSpPr>
              <a:spLocks noChangeShapeType="1"/>
            </p:cNvSpPr>
            <p:nvPr/>
          </p:nvSpPr>
          <p:spPr bwMode="auto">
            <a:xfrm flipV="1">
              <a:off x="686" y="1766"/>
              <a:ext cx="14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82" name="Line 192"/>
            <p:cNvSpPr>
              <a:spLocks noChangeShapeType="1"/>
            </p:cNvSpPr>
            <p:nvPr/>
          </p:nvSpPr>
          <p:spPr bwMode="auto">
            <a:xfrm flipV="1">
              <a:off x="700" y="1762"/>
              <a:ext cx="15" cy="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83" name="Line 193"/>
            <p:cNvSpPr>
              <a:spLocks noChangeShapeType="1"/>
            </p:cNvSpPr>
            <p:nvPr/>
          </p:nvSpPr>
          <p:spPr bwMode="auto">
            <a:xfrm flipV="1">
              <a:off x="715" y="1761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84" name="Line 194"/>
            <p:cNvSpPr>
              <a:spLocks noChangeShapeType="1"/>
            </p:cNvSpPr>
            <p:nvPr/>
          </p:nvSpPr>
          <p:spPr bwMode="auto">
            <a:xfrm flipV="1">
              <a:off x="731" y="1759"/>
              <a:ext cx="15" cy="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85" name="Line 195"/>
            <p:cNvSpPr>
              <a:spLocks noChangeShapeType="1"/>
            </p:cNvSpPr>
            <p:nvPr/>
          </p:nvSpPr>
          <p:spPr bwMode="auto">
            <a:xfrm flipV="1">
              <a:off x="746" y="1757"/>
              <a:ext cx="15" cy="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86" name="Line 196"/>
            <p:cNvSpPr>
              <a:spLocks noChangeShapeType="1"/>
            </p:cNvSpPr>
            <p:nvPr/>
          </p:nvSpPr>
          <p:spPr bwMode="auto">
            <a:xfrm flipV="1">
              <a:off x="761" y="1752"/>
              <a:ext cx="16" cy="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87" name="Line 197"/>
            <p:cNvSpPr>
              <a:spLocks noChangeShapeType="1"/>
            </p:cNvSpPr>
            <p:nvPr/>
          </p:nvSpPr>
          <p:spPr bwMode="auto">
            <a:xfrm flipV="1">
              <a:off x="777" y="1748"/>
              <a:ext cx="14" cy="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88" name="Line 198"/>
            <p:cNvSpPr>
              <a:spLocks noChangeShapeType="1"/>
            </p:cNvSpPr>
            <p:nvPr/>
          </p:nvSpPr>
          <p:spPr bwMode="auto">
            <a:xfrm flipV="1">
              <a:off x="791" y="1742"/>
              <a:ext cx="16" cy="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89" name="Line 199"/>
            <p:cNvSpPr>
              <a:spLocks noChangeShapeType="1"/>
            </p:cNvSpPr>
            <p:nvPr/>
          </p:nvSpPr>
          <p:spPr bwMode="auto">
            <a:xfrm flipV="1">
              <a:off x="807" y="1735"/>
              <a:ext cx="16" cy="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90" name="Line 200"/>
            <p:cNvSpPr>
              <a:spLocks noChangeShapeType="1"/>
            </p:cNvSpPr>
            <p:nvPr/>
          </p:nvSpPr>
          <p:spPr bwMode="auto">
            <a:xfrm flipV="1">
              <a:off x="823" y="1727"/>
              <a:ext cx="14" cy="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91" name="Line 201"/>
            <p:cNvSpPr>
              <a:spLocks noChangeShapeType="1"/>
            </p:cNvSpPr>
            <p:nvPr/>
          </p:nvSpPr>
          <p:spPr bwMode="auto">
            <a:xfrm flipV="1">
              <a:off x="837" y="1717"/>
              <a:ext cx="16" cy="1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92" name="Line 202"/>
            <p:cNvSpPr>
              <a:spLocks noChangeShapeType="1"/>
            </p:cNvSpPr>
            <p:nvPr/>
          </p:nvSpPr>
          <p:spPr bwMode="auto">
            <a:xfrm flipV="1">
              <a:off x="853" y="1706"/>
              <a:ext cx="15" cy="1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93" name="Line 203"/>
            <p:cNvSpPr>
              <a:spLocks noChangeShapeType="1"/>
            </p:cNvSpPr>
            <p:nvPr/>
          </p:nvSpPr>
          <p:spPr bwMode="auto">
            <a:xfrm flipV="1">
              <a:off x="868" y="1694"/>
              <a:ext cx="16" cy="1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94" name="Line 204"/>
            <p:cNvSpPr>
              <a:spLocks noChangeShapeType="1"/>
            </p:cNvSpPr>
            <p:nvPr/>
          </p:nvSpPr>
          <p:spPr bwMode="auto">
            <a:xfrm flipV="1">
              <a:off x="884" y="1678"/>
              <a:ext cx="14" cy="1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95" name="Line 205"/>
            <p:cNvSpPr>
              <a:spLocks noChangeShapeType="1"/>
            </p:cNvSpPr>
            <p:nvPr/>
          </p:nvSpPr>
          <p:spPr bwMode="auto">
            <a:xfrm flipV="1">
              <a:off x="898" y="1661"/>
              <a:ext cx="16" cy="1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96" name="Line 206"/>
            <p:cNvSpPr>
              <a:spLocks noChangeShapeType="1"/>
            </p:cNvSpPr>
            <p:nvPr/>
          </p:nvSpPr>
          <p:spPr bwMode="auto">
            <a:xfrm flipV="1">
              <a:off x="914" y="1641"/>
              <a:ext cx="15" cy="2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97" name="Line 207"/>
            <p:cNvSpPr>
              <a:spLocks noChangeShapeType="1"/>
            </p:cNvSpPr>
            <p:nvPr/>
          </p:nvSpPr>
          <p:spPr bwMode="auto">
            <a:xfrm flipV="1">
              <a:off x="929" y="1620"/>
              <a:ext cx="15" cy="2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98" name="Line 208"/>
            <p:cNvSpPr>
              <a:spLocks noChangeShapeType="1"/>
            </p:cNvSpPr>
            <p:nvPr/>
          </p:nvSpPr>
          <p:spPr bwMode="auto">
            <a:xfrm flipV="1">
              <a:off x="944" y="1595"/>
              <a:ext cx="16" cy="2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99" name="Line 209"/>
            <p:cNvSpPr>
              <a:spLocks noChangeShapeType="1"/>
            </p:cNvSpPr>
            <p:nvPr/>
          </p:nvSpPr>
          <p:spPr bwMode="auto">
            <a:xfrm flipV="1">
              <a:off x="960" y="1568"/>
              <a:ext cx="14" cy="2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00" name="Line 210"/>
            <p:cNvSpPr>
              <a:spLocks noChangeShapeType="1"/>
            </p:cNvSpPr>
            <p:nvPr/>
          </p:nvSpPr>
          <p:spPr bwMode="auto">
            <a:xfrm flipV="1">
              <a:off x="974" y="1538"/>
              <a:ext cx="16" cy="3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01" name="Line 211"/>
            <p:cNvSpPr>
              <a:spLocks noChangeShapeType="1"/>
            </p:cNvSpPr>
            <p:nvPr/>
          </p:nvSpPr>
          <p:spPr bwMode="auto">
            <a:xfrm flipV="1">
              <a:off x="990" y="1505"/>
              <a:ext cx="15" cy="3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02" name="Line 212"/>
            <p:cNvSpPr>
              <a:spLocks noChangeShapeType="1"/>
            </p:cNvSpPr>
            <p:nvPr/>
          </p:nvSpPr>
          <p:spPr bwMode="auto">
            <a:xfrm flipV="1">
              <a:off x="1005" y="1471"/>
              <a:ext cx="15" cy="3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03" name="Line 213"/>
            <p:cNvSpPr>
              <a:spLocks noChangeShapeType="1"/>
            </p:cNvSpPr>
            <p:nvPr/>
          </p:nvSpPr>
          <p:spPr bwMode="auto">
            <a:xfrm flipV="1">
              <a:off x="1020" y="1434"/>
              <a:ext cx="16" cy="3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04" name="Line 214"/>
            <p:cNvSpPr>
              <a:spLocks noChangeShapeType="1"/>
            </p:cNvSpPr>
            <p:nvPr/>
          </p:nvSpPr>
          <p:spPr bwMode="auto">
            <a:xfrm flipV="1">
              <a:off x="1036" y="1393"/>
              <a:ext cx="15" cy="4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05" name="Line 215"/>
            <p:cNvSpPr>
              <a:spLocks noChangeShapeType="1"/>
            </p:cNvSpPr>
            <p:nvPr/>
          </p:nvSpPr>
          <p:spPr bwMode="auto">
            <a:xfrm flipV="1">
              <a:off x="1051" y="1352"/>
              <a:ext cx="14" cy="4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06" name="Line 216"/>
            <p:cNvSpPr>
              <a:spLocks noChangeShapeType="1"/>
            </p:cNvSpPr>
            <p:nvPr/>
          </p:nvSpPr>
          <p:spPr bwMode="auto">
            <a:xfrm flipV="1">
              <a:off x="1065" y="1308"/>
              <a:ext cx="16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07" name="Line 217"/>
            <p:cNvSpPr>
              <a:spLocks noChangeShapeType="1"/>
            </p:cNvSpPr>
            <p:nvPr/>
          </p:nvSpPr>
          <p:spPr bwMode="auto">
            <a:xfrm flipV="1">
              <a:off x="1081" y="1263"/>
              <a:ext cx="15" cy="4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08" name="Line 218"/>
            <p:cNvSpPr>
              <a:spLocks noChangeShapeType="1"/>
            </p:cNvSpPr>
            <p:nvPr/>
          </p:nvSpPr>
          <p:spPr bwMode="auto">
            <a:xfrm flipV="1">
              <a:off x="1096" y="1219"/>
              <a:ext cx="15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09" name="Line 219"/>
            <p:cNvSpPr>
              <a:spLocks noChangeShapeType="1"/>
            </p:cNvSpPr>
            <p:nvPr/>
          </p:nvSpPr>
          <p:spPr bwMode="auto">
            <a:xfrm flipV="1">
              <a:off x="1111" y="1175"/>
              <a:ext cx="16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10" name="Line 220"/>
            <p:cNvSpPr>
              <a:spLocks noChangeShapeType="1"/>
            </p:cNvSpPr>
            <p:nvPr/>
          </p:nvSpPr>
          <p:spPr bwMode="auto">
            <a:xfrm flipV="1">
              <a:off x="1127" y="1129"/>
              <a:ext cx="15" cy="4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11" name="Line 221"/>
            <p:cNvSpPr>
              <a:spLocks noChangeShapeType="1"/>
            </p:cNvSpPr>
            <p:nvPr/>
          </p:nvSpPr>
          <p:spPr bwMode="auto">
            <a:xfrm flipV="1">
              <a:off x="1142" y="1086"/>
              <a:ext cx="14" cy="4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12" name="Line 222"/>
            <p:cNvSpPr>
              <a:spLocks noChangeShapeType="1"/>
            </p:cNvSpPr>
            <p:nvPr/>
          </p:nvSpPr>
          <p:spPr bwMode="auto">
            <a:xfrm flipV="1">
              <a:off x="1156" y="1043"/>
              <a:ext cx="16" cy="4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13" name="Line 223"/>
            <p:cNvSpPr>
              <a:spLocks noChangeShapeType="1"/>
            </p:cNvSpPr>
            <p:nvPr/>
          </p:nvSpPr>
          <p:spPr bwMode="auto">
            <a:xfrm flipV="1">
              <a:off x="1172" y="1005"/>
              <a:ext cx="15" cy="3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14" name="Line 224"/>
            <p:cNvSpPr>
              <a:spLocks noChangeShapeType="1"/>
            </p:cNvSpPr>
            <p:nvPr/>
          </p:nvSpPr>
          <p:spPr bwMode="auto">
            <a:xfrm flipV="1">
              <a:off x="1187" y="970"/>
              <a:ext cx="16" cy="3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15" name="Line 225"/>
            <p:cNvSpPr>
              <a:spLocks noChangeShapeType="1"/>
            </p:cNvSpPr>
            <p:nvPr/>
          </p:nvSpPr>
          <p:spPr bwMode="auto">
            <a:xfrm flipV="1">
              <a:off x="1203" y="938"/>
              <a:ext cx="16" cy="3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16" name="Line 226"/>
            <p:cNvSpPr>
              <a:spLocks noChangeShapeType="1"/>
            </p:cNvSpPr>
            <p:nvPr/>
          </p:nvSpPr>
          <p:spPr bwMode="auto">
            <a:xfrm flipV="1">
              <a:off x="1219" y="910"/>
              <a:ext cx="15" cy="2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17" name="Line 227"/>
            <p:cNvSpPr>
              <a:spLocks noChangeShapeType="1"/>
            </p:cNvSpPr>
            <p:nvPr/>
          </p:nvSpPr>
          <p:spPr bwMode="auto">
            <a:xfrm flipV="1">
              <a:off x="1234" y="887"/>
              <a:ext cx="15" cy="2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18" name="Line 228"/>
            <p:cNvSpPr>
              <a:spLocks noChangeShapeType="1"/>
            </p:cNvSpPr>
            <p:nvPr/>
          </p:nvSpPr>
          <p:spPr bwMode="auto">
            <a:xfrm flipV="1">
              <a:off x="1249" y="871"/>
              <a:ext cx="15" cy="1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19" name="Line 229"/>
            <p:cNvSpPr>
              <a:spLocks noChangeShapeType="1"/>
            </p:cNvSpPr>
            <p:nvPr/>
          </p:nvSpPr>
          <p:spPr bwMode="auto">
            <a:xfrm flipV="1">
              <a:off x="1264" y="858"/>
              <a:ext cx="14" cy="1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20" name="Line 230"/>
            <p:cNvSpPr>
              <a:spLocks noChangeShapeType="1"/>
            </p:cNvSpPr>
            <p:nvPr/>
          </p:nvSpPr>
          <p:spPr bwMode="auto">
            <a:xfrm flipV="1">
              <a:off x="1278" y="853"/>
              <a:ext cx="17" cy="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21" name="Line 231"/>
            <p:cNvSpPr>
              <a:spLocks noChangeShapeType="1"/>
            </p:cNvSpPr>
            <p:nvPr/>
          </p:nvSpPr>
          <p:spPr bwMode="auto">
            <a:xfrm>
              <a:off x="1295" y="858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22" name="Line 232"/>
            <p:cNvSpPr>
              <a:spLocks noChangeShapeType="1"/>
            </p:cNvSpPr>
            <p:nvPr/>
          </p:nvSpPr>
          <p:spPr bwMode="auto">
            <a:xfrm>
              <a:off x="1310" y="854"/>
              <a:ext cx="15" cy="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23" name="Line 233"/>
            <p:cNvSpPr>
              <a:spLocks noChangeShapeType="1"/>
            </p:cNvSpPr>
            <p:nvPr/>
          </p:nvSpPr>
          <p:spPr bwMode="auto">
            <a:xfrm>
              <a:off x="1325" y="859"/>
              <a:ext cx="16" cy="1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24" name="Line 234"/>
            <p:cNvSpPr>
              <a:spLocks noChangeShapeType="1"/>
            </p:cNvSpPr>
            <p:nvPr/>
          </p:nvSpPr>
          <p:spPr bwMode="auto">
            <a:xfrm>
              <a:off x="1341" y="873"/>
              <a:ext cx="14" cy="1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25" name="Line 235"/>
            <p:cNvSpPr>
              <a:spLocks noChangeShapeType="1"/>
            </p:cNvSpPr>
            <p:nvPr/>
          </p:nvSpPr>
          <p:spPr bwMode="auto">
            <a:xfrm>
              <a:off x="1355" y="890"/>
              <a:ext cx="15" cy="2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26" name="Line 236"/>
            <p:cNvSpPr>
              <a:spLocks noChangeShapeType="1"/>
            </p:cNvSpPr>
            <p:nvPr/>
          </p:nvSpPr>
          <p:spPr bwMode="auto">
            <a:xfrm>
              <a:off x="1370" y="912"/>
              <a:ext cx="16" cy="29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27" name="Line 237"/>
            <p:cNvSpPr>
              <a:spLocks noChangeShapeType="1"/>
            </p:cNvSpPr>
            <p:nvPr/>
          </p:nvSpPr>
          <p:spPr bwMode="auto">
            <a:xfrm>
              <a:off x="1386" y="941"/>
              <a:ext cx="15" cy="3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28" name="Line 238"/>
            <p:cNvSpPr>
              <a:spLocks noChangeShapeType="1"/>
            </p:cNvSpPr>
            <p:nvPr/>
          </p:nvSpPr>
          <p:spPr bwMode="auto">
            <a:xfrm>
              <a:off x="1401" y="973"/>
              <a:ext cx="15" cy="3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29" name="Line 239"/>
            <p:cNvSpPr>
              <a:spLocks noChangeShapeType="1"/>
            </p:cNvSpPr>
            <p:nvPr/>
          </p:nvSpPr>
          <p:spPr bwMode="auto">
            <a:xfrm>
              <a:off x="1416" y="1010"/>
              <a:ext cx="16" cy="39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30" name="Line 240"/>
            <p:cNvSpPr>
              <a:spLocks noChangeShapeType="1"/>
            </p:cNvSpPr>
            <p:nvPr/>
          </p:nvSpPr>
          <p:spPr bwMode="auto">
            <a:xfrm>
              <a:off x="1432" y="1049"/>
              <a:ext cx="14" cy="4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31" name="Line 241"/>
            <p:cNvSpPr>
              <a:spLocks noChangeShapeType="1"/>
            </p:cNvSpPr>
            <p:nvPr/>
          </p:nvSpPr>
          <p:spPr bwMode="auto">
            <a:xfrm>
              <a:off x="1446" y="1090"/>
              <a:ext cx="15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32" name="Line 242"/>
            <p:cNvSpPr>
              <a:spLocks noChangeShapeType="1"/>
            </p:cNvSpPr>
            <p:nvPr/>
          </p:nvSpPr>
          <p:spPr bwMode="auto">
            <a:xfrm>
              <a:off x="1461" y="1134"/>
              <a:ext cx="16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33" name="Line 243"/>
            <p:cNvSpPr>
              <a:spLocks noChangeShapeType="1"/>
            </p:cNvSpPr>
            <p:nvPr/>
          </p:nvSpPr>
          <p:spPr bwMode="auto">
            <a:xfrm>
              <a:off x="1477" y="1178"/>
              <a:ext cx="15" cy="4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34" name="Line 244"/>
            <p:cNvSpPr>
              <a:spLocks noChangeShapeType="1"/>
            </p:cNvSpPr>
            <p:nvPr/>
          </p:nvSpPr>
          <p:spPr bwMode="auto">
            <a:xfrm>
              <a:off x="1492" y="1223"/>
              <a:ext cx="15" cy="4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35" name="Line 245"/>
            <p:cNvSpPr>
              <a:spLocks noChangeShapeType="1"/>
            </p:cNvSpPr>
            <p:nvPr/>
          </p:nvSpPr>
          <p:spPr bwMode="auto">
            <a:xfrm>
              <a:off x="1507" y="1269"/>
              <a:ext cx="16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36" name="Line 246"/>
            <p:cNvSpPr>
              <a:spLocks noChangeShapeType="1"/>
            </p:cNvSpPr>
            <p:nvPr/>
          </p:nvSpPr>
          <p:spPr bwMode="auto">
            <a:xfrm>
              <a:off x="1523" y="1313"/>
              <a:ext cx="15" cy="4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37" name="Line 247"/>
            <p:cNvSpPr>
              <a:spLocks noChangeShapeType="1"/>
            </p:cNvSpPr>
            <p:nvPr/>
          </p:nvSpPr>
          <p:spPr bwMode="auto">
            <a:xfrm>
              <a:off x="1538" y="1355"/>
              <a:ext cx="15" cy="4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38" name="Line 248"/>
            <p:cNvSpPr>
              <a:spLocks noChangeShapeType="1"/>
            </p:cNvSpPr>
            <p:nvPr/>
          </p:nvSpPr>
          <p:spPr bwMode="auto">
            <a:xfrm>
              <a:off x="1553" y="1398"/>
              <a:ext cx="15" cy="3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39" name="Line 249"/>
            <p:cNvSpPr>
              <a:spLocks noChangeShapeType="1"/>
            </p:cNvSpPr>
            <p:nvPr/>
          </p:nvSpPr>
          <p:spPr bwMode="auto">
            <a:xfrm>
              <a:off x="1568" y="1436"/>
              <a:ext cx="15" cy="3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40" name="Line 250"/>
            <p:cNvSpPr>
              <a:spLocks noChangeShapeType="1"/>
            </p:cNvSpPr>
            <p:nvPr/>
          </p:nvSpPr>
          <p:spPr bwMode="auto">
            <a:xfrm>
              <a:off x="1583" y="1474"/>
              <a:ext cx="17" cy="3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41" name="Line 251"/>
            <p:cNvSpPr>
              <a:spLocks noChangeShapeType="1"/>
            </p:cNvSpPr>
            <p:nvPr/>
          </p:nvSpPr>
          <p:spPr bwMode="auto">
            <a:xfrm>
              <a:off x="1600" y="1510"/>
              <a:ext cx="15" cy="3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42" name="Line 252"/>
            <p:cNvSpPr>
              <a:spLocks noChangeShapeType="1"/>
            </p:cNvSpPr>
            <p:nvPr/>
          </p:nvSpPr>
          <p:spPr bwMode="auto">
            <a:xfrm>
              <a:off x="1615" y="1541"/>
              <a:ext cx="14" cy="3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43" name="Line 253"/>
            <p:cNvSpPr>
              <a:spLocks noChangeShapeType="1"/>
            </p:cNvSpPr>
            <p:nvPr/>
          </p:nvSpPr>
          <p:spPr bwMode="auto">
            <a:xfrm>
              <a:off x="1629" y="1572"/>
              <a:ext cx="16" cy="2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44" name="Line 254"/>
            <p:cNvSpPr>
              <a:spLocks noChangeShapeType="1"/>
            </p:cNvSpPr>
            <p:nvPr/>
          </p:nvSpPr>
          <p:spPr bwMode="auto">
            <a:xfrm>
              <a:off x="1645" y="1597"/>
              <a:ext cx="14" cy="2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45" name="Line 255"/>
            <p:cNvSpPr>
              <a:spLocks noChangeShapeType="1"/>
            </p:cNvSpPr>
            <p:nvPr/>
          </p:nvSpPr>
          <p:spPr bwMode="auto">
            <a:xfrm>
              <a:off x="1659" y="1622"/>
              <a:ext cx="16" cy="2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46" name="Line 256"/>
            <p:cNvSpPr>
              <a:spLocks noChangeShapeType="1"/>
            </p:cNvSpPr>
            <p:nvPr/>
          </p:nvSpPr>
          <p:spPr bwMode="auto">
            <a:xfrm>
              <a:off x="1675" y="1644"/>
              <a:ext cx="16" cy="1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47" name="Line 257"/>
            <p:cNvSpPr>
              <a:spLocks noChangeShapeType="1"/>
            </p:cNvSpPr>
            <p:nvPr/>
          </p:nvSpPr>
          <p:spPr bwMode="auto">
            <a:xfrm>
              <a:off x="1691" y="1662"/>
              <a:ext cx="15" cy="1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48" name="Line 258"/>
            <p:cNvSpPr>
              <a:spLocks noChangeShapeType="1"/>
            </p:cNvSpPr>
            <p:nvPr/>
          </p:nvSpPr>
          <p:spPr bwMode="auto">
            <a:xfrm>
              <a:off x="1706" y="1679"/>
              <a:ext cx="14" cy="1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49" name="Line 259"/>
            <p:cNvSpPr>
              <a:spLocks noChangeShapeType="1"/>
            </p:cNvSpPr>
            <p:nvPr/>
          </p:nvSpPr>
          <p:spPr bwMode="auto">
            <a:xfrm>
              <a:off x="1720" y="1695"/>
              <a:ext cx="16" cy="1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50" name="Line 260"/>
            <p:cNvSpPr>
              <a:spLocks noChangeShapeType="1"/>
            </p:cNvSpPr>
            <p:nvPr/>
          </p:nvSpPr>
          <p:spPr bwMode="auto">
            <a:xfrm>
              <a:off x="1736" y="1708"/>
              <a:ext cx="15" cy="9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51" name="Line 261"/>
            <p:cNvSpPr>
              <a:spLocks noChangeShapeType="1"/>
            </p:cNvSpPr>
            <p:nvPr/>
          </p:nvSpPr>
          <p:spPr bwMode="auto">
            <a:xfrm>
              <a:off x="1751" y="1717"/>
              <a:ext cx="15" cy="1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52" name="Line 262"/>
            <p:cNvSpPr>
              <a:spLocks noChangeShapeType="1"/>
            </p:cNvSpPr>
            <p:nvPr/>
          </p:nvSpPr>
          <p:spPr bwMode="auto">
            <a:xfrm>
              <a:off x="1766" y="1727"/>
              <a:ext cx="16" cy="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53" name="Line 263"/>
            <p:cNvSpPr>
              <a:spLocks noChangeShapeType="1"/>
            </p:cNvSpPr>
            <p:nvPr/>
          </p:nvSpPr>
          <p:spPr bwMode="auto">
            <a:xfrm>
              <a:off x="1782" y="1735"/>
              <a:ext cx="15" cy="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54" name="Line 264"/>
            <p:cNvSpPr>
              <a:spLocks noChangeShapeType="1"/>
            </p:cNvSpPr>
            <p:nvPr/>
          </p:nvSpPr>
          <p:spPr bwMode="auto">
            <a:xfrm>
              <a:off x="1797" y="1742"/>
              <a:ext cx="14" cy="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55" name="Line 265"/>
            <p:cNvSpPr>
              <a:spLocks noChangeShapeType="1"/>
            </p:cNvSpPr>
            <p:nvPr/>
          </p:nvSpPr>
          <p:spPr bwMode="auto">
            <a:xfrm>
              <a:off x="1811" y="1748"/>
              <a:ext cx="16" cy="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56" name="Line 266"/>
            <p:cNvSpPr>
              <a:spLocks noChangeShapeType="1"/>
            </p:cNvSpPr>
            <p:nvPr/>
          </p:nvSpPr>
          <p:spPr bwMode="auto">
            <a:xfrm>
              <a:off x="1827" y="1752"/>
              <a:ext cx="15" cy="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57" name="Line 267"/>
            <p:cNvSpPr>
              <a:spLocks noChangeShapeType="1"/>
            </p:cNvSpPr>
            <p:nvPr/>
          </p:nvSpPr>
          <p:spPr bwMode="auto">
            <a:xfrm>
              <a:off x="1842" y="1757"/>
              <a:ext cx="15" cy="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58" name="Line 268"/>
            <p:cNvSpPr>
              <a:spLocks noChangeShapeType="1"/>
            </p:cNvSpPr>
            <p:nvPr/>
          </p:nvSpPr>
          <p:spPr bwMode="auto">
            <a:xfrm>
              <a:off x="1857" y="1759"/>
              <a:ext cx="16" cy="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59" name="Line 269"/>
            <p:cNvSpPr>
              <a:spLocks noChangeShapeType="1"/>
            </p:cNvSpPr>
            <p:nvPr/>
          </p:nvSpPr>
          <p:spPr bwMode="auto">
            <a:xfrm>
              <a:off x="1797" y="1759"/>
              <a:ext cx="14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60" name="Line 270"/>
            <p:cNvSpPr>
              <a:spLocks noChangeShapeType="1"/>
            </p:cNvSpPr>
            <p:nvPr/>
          </p:nvSpPr>
          <p:spPr bwMode="auto">
            <a:xfrm>
              <a:off x="1887" y="1762"/>
              <a:ext cx="15" cy="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61" name="Line 271"/>
            <p:cNvSpPr>
              <a:spLocks noChangeShapeType="1"/>
            </p:cNvSpPr>
            <p:nvPr/>
          </p:nvSpPr>
          <p:spPr bwMode="auto">
            <a:xfrm>
              <a:off x="1902" y="1766"/>
              <a:ext cx="17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62" name="Line 272"/>
            <p:cNvSpPr>
              <a:spLocks noChangeShapeType="1"/>
            </p:cNvSpPr>
            <p:nvPr/>
          </p:nvSpPr>
          <p:spPr bwMode="auto">
            <a:xfrm>
              <a:off x="1934" y="1767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63" name="Line 273"/>
            <p:cNvSpPr>
              <a:spLocks noChangeShapeType="1"/>
            </p:cNvSpPr>
            <p:nvPr/>
          </p:nvSpPr>
          <p:spPr bwMode="auto">
            <a:xfrm>
              <a:off x="1950" y="1768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64" name="Line 274"/>
            <p:cNvSpPr>
              <a:spLocks noChangeShapeType="1"/>
            </p:cNvSpPr>
            <p:nvPr/>
          </p:nvSpPr>
          <p:spPr bwMode="auto">
            <a:xfrm>
              <a:off x="1965" y="1769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65" name="Line 275"/>
            <p:cNvSpPr>
              <a:spLocks noChangeShapeType="1"/>
            </p:cNvSpPr>
            <p:nvPr/>
          </p:nvSpPr>
          <p:spPr bwMode="auto">
            <a:xfrm>
              <a:off x="1980" y="1769"/>
              <a:ext cx="14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66" name="Line 276"/>
            <p:cNvSpPr>
              <a:spLocks noChangeShapeType="1"/>
            </p:cNvSpPr>
            <p:nvPr/>
          </p:nvSpPr>
          <p:spPr bwMode="auto">
            <a:xfrm>
              <a:off x="1994" y="1770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67" name="Line 277"/>
            <p:cNvSpPr>
              <a:spLocks noChangeShapeType="1"/>
            </p:cNvSpPr>
            <p:nvPr/>
          </p:nvSpPr>
          <p:spPr bwMode="auto">
            <a:xfrm>
              <a:off x="2010" y="1770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68" name="Line 278"/>
            <p:cNvSpPr>
              <a:spLocks noChangeShapeType="1"/>
            </p:cNvSpPr>
            <p:nvPr/>
          </p:nvSpPr>
          <p:spPr bwMode="auto">
            <a:xfrm>
              <a:off x="2025" y="1770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69" name="Line 279"/>
            <p:cNvSpPr>
              <a:spLocks noChangeShapeType="1"/>
            </p:cNvSpPr>
            <p:nvPr/>
          </p:nvSpPr>
          <p:spPr bwMode="auto">
            <a:xfrm>
              <a:off x="2041" y="1770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70" name="Line 280"/>
            <p:cNvSpPr>
              <a:spLocks noChangeShapeType="1"/>
            </p:cNvSpPr>
            <p:nvPr/>
          </p:nvSpPr>
          <p:spPr bwMode="auto">
            <a:xfrm>
              <a:off x="2056" y="1770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71" name="Line 281"/>
            <p:cNvSpPr>
              <a:spLocks noChangeShapeType="1"/>
            </p:cNvSpPr>
            <p:nvPr/>
          </p:nvSpPr>
          <p:spPr bwMode="auto">
            <a:xfrm>
              <a:off x="2071" y="1771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72" name="Rectangle 282"/>
            <p:cNvSpPr>
              <a:spLocks noChangeArrowheads="1"/>
            </p:cNvSpPr>
            <p:nvPr/>
          </p:nvSpPr>
          <p:spPr bwMode="auto">
            <a:xfrm>
              <a:off x="1432" y="1797"/>
              <a:ext cx="288" cy="14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73" name="Freeform 283"/>
            <p:cNvSpPr>
              <a:spLocks/>
            </p:cNvSpPr>
            <p:nvPr/>
          </p:nvSpPr>
          <p:spPr bwMode="auto">
            <a:xfrm>
              <a:off x="1923" y="1767"/>
              <a:ext cx="10" cy="3"/>
            </a:xfrm>
            <a:custGeom>
              <a:avLst/>
              <a:gdLst>
                <a:gd name="T0" fmla="*/ 10 w 37"/>
                <a:gd name="T1" fmla="*/ 3 h 8"/>
                <a:gd name="T2" fmla="*/ 7 w 37"/>
                <a:gd name="T3" fmla="*/ 2 h 8"/>
                <a:gd name="T4" fmla="*/ 4 w 37"/>
                <a:gd name="T5" fmla="*/ 1 h 8"/>
                <a:gd name="T6" fmla="*/ 1 w 37"/>
                <a:gd name="T7" fmla="*/ 0 h 8"/>
                <a:gd name="T8" fmla="*/ 1 w 37"/>
                <a:gd name="T9" fmla="*/ 0 h 8"/>
                <a:gd name="T10" fmla="*/ 0 w 37"/>
                <a:gd name="T11" fmla="*/ 0 h 8"/>
                <a:gd name="T12" fmla="*/ 1 w 37"/>
                <a:gd name="T13" fmla="*/ 0 h 8"/>
                <a:gd name="T14" fmla="*/ 1 w 37"/>
                <a:gd name="T15" fmla="*/ 0 h 8"/>
                <a:gd name="T16" fmla="*/ 4 w 37"/>
                <a:gd name="T17" fmla="*/ 1 h 8"/>
                <a:gd name="T18" fmla="*/ 7 w 37"/>
                <a:gd name="T19" fmla="*/ 2 h 8"/>
                <a:gd name="T20" fmla="*/ 10 w 37"/>
                <a:gd name="T21" fmla="*/ 3 h 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7"/>
                <a:gd name="T34" fmla="*/ 0 h 8"/>
                <a:gd name="T35" fmla="*/ 37 w 37"/>
                <a:gd name="T36" fmla="*/ 8 h 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7" h="8">
                  <a:moveTo>
                    <a:pt x="37" y="8"/>
                  </a:moveTo>
                  <a:lnTo>
                    <a:pt x="27" y="5"/>
                  </a:lnTo>
                  <a:lnTo>
                    <a:pt x="13" y="3"/>
                  </a:lnTo>
                  <a:lnTo>
                    <a:pt x="3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3" y="1"/>
                  </a:lnTo>
                  <a:lnTo>
                    <a:pt x="13" y="3"/>
                  </a:lnTo>
                  <a:lnTo>
                    <a:pt x="27" y="5"/>
                  </a:lnTo>
                  <a:lnTo>
                    <a:pt x="37" y="8"/>
                  </a:lnTo>
                  <a:close/>
                </a:path>
              </a:pathLst>
            </a:custGeom>
            <a:grp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2674" name="Text Box 284"/>
            <p:cNvSpPr txBox="1">
              <a:spLocks noChangeArrowheads="1"/>
            </p:cNvSpPr>
            <p:nvPr/>
          </p:nvSpPr>
          <p:spPr bwMode="auto">
            <a:xfrm>
              <a:off x="1387" y="1783"/>
              <a:ext cx="338" cy="2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en-GB" sz="2000" b="1">
                  <a:solidFill>
                    <a:srgbClr val="27B314"/>
                  </a:solidFill>
                  <a:latin typeface="Arial" charset="0"/>
                </a:rPr>
                <a:t>1.2</a:t>
              </a:r>
              <a:endParaRPr lang="en-US" sz="2000" b="1">
                <a:solidFill>
                  <a:srgbClr val="27B314"/>
                </a:solidFill>
                <a:latin typeface="Arial" charset="0"/>
              </a:endParaRPr>
            </a:p>
          </p:txBody>
        </p:sp>
        <p:sp>
          <p:nvSpPr>
            <p:cNvPr id="22675" name="Rectangle 285"/>
            <p:cNvSpPr>
              <a:spLocks noChangeArrowheads="1"/>
            </p:cNvSpPr>
            <p:nvPr/>
          </p:nvSpPr>
          <p:spPr bwMode="auto">
            <a:xfrm>
              <a:off x="1273" y="1813"/>
              <a:ext cx="92" cy="17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latin typeface="Tahoma" pitchFamily="34" charset="0"/>
                </a:rPr>
                <a:t>0</a:t>
              </a:r>
            </a:p>
          </p:txBody>
        </p:sp>
        <p:sp>
          <p:nvSpPr>
            <p:cNvPr id="22676" name="Text Box 286"/>
            <p:cNvSpPr txBox="1">
              <a:spLocks noChangeArrowheads="1"/>
            </p:cNvSpPr>
            <p:nvPr/>
          </p:nvSpPr>
          <p:spPr bwMode="auto">
            <a:xfrm>
              <a:off x="886" y="1780"/>
              <a:ext cx="258" cy="2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en-GB" sz="2000" b="1">
                  <a:solidFill>
                    <a:srgbClr val="0000FF"/>
                  </a:solidFill>
                  <a:latin typeface="Arial" charset="0"/>
                </a:rPr>
                <a:t>-1</a:t>
              </a:r>
              <a:endParaRPr lang="en-US" sz="20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22677" name="Text Box 287"/>
            <p:cNvSpPr txBox="1">
              <a:spLocks noChangeArrowheads="1"/>
            </p:cNvSpPr>
            <p:nvPr/>
          </p:nvSpPr>
          <p:spPr bwMode="auto">
            <a:xfrm>
              <a:off x="1152" y="1013"/>
              <a:ext cx="316" cy="23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en-GB" b="1">
                  <a:solidFill>
                    <a:srgbClr val="FF3300"/>
                  </a:solidFill>
                  <a:latin typeface="Arial" charset="0"/>
                </a:rPr>
                <a:t>2.2</a:t>
              </a:r>
            </a:p>
          </p:txBody>
        </p:sp>
        <p:sp>
          <p:nvSpPr>
            <p:cNvPr id="22678" name="Line 288"/>
            <p:cNvSpPr>
              <a:spLocks noChangeShapeType="1"/>
            </p:cNvSpPr>
            <p:nvPr/>
          </p:nvSpPr>
          <p:spPr bwMode="auto">
            <a:xfrm>
              <a:off x="1074" y="1340"/>
              <a:ext cx="0" cy="432"/>
            </a:xfrm>
            <a:prstGeom prst="line">
              <a:avLst/>
            </a:prstGeom>
            <a:grpFill/>
            <a:ln w="57150">
              <a:solidFill>
                <a:srgbClr val="0000FF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79" name="AutoShape 289"/>
            <p:cNvSpPr>
              <a:spLocks/>
            </p:cNvSpPr>
            <p:nvPr/>
          </p:nvSpPr>
          <p:spPr bwMode="auto">
            <a:xfrm rot="5332270">
              <a:off x="1253" y="1066"/>
              <a:ext cx="99" cy="466"/>
            </a:xfrm>
            <a:prstGeom prst="leftBrace">
              <a:avLst>
                <a:gd name="adj1" fmla="val 39226"/>
                <a:gd name="adj2" fmla="val 50000"/>
              </a:avLst>
            </a:prstGeom>
            <a:grpFill/>
            <a:ln w="57150">
              <a:solidFill>
                <a:srgbClr val="FF3300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2680" name="Line 290"/>
            <p:cNvSpPr>
              <a:spLocks noChangeShapeType="1"/>
            </p:cNvSpPr>
            <p:nvPr/>
          </p:nvSpPr>
          <p:spPr bwMode="auto">
            <a:xfrm>
              <a:off x="1527" y="1340"/>
              <a:ext cx="3" cy="432"/>
            </a:xfrm>
            <a:prstGeom prst="line">
              <a:avLst/>
            </a:prstGeom>
            <a:grpFill/>
            <a:ln w="57150">
              <a:solidFill>
                <a:srgbClr val="27B314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58" name="Text Box 137"/>
          <p:cNvSpPr txBox="1">
            <a:spLocks noChangeArrowheads="1"/>
          </p:cNvSpPr>
          <p:nvPr/>
        </p:nvSpPr>
        <p:spPr bwMode="auto">
          <a:xfrm>
            <a:off x="500062" y="3581400"/>
            <a:ext cx="51667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2800" b="1" dirty="0" smtClean="0">
                <a:latin typeface="Arial" charset="0"/>
              </a:rPr>
              <a:t>	</a:t>
            </a:r>
            <a:r>
              <a:rPr lang="en-US" sz="2800" b="1" dirty="0" err="1" smtClean="0">
                <a:latin typeface="Arial" charset="0"/>
              </a:rPr>
              <a:t>MxAlgebra</a:t>
            </a:r>
            <a:r>
              <a:rPr lang="en-US" sz="2800" b="1" dirty="0" smtClean="0">
                <a:latin typeface="Arial" charset="0"/>
              </a:rPr>
              <a:t> </a:t>
            </a:r>
            <a:r>
              <a:rPr lang="en-US" sz="2800" b="1" dirty="0">
                <a:latin typeface="Courier New" pitchFamily="49" charset="0"/>
              </a:rPr>
              <a:t>	</a:t>
            </a:r>
            <a:r>
              <a:rPr lang="en-US" sz="2800" b="1" dirty="0" smtClean="0">
                <a:latin typeface="Courier New" pitchFamily="49" charset="0"/>
              </a:rPr>
              <a:t>L%*%T </a:t>
            </a:r>
            <a:endParaRPr lang="en-US" sz="28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1332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Check the </a:t>
            </a:r>
            <a:r>
              <a:rPr lang="en-AU" dirty="0" err="1" smtClean="0"/>
              <a:t>xls</a:t>
            </a:r>
            <a:r>
              <a:rPr lang="en-AU" dirty="0" smtClean="0"/>
              <a:t> </a:t>
            </a:r>
            <a:r>
              <a:rPr lang="en-AU" dirty="0" err="1" smtClean="0"/>
              <a:t>spreadsheet</a:t>
            </a:r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8359003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07306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AU" dirty="0" smtClean="0"/>
              <a:t>Two approaches to the </a:t>
            </a:r>
            <a:r>
              <a:rPr lang="en-AU" dirty="0"/>
              <a:t>liability threshold model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67200"/>
          </a:xfrm>
        </p:spPr>
        <p:txBody>
          <a:bodyPr>
            <a:normAutofit fontScale="92500" lnSpcReduction="20000"/>
          </a:bodyPr>
          <a:lstStyle/>
          <a:p>
            <a:r>
              <a:rPr lang="en-AU" dirty="0" smtClean="0"/>
              <a:t>Solution?</a:t>
            </a:r>
          </a:p>
          <a:p>
            <a:r>
              <a:rPr lang="en-AU" dirty="0" smtClean="0"/>
              <a:t>Traditional</a:t>
            </a:r>
          </a:p>
          <a:p>
            <a:pPr lvl="1"/>
            <a:r>
              <a:rPr lang="en-AU" dirty="0" smtClean="0"/>
              <a:t>Maps data to a standard normal distribution</a:t>
            </a:r>
          </a:p>
          <a:p>
            <a:pPr lvl="1"/>
            <a:r>
              <a:rPr lang="en-AU" dirty="0" smtClean="0"/>
              <a:t>Total variance constrained to be 1</a:t>
            </a:r>
          </a:p>
          <a:p>
            <a:r>
              <a:rPr lang="en-AU" dirty="0" smtClean="0"/>
              <a:t>Alternate</a:t>
            </a:r>
          </a:p>
          <a:p>
            <a:pPr lvl="1"/>
            <a:r>
              <a:rPr lang="en-AU" dirty="0" smtClean="0"/>
              <a:t>Fixes an alternate parameter </a:t>
            </a:r>
          </a:p>
          <a:p>
            <a:pPr lvl="2"/>
            <a:r>
              <a:rPr lang="en-AU" dirty="0" smtClean="0"/>
              <a:t>Binary or Ordinal data fix E</a:t>
            </a:r>
          </a:p>
          <a:p>
            <a:pPr lvl="2"/>
            <a:r>
              <a:rPr lang="en-AU" dirty="0" smtClean="0"/>
              <a:t>Ordinal data fix 1</a:t>
            </a:r>
            <a:r>
              <a:rPr lang="en-AU" baseline="30000" dirty="0" smtClean="0"/>
              <a:t>st</a:t>
            </a:r>
            <a:r>
              <a:rPr lang="en-AU" dirty="0" smtClean="0"/>
              <a:t> two thresholds (aka invariant threshold approach)</a:t>
            </a:r>
          </a:p>
          <a:p>
            <a:pPr lvl="1"/>
            <a:r>
              <a:rPr lang="en-AU" dirty="0" smtClean="0"/>
              <a:t>Estimate the remaining parameters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399907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048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AU" dirty="0" smtClean="0"/>
              <a:t>Fixed Thresholds</a:t>
            </a:r>
            <a:endParaRPr lang="en-AU" dirty="0"/>
          </a:p>
        </p:txBody>
      </p:sp>
      <p:grpSp>
        <p:nvGrpSpPr>
          <p:cNvPr id="136" name="Group 162"/>
          <p:cNvGrpSpPr>
            <a:grpSpLocks/>
          </p:cNvGrpSpPr>
          <p:nvPr/>
        </p:nvGrpSpPr>
        <p:grpSpPr bwMode="auto">
          <a:xfrm>
            <a:off x="1829576" y="2026444"/>
            <a:ext cx="5371306" cy="3459956"/>
            <a:chOff x="240" y="533"/>
            <a:chExt cx="2184" cy="1507"/>
          </a:xfrm>
          <a:noFill/>
        </p:grpSpPr>
        <p:sp>
          <p:nvSpPr>
            <p:cNvPr id="137" name="Rectangle 163"/>
            <p:cNvSpPr>
              <a:spLocks noChangeArrowheads="1"/>
            </p:cNvSpPr>
            <p:nvPr/>
          </p:nvSpPr>
          <p:spPr bwMode="auto">
            <a:xfrm>
              <a:off x="240" y="533"/>
              <a:ext cx="2184" cy="150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b="1">
                <a:latin typeface="Arial" charset="0"/>
              </a:endParaRPr>
            </a:p>
          </p:txBody>
        </p:sp>
        <p:sp>
          <p:nvSpPr>
            <p:cNvPr id="138" name="Rectangle 164"/>
            <p:cNvSpPr>
              <a:spLocks noChangeArrowheads="1"/>
            </p:cNvSpPr>
            <p:nvPr/>
          </p:nvSpPr>
          <p:spPr bwMode="auto">
            <a:xfrm>
              <a:off x="614" y="1813"/>
              <a:ext cx="0" cy="12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b="1" dirty="0">
                <a:latin typeface="Tahoma" pitchFamily="34" charset="0"/>
              </a:endParaRPr>
            </a:p>
          </p:txBody>
        </p:sp>
        <p:grpSp>
          <p:nvGrpSpPr>
            <p:cNvPr id="140" name="Group 166"/>
            <p:cNvGrpSpPr>
              <a:grpSpLocks/>
            </p:cNvGrpSpPr>
            <p:nvPr/>
          </p:nvGrpSpPr>
          <p:grpSpPr bwMode="auto">
            <a:xfrm>
              <a:off x="737" y="1767"/>
              <a:ext cx="1" cy="4"/>
              <a:chOff x="2064" y="3881"/>
              <a:chExt cx="1" cy="4"/>
            </a:xfrm>
            <a:grpFill/>
          </p:grpSpPr>
          <p:sp>
            <p:nvSpPr>
              <p:cNvPr id="263" name="Freeform 167"/>
              <p:cNvSpPr>
                <a:spLocks/>
              </p:cNvSpPr>
              <p:nvPr/>
            </p:nvSpPr>
            <p:spPr bwMode="auto">
              <a:xfrm>
                <a:off x="2064" y="3881"/>
                <a:ext cx="1" cy="4"/>
              </a:xfrm>
              <a:custGeom>
                <a:avLst/>
                <a:gdLst>
                  <a:gd name="T0" fmla="*/ 1 w 2"/>
                  <a:gd name="T1" fmla="*/ 4 h 12"/>
                  <a:gd name="T2" fmla="*/ 0 w 2"/>
                  <a:gd name="T3" fmla="*/ 0 h 12"/>
                  <a:gd name="T4" fmla="*/ 1 w 2"/>
                  <a:gd name="T5" fmla="*/ 4 h 12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12"/>
                  <a:gd name="T11" fmla="*/ 2 w 2"/>
                  <a:gd name="T12" fmla="*/ 12 h 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12">
                    <a:moveTo>
                      <a:pt x="2" y="12"/>
                    </a:moveTo>
                    <a:lnTo>
                      <a:pt x="0" y="0"/>
                    </a:lnTo>
                    <a:lnTo>
                      <a:pt x="2" y="12"/>
                    </a:lnTo>
                    <a:close/>
                  </a:path>
                </a:pathLst>
              </a:custGeom>
              <a:grpFill/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264" name="Line 168"/>
              <p:cNvSpPr>
                <a:spLocks noChangeShapeType="1"/>
              </p:cNvSpPr>
              <p:nvPr/>
            </p:nvSpPr>
            <p:spPr bwMode="auto">
              <a:xfrm flipH="1" flipV="1">
                <a:off x="2064" y="3881"/>
                <a:ext cx="1" cy="4"/>
              </a:xfrm>
              <a:prstGeom prst="line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141" name="Group 169"/>
            <p:cNvGrpSpPr>
              <a:grpSpLocks/>
            </p:cNvGrpSpPr>
            <p:nvPr/>
          </p:nvGrpSpPr>
          <p:grpSpPr bwMode="auto">
            <a:xfrm>
              <a:off x="1865" y="1763"/>
              <a:ext cx="4" cy="8"/>
              <a:chOff x="4132" y="3878"/>
              <a:chExt cx="8" cy="7"/>
            </a:xfrm>
            <a:grpFill/>
          </p:grpSpPr>
          <p:sp>
            <p:nvSpPr>
              <p:cNvPr id="261" name="Freeform 170"/>
              <p:cNvSpPr>
                <a:spLocks/>
              </p:cNvSpPr>
              <p:nvPr/>
            </p:nvSpPr>
            <p:spPr bwMode="auto">
              <a:xfrm>
                <a:off x="4132" y="3878"/>
                <a:ext cx="8" cy="7"/>
              </a:xfrm>
              <a:custGeom>
                <a:avLst/>
                <a:gdLst>
                  <a:gd name="T0" fmla="*/ 0 w 16"/>
                  <a:gd name="T1" fmla="*/ 7 h 22"/>
                  <a:gd name="T2" fmla="*/ 8 w 16"/>
                  <a:gd name="T3" fmla="*/ 0 h 22"/>
                  <a:gd name="T4" fmla="*/ 0 w 16"/>
                  <a:gd name="T5" fmla="*/ 7 h 22"/>
                  <a:gd name="T6" fmla="*/ 0 60000 65536"/>
                  <a:gd name="T7" fmla="*/ 0 60000 65536"/>
                  <a:gd name="T8" fmla="*/ 0 60000 65536"/>
                  <a:gd name="T9" fmla="*/ 0 w 16"/>
                  <a:gd name="T10" fmla="*/ 0 h 22"/>
                  <a:gd name="T11" fmla="*/ 16 w 16"/>
                  <a:gd name="T12" fmla="*/ 22 h 2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" h="22">
                    <a:moveTo>
                      <a:pt x="0" y="22"/>
                    </a:moveTo>
                    <a:lnTo>
                      <a:pt x="16" y="0"/>
                    </a:lnTo>
                    <a:lnTo>
                      <a:pt x="0" y="22"/>
                    </a:lnTo>
                    <a:close/>
                  </a:path>
                </a:pathLst>
              </a:custGeom>
              <a:grpFill/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262" name="Line 171"/>
              <p:cNvSpPr>
                <a:spLocks noChangeShapeType="1"/>
              </p:cNvSpPr>
              <p:nvPr/>
            </p:nvSpPr>
            <p:spPr bwMode="auto">
              <a:xfrm flipV="1">
                <a:off x="4132" y="3878"/>
                <a:ext cx="8" cy="7"/>
              </a:xfrm>
              <a:prstGeom prst="line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142" name="Line 172"/>
            <p:cNvSpPr>
              <a:spLocks noChangeShapeType="1"/>
            </p:cNvSpPr>
            <p:nvPr/>
          </p:nvSpPr>
          <p:spPr bwMode="auto">
            <a:xfrm flipH="1">
              <a:off x="502" y="1771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43" name="Line 173"/>
            <p:cNvSpPr>
              <a:spLocks noChangeShapeType="1"/>
            </p:cNvSpPr>
            <p:nvPr/>
          </p:nvSpPr>
          <p:spPr bwMode="auto">
            <a:xfrm flipH="1">
              <a:off x="502" y="873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44" name="Line 174"/>
            <p:cNvSpPr>
              <a:spLocks noChangeShapeType="1"/>
            </p:cNvSpPr>
            <p:nvPr/>
          </p:nvSpPr>
          <p:spPr bwMode="auto">
            <a:xfrm flipH="1">
              <a:off x="502" y="1320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45" name="Line 175"/>
            <p:cNvSpPr>
              <a:spLocks noChangeShapeType="1"/>
            </p:cNvSpPr>
            <p:nvPr/>
          </p:nvSpPr>
          <p:spPr bwMode="auto">
            <a:xfrm flipH="1">
              <a:off x="502" y="1547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46" name="Line 176"/>
            <p:cNvSpPr>
              <a:spLocks noChangeShapeType="1"/>
            </p:cNvSpPr>
            <p:nvPr/>
          </p:nvSpPr>
          <p:spPr bwMode="auto">
            <a:xfrm flipH="1">
              <a:off x="502" y="1096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47" name="Line 177"/>
            <p:cNvSpPr>
              <a:spLocks noChangeShapeType="1"/>
            </p:cNvSpPr>
            <p:nvPr/>
          </p:nvSpPr>
          <p:spPr bwMode="auto">
            <a:xfrm flipH="1">
              <a:off x="525" y="1771"/>
              <a:ext cx="1600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48" name="Line 178"/>
            <p:cNvSpPr>
              <a:spLocks noChangeShapeType="1"/>
            </p:cNvSpPr>
            <p:nvPr/>
          </p:nvSpPr>
          <p:spPr bwMode="auto">
            <a:xfrm flipV="1">
              <a:off x="525" y="843"/>
              <a:ext cx="2" cy="95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49" name="Rectangle 179"/>
            <p:cNvSpPr>
              <a:spLocks noChangeArrowheads="1"/>
            </p:cNvSpPr>
            <p:nvPr/>
          </p:nvSpPr>
          <p:spPr bwMode="auto">
            <a:xfrm>
              <a:off x="563" y="1769"/>
              <a:ext cx="77" cy="2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150" name="Rectangle 180"/>
            <p:cNvSpPr>
              <a:spLocks noChangeArrowheads="1"/>
            </p:cNvSpPr>
            <p:nvPr/>
          </p:nvSpPr>
          <p:spPr bwMode="auto">
            <a:xfrm>
              <a:off x="640" y="1767"/>
              <a:ext cx="76" cy="4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151" name="Rectangle 181"/>
            <p:cNvSpPr>
              <a:spLocks noChangeArrowheads="1"/>
            </p:cNvSpPr>
            <p:nvPr/>
          </p:nvSpPr>
          <p:spPr bwMode="auto">
            <a:xfrm>
              <a:off x="1857" y="1766"/>
              <a:ext cx="77" cy="5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152" name="Rectangle 182"/>
            <p:cNvSpPr>
              <a:spLocks noChangeArrowheads="1"/>
            </p:cNvSpPr>
            <p:nvPr/>
          </p:nvSpPr>
          <p:spPr bwMode="auto">
            <a:xfrm>
              <a:off x="1934" y="1770"/>
              <a:ext cx="76" cy="1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153" name="Rectangle 183"/>
            <p:cNvSpPr>
              <a:spLocks noChangeArrowheads="1"/>
            </p:cNvSpPr>
            <p:nvPr/>
          </p:nvSpPr>
          <p:spPr bwMode="auto">
            <a:xfrm>
              <a:off x="2010" y="1770"/>
              <a:ext cx="76" cy="1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154" name="Line 184"/>
            <p:cNvSpPr>
              <a:spLocks noChangeShapeType="1"/>
            </p:cNvSpPr>
            <p:nvPr/>
          </p:nvSpPr>
          <p:spPr bwMode="auto">
            <a:xfrm>
              <a:off x="563" y="1770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55" name="Line 185"/>
            <p:cNvSpPr>
              <a:spLocks noChangeShapeType="1"/>
            </p:cNvSpPr>
            <p:nvPr/>
          </p:nvSpPr>
          <p:spPr bwMode="auto">
            <a:xfrm>
              <a:off x="579" y="1770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56" name="Line 186"/>
            <p:cNvSpPr>
              <a:spLocks noChangeShapeType="1"/>
            </p:cNvSpPr>
            <p:nvPr/>
          </p:nvSpPr>
          <p:spPr bwMode="auto">
            <a:xfrm>
              <a:off x="595" y="1770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57" name="Line 187"/>
            <p:cNvSpPr>
              <a:spLocks noChangeShapeType="1"/>
            </p:cNvSpPr>
            <p:nvPr/>
          </p:nvSpPr>
          <p:spPr bwMode="auto">
            <a:xfrm flipV="1">
              <a:off x="610" y="1769"/>
              <a:ext cx="14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58" name="Line 188"/>
            <p:cNvSpPr>
              <a:spLocks noChangeShapeType="1"/>
            </p:cNvSpPr>
            <p:nvPr/>
          </p:nvSpPr>
          <p:spPr bwMode="auto">
            <a:xfrm>
              <a:off x="624" y="1769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59" name="Line 189"/>
            <p:cNvSpPr>
              <a:spLocks noChangeShapeType="1"/>
            </p:cNvSpPr>
            <p:nvPr/>
          </p:nvSpPr>
          <p:spPr bwMode="auto">
            <a:xfrm flipV="1">
              <a:off x="640" y="1768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60" name="Line 190"/>
            <p:cNvSpPr>
              <a:spLocks noChangeShapeType="1"/>
            </p:cNvSpPr>
            <p:nvPr/>
          </p:nvSpPr>
          <p:spPr bwMode="auto">
            <a:xfrm flipV="1">
              <a:off x="670" y="1766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61" name="Line 191"/>
            <p:cNvSpPr>
              <a:spLocks noChangeShapeType="1"/>
            </p:cNvSpPr>
            <p:nvPr/>
          </p:nvSpPr>
          <p:spPr bwMode="auto">
            <a:xfrm flipV="1">
              <a:off x="686" y="1766"/>
              <a:ext cx="14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62" name="Line 192"/>
            <p:cNvSpPr>
              <a:spLocks noChangeShapeType="1"/>
            </p:cNvSpPr>
            <p:nvPr/>
          </p:nvSpPr>
          <p:spPr bwMode="auto">
            <a:xfrm flipV="1">
              <a:off x="700" y="1762"/>
              <a:ext cx="15" cy="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63" name="Line 193"/>
            <p:cNvSpPr>
              <a:spLocks noChangeShapeType="1"/>
            </p:cNvSpPr>
            <p:nvPr/>
          </p:nvSpPr>
          <p:spPr bwMode="auto">
            <a:xfrm flipV="1">
              <a:off x="715" y="1761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64" name="Line 194"/>
            <p:cNvSpPr>
              <a:spLocks noChangeShapeType="1"/>
            </p:cNvSpPr>
            <p:nvPr/>
          </p:nvSpPr>
          <p:spPr bwMode="auto">
            <a:xfrm flipV="1">
              <a:off x="731" y="1759"/>
              <a:ext cx="15" cy="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65" name="Line 195"/>
            <p:cNvSpPr>
              <a:spLocks noChangeShapeType="1"/>
            </p:cNvSpPr>
            <p:nvPr/>
          </p:nvSpPr>
          <p:spPr bwMode="auto">
            <a:xfrm flipV="1">
              <a:off x="746" y="1757"/>
              <a:ext cx="15" cy="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66" name="Line 196"/>
            <p:cNvSpPr>
              <a:spLocks noChangeShapeType="1"/>
            </p:cNvSpPr>
            <p:nvPr/>
          </p:nvSpPr>
          <p:spPr bwMode="auto">
            <a:xfrm flipV="1">
              <a:off x="761" y="1752"/>
              <a:ext cx="16" cy="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67" name="Line 197"/>
            <p:cNvSpPr>
              <a:spLocks noChangeShapeType="1"/>
            </p:cNvSpPr>
            <p:nvPr/>
          </p:nvSpPr>
          <p:spPr bwMode="auto">
            <a:xfrm flipV="1">
              <a:off x="777" y="1748"/>
              <a:ext cx="14" cy="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68" name="Line 198"/>
            <p:cNvSpPr>
              <a:spLocks noChangeShapeType="1"/>
            </p:cNvSpPr>
            <p:nvPr/>
          </p:nvSpPr>
          <p:spPr bwMode="auto">
            <a:xfrm flipV="1">
              <a:off x="791" y="1742"/>
              <a:ext cx="16" cy="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69" name="Line 199"/>
            <p:cNvSpPr>
              <a:spLocks noChangeShapeType="1"/>
            </p:cNvSpPr>
            <p:nvPr/>
          </p:nvSpPr>
          <p:spPr bwMode="auto">
            <a:xfrm flipV="1">
              <a:off x="807" y="1735"/>
              <a:ext cx="16" cy="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70" name="Line 200"/>
            <p:cNvSpPr>
              <a:spLocks noChangeShapeType="1"/>
            </p:cNvSpPr>
            <p:nvPr/>
          </p:nvSpPr>
          <p:spPr bwMode="auto">
            <a:xfrm flipV="1">
              <a:off x="823" y="1727"/>
              <a:ext cx="14" cy="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71" name="Line 201"/>
            <p:cNvSpPr>
              <a:spLocks noChangeShapeType="1"/>
            </p:cNvSpPr>
            <p:nvPr/>
          </p:nvSpPr>
          <p:spPr bwMode="auto">
            <a:xfrm flipV="1">
              <a:off x="837" y="1717"/>
              <a:ext cx="16" cy="1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72" name="Line 202"/>
            <p:cNvSpPr>
              <a:spLocks noChangeShapeType="1"/>
            </p:cNvSpPr>
            <p:nvPr/>
          </p:nvSpPr>
          <p:spPr bwMode="auto">
            <a:xfrm flipV="1">
              <a:off x="853" y="1706"/>
              <a:ext cx="15" cy="1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73" name="Line 203"/>
            <p:cNvSpPr>
              <a:spLocks noChangeShapeType="1"/>
            </p:cNvSpPr>
            <p:nvPr/>
          </p:nvSpPr>
          <p:spPr bwMode="auto">
            <a:xfrm flipV="1">
              <a:off x="868" y="1694"/>
              <a:ext cx="16" cy="1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74" name="Line 204"/>
            <p:cNvSpPr>
              <a:spLocks noChangeShapeType="1"/>
            </p:cNvSpPr>
            <p:nvPr/>
          </p:nvSpPr>
          <p:spPr bwMode="auto">
            <a:xfrm flipV="1">
              <a:off x="884" y="1678"/>
              <a:ext cx="14" cy="1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75" name="Line 205"/>
            <p:cNvSpPr>
              <a:spLocks noChangeShapeType="1"/>
            </p:cNvSpPr>
            <p:nvPr/>
          </p:nvSpPr>
          <p:spPr bwMode="auto">
            <a:xfrm flipV="1">
              <a:off x="898" y="1661"/>
              <a:ext cx="16" cy="1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76" name="Line 206"/>
            <p:cNvSpPr>
              <a:spLocks noChangeShapeType="1"/>
            </p:cNvSpPr>
            <p:nvPr/>
          </p:nvSpPr>
          <p:spPr bwMode="auto">
            <a:xfrm flipV="1">
              <a:off x="914" y="1641"/>
              <a:ext cx="15" cy="2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77" name="Line 207"/>
            <p:cNvSpPr>
              <a:spLocks noChangeShapeType="1"/>
            </p:cNvSpPr>
            <p:nvPr/>
          </p:nvSpPr>
          <p:spPr bwMode="auto">
            <a:xfrm flipV="1">
              <a:off x="929" y="1620"/>
              <a:ext cx="15" cy="2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78" name="Line 208"/>
            <p:cNvSpPr>
              <a:spLocks noChangeShapeType="1"/>
            </p:cNvSpPr>
            <p:nvPr/>
          </p:nvSpPr>
          <p:spPr bwMode="auto">
            <a:xfrm flipV="1">
              <a:off x="944" y="1595"/>
              <a:ext cx="16" cy="2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79" name="Line 209"/>
            <p:cNvSpPr>
              <a:spLocks noChangeShapeType="1"/>
            </p:cNvSpPr>
            <p:nvPr/>
          </p:nvSpPr>
          <p:spPr bwMode="auto">
            <a:xfrm flipV="1">
              <a:off x="960" y="1568"/>
              <a:ext cx="14" cy="2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80" name="Line 210"/>
            <p:cNvSpPr>
              <a:spLocks noChangeShapeType="1"/>
            </p:cNvSpPr>
            <p:nvPr/>
          </p:nvSpPr>
          <p:spPr bwMode="auto">
            <a:xfrm flipV="1">
              <a:off x="974" y="1538"/>
              <a:ext cx="16" cy="3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81" name="Line 211"/>
            <p:cNvSpPr>
              <a:spLocks noChangeShapeType="1"/>
            </p:cNvSpPr>
            <p:nvPr/>
          </p:nvSpPr>
          <p:spPr bwMode="auto">
            <a:xfrm flipV="1">
              <a:off x="990" y="1505"/>
              <a:ext cx="15" cy="3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82" name="Line 212"/>
            <p:cNvSpPr>
              <a:spLocks noChangeShapeType="1"/>
            </p:cNvSpPr>
            <p:nvPr/>
          </p:nvSpPr>
          <p:spPr bwMode="auto">
            <a:xfrm flipV="1">
              <a:off x="1005" y="1471"/>
              <a:ext cx="15" cy="3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83" name="Line 213"/>
            <p:cNvSpPr>
              <a:spLocks noChangeShapeType="1"/>
            </p:cNvSpPr>
            <p:nvPr/>
          </p:nvSpPr>
          <p:spPr bwMode="auto">
            <a:xfrm flipV="1">
              <a:off x="1020" y="1434"/>
              <a:ext cx="16" cy="3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84" name="Line 214"/>
            <p:cNvSpPr>
              <a:spLocks noChangeShapeType="1"/>
            </p:cNvSpPr>
            <p:nvPr/>
          </p:nvSpPr>
          <p:spPr bwMode="auto">
            <a:xfrm flipV="1">
              <a:off x="1036" y="1393"/>
              <a:ext cx="15" cy="4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85" name="Line 215"/>
            <p:cNvSpPr>
              <a:spLocks noChangeShapeType="1"/>
            </p:cNvSpPr>
            <p:nvPr/>
          </p:nvSpPr>
          <p:spPr bwMode="auto">
            <a:xfrm flipV="1">
              <a:off x="1051" y="1352"/>
              <a:ext cx="14" cy="4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86" name="Line 216"/>
            <p:cNvSpPr>
              <a:spLocks noChangeShapeType="1"/>
            </p:cNvSpPr>
            <p:nvPr/>
          </p:nvSpPr>
          <p:spPr bwMode="auto">
            <a:xfrm flipV="1">
              <a:off x="1065" y="1308"/>
              <a:ext cx="16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87" name="Line 217"/>
            <p:cNvSpPr>
              <a:spLocks noChangeShapeType="1"/>
            </p:cNvSpPr>
            <p:nvPr/>
          </p:nvSpPr>
          <p:spPr bwMode="auto">
            <a:xfrm flipV="1">
              <a:off x="1081" y="1263"/>
              <a:ext cx="15" cy="4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88" name="Line 218"/>
            <p:cNvSpPr>
              <a:spLocks noChangeShapeType="1"/>
            </p:cNvSpPr>
            <p:nvPr/>
          </p:nvSpPr>
          <p:spPr bwMode="auto">
            <a:xfrm flipV="1">
              <a:off x="1096" y="1219"/>
              <a:ext cx="15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89" name="Line 219"/>
            <p:cNvSpPr>
              <a:spLocks noChangeShapeType="1"/>
            </p:cNvSpPr>
            <p:nvPr/>
          </p:nvSpPr>
          <p:spPr bwMode="auto">
            <a:xfrm flipV="1">
              <a:off x="1111" y="1175"/>
              <a:ext cx="16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90" name="Line 220"/>
            <p:cNvSpPr>
              <a:spLocks noChangeShapeType="1"/>
            </p:cNvSpPr>
            <p:nvPr/>
          </p:nvSpPr>
          <p:spPr bwMode="auto">
            <a:xfrm flipV="1">
              <a:off x="1127" y="1129"/>
              <a:ext cx="15" cy="4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91" name="Line 221"/>
            <p:cNvSpPr>
              <a:spLocks noChangeShapeType="1"/>
            </p:cNvSpPr>
            <p:nvPr/>
          </p:nvSpPr>
          <p:spPr bwMode="auto">
            <a:xfrm flipV="1">
              <a:off x="1142" y="1086"/>
              <a:ext cx="14" cy="4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92" name="Line 222"/>
            <p:cNvSpPr>
              <a:spLocks noChangeShapeType="1"/>
            </p:cNvSpPr>
            <p:nvPr/>
          </p:nvSpPr>
          <p:spPr bwMode="auto">
            <a:xfrm flipV="1">
              <a:off x="1156" y="1043"/>
              <a:ext cx="16" cy="4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93" name="Line 223"/>
            <p:cNvSpPr>
              <a:spLocks noChangeShapeType="1"/>
            </p:cNvSpPr>
            <p:nvPr/>
          </p:nvSpPr>
          <p:spPr bwMode="auto">
            <a:xfrm flipV="1">
              <a:off x="1172" y="1005"/>
              <a:ext cx="15" cy="3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94" name="Line 224"/>
            <p:cNvSpPr>
              <a:spLocks noChangeShapeType="1"/>
            </p:cNvSpPr>
            <p:nvPr/>
          </p:nvSpPr>
          <p:spPr bwMode="auto">
            <a:xfrm flipV="1">
              <a:off x="1187" y="970"/>
              <a:ext cx="16" cy="3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95" name="Line 225"/>
            <p:cNvSpPr>
              <a:spLocks noChangeShapeType="1"/>
            </p:cNvSpPr>
            <p:nvPr/>
          </p:nvSpPr>
          <p:spPr bwMode="auto">
            <a:xfrm flipV="1">
              <a:off x="1203" y="938"/>
              <a:ext cx="16" cy="3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96" name="Line 226"/>
            <p:cNvSpPr>
              <a:spLocks noChangeShapeType="1"/>
            </p:cNvSpPr>
            <p:nvPr/>
          </p:nvSpPr>
          <p:spPr bwMode="auto">
            <a:xfrm flipV="1">
              <a:off x="1219" y="910"/>
              <a:ext cx="15" cy="2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97" name="Line 227"/>
            <p:cNvSpPr>
              <a:spLocks noChangeShapeType="1"/>
            </p:cNvSpPr>
            <p:nvPr/>
          </p:nvSpPr>
          <p:spPr bwMode="auto">
            <a:xfrm flipV="1">
              <a:off x="1234" y="887"/>
              <a:ext cx="15" cy="2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98" name="Line 228"/>
            <p:cNvSpPr>
              <a:spLocks noChangeShapeType="1"/>
            </p:cNvSpPr>
            <p:nvPr/>
          </p:nvSpPr>
          <p:spPr bwMode="auto">
            <a:xfrm flipV="1">
              <a:off x="1249" y="871"/>
              <a:ext cx="15" cy="1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199" name="Line 229"/>
            <p:cNvSpPr>
              <a:spLocks noChangeShapeType="1"/>
            </p:cNvSpPr>
            <p:nvPr/>
          </p:nvSpPr>
          <p:spPr bwMode="auto">
            <a:xfrm flipV="1">
              <a:off x="1264" y="858"/>
              <a:ext cx="14" cy="1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0" name="Line 230"/>
            <p:cNvSpPr>
              <a:spLocks noChangeShapeType="1"/>
            </p:cNvSpPr>
            <p:nvPr/>
          </p:nvSpPr>
          <p:spPr bwMode="auto">
            <a:xfrm flipV="1">
              <a:off x="1278" y="853"/>
              <a:ext cx="17" cy="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1" name="Line 231"/>
            <p:cNvSpPr>
              <a:spLocks noChangeShapeType="1"/>
            </p:cNvSpPr>
            <p:nvPr/>
          </p:nvSpPr>
          <p:spPr bwMode="auto">
            <a:xfrm>
              <a:off x="1295" y="858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2" name="Line 232"/>
            <p:cNvSpPr>
              <a:spLocks noChangeShapeType="1"/>
            </p:cNvSpPr>
            <p:nvPr/>
          </p:nvSpPr>
          <p:spPr bwMode="auto">
            <a:xfrm>
              <a:off x="1310" y="854"/>
              <a:ext cx="15" cy="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3" name="Line 233"/>
            <p:cNvSpPr>
              <a:spLocks noChangeShapeType="1"/>
            </p:cNvSpPr>
            <p:nvPr/>
          </p:nvSpPr>
          <p:spPr bwMode="auto">
            <a:xfrm>
              <a:off x="1325" y="859"/>
              <a:ext cx="16" cy="1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4" name="Line 234"/>
            <p:cNvSpPr>
              <a:spLocks noChangeShapeType="1"/>
            </p:cNvSpPr>
            <p:nvPr/>
          </p:nvSpPr>
          <p:spPr bwMode="auto">
            <a:xfrm>
              <a:off x="1341" y="873"/>
              <a:ext cx="14" cy="1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5" name="Line 235"/>
            <p:cNvSpPr>
              <a:spLocks noChangeShapeType="1"/>
            </p:cNvSpPr>
            <p:nvPr/>
          </p:nvSpPr>
          <p:spPr bwMode="auto">
            <a:xfrm>
              <a:off x="1355" y="890"/>
              <a:ext cx="15" cy="2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6" name="Line 236"/>
            <p:cNvSpPr>
              <a:spLocks noChangeShapeType="1"/>
            </p:cNvSpPr>
            <p:nvPr/>
          </p:nvSpPr>
          <p:spPr bwMode="auto">
            <a:xfrm>
              <a:off x="1370" y="912"/>
              <a:ext cx="16" cy="29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7" name="Line 237"/>
            <p:cNvSpPr>
              <a:spLocks noChangeShapeType="1"/>
            </p:cNvSpPr>
            <p:nvPr/>
          </p:nvSpPr>
          <p:spPr bwMode="auto">
            <a:xfrm>
              <a:off x="1386" y="941"/>
              <a:ext cx="15" cy="3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8" name="Line 238"/>
            <p:cNvSpPr>
              <a:spLocks noChangeShapeType="1"/>
            </p:cNvSpPr>
            <p:nvPr/>
          </p:nvSpPr>
          <p:spPr bwMode="auto">
            <a:xfrm>
              <a:off x="1401" y="973"/>
              <a:ext cx="15" cy="3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09" name="Line 239"/>
            <p:cNvSpPr>
              <a:spLocks noChangeShapeType="1"/>
            </p:cNvSpPr>
            <p:nvPr/>
          </p:nvSpPr>
          <p:spPr bwMode="auto">
            <a:xfrm>
              <a:off x="1416" y="1010"/>
              <a:ext cx="16" cy="39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0" name="Line 240"/>
            <p:cNvSpPr>
              <a:spLocks noChangeShapeType="1"/>
            </p:cNvSpPr>
            <p:nvPr/>
          </p:nvSpPr>
          <p:spPr bwMode="auto">
            <a:xfrm>
              <a:off x="1432" y="1049"/>
              <a:ext cx="14" cy="4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1" name="Line 241"/>
            <p:cNvSpPr>
              <a:spLocks noChangeShapeType="1"/>
            </p:cNvSpPr>
            <p:nvPr/>
          </p:nvSpPr>
          <p:spPr bwMode="auto">
            <a:xfrm>
              <a:off x="1446" y="1090"/>
              <a:ext cx="15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2" name="Line 242"/>
            <p:cNvSpPr>
              <a:spLocks noChangeShapeType="1"/>
            </p:cNvSpPr>
            <p:nvPr/>
          </p:nvSpPr>
          <p:spPr bwMode="auto">
            <a:xfrm>
              <a:off x="1461" y="1134"/>
              <a:ext cx="16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3" name="Line 243"/>
            <p:cNvSpPr>
              <a:spLocks noChangeShapeType="1"/>
            </p:cNvSpPr>
            <p:nvPr/>
          </p:nvSpPr>
          <p:spPr bwMode="auto">
            <a:xfrm>
              <a:off x="1477" y="1178"/>
              <a:ext cx="15" cy="4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4" name="Line 244"/>
            <p:cNvSpPr>
              <a:spLocks noChangeShapeType="1"/>
            </p:cNvSpPr>
            <p:nvPr/>
          </p:nvSpPr>
          <p:spPr bwMode="auto">
            <a:xfrm>
              <a:off x="1492" y="1223"/>
              <a:ext cx="15" cy="4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5" name="Line 245"/>
            <p:cNvSpPr>
              <a:spLocks noChangeShapeType="1"/>
            </p:cNvSpPr>
            <p:nvPr/>
          </p:nvSpPr>
          <p:spPr bwMode="auto">
            <a:xfrm>
              <a:off x="1507" y="1269"/>
              <a:ext cx="16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6" name="Line 246"/>
            <p:cNvSpPr>
              <a:spLocks noChangeShapeType="1"/>
            </p:cNvSpPr>
            <p:nvPr/>
          </p:nvSpPr>
          <p:spPr bwMode="auto">
            <a:xfrm>
              <a:off x="1523" y="1313"/>
              <a:ext cx="15" cy="4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7" name="Line 247"/>
            <p:cNvSpPr>
              <a:spLocks noChangeShapeType="1"/>
            </p:cNvSpPr>
            <p:nvPr/>
          </p:nvSpPr>
          <p:spPr bwMode="auto">
            <a:xfrm>
              <a:off x="1538" y="1355"/>
              <a:ext cx="15" cy="4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8" name="Line 248"/>
            <p:cNvSpPr>
              <a:spLocks noChangeShapeType="1"/>
            </p:cNvSpPr>
            <p:nvPr/>
          </p:nvSpPr>
          <p:spPr bwMode="auto">
            <a:xfrm>
              <a:off x="1553" y="1398"/>
              <a:ext cx="15" cy="3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19" name="Line 249"/>
            <p:cNvSpPr>
              <a:spLocks noChangeShapeType="1"/>
            </p:cNvSpPr>
            <p:nvPr/>
          </p:nvSpPr>
          <p:spPr bwMode="auto">
            <a:xfrm>
              <a:off x="1568" y="1436"/>
              <a:ext cx="15" cy="3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0" name="Line 250"/>
            <p:cNvSpPr>
              <a:spLocks noChangeShapeType="1"/>
            </p:cNvSpPr>
            <p:nvPr/>
          </p:nvSpPr>
          <p:spPr bwMode="auto">
            <a:xfrm>
              <a:off x="1583" y="1474"/>
              <a:ext cx="17" cy="3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1" name="Line 251"/>
            <p:cNvSpPr>
              <a:spLocks noChangeShapeType="1"/>
            </p:cNvSpPr>
            <p:nvPr/>
          </p:nvSpPr>
          <p:spPr bwMode="auto">
            <a:xfrm>
              <a:off x="1600" y="1510"/>
              <a:ext cx="15" cy="3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2" name="Line 252"/>
            <p:cNvSpPr>
              <a:spLocks noChangeShapeType="1"/>
            </p:cNvSpPr>
            <p:nvPr/>
          </p:nvSpPr>
          <p:spPr bwMode="auto">
            <a:xfrm>
              <a:off x="1615" y="1541"/>
              <a:ext cx="14" cy="3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3" name="Line 253"/>
            <p:cNvSpPr>
              <a:spLocks noChangeShapeType="1"/>
            </p:cNvSpPr>
            <p:nvPr/>
          </p:nvSpPr>
          <p:spPr bwMode="auto">
            <a:xfrm>
              <a:off x="1629" y="1572"/>
              <a:ext cx="16" cy="2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4" name="Line 254"/>
            <p:cNvSpPr>
              <a:spLocks noChangeShapeType="1"/>
            </p:cNvSpPr>
            <p:nvPr/>
          </p:nvSpPr>
          <p:spPr bwMode="auto">
            <a:xfrm>
              <a:off x="1645" y="1597"/>
              <a:ext cx="14" cy="2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5" name="Line 255"/>
            <p:cNvSpPr>
              <a:spLocks noChangeShapeType="1"/>
            </p:cNvSpPr>
            <p:nvPr/>
          </p:nvSpPr>
          <p:spPr bwMode="auto">
            <a:xfrm>
              <a:off x="1659" y="1622"/>
              <a:ext cx="16" cy="2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6" name="Line 256"/>
            <p:cNvSpPr>
              <a:spLocks noChangeShapeType="1"/>
            </p:cNvSpPr>
            <p:nvPr/>
          </p:nvSpPr>
          <p:spPr bwMode="auto">
            <a:xfrm>
              <a:off x="1675" y="1644"/>
              <a:ext cx="16" cy="1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7" name="Line 257"/>
            <p:cNvSpPr>
              <a:spLocks noChangeShapeType="1"/>
            </p:cNvSpPr>
            <p:nvPr/>
          </p:nvSpPr>
          <p:spPr bwMode="auto">
            <a:xfrm>
              <a:off x="1691" y="1662"/>
              <a:ext cx="15" cy="1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8" name="Line 258"/>
            <p:cNvSpPr>
              <a:spLocks noChangeShapeType="1"/>
            </p:cNvSpPr>
            <p:nvPr/>
          </p:nvSpPr>
          <p:spPr bwMode="auto">
            <a:xfrm>
              <a:off x="1706" y="1679"/>
              <a:ext cx="14" cy="1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29" name="Line 259"/>
            <p:cNvSpPr>
              <a:spLocks noChangeShapeType="1"/>
            </p:cNvSpPr>
            <p:nvPr/>
          </p:nvSpPr>
          <p:spPr bwMode="auto">
            <a:xfrm>
              <a:off x="1720" y="1695"/>
              <a:ext cx="16" cy="1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30" name="Line 260"/>
            <p:cNvSpPr>
              <a:spLocks noChangeShapeType="1"/>
            </p:cNvSpPr>
            <p:nvPr/>
          </p:nvSpPr>
          <p:spPr bwMode="auto">
            <a:xfrm>
              <a:off x="1736" y="1708"/>
              <a:ext cx="15" cy="9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31" name="Line 261"/>
            <p:cNvSpPr>
              <a:spLocks noChangeShapeType="1"/>
            </p:cNvSpPr>
            <p:nvPr/>
          </p:nvSpPr>
          <p:spPr bwMode="auto">
            <a:xfrm>
              <a:off x="1751" y="1717"/>
              <a:ext cx="15" cy="1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32" name="Line 262"/>
            <p:cNvSpPr>
              <a:spLocks noChangeShapeType="1"/>
            </p:cNvSpPr>
            <p:nvPr/>
          </p:nvSpPr>
          <p:spPr bwMode="auto">
            <a:xfrm>
              <a:off x="1766" y="1727"/>
              <a:ext cx="16" cy="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33" name="Line 263"/>
            <p:cNvSpPr>
              <a:spLocks noChangeShapeType="1"/>
            </p:cNvSpPr>
            <p:nvPr/>
          </p:nvSpPr>
          <p:spPr bwMode="auto">
            <a:xfrm>
              <a:off x="1782" y="1735"/>
              <a:ext cx="15" cy="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34" name="Line 264"/>
            <p:cNvSpPr>
              <a:spLocks noChangeShapeType="1"/>
            </p:cNvSpPr>
            <p:nvPr/>
          </p:nvSpPr>
          <p:spPr bwMode="auto">
            <a:xfrm>
              <a:off x="1797" y="1742"/>
              <a:ext cx="14" cy="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35" name="Line 265"/>
            <p:cNvSpPr>
              <a:spLocks noChangeShapeType="1"/>
            </p:cNvSpPr>
            <p:nvPr/>
          </p:nvSpPr>
          <p:spPr bwMode="auto">
            <a:xfrm>
              <a:off x="1811" y="1748"/>
              <a:ext cx="16" cy="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36" name="Line 266"/>
            <p:cNvSpPr>
              <a:spLocks noChangeShapeType="1"/>
            </p:cNvSpPr>
            <p:nvPr/>
          </p:nvSpPr>
          <p:spPr bwMode="auto">
            <a:xfrm>
              <a:off x="1827" y="1752"/>
              <a:ext cx="15" cy="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37" name="Line 267"/>
            <p:cNvSpPr>
              <a:spLocks noChangeShapeType="1"/>
            </p:cNvSpPr>
            <p:nvPr/>
          </p:nvSpPr>
          <p:spPr bwMode="auto">
            <a:xfrm>
              <a:off x="1842" y="1757"/>
              <a:ext cx="15" cy="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38" name="Line 268"/>
            <p:cNvSpPr>
              <a:spLocks noChangeShapeType="1"/>
            </p:cNvSpPr>
            <p:nvPr/>
          </p:nvSpPr>
          <p:spPr bwMode="auto">
            <a:xfrm>
              <a:off x="1857" y="1759"/>
              <a:ext cx="16" cy="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39" name="Line 269"/>
            <p:cNvSpPr>
              <a:spLocks noChangeShapeType="1"/>
            </p:cNvSpPr>
            <p:nvPr/>
          </p:nvSpPr>
          <p:spPr bwMode="auto">
            <a:xfrm>
              <a:off x="1797" y="1759"/>
              <a:ext cx="14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40" name="Line 270"/>
            <p:cNvSpPr>
              <a:spLocks noChangeShapeType="1"/>
            </p:cNvSpPr>
            <p:nvPr/>
          </p:nvSpPr>
          <p:spPr bwMode="auto">
            <a:xfrm>
              <a:off x="1887" y="1762"/>
              <a:ext cx="15" cy="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41" name="Line 271"/>
            <p:cNvSpPr>
              <a:spLocks noChangeShapeType="1"/>
            </p:cNvSpPr>
            <p:nvPr/>
          </p:nvSpPr>
          <p:spPr bwMode="auto">
            <a:xfrm>
              <a:off x="1902" y="1766"/>
              <a:ext cx="17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42" name="Line 272"/>
            <p:cNvSpPr>
              <a:spLocks noChangeShapeType="1"/>
            </p:cNvSpPr>
            <p:nvPr/>
          </p:nvSpPr>
          <p:spPr bwMode="auto">
            <a:xfrm>
              <a:off x="1934" y="1767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43" name="Line 273"/>
            <p:cNvSpPr>
              <a:spLocks noChangeShapeType="1"/>
            </p:cNvSpPr>
            <p:nvPr/>
          </p:nvSpPr>
          <p:spPr bwMode="auto">
            <a:xfrm>
              <a:off x="1950" y="1768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44" name="Line 274"/>
            <p:cNvSpPr>
              <a:spLocks noChangeShapeType="1"/>
            </p:cNvSpPr>
            <p:nvPr/>
          </p:nvSpPr>
          <p:spPr bwMode="auto">
            <a:xfrm>
              <a:off x="1965" y="1769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45" name="Line 275"/>
            <p:cNvSpPr>
              <a:spLocks noChangeShapeType="1"/>
            </p:cNvSpPr>
            <p:nvPr/>
          </p:nvSpPr>
          <p:spPr bwMode="auto">
            <a:xfrm>
              <a:off x="1980" y="1769"/>
              <a:ext cx="14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46" name="Line 276"/>
            <p:cNvSpPr>
              <a:spLocks noChangeShapeType="1"/>
            </p:cNvSpPr>
            <p:nvPr/>
          </p:nvSpPr>
          <p:spPr bwMode="auto">
            <a:xfrm>
              <a:off x="1994" y="1770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47" name="Line 277"/>
            <p:cNvSpPr>
              <a:spLocks noChangeShapeType="1"/>
            </p:cNvSpPr>
            <p:nvPr/>
          </p:nvSpPr>
          <p:spPr bwMode="auto">
            <a:xfrm>
              <a:off x="2010" y="1770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48" name="Line 278"/>
            <p:cNvSpPr>
              <a:spLocks noChangeShapeType="1"/>
            </p:cNvSpPr>
            <p:nvPr/>
          </p:nvSpPr>
          <p:spPr bwMode="auto">
            <a:xfrm>
              <a:off x="2025" y="1770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49" name="Line 279"/>
            <p:cNvSpPr>
              <a:spLocks noChangeShapeType="1"/>
            </p:cNvSpPr>
            <p:nvPr/>
          </p:nvSpPr>
          <p:spPr bwMode="auto">
            <a:xfrm>
              <a:off x="2041" y="1770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50" name="Line 280"/>
            <p:cNvSpPr>
              <a:spLocks noChangeShapeType="1"/>
            </p:cNvSpPr>
            <p:nvPr/>
          </p:nvSpPr>
          <p:spPr bwMode="auto">
            <a:xfrm>
              <a:off x="2056" y="1770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51" name="Line 281"/>
            <p:cNvSpPr>
              <a:spLocks noChangeShapeType="1"/>
            </p:cNvSpPr>
            <p:nvPr/>
          </p:nvSpPr>
          <p:spPr bwMode="auto">
            <a:xfrm>
              <a:off x="2071" y="1771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52" name="Rectangle 282"/>
            <p:cNvSpPr>
              <a:spLocks noChangeArrowheads="1"/>
            </p:cNvSpPr>
            <p:nvPr/>
          </p:nvSpPr>
          <p:spPr bwMode="auto">
            <a:xfrm>
              <a:off x="1432" y="1797"/>
              <a:ext cx="288" cy="14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53" name="Freeform 283"/>
            <p:cNvSpPr>
              <a:spLocks/>
            </p:cNvSpPr>
            <p:nvPr/>
          </p:nvSpPr>
          <p:spPr bwMode="auto">
            <a:xfrm>
              <a:off x="1923" y="1767"/>
              <a:ext cx="10" cy="3"/>
            </a:xfrm>
            <a:custGeom>
              <a:avLst/>
              <a:gdLst>
                <a:gd name="T0" fmla="*/ 10 w 37"/>
                <a:gd name="T1" fmla="*/ 3 h 8"/>
                <a:gd name="T2" fmla="*/ 7 w 37"/>
                <a:gd name="T3" fmla="*/ 2 h 8"/>
                <a:gd name="T4" fmla="*/ 4 w 37"/>
                <a:gd name="T5" fmla="*/ 1 h 8"/>
                <a:gd name="T6" fmla="*/ 1 w 37"/>
                <a:gd name="T7" fmla="*/ 0 h 8"/>
                <a:gd name="T8" fmla="*/ 1 w 37"/>
                <a:gd name="T9" fmla="*/ 0 h 8"/>
                <a:gd name="T10" fmla="*/ 0 w 37"/>
                <a:gd name="T11" fmla="*/ 0 h 8"/>
                <a:gd name="T12" fmla="*/ 1 w 37"/>
                <a:gd name="T13" fmla="*/ 0 h 8"/>
                <a:gd name="T14" fmla="*/ 1 w 37"/>
                <a:gd name="T15" fmla="*/ 0 h 8"/>
                <a:gd name="T16" fmla="*/ 4 w 37"/>
                <a:gd name="T17" fmla="*/ 1 h 8"/>
                <a:gd name="T18" fmla="*/ 7 w 37"/>
                <a:gd name="T19" fmla="*/ 2 h 8"/>
                <a:gd name="T20" fmla="*/ 10 w 37"/>
                <a:gd name="T21" fmla="*/ 3 h 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7"/>
                <a:gd name="T34" fmla="*/ 0 h 8"/>
                <a:gd name="T35" fmla="*/ 37 w 37"/>
                <a:gd name="T36" fmla="*/ 8 h 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7" h="8">
                  <a:moveTo>
                    <a:pt x="37" y="8"/>
                  </a:moveTo>
                  <a:lnTo>
                    <a:pt x="27" y="5"/>
                  </a:lnTo>
                  <a:lnTo>
                    <a:pt x="13" y="3"/>
                  </a:lnTo>
                  <a:lnTo>
                    <a:pt x="3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3" y="1"/>
                  </a:lnTo>
                  <a:lnTo>
                    <a:pt x="13" y="3"/>
                  </a:lnTo>
                  <a:lnTo>
                    <a:pt x="27" y="5"/>
                  </a:lnTo>
                  <a:lnTo>
                    <a:pt x="37" y="8"/>
                  </a:lnTo>
                  <a:close/>
                </a:path>
              </a:pathLst>
            </a:custGeom>
            <a:grp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54" name="Text Box 284"/>
            <p:cNvSpPr txBox="1">
              <a:spLocks noChangeArrowheads="1"/>
            </p:cNvSpPr>
            <p:nvPr/>
          </p:nvSpPr>
          <p:spPr bwMode="auto">
            <a:xfrm>
              <a:off x="1450" y="1783"/>
              <a:ext cx="133" cy="17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en-GB" sz="2000" b="1" dirty="0" smtClean="0">
                  <a:solidFill>
                    <a:srgbClr val="27B314"/>
                  </a:solidFill>
                  <a:latin typeface="Arial" charset="0"/>
                </a:rPr>
                <a:t>1</a:t>
              </a:r>
              <a:endParaRPr lang="en-US" sz="2000" b="1" dirty="0">
                <a:solidFill>
                  <a:srgbClr val="27B314"/>
                </a:solidFill>
                <a:latin typeface="Arial" charset="0"/>
              </a:endParaRPr>
            </a:p>
          </p:txBody>
        </p:sp>
        <p:sp>
          <p:nvSpPr>
            <p:cNvPr id="255" name="Rectangle 285"/>
            <p:cNvSpPr>
              <a:spLocks noChangeArrowheads="1"/>
            </p:cNvSpPr>
            <p:nvPr/>
          </p:nvSpPr>
          <p:spPr bwMode="auto">
            <a:xfrm>
              <a:off x="1273" y="1813"/>
              <a:ext cx="53" cy="12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 dirty="0">
                  <a:latin typeface="Tahoma" pitchFamily="34" charset="0"/>
                </a:rPr>
                <a:t>?</a:t>
              </a:r>
              <a:endParaRPr lang="en-US" b="1" dirty="0">
                <a:latin typeface="Tahoma" pitchFamily="34" charset="0"/>
              </a:endParaRPr>
            </a:p>
          </p:txBody>
        </p:sp>
        <p:sp>
          <p:nvSpPr>
            <p:cNvPr id="256" name="Text Box 286"/>
            <p:cNvSpPr txBox="1">
              <a:spLocks noChangeArrowheads="1"/>
            </p:cNvSpPr>
            <p:nvPr/>
          </p:nvSpPr>
          <p:spPr bwMode="auto">
            <a:xfrm>
              <a:off x="886" y="1780"/>
              <a:ext cx="133" cy="17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en-GB" sz="2000" b="1" dirty="0" smtClean="0">
                  <a:solidFill>
                    <a:srgbClr val="0000FF"/>
                  </a:solidFill>
                  <a:latin typeface="Arial" charset="0"/>
                </a:rPr>
                <a:t>0</a:t>
              </a:r>
              <a:endParaRPr lang="en-US" sz="2000" b="1" dirty="0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257" name="Text Box 287"/>
            <p:cNvSpPr txBox="1">
              <a:spLocks noChangeArrowheads="1"/>
            </p:cNvSpPr>
            <p:nvPr/>
          </p:nvSpPr>
          <p:spPr bwMode="auto">
            <a:xfrm>
              <a:off x="1223" y="1013"/>
              <a:ext cx="132" cy="1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en-GB" b="1" dirty="0" smtClean="0">
                  <a:solidFill>
                    <a:srgbClr val="FF3300"/>
                  </a:solidFill>
                  <a:latin typeface="Arial" charset="0"/>
                </a:rPr>
                <a:t>?</a:t>
              </a:r>
              <a:endParaRPr lang="en-GB" b="1" dirty="0">
                <a:solidFill>
                  <a:srgbClr val="FF3300"/>
                </a:solidFill>
                <a:latin typeface="Arial" charset="0"/>
              </a:endParaRPr>
            </a:p>
          </p:txBody>
        </p:sp>
        <p:sp>
          <p:nvSpPr>
            <p:cNvPr id="258" name="Line 288"/>
            <p:cNvSpPr>
              <a:spLocks noChangeShapeType="1"/>
            </p:cNvSpPr>
            <p:nvPr/>
          </p:nvSpPr>
          <p:spPr bwMode="auto">
            <a:xfrm>
              <a:off x="1074" y="1340"/>
              <a:ext cx="0" cy="432"/>
            </a:xfrm>
            <a:prstGeom prst="line">
              <a:avLst/>
            </a:prstGeom>
            <a:grpFill/>
            <a:ln w="57150">
              <a:solidFill>
                <a:srgbClr val="0000FF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  <p:sp>
          <p:nvSpPr>
            <p:cNvPr id="259" name="AutoShape 289"/>
            <p:cNvSpPr>
              <a:spLocks/>
            </p:cNvSpPr>
            <p:nvPr/>
          </p:nvSpPr>
          <p:spPr bwMode="auto">
            <a:xfrm rot="5332270">
              <a:off x="1253" y="1066"/>
              <a:ext cx="99" cy="466"/>
            </a:xfrm>
            <a:prstGeom prst="leftBrace">
              <a:avLst>
                <a:gd name="adj1" fmla="val 39226"/>
                <a:gd name="adj2" fmla="val 50000"/>
              </a:avLst>
            </a:prstGeom>
            <a:grpFill/>
            <a:ln w="57150">
              <a:solidFill>
                <a:srgbClr val="FF3300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60" name="Line 290"/>
            <p:cNvSpPr>
              <a:spLocks noChangeShapeType="1"/>
            </p:cNvSpPr>
            <p:nvPr/>
          </p:nvSpPr>
          <p:spPr bwMode="auto">
            <a:xfrm>
              <a:off x="1527" y="1340"/>
              <a:ext cx="3" cy="432"/>
            </a:xfrm>
            <a:prstGeom prst="line">
              <a:avLst/>
            </a:prstGeom>
            <a:grpFill/>
            <a:ln w="57150">
              <a:solidFill>
                <a:srgbClr val="27B314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6412308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/>
              <a:t>Models are equivalent, but…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Alternate approach means the data is no longer mapped to a standard normal </a:t>
            </a:r>
          </a:p>
          <a:p>
            <a:r>
              <a:rPr lang="en-AU" dirty="0" smtClean="0"/>
              <a:t>No easy conversion to %</a:t>
            </a:r>
          </a:p>
          <a:p>
            <a:r>
              <a:rPr lang="en-AU" dirty="0" smtClean="0"/>
              <a:t>Makes it difficult to compare between groups as the scaling is now arbitrary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091243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We are going to run traditional and </a:t>
            </a:r>
            <a:r>
              <a:rPr lang="en-AU" dirty="0" smtClean="0"/>
              <a:t>Fixed Thresholds </a:t>
            </a:r>
            <a:r>
              <a:rPr lang="en-AU" dirty="0" smtClean="0"/>
              <a:t>ACE models with </a:t>
            </a:r>
            <a:r>
              <a:rPr lang="en-AU" dirty="0" smtClean="0"/>
              <a:t>ordinal </a:t>
            </a:r>
            <a:r>
              <a:rPr lang="en-AU" dirty="0" smtClean="0"/>
              <a:t>data</a:t>
            </a:r>
          </a:p>
          <a:p>
            <a:pPr lvl="1"/>
            <a:r>
              <a:rPr lang="en-AU" dirty="0" err="1" smtClean="0"/>
              <a:t>twinAceOrd-Traditional.R</a:t>
            </a:r>
            <a:endParaRPr lang="en-AU" dirty="0" smtClean="0"/>
          </a:p>
          <a:p>
            <a:pPr lvl="1"/>
            <a:r>
              <a:rPr lang="en-AU" dirty="0" err="1"/>
              <a:t>twinAceOrd-FixThreshold.R</a:t>
            </a:r>
            <a:endParaRPr lang="en-AU" dirty="0" smtClean="0"/>
          </a:p>
          <a:p>
            <a:r>
              <a:rPr lang="en-AU" dirty="0" smtClean="0"/>
              <a:t>There </a:t>
            </a:r>
            <a:r>
              <a:rPr lang="en-AU" dirty="0"/>
              <a:t>is </a:t>
            </a:r>
            <a:r>
              <a:rPr lang="en-AU" dirty="0" smtClean="0"/>
              <a:t>are </a:t>
            </a:r>
            <a:r>
              <a:rPr lang="en-AU" dirty="0" smtClean="0"/>
              <a:t>other scripts </a:t>
            </a:r>
            <a:r>
              <a:rPr lang="en-AU" dirty="0"/>
              <a:t>in the folder </a:t>
            </a:r>
            <a:r>
              <a:rPr lang="en-AU" dirty="0" smtClean="0"/>
              <a:t>that have multiple threshold models in them – take a look later</a:t>
            </a:r>
          </a:p>
          <a:p>
            <a:pPr lvl="1"/>
            <a:r>
              <a:rPr lang="en-AU" dirty="0" err="1" smtClean="0"/>
              <a:t>twinAceBin-Traditional.R</a:t>
            </a:r>
            <a:endParaRPr lang="en-AU" dirty="0" smtClean="0"/>
          </a:p>
          <a:p>
            <a:pPr lvl="1"/>
            <a:r>
              <a:rPr lang="en-AU" dirty="0" err="1" smtClean="0"/>
              <a:t>twinAceBin-FixE.R</a:t>
            </a:r>
            <a:endParaRPr lang="en-AU" dirty="0" smtClean="0"/>
          </a:p>
          <a:p>
            <a:pPr lvl="1"/>
            <a:r>
              <a:rPr lang="en-AU" dirty="0" err="1" smtClean="0"/>
              <a:t>twinAceOrd-FixE.R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107306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Rounded Rectangle 3"/>
          <p:cNvSpPr/>
          <p:nvPr/>
        </p:nvSpPr>
        <p:spPr>
          <a:xfrm>
            <a:off x="6629400" y="6172200"/>
            <a:ext cx="2209800" cy="457200"/>
          </a:xfrm>
          <a:prstGeom prst="round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solidFill>
                  <a:schemeClr val="tx1"/>
                </a:solidFill>
              </a:rPr>
              <a:t>Lisbon Castle </a:t>
            </a:r>
            <a:endParaRPr lang="en-A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402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371475"/>
            <a:ext cx="4610100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301" y="5029200"/>
            <a:ext cx="4286250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5805" y="2743200"/>
            <a:ext cx="4419600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941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AU" dirty="0" smtClean="0"/>
              <a:t>Two approaches to the </a:t>
            </a:r>
            <a:r>
              <a:rPr lang="en-AU" dirty="0"/>
              <a:t>liability threshold model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lnSpcReduction="10000"/>
          </a:bodyPr>
          <a:lstStyle/>
          <a:p>
            <a:r>
              <a:rPr lang="en-AU" dirty="0" smtClean="0"/>
              <a:t>Problem </a:t>
            </a:r>
          </a:p>
          <a:p>
            <a:pPr lvl="1"/>
            <a:r>
              <a:rPr lang="en-AU" dirty="0" smtClean="0"/>
              <a:t>Ordinal data has 1 less degree of freedom</a:t>
            </a:r>
          </a:p>
          <a:p>
            <a:pPr lvl="2"/>
            <a:r>
              <a:rPr lang="en-AU" dirty="0" err="1" smtClean="0"/>
              <a:t>MZcov</a:t>
            </a:r>
            <a:r>
              <a:rPr lang="en-AU" dirty="0" smtClean="0"/>
              <a:t>, </a:t>
            </a:r>
            <a:r>
              <a:rPr lang="en-AU" dirty="0" err="1" smtClean="0"/>
              <a:t>DZcov</a:t>
            </a:r>
            <a:r>
              <a:rPr lang="en-AU" dirty="0" smtClean="0"/>
              <a:t>, Prevalence</a:t>
            </a:r>
          </a:p>
          <a:p>
            <a:pPr lvl="2"/>
            <a:r>
              <a:rPr lang="en-AU" dirty="0" smtClean="0"/>
              <a:t>No information on the variance</a:t>
            </a:r>
          </a:p>
          <a:p>
            <a:pPr lvl="1"/>
            <a:r>
              <a:rPr lang="en-AU" dirty="0" smtClean="0"/>
              <a:t>Thinking about our ACE/ADE model</a:t>
            </a:r>
          </a:p>
          <a:p>
            <a:pPr lvl="2"/>
            <a:r>
              <a:rPr lang="en-AU" dirty="0" smtClean="0"/>
              <a:t>4 parameters being estimated</a:t>
            </a:r>
          </a:p>
          <a:p>
            <a:pPr lvl="2"/>
            <a:r>
              <a:rPr lang="en-AU" dirty="0" smtClean="0"/>
              <a:t>A C E mean</a:t>
            </a:r>
          </a:p>
          <a:p>
            <a:pPr lvl="1"/>
            <a:r>
              <a:rPr lang="en-AU" dirty="0" smtClean="0"/>
              <a:t>ACE/ADE model is unidentified without adding a constraint</a:t>
            </a:r>
          </a:p>
        </p:txBody>
      </p:sp>
    </p:spTree>
    <p:extLst>
      <p:ext uri="{BB962C8B-B14F-4D97-AF65-F5344CB8AC3E}">
        <p14:creationId xmlns:p14="http://schemas.microsoft.com/office/powerpoint/2010/main" val="577668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AU" dirty="0" smtClean="0"/>
              <a:t>Two approaches to the </a:t>
            </a:r>
            <a:r>
              <a:rPr lang="en-AU" dirty="0"/>
              <a:t>liability threshold model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r>
              <a:rPr lang="en-AU" dirty="0" smtClean="0"/>
              <a:t>Solution?</a:t>
            </a:r>
          </a:p>
          <a:p>
            <a:r>
              <a:rPr lang="en-AU" dirty="0" smtClean="0"/>
              <a:t>Traditional</a:t>
            </a:r>
          </a:p>
          <a:p>
            <a:pPr lvl="1"/>
            <a:r>
              <a:rPr lang="en-AU" dirty="0" smtClean="0"/>
              <a:t>Maps data to a standard normal distribution</a:t>
            </a:r>
          </a:p>
          <a:p>
            <a:pPr lvl="1"/>
            <a:r>
              <a:rPr lang="en-AU" dirty="0" smtClean="0"/>
              <a:t>Total variance constrained to be 1</a:t>
            </a:r>
          </a:p>
          <a:p>
            <a:r>
              <a:rPr lang="en-AU" dirty="0" smtClean="0"/>
              <a:t>Alternate</a:t>
            </a:r>
          </a:p>
          <a:p>
            <a:pPr lvl="1"/>
            <a:r>
              <a:rPr lang="en-AU" dirty="0" smtClean="0"/>
              <a:t>Fixes an alternate parameter (usually E)</a:t>
            </a:r>
          </a:p>
          <a:p>
            <a:pPr lvl="1"/>
            <a:r>
              <a:rPr lang="en-AU" dirty="0" smtClean="0"/>
              <a:t>Estimates the remaining parameters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26023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AU" dirty="0" smtClean="0"/>
              <a:t>Traditional Approach</a:t>
            </a:r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Imagine we have a set of binary data</a:t>
            </a:r>
          </a:p>
          <a:p>
            <a:pPr eaLnBrk="1" hangingPunct="1"/>
            <a:r>
              <a:rPr lang="en-AU" dirty="0" smtClean="0"/>
              <a:t>Trait – lifetime cannabis use</a:t>
            </a:r>
          </a:p>
          <a:p>
            <a:pPr lvl="1" eaLnBrk="1" hangingPunct="1"/>
            <a:r>
              <a:rPr lang="en-AU" dirty="0" smtClean="0"/>
              <a:t>Never Smoked/Ever Smoked</a:t>
            </a:r>
          </a:p>
        </p:txBody>
      </p:sp>
      <p:pic>
        <p:nvPicPr>
          <p:cNvPr id="717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3657600"/>
            <a:ext cx="5519738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460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AU" dirty="0" smtClean="0"/>
              <a:t>Twin 1 cannabis use</a:t>
            </a:r>
            <a:endParaRPr lang="en-US" dirty="0" smtClean="0"/>
          </a:p>
        </p:txBody>
      </p:sp>
      <p:sp>
        <p:nvSpPr>
          <p:cNvPr id="8195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0 = never used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8" y="2514600"/>
            <a:ext cx="7993062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3968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AU" dirty="0" smtClean="0"/>
              <a:t>Twin 1 cannabis use</a:t>
            </a:r>
            <a:endParaRPr lang="en-US" dirty="0" smtClean="0"/>
          </a:p>
        </p:txBody>
      </p:sp>
      <p:pic>
        <p:nvPicPr>
          <p:cNvPr id="921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628775"/>
            <a:ext cx="5400675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7068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AU" dirty="0" smtClean="0"/>
              <a:t>Twin 1 cannabis use</a:t>
            </a:r>
            <a:endParaRPr lang="en-US" dirty="0" smtClean="0"/>
          </a:p>
        </p:txBody>
      </p:sp>
      <p:pic>
        <p:nvPicPr>
          <p:cNvPr id="1024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7" y="1735139"/>
            <a:ext cx="5651501" cy="396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Box 3"/>
          <p:cNvSpPr txBox="1">
            <a:spLocks noChangeArrowheads="1"/>
          </p:cNvSpPr>
          <p:nvPr/>
        </p:nvSpPr>
        <p:spPr bwMode="auto">
          <a:xfrm>
            <a:off x="6072188" y="1857375"/>
            <a:ext cx="2786062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AU"/>
              <a:t>Liability or ‘risk’ of initiation distribution</a:t>
            </a:r>
          </a:p>
          <a:p>
            <a:endParaRPr lang="en-AU"/>
          </a:p>
          <a:p>
            <a:endParaRPr lang="en-AU"/>
          </a:p>
          <a:p>
            <a:r>
              <a:rPr lang="en-AU"/>
              <a:t>Just because an individual has never used cannabis does not mean their ‘risk’ of initiation is zero</a:t>
            </a:r>
          </a:p>
        </p:txBody>
      </p:sp>
      <p:cxnSp>
        <p:nvCxnSpPr>
          <p:cNvPr id="10245" name="Straight Arrow Connector 5"/>
          <p:cNvCxnSpPr>
            <a:cxnSpLocks noChangeShapeType="1"/>
          </p:cNvCxnSpPr>
          <p:nvPr/>
        </p:nvCxnSpPr>
        <p:spPr bwMode="auto">
          <a:xfrm rot="10800000" flipV="1">
            <a:off x="5000625" y="2500313"/>
            <a:ext cx="1571625" cy="10001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239345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sb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lisbon</Template>
  <TotalTime>116</TotalTime>
  <Words>557</Words>
  <Application>Microsoft Office PowerPoint</Application>
  <PresentationFormat>On-screen Show (4:3)</PresentationFormat>
  <Paragraphs>151</Paragraphs>
  <Slides>26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lisbon</vt:lpstr>
      <vt:lpstr>More on thresholds</vt:lpstr>
      <vt:lpstr>A plug for OpenMx?</vt:lpstr>
      <vt:lpstr>PowerPoint Presentation</vt:lpstr>
      <vt:lpstr>Two approaches to the liability threshold model</vt:lpstr>
      <vt:lpstr>Two approaches to the liability threshold model</vt:lpstr>
      <vt:lpstr>Traditional Approach</vt:lpstr>
      <vt:lpstr>Twin 1 cannabis use</vt:lpstr>
      <vt:lpstr>Twin 1 cannabis use</vt:lpstr>
      <vt:lpstr>Twin 1 cannabis use</vt:lpstr>
      <vt:lpstr>PowerPoint Presentation</vt:lpstr>
      <vt:lpstr>PowerPoint Presentation</vt:lpstr>
      <vt:lpstr>Threshold = .074 – Huh what?</vt:lpstr>
      <vt:lpstr>Why rescale the data this way?</vt:lpstr>
      <vt:lpstr>Threshold.R</vt:lpstr>
      <vt:lpstr>Threshold.R</vt:lpstr>
      <vt:lpstr>Threshold = .075 – Huh what?</vt:lpstr>
      <vt:lpstr>What about more than 2 categories?</vt:lpstr>
      <vt:lpstr>Mx Threshold Specification: 3+ Cat.</vt:lpstr>
      <vt:lpstr>Mx Threshold Specification: 3+ Cat.</vt:lpstr>
      <vt:lpstr>Mx Threshold Specification: 3+ Cat.</vt:lpstr>
      <vt:lpstr>Check the xls spreadsheet…</vt:lpstr>
      <vt:lpstr>Two approaches to the liability threshold model</vt:lpstr>
      <vt:lpstr>Fixed Thresholds</vt:lpstr>
      <vt:lpstr>Models are equivalent, but…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intaglio</dc:creator>
  <cp:lastModifiedBy>logstress@gmail.com</cp:lastModifiedBy>
  <cp:revision>34</cp:revision>
  <dcterms:created xsi:type="dcterms:W3CDTF">2006-08-16T00:00:00Z</dcterms:created>
  <dcterms:modified xsi:type="dcterms:W3CDTF">2014-03-05T14:58:24Z</dcterms:modified>
</cp:coreProperties>
</file>