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9" r:id="rId4"/>
    <p:sldId id="261" r:id="rId5"/>
    <p:sldId id="262" r:id="rId6"/>
    <p:sldId id="260" r:id="rId7"/>
    <p:sldId id="293" r:id="rId8"/>
    <p:sldId id="294" r:id="rId9"/>
    <p:sldId id="295" r:id="rId10"/>
    <p:sldId id="266" r:id="rId11"/>
    <p:sldId id="274" r:id="rId12"/>
    <p:sldId id="278" r:id="rId13"/>
    <p:sldId id="277" r:id="rId14"/>
    <p:sldId id="279" r:id="rId15"/>
    <p:sldId id="281" r:id="rId16"/>
    <p:sldId id="282" r:id="rId17"/>
    <p:sldId id="267" r:id="rId18"/>
    <p:sldId id="283" r:id="rId19"/>
    <p:sldId id="284" r:id="rId20"/>
    <p:sldId id="285" r:id="rId21"/>
    <p:sldId id="286" r:id="rId22"/>
    <p:sldId id="265" r:id="rId23"/>
    <p:sldId id="288" r:id="rId24"/>
    <p:sldId id="289" r:id="rId25"/>
    <p:sldId id="290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3073" autoAdjust="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3FE8E-60EE-4AC1-99FE-40DEE42BFADA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21AF7-5865-4BB7-8E41-E4C93A05CF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BC13EE9-50F8-4499-9233-43B153A10D51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42DF2D9-C9BF-4A92-B080-311D83A065F3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7521A18-7438-4BE4-A459-688475D12343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1BAE83-F764-44EF-AAE9-3C9579C2892F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51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9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57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90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0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5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75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67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4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6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8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AU" dirty="0" err="1" smtClean="0"/>
              <a:t>Univariate</a:t>
            </a:r>
            <a:r>
              <a:rPr lang="en-AU" dirty="0" smtClean="0"/>
              <a:t> </a:t>
            </a:r>
            <a:r>
              <a:rPr lang="en-AU" dirty="0" err="1" smtClean="0"/>
              <a:t>modeling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10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Yesterday we ran an ADE Model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6" y="1844824"/>
            <a:ext cx="8554641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Why?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50369" y="1428750"/>
            <a:ext cx="4822031" cy="4822031"/>
            <a:chOff x="0" y="0"/>
            <a:chExt cx="4320" cy="432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32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3"/>
            <p:cNvSpPr>
              <a:spLocks/>
            </p:cNvSpPr>
            <p:nvPr/>
          </p:nvSpPr>
          <p:spPr bwMode="auto">
            <a:xfrm>
              <a:off x="2863" y="3940"/>
              <a:ext cx="511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>
                  <a:solidFill>
                    <a:srgbClr val="030303"/>
                  </a:solidFill>
                  <a:ea typeface="MS PGothic" pitchFamily="34" charset="-128"/>
                </a:rPr>
                <a:t>0.30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1154" y="3940"/>
              <a:ext cx="511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>
                  <a:solidFill>
                    <a:srgbClr val="030303"/>
                  </a:solidFill>
                  <a:ea typeface="MS PGothic" pitchFamily="34" charset="-128"/>
                </a:rPr>
                <a:t>0.78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786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11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What is D again?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1628800"/>
            <a:ext cx="8220472" cy="4250531"/>
          </a:xfrm>
        </p:spPr>
        <p:txBody>
          <a:bodyPr anchor="t">
            <a:normAutofit/>
          </a:bodyPr>
          <a:lstStyle/>
          <a:p>
            <a:pPr marL="625056">
              <a:defRPr/>
            </a:pPr>
            <a:r>
              <a:rPr lang="en-US" dirty="0" smtClean="0"/>
              <a:t>Dominance refers to non-additive genetic effects resulting from interactions between alleles at the same locus or different loci (epistasis)</a:t>
            </a:r>
          </a:p>
          <a:p>
            <a:pPr marL="625056">
              <a:defRPr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39624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064" y="4005064"/>
            <a:ext cx="3548029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71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12</a:t>
            </a:fld>
            <a:endParaRPr lang="en-US" sz="13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What is D again?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1844824"/>
            <a:ext cx="8166728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DZ twins/full siblings share</a:t>
            </a:r>
          </a:p>
          <a:p>
            <a:pPr marL="1025106" lvl="1">
              <a:defRPr/>
            </a:pPr>
            <a:r>
              <a:rPr lang="en-US" dirty="0" smtClean="0"/>
              <a:t>~50</a:t>
            </a:r>
            <a:r>
              <a:rPr lang="en-US" dirty="0"/>
              <a:t>% of their </a:t>
            </a:r>
            <a:r>
              <a:rPr lang="en-US" dirty="0" smtClean="0"/>
              <a:t>segregating DNA &amp;</a:t>
            </a:r>
          </a:p>
          <a:p>
            <a:pPr marL="1025106" lvl="1">
              <a:defRPr/>
            </a:pPr>
            <a:r>
              <a:rPr lang="en-US" dirty="0" smtClean="0"/>
              <a:t>for ~25</a:t>
            </a:r>
            <a:r>
              <a:rPr lang="en-US" dirty="0"/>
              <a:t>% </a:t>
            </a:r>
            <a:r>
              <a:rPr lang="en-US" dirty="0" smtClean="0"/>
              <a:t>loci they share not only the genotype but also the parental origin of each allele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2659244" cy="199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05064"/>
            <a:ext cx="4626776" cy="199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39952" y="5661248"/>
            <a:ext cx="4032448" cy="263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8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13</a:t>
            </a:fld>
            <a:endParaRPr lang="en-US" sz="13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404664"/>
            <a:ext cx="8220472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DZ twins/full siblings share</a:t>
            </a:r>
          </a:p>
          <a:p>
            <a:pPr marL="1025106" lvl="1">
              <a:defRPr/>
            </a:pPr>
            <a:r>
              <a:rPr lang="en-US" dirty="0" smtClean="0"/>
              <a:t>~50</a:t>
            </a:r>
            <a:r>
              <a:rPr lang="en-US" dirty="0"/>
              <a:t>% of their </a:t>
            </a:r>
            <a:r>
              <a:rPr lang="en-US" dirty="0" smtClean="0"/>
              <a:t>segregating DNA &amp;</a:t>
            </a:r>
          </a:p>
          <a:p>
            <a:pPr marL="1025106" lvl="1">
              <a:defRPr/>
            </a:pPr>
            <a:r>
              <a:rPr lang="en-US" dirty="0" smtClean="0"/>
              <a:t>for ~25</a:t>
            </a:r>
            <a:r>
              <a:rPr lang="en-US" dirty="0"/>
              <a:t>% </a:t>
            </a:r>
            <a:r>
              <a:rPr lang="en-US" dirty="0" smtClean="0"/>
              <a:t>loci they share not only the genotype but also the parental origin of each allele</a:t>
            </a:r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187624" y="2467744"/>
            <a:ext cx="713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+mn-lt"/>
              </a:rPr>
              <a:t>Consider a mating between mother AB x father CD: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1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648994"/>
              </p:ext>
            </p:extLst>
          </p:nvPr>
        </p:nvGraphicFramePr>
        <p:xfrm>
          <a:off x="899592" y="3101302"/>
          <a:ext cx="4648200" cy="2847978"/>
        </p:xfrm>
        <a:graphic>
          <a:graphicData uri="http://schemas.openxmlformats.org/drawingml/2006/table">
            <a:tbl>
              <a:tblPr/>
              <a:tblGrid>
                <a:gridCol w="774700"/>
                <a:gridCol w="774700"/>
                <a:gridCol w="774700"/>
                <a:gridCol w="774700"/>
                <a:gridCol w="774700"/>
                <a:gridCol w="774700"/>
              </a:tblGrid>
              <a:tr h="474663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Sib2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74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99592" y="59436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latin typeface="+mn-lt"/>
              </a:rPr>
              <a:t>IBD    0 : 1 : 2  =  25% : 50% : 25%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372200" y="404664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This is where the .5A comes from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28184" y="3061855"/>
            <a:ext cx="2376264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This is where the .25D comes from </a:t>
            </a:r>
            <a:endParaRPr lang="en-AU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>
            <a:off x="2211551" y="764704"/>
            <a:ext cx="4160649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2771800" y="1988840"/>
            <a:ext cx="3456384" cy="143305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8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grpSp>
        <p:nvGrpSpPr>
          <p:cNvPr id="5" name="Group 4"/>
          <p:cNvGrpSpPr/>
          <p:nvPr/>
        </p:nvGrpSpPr>
        <p:grpSpPr>
          <a:xfrm>
            <a:off x="635074" y="1584282"/>
            <a:ext cx="5014914" cy="2878633"/>
            <a:chOff x="635074" y="548680"/>
            <a:chExt cx="7753350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1</a:t>
              </a:r>
              <a:endParaRPr lang="en-US" sz="2400" b="1" baseline="-250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E</a:t>
              </a:r>
            </a:p>
          </p:txBody>
        </p:sp>
        <p:cxnSp>
          <p:nvCxnSpPr>
            <p:cNvPr id="8" name="AutoShape 13"/>
            <p:cNvCxnSpPr>
              <a:cxnSpLocks noChangeShapeType="1"/>
              <a:stCxn id="7" idx="2"/>
              <a:endCxn id="7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10" name="AutoShape 15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12" name="AutoShape 19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2</a:t>
              </a:r>
              <a:endParaRPr lang="en-US" sz="2400" b="1" baseline="-25000"/>
            </a:p>
          </p:txBody>
        </p:sp>
        <p:sp>
          <p:nvSpPr>
            <p:cNvPr id="20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20" idx="2"/>
              <a:endCxn id="20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23" name="AutoShape 38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E</a:t>
              </a:r>
            </a:p>
          </p:txBody>
        </p:sp>
        <p:cxnSp>
          <p:nvCxnSpPr>
            <p:cNvPr id="25" name="AutoShape 40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7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8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2" name="AutoShape 49"/>
            <p:cNvCxnSpPr>
              <a:cxnSpLocks noChangeShapeType="1"/>
              <a:stCxn id="11" idx="0"/>
              <a:endCxn id="20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51"/>
            <p:cNvCxnSpPr>
              <a:cxnSpLocks noChangeShapeType="1"/>
              <a:stCxn id="9" idx="0"/>
              <a:endCxn id="22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4499110" y="1268760"/>
              <a:ext cx="61106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1/.5</a:t>
              </a:r>
              <a:endParaRPr lang="en-US" sz="2000" b="1" dirty="0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355154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e</a:t>
              </a: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3133154" y="3089250"/>
              <a:ext cx="409575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a</a:t>
              </a: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2137791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5963666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a</a:t>
              </a: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7714331" y="3137595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e</a:t>
              </a: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6755828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</p:grp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931280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200634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2165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26876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Additive genetic effects</a:t>
            </a:r>
          </a:p>
          <a:p>
            <a:r>
              <a:rPr lang="en-AU" dirty="0" smtClean="0"/>
              <a:t>Why  is the coefficient for DZ pairs .5?</a:t>
            </a:r>
          </a:p>
          <a:p>
            <a:r>
              <a:rPr lang="en-AU" dirty="0"/>
              <a:t>Average genetic sharing between siblings/DZ twins</a:t>
            </a:r>
          </a:p>
          <a:p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99427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52004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707904" y="2708920"/>
            <a:ext cx="3168352" cy="27829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84908"/>
              </p:ext>
            </p:extLst>
          </p:nvPr>
        </p:nvGraphicFramePr>
        <p:xfrm>
          <a:off x="2483768" y="3740016"/>
          <a:ext cx="1926216" cy="1561192"/>
        </p:xfrm>
        <a:graphic>
          <a:graphicData uri="http://schemas.openxmlformats.org/drawingml/2006/table">
            <a:tbl>
              <a:tblPr/>
              <a:tblGrid>
                <a:gridCol w="321036"/>
                <a:gridCol w="321036"/>
                <a:gridCol w="321036"/>
                <a:gridCol w="321036"/>
                <a:gridCol w="321036"/>
                <a:gridCol w="321036"/>
              </a:tblGrid>
              <a:tr h="203857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Sib2</a:t>
                      </a:r>
                    </a:p>
                  </a:txBody>
                  <a:tcPr marL="90000" marR="90000" marT="46806" marB="468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Sib1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BC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71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BD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45" y="1412176"/>
            <a:ext cx="3135171" cy="266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608" y="1268760"/>
            <a:ext cx="5472608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Common environmental effects</a:t>
            </a:r>
          </a:p>
          <a:p>
            <a:r>
              <a:rPr lang="en-AU" dirty="0" smtClean="0"/>
              <a:t>Coefficient =1 for MZ and DZ pairs </a:t>
            </a:r>
          </a:p>
          <a:p>
            <a:r>
              <a:rPr lang="en-AU" dirty="0" smtClean="0"/>
              <a:t>Equal environment assumption – for all the environmental influences THAT MATTER there is ON AVERAGE no differences in the degree of environmental sharing between MZ and DZ pairs</a:t>
            </a:r>
            <a:endParaRPr lang="en-AU" dirty="0"/>
          </a:p>
          <a:p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70417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68833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221485" cy="296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8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500" dirty="0" smtClean="0"/>
              <a:t>Today we will run an ACE model</a:t>
            </a:r>
            <a:endParaRPr lang="en-US" sz="45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Open </a:t>
            </a:r>
            <a:r>
              <a:rPr lang="en-AU" dirty="0" err="1" smtClean="0"/>
              <a:t>RStudio</a:t>
            </a:r>
            <a:endParaRPr lang="en-AU" dirty="0" smtClean="0"/>
          </a:p>
          <a:p>
            <a:r>
              <a:rPr lang="en-AU" dirty="0" smtClean="0"/>
              <a:t>faculty/</a:t>
            </a:r>
            <a:r>
              <a:rPr lang="en-AU" dirty="0" err="1" smtClean="0"/>
              <a:t>sarah</a:t>
            </a:r>
            <a:r>
              <a:rPr lang="en-AU" dirty="0" smtClean="0"/>
              <a:t>/</a:t>
            </a:r>
            <a:r>
              <a:rPr lang="en-AU" dirty="0" err="1" smtClean="0"/>
              <a:t>tues_morning</a:t>
            </a:r>
            <a:endParaRPr lang="en-AU" dirty="0" smtClean="0"/>
          </a:p>
          <a:p>
            <a:r>
              <a:rPr lang="en-AU" dirty="0" smtClean="0"/>
              <a:t>Copy everything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537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grpSp>
        <p:nvGrpSpPr>
          <p:cNvPr id="5" name="Group 4"/>
          <p:cNvGrpSpPr/>
          <p:nvPr/>
        </p:nvGrpSpPr>
        <p:grpSpPr>
          <a:xfrm>
            <a:off x="635074" y="1124744"/>
            <a:ext cx="5014914" cy="2878633"/>
            <a:chOff x="635074" y="548680"/>
            <a:chExt cx="7753350" cy="468052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7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1</a:t>
              </a:r>
              <a:endParaRPr lang="en-US" sz="2400" b="1" baseline="-250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192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/>
                <a:t>E</a:t>
              </a:r>
            </a:p>
          </p:txBody>
        </p:sp>
        <p:cxnSp>
          <p:nvCxnSpPr>
            <p:cNvPr id="8" name="AutoShape 13"/>
            <p:cNvCxnSpPr>
              <a:cxnSpLocks noChangeShapeType="1"/>
              <a:stCxn id="7" idx="2"/>
              <a:endCxn id="7" idx="3"/>
            </p:cNvCxnSpPr>
            <p:nvPr/>
          </p:nvCxnSpPr>
          <p:spPr bwMode="auto">
            <a:xfrm rot="10800000" flipH="1" flipV="1">
              <a:off x="1173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229083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10" name="AutoShape 15"/>
            <p:cNvCxnSpPr>
              <a:cxnSpLocks noChangeShapeType="1"/>
              <a:stCxn id="9" idx="2"/>
              <a:endCxn id="9" idx="3"/>
            </p:cNvCxnSpPr>
            <p:nvPr/>
          </p:nvCxnSpPr>
          <p:spPr bwMode="auto">
            <a:xfrm rot="10800000" flipH="1" flipV="1">
              <a:off x="227178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3664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12" name="AutoShape 19"/>
            <p:cNvCxnSpPr>
              <a:cxnSpLocks noChangeShapeType="1"/>
              <a:stCxn id="11" idx="2"/>
              <a:endCxn id="11" idx="3"/>
            </p:cNvCxnSpPr>
            <p:nvPr/>
          </p:nvCxnSpPr>
          <p:spPr bwMode="auto">
            <a:xfrm rot="10800000" flipH="1" flipV="1">
              <a:off x="3644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635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1820937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3186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1454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2551187" y="2565375"/>
              <a:ext cx="9525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H="1">
              <a:off x="3054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6078612" y="4467200"/>
              <a:ext cx="1395412" cy="7620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Twin 2</a:t>
              </a:r>
              <a:endParaRPr lang="en-US" sz="2400" b="1" baseline="-25000"/>
            </a:p>
          </p:txBody>
        </p:sp>
        <p:sp>
          <p:nvSpPr>
            <p:cNvPr id="20" name="Oval 29"/>
            <p:cNvSpPr>
              <a:spLocks noChangeArrowheads="1"/>
            </p:cNvSpPr>
            <p:nvPr/>
          </p:nvSpPr>
          <p:spPr bwMode="auto">
            <a:xfrm>
              <a:off x="5383287" y="203515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A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20" idx="2"/>
              <a:endCxn id="20" idx="3"/>
            </p:cNvCxnSpPr>
            <p:nvPr/>
          </p:nvCxnSpPr>
          <p:spPr bwMode="auto">
            <a:xfrm rot="10800000" flipH="1" flipV="1">
              <a:off x="5364237" y="230185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Oval 37"/>
            <p:cNvSpPr>
              <a:spLocks noChangeArrowheads="1"/>
            </p:cNvSpPr>
            <p:nvPr/>
          </p:nvSpPr>
          <p:spPr bwMode="auto">
            <a:xfrm>
              <a:off x="6538987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</a:t>
              </a:r>
            </a:p>
          </p:txBody>
        </p:sp>
        <p:cxnSp>
          <p:nvCxnSpPr>
            <p:cNvPr id="23" name="AutoShape 38"/>
            <p:cNvCxnSpPr>
              <a:cxnSpLocks noChangeShapeType="1"/>
              <a:stCxn id="22" idx="2"/>
              <a:endCxn id="22" idx="3"/>
            </p:cNvCxnSpPr>
            <p:nvPr/>
          </p:nvCxnSpPr>
          <p:spPr bwMode="auto">
            <a:xfrm rot="10800000" flipH="1" flipV="1">
              <a:off x="6519937" y="2295500"/>
              <a:ext cx="96837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39"/>
            <p:cNvSpPr>
              <a:spLocks noChangeArrowheads="1"/>
            </p:cNvSpPr>
            <p:nvPr/>
          </p:nvSpPr>
          <p:spPr bwMode="auto">
            <a:xfrm>
              <a:off x="7855024" y="2028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E</a:t>
              </a:r>
            </a:p>
          </p:txBody>
        </p:sp>
        <p:cxnSp>
          <p:nvCxnSpPr>
            <p:cNvPr id="25" name="AutoShape 40"/>
            <p:cNvCxnSpPr>
              <a:cxnSpLocks noChangeShapeType="1"/>
              <a:stCxn id="24" idx="2"/>
              <a:endCxn id="24" idx="3"/>
            </p:cNvCxnSpPr>
            <p:nvPr/>
          </p:nvCxnSpPr>
          <p:spPr bwMode="auto">
            <a:xfrm rot="10800000" flipH="1" flipV="1">
              <a:off x="7835974" y="2295500"/>
              <a:ext cx="96838" cy="207963"/>
            </a:xfrm>
            <a:prstGeom prst="curvedConnector4">
              <a:avLst>
                <a:gd name="adj1" fmla="val -216394"/>
                <a:gd name="adj2" fmla="val 238167"/>
              </a:avLst>
            </a:prstGeom>
            <a:noFill/>
            <a:ln w="1905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4826074" y="2420913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7" name="Text Box 43"/>
            <p:cNvSpPr txBox="1">
              <a:spLocks noChangeArrowheads="1"/>
            </p:cNvSpPr>
            <p:nvPr/>
          </p:nvSpPr>
          <p:spPr bwMode="auto">
            <a:xfrm>
              <a:off x="6072262" y="2417738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8" name="Text Box 44"/>
            <p:cNvSpPr txBox="1">
              <a:spLocks noChangeArrowheads="1"/>
            </p:cNvSpPr>
            <p:nvPr/>
          </p:nvSpPr>
          <p:spPr bwMode="auto">
            <a:xfrm>
              <a:off x="7377187" y="2416150"/>
              <a:ext cx="3254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5645224" y="2562200"/>
              <a:ext cx="6858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" name="Line 47"/>
            <p:cNvSpPr>
              <a:spLocks noChangeShapeType="1"/>
            </p:cNvSpPr>
            <p:nvPr/>
          </p:nvSpPr>
          <p:spPr bwMode="auto">
            <a:xfrm flipH="1">
              <a:off x="7245424" y="2562200"/>
              <a:ext cx="838200" cy="1905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 flipH="1">
              <a:off x="6754887" y="2565375"/>
              <a:ext cx="30162" cy="190182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cxnSp>
          <p:nvCxnSpPr>
            <p:cNvPr id="32" name="AutoShape 49"/>
            <p:cNvCxnSpPr>
              <a:cxnSpLocks noChangeShapeType="1"/>
              <a:stCxn id="11" idx="0"/>
              <a:endCxn id="20" idx="0"/>
            </p:cNvCxnSpPr>
            <p:nvPr/>
          </p:nvCxnSpPr>
          <p:spPr bwMode="auto">
            <a:xfrm rot="5400000" flipV="1">
              <a:off x="4787181" y="1153293"/>
              <a:ext cx="6350" cy="1719263"/>
            </a:xfrm>
            <a:prstGeom prst="curvedConnector3">
              <a:avLst>
                <a:gd name="adj1" fmla="val -5725000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51"/>
            <p:cNvCxnSpPr>
              <a:cxnSpLocks noChangeShapeType="1"/>
              <a:stCxn id="9" idx="0"/>
              <a:endCxn id="22" idx="0"/>
            </p:cNvCxnSpPr>
            <p:nvPr/>
          </p:nvCxnSpPr>
          <p:spPr bwMode="auto">
            <a:xfrm rot="5400000" flipV="1">
              <a:off x="4680818" y="-113531"/>
              <a:ext cx="1588" cy="4248150"/>
            </a:xfrm>
            <a:prstGeom prst="curvedConnector3">
              <a:avLst>
                <a:gd name="adj1" fmla="val -68000032"/>
              </a:avLst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4641924" y="548680"/>
              <a:ext cx="3254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4499110" y="1268760"/>
              <a:ext cx="61106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 dirty="0" smtClean="0"/>
                <a:t>1/.5</a:t>
              </a:r>
              <a:endParaRPr lang="en-US" sz="2000" b="1" dirty="0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355154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e</a:t>
              </a: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3133154" y="3089250"/>
              <a:ext cx="409575" cy="5794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a</a:t>
              </a: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2137791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5963666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a</a:t>
              </a: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7714331" y="3137595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/>
                <a:t>e</a:t>
              </a: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6755828" y="3097188"/>
              <a:ext cx="409575" cy="579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4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4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4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4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 dirty="0"/>
                <a:t>c</a:t>
              </a: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92" y="4221088"/>
            <a:ext cx="7656361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34" y="5717231"/>
            <a:ext cx="7613406" cy="5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2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Today we will run an ACE model</a:t>
            </a:r>
            <a:endParaRPr lang="en-AU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55120"/>
              </p:ext>
            </p:extLst>
          </p:nvPr>
        </p:nvGraphicFramePr>
        <p:xfrm>
          <a:off x="4837360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.5a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97692"/>
              </p:ext>
            </p:extLst>
          </p:nvPr>
        </p:nvGraphicFramePr>
        <p:xfrm>
          <a:off x="1115616" y="5400706"/>
          <a:ext cx="355106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5532"/>
                <a:gridCol w="177553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a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+c</a:t>
                      </a:r>
                      <a:r>
                        <a:rPr lang="en-AU" sz="2800" baseline="30000" dirty="0" smtClean="0"/>
                        <a:t>2</a:t>
                      </a:r>
                      <a:r>
                        <a:rPr lang="en-AU" sz="2800" dirty="0" smtClean="0"/>
                        <a:t>+e</a:t>
                      </a:r>
                      <a:r>
                        <a:rPr lang="en-AU" sz="2800" baseline="30000" dirty="0" smtClean="0"/>
                        <a:t>2</a:t>
                      </a:r>
                      <a:endParaRPr lang="en-A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58494" y="4968658"/>
            <a:ext cx="672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MZ				DZ</a:t>
            </a:r>
            <a:endParaRPr lang="en-A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800926" cy="85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17" y="2924944"/>
            <a:ext cx="592378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742" y="4149080"/>
            <a:ext cx="6351730" cy="819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1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Starting at the beginning…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Data preparation</a:t>
            </a:r>
          </a:p>
          <a:p>
            <a:pPr lvl="1"/>
            <a:r>
              <a:rPr lang="en-AU" dirty="0"/>
              <a:t>The algebra style used in </a:t>
            </a:r>
            <a:r>
              <a:rPr lang="en-AU" dirty="0" err="1"/>
              <a:t>Mx</a:t>
            </a:r>
            <a:r>
              <a:rPr lang="en-AU" dirty="0"/>
              <a:t> expects 1 line per case/family </a:t>
            </a:r>
          </a:p>
          <a:p>
            <a:pPr lvl="1"/>
            <a:r>
              <a:rPr lang="en-AU" dirty="0"/>
              <a:t>(Almost) limitless number of families and variables</a:t>
            </a:r>
          </a:p>
          <a:p>
            <a:pPr lvl="1"/>
            <a:r>
              <a:rPr lang="en-AU" dirty="0" smtClean="0"/>
              <a:t>Missing data </a:t>
            </a:r>
            <a:endParaRPr lang="en-AU" dirty="0"/>
          </a:p>
          <a:p>
            <a:pPr lvl="2"/>
            <a:r>
              <a:rPr lang="en-AU" dirty="0" smtClean="0"/>
              <a:t>Default </a:t>
            </a:r>
            <a:r>
              <a:rPr lang="en-AU" dirty="0"/>
              <a:t>missing code is now </a:t>
            </a:r>
            <a:r>
              <a:rPr lang="en-AU" b="1" dirty="0" smtClean="0"/>
              <a:t>NA</a:t>
            </a:r>
          </a:p>
          <a:p>
            <a:pPr lvl="2"/>
            <a:r>
              <a:rPr lang="en-AU" b="1" dirty="0" smtClean="0"/>
              <a:t>No missing covariates/definition variables!</a:t>
            </a:r>
          </a:p>
          <a:p>
            <a:pPr lvl="1"/>
            <a:r>
              <a:rPr lang="en-AU" dirty="0"/>
              <a:t>Quick R </a:t>
            </a:r>
            <a:r>
              <a:rPr lang="en-AU" dirty="0" smtClean="0"/>
              <a:t>- http</a:t>
            </a:r>
            <a:r>
              <a:rPr lang="en-AU" dirty="0"/>
              <a:t>://www.statmethods.net/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85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60690"/>
            <a:ext cx="7776864" cy="250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141" y="512634"/>
            <a:ext cx="5773291" cy="108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5" name="Straight Arrow Connector 44"/>
          <p:cNvCxnSpPr/>
          <p:nvPr/>
        </p:nvCxnSpPr>
        <p:spPr>
          <a:xfrm flipH="1">
            <a:off x="1547664" y="1596958"/>
            <a:ext cx="1139477" cy="64386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83568" y="4509120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To fit a model to data, the differences between the observed covariance matrix and model-implied expected covariance matrix are minimized. </a:t>
            </a:r>
            <a:endParaRPr lang="en-AU" dirty="0" smtClean="0"/>
          </a:p>
          <a:p>
            <a:r>
              <a:rPr lang="en-AU" dirty="0" smtClean="0"/>
              <a:t>Objective </a:t>
            </a:r>
            <a:r>
              <a:rPr lang="en-AU" dirty="0"/>
              <a:t>functions are functions for which free parameter values are chosen such that the value of the objective function is minimized</a:t>
            </a:r>
            <a:r>
              <a:rPr lang="en-AU" dirty="0" smtClean="0"/>
              <a:t>.</a:t>
            </a:r>
          </a:p>
          <a:p>
            <a:r>
              <a:rPr lang="en-AU" dirty="0" err="1" smtClean="0"/>
              <a:t>mxFIMLObjective</a:t>
            </a:r>
            <a:r>
              <a:rPr lang="en-AU" dirty="0"/>
              <a:t>() </a:t>
            </a:r>
            <a:r>
              <a:rPr lang="en-AU" dirty="0" smtClean="0"/>
              <a:t>uses </a:t>
            </a:r>
            <a:r>
              <a:rPr lang="en-AU" dirty="0"/>
              <a:t>full-information maximum likelihood to provide maximum likelihood estimates of free parameters in the algebra defined by the covariance and means arguments.</a:t>
            </a:r>
          </a:p>
        </p:txBody>
      </p:sp>
    </p:spTree>
    <p:extLst>
      <p:ext uri="{BB962C8B-B14F-4D97-AF65-F5344CB8AC3E}">
        <p14:creationId xmlns:p14="http://schemas.microsoft.com/office/powerpoint/2010/main" val="23631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ounded Rectangle 44"/>
          <p:cNvSpPr/>
          <p:nvPr/>
        </p:nvSpPr>
        <p:spPr>
          <a:xfrm>
            <a:off x="755576" y="4437112"/>
            <a:ext cx="3024336" cy="158417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This models requires path parameters, means, covariance, data and objectives 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355976" y="4221088"/>
            <a:ext cx="4320480" cy="100811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Automatic naming – you don’t need to predefine this</a:t>
            </a:r>
            <a:endParaRPr lang="en-AU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75760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 flipH="1" flipV="1">
            <a:off x="5868144" y="2492896"/>
            <a:ext cx="648072" cy="172819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328740"/>
            <a:ext cx="3318495" cy="104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Straight Arrow Connector 46"/>
          <p:cNvCxnSpPr/>
          <p:nvPr/>
        </p:nvCxnSpPr>
        <p:spPr>
          <a:xfrm flipV="1">
            <a:off x="2087724" y="1556792"/>
            <a:ext cx="0" cy="288032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1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err="1" smtClean="0"/>
              <a:t>Submodels</a:t>
            </a:r>
            <a:endParaRPr lang="en-A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51" y="1628800"/>
            <a:ext cx="7257425" cy="1637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55576" y="4437112"/>
            <a:ext cx="7200800" cy="158417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Pickup the previously prepared model</a:t>
            </a:r>
          </a:p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Edit as required</a:t>
            </a:r>
          </a:p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Rerun and compare</a:t>
            </a:r>
            <a:endParaRPr lang="en-AU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499992" y="3429000"/>
            <a:ext cx="0" cy="10081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3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Saving your output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Save the R workspace </a:t>
            </a:r>
          </a:p>
          <a:p>
            <a:pPr lvl="1"/>
            <a:r>
              <a:rPr lang="en-AU" smtClean="0"/>
              <a:t>On closing click yes</a:t>
            </a:r>
          </a:p>
          <a:p>
            <a:pPr lvl="1"/>
            <a:r>
              <a:rPr lang="en-AU" smtClean="0"/>
              <a:t>Very big</a:t>
            </a:r>
          </a:p>
          <a:p>
            <a:pPr lvl="1"/>
            <a:r>
              <a:rPr lang="en-AU" smtClean="0"/>
              <a:t>Saves everything</a:t>
            </a:r>
          </a:p>
          <a:p>
            <a:r>
              <a:rPr lang="en-AU" smtClean="0"/>
              <a:t>Save the fitted model</a:t>
            </a:r>
          </a:p>
          <a:p>
            <a:pPr lvl="1"/>
            <a:r>
              <a:rPr lang="en-AU" smtClean="0"/>
              <a:t>Equivalent to save in classic Mx</a:t>
            </a:r>
          </a:p>
          <a:p>
            <a:pPr lvl="1"/>
            <a:r>
              <a:rPr lang="en-AU" smtClean="0"/>
              <a:t>save(univACEFit, file="test.omxs")</a:t>
            </a:r>
          </a:p>
          <a:p>
            <a:pPr lvl="1"/>
            <a:r>
              <a:rPr lang="en-AU" smtClean="0"/>
              <a:t>load("test.omxs") – need to load OpenMx first</a:t>
            </a:r>
          </a:p>
        </p:txBody>
      </p:sp>
    </p:spTree>
    <p:extLst>
      <p:ext uri="{BB962C8B-B14F-4D97-AF65-F5344CB8AC3E}">
        <p14:creationId xmlns:p14="http://schemas.microsoft.com/office/powerpoint/2010/main" val="38768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What to report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Summary statistics </a:t>
            </a:r>
          </a:p>
          <a:p>
            <a:pPr lvl="1" eaLnBrk="1" hangingPunct="1"/>
            <a:r>
              <a:rPr lang="en-AU" smtClean="0"/>
              <a:t>Usually from a simplified ‘saturated’ model</a:t>
            </a:r>
          </a:p>
          <a:p>
            <a:pPr eaLnBrk="1" hangingPunct="1"/>
            <a:r>
              <a:rPr lang="en-AU" smtClean="0"/>
              <a:t>Standardized estimates </a:t>
            </a:r>
          </a:p>
          <a:p>
            <a:pPr lvl="1" eaLnBrk="1" hangingPunct="1"/>
            <a:r>
              <a:rPr lang="en-AU" smtClean="0"/>
              <a:t>Easier to conceptualise</a:t>
            </a:r>
          </a:p>
          <a:p>
            <a:pPr lvl="2" eaLnBrk="1" hangingPunct="1"/>
            <a:r>
              <a:rPr lang="en-AU" smtClean="0"/>
              <a:t>ie 40% of the phenotypic variance vs a genetic effect of 2.84</a:t>
            </a:r>
          </a:p>
          <a:p>
            <a:pPr lvl="2" eaLnBrk="1" hangingPunct="1"/>
            <a:r>
              <a:rPr lang="en-AU" smtClean="0"/>
              <a:t>Can easily be returned to original scale if summary statistics are provided</a:t>
            </a:r>
          </a:p>
        </p:txBody>
      </p:sp>
    </p:spTree>
    <p:extLst>
      <p:ext uri="{BB962C8B-B14F-4D97-AF65-F5344CB8AC3E}">
        <p14:creationId xmlns:p14="http://schemas.microsoft.com/office/powerpoint/2010/main" val="28789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What to report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Path coefficients </a:t>
            </a:r>
          </a:p>
          <a:p>
            <a:pPr lvl="1" eaLnBrk="1" hangingPunct="1"/>
            <a:r>
              <a:rPr lang="en-AU" smtClean="0"/>
              <a:t>Very important in multivariate analyses </a:t>
            </a:r>
          </a:p>
          <a:p>
            <a:pPr lvl="2" eaLnBrk="1" hangingPunct="1"/>
            <a:r>
              <a:rPr lang="en-AU" smtClean="0"/>
              <a:t>Gives a much clearer picture of the directionality of effects</a:t>
            </a:r>
          </a:p>
          <a:p>
            <a:pPr eaLnBrk="1" hangingPunct="1"/>
            <a:r>
              <a:rPr lang="en-AU" smtClean="0"/>
              <a:t>Variance components/proportion of variance explained</a:t>
            </a:r>
          </a:p>
          <a:p>
            <a:pPr eaLnBrk="1" hangingPunct="1"/>
            <a:r>
              <a:rPr lang="en-AU" smtClean="0"/>
              <a:t>Genetic correlations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34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General Advice/Problem solving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Scripting styles differ</a:t>
            </a:r>
          </a:p>
          <a:p>
            <a:pPr eaLnBrk="1" hangingPunct="1"/>
            <a:r>
              <a:rPr lang="en-AU" smtClean="0"/>
              <a:t>Check the sample description</a:t>
            </a:r>
          </a:p>
          <a:p>
            <a:pPr eaLnBrk="1" hangingPunct="1"/>
            <a:r>
              <a:rPr lang="en-AU" smtClean="0"/>
              <a:t>Learn to love the webpage</a:t>
            </a:r>
          </a:p>
          <a:p>
            <a:pPr eaLnBrk="1" hangingPunct="1"/>
            <a:r>
              <a:rPr lang="en-AU" smtClean="0"/>
              <a:t>Comments are your friends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59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64088" y="116632"/>
            <a:ext cx="3528392" cy="108012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Bus shelter on the road to </a:t>
            </a:r>
            <a:r>
              <a:rPr lang="en-AU" sz="2000" dirty="0" err="1" smtClean="0">
                <a:solidFill>
                  <a:schemeClr val="tx1"/>
                </a:solidFill>
              </a:rPr>
              <a:t>Sintra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smtClean="0">
                <a:solidFill>
                  <a:schemeClr val="tx1"/>
                </a:solidFill>
              </a:rPr>
              <a:t>(Portugal)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Selecting and sub-setting data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71600" y="1827213"/>
            <a:ext cx="7313612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AU" dirty="0" smtClean="0"/>
              <a:t>Make separate data sets for the MZ and DZ</a:t>
            </a:r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r>
              <a:rPr lang="en-AU" dirty="0" smtClean="0"/>
              <a:t>Check data is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dirty="0" smtClean="0"/>
              <a:t>numeric and behaves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dirty="0" smtClean="0"/>
              <a:t>as expected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37" y="2420360"/>
            <a:ext cx="4786313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275" y="4000500"/>
            <a:ext cx="23812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Common problem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313612" cy="468052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AU" dirty="0" smtClean="0"/>
              <a:t>Problem: data contains a non numeric value</a:t>
            </a:r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endParaRPr lang="en-AU" dirty="0" smtClean="0"/>
          </a:p>
          <a:p>
            <a:pPr eaLnBrk="1" hangingPunct="1"/>
            <a:r>
              <a:rPr lang="en-AU" sz="2000" dirty="0" smtClean="0"/>
              <a:t>Equivalent </a:t>
            </a:r>
            <a:r>
              <a:rPr lang="en-AU" sz="2000" dirty="0" err="1" smtClean="0"/>
              <a:t>Mx</a:t>
            </a:r>
            <a:r>
              <a:rPr lang="en-AU" sz="2000" dirty="0" smtClean="0"/>
              <a:t> Classic error - </a:t>
            </a:r>
            <a:r>
              <a:rPr lang="en-AU" sz="2000" i="1" dirty="0" smtClean="0"/>
              <a:t>Uh-oh... I'm having trouble reading a number in D or E format</a:t>
            </a:r>
            <a:endParaRPr lang="en-AU" sz="2000" dirty="0" smtClean="0"/>
          </a:p>
          <a:p>
            <a:pPr lvl="1" eaLnBrk="1" hangingPunct="1"/>
            <a:endParaRPr lang="en-AU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35721"/>
            <a:ext cx="57912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95775"/>
            <a:ext cx="78867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4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Important structural stuff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openMx</a:t>
            </a:r>
            <a:r>
              <a:rPr lang="en-AU" dirty="0" smtClean="0"/>
              <a:t> has a very fluid and flexible </a:t>
            </a:r>
            <a:r>
              <a:rPr lang="en-AU" dirty="0" err="1" smtClean="0"/>
              <a:t>stucture</a:t>
            </a:r>
            <a:endParaRPr lang="en-AU" dirty="0" smtClean="0"/>
          </a:p>
          <a:p>
            <a:r>
              <a:rPr lang="en-AU" dirty="0" smtClean="0"/>
              <a:t>Each code snippet is being saved as a variable</a:t>
            </a:r>
          </a:p>
          <a:p>
            <a:r>
              <a:rPr lang="en-AU" dirty="0" smtClean="0"/>
              <a:t>We tend to reuse the variable names in our scripts</a:t>
            </a:r>
          </a:p>
          <a:p>
            <a:r>
              <a:rPr lang="en-AU" dirty="0" smtClean="0"/>
              <a:t>This makes it very important to create a new project for each series of analyses</a:t>
            </a:r>
          </a:p>
          <a:p>
            <a:r>
              <a:rPr lang="en-AU" dirty="0" smtClean="0"/>
              <a:t>Remember the project also contains the data so these files can become very large.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14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Matrices are the building blocks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0735" y="1722908"/>
            <a:ext cx="7313612" cy="437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500" smtClean="0"/>
          </a:p>
          <a:p>
            <a:endParaRPr lang="en-AU" sz="2500" smtClean="0"/>
          </a:p>
          <a:p>
            <a:r>
              <a:rPr lang="en-AU" sz="2500" smtClean="0"/>
              <a:t>Many types eg. type="Lower"</a:t>
            </a:r>
          </a:p>
          <a:p>
            <a:r>
              <a:rPr lang="en-AU" sz="2500" smtClean="0"/>
              <a:t>Denoted by names eg. name="a“</a:t>
            </a:r>
          </a:p>
          <a:p>
            <a:r>
              <a:rPr lang="en-AU" sz="2500" smtClean="0"/>
              <a:t>Size eg. nrow=nv, ncol=nv</a:t>
            </a:r>
          </a:p>
          <a:p>
            <a:r>
              <a:rPr lang="en-AU" sz="2500" smtClean="0"/>
              <a:t>All estimated parameters must be placed in a matrix &amp; Mx must be told what type of matrix it is</a:t>
            </a:r>
          </a:p>
          <a:p>
            <a:pPr>
              <a:buFont typeface="Wingdings" pitchFamily="2" charset="2"/>
              <a:buNone/>
            </a:pPr>
            <a:endParaRPr lang="en-US" sz="2500" dirty="0" smtClean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819472" y="1727671"/>
            <a:ext cx="8001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 dirty="0" err="1"/>
              <a:t>mxMatrix</a:t>
            </a:r>
            <a:r>
              <a:rPr lang="en-AU" dirty="0"/>
              <a:t>( type="Lower", </a:t>
            </a:r>
            <a:r>
              <a:rPr lang="en-AU" dirty="0" err="1"/>
              <a:t>nrow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</a:t>
            </a:r>
            <a:r>
              <a:rPr lang="en-AU" dirty="0" err="1"/>
              <a:t>ncol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free=TRUE, values=.6, label="a11", name="a" ), #X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7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Choosing the model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6" y="1844824"/>
            <a:ext cx="8554641" cy="4250531"/>
          </a:xfrm>
        </p:spPr>
        <p:txBody>
          <a:bodyPr anchor="t"/>
          <a:lstStyle/>
          <a:p>
            <a:pPr marL="625056">
              <a:defRPr/>
            </a:pPr>
            <a:r>
              <a:rPr lang="en-US" dirty="0" smtClean="0"/>
              <a:t>Thinking about parameter space…</a:t>
            </a:r>
          </a:p>
          <a:p>
            <a:pPr marL="625056">
              <a:defRPr/>
            </a:pPr>
            <a:r>
              <a:rPr lang="en-US" dirty="0" smtClean="0"/>
              <a:t>Imagine an ACE model</a:t>
            </a:r>
          </a:p>
          <a:p>
            <a:pPr marL="625056">
              <a:defRPr/>
            </a:pPr>
            <a:r>
              <a:rPr lang="en-US" dirty="0" smtClean="0"/>
              <a:t>Solution space bounded</a:t>
            </a:r>
          </a:p>
          <a:p>
            <a:pPr marL="282156" indent="0">
              <a:buNone/>
              <a:defRPr/>
            </a:pPr>
            <a:r>
              <a:rPr lang="en-US" dirty="0" smtClean="0"/>
              <a:t>    by CIs</a:t>
            </a:r>
            <a:endParaRPr lang="en-US" dirty="0" smtClean="0"/>
          </a:p>
        </p:txBody>
      </p:sp>
      <p:pic>
        <p:nvPicPr>
          <p:cNvPr id="1029" name="Picture 5" descr="http://i.stack.imgur.com/Y6T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7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Choosing the model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7" y="1412776"/>
            <a:ext cx="8220472" cy="4968552"/>
          </a:xfrm>
        </p:spPr>
        <p:txBody>
          <a:bodyPr anchor="t">
            <a:normAutofit/>
          </a:bodyPr>
          <a:lstStyle/>
          <a:p>
            <a:pPr marL="625056">
              <a:defRPr/>
            </a:pPr>
            <a:r>
              <a:rPr lang="en-US" dirty="0" smtClean="0"/>
              <a:t>ACE vs ADE</a:t>
            </a:r>
          </a:p>
          <a:p>
            <a:pPr marL="1025106" lvl="1">
              <a:defRPr/>
            </a:pPr>
            <a:r>
              <a:rPr lang="en-US" dirty="0" smtClean="0"/>
              <a:t>With twins alone can’t joint estimate ACDE</a:t>
            </a:r>
          </a:p>
          <a:p>
            <a:pPr marL="1025106" lvl="1">
              <a:defRPr/>
            </a:pPr>
            <a:r>
              <a:rPr lang="en-US" dirty="0" smtClean="0"/>
              <a:t>Options</a:t>
            </a:r>
          </a:p>
          <a:p>
            <a:pPr marL="1425156" lvl="2">
              <a:defRPr/>
            </a:pPr>
            <a:r>
              <a:rPr lang="en-US" dirty="0"/>
              <a:t>Add in an extra relationship</a:t>
            </a:r>
          </a:p>
          <a:p>
            <a:pPr marL="1425156" lvl="2">
              <a:defRPr/>
            </a:pPr>
            <a:r>
              <a:rPr lang="en-US" dirty="0" smtClean="0"/>
              <a:t>Fix one of these parameters and estimate the other 3</a:t>
            </a:r>
          </a:p>
          <a:p>
            <a:pPr marL="1425156" lvl="2">
              <a:defRPr/>
            </a:pPr>
            <a:r>
              <a:rPr lang="en-US" dirty="0" smtClean="0"/>
              <a:t>Accept this limitation</a:t>
            </a:r>
          </a:p>
          <a:p>
            <a:pPr marL="1882356" lvl="3">
              <a:defRPr/>
            </a:pPr>
            <a:r>
              <a:rPr lang="en-US" dirty="0" smtClean="0"/>
              <a:t>All models are wrong some </a:t>
            </a:r>
            <a:r>
              <a:rPr lang="en-US" dirty="0"/>
              <a:t>are useful (George E. P. </a:t>
            </a:r>
            <a:r>
              <a:rPr lang="en-US" dirty="0" smtClean="0"/>
              <a:t>Box)</a:t>
            </a:r>
          </a:p>
          <a:p>
            <a:pPr marL="1425156" lvl="2">
              <a:defRPr/>
            </a:pPr>
            <a:r>
              <a:rPr lang="en-US" dirty="0" smtClean="0"/>
              <a:t>Reject the twin model, pretend genes have no influence and interpret biological inheritance as a social phenomenon</a:t>
            </a:r>
          </a:p>
          <a:p>
            <a:pPr marL="1025106" lvl="1">
              <a:defRPr/>
            </a:pPr>
            <a:r>
              <a:rPr lang="en-US" dirty="0" smtClean="0"/>
              <a:t>No 1 size fits all solution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62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178594"/>
            <a:ext cx="8478291" cy="1714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 dirty="0" smtClean="0"/>
              <a:t>Choosing the model</a:t>
            </a:r>
            <a:endParaRPr lang="en-US" sz="49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3976" y="1844824"/>
            <a:ext cx="8554641" cy="4250531"/>
          </a:xfrm>
        </p:spPr>
        <p:txBody>
          <a:bodyPr anchor="t"/>
          <a:lstStyle/>
          <a:p>
            <a:pPr marL="625056">
              <a:defRPr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5"/>
            <a:ext cx="5328592" cy="165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4547669" cy="3801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528392" cy="4438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59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sintra</Template>
  <TotalTime>279</TotalTime>
  <Words>977</Words>
  <Application>Microsoft Office PowerPoint</Application>
  <PresentationFormat>On-screen Show (4:3)</PresentationFormat>
  <Paragraphs>268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sintra</vt:lpstr>
      <vt:lpstr>Univariate modeling</vt:lpstr>
      <vt:lpstr>Starting at the beginning…</vt:lpstr>
      <vt:lpstr>Selecting and sub-setting data</vt:lpstr>
      <vt:lpstr>Common problem</vt:lpstr>
      <vt:lpstr>Important structural stuff</vt:lpstr>
      <vt:lpstr>Matrices are the building blocks</vt:lpstr>
      <vt:lpstr>Choosing the model</vt:lpstr>
      <vt:lpstr>Choosing the model</vt:lpstr>
      <vt:lpstr>Choosing the model</vt:lpstr>
      <vt:lpstr>Yesterday we ran an ADE Model</vt:lpstr>
      <vt:lpstr>What is D again?</vt:lpstr>
      <vt:lpstr>What is D again?</vt:lpstr>
      <vt:lpstr>PowerPoint Presentation</vt:lpstr>
      <vt:lpstr>Today we will run an ACE model</vt:lpstr>
      <vt:lpstr>Today we will run an ACE model</vt:lpstr>
      <vt:lpstr>Today we will run an ACE model</vt:lpstr>
      <vt:lpstr>Today we will run an ACE model</vt:lpstr>
      <vt:lpstr>Today we will run an ACE model</vt:lpstr>
      <vt:lpstr>Today we will run an ACE model</vt:lpstr>
      <vt:lpstr>PowerPoint Presentation</vt:lpstr>
      <vt:lpstr>PowerPoint Presentation</vt:lpstr>
      <vt:lpstr>Submodels</vt:lpstr>
      <vt:lpstr>Saving your output</vt:lpstr>
      <vt:lpstr>What to report </vt:lpstr>
      <vt:lpstr>What to report </vt:lpstr>
      <vt:lpstr>General Advice/Problem solving</vt:lpstr>
      <vt:lpstr>PowerPoint Presentation</vt:lpstr>
    </vt:vector>
  </TitlesOfParts>
  <Company>QIMR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</dc:creator>
  <cp:lastModifiedBy>logstress@gmail.com</cp:lastModifiedBy>
  <cp:revision>48</cp:revision>
  <dcterms:created xsi:type="dcterms:W3CDTF">2012-03-05T16:51:34Z</dcterms:created>
  <dcterms:modified xsi:type="dcterms:W3CDTF">2014-03-04T14:15:54Z</dcterms:modified>
</cp:coreProperties>
</file>