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s/slide77.xml" ContentType="application/vnd.openxmlformats-officedocument.presentationml.slid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7" r:id="rId3"/>
    <p:sldMasterId id="2147483753" r:id="rId4"/>
    <p:sldMasterId id="2147483768" r:id="rId5"/>
    <p:sldMasterId id="2147483780" r:id="rId6"/>
    <p:sldMasterId id="2147483818" r:id="rId7"/>
    <p:sldMasterId id="2147483842" r:id="rId8"/>
    <p:sldMasterId id="2147483870" r:id="rId9"/>
    <p:sldMasterId id="2147483887" r:id="rId10"/>
    <p:sldMasterId id="2147483979" r:id="rId11"/>
    <p:sldMasterId id="2147484042" r:id="rId12"/>
    <p:sldMasterId id="2147484054" r:id="rId13"/>
    <p:sldMasterId id="2147484141" r:id="rId14"/>
    <p:sldMasterId id="2147484153" r:id="rId15"/>
    <p:sldMasterId id="2147484165" r:id="rId16"/>
    <p:sldMasterId id="2147484189" r:id="rId17"/>
    <p:sldMasterId id="2147484215" r:id="rId18"/>
    <p:sldMasterId id="2147484242" r:id="rId19"/>
    <p:sldMasterId id="2147484283" r:id="rId20"/>
    <p:sldMasterId id="2147484296" r:id="rId21"/>
    <p:sldMasterId id="2147484309" r:id="rId22"/>
    <p:sldMasterId id="2147484321" r:id="rId23"/>
  </p:sldMasterIdLst>
  <p:notesMasterIdLst>
    <p:notesMasterId r:id="rId101"/>
  </p:notesMasterIdLst>
  <p:sldIdLst>
    <p:sldId id="407" r:id="rId24"/>
    <p:sldId id="409" r:id="rId25"/>
    <p:sldId id="622" r:id="rId26"/>
    <p:sldId id="624" r:id="rId27"/>
    <p:sldId id="561" r:id="rId28"/>
    <p:sldId id="562" r:id="rId29"/>
    <p:sldId id="563" r:id="rId30"/>
    <p:sldId id="564" r:id="rId31"/>
    <p:sldId id="625" r:id="rId32"/>
    <p:sldId id="412" r:id="rId33"/>
    <p:sldId id="413" r:id="rId34"/>
    <p:sldId id="414" r:id="rId35"/>
    <p:sldId id="415" r:id="rId36"/>
    <p:sldId id="416" r:id="rId37"/>
    <p:sldId id="373" r:id="rId38"/>
    <p:sldId id="619" r:id="rId39"/>
    <p:sldId id="620" r:id="rId40"/>
    <p:sldId id="621" r:id="rId41"/>
    <p:sldId id="386" r:id="rId42"/>
    <p:sldId id="387" r:id="rId43"/>
    <p:sldId id="388" r:id="rId44"/>
    <p:sldId id="389" r:id="rId45"/>
    <p:sldId id="390" r:id="rId46"/>
    <p:sldId id="627" r:id="rId47"/>
    <p:sldId id="626" r:id="rId48"/>
    <p:sldId id="495" r:id="rId49"/>
    <p:sldId id="565" r:id="rId50"/>
    <p:sldId id="478" r:id="rId51"/>
    <p:sldId id="479" r:id="rId52"/>
    <p:sldId id="617" r:id="rId53"/>
    <p:sldId id="554" r:id="rId54"/>
    <p:sldId id="482" r:id="rId55"/>
    <p:sldId id="483" r:id="rId56"/>
    <p:sldId id="481" r:id="rId57"/>
    <p:sldId id="618" r:id="rId58"/>
    <p:sldId id="497" r:id="rId59"/>
    <p:sldId id="498" r:id="rId60"/>
    <p:sldId id="480" r:id="rId61"/>
    <p:sldId id="555" r:id="rId62"/>
    <p:sldId id="556" r:id="rId63"/>
    <p:sldId id="557" r:id="rId64"/>
    <p:sldId id="559" r:id="rId65"/>
    <p:sldId id="560" r:id="rId66"/>
    <p:sldId id="513" r:id="rId67"/>
    <p:sldId id="514" r:id="rId68"/>
    <p:sldId id="515" r:id="rId69"/>
    <p:sldId id="585" r:id="rId70"/>
    <p:sldId id="586" r:id="rId71"/>
    <p:sldId id="628" r:id="rId72"/>
    <p:sldId id="587" r:id="rId73"/>
    <p:sldId id="519" r:id="rId74"/>
    <p:sldId id="521" r:id="rId75"/>
    <p:sldId id="520" r:id="rId76"/>
    <p:sldId id="591" r:id="rId77"/>
    <p:sldId id="610" r:id="rId78"/>
    <p:sldId id="611" r:id="rId79"/>
    <p:sldId id="612" r:id="rId80"/>
    <p:sldId id="613" r:id="rId81"/>
    <p:sldId id="614" r:id="rId82"/>
    <p:sldId id="615" r:id="rId83"/>
    <p:sldId id="592" r:id="rId84"/>
    <p:sldId id="593" r:id="rId85"/>
    <p:sldId id="594" r:id="rId86"/>
    <p:sldId id="596" r:id="rId87"/>
    <p:sldId id="597" r:id="rId88"/>
    <p:sldId id="598" r:id="rId89"/>
    <p:sldId id="609" r:id="rId90"/>
    <p:sldId id="600" r:id="rId91"/>
    <p:sldId id="601" r:id="rId92"/>
    <p:sldId id="602" r:id="rId93"/>
    <p:sldId id="599" r:id="rId94"/>
    <p:sldId id="603" r:id="rId95"/>
    <p:sldId id="604" r:id="rId96"/>
    <p:sldId id="608" r:id="rId97"/>
    <p:sldId id="440" r:id="rId98"/>
    <p:sldId id="568" r:id="rId99"/>
    <p:sldId id="616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slide" Target="slides/slide64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103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740D8-8BDA-4F3A-89C1-B908299E6E11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87D9-5863-4368-B0FF-6F7E752330A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4510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C3CB7-D60C-4A88-94F7-6C152003493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7B44B-BA0B-4F12-A874-D0D65EB11738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11ECB-D187-468D-B698-EBADE9B4543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095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AU" sz="2400">
              <a:solidFill>
                <a:srgbClr val="000000"/>
              </a:solidFill>
              <a:latin typeface="Times New Roman" pitchFamily="18" charset="0"/>
              <a:ea typeface="msgothic" charset="0"/>
              <a:cs typeface="msgothic" charset="0"/>
            </a:endParaRPr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095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AU" sz="2400">
              <a:solidFill>
                <a:srgbClr val="000000"/>
              </a:solidFill>
              <a:latin typeface="Times New Roman" pitchFamily="18" charset="0"/>
              <a:ea typeface="msgothic" charset="0"/>
              <a:cs typeface="msgothic" charset="0"/>
            </a:endParaRPr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095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AU" sz="2400">
              <a:solidFill>
                <a:srgbClr val="000000"/>
              </a:solidFill>
              <a:latin typeface="Times New Roman" pitchFamily="18" charset="0"/>
              <a:ea typeface="msgothic" charset="0"/>
              <a:cs typeface="msgothic" charset="0"/>
            </a:endParaRP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>
                <a:solidFill>
                  <a:prstClr val="black"/>
                </a:solidFill>
              </a:rPr>
              <a:pPr/>
              <a:t>37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F61F9-762D-4B09-91DF-D43B4A52EE13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4ABF-784C-4A73-ABDE-A12E2D7C1531}" type="slidenum">
              <a:rPr lang="nl-NL" smtClean="0">
                <a:solidFill>
                  <a:prstClr val="black"/>
                </a:solidFill>
              </a:rPr>
              <a:pPr/>
              <a:t>47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0960554-5474-40B1-8869-29264318CE65}" type="slidenum">
              <a:rPr lang="en-US" altLang="en-US" sz="1200">
                <a:solidFill>
                  <a:srgbClr val="1F497D"/>
                </a:solidFill>
              </a:rPr>
              <a:pPr eaLnBrk="1" hangingPunct="1"/>
              <a:t>62</a:t>
            </a:fld>
            <a:endParaRPr lang="en-US" altLang="en-US" sz="1200">
              <a:solidFill>
                <a:srgbClr val="1F497D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8983EB5-C9F1-47DB-9A8C-DBC8BE87675C}" type="slidenum">
              <a:rPr lang="en-US" altLang="en-US" sz="1200">
                <a:solidFill>
                  <a:srgbClr val="1F497D"/>
                </a:solidFill>
              </a:rPr>
              <a:pPr eaLnBrk="1" hangingPunct="1"/>
              <a:t>63</a:t>
            </a:fld>
            <a:endParaRPr lang="en-US" altLang="en-US" sz="1200">
              <a:solidFill>
                <a:srgbClr val="1F497D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Camp response element binding protein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E466A-B54F-41AE-8A71-31C65D3AB3B0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250A0D-4BF2-437F-879D-47015D49F2C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8EFD40A-E655-42BF-AE37-7F597CB4098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mtClean="0">
              <a:latin typeface="Arial" charset="0"/>
            </a:endParaRPr>
          </a:p>
        </p:txBody>
      </p:sp>
      <p:sp>
        <p:nvSpPr>
          <p:cNvPr id="217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65B8FE9-52C6-4014-A214-FA9620A6F627}" type="slidenum">
              <a:rPr lang="en-AU" altLang="en-US" sz="1200" smtClean="0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AU" alt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BD8B950-5079-4AC4-A2AA-43E35CF4F6E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4ABF-784C-4A73-ABDE-A12E2D7C1531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E6CF6-E3A7-4A79-B469-9624D46ADEF0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06042-23C5-4690-919C-3386AC98323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0DC01-BFB0-48C1-B3B1-0526024396CB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384BD-1B0E-4E3D-AC01-E734960C9F6F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460D5-D238-4EE3-80A4-D041EA906A4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96925"/>
            <a:ext cx="4260850" cy="319563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wrap="square" lIns="94748" tIns="47374" rIns="94748" bIns="47374"/>
          <a:lstStyle/>
          <a:p>
            <a:pPr eaLnBrk="1" hangingPunct="1"/>
            <a:r>
              <a:rPr lang="de-DE" smtClean="0">
                <a:cs typeface="Times New Roman" pitchFamily="18" charset="0"/>
              </a:rPr>
              <a:t>In a GWA the Genome which contains xx SNPs is examined using … SNPs</a:t>
            </a:r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7BF07-DD15-4ABA-A8BB-6CADA97026C6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8035-B16D-432F-98D4-67B1B1BC3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2360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2ED1-C2EE-40A3-89B0-533482520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92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00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1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3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4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05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4106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4107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10" name="Rectangle 1038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4111" name="Rectangle 1039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4112" name="Rectangle 104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24EAAB-D89E-411E-BCF0-02935892016B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448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4DBD-2071-4F80-BDC2-17F2F85FB1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545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9C3F-18CD-47BF-A3CA-117A6BC7AC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7583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69B4-0794-49EB-8E8D-969BEE3079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378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B15ED-A64C-4F4C-B1B0-FA4994D10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3721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D0FBF-D596-41D8-81A3-9C433AD745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9416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03CA3-70FF-42AE-A473-015EFA9663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99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AF7C-BD71-422A-BFC1-3EFEE5962F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27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5DF46-3929-4773-95E3-7C99DDBC24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2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C15C4-72C9-4AC0-BD3A-B8896AB380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0153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9734-1AF9-441E-887A-4E6C4278F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7060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84BEAB-9676-4239-80C7-0B8A46AF6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5053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BC3F72-55F5-4840-AA1D-80F74BB520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9411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D2B999-20E0-4CF2-92FC-8BE2B79054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6125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313EF7-FB7C-4FAE-ACA0-8E3A42FC4D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6564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7BC099-F624-4068-92E1-B9F607EC8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610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A8C1-2128-4893-8906-4DB16C38844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8332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0832B-8807-44B7-8C6C-7554F791008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3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A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63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 Ferreira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63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>
                <a:solidFill>
                  <a:prstClr val="black"/>
                </a:solidFill>
              </a:rPr>
              <a:t>QIMR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6691" y="655721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670190-1B9E-4826-8C25-EDBD60096C98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r>
              <a:rPr lang="en-AU" smtClean="0">
                <a:solidFill>
                  <a:prstClr val="black"/>
                </a:solidFill>
              </a:rPr>
              <a:t> of 15</a:t>
            </a:r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AFEC3-5759-4C25-989C-A3715D6F435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2750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B32B-3480-4255-8FDE-0E302569BCC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6731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EB77-585A-4357-9917-0B7D0AF515C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261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AF9E-2AC4-4FEC-9D55-6D273686794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4316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CE20-579A-4F35-9970-9855B21ED61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2252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5FD9-A5C5-47D8-8C19-DF632096D42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0329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AC08-6925-4B82-A6DD-6E4827CAF45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9443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E003-A086-4A3D-8C35-A3F40A9D45E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6190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34EE-B44C-45D5-8924-15ACD0377D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7525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3FD57-450D-4757-B6D5-6F80CBA93E2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10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668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526C4A0-2505-44D5-9CFC-47978DD130C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C5C7-926D-486C-8D87-E369F57D7F0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806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EBC2-A723-4064-9713-3CE32E5A004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3613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668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526C4A0-2505-44D5-9CFC-47978DD130C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19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9BF1-D20C-49B6-88CF-6BB0CEE1F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7133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2919-6681-43E8-BA3B-810B72C9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981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265A-B179-486C-96C6-CDBAC4BBF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2304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A8E8-4656-442B-A3B2-872F70EBB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8845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3C18-763F-4EF3-828B-DAEB6F649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269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B4FE-A8A1-4D15-9DE8-ED3331AD23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0855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6BC1-9F35-47C4-86E6-C409CEC1E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9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9BF1-D20C-49B6-88CF-6BB0CEE1F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72B9-43C5-48CC-93AF-C46151B68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6487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ADA0-996A-44B0-9DFA-B9785841A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0598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82C6-A231-4FBD-B99C-576EC52B3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4071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DA8E-9A41-486E-8752-6142CB363D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5974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8035-B16D-432F-98D4-67B1B1BC3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5288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2ED1-C2EE-40A3-89B0-533482520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0365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3306-AA87-4D1C-BDBD-C4C36ED44B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7535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4415-C8C4-4870-B247-36AC9B71CE5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8007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93F8-F98C-438A-94C4-17E8B6B1519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1823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E277-A8FC-4EB6-BA68-2A4D41E6B2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69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2919-6681-43E8-BA3B-810B72C9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D47E-3800-4718-A4CA-31525448430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5351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891E-AB75-4C29-9ED4-23FDD046DB8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9045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9B434-5699-4C3F-BFF2-51E7EEC0FF6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641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9BC4-4ED4-4CC0-885C-51F6060ED6E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6864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9C63-11A0-4EEE-9627-086EFB45449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0486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D9BB9-2680-403E-A7BE-4988876BA5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1659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C06A-AF94-4146-B052-2AA409D0852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0999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334467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63427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08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265A-B179-486C-96C6-CDBAC4BBF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77897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25079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2849096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04352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85276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043579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522361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094224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364F-3C8F-4E28-AFDF-491A74F862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33123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9C79-ED69-4ECC-A0B4-15A6B6F48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620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A8E8-4656-442B-A3B2-872F70EBB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D4F2-856B-4D1F-8D52-2B5F0E872A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93415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3312-7466-4E80-899E-D47760894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27548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8FF46-7C90-4FBD-B548-BC36B1B4A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3039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34A00-C010-472B-88FD-AB5EFF4B6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7148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9286-E8A5-4950-A7F9-D9EADCC8A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8909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93C2-C277-4B2A-977D-7FB0AC446F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07803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70AA-6A90-42E5-8DB9-5F44CC408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07430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C6D5-B55F-43FF-9019-D8159AFE2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43591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89C3F-B1D9-4D34-B27F-0A4BD35AF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33263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CD4D-0C8F-49A6-A4C7-4801C3D0F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801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3C18-763F-4EF3-828B-DAEB6F649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8337-E436-49C1-A1AC-7DF98B76B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87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43268-0E50-4448-A496-4AC41B537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4659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F1D0-CFD0-48E6-8575-BE74B6B8A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927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57DE-7C2A-4734-B95C-4D09A02D5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845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75B9-0182-429A-8D02-3EDC3F11F3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131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6C26-FC41-419A-A5DF-2D28C5A25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4091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9850-8207-4A4D-84AB-90F623617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6699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C171-AFD4-4774-A104-6D2D60309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9764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5CF0-8328-4A3F-883B-0A263EBD14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3516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5249-0FFE-4FC2-9C53-42897EA6EE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13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B4FE-A8A1-4D15-9DE8-ED3331AD23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slide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2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3124200"/>
            <a:ext cx="64008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00600"/>
            <a:ext cx="6400800" cy="1143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CBCBC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pPr>
              <a:defRPr/>
            </a:pPr>
            <a:fld id="{80108F1C-4D85-4B7E-8629-D7E8512CB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6043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26EB-1CDD-4C16-BE78-6651429EA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967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CA9B-49FB-4AFC-B4D9-F6B42AC0C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5267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2192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4BAE-E4E2-4099-BF1C-DB3A9828C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751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47E6-82B8-4031-9EEA-03EAAF0F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3029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A83B-F5BD-4A6C-822E-7AC35135E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3648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4D7E-7A51-4AF0-87C8-BBB8D2B00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31259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C51D-4FA0-43AD-A527-C675C4268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81473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943F-BA1D-44DB-AD41-279319C87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9797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F11A-AB26-4DD6-836C-6FF67900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01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6BC1-9F35-47C4-86E6-C409CEC1E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304800"/>
            <a:ext cx="1981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57912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8AA47-23CE-478E-9BB1-B9EFB387E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7479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783E6-7F9A-4EFF-A918-000846B658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785739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C171-5952-426C-A08F-179FF0E5F7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8183531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38BA7-F70A-4982-B7D4-7D8C37D6E6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7893881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AAE6-C07E-4152-933B-2B84D0F7DB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412149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C9ED-6E04-4E03-881D-028043FA0D8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6726544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A121-B287-43B8-A085-CD17A57575A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236490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416C-1DDB-4189-AC27-42A44F69B7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223160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6868-B7E9-4F17-B587-766E4110E7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200866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B0154-4768-42CD-AB64-F03185F957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8129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72B9-43C5-48CC-93AF-C46151B68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3D6-BFD4-44FB-B6B0-BDC3FA31FE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034183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FE5B-3A03-4D26-A0F6-903E56E194C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6349640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59FF-8A5E-4342-9D29-483EE8DBCB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793753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A8C1-2128-4893-8906-4DB16C38844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99195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0832B-8807-44B7-8C6C-7554F791008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9744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AFEC3-5759-4C25-989C-A3715D6F435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11455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B32B-3480-4255-8FDE-0E302569BCC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31235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EB77-585A-4357-9917-0B7D0AF515C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9078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AF9E-2AC4-4FEC-9D55-6D273686794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93014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CE20-579A-4F35-9970-9855B21ED61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57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ADA0-996A-44B0-9DFA-B9785841A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5FD9-A5C5-47D8-8C19-DF632096D42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6178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AC08-6925-4B82-A6DD-6E4827CAF45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0984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E003-A086-4A3D-8C35-A3F40A9D45E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049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34EE-B44C-45D5-8924-15ACD0377D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0442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3FD57-450D-4757-B6D5-6F80CBA93E2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372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C5C7-926D-486C-8D87-E369F57D7F0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5334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EBC2-A723-4064-9713-3CE32E5A004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436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A1DF-EC67-4AF3-A738-92D12CC18B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5592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5D6D4-090E-405A-BA9F-6F1F5FD715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61203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68466-6203-4A1F-96B8-BC1ECCBA8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41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82C6-A231-4FBD-B99C-576EC52B3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4A55B-E7E8-4F03-9CB9-5E11C1EC15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97274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9B53-EE46-4EB1-8421-09611806BB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8990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4CB45-43C7-4EB8-8439-D256DB1AA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6408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43B0C-EB48-4ED8-86BC-4D441FA798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82793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D962F-2E1A-4062-9273-8A37C58C93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1313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CDC-8943-4EE4-B173-EA189DE784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076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06B3-52E9-4904-AA50-46074BDA80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8174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666A-D87B-4FAA-9D19-41CFB5B579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3644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3DCF-2759-43D7-AC84-68482CD8D38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36671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F32F-8805-4159-900B-0CBBD454D6E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84623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DA8E-9A41-486E-8752-6142CB363D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7A6D-E6AC-4E46-A047-1A422701B4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8186769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B740B-4193-419A-97C1-BD3105EC726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952528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C14CA-4B2F-4B03-B6D9-DA479D94E71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6255101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6E51-6D3A-4DA5-ADB9-71DA48C967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8865770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8BC68-9583-4A23-BE20-31679F8C5E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0460774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A477-ED8C-4579-8EE1-6175C47D62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7529145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F5C32-D325-4B5B-AAB3-94AA23D5CC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96199777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5DD6-E14F-425F-8140-053CBBAECA3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68237214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E768-892C-4EF6-8410-2FB215BE876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37344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0ECE-CFF5-4F48-AAA5-62494956396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4298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8035-B16D-432F-98D4-67B1B1BC3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0C9B-01A5-4C96-91E8-E0D8024C3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84710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B87A-F0FE-4690-9704-CA663613A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9427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88C9-D864-4737-B7D1-DA085477A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23001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69AF0-6051-486D-AF40-5F187ADE5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65489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A79B-60D2-42CE-AD96-64DA4DB5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26633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33F7-4989-4F52-8B0A-99907F06F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87023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6C95-9B87-4516-8E97-A4136F6B3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46106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9F9-AAAA-468B-8761-CDF40D7F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1898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7780-1B87-4548-ACCD-CC59189B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78057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6B168-ED9B-424A-9CB9-FA45B08E5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356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2ED1-C2EE-40A3-89B0-533482520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62893-EBB9-4516-A64C-C0B53768B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44294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5F3D-2F2D-481F-8A4D-1E29685FC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86310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06214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31933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70284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8807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97886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88937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256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728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2936C-E7B5-4DE8-8956-71A2AC770E99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CE83-2855-4524-93FB-C03ACBC869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3841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845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91438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206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6647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57566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6409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1783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1176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78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6433-6B14-4314-A949-32626F0E32B7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E8C7-B015-43B1-92BE-9CAD0BBB2D3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5768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69653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48436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5294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4641" y="260355"/>
            <a:ext cx="8343900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6091" y="1625600"/>
            <a:ext cx="4094285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1050" y="1625600"/>
            <a:ext cx="40957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6091" y="3937000"/>
            <a:ext cx="4094285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1050" y="3937000"/>
            <a:ext cx="40957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21182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7BF4-6387-4F72-A087-B5AB92CE2E37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7580-6758-45A3-97A9-68667FBEF6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F65C-AB8A-401C-BEE6-0D8906596CB0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5B97-262C-4F91-8B77-2371F3FDD3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6DDF-7653-4C67-9C8C-E2099A1237C5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710A-27CD-4DDF-BE47-085D13FE7AB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C94B-18C3-4811-A50A-AB9B99399F85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D4D8-E794-43F8-BA73-150F2C3415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B110F-7228-4EB3-8756-4028D286B3CE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0D12-BBF5-4080-962C-6B0D7D0EF0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6C24-1272-43CD-B458-0CD56C645B4A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64E7-D021-47E6-85C3-31F245647D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9E6A5-B9BC-46AF-83B4-28CDB085D932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B702-81F1-472F-A95D-AA433846DE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A4CB-032B-4FC4-9117-BA446B275D64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9D44-3CFD-4958-BDD8-0FA07A9FD3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BC0A-7BF0-4F12-8C2B-867E17625D6A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F261-6C00-4E04-B0B0-E6A13A3C9C6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3EC8-6CF2-4A94-A692-589AA0D67EE2}" type="datetime1">
              <a:rPr lang="en-US"/>
              <a:pPr>
                <a:defRPr/>
              </a:pPr>
              <a:t>3/8/2014</a:t>
            </a:fld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D349-F58C-4511-A0CB-44CF96C649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1066801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en-A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en-A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en-A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1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717DFA-AACB-46EB-99D6-509CC0BF37B4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137A8-79E3-4560-B078-CD3A6FF5B9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9E2AF-0843-4683-8D1B-FCC7F306F5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4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4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E5AA5-1267-4AE5-B825-D0318E04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2117-B946-401B-B268-EC651FD96F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BDD05-C0CA-4D4E-82AF-594E773DC7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C5B5A-92A3-480E-85F7-10079BBC4C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05824-05FD-4EEF-A719-926C84BB20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00781-DD35-415E-AC53-60C6A85694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5D3C-9B92-4153-B4D0-2587EC9321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9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D4AEB-1D0C-4F10-AA76-441D15081E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4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4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85095A-B409-48A9-9D9C-F8E3DA15EB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9" y="2017714"/>
            <a:ext cx="77724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5671F5-EA89-4EBA-8586-E1606A5BB2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4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A4C998-14DC-4715-8AD7-A0B9AABC0C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1052513"/>
            <a:ext cx="7772400" cy="1431925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974E3E-622A-4B0A-AC80-D5D7414625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0089-C13D-4FF3-8546-2CEB3914805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4C7B-04CE-45A7-AE17-060B74F5F4F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35F3-763E-448E-B22A-E6EA8933E2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74BB2-2225-465D-94E1-52179655D86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502C-587B-4A40-B396-C344857751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3E6E-C2C6-4849-9755-1173CCF19B1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BE2C-D8A3-4315-8862-DB17E1C495B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570B-B9B1-43B7-88A6-776B7042A2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585F-AEAD-43A1-AD08-63C3F17D2B3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9B599-55EA-4977-90FD-32D4C67205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3049192-E735-4DB5-8C9C-68E520E70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6F342FA-CDB4-4C58-B4EF-C7B59E1A7F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01800F2-A494-43F1-9100-5E624F13E9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C3E8629-252A-4EC0-89D6-358B31F94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FE6C35A-A4F2-4D6A-86C8-4105D2055C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B70A5F1-1AAD-4A11-AC10-66C2315F7D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65A5C47-A702-46A8-95A5-5E3AE9329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CEF7C79-E629-419D-A619-69C5DD0E43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5E8C38A-7431-4314-93B4-E30553976E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19E95F2-2384-4A11-A0DA-C547CC2DE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59BAE43-DFAA-45ED-9F3E-DBAA8D035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0C3639A-079A-41B8-B903-62E4659C6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CA595F3-B84A-465E-B1AD-6C7284551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6333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878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71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2794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98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7823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689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207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303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842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8170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668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526C4A0-2505-44D5-9CFC-47978DD130C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828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9BF1-D20C-49B6-88CF-6BB0CEE1F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59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2919-6681-43E8-BA3B-810B72C9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9089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265A-B179-486C-96C6-CDBAC4BBF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7142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A8E8-4656-442B-A3B2-872F70EBB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875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3C18-763F-4EF3-828B-DAEB6F649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5194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B4FE-A8A1-4D15-9DE8-ED3331AD23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737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6BC1-9F35-47C4-86E6-C409CEC1E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2828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72B9-43C5-48CC-93AF-C46151B68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91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ADA0-996A-44B0-9DFA-B9785841A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399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82C6-A231-4FBD-B99C-576EC52B3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7610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DA8E-9A41-486E-8752-6142CB363D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73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52DE-0254-4135-9BBA-371547E2978A}" type="datetimeFigureOut">
              <a:rPr lang="en-AU" smtClean="0"/>
              <a:pPr/>
              <a:t>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18EF-CE11-4D8B-97A0-9BFDEFBA1CD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0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36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2E8EE-CE20-4508-A97C-C3E38E0764CA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83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E874D8-FEC4-471F-A56E-23A884F5365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91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71ACB-CE47-4BAC-9506-F31D1862E5CE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8080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0525" indent="-293688" algn="l" defTabSz="414338" rtl="0" eaLnBrk="0" fontAlgn="base" hangingPunct="0">
        <a:lnSpc>
          <a:spcPct val="93000"/>
        </a:lnSpc>
        <a:spcBef>
          <a:spcPct val="0"/>
        </a:spcBef>
        <a:spcAft>
          <a:spcPts val="800"/>
        </a:spcAft>
        <a:buClr>
          <a:srgbClr val="FFFFFF"/>
        </a:buClr>
        <a:buSzPct val="100000"/>
        <a:buFont typeface="Arial" charset="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782638" indent="-260350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FFFFFF"/>
        </a:buClr>
        <a:buSzPct val="75000"/>
        <a:buFont typeface="Symbol" pitchFamily="18" charset="2"/>
        <a:buChar char="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74750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FFFFFF"/>
        </a:buClr>
        <a:buSzPct val="45000"/>
        <a:buFont typeface="Wingdings" pitchFamily="2" charset="2"/>
        <a:buChar char="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65275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FFFFFF"/>
        </a:buClr>
        <a:buSzPct val="75000"/>
        <a:buFont typeface="Symbol" pitchFamily="18" charset="2"/>
        <a:buChar char="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957388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Wingdings" pitchFamily="2" charset="2"/>
        <a:buChar char="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0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80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80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E2C4D-C437-4A49-96E5-19011EEA3E7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622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3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3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ADF20-A88F-4B8C-ADBC-86731EB9BB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5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_backgroundv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11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736CD-6A63-46E7-8D6B-9CB3670682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2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ea typeface="ヒラギノ角ゴ Pro W3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ea typeface="ヒラギノ角ゴ Pro W3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ea typeface="ヒラギノ角ゴ Pro W3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ea typeface="ヒラギノ角ゴ Pro W3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ea typeface="ヒラギノ角ゴ Pro W3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ea typeface="ヒラギノ角ゴ Pro W3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ea typeface="ヒラギノ角ゴ Pro W3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E8EC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E8EC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E8EC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E8EC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E8EC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E8EC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E8EC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E8EC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E8EC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ffectLst/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6F99EB-4DDA-41CE-A0E7-7CCC79CB2B49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126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36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2E8EE-CE20-4508-A97C-C3E38E0764CA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1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B1734-A2B7-42D0-A425-F22300A467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11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E874D8-FEC4-471F-A56E-23A884F5365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ffectLst/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DA4FD-6294-483F-B604-DBE3E38EAEF9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4923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1A9A9-6295-4F2F-9B9C-852EED2A6D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4537-A050-4227-B228-1A34C681932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C190-5551-4553-AC10-3BEE59BB3B2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38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52DE-0254-4135-9BBA-371547E2978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8/03/2014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18EF-CE11-4D8B-97A0-9BFDEFBA1CD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4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CAF88-7FBE-49ED-BBC0-3726D9238AE0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3/8/2014</a:t>
            </a:fld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D3FAD-56A7-4FA0-8BA7-B5515FA200F9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</a:pPr>
            <a:endParaRPr kumimoji="1" lang="en-AU" sz="24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1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</a:pPr>
            <a:endParaRPr kumimoji="1" lang="en-AU" sz="2400" smtClean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</a:pPr>
            <a:endParaRPr kumimoji="1" lang="en-AU" sz="2400" smtClean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</a:pPr>
            <a:endParaRPr kumimoji="1" lang="en-AU" sz="2400" smtClean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</a:pPr>
            <a:endParaRPr kumimoji="1" lang="en-AU" sz="2400" smtClean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</a:pPr>
            <a:endParaRPr kumimoji="1" lang="en-AU" sz="2400" smtClean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</a:pPr>
            <a:endParaRPr kumimoji="1" lang="en-AU" sz="2400" smtClean="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9" y="201771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fld id="{43B37FE7-1145-45D9-9590-4CF81D0E7EF1}" type="slidenum">
              <a:rPr lang="en-US" smtClean="0">
                <a:solidFill>
                  <a:srgbClr val="000000"/>
                </a:solidFill>
              </a:rPr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2882" indent="-22857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034" indent="-228577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87" indent="-2285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5B519F7-D7BB-4421-A1AA-367D0DB2E154}" type="slidenum">
              <a:rPr lang="nl-NL"/>
              <a:pPr fontAlgn="base">
                <a:spcAft>
                  <a:spcPct val="0"/>
                </a:spcAft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14743-293F-4009-8F20-65181FECC2E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E874D8-FEC4-471F-A56E-23A884F5365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6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AU" sz="240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9F1314-7379-4DE1-980D-B050445B18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67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91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9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4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3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3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.v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260648"/>
            <a:ext cx="7912100" cy="1415752"/>
          </a:xfrm>
        </p:spPr>
        <p:txBody>
          <a:bodyPr>
            <a:noAutofit/>
          </a:bodyPr>
          <a:lstStyle/>
          <a:p>
            <a:pPr eaLnBrk="1" hangingPunct="1"/>
            <a:r>
              <a:rPr lang="en-AU" sz="2800" kern="1200" dirty="0">
                <a:solidFill>
                  <a:prstClr val="black"/>
                </a:solidFill>
                <a:latin typeface="Calibri"/>
              </a:rPr>
              <a:t>Genetic Epidemiology in the Genomic Age: </a:t>
            </a:r>
            <a:r>
              <a:rPr lang="en-AU" sz="2800" kern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AU" sz="2800" kern="1200" dirty="0" smtClean="0">
                <a:solidFill>
                  <a:prstClr val="black"/>
                </a:solidFill>
                <a:latin typeface="Calibri"/>
              </a:rPr>
            </a:br>
            <a:r>
              <a:rPr lang="en-AU" sz="2800" kern="12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AU" sz="2800" kern="1200" dirty="0">
                <a:solidFill>
                  <a:prstClr val="black"/>
                </a:solidFill>
                <a:latin typeface="Calibri"/>
              </a:rPr>
              <a:t>Role of Twin Studies in the Genomic Era &amp; Missing Heritability </a:t>
            </a:r>
            <a:endParaRPr lang="en-US" sz="1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4924" y="2349061"/>
            <a:ext cx="3379076" cy="4083269"/>
          </a:xfrm>
        </p:spPr>
        <p:txBody>
          <a:bodyPr/>
          <a:lstStyle/>
          <a:p>
            <a:pPr algn="r" eaLnBrk="1" hangingPunct="1"/>
            <a:r>
              <a:rPr lang="en-US" dirty="0" smtClean="0"/>
              <a:t>Nick Martin</a:t>
            </a:r>
            <a:endParaRPr lang="pt-PT" dirty="0" smtClean="0"/>
          </a:p>
          <a:p>
            <a:pPr algn="r" eaLnBrk="1" hangingPunct="1"/>
            <a:r>
              <a:rPr lang="pt-PT" sz="2400" dirty="0" smtClean="0"/>
              <a:t>Queensland Institute</a:t>
            </a:r>
          </a:p>
          <a:p>
            <a:pPr algn="r" eaLnBrk="1" hangingPunct="1"/>
            <a:r>
              <a:rPr lang="pt-PT" sz="2400" dirty="0" smtClean="0"/>
              <a:t> of Medical Research</a:t>
            </a:r>
          </a:p>
          <a:p>
            <a:pPr algn="r" eaLnBrk="1" hangingPunct="1"/>
            <a:r>
              <a:rPr lang="pt-PT" sz="2400" dirty="0" smtClean="0"/>
              <a:t>Brisbane</a:t>
            </a:r>
          </a:p>
          <a:p>
            <a:pPr algn="r" eaLnBrk="1" hangingPunct="1"/>
            <a:endParaRPr lang="pt-PT" sz="2400" dirty="0" smtClean="0"/>
          </a:p>
          <a:p>
            <a:pPr algn="r" eaLnBrk="1" hangingPunct="1"/>
            <a:r>
              <a:rPr lang="pt-PT" sz="2400" dirty="0" smtClean="0"/>
              <a:t>Intro Workshop</a:t>
            </a:r>
          </a:p>
          <a:p>
            <a:pPr algn="r" eaLnBrk="1" hangingPunct="1"/>
            <a:r>
              <a:rPr lang="pt-PT" sz="2400" dirty="0" smtClean="0"/>
              <a:t>Boulder</a:t>
            </a:r>
          </a:p>
          <a:p>
            <a:pPr algn="r" eaLnBrk="1" hangingPunct="1"/>
            <a:r>
              <a:rPr lang="pt-PT" sz="2400" dirty="0" smtClean="0"/>
              <a:t>March 7, 2014</a:t>
            </a:r>
            <a:endParaRPr lang="en-US" dirty="0" smtClean="0"/>
          </a:p>
        </p:txBody>
      </p:sp>
      <p:pic>
        <p:nvPicPr>
          <p:cNvPr id="124932" name="Picture 4" descr="http://media-cdn.tripadvisor.com/media/photo-s/01/0c/11/0b/brisbane-and-story-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5238750" cy="392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2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 Linkage analysis</a:t>
            </a:r>
            <a:endParaRPr lang="en-US" smtClean="0"/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type="dgm" idx="1"/>
          </p:nvPr>
        </p:nvGraphicFramePr>
        <p:xfrm>
          <a:off x="609600" y="2763838"/>
          <a:ext cx="3648075" cy="3094037"/>
        </p:xfrm>
        <a:graphic>
          <a:graphicData uri="http://schemas.openxmlformats.org/presentationml/2006/ole">
            <p:oleObj spid="_x0000_s129113" name="Bitmap Image" r:id="rId3" imgW="3648584" imgH="3095238" progId="PBrush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4260850" y="3994150"/>
          <a:ext cx="3524250" cy="1819275"/>
        </p:xfrm>
        <a:graphic>
          <a:graphicData uri="http://schemas.openxmlformats.org/presentationml/2006/ole">
            <p:oleObj spid="_x0000_s129114" name="Bitmap Image" r:id="rId4" imgW="3524742" imgH="1819529" progId="PBrush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869648" y="0"/>
          <a:ext cx="3068724" cy="3752193"/>
        </p:xfrm>
        <a:graphic>
          <a:graphicData uri="http://schemas.openxmlformats.org/presentationml/2006/ole">
            <p:oleObj spid="_x0000_s129115" name="Photo House" r:id="rId5" imgW="2793651" imgH="3415873" progId="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970" y="273762"/>
            <a:ext cx="8731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Thomas Hunt Morgan – discoverer of linkage</a:t>
            </a:r>
            <a:endParaRPr lang="en-A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9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AutoShape 2"/>
          <p:cNvSpPr>
            <a:spLocks noChangeArrowheads="1"/>
          </p:cNvSpPr>
          <p:nvPr/>
        </p:nvSpPr>
        <p:spPr bwMode="auto">
          <a:xfrm>
            <a:off x="2590800" y="482600"/>
            <a:ext cx="363538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35" name="AutoShape 3"/>
          <p:cNvSpPr>
            <a:spLocks noChangeArrowheads="1"/>
          </p:cNvSpPr>
          <p:nvPr/>
        </p:nvSpPr>
        <p:spPr bwMode="auto">
          <a:xfrm>
            <a:off x="3179763" y="482600"/>
            <a:ext cx="363537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36" name="AutoShape 4"/>
          <p:cNvSpPr>
            <a:spLocks noChangeArrowheads="1"/>
          </p:cNvSpPr>
          <p:nvPr/>
        </p:nvSpPr>
        <p:spPr bwMode="auto">
          <a:xfrm>
            <a:off x="3179763" y="1498600"/>
            <a:ext cx="363537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37" name="AutoShape 5"/>
          <p:cNvSpPr>
            <a:spLocks noChangeArrowheads="1"/>
          </p:cNvSpPr>
          <p:nvPr/>
        </p:nvSpPr>
        <p:spPr bwMode="auto">
          <a:xfrm>
            <a:off x="2590800" y="1498600"/>
            <a:ext cx="363538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3192463" y="2108200"/>
            <a:ext cx="334962" cy="101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2603500" y="2108200"/>
            <a:ext cx="334963" cy="101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0" name="AutoShape 8"/>
          <p:cNvSpPr>
            <a:spLocks noChangeArrowheads="1"/>
          </p:cNvSpPr>
          <p:nvPr/>
        </p:nvSpPr>
        <p:spPr bwMode="auto">
          <a:xfrm>
            <a:off x="5562600" y="482600"/>
            <a:ext cx="403225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1" name="AutoShape 9"/>
          <p:cNvSpPr>
            <a:spLocks noChangeArrowheads="1"/>
          </p:cNvSpPr>
          <p:nvPr/>
        </p:nvSpPr>
        <p:spPr bwMode="auto">
          <a:xfrm>
            <a:off x="6218238" y="482600"/>
            <a:ext cx="403225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2" name="AutoShape 10"/>
          <p:cNvSpPr>
            <a:spLocks noChangeArrowheads="1"/>
          </p:cNvSpPr>
          <p:nvPr/>
        </p:nvSpPr>
        <p:spPr bwMode="auto">
          <a:xfrm>
            <a:off x="6218238" y="1498600"/>
            <a:ext cx="403225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3" name="AutoShape 11"/>
          <p:cNvSpPr>
            <a:spLocks noChangeArrowheads="1"/>
          </p:cNvSpPr>
          <p:nvPr/>
        </p:nvSpPr>
        <p:spPr bwMode="auto">
          <a:xfrm>
            <a:off x="5562600" y="1498600"/>
            <a:ext cx="403225" cy="1016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6230938" y="2108200"/>
            <a:ext cx="373062" cy="100013"/>
          </a:xfrm>
          <a:prstGeom prst="rect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5576888" y="2108200"/>
            <a:ext cx="373062" cy="100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6" name="AutoShape 14"/>
          <p:cNvSpPr>
            <a:spLocks noChangeArrowheads="1"/>
          </p:cNvSpPr>
          <p:nvPr/>
        </p:nvSpPr>
        <p:spPr bwMode="auto">
          <a:xfrm>
            <a:off x="5067300" y="3741738"/>
            <a:ext cx="422275" cy="10636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7" name="AutoShape 15"/>
          <p:cNvSpPr>
            <a:spLocks noChangeArrowheads="1"/>
          </p:cNvSpPr>
          <p:nvPr/>
        </p:nvSpPr>
        <p:spPr bwMode="auto">
          <a:xfrm>
            <a:off x="5749925" y="3741738"/>
            <a:ext cx="422275" cy="10636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8" name="AutoShape 16"/>
          <p:cNvSpPr>
            <a:spLocks noChangeArrowheads="1"/>
          </p:cNvSpPr>
          <p:nvPr/>
        </p:nvSpPr>
        <p:spPr bwMode="auto">
          <a:xfrm>
            <a:off x="5749925" y="4805363"/>
            <a:ext cx="422275" cy="10620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49" name="AutoShape 17"/>
          <p:cNvSpPr>
            <a:spLocks noChangeArrowheads="1"/>
          </p:cNvSpPr>
          <p:nvPr/>
        </p:nvSpPr>
        <p:spPr bwMode="auto">
          <a:xfrm>
            <a:off x="5067300" y="4805363"/>
            <a:ext cx="422275" cy="10620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0" name="Rectangle 18"/>
          <p:cNvSpPr>
            <a:spLocks noChangeArrowheads="1"/>
          </p:cNvSpPr>
          <p:nvPr/>
        </p:nvSpPr>
        <p:spPr bwMode="auto">
          <a:xfrm>
            <a:off x="5764213" y="5441950"/>
            <a:ext cx="390525" cy="106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1" name="Rectangle 19"/>
          <p:cNvSpPr>
            <a:spLocks noChangeArrowheads="1"/>
          </p:cNvSpPr>
          <p:nvPr/>
        </p:nvSpPr>
        <p:spPr bwMode="auto">
          <a:xfrm>
            <a:off x="5081588" y="5441950"/>
            <a:ext cx="390525" cy="1063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2" name="AutoShape 20"/>
          <p:cNvSpPr>
            <a:spLocks noChangeArrowheads="1"/>
          </p:cNvSpPr>
          <p:nvPr/>
        </p:nvSpPr>
        <p:spPr bwMode="auto">
          <a:xfrm>
            <a:off x="7315200" y="3741738"/>
            <a:ext cx="377825" cy="10636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3" name="AutoShape 21"/>
          <p:cNvSpPr>
            <a:spLocks noChangeArrowheads="1"/>
          </p:cNvSpPr>
          <p:nvPr/>
        </p:nvSpPr>
        <p:spPr bwMode="auto">
          <a:xfrm>
            <a:off x="7927975" y="3741738"/>
            <a:ext cx="377825" cy="10636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4" name="AutoShape 22"/>
          <p:cNvSpPr>
            <a:spLocks noChangeArrowheads="1"/>
          </p:cNvSpPr>
          <p:nvPr/>
        </p:nvSpPr>
        <p:spPr bwMode="auto">
          <a:xfrm>
            <a:off x="7927975" y="4805363"/>
            <a:ext cx="377825" cy="10620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5" name="AutoShape 23"/>
          <p:cNvSpPr>
            <a:spLocks noChangeArrowheads="1"/>
          </p:cNvSpPr>
          <p:nvPr/>
        </p:nvSpPr>
        <p:spPr bwMode="auto">
          <a:xfrm>
            <a:off x="7315200" y="4805363"/>
            <a:ext cx="377825" cy="10620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6" name="Rectangle 24"/>
          <p:cNvSpPr>
            <a:spLocks noChangeArrowheads="1"/>
          </p:cNvSpPr>
          <p:nvPr/>
        </p:nvSpPr>
        <p:spPr bwMode="auto">
          <a:xfrm>
            <a:off x="7940675" y="5441950"/>
            <a:ext cx="349250" cy="106363"/>
          </a:xfrm>
          <a:prstGeom prst="rect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7327900" y="5441950"/>
            <a:ext cx="349250" cy="1063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8" name="AutoShape 26"/>
          <p:cNvSpPr>
            <a:spLocks noChangeArrowheads="1"/>
          </p:cNvSpPr>
          <p:nvPr/>
        </p:nvSpPr>
        <p:spPr bwMode="auto">
          <a:xfrm>
            <a:off x="3048000" y="3741738"/>
            <a:ext cx="390525" cy="10255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59" name="AutoShape 27"/>
          <p:cNvSpPr>
            <a:spLocks noChangeArrowheads="1"/>
          </p:cNvSpPr>
          <p:nvPr/>
        </p:nvSpPr>
        <p:spPr bwMode="auto">
          <a:xfrm>
            <a:off x="3756025" y="3741738"/>
            <a:ext cx="390525" cy="10255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0" name="AutoShape 28"/>
          <p:cNvSpPr>
            <a:spLocks noChangeArrowheads="1"/>
          </p:cNvSpPr>
          <p:nvPr/>
        </p:nvSpPr>
        <p:spPr bwMode="auto">
          <a:xfrm>
            <a:off x="3756025" y="4767263"/>
            <a:ext cx="390525" cy="10239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1" name="AutoShape 29"/>
          <p:cNvSpPr>
            <a:spLocks noChangeArrowheads="1"/>
          </p:cNvSpPr>
          <p:nvPr/>
        </p:nvSpPr>
        <p:spPr bwMode="auto">
          <a:xfrm>
            <a:off x="3048000" y="4767263"/>
            <a:ext cx="390525" cy="10239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2" name="Rectangle 30"/>
          <p:cNvSpPr>
            <a:spLocks noChangeArrowheads="1"/>
          </p:cNvSpPr>
          <p:nvPr/>
        </p:nvSpPr>
        <p:spPr bwMode="auto">
          <a:xfrm>
            <a:off x="3768725" y="5381625"/>
            <a:ext cx="361950" cy="101600"/>
          </a:xfrm>
          <a:prstGeom prst="rect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3" name="Rectangle 31"/>
          <p:cNvSpPr>
            <a:spLocks noChangeArrowheads="1"/>
          </p:cNvSpPr>
          <p:nvPr/>
        </p:nvSpPr>
        <p:spPr bwMode="auto">
          <a:xfrm>
            <a:off x="3060700" y="5381625"/>
            <a:ext cx="361950" cy="101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4" name="AutoShape 32"/>
          <p:cNvSpPr>
            <a:spLocks noChangeArrowheads="1"/>
          </p:cNvSpPr>
          <p:nvPr/>
        </p:nvSpPr>
        <p:spPr bwMode="auto">
          <a:xfrm>
            <a:off x="844550" y="3741738"/>
            <a:ext cx="404813" cy="9874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5" name="AutoShape 33"/>
          <p:cNvSpPr>
            <a:spLocks noChangeArrowheads="1"/>
          </p:cNvSpPr>
          <p:nvPr/>
        </p:nvSpPr>
        <p:spPr bwMode="auto">
          <a:xfrm>
            <a:off x="1500188" y="3741738"/>
            <a:ext cx="404812" cy="9874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6" name="AutoShape 34"/>
          <p:cNvSpPr>
            <a:spLocks noChangeArrowheads="1"/>
          </p:cNvSpPr>
          <p:nvPr/>
        </p:nvSpPr>
        <p:spPr bwMode="auto">
          <a:xfrm>
            <a:off x="1500188" y="4729163"/>
            <a:ext cx="404812" cy="9858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7" name="AutoShape 35"/>
          <p:cNvSpPr>
            <a:spLocks noChangeArrowheads="1"/>
          </p:cNvSpPr>
          <p:nvPr/>
        </p:nvSpPr>
        <p:spPr bwMode="auto">
          <a:xfrm>
            <a:off x="844550" y="4729163"/>
            <a:ext cx="404813" cy="9858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8" name="Rectangle 36"/>
          <p:cNvSpPr>
            <a:spLocks noChangeArrowheads="1"/>
          </p:cNvSpPr>
          <p:nvPr/>
        </p:nvSpPr>
        <p:spPr bwMode="auto">
          <a:xfrm>
            <a:off x="1512888" y="5319713"/>
            <a:ext cx="374650" cy="9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69" name="Rectangle 37"/>
          <p:cNvSpPr>
            <a:spLocks noChangeArrowheads="1"/>
          </p:cNvSpPr>
          <p:nvPr/>
        </p:nvSpPr>
        <p:spPr bwMode="auto">
          <a:xfrm>
            <a:off x="858838" y="5319713"/>
            <a:ext cx="373062" cy="984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0070" name="Text Box 38"/>
          <p:cNvSpPr txBox="1">
            <a:spLocks noChangeArrowheads="1"/>
          </p:cNvSpPr>
          <p:nvPr/>
        </p:nvSpPr>
        <p:spPr bwMode="auto">
          <a:xfrm>
            <a:off x="4405313" y="10795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x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0071" name="Text Box 39"/>
          <p:cNvSpPr txBox="1">
            <a:spLocks noChangeArrowheads="1"/>
          </p:cNvSpPr>
          <p:nvPr/>
        </p:nvSpPr>
        <p:spPr bwMode="auto">
          <a:xfrm>
            <a:off x="1004888" y="5897563"/>
            <a:ext cx="747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1/4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0072" name="Text Box 40"/>
          <p:cNvSpPr txBox="1">
            <a:spLocks noChangeArrowheads="1"/>
          </p:cNvSpPr>
          <p:nvPr/>
        </p:nvSpPr>
        <p:spPr bwMode="auto">
          <a:xfrm>
            <a:off x="3200400" y="5897563"/>
            <a:ext cx="747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1/4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0073" name="Text Box 41"/>
          <p:cNvSpPr txBox="1">
            <a:spLocks noChangeArrowheads="1"/>
          </p:cNvSpPr>
          <p:nvPr/>
        </p:nvSpPr>
        <p:spPr bwMode="auto">
          <a:xfrm>
            <a:off x="5181600" y="5897563"/>
            <a:ext cx="747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1/4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0074" name="Text Box 42"/>
          <p:cNvSpPr txBox="1">
            <a:spLocks noChangeArrowheads="1"/>
          </p:cNvSpPr>
          <p:nvPr/>
        </p:nvSpPr>
        <p:spPr bwMode="auto">
          <a:xfrm>
            <a:off x="7405688" y="5897563"/>
            <a:ext cx="747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1/4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0075" name="Line 43"/>
          <p:cNvSpPr>
            <a:spLocks noChangeShapeType="1"/>
          </p:cNvSpPr>
          <p:nvPr/>
        </p:nvSpPr>
        <p:spPr bwMode="auto">
          <a:xfrm>
            <a:off x="4610100" y="2632075"/>
            <a:ext cx="0" cy="9493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57200" y="1089025"/>
            <a:ext cx="609600" cy="1044575"/>
            <a:chOff x="576" y="686"/>
            <a:chExt cx="432" cy="366"/>
          </a:xfrm>
        </p:grpSpPr>
        <p:sp>
          <p:nvSpPr>
            <p:cNvPr id="300077" name="Oval 45"/>
            <p:cNvSpPr>
              <a:spLocks noChangeArrowheads="1"/>
            </p:cNvSpPr>
            <p:nvPr/>
          </p:nvSpPr>
          <p:spPr bwMode="auto">
            <a:xfrm>
              <a:off x="576" y="686"/>
              <a:ext cx="432" cy="199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0078" name="Line 46"/>
            <p:cNvSpPr>
              <a:spLocks noChangeShapeType="1"/>
            </p:cNvSpPr>
            <p:nvPr/>
          </p:nvSpPr>
          <p:spPr bwMode="auto">
            <a:xfrm>
              <a:off x="792" y="885"/>
              <a:ext cx="0" cy="16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0079" name="Line 47"/>
            <p:cNvSpPr>
              <a:spLocks noChangeShapeType="1"/>
            </p:cNvSpPr>
            <p:nvPr/>
          </p:nvSpPr>
          <p:spPr bwMode="auto">
            <a:xfrm>
              <a:off x="648" y="923"/>
              <a:ext cx="28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924800" y="990600"/>
            <a:ext cx="914400" cy="990600"/>
            <a:chOff x="3552" y="720"/>
            <a:chExt cx="432" cy="456"/>
          </a:xfrm>
        </p:grpSpPr>
        <p:sp>
          <p:nvSpPr>
            <p:cNvPr id="300081" name="Oval 49"/>
            <p:cNvSpPr>
              <a:spLocks noChangeArrowheads="1"/>
            </p:cNvSpPr>
            <p:nvPr/>
          </p:nvSpPr>
          <p:spPr bwMode="auto">
            <a:xfrm>
              <a:off x="3552" y="888"/>
              <a:ext cx="288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0082" name="Line 50"/>
            <p:cNvSpPr>
              <a:spLocks noChangeShapeType="1"/>
            </p:cNvSpPr>
            <p:nvPr/>
          </p:nvSpPr>
          <p:spPr bwMode="auto">
            <a:xfrm flipV="1">
              <a:off x="3792" y="720"/>
              <a:ext cx="192" cy="19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93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2446338" y="317500"/>
            <a:ext cx="476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IDENTITY BY DESCENT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296988" y="2162175"/>
            <a:ext cx="342900" cy="352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1639888" y="2162175"/>
            <a:ext cx="342900" cy="352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96988" y="2819400"/>
            <a:ext cx="685800" cy="357188"/>
            <a:chOff x="1008" y="1776"/>
            <a:chExt cx="432" cy="225"/>
          </a:xfrm>
        </p:grpSpPr>
        <p:sp>
          <p:nvSpPr>
            <p:cNvPr id="301062" name="Rectangle 6"/>
            <p:cNvSpPr>
              <a:spLocks noChangeArrowheads="1"/>
            </p:cNvSpPr>
            <p:nvPr/>
          </p:nvSpPr>
          <p:spPr bwMode="auto">
            <a:xfrm>
              <a:off x="1008" y="1776"/>
              <a:ext cx="216" cy="2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63" name="Rectangle 7"/>
            <p:cNvSpPr>
              <a:spLocks noChangeArrowheads="1"/>
            </p:cNvSpPr>
            <p:nvPr/>
          </p:nvSpPr>
          <p:spPr bwMode="auto">
            <a:xfrm>
              <a:off x="1224" y="1776"/>
              <a:ext cx="216" cy="225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sp>
        <p:nvSpPr>
          <p:cNvPr id="301064" name="Rectangle 8"/>
          <p:cNvSpPr>
            <a:spLocks noChangeArrowheads="1"/>
          </p:cNvSpPr>
          <p:nvPr/>
        </p:nvSpPr>
        <p:spPr bwMode="auto">
          <a:xfrm>
            <a:off x="1296988" y="3429000"/>
            <a:ext cx="342900" cy="363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1639888" y="3429000"/>
            <a:ext cx="342900" cy="363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96988" y="4038600"/>
            <a:ext cx="685800" cy="369888"/>
            <a:chOff x="1008" y="2544"/>
            <a:chExt cx="432" cy="233"/>
          </a:xfrm>
        </p:grpSpPr>
        <p:sp>
          <p:nvSpPr>
            <p:cNvPr id="301067" name="Rectangle 11"/>
            <p:cNvSpPr>
              <a:spLocks noChangeArrowheads="1"/>
            </p:cNvSpPr>
            <p:nvPr/>
          </p:nvSpPr>
          <p:spPr bwMode="auto">
            <a:xfrm>
              <a:off x="1008" y="2544"/>
              <a:ext cx="216" cy="2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68" name="Rectangle 12"/>
            <p:cNvSpPr>
              <a:spLocks noChangeArrowheads="1"/>
            </p:cNvSpPr>
            <p:nvPr/>
          </p:nvSpPr>
          <p:spPr bwMode="auto">
            <a:xfrm>
              <a:off x="1224" y="2544"/>
              <a:ext cx="216" cy="23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4954588" y="9906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pitchFamily="34" charset="0"/>
              </a:rPr>
              <a:t>Sib 1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1070" name="Text Box 14"/>
          <p:cNvSpPr txBox="1">
            <a:spLocks noChangeArrowheads="1"/>
          </p:cNvSpPr>
          <p:nvPr/>
        </p:nvSpPr>
        <p:spPr bwMode="auto">
          <a:xfrm>
            <a:off x="128588" y="3048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pitchFamily="34" charset="0"/>
              </a:rPr>
              <a:t>Sib 2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63788" y="1998663"/>
            <a:ext cx="5957887" cy="2573337"/>
            <a:chOff x="1863" y="1259"/>
            <a:chExt cx="4032" cy="1329"/>
          </a:xfrm>
        </p:grpSpPr>
        <p:sp>
          <p:nvSpPr>
            <p:cNvPr id="301072" name="Rectangle 16"/>
            <p:cNvSpPr>
              <a:spLocks noChangeArrowheads="1"/>
            </p:cNvSpPr>
            <p:nvPr/>
          </p:nvSpPr>
          <p:spPr bwMode="auto">
            <a:xfrm>
              <a:off x="1863" y="1259"/>
              <a:ext cx="1008" cy="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73" name="Rectangle 17"/>
            <p:cNvSpPr>
              <a:spLocks noChangeArrowheads="1"/>
            </p:cNvSpPr>
            <p:nvPr/>
          </p:nvSpPr>
          <p:spPr bwMode="auto">
            <a:xfrm>
              <a:off x="2871" y="1259"/>
              <a:ext cx="1008" cy="332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74" name="Rectangle 18"/>
            <p:cNvSpPr>
              <a:spLocks noChangeArrowheads="1"/>
            </p:cNvSpPr>
            <p:nvPr/>
          </p:nvSpPr>
          <p:spPr bwMode="auto">
            <a:xfrm>
              <a:off x="3879" y="1259"/>
              <a:ext cx="1008" cy="332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75" name="Rectangle 19"/>
            <p:cNvSpPr>
              <a:spLocks noChangeArrowheads="1"/>
            </p:cNvSpPr>
            <p:nvPr/>
          </p:nvSpPr>
          <p:spPr bwMode="auto">
            <a:xfrm>
              <a:off x="4887" y="1259"/>
              <a:ext cx="1008" cy="332"/>
            </a:xfrm>
            <a:prstGeom prst="rect">
              <a:avLst/>
            </a:prstGeom>
            <a:solidFill>
              <a:srgbClr val="F0F0F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76" name="Rectangle 20"/>
            <p:cNvSpPr>
              <a:spLocks noChangeArrowheads="1"/>
            </p:cNvSpPr>
            <p:nvPr/>
          </p:nvSpPr>
          <p:spPr bwMode="auto">
            <a:xfrm>
              <a:off x="1863" y="1591"/>
              <a:ext cx="1008" cy="332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77" name="Rectangle 21"/>
            <p:cNvSpPr>
              <a:spLocks noChangeArrowheads="1"/>
            </p:cNvSpPr>
            <p:nvPr/>
          </p:nvSpPr>
          <p:spPr bwMode="auto">
            <a:xfrm>
              <a:off x="2871" y="1591"/>
              <a:ext cx="1008" cy="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78" name="Rectangle 22"/>
            <p:cNvSpPr>
              <a:spLocks noChangeArrowheads="1"/>
            </p:cNvSpPr>
            <p:nvPr/>
          </p:nvSpPr>
          <p:spPr bwMode="auto">
            <a:xfrm>
              <a:off x="3879" y="1591"/>
              <a:ext cx="1008" cy="332"/>
            </a:xfrm>
            <a:prstGeom prst="rect">
              <a:avLst/>
            </a:prstGeom>
            <a:solidFill>
              <a:srgbClr val="F0F0F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79" name="Rectangle 23"/>
            <p:cNvSpPr>
              <a:spLocks noChangeArrowheads="1"/>
            </p:cNvSpPr>
            <p:nvPr/>
          </p:nvSpPr>
          <p:spPr bwMode="auto">
            <a:xfrm>
              <a:off x="4887" y="1591"/>
              <a:ext cx="1008" cy="332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80" name="Rectangle 24"/>
            <p:cNvSpPr>
              <a:spLocks noChangeArrowheads="1"/>
            </p:cNvSpPr>
            <p:nvPr/>
          </p:nvSpPr>
          <p:spPr bwMode="auto">
            <a:xfrm>
              <a:off x="1863" y="1923"/>
              <a:ext cx="1008" cy="33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81" name="Rectangle 25"/>
            <p:cNvSpPr>
              <a:spLocks noChangeArrowheads="1"/>
            </p:cNvSpPr>
            <p:nvPr/>
          </p:nvSpPr>
          <p:spPr bwMode="auto">
            <a:xfrm>
              <a:off x="2871" y="1923"/>
              <a:ext cx="1008" cy="333"/>
            </a:xfrm>
            <a:prstGeom prst="rect">
              <a:avLst/>
            </a:prstGeom>
            <a:solidFill>
              <a:srgbClr val="F0F0F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82" name="Rectangle 26"/>
            <p:cNvSpPr>
              <a:spLocks noChangeArrowheads="1"/>
            </p:cNvSpPr>
            <p:nvPr/>
          </p:nvSpPr>
          <p:spPr bwMode="auto">
            <a:xfrm>
              <a:off x="3879" y="1923"/>
              <a:ext cx="1008" cy="33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83" name="Rectangle 27"/>
            <p:cNvSpPr>
              <a:spLocks noChangeArrowheads="1"/>
            </p:cNvSpPr>
            <p:nvPr/>
          </p:nvSpPr>
          <p:spPr bwMode="auto">
            <a:xfrm>
              <a:off x="4887" y="1923"/>
              <a:ext cx="1008" cy="33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84" name="Rectangle 28"/>
            <p:cNvSpPr>
              <a:spLocks noChangeArrowheads="1"/>
            </p:cNvSpPr>
            <p:nvPr/>
          </p:nvSpPr>
          <p:spPr bwMode="auto">
            <a:xfrm>
              <a:off x="1863" y="2256"/>
              <a:ext cx="1008" cy="332"/>
            </a:xfrm>
            <a:prstGeom prst="rect">
              <a:avLst/>
            </a:prstGeom>
            <a:solidFill>
              <a:srgbClr val="F0F0F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85" name="Rectangle 29"/>
            <p:cNvSpPr>
              <a:spLocks noChangeArrowheads="1"/>
            </p:cNvSpPr>
            <p:nvPr/>
          </p:nvSpPr>
          <p:spPr bwMode="auto">
            <a:xfrm>
              <a:off x="2871" y="2256"/>
              <a:ext cx="1008" cy="332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86" name="Rectangle 30"/>
            <p:cNvSpPr>
              <a:spLocks noChangeArrowheads="1"/>
            </p:cNvSpPr>
            <p:nvPr/>
          </p:nvSpPr>
          <p:spPr bwMode="auto">
            <a:xfrm>
              <a:off x="3879" y="2256"/>
              <a:ext cx="1008" cy="332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87" name="Rectangle 31"/>
            <p:cNvSpPr>
              <a:spLocks noChangeArrowheads="1"/>
            </p:cNvSpPr>
            <p:nvPr/>
          </p:nvSpPr>
          <p:spPr bwMode="auto">
            <a:xfrm>
              <a:off x="4887" y="2256"/>
              <a:ext cx="1008" cy="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sp>
        <p:nvSpPr>
          <p:cNvPr id="301088" name="Rectangle 32"/>
          <p:cNvSpPr>
            <a:spLocks noChangeArrowheads="1"/>
          </p:cNvSpPr>
          <p:nvPr/>
        </p:nvSpPr>
        <p:spPr bwMode="auto">
          <a:xfrm>
            <a:off x="1296988" y="4979988"/>
            <a:ext cx="800100" cy="3683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1089" name="Rectangle 33"/>
          <p:cNvSpPr>
            <a:spLocks noChangeArrowheads="1"/>
          </p:cNvSpPr>
          <p:nvPr/>
        </p:nvSpPr>
        <p:spPr bwMode="auto">
          <a:xfrm>
            <a:off x="1296988" y="5665788"/>
            <a:ext cx="800100" cy="3683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1090" name="Rectangle 34"/>
          <p:cNvSpPr>
            <a:spLocks noChangeArrowheads="1"/>
          </p:cNvSpPr>
          <p:nvPr/>
        </p:nvSpPr>
        <p:spPr bwMode="auto">
          <a:xfrm>
            <a:off x="1296988" y="6299200"/>
            <a:ext cx="800100" cy="368300"/>
          </a:xfrm>
          <a:prstGeom prst="rect">
            <a:avLst/>
          </a:prstGeom>
          <a:solidFill>
            <a:srgbClr val="F0F0F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1091" name="Text Box 35"/>
          <p:cNvSpPr txBox="1">
            <a:spLocks noChangeArrowheads="1"/>
          </p:cNvSpPr>
          <p:nvPr/>
        </p:nvSpPr>
        <p:spPr bwMode="auto">
          <a:xfrm>
            <a:off x="2466975" y="4953000"/>
            <a:ext cx="667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</a:rPr>
              <a:t>4/16 = 1/4 sibs share BOTH parental alleles  IBD  =  2</a:t>
            </a:r>
          </a:p>
        </p:txBody>
      </p:sp>
      <p:sp>
        <p:nvSpPr>
          <p:cNvPr id="301092" name="Text Box 36"/>
          <p:cNvSpPr txBox="1">
            <a:spLocks noChangeArrowheads="1"/>
          </p:cNvSpPr>
          <p:nvPr/>
        </p:nvSpPr>
        <p:spPr bwMode="auto">
          <a:xfrm>
            <a:off x="2466975" y="5621338"/>
            <a:ext cx="649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</a:rPr>
              <a:t>8/16 = 1/2 sibs share ONE parental allele  IBD  =  1</a:t>
            </a:r>
          </a:p>
        </p:txBody>
      </p:sp>
      <p:sp>
        <p:nvSpPr>
          <p:cNvPr id="301093" name="Text Box 37"/>
          <p:cNvSpPr txBox="1">
            <a:spLocks noChangeArrowheads="1"/>
          </p:cNvSpPr>
          <p:nvPr/>
        </p:nvSpPr>
        <p:spPr bwMode="auto">
          <a:xfrm>
            <a:off x="2466975" y="6270625"/>
            <a:ext cx="649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</a:rPr>
              <a:t>4/16 = 1/4 sibs share NO parental alleles  IBD  =  0</a:t>
            </a:r>
          </a:p>
        </p:txBody>
      </p:sp>
      <p:sp>
        <p:nvSpPr>
          <p:cNvPr id="301094" name="Rectangle 38"/>
          <p:cNvSpPr>
            <a:spLocks noChangeArrowheads="1"/>
          </p:cNvSpPr>
          <p:nvPr/>
        </p:nvSpPr>
        <p:spPr bwMode="auto">
          <a:xfrm>
            <a:off x="2744788" y="1447800"/>
            <a:ext cx="342900" cy="352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1095" name="Rectangle 39"/>
          <p:cNvSpPr>
            <a:spLocks noChangeArrowheads="1"/>
          </p:cNvSpPr>
          <p:nvPr/>
        </p:nvSpPr>
        <p:spPr bwMode="auto">
          <a:xfrm>
            <a:off x="3087688" y="1447800"/>
            <a:ext cx="342900" cy="352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268788" y="1447800"/>
            <a:ext cx="685800" cy="357188"/>
            <a:chOff x="1008" y="1776"/>
            <a:chExt cx="432" cy="225"/>
          </a:xfrm>
        </p:grpSpPr>
        <p:sp>
          <p:nvSpPr>
            <p:cNvPr id="301097" name="Rectangle 41"/>
            <p:cNvSpPr>
              <a:spLocks noChangeArrowheads="1"/>
            </p:cNvSpPr>
            <p:nvPr/>
          </p:nvSpPr>
          <p:spPr bwMode="auto">
            <a:xfrm>
              <a:off x="1008" y="1776"/>
              <a:ext cx="216" cy="2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098" name="Rectangle 42"/>
            <p:cNvSpPr>
              <a:spLocks noChangeArrowheads="1"/>
            </p:cNvSpPr>
            <p:nvPr/>
          </p:nvSpPr>
          <p:spPr bwMode="auto">
            <a:xfrm>
              <a:off x="1224" y="1776"/>
              <a:ext cx="216" cy="225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  <p:sp>
        <p:nvSpPr>
          <p:cNvPr id="301099" name="Rectangle 43"/>
          <p:cNvSpPr>
            <a:spLocks noChangeArrowheads="1"/>
          </p:cNvSpPr>
          <p:nvPr/>
        </p:nvSpPr>
        <p:spPr bwMode="auto">
          <a:xfrm>
            <a:off x="5716588" y="1447800"/>
            <a:ext cx="342900" cy="363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01100" name="Rectangle 44"/>
          <p:cNvSpPr>
            <a:spLocks noChangeArrowheads="1"/>
          </p:cNvSpPr>
          <p:nvPr/>
        </p:nvSpPr>
        <p:spPr bwMode="auto">
          <a:xfrm>
            <a:off x="6059488" y="1447800"/>
            <a:ext cx="342900" cy="363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240588" y="1447800"/>
            <a:ext cx="685800" cy="369888"/>
            <a:chOff x="1008" y="2544"/>
            <a:chExt cx="432" cy="233"/>
          </a:xfrm>
        </p:grpSpPr>
        <p:sp>
          <p:nvSpPr>
            <p:cNvPr id="301102" name="Rectangle 46"/>
            <p:cNvSpPr>
              <a:spLocks noChangeArrowheads="1"/>
            </p:cNvSpPr>
            <p:nvPr/>
          </p:nvSpPr>
          <p:spPr bwMode="auto">
            <a:xfrm>
              <a:off x="1008" y="2544"/>
              <a:ext cx="216" cy="2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301103" name="Rectangle 47"/>
            <p:cNvSpPr>
              <a:spLocks noChangeArrowheads="1"/>
            </p:cNvSpPr>
            <p:nvPr/>
          </p:nvSpPr>
          <p:spPr bwMode="auto">
            <a:xfrm>
              <a:off x="1224" y="2544"/>
              <a:ext cx="216" cy="23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1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1739900"/>
            <a:ext cx="506412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262063" y="203200"/>
            <a:ext cx="650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 b="1">
                <a:solidFill>
                  <a:srgbClr val="000000"/>
                </a:solidFill>
                <a:latin typeface="Helvetica" pitchFamily="34" charset="0"/>
              </a:rPr>
              <a:t>Human OCA2 and eye colour</a:t>
            </a:r>
            <a:endParaRPr lang="en-AU" sz="36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032250" y="6230938"/>
            <a:ext cx="475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Zhu et al., </a:t>
            </a:r>
            <a:r>
              <a:rPr lang="en-US" b="1" i="1">
                <a:solidFill>
                  <a:srgbClr val="000000"/>
                </a:solidFill>
                <a:latin typeface="Helvetica" pitchFamily="34" charset="0"/>
              </a:rPr>
              <a:t>Twin Research</a:t>
            </a:r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 7:197-210 (2004)</a:t>
            </a:r>
            <a:endParaRPr lang="en-US" sz="1400" b="1">
              <a:solidFill>
                <a:srgbClr val="000000"/>
              </a:solidFill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763" y="1446213"/>
            <a:ext cx="2947987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8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</a:rPr>
              <a:t>Finding the genes - association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Looks for correlation between specific alleles and phenotype (trait value, disease risk)</a:t>
            </a:r>
          </a:p>
        </p:txBody>
      </p:sp>
    </p:spTree>
    <p:extLst>
      <p:ext uri="{BB962C8B-B14F-4D97-AF65-F5344CB8AC3E}">
        <p14:creationId xmlns:p14="http://schemas.microsoft.com/office/powerpoint/2010/main" xmlns="" val="25209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16806" t="45184" r="36392" b="14839"/>
          <a:stretch>
            <a:fillRect/>
          </a:stretch>
        </p:blipFill>
        <p:spPr bwMode="auto">
          <a:xfrm>
            <a:off x="381000" y="1143000"/>
            <a:ext cx="8382000" cy="53673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Unicode MS" pitchFamily="34" charset="-128"/>
              </a:rPr>
              <a:t>Variation: Single Nucleotide Polymorphisms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Linkage disequilibrium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81200" y="2667000"/>
            <a:ext cx="5029200" cy="214313"/>
          </a:xfrm>
          <a:prstGeom prst="rect">
            <a:avLst/>
          </a:prstGeom>
          <a:solidFill>
            <a:srgbClr val="004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81200" y="3525838"/>
            <a:ext cx="5029200" cy="214312"/>
          </a:xfrm>
          <a:prstGeom prst="rect">
            <a:avLst/>
          </a:prstGeom>
          <a:solidFill>
            <a:srgbClr val="4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981200" y="3097213"/>
            <a:ext cx="5029200" cy="214312"/>
          </a:xfrm>
          <a:prstGeom prst="rect">
            <a:avLst/>
          </a:prstGeom>
          <a:solidFill>
            <a:srgbClr val="4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81200" y="4814888"/>
            <a:ext cx="5029200" cy="2143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981200" y="3956050"/>
            <a:ext cx="5029200" cy="21431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981200" y="4384675"/>
            <a:ext cx="5029200" cy="2143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191000" y="2971800"/>
            <a:ext cx="457200" cy="533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7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Linkage disequilibrium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2000" y="2335213"/>
            <a:ext cx="5029200" cy="214312"/>
          </a:xfrm>
          <a:prstGeom prst="rect">
            <a:avLst/>
          </a:prstGeom>
          <a:solidFill>
            <a:srgbClr val="4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971800" y="2209800"/>
            <a:ext cx="457200" cy="533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858000" y="2438400"/>
            <a:ext cx="0" cy="3352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5400000">
            <a:off x="6796881" y="3566319"/>
            <a:ext cx="100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prstClr val="black"/>
                </a:solidFill>
                <a:latin typeface="Gill Sans"/>
                <a:ea typeface="MS PGothic" pitchFamily="34" charset="-128"/>
              </a:rPr>
              <a:t>time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3429000"/>
            <a:ext cx="5029200" cy="533400"/>
            <a:chOff x="480" y="1920"/>
            <a:chExt cx="3168" cy="336"/>
          </a:xfrm>
        </p:grpSpPr>
        <p:sp>
          <p:nvSpPr>
            <p:cNvPr id="9237" name="Rectangle 8"/>
            <p:cNvSpPr>
              <a:spLocks noChangeArrowheads="1"/>
            </p:cNvSpPr>
            <p:nvPr/>
          </p:nvSpPr>
          <p:spPr bwMode="auto">
            <a:xfrm>
              <a:off x="480" y="2016"/>
              <a:ext cx="192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8" name="AutoShape 9"/>
            <p:cNvSpPr>
              <a:spLocks noChangeArrowheads="1"/>
            </p:cNvSpPr>
            <p:nvPr/>
          </p:nvSpPr>
          <p:spPr bwMode="auto">
            <a:xfrm>
              <a:off x="1872" y="192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9" name="Rectangle 10"/>
            <p:cNvSpPr>
              <a:spLocks noChangeArrowheads="1"/>
            </p:cNvSpPr>
            <p:nvPr/>
          </p:nvSpPr>
          <p:spPr bwMode="auto">
            <a:xfrm>
              <a:off x="2400" y="2016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4724400"/>
            <a:ext cx="5181600" cy="1752600"/>
            <a:chOff x="480" y="2976"/>
            <a:chExt cx="3264" cy="1104"/>
          </a:xfrm>
        </p:grpSpPr>
        <p:sp>
          <p:nvSpPr>
            <p:cNvPr id="9225" name="Rectangle 12"/>
            <p:cNvSpPr>
              <a:spLocks noChangeArrowheads="1"/>
            </p:cNvSpPr>
            <p:nvPr/>
          </p:nvSpPr>
          <p:spPr bwMode="auto">
            <a:xfrm>
              <a:off x="1104" y="3456"/>
              <a:ext cx="144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1632" y="3840"/>
              <a:ext cx="86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7" name="Rectangle 14"/>
            <p:cNvSpPr>
              <a:spLocks noChangeArrowheads="1"/>
            </p:cNvSpPr>
            <p:nvPr/>
          </p:nvSpPr>
          <p:spPr bwMode="auto">
            <a:xfrm>
              <a:off x="1440" y="3072"/>
              <a:ext cx="134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8" name="AutoShape 15"/>
            <p:cNvSpPr>
              <a:spLocks noChangeArrowheads="1"/>
            </p:cNvSpPr>
            <p:nvPr/>
          </p:nvSpPr>
          <p:spPr bwMode="auto">
            <a:xfrm>
              <a:off x="1872" y="2976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9" name="AutoShape 16"/>
            <p:cNvSpPr>
              <a:spLocks noChangeArrowheads="1"/>
            </p:cNvSpPr>
            <p:nvPr/>
          </p:nvSpPr>
          <p:spPr bwMode="auto">
            <a:xfrm>
              <a:off x="1872" y="3744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0" name="AutoShape 17"/>
            <p:cNvSpPr>
              <a:spLocks noChangeArrowheads="1"/>
            </p:cNvSpPr>
            <p:nvPr/>
          </p:nvSpPr>
          <p:spPr bwMode="auto">
            <a:xfrm>
              <a:off x="1872" y="336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1" name="Rectangle 18"/>
            <p:cNvSpPr>
              <a:spLocks noChangeArrowheads="1"/>
            </p:cNvSpPr>
            <p:nvPr/>
          </p:nvSpPr>
          <p:spPr bwMode="auto">
            <a:xfrm>
              <a:off x="2544" y="3456"/>
              <a:ext cx="120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2" name="Rectangle 19"/>
            <p:cNvSpPr>
              <a:spLocks noChangeArrowheads="1"/>
            </p:cNvSpPr>
            <p:nvPr/>
          </p:nvSpPr>
          <p:spPr bwMode="auto">
            <a:xfrm>
              <a:off x="2784" y="3072"/>
              <a:ext cx="960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3" name="Rectangle 20"/>
            <p:cNvSpPr>
              <a:spLocks noChangeArrowheads="1"/>
            </p:cNvSpPr>
            <p:nvPr/>
          </p:nvSpPr>
          <p:spPr bwMode="auto">
            <a:xfrm>
              <a:off x="480" y="3072"/>
              <a:ext cx="96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4" name="Rectangle 21"/>
            <p:cNvSpPr>
              <a:spLocks noChangeArrowheads="1"/>
            </p:cNvSpPr>
            <p:nvPr/>
          </p:nvSpPr>
          <p:spPr bwMode="auto">
            <a:xfrm>
              <a:off x="2496" y="3840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5" name="Rectangle 22"/>
            <p:cNvSpPr>
              <a:spLocks noChangeArrowheads="1"/>
            </p:cNvSpPr>
            <p:nvPr/>
          </p:nvSpPr>
          <p:spPr bwMode="auto">
            <a:xfrm>
              <a:off x="480" y="3840"/>
              <a:ext cx="1152" cy="14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6" name="Rectangle 23"/>
            <p:cNvSpPr>
              <a:spLocks noChangeArrowheads="1"/>
            </p:cNvSpPr>
            <p:nvPr/>
          </p:nvSpPr>
          <p:spPr bwMode="auto">
            <a:xfrm>
              <a:off x="480" y="3456"/>
              <a:ext cx="672" cy="144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77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Indirect association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514600"/>
            <a:ext cx="5181600" cy="1752600"/>
            <a:chOff x="480" y="2976"/>
            <a:chExt cx="3264" cy="1104"/>
          </a:xfrm>
        </p:grpSpPr>
        <p:sp>
          <p:nvSpPr>
            <p:cNvPr id="10257" name="Rectangle 4"/>
            <p:cNvSpPr>
              <a:spLocks noChangeArrowheads="1"/>
            </p:cNvSpPr>
            <p:nvPr/>
          </p:nvSpPr>
          <p:spPr bwMode="auto">
            <a:xfrm>
              <a:off x="1104" y="3456"/>
              <a:ext cx="144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8" name="Rectangle 5"/>
            <p:cNvSpPr>
              <a:spLocks noChangeArrowheads="1"/>
            </p:cNvSpPr>
            <p:nvPr/>
          </p:nvSpPr>
          <p:spPr bwMode="auto">
            <a:xfrm>
              <a:off x="1632" y="3840"/>
              <a:ext cx="86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9" name="Rectangle 6"/>
            <p:cNvSpPr>
              <a:spLocks noChangeArrowheads="1"/>
            </p:cNvSpPr>
            <p:nvPr/>
          </p:nvSpPr>
          <p:spPr bwMode="auto">
            <a:xfrm>
              <a:off x="1440" y="3072"/>
              <a:ext cx="134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0" name="AutoShape 7"/>
            <p:cNvSpPr>
              <a:spLocks noChangeArrowheads="1"/>
            </p:cNvSpPr>
            <p:nvPr/>
          </p:nvSpPr>
          <p:spPr bwMode="auto">
            <a:xfrm>
              <a:off x="1872" y="2976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1" name="AutoShape 8"/>
            <p:cNvSpPr>
              <a:spLocks noChangeArrowheads="1"/>
            </p:cNvSpPr>
            <p:nvPr/>
          </p:nvSpPr>
          <p:spPr bwMode="auto">
            <a:xfrm>
              <a:off x="1872" y="3744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2" name="AutoShape 9"/>
            <p:cNvSpPr>
              <a:spLocks noChangeArrowheads="1"/>
            </p:cNvSpPr>
            <p:nvPr/>
          </p:nvSpPr>
          <p:spPr bwMode="auto">
            <a:xfrm>
              <a:off x="1872" y="336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3" name="Rectangle 10"/>
            <p:cNvSpPr>
              <a:spLocks noChangeArrowheads="1"/>
            </p:cNvSpPr>
            <p:nvPr/>
          </p:nvSpPr>
          <p:spPr bwMode="auto">
            <a:xfrm>
              <a:off x="2544" y="3456"/>
              <a:ext cx="120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4" name="Rectangle 11"/>
            <p:cNvSpPr>
              <a:spLocks noChangeArrowheads="1"/>
            </p:cNvSpPr>
            <p:nvPr/>
          </p:nvSpPr>
          <p:spPr bwMode="auto">
            <a:xfrm>
              <a:off x="2784" y="3072"/>
              <a:ext cx="960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5" name="Rectangle 12"/>
            <p:cNvSpPr>
              <a:spLocks noChangeArrowheads="1"/>
            </p:cNvSpPr>
            <p:nvPr/>
          </p:nvSpPr>
          <p:spPr bwMode="auto">
            <a:xfrm>
              <a:off x="480" y="3072"/>
              <a:ext cx="96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6" name="Rectangle 13"/>
            <p:cNvSpPr>
              <a:spLocks noChangeArrowheads="1"/>
            </p:cNvSpPr>
            <p:nvPr/>
          </p:nvSpPr>
          <p:spPr bwMode="auto">
            <a:xfrm>
              <a:off x="2496" y="3840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7" name="Rectangle 14"/>
            <p:cNvSpPr>
              <a:spLocks noChangeArrowheads="1"/>
            </p:cNvSpPr>
            <p:nvPr/>
          </p:nvSpPr>
          <p:spPr bwMode="auto">
            <a:xfrm>
              <a:off x="480" y="3840"/>
              <a:ext cx="1152" cy="14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8" name="Rectangle 15"/>
            <p:cNvSpPr>
              <a:spLocks noChangeArrowheads="1"/>
            </p:cNvSpPr>
            <p:nvPr/>
          </p:nvSpPr>
          <p:spPr bwMode="auto">
            <a:xfrm>
              <a:off x="480" y="3456"/>
              <a:ext cx="672" cy="144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84325" y="4343400"/>
            <a:ext cx="6692900" cy="1211263"/>
            <a:chOff x="998" y="2496"/>
            <a:chExt cx="4216" cy="763"/>
          </a:xfrm>
        </p:grpSpPr>
        <p:sp>
          <p:nvSpPr>
            <p:cNvPr id="10255" name="Line 17"/>
            <p:cNvSpPr>
              <a:spLocks noChangeShapeType="1"/>
            </p:cNvSpPr>
            <p:nvPr/>
          </p:nvSpPr>
          <p:spPr bwMode="auto">
            <a:xfrm flipV="1">
              <a:off x="1920" y="2496"/>
              <a:ext cx="384" cy="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0256" name="Text Box 18"/>
            <p:cNvSpPr txBox="1">
              <a:spLocks noChangeArrowheads="1"/>
            </p:cNvSpPr>
            <p:nvPr/>
          </p:nvSpPr>
          <p:spPr bwMode="auto">
            <a:xfrm>
              <a:off x="998" y="2894"/>
              <a:ext cx="42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solidFill>
                    <a:prstClr val="black"/>
                  </a:solidFill>
                  <a:latin typeface="Gill Sans"/>
                  <a:ea typeface="MS PGothic" pitchFamily="34" charset="-128"/>
                </a:rPr>
                <a:t>this SNP will be associated with disease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057400" y="2590800"/>
            <a:ext cx="4191000" cy="1600200"/>
            <a:chOff x="1296" y="1392"/>
            <a:chExt cx="2640" cy="1008"/>
          </a:xfrm>
        </p:grpSpPr>
        <p:sp>
          <p:nvSpPr>
            <p:cNvPr id="24596" name="AutoShape 20"/>
            <p:cNvSpPr>
              <a:spLocks noChangeArrowheads="1"/>
            </p:cNvSpPr>
            <p:nvPr/>
          </p:nvSpPr>
          <p:spPr bwMode="auto">
            <a:xfrm>
              <a:off x="2280" y="1392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>
              <a:off x="2280" y="1776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98" name="AutoShape 22"/>
            <p:cNvSpPr>
              <a:spLocks noChangeArrowheads="1"/>
            </p:cNvSpPr>
            <p:nvPr/>
          </p:nvSpPr>
          <p:spPr bwMode="auto">
            <a:xfrm>
              <a:off x="2280" y="2112"/>
              <a:ext cx="240" cy="288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00" name="AutoShape 24"/>
            <p:cNvSpPr>
              <a:spLocks noChangeArrowheads="1"/>
            </p:cNvSpPr>
            <p:nvPr/>
          </p:nvSpPr>
          <p:spPr bwMode="auto">
            <a:xfrm>
              <a:off x="3696" y="1776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01" name="AutoShape 25"/>
            <p:cNvSpPr>
              <a:spLocks noChangeArrowheads="1"/>
            </p:cNvSpPr>
            <p:nvPr/>
          </p:nvSpPr>
          <p:spPr bwMode="auto">
            <a:xfrm>
              <a:off x="3696" y="2112"/>
              <a:ext cx="240" cy="288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02" name="AutoShape 26"/>
            <p:cNvSpPr>
              <a:spLocks noChangeArrowheads="1"/>
            </p:cNvSpPr>
            <p:nvPr/>
          </p:nvSpPr>
          <p:spPr bwMode="auto">
            <a:xfrm>
              <a:off x="1296" y="1392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03" name="AutoShape 27"/>
            <p:cNvSpPr>
              <a:spLocks noChangeArrowheads="1"/>
            </p:cNvSpPr>
            <p:nvPr/>
          </p:nvSpPr>
          <p:spPr bwMode="auto">
            <a:xfrm>
              <a:off x="1296" y="1776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04" name="AutoShape 28"/>
            <p:cNvSpPr>
              <a:spLocks noChangeArrowheads="1"/>
            </p:cNvSpPr>
            <p:nvPr/>
          </p:nvSpPr>
          <p:spPr bwMode="auto">
            <a:xfrm>
              <a:off x="1296" y="2112"/>
              <a:ext cx="240" cy="288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81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oodexper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546225"/>
            <a:ext cx="39941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444256a-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28625" y="338138"/>
            <a:ext cx="8574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000000"/>
                </a:solidFill>
                <a:latin typeface="Tahoma" pitchFamily="34" charset="0"/>
              </a:rPr>
              <a:t>High density SNP arrays – up to 1 million SNPs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820969"/>
          </a:xfrm>
        </p:spPr>
        <p:txBody>
          <a:bodyPr/>
          <a:lstStyle/>
          <a:p>
            <a:r>
              <a:rPr lang="pt-PT" dirty="0" smtClean="0"/>
              <a:t>Genetic Epidemiology:</a:t>
            </a:r>
            <a:br>
              <a:rPr lang="pt-PT" dirty="0" smtClean="0"/>
            </a:br>
            <a:r>
              <a:rPr lang="pt-PT" dirty="0" smtClean="0"/>
              <a:t>Stages </a:t>
            </a:r>
            <a:r>
              <a:rPr lang="pt-PT" dirty="0"/>
              <a:t>of Genetic Mapping</a:t>
            </a:r>
            <a:endParaRPr lang="en-US" dirty="0"/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765" y="1466304"/>
            <a:ext cx="7772400" cy="4855667"/>
          </a:xfrm>
        </p:spPr>
        <p:txBody>
          <a:bodyPr/>
          <a:lstStyle/>
          <a:p>
            <a:r>
              <a:rPr lang="pt-PT" sz="2800" dirty="0">
                <a:solidFill>
                  <a:srgbClr val="FF66CC"/>
                </a:solidFill>
              </a:rPr>
              <a:t>Are there genes influencing this trait?</a:t>
            </a:r>
          </a:p>
          <a:p>
            <a:pPr lvl="1"/>
            <a:r>
              <a:rPr lang="pt-PT" sz="2400" dirty="0" smtClean="0">
                <a:solidFill>
                  <a:srgbClr val="FF66CC"/>
                </a:solidFill>
              </a:rPr>
              <a:t>Twin family studies of some genomic phenotypes</a:t>
            </a:r>
            <a:endParaRPr lang="pt-PT" sz="2400" dirty="0">
              <a:solidFill>
                <a:srgbClr val="FF66CC"/>
              </a:solidFill>
            </a:endParaRPr>
          </a:p>
          <a:p>
            <a:r>
              <a:rPr lang="pt-PT" sz="2800" dirty="0"/>
              <a:t>Where are those genes?</a:t>
            </a:r>
          </a:p>
          <a:p>
            <a:pPr lvl="1"/>
            <a:r>
              <a:rPr lang="pt-PT" sz="2400" dirty="0"/>
              <a:t>Linkage analysis</a:t>
            </a:r>
          </a:p>
          <a:p>
            <a:r>
              <a:rPr lang="pt-PT" sz="2800" dirty="0"/>
              <a:t>What are those genes</a:t>
            </a:r>
            <a:r>
              <a:rPr lang="pt-PT" sz="2800" dirty="0" smtClean="0"/>
              <a:t>?</a:t>
            </a:r>
            <a:endParaRPr lang="pt-PT" sz="2800" dirty="0"/>
          </a:p>
          <a:p>
            <a:pPr lvl="1"/>
            <a:r>
              <a:rPr lang="pt-PT" sz="2400" dirty="0"/>
              <a:t>Association </a:t>
            </a:r>
            <a:r>
              <a:rPr lang="pt-PT" sz="2400" dirty="0" smtClean="0"/>
              <a:t>analysis</a:t>
            </a:r>
          </a:p>
          <a:p>
            <a:r>
              <a:rPr lang="pt-PT" sz="2800" dirty="0" smtClean="0"/>
              <a:t>How do they work beyond the sequence?</a:t>
            </a:r>
          </a:p>
          <a:p>
            <a:pPr lvl="1"/>
            <a:r>
              <a:rPr lang="pt-PT" sz="2400" dirty="0" smtClean="0"/>
              <a:t>Epigenetics, transcriptomics, proteomics</a:t>
            </a:r>
          </a:p>
          <a:p>
            <a:r>
              <a:rPr lang="pt-PT" sz="2800" dirty="0" smtClean="0"/>
              <a:t>What can we do with them ?</a:t>
            </a:r>
          </a:p>
          <a:p>
            <a:pPr lvl="1"/>
            <a:r>
              <a:rPr lang="pt-PT" sz="2400" dirty="0" smtClean="0"/>
              <a:t>Translational medicine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17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2578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0" indent="0" defTabSz="762000" eaLnBrk="1" hangingPunct="1">
              <a:spcBef>
                <a:spcPct val="60000"/>
              </a:spcBef>
              <a:buFont typeface="Wingdings" pitchFamily="2" charset="2"/>
              <a:buNone/>
              <a:tabLst>
                <a:tab pos="285750" algn="l"/>
                <a:tab pos="1150938" algn="l"/>
                <a:tab pos="2185988" algn="l"/>
                <a:tab pos="2386013" algn="l"/>
              </a:tabLst>
            </a:pPr>
            <a:endParaRPr lang="de-DE" sz="2000" b="1" smtClean="0"/>
          </a:p>
          <a:p>
            <a:pPr marL="0" indent="0" defTabSz="762000" eaLnBrk="1" hangingPunct="1">
              <a:spcBef>
                <a:spcPct val="60000"/>
              </a:spcBef>
              <a:buFont typeface="Wingdings" pitchFamily="2" charset="2"/>
              <a:buNone/>
              <a:tabLst>
                <a:tab pos="285750" algn="l"/>
                <a:tab pos="1150938" algn="l"/>
                <a:tab pos="2185988" algn="l"/>
                <a:tab pos="2386013" algn="l"/>
              </a:tabLst>
            </a:pPr>
            <a:endParaRPr lang="de-DE" sz="2000" b="1" smtClean="0">
              <a:latin typeface="Univers" pitchFamily="34" charset="0"/>
            </a:endParaRPr>
          </a:p>
        </p:txBody>
      </p:sp>
      <p:pic>
        <p:nvPicPr>
          <p:cNvPr id="74755" name="Picture 3" descr="Abbildun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73163"/>
            <a:ext cx="8083550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216025" y="1484313"/>
            <a:ext cx="360363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893888" y="1700213"/>
            <a:ext cx="360362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570163" y="1700213"/>
            <a:ext cx="360362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851275" y="1700213"/>
            <a:ext cx="360363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98975" y="1700213"/>
            <a:ext cx="360363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119688" y="1700213"/>
            <a:ext cx="360362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753100" y="1700213"/>
            <a:ext cx="360363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429375" y="1700213"/>
            <a:ext cx="360363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77075" y="1700213"/>
            <a:ext cx="360363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7812088" y="1700213"/>
            <a:ext cx="360362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4140200" y="1341438"/>
            <a:ext cx="51847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FF0000"/>
                </a:solidFill>
              </a:rPr>
              <a:t>500,000 – 5,000,000 </a:t>
            </a:r>
            <a:r>
              <a:rPr lang="de-DE" sz="2400" b="1" dirty="0">
                <a:solidFill>
                  <a:srgbClr val="FF0000"/>
                </a:solidFill>
              </a:rPr>
              <a:t>SNPs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2400" b="1" dirty="0">
                <a:solidFill>
                  <a:srgbClr val="000000"/>
                </a:solidFill>
              </a:rPr>
              <a:t>Human Genome  - 3,1x10</a:t>
            </a:r>
            <a:r>
              <a:rPr lang="de-DE" sz="2400" b="1" baseline="30000" dirty="0">
                <a:solidFill>
                  <a:srgbClr val="000000"/>
                </a:solidFill>
              </a:rPr>
              <a:t>9</a:t>
            </a:r>
            <a:r>
              <a:rPr lang="de-DE" sz="2400" b="1" dirty="0">
                <a:solidFill>
                  <a:srgbClr val="000000"/>
                </a:solidFill>
              </a:rPr>
              <a:t> Base Pairs </a:t>
            </a:r>
            <a:r>
              <a:rPr lang="de-DE" sz="2400" b="1" dirty="0">
                <a:solidFill>
                  <a:srgbClr val="FF0000"/>
                </a:solidFill>
              </a:rPr>
              <a:t/>
            </a:r>
            <a:br>
              <a:rPr lang="de-DE" sz="2400" b="1" dirty="0">
                <a:solidFill>
                  <a:srgbClr val="FF0000"/>
                </a:solidFill>
              </a:rPr>
            </a:br>
            <a:endParaRPr lang="de-DE" sz="2400" b="1" dirty="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FF0000"/>
                </a:solidFill>
              </a:rPr>
              <a:t> </a:t>
            </a:r>
            <a:br>
              <a:rPr lang="de-DE" sz="2400" b="1" dirty="0">
                <a:solidFill>
                  <a:srgbClr val="FF0000"/>
                </a:solidFill>
              </a:rPr>
            </a:b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1258888" y="184467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>
            <a:off x="1258888" y="184467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H="1">
            <a:off x="1258888" y="184467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58888" y="1557338"/>
            <a:ext cx="217487" cy="2519362"/>
            <a:chOff x="793" y="981"/>
            <a:chExt cx="137" cy="158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93" y="981"/>
              <a:ext cx="137" cy="771"/>
              <a:chOff x="793" y="981"/>
              <a:chExt cx="137" cy="771"/>
            </a:xfrm>
          </p:grpSpPr>
          <p:sp>
            <p:nvSpPr>
              <p:cNvPr id="75282" name="Line 20"/>
              <p:cNvSpPr>
                <a:spLocks noChangeShapeType="1"/>
              </p:cNvSpPr>
              <p:nvPr/>
            </p:nvSpPr>
            <p:spPr bwMode="auto">
              <a:xfrm flipH="1">
                <a:off x="793" y="98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3" name="Line 21"/>
              <p:cNvSpPr>
                <a:spLocks noChangeShapeType="1"/>
              </p:cNvSpPr>
              <p:nvPr/>
            </p:nvSpPr>
            <p:spPr bwMode="auto">
              <a:xfrm flipH="1">
                <a:off x="793" y="102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4" name="Line 22"/>
              <p:cNvSpPr>
                <a:spLocks noChangeShapeType="1"/>
              </p:cNvSpPr>
              <p:nvPr/>
            </p:nvSpPr>
            <p:spPr bwMode="auto">
              <a:xfrm flipH="1">
                <a:off x="793" y="107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5" name="Line 23"/>
              <p:cNvSpPr>
                <a:spLocks noChangeShapeType="1"/>
              </p:cNvSpPr>
              <p:nvPr/>
            </p:nvSpPr>
            <p:spPr bwMode="auto">
              <a:xfrm flipH="1">
                <a:off x="793" y="111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6" name="Line 24"/>
              <p:cNvSpPr>
                <a:spLocks noChangeShapeType="1"/>
              </p:cNvSpPr>
              <p:nvPr/>
            </p:nvSpPr>
            <p:spPr bwMode="auto">
              <a:xfrm flipH="1">
                <a:off x="793" y="116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7" name="Line 25"/>
              <p:cNvSpPr>
                <a:spLocks noChangeShapeType="1"/>
              </p:cNvSpPr>
              <p:nvPr/>
            </p:nvSpPr>
            <p:spPr bwMode="auto">
              <a:xfrm flipH="1">
                <a:off x="793" y="120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8" name="Line 26"/>
              <p:cNvSpPr>
                <a:spLocks noChangeShapeType="1"/>
              </p:cNvSpPr>
              <p:nvPr/>
            </p:nvSpPr>
            <p:spPr bwMode="auto">
              <a:xfrm flipH="1">
                <a:off x="793" y="1253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9" name="Line 27"/>
              <p:cNvSpPr>
                <a:spLocks noChangeShapeType="1"/>
              </p:cNvSpPr>
              <p:nvPr/>
            </p:nvSpPr>
            <p:spPr bwMode="auto">
              <a:xfrm flipH="1">
                <a:off x="793" y="1298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0" name="Line 28"/>
              <p:cNvSpPr>
                <a:spLocks noChangeShapeType="1"/>
              </p:cNvSpPr>
              <p:nvPr/>
            </p:nvSpPr>
            <p:spPr bwMode="auto">
              <a:xfrm flipH="1">
                <a:off x="793" y="1434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1" name="Line 29"/>
              <p:cNvSpPr>
                <a:spLocks noChangeShapeType="1"/>
              </p:cNvSpPr>
              <p:nvPr/>
            </p:nvSpPr>
            <p:spPr bwMode="auto">
              <a:xfrm flipH="1">
                <a:off x="793" y="1389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2" name="Line 30"/>
              <p:cNvSpPr>
                <a:spLocks noChangeShapeType="1"/>
              </p:cNvSpPr>
              <p:nvPr/>
            </p:nvSpPr>
            <p:spPr bwMode="auto">
              <a:xfrm flipH="1">
                <a:off x="793" y="1344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3" name="Line 31"/>
              <p:cNvSpPr>
                <a:spLocks noChangeShapeType="1"/>
              </p:cNvSpPr>
              <p:nvPr/>
            </p:nvSpPr>
            <p:spPr bwMode="auto">
              <a:xfrm flipH="1">
                <a:off x="793" y="1480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4" name="Line 32"/>
              <p:cNvSpPr>
                <a:spLocks noChangeShapeType="1"/>
              </p:cNvSpPr>
              <p:nvPr/>
            </p:nvSpPr>
            <p:spPr bwMode="auto">
              <a:xfrm flipH="1">
                <a:off x="793" y="1525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5" name="Line 33"/>
              <p:cNvSpPr>
                <a:spLocks noChangeShapeType="1"/>
              </p:cNvSpPr>
              <p:nvPr/>
            </p:nvSpPr>
            <p:spPr bwMode="auto">
              <a:xfrm flipH="1">
                <a:off x="793" y="166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6" name="Line 34"/>
              <p:cNvSpPr>
                <a:spLocks noChangeShapeType="1"/>
              </p:cNvSpPr>
              <p:nvPr/>
            </p:nvSpPr>
            <p:spPr bwMode="auto">
              <a:xfrm flipH="1">
                <a:off x="793" y="161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7" name="Line 35"/>
              <p:cNvSpPr>
                <a:spLocks noChangeShapeType="1"/>
              </p:cNvSpPr>
              <p:nvPr/>
            </p:nvSpPr>
            <p:spPr bwMode="auto">
              <a:xfrm flipH="1">
                <a:off x="793" y="175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8" name="Line 36"/>
              <p:cNvSpPr>
                <a:spLocks noChangeShapeType="1"/>
              </p:cNvSpPr>
              <p:nvPr/>
            </p:nvSpPr>
            <p:spPr bwMode="auto">
              <a:xfrm flipH="1">
                <a:off x="793" y="1570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99" name="Line 37"/>
              <p:cNvSpPr>
                <a:spLocks noChangeShapeType="1"/>
              </p:cNvSpPr>
              <p:nvPr/>
            </p:nvSpPr>
            <p:spPr bwMode="auto">
              <a:xfrm flipH="1">
                <a:off x="793" y="170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793" y="1797"/>
              <a:ext cx="137" cy="771"/>
              <a:chOff x="793" y="981"/>
              <a:chExt cx="137" cy="771"/>
            </a:xfrm>
          </p:grpSpPr>
          <p:sp>
            <p:nvSpPr>
              <p:cNvPr id="75264" name="Line 39"/>
              <p:cNvSpPr>
                <a:spLocks noChangeShapeType="1"/>
              </p:cNvSpPr>
              <p:nvPr/>
            </p:nvSpPr>
            <p:spPr bwMode="auto">
              <a:xfrm flipH="1">
                <a:off x="793" y="98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65" name="Line 40"/>
              <p:cNvSpPr>
                <a:spLocks noChangeShapeType="1"/>
              </p:cNvSpPr>
              <p:nvPr/>
            </p:nvSpPr>
            <p:spPr bwMode="auto">
              <a:xfrm flipH="1">
                <a:off x="793" y="102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66" name="Line 41"/>
              <p:cNvSpPr>
                <a:spLocks noChangeShapeType="1"/>
              </p:cNvSpPr>
              <p:nvPr/>
            </p:nvSpPr>
            <p:spPr bwMode="auto">
              <a:xfrm flipH="1">
                <a:off x="793" y="107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67" name="Line 42"/>
              <p:cNvSpPr>
                <a:spLocks noChangeShapeType="1"/>
              </p:cNvSpPr>
              <p:nvPr/>
            </p:nvSpPr>
            <p:spPr bwMode="auto">
              <a:xfrm flipH="1">
                <a:off x="793" y="111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68" name="Line 43"/>
              <p:cNvSpPr>
                <a:spLocks noChangeShapeType="1"/>
              </p:cNvSpPr>
              <p:nvPr/>
            </p:nvSpPr>
            <p:spPr bwMode="auto">
              <a:xfrm flipH="1">
                <a:off x="793" y="116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69" name="Line 44"/>
              <p:cNvSpPr>
                <a:spLocks noChangeShapeType="1"/>
              </p:cNvSpPr>
              <p:nvPr/>
            </p:nvSpPr>
            <p:spPr bwMode="auto">
              <a:xfrm flipH="1">
                <a:off x="793" y="120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0" name="Line 45"/>
              <p:cNvSpPr>
                <a:spLocks noChangeShapeType="1"/>
              </p:cNvSpPr>
              <p:nvPr/>
            </p:nvSpPr>
            <p:spPr bwMode="auto">
              <a:xfrm flipH="1">
                <a:off x="793" y="1253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1" name="Line 46"/>
              <p:cNvSpPr>
                <a:spLocks noChangeShapeType="1"/>
              </p:cNvSpPr>
              <p:nvPr/>
            </p:nvSpPr>
            <p:spPr bwMode="auto">
              <a:xfrm flipH="1">
                <a:off x="793" y="1298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2" name="Line 47"/>
              <p:cNvSpPr>
                <a:spLocks noChangeShapeType="1"/>
              </p:cNvSpPr>
              <p:nvPr/>
            </p:nvSpPr>
            <p:spPr bwMode="auto">
              <a:xfrm flipH="1">
                <a:off x="793" y="1434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3" name="Line 48"/>
              <p:cNvSpPr>
                <a:spLocks noChangeShapeType="1"/>
              </p:cNvSpPr>
              <p:nvPr/>
            </p:nvSpPr>
            <p:spPr bwMode="auto">
              <a:xfrm flipH="1">
                <a:off x="793" y="1389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4" name="Line 49"/>
              <p:cNvSpPr>
                <a:spLocks noChangeShapeType="1"/>
              </p:cNvSpPr>
              <p:nvPr/>
            </p:nvSpPr>
            <p:spPr bwMode="auto">
              <a:xfrm flipH="1">
                <a:off x="793" y="1344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5" name="Line 50"/>
              <p:cNvSpPr>
                <a:spLocks noChangeShapeType="1"/>
              </p:cNvSpPr>
              <p:nvPr/>
            </p:nvSpPr>
            <p:spPr bwMode="auto">
              <a:xfrm flipH="1">
                <a:off x="793" y="1480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6" name="Line 51"/>
              <p:cNvSpPr>
                <a:spLocks noChangeShapeType="1"/>
              </p:cNvSpPr>
              <p:nvPr/>
            </p:nvSpPr>
            <p:spPr bwMode="auto">
              <a:xfrm flipH="1">
                <a:off x="793" y="1525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7" name="Line 52"/>
              <p:cNvSpPr>
                <a:spLocks noChangeShapeType="1"/>
              </p:cNvSpPr>
              <p:nvPr/>
            </p:nvSpPr>
            <p:spPr bwMode="auto">
              <a:xfrm flipH="1">
                <a:off x="793" y="166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8" name="Line 53"/>
              <p:cNvSpPr>
                <a:spLocks noChangeShapeType="1"/>
              </p:cNvSpPr>
              <p:nvPr/>
            </p:nvSpPr>
            <p:spPr bwMode="auto">
              <a:xfrm flipH="1">
                <a:off x="793" y="161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79" name="Line 54"/>
              <p:cNvSpPr>
                <a:spLocks noChangeShapeType="1"/>
              </p:cNvSpPr>
              <p:nvPr/>
            </p:nvSpPr>
            <p:spPr bwMode="auto">
              <a:xfrm flipH="1">
                <a:off x="793" y="175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0" name="Line 55"/>
              <p:cNvSpPr>
                <a:spLocks noChangeShapeType="1"/>
              </p:cNvSpPr>
              <p:nvPr/>
            </p:nvSpPr>
            <p:spPr bwMode="auto">
              <a:xfrm flipH="1">
                <a:off x="793" y="1570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81" name="Line 56"/>
              <p:cNvSpPr>
                <a:spLocks noChangeShapeType="1"/>
              </p:cNvSpPr>
              <p:nvPr/>
            </p:nvSpPr>
            <p:spPr bwMode="auto">
              <a:xfrm flipH="1">
                <a:off x="793" y="170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906588" y="1663700"/>
            <a:ext cx="217487" cy="2519363"/>
            <a:chOff x="793" y="981"/>
            <a:chExt cx="137" cy="1587"/>
          </a:xfrm>
        </p:grpSpPr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793" y="981"/>
              <a:ext cx="137" cy="771"/>
              <a:chOff x="793" y="981"/>
              <a:chExt cx="137" cy="771"/>
            </a:xfrm>
          </p:grpSpPr>
          <p:sp>
            <p:nvSpPr>
              <p:cNvPr id="75244" name="Line 59"/>
              <p:cNvSpPr>
                <a:spLocks noChangeShapeType="1"/>
              </p:cNvSpPr>
              <p:nvPr/>
            </p:nvSpPr>
            <p:spPr bwMode="auto">
              <a:xfrm flipH="1">
                <a:off x="793" y="98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5" name="Line 60"/>
              <p:cNvSpPr>
                <a:spLocks noChangeShapeType="1"/>
              </p:cNvSpPr>
              <p:nvPr/>
            </p:nvSpPr>
            <p:spPr bwMode="auto">
              <a:xfrm flipH="1">
                <a:off x="793" y="102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6" name="Line 61"/>
              <p:cNvSpPr>
                <a:spLocks noChangeShapeType="1"/>
              </p:cNvSpPr>
              <p:nvPr/>
            </p:nvSpPr>
            <p:spPr bwMode="auto">
              <a:xfrm flipH="1">
                <a:off x="793" y="107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7" name="Line 62"/>
              <p:cNvSpPr>
                <a:spLocks noChangeShapeType="1"/>
              </p:cNvSpPr>
              <p:nvPr/>
            </p:nvSpPr>
            <p:spPr bwMode="auto">
              <a:xfrm flipH="1">
                <a:off x="793" y="111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8" name="Line 63"/>
              <p:cNvSpPr>
                <a:spLocks noChangeShapeType="1"/>
              </p:cNvSpPr>
              <p:nvPr/>
            </p:nvSpPr>
            <p:spPr bwMode="auto">
              <a:xfrm flipH="1">
                <a:off x="793" y="116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9" name="Line 64"/>
              <p:cNvSpPr>
                <a:spLocks noChangeShapeType="1"/>
              </p:cNvSpPr>
              <p:nvPr/>
            </p:nvSpPr>
            <p:spPr bwMode="auto">
              <a:xfrm flipH="1">
                <a:off x="793" y="120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0" name="Line 65"/>
              <p:cNvSpPr>
                <a:spLocks noChangeShapeType="1"/>
              </p:cNvSpPr>
              <p:nvPr/>
            </p:nvSpPr>
            <p:spPr bwMode="auto">
              <a:xfrm flipH="1">
                <a:off x="793" y="1253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1" name="Line 66"/>
              <p:cNvSpPr>
                <a:spLocks noChangeShapeType="1"/>
              </p:cNvSpPr>
              <p:nvPr/>
            </p:nvSpPr>
            <p:spPr bwMode="auto">
              <a:xfrm flipH="1">
                <a:off x="793" y="1298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2" name="Line 67"/>
              <p:cNvSpPr>
                <a:spLocks noChangeShapeType="1"/>
              </p:cNvSpPr>
              <p:nvPr/>
            </p:nvSpPr>
            <p:spPr bwMode="auto">
              <a:xfrm flipH="1">
                <a:off x="793" y="1434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3" name="Line 68"/>
              <p:cNvSpPr>
                <a:spLocks noChangeShapeType="1"/>
              </p:cNvSpPr>
              <p:nvPr/>
            </p:nvSpPr>
            <p:spPr bwMode="auto">
              <a:xfrm flipH="1">
                <a:off x="793" y="1389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4" name="Line 69"/>
              <p:cNvSpPr>
                <a:spLocks noChangeShapeType="1"/>
              </p:cNvSpPr>
              <p:nvPr/>
            </p:nvSpPr>
            <p:spPr bwMode="auto">
              <a:xfrm flipH="1">
                <a:off x="793" y="1344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5" name="Line 70"/>
              <p:cNvSpPr>
                <a:spLocks noChangeShapeType="1"/>
              </p:cNvSpPr>
              <p:nvPr/>
            </p:nvSpPr>
            <p:spPr bwMode="auto">
              <a:xfrm flipH="1">
                <a:off x="793" y="1480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6" name="Line 71"/>
              <p:cNvSpPr>
                <a:spLocks noChangeShapeType="1"/>
              </p:cNvSpPr>
              <p:nvPr/>
            </p:nvSpPr>
            <p:spPr bwMode="auto">
              <a:xfrm flipH="1">
                <a:off x="793" y="1525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7" name="Line 72"/>
              <p:cNvSpPr>
                <a:spLocks noChangeShapeType="1"/>
              </p:cNvSpPr>
              <p:nvPr/>
            </p:nvSpPr>
            <p:spPr bwMode="auto">
              <a:xfrm flipH="1">
                <a:off x="793" y="166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8" name="Line 73"/>
              <p:cNvSpPr>
                <a:spLocks noChangeShapeType="1"/>
              </p:cNvSpPr>
              <p:nvPr/>
            </p:nvSpPr>
            <p:spPr bwMode="auto">
              <a:xfrm flipH="1">
                <a:off x="793" y="161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59" name="Line 74"/>
              <p:cNvSpPr>
                <a:spLocks noChangeShapeType="1"/>
              </p:cNvSpPr>
              <p:nvPr/>
            </p:nvSpPr>
            <p:spPr bwMode="auto">
              <a:xfrm flipH="1">
                <a:off x="793" y="175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60" name="Line 75"/>
              <p:cNvSpPr>
                <a:spLocks noChangeShapeType="1"/>
              </p:cNvSpPr>
              <p:nvPr/>
            </p:nvSpPr>
            <p:spPr bwMode="auto">
              <a:xfrm flipH="1">
                <a:off x="793" y="1570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61" name="Line 76"/>
              <p:cNvSpPr>
                <a:spLocks noChangeShapeType="1"/>
              </p:cNvSpPr>
              <p:nvPr/>
            </p:nvSpPr>
            <p:spPr bwMode="auto">
              <a:xfrm flipH="1">
                <a:off x="793" y="170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7" name="Group 77"/>
            <p:cNvGrpSpPr>
              <a:grpSpLocks/>
            </p:cNvGrpSpPr>
            <p:nvPr/>
          </p:nvGrpSpPr>
          <p:grpSpPr bwMode="auto">
            <a:xfrm>
              <a:off x="793" y="1797"/>
              <a:ext cx="137" cy="771"/>
              <a:chOff x="793" y="981"/>
              <a:chExt cx="137" cy="771"/>
            </a:xfrm>
          </p:grpSpPr>
          <p:sp>
            <p:nvSpPr>
              <p:cNvPr id="75226" name="Line 78"/>
              <p:cNvSpPr>
                <a:spLocks noChangeShapeType="1"/>
              </p:cNvSpPr>
              <p:nvPr/>
            </p:nvSpPr>
            <p:spPr bwMode="auto">
              <a:xfrm flipH="1">
                <a:off x="793" y="98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27" name="Line 79"/>
              <p:cNvSpPr>
                <a:spLocks noChangeShapeType="1"/>
              </p:cNvSpPr>
              <p:nvPr/>
            </p:nvSpPr>
            <p:spPr bwMode="auto">
              <a:xfrm flipH="1">
                <a:off x="793" y="102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28" name="Line 80"/>
              <p:cNvSpPr>
                <a:spLocks noChangeShapeType="1"/>
              </p:cNvSpPr>
              <p:nvPr/>
            </p:nvSpPr>
            <p:spPr bwMode="auto">
              <a:xfrm flipH="1">
                <a:off x="793" y="107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29" name="Line 81"/>
              <p:cNvSpPr>
                <a:spLocks noChangeShapeType="1"/>
              </p:cNvSpPr>
              <p:nvPr/>
            </p:nvSpPr>
            <p:spPr bwMode="auto">
              <a:xfrm flipH="1">
                <a:off x="793" y="111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0" name="Line 82"/>
              <p:cNvSpPr>
                <a:spLocks noChangeShapeType="1"/>
              </p:cNvSpPr>
              <p:nvPr/>
            </p:nvSpPr>
            <p:spPr bwMode="auto">
              <a:xfrm flipH="1">
                <a:off x="793" y="116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1" name="Line 83"/>
              <p:cNvSpPr>
                <a:spLocks noChangeShapeType="1"/>
              </p:cNvSpPr>
              <p:nvPr/>
            </p:nvSpPr>
            <p:spPr bwMode="auto">
              <a:xfrm flipH="1">
                <a:off x="793" y="120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2" name="Line 84"/>
              <p:cNvSpPr>
                <a:spLocks noChangeShapeType="1"/>
              </p:cNvSpPr>
              <p:nvPr/>
            </p:nvSpPr>
            <p:spPr bwMode="auto">
              <a:xfrm flipH="1">
                <a:off x="793" y="1253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3" name="Line 85"/>
              <p:cNvSpPr>
                <a:spLocks noChangeShapeType="1"/>
              </p:cNvSpPr>
              <p:nvPr/>
            </p:nvSpPr>
            <p:spPr bwMode="auto">
              <a:xfrm flipH="1">
                <a:off x="793" y="1298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4" name="Line 86"/>
              <p:cNvSpPr>
                <a:spLocks noChangeShapeType="1"/>
              </p:cNvSpPr>
              <p:nvPr/>
            </p:nvSpPr>
            <p:spPr bwMode="auto">
              <a:xfrm flipH="1">
                <a:off x="793" y="1434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5" name="Line 87"/>
              <p:cNvSpPr>
                <a:spLocks noChangeShapeType="1"/>
              </p:cNvSpPr>
              <p:nvPr/>
            </p:nvSpPr>
            <p:spPr bwMode="auto">
              <a:xfrm flipH="1">
                <a:off x="793" y="1389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6" name="Line 88"/>
              <p:cNvSpPr>
                <a:spLocks noChangeShapeType="1"/>
              </p:cNvSpPr>
              <p:nvPr/>
            </p:nvSpPr>
            <p:spPr bwMode="auto">
              <a:xfrm flipH="1">
                <a:off x="793" y="1344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7" name="Line 89"/>
              <p:cNvSpPr>
                <a:spLocks noChangeShapeType="1"/>
              </p:cNvSpPr>
              <p:nvPr/>
            </p:nvSpPr>
            <p:spPr bwMode="auto">
              <a:xfrm flipH="1">
                <a:off x="793" y="1480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8" name="Line 90"/>
              <p:cNvSpPr>
                <a:spLocks noChangeShapeType="1"/>
              </p:cNvSpPr>
              <p:nvPr/>
            </p:nvSpPr>
            <p:spPr bwMode="auto">
              <a:xfrm flipH="1">
                <a:off x="793" y="1525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39" name="Line 91"/>
              <p:cNvSpPr>
                <a:spLocks noChangeShapeType="1"/>
              </p:cNvSpPr>
              <p:nvPr/>
            </p:nvSpPr>
            <p:spPr bwMode="auto">
              <a:xfrm flipH="1">
                <a:off x="793" y="1661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0" name="Line 92"/>
              <p:cNvSpPr>
                <a:spLocks noChangeShapeType="1"/>
              </p:cNvSpPr>
              <p:nvPr/>
            </p:nvSpPr>
            <p:spPr bwMode="auto">
              <a:xfrm flipH="1">
                <a:off x="793" y="161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1" name="Line 93"/>
              <p:cNvSpPr>
                <a:spLocks noChangeShapeType="1"/>
              </p:cNvSpPr>
              <p:nvPr/>
            </p:nvSpPr>
            <p:spPr bwMode="auto">
              <a:xfrm flipH="1">
                <a:off x="793" y="175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2" name="Line 94"/>
              <p:cNvSpPr>
                <a:spLocks noChangeShapeType="1"/>
              </p:cNvSpPr>
              <p:nvPr/>
            </p:nvSpPr>
            <p:spPr bwMode="auto">
              <a:xfrm flipH="1">
                <a:off x="793" y="1570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5243" name="Line 95"/>
              <p:cNvSpPr>
                <a:spLocks noChangeShapeType="1"/>
              </p:cNvSpPr>
              <p:nvPr/>
            </p:nvSpPr>
            <p:spPr bwMode="auto">
              <a:xfrm flipH="1">
                <a:off x="793" y="1706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2555875" y="2205038"/>
            <a:ext cx="217488" cy="1223962"/>
            <a:chOff x="793" y="981"/>
            <a:chExt cx="137" cy="771"/>
          </a:xfrm>
        </p:grpSpPr>
        <p:sp>
          <p:nvSpPr>
            <p:cNvPr id="75206" name="Line 97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7" name="Line 98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8" name="Line 99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9" name="Line 100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0" name="Line 101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1" name="Line 102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2" name="Line 103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3" name="Line 104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4" name="Line 105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5" name="Line 106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6" name="Line 107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7" name="Line 108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8" name="Line 109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19" name="Line 110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20" name="Line 111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21" name="Line 112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22" name="Line 113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23" name="Line 114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773" name="Line 115"/>
          <p:cNvSpPr>
            <a:spLocks noChangeShapeType="1"/>
          </p:cNvSpPr>
          <p:nvPr/>
        </p:nvSpPr>
        <p:spPr bwMode="auto">
          <a:xfrm flipH="1">
            <a:off x="2555875" y="35004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74" name="Line 116"/>
          <p:cNvSpPr>
            <a:spLocks noChangeShapeType="1"/>
          </p:cNvSpPr>
          <p:nvPr/>
        </p:nvSpPr>
        <p:spPr bwMode="auto">
          <a:xfrm flipH="1">
            <a:off x="2555875" y="3571875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75" name="Line 117"/>
          <p:cNvSpPr>
            <a:spLocks noChangeShapeType="1"/>
          </p:cNvSpPr>
          <p:nvPr/>
        </p:nvSpPr>
        <p:spPr bwMode="auto">
          <a:xfrm flipH="1">
            <a:off x="2555875" y="3643313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76" name="Line 118"/>
          <p:cNvSpPr>
            <a:spLocks noChangeShapeType="1"/>
          </p:cNvSpPr>
          <p:nvPr/>
        </p:nvSpPr>
        <p:spPr bwMode="auto">
          <a:xfrm flipH="1">
            <a:off x="2555875" y="37163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77" name="Line 119"/>
          <p:cNvSpPr>
            <a:spLocks noChangeShapeType="1"/>
          </p:cNvSpPr>
          <p:nvPr/>
        </p:nvSpPr>
        <p:spPr bwMode="auto">
          <a:xfrm flipH="1">
            <a:off x="2555875" y="3787775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78" name="Line 120"/>
          <p:cNvSpPr>
            <a:spLocks noChangeShapeType="1"/>
          </p:cNvSpPr>
          <p:nvPr/>
        </p:nvSpPr>
        <p:spPr bwMode="auto">
          <a:xfrm flipH="1">
            <a:off x="2555875" y="3859213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79" name="Line 121"/>
          <p:cNvSpPr>
            <a:spLocks noChangeShapeType="1"/>
          </p:cNvSpPr>
          <p:nvPr/>
        </p:nvSpPr>
        <p:spPr bwMode="auto">
          <a:xfrm flipH="1">
            <a:off x="2555875" y="39322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80" name="Line 122"/>
          <p:cNvSpPr>
            <a:spLocks noChangeShapeType="1"/>
          </p:cNvSpPr>
          <p:nvPr/>
        </p:nvSpPr>
        <p:spPr bwMode="auto">
          <a:xfrm flipH="1">
            <a:off x="2555875" y="4003675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81" name="Line 123"/>
          <p:cNvSpPr>
            <a:spLocks noChangeShapeType="1"/>
          </p:cNvSpPr>
          <p:nvPr/>
        </p:nvSpPr>
        <p:spPr bwMode="auto">
          <a:xfrm flipH="1">
            <a:off x="2555875" y="4219575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82" name="Line 124"/>
          <p:cNvSpPr>
            <a:spLocks noChangeShapeType="1"/>
          </p:cNvSpPr>
          <p:nvPr/>
        </p:nvSpPr>
        <p:spPr bwMode="auto">
          <a:xfrm flipH="1">
            <a:off x="2555875" y="41481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83" name="Line 125"/>
          <p:cNvSpPr>
            <a:spLocks noChangeShapeType="1"/>
          </p:cNvSpPr>
          <p:nvPr/>
        </p:nvSpPr>
        <p:spPr bwMode="auto">
          <a:xfrm flipH="1">
            <a:off x="2555875" y="4076700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84" name="Line 126"/>
          <p:cNvSpPr>
            <a:spLocks noChangeShapeType="1"/>
          </p:cNvSpPr>
          <p:nvPr/>
        </p:nvSpPr>
        <p:spPr bwMode="auto">
          <a:xfrm flipH="1">
            <a:off x="2555875" y="4292600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85" name="Line 127"/>
          <p:cNvSpPr>
            <a:spLocks noChangeShapeType="1"/>
          </p:cNvSpPr>
          <p:nvPr/>
        </p:nvSpPr>
        <p:spPr bwMode="auto">
          <a:xfrm flipH="1">
            <a:off x="2555875" y="43640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9" name="Group 128"/>
          <p:cNvGrpSpPr>
            <a:grpSpLocks/>
          </p:cNvGrpSpPr>
          <p:nvPr/>
        </p:nvGrpSpPr>
        <p:grpSpPr bwMode="auto">
          <a:xfrm>
            <a:off x="3201988" y="2278063"/>
            <a:ext cx="217487" cy="1223962"/>
            <a:chOff x="793" y="981"/>
            <a:chExt cx="137" cy="771"/>
          </a:xfrm>
        </p:grpSpPr>
        <p:sp>
          <p:nvSpPr>
            <p:cNvPr id="75188" name="Line 129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9" name="Line 130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0" name="Line 131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1" name="Line 132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2" name="Line 133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3" name="Line 134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4" name="Line 135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5" name="Line 136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6" name="Line 137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7" name="Line 138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8" name="Line 139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99" name="Line 140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0" name="Line 141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1" name="Line 142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2" name="Line 143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3" name="Line 144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4" name="Line 145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205" name="Line 146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787" name="Line 147"/>
          <p:cNvSpPr>
            <a:spLocks noChangeShapeType="1"/>
          </p:cNvSpPr>
          <p:nvPr/>
        </p:nvSpPr>
        <p:spPr bwMode="auto">
          <a:xfrm flipH="1">
            <a:off x="3201988" y="35734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88" name="Line 148"/>
          <p:cNvSpPr>
            <a:spLocks noChangeShapeType="1"/>
          </p:cNvSpPr>
          <p:nvPr/>
        </p:nvSpPr>
        <p:spPr bwMode="auto">
          <a:xfrm flipH="1">
            <a:off x="3201988" y="36449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89" name="Line 149"/>
          <p:cNvSpPr>
            <a:spLocks noChangeShapeType="1"/>
          </p:cNvSpPr>
          <p:nvPr/>
        </p:nvSpPr>
        <p:spPr bwMode="auto">
          <a:xfrm flipH="1">
            <a:off x="3201988" y="371633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" name="Group 150"/>
          <p:cNvGrpSpPr>
            <a:grpSpLocks/>
          </p:cNvGrpSpPr>
          <p:nvPr/>
        </p:nvGrpSpPr>
        <p:grpSpPr bwMode="auto">
          <a:xfrm>
            <a:off x="3201988" y="3789363"/>
            <a:ext cx="217487" cy="576262"/>
            <a:chOff x="2017" y="2387"/>
            <a:chExt cx="137" cy="363"/>
          </a:xfrm>
        </p:grpSpPr>
        <p:sp>
          <p:nvSpPr>
            <p:cNvPr id="75179" name="Line 151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0" name="Line 152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1" name="Line 153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2" name="Line 154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3" name="Line 155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4" name="Line 156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5" name="Line 157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6" name="Line 158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87" name="Line 159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1" name="Group 160"/>
          <p:cNvGrpSpPr>
            <a:grpSpLocks/>
          </p:cNvGrpSpPr>
          <p:nvPr/>
        </p:nvGrpSpPr>
        <p:grpSpPr bwMode="auto">
          <a:xfrm>
            <a:off x="3897313" y="2422525"/>
            <a:ext cx="217487" cy="1223963"/>
            <a:chOff x="793" y="981"/>
            <a:chExt cx="137" cy="771"/>
          </a:xfrm>
        </p:grpSpPr>
        <p:sp>
          <p:nvSpPr>
            <p:cNvPr id="75161" name="Line 161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2" name="Line 162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3" name="Line 163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4" name="Line 164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5" name="Line 165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6" name="Line 166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7" name="Line 167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8" name="Line 168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9" name="Line 169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0" name="Line 170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1" name="Line 171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2" name="Line 172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3" name="Line 173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4" name="Line 174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5" name="Line 175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6" name="Line 176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7" name="Line 177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78" name="Line 178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792" name="Line 179"/>
          <p:cNvSpPr>
            <a:spLocks noChangeShapeType="1"/>
          </p:cNvSpPr>
          <p:nvPr/>
        </p:nvSpPr>
        <p:spPr bwMode="auto">
          <a:xfrm flipH="1">
            <a:off x="1906588" y="42465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93" name="Line 180"/>
          <p:cNvSpPr>
            <a:spLocks noChangeShapeType="1"/>
          </p:cNvSpPr>
          <p:nvPr/>
        </p:nvSpPr>
        <p:spPr bwMode="auto">
          <a:xfrm flipH="1">
            <a:off x="1908175" y="4318000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94" name="Line 181"/>
          <p:cNvSpPr>
            <a:spLocks noChangeShapeType="1"/>
          </p:cNvSpPr>
          <p:nvPr/>
        </p:nvSpPr>
        <p:spPr bwMode="auto">
          <a:xfrm flipH="1">
            <a:off x="1908175" y="4398963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95" name="Line 182"/>
          <p:cNvSpPr>
            <a:spLocks noChangeShapeType="1"/>
          </p:cNvSpPr>
          <p:nvPr/>
        </p:nvSpPr>
        <p:spPr bwMode="auto">
          <a:xfrm flipH="1">
            <a:off x="1258888" y="41624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96" name="Line 183"/>
          <p:cNvSpPr>
            <a:spLocks noChangeShapeType="1"/>
          </p:cNvSpPr>
          <p:nvPr/>
        </p:nvSpPr>
        <p:spPr bwMode="auto">
          <a:xfrm flipH="1">
            <a:off x="1258888" y="42211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97" name="Line 184"/>
          <p:cNvSpPr>
            <a:spLocks noChangeShapeType="1"/>
          </p:cNvSpPr>
          <p:nvPr/>
        </p:nvSpPr>
        <p:spPr bwMode="auto">
          <a:xfrm flipH="1">
            <a:off x="1258888" y="42926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98" name="Line 185"/>
          <p:cNvSpPr>
            <a:spLocks noChangeShapeType="1"/>
          </p:cNvSpPr>
          <p:nvPr/>
        </p:nvSpPr>
        <p:spPr bwMode="auto">
          <a:xfrm flipH="1">
            <a:off x="1258888" y="43656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2" name="Group 186"/>
          <p:cNvGrpSpPr>
            <a:grpSpLocks/>
          </p:cNvGrpSpPr>
          <p:nvPr/>
        </p:nvGrpSpPr>
        <p:grpSpPr bwMode="auto">
          <a:xfrm>
            <a:off x="2555875" y="5013325"/>
            <a:ext cx="217488" cy="1223963"/>
            <a:chOff x="793" y="981"/>
            <a:chExt cx="137" cy="771"/>
          </a:xfrm>
        </p:grpSpPr>
        <p:sp>
          <p:nvSpPr>
            <p:cNvPr id="75143" name="Line 187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4" name="Line 188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5" name="Line 189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6" name="Line 190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7" name="Line 191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8" name="Line 192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9" name="Line 193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0" name="Line 194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1" name="Line 195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2" name="Line 196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3" name="Line 197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4" name="Line 198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5" name="Line 199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6" name="Line 200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7" name="Line 201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8" name="Line 202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59" name="Line 203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60" name="Line 204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3" name="Group 205"/>
          <p:cNvGrpSpPr>
            <a:grpSpLocks/>
          </p:cNvGrpSpPr>
          <p:nvPr/>
        </p:nvGrpSpPr>
        <p:grpSpPr bwMode="auto">
          <a:xfrm>
            <a:off x="1906588" y="4979988"/>
            <a:ext cx="217487" cy="1223962"/>
            <a:chOff x="793" y="981"/>
            <a:chExt cx="137" cy="771"/>
          </a:xfrm>
        </p:grpSpPr>
        <p:sp>
          <p:nvSpPr>
            <p:cNvPr id="75125" name="Line 206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6" name="Line 207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7" name="Line 208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8" name="Line 209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9" name="Line 210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0" name="Line 211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1" name="Line 212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2" name="Line 213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3" name="Line 214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4" name="Line 215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5" name="Line 216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6" name="Line 217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7" name="Line 218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8" name="Line 219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39" name="Line 220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0" name="Line 221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1" name="Line 222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42" name="Line 223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4" name="Group 224"/>
          <p:cNvGrpSpPr>
            <a:grpSpLocks/>
          </p:cNvGrpSpPr>
          <p:nvPr/>
        </p:nvGrpSpPr>
        <p:grpSpPr bwMode="auto">
          <a:xfrm>
            <a:off x="1281113" y="4941888"/>
            <a:ext cx="217487" cy="1223962"/>
            <a:chOff x="793" y="981"/>
            <a:chExt cx="137" cy="771"/>
          </a:xfrm>
        </p:grpSpPr>
        <p:sp>
          <p:nvSpPr>
            <p:cNvPr id="75107" name="Line 225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8" name="Line 226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9" name="Line 227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0" name="Line 228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1" name="Line 229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2" name="Line 230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3" name="Line 231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4" name="Line 232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5" name="Line 233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6" name="Line 234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7" name="Line 235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8" name="Line 236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19" name="Line 237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0" name="Line 238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1" name="Line 239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2" name="Line 240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3" name="Line 241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24" name="Line 242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5" name="Group 243"/>
          <p:cNvGrpSpPr>
            <a:grpSpLocks/>
          </p:cNvGrpSpPr>
          <p:nvPr/>
        </p:nvGrpSpPr>
        <p:grpSpPr bwMode="auto">
          <a:xfrm>
            <a:off x="7739063" y="2913063"/>
            <a:ext cx="217487" cy="1223962"/>
            <a:chOff x="793" y="981"/>
            <a:chExt cx="137" cy="771"/>
          </a:xfrm>
        </p:grpSpPr>
        <p:sp>
          <p:nvSpPr>
            <p:cNvPr id="75089" name="Line 244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0" name="Line 245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1" name="Line 246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2" name="Line 247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3" name="Line 248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4" name="Line 249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5" name="Line 250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6" name="Line 251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7" name="Line 252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8" name="Line 253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99" name="Line 254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0" name="Line 255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1" name="Line 256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2" name="Line 257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3" name="Line 258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4" name="Line 259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5" name="Line 260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106" name="Line 261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803" name="Line 262"/>
          <p:cNvSpPr>
            <a:spLocks noChangeShapeType="1"/>
          </p:cNvSpPr>
          <p:nvPr/>
        </p:nvSpPr>
        <p:spPr bwMode="auto">
          <a:xfrm flipH="1">
            <a:off x="3201988" y="51577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04" name="Line 263"/>
          <p:cNvSpPr>
            <a:spLocks noChangeShapeType="1"/>
          </p:cNvSpPr>
          <p:nvPr/>
        </p:nvSpPr>
        <p:spPr bwMode="auto">
          <a:xfrm flipH="1">
            <a:off x="3897313" y="371633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05" name="Line 264"/>
          <p:cNvSpPr>
            <a:spLocks noChangeShapeType="1"/>
          </p:cNvSpPr>
          <p:nvPr/>
        </p:nvSpPr>
        <p:spPr bwMode="auto">
          <a:xfrm flipH="1">
            <a:off x="3897313" y="37893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06" name="Line 265"/>
          <p:cNvSpPr>
            <a:spLocks noChangeShapeType="1"/>
          </p:cNvSpPr>
          <p:nvPr/>
        </p:nvSpPr>
        <p:spPr bwMode="auto">
          <a:xfrm flipH="1">
            <a:off x="3897313" y="38608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6" name="Group 266"/>
          <p:cNvGrpSpPr>
            <a:grpSpLocks/>
          </p:cNvGrpSpPr>
          <p:nvPr/>
        </p:nvGrpSpPr>
        <p:grpSpPr bwMode="auto">
          <a:xfrm>
            <a:off x="7091363" y="5564188"/>
            <a:ext cx="217487" cy="576262"/>
            <a:chOff x="2017" y="2387"/>
            <a:chExt cx="137" cy="363"/>
          </a:xfrm>
        </p:grpSpPr>
        <p:sp>
          <p:nvSpPr>
            <p:cNvPr id="75080" name="Line 267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81" name="Line 268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82" name="Line 269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83" name="Line 270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84" name="Line 271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85" name="Line 272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86" name="Line 273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87" name="Line 274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88" name="Line 275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7" name="Group 276"/>
          <p:cNvGrpSpPr>
            <a:grpSpLocks/>
          </p:cNvGrpSpPr>
          <p:nvPr/>
        </p:nvGrpSpPr>
        <p:grpSpPr bwMode="auto">
          <a:xfrm>
            <a:off x="6442075" y="5564188"/>
            <a:ext cx="217488" cy="576262"/>
            <a:chOff x="2017" y="2387"/>
            <a:chExt cx="137" cy="363"/>
          </a:xfrm>
        </p:grpSpPr>
        <p:sp>
          <p:nvSpPr>
            <p:cNvPr id="75071" name="Line 277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2" name="Line 278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3" name="Line 279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4" name="Line 280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5" name="Line 281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6" name="Line 282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7" name="Line 283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8" name="Line 284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9" name="Line 285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8" name="Group 286"/>
          <p:cNvGrpSpPr>
            <a:grpSpLocks/>
          </p:cNvGrpSpPr>
          <p:nvPr/>
        </p:nvGrpSpPr>
        <p:grpSpPr bwMode="auto">
          <a:xfrm>
            <a:off x="5768975" y="5445125"/>
            <a:ext cx="217488" cy="576263"/>
            <a:chOff x="2017" y="2387"/>
            <a:chExt cx="137" cy="363"/>
          </a:xfrm>
        </p:grpSpPr>
        <p:sp>
          <p:nvSpPr>
            <p:cNvPr id="75062" name="Line 287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3" name="Line 288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4" name="Line 289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5" name="Line 290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6" name="Line 291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7" name="Line 292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8" name="Line 293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9" name="Line 294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70" name="Line 295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9" name="Group 296"/>
          <p:cNvGrpSpPr>
            <a:grpSpLocks/>
          </p:cNvGrpSpPr>
          <p:nvPr/>
        </p:nvGrpSpPr>
        <p:grpSpPr bwMode="auto">
          <a:xfrm>
            <a:off x="4498975" y="2492375"/>
            <a:ext cx="217488" cy="1223963"/>
            <a:chOff x="793" y="981"/>
            <a:chExt cx="137" cy="771"/>
          </a:xfrm>
        </p:grpSpPr>
        <p:sp>
          <p:nvSpPr>
            <p:cNvPr id="75044" name="Line 297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5" name="Line 298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6" name="Line 299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7" name="Line 300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8" name="Line 301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9" name="Line 302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0" name="Line 303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1" name="Line 304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2" name="Line 305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3" name="Line 306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4" name="Line 307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5" name="Line 308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6" name="Line 309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7" name="Line 310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8" name="Line 311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59" name="Line 312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0" name="Line 313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61" name="Line 314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0" name="Group 315"/>
          <p:cNvGrpSpPr>
            <a:grpSpLocks/>
          </p:cNvGrpSpPr>
          <p:nvPr/>
        </p:nvGrpSpPr>
        <p:grpSpPr bwMode="auto">
          <a:xfrm>
            <a:off x="4500563" y="3789363"/>
            <a:ext cx="217487" cy="576262"/>
            <a:chOff x="2017" y="2387"/>
            <a:chExt cx="137" cy="363"/>
          </a:xfrm>
        </p:grpSpPr>
        <p:sp>
          <p:nvSpPr>
            <p:cNvPr id="75035" name="Line 316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6" name="Line 317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7" name="Line 318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8" name="Line 319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9" name="Line 320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0" name="Line 321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1" name="Line 322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2" name="Line 323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43" name="Line 324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1" name="Group 325"/>
          <p:cNvGrpSpPr>
            <a:grpSpLocks/>
          </p:cNvGrpSpPr>
          <p:nvPr/>
        </p:nvGrpSpPr>
        <p:grpSpPr bwMode="auto">
          <a:xfrm>
            <a:off x="5146675" y="2636838"/>
            <a:ext cx="217488" cy="576262"/>
            <a:chOff x="2017" y="2387"/>
            <a:chExt cx="137" cy="363"/>
          </a:xfrm>
        </p:grpSpPr>
        <p:sp>
          <p:nvSpPr>
            <p:cNvPr id="75026" name="Line 326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7" name="Line 327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8" name="Line 328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9" name="Line 329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0" name="Line 330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1" name="Line 331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2" name="Line 332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3" name="Line 333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34" name="Line 334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2" name="Group 335"/>
          <p:cNvGrpSpPr>
            <a:grpSpLocks/>
          </p:cNvGrpSpPr>
          <p:nvPr/>
        </p:nvGrpSpPr>
        <p:grpSpPr bwMode="auto">
          <a:xfrm>
            <a:off x="5148263" y="3284538"/>
            <a:ext cx="217487" cy="576262"/>
            <a:chOff x="2017" y="2387"/>
            <a:chExt cx="137" cy="363"/>
          </a:xfrm>
        </p:grpSpPr>
        <p:sp>
          <p:nvSpPr>
            <p:cNvPr id="75017" name="Line 336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8" name="Line 337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9" name="Line 338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0" name="Line 339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1" name="Line 340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2" name="Line 341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3" name="Line 342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4" name="Line 343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25" name="Line 344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3" name="Group 345"/>
          <p:cNvGrpSpPr>
            <a:grpSpLocks/>
          </p:cNvGrpSpPr>
          <p:nvPr/>
        </p:nvGrpSpPr>
        <p:grpSpPr bwMode="auto">
          <a:xfrm>
            <a:off x="5160963" y="3789363"/>
            <a:ext cx="217487" cy="576262"/>
            <a:chOff x="2017" y="2387"/>
            <a:chExt cx="137" cy="363"/>
          </a:xfrm>
        </p:grpSpPr>
        <p:sp>
          <p:nvSpPr>
            <p:cNvPr id="75008" name="Line 346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9" name="Line 347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0" name="Line 348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1" name="Line 349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2" name="Line 350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3" name="Line 351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4" name="Line 352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5" name="Line 353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16" name="Line 354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4" name="Group 355"/>
          <p:cNvGrpSpPr>
            <a:grpSpLocks/>
          </p:cNvGrpSpPr>
          <p:nvPr/>
        </p:nvGrpSpPr>
        <p:grpSpPr bwMode="auto">
          <a:xfrm>
            <a:off x="5756275" y="2852738"/>
            <a:ext cx="217488" cy="1223962"/>
            <a:chOff x="793" y="981"/>
            <a:chExt cx="137" cy="771"/>
          </a:xfrm>
        </p:grpSpPr>
        <p:sp>
          <p:nvSpPr>
            <p:cNvPr id="74990" name="Line 356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1" name="Line 357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2" name="Line 358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3" name="Line 359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4" name="Line 360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5" name="Line 361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6" name="Line 362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7" name="Line 363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8" name="Line 364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99" name="Line 365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0" name="Line 366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1" name="Line 367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2" name="Line 368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3" name="Line 369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4" name="Line 370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5" name="Line 371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6" name="Line 372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5007" name="Line 373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5" name="Group 374"/>
          <p:cNvGrpSpPr>
            <a:grpSpLocks/>
          </p:cNvGrpSpPr>
          <p:nvPr/>
        </p:nvGrpSpPr>
        <p:grpSpPr bwMode="auto">
          <a:xfrm>
            <a:off x="6442075" y="2890838"/>
            <a:ext cx="217488" cy="1223962"/>
            <a:chOff x="793" y="981"/>
            <a:chExt cx="137" cy="771"/>
          </a:xfrm>
        </p:grpSpPr>
        <p:sp>
          <p:nvSpPr>
            <p:cNvPr id="74972" name="Line 375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3" name="Line 376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4" name="Line 377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5" name="Line 378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6" name="Line 379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7" name="Line 380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8" name="Line 381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9" name="Line 382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0" name="Line 383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1" name="Line 384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2" name="Line 385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3" name="Line 386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4" name="Line 387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5" name="Line 388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6" name="Line 389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7" name="Line 390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8" name="Line 391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89" name="Line 392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6" name="Group 393"/>
          <p:cNvGrpSpPr>
            <a:grpSpLocks/>
          </p:cNvGrpSpPr>
          <p:nvPr/>
        </p:nvGrpSpPr>
        <p:grpSpPr bwMode="auto">
          <a:xfrm>
            <a:off x="7092950" y="2925763"/>
            <a:ext cx="217488" cy="1223962"/>
            <a:chOff x="793" y="981"/>
            <a:chExt cx="137" cy="771"/>
          </a:xfrm>
        </p:grpSpPr>
        <p:sp>
          <p:nvSpPr>
            <p:cNvPr id="74954" name="Line 394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5" name="Line 395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6" name="Line 396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7" name="Line 397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8" name="Line 398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9" name="Line 399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0" name="Line 400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1" name="Line 401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2" name="Line 402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3" name="Line 403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4" name="Line 404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5" name="Line 405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6" name="Line 406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7" name="Line 407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8" name="Line 408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69" name="Line 409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0" name="Line 410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71" name="Line 411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7" name="Group 412"/>
          <p:cNvGrpSpPr>
            <a:grpSpLocks/>
          </p:cNvGrpSpPr>
          <p:nvPr/>
        </p:nvGrpSpPr>
        <p:grpSpPr bwMode="auto">
          <a:xfrm>
            <a:off x="7739063" y="4916488"/>
            <a:ext cx="217487" cy="1223962"/>
            <a:chOff x="793" y="981"/>
            <a:chExt cx="137" cy="771"/>
          </a:xfrm>
        </p:grpSpPr>
        <p:sp>
          <p:nvSpPr>
            <p:cNvPr id="74936" name="Line 413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7" name="Line 414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8" name="Line 415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9" name="Line 416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0" name="Line 417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1" name="Line 418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2" name="Line 419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3" name="Line 420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4" name="Line 421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5" name="Line 422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6" name="Line 423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7" name="Line 424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8" name="Line 425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49" name="Line 426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0" name="Line 427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1" name="Line 428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2" name="Line 429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53" name="Line 430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819" name="Line 431"/>
          <p:cNvSpPr>
            <a:spLocks noChangeShapeType="1"/>
          </p:cNvSpPr>
          <p:nvPr/>
        </p:nvSpPr>
        <p:spPr bwMode="auto">
          <a:xfrm flipH="1">
            <a:off x="7739063" y="619125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20" name="Line 432"/>
          <p:cNvSpPr>
            <a:spLocks noChangeShapeType="1"/>
          </p:cNvSpPr>
          <p:nvPr/>
        </p:nvSpPr>
        <p:spPr bwMode="auto">
          <a:xfrm flipH="1">
            <a:off x="7739063" y="62626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21" name="Line 433"/>
          <p:cNvSpPr>
            <a:spLocks noChangeShapeType="1"/>
          </p:cNvSpPr>
          <p:nvPr/>
        </p:nvSpPr>
        <p:spPr bwMode="auto">
          <a:xfrm flipH="1">
            <a:off x="7739063" y="63341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22" name="Line 434"/>
          <p:cNvSpPr>
            <a:spLocks noChangeShapeType="1"/>
          </p:cNvSpPr>
          <p:nvPr/>
        </p:nvSpPr>
        <p:spPr bwMode="auto">
          <a:xfrm flipH="1">
            <a:off x="7739063" y="640715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23" name="Line 435"/>
          <p:cNvSpPr>
            <a:spLocks noChangeShapeType="1"/>
          </p:cNvSpPr>
          <p:nvPr/>
        </p:nvSpPr>
        <p:spPr bwMode="auto">
          <a:xfrm flipH="1">
            <a:off x="7739063" y="64785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8" name="Group 436"/>
          <p:cNvGrpSpPr>
            <a:grpSpLocks/>
          </p:cNvGrpSpPr>
          <p:nvPr/>
        </p:nvGrpSpPr>
        <p:grpSpPr bwMode="auto">
          <a:xfrm>
            <a:off x="8399463" y="5876925"/>
            <a:ext cx="217487" cy="576263"/>
            <a:chOff x="2017" y="2387"/>
            <a:chExt cx="137" cy="363"/>
          </a:xfrm>
        </p:grpSpPr>
        <p:sp>
          <p:nvSpPr>
            <p:cNvPr id="74927" name="Line 437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8" name="Line 438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9" name="Line 439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0" name="Line 440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1" name="Line 441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2" name="Line 442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3" name="Line 443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4" name="Line 444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35" name="Line 445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9" name="Group 446"/>
          <p:cNvGrpSpPr>
            <a:grpSpLocks/>
          </p:cNvGrpSpPr>
          <p:nvPr/>
        </p:nvGrpSpPr>
        <p:grpSpPr bwMode="auto">
          <a:xfrm>
            <a:off x="8458200" y="2997200"/>
            <a:ext cx="217488" cy="1223963"/>
            <a:chOff x="793" y="981"/>
            <a:chExt cx="137" cy="771"/>
          </a:xfrm>
        </p:grpSpPr>
        <p:sp>
          <p:nvSpPr>
            <p:cNvPr id="74909" name="Line 447"/>
            <p:cNvSpPr>
              <a:spLocks noChangeShapeType="1"/>
            </p:cNvSpPr>
            <p:nvPr/>
          </p:nvSpPr>
          <p:spPr bwMode="auto">
            <a:xfrm flipH="1">
              <a:off x="793" y="98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0" name="Line 448"/>
            <p:cNvSpPr>
              <a:spLocks noChangeShapeType="1"/>
            </p:cNvSpPr>
            <p:nvPr/>
          </p:nvSpPr>
          <p:spPr bwMode="auto">
            <a:xfrm flipH="1">
              <a:off x="793" y="102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1" name="Line 449"/>
            <p:cNvSpPr>
              <a:spLocks noChangeShapeType="1"/>
            </p:cNvSpPr>
            <p:nvPr/>
          </p:nvSpPr>
          <p:spPr bwMode="auto">
            <a:xfrm flipH="1">
              <a:off x="793" y="107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2" name="Line 450"/>
            <p:cNvSpPr>
              <a:spLocks noChangeShapeType="1"/>
            </p:cNvSpPr>
            <p:nvPr/>
          </p:nvSpPr>
          <p:spPr bwMode="auto">
            <a:xfrm flipH="1">
              <a:off x="793" y="111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3" name="Line 451"/>
            <p:cNvSpPr>
              <a:spLocks noChangeShapeType="1"/>
            </p:cNvSpPr>
            <p:nvPr/>
          </p:nvSpPr>
          <p:spPr bwMode="auto">
            <a:xfrm flipH="1">
              <a:off x="793" y="116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4" name="Line 452"/>
            <p:cNvSpPr>
              <a:spLocks noChangeShapeType="1"/>
            </p:cNvSpPr>
            <p:nvPr/>
          </p:nvSpPr>
          <p:spPr bwMode="auto">
            <a:xfrm flipH="1">
              <a:off x="793" y="120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5" name="Line 453"/>
            <p:cNvSpPr>
              <a:spLocks noChangeShapeType="1"/>
            </p:cNvSpPr>
            <p:nvPr/>
          </p:nvSpPr>
          <p:spPr bwMode="auto">
            <a:xfrm flipH="1">
              <a:off x="793" y="125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6" name="Line 454"/>
            <p:cNvSpPr>
              <a:spLocks noChangeShapeType="1"/>
            </p:cNvSpPr>
            <p:nvPr/>
          </p:nvSpPr>
          <p:spPr bwMode="auto">
            <a:xfrm flipH="1">
              <a:off x="793" y="129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7" name="Line 455"/>
            <p:cNvSpPr>
              <a:spLocks noChangeShapeType="1"/>
            </p:cNvSpPr>
            <p:nvPr/>
          </p:nvSpPr>
          <p:spPr bwMode="auto">
            <a:xfrm flipH="1">
              <a:off x="793" y="143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8" name="Line 456"/>
            <p:cNvSpPr>
              <a:spLocks noChangeShapeType="1"/>
            </p:cNvSpPr>
            <p:nvPr/>
          </p:nvSpPr>
          <p:spPr bwMode="auto">
            <a:xfrm flipH="1">
              <a:off x="793" y="138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19" name="Line 457"/>
            <p:cNvSpPr>
              <a:spLocks noChangeShapeType="1"/>
            </p:cNvSpPr>
            <p:nvPr/>
          </p:nvSpPr>
          <p:spPr bwMode="auto">
            <a:xfrm flipH="1">
              <a:off x="793" y="134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0" name="Line 458"/>
            <p:cNvSpPr>
              <a:spLocks noChangeShapeType="1"/>
            </p:cNvSpPr>
            <p:nvPr/>
          </p:nvSpPr>
          <p:spPr bwMode="auto">
            <a:xfrm flipH="1">
              <a:off x="793" y="148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1" name="Line 459"/>
            <p:cNvSpPr>
              <a:spLocks noChangeShapeType="1"/>
            </p:cNvSpPr>
            <p:nvPr/>
          </p:nvSpPr>
          <p:spPr bwMode="auto">
            <a:xfrm flipH="1">
              <a:off x="793" y="1525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2" name="Line 460"/>
            <p:cNvSpPr>
              <a:spLocks noChangeShapeType="1"/>
            </p:cNvSpPr>
            <p:nvPr/>
          </p:nvSpPr>
          <p:spPr bwMode="auto">
            <a:xfrm flipH="1">
              <a:off x="793" y="1661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3" name="Line 461"/>
            <p:cNvSpPr>
              <a:spLocks noChangeShapeType="1"/>
            </p:cNvSpPr>
            <p:nvPr/>
          </p:nvSpPr>
          <p:spPr bwMode="auto">
            <a:xfrm flipH="1">
              <a:off x="793" y="161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4" name="Line 462"/>
            <p:cNvSpPr>
              <a:spLocks noChangeShapeType="1"/>
            </p:cNvSpPr>
            <p:nvPr/>
          </p:nvSpPr>
          <p:spPr bwMode="auto">
            <a:xfrm flipH="1">
              <a:off x="793" y="175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5" name="Line 463"/>
            <p:cNvSpPr>
              <a:spLocks noChangeShapeType="1"/>
            </p:cNvSpPr>
            <p:nvPr/>
          </p:nvSpPr>
          <p:spPr bwMode="auto">
            <a:xfrm flipH="1">
              <a:off x="793" y="1570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26" name="Line 464"/>
            <p:cNvSpPr>
              <a:spLocks noChangeShapeType="1"/>
            </p:cNvSpPr>
            <p:nvPr/>
          </p:nvSpPr>
          <p:spPr bwMode="auto">
            <a:xfrm flipH="1">
              <a:off x="793" y="1706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826" name="Line 465"/>
          <p:cNvSpPr>
            <a:spLocks noChangeShapeType="1"/>
          </p:cNvSpPr>
          <p:nvPr/>
        </p:nvSpPr>
        <p:spPr bwMode="auto">
          <a:xfrm flipH="1">
            <a:off x="3201988" y="51577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27" name="Line 466"/>
          <p:cNvSpPr>
            <a:spLocks noChangeShapeType="1"/>
          </p:cNvSpPr>
          <p:nvPr/>
        </p:nvSpPr>
        <p:spPr bwMode="auto">
          <a:xfrm flipH="1">
            <a:off x="3201988" y="52292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28" name="Line 467"/>
          <p:cNvSpPr>
            <a:spLocks noChangeShapeType="1"/>
          </p:cNvSpPr>
          <p:nvPr/>
        </p:nvSpPr>
        <p:spPr bwMode="auto">
          <a:xfrm flipH="1">
            <a:off x="3201988" y="53006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29" name="Line 468"/>
          <p:cNvSpPr>
            <a:spLocks noChangeShapeType="1"/>
          </p:cNvSpPr>
          <p:nvPr/>
        </p:nvSpPr>
        <p:spPr bwMode="auto">
          <a:xfrm flipH="1">
            <a:off x="3201988" y="53736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0" name="Line 469"/>
          <p:cNvSpPr>
            <a:spLocks noChangeShapeType="1"/>
          </p:cNvSpPr>
          <p:nvPr/>
        </p:nvSpPr>
        <p:spPr bwMode="auto">
          <a:xfrm flipH="1">
            <a:off x="3201988" y="54451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1" name="Line 470"/>
          <p:cNvSpPr>
            <a:spLocks noChangeShapeType="1"/>
          </p:cNvSpPr>
          <p:nvPr/>
        </p:nvSpPr>
        <p:spPr bwMode="auto">
          <a:xfrm flipH="1">
            <a:off x="3201988" y="55165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2" name="Line 471"/>
          <p:cNvSpPr>
            <a:spLocks noChangeShapeType="1"/>
          </p:cNvSpPr>
          <p:nvPr/>
        </p:nvSpPr>
        <p:spPr bwMode="auto">
          <a:xfrm flipH="1">
            <a:off x="3201988" y="55895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3" name="Line 472"/>
          <p:cNvSpPr>
            <a:spLocks noChangeShapeType="1"/>
          </p:cNvSpPr>
          <p:nvPr/>
        </p:nvSpPr>
        <p:spPr bwMode="auto">
          <a:xfrm flipH="1">
            <a:off x="3201988" y="56610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4" name="Line 473"/>
          <p:cNvSpPr>
            <a:spLocks noChangeShapeType="1"/>
          </p:cNvSpPr>
          <p:nvPr/>
        </p:nvSpPr>
        <p:spPr bwMode="auto">
          <a:xfrm flipH="1">
            <a:off x="3201988" y="58769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5" name="Line 474"/>
          <p:cNvSpPr>
            <a:spLocks noChangeShapeType="1"/>
          </p:cNvSpPr>
          <p:nvPr/>
        </p:nvSpPr>
        <p:spPr bwMode="auto">
          <a:xfrm flipH="1">
            <a:off x="3201988" y="58054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6" name="Line 475"/>
          <p:cNvSpPr>
            <a:spLocks noChangeShapeType="1"/>
          </p:cNvSpPr>
          <p:nvPr/>
        </p:nvSpPr>
        <p:spPr bwMode="auto">
          <a:xfrm flipH="1">
            <a:off x="3201988" y="573405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7" name="Line 476"/>
          <p:cNvSpPr>
            <a:spLocks noChangeShapeType="1"/>
          </p:cNvSpPr>
          <p:nvPr/>
        </p:nvSpPr>
        <p:spPr bwMode="auto">
          <a:xfrm flipH="1">
            <a:off x="3201988" y="594995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8" name="Line 477"/>
          <p:cNvSpPr>
            <a:spLocks noChangeShapeType="1"/>
          </p:cNvSpPr>
          <p:nvPr/>
        </p:nvSpPr>
        <p:spPr bwMode="auto">
          <a:xfrm flipH="1">
            <a:off x="3201988" y="60213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39" name="Line 478"/>
          <p:cNvSpPr>
            <a:spLocks noChangeShapeType="1"/>
          </p:cNvSpPr>
          <p:nvPr/>
        </p:nvSpPr>
        <p:spPr bwMode="auto">
          <a:xfrm flipH="1">
            <a:off x="3201988" y="616585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0" name="Line 479"/>
          <p:cNvSpPr>
            <a:spLocks noChangeShapeType="1"/>
          </p:cNvSpPr>
          <p:nvPr/>
        </p:nvSpPr>
        <p:spPr bwMode="auto">
          <a:xfrm flipH="1">
            <a:off x="3897313" y="52165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1" name="Line 480"/>
          <p:cNvSpPr>
            <a:spLocks noChangeShapeType="1"/>
          </p:cNvSpPr>
          <p:nvPr/>
        </p:nvSpPr>
        <p:spPr bwMode="auto">
          <a:xfrm flipH="1">
            <a:off x="3897313" y="52879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2" name="Line 481"/>
          <p:cNvSpPr>
            <a:spLocks noChangeShapeType="1"/>
          </p:cNvSpPr>
          <p:nvPr/>
        </p:nvSpPr>
        <p:spPr bwMode="auto">
          <a:xfrm flipH="1">
            <a:off x="3897313" y="53594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3" name="Line 482"/>
          <p:cNvSpPr>
            <a:spLocks noChangeShapeType="1"/>
          </p:cNvSpPr>
          <p:nvPr/>
        </p:nvSpPr>
        <p:spPr bwMode="auto">
          <a:xfrm flipH="1">
            <a:off x="3897313" y="54324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4" name="Line 483"/>
          <p:cNvSpPr>
            <a:spLocks noChangeShapeType="1"/>
          </p:cNvSpPr>
          <p:nvPr/>
        </p:nvSpPr>
        <p:spPr bwMode="auto">
          <a:xfrm flipH="1">
            <a:off x="3897313" y="55038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5" name="Line 484"/>
          <p:cNvSpPr>
            <a:spLocks noChangeShapeType="1"/>
          </p:cNvSpPr>
          <p:nvPr/>
        </p:nvSpPr>
        <p:spPr bwMode="auto">
          <a:xfrm flipH="1">
            <a:off x="3897313" y="55753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6" name="Line 485"/>
          <p:cNvSpPr>
            <a:spLocks noChangeShapeType="1"/>
          </p:cNvSpPr>
          <p:nvPr/>
        </p:nvSpPr>
        <p:spPr bwMode="auto">
          <a:xfrm flipH="1">
            <a:off x="3897313" y="56483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7" name="Line 486"/>
          <p:cNvSpPr>
            <a:spLocks noChangeShapeType="1"/>
          </p:cNvSpPr>
          <p:nvPr/>
        </p:nvSpPr>
        <p:spPr bwMode="auto">
          <a:xfrm flipH="1">
            <a:off x="3897313" y="57197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8" name="Line 487"/>
          <p:cNvSpPr>
            <a:spLocks noChangeShapeType="1"/>
          </p:cNvSpPr>
          <p:nvPr/>
        </p:nvSpPr>
        <p:spPr bwMode="auto">
          <a:xfrm flipH="1">
            <a:off x="3897313" y="59356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49" name="Line 488"/>
          <p:cNvSpPr>
            <a:spLocks noChangeShapeType="1"/>
          </p:cNvSpPr>
          <p:nvPr/>
        </p:nvSpPr>
        <p:spPr bwMode="auto">
          <a:xfrm flipH="1">
            <a:off x="3897313" y="58642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50" name="Line 489"/>
          <p:cNvSpPr>
            <a:spLocks noChangeShapeType="1"/>
          </p:cNvSpPr>
          <p:nvPr/>
        </p:nvSpPr>
        <p:spPr bwMode="auto">
          <a:xfrm flipH="1">
            <a:off x="3897313" y="57927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51" name="Line 490"/>
          <p:cNvSpPr>
            <a:spLocks noChangeShapeType="1"/>
          </p:cNvSpPr>
          <p:nvPr/>
        </p:nvSpPr>
        <p:spPr bwMode="auto">
          <a:xfrm flipH="1">
            <a:off x="3897313" y="60086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52" name="Line 491"/>
          <p:cNvSpPr>
            <a:spLocks noChangeShapeType="1"/>
          </p:cNvSpPr>
          <p:nvPr/>
        </p:nvSpPr>
        <p:spPr bwMode="auto">
          <a:xfrm flipH="1">
            <a:off x="3897313" y="60801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53" name="Line 492"/>
          <p:cNvSpPr>
            <a:spLocks noChangeShapeType="1"/>
          </p:cNvSpPr>
          <p:nvPr/>
        </p:nvSpPr>
        <p:spPr bwMode="auto">
          <a:xfrm flipH="1">
            <a:off x="3897313" y="61515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30" name="Group 493"/>
          <p:cNvGrpSpPr>
            <a:grpSpLocks/>
          </p:cNvGrpSpPr>
          <p:nvPr/>
        </p:nvGrpSpPr>
        <p:grpSpPr bwMode="auto">
          <a:xfrm>
            <a:off x="5133975" y="5373688"/>
            <a:ext cx="217488" cy="576262"/>
            <a:chOff x="2017" y="2387"/>
            <a:chExt cx="137" cy="363"/>
          </a:xfrm>
        </p:grpSpPr>
        <p:sp>
          <p:nvSpPr>
            <p:cNvPr id="74900" name="Line 494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01" name="Line 495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02" name="Line 496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03" name="Line 497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04" name="Line 498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05" name="Line 499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06" name="Line 500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07" name="Line 501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908" name="Line 502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855" name="Line 503"/>
          <p:cNvSpPr>
            <a:spLocks noChangeShapeType="1"/>
          </p:cNvSpPr>
          <p:nvPr/>
        </p:nvSpPr>
        <p:spPr bwMode="auto">
          <a:xfrm flipH="1">
            <a:off x="5762625" y="4076700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56" name="Line 504"/>
          <p:cNvSpPr>
            <a:spLocks noChangeShapeType="1"/>
          </p:cNvSpPr>
          <p:nvPr/>
        </p:nvSpPr>
        <p:spPr bwMode="auto">
          <a:xfrm flipH="1">
            <a:off x="5762625" y="41481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57" name="Line 505"/>
          <p:cNvSpPr>
            <a:spLocks noChangeShapeType="1"/>
          </p:cNvSpPr>
          <p:nvPr/>
        </p:nvSpPr>
        <p:spPr bwMode="auto">
          <a:xfrm flipH="1">
            <a:off x="5762625" y="4219575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58" name="Line 506"/>
          <p:cNvSpPr>
            <a:spLocks noChangeShapeType="1"/>
          </p:cNvSpPr>
          <p:nvPr/>
        </p:nvSpPr>
        <p:spPr bwMode="auto">
          <a:xfrm flipH="1">
            <a:off x="5762625" y="4292600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59" name="Line 507"/>
          <p:cNvSpPr>
            <a:spLocks noChangeShapeType="1"/>
          </p:cNvSpPr>
          <p:nvPr/>
        </p:nvSpPr>
        <p:spPr bwMode="auto">
          <a:xfrm flipH="1">
            <a:off x="5762625" y="43640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60" name="Line 508"/>
          <p:cNvSpPr>
            <a:spLocks noChangeShapeType="1"/>
          </p:cNvSpPr>
          <p:nvPr/>
        </p:nvSpPr>
        <p:spPr bwMode="auto">
          <a:xfrm flipH="1">
            <a:off x="3897313" y="39465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61" name="Line 509"/>
          <p:cNvSpPr>
            <a:spLocks noChangeShapeType="1"/>
          </p:cNvSpPr>
          <p:nvPr/>
        </p:nvSpPr>
        <p:spPr bwMode="auto">
          <a:xfrm flipH="1">
            <a:off x="3897313" y="40179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62" name="Line 510"/>
          <p:cNvSpPr>
            <a:spLocks noChangeShapeType="1"/>
          </p:cNvSpPr>
          <p:nvPr/>
        </p:nvSpPr>
        <p:spPr bwMode="auto">
          <a:xfrm flipH="1">
            <a:off x="3897313" y="40894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63" name="Line 511"/>
          <p:cNvSpPr>
            <a:spLocks noChangeShapeType="1"/>
          </p:cNvSpPr>
          <p:nvPr/>
        </p:nvSpPr>
        <p:spPr bwMode="auto">
          <a:xfrm flipH="1">
            <a:off x="3897313" y="41624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64" name="Line 512"/>
          <p:cNvSpPr>
            <a:spLocks noChangeShapeType="1"/>
          </p:cNvSpPr>
          <p:nvPr/>
        </p:nvSpPr>
        <p:spPr bwMode="auto">
          <a:xfrm flipH="1">
            <a:off x="3897313" y="42338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65" name="Line 513"/>
          <p:cNvSpPr>
            <a:spLocks noChangeShapeType="1"/>
          </p:cNvSpPr>
          <p:nvPr/>
        </p:nvSpPr>
        <p:spPr bwMode="auto">
          <a:xfrm flipH="1">
            <a:off x="3897313" y="43783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66" name="Line 514"/>
          <p:cNvSpPr>
            <a:spLocks noChangeShapeType="1"/>
          </p:cNvSpPr>
          <p:nvPr/>
        </p:nvSpPr>
        <p:spPr bwMode="auto">
          <a:xfrm flipH="1">
            <a:off x="3897313" y="430688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31" name="Group 515"/>
          <p:cNvGrpSpPr>
            <a:grpSpLocks/>
          </p:cNvGrpSpPr>
          <p:nvPr/>
        </p:nvGrpSpPr>
        <p:grpSpPr bwMode="auto">
          <a:xfrm>
            <a:off x="4498975" y="5280025"/>
            <a:ext cx="217488" cy="576263"/>
            <a:chOff x="2017" y="2387"/>
            <a:chExt cx="137" cy="363"/>
          </a:xfrm>
        </p:grpSpPr>
        <p:sp>
          <p:nvSpPr>
            <p:cNvPr id="74891" name="Line 516"/>
            <p:cNvSpPr>
              <a:spLocks noChangeShapeType="1"/>
            </p:cNvSpPr>
            <p:nvPr/>
          </p:nvSpPr>
          <p:spPr bwMode="auto">
            <a:xfrm flipH="1">
              <a:off x="2017" y="238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892" name="Line 517"/>
            <p:cNvSpPr>
              <a:spLocks noChangeShapeType="1"/>
            </p:cNvSpPr>
            <p:nvPr/>
          </p:nvSpPr>
          <p:spPr bwMode="auto">
            <a:xfrm flipH="1">
              <a:off x="2017" y="2432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893" name="Line 518"/>
            <p:cNvSpPr>
              <a:spLocks noChangeShapeType="1"/>
            </p:cNvSpPr>
            <p:nvPr/>
          </p:nvSpPr>
          <p:spPr bwMode="auto">
            <a:xfrm flipH="1">
              <a:off x="2017" y="2477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894" name="Line 519"/>
            <p:cNvSpPr>
              <a:spLocks noChangeShapeType="1"/>
            </p:cNvSpPr>
            <p:nvPr/>
          </p:nvSpPr>
          <p:spPr bwMode="auto">
            <a:xfrm flipH="1">
              <a:off x="2017" y="2523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895" name="Line 520"/>
            <p:cNvSpPr>
              <a:spLocks noChangeShapeType="1"/>
            </p:cNvSpPr>
            <p:nvPr/>
          </p:nvSpPr>
          <p:spPr bwMode="auto">
            <a:xfrm flipH="1">
              <a:off x="2017" y="2568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896" name="Line 521"/>
            <p:cNvSpPr>
              <a:spLocks noChangeShapeType="1"/>
            </p:cNvSpPr>
            <p:nvPr/>
          </p:nvSpPr>
          <p:spPr bwMode="auto">
            <a:xfrm flipH="1">
              <a:off x="2017" y="270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897" name="Line 522"/>
            <p:cNvSpPr>
              <a:spLocks noChangeShapeType="1"/>
            </p:cNvSpPr>
            <p:nvPr/>
          </p:nvSpPr>
          <p:spPr bwMode="auto">
            <a:xfrm flipH="1">
              <a:off x="2017" y="2659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898" name="Line 523"/>
            <p:cNvSpPr>
              <a:spLocks noChangeShapeType="1"/>
            </p:cNvSpPr>
            <p:nvPr/>
          </p:nvSpPr>
          <p:spPr bwMode="auto">
            <a:xfrm flipH="1">
              <a:off x="2017" y="2614"/>
              <a:ext cx="1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4899" name="Line 524"/>
            <p:cNvSpPr>
              <a:spLocks noChangeShapeType="1"/>
            </p:cNvSpPr>
            <p:nvPr/>
          </p:nvSpPr>
          <p:spPr bwMode="auto">
            <a:xfrm flipH="1">
              <a:off x="2018" y="2750"/>
              <a:ext cx="13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868" name="Line 525"/>
          <p:cNvSpPr>
            <a:spLocks noChangeShapeType="1"/>
          </p:cNvSpPr>
          <p:nvPr/>
        </p:nvSpPr>
        <p:spPr bwMode="auto">
          <a:xfrm flipH="1">
            <a:off x="4500563" y="59150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69" name="Line 526"/>
          <p:cNvSpPr>
            <a:spLocks noChangeShapeType="1"/>
          </p:cNvSpPr>
          <p:nvPr/>
        </p:nvSpPr>
        <p:spPr bwMode="auto">
          <a:xfrm flipH="1">
            <a:off x="4500563" y="59864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0" name="Line 527"/>
          <p:cNvSpPr>
            <a:spLocks noChangeShapeType="1"/>
          </p:cNvSpPr>
          <p:nvPr/>
        </p:nvSpPr>
        <p:spPr bwMode="auto">
          <a:xfrm flipH="1">
            <a:off x="4500563" y="60579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1" name="Line 528"/>
          <p:cNvSpPr>
            <a:spLocks noChangeShapeType="1"/>
          </p:cNvSpPr>
          <p:nvPr/>
        </p:nvSpPr>
        <p:spPr bwMode="auto">
          <a:xfrm flipH="1">
            <a:off x="4500563" y="6130925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2" name="Line 529"/>
          <p:cNvSpPr>
            <a:spLocks noChangeShapeType="1"/>
          </p:cNvSpPr>
          <p:nvPr/>
        </p:nvSpPr>
        <p:spPr bwMode="auto">
          <a:xfrm flipH="1">
            <a:off x="5133975" y="602138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3" name="Line 530"/>
          <p:cNvSpPr>
            <a:spLocks noChangeShapeType="1"/>
          </p:cNvSpPr>
          <p:nvPr/>
        </p:nvSpPr>
        <p:spPr bwMode="auto">
          <a:xfrm flipH="1">
            <a:off x="5133975" y="6092825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4" name="Line 531"/>
          <p:cNvSpPr>
            <a:spLocks noChangeShapeType="1"/>
          </p:cNvSpPr>
          <p:nvPr/>
        </p:nvSpPr>
        <p:spPr bwMode="auto">
          <a:xfrm flipH="1">
            <a:off x="3203575" y="6092825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5" name="Line 532"/>
          <p:cNvSpPr>
            <a:spLocks noChangeShapeType="1"/>
          </p:cNvSpPr>
          <p:nvPr/>
        </p:nvSpPr>
        <p:spPr bwMode="auto">
          <a:xfrm flipH="1">
            <a:off x="6442075" y="4195763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6" name="Line 533"/>
          <p:cNvSpPr>
            <a:spLocks noChangeShapeType="1"/>
          </p:cNvSpPr>
          <p:nvPr/>
        </p:nvSpPr>
        <p:spPr bwMode="auto">
          <a:xfrm flipH="1">
            <a:off x="6442075" y="4267200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7" name="Line 534"/>
          <p:cNvSpPr>
            <a:spLocks noChangeShapeType="1"/>
          </p:cNvSpPr>
          <p:nvPr/>
        </p:nvSpPr>
        <p:spPr bwMode="auto">
          <a:xfrm flipH="1">
            <a:off x="6442075" y="43386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8" name="Line 535"/>
          <p:cNvSpPr>
            <a:spLocks noChangeShapeType="1"/>
          </p:cNvSpPr>
          <p:nvPr/>
        </p:nvSpPr>
        <p:spPr bwMode="auto">
          <a:xfrm flipH="1">
            <a:off x="7091363" y="42211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79" name="Line 536"/>
          <p:cNvSpPr>
            <a:spLocks noChangeShapeType="1"/>
          </p:cNvSpPr>
          <p:nvPr/>
        </p:nvSpPr>
        <p:spPr bwMode="auto">
          <a:xfrm flipH="1">
            <a:off x="7091363" y="42926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80" name="Line 537"/>
          <p:cNvSpPr>
            <a:spLocks noChangeShapeType="1"/>
          </p:cNvSpPr>
          <p:nvPr/>
        </p:nvSpPr>
        <p:spPr bwMode="auto">
          <a:xfrm flipH="1">
            <a:off x="7091363" y="436403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81" name="Line 538"/>
          <p:cNvSpPr>
            <a:spLocks noChangeShapeType="1"/>
          </p:cNvSpPr>
          <p:nvPr/>
        </p:nvSpPr>
        <p:spPr bwMode="auto">
          <a:xfrm flipH="1">
            <a:off x="7739063" y="4208463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82" name="Line 539"/>
          <p:cNvSpPr>
            <a:spLocks noChangeShapeType="1"/>
          </p:cNvSpPr>
          <p:nvPr/>
        </p:nvSpPr>
        <p:spPr bwMode="auto">
          <a:xfrm flipH="1">
            <a:off x="7739063" y="4279900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83" name="Line 540"/>
          <p:cNvSpPr>
            <a:spLocks noChangeShapeType="1"/>
          </p:cNvSpPr>
          <p:nvPr/>
        </p:nvSpPr>
        <p:spPr bwMode="auto">
          <a:xfrm flipH="1">
            <a:off x="7739063" y="4351338"/>
            <a:ext cx="2174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84" name="Line 541"/>
          <p:cNvSpPr>
            <a:spLocks noChangeShapeType="1"/>
          </p:cNvSpPr>
          <p:nvPr/>
        </p:nvSpPr>
        <p:spPr bwMode="auto">
          <a:xfrm flipH="1">
            <a:off x="8458200" y="4292600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85" name="Line 542"/>
          <p:cNvSpPr>
            <a:spLocks noChangeShapeType="1"/>
          </p:cNvSpPr>
          <p:nvPr/>
        </p:nvSpPr>
        <p:spPr bwMode="auto">
          <a:xfrm flipH="1">
            <a:off x="8458200" y="4364038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886" name="Line 543"/>
          <p:cNvSpPr>
            <a:spLocks noChangeShapeType="1"/>
          </p:cNvSpPr>
          <p:nvPr/>
        </p:nvSpPr>
        <p:spPr bwMode="auto">
          <a:xfrm flipH="1">
            <a:off x="5781675" y="6092825"/>
            <a:ext cx="2174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75224" name="Group 544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5760" cy="618"/>
          </a:xfrm>
        </p:grpSpPr>
        <p:sp>
          <p:nvSpPr>
            <p:cNvPr id="74889" name="Rectangle 545"/>
            <p:cNvSpPr>
              <a:spLocks noChangeArrowheads="1"/>
            </p:cNvSpPr>
            <p:nvPr/>
          </p:nvSpPr>
          <p:spPr bwMode="auto">
            <a:xfrm>
              <a:off x="0" y="0"/>
              <a:ext cx="5012" cy="618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</a:endParaRPr>
            </a:p>
          </p:txBody>
        </p:sp>
        <p:sp>
          <p:nvSpPr>
            <p:cNvPr id="74890" name="Line 546"/>
            <p:cNvSpPr>
              <a:spLocks noChangeShapeType="1"/>
            </p:cNvSpPr>
            <p:nvPr/>
          </p:nvSpPr>
          <p:spPr bwMode="auto">
            <a:xfrm>
              <a:off x="1565" y="618"/>
              <a:ext cx="41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4888" name="Text Box 547"/>
          <p:cNvSpPr txBox="1">
            <a:spLocks noChangeArrowheads="1"/>
          </p:cNvSpPr>
          <p:nvPr/>
        </p:nvSpPr>
        <p:spPr bwMode="auto">
          <a:xfrm>
            <a:off x="1114425" y="333375"/>
            <a:ext cx="83534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Genome-Wide Association Studies</a:t>
            </a:r>
            <a:br>
              <a:rPr lang="de-DE" sz="2400" b="1">
                <a:solidFill>
                  <a:srgbClr val="000000"/>
                </a:solidFill>
              </a:rPr>
            </a:br>
            <a:endParaRPr lang="de-DE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1816100" y="685800"/>
            <a:ext cx="540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i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Case Control Study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426075" y="4038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5375275" y="4578350"/>
            <a:ext cx="514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</a:t>
            </a:r>
            <a:r>
              <a:rPr lang="en-GB" sz="16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1905000" y="36576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941513" y="427355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T/T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831850" y="39624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738188" y="447040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T/T</a:t>
            </a:r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5562600" y="2895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5584825" y="3429000"/>
            <a:ext cx="514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FF0000"/>
                </a:solidFill>
              </a:rPr>
              <a:t>G</a:t>
            </a:r>
            <a:r>
              <a:rPr lang="en-GB" sz="1600">
                <a:solidFill>
                  <a:srgbClr val="000000"/>
                </a:solidFill>
              </a:rPr>
              <a:t>/T</a:t>
            </a: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1235075" y="31242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1195388" y="366395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T/T</a:t>
            </a:r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7467600" y="46482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7493000" y="5264150"/>
            <a:ext cx="514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</a:t>
            </a:r>
            <a:r>
              <a:rPr lang="en-GB" sz="16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6089650" y="3657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5984875" y="4165600"/>
            <a:ext cx="514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</a:t>
            </a:r>
            <a:r>
              <a:rPr lang="en-GB" sz="16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0849" name="Oval 17"/>
          <p:cNvSpPr>
            <a:spLocks noChangeArrowheads="1"/>
          </p:cNvSpPr>
          <p:nvPr/>
        </p:nvSpPr>
        <p:spPr bwMode="auto">
          <a:xfrm>
            <a:off x="7391400" y="3657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7413625" y="4191000"/>
            <a:ext cx="514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</a:t>
            </a:r>
            <a:r>
              <a:rPr lang="en-GB" sz="16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828800" y="5943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Allele </a:t>
            </a:r>
            <a:r>
              <a:rPr lang="en-GB" sz="2400">
                <a:solidFill>
                  <a:srgbClr val="FF0000"/>
                </a:solidFill>
              </a:rPr>
              <a:t>G</a:t>
            </a:r>
            <a:r>
              <a:rPr lang="en-GB" sz="2400">
                <a:solidFill>
                  <a:srgbClr val="000000"/>
                </a:solidFill>
              </a:rPr>
              <a:t> is ‘associated’ with disease</a:t>
            </a: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838200" y="1828800"/>
            <a:ext cx="762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463675" y="44958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1412875" y="5035550"/>
            <a:ext cx="514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</a:t>
            </a:r>
            <a:r>
              <a:rPr lang="en-GB" sz="16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0855" name="Oval 23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2540000" y="5187950"/>
            <a:ext cx="514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</a:t>
            </a:r>
            <a:r>
              <a:rPr lang="en-GB" sz="16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6623050" y="2895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6507163" y="3403600"/>
            <a:ext cx="536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FF0000"/>
                </a:solidFill>
              </a:rPr>
              <a:t>G/G</a:t>
            </a:r>
          </a:p>
        </p:txBody>
      </p:sp>
      <p:sp>
        <p:nvSpPr>
          <p:cNvPr id="120859" name="Oval 27"/>
          <p:cNvSpPr>
            <a:spLocks noChangeArrowheads="1"/>
          </p:cNvSpPr>
          <p:nvPr/>
        </p:nvSpPr>
        <p:spPr bwMode="auto">
          <a:xfrm>
            <a:off x="6553200" y="4419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60" name="Text Box 28"/>
          <p:cNvSpPr txBox="1">
            <a:spLocks noChangeArrowheads="1"/>
          </p:cNvSpPr>
          <p:nvPr/>
        </p:nvSpPr>
        <p:spPr bwMode="auto">
          <a:xfrm>
            <a:off x="6564313" y="4953000"/>
            <a:ext cx="536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FF0000"/>
                </a:solidFill>
              </a:rPr>
              <a:t>G/G</a:t>
            </a:r>
          </a:p>
        </p:txBody>
      </p:sp>
      <p:sp>
        <p:nvSpPr>
          <p:cNvPr id="120861" name="Oval 29"/>
          <p:cNvSpPr>
            <a:spLocks noChangeArrowheads="1"/>
          </p:cNvSpPr>
          <p:nvPr/>
        </p:nvSpPr>
        <p:spPr bwMode="auto">
          <a:xfrm>
            <a:off x="2819400" y="32004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62" name="Text Box 30"/>
          <p:cNvSpPr txBox="1">
            <a:spLocks noChangeArrowheads="1"/>
          </p:cNvSpPr>
          <p:nvPr/>
        </p:nvSpPr>
        <p:spPr bwMode="auto">
          <a:xfrm>
            <a:off x="2855913" y="381635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T/T</a:t>
            </a:r>
          </a:p>
        </p:txBody>
      </p:sp>
      <p:sp>
        <p:nvSpPr>
          <p:cNvPr id="120863" name="Rectangle 31"/>
          <p:cNvSpPr>
            <a:spLocks noChangeArrowheads="1"/>
          </p:cNvSpPr>
          <p:nvPr/>
        </p:nvSpPr>
        <p:spPr bwMode="auto">
          <a:xfrm>
            <a:off x="679450" y="49530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0864" name="Text Box 32"/>
          <p:cNvSpPr txBox="1">
            <a:spLocks noChangeArrowheads="1"/>
          </p:cNvSpPr>
          <p:nvPr/>
        </p:nvSpPr>
        <p:spPr bwMode="auto">
          <a:xfrm>
            <a:off x="585788" y="546100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</a:rPr>
              <a:t>T/T</a:t>
            </a:r>
          </a:p>
        </p:txBody>
      </p:sp>
      <p:sp>
        <p:nvSpPr>
          <p:cNvPr id="120865" name="Line 33"/>
          <p:cNvSpPr>
            <a:spLocks noChangeShapeType="1"/>
          </p:cNvSpPr>
          <p:nvPr/>
        </p:nvSpPr>
        <p:spPr bwMode="auto">
          <a:xfrm flipH="1">
            <a:off x="3352800" y="2667000"/>
            <a:ext cx="17526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0866" name="Text Box 34"/>
          <p:cNvSpPr txBox="1">
            <a:spLocks noChangeArrowheads="1"/>
          </p:cNvSpPr>
          <p:nvPr/>
        </p:nvSpPr>
        <p:spPr bwMode="auto">
          <a:xfrm>
            <a:off x="1584325" y="228600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Controls</a:t>
            </a:r>
          </a:p>
        </p:txBody>
      </p:sp>
      <p:sp>
        <p:nvSpPr>
          <p:cNvPr id="120867" name="Text Box 35"/>
          <p:cNvSpPr txBox="1">
            <a:spLocks noChangeArrowheads="1"/>
          </p:cNvSpPr>
          <p:nvPr/>
        </p:nvSpPr>
        <p:spPr bwMode="auto">
          <a:xfrm>
            <a:off x="6096000" y="22860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Allele-based tests (case-control)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6221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200" smtClean="0"/>
              <a:t>Each individual contributes two counts to 2x2 table.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smtClean="0"/>
              <a:t>Test of association</a:t>
            </a:r>
          </a:p>
          <a:p>
            <a:pPr eaLnBrk="1" hangingPunct="1">
              <a:lnSpc>
                <a:spcPct val="90000"/>
              </a:lnSpc>
            </a:pPr>
            <a:endParaRPr lang="en-GB" sz="2200" smtClean="0"/>
          </a:p>
          <a:p>
            <a:pPr eaLnBrk="1" hangingPunct="1">
              <a:lnSpc>
                <a:spcPct val="90000"/>
              </a:lnSpc>
            </a:pPr>
            <a:endParaRPr lang="en-GB" sz="2200" smtClean="0"/>
          </a:p>
          <a:p>
            <a:pPr eaLnBrk="1" hangingPunct="1">
              <a:lnSpc>
                <a:spcPct val="90000"/>
              </a:lnSpc>
            </a:pPr>
            <a:endParaRPr lang="en-GB" sz="2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smtClean="0"/>
              <a:t>    where</a:t>
            </a:r>
          </a:p>
          <a:p>
            <a:pPr eaLnBrk="1" hangingPunct="1">
              <a:lnSpc>
                <a:spcPct val="90000"/>
              </a:lnSpc>
            </a:pPr>
            <a:endParaRPr lang="en-GB" sz="2200" smtClean="0"/>
          </a:p>
          <a:p>
            <a:pPr eaLnBrk="1" hangingPunct="1">
              <a:lnSpc>
                <a:spcPct val="90000"/>
              </a:lnSpc>
            </a:pPr>
            <a:endParaRPr lang="en-GB" sz="2200" smtClean="0"/>
          </a:p>
          <a:p>
            <a:pPr eaLnBrk="1" hangingPunct="1">
              <a:lnSpc>
                <a:spcPct val="90000"/>
              </a:lnSpc>
            </a:pPr>
            <a:r>
              <a:rPr lang="en-GB" sz="2200" smtClean="0"/>
              <a:t>X</a:t>
            </a:r>
            <a:r>
              <a:rPr lang="en-GB" sz="2200" baseline="30000" smtClean="0"/>
              <a:t>2</a:t>
            </a:r>
            <a:r>
              <a:rPr lang="en-GB" sz="2200" smtClean="0"/>
              <a:t> has </a:t>
            </a:r>
            <a:r>
              <a:rPr lang="el-GR" sz="2200" smtClean="0">
                <a:cs typeface="Times New Roman" pitchFamily="18" charset="0"/>
              </a:rPr>
              <a:t>χ</a:t>
            </a:r>
            <a:r>
              <a:rPr lang="en-GB" sz="2200" baseline="30000" smtClean="0">
                <a:cs typeface="Times New Roman" pitchFamily="18" charset="0"/>
              </a:rPr>
              <a:t>2</a:t>
            </a:r>
            <a:r>
              <a:rPr lang="en-GB" sz="2200" smtClean="0">
                <a:cs typeface="Times New Roman" pitchFamily="18" charset="0"/>
              </a:rPr>
              <a:t> distribution with 1 degrees of freedom under null hypothesis.</a:t>
            </a:r>
            <a:endParaRPr lang="en-US" sz="2200" smtClean="0"/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5500688"/>
          </a:xfrm>
        </p:spPr>
        <p:txBody>
          <a:bodyPr/>
          <a:lstStyle/>
          <a:p>
            <a:pPr eaLnBrk="1" hangingPunct="1"/>
            <a:endParaRPr lang="en-GB" sz="4400" smtClean="0"/>
          </a:p>
          <a:p>
            <a:pPr eaLnBrk="1" hangingPunct="1"/>
            <a:endParaRPr lang="en-GB" sz="4400" smtClean="0"/>
          </a:p>
          <a:p>
            <a:pPr eaLnBrk="1" hangingPunct="1"/>
            <a:endParaRPr lang="en-GB" sz="4400" smtClean="0"/>
          </a:p>
          <a:p>
            <a:pPr eaLnBrk="1" hangingPunct="1">
              <a:buFontTx/>
              <a:buNone/>
            </a:pPr>
            <a:endParaRPr lang="en-GB" sz="3100" smtClean="0"/>
          </a:p>
        </p:txBody>
      </p:sp>
      <p:graphicFrame>
        <p:nvGraphicFramePr>
          <p:cNvPr id="264197" name="Group 5"/>
          <p:cNvGraphicFramePr>
            <a:graphicFrameLocks noGrp="1"/>
          </p:cNvGraphicFramePr>
          <p:nvPr>
            <p:ph sz="quarter" idx="4294967295"/>
          </p:nvPr>
        </p:nvGraphicFramePr>
        <p:xfrm>
          <a:off x="4643438" y="2747963"/>
          <a:ext cx="4038600" cy="1747839"/>
        </p:xfrm>
        <a:graphic>
          <a:graphicData uri="http://schemas.openxmlformats.org/drawingml/2006/table">
            <a:tbl>
              <a:tblPr/>
              <a:tblGrid>
                <a:gridCol w="860425"/>
                <a:gridCol w="1079500"/>
                <a:gridCol w="1152525"/>
                <a:gridCol w="9461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1A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50925" y="3184525"/>
          <a:ext cx="3041650" cy="900113"/>
        </p:xfrm>
        <a:graphic>
          <a:graphicData uri="http://schemas.openxmlformats.org/presentationml/2006/ole">
            <p:oleObj spid="_x0000_s128068" name="Equation" r:id="rId3" imgW="1612900" imgH="4953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19250" y="4221163"/>
          <a:ext cx="1627188" cy="915987"/>
        </p:xfrm>
        <a:graphic>
          <a:graphicData uri="http://schemas.openxmlformats.org/presentationml/2006/ole">
            <p:oleObj spid="_x0000_s128069" name="Equation" r:id="rId4" imgW="812447" imgH="45700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24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3333CC"/>
                </a:solidFill>
              </a:rPr>
              <a:t>Simple Regression Model of Association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3333CC"/>
                </a:solidFill>
              </a:rPr>
              <a:t>(continuous trait)</a:t>
            </a:r>
            <a:endParaRPr lang="en-GB" sz="3600" b="1" dirty="0">
              <a:solidFill>
                <a:srgbClr val="3333CC"/>
              </a:solidFill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657600" y="2057400"/>
            <a:ext cx="223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Y</a:t>
            </a:r>
            <a:r>
              <a:rPr lang="en-GB" sz="2400" baseline="-25000">
                <a:solidFill>
                  <a:srgbClr val="000000"/>
                </a:solidFill>
              </a:rPr>
              <a:t>i </a:t>
            </a:r>
            <a:r>
              <a:rPr lang="en-GB" sz="2400">
                <a:solidFill>
                  <a:srgbClr val="000000"/>
                </a:solidFill>
              </a:rPr>
              <a:t>= </a:t>
            </a:r>
            <a:r>
              <a:rPr lang="en-GB" sz="240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GB" sz="2400">
                <a:solidFill>
                  <a:srgbClr val="000000"/>
                </a:solidFill>
              </a:rPr>
              <a:t> + </a:t>
            </a:r>
            <a:r>
              <a:rPr lang="en-GB" sz="24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GB" sz="2400">
                <a:solidFill>
                  <a:srgbClr val="000000"/>
                </a:solidFill>
              </a:rPr>
              <a:t>X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+ e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where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	Y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= 	trait value for individual 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	X</a:t>
            </a:r>
            <a:r>
              <a:rPr lang="en-GB" sz="2400" baseline="-25000">
                <a:solidFill>
                  <a:srgbClr val="000000"/>
                </a:solidFill>
              </a:rPr>
              <a:t>i </a:t>
            </a:r>
            <a:r>
              <a:rPr lang="en-GB" sz="2400">
                <a:solidFill>
                  <a:srgbClr val="000000"/>
                </a:solidFill>
              </a:rPr>
              <a:t>=	number of ‘A’ alleles an individual has</a:t>
            </a:r>
          </a:p>
        </p:txBody>
      </p:sp>
      <p:sp>
        <p:nvSpPr>
          <p:cNvPr id="121861" name="Text Box 8"/>
          <p:cNvSpPr txBox="1">
            <a:spLocks noChangeArrowheads="1"/>
          </p:cNvSpPr>
          <p:nvPr/>
        </p:nvSpPr>
        <p:spPr bwMode="auto">
          <a:xfrm>
            <a:off x="403860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1862" name="Text Box 9"/>
          <p:cNvSpPr txBox="1">
            <a:spLocks noChangeArrowheads="1"/>
          </p:cNvSpPr>
          <p:nvPr/>
        </p:nvSpPr>
        <p:spPr bwMode="auto">
          <a:xfrm>
            <a:off x="318135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1863" name="Text Box 10"/>
          <p:cNvSpPr txBox="1">
            <a:spLocks noChangeArrowheads="1"/>
          </p:cNvSpPr>
          <p:nvPr/>
        </p:nvSpPr>
        <p:spPr bwMode="auto">
          <a:xfrm>
            <a:off x="489585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1864" name="AutoShape 11"/>
          <p:cNvSpPr>
            <a:spLocks noChangeAspect="1" noChangeArrowheads="1" noTextEdit="1"/>
          </p:cNvSpPr>
          <p:nvPr/>
        </p:nvSpPr>
        <p:spPr bwMode="auto">
          <a:xfrm>
            <a:off x="2438400" y="40386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65" name="Rectangle 13"/>
          <p:cNvSpPr>
            <a:spLocks noChangeArrowheads="1"/>
          </p:cNvSpPr>
          <p:nvPr/>
        </p:nvSpPr>
        <p:spPr bwMode="auto">
          <a:xfrm>
            <a:off x="2470150" y="4070350"/>
            <a:ext cx="3060700" cy="169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66" name="Line 14"/>
          <p:cNvSpPr>
            <a:spLocks noChangeShapeType="1"/>
          </p:cNvSpPr>
          <p:nvPr/>
        </p:nvSpPr>
        <p:spPr bwMode="auto">
          <a:xfrm>
            <a:off x="2876550" y="4203700"/>
            <a:ext cx="1588" cy="1270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67" name="Line 15"/>
          <p:cNvSpPr>
            <a:spLocks noChangeShapeType="1"/>
          </p:cNvSpPr>
          <p:nvPr/>
        </p:nvSpPr>
        <p:spPr bwMode="auto">
          <a:xfrm>
            <a:off x="2851150" y="5473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68" name="Line 16"/>
          <p:cNvSpPr>
            <a:spLocks noChangeShapeType="1"/>
          </p:cNvSpPr>
          <p:nvPr/>
        </p:nvSpPr>
        <p:spPr bwMode="auto">
          <a:xfrm>
            <a:off x="2851150" y="52641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69" name="Line 17"/>
          <p:cNvSpPr>
            <a:spLocks noChangeShapeType="1"/>
          </p:cNvSpPr>
          <p:nvPr/>
        </p:nvSpPr>
        <p:spPr bwMode="auto">
          <a:xfrm>
            <a:off x="2851150" y="50482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0" name="Line 18"/>
          <p:cNvSpPr>
            <a:spLocks noChangeShapeType="1"/>
          </p:cNvSpPr>
          <p:nvPr/>
        </p:nvSpPr>
        <p:spPr bwMode="auto">
          <a:xfrm>
            <a:off x="2851150" y="4838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1" name="Line 19"/>
          <p:cNvSpPr>
            <a:spLocks noChangeShapeType="1"/>
          </p:cNvSpPr>
          <p:nvPr/>
        </p:nvSpPr>
        <p:spPr bwMode="auto">
          <a:xfrm>
            <a:off x="2851150" y="46291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2" name="Line 20"/>
          <p:cNvSpPr>
            <a:spLocks noChangeShapeType="1"/>
          </p:cNvSpPr>
          <p:nvPr/>
        </p:nvSpPr>
        <p:spPr bwMode="auto">
          <a:xfrm>
            <a:off x="2851150" y="44132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3" name="Line 21"/>
          <p:cNvSpPr>
            <a:spLocks noChangeShapeType="1"/>
          </p:cNvSpPr>
          <p:nvPr/>
        </p:nvSpPr>
        <p:spPr bwMode="auto">
          <a:xfrm>
            <a:off x="2851150" y="4203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4" name="Line 22"/>
          <p:cNvSpPr>
            <a:spLocks noChangeShapeType="1"/>
          </p:cNvSpPr>
          <p:nvPr/>
        </p:nvSpPr>
        <p:spPr bwMode="auto">
          <a:xfrm>
            <a:off x="2876550" y="5473700"/>
            <a:ext cx="259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5" name="Line 23"/>
          <p:cNvSpPr>
            <a:spLocks noChangeShapeType="1"/>
          </p:cNvSpPr>
          <p:nvPr/>
        </p:nvSpPr>
        <p:spPr bwMode="auto">
          <a:xfrm flipV="1">
            <a:off x="28765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6" name="Line 24"/>
          <p:cNvSpPr>
            <a:spLocks noChangeShapeType="1"/>
          </p:cNvSpPr>
          <p:nvPr/>
        </p:nvSpPr>
        <p:spPr bwMode="auto">
          <a:xfrm flipV="1">
            <a:off x="33083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7" name="Line 25"/>
          <p:cNvSpPr>
            <a:spLocks noChangeShapeType="1"/>
          </p:cNvSpPr>
          <p:nvPr/>
        </p:nvSpPr>
        <p:spPr bwMode="auto">
          <a:xfrm flipV="1">
            <a:off x="37401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8" name="Line 26"/>
          <p:cNvSpPr>
            <a:spLocks noChangeShapeType="1"/>
          </p:cNvSpPr>
          <p:nvPr/>
        </p:nvSpPr>
        <p:spPr bwMode="auto">
          <a:xfrm flipV="1">
            <a:off x="41719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79" name="Line 27"/>
          <p:cNvSpPr>
            <a:spLocks noChangeShapeType="1"/>
          </p:cNvSpPr>
          <p:nvPr/>
        </p:nvSpPr>
        <p:spPr bwMode="auto">
          <a:xfrm flipV="1">
            <a:off x="46037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80" name="Line 28"/>
          <p:cNvSpPr>
            <a:spLocks noChangeShapeType="1"/>
          </p:cNvSpPr>
          <p:nvPr/>
        </p:nvSpPr>
        <p:spPr bwMode="auto">
          <a:xfrm flipV="1">
            <a:off x="50355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81" name="Line 29"/>
          <p:cNvSpPr>
            <a:spLocks noChangeShapeType="1"/>
          </p:cNvSpPr>
          <p:nvPr/>
        </p:nvSpPr>
        <p:spPr bwMode="auto">
          <a:xfrm flipV="1">
            <a:off x="54673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82" name="Line 43"/>
          <p:cNvSpPr>
            <a:spLocks noChangeShapeType="1"/>
          </p:cNvSpPr>
          <p:nvPr/>
        </p:nvSpPr>
        <p:spPr bwMode="auto">
          <a:xfrm flipV="1">
            <a:off x="3308350" y="4521200"/>
            <a:ext cx="1727200" cy="755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1883" name="Rectangle 44"/>
          <p:cNvSpPr>
            <a:spLocks noChangeArrowheads="1"/>
          </p:cNvSpPr>
          <p:nvPr/>
        </p:nvSpPr>
        <p:spPr bwMode="auto">
          <a:xfrm>
            <a:off x="2768600" y="542290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0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84" name="Rectangle 45"/>
          <p:cNvSpPr>
            <a:spLocks noChangeArrowheads="1"/>
          </p:cNvSpPr>
          <p:nvPr/>
        </p:nvSpPr>
        <p:spPr bwMode="auto">
          <a:xfrm>
            <a:off x="2698750" y="52133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0.2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85" name="Rectangle 46"/>
          <p:cNvSpPr>
            <a:spLocks noChangeArrowheads="1"/>
          </p:cNvSpPr>
          <p:nvPr/>
        </p:nvSpPr>
        <p:spPr bwMode="auto">
          <a:xfrm>
            <a:off x="2698750" y="49974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0.4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86" name="Rectangle 47"/>
          <p:cNvSpPr>
            <a:spLocks noChangeArrowheads="1"/>
          </p:cNvSpPr>
          <p:nvPr/>
        </p:nvSpPr>
        <p:spPr bwMode="auto">
          <a:xfrm>
            <a:off x="2698750" y="478790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0.6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87" name="Rectangle 48"/>
          <p:cNvSpPr>
            <a:spLocks noChangeArrowheads="1"/>
          </p:cNvSpPr>
          <p:nvPr/>
        </p:nvSpPr>
        <p:spPr bwMode="auto">
          <a:xfrm>
            <a:off x="2698750" y="45783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0.8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88" name="Rectangle 49"/>
          <p:cNvSpPr>
            <a:spLocks noChangeArrowheads="1"/>
          </p:cNvSpPr>
          <p:nvPr/>
        </p:nvSpPr>
        <p:spPr bwMode="auto">
          <a:xfrm>
            <a:off x="2768600" y="436245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1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89" name="Rectangle 50"/>
          <p:cNvSpPr>
            <a:spLocks noChangeArrowheads="1"/>
          </p:cNvSpPr>
          <p:nvPr/>
        </p:nvSpPr>
        <p:spPr bwMode="auto">
          <a:xfrm>
            <a:off x="2698750" y="415290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1.2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0" name="Rectangle 51"/>
          <p:cNvSpPr>
            <a:spLocks noChangeArrowheads="1"/>
          </p:cNvSpPr>
          <p:nvPr/>
        </p:nvSpPr>
        <p:spPr bwMode="auto">
          <a:xfrm>
            <a:off x="4146550" y="5562600"/>
            <a:ext cx="58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b="1">
                <a:solidFill>
                  <a:srgbClr val="000000"/>
                </a:solidFill>
                <a:latin typeface="Arial" charset="0"/>
              </a:rPr>
              <a:t>X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1" name="Rectangle 52"/>
          <p:cNvSpPr>
            <a:spLocks noChangeArrowheads="1"/>
          </p:cNvSpPr>
          <p:nvPr/>
        </p:nvSpPr>
        <p:spPr bwMode="auto">
          <a:xfrm rot="-5400000">
            <a:off x="2582863" y="4781550"/>
            <a:ext cx="587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b="1">
                <a:solidFill>
                  <a:srgbClr val="000000"/>
                </a:solidFill>
                <a:latin typeface="Arial" charset="0"/>
              </a:rPr>
              <a:t>Y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2" name="Oval 72"/>
          <p:cNvSpPr>
            <a:spLocks noChangeArrowheads="1"/>
          </p:cNvSpPr>
          <p:nvPr/>
        </p:nvSpPr>
        <p:spPr bwMode="auto">
          <a:xfrm>
            <a:off x="4162425" y="4838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3" name="Oval 73"/>
          <p:cNvSpPr>
            <a:spLocks noChangeArrowheads="1"/>
          </p:cNvSpPr>
          <p:nvPr/>
        </p:nvSpPr>
        <p:spPr bwMode="auto">
          <a:xfrm>
            <a:off x="4162425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4" name="Oval 74"/>
          <p:cNvSpPr>
            <a:spLocks noChangeArrowheads="1"/>
          </p:cNvSpPr>
          <p:nvPr/>
        </p:nvSpPr>
        <p:spPr bwMode="auto">
          <a:xfrm>
            <a:off x="4162425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5" name="Oval 75"/>
          <p:cNvSpPr>
            <a:spLocks noChangeArrowheads="1"/>
          </p:cNvSpPr>
          <p:nvPr/>
        </p:nvSpPr>
        <p:spPr bwMode="auto">
          <a:xfrm>
            <a:off x="4162425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6" name="Oval 76"/>
          <p:cNvSpPr>
            <a:spLocks noChangeArrowheads="1"/>
          </p:cNvSpPr>
          <p:nvPr/>
        </p:nvSpPr>
        <p:spPr bwMode="auto">
          <a:xfrm>
            <a:off x="4162425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7" name="Oval 77"/>
          <p:cNvSpPr>
            <a:spLocks noChangeArrowheads="1"/>
          </p:cNvSpPr>
          <p:nvPr/>
        </p:nvSpPr>
        <p:spPr bwMode="auto">
          <a:xfrm>
            <a:off x="3276600" y="5210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8" name="Oval 78"/>
          <p:cNvSpPr>
            <a:spLocks noChangeArrowheads="1"/>
          </p:cNvSpPr>
          <p:nvPr/>
        </p:nvSpPr>
        <p:spPr bwMode="auto">
          <a:xfrm>
            <a:off x="327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899" name="Oval 79"/>
          <p:cNvSpPr>
            <a:spLocks noChangeArrowheads="1"/>
          </p:cNvSpPr>
          <p:nvPr/>
        </p:nvSpPr>
        <p:spPr bwMode="auto">
          <a:xfrm>
            <a:off x="3276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900" name="Oval 80"/>
          <p:cNvSpPr>
            <a:spLocks noChangeArrowheads="1"/>
          </p:cNvSpPr>
          <p:nvPr/>
        </p:nvSpPr>
        <p:spPr bwMode="auto">
          <a:xfrm>
            <a:off x="3276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901" name="Oval 81"/>
          <p:cNvSpPr>
            <a:spLocks noChangeArrowheads="1"/>
          </p:cNvSpPr>
          <p:nvPr/>
        </p:nvSpPr>
        <p:spPr bwMode="auto">
          <a:xfrm>
            <a:off x="5029200" y="451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902" name="Oval 82"/>
          <p:cNvSpPr>
            <a:spLocks noChangeArrowheads="1"/>
          </p:cNvSpPr>
          <p:nvPr/>
        </p:nvSpPr>
        <p:spPr bwMode="auto">
          <a:xfrm>
            <a:off x="5029200" y="45815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903" name="Oval 83"/>
          <p:cNvSpPr>
            <a:spLocks noChangeArrowheads="1"/>
          </p:cNvSpPr>
          <p:nvPr/>
        </p:nvSpPr>
        <p:spPr bwMode="auto">
          <a:xfrm>
            <a:off x="5029200" y="43624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1904" name="Text Box 4"/>
          <p:cNvSpPr txBox="1">
            <a:spLocks noChangeArrowheads="1"/>
          </p:cNvSpPr>
          <p:nvPr/>
        </p:nvSpPr>
        <p:spPr bwMode="auto">
          <a:xfrm>
            <a:off x="1066800" y="61039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Association test is whether </a:t>
            </a:r>
            <a:r>
              <a:rPr lang="en-GB" sz="2400">
                <a:solidFill>
                  <a:srgbClr val="000000"/>
                </a:solidFill>
                <a:latin typeface="Symbol" pitchFamily="18" charset="2"/>
              </a:rPr>
              <a:t>b &gt; 0</a:t>
            </a:r>
            <a:r>
              <a:rPr lang="en-GB" sz="24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07" y="467380"/>
            <a:ext cx="8267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We define genome-wide significance as .05/1 million effective tests = 5 x 10</a:t>
            </a:r>
            <a:r>
              <a:rPr lang="en-AU" sz="2000" b="1" baseline="30000" dirty="0" smtClean="0">
                <a:solidFill>
                  <a:srgbClr val="FF0000"/>
                </a:solidFill>
              </a:rPr>
              <a:t>-8</a:t>
            </a:r>
            <a:endParaRPr lang="en-AU" sz="2000" b="1" baseline="30000" dirty="0">
              <a:solidFill>
                <a:srgbClr val="FF0000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27" y="1556792"/>
            <a:ext cx="8104155" cy="37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9074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84" y="764704"/>
            <a:ext cx="878403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250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69" y="250934"/>
            <a:ext cx="8119241" cy="217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2473216"/>
            <a:ext cx="7228982" cy="416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656794" y="3258628"/>
            <a:ext cx="6204042" cy="23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76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381000" y="533400"/>
            <a:ext cx="845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GB" sz="2800" b="1" dirty="0">
                <a:solidFill>
                  <a:prstClr val="black"/>
                </a:solidFill>
                <a:cs typeface="Times New Roman" pitchFamily="18" charset="0"/>
              </a:rPr>
              <a:t>Identification of seven loci affecting mean telomere length and their association with disease</a:t>
            </a:r>
            <a:endParaRPr lang="en-GB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GB" sz="2800" dirty="0">
                <a:solidFill>
                  <a:prstClr val="black"/>
                </a:solidFill>
                <a:cs typeface="Times New Roman" pitchFamily="18" charset="0"/>
              </a:rPr>
              <a:t>Veryan Codd et al. (ENGAGE consortium)</a:t>
            </a:r>
            <a:r>
              <a:rPr lang="en-GB" sz="2800" i="1" dirty="0">
                <a:solidFill>
                  <a:prstClr val="black"/>
                </a:solidFill>
                <a:cs typeface="Times New Roman" pitchFamily="18" charset="0"/>
              </a:rPr>
              <a:t> NG</a:t>
            </a:r>
            <a:r>
              <a:rPr lang="en-GB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prstClr val="black"/>
                </a:solidFill>
                <a:cs typeface="Times New Roman" pitchFamily="18" charset="0"/>
              </a:rPr>
              <a:t>2013 </a:t>
            </a:r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2590800"/>
            <a:ext cx="8458200" cy="4041775"/>
            <a:chOff x="0" y="1140167"/>
            <a:chExt cx="9144000" cy="4577665"/>
          </a:xfrm>
        </p:grpSpPr>
        <p:pic>
          <p:nvPicPr>
            <p:cNvPr id="60420" name="Picture 3" descr="manhatta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40167"/>
              <a:ext cx="9144000" cy="4577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403865" y="3736455"/>
              <a:ext cx="576649" cy="253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050" i="1" dirty="0" smtClean="0">
                  <a:solidFill>
                    <a:prstClr val="black"/>
                  </a:solidFill>
                </a:rPr>
                <a:t>ACYP2</a:t>
              </a:r>
              <a:endParaRPr lang="en-GB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5041" y="1325360"/>
              <a:ext cx="576649" cy="253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050" i="1" dirty="0" smtClean="0">
                  <a:solidFill>
                    <a:prstClr val="black"/>
                  </a:solidFill>
                </a:rPr>
                <a:t>TERC</a:t>
              </a:r>
              <a:endParaRPr lang="en-GB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3771" y="2909382"/>
              <a:ext cx="576649" cy="253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050" i="1" dirty="0" smtClean="0">
                  <a:solidFill>
                    <a:prstClr val="black"/>
                  </a:solidFill>
                </a:rPr>
                <a:t>NAF1</a:t>
              </a:r>
              <a:endParaRPr lang="en-GB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23582" y="3518899"/>
              <a:ext cx="576649" cy="2553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050" i="1" dirty="0" smtClean="0">
                  <a:solidFill>
                    <a:prstClr val="black"/>
                  </a:solidFill>
                </a:rPr>
                <a:t>OBFC1</a:t>
              </a:r>
              <a:endParaRPr lang="en-GB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56378" y="3664535"/>
              <a:ext cx="720811" cy="253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050" i="1" dirty="0" smtClean="0">
                  <a:solidFill>
                    <a:prstClr val="black"/>
                  </a:solidFill>
                </a:rPr>
                <a:t>ZNF208</a:t>
              </a:r>
              <a:endParaRPr lang="en-GB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460946" y="3664535"/>
              <a:ext cx="574933" cy="253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050" i="1" dirty="0" smtClean="0">
                  <a:solidFill>
                    <a:prstClr val="black"/>
                  </a:solidFill>
                </a:rPr>
                <a:t>RTEL1</a:t>
              </a:r>
              <a:endParaRPr lang="en-GB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204176" y="2477866"/>
              <a:ext cx="574932" cy="253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050" i="1" dirty="0" smtClean="0">
                  <a:solidFill>
                    <a:prstClr val="black"/>
                  </a:solidFill>
                </a:rPr>
                <a:t>TERT</a:t>
              </a:r>
              <a:endParaRPr lang="en-GB" sz="1050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48200" y="2209800"/>
            <a:ext cx="395569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Twin registries supplied  34% of samples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3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indiahairloss.com/yahoo_site_admin/assets/images/sev_aa.174211750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819150"/>
            <a:ext cx="2362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563" y="781050"/>
            <a:ext cx="61261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213" y="220980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8" y="3465513"/>
            <a:ext cx="875347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49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44475"/>
            <a:ext cx="8902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3" y="4224338"/>
            <a:ext cx="89804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74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16624" cy="18582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Epigenetic mechanisms</a:t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- DNA methylation</a:t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- Histone binding</a:t>
            </a:r>
          </a:p>
        </p:txBody>
      </p:sp>
      <p:sp>
        <p:nvSpPr>
          <p:cNvPr id="75779" name="Content Placeholder 3"/>
          <p:cNvSpPr>
            <a:spLocks noGrp="1"/>
          </p:cNvSpPr>
          <p:nvPr>
            <p:ph idx="1"/>
          </p:nvPr>
        </p:nvSpPr>
        <p:spPr>
          <a:xfrm>
            <a:off x="838200" y="2996952"/>
            <a:ext cx="5029200" cy="3129211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latin typeface="Arial" charset="0"/>
              </a:rPr>
              <a:t>Modifications of genome other than nucleotide changes that regulate gene expression (e.g. methylation of </a:t>
            </a:r>
            <a:r>
              <a:rPr lang="en-US" sz="2400" b="0" dirty="0" err="1" smtClean="0">
                <a:latin typeface="Arial" charset="0"/>
              </a:rPr>
              <a:t>cytosines</a:t>
            </a:r>
            <a:r>
              <a:rPr lang="en-US" sz="2400" b="0" dirty="0" smtClean="0">
                <a:latin typeface="Arial" charset="0"/>
              </a:rPr>
              <a:t>, histone modifications, </a:t>
            </a:r>
            <a:r>
              <a:rPr lang="en-US" sz="2400" b="0" dirty="0" err="1" smtClean="0">
                <a:latin typeface="Arial" charset="0"/>
              </a:rPr>
              <a:t>microRNAs</a:t>
            </a:r>
            <a:r>
              <a:rPr lang="en-US" sz="2400" b="0" dirty="0" smtClean="0">
                <a:latin typeface="Arial" charset="0"/>
              </a:rPr>
              <a:t>, …)</a:t>
            </a:r>
          </a:p>
          <a:p>
            <a:pPr eaLnBrk="1" hangingPunct="1">
              <a:buFont typeface="Arial" charset="0"/>
              <a:buNone/>
            </a:pPr>
            <a:endParaRPr lang="en-US" sz="2400" b="0" dirty="0" smtClean="0">
              <a:latin typeface="Arial" charset="0"/>
            </a:endParaRPr>
          </a:p>
        </p:txBody>
      </p:sp>
      <p:pic>
        <p:nvPicPr>
          <p:cNvPr id="7578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30238"/>
            <a:ext cx="4021138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8382000" y="914400"/>
            <a:ext cx="1981200" cy="526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	</a:t>
            </a: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8001000" y="5105400"/>
            <a:ext cx="16764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2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5" b="10419"/>
          <a:stretch/>
        </p:blipFill>
        <p:spPr bwMode="auto">
          <a:xfrm>
            <a:off x="798335" y="980728"/>
            <a:ext cx="773987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777" y="6394714"/>
            <a:ext cx="504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Manolio</a:t>
            </a:r>
            <a:r>
              <a:rPr lang="en-AU" dirty="0" smtClean="0"/>
              <a:t>, </a:t>
            </a:r>
            <a:r>
              <a:rPr lang="en-AU" i="1" dirty="0" smtClean="0"/>
              <a:t>Nature Reviews Genetics</a:t>
            </a:r>
            <a:r>
              <a:rPr lang="en-AU" dirty="0" smtClean="0"/>
              <a:t>, August 2013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66963" y="143054"/>
            <a:ext cx="720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GWAS publications since 2005</a:t>
            </a:r>
            <a:endParaRPr lang="en-A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was-2012-07-01.jpg"/>
          <p:cNvPicPr>
            <a:picLocks noChangeAspect="1"/>
          </p:cNvPicPr>
          <p:nvPr/>
        </p:nvPicPr>
        <p:blipFill rotWithShape="1">
          <a:blip r:embed="rId2" cstate="print"/>
          <a:srcRect l="132" b="1254"/>
          <a:stretch/>
        </p:blipFill>
        <p:spPr>
          <a:xfrm>
            <a:off x="-1" y="432262"/>
            <a:ext cx="8218711" cy="609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700" y="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Published Genome-Wide Associations through 07/2012</a:t>
            </a:r>
          </a:p>
          <a:p>
            <a:pPr algn="ctr"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ublished GWA at p≤5X10</a:t>
            </a:r>
            <a:r>
              <a:rPr lang="en-US" b="1" baseline="30000" dirty="0" smtClean="0">
                <a:solidFill>
                  <a:prstClr val="black"/>
                </a:solidFill>
                <a:latin typeface="Calibri"/>
              </a:rPr>
              <a:t>-8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for 18 trait categories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5318" y="586857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NHGRI GWA Catalog</a:t>
            </a:r>
          </a:p>
          <a:p>
            <a:pPr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www.genome.gov/GWAStudies</a:t>
            </a:r>
          </a:p>
          <a:p>
            <a:pPr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www.ebi.ac.uk/fgpt/gwas/ 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http://wwwdev.ebi.ac.uk/fgpt/gwas/images/dual-logo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83"/>
          <a:stretch/>
        </p:blipFill>
        <p:spPr bwMode="auto">
          <a:xfrm>
            <a:off x="6770918" y="6413845"/>
            <a:ext cx="1053854" cy="3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dev.ebi.ac.uk/fgpt/gwas/images/dual-logo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92"/>
          <a:stretch/>
        </p:blipFill>
        <p:spPr bwMode="auto">
          <a:xfrm>
            <a:off x="2656118" y="6413845"/>
            <a:ext cx="1235754" cy="3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was-2012-07-02.jpg"/>
          <p:cNvPicPr>
            <a:picLocks noChangeAspect="1"/>
          </p:cNvPicPr>
          <p:nvPr/>
        </p:nvPicPr>
        <p:blipFill rotWithShape="1">
          <a:blip r:embed="rId4" cstate="print"/>
          <a:srcRect l="9642" t="10000" r="52738" b="12063"/>
          <a:stretch/>
        </p:blipFill>
        <p:spPr>
          <a:xfrm>
            <a:off x="7674429" y="4417413"/>
            <a:ext cx="1307190" cy="20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4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en-GB" sz="2000" b="1">
                <a:solidFill>
                  <a:srgbClr val="FFFF00"/>
                </a:solidFill>
                <a:latin typeface="Arial" charset="0"/>
              </a:rPr>
              <a:t>Examples of Previously Unsuspected Associations between Certain Conditions and Genes and the Related Metabolic Function or Pathway, According to Genomewide Association Studies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900" y="6270625"/>
            <a:ext cx="23860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9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8" y="2132013"/>
            <a:ext cx="8828087" cy="292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9269" name="Text Box 4"/>
          <p:cNvSpPr txBox="1">
            <a:spLocks noChangeArrowheads="1"/>
          </p:cNvSpPr>
          <p:nvPr/>
        </p:nvSpPr>
        <p:spPr bwMode="auto">
          <a:xfrm>
            <a:off x="671513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GB" sz="1100" b="1">
                <a:solidFill>
                  <a:srgbClr val="FFFFFF"/>
                </a:solidFill>
                <a:latin typeface="Arial" charset="0"/>
              </a:rPr>
              <a:t>Manolio T. N Engl J Med 2010;363:166-176</a:t>
            </a:r>
          </a:p>
        </p:txBody>
      </p:sp>
    </p:spTree>
    <p:extLst>
      <p:ext uri="{BB962C8B-B14F-4D97-AF65-F5344CB8AC3E}">
        <p14:creationId xmlns:p14="http://schemas.microsoft.com/office/powerpoint/2010/main" xmlns="" val="3558421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325438" y="147638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en-GB" sz="2000" b="1">
                <a:solidFill>
                  <a:srgbClr val="FFFF00"/>
                </a:solidFill>
                <a:latin typeface="Arial" charset="0"/>
              </a:rPr>
              <a:t>Examples of loci shared by conditions or traits previously thought to be unrelated, according to Genomewide Association Studies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075" y="822325"/>
            <a:ext cx="5422900" cy="572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224463" y="6626225"/>
            <a:ext cx="3919537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GB" sz="1100" b="1">
                <a:solidFill>
                  <a:srgbClr val="FFFFFF"/>
                </a:solidFill>
                <a:latin typeface="Arial" charset="0"/>
              </a:rPr>
              <a:t>Manolio T. N Engl J Med 2010;363:166-176</a:t>
            </a:r>
          </a:p>
        </p:txBody>
      </p:sp>
    </p:spTree>
    <p:extLst>
      <p:ext uri="{BB962C8B-B14F-4D97-AF65-F5344CB8AC3E}">
        <p14:creationId xmlns:p14="http://schemas.microsoft.com/office/powerpoint/2010/main" xmlns="" val="1714457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325438" y="127000"/>
            <a:ext cx="8493125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en-GB" sz="2400" b="1" dirty="0">
                <a:solidFill>
                  <a:srgbClr val="FFFF00"/>
                </a:solidFill>
                <a:latin typeface="Arial" charset="0"/>
              </a:rPr>
              <a:t>Functional classifications of 465 </a:t>
            </a:r>
            <a:r>
              <a:rPr lang="en-GB" sz="2400" b="1" dirty="0">
                <a:solidFill>
                  <a:srgbClr val="FF6600"/>
                </a:solidFill>
                <a:latin typeface="Arial" charset="0"/>
              </a:rPr>
              <a:t>T</a:t>
            </a:r>
            <a:r>
              <a:rPr lang="en-GB" sz="2400" b="1" dirty="0">
                <a:solidFill>
                  <a:srgbClr val="FFFF00"/>
                </a:solidFill>
                <a:latin typeface="Arial" charset="0"/>
              </a:rPr>
              <a:t>rait-</a:t>
            </a:r>
            <a:r>
              <a:rPr lang="en-GB" sz="2400" b="1" dirty="0">
                <a:solidFill>
                  <a:srgbClr val="FF6600"/>
                </a:solidFill>
                <a:latin typeface="Arial" charset="0"/>
              </a:rPr>
              <a:t>A</a:t>
            </a:r>
            <a:r>
              <a:rPr lang="en-GB" sz="2400" b="1" dirty="0">
                <a:solidFill>
                  <a:srgbClr val="FFFF00"/>
                </a:solidFill>
                <a:latin typeface="Arial" charset="0"/>
              </a:rPr>
              <a:t>ssociated </a:t>
            </a:r>
            <a:r>
              <a:rPr lang="en-GB" sz="2400" b="1" dirty="0">
                <a:solidFill>
                  <a:srgbClr val="FF6600"/>
                </a:solidFill>
                <a:latin typeface="Arial" charset="0"/>
              </a:rPr>
              <a:t>S</a:t>
            </a:r>
            <a:r>
              <a:rPr lang="en-GB" sz="2400" b="1" dirty="0">
                <a:solidFill>
                  <a:srgbClr val="FFFF00"/>
                </a:solidFill>
                <a:latin typeface="Arial" charset="0"/>
              </a:rPr>
              <a:t>NPs and the SNPs in Linkage Disequilibrium with them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871538"/>
            <a:ext cx="7331075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26050" y="662622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GB" sz="1100" b="1">
                <a:solidFill>
                  <a:srgbClr val="FFFFFF"/>
                </a:solidFill>
                <a:latin typeface="Arial" charset="0"/>
              </a:rPr>
              <a:t>Manolio T. N Engl J Med 2010;363:166-176</a:t>
            </a:r>
          </a:p>
        </p:txBody>
      </p:sp>
    </p:spTree>
    <p:extLst>
      <p:ext uri="{BB962C8B-B14F-4D97-AF65-F5344CB8AC3E}">
        <p14:creationId xmlns:p14="http://schemas.microsoft.com/office/powerpoint/2010/main" xmlns="" val="1230561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506" y="871156"/>
            <a:ext cx="4524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694" y="107340"/>
            <a:ext cx="8486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Correlations of presumed regulatory regions defined from GWAS</a:t>
            </a:r>
            <a:endParaRPr lang="en-A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21455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err="1" smtClean="0"/>
              <a:t>DNaseI</a:t>
            </a:r>
            <a:r>
              <a:rPr lang="en-AU" sz="2000" b="1" dirty="0" smtClean="0"/>
              <a:t> peaks indicate regions of open chromatin accessible to the transcription apparatus and transcription factor binding sites where this this apparatus attached to the DNA</a:t>
            </a:r>
            <a:endParaRPr lang="en-A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66777" y="6394714"/>
            <a:ext cx="504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Manolio</a:t>
            </a:r>
            <a:r>
              <a:rPr lang="en-AU" dirty="0" smtClean="0"/>
              <a:t>, Nature Reviews Genetics, August 2013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3632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04" y="1166812"/>
            <a:ext cx="8655948" cy="546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4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754"/>
            <a:ext cx="9144000" cy="76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4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0997" y="6425270"/>
            <a:ext cx="2057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4240925" y="4493172"/>
            <a:ext cx="9144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4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TGA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340" y="3154619"/>
            <a:ext cx="3333750" cy="33337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10662" y="3022660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14" name="Picture 13" descr="LPAR1_exp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7525" y="3154619"/>
            <a:ext cx="3333750" cy="3333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03648" y="3034235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12" name="Picture 11" descr="2q31.MON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4344" y="712089"/>
            <a:ext cx="4389120" cy="29260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9020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GWAS of </a:t>
            </a:r>
            <a:r>
              <a:rPr lang="en-US" sz="2400" dirty="0" err="1" smtClean="0">
                <a:solidFill>
                  <a:srgbClr val="FF0000"/>
                </a:solidFill>
              </a:rPr>
              <a:t>monocyte</a:t>
            </a:r>
            <a:r>
              <a:rPr lang="en-US" sz="2400" dirty="0" smtClean="0">
                <a:solidFill>
                  <a:srgbClr val="FF0000"/>
                </a:solidFill>
              </a:rPr>
              <a:t> counts – </a:t>
            </a:r>
            <a:r>
              <a:rPr lang="en-US" sz="2400" b="1" dirty="0" smtClean="0">
                <a:solidFill>
                  <a:srgbClr val="FF0000"/>
                </a:solidFill>
              </a:rPr>
              <a:t>help from expression 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97880"/>
            <a:ext cx="889248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000" dirty="0" smtClean="0">
                <a:solidFill>
                  <a:prstClr val="black"/>
                </a:solidFill>
              </a:rPr>
              <a:t> Discovery N=4,225 </a:t>
            </a:r>
            <a:r>
              <a:rPr lang="en-AU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(QIMR+NTR)</a:t>
            </a:r>
            <a:r>
              <a:rPr lang="en-AU" sz="2000" dirty="0" smtClean="0">
                <a:solidFill>
                  <a:prstClr val="black"/>
                </a:solidFill>
              </a:rPr>
              <a:t>, replication N=1,517 </a:t>
            </a:r>
            <a:r>
              <a:rPr lang="en-AU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(Busselton, </a:t>
            </a:r>
            <a:r>
              <a:rPr lang="en-AU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GenomEUtwin</a:t>
            </a:r>
            <a:r>
              <a:rPr lang="en-AU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</a:p>
        </p:txBody>
      </p:sp>
      <p:pic>
        <p:nvPicPr>
          <p:cNvPr id="11" name="Picture 10" descr="lpar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203" y="1147470"/>
            <a:ext cx="3745382" cy="24481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63688" y="6577607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prstClr val="black"/>
                </a:solidFill>
              </a:rPr>
              <a:t>Ferreira et al. (2009) AJHG 85: 745; Zeller et al. (2010) </a:t>
            </a:r>
            <a:r>
              <a:rPr lang="en-AU" sz="1400" dirty="0" err="1" smtClean="0">
                <a:solidFill>
                  <a:prstClr val="black"/>
                </a:solidFill>
              </a:rPr>
              <a:t>PLoS</a:t>
            </a:r>
            <a:r>
              <a:rPr lang="en-AU" sz="1400" dirty="0" smtClean="0">
                <a:solidFill>
                  <a:prstClr val="black"/>
                </a:solidFill>
              </a:rPr>
              <a:t> One 5: e10693.</a:t>
            </a:r>
            <a:endParaRPr lang="en-A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3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07" y="248574"/>
            <a:ext cx="4868194" cy="34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913"/>
            <a:ext cx="4521914" cy="350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35013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89186" y="4361410"/>
            <a:ext cx="87340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 dirty="0" smtClean="0">
                <a:solidFill>
                  <a:srgbClr val="000000"/>
                </a:solidFill>
              </a:rPr>
              <a:t> </a:t>
            </a:r>
            <a:r>
              <a:rPr lang="de-DE" sz="4800" b="1" dirty="0" smtClean="0">
                <a:solidFill>
                  <a:srgbClr val="FF0000"/>
                </a:solidFill>
              </a:rPr>
              <a:t>Number of Loci Identified is a Function of Sample Size</a:t>
            </a:r>
            <a:endParaRPr lang="de-DE" sz="10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3691426"/>
            <a:ext cx="8324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b="1" dirty="0" smtClean="0">
                <a:solidFill>
                  <a:srgbClr val="000000"/>
                </a:solidFill>
              </a:rPr>
              <a:t>Selected quantitative traits              Selected diseases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69517" y="6320660"/>
            <a:ext cx="490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Visscher PM, et.al. (2012) Am J Hum Genetics</a:t>
            </a:r>
          </a:p>
        </p:txBody>
      </p:sp>
    </p:spTree>
    <p:extLst>
      <p:ext uri="{BB962C8B-B14F-4D97-AF65-F5344CB8AC3E}">
        <p14:creationId xmlns:p14="http://schemas.microsoft.com/office/powerpoint/2010/main" xmlns="" val="3736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5975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3063" y="692696"/>
            <a:ext cx="294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3600" smtClean="0">
                <a:solidFill>
                  <a:srgbClr val="FF0000"/>
                </a:solidFill>
                <a:latin typeface="Tahoma" pitchFamily="34" charset="0"/>
              </a:rPr>
              <a:t>October 2011</a:t>
            </a:r>
            <a:endParaRPr lang="en-AU" sz="36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085184"/>
            <a:ext cx="8620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smtClean="0">
                <a:solidFill>
                  <a:srgbClr val="FF0000"/>
                </a:solidFill>
              </a:rPr>
              <a:t>Dramatic progress in GWAS for Schizophrenia</a:t>
            </a:r>
            <a:endParaRPr lang="en-AU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4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dirty="0" smtClean="0"/>
              <a:t>How DNA methylation affects gene transcription (gene expression)</a:t>
            </a:r>
            <a:endParaRPr lang="en-C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5313" y="2362200"/>
            <a:ext cx="5678487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340768"/>
            <a:ext cx="869950" cy="116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4538" y="1340768"/>
            <a:ext cx="869950" cy="116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rot="5400000">
            <a:off x="6019801" y="4191000"/>
            <a:ext cx="455612" cy="158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897187" y="4265613"/>
            <a:ext cx="455613" cy="158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7163" y="4572000"/>
            <a:ext cx="2230437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rot="5400000">
            <a:off x="6019007" y="5639594"/>
            <a:ext cx="457200" cy="158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897188" y="5715000"/>
            <a:ext cx="455612" cy="158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4800600"/>
            <a:ext cx="186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No Transcription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59038" y="6248400"/>
            <a:ext cx="1274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No Protein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867400"/>
            <a:ext cx="942975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02328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21832E-6 C 0.01702 0.04279 0.03403 0.0858 0.04931 0.12651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156 C 0.05 -0.00763 0.10121 -0.02683 0.12483 -0.01156 C 0.14844 0.0037 0.13802 0.08141 0.14097 0.10361 " pathEditMode="fixed" rAng="0" ptsTypes="a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0.1265 C 0.0533 0.10222 0.05747 0.07794 0.07882 0.10361 C 0.10018 0.12928 0.14601 0.28099 0.17761 0.28122 C 0.20921 0.28145 0.24462 0.12812 0.26893 0.10523 C 0.29323 0.08233 0.31337 0.13275 0.32327 0.14315 " pathEditMode="relative" ptsTypes="aaaaA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597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80112" y="404664"/>
            <a:ext cx="379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4000" smtClean="0">
                <a:solidFill>
                  <a:srgbClr val="FF0000"/>
                </a:solidFill>
                <a:latin typeface="Tahoma" pitchFamily="34" charset="0"/>
              </a:rPr>
              <a:t>July  2012</a:t>
            </a:r>
            <a:endParaRPr lang="en-AU" sz="40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8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5835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52120" y="404664"/>
            <a:ext cx="379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4000" smtClean="0">
                <a:solidFill>
                  <a:srgbClr val="FF0000"/>
                </a:solidFill>
                <a:latin typeface="Tahoma" pitchFamily="34" charset="0"/>
              </a:rPr>
              <a:t>April 2013</a:t>
            </a:r>
            <a:endParaRPr lang="en-AU" sz="40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0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8331"/>
            <a:ext cx="7630244" cy="242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5123704" cy="42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2636912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smtClean="0">
                <a:solidFill>
                  <a:srgbClr val="FF0000"/>
                </a:solidFill>
              </a:rPr>
              <a:t>9240 MDD cases </a:t>
            </a:r>
          </a:p>
          <a:p>
            <a:r>
              <a:rPr lang="en-AU" b="1" smtClean="0">
                <a:solidFill>
                  <a:srgbClr val="FF0000"/>
                </a:solidFill>
              </a:rPr>
              <a:t>9519 controls</a:t>
            </a:r>
          </a:p>
          <a:p>
            <a:r>
              <a:rPr lang="en-AU" b="1" smtClean="0">
                <a:solidFill>
                  <a:srgbClr val="FF0000"/>
                </a:solidFill>
              </a:rPr>
              <a:t>….Nothing </a:t>
            </a:r>
            <a:r>
              <a:rPr lang="en-AU" b="1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AU" b="1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07707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mtClean="0">
                <a:solidFill>
                  <a:srgbClr val="00B050"/>
                </a:solidFill>
              </a:rPr>
              <a:t>In the MDD-bipolar cross-disorder analysis, 15 SNPs exceeded GWS, and all were in a 248 kb interval of high LD on 3p21.1(rs2535629)</a:t>
            </a:r>
            <a:endParaRPr lang="en-A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2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Rob\My Documents\Downloads\rs7647854_quartiles_ORover1_14Jul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517" y="1794381"/>
            <a:ext cx="5942965" cy="32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4766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smtClean="0">
                <a:solidFill>
                  <a:srgbClr val="FF0000"/>
                </a:solidFill>
              </a:rPr>
              <a:t>Significance and effect size for the top hit with cases split into </a:t>
            </a:r>
          </a:p>
          <a:p>
            <a:pPr algn="ctr"/>
            <a:r>
              <a:rPr lang="en-GB" sz="2000" b="1" smtClean="0">
                <a:solidFill>
                  <a:srgbClr val="FF0000"/>
                </a:solidFill>
              </a:rPr>
              <a:t>non-overlapping quartiles by age-at-onset within their study</a:t>
            </a:r>
            <a:endParaRPr lang="en-AU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7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effectLst>
            <a:outerShdw dist="38099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</a:rPr>
              <a:t>Schizophrenia (ISC) Q-Q plot</a:t>
            </a:r>
            <a:endParaRPr lang="en-US" sz="4800" b="1" smtClean="0">
              <a:solidFill>
                <a:srgbClr val="FF0000"/>
              </a:solidFill>
            </a:endParaRP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 t="11989"/>
          <a:stretch>
            <a:fillRect/>
          </a:stretch>
        </p:blipFill>
        <p:spPr bwMode="auto">
          <a:xfrm>
            <a:off x="609600" y="1439863"/>
            <a:ext cx="5513388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3429000" y="2943225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5810250" y="2251075"/>
            <a:ext cx="27416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ea typeface="ＭＳ Ｐゴシック" pitchFamily="1" charset="-128"/>
              </a:rPr>
              <a:t>Consistent with: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ＭＳ Ｐゴシック" pitchFamily="1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ea typeface="ＭＳ Ｐゴシック" pitchFamily="1" charset="-128"/>
              </a:rPr>
              <a:t>Stratification?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smtClean="0">
              <a:solidFill>
                <a:srgbClr val="000000"/>
              </a:solidFill>
              <a:ea typeface="ＭＳ Ｐゴシック" pitchFamily="1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ea typeface="ＭＳ Ｐゴシック" pitchFamily="1" charset="-128"/>
              </a:rPr>
              <a:t>Genotyping bias?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smtClean="0">
              <a:solidFill>
                <a:srgbClr val="000000"/>
              </a:solidFill>
              <a:ea typeface="ＭＳ Ｐゴシック" pitchFamily="1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ea typeface="ＭＳ Ｐゴシック" pitchFamily="1" charset="-128"/>
              </a:rPr>
              <a:t>Distribution of true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ea typeface="ＭＳ Ｐゴシック" pitchFamily="1" charset="-128"/>
              </a:rPr>
              <a:t>polygenic effects?</a:t>
            </a: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>
            <a:off x="2895600" y="3248025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 rot="-5400000">
            <a:off x="-642144" y="3128169"/>
            <a:ext cx="24431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00"/>
                </a:solidFill>
                <a:ea typeface="ＭＳ Ｐゴシック" pitchFamily="1" charset="-128"/>
              </a:rPr>
              <a:t>Observed -log10(p) 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1903413" y="5546725"/>
            <a:ext cx="2400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00"/>
                </a:solidFill>
                <a:ea typeface="ＭＳ Ｐゴシック" pitchFamily="1" charset="-128"/>
              </a:rPr>
              <a:t>Expected -log10(p) 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3886200" y="5000625"/>
            <a:ext cx="144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smtClean="0">
                <a:solidFill>
                  <a:srgbClr val="000000"/>
                </a:solidFill>
              </a:rPr>
              <a:t>λ</a:t>
            </a:r>
            <a:r>
              <a:rPr lang="en-US" sz="2400" smtClean="0">
                <a:solidFill>
                  <a:srgbClr val="000000"/>
                </a:solidFill>
              </a:rPr>
              <a:t> = 1.092</a:t>
            </a:r>
            <a:endParaRPr lang="el-GR" sz="2400" smtClean="0">
              <a:solidFill>
                <a:srgbClr val="000000"/>
              </a:solidFill>
            </a:endParaRPr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5791200" y="2333625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290" name="Picture 2"/>
          <p:cNvPicPr>
            <a:picLocks noChangeAspect="1" noChangeArrowheads="1"/>
          </p:cNvPicPr>
          <p:nvPr/>
        </p:nvPicPr>
        <p:blipFill>
          <a:blip r:embed="rId2" cstate="print"/>
          <a:srcRect b="5249"/>
          <a:stretch>
            <a:fillRect/>
          </a:stretch>
        </p:blipFill>
        <p:spPr bwMode="auto">
          <a:xfrm>
            <a:off x="220717" y="324972"/>
            <a:ext cx="8702566" cy="359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070" y="4398580"/>
            <a:ext cx="3921566" cy="20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705" y="6511164"/>
            <a:ext cx="4715246" cy="27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45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90D12-BBF5-4080-962C-6B0D7D0EF099}" type="slidenum">
              <a:rPr lang="en-AU" smtClean="0"/>
              <a:pPr>
                <a:defRPr/>
              </a:pPr>
              <a:t>46</a:t>
            </a:fld>
            <a:endParaRPr lang="en-AU"/>
          </a:p>
        </p:txBody>
      </p:sp>
      <p:pic>
        <p:nvPicPr>
          <p:cNvPr id="90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53" y="599090"/>
            <a:ext cx="8792520" cy="56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7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050" y="6439557"/>
            <a:ext cx="3248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97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11000" r="21250" b="27000"/>
          <a:stretch>
            <a:fillRect/>
          </a:stretch>
        </p:blipFill>
        <p:spPr bwMode="auto">
          <a:xfrm>
            <a:off x="304800" y="3048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3124200"/>
            <a:ext cx="83820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indent="-34290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4F81BD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Finnish twin cohort</a:t>
            </a:r>
          </a:p>
          <a:p>
            <a:pPr marL="342900" indent="-34290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Netherlands twin register</a:t>
            </a:r>
          </a:p>
          <a:p>
            <a:pPr marL="342900" indent="-34290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QIMR (Australian twin register)</a:t>
            </a:r>
          </a:p>
          <a:p>
            <a:pPr marL="342900" indent="-34290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Swedish twin register </a:t>
            </a:r>
          </a:p>
          <a:p>
            <a:pPr marL="342900" indent="-34290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</a:rPr>
              <a:t>TwinsUK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Minnesota Twin – family study </a:t>
            </a:r>
          </a:p>
          <a:p>
            <a:pPr marL="342900" indent="-34290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Twin registers supply 44,751 Ss (i.e. &gt;35% of total sample size)</a:t>
            </a:r>
          </a:p>
          <a:p>
            <a:pPr marL="342900" indent="-34290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There are  6 twin cohorts and total of 52 cohorts (11%)</a:t>
            </a: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6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4933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116632"/>
            <a:ext cx="806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smtClean="0">
                <a:solidFill>
                  <a:srgbClr val="FF0000"/>
                </a:solidFill>
              </a:rPr>
              <a:t>The value of DZ twins for within-pair association tests for ruling out population stratification</a:t>
            </a:r>
          </a:p>
          <a:p>
            <a:r>
              <a:rPr lang="en-AU" smtClean="0">
                <a:solidFill>
                  <a:srgbClr val="000000"/>
                </a:solidFill>
              </a:rPr>
              <a:t>Within-family regression results of the polygenic scores on </a:t>
            </a:r>
            <a:r>
              <a:rPr lang="en-AU" i="1" smtClean="0">
                <a:solidFill>
                  <a:srgbClr val="000000"/>
                </a:solidFill>
              </a:rPr>
              <a:t>College </a:t>
            </a:r>
            <a:r>
              <a:rPr lang="en-AU" smtClean="0">
                <a:solidFill>
                  <a:srgbClr val="000000"/>
                </a:solidFill>
              </a:rPr>
              <a:t>and</a:t>
            </a:r>
            <a:r>
              <a:rPr lang="en-AU" i="1" smtClean="0">
                <a:solidFill>
                  <a:srgbClr val="000000"/>
                </a:solidFill>
              </a:rPr>
              <a:t> EduYears </a:t>
            </a:r>
            <a:r>
              <a:rPr lang="en-AU" smtClean="0">
                <a:solidFill>
                  <a:srgbClr val="000000"/>
                </a:solidFill>
              </a:rPr>
              <a:t>in the QIMR and Swedish Twin Registry cohorts using SNPs selected</a:t>
            </a:r>
            <a:r>
              <a:rPr lang="en-AU" i="1" smtClean="0">
                <a:solidFill>
                  <a:srgbClr val="000000"/>
                </a:solidFill>
              </a:rPr>
              <a:t> </a:t>
            </a:r>
            <a:r>
              <a:rPr lang="en-AU" smtClean="0">
                <a:solidFill>
                  <a:srgbClr val="000000"/>
                </a:solidFill>
              </a:rPr>
              <a:t>from the meta-analysis </a:t>
            </a:r>
            <a:r>
              <a:rPr lang="en-AU" u="sng" smtClean="0">
                <a:solidFill>
                  <a:srgbClr val="000000"/>
                </a:solidFill>
              </a:rPr>
              <a:t>excluding</a:t>
            </a:r>
            <a:r>
              <a:rPr lang="en-AU" smtClean="0">
                <a:solidFill>
                  <a:srgbClr val="000000"/>
                </a:solidFill>
              </a:rPr>
              <a:t> the QIMR and STR cohorts. 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44522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mtClean="0">
                <a:solidFill>
                  <a:srgbClr val="000000"/>
                </a:solidFill>
              </a:rPr>
              <a:t>Analyses for QIMR are based on 572 full-sib pairs from independent 572 families. Analyses for STR are based on 2,774 DZ twins from 2,774 independent families.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6309320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>
                <a:solidFill>
                  <a:srgbClr val="000000"/>
                </a:solidFill>
                <a:hlinkClick r:id="" action="ppaction://hlinkfile" tooltip="Science (New York, N.Y.)."/>
              </a:rPr>
              <a:t>Science.</a:t>
            </a:r>
            <a:r>
              <a:rPr lang="fr-FR" smtClean="0">
                <a:solidFill>
                  <a:srgbClr val="000000"/>
                </a:solidFill>
              </a:rPr>
              <a:t> 2013 Jun 21;340:1467-71</a:t>
            </a:r>
            <a:endParaRPr lang="en-AU">
              <a:solidFill>
                <a:srgbClr val="000000"/>
              </a:solidFill>
            </a:endParaRPr>
          </a:p>
        </p:txBody>
      </p:sp>
      <p:pic>
        <p:nvPicPr>
          <p:cNvPr id="72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43" y="2809503"/>
            <a:ext cx="2486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36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Education SNPs predict IQ</a:t>
            </a:r>
            <a:endParaRPr lang="en-AU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201" y="1124744"/>
            <a:ext cx="5699126" cy="50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6228629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Koellinger</a:t>
            </a:r>
            <a:r>
              <a:rPr lang="en-AU" dirty="0" smtClean="0"/>
              <a:t>, submitted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17429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1844824"/>
          <a:ext cx="8352928" cy="4104457"/>
        </p:xfrm>
        <a:graphic>
          <a:graphicData uri="http://schemas.openxmlformats.org/drawingml/2006/table">
            <a:tbl>
              <a:tblPr/>
              <a:tblGrid>
                <a:gridCol w="2087800"/>
                <a:gridCol w="2087800"/>
                <a:gridCol w="2088664"/>
                <a:gridCol w="2088664"/>
              </a:tblGrid>
              <a:tr h="58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kern="50">
                          <a:latin typeface="Times New Roman"/>
                          <a:ea typeface="DejaVu Sans"/>
                          <a:cs typeface="DejaVu Sans"/>
                        </a:rPr>
                        <a:t>Relationship</a:t>
                      </a:r>
                      <a:endParaRPr lang="en-AU" sz="20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kern="50">
                          <a:latin typeface="Times New Roman"/>
                          <a:ea typeface="DejaVu Sans"/>
                          <a:cs typeface="DejaVu Sans"/>
                        </a:rPr>
                        <a:t># Pairs</a:t>
                      </a:r>
                      <a:endParaRPr lang="en-AU" sz="20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kern="50">
                          <a:latin typeface="Times New Roman"/>
                          <a:ea typeface="DejaVu Sans"/>
                          <a:cs typeface="DejaVu Sans"/>
                        </a:rPr>
                        <a:t>Correlation</a:t>
                      </a:r>
                      <a:endParaRPr lang="en-AU" sz="20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kern="50">
                          <a:latin typeface="Times New Roman"/>
                          <a:ea typeface="DejaVu Sans"/>
                          <a:cs typeface="DejaVu Sans"/>
                        </a:rPr>
                        <a:t>Expected</a:t>
                      </a:r>
                      <a:endParaRPr lang="en-AU" sz="20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MZ twin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67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0.200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kern="50">
                          <a:latin typeface="Times New Roman"/>
                          <a:ea typeface="DejaVu Sans"/>
                          <a:cs typeface="DejaVu Sans"/>
                        </a:rPr>
                        <a:t>h</a:t>
                      </a:r>
                      <a:r>
                        <a:rPr lang="en-AU" sz="2000" kern="50" baseline="30000">
                          <a:latin typeface="Times New Roman"/>
                          <a:ea typeface="DejaVu Sans"/>
                          <a:cs typeface="DejaVu Sans"/>
                        </a:rPr>
                        <a:t>2</a:t>
                      </a:r>
                      <a:endParaRPr lang="en-AU" sz="20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DZ twin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111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0.109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kern="50">
                          <a:latin typeface="Times New Roman"/>
                          <a:ea typeface="DejaVu Sans"/>
                          <a:cs typeface="DejaVu Sans"/>
                        </a:rPr>
                        <a:t>h</a:t>
                      </a:r>
                      <a:r>
                        <a:rPr lang="en-AU" sz="2000" kern="50" baseline="30000">
                          <a:latin typeface="Times New Roman"/>
                          <a:ea typeface="DejaVu Sans"/>
                          <a:cs typeface="DejaVu Sans"/>
                        </a:rPr>
                        <a:t>2</a:t>
                      </a: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/2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Sibling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262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0.090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kern="50">
                          <a:latin typeface="Times New Roman"/>
                          <a:ea typeface="DejaVu Sans"/>
                          <a:cs typeface="DejaVu Sans"/>
                        </a:rPr>
                        <a:t>h</a:t>
                      </a:r>
                      <a:r>
                        <a:rPr lang="en-AU" sz="2000" kern="50" baseline="30000">
                          <a:latin typeface="Times New Roman"/>
                          <a:ea typeface="DejaVu Sans"/>
                          <a:cs typeface="DejaVu Sans"/>
                        </a:rPr>
                        <a:t>2</a:t>
                      </a: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/2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Parent – Offspring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362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0.089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kern="50">
                          <a:latin typeface="Times New Roman"/>
                          <a:ea typeface="DejaVu Sans"/>
                          <a:cs typeface="DejaVu Sans"/>
                        </a:rPr>
                        <a:t>h</a:t>
                      </a:r>
                      <a:r>
                        <a:rPr lang="en-AU" sz="2000" kern="50" baseline="30000">
                          <a:latin typeface="Times New Roman"/>
                          <a:ea typeface="DejaVu Sans"/>
                          <a:cs typeface="DejaVu Sans"/>
                        </a:rPr>
                        <a:t>2</a:t>
                      </a: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/2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Parent – Parent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58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0.023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Unrelated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187331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-0.002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kern="50">
                          <a:latin typeface="Times New Roman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marL="34787" marR="34787" marT="34787" marB="347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54868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smtClean="0">
                <a:solidFill>
                  <a:srgbClr val="FF0000"/>
                </a:solidFill>
              </a:rPr>
              <a:t>Average correlation across all probes of normalised methylation measurements between relative pairs</a:t>
            </a:r>
            <a:endParaRPr lang="en-AU" sz="2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63093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prstClr val="black"/>
                </a:solidFill>
              </a:rPr>
              <a:t>Allan McRae</a:t>
            </a:r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4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63" y="3389258"/>
            <a:ext cx="8785937" cy="21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1214" y="1031326"/>
            <a:ext cx="6532544" cy="59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855" y="6254379"/>
            <a:ext cx="3697507" cy="33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4041" y="2317531"/>
            <a:ext cx="722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0000"/>
                </a:solidFill>
              </a:rPr>
              <a:t>GWAS of Bra cup size on 16,000 women (23andMe)</a:t>
            </a:r>
            <a:endParaRPr lang="en-A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76263" y="1979613"/>
            <a:ext cx="80689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5400" dirty="0" smtClean="0">
                <a:solidFill>
                  <a:srgbClr val="000000"/>
                </a:solidFill>
                <a:latin typeface="Tahoma" pitchFamily="34" charset="0"/>
              </a:rPr>
              <a:t>How much variance have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5400" dirty="0" smtClean="0">
                <a:solidFill>
                  <a:srgbClr val="000000"/>
                </a:solidFill>
                <a:latin typeface="Tahoma" pitchFamily="34" charset="0"/>
              </a:rPr>
              <a:t>GWAS studies explained?</a:t>
            </a:r>
            <a:endParaRPr lang="en-AU" sz="5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9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298450" y="252413"/>
            <a:ext cx="8664575" cy="762000"/>
          </a:xfrm>
        </p:spPr>
        <p:txBody>
          <a:bodyPr/>
          <a:lstStyle/>
          <a:p>
            <a:r>
              <a:rPr lang="en-AU" smtClean="0"/>
              <a:t>GWAS’ greatest success:  T1D</a:t>
            </a:r>
          </a:p>
        </p:txBody>
      </p:sp>
      <p:pic>
        <p:nvPicPr>
          <p:cNvPr id="156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33488"/>
            <a:ext cx="6634163" cy="5191125"/>
          </a:xfrm>
          <a:noFill/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2254250"/>
            <a:ext cx="10699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1571625"/>
            <a:ext cx="3038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13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 t="6638" b="22818"/>
          <a:stretch>
            <a:fillRect/>
          </a:stretch>
        </p:blipFill>
        <p:spPr bwMode="auto">
          <a:xfrm>
            <a:off x="-1" y="92305"/>
            <a:ext cx="5927835" cy="666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17476" y="220718"/>
            <a:ext cx="30742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4400" b="1" dirty="0" smtClean="0">
                <a:solidFill>
                  <a:srgbClr val="FF0000"/>
                </a:solidFill>
                <a:latin typeface="Tahoma" pitchFamily="34" charset="0"/>
              </a:rPr>
              <a:t>Variance explained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4400" b="1" dirty="0" smtClean="0">
                <a:solidFill>
                  <a:srgbClr val="FF0000"/>
                </a:solidFill>
                <a:latin typeface="Tahoma" pitchFamily="34" charset="0"/>
              </a:rPr>
              <a:t>by GWAS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4400" b="1" dirty="0" smtClean="0">
                <a:solidFill>
                  <a:srgbClr val="FF0000"/>
                </a:solidFill>
                <a:latin typeface="Tahoma" pitchFamily="34" charset="0"/>
              </a:rPr>
              <a:t>selected complex traits</a:t>
            </a:r>
            <a:endParaRPr lang="en-AU" sz="4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16200000">
            <a:off x="6287049" y="4003129"/>
            <a:ext cx="490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Visscher PM, et.al. (2012) Am J Hum Genetics</a:t>
            </a:r>
          </a:p>
        </p:txBody>
      </p:sp>
    </p:spTree>
    <p:extLst>
      <p:ext uri="{BB962C8B-B14F-4D97-AF65-F5344CB8AC3E}">
        <p14:creationId xmlns:p14="http://schemas.microsoft.com/office/powerpoint/2010/main" xmlns="" val="42389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6975" cy="1143000"/>
          </a:xfrm>
        </p:spPr>
        <p:txBody>
          <a:bodyPr/>
          <a:lstStyle/>
          <a:p>
            <a:r>
              <a:rPr lang="en-AU" altLang="en-US" sz="3200" smtClean="0">
                <a:solidFill>
                  <a:srgbClr val="FF0000"/>
                </a:solidFill>
              </a:rPr>
              <a:t>Possible explanations for missing heritability </a:t>
            </a:r>
            <a:br>
              <a:rPr lang="en-AU" altLang="en-US" sz="3200" smtClean="0">
                <a:solidFill>
                  <a:srgbClr val="FF0000"/>
                </a:solidFill>
              </a:rPr>
            </a:br>
            <a:r>
              <a:rPr lang="en-AU" altLang="en-US" sz="2400" smtClean="0">
                <a:solidFill>
                  <a:srgbClr val="7030A0"/>
                </a:solidFill>
              </a:rPr>
              <a:t>(not mutually exclusive, but in order of increasing plausibility ?)</a:t>
            </a:r>
            <a:endParaRPr lang="en-AU" altLang="en-US" sz="3200" smtClean="0">
              <a:solidFill>
                <a:srgbClr val="7030A0"/>
              </a:solidFill>
            </a:endParaRP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>
          <a:xfrm>
            <a:off x="434975" y="1100138"/>
            <a:ext cx="8229600" cy="5399087"/>
          </a:xfrm>
        </p:spPr>
        <p:txBody>
          <a:bodyPr/>
          <a:lstStyle/>
          <a:p>
            <a:r>
              <a:rPr lang="en-AU" altLang="en-US" smtClean="0"/>
              <a:t>Heritability estimates are wrong </a:t>
            </a:r>
          </a:p>
          <a:p>
            <a:r>
              <a:rPr lang="en-AU" altLang="en-US" smtClean="0"/>
              <a:t>Nonadditivity of gene effects – </a:t>
            </a:r>
            <a:r>
              <a:rPr lang="en-AU" altLang="en-US" sz="2400" smtClean="0"/>
              <a:t>epistasis, GxE </a:t>
            </a:r>
          </a:p>
          <a:p>
            <a:r>
              <a:rPr lang="en-AU" altLang="en-US" smtClean="0"/>
              <a:t>Epigenetics – </a:t>
            </a:r>
            <a:r>
              <a:rPr lang="en-AU" altLang="en-US" sz="2400" smtClean="0"/>
              <a:t>including parent-of-origin effects</a:t>
            </a:r>
          </a:p>
          <a:p>
            <a:r>
              <a:rPr lang="en-AU" altLang="en-US" smtClean="0"/>
              <a:t>Low power for common small effects</a:t>
            </a:r>
            <a:r>
              <a:rPr lang="en-AU" altLang="en-US" sz="2400" smtClean="0"/>
              <a:t> </a:t>
            </a:r>
          </a:p>
          <a:p>
            <a:r>
              <a:rPr lang="en-AU" altLang="en-US" smtClean="0"/>
              <a:t>Disease heterogeneity </a:t>
            </a:r>
            <a:r>
              <a:rPr lang="en-AU" altLang="en-US" sz="2400" smtClean="0"/>
              <a:t>– lots of different diseases with the same phenotype</a:t>
            </a:r>
          </a:p>
          <a:p>
            <a:r>
              <a:rPr lang="en-AU" altLang="en-US" smtClean="0"/>
              <a:t>Poor tagging (1)</a:t>
            </a:r>
          </a:p>
          <a:p>
            <a:pPr lvl="1"/>
            <a:r>
              <a:rPr lang="en-AU" altLang="en-US" sz="2400" smtClean="0"/>
              <a:t>rare mutations of large effect (including CNVs)</a:t>
            </a:r>
          </a:p>
          <a:p>
            <a:r>
              <a:rPr lang="en-AU" altLang="en-US" smtClean="0"/>
              <a:t>Poor tagging (2)</a:t>
            </a:r>
          </a:p>
          <a:p>
            <a:pPr lvl="1"/>
            <a:r>
              <a:rPr lang="en-AU" altLang="en-US" sz="2400" smtClean="0"/>
              <a:t>common variants in problematic genomic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22622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6975" cy="1143000"/>
          </a:xfrm>
        </p:spPr>
        <p:txBody>
          <a:bodyPr/>
          <a:lstStyle/>
          <a:p>
            <a:r>
              <a:rPr lang="en-AU" sz="3200" smtClean="0">
                <a:solidFill>
                  <a:srgbClr val="FF0000"/>
                </a:solidFill>
              </a:rPr>
              <a:t>Possible explanations for missing heritability </a:t>
            </a:r>
            <a:br>
              <a:rPr lang="en-AU" sz="3200" smtClean="0">
                <a:solidFill>
                  <a:srgbClr val="FF0000"/>
                </a:solidFill>
              </a:rPr>
            </a:br>
            <a:r>
              <a:rPr lang="en-AU" sz="2400" smtClean="0">
                <a:solidFill>
                  <a:srgbClr val="7030A0"/>
                </a:solidFill>
              </a:rPr>
              <a:t>(in order of increasing plausibility ?)</a:t>
            </a:r>
            <a:endParaRPr lang="en-AU" sz="3200" smtClean="0">
              <a:solidFill>
                <a:srgbClr val="7030A0"/>
              </a:solidFill>
            </a:endParaRP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>
          <a:xfrm>
            <a:off x="434975" y="1100138"/>
            <a:ext cx="8229600" cy="5399087"/>
          </a:xfrm>
        </p:spPr>
        <p:txBody>
          <a:bodyPr/>
          <a:lstStyle/>
          <a:p>
            <a:r>
              <a:rPr lang="en-AU" dirty="0" smtClean="0">
                <a:solidFill>
                  <a:srgbClr val="B2B2B2"/>
                </a:solidFill>
              </a:rPr>
              <a:t>Heritability estimates are wrong </a:t>
            </a:r>
          </a:p>
          <a:p>
            <a:r>
              <a:rPr lang="en-AU" dirty="0" err="1" smtClean="0">
                <a:solidFill>
                  <a:srgbClr val="FF66CC"/>
                </a:solidFill>
              </a:rPr>
              <a:t>Nonadditivity</a:t>
            </a:r>
            <a:r>
              <a:rPr lang="en-AU" dirty="0" smtClean="0">
                <a:solidFill>
                  <a:srgbClr val="FF66CC"/>
                </a:solidFill>
              </a:rPr>
              <a:t> of gene effects – </a:t>
            </a:r>
            <a:r>
              <a:rPr lang="en-AU" sz="2400" dirty="0" smtClean="0">
                <a:solidFill>
                  <a:srgbClr val="FF66CC"/>
                </a:solidFill>
              </a:rPr>
              <a:t>epistasis, </a:t>
            </a:r>
            <a:r>
              <a:rPr lang="en-AU" sz="2400" dirty="0" err="1" smtClean="0">
                <a:solidFill>
                  <a:srgbClr val="FF66CC"/>
                </a:solidFill>
              </a:rPr>
              <a:t>GxE</a:t>
            </a:r>
            <a:r>
              <a:rPr lang="en-AU" sz="2400" dirty="0" smtClean="0">
                <a:solidFill>
                  <a:srgbClr val="FF66CC"/>
                </a:solidFill>
              </a:rPr>
              <a:t> </a:t>
            </a:r>
          </a:p>
          <a:p>
            <a:r>
              <a:rPr lang="en-AU" dirty="0" smtClean="0">
                <a:solidFill>
                  <a:srgbClr val="B2B2B2"/>
                </a:solidFill>
              </a:rPr>
              <a:t>Epigenetics – </a:t>
            </a:r>
            <a:r>
              <a:rPr lang="en-AU" sz="2400" dirty="0" smtClean="0">
                <a:solidFill>
                  <a:srgbClr val="B2B2B2"/>
                </a:solidFill>
              </a:rPr>
              <a:t>including parent-of-origin effects</a:t>
            </a:r>
          </a:p>
          <a:p>
            <a:r>
              <a:rPr lang="en-AU" dirty="0" smtClean="0">
                <a:solidFill>
                  <a:srgbClr val="B2B2B2"/>
                </a:solidFill>
              </a:rPr>
              <a:t>Low power for common small effects</a:t>
            </a:r>
            <a:r>
              <a:rPr lang="en-AU" sz="2400" dirty="0" smtClean="0">
                <a:solidFill>
                  <a:srgbClr val="B2B2B2"/>
                </a:solidFill>
              </a:rPr>
              <a:t> </a:t>
            </a:r>
          </a:p>
          <a:p>
            <a:r>
              <a:rPr lang="en-AU" dirty="0" smtClean="0">
                <a:solidFill>
                  <a:srgbClr val="B2B2B2"/>
                </a:solidFill>
              </a:rPr>
              <a:t>Disease heterogeneity </a:t>
            </a:r>
            <a:r>
              <a:rPr lang="en-AU" sz="2400" dirty="0" smtClean="0">
                <a:solidFill>
                  <a:srgbClr val="B2B2B2"/>
                </a:solidFill>
              </a:rPr>
              <a:t>– lots of different diseases with the same phenotype</a:t>
            </a: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Poor tagging (1)</a:t>
            </a:r>
          </a:p>
          <a:p>
            <a:pPr lvl="1"/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rare mutations of large effect (including CNVs)</a:t>
            </a:r>
          </a:p>
          <a:p>
            <a:r>
              <a:rPr lang="en-AU" dirty="0" smtClean="0">
                <a:solidFill>
                  <a:srgbClr val="B2B2B2"/>
                </a:solidFill>
              </a:rPr>
              <a:t>Poor tagging (2)</a:t>
            </a:r>
          </a:p>
          <a:p>
            <a:pPr lvl="1"/>
            <a:r>
              <a:rPr lang="en-AU" sz="2400" dirty="0" smtClean="0">
                <a:solidFill>
                  <a:srgbClr val="B2B2B2"/>
                </a:solidFill>
              </a:rPr>
              <a:t>common variants in problematic genomic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13548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Non-additive variance?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4913" y="3663950"/>
            <a:ext cx="4425950" cy="3133725"/>
          </a:xfrm>
          <a:noFill/>
        </p:spPr>
      </p:pic>
      <p:pic>
        <p:nvPicPr>
          <p:cNvPr id="23556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663" y="1338263"/>
            <a:ext cx="8923337" cy="1901825"/>
          </a:xfrm>
          <a:noFill/>
        </p:spPr>
      </p:pic>
    </p:spTree>
    <p:extLst>
      <p:ext uri="{BB962C8B-B14F-4D97-AF65-F5344CB8AC3E}">
        <p14:creationId xmlns:p14="http://schemas.microsoft.com/office/powerpoint/2010/main" xmlns="" val="1660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1039813"/>
            <a:ext cx="9307513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79" y="311150"/>
            <a:ext cx="92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0000"/>
                </a:solidFill>
                <a:latin typeface="Tahoma" pitchFamily="34" charset="0"/>
              </a:rPr>
              <a:t>Estimates of chromosomal </a:t>
            </a:r>
            <a:r>
              <a:rPr lang="en-AU" sz="2800" b="1" dirty="0" err="1" smtClean="0">
                <a:solidFill>
                  <a:srgbClr val="000000"/>
                </a:solidFill>
                <a:latin typeface="Tahoma" pitchFamily="34" charset="0"/>
              </a:rPr>
              <a:t>heritabilities</a:t>
            </a:r>
            <a:r>
              <a:rPr lang="en-AU" sz="2800" b="1" dirty="0" smtClean="0">
                <a:solidFill>
                  <a:srgbClr val="000000"/>
                </a:solidFill>
                <a:latin typeface="Tahoma" pitchFamily="34" charset="0"/>
              </a:rPr>
              <a:t> for height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677025" y="2965450"/>
            <a:ext cx="2244725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smtClean="0">
                <a:solidFill>
                  <a:srgbClr val="000000"/>
                </a:solidFill>
                <a:latin typeface="Tahoma" pitchFamily="34" charset="0"/>
              </a:rPr>
              <a:t>No epistasis?</a:t>
            </a:r>
          </a:p>
        </p:txBody>
      </p:sp>
    </p:spTree>
    <p:extLst>
      <p:ext uri="{BB962C8B-B14F-4D97-AF65-F5344CB8AC3E}">
        <p14:creationId xmlns:p14="http://schemas.microsoft.com/office/powerpoint/2010/main" xmlns="" val="18969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779" y="297423"/>
            <a:ext cx="87340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srgbClr val="000000"/>
                </a:solidFill>
              </a:rPr>
              <a:t>EVIDENCE FOR POLYGENIC EPISTATIC INTERACTIONS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srgbClr val="000000"/>
                </a:solidFill>
              </a:rPr>
              <a:t>IN MAN?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0000"/>
                </a:solidFill>
              </a:rPr>
              <a:t>A. C. HEATH</a:t>
            </a:r>
            <a:r>
              <a:rPr lang="en-AU" sz="2000" dirty="0" smtClean="0">
                <a:solidFill>
                  <a:srgbClr val="000000"/>
                </a:solidFill>
              </a:rPr>
              <a:t>, </a:t>
            </a:r>
            <a:r>
              <a:rPr lang="en-AU" sz="2000" dirty="0">
                <a:solidFill>
                  <a:srgbClr val="000000"/>
                </a:solidFill>
              </a:rPr>
              <a:t>N. G. MARTIN</a:t>
            </a:r>
            <a:r>
              <a:rPr lang="en-AU" sz="2000" dirty="0" smtClean="0">
                <a:solidFill>
                  <a:srgbClr val="000000"/>
                </a:solidFill>
              </a:rPr>
              <a:t>, </a:t>
            </a:r>
            <a:r>
              <a:rPr lang="en-AU" sz="2000" dirty="0">
                <a:solidFill>
                  <a:srgbClr val="000000"/>
                </a:solidFill>
              </a:rPr>
              <a:t>L. J. </a:t>
            </a:r>
            <a:r>
              <a:rPr lang="en-AU" sz="2000" dirty="0" smtClean="0">
                <a:solidFill>
                  <a:srgbClr val="000000"/>
                </a:solidFill>
              </a:rPr>
              <a:t>EAVES </a:t>
            </a:r>
            <a:r>
              <a:rPr lang="en-AU" sz="2000" dirty="0">
                <a:solidFill>
                  <a:srgbClr val="000000"/>
                </a:solidFill>
              </a:rPr>
              <a:t>AND D. </a:t>
            </a:r>
            <a:r>
              <a:rPr lang="en-AU" sz="2000" dirty="0" smtClean="0">
                <a:solidFill>
                  <a:srgbClr val="000000"/>
                </a:solidFill>
              </a:rPr>
              <a:t>LOESCH</a:t>
            </a: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7310" y="6166606"/>
            <a:ext cx="4130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</a:rPr>
              <a:t>Genetics 106: </a:t>
            </a:r>
            <a:r>
              <a:rPr lang="it-IT" sz="2400" dirty="0" smtClean="0">
                <a:solidFill>
                  <a:srgbClr val="000000"/>
                </a:solidFill>
              </a:rPr>
              <a:t>719-727,1984</a:t>
            </a:r>
            <a:endParaRPr lang="en-AU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89" y="1465355"/>
            <a:ext cx="8323373" cy="470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92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900" y="6400800"/>
            <a:ext cx="646080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989" y="1690687"/>
            <a:ext cx="5481411" cy="463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20" y="227490"/>
            <a:ext cx="8671035" cy="134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6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862" y="1625599"/>
            <a:ext cx="5127401" cy="51274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11663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Distribution of heritability estimates for DNA </a:t>
            </a:r>
            <a:r>
              <a:rPr lang="en-AU" sz="2400" b="1" dirty="0" err="1" smtClean="0">
                <a:solidFill>
                  <a:srgbClr val="FF0000"/>
                </a:solidFill>
              </a:rPr>
              <a:t>methylation</a:t>
            </a:r>
            <a:r>
              <a:rPr lang="en-AU" sz="2400" b="1" dirty="0" smtClean="0">
                <a:solidFill>
                  <a:srgbClr val="FF0000"/>
                </a:solidFill>
              </a:rPr>
              <a:t> levels</a:t>
            </a:r>
          </a:p>
          <a:p>
            <a:endParaRPr lang="en-AU" dirty="0" smtClean="0">
              <a:solidFill>
                <a:prstClr val="black"/>
              </a:solidFill>
            </a:endParaRPr>
          </a:p>
          <a:p>
            <a:endParaRPr lang="en-AU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63093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prstClr val="black"/>
                </a:solidFill>
              </a:rPr>
              <a:t>Allan McRae</a:t>
            </a:r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050" y="1538288"/>
            <a:ext cx="6014543" cy="517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841" y="105755"/>
            <a:ext cx="8403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>
                <a:solidFill>
                  <a:srgbClr val="FF0000"/>
                </a:solidFill>
              </a:rPr>
              <a:t>Contribution </a:t>
            </a:r>
            <a:r>
              <a:rPr lang="en-AU" sz="2800" dirty="0">
                <a:solidFill>
                  <a:srgbClr val="FF0000"/>
                </a:solidFill>
              </a:rPr>
              <a:t>to heritability of </a:t>
            </a:r>
            <a:r>
              <a:rPr lang="en-AU" sz="2800" dirty="0" smtClean="0">
                <a:solidFill>
                  <a:srgbClr val="FF0000"/>
                </a:solidFill>
              </a:rPr>
              <a:t>gene–gene interactions </a:t>
            </a:r>
            <a:r>
              <a:rPr lang="en-AU" sz="2800" dirty="0">
                <a:solidFill>
                  <a:srgbClr val="FF0000"/>
                </a:solidFill>
              </a:rPr>
              <a:t>varies among traits, from </a:t>
            </a:r>
            <a:r>
              <a:rPr lang="en-AU" sz="2800" dirty="0" smtClean="0">
                <a:solidFill>
                  <a:srgbClr val="FF0000"/>
                </a:solidFill>
              </a:rPr>
              <a:t>~0 </a:t>
            </a:r>
            <a:r>
              <a:rPr lang="en-AU" sz="2800" dirty="0">
                <a:solidFill>
                  <a:srgbClr val="FF0000"/>
                </a:solidFill>
              </a:rPr>
              <a:t>to </a:t>
            </a:r>
            <a:r>
              <a:rPr lang="en-AU" sz="2800" dirty="0" smtClean="0">
                <a:solidFill>
                  <a:srgbClr val="FF0000"/>
                </a:solidFill>
              </a:rPr>
              <a:t>~50%</a:t>
            </a:r>
            <a:endParaRPr lang="en-A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4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6975" cy="1143000"/>
          </a:xfrm>
        </p:spPr>
        <p:txBody>
          <a:bodyPr/>
          <a:lstStyle/>
          <a:p>
            <a:r>
              <a:rPr lang="en-AU" altLang="en-US" sz="3200" smtClean="0">
                <a:solidFill>
                  <a:srgbClr val="FF0000"/>
                </a:solidFill>
              </a:rPr>
              <a:t>Possible explanations for missing heritability </a:t>
            </a:r>
            <a:br>
              <a:rPr lang="en-AU" altLang="en-US" sz="3200" smtClean="0">
                <a:solidFill>
                  <a:srgbClr val="FF0000"/>
                </a:solidFill>
              </a:rPr>
            </a:br>
            <a:r>
              <a:rPr lang="en-AU" altLang="en-US" sz="2400" smtClean="0">
                <a:solidFill>
                  <a:srgbClr val="7030A0"/>
                </a:solidFill>
              </a:rPr>
              <a:t>(in order of increasing plausibility ?)</a:t>
            </a:r>
            <a:endParaRPr lang="en-AU" altLang="en-US" sz="3200" smtClean="0">
              <a:solidFill>
                <a:srgbClr val="7030A0"/>
              </a:solidFill>
            </a:endParaRP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>
          <a:xfrm>
            <a:off x="434975" y="1100138"/>
            <a:ext cx="8229600" cy="5399087"/>
          </a:xfrm>
        </p:spPr>
        <p:txBody>
          <a:bodyPr/>
          <a:lstStyle/>
          <a:p>
            <a:r>
              <a:rPr lang="en-AU" altLang="en-US" smtClean="0">
                <a:solidFill>
                  <a:srgbClr val="B2B2B2"/>
                </a:solidFill>
              </a:rPr>
              <a:t>Heritability estimates are wrong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Nonadditivity of gene effects – </a:t>
            </a:r>
            <a:r>
              <a:rPr lang="en-AU" altLang="en-US" sz="2400" smtClean="0">
                <a:solidFill>
                  <a:srgbClr val="B2B2B2"/>
                </a:solidFill>
              </a:rPr>
              <a:t>epistasis, GxE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Epigenetics – </a:t>
            </a:r>
            <a:r>
              <a:rPr lang="en-AU" altLang="en-US" sz="2400" smtClean="0">
                <a:solidFill>
                  <a:srgbClr val="B2B2B2"/>
                </a:solidFill>
              </a:rPr>
              <a:t>including parent-of-origin effects</a:t>
            </a:r>
          </a:p>
          <a:p>
            <a:r>
              <a:rPr lang="en-AU" altLang="en-US" smtClean="0">
                <a:solidFill>
                  <a:srgbClr val="FF66CC"/>
                </a:solidFill>
              </a:rPr>
              <a:t>Low power for common small effects</a:t>
            </a:r>
            <a:r>
              <a:rPr lang="en-AU" altLang="en-US" sz="2400" smtClean="0">
                <a:solidFill>
                  <a:srgbClr val="FF66CC"/>
                </a:solidFill>
              </a:rPr>
              <a:t>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Disease heterogeneity </a:t>
            </a:r>
            <a:r>
              <a:rPr lang="en-AU" altLang="en-US" sz="2400" smtClean="0">
                <a:solidFill>
                  <a:srgbClr val="B2B2B2"/>
                </a:solidFill>
              </a:rPr>
              <a:t>– lots of different diseases with the same phenotype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Poor tagging (1)</a:t>
            </a:r>
          </a:p>
          <a:p>
            <a:pPr lvl="1"/>
            <a:r>
              <a:rPr lang="en-AU" altLang="en-US" sz="2400" smtClean="0">
                <a:solidFill>
                  <a:srgbClr val="B2B2B2"/>
                </a:solidFill>
              </a:rPr>
              <a:t>rare mutations of large effect (including CNVs)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Poor tagging (2)</a:t>
            </a:r>
          </a:p>
          <a:p>
            <a:pPr lvl="1"/>
            <a:r>
              <a:rPr lang="en-AU" altLang="en-US" sz="2400" smtClean="0">
                <a:solidFill>
                  <a:srgbClr val="B2B2B2"/>
                </a:solidFill>
              </a:rPr>
              <a:t>common variants in problematic genomic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30691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965" name="Text Box 5"/>
          <p:cNvSpPr txBox="1">
            <a:spLocks noChangeArrowheads="1"/>
          </p:cNvSpPr>
          <p:nvPr/>
        </p:nvSpPr>
        <p:spPr bwMode="auto">
          <a:xfrm>
            <a:off x="6346825" y="1160463"/>
            <a:ext cx="25844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99CC00"/>
                </a:solidFill>
                <a:latin typeface="Arial" charset="0"/>
              </a:rPr>
              <a:t>Most effect sizes are very small &lt;1.1</a:t>
            </a:r>
          </a:p>
        </p:txBody>
      </p:sp>
      <p:pic>
        <p:nvPicPr>
          <p:cNvPr id="160771" name="Picture 6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9888" y="796925"/>
            <a:ext cx="5813425" cy="4214813"/>
          </a:xfrm>
          <a:noFill/>
        </p:spPr>
      </p:pic>
      <p:pic>
        <p:nvPicPr>
          <p:cNvPr id="16077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5" y="5661025"/>
            <a:ext cx="60658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13" y="6237288"/>
            <a:ext cx="5253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4" name="Rectangle 9"/>
          <p:cNvSpPr>
            <a:spLocks noChangeArrowheads="1"/>
          </p:cNvSpPr>
          <p:nvPr/>
        </p:nvSpPr>
        <p:spPr bwMode="auto">
          <a:xfrm>
            <a:off x="330200" y="298450"/>
            <a:ext cx="8413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38" tIns="42863" rIns="84138" bIns="42863">
            <a:spAutoFit/>
          </a:bodyPr>
          <a:lstStyle>
            <a:lvl1pPr marL="315913" indent="-315913" defTabSz="7762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762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762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762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762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76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76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76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76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0000"/>
                </a:solidFill>
                <a:latin typeface="Arial" charset="0"/>
              </a:rPr>
              <a:t>Effects sizes of validated variants from 1st 16 GWAS studies</a:t>
            </a:r>
          </a:p>
        </p:txBody>
      </p:sp>
    </p:spTree>
    <p:extLst>
      <p:ext uri="{BB962C8B-B14F-4D97-AF65-F5344CB8AC3E}">
        <p14:creationId xmlns:p14="http://schemas.microsoft.com/office/powerpoint/2010/main" xmlns="" val="487935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696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6"/>
          <p:cNvSpPr txBox="1">
            <a:spLocks noChangeArrowheads="1"/>
          </p:cNvSpPr>
          <p:nvPr/>
        </p:nvSpPr>
        <p:spPr bwMode="auto">
          <a:xfrm>
            <a:off x="695325" y="5643563"/>
            <a:ext cx="18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5" name="AutoShape 7"/>
          <p:cNvSpPr>
            <a:spLocks noChangeArrowheads="1"/>
          </p:cNvSpPr>
          <p:nvPr/>
        </p:nvSpPr>
        <p:spPr bwMode="auto">
          <a:xfrm>
            <a:off x="1258888" y="5661025"/>
            <a:ext cx="6761162" cy="247650"/>
          </a:xfrm>
          <a:prstGeom prst="rightArrow">
            <a:avLst>
              <a:gd name="adj1" fmla="val 41231"/>
              <a:gd name="adj2" fmla="val 26884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6" name="Text Box 8"/>
          <p:cNvSpPr txBox="1">
            <a:spLocks noChangeArrowheads="1"/>
          </p:cNvSpPr>
          <p:nvPr/>
        </p:nvSpPr>
        <p:spPr bwMode="auto">
          <a:xfrm>
            <a:off x="2771775" y="5949950"/>
            <a:ext cx="3240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Arial Black" pitchFamily="34" charset="0"/>
              </a:rPr>
              <a:t>Allele Frequency</a:t>
            </a:r>
            <a:endParaRPr lang="en-US" altLang="en-US" sz="2000" smtClean="0">
              <a:solidFill>
                <a:srgbClr val="333399"/>
              </a:solidFill>
              <a:latin typeface="Arial Black" pitchFamily="34" charset="0"/>
            </a:endParaRPr>
          </a:p>
        </p:txBody>
      </p:sp>
      <p:sp>
        <p:nvSpPr>
          <p:cNvPr id="161797" name="AutoShape 9"/>
          <p:cNvSpPr>
            <a:spLocks noChangeArrowheads="1"/>
          </p:cNvSpPr>
          <p:nvPr/>
        </p:nvSpPr>
        <p:spPr bwMode="auto">
          <a:xfrm rot="-5400000">
            <a:off x="-611981" y="3860007"/>
            <a:ext cx="3557587" cy="247650"/>
          </a:xfrm>
          <a:prstGeom prst="rightArrow">
            <a:avLst>
              <a:gd name="adj1" fmla="val 41231"/>
              <a:gd name="adj2" fmla="val 12051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1798" name="Text Box 10"/>
          <p:cNvSpPr txBox="1">
            <a:spLocks noChangeArrowheads="1"/>
          </p:cNvSpPr>
          <p:nvPr/>
        </p:nvSpPr>
        <p:spPr bwMode="auto">
          <a:xfrm>
            <a:off x="0" y="3500438"/>
            <a:ext cx="111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Arial Black" pitchFamily="34" charset="0"/>
              </a:rPr>
              <a:t>Effect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Arial Black" pitchFamily="34" charset="0"/>
              </a:rPr>
              <a:t>size</a:t>
            </a:r>
            <a:endParaRPr lang="en-US" altLang="en-US" sz="2000" smtClean="0">
              <a:solidFill>
                <a:srgbClr val="333399"/>
              </a:solidFill>
              <a:latin typeface="Arial Black" pitchFamily="34" charset="0"/>
            </a:endParaRPr>
          </a:p>
        </p:txBody>
      </p:sp>
      <p:sp>
        <p:nvSpPr>
          <p:cNvPr id="161799" name="Text Box 27"/>
          <p:cNvSpPr txBox="1">
            <a:spLocks noChangeArrowheads="1"/>
          </p:cNvSpPr>
          <p:nvPr/>
        </p:nvSpPr>
        <p:spPr bwMode="auto">
          <a:xfrm>
            <a:off x="1027113" y="5838825"/>
            <a:ext cx="842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FF"/>
                </a:solidFill>
                <a:latin typeface="Arial Black" pitchFamily="34" charset="0"/>
              </a:rPr>
              <a:t>Very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FF"/>
                </a:solidFill>
                <a:latin typeface="Arial Black" pitchFamily="34" charset="0"/>
              </a:rPr>
              <a:t>very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FF"/>
                </a:solidFill>
                <a:latin typeface="Arial Black" pitchFamily="34" charset="0"/>
              </a:rPr>
              <a:t>Rare</a:t>
            </a:r>
            <a:endParaRPr lang="en-US" altLang="en-US" sz="180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1800" name="Text Box 28"/>
          <p:cNvSpPr txBox="1">
            <a:spLocks noChangeArrowheads="1"/>
          </p:cNvSpPr>
          <p:nvPr/>
        </p:nvSpPr>
        <p:spPr bwMode="auto">
          <a:xfrm>
            <a:off x="6651625" y="581025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FF"/>
                </a:solidFill>
                <a:latin typeface="Arial Black" pitchFamily="34" charset="0"/>
              </a:rPr>
              <a:t>Common</a:t>
            </a:r>
            <a:endParaRPr lang="en-US" altLang="en-US" sz="180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1801" name="Text Box 29"/>
          <p:cNvSpPr txBox="1">
            <a:spLocks noChangeArrowheads="1"/>
          </p:cNvSpPr>
          <p:nvPr/>
        </p:nvSpPr>
        <p:spPr bwMode="auto">
          <a:xfrm>
            <a:off x="250825" y="4797425"/>
            <a:ext cx="8826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40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FF"/>
                </a:solidFill>
                <a:latin typeface="Arial Black" pitchFamily="34" charset="0"/>
              </a:rPr>
              <a:t>Very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FF"/>
                </a:solidFill>
                <a:latin typeface="Arial Black" pitchFamily="34" charset="0"/>
              </a:rPr>
              <a:t>very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FF"/>
                </a:solidFill>
                <a:latin typeface="Arial Black" pitchFamily="34" charset="0"/>
              </a:rPr>
              <a:t>Small</a:t>
            </a:r>
            <a:endParaRPr lang="en-US" altLang="en-US" sz="180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1802" name="Text Box 30"/>
          <p:cNvSpPr txBox="1">
            <a:spLocks noChangeArrowheads="1"/>
          </p:cNvSpPr>
          <p:nvPr/>
        </p:nvSpPr>
        <p:spPr bwMode="auto">
          <a:xfrm>
            <a:off x="0" y="2205038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FF"/>
                </a:solidFill>
                <a:latin typeface="Arial Black" pitchFamily="34" charset="0"/>
              </a:rPr>
              <a:t>Large</a:t>
            </a:r>
            <a:endParaRPr lang="en-US" altLang="en-US" sz="180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1803" name="Freeform 12"/>
          <p:cNvSpPr>
            <a:spLocks/>
          </p:cNvSpPr>
          <p:nvPr/>
        </p:nvSpPr>
        <p:spPr bwMode="auto">
          <a:xfrm>
            <a:off x="1655763" y="2109788"/>
            <a:ext cx="6396037" cy="3743325"/>
          </a:xfrm>
          <a:custGeom>
            <a:avLst/>
            <a:gdLst>
              <a:gd name="T0" fmla="*/ 2147483647 w 4029"/>
              <a:gd name="T1" fmla="*/ 2147483647 h 2358"/>
              <a:gd name="T2" fmla="*/ 2147483647 w 4029"/>
              <a:gd name="T3" fmla="*/ 2147483647 h 2358"/>
              <a:gd name="T4" fmla="*/ 2147483647 w 4029"/>
              <a:gd name="T5" fmla="*/ 2147483647 h 2358"/>
              <a:gd name="T6" fmla="*/ 2147483647 w 4029"/>
              <a:gd name="T7" fmla="*/ 2147483647 h 2358"/>
              <a:gd name="T8" fmla="*/ 2147483647 w 4029"/>
              <a:gd name="T9" fmla="*/ 2147483647 h 2358"/>
              <a:gd name="T10" fmla="*/ 2147483647 w 4029"/>
              <a:gd name="T11" fmla="*/ 2147483647 h 23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29"/>
              <a:gd name="T19" fmla="*/ 0 h 2358"/>
              <a:gd name="T20" fmla="*/ 4029 w 4029"/>
              <a:gd name="T21" fmla="*/ 2358 h 23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29" h="2358">
                <a:moveTo>
                  <a:pt x="3787" y="1149"/>
                </a:moveTo>
                <a:cubicBezTo>
                  <a:pt x="3545" y="786"/>
                  <a:pt x="2729" y="30"/>
                  <a:pt x="2109" y="15"/>
                </a:cubicBezTo>
                <a:cubicBezTo>
                  <a:pt x="1489" y="0"/>
                  <a:pt x="136" y="710"/>
                  <a:pt x="68" y="1058"/>
                </a:cubicBezTo>
                <a:cubicBezTo>
                  <a:pt x="0" y="1406"/>
                  <a:pt x="1119" y="1912"/>
                  <a:pt x="1701" y="2101"/>
                </a:cubicBezTo>
                <a:cubicBezTo>
                  <a:pt x="2283" y="2290"/>
                  <a:pt x="3213" y="2358"/>
                  <a:pt x="3561" y="2192"/>
                </a:cubicBezTo>
                <a:cubicBezTo>
                  <a:pt x="3909" y="2026"/>
                  <a:pt x="4029" y="1512"/>
                  <a:pt x="3787" y="114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1804" name="AutoShape 13"/>
          <p:cNvSpPr>
            <a:spLocks noChangeArrowheads="1"/>
          </p:cNvSpPr>
          <p:nvPr/>
        </p:nvSpPr>
        <p:spPr bwMode="auto">
          <a:xfrm>
            <a:off x="6300788" y="1989138"/>
            <a:ext cx="1727200" cy="6477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Not possible</a:t>
            </a:r>
          </a:p>
        </p:txBody>
      </p:sp>
      <p:sp>
        <p:nvSpPr>
          <p:cNvPr id="161805" name="AutoShape 14"/>
          <p:cNvSpPr>
            <a:spLocks noChangeArrowheads="1"/>
          </p:cNvSpPr>
          <p:nvPr/>
        </p:nvSpPr>
        <p:spPr bwMode="auto">
          <a:xfrm>
            <a:off x="1403350" y="1989138"/>
            <a:ext cx="1223963" cy="7921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Mendelian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Disorders</a:t>
            </a:r>
          </a:p>
        </p:txBody>
      </p:sp>
      <p:sp>
        <p:nvSpPr>
          <p:cNvPr id="161806" name="AutoShape 15"/>
          <p:cNvSpPr>
            <a:spLocks noChangeArrowheads="1"/>
          </p:cNvSpPr>
          <p:nvPr/>
        </p:nvSpPr>
        <p:spPr bwMode="auto">
          <a:xfrm>
            <a:off x="1258888" y="5084763"/>
            <a:ext cx="2160587" cy="6477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Not detectable/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Not useful</a:t>
            </a:r>
          </a:p>
        </p:txBody>
      </p:sp>
      <p:sp>
        <p:nvSpPr>
          <p:cNvPr id="161807" name="Text Box 16"/>
          <p:cNvSpPr txBox="1">
            <a:spLocks noChangeArrowheads="1"/>
          </p:cNvSpPr>
          <p:nvPr/>
        </p:nvSpPr>
        <p:spPr bwMode="auto">
          <a:xfrm>
            <a:off x="3492500" y="2565400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Linkage studies</a:t>
            </a:r>
          </a:p>
        </p:txBody>
      </p:sp>
      <p:sp>
        <p:nvSpPr>
          <p:cNvPr id="161808" name="Line 17"/>
          <p:cNvSpPr>
            <a:spLocks noChangeShapeType="1"/>
          </p:cNvSpPr>
          <p:nvPr/>
        </p:nvSpPr>
        <p:spPr bwMode="auto">
          <a:xfrm>
            <a:off x="1908175" y="3141663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1809" name="Line 18"/>
          <p:cNvSpPr>
            <a:spLocks noChangeShapeType="1"/>
          </p:cNvSpPr>
          <p:nvPr/>
        </p:nvSpPr>
        <p:spPr bwMode="auto">
          <a:xfrm>
            <a:off x="1547813" y="38608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1810" name="Rectangle 19"/>
          <p:cNvSpPr>
            <a:spLocks noChangeArrowheads="1"/>
          </p:cNvSpPr>
          <p:nvPr/>
        </p:nvSpPr>
        <p:spPr bwMode="auto">
          <a:xfrm>
            <a:off x="1908175" y="3213100"/>
            <a:ext cx="609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CC0000"/>
                </a:solidFill>
                <a:latin typeface="Arial" charset="0"/>
              </a:rPr>
              <a:t>Candidate association studies: Effect size RR ~2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CC0000"/>
                </a:solidFill>
                <a:latin typeface="Arial" charset="0"/>
              </a:rPr>
              <a:t>	sample size- hundreds</a:t>
            </a:r>
          </a:p>
        </p:txBody>
      </p:sp>
      <p:sp>
        <p:nvSpPr>
          <p:cNvPr id="161811" name="Text Box 20"/>
          <p:cNvSpPr txBox="1">
            <a:spLocks noChangeArrowheads="1"/>
          </p:cNvSpPr>
          <p:nvPr/>
        </p:nvSpPr>
        <p:spPr bwMode="auto">
          <a:xfrm>
            <a:off x="1763713" y="3860800"/>
            <a:ext cx="6119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CC0066"/>
                </a:solidFill>
                <a:latin typeface="Arial" charset="0"/>
              </a:rPr>
              <a:t>Genome-wide association studies Effect size RR ~1.2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CC0066"/>
                </a:solidFill>
                <a:latin typeface="Arial" charset="0"/>
              </a:rPr>
              <a:t>	Sample size - thousands</a:t>
            </a:r>
          </a:p>
        </p:txBody>
      </p:sp>
      <p:sp>
        <p:nvSpPr>
          <p:cNvPr id="161812" name="Line 21"/>
          <p:cNvSpPr>
            <a:spLocks noChangeShapeType="1"/>
          </p:cNvSpPr>
          <p:nvPr/>
        </p:nvSpPr>
        <p:spPr bwMode="auto">
          <a:xfrm>
            <a:off x="1692275" y="4581525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1813" name="Rectangle 22"/>
          <p:cNvSpPr>
            <a:spLocks noChangeArrowheads="1"/>
          </p:cNvSpPr>
          <p:nvPr/>
        </p:nvSpPr>
        <p:spPr bwMode="auto">
          <a:xfrm>
            <a:off x="2987675" y="4652963"/>
            <a:ext cx="511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990099"/>
                </a:solidFill>
                <a:latin typeface="Arial" charset="0"/>
              </a:rPr>
              <a:t>Next Generation GWAS Effect size RR ~1.05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990099"/>
                </a:solidFill>
                <a:latin typeface="Arial" charset="0"/>
              </a:rPr>
              <a:t>	Sample size –tens of thousands</a:t>
            </a:r>
          </a:p>
        </p:txBody>
      </p:sp>
      <p:sp>
        <p:nvSpPr>
          <p:cNvPr id="161814" name="TextBox 23"/>
          <p:cNvSpPr txBox="1">
            <a:spLocks noChangeArrowheads="1"/>
          </p:cNvSpPr>
          <p:nvPr/>
        </p:nvSpPr>
        <p:spPr bwMode="auto">
          <a:xfrm>
            <a:off x="903288" y="968375"/>
            <a:ext cx="7678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3000" smtClean="0">
                <a:solidFill>
                  <a:srgbClr val="FF0000"/>
                </a:solidFill>
                <a:latin typeface="Arial" charset="0"/>
              </a:rPr>
              <a:t>…and will need huge sample sizes to detect</a:t>
            </a:r>
          </a:p>
        </p:txBody>
      </p:sp>
    </p:spTree>
    <p:extLst>
      <p:ext uri="{BB962C8B-B14F-4D97-AF65-F5344CB8AC3E}">
        <p14:creationId xmlns:p14="http://schemas.microsoft.com/office/powerpoint/2010/main" xmlns="" val="190778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6975" cy="1143000"/>
          </a:xfrm>
        </p:spPr>
        <p:txBody>
          <a:bodyPr/>
          <a:lstStyle/>
          <a:p>
            <a:r>
              <a:rPr lang="en-AU" altLang="en-US" sz="3200" smtClean="0">
                <a:solidFill>
                  <a:srgbClr val="FF0000"/>
                </a:solidFill>
              </a:rPr>
              <a:t>Possible explanations for missing heritability </a:t>
            </a:r>
            <a:br>
              <a:rPr lang="en-AU" altLang="en-US" sz="3200" smtClean="0">
                <a:solidFill>
                  <a:srgbClr val="FF0000"/>
                </a:solidFill>
              </a:rPr>
            </a:br>
            <a:r>
              <a:rPr lang="en-AU" altLang="en-US" sz="2400" smtClean="0">
                <a:solidFill>
                  <a:srgbClr val="7030A0"/>
                </a:solidFill>
              </a:rPr>
              <a:t>(in order of increasing plausibility ?)</a:t>
            </a:r>
            <a:endParaRPr lang="en-AU" altLang="en-US" sz="3200" smtClean="0">
              <a:solidFill>
                <a:srgbClr val="7030A0"/>
              </a:solidFill>
            </a:endParaRP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>
          <a:xfrm>
            <a:off x="434975" y="1100138"/>
            <a:ext cx="8229600" cy="5399087"/>
          </a:xfrm>
        </p:spPr>
        <p:txBody>
          <a:bodyPr/>
          <a:lstStyle/>
          <a:p>
            <a:r>
              <a:rPr lang="en-AU" altLang="en-US" smtClean="0">
                <a:solidFill>
                  <a:srgbClr val="B2B2B2"/>
                </a:solidFill>
              </a:rPr>
              <a:t>Heritability estimates are wrong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Nonadditivity of gene effects – </a:t>
            </a:r>
            <a:r>
              <a:rPr lang="en-AU" altLang="en-US" sz="2400" smtClean="0">
                <a:solidFill>
                  <a:srgbClr val="B2B2B2"/>
                </a:solidFill>
              </a:rPr>
              <a:t>epistasis, GxE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Epigenetics – </a:t>
            </a:r>
            <a:r>
              <a:rPr lang="en-AU" altLang="en-US" sz="2400" smtClean="0">
                <a:solidFill>
                  <a:srgbClr val="B2B2B2"/>
                </a:solidFill>
              </a:rPr>
              <a:t>including parent-of-origin effects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Low power for common small effects</a:t>
            </a:r>
            <a:r>
              <a:rPr lang="en-AU" altLang="en-US" sz="2400" smtClean="0">
                <a:solidFill>
                  <a:srgbClr val="B2B2B2"/>
                </a:solidFill>
              </a:rPr>
              <a:t> </a:t>
            </a:r>
          </a:p>
          <a:p>
            <a:r>
              <a:rPr lang="en-AU" altLang="en-US" smtClean="0">
                <a:solidFill>
                  <a:srgbClr val="FF66CC"/>
                </a:solidFill>
              </a:rPr>
              <a:t>Disease heterogeneity </a:t>
            </a:r>
            <a:r>
              <a:rPr lang="en-AU" altLang="en-US" sz="2400" smtClean="0">
                <a:solidFill>
                  <a:srgbClr val="FF66CC"/>
                </a:solidFill>
              </a:rPr>
              <a:t>– lots of different diseases with the same phenotype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Poor tagging (1)</a:t>
            </a:r>
          </a:p>
          <a:p>
            <a:pPr lvl="1"/>
            <a:r>
              <a:rPr lang="en-AU" altLang="en-US" sz="2400" smtClean="0">
                <a:solidFill>
                  <a:srgbClr val="B2B2B2"/>
                </a:solidFill>
              </a:rPr>
              <a:t>rare mutations of large effect (including CNVs)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Poor tagging (2)</a:t>
            </a:r>
          </a:p>
          <a:p>
            <a:pPr lvl="1"/>
            <a:r>
              <a:rPr lang="en-AU" altLang="en-US" sz="2400" smtClean="0">
                <a:solidFill>
                  <a:srgbClr val="B2B2B2"/>
                </a:solidFill>
              </a:rPr>
              <a:t>common variants in problematic genomic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12077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7187"/>
          </a:xfrm>
        </p:spPr>
        <p:txBody>
          <a:bodyPr/>
          <a:lstStyle/>
          <a:p>
            <a:r>
              <a:rPr lang="en-AU" altLang="en-US" smtClean="0"/>
              <a:t>What if our “disease” is actually dozens (hundreds, thousands) of different diseases that all look the same?</a:t>
            </a:r>
          </a:p>
        </p:txBody>
      </p:sp>
    </p:spTree>
    <p:extLst>
      <p:ext uri="{BB962C8B-B14F-4D97-AF65-F5344CB8AC3E}">
        <p14:creationId xmlns:p14="http://schemas.microsoft.com/office/powerpoint/2010/main" xmlns="" val="13182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hromkleurC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2988"/>
            <a:ext cx="8339138" cy="55673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30175" y="142875"/>
            <a:ext cx="8861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66CC"/>
                </a:solidFill>
                <a:latin typeface="Arial Rounded MT Bold" pitchFamily="34" charset="0"/>
              </a:rPr>
              <a:t>Loci for Inherited Peripheral Neuropathies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66CC"/>
                </a:solidFill>
                <a:latin typeface="Arial Rounded MT Bold" pitchFamily="34" charset="0"/>
              </a:rPr>
              <a:t>Multiple causal loci for Charcot Marie Tooth disease (</a:t>
            </a:r>
            <a:r>
              <a:rPr lang="en-US" altLang="en-US" smtClean="0">
                <a:solidFill>
                  <a:srgbClr val="0070C0"/>
                </a:solidFill>
                <a:latin typeface="Arial Rounded MT Bold" pitchFamily="34" charset="0"/>
              </a:rPr>
              <a:t>CMT</a:t>
            </a:r>
            <a:r>
              <a:rPr lang="en-US" altLang="en-US" smtClean="0">
                <a:solidFill>
                  <a:srgbClr val="FF66CC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3924300" y="1698625"/>
            <a:ext cx="517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smtClean="0">
                <a:solidFill>
                  <a:srgbClr val="D27D00"/>
                </a:solidFill>
                <a:latin typeface="Arial" charset="0"/>
              </a:rPr>
              <a:t>GARS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5219700" y="4868863"/>
            <a:ext cx="511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smtClean="0">
                <a:solidFill>
                  <a:srgbClr val="D27D00"/>
                </a:solidFill>
                <a:latin typeface="Arial" charset="0"/>
              </a:rPr>
              <a:t>DMN2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841375" y="1463675"/>
            <a:ext cx="4984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smtClean="0">
                <a:solidFill>
                  <a:srgbClr val="D27D00"/>
                </a:solidFill>
                <a:latin typeface="Arial Unicode MS" pitchFamily="34" charset="-128"/>
              </a:rPr>
              <a:t>MFN2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924300" y="2117725"/>
            <a:ext cx="5699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smtClean="0">
                <a:solidFill>
                  <a:srgbClr val="D27D00"/>
                </a:solidFill>
                <a:latin typeface="Arial" charset="0"/>
              </a:rPr>
              <a:t>HSPB1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3203575" y="2997200"/>
            <a:ext cx="627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smtClean="0">
                <a:solidFill>
                  <a:srgbClr val="D27D00"/>
                </a:solidFill>
                <a:latin typeface="Arial" charset="0"/>
              </a:rPr>
              <a:t>SH3TC2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4581525" y="5648325"/>
            <a:ext cx="4984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smtClean="0">
                <a:solidFill>
                  <a:srgbClr val="D27D00"/>
                </a:solidFill>
                <a:latin typeface="Arial" charset="0"/>
              </a:rPr>
              <a:t>CTDP</a:t>
            </a:r>
          </a:p>
        </p:txBody>
      </p:sp>
    </p:spTree>
    <p:extLst>
      <p:ext uri="{BB962C8B-B14F-4D97-AF65-F5344CB8AC3E}">
        <p14:creationId xmlns:p14="http://schemas.microsoft.com/office/powerpoint/2010/main" xmlns="" val="32168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6975" cy="1143000"/>
          </a:xfrm>
        </p:spPr>
        <p:txBody>
          <a:bodyPr/>
          <a:lstStyle/>
          <a:p>
            <a:r>
              <a:rPr lang="en-AU" altLang="en-US" sz="3200" smtClean="0">
                <a:solidFill>
                  <a:srgbClr val="FF0000"/>
                </a:solidFill>
              </a:rPr>
              <a:t>Possible explanations for missing heritability </a:t>
            </a:r>
            <a:br>
              <a:rPr lang="en-AU" altLang="en-US" sz="3200" smtClean="0">
                <a:solidFill>
                  <a:srgbClr val="FF0000"/>
                </a:solidFill>
              </a:rPr>
            </a:br>
            <a:r>
              <a:rPr lang="en-AU" altLang="en-US" sz="2400" smtClean="0">
                <a:solidFill>
                  <a:srgbClr val="7030A0"/>
                </a:solidFill>
              </a:rPr>
              <a:t>(in order of increasing plausibility ?)</a:t>
            </a:r>
            <a:endParaRPr lang="en-AU" altLang="en-US" sz="3200" smtClean="0">
              <a:solidFill>
                <a:srgbClr val="7030A0"/>
              </a:solidFill>
            </a:endParaRP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>
          <a:xfrm>
            <a:off x="434975" y="1100138"/>
            <a:ext cx="8229600" cy="5399087"/>
          </a:xfrm>
        </p:spPr>
        <p:txBody>
          <a:bodyPr/>
          <a:lstStyle/>
          <a:p>
            <a:r>
              <a:rPr lang="en-AU" altLang="en-US" smtClean="0">
                <a:solidFill>
                  <a:srgbClr val="B2B2B2"/>
                </a:solidFill>
              </a:rPr>
              <a:t>Heritability estimates are wrong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Nonadditivity of gene effects – </a:t>
            </a:r>
            <a:r>
              <a:rPr lang="en-AU" altLang="en-US" sz="2400" smtClean="0">
                <a:solidFill>
                  <a:srgbClr val="B2B2B2"/>
                </a:solidFill>
              </a:rPr>
              <a:t>epistasis, GxE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Epigenetics – </a:t>
            </a:r>
            <a:r>
              <a:rPr lang="en-AU" altLang="en-US" sz="2400" smtClean="0">
                <a:solidFill>
                  <a:srgbClr val="B2B2B2"/>
                </a:solidFill>
              </a:rPr>
              <a:t>including parent-of-origin effects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Low power for common small effects</a:t>
            </a:r>
            <a:r>
              <a:rPr lang="en-AU" altLang="en-US" sz="2400" smtClean="0">
                <a:solidFill>
                  <a:srgbClr val="B2B2B2"/>
                </a:solidFill>
              </a:rPr>
              <a:t>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Disease heterogeneity </a:t>
            </a:r>
            <a:r>
              <a:rPr lang="en-AU" altLang="en-US" sz="2400" smtClean="0">
                <a:solidFill>
                  <a:srgbClr val="B2B2B2"/>
                </a:solidFill>
              </a:rPr>
              <a:t>– lots of different diseases with the same phenotype</a:t>
            </a:r>
          </a:p>
          <a:p>
            <a:r>
              <a:rPr lang="en-AU" altLang="en-US" smtClean="0">
                <a:solidFill>
                  <a:srgbClr val="FF66CC"/>
                </a:solidFill>
              </a:rPr>
              <a:t>Poor tagging (1)</a:t>
            </a:r>
          </a:p>
          <a:p>
            <a:pPr lvl="1"/>
            <a:r>
              <a:rPr lang="en-AU" altLang="en-US" sz="2400" smtClean="0">
                <a:solidFill>
                  <a:srgbClr val="FF66CC"/>
                </a:solidFill>
              </a:rPr>
              <a:t>rare mutations of large effect (including CNVs)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Poor tagging (2)</a:t>
            </a:r>
          </a:p>
          <a:p>
            <a:pPr lvl="1"/>
            <a:r>
              <a:rPr lang="en-AU" altLang="en-US" sz="2400" smtClean="0">
                <a:solidFill>
                  <a:srgbClr val="B2B2B2"/>
                </a:solidFill>
              </a:rPr>
              <a:t>common variants in problematic genomic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31662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CC00"/>
                </a:solidFill>
              </a:rPr>
              <a:t>Genetic diversity is larger than differences in DNA sequence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2620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When we take into account: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Structural variation [e.g. copy number variants (CNV)]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Epigenetic differences (DNA methylation status)</a:t>
            </a:r>
          </a:p>
        </p:txBody>
      </p:sp>
    </p:spTree>
    <p:extLst>
      <p:ext uri="{BB962C8B-B14F-4D97-AF65-F5344CB8AC3E}">
        <p14:creationId xmlns:p14="http://schemas.microsoft.com/office/powerpoint/2010/main" xmlns="" val="42297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88" y="1076325"/>
            <a:ext cx="6656387" cy="215900"/>
          </a:xfrm>
          <a:prstGeom prst="rect">
            <a:avLst/>
          </a:prstGeom>
          <a:solidFill>
            <a:srgbClr val="09E91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688" y="1647825"/>
            <a:ext cx="6656387" cy="2159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4788" y="1076325"/>
            <a:ext cx="720725" cy="214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138363" y="1042988"/>
            <a:ext cx="1209675" cy="3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966" name="TextBox 11"/>
          <p:cNvSpPr txBox="1">
            <a:spLocks noChangeArrowheads="1"/>
          </p:cNvSpPr>
          <p:nvPr/>
        </p:nvSpPr>
        <p:spPr bwMode="auto">
          <a:xfrm>
            <a:off x="2155825" y="1001713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168967" name="TextBox 12"/>
          <p:cNvSpPr txBox="1">
            <a:spLocks noChangeArrowheads="1"/>
          </p:cNvSpPr>
          <p:nvPr/>
        </p:nvSpPr>
        <p:spPr bwMode="auto">
          <a:xfrm>
            <a:off x="3338513" y="1001713"/>
            <a:ext cx="86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sp>
        <p:nvSpPr>
          <p:cNvPr id="168968" name="TextBox 14"/>
          <p:cNvSpPr txBox="1">
            <a:spLocks noChangeArrowheads="1"/>
          </p:cNvSpPr>
          <p:nvPr/>
        </p:nvSpPr>
        <p:spPr bwMode="auto">
          <a:xfrm>
            <a:off x="2659063" y="1565275"/>
            <a:ext cx="906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sp>
        <p:nvSpPr>
          <p:cNvPr id="168969" name="TextBox 15"/>
          <p:cNvSpPr txBox="1">
            <a:spLocks noChangeArrowheads="1"/>
          </p:cNvSpPr>
          <p:nvPr/>
        </p:nvSpPr>
        <p:spPr bwMode="auto">
          <a:xfrm>
            <a:off x="2184400" y="1568450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90825" y="1190625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71688" y="3633788"/>
            <a:ext cx="6656387" cy="2159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68972" name="TextBox 38"/>
          <p:cNvSpPr txBox="1">
            <a:spLocks noChangeArrowheads="1"/>
          </p:cNvSpPr>
          <p:nvPr/>
        </p:nvSpPr>
        <p:spPr bwMode="auto">
          <a:xfrm>
            <a:off x="3416300" y="3551238"/>
            <a:ext cx="90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sp>
        <p:nvSpPr>
          <p:cNvPr id="168973" name="TextBox 39"/>
          <p:cNvSpPr txBox="1">
            <a:spLocks noChangeArrowheads="1"/>
          </p:cNvSpPr>
          <p:nvPr/>
        </p:nvSpPr>
        <p:spPr bwMode="auto">
          <a:xfrm>
            <a:off x="2184400" y="3554413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43750" y="3627438"/>
            <a:ext cx="72072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191375" y="3732213"/>
            <a:ext cx="642938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7135813" y="3276600"/>
            <a:ext cx="344487" cy="3032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7467600" y="3244850"/>
            <a:ext cx="379413" cy="3667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978" name="TextBox 52"/>
          <p:cNvSpPr txBox="1">
            <a:spLocks noChangeArrowheads="1"/>
          </p:cNvSpPr>
          <p:nvPr/>
        </p:nvSpPr>
        <p:spPr bwMode="auto">
          <a:xfrm>
            <a:off x="7773988" y="3551238"/>
            <a:ext cx="90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GAA...</a:t>
            </a:r>
          </a:p>
        </p:txBody>
      </p:sp>
      <p:sp>
        <p:nvSpPr>
          <p:cNvPr id="168979" name="TextBox 53"/>
          <p:cNvSpPr txBox="1">
            <a:spLocks noChangeArrowheads="1"/>
          </p:cNvSpPr>
          <p:nvPr/>
        </p:nvSpPr>
        <p:spPr bwMode="auto">
          <a:xfrm>
            <a:off x="6596063" y="3552825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...TT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71688" y="4251325"/>
            <a:ext cx="6656387" cy="2159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68981" name="TextBox 55"/>
          <p:cNvSpPr txBox="1">
            <a:spLocks noChangeArrowheads="1"/>
          </p:cNvSpPr>
          <p:nvPr/>
        </p:nvSpPr>
        <p:spPr bwMode="auto">
          <a:xfrm>
            <a:off x="3416300" y="4168775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sp>
        <p:nvSpPr>
          <p:cNvPr id="168982" name="TextBox 56"/>
          <p:cNvSpPr txBox="1">
            <a:spLocks noChangeArrowheads="1"/>
          </p:cNvSpPr>
          <p:nvPr/>
        </p:nvSpPr>
        <p:spPr bwMode="auto">
          <a:xfrm>
            <a:off x="2184400" y="4171950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45338" y="4244975"/>
            <a:ext cx="720725" cy="2143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180263" y="4349750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985" name="TextBox 61"/>
          <p:cNvSpPr txBox="1">
            <a:spLocks noChangeArrowheads="1"/>
          </p:cNvSpPr>
          <p:nvPr/>
        </p:nvSpPr>
        <p:spPr bwMode="auto">
          <a:xfrm>
            <a:off x="7775575" y="416718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GAA...</a:t>
            </a:r>
          </a:p>
        </p:txBody>
      </p:sp>
      <p:sp>
        <p:nvSpPr>
          <p:cNvPr id="168986" name="TextBox 62"/>
          <p:cNvSpPr txBox="1">
            <a:spLocks noChangeArrowheads="1"/>
          </p:cNvSpPr>
          <p:nvPr/>
        </p:nvSpPr>
        <p:spPr bwMode="auto">
          <a:xfrm>
            <a:off x="6597650" y="4170363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...TT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071688" y="2465388"/>
            <a:ext cx="6656387" cy="2159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68988" name="TextBox 68"/>
          <p:cNvSpPr txBox="1">
            <a:spLocks noChangeArrowheads="1"/>
          </p:cNvSpPr>
          <p:nvPr/>
        </p:nvSpPr>
        <p:spPr bwMode="auto">
          <a:xfrm>
            <a:off x="2668588" y="2382838"/>
            <a:ext cx="906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sp>
        <p:nvSpPr>
          <p:cNvPr id="168989" name="TextBox 69"/>
          <p:cNvSpPr txBox="1">
            <a:spLocks noChangeArrowheads="1"/>
          </p:cNvSpPr>
          <p:nvPr/>
        </p:nvSpPr>
        <p:spPr bwMode="auto">
          <a:xfrm>
            <a:off x="2184400" y="2382838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376863" y="2459038"/>
            <a:ext cx="720725" cy="214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422900" y="2573338"/>
            <a:ext cx="642938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743200" y="1298575"/>
            <a:ext cx="717550" cy="349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092325" y="3038475"/>
            <a:ext cx="6656388" cy="215900"/>
          </a:xfrm>
          <a:prstGeom prst="rect">
            <a:avLst/>
          </a:prstGeom>
          <a:solidFill>
            <a:srgbClr val="09E91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767013" y="3038475"/>
            <a:ext cx="719137" cy="214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68995" name="TextBox 110"/>
          <p:cNvSpPr txBox="1">
            <a:spLocks noChangeArrowheads="1"/>
          </p:cNvSpPr>
          <p:nvPr/>
        </p:nvSpPr>
        <p:spPr bwMode="auto">
          <a:xfrm>
            <a:off x="2176463" y="2949575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168996" name="TextBox 111"/>
          <p:cNvSpPr txBox="1">
            <a:spLocks noChangeArrowheads="1"/>
          </p:cNvSpPr>
          <p:nvPr/>
        </p:nvSpPr>
        <p:spPr bwMode="auto">
          <a:xfrm>
            <a:off x="3359150" y="29495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811463" y="3152775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998" name="TextBox 113"/>
          <p:cNvSpPr txBox="1">
            <a:spLocks noChangeArrowheads="1"/>
          </p:cNvSpPr>
          <p:nvPr/>
        </p:nvSpPr>
        <p:spPr bwMode="auto">
          <a:xfrm>
            <a:off x="7378700" y="2940050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GAA...</a:t>
            </a:r>
          </a:p>
        </p:txBody>
      </p:sp>
      <p:sp>
        <p:nvSpPr>
          <p:cNvPr id="168999" name="TextBox 114"/>
          <p:cNvSpPr txBox="1">
            <a:spLocks noChangeArrowheads="1"/>
          </p:cNvSpPr>
          <p:nvPr/>
        </p:nvSpPr>
        <p:spPr bwMode="auto">
          <a:xfrm>
            <a:off x="6943725" y="2944813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...TT</a:t>
            </a:r>
          </a:p>
        </p:txBody>
      </p:sp>
      <p:sp>
        <p:nvSpPr>
          <p:cNvPr id="169000" name="TextBox 115"/>
          <p:cNvSpPr txBox="1">
            <a:spLocks noChangeArrowheads="1"/>
          </p:cNvSpPr>
          <p:nvPr/>
        </p:nvSpPr>
        <p:spPr bwMode="auto">
          <a:xfrm>
            <a:off x="5611813" y="2938463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GGG...</a:t>
            </a:r>
          </a:p>
        </p:txBody>
      </p:sp>
      <p:sp>
        <p:nvSpPr>
          <p:cNvPr id="169001" name="TextBox 116"/>
          <p:cNvSpPr txBox="1">
            <a:spLocks noChangeArrowheads="1"/>
          </p:cNvSpPr>
          <p:nvPr/>
        </p:nvSpPr>
        <p:spPr bwMode="auto">
          <a:xfrm>
            <a:off x="4903788" y="2940050"/>
            <a:ext cx="104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...GTG</a:t>
            </a:r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2755900" y="2659063"/>
            <a:ext cx="2616200" cy="355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 flipV="1">
            <a:off x="3465513" y="2671763"/>
            <a:ext cx="2624137" cy="355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04" name="TextBox 124"/>
          <p:cNvSpPr txBox="1">
            <a:spLocks noChangeArrowheads="1"/>
          </p:cNvSpPr>
          <p:nvPr/>
        </p:nvSpPr>
        <p:spPr bwMode="auto">
          <a:xfrm>
            <a:off x="4551363" y="2378075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...GTG</a:t>
            </a:r>
          </a:p>
        </p:txBody>
      </p:sp>
      <p:sp>
        <p:nvSpPr>
          <p:cNvPr id="169005" name="TextBox 125"/>
          <p:cNvSpPr txBox="1">
            <a:spLocks noChangeArrowheads="1"/>
          </p:cNvSpPr>
          <p:nvPr/>
        </p:nvSpPr>
        <p:spPr bwMode="auto">
          <a:xfrm>
            <a:off x="5997575" y="2378075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GGG...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2043113" y="473075"/>
            <a:ext cx="6656387" cy="2159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69007" name="TextBox 127"/>
          <p:cNvSpPr txBox="1">
            <a:spLocks noChangeArrowheads="1"/>
          </p:cNvSpPr>
          <p:nvPr/>
        </p:nvSpPr>
        <p:spPr bwMode="auto">
          <a:xfrm>
            <a:off x="4137025" y="390525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sp>
        <p:nvSpPr>
          <p:cNvPr id="169008" name="TextBox 128"/>
          <p:cNvSpPr txBox="1">
            <a:spLocks noChangeArrowheads="1"/>
          </p:cNvSpPr>
          <p:nvPr/>
        </p:nvSpPr>
        <p:spPr bwMode="auto">
          <a:xfrm>
            <a:off x="2155825" y="392113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2757488" y="466725"/>
            <a:ext cx="720725" cy="214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502025" y="465138"/>
            <a:ext cx="719138" cy="214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2803525" y="571500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543300" y="573088"/>
            <a:ext cx="642938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468688" y="695325"/>
            <a:ext cx="717550" cy="349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14" name="TextBox 140"/>
          <p:cNvSpPr txBox="1">
            <a:spLocks noChangeArrowheads="1"/>
          </p:cNvSpPr>
          <p:nvPr/>
        </p:nvSpPr>
        <p:spPr bwMode="auto">
          <a:xfrm>
            <a:off x="7380288" y="993775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GAA...</a:t>
            </a:r>
          </a:p>
        </p:txBody>
      </p:sp>
      <p:sp>
        <p:nvSpPr>
          <p:cNvPr id="169015" name="TextBox 141"/>
          <p:cNvSpPr txBox="1">
            <a:spLocks noChangeArrowheads="1"/>
          </p:cNvSpPr>
          <p:nvPr/>
        </p:nvSpPr>
        <p:spPr bwMode="auto">
          <a:xfrm>
            <a:off x="6943725" y="998538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...TT</a:t>
            </a:r>
          </a:p>
        </p:txBody>
      </p:sp>
      <p:sp>
        <p:nvSpPr>
          <p:cNvPr id="169016" name="TextBox 142"/>
          <p:cNvSpPr txBox="1">
            <a:spLocks noChangeArrowheads="1"/>
          </p:cNvSpPr>
          <p:nvPr/>
        </p:nvSpPr>
        <p:spPr bwMode="auto">
          <a:xfrm>
            <a:off x="5611813" y="992188"/>
            <a:ext cx="906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GGG...</a:t>
            </a:r>
          </a:p>
        </p:txBody>
      </p:sp>
      <p:sp>
        <p:nvSpPr>
          <p:cNvPr id="169017" name="TextBox 143"/>
          <p:cNvSpPr txBox="1">
            <a:spLocks noChangeArrowheads="1"/>
          </p:cNvSpPr>
          <p:nvPr/>
        </p:nvSpPr>
        <p:spPr bwMode="auto">
          <a:xfrm>
            <a:off x="4903788" y="993775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...GTG</a:t>
            </a:r>
          </a:p>
        </p:txBody>
      </p:sp>
      <p:sp>
        <p:nvSpPr>
          <p:cNvPr id="169018" name="Rectangle 88"/>
          <p:cNvSpPr>
            <a:spLocks noChangeArrowheads="1"/>
          </p:cNvSpPr>
          <p:nvPr/>
        </p:nvSpPr>
        <p:spPr bwMode="auto">
          <a:xfrm>
            <a:off x="71438" y="1535113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Deletion</a:t>
            </a:r>
          </a:p>
        </p:txBody>
      </p:sp>
      <p:sp>
        <p:nvSpPr>
          <p:cNvPr id="169019" name="Rectangle 88"/>
          <p:cNvSpPr>
            <a:spLocks noChangeArrowheads="1"/>
          </p:cNvSpPr>
          <p:nvPr/>
        </p:nvSpPr>
        <p:spPr bwMode="auto">
          <a:xfrm>
            <a:off x="63500" y="382588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Duplication</a:t>
            </a:r>
          </a:p>
        </p:txBody>
      </p:sp>
      <p:sp>
        <p:nvSpPr>
          <p:cNvPr id="169020" name="Rectangle 88"/>
          <p:cNvSpPr>
            <a:spLocks noChangeArrowheads="1"/>
          </p:cNvSpPr>
          <p:nvPr/>
        </p:nvSpPr>
        <p:spPr bwMode="auto">
          <a:xfrm>
            <a:off x="71438" y="2370138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Translocation</a:t>
            </a:r>
          </a:p>
        </p:txBody>
      </p:sp>
      <p:sp>
        <p:nvSpPr>
          <p:cNvPr id="169021" name="Rectangle 88"/>
          <p:cNvSpPr>
            <a:spLocks noChangeArrowheads="1"/>
          </p:cNvSpPr>
          <p:nvPr/>
        </p:nvSpPr>
        <p:spPr bwMode="auto">
          <a:xfrm>
            <a:off x="63500" y="3525838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Insertion</a:t>
            </a:r>
          </a:p>
        </p:txBody>
      </p:sp>
      <p:sp>
        <p:nvSpPr>
          <p:cNvPr id="169022" name="Rectangle 88"/>
          <p:cNvSpPr>
            <a:spLocks noChangeArrowheads="1"/>
          </p:cNvSpPr>
          <p:nvPr/>
        </p:nvSpPr>
        <p:spPr bwMode="auto">
          <a:xfrm>
            <a:off x="58738" y="4143375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Inversion</a:t>
            </a:r>
          </a:p>
        </p:txBody>
      </p:sp>
      <p:cxnSp>
        <p:nvCxnSpPr>
          <p:cNvPr id="155" name="Straight Connector 154"/>
          <p:cNvCxnSpPr/>
          <p:nvPr/>
        </p:nvCxnSpPr>
        <p:spPr>
          <a:xfrm rot="5400000" flipH="1" flipV="1">
            <a:off x="6950869" y="4052094"/>
            <a:ext cx="3952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 flipH="1" flipV="1">
            <a:off x="7665244" y="4042569"/>
            <a:ext cx="3952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071688" y="5141913"/>
            <a:ext cx="6656387" cy="215900"/>
          </a:xfrm>
          <a:prstGeom prst="rect">
            <a:avLst/>
          </a:prstGeom>
          <a:solidFill>
            <a:srgbClr val="09E91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746375" y="5141913"/>
            <a:ext cx="719138" cy="214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69027" name="TextBox 159"/>
          <p:cNvSpPr txBox="1">
            <a:spLocks noChangeArrowheads="1"/>
          </p:cNvSpPr>
          <p:nvPr/>
        </p:nvSpPr>
        <p:spPr bwMode="auto">
          <a:xfrm>
            <a:off x="2155825" y="5067300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169028" name="TextBox 160"/>
          <p:cNvSpPr txBox="1">
            <a:spLocks noChangeArrowheads="1"/>
          </p:cNvSpPr>
          <p:nvPr/>
        </p:nvSpPr>
        <p:spPr bwMode="auto">
          <a:xfrm>
            <a:off x="3338513" y="50673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2790825" y="5256213"/>
            <a:ext cx="642938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30" name="TextBox 162"/>
          <p:cNvSpPr txBox="1">
            <a:spLocks noChangeArrowheads="1"/>
          </p:cNvSpPr>
          <p:nvPr/>
        </p:nvSpPr>
        <p:spPr bwMode="auto">
          <a:xfrm>
            <a:off x="7380288" y="5059363"/>
            <a:ext cx="906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GAA...</a:t>
            </a:r>
          </a:p>
        </p:txBody>
      </p:sp>
      <p:sp>
        <p:nvSpPr>
          <p:cNvPr id="169031" name="TextBox 163"/>
          <p:cNvSpPr txBox="1">
            <a:spLocks noChangeArrowheads="1"/>
          </p:cNvSpPr>
          <p:nvPr/>
        </p:nvSpPr>
        <p:spPr bwMode="auto">
          <a:xfrm>
            <a:off x="6943725" y="5064125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...TT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376863" y="5146675"/>
            <a:ext cx="720725" cy="214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5422900" y="5260975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34" name="TextBox 168"/>
          <p:cNvSpPr txBox="1">
            <a:spLocks noChangeArrowheads="1"/>
          </p:cNvSpPr>
          <p:nvPr/>
        </p:nvSpPr>
        <p:spPr bwMode="auto">
          <a:xfrm>
            <a:off x="4551363" y="5067300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...GTG</a:t>
            </a:r>
          </a:p>
        </p:txBody>
      </p:sp>
      <p:sp>
        <p:nvSpPr>
          <p:cNvPr id="169035" name="TextBox 169"/>
          <p:cNvSpPr txBox="1">
            <a:spLocks noChangeArrowheads="1"/>
          </p:cNvSpPr>
          <p:nvPr/>
        </p:nvSpPr>
        <p:spPr bwMode="auto">
          <a:xfrm>
            <a:off x="5997575" y="5067300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GGG...</a:t>
            </a:r>
          </a:p>
        </p:txBody>
      </p:sp>
      <p:sp>
        <p:nvSpPr>
          <p:cNvPr id="169036" name="Rectangle 88"/>
          <p:cNvSpPr>
            <a:spLocks noChangeArrowheads="1"/>
          </p:cNvSpPr>
          <p:nvPr/>
        </p:nvSpPr>
        <p:spPr bwMode="auto">
          <a:xfrm>
            <a:off x="58738" y="5214938"/>
            <a:ext cx="1928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Segmental Duplication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2071688" y="5465763"/>
            <a:ext cx="6656387" cy="2159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744788" y="5465763"/>
            <a:ext cx="720725" cy="214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69039" name="TextBox 173"/>
          <p:cNvSpPr txBox="1">
            <a:spLocks noChangeArrowheads="1"/>
          </p:cNvSpPr>
          <p:nvPr/>
        </p:nvSpPr>
        <p:spPr bwMode="auto">
          <a:xfrm>
            <a:off x="2155825" y="5391150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169040" name="TextBox 174"/>
          <p:cNvSpPr txBox="1">
            <a:spLocks noChangeArrowheads="1"/>
          </p:cNvSpPr>
          <p:nvPr/>
        </p:nvSpPr>
        <p:spPr bwMode="auto">
          <a:xfrm>
            <a:off x="3338513" y="539115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2790825" y="5580063"/>
            <a:ext cx="642938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42" name="TextBox 176"/>
          <p:cNvSpPr txBox="1">
            <a:spLocks noChangeArrowheads="1"/>
          </p:cNvSpPr>
          <p:nvPr/>
        </p:nvSpPr>
        <p:spPr bwMode="auto">
          <a:xfrm>
            <a:off x="7380288" y="538321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GAA...</a:t>
            </a:r>
          </a:p>
        </p:txBody>
      </p:sp>
      <p:sp>
        <p:nvSpPr>
          <p:cNvPr id="169043" name="TextBox 177"/>
          <p:cNvSpPr txBox="1">
            <a:spLocks noChangeArrowheads="1"/>
          </p:cNvSpPr>
          <p:nvPr/>
        </p:nvSpPr>
        <p:spPr bwMode="auto">
          <a:xfrm>
            <a:off x="6943725" y="5387975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...TT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5376863" y="5470525"/>
            <a:ext cx="719137" cy="214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>
            <a:off x="5421313" y="5584825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46" name="TextBox 180"/>
          <p:cNvSpPr txBox="1">
            <a:spLocks noChangeArrowheads="1"/>
          </p:cNvSpPr>
          <p:nvPr/>
        </p:nvSpPr>
        <p:spPr bwMode="auto">
          <a:xfrm>
            <a:off x="4551363" y="5391150"/>
            <a:ext cx="104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...GTG</a:t>
            </a:r>
          </a:p>
        </p:txBody>
      </p:sp>
      <p:sp>
        <p:nvSpPr>
          <p:cNvPr id="169047" name="TextBox 181"/>
          <p:cNvSpPr txBox="1">
            <a:spLocks noChangeArrowheads="1"/>
          </p:cNvSpPr>
          <p:nvPr/>
        </p:nvSpPr>
        <p:spPr bwMode="auto">
          <a:xfrm>
            <a:off x="5997575" y="5391150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GGG...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2071688" y="5818188"/>
            <a:ext cx="6656387" cy="2159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744788" y="5818188"/>
            <a:ext cx="720725" cy="214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69050" name="TextBox 184"/>
          <p:cNvSpPr txBox="1">
            <a:spLocks noChangeArrowheads="1"/>
          </p:cNvSpPr>
          <p:nvPr/>
        </p:nvSpPr>
        <p:spPr bwMode="auto">
          <a:xfrm>
            <a:off x="2155825" y="5743575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...CG</a:t>
            </a:r>
          </a:p>
        </p:txBody>
      </p:sp>
      <p:sp>
        <p:nvSpPr>
          <p:cNvPr id="169051" name="TextBox 185"/>
          <p:cNvSpPr txBox="1">
            <a:spLocks noChangeArrowheads="1"/>
          </p:cNvSpPr>
          <p:nvPr/>
        </p:nvSpPr>
        <p:spPr bwMode="auto">
          <a:xfrm>
            <a:off x="3338513" y="57435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ATG...</a:t>
            </a:r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2790825" y="5932488"/>
            <a:ext cx="642938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53" name="TextBox 187"/>
          <p:cNvSpPr txBox="1">
            <a:spLocks noChangeArrowheads="1"/>
          </p:cNvSpPr>
          <p:nvPr/>
        </p:nvSpPr>
        <p:spPr bwMode="auto">
          <a:xfrm>
            <a:off x="7380288" y="573563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GAA...</a:t>
            </a:r>
          </a:p>
        </p:txBody>
      </p:sp>
      <p:sp>
        <p:nvSpPr>
          <p:cNvPr id="169054" name="TextBox 188"/>
          <p:cNvSpPr txBox="1">
            <a:spLocks noChangeArrowheads="1"/>
          </p:cNvSpPr>
          <p:nvPr/>
        </p:nvSpPr>
        <p:spPr bwMode="auto">
          <a:xfrm>
            <a:off x="6943725" y="5740400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...TT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5376863" y="5822950"/>
            <a:ext cx="719137" cy="214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191" name="Straight Arrow Connector 190"/>
          <p:cNvCxnSpPr/>
          <p:nvPr/>
        </p:nvCxnSpPr>
        <p:spPr>
          <a:xfrm>
            <a:off x="5421313" y="5937250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57" name="TextBox 191"/>
          <p:cNvSpPr txBox="1">
            <a:spLocks noChangeArrowheads="1"/>
          </p:cNvSpPr>
          <p:nvPr/>
        </p:nvSpPr>
        <p:spPr bwMode="auto">
          <a:xfrm>
            <a:off x="4551363" y="5743575"/>
            <a:ext cx="104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...GTG</a:t>
            </a:r>
          </a:p>
        </p:txBody>
      </p:sp>
      <p:sp>
        <p:nvSpPr>
          <p:cNvPr id="169058" name="TextBox 192"/>
          <p:cNvSpPr txBox="1">
            <a:spLocks noChangeArrowheads="1"/>
          </p:cNvSpPr>
          <p:nvPr/>
        </p:nvSpPr>
        <p:spPr bwMode="auto">
          <a:xfrm>
            <a:off x="5997575" y="5743575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GGG...</a:t>
            </a:r>
          </a:p>
        </p:txBody>
      </p:sp>
      <p:sp>
        <p:nvSpPr>
          <p:cNvPr id="169059" name="TextBox 193"/>
          <p:cNvSpPr txBox="1">
            <a:spLocks noChangeArrowheads="1"/>
          </p:cNvSpPr>
          <p:nvPr/>
        </p:nvSpPr>
        <p:spPr bwMode="auto">
          <a:xfrm>
            <a:off x="-15875" y="5870575"/>
            <a:ext cx="2071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smtClean="0">
                <a:solidFill>
                  <a:srgbClr val="7F7F7F"/>
                </a:solidFill>
                <a:latin typeface="Arial" charset="0"/>
              </a:rPr>
              <a:t>With no CNV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214313" y="4857750"/>
            <a:ext cx="864393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61" name="TextBox 100"/>
          <p:cNvSpPr txBox="1">
            <a:spLocks noChangeArrowheads="1"/>
          </p:cNvSpPr>
          <p:nvPr/>
        </p:nvSpPr>
        <p:spPr bwMode="auto">
          <a:xfrm>
            <a:off x="500063" y="1012825"/>
            <a:ext cx="1214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600" smtClean="0">
                <a:solidFill>
                  <a:srgbClr val="7F7F7F"/>
                </a:solidFill>
                <a:latin typeface="Arial" charset="0"/>
              </a:rPr>
              <a:t>1bp - Mb</a:t>
            </a:r>
          </a:p>
        </p:txBody>
      </p:sp>
    </p:spTree>
    <p:extLst>
      <p:ext uri="{BB962C8B-B14F-4D97-AF65-F5344CB8AC3E}">
        <p14:creationId xmlns:p14="http://schemas.microsoft.com/office/powerpoint/2010/main" xmlns="" val="23472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13000" r="20000" b="16000"/>
          <a:stretch>
            <a:fillRect/>
          </a:stretch>
        </p:blipFill>
        <p:spPr bwMode="auto">
          <a:xfrm>
            <a:off x="228600" y="8382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4" cstate="print"/>
          <a:srcRect l="10625" t="24000" r="50000" b="5000"/>
          <a:stretch>
            <a:fillRect/>
          </a:stretch>
        </p:blipFill>
        <p:spPr bwMode="auto">
          <a:xfrm>
            <a:off x="381000" y="331410"/>
            <a:ext cx="5791200" cy="65265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r="8138"/>
          <a:stretch>
            <a:fillRect/>
          </a:stretch>
        </p:blipFill>
        <p:spPr bwMode="auto">
          <a:xfrm>
            <a:off x="3733800" y="381000"/>
            <a:ext cx="5161184" cy="572725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91200" y="533400"/>
            <a:ext cx="30480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F497D"/>
                </a:solidFill>
              </a:rPr>
              <a:t>Distribution heritability estimates across 47,585 transcripts (~700 MZ &amp; 600 DZ Dutch pairs)</a:t>
            </a:r>
            <a:endParaRPr lang="en-US" altLang="zh-CN" dirty="0" smtClean="0">
              <a:solidFill>
                <a:srgbClr val="1F497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9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CC00"/>
                </a:solidFill>
              </a:rPr>
              <a:t>For example: Bipolar disorder</a:t>
            </a:r>
          </a:p>
        </p:txBody>
      </p:sp>
      <p:pic>
        <p:nvPicPr>
          <p:cNvPr id="169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t="31264" r="6204" b="29137"/>
          <a:stretch>
            <a:fillRect/>
          </a:stretch>
        </p:blipFill>
        <p:spPr>
          <a:xfrm>
            <a:off x="228600" y="1600200"/>
            <a:ext cx="8458200" cy="2895600"/>
          </a:xfrm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28600" y="4708525"/>
            <a:ext cx="8686800" cy="19494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… we present a genome-wide copy number variant (CNV) survey of 1001 cases and 1034 controls ... </a:t>
            </a:r>
            <a:r>
              <a:rPr lang="en-US" altLang="en-US" sz="2000" u="sng" smtClean="0">
                <a:solidFill>
                  <a:srgbClr val="000000"/>
                </a:solidFill>
                <a:latin typeface="Arial" charset="0"/>
              </a:rPr>
              <a:t>Singleton deletions (deletions that appear only once in the dataset) more than 100 kb in length are present in 16.2% of BD cases and in 12.3% of controls (permutation P = 0.007).</a:t>
            </a:r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Arial" charset="0"/>
              </a:rPr>
              <a:t>Our results strongly suggest that BD can result from the effects of multiple rare structural variants.</a:t>
            </a:r>
          </a:p>
        </p:txBody>
      </p:sp>
    </p:spTree>
    <p:extLst>
      <p:ext uri="{BB962C8B-B14F-4D97-AF65-F5344CB8AC3E}">
        <p14:creationId xmlns:p14="http://schemas.microsoft.com/office/powerpoint/2010/main" xmlns="" val="11667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6975" cy="1143000"/>
          </a:xfrm>
        </p:spPr>
        <p:txBody>
          <a:bodyPr/>
          <a:lstStyle/>
          <a:p>
            <a:r>
              <a:rPr lang="en-AU" altLang="en-US" sz="3200" smtClean="0">
                <a:solidFill>
                  <a:srgbClr val="FF0000"/>
                </a:solidFill>
              </a:rPr>
              <a:t>Possible explanations for missing heritability </a:t>
            </a:r>
            <a:br>
              <a:rPr lang="en-AU" altLang="en-US" sz="3200" smtClean="0">
                <a:solidFill>
                  <a:srgbClr val="FF0000"/>
                </a:solidFill>
              </a:rPr>
            </a:br>
            <a:r>
              <a:rPr lang="en-AU" altLang="en-US" sz="2400" smtClean="0">
                <a:solidFill>
                  <a:srgbClr val="7030A0"/>
                </a:solidFill>
              </a:rPr>
              <a:t>(in order of increasing plausibility ?)</a:t>
            </a:r>
            <a:endParaRPr lang="en-AU" altLang="en-US" sz="3200" smtClean="0">
              <a:solidFill>
                <a:srgbClr val="7030A0"/>
              </a:solidFill>
            </a:endParaRP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>
          <a:xfrm>
            <a:off x="434975" y="1100138"/>
            <a:ext cx="8229600" cy="5399087"/>
          </a:xfrm>
        </p:spPr>
        <p:txBody>
          <a:bodyPr/>
          <a:lstStyle/>
          <a:p>
            <a:r>
              <a:rPr lang="en-AU" altLang="en-US" smtClean="0">
                <a:solidFill>
                  <a:srgbClr val="B2B2B2"/>
                </a:solidFill>
              </a:rPr>
              <a:t>Heritability estimates are wrong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Nonadditivity of gene effects – </a:t>
            </a:r>
            <a:r>
              <a:rPr lang="en-AU" altLang="en-US" sz="2400" smtClean="0">
                <a:solidFill>
                  <a:srgbClr val="B2B2B2"/>
                </a:solidFill>
              </a:rPr>
              <a:t>epistasis, GxE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Epigenetics – </a:t>
            </a:r>
            <a:r>
              <a:rPr lang="en-AU" altLang="en-US" sz="2400" smtClean="0">
                <a:solidFill>
                  <a:srgbClr val="B2B2B2"/>
                </a:solidFill>
              </a:rPr>
              <a:t>including parent-of-origin effects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Low power for common small effects</a:t>
            </a:r>
            <a:r>
              <a:rPr lang="en-AU" altLang="en-US" sz="2400" smtClean="0">
                <a:solidFill>
                  <a:srgbClr val="B2B2B2"/>
                </a:solidFill>
              </a:rPr>
              <a:t> 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Disease heterogeneity </a:t>
            </a:r>
            <a:r>
              <a:rPr lang="en-AU" altLang="en-US" sz="2400" smtClean="0">
                <a:solidFill>
                  <a:srgbClr val="B2B2B2"/>
                </a:solidFill>
              </a:rPr>
              <a:t>– lots of different diseases with the same phenotype</a:t>
            </a:r>
          </a:p>
          <a:p>
            <a:r>
              <a:rPr lang="en-AU" altLang="en-US" smtClean="0">
                <a:solidFill>
                  <a:srgbClr val="B2B2B2"/>
                </a:solidFill>
              </a:rPr>
              <a:t>Poor tagging (1)</a:t>
            </a:r>
          </a:p>
          <a:p>
            <a:pPr lvl="1"/>
            <a:r>
              <a:rPr lang="en-AU" altLang="en-US" sz="2400" smtClean="0">
                <a:solidFill>
                  <a:srgbClr val="B2B2B2"/>
                </a:solidFill>
              </a:rPr>
              <a:t>rare mutations of large effect (including CNVs)</a:t>
            </a:r>
          </a:p>
          <a:p>
            <a:r>
              <a:rPr lang="en-AU" altLang="en-US" smtClean="0">
                <a:solidFill>
                  <a:srgbClr val="FF66CC"/>
                </a:solidFill>
              </a:rPr>
              <a:t>Poor tagging (2)</a:t>
            </a:r>
          </a:p>
          <a:p>
            <a:pPr lvl="1"/>
            <a:r>
              <a:rPr lang="en-AU" altLang="en-US" sz="2400" smtClean="0">
                <a:solidFill>
                  <a:srgbClr val="FF66CC"/>
                </a:solidFill>
              </a:rPr>
              <a:t>common variants in problematic genomic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3243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174625" y="274638"/>
            <a:ext cx="2644775" cy="4579937"/>
          </a:xfrm>
        </p:spPr>
        <p:txBody>
          <a:bodyPr/>
          <a:lstStyle/>
          <a:p>
            <a:pPr algn="l"/>
            <a:r>
              <a:rPr lang="en-US" altLang="en-US" sz="4000" smtClean="0">
                <a:solidFill>
                  <a:srgbClr val="993366"/>
                </a:solidFill>
              </a:rPr>
              <a:t>50% of human genome is repetitive DNA.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>
                <a:solidFill>
                  <a:srgbClr val="6666FF"/>
                </a:solidFill>
              </a:rPr>
              <a:t>Only 1.2% is coding</a:t>
            </a:r>
          </a:p>
        </p:txBody>
      </p:sp>
      <p:pic>
        <p:nvPicPr>
          <p:cNvPr id="171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5575" y="-20638"/>
            <a:ext cx="5099050" cy="6146801"/>
          </a:xfrm>
          <a:noFill/>
        </p:spPr>
      </p:pic>
    </p:spTree>
    <p:extLst>
      <p:ext uri="{BB962C8B-B14F-4D97-AF65-F5344CB8AC3E}">
        <p14:creationId xmlns:p14="http://schemas.microsoft.com/office/powerpoint/2010/main" xmlns="" val="23879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468313" y="155575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02060"/>
                </a:solidFill>
              </a:rPr>
              <a:t>Types of repetitive elements and their chromosomal locations</a:t>
            </a:r>
          </a:p>
        </p:txBody>
      </p:sp>
      <p:pic>
        <p:nvPicPr>
          <p:cNvPr id="172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7263" y="1479550"/>
            <a:ext cx="7229475" cy="5243513"/>
          </a:xfrm>
          <a:noFill/>
        </p:spPr>
      </p:pic>
    </p:spTree>
    <p:extLst>
      <p:ext uri="{BB962C8B-B14F-4D97-AF65-F5344CB8AC3E}">
        <p14:creationId xmlns:p14="http://schemas.microsoft.com/office/powerpoint/2010/main" xmlns="" val="13576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14338" y="1219200"/>
            <a:ext cx="8229600" cy="5356225"/>
          </a:xfrm>
        </p:spPr>
        <p:txBody>
          <a:bodyPr/>
          <a:lstStyle/>
          <a:p>
            <a:r>
              <a:rPr lang="en-AU" altLang="en-US" sz="2800" smtClean="0"/>
              <a:t>Huge amount of repetitive sequence</a:t>
            </a:r>
          </a:p>
          <a:p>
            <a:r>
              <a:rPr lang="en-AU" altLang="en-US" sz="2800" smtClean="0"/>
              <a:t>Highly polymorphic</a:t>
            </a:r>
          </a:p>
          <a:p>
            <a:r>
              <a:rPr lang="en-AU" altLang="en-US" sz="2800" smtClean="0"/>
              <a:t>Some evidence that it has functional significance</a:t>
            </a:r>
          </a:p>
          <a:p>
            <a:r>
              <a:rPr lang="en-AU" altLang="en-US" sz="2800" smtClean="0"/>
              <a:t>Earlier studies too small (100s) to detect effect sizes now known to be realistic</a:t>
            </a:r>
          </a:p>
          <a:p>
            <a:r>
              <a:rPr lang="en-AU" altLang="en-US" sz="2800" smtClean="0">
                <a:solidFill>
                  <a:srgbClr val="FF0000"/>
                </a:solidFill>
              </a:rPr>
              <a:t>Much (most?) such variation poorly tagged with current chips</a:t>
            </a:r>
          </a:p>
          <a:p>
            <a:r>
              <a:rPr lang="en-AU" altLang="en-US" sz="2800" smtClean="0">
                <a:solidFill>
                  <a:srgbClr val="FF0000"/>
                </a:solidFill>
              </a:rPr>
              <a:t>Current CNV arrays only detect large variants; no systematic coverage of the vast number of small CNVs (including microsatellites)</a:t>
            </a:r>
          </a:p>
          <a:p>
            <a:endParaRPr lang="en-AU" altLang="en-US" smtClean="0"/>
          </a:p>
          <a:p>
            <a:endParaRPr lang="en-AU" altLang="en-US" smtClean="0"/>
          </a:p>
          <a:p>
            <a:endParaRPr lang="en-AU" altLang="en-US" smtClean="0"/>
          </a:p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74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8110" y="257958"/>
          <a:ext cx="4713435" cy="6373031"/>
        </p:xfrm>
        <a:graphic>
          <a:graphicData uri="http://schemas.openxmlformats.org/presentationml/2006/ole">
            <p:oleObj spid="_x0000_s132125" name="Photo Editor Photo" r:id="rId3" imgW="2572109" imgH="3476190" progId="">
              <p:embed/>
            </p:oleObj>
          </a:graphicData>
        </a:graphic>
      </p:graphicFrame>
      <p:sp>
        <p:nvSpPr>
          <p:cNvPr id="1331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097792" y="488458"/>
            <a:ext cx="3810000" cy="610152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Editor: Nick Martin</a:t>
            </a:r>
          </a:p>
          <a:p>
            <a:pPr eaLnBrk="1" hangingPunct="1"/>
            <a:r>
              <a:rPr lang="en-US" sz="2800" dirty="0" smtClean="0"/>
              <a:t>Publisher: Cambridge University Press</a:t>
            </a:r>
          </a:p>
          <a:p>
            <a:pPr eaLnBrk="1" hangingPunct="1"/>
            <a:r>
              <a:rPr lang="en-US" sz="2800" dirty="0" smtClean="0"/>
              <a:t>Fully online</a:t>
            </a:r>
          </a:p>
          <a:p>
            <a:pPr eaLnBrk="1" hangingPunct="1"/>
            <a:r>
              <a:rPr lang="en-US" sz="2800" dirty="0" smtClean="0"/>
              <a:t>Fast turnaround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First submission free to workshop participants!!!!!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0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Editor: John Hewitt</a:t>
            </a:r>
          </a:p>
          <a:p>
            <a:pPr eaLnBrk="1" hangingPunct="1"/>
            <a:r>
              <a:rPr lang="en-US" sz="2800" dirty="0" smtClean="0"/>
              <a:t>Editorial assistant Christina Hewitt</a:t>
            </a:r>
          </a:p>
          <a:p>
            <a:pPr eaLnBrk="1" hangingPunct="1"/>
            <a:r>
              <a:rPr lang="en-US" sz="2800" dirty="0" smtClean="0"/>
              <a:t>Publisher: Springer</a:t>
            </a:r>
          </a:p>
          <a:p>
            <a:pPr eaLnBrk="1" hangingPunct="1"/>
            <a:r>
              <a:rPr lang="en-US" sz="2800" dirty="0" smtClean="0"/>
              <a:t>Fully online</a:t>
            </a:r>
          </a:p>
          <a:p>
            <a:pPr eaLnBrk="1" hangingPunct="1"/>
            <a:r>
              <a:rPr lang="en-US" sz="2800" dirty="0" smtClean="0"/>
              <a:t>http://www.bga.org</a:t>
            </a:r>
          </a:p>
        </p:txBody>
      </p:sp>
      <p:pic>
        <p:nvPicPr>
          <p:cNvPr id="98308" name="Picture 4" descr="b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6230"/>
            <a:ext cx="4032448" cy="5919933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31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24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1999" y="1066800"/>
          <a:ext cx="5791201" cy="2743200"/>
        </p:xfrm>
        <a:graphic>
          <a:graphicData uri="http://schemas.openxmlformats.org/drawingml/2006/table">
            <a:tbl>
              <a:tblPr/>
              <a:tblGrid>
                <a:gridCol w="2489169"/>
                <a:gridCol w="843449"/>
                <a:gridCol w="922261"/>
                <a:gridCol w="1536322"/>
              </a:tblGrid>
              <a:tr h="16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p-value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latin typeface="Arial"/>
                          <a:ea typeface="Times New Roman"/>
                          <a:cs typeface="Times New Roman"/>
                        </a:rPr>
                        <a:t>Siblings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1,553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0.49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3.46*10</a:t>
                      </a:r>
                      <a:r>
                        <a:rPr lang="en-US" sz="1800" baseline="30000">
                          <a:latin typeface="Arial"/>
                          <a:ea typeface="Times New Roman"/>
                          <a:cs typeface="Times New Roman"/>
                        </a:rPr>
                        <a:t>-96</a:t>
                      </a:r>
                      <a:endParaRPr lang="nl-N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latin typeface="Arial"/>
                          <a:ea typeface="Times New Roman"/>
                          <a:cs typeface="Times New Roman"/>
                        </a:rPr>
                        <a:t>Monozygotic twins</a:t>
                      </a:r>
                      <a:endParaRPr lang="nl-NL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2,534</a:t>
                      </a:r>
                      <a:endParaRPr lang="nl-N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0.69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0*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 err="1" smtClean="0">
                          <a:latin typeface="Arial"/>
                          <a:ea typeface="Times New Roman"/>
                          <a:cs typeface="Times New Roman"/>
                        </a:rPr>
                        <a:t>Dizygotic</a:t>
                      </a:r>
                      <a:r>
                        <a:rPr lang="en-US" sz="1800" b="1" u="sng" dirty="0" smtClean="0">
                          <a:latin typeface="Arial"/>
                          <a:ea typeface="Times New Roman"/>
                          <a:cs typeface="Times New Roman"/>
                        </a:rPr>
                        <a:t> twins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1,940</a:t>
                      </a:r>
                      <a:endParaRPr lang="nl-N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0.25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2.82*10</a:t>
                      </a:r>
                      <a:r>
                        <a:rPr lang="en-US" sz="1800" baseline="30000" dirty="0">
                          <a:latin typeface="Arial"/>
                          <a:ea typeface="Times New Roman"/>
                          <a:cs typeface="Times New Roman"/>
                        </a:rPr>
                        <a:t>-30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latin typeface="Arial"/>
                          <a:ea typeface="Times New Roman"/>
                          <a:cs typeface="Times New Roman"/>
                        </a:rPr>
                        <a:t>Spouses (&lt;55)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962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0.20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3.24*10</a:t>
                      </a:r>
                      <a:r>
                        <a:rPr lang="en-US" sz="1800" baseline="30000" dirty="0">
                          <a:latin typeface="Arial"/>
                          <a:ea typeface="Times New Roman"/>
                          <a:cs typeface="Times New Roman"/>
                        </a:rPr>
                        <a:t>-10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latin typeface="Arial"/>
                          <a:ea typeface="Times New Roman"/>
                          <a:cs typeface="Times New Roman"/>
                        </a:rPr>
                        <a:t>Spouses (&gt;55)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977</a:t>
                      </a:r>
                      <a:endParaRPr lang="nl-N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0.31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4.27*10</a:t>
                      </a:r>
                      <a:r>
                        <a:rPr lang="en-US" sz="1800" baseline="30000" dirty="0">
                          <a:latin typeface="Arial"/>
                          <a:ea typeface="Times New Roman"/>
                          <a:cs typeface="Times New Roman"/>
                        </a:rPr>
                        <a:t>-23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93" marR="33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4194" y="4100314"/>
          <a:ext cx="6131620" cy="2237762"/>
        </p:xfrm>
        <a:graphic>
          <a:graphicData uri="http://schemas.openxmlformats.org/drawingml/2006/table">
            <a:tbl>
              <a:tblPr/>
              <a:tblGrid>
                <a:gridCol w="2360897"/>
                <a:gridCol w="77504"/>
                <a:gridCol w="1026219"/>
                <a:gridCol w="1259781"/>
                <a:gridCol w="1407219"/>
              </a:tblGrid>
              <a:tr h="508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Parent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offspring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p-value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Father-son</a:t>
                      </a:r>
                      <a:endParaRPr lang="nl-NL" sz="1800" b="1" u="sng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791</a:t>
                      </a:r>
                      <a:endParaRPr lang="nl-NL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0.34</a:t>
                      </a:r>
                      <a:endParaRPr lang="nl-NL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2.57*10</a:t>
                      </a:r>
                      <a:r>
                        <a:rPr lang="en-US" sz="1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-23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Father-daughter</a:t>
                      </a:r>
                      <a:endParaRPr lang="nl-NL" sz="1800" b="1" u="sng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882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0.33</a:t>
                      </a:r>
                      <a:endParaRPr lang="nl-NL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3.99*10</a:t>
                      </a:r>
                      <a:r>
                        <a:rPr lang="en-US" sz="1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-24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Mother-son</a:t>
                      </a:r>
                      <a:endParaRPr lang="nl-NL" sz="1800" b="1" i="0" u="sng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850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0.42</a:t>
                      </a:r>
                      <a:endParaRPr lang="nl-NL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5.06*10</a:t>
                      </a:r>
                      <a:r>
                        <a:rPr lang="en-US" sz="1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-37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Mother-daughter</a:t>
                      </a:r>
                      <a:endParaRPr lang="nl-NL" sz="1800" b="1" u="sng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1,005</a:t>
                      </a:r>
                      <a:endParaRPr lang="nl-NL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0.42</a:t>
                      </a:r>
                      <a:endParaRPr lang="nl-NL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2.99*10</a:t>
                      </a:r>
                      <a:r>
                        <a:rPr lang="en-US" sz="1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-45</a:t>
                      </a:r>
                      <a:endParaRPr lang="nl-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052" marR="260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Telomere Test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24400"/>
            <a:ext cx="226218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610600" cy="914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Meta-analysis of telomere length in 19,713 subjects 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Linda Broer et al. (ENGAGE consortium</a:t>
            </a:r>
            <a:r>
              <a:rPr lang="en-US" sz="2800" smtClean="0">
                <a:solidFill>
                  <a:prstClr val="black"/>
                </a:solidFill>
              </a:rPr>
              <a:t>) 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114800"/>
            <a:ext cx="2068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Heritability  ~</a:t>
            </a:r>
            <a:r>
              <a:rPr lang="en-US" sz="2000" b="1" dirty="0" smtClean="0">
                <a:solidFill>
                  <a:srgbClr val="FF0000"/>
                </a:solidFill>
              </a:rPr>
              <a:t>70%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6488668"/>
            <a:ext cx="416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mtClean="0">
                <a:solidFill>
                  <a:prstClr val="black"/>
                </a:solidFill>
              </a:rPr>
              <a:t>Eur J Hum Genet. 2013 Oct;21(10):1163-8.</a:t>
            </a:r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0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820969"/>
          </a:xfrm>
        </p:spPr>
        <p:txBody>
          <a:bodyPr/>
          <a:lstStyle/>
          <a:p>
            <a:r>
              <a:rPr lang="pt-PT" dirty="0" smtClean="0"/>
              <a:t>Genetic Epidemiology:</a:t>
            </a:r>
            <a:br>
              <a:rPr lang="pt-PT" dirty="0" smtClean="0"/>
            </a:br>
            <a:r>
              <a:rPr lang="pt-PT" dirty="0" smtClean="0"/>
              <a:t>Stages </a:t>
            </a:r>
            <a:r>
              <a:rPr lang="pt-PT" dirty="0"/>
              <a:t>of Genetic Mapping</a:t>
            </a:r>
            <a:endParaRPr lang="en-US" dirty="0"/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765" y="1466304"/>
            <a:ext cx="7772400" cy="4855667"/>
          </a:xfrm>
        </p:spPr>
        <p:txBody>
          <a:bodyPr/>
          <a:lstStyle/>
          <a:p>
            <a:r>
              <a:rPr lang="pt-PT" sz="2800" dirty="0">
                <a:solidFill>
                  <a:schemeClr val="bg2"/>
                </a:solidFill>
              </a:rPr>
              <a:t>Are there genes influencing this trait?</a:t>
            </a:r>
          </a:p>
          <a:p>
            <a:pPr lvl="1"/>
            <a:r>
              <a:rPr lang="pt-PT" sz="2400" dirty="0">
                <a:solidFill>
                  <a:schemeClr val="bg2"/>
                </a:solidFill>
              </a:rPr>
              <a:t>Genetic epidemiological studies</a:t>
            </a:r>
          </a:p>
          <a:p>
            <a:r>
              <a:rPr lang="pt-PT" sz="2800" dirty="0">
                <a:solidFill>
                  <a:srgbClr val="FF66CC"/>
                </a:solidFill>
              </a:rPr>
              <a:t>Where are those genes?</a:t>
            </a:r>
          </a:p>
          <a:p>
            <a:pPr lvl="1"/>
            <a:r>
              <a:rPr lang="pt-PT" sz="2400" dirty="0">
                <a:solidFill>
                  <a:srgbClr val="FF66CC"/>
                </a:solidFill>
              </a:rPr>
              <a:t>Linkage analysis</a:t>
            </a:r>
          </a:p>
          <a:p>
            <a:r>
              <a:rPr lang="pt-PT" sz="2800" dirty="0"/>
              <a:t>What are those genes</a:t>
            </a:r>
            <a:r>
              <a:rPr lang="pt-PT" sz="2800" dirty="0" smtClean="0"/>
              <a:t>?</a:t>
            </a:r>
            <a:endParaRPr lang="pt-PT" sz="2800" dirty="0"/>
          </a:p>
          <a:p>
            <a:pPr lvl="1"/>
            <a:r>
              <a:rPr lang="pt-PT" sz="2400" dirty="0"/>
              <a:t>Association </a:t>
            </a:r>
            <a:r>
              <a:rPr lang="pt-PT" sz="2400" dirty="0" smtClean="0"/>
              <a:t>analysis</a:t>
            </a:r>
          </a:p>
          <a:p>
            <a:r>
              <a:rPr lang="pt-PT" sz="2800" dirty="0" smtClean="0"/>
              <a:t>How do they work beyond the sequence?</a:t>
            </a:r>
          </a:p>
          <a:p>
            <a:pPr lvl="1"/>
            <a:r>
              <a:rPr lang="pt-PT" sz="2400" dirty="0" smtClean="0"/>
              <a:t>Epigenetics, transcriptomics, proteomics</a:t>
            </a:r>
          </a:p>
          <a:p>
            <a:r>
              <a:rPr lang="pt-PT" sz="2800" dirty="0" smtClean="0"/>
              <a:t>What can we do with them ?</a:t>
            </a:r>
          </a:p>
          <a:p>
            <a:pPr lvl="1"/>
            <a:r>
              <a:rPr lang="pt-PT" sz="2400" dirty="0" smtClean="0"/>
              <a:t>Translational medicine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663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ヒラギノ角ゴ Pro W3"/>
        <a:cs typeface=""/>
      </a:majorFont>
      <a:minorFont>
        <a:latin typeface="Time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di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di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di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di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di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di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ropdas">
  <a:themeElements>
    <a:clrScheme name="1_Stropdas 3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1_Stropda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tropdas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opdas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opda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opdas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opdas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opdas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2059</Words>
  <Application>Microsoft Office PowerPoint</Application>
  <PresentationFormat>On-screen Show (4:3)</PresentationFormat>
  <Paragraphs>510</Paragraphs>
  <Slides>77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77</vt:i4>
      </vt:variant>
    </vt:vector>
  </HeadingPairs>
  <TitlesOfParts>
    <vt:vector size="104" baseType="lpstr">
      <vt:lpstr>Office Theme</vt:lpstr>
      <vt:lpstr>3_Blends</vt:lpstr>
      <vt:lpstr>10_Default Design</vt:lpstr>
      <vt:lpstr>1_Blends</vt:lpstr>
      <vt:lpstr>2_Stropdas</vt:lpstr>
      <vt:lpstr>9_Default Design</vt:lpstr>
      <vt:lpstr>4_Office Theme</vt:lpstr>
      <vt:lpstr>Blends</vt:lpstr>
      <vt:lpstr>2_Blends</vt:lpstr>
      <vt:lpstr>2_Default Design</vt:lpstr>
      <vt:lpstr>5_Blends</vt:lpstr>
      <vt:lpstr>2_Standarddesign</vt:lpstr>
      <vt:lpstr>5_Office Theme</vt:lpstr>
      <vt:lpstr>3_Default Design</vt:lpstr>
      <vt:lpstr>4_Default Design</vt:lpstr>
      <vt:lpstr>Blank Presentation</vt:lpstr>
      <vt:lpstr>8_Default Design</vt:lpstr>
      <vt:lpstr>5_Default Design</vt:lpstr>
      <vt:lpstr>6_Default Design</vt:lpstr>
      <vt:lpstr>12_Default Design</vt:lpstr>
      <vt:lpstr>13_Default Design</vt:lpstr>
      <vt:lpstr>1_Office Theme</vt:lpstr>
      <vt:lpstr>2_Office Theme</vt:lpstr>
      <vt:lpstr>Bitmap Image</vt:lpstr>
      <vt:lpstr>Photo House</vt:lpstr>
      <vt:lpstr>Equation</vt:lpstr>
      <vt:lpstr>Photo Editor Photo</vt:lpstr>
      <vt:lpstr>Genetic Epidemiology in the Genomic Age:  The Role of Twin Studies in the Genomic Era &amp; Missing Heritability </vt:lpstr>
      <vt:lpstr>Genetic Epidemiology: Stages of Genetic Mapping</vt:lpstr>
      <vt:lpstr>Epigenetic mechanisms - DNA methylation - Histone binding</vt:lpstr>
      <vt:lpstr>How DNA methylation affects gene transcription (gene expression)</vt:lpstr>
      <vt:lpstr>Slide 5</vt:lpstr>
      <vt:lpstr>Slide 6</vt:lpstr>
      <vt:lpstr>Slide 7</vt:lpstr>
      <vt:lpstr>Slide 8</vt:lpstr>
      <vt:lpstr>Genetic Epidemiology: Stages of Genetic Mapping</vt:lpstr>
      <vt:lpstr> Linkage analysis</vt:lpstr>
      <vt:lpstr>Slide 11</vt:lpstr>
      <vt:lpstr>Slide 12</vt:lpstr>
      <vt:lpstr>Slide 13</vt:lpstr>
      <vt:lpstr>Finding the genes - association</vt:lpstr>
      <vt:lpstr>Slide 15</vt:lpstr>
      <vt:lpstr>Linkage disequilibrium</vt:lpstr>
      <vt:lpstr>Linkage disequilibrium</vt:lpstr>
      <vt:lpstr>Indirect association</vt:lpstr>
      <vt:lpstr>Slide 19</vt:lpstr>
      <vt:lpstr>Slide 20</vt:lpstr>
      <vt:lpstr>Slide 21</vt:lpstr>
      <vt:lpstr>Allele-based tests (case-control)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Schizophrenia (ISC) Q-Q plot</vt:lpstr>
      <vt:lpstr>Slide 45</vt:lpstr>
      <vt:lpstr>Slide 46</vt:lpstr>
      <vt:lpstr>Slide 47</vt:lpstr>
      <vt:lpstr>Slide 48</vt:lpstr>
      <vt:lpstr>Education SNPs predict IQ</vt:lpstr>
      <vt:lpstr>Slide 50</vt:lpstr>
      <vt:lpstr>Slide 51</vt:lpstr>
      <vt:lpstr>GWAS’ greatest success:  T1D</vt:lpstr>
      <vt:lpstr>Slide 53</vt:lpstr>
      <vt:lpstr>Possible explanations for missing heritability  (not mutually exclusive, but in order of increasing plausibility ?)</vt:lpstr>
      <vt:lpstr>Possible explanations for missing heritability  (in order of increasing plausibility ?)</vt:lpstr>
      <vt:lpstr>Non-additive variance?</vt:lpstr>
      <vt:lpstr>Slide 57</vt:lpstr>
      <vt:lpstr>Slide 58</vt:lpstr>
      <vt:lpstr>Slide 59</vt:lpstr>
      <vt:lpstr>Slide 60</vt:lpstr>
      <vt:lpstr>Possible explanations for missing heritability  (in order of increasing plausibility ?)</vt:lpstr>
      <vt:lpstr>Slide 62</vt:lpstr>
      <vt:lpstr>Slide 63</vt:lpstr>
      <vt:lpstr>Possible explanations for missing heritability  (in order of increasing plausibility ?)</vt:lpstr>
      <vt:lpstr>What if our “disease” is actually dozens (hundreds, thousands) of different diseases that all look the same?</vt:lpstr>
      <vt:lpstr>Slide 66</vt:lpstr>
      <vt:lpstr>Possible explanations for missing heritability  (in order of increasing plausibility ?)</vt:lpstr>
      <vt:lpstr>Genetic diversity is larger than differences in DNA sequence</vt:lpstr>
      <vt:lpstr>Slide 69</vt:lpstr>
      <vt:lpstr>For example: Bipolar disorder</vt:lpstr>
      <vt:lpstr>Possible explanations for missing heritability  (in order of increasing plausibility ?)</vt:lpstr>
      <vt:lpstr>50% of human genome is repetitive DNA. Only 1.2% is coding</vt:lpstr>
      <vt:lpstr>Types of repetitive elements and their chromosomal locations</vt:lpstr>
      <vt:lpstr>Summary</vt:lpstr>
      <vt:lpstr>Slide 75</vt:lpstr>
      <vt:lpstr>Slide 76</vt:lpstr>
      <vt:lpstr>Slide 77</vt:lpstr>
    </vt:vector>
  </TitlesOfParts>
  <Company>Queensland Institute of Medical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Trying to crack the molecular genetics of depression By Nick G. Martin; Queensland Institute of Medical research    Presented by: Nick G. Martin, Queensland Institute of Medical research</dc:title>
  <dc:creator>nickM</dc:creator>
  <cp:lastModifiedBy>David Evans</cp:lastModifiedBy>
  <cp:revision>95</cp:revision>
  <dcterms:created xsi:type="dcterms:W3CDTF">2013-05-21T02:50:43Z</dcterms:created>
  <dcterms:modified xsi:type="dcterms:W3CDTF">2014-03-07T15:08:01Z</dcterms:modified>
</cp:coreProperties>
</file>