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  <p:sldMasterId id="2147483665" r:id="rId3"/>
    <p:sldMasterId id="2147483718" r:id="rId4"/>
    <p:sldMasterId id="2147483730" r:id="rId5"/>
    <p:sldMasterId id="2147483743" r:id="rId6"/>
    <p:sldMasterId id="2147483769" r:id="rId7"/>
    <p:sldMasterId id="2147483795" r:id="rId8"/>
    <p:sldMasterId id="2147483807" r:id="rId9"/>
    <p:sldMasterId id="2147483820" r:id="rId10"/>
  </p:sldMasterIdLst>
  <p:notesMasterIdLst>
    <p:notesMasterId r:id="rId95"/>
  </p:notesMasterIdLst>
  <p:handoutMasterIdLst>
    <p:handoutMasterId r:id="rId96"/>
  </p:handoutMasterIdLst>
  <p:sldIdLst>
    <p:sldId id="279" r:id="rId11"/>
    <p:sldId id="430" r:id="rId12"/>
    <p:sldId id="378" r:id="rId13"/>
    <p:sldId id="379" r:id="rId14"/>
    <p:sldId id="472" r:id="rId15"/>
    <p:sldId id="380" r:id="rId16"/>
    <p:sldId id="381" r:id="rId17"/>
    <p:sldId id="457" r:id="rId18"/>
    <p:sldId id="469" r:id="rId19"/>
    <p:sldId id="471" r:id="rId20"/>
    <p:sldId id="309" r:id="rId21"/>
    <p:sldId id="370" r:id="rId22"/>
    <p:sldId id="371" r:id="rId23"/>
    <p:sldId id="372" r:id="rId24"/>
    <p:sldId id="373" r:id="rId25"/>
    <p:sldId id="374" r:id="rId26"/>
    <p:sldId id="375" r:id="rId27"/>
    <p:sldId id="492" r:id="rId28"/>
    <p:sldId id="458" r:id="rId29"/>
    <p:sldId id="473" r:id="rId30"/>
    <p:sldId id="474" r:id="rId31"/>
    <p:sldId id="312" r:id="rId32"/>
    <p:sldId id="313" r:id="rId33"/>
    <p:sldId id="314" r:id="rId34"/>
    <p:sldId id="315" r:id="rId35"/>
    <p:sldId id="316" r:id="rId36"/>
    <p:sldId id="494" r:id="rId37"/>
    <p:sldId id="459" r:id="rId38"/>
    <p:sldId id="305" r:id="rId39"/>
    <p:sldId id="466" r:id="rId40"/>
    <p:sldId id="467" r:id="rId41"/>
    <p:sldId id="306" r:id="rId42"/>
    <p:sldId id="307" r:id="rId43"/>
    <p:sldId id="460" r:id="rId44"/>
    <p:sldId id="341" r:id="rId45"/>
    <p:sldId id="359" r:id="rId46"/>
    <p:sldId id="475" r:id="rId47"/>
    <p:sldId id="478" r:id="rId48"/>
    <p:sldId id="476" r:id="rId49"/>
    <p:sldId id="477" r:id="rId50"/>
    <p:sldId id="397" r:id="rId51"/>
    <p:sldId id="479" r:id="rId52"/>
    <p:sldId id="431" r:id="rId53"/>
    <p:sldId id="432" r:id="rId54"/>
    <p:sldId id="480" r:id="rId55"/>
    <p:sldId id="481" r:id="rId56"/>
    <p:sldId id="482" r:id="rId57"/>
    <p:sldId id="483" r:id="rId58"/>
    <p:sldId id="449" r:id="rId59"/>
    <p:sldId id="434" r:id="rId60"/>
    <p:sldId id="484" r:id="rId61"/>
    <p:sldId id="485" r:id="rId62"/>
    <p:sldId id="486" r:id="rId63"/>
    <p:sldId id="487" r:id="rId64"/>
    <p:sldId id="488" r:id="rId65"/>
    <p:sldId id="489" r:id="rId66"/>
    <p:sldId id="490" r:id="rId67"/>
    <p:sldId id="439" r:id="rId68"/>
    <p:sldId id="440" r:id="rId69"/>
    <p:sldId id="442" r:id="rId70"/>
    <p:sldId id="446" r:id="rId71"/>
    <p:sldId id="441" r:id="rId72"/>
    <p:sldId id="464" r:id="rId73"/>
    <p:sldId id="462" r:id="rId74"/>
    <p:sldId id="363" r:id="rId75"/>
    <p:sldId id="391" r:id="rId76"/>
    <p:sldId id="493" r:id="rId77"/>
    <p:sldId id="368" r:id="rId78"/>
    <p:sldId id="367" r:id="rId79"/>
    <p:sldId id="404" r:id="rId80"/>
    <p:sldId id="405" r:id="rId81"/>
    <p:sldId id="420" r:id="rId82"/>
    <p:sldId id="364" r:id="rId83"/>
    <p:sldId id="425" r:id="rId84"/>
    <p:sldId id="426" r:id="rId85"/>
    <p:sldId id="491" r:id="rId86"/>
    <p:sldId id="465" r:id="rId87"/>
    <p:sldId id="468" r:id="rId88"/>
    <p:sldId id="406" r:id="rId89"/>
    <p:sldId id="429" r:id="rId90"/>
    <p:sldId id="393" r:id="rId91"/>
    <p:sldId id="428" r:id="rId92"/>
    <p:sldId id="369" r:id="rId93"/>
    <p:sldId id="347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B033"/>
    <a:srgbClr val="60111D"/>
    <a:srgbClr val="981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44" autoAdjust="0"/>
    <p:restoredTop sz="84019" autoAdjust="0"/>
  </p:normalViewPr>
  <p:slideViewPr>
    <p:cSldViewPr snapToObjects="1">
      <p:cViewPr>
        <p:scale>
          <a:sx n="70" d="100"/>
          <a:sy n="70" d="100"/>
        </p:scale>
        <p:origin x="-128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47E70-DB73-E340-AC3E-F649DCCD825F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2450DA92-1A72-E145-819A-A65BA6C91456}">
      <dgm:prSet phldrT="[Text]" phldr="1"/>
      <dgm:spPr/>
      <dgm:t>
        <a:bodyPr/>
        <a:lstStyle/>
        <a:p>
          <a:endParaRPr lang="en-US" dirty="0"/>
        </a:p>
      </dgm:t>
    </dgm:pt>
    <dgm:pt modelId="{334FC367-DA80-9D4D-9513-744B819067CB}" type="parTrans" cxnId="{1DB28413-E55A-8848-9C7E-1FA9FC9AA78F}">
      <dgm:prSet/>
      <dgm:spPr/>
      <dgm:t>
        <a:bodyPr/>
        <a:lstStyle/>
        <a:p>
          <a:endParaRPr lang="en-US"/>
        </a:p>
      </dgm:t>
    </dgm:pt>
    <dgm:pt modelId="{71E4CAB2-8D3C-E04B-BEF0-87C4A6EBD77F}" type="sibTrans" cxnId="{1DB28413-E55A-8848-9C7E-1FA9FC9AA78F}">
      <dgm:prSet/>
      <dgm:spPr/>
      <dgm:t>
        <a:bodyPr/>
        <a:lstStyle/>
        <a:p>
          <a:endParaRPr lang="en-US"/>
        </a:p>
      </dgm:t>
    </dgm:pt>
    <dgm:pt modelId="{4ACCD0EE-C361-7841-A82D-9A258797F763}">
      <dgm:prSet phldrT="[Text]" phldr="1"/>
      <dgm:spPr/>
      <dgm:t>
        <a:bodyPr/>
        <a:lstStyle/>
        <a:p>
          <a:endParaRPr lang="en-US"/>
        </a:p>
      </dgm:t>
    </dgm:pt>
    <dgm:pt modelId="{326ABF20-DB8B-D440-9E4E-D5F33C2F3258}" type="parTrans" cxnId="{A7DD49A2-60B3-D041-9A28-C9A8384AD580}">
      <dgm:prSet/>
      <dgm:spPr/>
      <dgm:t>
        <a:bodyPr/>
        <a:lstStyle/>
        <a:p>
          <a:endParaRPr lang="en-US"/>
        </a:p>
      </dgm:t>
    </dgm:pt>
    <dgm:pt modelId="{F908139E-1005-D14B-BA80-D351CAD11966}" type="sibTrans" cxnId="{A7DD49A2-60B3-D041-9A28-C9A8384AD580}">
      <dgm:prSet/>
      <dgm:spPr/>
      <dgm:t>
        <a:bodyPr/>
        <a:lstStyle/>
        <a:p>
          <a:endParaRPr lang="en-US"/>
        </a:p>
      </dgm:t>
    </dgm:pt>
    <dgm:pt modelId="{032413AA-F466-A44B-AEE1-08AE08768AA5}">
      <dgm:prSet phldrT="[Text]" phldr="1"/>
      <dgm:spPr/>
      <dgm:t>
        <a:bodyPr/>
        <a:lstStyle/>
        <a:p>
          <a:endParaRPr lang="en-US"/>
        </a:p>
      </dgm:t>
    </dgm:pt>
    <dgm:pt modelId="{92FAE04E-E29C-F346-95A5-DEC7A66510D5}" type="parTrans" cxnId="{89B91134-1F0D-1142-AEDD-8CBA8981F2D3}">
      <dgm:prSet/>
      <dgm:spPr/>
      <dgm:t>
        <a:bodyPr/>
        <a:lstStyle/>
        <a:p>
          <a:endParaRPr lang="en-US"/>
        </a:p>
      </dgm:t>
    </dgm:pt>
    <dgm:pt modelId="{759916BC-DB31-5145-B7B7-0F0014848C27}" type="sibTrans" cxnId="{89B91134-1F0D-1142-AEDD-8CBA8981F2D3}">
      <dgm:prSet/>
      <dgm:spPr/>
      <dgm:t>
        <a:bodyPr/>
        <a:lstStyle/>
        <a:p>
          <a:endParaRPr lang="en-US"/>
        </a:p>
      </dgm:t>
    </dgm:pt>
    <dgm:pt modelId="{3540B4FE-0EEC-5247-86F6-6BFC3ED2FBA1}">
      <dgm:prSet phldrT="[Text]" phldr="1"/>
      <dgm:spPr/>
      <dgm:t>
        <a:bodyPr/>
        <a:lstStyle/>
        <a:p>
          <a:endParaRPr lang="en-US"/>
        </a:p>
      </dgm:t>
    </dgm:pt>
    <dgm:pt modelId="{4B154EDA-86F9-1D4C-AFFE-D7F13BA262AF}" type="parTrans" cxnId="{583030B0-4363-794E-BD6F-D6BA024DEFF0}">
      <dgm:prSet/>
      <dgm:spPr/>
      <dgm:t>
        <a:bodyPr/>
        <a:lstStyle/>
        <a:p>
          <a:endParaRPr lang="en-US"/>
        </a:p>
      </dgm:t>
    </dgm:pt>
    <dgm:pt modelId="{E4D6AA7D-D629-E446-A96A-75F3FBAD64BA}" type="sibTrans" cxnId="{583030B0-4363-794E-BD6F-D6BA024DEFF0}">
      <dgm:prSet/>
      <dgm:spPr/>
      <dgm:t>
        <a:bodyPr/>
        <a:lstStyle/>
        <a:p>
          <a:endParaRPr lang="en-US"/>
        </a:p>
      </dgm:t>
    </dgm:pt>
    <dgm:pt modelId="{133C039B-1875-B949-AD0F-BFA97094A320}">
      <dgm:prSet phldrT="[Text]" phldr="1"/>
      <dgm:spPr/>
      <dgm:t>
        <a:bodyPr/>
        <a:lstStyle/>
        <a:p>
          <a:endParaRPr lang="en-US"/>
        </a:p>
      </dgm:t>
    </dgm:pt>
    <dgm:pt modelId="{0E1430B3-2083-5546-AFEA-88DF46EE3BCD}" type="parTrans" cxnId="{A8F7BC91-CCC0-964C-8D98-5558291FE27C}">
      <dgm:prSet/>
      <dgm:spPr/>
      <dgm:t>
        <a:bodyPr/>
        <a:lstStyle/>
        <a:p>
          <a:endParaRPr lang="en-US"/>
        </a:p>
      </dgm:t>
    </dgm:pt>
    <dgm:pt modelId="{9E64DE6D-C322-6C4A-A62B-4FDF066B7FDF}" type="sibTrans" cxnId="{A8F7BC91-CCC0-964C-8D98-5558291FE27C}">
      <dgm:prSet/>
      <dgm:spPr/>
      <dgm:t>
        <a:bodyPr/>
        <a:lstStyle/>
        <a:p>
          <a:endParaRPr lang="en-US"/>
        </a:p>
      </dgm:t>
    </dgm:pt>
    <dgm:pt modelId="{16A6CF9E-F302-0840-BD51-AC4339F9FBB6}" type="pres">
      <dgm:prSet presAssocID="{0A947E70-DB73-E340-AC3E-F649DCCD82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5778DF-17B7-7240-B48F-359372CB1991}" type="pres">
      <dgm:prSet presAssocID="{2450DA92-1A72-E145-819A-A65BA6C914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B30E1-9504-D94D-A0A9-6AC794CE8C2D}" type="pres">
      <dgm:prSet presAssocID="{71E4CAB2-8D3C-E04B-BEF0-87C4A6EBD77F}" presName="sibTrans" presStyleCnt="0"/>
      <dgm:spPr/>
    </dgm:pt>
    <dgm:pt modelId="{E42FC418-119D-C34B-A201-8B5589420FFE}" type="pres">
      <dgm:prSet presAssocID="{4ACCD0EE-C361-7841-A82D-9A258797F7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A77F0-97A0-F544-80BA-1E3EEA7A78F5}" type="pres">
      <dgm:prSet presAssocID="{F908139E-1005-D14B-BA80-D351CAD11966}" presName="sibTrans" presStyleCnt="0"/>
      <dgm:spPr/>
    </dgm:pt>
    <dgm:pt modelId="{0D63FD3E-4AA8-1647-8EAA-178C26CC49CF}" type="pres">
      <dgm:prSet presAssocID="{032413AA-F466-A44B-AEE1-08AE08768A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3A0D6-D9F1-5F48-B0D8-833BB4FC9A9C}" type="pres">
      <dgm:prSet presAssocID="{759916BC-DB31-5145-B7B7-0F0014848C27}" presName="sibTrans" presStyleCnt="0"/>
      <dgm:spPr/>
    </dgm:pt>
    <dgm:pt modelId="{0EEBB794-E436-3041-8268-F513E9EB3200}" type="pres">
      <dgm:prSet presAssocID="{3540B4FE-0EEC-5247-86F6-6BFC3ED2FBA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A1BCF-BA2F-F049-B797-C16B3089D8FA}" type="pres">
      <dgm:prSet presAssocID="{E4D6AA7D-D629-E446-A96A-75F3FBAD64BA}" presName="sibTrans" presStyleCnt="0"/>
      <dgm:spPr/>
    </dgm:pt>
    <dgm:pt modelId="{6B737DB0-B00B-A54E-995C-6D6C786371B7}" type="pres">
      <dgm:prSet presAssocID="{133C039B-1875-B949-AD0F-BFA97094A3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A33E28-44F9-E942-87B8-89E3402D09BF}" type="presOf" srcId="{4ACCD0EE-C361-7841-A82D-9A258797F763}" destId="{E42FC418-119D-C34B-A201-8B5589420FFE}" srcOrd="0" destOrd="0" presId="urn:microsoft.com/office/officeart/2005/8/layout/default#1"/>
    <dgm:cxn modelId="{43DC505B-3237-1F40-BFB4-A2CCB9FC04D0}" type="presOf" srcId="{032413AA-F466-A44B-AEE1-08AE08768AA5}" destId="{0D63FD3E-4AA8-1647-8EAA-178C26CC49CF}" srcOrd="0" destOrd="0" presId="urn:microsoft.com/office/officeart/2005/8/layout/default#1"/>
    <dgm:cxn modelId="{7D7CF14E-A665-1B43-9A33-30E20615F835}" type="presOf" srcId="{3540B4FE-0EEC-5247-86F6-6BFC3ED2FBA1}" destId="{0EEBB794-E436-3041-8268-F513E9EB3200}" srcOrd="0" destOrd="0" presId="urn:microsoft.com/office/officeart/2005/8/layout/default#1"/>
    <dgm:cxn modelId="{61EF25FC-A4AD-F54B-829B-111F1327156F}" type="presOf" srcId="{0A947E70-DB73-E340-AC3E-F649DCCD825F}" destId="{16A6CF9E-F302-0840-BD51-AC4339F9FBB6}" srcOrd="0" destOrd="0" presId="urn:microsoft.com/office/officeart/2005/8/layout/default#1"/>
    <dgm:cxn modelId="{1DB28413-E55A-8848-9C7E-1FA9FC9AA78F}" srcId="{0A947E70-DB73-E340-AC3E-F649DCCD825F}" destId="{2450DA92-1A72-E145-819A-A65BA6C91456}" srcOrd="0" destOrd="0" parTransId="{334FC367-DA80-9D4D-9513-744B819067CB}" sibTransId="{71E4CAB2-8D3C-E04B-BEF0-87C4A6EBD77F}"/>
    <dgm:cxn modelId="{A8F7BC91-CCC0-964C-8D98-5558291FE27C}" srcId="{0A947E70-DB73-E340-AC3E-F649DCCD825F}" destId="{133C039B-1875-B949-AD0F-BFA97094A320}" srcOrd="4" destOrd="0" parTransId="{0E1430B3-2083-5546-AFEA-88DF46EE3BCD}" sibTransId="{9E64DE6D-C322-6C4A-A62B-4FDF066B7FDF}"/>
    <dgm:cxn modelId="{4B4D282B-69CD-EE4C-AA41-A55F47FB1672}" type="presOf" srcId="{2450DA92-1A72-E145-819A-A65BA6C91456}" destId="{4F5778DF-17B7-7240-B48F-359372CB1991}" srcOrd="0" destOrd="0" presId="urn:microsoft.com/office/officeart/2005/8/layout/default#1"/>
    <dgm:cxn modelId="{A7DD49A2-60B3-D041-9A28-C9A8384AD580}" srcId="{0A947E70-DB73-E340-AC3E-F649DCCD825F}" destId="{4ACCD0EE-C361-7841-A82D-9A258797F763}" srcOrd="1" destOrd="0" parTransId="{326ABF20-DB8B-D440-9E4E-D5F33C2F3258}" sibTransId="{F908139E-1005-D14B-BA80-D351CAD11966}"/>
    <dgm:cxn modelId="{614783EE-EE92-5B4E-8444-6256AD6E34D5}" type="presOf" srcId="{133C039B-1875-B949-AD0F-BFA97094A320}" destId="{6B737DB0-B00B-A54E-995C-6D6C786371B7}" srcOrd="0" destOrd="0" presId="urn:microsoft.com/office/officeart/2005/8/layout/default#1"/>
    <dgm:cxn modelId="{89B91134-1F0D-1142-AEDD-8CBA8981F2D3}" srcId="{0A947E70-DB73-E340-AC3E-F649DCCD825F}" destId="{032413AA-F466-A44B-AEE1-08AE08768AA5}" srcOrd="2" destOrd="0" parTransId="{92FAE04E-E29C-F346-95A5-DEC7A66510D5}" sibTransId="{759916BC-DB31-5145-B7B7-0F0014848C27}"/>
    <dgm:cxn modelId="{583030B0-4363-794E-BD6F-D6BA024DEFF0}" srcId="{0A947E70-DB73-E340-AC3E-F649DCCD825F}" destId="{3540B4FE-0EEC-5247-86F6-6BFC3ED2FBA1}" srcOrd="3" destOrd="0" parTransId="{4B154EDA-86F9-1D4C-AFFE-D7F13BA262AF}" sibTransId="{E4D6AA7D-D629-E446-A96A-75F3FBAD64BA}"/>
    <dgm:cxn modelId="{DEE4E2A8-34D8-D741-9CDA-F1709D23A035}" type="presParOf" srcId="{16A6CF9E-F302-0840-BD51-AC4339F9FBB6}" destId="{4F5778DF-17B7-7240-B48F-359372CB1991}" srcOrd="0" destOrd="0" presId="urn:microsoft.com/office/officeart/2005/8/layout/default#1"/>
    <dgm:cxn modelId="{0D2F62DF-F128-544F-96C5-40BB2EA2586A}" type="presParOf" srcId="{16A6CF9E-F302-0840-BD51-AC4339F9FBB6}" destId="{DABB30E1-9504-D94D-A0A9-6AC794CE8C2D}" srcOrd="1" destOrd="0" presId="urn:microsoft.com/office/officeart/2005/8/layout/default#1"/>
    <dgm:cxn modelId="{B1D34BE1-DB0C-FA46-85F9-E778B7A931B3}" type="presParOf" srcId="{16A6CF9E-F302-0840-BD51-AC4339F9FBB6}" destId="{E42FC418-119D-C34B-A201-8B5589420FFE}" srcOrd="2" destOrd="0" presId="urn:microsoft.com/office/officeart/2005/8/layout/default#1"/>
    <dgm:cxn modelId="{600D72EF-AEC9-634F-95B4-528279DB25BA}" type="presParOf" srcId="{16A6CF9E-F302-0840-BD51-AC4339F9FBB6}" destId="{0A7A77F0-97A0-F544-80BA-1E3EEA7A78F5}" srcOrd="3" destOrd="0" presId="urn:microsoft.com/office/officeart/2005/8/layout/default#1"/>
    <dgm:cxn modelId="{E65471FF-5394-3346-B55B-E265EAFFCD92}" type="presParOf" srcId="{16A6CF9E-F302-0840-BD51-AC4339F9FBB6}" destId="{0D63FD3E-4AA8-1647-8EAA-178C26CC49CF}" srcOrd="4" destOrd="0" presId="urn:microsoft.com/office/officeart/2005/8/layout/default#1"/>
    <dgm:cxn modelId="{6EB4F199-45B3-C543-8916-5CDFA47D2BCC}" type="presParOf" srcId="{16A6CF9E-F302-0840-BD51-AC4339F9FBB6}" destId="{3323A0D6-D9F1-5F48-B0D8-833BB4FC9A9C}" srcOrd="5" destOrd="0" presId="urn:microsoft.com/office/officeart/2005/8/layout/default#1"/>
    <dgm:cxn modelId="{23C98A99-26D9-864E-9A61-C69FF5C4EEB8}" type="presParOf" srcId="{16A6CF9E-F302-0840-BD51-AC4339F9FBB6}" destId="{0EEBB794-E436-3041-8268-F513E9EB3200}" srcOrd="6" destOrd="0" presId="urn:microsoft.com/office/officeart/2005/8/layout/default#1"/>
    <dgm:cxn modelId="{70AEF7CA-43AD-E341-BB4B-27E30ECB30E2}" type="presParOf" srcId="{16A6CF9E-F302-0840-BD51-AC4339F9FBB6}" destId="{965A1BCF-BA2F-F049-B797-C16B3089D8FA}" srcOrd="7" destOrd="0" presId="urn:microsoft.com/office/officeart/2005/8/layout/default#1"/>
    <dgm:cxn modelId="{59581CF7-46E4-DC4A-8F4C-AFE20856C08C}" type="presParOf" srcId="{16A6CF9E-F302-0840-BD51-AC4339F9FBB6}" destId="{6B737DB0-B00B-A54E-995C-6D6C786371B7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theme" Target="../theme/theme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D6B3E-4B64-E24F-9B9C-9603410F555B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CE-9118-5E42-B108-E82BDC780EF6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1143000" y="30480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604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94172-A51D-DA4F-8149-B5FAB493FAEF}" type="datetimeFigureOut">
              <a:rPr lang="en-US" smtClean="0"/>
              <a:pPr/>
              <a:t>3/8/2014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1CCEE-67A4-BE45-AC5B-A6C914E56E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45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AU" baseline="0" dirty="0" smtClean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 smtClean="0"/>
          </a:p>
          <a:p>
            <a:endParaRPr lang="en-US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AU" sz="12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AU" sz="12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20000"/>
              </a:lnSpc>
              <a:buFont typeface="Wingdings" pitchFamily="2" charset="2"/>
              <a:buNone/>
            </a:pPr>
            <a:endParaRPr lang="en-A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938D5-2DB1-4848-9C43-1383BDDDBC4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511675" cy="3384550"/>
          </a:xfrm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1975"/>
            <a:ext cx="5037138" cy="4089400"/>
          </a:xfr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9A8DE-C813-4208-8A7A-993D3CB5B599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511675" cy="3384550"/>
          </a:xfrm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1975"/>
            <a:ext cx="5037138" cy="4089400"/>
          </a:xfrm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0" hangingPunct="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endParaRPr lang="en-AU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2453" algn="l"/>
                <a:tab pos="1446371" algn="l"/>
                <a:tab pos="2170289" algn="l"/>
                <a:tab pos="2894207" algn="l"/>
              </a:tabLst>
            </a:pPr>
            <a:fld id="{F115CF90-342A-4976-AD91-1553A41B3E9D}" type="slidenum">
              <a:rPr lang="en-GB" smtClean="0">
                <a:solidFill>
                  <a:prstClr val="black"/>
                </a:solidFill>
                <a:cs typeface="Arial" charset="0"/>
              </a:rPr>
              <a:pPr>
                <a:tabLst>
                  <a:tab pos="722453" algn="l"/>
                  <a:tab pos="1446371" algn="l"/>
                  <a:tab pos="2170289" algn="l"/>
                  <a:tab pos="2894207" algn="l"/>
                </a:tabLst>
              </a:pPr>
              <a:t>2</a:t>
            </a:fld>
            <a:endParaRPr lang="en-GB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1142490" y="686474"/>
            <a:ext cx="4573022" cy="342811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defTabSz="914400">
              <a:lnSpc>
                <a:spcPct val="81000"/>
              </a:lnSpc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/>
          </p:nvPr>
        </p:nvSpPr>
        <p:spPr>
          <a:xfrm>
            <a:off x="1125620" y="4355705"/>
            <a:ext cx="4602160" cy="4114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02F8C-A72B-5D4D-9B9E-2E4D3C376CC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6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Effects occurred in multiple regions, including several known to degenerate in AD. Such regions included the corpus callosum, fornix, cingulum, SLF and ILF (Liu et al., 2009; Stricker et al., 2009). This suggests that the </a:t>
            </a:r>
            <a:r>
              <a:rPr lang="en-US" i="1" smtClean="0">
                <a:ea typeface="ＭＳ Ｐゴシック" pitchFamily="-112" charset="-128"/>
                <a:cs typeface="ＭＳ Ｐゴシック" pitchFamily="-112" charset="-128"/>
              </a:rPr>
              <a:t>CLU</a:t>
            </a:r>
            <a:r>
              <a:rPr lang="en-US" smtClean="0">
                <a:ea typeface="ＭＳ Ｐゴシック" pitchFamily="-112" charset="-128"/>
                <a:cs typeface="ＭＳ Ｐゴシック" pitchFamily="-112" charset="-128"/>
              </a:rPr>
              <a:t>-C related variability found here might create a local vulnerability important for disease onset.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DAB319-996E-7146-9EF8-AC406DAFF2FD}" type="slidenum">
              <a:rPr lang="en-US" smtClean="0">
                <a:solidFill>
                  <a:prstClr val="black"/>
                </a:solidFill>
                <a:latin typeface="Trebuchet MS" pitchFamily="-112" charset="0"/>
                <a:sym typeface="Trebuchet MS" pitchFamily="-112" charset="0"/>
              </a:rPr>
              <a:pPr/>
              <a:t>78</a:t>
            </a:fld>
            <a:endParaRPr lang="en-US" smtClean="0">
              <a:solidFill>
                <a:prstClr val="black"/>
              </a:solidFill>
              <a:latin typeface="Trebuchet MS" pitchFamily="-112" charset="0"/>
              <a:sym typeface="Trebuchet MS" pitchFamily="-11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lastly I’d like to acknowledge all</a:t>
            </a:r>
            <a:r>
              <a:rPr lang="en-US" baseline="0" dirty="0" smtClean="0"/>
              <a:t> CIs, PhD students, Post-docs/</a:t>
            </a:r>
            <a:r>
              <a:rPr lang="en-US" baseline="0" dirty="0" err="1" smtClean="0"/>
              <a:t>Ros</a:t>
            </a:r>
            <a:r>
              <a:rPr lang="en-US" baseline="0" dirty="0" smtClean="0"/>
              <a:t>, the many radiographers, RAs and IT, and thank all the twins/sibs who have participated.</a:t>
            </a:r>
            <a:endParaRPr lang="en-US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812172-D6EE-4381-8F58-FD2618612EB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70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Building on this work the next step is to do GWAStudies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5A5707-306D-4E60-AD8D-75C62011AB97}" type="slidenum">
              <a:rPr lang="en-AU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We are applying these models in a large-scale twin study in Brisbane.</a:t>
            </a:r>
          </a:p>
          <a:p>
            <a:pPr eaLnBrk="1" hangingPunct="1">
              <a:spcBef>
                <a:spcPct val="0"/>
              </a:spcBef>
            </a:pPr>
            <a:r>
              <a:rPr lang="en-AU" smtClean="0"/>
              <a:t>The twins come in for a 1 hour scan session consisting of structural, functional and diffusion magnetic resonance imaging.</a:t>
            </a:r>
          </a:p>
          <a:p>
            <a:r>
              <a:rPr lang="en-AU" smtClean="0">
                <a:latin typeface="Arial" pitchFamily="34" charset="0"/>
                <a:cs typeface="Arial" pitchFamily="34" charset="0"/>
              </a:rPr>
              <a:t>Right now I’m focusing on the functional MRI and am trying to map the genetic influences on brain activation during the </a:t>
            </a:r>
            <a:r>
              <a:rPr lang="en-AU" i="1" smtClean="0">
                <a:latin typeface="Arial" pitchFamily="34" charset="0"/>
                <a:cs typeface="Arial" pitchFamily="34" charset="0"/>
              </a:rPr>
              <a:t>N</a:t>
            </a:r>
            <a:r>
              <a:rPr lang="en-AU" smtClean="0">
                <a:latin typeface="Arial" pitchFamily="34" charset="0"/>
                <a:cs typeface="Arial" pitchFamily="34" charset="0"/>
              </a:rPr>
              <a:t>-back Working Memory Task.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7CD349-34DE-437C-865B-BAC0ABEBE0E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5E96E4-4D33-4657-B359-BE585D0A38B8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5356B8-6A6C-48EB-A68B-A27ED3EE600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pening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74640"/>
            <a:ext cx="7162800" cy="1371600"/>
          </a:xfrm>
        </p:spPr>
        <p:txBody>
          <a:bodyPr anchor="t"/>
          <a:lstStyle>
            <a:lvl1pPr>
              <a:defRPr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46240"/>
            <a:ext cx="6477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53000"/>
            <a:ext cx="5486400" cy="685800"/>
          </a:xfrm>
        </p:spPr>
        <p:txBody>
          <a:bodyPr anchor="b">
            <a:normAutofit/>
          </a:bodyPr>
          <a:lstStyle>
            <a:lvl1pPr algn="ctr">
              <a:defRPr sz="1600" b="1"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990599"/>
            <a:ext cx="7620000" cy="3962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38800"/>
            <a:ext cx="5486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E5AA5-1267-4AE5-B825-D0318E04B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94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42117-B946-401B-B268-EC651FD96F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60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BDD05-C0CA-4D4E-82AF-594E773DC7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067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C5B5A-92A3-480E-85F7-10079BBC4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37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05824-05FD-4EEF-A719-926C84BB2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7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0781-DD35-415E-AC53-60C6A8569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420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5D3C-9B92-4153-B4D0-2587EC932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3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9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9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D4AEB-1D0C-4F10-AA76-441D15081E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184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85095A-B409-48A9-9D9C-F8E3DA15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11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9" y="2017714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5671F5-EA89-4EBA-8586-E1606A5BB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6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7800" y="2362200"/>
            <a:ext cx="6324600" cy="1066800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7800" y="3429000"/>
            <a:ext cx="6324600" cy="1143000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www.qimr.edu.au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A4C998-14DC-4715-8AD7-A0B9AABC0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5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4641" y="260355"/>
            <a:ext cx="8343900" cy="1089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6091" y="1625600"/>
            <a:ext cx="4094285" cy="215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91050" y="1625600"/>
            <a:ext cx="4095750" cy="215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56091" y="3937000"/>
            <a:ext cx="4094285" cy="215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1050" y="3937000"/>
            <a:ext cx="4095750" cy="215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/>
                </a:solidFill>
              </a:rPr>
              <a:pPr/>
              <a:t>3/8/2014</a:t>
            </a:fld>
            <a:endParaRPr 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/>
                </a:solidFill>
              </a:rPr>
              <a:pPr/>
              <a:t>‹#›</a:t>
            </a:fld>
            <a:endParaRPr lang="en-US">
              <a:solidFill>
                <a:srgbClr val="F8F8F8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Candar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"/>
          <p:cNvGrpSpPr/>
          <p:nvPr/>
        </p:nvGrpSpPr>
        <p:grpSpPr>
          <a:xfrm>
            <a:off x="1" y="-30478"/>
            <a:ext cx="9067799" cy="6888478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228600"/>
            <a:ext cx="9144000" cy="6477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-76200" y="30480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-76200" y="6627812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8F8F8"/>
                </a:solidFill>
              </a:rPr>
              <a:pPr/>
              <a:t>3/8/2014</a:t>
            </a:fld>
            <a:endParaRPr lang="en-US">
              <a:solidFill>
                <a:srgbClr val="F8F8F8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8F8F8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8F8F8"/>
                </a:solidFill>
              </a:rPr>
              <a:pPr/>
              <a:t>‹#›</a:t>
            </a:fld>
            <a:endParaRPr lang="en-US">
              <a:solidFill>
                <a:srgbClr val="F8F8F8"/>
              </a:solidFill>
            </a:endParaRPr>
          </a:p>
        </p:txBody>
      </p:sp>
      <p:sp>
        <p:nvSpPr>
          <p:cNvPr id="98" name="Title 1"/>
          <p:cNvSpPr>
            <a:spLocks noGrp="1"/>
          </p:cNvSpPr>
          <p:nvPr>
            <p:ph type="title"/>
          </p:nvPr>
        </p:nvSpPr>
        <p:spPr>
          <a:xfrm>
            <a:off x="457200" y="396875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itchFamily="34" charset="0"/>
              </a:defRPr>
            </a:lvl1pPr>
            <a:lvl2pPr>
              <a:defRPr>
                <a:solidFill>
                  <a:schemeClr val="bg1"/>
                </a:solidFill>
                <a:latin typeface="Candara" pitchFamily="34" charset="0"/>
              </a:defRPr>
            </a:lvl2pPr>
            <a:lvl3pPr>
              <a:defRPr>
                <a:solidFill>
                  <a:schemeClr val="bg1"/>
                </a:solidFill>
                <a:latin typeface="Candara" pitchFamily="34" charset="0"/>
              </a:defRPr>
            </a:lvl3pPr>
            <a:lvl4pPr>
              <a:defRPr>
                <a:solidFill>
                  <a:schemeClr val="bg1"/>
                </a:solidFill>
                <a:latin typeface="Candara" pitchFamily="34" charset="0"/>
              </a:defRPr>
            </a:lvl4pPr>
            <a:lvl5pPr>
              <a:defRPr>
                <a:solidFill>
                  <a:schemeClr val="bg1"/>
                </a:solidFill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9067800" y="306388"/>
            <a:ext cx="0" cy="6329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5FB3-D41C-45FB-A568-23F64EC69630}" type="datetimeFigureOut">
              <a:rPr lang="en-AU" smtClean="0"/>
              <a:pPr/>
              <a:t>08/03/2014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4FAE9-0C94-4AFB-BC2E-6A5C7026AB8D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9C84-C6EA-4209-82F5-6BB01067643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F3ED-0729-4551-8FC8-F5C3F2AEA2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4F570-83BA-4A9E-A13E-B8E436CD6C8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0" y="1604330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1EEF-2ED0-4288-A19E-45CB938356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verview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828801"/>
            <a:ext cx="7772400" cy="533399"/>
          </a:xfrm>
        </p:spPr>
        <p:txBody>
          <a:bodyPr anchor="t">
            <a:noAutofit/>
          </a:bodyPr>
          <a:lstStyle>
            <a:lvl1pPr algn="l">
              <a:defRPr sz="3200" b="1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AU" dirty="0" smtClean="0"/>
              <a:t>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4600"/>
            <a:ext cx="7772400" cy="3124199"/>
          </a:xfrm>
        </p:spPr>
        <p:txBody>
          <a:bodyPr anchor="t">
            <a:normAutofit/>
          </a:bodyPr>
          <a:lstStyle>
            <a:lvl1pPr marL="0" indent="0">
              <a:buFont typeface="Arial"/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787F8-613D-4CB8-AB7C-58A5F00C8F9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A28F3-708E-4837-8EFF-1BC2B0BB108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BA07A-2B7E-4417-B097-2D2DA4EE82F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7C5DC-675A-4BA9-BEE6-8D6218FB0E4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684AF-1196-4D54-BA1C-6616A93DC32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08C6A-77E4-482F-96DA-96C4BA0EE0F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5440" y="273631"/>
            <a:ext cx="205632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31"/>
            <a:ext cx="603072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15FA9-74E5-454C-A110-892A86B4DAB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dirty="0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6025" y="1987550"/>
            <a:ext cx="6326188" cy="187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6025" y="1987550"/>
            <a:ext cx="6326188" cy="187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d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9E85D-7EF6-41CF-AAB0-12066F5BA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6025" y="1987550"/>
            <a:ext cx="6326188" cy="187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845B-C77B-4CD2-92BB-36CFBA514D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720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B2D82-A28B-44E9-BEF1-853C162D9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C4CF8-BAF8-4E56-A20B-F1CA3C6FDA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95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567F-97F7-4A1D-A8A2-F0BEEEF66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57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5B1D-49CE-430C-951B-3D6737304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06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5D6C5-8D55-45E3-9035-B31E2B83E8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9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DA33C-47ED-4789-BFC2-BCADC5326E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46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BD984-3E36-4782-98C9-CD6858B669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0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F1CFD-11BC-42B1-A7D0-879B718418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DBDA7-C41E-4E42-A6A3-70B0EEAE75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57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71228-BCFC-49FC-BB0E-1B0C922ECB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89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7ECA903-CF55-4213-BC4B-D452B336754F}" type="datetime1">
              <a:rPr lang="en-AU" smtClean="0">
                <a:solidFill>
                  <a:srgbClr val="1C1C1C"/>
                </a:solidFill>
              </a:rPr>
              <a:pPr/>
              <a:t>08/03/2014</a:t>
            </a:fld>
            <a:endParaRPr 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3F96F94-812A-4B1D-B90A-83AAF30276D3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1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6732EE-A31C-4459-9EF8-8ECACAB82D49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E7E6B-DE9A-4485-A29D-F13F6F2845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2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CF3F79-5D50-47D2-B9C4-58B2E3B486D1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F7E77-EE89-4758-B73E-15C226867F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6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E4BA78-6E60-4D10-A372-1CC4503F0EF2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8255C-C5A8-432D-B2F5-D4906FEEF4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4396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BC72AE-FC35-4BA3-BF36-CD003863303F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3ACB8-A085-4079-9722-0C65E1503C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9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BA5A0-20D0-4D82-942B-EE226650BA58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4E7B8-B88E-401C-9A82-B093D24632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154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69D69B-E458-4F19-80EE-4BC5AC22F993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B7B37-AF10-4BD8-9207-54E26AF44A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76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BEC53F-FAD2-4293-915C-EEA4E6A9FA5E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8252C-5CBF-4B87-B181-1C0DAEBFA3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405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010718-6AD3-4701-B9FB-F6771958F66B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513A3-B406-4829-ADAB-1D3F09EF68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889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063AB3-72FE-468C-B9E7-C8444696E744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EA953-4887-4C68-B069-4721B96689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649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261EB1-7FB9-4BD8-8F1A-B6FF18F4184D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4C95D-CB65-4211-85EA-6E18B9C02B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304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7CE45D6-E8F4-414B-BFDF-2E3D2A9A8907}" type="datetime1">
              <a:rPr lang="en-AU" smtClean="0">
                <a:solidFill>
                  <a:srgbClr val="000000"/>
                </a:solidFill>
              </a:rPr>
              <a:pPr/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856132-AC7F-4868-A69F-7A193D023D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199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066801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1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0717DFA-AACB-46EB-99D6-509CC0BF37B4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72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137A8-79E3-4560-B078-CD3A6FF5B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2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E2AF-0843-4683-8D1B-FCC7F306F5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2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784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60111D"/>
                </a:solidFill>
              </a:defRPr>
            </a:lvl1pPr>
          </a:lstStyle>
          <a:p>
            <a:pPr algn="r"/>
            <a:r>
              <a:rPr lang="en-US" dirty="0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1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1" y="1098551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9" y="1520826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6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1" y="1447801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1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endParaRPr kumimoji="1" lang="en-AU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9" y="2017714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fld id="{43B37FE7-1145-45D9-9590-4CF81D0E7EF1}" type="slidenum">
              <a:rPr lang="en-US" smtClean="0">
                <a:solidFill>
                  <a:srgbClr val="000000"/>
                </a:solidFill>
              </a:rPr>
              <a:pPr defTabSz="91430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7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srgbClr val="F8F8F8"/>
                </a:solidFill>
              </a:rPr>
              <a:pPr defTabSz="914400"/>
              <a:t>3/8/2014</a:t>
            </a:fld>
            <a:endParaRPr lang="en-US">
              <a:solidFill>
                <a:srgbClr val="F8F8F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F8F8F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srgbClr val="F8F8F8"/>
                </a:solidFill>
              </a:rPr>
              <a:pPr defTabSz="914400"/>
              <a:t>‹#›</a:t>
            </a:fld>
            <a:endParaRPr lang="en-US">
              <a:solidFill>
                <a:srgbClr val="F8F8F8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30"/>
            <a:ext cx="8225280" cy="45235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46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7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42">
              <a:buClrTx/>
              <a:buFontTx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A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2" y="6247377"/>
            <a:ext cx="289584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42">
              <a:buClrTx/>
              <a:buFontTx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7377"/>
            <a:ext cx="2126880" cy="4694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442">
              <a:buClrTx/>
              <a:buFontTx/>
              <a:buNone/>
              <a:tabLst>
                <a:tab pos="0" algn="l"/>
                <a:tab pos="406002" algn="l"/>
                <a:tab pos="813444" algn="l"/>
                <a:tab pos="1220884" algn="l"/>
                <a:tab pos="1628326" algn="l"/>
                <a:tab pos="2035768" algn="l"/>
                <a:tab pos="2443209" algn="l"/>
                <a:tab pos="2850651" algn="l"/>
                <a:tab pos="3258093" algn="l"/>
                <a:tab pos="3665534" algn="l"/>
                <a:tab pos="4072977" algn="l"/>
                <a:tab pos="4480417" algn="l"/>
                <a:tab pos="4887859" algn="l"/>
                <a:tab pos="5295300" algn="l"/>
                <a:tab pos="5702743" algn="l"/>
                <a:tab pos="6110182" algn="l"/>
                <a:tab pos="6517625" algn="l"/>
                <a:tab pos="6925066" algn="l"/>
                <a:tab pos="7332508" algn="l"/>
                <a:tab pos="7739949" algn="l"/>
                <a:tab pos="8147392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F43B6A46-7172-4667-9FF8-6038593C7248}" type="slidenum">
              <a:rPr lang="en-AU"/>
              <a:pPr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0604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04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0604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0604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06044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280522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695161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109802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524441" indent="-207320" algn="ctr" defTabSz="407442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09573" indent="-309573" algn="l" defTabSz="406044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8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2421" indent="-257737" algn="l" defTabSz="406044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5269" indent="-205902" algn="l" defTabSz="406044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49951" indent="-205902" algn="l" defTabSz="406044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4635" indent="-205902" algn="l" defTabSz="406044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07442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8292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 defTabSz="914400"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D359E85D-7EF6-41CF-AAB0-12066F5BAC5B}" type="slidenum">
              <a:rPr lang="en-US" smtClean="0"/>
              <a:pPr defTabSz="9144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 defTabSz="914400"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D359E85D-7EF6-41CF-AAB0-12066F5BAC5B}" type="slidenum">
              <a:rPr lang="en-US" smtClean="0"/>
              <a:pPr defTabSz="9144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 defTabSz="914400"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D359E85D-7EF6-41CF-AAB0-12066F5BAC5B}" type="slidenum">
              <a:rPr lang="en-US" smtClean="0"/>
              <a:pPr defTabSz="9144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fld id="{25F37C05-A0F4-4DDA-AC5B-8C13B861B110}" type="datetimeFigureOut">
              <a:rPr lang="en-US" smtClean="0">
                <a:solidFill>
                  <a:srgbClr val="696464"/>
                </a:solidFill>
              </a:rPr>
              <a:pPr defTabSz="914400"/>
              <a:t>3/8/2014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fld id="{D359E85D-7EF6-41CF-AAB0-12066F5BAC5B}" type="slidenum">
              <a:rPr lang="en-US" smtClean="0"/>
              <a:pPr defTabSz="91440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558834-E6D9-4EC1-9EC8-DDB6D7857781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28DCEA9-288D-459D-AD0F-9675DBE5341C}" type="datetime1">
              <a:rPr lang="en-A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08/03/2014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8931A68-7800-4484-BB8E-9FB31A6100C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/Users/thompson/Desktop/LITTLE_MACJUNE2_2004/DARTMOUTH_TALK/CAMBRIDGE-TALK/Rees.ppt#-1,1,Decoding consciousness" TargetMode="Externa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emf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5.png"/><Relationship Id="rId11" Type="http://schemas.microsoft.com/office/2007/relationships/hdphoto" Target="../media/hdphoto1.wdp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17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/Users/thompson/Desktop/LITTLE_MACJUNE2_2004/DARTMOUTH_TALK/CAMBRIDGE-TALK/Rees.ppt#-1,1,Decoding consciousness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/Users/thompson/Desktop/LITTLE_MACJUNE2_2004/DARTMOUTH_TALK/CAMBRIDGE-TALK/Rees.ppt#-1,1,Decoding consciousness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.au/url?sa=i&amp;rct=j&amp;q=&amp;esrc=s&amp;frm=1&amp;source=images&amp;cd=&amp;cad=rja&amp;uact=8&amp;docid=ikPQC3n4YrlACM&amp;tbnid=q58kBU1gv-B8GM:&amp;ved=0CAUQjRw&amp;url=http://www.nolan-law.com/practice-areas/traumatic-brain-injury/tbi-case-construction/&amp;ei=U7EXU-zlCOSb2QWN1IHwDQ&amp;psig=AFQjCNFLxus3FTSMlrxgN35XcQ2ifdTjRA&amp;ust=1394148025134734" TargetMode="External"/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tiff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8820472" cy="1008112"/>
          </a:xfrm>
        </p:spPr>
        <p:txBody>
          <a:bodyPr/>
          <a:lstStyle/>
          <a:p>
            <a:pPr algn="r"/>
            <a:r>
              <a:rPr lang="en-AU" sz="3600" smtClean="0">
                <a:solidFill>
                  <a:srgbClr val="FF0000"/>
                </a:solidFill>
                <a:latin typeface="Calibri" pitchFamily="34" charset="0"/>
              </a:rPr>
              <a:t>The genetics of brain structure and function</a:t>
            </a:r>
            <a:r>
              <a:rPr lang="en-AU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AU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240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AU" sz="240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240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AU" sz="2400" smtClean="0">
                <a:solidFill>
                  <a:schemeClr val="tx1"/>
                </a:solidFill>
                <a:latin typeface="Calibri" pitchFamily="34" charset="0"/>
              </a:rPr>
            </a:br>
            <a:endParaRPr lang="en-AU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8024" y="2348880"/>
            <a:ext cx="4211960" cy="3672408"/>
          </a:xfrm>
        </p:spPr>
        <p:txBody>
          <a:bodyPr>
            <a:normAutofit fontScale="25000" lnSpcReduction="20000"/>
          </a:bodyPr>
          <a:lstStyle/>
          <a:p>
            <a:endParaRPr lang="en-US" b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algn="r"/>
            <a: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  <a:t>Nick Martin</a:t>
            </a:r>
            <a:b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  <a:t>Queensland Institute </a:t>
            </a:r>
            <a:b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  <a:t>of Medical Research </a:t>
            </a:r>
            <a:b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  <a:t>Brisbane</a:t>
            </a:r>
          </a:p>
          <a:p>
            <a:pPr algn="r"/>
            <a:endParaRPr lang="en-AU" sz="9800" dirty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endParaRPr lang="en-AU" sz="9800" dirty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endParaRPr lang="en-AU" sz="9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endParaRPr lang="en-AU" sz="9800" dirty="0">
              <a:solidFill>
                <a:schemeClr val="tx1"/>
              </a:solidFill>
              <a:latin typeface="Calibri" pitchFamily="34" charset="0"/>
            </a:endParaRPr>
          </a:p>
          <a:p>
            <a:pPr algn="r"/>
            <a: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AU" sz="9800" dirty="0">
                <a:solidFill>
                  <a:schemeClr val="tx1"/>
                </a:solidFill>
                <a:latin typeface="Calibri" pitchFamily="34" charset="0"/>
              </a:rPr>
              <a:t>e</a:t>
            </a:r>
            <a:r>
              <a:rPr lang="en-AU" sz="9800" dirty="0" smtClean="0">
                <a:solidFill>
                  <a:schemeClr val="tx1"/>
                </a:solidFill>
                <a:latin typeface="Calibri" pitchFamily="34" charset="0"/>
              </a:rPr>
              <a:t>dits Sarah Medland)</a:t>
            </a:r>
            <a: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AU" sz="12800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en-AU" sz="12800" dirty="0"/>
          </a:p>
        </p:txBody>
      </p:sp>
      <p:sp>
        <p:nvSpPr>
          <p:cNvPr id="5" name="TextBox 4"/>
          <p:cNvSpPr txBox="1"/>
          <p:nvPr/>
        </p:nvSpPr>
        <p:spPr>
          <a:xfrm>
            <a:off x="722313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/>
          </a:p>
        </p:txBody>
      </p:sp>
      <p:pic>
        <p:nvPicPr>
          <p:cNvPr id="9" name="Picture 4" descr="http://media-cdn.tripadvisor.com/media/photo-s/01/0c/11/0b/brisbane-and-story-bri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27" y="2060848"/>
            <a:ext cx="5506717" cy="435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17538"/>
            <a:ext cx="8260409" cy="4323630"/>
          </a:xfrm>
        </p:spPr>
        <p:txBody>
          <a:bodyPr/>
          <a:lstStyle/>
          <a:p>
            <a:r>
              <a:rPr lang="en-AU" dirty="0" smtClean="0"/>
              <a:t>For neuroimaging phenotypes we can fit the ACE model to every voxel – </a:t>
            </a:r>
            <a:br>
              <a:rPr lang="en-AU" dirty="0" smtClean="0"/>
            </a:br>
            <a:r>
              <a:rPr lang="en-AU" dirty="0" smtClean="0"/>
              <a:t>up to 2M. Very computer intensive!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10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4457" y="0"/>
            <a:ext cx="6141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98" y="260649"/>
            <a:ext cx="864096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tx2"/>
                </a:solidFill>
              </a:rPr>
              <a:t>MZ twins show</a:t>
            </a:r>
          </a:p>
          <a:p>
            <a:r>
              <a:rPr lang="en-AU" sz="2800" dirty="0" smtClean="0">
                <a:solidFill>
                  <a:schemeClr val="tx2"/>
                </a:solidFill>
              </a:rPr>
              <a:t>g</a:t>
            </a:r>
            <a:r>
              <a:rPr lang="en-AU" sz="2800" smtClean="0">
                <a:solidFill>
                  <a:schemeClr val="tx2"/>
                </a:solidFill>
              </a:rPr>
              <a:t>reater</a:t>
            </a:r>
            <a:endParaRPr lang="en-AU" sz="2800" dirty="0" smtClean="0">
              <a:solidFill>
                <a:schemeClr val="tx2"/>
              </a:solidFill>
            </a:endParaRPr>
          </a:p>
          <a:p>
            <a:r>
              <a:rPr lang="en-AU" sz="2800" dirty="0" smtClean="0">
                <a:solidFill>
                  <a:schemeClr val="tx2"/>
                </a:solidFill>
              </a:rPr>
              <a:t>r</a:t>
            </a:r>
            <a:r>
              <a:rPr lang="en-AU" sz="2800" smtClean="0">
                <a:solidFill>
                  <a:schemeClr val="tx2"/>
                </a:solidFill>
              </a:rPr>
              <a:t>esemblance</a:t>
            </a:r>
            <a:endParaRPr lang="en-AU" sz="2800" dirty="0" smtClean="0">
              <a:solidFill>
                <a:schemeClr val="tx2"/>
              </a:solidFill>
            </a:endParaRPr>
          </a:p>
          <a:p>
            <a:r>
              <a:rPr lang="en-AU" sz="2800" smtClean="0">
                <a:solidFill>
                  <a:schemeClr val="tx2"/>
                </a:solidFill>
              </a:rPr>
              <a:t>in </a:t>
            </a:r>
            <a:r>
              <a:rPr lang="en-AU" sz="2800" dirty="0" err="1" smtClean="0">
                <a:solidFill>
                  <a:schemeClr val="tx2"/>
                </a:solidFill>
              </a:rPr>
              <a:t>m</a:t>
            </a:r>
            <a:r>
              <a:rPr lang="en-AU" sz="2800" smtClean="0">
                <a:solidFill>
                  <a:schemeClr val="tx2"/>
                </a:solidFill>
              </a:rPr>
              <a:t>orphometry </a:t>
            </a:r>
            <a:endParaRPr lang="en-AU" sz="2800" dirty="0" smtClean="0">
              <a:solidFill>
                <a:schemeClr val="tx2"/>
              </a:solidFill>
            </a:endParaRPr>
          </a:p>
          <a:p>
            <a:r>
              <a:rPr lang="en-AU" sz="2800" dirty="0" smtClean="0">
                <a:solidFill>
                  <a:schemeClr val="tx2"/>
                </a:solidFill>
              </a:rPr>
              <a:t>than DZ twins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503" y="6165304"/>
            <a:ext cx="290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1600" smtClean="0">
                <a:solidFill>
                  <a:schemeClr val="accent4">
                    <a:lumMod val="75000"/>
                  </a:schemeClr>
                </a:solidFill>
              </a:rPr>
              <a:t>Neuroimage 48:37- 49, 2009</a:t>
            </a:r>
            <a:endParaRPr lang="fr-F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8" y="2564904"/>
            <a:ext cx="2735810" cy="383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2000" smtClean="0">
                <a:latin typeface="Arial" pitchFamily="34" charset="0"/>
                <a:cs typeface="Arial" pitchFamily="34" charset="0"/>
              </a:rPr>
              <a:t>Heritability:-</a:t>
            </a:r>
          </a:p>
          <a:p>
            <a:pPr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400" smtClean="0">
                <a:latin typeface="Arial" pitchFamily="34" charset="0"/>
                <a:cs typeface="Arial" pitchFamily="34" charset="0"/>
              </a:rPr>
              <a:t>  20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% in 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white matter</a:t>
            </a:r>
          </a:p>
          <a:p>
            <a:pPr>
              <a:spcAft>
                <a:spcPts val="300"/>
              </a:spcAft>
              <a:buClr>
                <a:schemeClr val="accent1"/>
              </a:buClr>
              <a:buFont typeface="Wingdings" pitchFamily="2" charset="2"/>
              <a:buChar char="§"/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75% in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subcortical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structures (corpus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callosum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ventricles)</a:t>
            </a:r>
          </a:p>
          <a:p>
            <a:pPr>
              <a:buClr>
                <a:schemeClr val="accent1"/>
              </a:buClr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20–40% in basal</a:t>
            </a:r>
          </a:p>
          <a:p>
            <a:pPr>
              <a:buClr>
                <a:schemeClr val="accent1"/>
              </a:buClr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ganglia, thalamus</a:t>
            </a:r>
          </a:p>
          <a:p>
            <a:pPr>
              <a:buClr>
                <a:schemeClr val="accent1"/>
              </a:buClr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50% occipital lobes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/>
              <a:t>voxelwise</a:t>
            </a:r>
            <a:r>
              <a:rPr lang="en-US" sz="1400" dirty="0" smtClean="0"/>
              <a:t> </a:t>
            </a:r>
            <a:r>
              <a:rPr lang="en-US" sz="1400" smtClean="0"/>
              <a:t>maps define </a:t>
            </a:r>
            <a:r>
              <a:rPr lang="en-US" sz="1400" dirty="0" smtClean="0"/>
              <a:t>a more</a:t>
            </a:r>
          </a:p>
          <a:p>
            <a:pPr>
              <a:buClr>
                <a:schemeClr val="accent1"/>
              </a:buClr>
            </a:pPr>
            <a:r>
              <a:rPr lang="en-US" sz="1400" dirty="0" smtClean="0"/>
              <a:t>   </a:t>
            </a:r>
            <a:r>
              <a:rPr lang="en-US" sz="1400" smtClean="0"/>
              <a:t>detailed spatial pattern </a:t>
            </a:r>
            <a:r>
              <a:rPr lang="en-US" sz="1400" dirty="0" smtClean="0"/>
              <a:t>for the</a:t>
            </a:r>
          </a:p>
          <a:p>
            <a:pPr>
              <a:buClr>
                <a:schemeClr val="accent1"/>
              </a:buClr>
            </a:pPr>
            <a:r>
              <a:rPr lang="en-US" sz="1400" dirty="0" smtClean="0"/>
              <a:t>   different influences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Hippocampus_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2286" y="914371"/>
            <a:ext cx="4747879" cy="57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85750" y="357190"/>
            <a:ext cx="7913077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>
                <a:solidFill>
                  <a:schemeClr val="tx2"/>
                </a:solidFill>
              </a:rPr>
              <a:t>3D profile of genetic influences on the hippocampus</a:t>
            </a:r>
            <a:endParaRPr lang="en-AU">
              <a:solidFill>
                <a:schemeClr val="tx2"/>
              </a:solidFill>
            </a:endParaRP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285752" y="1857376"/>
            <a:ext cx="3824654" cy="485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en-AU" sz="2000" dirty="0"/>
              <a:t> 81 MZ &amp; 44 DZ twin pairs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en-US" sz="2000" dirty="0"/>
              <a:t> maps show hotspots of genetic influence</a:t>
            </a:r>
            <a:endParaRPr lang="en-AU" sz="2000" dirty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en-AU" sz="2000" dirty="0"/>
              <a:t> </a:t>
            </a:r>
            <a:r>
              <a:rPr lang="en-US" sz="2000" dirty="0"/>
              <a:t>substantial variance due to unique environment - hippocampus is highly plastic, adapting in response to individual experiences</a:t>
            </a:r>
            <a:endParaRPr lang="en-AU" sz="2000" dirty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en-AU" sz="2000" dirty="0"/>
              <a:t> confirms previous studies - h</a:t>
            </a:r>
            <a:r>
              <a:rPr lang="en-AU" sz="2000" baseline="30000" dirty="0"/>
              <a:t>2</a:t>
            </a:r>
            <a:r>
              <a:rPr lang="en-AU" sz="2000" dirty="0"/>
              <a:t> of </a:t>
            </a:r>
            <a:r>
              <a:rPr lang="en-AU" sz="2000" dirty="0" err="1"/>
              <a:t>hippocampal</a:t>
            </a:r>
            <a:r>
              <a:rPr lang="en-AU" sz="2000" dirty="0"/>
              <a:t> vol.~40-69% </a:t>
            </a: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1400" i="1" dirty="0"/>
              <a:t>(Peper et al. Human Brain Mapping, 2007; Sullivan et al. Hippocampus, 2001)</a:t>
            </a: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en-US" sz="1400" i="1" dirty="0">
              <a:solidFill>
                <a:schemeClr val="accent2"/>
              </a:solidFill>
            </a:endParaRP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en-US" sz="1400" i="1" dirty="0">
              <a:solidFill>
                <a:schemeClr val="accent2"/>
              </a:solidFill>
            </a:endParaRP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en-AU" sz="1800" b="0" i="1" dirty="0">
              <a:solidFill>
                <a:schemeClr val="tx2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>
                <a:solidFill>
                  <a:srgbClr val="FF0000"/>
                </a:solidFill>
              </a:rPr>
              <a:t>Heritability of cortical thickness (CT)</a:t>
            </a:r>
            <a:endParaRPr lang="en-AU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800" dirty="0" smtClean="0">
                <a:latin typeface="Calibri" pitchFamily="34" charset="0"/>
              </a:rPr>
              <a:t>Research has shown that patterns of cortical thinning is associated with diseases such as schizophrenia, bipolar, depression, and Alzheimer’s. </a:t>
            </a:r>
          </a:p>
          <a:p>
            <a:r>
              <a:rPr lang="en-AU" sz="2800" dirty="0" smtClean="0">
                <a:latin typeface="Calibri" pitchFamily="34" charset="0"/>
              </a:rPr>
              <a:t>In this study, we estimated the heritability of cortical thickness from 28 regions of interest (ROIs). </a:t>
            </a:r>
          </a:p>
          <a:p>
            <a:r>
              <a:rPr lang="en-AU" sz="2800" dirty="0" smtClean="0">
                <a:latin typeface="Calibri" pitchFamily="34" charset="0"/>
              </a:rPr>
              <a:t>Genome-wide association (GWA) scans were performed on each ROI in order to identify variants associated with the thickness of the cortex.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5" name="Picture 4" descr="brai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31284"/>
            <a:ext cx="6281149" cy="5050044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838200" y="350556"/>
            <a:ext cx="7848600" cy="1143000"/>
          </a:xfrm>
        </p:spPr>
        <p:txBody>
          <a:bodyPr/>
          <a:lstStyle/>
          <a:p>
            <a:pPr algn="ctr"/>
            <a:r>
              <a:rPr lang="en-AU" dirty="0" err="1" smtClean="0"/>
              <a:t>Voxel</a:t>
            </a:r>
            <a:r>
              <a:rPr lang="en-AU" dirty="0" smtClean="0"/>
              <a:t>-by-</a:t>
            </a:r>
            <a:r>
              <a:rPr lang="en-AU" dirty="0" err="1" smtClean="0"/>
              <a:t>voxel</a:t>
            </a:r>
            <a:r>
              <a:rPr lang="en-AU" dirty="0" smtClean="0"/>
              <a:t> CT brain map for one individual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dirty="0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408" y="332656"/>
            <a:ext cx="8100392" cy="578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04248" y="917430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 smtClean="0"/>
              <a:t>28 ROIs</a:t>
            </a:r>
            <a:endParaRPr lang="en-A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Variance components estimates on CT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7851776" cy="5217443"/>
          </a:xfrm>
          <a:prstGeom prst="rect">
            <a:avLst/>
          </a:prstGeom>
          <a:ln w="190500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Heritability ranges by lobe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17</a:t>
            </a:fld>
            <a:endParaRPr lang="en-US" dirty="0"/>
          </a:p>
        </p:txBody>
      </p:sp>
      <p:pic>
        <p:nvPicPr>
          <p:cNvPr id="5" name="Content Placeholder 3" descr="whole brai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916832"/>
            <a:ext cx="3672408" cy="3227854"/>
          </a:xfrm>
        </p:spPr>
      </p:pic>
      <p:pic>
        <p:nvPicPr>
          <p:cNvPr id="6" name="Content Placeholder 3" descr="br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420888"/>
            <a:ext cx="3816424" cy="2233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328498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Limbic/Insular: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0%-26%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2492896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Frontal: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24%-62%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01008"/>
            <a:ext cx="113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Temporal: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 0%-73%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4247" y="2276872"/>
            <a:ext cx="1059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Parietal: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52%-61%</a:t>
            </a:r>
            <a:endParaRPr lang="en-A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3284984"/>
            <a:ext cx="1080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rgbClr val="C00000"/>
                </a:solidFill>
              </a:rPr>
              <a:t>Occipital:</a:t>
            </a:r>
          </a:p>
          <a:p>
            <a:r>
              <a:rPr lang="en-AU" b="1" dirty="0" smtClean="0">
                <a:solidFill>
                  <a:srgbClr val="C00000"/>
                </a:solidFill>
              </a:rPr>
              <a:t>38%-69%</a:t>
            </a:r>
            <a:endParaRPr lang="en-A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0" y="1710720"/>
            <a:ext cx="6307484" cy="474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5299371" cy="14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634082"/>
          </a:xfrm>
        </p:spPr>
        <p:txBody>
          <a:bodyPr/>
          <a:lstStyle/>
          <a:p>
            <a:pPr algn="ctr"/>
            <a:r>
              <a:rPr lang="en-AU" dirty="0" smtClean="0"/>
              <a:t>Genetics of brain connectivity</a:t>
            </a:r>
            <a:endParaRPr lang="en-AU" dirty="0"/>
          </a:p>
        </p:txBody>
      </p:sp>
      <p:pic>
        <p:nvPicPr>
          <p:cNvPr id="4" name="Picture 3" descr="monkey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79107"/>
            <a:ext cx="8219255" cy="569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36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Afbeelding 11" descr="Endophenotyp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525588"/>
            <a:ext cx="7416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976313" y="457200"/>
            <a:ext cx="66223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3600" dirty="0" smtClean="0">
                <a:solidFill>
                  <a:prstClr val="white">
                    <a:lumMod val="50000"/>
                  </a:prstClr>
                </a:solidFill>
                <a:ea typeface="ＭＳ Ｐゴシック" pitchFamily="-112" charset="-128"/>
              </a:rPr>
              <a:t>Pathways from gene to disease</a:t>
            </a:r>
            <a:endParaRPr lang="nl-NL" sz="3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197" name="Tekstvak 4"/>
          <p:cNvSpPr txBox="1">
            <a:spLocks noChangeArrowheads="1"/>
          </p:cNvSpPr>
          <p:nvPr/>
        </p:nvSpPr>
        <p:spPr bwMode="auto">
          <a:xfrm>
            <a:off x="6019800" y="6096000"/>
            <a:ext cx="2740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</a:rPr>
              <a:t>Franke et al., Hum. Genet. 2009</a:t>
            </a:r>
          </a:p>
        </p:txBody>
      </p:sp>
      <p:cxnSp>
        <p:nvCxnSpPr>
          <p:cNvPr id="8" name="Gekromde verbindingslijn 7"/>
          <p:cNvCxnSpPr>
            <a:cxnSpLocks noChangeShapeType="1"/>
          </p:cNvCxnSpPr>
          <p:nvPr/>
        </p:nvCxnSpPr>
        <p:spPr bwMode="auto">
          <a:xfrm rot="16200000" flipH="1">
            <a:off x="1692275" y="2781300"/>
            <a:ext cx="4248150" cy="2520950"/>
          </a:xfrm>
          <a:prstGeom prst="curvedConnector3">
            <a:avLst>
              <a:gd name="adj1" fmla="val 31815"/>
            </a:avLst>
          </a:prstGeom>
          <a:noFill/>
          <a:ln w="57150" algn="ctr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altLang="en-US" sz="3600" dirty="0" smtClean="0"/>
              <a:t>Challenges in </a:t>
            </a:r>
            <a:r>
              <a:rPr lang="en-AU" altLang="en-US" sz="3600" dirty="0" err="1" smtClean="0"/>
              <a:t>Neuro</a:t>
            </a:r>
            <a:r>
              <a:rPr lang="en-AU" altLang="en-US" sz="3600" dirty="0" smtClean="0"/>
              <a:t> Imaging Genetics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84213" y="1268413"/>
            <a:ext cx="8135937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AU" altLang="en-US" smtClean="0"/>
              <a:t>Scope and scale of studies</a:t>
            </a:r>
          </a:p>
          <a:p>
            <a:pPr lvl="1" eaLnBrk="1" hangingPunct="1">
              <a:lnSpc>
                <a:spcPct val="150000"/>
              </a:lnSpc>
            </a:pPr>
            <a:r>
              <a:rPr lang="en-AU" altLang="en-US" smtClean="0"/>
              <a:t>Small N &amp; candidate approaches</a:t>
            </a:r>
          </a:p>
          <a:p>
            <a:pPr eaLnBrk="1" hangingPunct="1">
              <a:lnSpc>
                <a:spcPct val="150000"/>
              </a:lnSpc>
            </a:pPr>
            <a:r>
              <a:rPr lang="en-AU" altLang="en-US" smtClean="0"/>
              <a:t>Strong hypotheses re effect sizes</a:t>
            </a:r>
          </a:p>
          <a:p>
            <a:pPr lvl="1" eaLnBrk="1" hangingPunct="1">
              <a:lnSpc>
                <a:spcPct val="150000"/>
              </a:lnSpc>
            </a:pPr>
            <a:r>
              <a:rPr lang="en-AU" altLang="en-US" smtClean="0"/>
              <a:t>Common variants with large effects...</a:t>
            </a:r>
          </a:p>
          <a:p>
            <a:pPr eaLnBrk="1" hangingPunct="1">
              <a:lnSpc>
                <a:spcPct val="150000"/>
              </a:lnSpc>
            </a:pPr>
            <a:r>
              <a:rPr lang="en-AU" altLang="en-US" smtClean="0"/>
              <a:t>Data harmonization</a:t>
            </a:r>
          </a:p>
          <a:p>
            <a:pPr eaLnBrk="1" hangingPunct="1">
              <a:lnSpc>
                <a:spcPct val="150000"/>
              </a:lnSpc>
            </a:pPr>
            <a:r>
              <a:rPr lang="en-AU" altLang="en-US" smtClean="0"/>
              <a:t>Multiple testing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089525"/>
            <a:ext cx="3752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18025"/>
            <a:ext cx="3965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4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2275"/>
            <a:ext cx="4130504" cy="11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74404"/>
            <a:ext cx="7961214" cy="99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03" y="4402273"/>
            <a:ext cx="5688013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www.improbable.com/blocks/2013-Ig-Nobel-poster-1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87" y="4385370"/>
            <a:ext cx="1416415" cy="20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7638"/>
            <a:ext cx="3809104" cy="123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5060332" cy="159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95457"/>
            <a:ext cx="2736304" cy="10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60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548680"/>
            <a:ext cx="8508022" cy="554461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en-AU" dirty="0" smtClean="0"/>
          </a:p>
          <a:p>
            <a:pPr algn="ctr">
              <a:buNone/>
            </a:pPr>
            <a:endParaRPr lang="en-AU" dirty="0" smtClean="0"/>
          </a:p>
          <a:p>
            <a:pPr>
              <a:buNone/>
            </a:pPr>
            <a:r>
              <a:rPr lang="en-AU" sz="35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White matter integrity</a:t>
            </a:r>
          </a:p>
          <a:p>
            <a:pPr>
              <a:buNone/>
            </a:pPr>
            <a:r>
              <a:rPr lang="en-AU" sz="35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DTI -</a:t>
            </a:r>
            <a:r>
              <a:rPr lang="en-US" sz="35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diffusion tensor images</a:t>
            </a:r>
          </a:p>
          <a:p>
            <a:pPr algn="ctr">
              <a:buNone/>
            </a:pPr>
            <a:endParaRPr lang="en-US" sz="2000" dirty="0" smtClean="0"/>
          </a:p>
          <a:p>
            <a:pPr marL="624078" indent="-514350">
              <a:lnSpc>
                <a:spcPct val="110000"/>
              </a:lnSpc>
              <a:buNone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30 gradient directions (</a:t>
            </a:r>
            <a:r>
              <a:rPr lang="en-AU" sz="2600" dirty="0" smtClean="0">
                <a:latin typeface="Arial" pitchFamily="34" charset="0"/>
                <a:cs typeface="Arial" pitchFamily="34" charset="0"/>
              </a:rPr>
              <a:t>27 high b values and 3 b=0 repetitions)</a:t>
            </a: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 marL="624078" indent="-51435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624078" indent="-514350">
              <a:buNone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ii)105 gradient directions (</a:t>
            </a:r>
            <a:r>
              <a:rPr lang="en-AU" sz="2600" dirty="0" smtClean="0">
                <a:latin typeface="Arial" pitchFamily="34" charset="0"/>
                <a:cs typeface="Arial" pitchFamily="34" charset="0"/>
              </a:rPr>
              <a:t>94 high b-values and 11 b=0 repetitions)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624078" indent="-514350">
              <a:buNone/>
            </a:pPr>
            <a:endParaRPr lang="en-US" sz="2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AU" sz="2600" i="1" kern="1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Fractional Anisotropy (FA) </a:t>
            </a:r>
            <a:r>
              <a:rPr lang="en-AU" sz="2600" kern="1400" dirty="0" smtClean="0">
                <a:latin typeface="Arial" pitchFamily="34" charset="0"/>
                <a:cs typeface="Arial" pitchFamily="34" charset="0"/>
              </a:rPr>
              <a:t>= White Matter integrity</a:t>
            </a:r>
          </a:p>
          <a:p>
            <a:pPr>
              <a:lnSpc>
                <a:spcPct val="110000"/>
              </a:lnSpc>
              <a:buNone/>
            </a:pPr>
            <a:r>
              <a:rPr lang="en-AU" sz="2600" kern="1400" dirty="0" smtClean="0">
                <a:latin typeface="Arial" pitchFamily="34" charset="0"/>
                <a:cs typeface="Arial" pitchFamily="34" charset="0"/>
              </a:rPr>
              <a:t>     FA=0 – isotropic - in areas where water diffuses freely </a:t>
            </a:r>
          </a:p>
          <a:p>
            <a:pPr>
              <a:lnSpc>
                <a:spcPct val="110000"/>
              </a:lnSpc>
              <a:buNone/>
            </a:pPr>
            <a:r>
              <a:rPr lang="en-AU" sz="2600" kern="1400" dirty="0" smtClean="0">
                <a:latin typeface="Arial" pitchFamily="34" charset="0"/>
                <a:cs typeface="Arial" pitchFamily="34" charset="0"/>
              </a:rPr>
              <a:t>     FA=1 – anisotropic- in highly </a:t>
            </a:r>
            <a:r>
              <a:rPr lang="en-AU" sz="2600" kern="1400" dirty="0" err="1" smtClean="0">
                <a:latin typeface="Arial" pitchFamily="34" charset="0"/>
                <a:cs typeface="Arial" pitchFamily="34" charset="0"/>
              </a:rPr>
              <a:t>myelinated</a:t>
            </a:r>
            <a:r>
              <a:rPr lang="en-AU" sz="2600" kern="1400" dirty="0" smtClean="0">
                <a:latin typeface="Arial" pitchFamily="34" charset="0"/>
                <a:cs typeface="Arial" pitchFamily="34" charset="0"/>
              </a:rPr>
              <a:t> WM fibres</a:t>
            </a:r>
          </a:p>
          <a:p>
            <a:pPr marL="624078" indent="-514350">
              <a:buNone/>
            </a:pPr>
            <a:r>
              <a:rPr lang="en-US" sz="2600" kern="1400" dirty="0" smtClean="0">
                <a:latin typeface="Arial" pitchFamily="34" charset="0"/>
                <a:cs typeface="Arial" pitchFamily="34" charset="0"/>
              </a:rPr>
              <a:t> </a:t>
            </a:r>
            <a:endParaRPr lang="en-AU" sz="2600" kern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CE_Figure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177" y="1300166"/>
            <a:ext cx="4901712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34182" y="133915"/>
            <a:ext cx="863844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2800" b="1" dirty="0"/>
              <a:t>Genetic Influences on White Matter Integrity (FA)</a:t>
            </a:r>
            <a:endParaRPr lang="en-AU" sz="2800" b="1" dirty="0"/>
          </a:p>
        </p:txBody>
      </p:sp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361752" y="620688"/>
            <a:ext cx="8818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Char char="§"/>
            </a:pPr>
            <a:r>
              <a:rPr lang="en-US" dirty="0" smtClean="0"/>
              <a:t>genetic </a:t>
            </a:r>
            <a:r>
              <a:rPr lang="en-US" dirty="0" smtClean="0"/>
              <a:t>factors explain 75 - 90% of the variance in FA in almost all white matter regions </a:t>
            </a:r>
            <a:r>
              <a:rPr lang="en-US" sz="1800" i="1" dirty="0" smtClean="0">
                <a:solidFill>
                  <a:schemeClr val="tx2"/>
                </a:solidFill>
              </a:rPr>
              <a:t>Chiang </a:t>
            </a:r>
            <a:r>
              <a:rPr lang="en-US" sz="1800" i="1" dirty="0">
                <a:solidFill>
                  <a:schemeClr val="tx2"/>
                </a:solidFill>
              </a:rPr>
              <a:t>et al. </a:t>
            </a:r>
            <a:r>
              <a:rPr lang="en-US" sz="1800" i="1" dirty="0" smtClean="0">
                <a:solidFill>
                  <a:schemeClr val="tx2"/>
                </a:solidFill>
              </a:rPr>
              <a:t>2009 J </a:t>
            </a:r>
            <a:r>
              <a:rPr lang="en-US" sz="1800" i="1" dirty="0" err="1">
                <a:solidFill>
                  <a:schemeClr val="tx2"/>
                </a:solidFill>
              </a:rPr>
              <a:t>Neurosci</a:t>
            </a:r>
            <a:r>
              <a:rPr lang="en-US" sz="1800" i="1" dirty="0" smtClean="0">
                <a:solidFill>
                  <a:schemeClr val="tx2"/>
                </a:solidFill>
              </a:rPr>
              <a:t>. 29: 2212-24</a:t>
            </a:r>
            <a:endParaRPr lang="en-US" sz="1800" i="1" dirty="0">
              <a:solidFill>
                <a:schemeClr val="tx2"/>
              </a:solidFill>
            </a:endParaRPr>
          </a:p>
          <a:p>
            <a:pPr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659675" y="1606552"/>
            <a:ext cx="214532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 dirty="0" err="1">
                <a:solidFill>
                  <a:schemeClr val="accent2"/>
                </a:solidFill>
              </a:rPr>
              <a:t>splenium</a:t>
            </a:r>
            <a:r>
              <a:rPr lang="en-AU" sz="1200" dirty="0">
                <a:solidFill>
                  <a:schemeClr val="accent2"/>
                </a:solidFill>
              </a:rPr>
              <a:t> &amp;</a:t>
            </a:r>
          </a:p>
          <a:p>
            <a:pPr algn="ctr" eaLnBrk="0" hangingPunct="0"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 dirty="0">
                <a:solidFill>
                  <a:schemeClr val="accent2"/>
                </a:solidFill>
              </a:rPr>
              <a:t>part of CC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2329961" y="2286001"/>
            <a:ext cx="2088174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 dirty="0">
                <a:solidFill>
                  <a:schemeClr val="accent2"/>
                </a:solidFill>
              </a:rPr>
              <a:t>L cerebral peduncle, fornix, R inf. longitudinal fasc. / inf. </a:t>
            </a:r>
            <a:r>
              <a:rPr lang="en-AU" sz="1200" dirty="0" err="1">
                <a:solidFill>
                  <a:schemeClr val="accent2"/>
                </a:solidFill>
              </a:rPr>
              <a:t>fronto</a:t>
            </a:r>
            <a:r>
              <a:rPr lang="en-AU" sz="1200" dirty="0">
                <a:solidFill>
                  <a:schemeClr val="accent2"/>
                </a:solidFill>
              </a:rPr>
              <a:t>-occipital fasc.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989385" y="3357566"/>
            <a:ext cx="1433146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>
                <a:solidFill>
                  <a:schemeClr val="accent2"/>
                </a:solidFill>
              </a:rPr>
              <a:t>Anterior internal capsule &amp; L post. thalamic / optic radiation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725615" y="4500563"/>
            <a:ext cx="184638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>
                <a:solidFill>
                  <a:schemeClr val="accent2"/>
                </a:solidFill>
              </a:rPr>
              <a:t>sup. longitudinal fasc.</a:t>
            </a:r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2395904" y="5646738"/>
            <a:ext cx="2044211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AU" sz="1200">
                <a:solidFill>
                  <a:schemeClr val="accent2"/>
                </a:solidFill>
              </a:rPr>
              <a:t>sup. &amp; post. corona radiata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r="32308"/>
          <a:stretch>
            <a:fillRect/>
          </a:stretch>
        </p:blipFill>
        <p:spPr bwMode="auto">
          <a:xfrm>
            <a:off x="3042797" y="804968"/>
            <a:ext cx="5946525" cy="589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1560" y="327519"/>
            <a:ext cx="817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tx2"/>
                </a:solidFill>
              </a:rPr>
              <a:t>White matter integrity correlated with IQ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2000241"/>
            <a:ext cx="270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AU" sz="2000" dirty="0" smtClean="0"/>
              <a:t>correlated with PIQ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r = 0.3 - 0.4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51663" y="5000636"/>
            <a:ext cx="263771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1800" i="1" dirty="0" smtClean="0">
                <a:solidFill>
                  <a:schemeClr val="tx2"/>
                </a:solidFill>
              </a:rPr>
              <a:t>Chiang et al. 2009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1800" i="1" dirty="0" smtClean="0">
                <a:solidFill>
                  <a:schemeClr val="tx2"/>
                </a:solidFill>
              </a:rPr>
              <a:t>J </a:t>
            </a:r>
            <a:r>
              <a:rPr lang="en-US" sz="1800" i="1" dirty="0" err="1" smtClean="0">
                <a:solidFill>
                  <a:schemeClr val="tx2"/>
                </a:solidFill>
              </a:rPr>
              <a:t>Neurosci</a:t>
            </a:r>
            <a:r>
              <a:rPr lang="en-US" sz="1800" i="1" dirty="0" smtClean="0">
                <a:solidFill>
                  <a:schemeClr val="tx2"/>
                </a:solidFill>
              </a:rPr>
              <a:t>. 29: 2212-24</a:t>
            </a:r>
            <a:endParaRPr lang="en-US" sz="18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51663" y="285729"/>
            <a:ext cx="863844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2400" dirty="0">
                <a:solidFill>
                  <a:srgbClr val="FF0000"/>
                </a:solidFill>
              </a:rPr>
              <a:t>Genetic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correlation of </a:t>
            </a:r>
            <a:r>
              <a:rPr lang="en-US" sz="2400" dirty="0">
                <a:solidFill>
                  <a:schemeClr val="tx2"/>
                </a:solidFill>
              </a:rPr>
              <a:t>w</a:t>
            </a:r>
            <a:r>
              <a:rPr lang="en-US" sz="2400" dirty="0" smtClean="0">
                <a:solidFill>
                  <a:schemeClr val="tx2"/>
                </a:solidFill>
              </a:rPr>
              <a:t>hite </a:t>
            </a:r>
            <a:r>
              <a:rPr lang="en-US" sz="2400" dirty="0">
                <a:solidFill>
                  <a:schemeClr val="tx2"/>
                </a:solidFill>
              </a:rPr>
              <a:t>m</a:t>
            </a:r>
            <a:r>
              <a:rPr lang="en-US" sz="2400" dirty="0" smtClean="0">
                <a:solidFill>
                  <a:schemeClr val="tx2"/>
                </a:solidFill>
              </a:rPr>
              <a:t>atter </a:t>
            </a:r>
            <a:r>
              <a:rPr lang="en-US" sz="2400" dirty="0">
                <a:solidFill>
                  <a:schemeClr val="tx2"/>
                </a:solidFill>
              </a:rPr>
              <a:t>i</a:t>
            </a:r>
            <a:r>
              <a:rPr lang="en-US" sz="2400" dirty="0" smtClean="0">
                <a:solidFill>
                  <a:schemeClr val="tx2"/>
                </a:solidFill>
              </a:rPr>
              <a:t>ntegrity </a:t>
            </a:r>
            <a:r>
              <a:rPr lang="en-US" sz="2400" dirty="0">
                <a:solidFill>
                  <a:schemeClr val="tx2"/>
                </a:solidFill>
              </a:rPr>
              <a:t>(FA</a:t>
            </a:r>
            <a:r>
              <a:rPr lang="en-US" sz="2400" dirty="0" smtClean="0">
                <a:solidFill>
                  <a:schemeClr val="tx2"/>
                </a:solidFill>
              </a:rPr>
              <a:t>) with IQ</a:t>
            </a:r>
            <a:endParaRPr lang="en-AU" sz="2400" dirty="0">
              <a:solidFill>
                <a:schemeClr val="tx2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7593" t="10383" r="989"/>
          <a:stretch>
            <a:fillRect/>
          </a:stretch>
        </p:blipFill>
        <p:spPr bwMode="auto">
          <a:xfrm>
            <a:off x="3685714" y="831679"/>
            <a:ext cx="521748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17989" y="4797152"/>
            <a:ext cx="263771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1800" i="1" dirty="0" smtClean="0">
                <a:solidFill>
                  <a:schemeClr val="tx2"/>
                </a:solidFill>
              </a:rPr>
              <a:t>Chiang et al. 2009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None/>
            </a:pPr>
            <a:r>
              <a:rPr lang="en-US" sz="1800" i="1" dirty="0" smtClean="0">
                <a:solidFill>
                  <a:schemeClr val="tx2"/>
                </a:solidFill>
              </a:rPr>
              <a:t>J </a:t>
            </a:r>
            <a:r>
              <a:rPr lang="en-US" sz="1800" i="1" dirty="0" err="1" smtClean="0">
                <a:solidFill>
                  <a:schemeClr val="tx2"/>
                </a:solidFill>
              </a:rPr>
              <a:t>Neurosci</a:t>
            </a:r>
            <a:r>
              <a:rPr lang="en-US" sz="1800" i="1" dirty="0" smtClean="0">
                <a:solidFill>
                  <a:schemeClr val="tx2"/>
                </a:solidFill>
              </a:rPr>
              <a:t>. 29: 2212-24</a:t>
            </a:r>
            <a:endParaRPr lang="en-US" sz="1800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548" y="1643050"/>
            <a:ext cx="2901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 Genes (partly) moderate the correlation between </a:t>
            </a:r>
            <a:r>
              <a:rPr lang="en-US" sz="2000" dirty="0" err="1" smtClean="0"/>
              <a:t>fibre</a:t>
            </a:r>
            <a:r>
              <a:rPr lang="en-US" sz="2000" dirty="0" smtClean="0"/>
              <a:t> integrity and IQ     common physiological mechanism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_Group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2341" y="805321"/>
            <a:ext cx="4976054" cy="5786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663" y="343656"/>
            <a:ext cx="8242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BDNF Val66Met polymorphism effects on white matter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77" y="1571613"/>
            <a:ext cx="36927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Group 1: </a:t>
            </a:r>
            <a:r>
              <a:rPr lang="en-US" sz="2000" dirty="0" smtClean="0"/>
              <a:t>99M /135F (110 </a:t>
            </a:r>
            <a:r>
              <a:rPr lang="en-US" sz="2000" dirty="0" err="1" smtClean="0"/>
              <a:t>fam</a:t>
            </a:r>
            <a:r>
              <a:rPr lang="en-US" sz="2000" dirty="0" smtClean="0"/>
              <a:t>) age: 23.7±1.9 years.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chemeClr val="accent5"/>
                </a:solidFill>
              </a:rPr>
              <a:t>Group 2: </a:t>
            </a:r>
            <a:r>
              <a:rPr lang="en-US" sz="2000" dirty="0" smtClean="0"/>
              <a:t>89M /132F (128 </a:t>
            </a:r>
            <a:r>
              <a:rPr lang="en-US" sz="2000" dirty="0" err="1" smtClean="0"/>
              <a:t>fam</a:t>
            </a:r>
            <a:r>
              <a:rPr lang="en-US" sz="2000" dirty="0" smtClean="0"/>
              <a:t>) age: 23.7±2.2 years</a:t>
            </a:r>
          </a:p>
          <a:p>
            <a:endParaRPr lang="en-US" sz="2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 Val allele associated with up to 15% reduction in FA in major fiber tracts (</a:t>
            </a:r>
            <a:r>
              <a:rPr lang="en-US" sz="2000" dirty="0" err="1" smtClean="0"/>
              <a:t>splenium</a:t>
            </a:r>
            <a:r>
              <a:rPr lang="en-US" sz="2000" dirty="0" smtClean="0"/>
              <a:t> of the corpus </a:t>
            </a:r>
            <a:r>
              <a:rPr lang="en-US" sz="2000" dirty="0" err="1" smtClean="0"/>
              <a:t>callosum</a:t>
            </a:r>
            <a:r>
              <a:rPr lang="en-US" sz="2000" dirty="0" smtClean="0"/>
              <a:t>, left optic radiation)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smtClean="0"/>
              <a:t> replicated in both samples</a:t>
            </a:r>
          </a:p>
          <a:p>
            <a:r>
              <a:rPr lang="en-US" sz="2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smtClean="0"/>
              <a:t>© Queensland Institute of Medical Research   |   </a:t>
            </a:r>
            <a:fld id="{97103234-84EB-7642-9B66-484630A12280}" type="slidenum">
              <a:rPr lang="en-US" smtClean="0"/>
              <a:pPr algn="r"/>
              <a:t>27</a:t>
            </a:fld>
            <a:endParaRPr lang="en-US" dirty="0"/>
          </a:p>
        </p:txBody>
      </p:sp>
      <p:pic>
        <p:nvPicPr>
          <p:cNvPr id="3074" name="Picture 2" descr="An external file that holds a picture, illustration, etc.&#10;Object name is nihms428872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192688" cy="36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66419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>
                <a:solidFill>
                  <a:schemeClr val="tx1"/>
                </a:solidFill>
              </a:rPr>
              <a:t>Genetics of brain function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170" name="Picture 2" descr="Milestone 19Read my m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88" y="2060848"/>
            <a:ext cx="290512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NB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994" y="1547664"/>
            <a:ext cx="8805006" cy="3913336"/>
          </a:xfrm>
          <a:prstGeom prst="rect">
            <a:avLst/>
          </a:prstGeom>
        </p:spPr>
      </p:pic>
      <p:sp>
        <p:nvSpPr>
          <p:cNvPr id="3" name="Title 39"/>
          <p:cNvSpPr txBox="1">
            <a:spLocks/>
          </p:cNvSpPr>
          <p:nvPr/>
        </p:nvSpPr>
        <p:spPr>
          <a:xfrm>
            <a:off x="251520" y="40466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BOLD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fMRI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during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-back working memory task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412776"/>
            <a:ext cx="8784976" cy="674625"/>
          </a:xfrm>
        </p:spPr>
        <p:txBody>
          <a:bodyPr/>
          <a:lstStyle/>
          <a:p>
            <a:pPr algn="l"/>
            <a:r>
              <a:rPr lang="en-AU" sz="3600" b="1" dirty="0" smtClean="0">
                <a:latin typeface="Tahoma" pitchFamily="34" charset="0"/>
              </a:rPr>
              <a:t>QLD Twin Imaging Study (QTIMS)</a:t>
            </a:r>
            <a:endParaRPr lang="en-AU" sz="3600" b="1" dirty="0">
              <a:latin typeface="Tahoma" pitchFamily="34" charset="0"/>
            </a:endParaRPr>
          </a:p>
        </p:txBody>
      </p:sp>
      <p:sp>
        <p:nvSpPr>
          <p:cNvPr id="1708036" name="Text Box 4"/>
          <p:cNvSpPr txBox="1">
            <a:spLocks noChangeArrowheads="1"/>
          </p:cNvSpPr>
          <p:nvPr/>
        </p:nvSpPr>
        <p:spPr bwMode="auto">
          <a:xfrm>
            <a:off x="179512" y="2204864"/>
            <a:ext cx="3385255" cy="390875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Australia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Greig </a:t>
            </a:r>
            <a:r>
              <a:rPr lang="en-US" altLang="en-US" sz="2000" b="1" dirty="0">
                <a:solidFill>
                  <a:srgbClr val="000000"/>
                </a:solidFill>
              </a:rPr>
              <a:t>de Zubicaray (UQ)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Nick Martin (QIMR)	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</a:rPr>
              <a:t>Katie McMahon (UQ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)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3399"/>
                </a:solidFill>
              </a:rPr>
              <a:t>Margie </a:t>
            </a:r>
            <a:r>
              <a:rPr lang="en-US" altLang="en-US" sz="2000" b="1" dirty="0">
                <a:solidFill>
                  <a:srgbClr val="FF3399"/>
                </a:solidFill>
              </a:rPr>
              <a:t>Wright (QIMR</a:t>
            </a:r>
            <a:r>
              <a:rPr lang="en-US" altLang="en-US" sz="2000" b="1" dirty="0" smtClean="0">
                <a:solidFill>
                  <a:srgbClr val="FF3399"/>
                </a:solidFill>
              </a:rPr>
              <a:t>)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USA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3399"/>
                </a:solidFill>
              </a:rPr>
              <a:t>Paul Thompson (UCLA)</a:t>
            </a:r>
            <a:endParaRPr lang="en-US" altLang="en-US" sz="2000" b="1" dirty="0" smtClean="0">
              <a:solidFill>
                <a:srgbClr val="000000"/>
              </a:solidFill>
            </a:endParaRP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Arthur Toga (UCLA)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Xavier </a:t>
            </a:r>
            <a:r>
              <a:rPr lang="en-US" sz="2000" b="1" dirty="0" err="1" smtClean="0">
                <a:solidFill>
                  <a:srgbClr val="000000"/>
                </a:solidFill>
              </a:rPr>
              <a:t>Castellanos</a:t>
            </a:r>
            <a:r>
              <a:rPr lang="en-US" sz="2000" b="1" dirty="0" smtClean="0">
                <a:solidFill>
                  <a:srgbClr val="000000"/>
                </a:solidFill>
              </a:rPr>
              <a:t> (NYU)</a:t>
            </a:r>
          </a:p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Mike </a:t>
            </a:r>
            <a:r>
              <a:rPr lang="en-US" sz="2000" b="1" dirty="0" err="1" smtClean="0">
                <a:solidFill>
                  <a:srgbClr val="000000"/>
                </a:solidFill>
              </a:rPr>
              <a:t>Millham</a:t>
            </a:r>
            <a:r>
              <a:rPr lang="en-US" sz="2000" b="1" dirty="0" smtClean="0">
                <a:solidFill>
                  <a:srgbClr val="000000"/>
                </a:solidFill>
              </a:rPr>
              <a:t> (NYU)</a:t>
            </a:r>
            <a:endParaRPr lang="en-AU" sz="2000" b="1" dirty="0">
              <a:solidFill>
                <a:srgbClr val="FF3399"/>
              </a:solidFill>
            </a:endParaRPr>
          </a:p>
        </p:txBody>
      </p:sp>
      <p:sp>
        <p:nvSpPr>
          <p:cNvPr id="1708038" name="Text Box 6"/>
          <p:cNvSpPr txBox="1">
            <a:spLocks noChangeArrowheads="1"/>
          </p:cNvSpPr>
          <p:nvPr/>
        </p:nvSpPr>
        <p:spPr bwMode="auto">
          <a:xfrm>
            <a:off x="179512" y="6237312"/>
            <a:ext cx="8663236" cy="33854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914305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65000"/>
              <a:buFont typeface="Wingdings" pitchFamily="2" charset="2"/>
              <a:buChar char="n"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Supported by NIH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altLang="en-US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2007-2012) and </a:t>
            </a: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NHMRC (</a:t>
            </a:r>
            <a:r>
              <a:rPr lang="en-US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2008-2013)</a:t>
            </a:r>
            <a:endParaRPr lang="en-A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5" descr="triplets share d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04864"/>
            <a:ext cx="4767522" cy="3877578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2035" y="188640"/>
            <a:ext cx="8961966" cy="121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ctr" defTabSz="91430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3200" b="1" dirty="0" smtClean="0">
                <a:solidFill>
                  <a:srgbClr val="FF0000"/>
                </a:solidFill>
              </a:rPr>
              <a:t>Heritability of brain structure and function and its relation to </a:t>
            </a:r>
            <a:r>
              <a:rPr lang="en-AU" sz="3200" b="1" smtClean="0">
                <a:solidFill>
                  <a:srgbClr val="FF0000"/>
                </a:solidFill>
              </a:rPr>
              <a:t>cognition </a:t>
            </a:r>
            <a:endParaRPr lang="en-AU" sz="32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05825" cy="1139825"/>
          </a:xfrm>
        </p:spPr>
        <p:txBody>
          <a:bodyPr/>
          <a:lstStyle/>
          <a:p>
            <a:r>
              <a:rPr lang="en-US" sz="2800" b="1"/>
              <a:t>MZ co-twins showing similar brain activation patterns during the N-back task</a:t>
            </a:r>
            <a:endParaRPr lang="en-AU" sz="2800" b="1"/>
          </a:p>
        </p:txBody>
      </p:sp>
      <p:pic>
        <p:nvPicPr>
          <p:cNvPr id="731139" name="Picture 3" descr="8018201_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9838"/>
            <a:ext cx="4500563" cy="4075112"/>
          </a:xfrm>
          <a:prstGeom prst="rect">
            <a:avLst/>
          </a:prstGeom>
          <a:noFill/>
        </p:spPr>
      </p:pic>
      <p:pic>
        <p:nvPicPr>
          <p:cNvPr id="731140" name="Picture 4" descr="8018202_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25" y="2520950"/>
            <a:ext cx="4460875" cy="4027488"/>
          </a:xfrm>
          <a:prstGeom prst="rect">
            <a:avLst/>
          </a:prstGeom>
          <a:noFill/>
        </p:spPr>
      </p:pic>
      <p:sp>
        <p:nvSpPr>
          <p:cNvPr id="731141" name="Text Box 5"/>
          <p:cNvSpPr txBox="1">
            <a:spLocks noChangeArrowheads="1"/>
          </p:cNvSpPr>
          <p:nvPr/>
        </p:nvSpPr>
        <p:spPr bwMode="auto">
          <a:xfrm>
            <a:off x="260350" y="1905000"/>
            <a:ext cx="156845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2400">
                <a:solidFill>
                  <a:srgbClr val="000000"/>
                </a:solidFill>
                <a:latin typeface="Arial" pitchFamily="34" charset="0"/>
              </a:rPr>
              <a:t>Twin 1</a:t>
            </a:r>
          </a:p>
        </p:txBody>
      </p:sp>
      <p:sp>
        <p:nvSpPr>
          <p:cNvPr id="731142" name="Text Box 6"/>
          <p:cNvSpPr txBox="1">
            <a:spLocks noChangeArrowheads="1"/>
          </p:cNvSpPr>
          <p:nvPr/>
        </p:nvSpPr>
        <p:spPr bwMode="auto">
          <a:xfrm>
            <a:off x="4683125" y="1925638"/>
            <a:ext cx="1503363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2400">
                <a:solidFill>
                  <a:srgbClr val="000000"/>
                </a:solidFill>
                <a:latin typeface="Arial" pitchFamily="34" charset="0"/>
              </a:rPr>
              <a:t>Twin 2</a:t>
            </a:r>
          </a:p>
        </p:txBody>
      </p:sp>
    </p:spTree>
    <p:extLst>
      <p:ext uri="{BB962C8B-B14F-4D97-AF65-F5344CB8AC3E}">
        <p14:creationId xmlns:p14="http://schemas.microsoft.com/office/powerpoint/2010/main" val="14545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551863" cy="1139825"/>
          </a:xfrm>
        </p:spPr>
        <p:txBody>
          <a:bodyPr/>
          <a:lstStyle/>
          <a:p>
            <a:r>
              <a:rPr lang="en-US" sz="2800" b="1"/>
              <a:t>DZ co-twins showing different brain activation patterns during the N-back task</a:t>
            </a:r>
            <a:endParaRPr lang="en-AU" sz="2800" b="1"/>
          </a:p>
        </p:txBody>
      </p:sp>
      <p:pic>
        <p:nvPicPr>
          <p:cNvPr id="733187" name="Picture 3" descr="8432001_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2525"/>
            <a:ext cx="4500563" cy="4073525"/>
          </a:xfrm>
          <a:prstGeom prst="rect">
            <a:avLst/>
          </a:prstGeom>
          <a:noFill/>
        </p:spPr>
      </p:pic>
      <p:pic>
        <p:nvPicPr>
          <p:cNvPr id="733188" name="Picture 4" descr="8432002_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420938"/>
            <a:ext cx="4500562" cy="4062412"/>
          </a:xfrm>
          <a:prstGeom prst="rect">
            <a:avLst/>
          </a:prstGeom>
          <a:noFill/>
        </p:spPr>
      </p:pic>
      <p:sp>
        <p:nvSpPr>
          <p:cNvPr id="733189" name="Text Box 5"/>
          <p:cNvSpPr txBox="1">
            <a:spLocks noChangeArrowheads="1"/>
          </p:cNvSpPr>
          <p:nvPr/>
        </p:nvSpPr>
        <p:spPr bwMode="auto">
          <a:xfrm>
            <a:off x="282575" y="1943100"/>
            <a:ext cx="1738313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2400">
                <a:solidFill>
                  <a:srgbClr val="000000"/>
                </a:solidFill>
                <a:latin typeface="Arial" pitchFamily="34" charset="0"/>
              </a:rPr>
              <a:t>Twin 1</a:t>
            </a:r>
          </a:p>
        </p:txBody>
      </p:sp>
      <p:sp>
        <p:nvSpPr>
          <p:cNvPr id="733190" name="Text Box 6"/>
          <p:cNvSpPr txBox="1">
            <a:spLocks noChangeArrowheads="1"/>
          </p:cNvSpPr>
          <p:nvPr/>
        </p:nvSpPr>
        <p:spPr bwMode="auto">
          <a:xfrm>
            <a:off x="4881563" y="1930400"/>
            <a:ext cx="1738312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2400">
                <a:solidFill>
                  <a:srgbClr val="000000"/>
                </a:solidFill>
                <a:latin typeface="Arial" pitchFamily="34" charset="0"/>
              </a:rPr>
              <a:t>Twin 2</a:t>
            </a:r>
          </a:p>
        </p:txBody>
      </p:sp>
    </p:spTree>
    <p:extLst>
      <p:ext uri="{BB962C8B-B14F-4D97-AF65-F5344CB8AC3E}">
        <p14:creationId xmlns:p14="http://schemas.microsoft.com/office/powerpoint/2010/main" val="11093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1.jpg"/>
          <p:cNvPicPr>
            <a:picLocks noChangeAspect="1"/>
          </p:cNvPicPr>
          <p:nvPr/>
        </p:nvPicPr>
        <p:blipFill>
          <a:blip r:embed="rId3" cstate="print"/>
          <a:srcRect l="2572" r="2572"/>
          <a:stretch>
            <a:fillRect/>
          </a:stretch>
        </p:blipFill>
        <p:spPr>
          <a:xfrm>
            <a:off x="3709790" y="857232"/>
            <a:ext cx="5448566" cy="60007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823" y="1318022"/>
            <a:ext cx="349496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400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</a:pPr>
            <a:r>
              <a:rPr lang="en-AU" sz="1800" dirty="0" err="1" smtClean="0"/>
              <a:t>fMRI</a:t>
            </a:r>
            <a:r>
              <a:rPr lang="en-AU" sz="1800" dirty="0" smtClean="0"/>
              <a:t> study of </a:t>
            </a:r>
            <a:r>
              <a:rPr lang="en-AU" sz="1800" dirty="0" smtClean="0">
                <a:solidFill>
                  <a:schemeClr val="accent2"/>
                </a:solidFill>
              </a:rPr>
              <a:t>315</a:t>
            </a:r>
            <a:r>
              <a:rPr lang="en-AU" sz="1800" dirty="0" smtClean="0"/>
              <a:t> twins 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r>
              <a:rPr lang="en-AU" sz="1800" dirty="0" smtClean="0"/>
              <a:t>74 MZ pairs (29M/45F)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r>
              <a:rPr lang="en-AU" sz="1800" dirty="0" smtClean="0"/>
              <a:t>63 DZ pairs (11M /27F /25MF)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</a:pPr>
            <a:r>
              <a:rPr lang="en-AU" sz="1800" dirty="0" smtClean="0"/>
              <a:t>41 unpaired subjects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</a:pPr>
            <a:endParaRPr lang="en-AU" sz="1800" dirty="0" smtClean="0"/>
          </a:p>
          <a:p>
            <a:pPr>
              <a:buFont typeface="Wingdings" pitchFamily="2" charset="2"/>
              <a:buChar char="§"/>
            </a:pPr>
            <a:r>
              <a:rPr lang="en-AU" sz="1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sz="1800" dirty="0" err="1" smtClean="0">
                <a:solidFill>
                  <a:schemeClr val="accent4">
                    <a:lumMod val="50000"/>
                  </a:schemeClr>
                </a:solidFill>
              </a:rPr>
              <a:t>voxel</a:t>
            </a:r>
            <a:r>
              <a:rPr lang="en-AU" sz="1800" dirty="0" smtClean="0">
                <a:solidFill>
                  <a:schemeClr val="accent4">
                    <a:lumMod val="50000"/>
                  </a:schemeClr>
                </a:solidFill>
              </a:rPr>
              <a:t> analysis</a:t>
            </a:r>
          </a:p>
          <a:p>
            <a:pPr>
              <a:buNone/>
            </a:pPr>
            <a:r>
              <a:rPr lang="en-AU" sz="1800" dirty="0" smtClean="0"/>
              <a:t>   </a:t>
            </a:r>
            <a:r>
              <a:rPr lang="en-AU" sz="1600" i="1" dirty="0" smtClean="0"/>
              <a:t>Blokland et al. J </a:t>
            </a:r>
            <a:r>
              <a:rPr lang="en-AU" sz="1600" i="1" dirty="0" err="1" smtClean="0"/>
              <a:t>Neurosci</a:t>
            </a:r>
            <a:r>
              <a:rPr lang="en-AU" sz="1600" i="1" dirty="0" smtClean="0"/>
              <a:t>.  2011</a:t>
            </a:r>
          </a:p>
          <a:p>
            <a:endParaRPr lang="en-AU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AU" sz="1800" dirty="0" smtClean="0">
                <a:solidFill>
                  <a:schemeClr val="accent4">
                    <a:lumMod val="50000"/>
                  </a:schemeClr>
                </a:solidFill>
              </a:rPr>
              <a:t> regions of interest analysis (N=75 pairs)</a:t>
            </a:r>
          </a:p>
          <a:p>
            <a:pPr>
              <a:buNone/>
            </a:pPr>
            <a:r>
              <a:rPr lang="en-AU" sz="1600" i="1" dirty="0" err="1" smtClean="0"/>
              <a:t>Blokland</a:t>
            </a:r>
            <a:r>
              <a:rPr lang="en-AU" sz="1600" i="1" dirty="0" smtClean="0"/>
              <a:t> et al. 2008 Biol. Psychology</a:t>
            </a:r>
          </a:p>
          <a:p>
            <a:pPr>
              <a:buFont typeface="Wingdings" pitchFamily="2" charset="2"/>
              <a:buChar char="§"/>
            </a:pPr>
            <a:endParaRPr lang="en-AU" sz="1400" dirty="0" smtClean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endParaRPr lang="en-AU" sz="14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endParaRPr lang="en-AU" sz="14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</a:pPr>
            <a:endParaRPr lang="en-AU" sz="14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95000"/>
            </a:pPr>
            <a:r>
              <a:rPr lang="en-AU" dirty="0" smtClean="0"/>
              <a:t>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7606" y="214290"/>
            <a:ext cx="7772400" cy="642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fMRI</a:t>
            </a:r>
            <a:r>
              <a:rPr lang="en-AU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during </a:t>
            </a:r>
            <a:r>
              <a:rPr kumimoji="0" lang="en-A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+mj-lt"/>
                <a:ea typeface="+mj-ea"/>
                <a:cs typeface="+mj-cs"/>
              </a:rPr>
              <a:t>working memory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1407" y="1325132"/>
            <a:ext cx="4187542" cy="5532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663" y="1643051"/>
            <a:ext cx="3824681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18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AU" sz="1800" smtClean="0"/>
              <a:t> </a:t>
            </a:r>
            <a:r>
              <a:rPr lang="en-AU" sz="2000" smtClean="0"/>
              <a:t>significant </a:t>
            </a:r>
            <a:r>
              <a:rPr lang="en-AU" sz="2000" dirty="0" smtClean="0"/>
              <a:t>genetic influences on WM related brain activation, especially in frontal and parietal brain regions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AU" sz="2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AU" sz="2000" dirty="0" smtClean="0"/>
              <a:t> </a:t>
            </a:r>
            <a:r>
              <a:rPr lang="en-US" sz="2000" dirty="0" smtClean="0"/>
              <a:t>genetic influences highest in the parietal lobe (60-70%)</a:t>
            </a:r>
          </a:p>
          <a:p>
            <a:pPr>
              <a:buClr>
                <a:schemeClr val="accent1"/>
              </a:buClr>
            </a:pPr>
            <a:endParaRPr lang="en-AU" sz="2000" dirty="0" smtClean="0"/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AU" sz="2000" dirty="0" smtClean="0"/>
              <a:t> sizeable unique environmental effects - </a:t>
            </a:r>
            <a:r>
              <a:rPr lang="en-US" sz="2000" dirty="0" smtClean="0"/>
              <a:t>NOT all measurement error (reliability = 0.7 – 0.9 in most activated areas)</a:t>
            </a:r>
            <a:endParaRPr lang="en-AU" sz="2000" dirty="0" smtClean="0"/>
          </a:p>
          <a:p>
            <a:endParaRPr lang="en-AU" sz="20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7605" y="278919"/>
            <a:ext cx="8374673" cy="92869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Maps showing genetic influences on brain activation during working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GWAS for neuroimaging phenotypes</a:t>
            </a:r>
            <a:endParaRPr lang="en-A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16928"/>
          <a:stretch/>
        </p:blipFill>
        <p:spPr bwMode="auto">
          <a:xfrm>
            <a:off x="1475657" y="2203740"/>
            <a:ext cx="6480719" cy="31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6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657"/>
          <a:stretch>
            <a:fillRect/>
          </a:stretch>
        </p:blipFill>
        <p:spPr bwMode="auto">
          <a:xfrm>
            <a:off x="3032116" y="1196752"/>
            <a:ext cx="6111884" cy="49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9777" y="214291"/>
            <a:ext cx="89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GWAS of brain volumes (ADNI sample)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582" y="980729"/>
            <a:ext cx="292463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Alzheimer’s Disease </a:t>
            </a:r>
            <a:r>
              <a:rPr lang="en-AU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Neuroimaging</a:t>
            </a:r>
            <a:r>
              <a:rPr lang="en-AU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AU" sz="16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Iniative</a:t>
            </a:r>
            <a:r>
              <a:rPr lang="en-AU" sz="16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(ADNI) 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dirty="0" smtClean="0"/>
              <a:t>- mixed sample of healthy controls, MCI, AD</a:t>
            </a:r>
          </a:p>
          <a:p>
            <a:endParaRPr lang="en-US" sz="900" dirty="0" smtClean="0"/>
          </a:p>
          <a:p>
            <a:r>
              <a:rPr lang="en-US" sz="1600" dirty="0" smtClean="0"/>
              <a:t>N = 742 (temporal)</a:t>
            </a:r>
          </a:p>
          <a:p>
            <a:r>
              <a:rPr lang="en-US" sz="1600" dirty="0" smtClean="0"/>
              <a:t>N = 698 (hippo)</a:t>
            </a:r>
          </a:p>
          <a:p>
            <a:endParaRPr lang="en-US" sz="1000" dirty="0" smtClean="0"/>
          </a:p>
          <a:p>
            <a:r>
              <a:rPr lang="en-US" sz="1600" dirty="0" smtClean="0"/>
              <a:t>610K </a:t>
            </a:r>
            <a:r>
              <a:rPr lang="en-US" sz="1600" dirty="0" err="1" smtClean="0"/>
              <a:t>Illumina</a:t>
            </a:r>
            <a:r>
              <a:rPr lang="en-US" sz="1600" dirty="0" smtClean="0"/>
              <a:t> SNP</a:t>
            </a:r>
          </a:p>
          <a:p>
            <a:endParaRPr lang="en-US" sz="1600" dirty="0" smtClean="0"/>
          </a:p>
          <a:p>
            <a:r>
              <a:rPr lang="en-US" sz="1600" dirty="0" smtClean="0"/>
              <a:t>Genome –wide  evidence or support  - </a:t>
            </a:r>
            <a:r>
              <a:rPr lang="en-US" sz="1600" dirty="0" err="1" smtClean="0"/>
              <a:t>chrm</a:t>
            </a:r>
            <a:r>
              <a:rPr lang="en-US" sz="1600" dirty="0" smtClean="0"/>
              <a:t>. 12</a:t>
            </a:r>
          </a:p>
          <a:p>
            <a:endParaRPr lang="en-US" sz="1600" dirty="0" smtClean="0"/>
          </a:p>
          <a:p>
            <a:r>
              <a:rPr lang="en-US" sz="1600" i="1" dirty="0" smtClean="0"/>
              <a:t>Lower temporal lobe </a:t>
            </a:r>
            <a:r>
              <a:rPr lang="en-US" sz="1600" i="1" dirty="0" err="1" smtClean="0"/>
              <a:t>vols</a:t>
            </a:r>
            <a:r>
              <a:rPr lang="en-US" sz="1600" i="1" dirty="0" smtClean="0"/>
              <a:t> were  most assoc. with a common variant in GRIN2B</a:t>
            </a:r>
            <a:r>
              <a:rPr lang="en-US" sz="1600" dirty="0" smtClean="0"/>
              <a:t> .</a:t>
            </a:r>
          </a:p>
          <a:p>
            <a:endParaRPr lang="en-US" sz="1600" dirty="0" smtClean="0"/>
          </a:p>
          <a:p>
            <a:r>
              <a:rPr lang="en-US" sz="1600" dirty="0" smtClean="0"/>
              <a:t>Risk allele over-represented in AD and MCI </a:t>
            </a:r>
            <a:r>
              <a:rPr lang="en-US" sz="1600" dirty="0" err="1" smtClean="0"/>
              <a:t>vs</a:t>
            </a:r>
            <a:r>
              <a:rPr lang="en-US" sz="1600" dirty="0" smtClean="0"/>
              <a:t> elderly controls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170220" y="6381328"/>
            <a:ext cx="319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accent1"/>
                </a:solidFill>
              </a:rPr>
              <a:t>Stein et al. </a:t>
            </a:r>
            <a:r>
              <a:rPr lang="en-US" sz="1800" i="1" dirty="0" err="1" smtClean="0">
                <a:solidFill>
                  <a:schemeClr val="accent1"/>
                </a:solidFill>
              </a:rPr>
              <a:t>Neuroimage</a:t>
            </a:r>
            <a:r>
              <a:rPr lang="en-US" sz="1800" i="1" dirty="0" smtClean="0">
                <a:solidFill>
                  <a:schemeClr val="accent1"/>
                </a:solidFill>
              </a:rPr>
              <a:t>, 2010 </a:t>
            </a:r>
            <a:endParaRPr lang="en-US" sz="18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551723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smtClean="0">
                <a:solidFill>
                  <a:srgbClr val="FF0000"/>
                </a:solidFill>
                <a:latin typeface="Albertus Extra Bold" pitchFamily="34" charset="0"/>
              </a:rPr>
              <a:t>Enhancing </a:t>
            </a:r>
            <a:r>
              <a:rPr lang="en-AU" sz="3200" dirty="0" err="1" smtClean="0">
                <a:solidFill>
                  <a:srgbClr val="FF0000"/>
                </a:solidFill>
                <a:latin typeface="Albertus Extra Bold" pitchFamily="34" charset="0"/>
              </a:rPr>
              <a:t>Neuroimaging</a:t>
            </a:r>
            <a:r>
              <a:rPr lang="en-AU" sz="3200" dirty="0" smtClean="0">
                <a:solidFill>
                  <a:srgbClr val="FF0000"/>
                </a:solidFill>
                <a:latin typeface="Albertus Extra Bold" pitchFamily="34" charset="0"/>
              </a:rPr>
              <a:t> Genetics </a:t>
            </a:r>
            <a:r>
              <a:rPr lang="en-AU" sz="3200" smtClean="0">
                <a:solidFill>
                  <a:srgbClr val="FF0000"/>
                </a:solidFill>
                <a:latin typeface="Albertus Extra Bold" pitchFamily="34" charset="0"/>
              </a:rPr>
              <a:t>through Meta-Analysis</a:t>
            </a:r>
            <a:endParaRPr lang="en-AU" sz="3200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http://enigma.ini.usc.edu/wp-content/themes/enigma/images/sub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70818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0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>
                <a:solidFill>
                  <a:schemeClr val="bg1"/>
                </a:solidFill>
              </a:rPr>
              <a:t>ENIGMA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>
                <a:solidFill>
                  <a:schemeClr val="bg1"/>
                </a:solidFill>
              </a:rPr>
              <a:t>Drawing together groups conducting brain imaging studies</a:t>
            </a:r>
          </a:p>
          <a:p>
            <a:pPr lvl="1" eaLnBrk="1" hangingPunct="1"/>
            <a:r>
              <a:rPr lang="en-AU" altLang="en-US" dirty="0" smtClean="0">
                <a:solidFill>
                  <a:schemeClr val="bg1"/>
                </a:solidFill>
              </a:rPr>
              <a:t>both patient and population samples</a:t>
            </a:r>
          </a:p>
          <a:p>
            <a:pPr lvl="1" eaLnBrk="1" hangingPunct="1"/>
            <a:r>
              <a:rPr lang="en-AU" altLang="en-US" dirty="0" smtClean="0">
                <a:solidFill>
                  <a:schemeClr val="bg1"/>
                </a:solidFill>
              </a:rPr>
              <a:t>with MRI, DTI, fMRI, and ASL</a:t>
            </a:r>
          </a:p>
          <a:p>
            <a:pPr lvl="1" eaLnBrk="1" hangingPunct="1"/>
            <a:r>
              <a:rPr lang="en-AU" altLang="en-US" dirty="0" smtClean="0">
                <a:solidFill>
                  <a:schemeClr val="bg1"/>
                </a:solidFill>
              </a:rPr>
              <a:t>with or collecting GWAS data</a:t>
            </a:r>
          </a:p>
          <a:p>
            <a:pPr eaLnBrk="1" hangingPunct="1"/>
            <a:r>
              <a:rPr lang="en-AU" altLang="en-US" dirty="0" smtClean="0">
                <a:solidFill>
                  <a:schemeClr val="bg1"/>
                </a:solidFill>
              </a:rPr>
              <a:t>Predominantly imaging groups moving into genetics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32338"/>
            <a:ext cx="12700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4724400"/>
            <a:ext cx="91598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4732338"/>
            <a:ext cx="1527175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732338"/>
            <a:ext cx="10160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Meta not Mega analysis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6612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3 main reasons </a:t>
            </a:r>
            <a:r>
              <a:rPr lang="en-AU" altLang="en-US" sz="2000" dirty="0" smtClean="0"/>
              <a:t>(in order of increasing importance)</a:t>
            </a:r>
            <a:endParaRPr lang="en-AU" altLang="en-US" dirty="0" smtClean="0"/>
          </a:p>
          <a:p>
            <a:pPr lvl="1" eaLnBrk="1" hangingPunct="1"/>
            <a:r>
              <a:rPr lang="en-AU" altLang="en-US" dirty="0" smtClean="0"/>
              <a:t>Cultural Barriers</a:t>
            </a:r>
          </a:p>
          <a:p>
            <a:pPr lvl="1" eaLnBrk="1" hangingPunct="1"/>
            <a:r>
              <a:rPr lang="en-AU" altLang="en-US" dirty="0" smtClean="0"/>
              <a:t>Practical constraints</a:t>
            </a:r>
          </a:p>
          <a:p>
            <a:pPr lvl="2" eaLnBrk="1" hangingPunct="1"/>
            <a:r>
              <a:rPr lang="en-AU" altLang="en-US" dirty="0" smtClean="0"/>
              <a:t>Size of data</a:t>
            </a:r>
          </a:p>
          <a:p>
            <a:pPr lvl="2" eaLnBrk="1" hangingPunct="1"/>
            <a:r>
              <a:rPr lang="en-AU" altLang="en-US" dirty="0" smtClean="0"/>
              <a:t>Processing time </a:t>
            </a:r>
          </a:p>
          <a:p>
            <a:pPr lvl="1" eaLnBrk="1" hangingPunct="1"/>
            <a:r>
              <a:rPr lang="en-AU" altLang="en-US" dirty="0" smtClean="0"/>
              <a:t>Scientific obstacles </a:t>
            </a:r>
          </a:p>
          <a:p>
            <a:pPr lvl="2" eaLnBrk="1" hangingPunct="1"/>
            <a:r>
              <a:rPr lang="en-AU" altLang="en-US" dirty="0" smtClean="0"/>
              <a:t>Insurmountable phenotypic heterogeneity?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altLang="en-US" sz="4000" smtClean="0">
                <a:solidFill>
                  <a:schemeClr val="bg1"/>
                </a:solidFill>
              </a:rPr>
              <a:t>Insurmountable phenotypic heterogeneity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1"/>
          <p:cNvGrpSpPr>
            <a:grpSpLocks/>
          </p:cNvGrpSpPr>
          <p:nvPr/>
        </p:nvGrpSpPr>
        <p:grpSpPr bwMode="auto">
          <a:xfrm>
            <a:off x="1655763" y="1700213"/>
            <a:ext cx="6588125" cy="2066925"/>
            <a:chOff x="1295400" y="2524125"/>
            <a:chExt cx="6588968" cy="2066925"/>
          </a:xfrm>
        </p:grpSpPr>
        <p:pic>
          <p:nvPicPr>
            <p:cNvPr id="71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2524125"/>
              <a:ext cx="65532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443" y="4333875"/>
              <a:ext cx="4352925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49" y="3860800"/>
            <a:ext cx="4448175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74638"/>
            <a:ext cx="8229600" cy="1143000"/>
          </a:xfrm>
        </p:spPr>
        <p:txBody>
          <a:bodyPr/>
          <a:lstStyle/>
          <a:p>
            <a:pPr eaLnBrk="1" hangingPunct="1"/>
            <a:r>
              <a:rPr lang="en-AU" smtClean="0"/>
              <a:t>Data Acquisition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0084" y="1914525"/>
            <a:ext cx="759633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4 Tesla MRI scanner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Wesley Hospital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Brisbane, Australia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</a:t>
            </a:r>
            <a:r>
              <a:rPr lang="en-US" sz="2000" dirty="0" smtClean="0"/>
              <a:t>tructural MRI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</a:t>
            </a:r>
            <a:r>
              <a:rPr lang="en-US" sz="2000" dirty="0" smtClean="0"/>
              <a:t>unctional MRI (fMRI) -  </a:t>
            </a:r>
            <a:r>
              <a:rPr lang="en-US" sz="1800" dirty="0" smtClean="0"/>
              <a:t>n-back working memory task; resting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Diffusion Tensor Imaging(DTI)</a:t>
            </a:r>
          </a:p>
        </p:txBody>
      </p:sp>
      <p:pic>
        <p:nvPicPr>
          <p:cNvPr id="14340" name="Picture 4" descr="Veronicas-MRI-Scan-(14)"/>
          <p:cNvPicPr>
            <a:picLocks noChangeAspect="1" noChangeArrowheads="1"/>
          </p:cNvPicPr>
          <p:nvPr/>
        </p:nvPicPr>
        <p:blipFill>
          <a:blip r:embed="rId3" cstate="print"/>
          <a:srcRect l="6445" t="3851" r="2667"/>
          <a:stretch>
            <a:fillRect/>
          </a:stretch>
        </p:blipFill>
        <p:spPr bwMode="auto">
          <a:xfrm>
            <a:off x="5148064" y="1196753"/>
            <a:ext cx="3720604" cy="295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2" y="260648"/>
            <a:ext cx="316931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90" y="260152"/>
            <a:ext cx="3188294" cy="338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85629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9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IGMA_Locations-11-01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Protocols</a:t>
            </a:r>
          </a:p>
        </p:txBody>
      </p:sp>
      <p:pic>
        <p:nvPicPr>
          <p:cNvPr id="12291" name="Content Placeholder 7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" y="1849438"/>
            <a:ext cx="3752850" cy="4032250"/>
          </a:xfrm>
        </p:spPr>
      </p:pic>
      <p:sp>
        <p:nvSpPr>
          <p:cNvPr id="12292" name="Text Placeholder 10"/>
          <p:cNvSpPr>
            <a:spLocks noGrp="1"/>
          </p:cNvSpPr>
          <p:nvPr>
            <p:ph sz="half" idx="2"/>
          </p:nvPr>
        </p:nvSpPr>
        <p:spPr>
          <a:xfrm>
            <a:off x="4648200" y="1634579"/>
            <a:ext cx="4038600" cy="4530725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AU" altLang="en-US" dirty="0" smtClean="0"/>
              <a:t>FSL FIRST/ FREESURFER</a:t>
            </a:r>
          </a:p>
          <a:p>
            <a:pPr eaLnBrk="1" hangingPunct="1">
              <a:buFont typeface="Arial" charset="0"/>
              <a:buChar char="•"/>
            </a:pPr>
            <a:r>
              <a:rPr lang="en-AU" altLang="en-US" dirty="0" err="1" smtClean="0"/>
              <a:t>HapMap</a:t>
            </a:r>
            <a:r>
              <a:rPr lang="en-AU" altLang="en-US" dirty="0" smtClean="0"/>
              <a:t> III</a:t>
            </a:r>
          </a:p>
          <a:p>
            <a:pPr eaLnBrk="1" hangingPunct="1">
              <a:buFont typeface="Arial" charset="0"/>
              <a:buChar char="•"/>
            </a:pPr>
            <a:r>
              <a:rPr lang="en-AU" altLang="en-US" dirty="0" smtClean="0"/>
              <a:t>Full sample </a:t>
            </a:r>
            <a:r>
              <a:rPr lang="en-AU" altLang="en-US" dirty="0" err="1" smtClean="0"/>
              <a:t>vs</a:t>
            </a:r>
            <a:r>
              <a:rPr lang="en-AU" altLang="en-US" dirty="0" smtClean="0"/>
              <a:t> healthy controls only</a:t>
            </a:r>
          </a:p>
          <a:p>
            <a:pPr eaLnBrk="1" hangingPunct="1"/>
            <a:endParaRPr lang="en-AU" altLang="en-US" dirty="0" smtClean="0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93096"/>
            <a:ext cx="2160240" cy="15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85473"/>
            <a:ext cx="1829681" cy="153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1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91" y="0"/>
            <a:ext cx="917397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250825" y="1987550"/>
            <a:ext cx="8561388" cy="79375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First ENIGMA project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250825" y="3355975"/>
            <a:ext cx="85613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Which genes contribute to hippocampus volume 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(HV) and </a:t>
            </a:r>
            <a:r>
              <a: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measures of total brain 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volume (ICV)?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/>
          <p:cNvPicPr>
            <a:picLocks noChangeAspect="1" noChangeArrowheads="1"/>
          </p:cNvPicPr>
          <p:nvPr/>
        </p:nvPicPr>
        <p:blipFill>
          <a:blip r:embed="rId2" cstate="print"/>
          <a:srcRect l="23688" t="45702" r="25079" b="1352"/>
          <a:stretch>
            <a:fillRect/>
          </a:stretch>
        </p:blipFill>
        <p:spPr bwMode="auto">
          <a:xfrm>
            <a:off x="152400" y="549275"/>
            <a:ext cx="8858998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kstvak 5"/>
          <p:cNvSpPr txBox="1">
            <a:spLocks noChangeArrowheads="1"/>
          </p:cNvSpPr>
          <p:nvPr/>
        </p:nvSpPr>
        <p:spPr bwMode="auto">
          <a:xfrm>
            <a:off x="3770312" y="5334000"/>
            <a:ext cx="19752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200" dirty="0">
                <a:solidFill>
                  <a:prstClr val="black"/>
                </a:solidFill>
              </a:rPr>
              <a:t>MA: sample-size weighted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5288" y="157163"/>
            <a:ext cx="8353425" cy="463550"/>
          </a:xfrm>
          <a:prstGeom prst="rect">
            <a:avLst/>
          </a:prstGeom>
        </p:spPr>
        <p:txBody>
          <a:bodyPr/>
          <a:lstStyle/>
          <a:p>
            <a:pPr algn="ctr" defTabSz="914400" eaLnBrk="0" hangingPunct="0">
              <a:lnSpc>
                <a:spcPct val="81000"/>
              </a:lnSpc>
              <a:buClr>
                <a:srgbClr val="BE311A"/>
              </a:buClr>
              <a:buSzPct val="100000"/>
              <a:defRPr/>
            </a:pPr>
            <a:r>
              <a:rPr lang="en-US" sz="32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/>
                <a:cs typeface="Arial" pitchFamily="34" charset="0"/>
              </a:rPr>
              <a:t>ENIGMA </a:t>
            </a:r>
            <a:r>
              <a:rPr lang="en-US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/>
                <a:cs typeface="Arial" pitchFamily="34" charset="0"/>
              </a:rPr>
              <a:t>project: the </a:t>
            </a:r>
            <a:r>
              <a:rPr lang="en-US" sz="3200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/>
                <a:cs typeface="Arial" pitchFamily="34" charset="0"/>
              </a:rPr>
              <a:t>approach</a:t>
            </a:r>
            <a:endParaRPr lang="en-US" sz="3200" kern="0" dirty="0">
              <a:solidFill>
                <a:prstClr val="black">
                  <a:lumMod val="65000"/>
                  <a:lumOff val="35000"/>
                </a:prstClr>
              </a:solidFill>
              <a:latin typeface="Franklin Gothic Book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9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/>
            <a:r>
              <a:rPr lang="en-AU" altLang="en-US" sz="4400" smtClean="0"/>
              <a:t>Custom built QC pipelines</a:t>
            </a:r>
            <a:endParaRPr lang="en-AU" altLang="en-US" smtClean="0"/>
          </a:p>
        </p:txBody>
      </p:sp>
      <p:pic>
        <p:nvPicPr>
          <p:cNvPr id="9224" name="Picture 16" descr="Macintosh HD:Users:steinja:Desktop:AlleleFreqDiff.jpg"/>
          <p:cNvPicPr>
            <a:picLocks noChangeAspect="1"/>
          </p:cNvPicPr>
          <p:nvPr/>
        </p:nvPicPr>
        <p:blipFill>
          <a:blip r:embed="rId2"/>
          <a:srcRect b="19781"/>
          <a:stretch>
            <a:fillRect/>
          </a:stretch>
        </p:blipFill>
        <p:spPr bwMode="auto">
          <a:xfrm>
            <a:off x="395288" y="1557338"/>
            <a:ext cx="3886200" cy="403383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22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944563"/>
            <a:ext cx="3749675" cy="5940425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6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QC protocols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096963"/>
            <a:ext cx="340042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96963"/>
            <a:ext cx="33528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44625"/>
            <a:ext cx="17811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4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9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39825"/>
          </a:xfrm>
        </p:spPr>
        <p:txBody>
          <a:bodyPr/>
          <a:lstStyle/>
          <a:p>
            <a:pPr eaLnBrk="1" hangingPunct="1"/>
            <a:r>
              <a:rPr lang="en-AU" altLang="en-US" sz="4400" smtClean="0"/>
              <a:t>Custom built QC pipelines</a:t>
            </a:r>
            <a:endParaRPr lang="en-AU" altLang="en-US" smtClean="0"/>
          </a:p>
        </p:txBody>
      </p:sp>
      <p:pic>
        <p:nvPicPr>
          <p:cNvPr id="9222" name="Picture 13" descr="Macintosh HD:Users:steinja:Desktop:LHipp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836613"/>
            <a:ext cx="3951287" cy="511333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223" name="Picture 14" descr="Macintosh HD:Users:steinja:Desktop:LR_Ratio_bigran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8050" y="920750"/>
            <a:ext cx="3886200" cy="502920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23850" y="981075"/>
            <a:ext cx="8496300" cy="56880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Imaging QC</a:t>
            </a:r>
          </a:p>
        </p:txBody>
      </p:sp>
      <p:grpSp>
        <p:nvGrpSpPr>
          <p:cNvPr id="18436" name="Group 3"/>
          <p:cNvGrpSpPr>
            <a:grpSpLocks noChangeAspect="1"/>
          </p:cNvGrpSpPr>
          <p:nvPr/>
        </p:nvGrpSpPr>
        <p:grpSpPr bwMode="auto">
          <a:xfrm>
            <a:off x="395288" y="1014413"/>
            <a:ext cx="5164137" cy="2990850"/>
            <a:chOff x="258737" y="1693188"/>
            <a:chExt cx="8607440" cy="4985499"/>
          </a:xfrm>
        </p:grpSpPr>
        <p:sp>
          <p:nvSpPr>
            <p:cNvPr id="4" name="Rectangle 3"/>
            <p:cNvSpPr/>
            <p:nvPr/>
          </p:nvSpPr>
          <p:spPr>
            <a:xfrm>
              <a:off x="258737" y="1693188"/>
              <a:ext cx="8607440" cy="49854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44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8" t="8218" r="32028" b="43558"/>
            <a:stretch>
              <a:fillRect/>
            </a:stretch>
          </p:blipFill>
          <p:spPr bwMode="auto">
            <a:xfrm>
              <a:off x="457200" y="1918416"/>
              <a:ext cx="2718035" cy="212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6" t="8615" r="30573" b="40923"/>
            <a:stretch>
              <a:fillRect/>
            </a:stretch>
          </p:blipFill>
          <p:spPr bwMode="auto">
            <a:xfrm>
              <a:off x="2930843" y="1918416"/>
              <a:ext cx="3041301" cy="2229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6" t="9425" r="32324" b="44106"/>
            <a:stretch>
              <a:fillRect/>
            </a:stretch>
          </p:blipFill>
          <p:spPr bwMode="auto">
            <a:xfrm>
              <a:off x="457200" y="4018967"/>
              <a:ext cx="2783397" cy="2048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1" t="6915" r="30032" b="41644"/>
            <a:stretch>
              <a:fillRect/>
            </a:stretch>
          </p:blipFill>
          <p:spPr bwMode="auto">
            <a:xfrm>
              <a:off x="3175235" y="3880225"/>
              <a:ext cx="2916672" cy="227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0" t="3081" r="30547" b="39516"/>
            <a:stretch>
              <a:fillRect/>
            </a:stretch>
          </p:blipFill>
          <p:spPr bwMode="auto">
            <a:xfrm>
              <a:off x="5755957" y="3687175"/>
              <a:ext cx="3110220" cy="253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42" t="10934" r="32915" b="44414"/>
            <a:stretch>
              <a:fillRect/>
            </a:stretch>
          </p:blipFill>
          <p:spPr bwMode="auto">
            <a:xfrm>
              <a:off x="5755957" y="1999476"/>
              <a:ext cx="2756374" cy="1972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7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41" r="-45441"/>
          <a:stretch>
            <a:fillRect/>
          </a:stretch>
        </p:blipFill>
        <p:spPr bwMode="auto">
          <a:xfrm>
            <a:off x="3779838" y="2997200"/>
            <a:ext cx="65452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5" r="-17365"/>
          <a:stretch>
            <a:fillRect/>
          </a:stretch>
        </p:blipFill>
        <p:spPr bwMode="auto">
          <a:xfrm>
            <a:off x="5132388" y="1004888"/>
            <a:ext cx="397668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21"/>
          <p:cNvGrpSpPr>
            <a:grpSpLocks noChangeAspect="1"/>
          </p:cNvGrpSpPr>
          <p:nvPr/>
        </p:nvGrpSpPr>
        <p:grpSpPr bwMode="auto">
          <a:xfrm>
            <a:off x="676275" y="4079875"/>
            <a:ext cx="4579938" cy="2517775"/>
            <a:chOff x="114390" y="4603771"/>
            <a:chExt cx="5723319" cy="3147619"/>
          </a:xfrm>
        </p:grpSpPr>
        <p:pic>
          <p:nvPicPr>
            <p:cNvPr id="18440" name="Content Placeholder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r="7620"/>
            <a:stretch>
              <a:fillRect/>
            </a:stretch>
          </p:blipFill>
          <p:spPr bwMode="auto">
            <a:xfrm>
              <a:off x="114390" y="4603771"/>
              <a:ext cx="5723319" cy="3147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Content Placeholder 5" descr="NotExcludedHistograms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5" t="3963" r="2727" b="49472"/>
            <a:stretch>
              <a:fillRect/>
            </a:stretch>
          </p:blipFill>
          <p:spPr bwMode="auto">
            <a:xfrm>
              <a:off x="2237309" y="6041200"/>
              <a:ext cx="1607828" cy="157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 flipH="1">
              <a:off x="2854045" y="6078350"/>
              <a:ext cx="202350" cy="730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1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/>
              <a:t>Did the consortium</a:t>
            </a:r>
            <a:br>
              <a:rPr lang="en-AU" altLang="en-US" dirty="0" smtClean="0"/>
            </a:br>
            <a:r>
              <a:rPr lang="en-AU" altLang="en-US" dirty="0" smtClean="0"/>
              <a:t>approach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9544"/>
            <a:ext cx="49530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dirty="0" smtClean="0"/>
              <a:t>All studies underpowered</a:t>
            </a:r>
          </a:p>
          <a:p>
            <a:pPr>
              <a:defRPr/>
            </a:pPr>
            <a:r>
              <a:rPr lang="en-AU" dirty="0" smtClean="0"/>
              <a:t>Within ‘</a:t>
            </a:r>
            <a:r>
              <a:rPr lang="en-AU" dirty="0" err="1" smtClean="0"/>
              <a:t>normals</a:t>
            </a:r>
            <a:r>
              <a:rPr lang="en-AU" dirty="0" smtClean="0"/>
              <a:t>’ no sig results in any individual study</a:t>
            </a:r>
          </a:p>
          <a:p>
            <a:pPr>
              <a:defRPr/>
            </a:pPr>
            <a:r>
              <a:rPr lang="en-AU" dirty="0" smtClean="0"/>
              <a:t>206 authors </a:t>
            </a:r>
            <a:r>
              <a:rPr lang="en-AU" dirty="0" err="1" smtClean="0"/>
              <a:t>vs</a:t>
            </a:r>
            <a:r>
              <a:rPr lang="en-AU" dirty="0" smtClean="0"/>
              <a:t> effect of 22 underpowered null papers on the literature?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AU" dirty="0" smtClean="0"/>
          </a:p>
          <a:p>
            <a:pPr>
              <a:defRPr/>
            </a:pPr>
            <a:endParaRPr lang="en-AU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2275"/>
            <a:ext cx="17541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133600"/>
            <a:ext cx="3284537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eronicas-MRI-Scan-(14)"/>
          <p:cNvPicPr>
            <a:picLocks noChangeAspect="1" noChangeArrowheads="1"/>
          </p:cNvPicPr>
          <p:nvPr/>
        </p:nvPicPr>
        <p:blipFill>
          <a:blip r:embed="rId2" cstate="print"/>
          <a:srcRect l="6445" t="3851" r="2667"/>
          <a:stretch>
            <a:fillRect/>
          </a:stretch>
        </p:blipFill>
        <p:spPr bwMode="auto">
          <a:xfrm>
            <a:off x="611560" y="593750"/>
            <a:ext cx="4584700" cy="363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www.theveronicas.com/sites/g/files/g2000002076/f/styles/profile_avatar_large/public/null/564897_10150937804609430_194019821_n.jpg?itok=iA3vUM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81302"/>
            <a:ext cx="2292350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theveronicas.com/sites/g/files/g2000002076/f/styles/profile_avatar_large/public/null/427502_10150659533759430_844092219_n.jpg?itok=H_pUvB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92" y="3681302"/>
            <a:ext cx="2292350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theveronicas.com/sites/g/files/g2000002076/f/styles/big_album_thumnail/public/RIS%20Tour.jpg?itok=RfUgD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63" y="836712"/>
            <a:ext cx="2340532" cy="23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theveronicas.com/sites/g/files/g2000002076/f/styles/big_album_thumnail/public/Lolita%20Final.jpg?itok=8W7tsLk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563" y="3140968"/>
            <a:ext cx="2366845" cy="23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7772" t="15224" r="18329" b="2090"/>
          <a:stretch>
            <a:fillRect/>
          </a:stretch>
        </p:blipFill>
        <p:spPr bwMode="auto">
          <a:xfrm>
            <a:off x="4763" y="728663"/>
            <a:ext cx="9144000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7"/>
          <p:cNvSpPr>
            <a:spLocks noChangeArrowheads="1"/>
          </p:cNvSpPr>
          <p:nvPr/>
        </p:nvSpPr>
        <p:spPr bwMode="auto">
          <a:xfrm>
            <a:off x="2339975" y="5516563"/>
            <a:ext cx="431800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defTabSz="914400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316" name="Oval 8"/>
          <p:cNvSpPr>
            <a:spLocks noChangeArrowheads="1"/>
          </p:cNvSpPr>
          <p:nvPr/>
        </p:nvSpPr>
        <p:spPr bwMode="auto">
          <a:xfrm>
            <a:off x="7092950" y="5516563"/>
            <a:ext cx="431800" cy="36036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defTabSz="914400"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nl-NL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620713"/>
            <a:ext cx="32385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716463" y="620713"/>
            <a:ext cx="431800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319" name="Tekstvak 8"/>
          <p:cNvSpPr txBox="1">
            <a:spLocks noChangeArrowheads="1"/>
          </p:cNvSpPr>
          <p:nvPr/>
        </p:nvSpPr>
        <p:spPr bwMode="auto">
          <a:xfrm>
            <a:off x="2627313" y="5899150"/>
            <a:ext cx="2736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pt-BR" sz="1600" b="1">
                <a:solidFill>
                  <a:srgbClr val="C00000"/>
                </a:solidFill>
              </a:rPr>
              <a:t>N = 21,151; P = 6.70 × 10</a:t>
            </a:r>
            <a:r>
              <a:rPr lang="pt-BR" sz="1600" b="1" baseline="30000">
                <a:solidFill>
                  <a:srgbClr val="C00000"/>
                </a:solidFill>
              </a:rPr>
              <a:t>-16</a:t>
            </a:r>
            <a:endParaRPr lang="en-US" sz="1600" b="1" baseline="30000">
              <a:solidFill>
                <a:srgbClr val="C00000"/>
              </a:solidFill>
            </a:endParaRPr>
          </a:p>
        </p:txBody>
      </p:sp>
      <p:sp>
        <p:nvSpPr>
          <p:cNvPr id="13320" name="Tekstvak 9"/>
          <p:cNvSpPr txBox="1">
            <a:spLocks noChangeArrowheads="1"/>
          </p:cNvSpPr>
          <p:nvPr/>
        </p:nvSpPr>
        <p:spPr bwMode="auto">
          <a:xfrm>
            <a:off x="6361113" y="5899150"/>
            <a:ext cx="2747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pt-BR" sz="1600" b="1">
                <a:solidFill>
                  <a:srgbClr val="C00000"/>
                </a:solidFill>
              </a:rPr>
              <a:t>N = 15,782; P = 1.12 × 10</a:t>
            </a:r>
            <a:r>
              <a:rPr lang="pt-BR" sz="1600" b="1" baseline="30000">
                <a:solidFill>
                  <a:srgbClr val="C00000"/>
                </a:solidFill>
              </a:rPr>
              <a:t>-12</a:t>
            </a:r>
            <a:endParaRPr lang="en-US" sz="1600" b="1" baseline="30000">
              <a:solidFill>
                <a:srgbClr val="C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5288" y="157163"/>
            <a:ext cx="8353425" cy="463550"/>
          </a:xfrm>
          <a:prstGeom prst="rect">
            <a:avLst/>
          </a:prstGeom>
        </p:spPr>
        <p:txBody>
          <a:bodyPr/>
          <a:lstStyle/>
          <a:p>
            <a:pPr algn="ctr" defTabSz="914400" eaLnBrk="0" hangingPunct="0">
              <a:lnSpc>
                <a:spcPct val="81000"/>
              </a:lnSpc>
              <a:buClr>
                <a:srgbClr val="BE311A"/>
              </a:buClr>
              <a:buSzPct val="100000"/>
              <a:defRPr/>
            </a:pPr>
            <a:r>
              <a:rPr lang="en-US" sz="3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Franklin Gothic Book"/>
                <a:cs typeface="Arial" pitchFamily="34" charset="0"/>
              </a:rPr>
              <a:t>First ENIGMA project: the findings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2425"/>
            <a:ext cx="2528888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600" smtClean="0"/>
              <a:t>Hippocampal Volume</a:t>
            </a:r>
          </a:p>
        </p:txBody>
      </p:sp>
      <p:sp>
        <p:nvSpPr>
          <p:cNvPr id="20484" name="Content Placeholder 11"/>
          <p:cNvSpPr>
            <a:spLocks noGrp="1"/>
          </p:cNvSpPr>
          <p:nvPr>
            <p:ph sz="half" idx="1"/>
          </p:nvPr>
        </p:nvSpPr>
        <p:spPr>
          <a:xfrm>
            <a:off x="684213" y="1628775"/>
            <a:ext cx="4608512" cy="4114800"/>
          </a:xfrm>
        </p:spPr>
        <p:txBody>
          <a:bodyPr/>
          <a:lstStyle/>
          <a:p>
            <a:pPr eaLnBrk="1" hangingPunct="1"/>
            <a:r>
              <a:rPr lang="en-AU" altLang="en-US" sz="2400" smtClean="0"/>
              <a:t>Intergenic region </a:t>
            </a:r>
            <a:r>
              <a:rPr lang="en-US" altLang="en-US" sz="2400" smtClean="0"/>
              <a:t>12q24.22</a:t>
            </a:r>
          </a:p>
          <a:p>
            <a:pPr eaLnBrk="1" hangingPunct="1"/>
            <a:r>
              <a:rPr lang="en-US" altLang="en-US" sz="2400" smtClean="0"/>
              <a:t>between </a:t>
            </a:r>
            <a:r>
              <a:rPr lang="en-US" altLang="en-US" sz="2400" i="1" smtClean="0"/>
              <a:t>HRK</a:t>
            </a:r>
            <a:r>
              <a:rPr lang="en-US" altLang="en-US" sz="2400" smtClean="0"/>
              <a:t> and </a:t>
            </a:r>
            <a:r>
              <a:rPr lang="en-US" altLang="en-US" sz="2400" i="1" smtClean="0"/>
              <a:t>FBXW8</a:t>
            </a:r>
            <a:endParaRPr lang="en-US" altLang="en-US" sz="2400" smtClean="0"/>
          </a:p>
          <a:p>
            <a:pPr eaLnBrk="1" hangingPunct="1"/>
            <a:r>
              <a:rPr lang="en-US" altLang="en-US" sz="2400" smtClean="0"/>
              <a:t>Significant within ENIGMA</a:t>
            </a:r>
          </a:p>
          <a:p>
            <a:pPr eaLnBrk="1" hangingPunct="1"/>
            <a:r>
              <a:rPr lang="en-US" altLang="en-US" sz="2400" smtClean="0"/>
              <a:t>Reciprocal replication with the CHARGE consortium</a:t>
            </a:r>
          </a:p>
          <a:p>
            <a:pPr lvl="1" eaLnBrk="1" hangingPunct="1"/>
            <a:r>
              <a:rPr lang="en-US" altLang="en-US" sz="1800" i="1" smtClean="0"/>
              <a:t>N</a:t>
            </a:r>
            <a:r>
              <a:rPr lang="en-US" altLang="en-US" sz="1800" smtClean="0"/>
              <a:t>=20,797; </a:t>
            </a:r>
            <a:r>
              <a:rPr lang="en-US" altLang="en-US" sz="1800" i="1" smtClean="0"/>
              <a:t>P</a:t>
            </a:r>
            <a:r>
              <a:rPr lang="en-US" altLang="en-US" sz="1800" smtClean="0"/>
              <a:t>=</a:t>
            </a:r>
            <a:r>
              <a:rPr lang="en-GB" altLang="en-US" sz="1800" smtClean="0"/>
              <a:t>3.43x10</a:t>
            </a:r>
            <a:r>
              <a:rPr lang="en-GB" altLang="en-US" sz="1800" baseline="30000" smtClean="0"/>
              <a:t>-16</a:t>
            </a:r>
            <a:r>
              <a:rPr lang="en-GB" altLang="en-US" sz="1800" smtClean="0"/>
              <a:t> , MAF =.10</a:t>
            </a:r>
            <a:endParaRPr lang="en-GB" altLang="en-US" sz="1800" baseline="30000" smtClean="0"/>
          </a:p>
          <a:p>
            <a:pPr eaLnBrk="1" hangingPunct="1"/>
            <a:endParaRPr lang="en-GB" altLang="en-US" sz="2000" baseline="30000" smtClean="0"/>
          </a:p>
          <a:p>
            <a:pPr eaLnBrk="1" hangingPunct="1">
              <a:buFont typeface="Wingdings" pitchFamily="2" charset="2"/>
              <a:buNone/>
            </a:pPr>
            <a:endParaRPr lang="en-AU" altLang="en-US" sz="2000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067"/>
            <a:ext cx="3096146" cy="291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600" smtClean="0"/>
              <a:t>Hippocampal Volume</a:t>
            </a:r>
          </a:p>
        </p:txBody>
      </p:sp>
      <p:sp>
        <p:nvSpPr>
          <p:cNvPr id="21507" name="Content Placeholder 11"/>
          <p:cNvSpPr>
            <a:spLocks noGrp="1"/>
          </p:cNvSpPr>
          <p:nvPr>
            <p:ph sz="half" idx="1"/>
          </p:nvPr>
        </p:nvSpPr>
        <p:spPr>
          <a:xfrm>
            <a:off x="684213" y="1268413"/>
            <a:ext cx="4343400" cy="4114800"/>
          </a:xfrm>
        </p:spPr>
        <p:txBody>
          <a:bodyPr/>
          <a:lstStyle/>
          <a:p>
            <a:pPr eaLnBrk="1" hangingPunct="1"/>
            <a:r>
              <a:rPr lang="en-AU" altLang="en-US" sz="2400" smtClean="0"/>
              <a:t>Signal present in healthy and patient samples</a:t>
            </a:r>
          </a:p>
          <a:p>
            <a:pPr eaLnBrk="1" hangingPunct="1"/>
            <a:r>
              <a:rPr lang="en-GB" altLang="en-US" sz="2400" smtClean="0"/>
              <a:t>Independent of brain or head size</a:t>
            </a:r>
          </a:p>
          <a:p>
            <a:pPr eaLnBrk="1" hangingPunct="1"/>
            <a:r>
              <a:rPr lang="en-US" altLang="en-US" sz="2400" smtClean="0"/>
              <a:t>variant is associated with decreased HV of 50.6 mm</a:t>
            </a:r>
            <a:r>
              <a:rPr lang="en-US" altLang="en-US" sz="2400" baseline="30000" smtClean="0"/>
              <a:t>3</a:t>
            </a:r>
            <a:r>
              <a:rPr lang="en-US" altLang="en-US" sz="2400" smtClean="0"/>
              <a:t> or 1.3% of the average hippocampal volume per risk allele.</a:t>
            </a:r>
            <a:endParaRPr lang="en-AU" altLang="en-US" sz="2400" smtClean="0"/>
          </a:p>
        </p:txBody>
      </p:sp>
      <p:pic>
        <p:nvPicPr>
          <p:cNvPr id="21508" name="Picture 6" descr="Macintosh HD:Users:steinja:Documents:UCLA:ENIGMA:Paper:Figure 2:Fig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239963"/>
            <a:ext cx="359886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0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600" smtClean="0"/>
              <a:t>Hippocampal Volume</a:t>
            </a:r>
          </a:p>
        </p:txBody>
      </p:sp>
      <p:sp>
        <p:nvSpPr>
          <p:cNvPr id="22531" name="Content Placeholder 11"/>
          <p:cNvSpPr>
            <a:spLocks noGrp="1"/>
          </p:cNvSpPr>
          <p:nvPr>
            <p:ph sz="half" idx="1"/>
          </p:nvPr>
        </p:nvSpPr>
        <p:spPr>
          <a:xfrm>
            <a:off x="34925" y="1196975"/>
            <a:ext cx="3754438" cy="4876800"/>
          </a:xfrm>
        </p:spPr>
        <p:txBody>
          <a:bodyPr/>
          <a:lstStyle/>
          <a:p>
            <a:pPr eaLnBrk="1" hangingPunct="1"/>
            <a:r>
              <a:rPr lang="en-AU" altLang="en-US" sz="2000" i="1" smtClean="0"/>
              <a:t>TESC - cis</a:t>
            </a:r>
            <a:r>
              <a:rPr lang="en-AU" altLang="en-US" sz="2000" smtClean="0"/>
              <a:t> eQTL in brain tissue</a:t>
            </a:r>
          </a:p>
          <a:p>
            <a:pPr eaLnBrk="1" hangingPunct="1"/>
            <a:r>
              <a:rPr lang="en-US" altLang="en-US" sz="1600" smtClean="0"/>
              <a:t>UCL resected temporal lobe </a:t>
            </a:r>
          </a:p>
          <a:p>
            <a:pPr eaLnBrk="1" hangingPunct="1"/>
            <a:r>
              <a:rPr lang="en-US" altLang="en-US" sz="1600" smtClean="0"/>
              <a:t>SNPExpress </a:t>
            </a:r>
          </a:p>
          <a:p>
            <a:pPr eaLnBrk="1" hangingPunct="1"/>
            <a:r>
              <a:rPr lang="en-US" altLang="en-US" sz="1600" smtClean="0"/>
              <a:t>UK Brain Expression Database</a:t>
            </a:r>
          </a:p>
          <a:p>
            <a:pPr eaLnBrk="1" hangingPunct="1"/>
            <a:r>
              <a:rPr lang="en-US" altLang="en-US" sz="1600" smtClean="0"/>
              <a:t>Fetal Brain Expression</a:t>
            </a:r>
          </a:p>
          <a:p>
            <a:pPr eaLnBrk="1" hangingPunct="1"/>
            <a:r>
              <a:rPr lang="en-US" altLang="en-US" sz="1600" smtClean="0"/>
              <a:t>Adult Brain Expression</a:t>
            </a:r>
            <a:endParaRPr lang="en-GB" altLang="en-US" sz="1600" smtClean="0"/>
          </a:p>
          <a:p>
            <a:pPr eaLnBrk="1" hangingPunct="1"/>
            <a:endParaRPr lang="en-AU" altLang="en-US" sz="2000" smtClean="0"/>
          </a:p>
          <a:p>
            <a:pPr eaLnBrk="1" hangingPunct="1"/>
            <a:r>
              <a:rPr lang="en-AU" altLang="en-US" sz="2000" smtClean="0"/>
              <a:t>Notably tissue specific eQTLS</a:t>
            </a:r>
            <a:endParaRPr lang="en-US" altLang="en-US" sz="2000" smtClean="0"/>
          </a:p>
          <a:p>
            <a:pPr eaLnBrk="1" hangingPunct="1"/>
            <a:endParaRPr lang="en-AU" altLang="en-US" sz="1600" i="1" smtClean="0"/>
          </a:p>
          <a:p>
            <a:pPr eaLnBrk="1" hangingPunct="1"/>
            <a:r>
              <a:rPr lang="en-AU" altLang="en-US" sz="2000" i="1" smtClean="0"/>
              <a:t>cis</a:t>
            </a:r>
            <a:r>
              <a:rPr lang="en-AU" altLang="en-US" sz="2000" smtClean="0"/>
              <a:t> eQTLs for </a:t>
            </a:r>
            <a:r>
              <a:rPr lang="en-US" altLang="en-US" sz="2000" i="1" smtClean="0"/>
              <a:t>HRK</a:t>
            </a:r>
            <a:r>
              <a:rPr lang="en-US" altLang="en-US" sz="2000" smtClean="0"/>
              <a:t> and </a:t>
            </a:r>
            <a:r>
              <a:rPr lang="en-US" altLang="en-US" sz="2000" i="1" smtClean="0"/>
              <a:t>FBXW8 </a:t>
            </a:r>
            <a:r>
              <a:rPr lang="en-US" altLang="en-US" sz="2000" smtClean="0"/>
              <a:t>in blood</a:t>
            </a:r>
            <a:r>
              <a:rPr lang="en-US" altLang="en-US" sz="2000" i="1" smtClean="0"/>
              <a:t> </a:t>
            </a:r>
            <a:r>
              <a:rPr lang="en-AU" altLang="en-US" sz="2000" smtClean="0"/>
              <a:t>(</a:t>
            </a:r>
            <a:r>
              <a:rPr lang="en-US" altLang="en-US" sz="2000" smtClean="0"/>
              <a:t>PBMC)</a:t>
            </a:r>
          </a:p>
          <a:p>
            <a:pPr eaLnBrk="1" hangingPunct="1"/>
            <a:endParaRPr lang="en-AU" altLang="en-US" sz="1400" smtClean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484313"/>
            <a:ext cx="573246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6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Intracranial Volume</a:t>
            </a:r>
          </a:p>
        </p:txBody>
      </p:sp>
      <p:sp>
        <p:nvSpPr>
          <p:cNvPr id="23555" name="Content Placeholder 11"/>
          <p:cNvSpPr>
            <a:spLocks noGrp="1"/>
          </p:cNvSpPr>
          <p:nvPr>
            <p:ph sz="half" idx="1"/>
          </p:nvPr>
        </p:nvSpPr>
        <p:spPr>
          <a:xfrm>
            <a:off x="395288" y="1196975"/>
            <a:ext cx="4824412" cy="4114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AU" altLang="en-US" sz="2400" i="1" dirty="0" smtClean="0"/>
              <a:t>HMGA2</a:t>
            </a:r>
            <a:r>
              <a:rPr lang="en-AU" altLang="en-US" sz="2400" dirty="0" smtClean="0"/>
              <a:t> </a:t>
            </a:r>
            <a:r>
              <a:rPr lang="en-US" altLang="en-US" sz="2400" dirty="0" smtClean="0"/>
              <a:t>12q14.3</a:t>
            </a:r>
          </a:p>
          <a:p>
            <a:pPr lvl="1" eaLnBrk="1" hangingPunct="1"/>
            <a:r>
              <a:rPr lang="en-US" altLang="en-US" sz="2000" dirty="0" smtClean="0"/>
              <a:t>rs10784502 </a:t>
            </a:r>
            <a:r>
              <a:rPr lang="en-US" altLang="en-US" sz="2000" dirty="0" err="1" smtClean="0"/>
              <a:t>intronic</a:t>
            </a:r>
            <a:r>
              <a:rPr lang="en-US" altLang="en-US" sz="2000" dirty="0" smtClean="0"/>
              <a:t> SNP near the 3’ UTR</a:t>
            </a:r>
          </a:p>
          <a:p>
            <a:pPr lvl="1" eaLnBrk="1" hangingPunct="1"/>
            <a:r>
              <a:rPr lang="en-AU" altLang="en-US" sz="2000" dirty="0" smtClean="0"/>
              <a:t>high mobility group AT-hook 2 protein</a:t>
            </a:r>
          </a:p>
          <a:p>
            <a:pPr lvl="1" eaLnBrk="1" hangingPunct="1"/>
            <a:r>
              <a:rPr lang="en-AU" altLang="en-US" sz="2000" dirty="0" smtClean="0"/>
              <a:t>chromatin-associated protein that regulates stem-cell renewal</a:t>
            </a:r>
          </a:p>
          <a:p>
            <a:pPr lvl="1" eaLnBrk="1" hangingPunct="1"/>
            <a:r>
              <a:rPr lang="en-AU" altLang="en-US" sz="2000" dirty="0" smtClean="0"/>
              <a:t>role in neural precursor cells</a:t>
            </a:r>
          </a:p>
          <a:p>
            <a:pPr lvl="1" eaLnBrk="1" hangingPunct="1"/>
            <a:r>
              <a:rPr lang="en-AU" altLang="en-US" sz="2000" dirty="0" smtClean="0"/>
              <a:t>Increase of</a:t>
            </a:r>
            <a:r>
              <a:rPr lang="en-AU" altLang="en-US" sz="1800" dirty="0" smtClean="0"/>
              <a:t> </a:t>
            </a:r>
            <a:r>
              <a:rPr lang="en-US" altLang="en-US" sz="2000" dirty="0" smtClean="0"/>
              <a:t>8637.0 mm</a:t>
            </a:r>
            <a:r>
              <a:rPr lang="en-US" altLang="en-US" sz="2000" baseline="30000" dirty="0" smtClean="0"/>
              <a:t>3</a:t>
            </a:r>
            <a:r>
              <a:rPr lang="en-US" altLang="en-US" sz="2000" dirty="0" smtClean="0"/>
              <a:t> or 0.56% of ICV per risk allele</a:t>
            </a:r>
          </a:p>
          <a:p>
            <a:pPr eaLnBrk="1" hangingPunct="1"/>
            <a:r>
              <a:rPr lang="en-US" altLang="en-US" sz="2400" dirty="0" smtClean="0"/>
              <a:t>Replication with the CHARGE consortium</a:t>
            </a:r>
          </a:p>
          <a:p>
            <a:pPr lvl="1" eaLnBrk="1" hangingPunct="1"/>
            <a:r>
              <a:rPr lang="en-US" altLang="en-US" sz="1800" i="1" dirty="0" smtClean="0"/>
              <a:t>N</a:t>
            </a:r>
            <a:r>
              <a:rPr lang="en-US" altLang="en-US" sz="1800" dirty="0" smtClean="0"/>
              <a:t>=15,622; </a:t>
            </a:r>
            <a:r>
              <a:rPr lang="en-US" altLang="en-US" sz="1800" i="1" dirty="0" smtClean="0"/>
              <a:t>P</a:t>
            </a:r>
            <a:r>
              <a:rPr lang="en-US" altLang="en-US" sz="1800" dirty="0" smtClean="0"/>
              <a:t>=</a:t>
            </a:r>
            <a:r>
              <a:rPr lang="en-GB" altLang="en-US" sz="1800" dirty="0" smtClean="0"/>
              <a:t>8.50x10</a:t>
            </a:r>
            <a:r>
              <a:rPr lang="en-GB" altLang="en-US" sz="1800" baseline="30000" dirty="0" smtClean="0"/>
              <a:t>-12</a:t>
            </a:r>
            <a:r>
              <a:rPr lang="en-GB" altLang="en-US" sz="1800" dirty="0" smtClean="0"/>
              <a:t>, MAF =.48</a:t>
            </a:r>
            <a:r>
              <a:rPr lang="en-GB" altLang="en-US" sz="1800" baseline="30000" dirty="0" smtClean="0"/>
              <a:t> </a:t>
            </a:r>
          </a:p>
          <a:p>
            <a:pPr lvl="1" eaLnBrk="1" hangingPunct="1"/>
            <a:endParaRPr lang="en-GB" altLang="en-US" sz="1800" dirty="0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2656"/>
            <a:ext cx="3167063" cy="273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141663"/>
            <a:ext cx="29622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6092825"/>
            <a:ext cx="96361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0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1"/>
          <p:cNvSpPr>
            <a:spLocks noGrp="1"/>
          </p:cNvSpPr>
          <p:nvPr>
            <p:ph sz="half" idx="1"/>
          </p:nvPr>
        </p:nvSpPr>
        <p:spPr>
          <a:xfrm>
            <a:off x="395288" y="1258888"/>
            <a:ext cx="5040312" cy="4114800"/>
          </a:xfrm>
        </p:spPr>
        <p:txBody>
          <a:bodyPr/>
          <a:lstStyle/>
          <a:p>
            <a:pPr eaLnBrk="1" hangingPunct="1"/>
            <a:r>
              <a:rPr lang="en-AU" altLang="en-US" i="1" smtClean="0"/>
              <a:t>HMGA2</a:t>
            </a:r>
            <a:r>
              <a:rPr lang="en-AU" altLang="en-US" smtClean="0"/>
              <a:t> &amp; </a:t>
            </a:r>
            <a:r>
              <a:rPr lang="en-US" altLang="en-US" smtClean="0"/>
              <a:t>rs10784502 previously associated with height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1436688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Macintosh HD:Users:steinja:Desktop:ICV_HeightSN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273685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Macintosh HD:Users:steinja:Desktop:HippoCovICVwithpat_HeightSN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213100"/>
            <a:ext cx="2720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600" dirty="0"/>
              <a:t>P</a:t>
            </a:r>
            <a:r>
              <a:rPr lang="en-AU" altLang="en-US" sz="3600" dirty="0" smtClean="0"/>
              <a:t>leiotropic effects</a:t>
            </a:r>
            <a:r>
              <a:rPr lang="en-AU" altLang="en-US" sz="3600" dirty="0"/>
              <a:t>?</a:t>
            </a:r>
            <a:endParaRPr lang="en-AU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5370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1"/>
          <p:cNvSpPr>
            <a:spLocks noGrp="1"/>
          </p:cNvSpPr>
          <p:nvPr>
            <p:ph sz="half" idx="1"/>
          </p:nvPr>
        </p:nvSpPr>
        <p:spPr>
          <a:xfrm>
            <a:off x="949325" y="1401763"/>
            <a:ext cx="4270375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rs10784502 is also associated with PIQ</a:t>
            </a:r>
          </a:p>
          <a:p>
            <a:pPr lvl="1" eaLnBrk="1" hangingPunct="1"/>
            <a:r>
              <a:rPr lang="en-US" altLang="en-US" sz="2000" i="1" smtClean="0"/>
              <a:t>P</a:t>
            </a:r>
            <a:r>
              <a:rPr lang="en-US" altLang="en-US" sz="2000" smtClean="0"/>
              <a:t>=0.0044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424238"/>
            <a:ext cx="28146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25825"/>
            <a:ext cx="28146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27413"/>
            <a:ext cx="2814637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619125"/>
            <a:ext cx="28162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17"/>
          <p:cNvSpPr txBox="1">
            <a:spLocks noChangeArrowheads="1"/>
          </p:cNvSpPr>
          <p:nvPr/>
        </p:nvSpPr>
        <p:spPr bwMode="auto">
          <a:xfrm>
            <a:off x="1908175" y="321468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/>
              <a:t>		N ‘increasing’ risk alleles </a:t>
            </a:r>
          </a:p>
          <a:p>
            <a:r>
              <a:rPr lang="en-AU" altLang="en-US"/>
              <a:t>0			1			2</a:t>
            </a:r>
          </a:p>
        </p:txBody>
      </p:sp>
      <p:sp>
        <p:nvSpPr>
          <p:cNvPr id="25609" name="Title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1139825"/>
          </a:xfrm>
        </p:spPr>
        <p:txBody>
          <a:bodyPr/>
          <a:lstStyle/>
          <a:p>
            <a:pPr eaLnBrk="1" hangingPunct="1"/>
            <a:r>
              <a:rPr lang="en-AU" altLang="en-US" sz="3600" dirty="0"/>
              <a:t>P</a:t>
            </a:r>
            <a:r>
              <a:rPr lang="en-AU" altLang="en-US" sz="3600" dirty="0" smtClean="0"/>
              <a:t>leiotropic effects</a:t>
            </a:r>
            <a:r>
              <a:rPr lang="en-AU" altLang="en-US" sz="3600" dirty="0"/>
              <a:t>?</a:t>
            </a:r>
            <a:endParaRPr lang="en-AU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4822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AU" altLang="en-US" smtClean="0"/>
              <a:t>Endophenotypes/Attenuated functional consequences/ Pleiotropy...</a:t>
            </a:r>
          </a:p>
        </p:txBody>
      </p:sp>
      <p:sp>
        <p:nvSpPr>
          <p:cNvPr id="26627" name="Content Placeholder 11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54450"/>
          </a:xfrm>
        </p:spPr>
        <p:txBody>
          <a:bodyPr/>
          <a:lstStyle/>
          <a:p>
            <a:pPr eaLnBrk="1" hangingPunct="1"/>
            <a:r>
              <a:rPr lang="en-US" altLang="en-US" smtClean="0"/>
              <a:t>ICV known to correlate with body size and IQ</a:t>
            </a:r>
          </a:p>
          <a:p>
            <a:pPr eaLnBrk="1" hangingPunct="1"/>
            <a:r>
              <a:rPr lang="en-US" altLang="en-US" sz="2400" smtClean="0"/>
              <a:t>Height and IQ correlated r</a:t>
            </a:r>
            <a:r>
              <a:rPr lang="en-US" altLang="en-US" sz="2400" baseline="30000" smtClean="0"/>
              <a:t>2</a:t>
            </a:r>
            <a:r>
              <a:rPr lang="en-US" altLang="en-US" sz="2400" smtClean="0"/>
              <a:t> ~4%</a:t>
            </a:r>
          </a:p>
          <a:p>
            <a:pPr lvl="1" eaLnBrk="1" hangingPunct="1"/>
            <a:r>
              <a:rPr lang="en-US" altLang="en-US" sz="2000" smtClean="0"/>
              <a:t>r</a:t>
            </a:r>
            <a:r>
              <a:rPr lang="en-US" altLang="en-US" sz="2000" baseline="30000" smtClean="0"/>
              <a:t>2 </a:t>
            </a:r>
            <a:r>
              <a:rPr lang="en-US" altLang="en-US" sz="2000" baseline="-25000" smtClean="0"/>
              <a:t>G</a:t>
            </a:r>
            <a:r>
              <a:rPr lang="en-US" altLang="en-US" sz="2000" smtClean="0"/>
              <a:t> ~1.4%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173788"/>
            <a:ext cx="96361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430588"/>
            <a:ext cx="28146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3429000"/>
            <a:ext cx="28146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E_logo">
            <a:hlinkClick r:id="rId2" action="ppaction://hlinkpres?slideindex=1&amp;slidetitle=Decoding consciousnes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tracts_fa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6412468"/>
            <a:ext cx="487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D. Shattuck, K. </a:t>
            </a:r>
            <a:r>
              <a:rPr lang="en-US" dirty="0" err="1" smtClean="0">
                <a:solidFill>
                  <a:prstClr val="white"/>
                </a:solidFill>
              </a:rPr>
              <a:t>Ugurbil</a:t>
            </a:r>
            <a:r>
              <a:rPr lang="en-US" dirty="0" smtClean="0">
                <a:solidFill>
                  <a:prstClr val="white"/>
                </a:solidFill>
              </a:rPr>
              <a:t>, P. Thompson (2013)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819400"/>
            <a:ext cx="9144000" cy="14478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400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Franklin Gothic Book"/>
              </a:rPr>
              <a:t>Brain regions do not act in isolation: </a:t>
            </a:r>
            <a:r>
              <a:rPr lang="en-US" sz="4000" dirty="0" smtClean="0">
                <a:solidFill>
                  <a:prstClr val="white"/>
                </a:solidFill>
                <a:latin typeface="Franklin Gothic Book"/>
              </a:rPr>
              <a:t>connectivity is essential for proper communication</a:t>
            </a:r>
            <a:endParaRPr lang="en-US" sz="4000" dirty="0">
              <a:solidFill>
                <a:prstClr val="white"/>
              </a:solidFill>
              <a:latin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64293" y="88656"/>
            <a:ext cx="9317823" cy="1143000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3200" dirty="0" smtClean="0">
                <a:ea typeface="ＭＳ Ｐゴシック" pitchFamily="-112" charset="-128"/>
              </a:rPr>
              <a:t>    ENIGMA-DTI</a:t>
            </a:r>
            <a:endParaRPr lang="en-US" sz="3200" dirty="0">
              <a:ea typeface="ＭＳ Ｐゴシック" pitchFamily="-112" charset="-128"/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defTabSz="914400"/>
            <a:endParaRPr lang="en-US">
              <a:solidFill>
                <a:prstClr val="black"/>
              </a:solidFill>
              <a:latin typeface="Georgi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39000" y="14478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rot="5400000">
            <a:off x="6438900" y="1463675"/>
            <a:ext cx="708025" cy="9366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657600" y="5870878"/>
            <a:ext cx="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64292" y="642873"/>
            <a:ext cx="9079707" cy="5829136"/>
          </a:xfrm>
        </p:spPr>
        <p:txBody>
          <a:bodyPr>
            <a:normAutofit/>
          </a:bodyPr>
          <a:lstStyle/>
          <a:p>
            <a:pPr marL="623888" indent="-514350">
              <a:buFont typeface="Trebuchet MS" pitchFamily="-112" charset="0"/>
              <a:buAutoNum type="arabicPeriod"/>
            </a:pPr>
            <a:r>
              <a:rPr lang="en-US" sz="2400" dirty="0" smtClean="0">
                <a:ea typeface="ＭＳ Ｐゴシック" pitchFamily="-112" charset="-128"/>
              </a:rPr>
              <a:t>Create a common template</a:t>
            </a:r>
          </a:p>
          <a:p>
            <a:pPr marL="898208" lvl="1" indent="-514350"/>
            <a:r>
              <a:rPr lang="en-US" sz="2000" dirty="0" smtClean="0">
                <a:ea typeface="ＭＳ Ｐゴシック" pitchFamily="-112" charset="-128"/>
              </a:rPr>
              <a:t>100 healthy adult subjects from each of 4 sites around the world</a:t>
            </a:r>
          </a:p>
          <a:p>
            <a:pPr marL="623888" indent="-514350">
              <a:spcBef>
                <a:spcPts val="1200"/>
              </a:spcBef>
              <a:buFont typeface="Trebuchet MS" pitchFamily="-112" charset="0"/>
              <a:buAutoNum type="arabicPeriod"/>
            </a:pPr>
            <a:r>
              <a:rPr lang="en-US" sz="2400" dirty="0" smtClean="0">
                <a:ea typeface="ＭＳ Ｐゴシック" pitchFamily="-112" charset="-128"/>
              </a:rPr>
              <a:t>Find mean white matter fiber integrity values in the full brain and 14 standard tracts of interest along the WM skeleton</a:t>
            </a:r>
          </a:p>
          <a:p>
            <a:pPr marL="623888" indent="-514350">
              <a:buFont typeface="Trebuchet MS" pitchFamily="-112" charset="0"/>
              <a:buAutoNum type="arabicPeriod"/>
            </a:pPr>
            <a:endParaRPr lang="en-US" sz="2400" dirty="0">
              <a:ea typeface="ＭＳ Ｐゴシック" pitchFamily="-112" charset="-128"/>
            </a:endParaRPr>
          </a:p>
          <a:p>
            <a:pPr marL="623888" indent="-514350">
              <a:buFont typeface="Trebuchet MS" pitchFamily="-112" charset="0"/>
              <a:buAutoNum type="arabicPeriod"/>
            </a:pPr>
            <a:endParaRPr lang="en-US" sz="2400" dirty="0" smtClean="0">
              <a:ea typeface="ＭＳ Ｐゴシック" pitchFamily="-112" charset="-128"/>
            </a:endParaRPr>
          </a:p>
          <a:p>
            <a:pPr marL="109538" indent="0">
              <a:buNone/>
            </a:pPr>
            <a:endParaRPr lang="en-US" sz="2400" dirty="0" smtClean="0"/>
          </a:p>
          <a:p>
            <a:pPr marL="109538" indent="0">
              <a:buNone/>
            </a:pPr>
            <a:endParaRPr lang="en-US" sz="2400" dirty="0" smtClean="0"/>
          </a:p>
          <a:p>
            <a:pPr marL="623888" indent="-514350">
              <a:buFont typeface="+mj-lt"/>
              <a:buAutoNum type="arabicPeriod" startAt="3"/>
            </a:pPr>
            <a:r>
              <a:rPr lang="en-US" sz="2400" dirty="0" smtClean="0"/>
              <a:t>Multi</a:t>
            </a:r>
            <a:r>
              <a:rPr lang="en-US" sz="2400" dirty="0"/>
              <a:t>-site heritability </a:t>
            </a:r>
            <a:r>
              <a:rPr lang="en-US" sz="2400" dirty="0" smtClean="0"/>
              <a:t>analysis </a:t>
            </a:r>
          </a:p>
          <a:p>
            <a:pPr marL="898208" lvl="1" indent="-514350"/>
            <a:r>
              <a:rPr lang="en-US" sz="2000" dirty="0" smtClean="0">
                <a:ea typeface="ＭＳ Ｐゴシック" pitchFamily="-112" charset="-128"/>
              </a:rPr>
              <a:t>Are heritability measures stable and reliable across cohorts in regions</a:t>
            </a:r>
          </a:p>
          <a:p>
            <a:pPr marL="898208" lvl="1" indent="-514350"/>
            <a:r>
              <a:rPr lang="en-US" sz="2000" dirty="0" smtClean="0">
                <a:ea typeface="ＭＳ Ｐゴシック" pitchFamily="-112" charset="-128"/>
              </a:rPr>
              <a:t>If not, then they are not good targets for multi-site GWAS-MA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/>
          <a:srcRect t="51189"/>
          <a:stretch/>
        </p:blipFill>
        <p:spPr>
          <a:xfrm>
            <a:off x="832559" y="2391416"/>
            <a:ext cx="4560130" cy="1442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5048" y="6357718"/>
            <a:ext cx="2853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</a:rPr>
              <a:t>Jahanshad &amp; </a:t>
            </a:r>
            <a:r>
              <a:rPr lang="en-US" sz="1400" dirty="0" err="1" smtClean="0">
                <a:solidFill>
                  <a:prstClr val="black"/>
                </a:solidFill>
              </a:rPr>
              <a:t>Kochunov</a:t>
            </a:r>
            <a:r>
              <a:rPr lang="en-US" sz="1400" dirty="0" smtClean="0">
                <a:solidFill>
                  <a:prstClr val="black"/>
                </a:solidFill>
              </a:rPr>
              <a:t> et al, NIMG 2013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6" name="Picture 15" descr="GOBS_UCLA_metah2.pn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0" t="17239" r="12537" b="2965"/>
          <a:stretch/>
        </p:blipFill>
        <p:spPr>
          <a:xfrm>
            <a:off x="6543281" y="1978526"/>
            <a:ext cx="2431032" cy="2456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19761" y="5400657"/>
            <a:ext cx="4085175" cy="972899"/>
            <a:chOff x="478467" y="1978904"/>
            <a:chExt cx="8499550" cy="1977096"/>
          </a:xfrm>
        </p:grpSpPr>
        <p:grpSp>
          <p:nvGrpSpPr>
            <p:cNvPr id="4" name="Group 16"/>
            <p:cNvGrpSpPr/>
            <p:nvPr/>
          </p:nvGrpSpPr>
          <p:grpSpPr>
            <a:xfrm>
              <a:off x="478467" y="1978904"/>
              <a:ext cx="3415578" cy="1977096"/>
              <a:chOff x="250468" y="4393551"/>
              <a:chExt cx="4021710" cy="246444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40359" y="4393551"/>
                <a:ext cx="472520" cy="4873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628386" y="4393551"/>
                <a:ext cx="502053" cy="4873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579980" y="6347683"/>
                <a:ext cx="502053" cy="4873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50468" y="5348165"/>
                <a:ext cx="502053" cy="4873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710504" y="5414625"/>
                <a:ext cx="502053" cy="4873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4768" y="6370647"/>
                <a:ext cx="472520" cy="4873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799658" y="6250657"/>
                <a:ext cx="472520" cy="487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328959" y="5352870"/>
                <a:ext cx="472520" cy="487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628386" y="5387126"/>
                <a:ext cx="472520" cy="48735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" name="Straight Connector 30"/>
              <p:cNvCxnSpPr>
                <a:stCxn id="20" idx="1"/>
                <a:endCxn id="18" idx="6"/>
              </p:cNvCxnSpPr>
              <p:nvPr/>
            </p:nvCxnSpPr>
            <p:spPr>
              <a:xfrm flipH="1">
                <a:off x="1712879" y="4637227"/>
                <a:ext cx="91550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170632" y="4637227"/>
                <a:ext cx="14766" cy="5357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1579980" y="5172994"/>
                <a:ext cx="128466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endCxn id="30" idx="6"/>
              </p:cNvCxnSpPr>
              <p:nvPr/>
            </p:nvCxnSpPr>
            <p:spPr>
              <a:xfrm flipH="1" flipV="1">
                <a:off x="3100906" y="5630802"/>
                <a:ext cx="609599" cy="47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738308" y="5595933"/>
                <a:ext cx="609599" cy="47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156494" y="5595933"/>
                <a:ext cx="14766" cy="5427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570581" y="6159188"/>
                <a:ext cx="1284666" cy="141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3386202" y="5600651"/>
                <a:ext cx="14766" cy="4625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721730" y="6063192"/>
                <a:ext cx="13141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>
                <a:off x="2524472" y="6250657"/>
                <a:ext cx="472520" cy="48735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579980" y="5172994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endCxn id="30" idx="0"/>
              </p:cNvCxnSpPr>
              <p:nvPr/>
            </p:nvCxnSpPr>
            <p:spPr>
              <a:xfrm>
                <a:off x="2864646" y="5172994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751252" y="6031614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035918" y="6031614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70581" y="6138680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855247" y="6138680"/>
                <a:ext cx="0" cy="2141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8"/>
            <p:cNvGrpSpPr/>
            <p:nvPr/>
          </p:nvGrpSpPr>
          <p:grpSpPr>
            <a:xfrm>
              <a:off x="4770783" y="2256092"/>
              <a:ext cx="4207234" cy="1672032"/>
              <a:chOff x="856997" y="4148882"/>
              <a:chExt cx="7489414" cy="1814104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856997" y="4149523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E</a:t>
                </a:r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954625" y="4148882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rIns="91440" rtlCol="0" anchor="ctr"/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C</a:t>
                </a:r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998876" y="4148882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379243" y="4150163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76871" y="4149522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C</a:t>
                </a:r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521122" y="4149522"/>
                <a:ext cx="825289" cy="5656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dirty="0" smtClean="0">
                    <a:solidFill>
                      <a:prstClr val="black"/>
                    </a:solidFill>
                  </a:rPr>
                  <a:t>E</a:t>
                </a:r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6" name="Straight Arrow Connector 55"/>
              <p:cNvCxnSpPr>
                <a:endCxn id="53" idx="4"/>
              </p:cNvCxnSpPr>
              <p:nvPr/>
            </p:nvCxnSpPr>
            <p:spPr>
              <a:xfrm rot="10800000">
                <a:off x="5791888" y="4715823"/>
                <a:ext cx="962892" cy="57648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rot="16200000" flipV="1">
                <a:off x="6602971" y="5003287"/>
                <a:ext cx="575843" cy="9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endCxn id="55" idx="4"/>
              </p:cNvCxnSpPr>
              <p:nvPr/>
            </p:nvCxnSpPr>
            <p:spPr>
              <a:xfrm flipV="1">
                <a:off x="6991034" y="4715181"/>
                <a:ext cx="942732" cy="57584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rot="10800000">
                <a:off x="1320168" y="4717745"/>
                <a:ext cx="961974" cy="57584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16200000" flipV="1">
                <a:off x="2098480" y="5004570"/>
                <a:ext cx="575843" cy="9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endCxn id="52" idx="4"/>
              </p:cNvCxnSpPr>
              <p:nvPr/>
            </p:nvCxnSpPr>
            <p:spPr>
              <a:xfrm flipV="1">
                <a:off x="2518398" y="4714541"/>
                <a:ext cx="893123" cy="5777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1984894" y="5232435"/>
                <a:ext cx="1016000" cy="728625"/>
              </a:xfrm>
              <a:custGeom>
                <a:avLst/>
                <a:gdLst>
                  <a:gd name="connsiteX0" fmla="*/ 0 w 1237613"/>
                  <a:gd name="connsiteY0" fmla="*/ 0 h 646331"/>
                  <a:gd name="connsiteX1" fmla="*/ 1237613 w 1237613"/>
                  <a:gd name="connsiteY1" fmla="*/ 0 h 646331"/>
                  <a:gd name="connsiteX2" fmla="*/ 1237613 w 1237613"/>
                  <a:gd name="connsiteY2" fmla="*/ 646331 h 646331"/>
                  <a:gd name="connsiteX3" fmla="*/ 0 w 1237613"/>
                  <a:gd name="connsiteY3" fmla="*/ 646331 h 646331"/>
                  <a:gd name="connsiteX4" fmla="*/ 0 w 1237613"/>
                  <a:gd name="connsiteY4" fmla="*/ 0 h 64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613" h="646331">
                    <a:moveTo>
                      <a:pt x="0" y="0"/>
                    </a:moveTo>
                    <a:lnTo>
                      <a:pt x="1237613" y="0"/>
                    </a:lnTo>
                    <a:lnTo>
                      <a:pt x="1237613" y="646331"/>
                    </a:lnTo>
                    <a:lnTo>
                      <a:pt x="0" y="6463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400"/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458447" y="5234361"/>
                <a:ext cx="1016000" cy="728625"/>
              </a:xfrm>
              <a:custGeom>
                <a:avLst/>
                <a:gdLst>
                  <a:gd name="connsiteX0" fmla="*/ 0 w 1237613"/>
                  <a:gd name="connsiteY0" fmla="*/ 0 h 646331"/>
                  <a:gd name="connsiteX1" fmla="*/ 1237613 w 1237613"/>
                  <a:gd name="connsiteY1" fmla="*/ 0 h 646331"/>
                  <a:gd name="connsiteX2" fmla="*/ 1237613 w 1237613"/>
                  <a:gd name="connsiteY2" fmla="*/ 646331 h 646331"/>
                  <a:gd name="connsiteX3" fmla="*/ 0 w 1237613"/>
                  <a:gd name="connsiteY3" fmla="*/ 646331 h 646331"/>
                  <a:gd name="connsiteX4" fmla="*/ 0 w 1237613"/>
                  <a:gd name="connsiteY4" fmla="*/ 0 h 64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7613" h="646331">
                    <a:moveTo>
                      <a:pt x="0" y="0"/>
                    </a:moveTo>
                    <a:lnTo>
                      <a:pt x="1237613" y="0"/>
                    </a:lnTo>
                    <a:lnTo>
                      <a:pt x="1237613" y="646331"/>
                    </a:lnTo>
                    <a:lnTo>
                      <a:pt x="0" y="64633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914400"/>
                <a:endParaRPr lang="en-US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4" name="Curved Connector 63"/>
              <p:cNvCxnSpPr>
                <a:stCxn id="52" idx="7"/>
                <a:endCxn id="53" idx="1"/>
              </p:cNvCxnSpPr>
              <p:nvPr/>
            </p:nvCxnSpPr>
            <p:spPr>
              <a:xfrm rot="16200000" flipH="1">
                <a:off x="4601063" y="3333961"/>
                <a:ext cx="1281" cy="1796800"/>
              </a:xfrm>
              <a:prstGeom prst="curvedConnector3">
                <a:avLst>
                  <a:gd name="adj1" fmla="val -20871141"/>
                </a:avLst>
              </a:prstGeom>
              <a:ln>
                <a:solidFill>
                  <a:schemeClr val="tx1"/>
                </a:solidFill>
                <a:prstDash val="dash"/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urved Connector 64"/>
              <p:cNvCxnSpPr>
                <a:stCxn id="51" idx="7"/>
                <a:endCxn id="54" idx="1"/>
              </p:cNvCxnSpPr>
              <p:nvPr/>
            </p:nvCxnSpPr>
            <p:spPr>
              <a:xfrm rot="16200000" flipH="1">
                <a:off x="4628071" y="2262701"/>
                <a:ext cx="640" cy="3938680"/>
              </a:xfrm>
              <a:prstGeom prst="curvedConnector3">
                <a:avLst>
                  <a:gd name="adj1" fmla="val -64401009"/>
                </a:avLst>
              </a:prstGeom>
              <a:ln>
                <a:solidFill>
                  <a:schemeClr val="tx1"/>
                </a:solidFill>
                <a:prstDash val="dash"/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7513933" y="4831455"/>
                <a:ext cx="434993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829933" y="4741315"/>
                <a:ext cx="473489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875469" y="4800235"/>
                <a:ext cx="434993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999535" y="4843240"/>
                <a:ext cx="427145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352257" y="4741315"/>
                <a:ext cx="427145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332123" y="4819670"/>
                <a:ext cx="644056" cy="73574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defTabSz="914400"/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57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130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1420813"/>
            <a:ext cx="8856984" cy="514624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AU" b="1" dirty="0" smtClean="0"/>
              <a:t>1089 twins/sibs from 611 families </a:t>
            </a:r>
            <a:r>
              <a:rPr lang="en-AU" sz="2000" b="1" dirty="0" smtClean="0"/>
              <a:t>(tested 2007-12)</a:t>
            </a:r>
            <a:endParaRPr lang="en-AU" b="1" dirty="0" smtClean="0"/>
          </a:p>
          <a:p>
            <a:pPr lvl="1">
              <a:buFont typeface="Arial" pitchFamily="34" charset="0"/>
              <a:buChar char="•"/>
            </a:pPr>
            <a:r>
              <a:rPr lang="en-AU" b="1" dirty="0" smtClean="0"/>
              <a:t>Aged 18-30yrs; 62% females; all right handed</a:t>
            </a:r>
            <a:endParaRPr lang="en-AU" dirty="0" smtClean="0"/>
          </a:p>
          <a:p>
            <a:pPr lvl="1">
              <a:buFont typeface="Arial" pitchFamily="34" charset="0"/>
              <a:buChar char="•"/>
            </a:pPr>
            <a:r>
              <a:rPr lang="en-AU" b="1" dirty="0" smtClean="0"/>
              <a:t>Includes 401 complete twin pairs (173 MZ, 227 DZ)</a:t>
            </a:r>
            <a:endParaRPr lang="en-AU" dirty="0" smtClean="0"/>
          </a:p>
          <a:p>
            <a:pPr lvl="1">
              <a:buFont typeface="Arial" pitchFamily="34" charset="0"/>
              <a:buChar char="•"/>
            </a:pPr>
            <a:r>
              <a:rPr lang="en-AU" b="1" dirty="0" smtClean="0"/>
              <a:t>And 287 single twins/ non-twin siblings</a:t>
            </a:r>
          </a:p>
          <a:p>
            <a:pPr lvl="1">
              <a:buFont typeface="Arial" pitchFamily="34" charset="0"/>
              <a:buChar char="•"/>
            </a:pPr>
            <a:r>
              <a:rPr lang="en-AU" b="1" dirty="0" smtClean="0"/>
              <a:t>80 twins/sibs were retested ~3 months later</a:t>
            </a:r>
          </a:p>
          <a:p>
            <a:pPr lvl="1">
              <a:buFont typeface="Arial" pitchFamily="34" charset="0"/>
              <a:buChar char="•"/>
            </a:pPr>
            <a:r>
              <a:rPr lang="en-AU" b="1" dirty="0" smtClean="0">
                <a:latin typeface="Arial" charset="0"/>
              </a:rPr>
              <a:t>Most p</a:t>
            </a:r>
            <a:r>
              <a:rPr lang="en-US" b="1" dirty="0" err="1" smtClean="0">
                <a:latin typeface="Arial" charset="0"/>
              </a:rPr>
              <a:t>articipated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in the cognition </a:t>
            </a:r>
            <a:r>
              <a:rPr lang="en-US" b="1" dirty="0" smtClean="0">
                <a:latin typeface="Arial" charset="0"/>
              </a:rPr>
              <a:t>study at age 16y</a:t>
            </a:r>
            <a:endParaRPr lang="en-US" b="1" dirty="0">
              <a:latin typeface="Arial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b="1" dirty="0" smtClean="0">
                <a:latin typeface="Arial" charset="0"/>
              </a:rPr>
              <a:t>All GW genotyped(</a:t>
            </a:r>
            <a:r>
              <a:rPr lang="en-US" b="1" dirty="0" err="1" smtClean="0">
                <a:latin typeface="Arial" charset="0"/>
              </a:rPr>
              <a:t>Illumina</a:t>
            </a:r>
            <a:r>
              <a:rPr lang="en-US" b="1" dirty="0" smtClean="0">
                <a:latin typeface="Arial" charset="0"/>
              </a:rPr>
              <a:t> 610k/</a:t>
            </a:r>
            <a:r>
              <a:rPr lang="en-US" b="1" dirty="0" err="1" smtClean="0">
                <a:latin typeface="Arial" charset="0"/>
              </a:rPr>
              <a:t>core+exome</a:t>
            </a:r>
            <a:r>
              <a:rPr lang="en-US" b="1" dirty="0" smtClean="0">
                <a:latin typeface="Arial" charset="0"/>
              </a:rPr>
              <a:t> 720k)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Plus 156 younger twins</a:t>
            </a:r>
          </a:p>
          <a:p>
            <a:pPr lvl="2">
              <a:buFont typeface="Arial" pitchFamily="34" charset="0"/>
              <a:buChar char="•"/>
            </a:pPr>
            <a:r>
              <a:rPr lang="en-AU" b="1" dirty="0" smtClean="0"/>
              <a:t>36 pairs at age 12 years</a:t>
            </a:r>
          </a:p>
          <a:p>
            <a:pPr lvl="2">
              <a:buFont typeface="Arial" pitchFamily="34" charset="0"/>
              <a:buChar char="•"/>
            </a:pPr>
            <a:r>
              <a:rPr lang="en-AU" b="1" dirty="0" smtClean="0"/>
              <a:t>42 pairs at age 16 years</a:t>
            </a:r>
            <a:endParaRPr lang="en-AU" dirty="0" smtClean="0"/>
          </a:p>
          <a:p>
            <a:pPr>
              <a:lnSpc>
                <a:spcPct val="80000"/>
              </a:lnSpc>
            </a:pPr>
            <a:endParaRPr lang="en-US" dirty="0" smtClean="0">
              <a:latin typeface="Arial" charset="0"/>
            </a:endParaRPr>
          </a:p>
          <a:p>
            <a:endParaRPr lang="en-AU" dirty="0">
              <a:latin typeface="Arial" charset="0"/>
            </a:endParaRPr>
          </a:p>
        </p:txBody>
      </p:sp>
      <p:sp>
        <p:nvSpPr>
          <p:cNvPr id="1712131" name="Rectangle 3"/>
          <p:cNvSpPr>
            <a:spLocks noChangeArrowheads="1"/>
          </p:cNvSpPr>
          <p:nvPr/>
        </p:nvSpPr>
        <p:spPr bwMode="auto">
          <a:xfrm>
            <a:off x="251521" y="277813"/>
            <a:ext cx="86271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algn="ctr" defTabSz="914305" fontAlgn="base">
              <a:spcBef>
                <a:spcPct val="0"/>
              </a:spcBef>
              <a:spcAft>
                <a:spcPct val="0"/>
              </a:spcAft>
            </a:pPr>
            <a:r>
              <a:rPr lang="en-AU" sz="3600" b="1" smtClean="0">
                <a:solidFill>
                  <a:srgbClr val="333399"/>
                </a:solidFill>
              </a:rPr>
              <a:t>Sample</a:t>
            </a:r>
            <a:endParaRPr lang="en-AU" sz="36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393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GWAS to be conducted on full brain and 12 regional WM integrity values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7052" y="3487855"/>
            <a:ext cx="4831318" cy="3307549"/>
            <a:chOff x="967839" y="1276115"/>
            <a:chExt cx="7418566" cy="5581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3790" y="1940111"/>
              <a:ext cx="6087399" cy="3703849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2169597" y="2034177"/>
              <a:ext cx="776087" cy="7760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4709514" y="2610332"/>
              <a:ext cx="105830" cy="11758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769793" y="4656269"/>
              <a:ext cx="952472" cy="6890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908426" y="4879674"/>
              <a:ext cx="305730" cy="12346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861736" y="5067351"/>
              <a:ext cx="1239615" cy="4608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414554" y="1998901"/>
              <a:ext cx="540908" cy="7760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 descr="PLOT_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156" y="5685751"/>
              <a:ext cx="1172249" cy="1172249"/>
            </a:xfrm>
            <a:prstGeom prst="rect">
              <a:avLst/>
            </a:prstGeom>
          </p:spPr>
        </p:pic>
        <p:pic>
          <p:nvPicPr>
            <p:cNvPr id="5" name="Picture 4" descr="PLOT_14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462" y="1276115"/>
              <a:ext cx="1019678" cy="1019678"/>
            </a:xfrm>
            <a:prstGeom prst="rect">
              <a:avLst/>
            </a:prstGeom>
          </p:spPr>
        </p:pic>
        <p:pic>
          <p:nvPicPr>
            <p:cNvPr id="6" name="Picture 5" descr="PLOT_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351" y="1345794"/>
              <a:ext cx="1216326" cy="1216326"/>
            </a:xfrm>
            <a:prstGeom prst="rect">
              <a:avLst/>
            </a:prstGeom>
          </p:spPr>
        </p:pic>
        <p:pic>
          <p:nvPicPr>
            <p:cNvPr id="9" name="Picture 8" descr="PLOT_4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843" y="5528166"/>
              <a:ext cx="1172249" cy="1172249"/>
            </a:xfrm>
            <a:prstGeom prst="rect">
              <a:avLst/>
            </a:prstGeom>
          </p:spPr>
        </p:pic>
        <p:pic>
          <p:nvPicPr>
            <p:cNvPr id="11" name="Picture 10" descr="PLOT_5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39" y="1444569"/>
              <a:ext cx="1178179" cy="1178179"/>
            </a:xfrm>
            <a:prstGeom prst="rect">
              <a:avLst/>
            </a:prstGeom>
          </p:spPr>
        </p:pic>
        <p:pic>
          <p:nvPicPr>
            <p:cNvPr id="16" name="Picture 15" descr="PLOT_7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503" y="5380553"/>
              <a:ext cx="1177547" cy="117754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35495" y="3251308"/>
            <a:ext cx="205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Single –site Q-Q plots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17" descr="ENIGMA-map_DT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B6B3AB"/>
              </a:clrFrom>
              <a:clrTo>
                <a:srgbClr val="B6B3AB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37" b="98582" l="1884" r="100000">
                        <a14:foregroundMark x1="19952" y1="31383" x2="19952" y2="31383"/>
                        <a14:foregroundMark x1="29758" y1="67996" x2="29758" y2="67996"/>
                        <a14:foregroundMark x1="41546" y1="10372" x2="41546" y2="10372"/>
                        <a14:foregroundMark x1="87971" y1="78014" x2="87971" y2="78014"/>
                        <a14:foregroundMark x1="89324" y1="67021" x2="89324" y2="67021"/>
                        <a14:foregroundMark x1="81159" y1="64007" x2="81159" y2="64007"/>
                        <a14:foregroundMark x1="61208" y1="74025" x2="61208" y2="74025"/>
                        <a14:foregroundMark x1="51353" y1="12855" x2="51353" y2="12855"/>
                        <a14:foregroundMark x1="30338" y1="12855" x2="30338" y2="12855"/>
                        <a14:foregroundMark x1="59855" y1="15337" x2="59855" y2="15337"/>
                        <a14:foregroundMark x1="86618" y1="42908" x2="86618" y2="42908"/>
                        <a14:foregroundMark x1="77874" y1="66489" x2="77874" y2="66489"/>
                        <a14:foregroundMark x1="83333" y1="58954" x2="83333" y2="58954"/>
                        <a14:foregroundMark x1="64493" y1="4787" x2="64493" y2="4787"/>
                        <a14:foregroundMark x1="76232" y1="6294" x2="76232" y2="6294"/>
                        <a14:foregroundMark x1="25121" y1="9840" x2="25121" y2="9840"/>
                        <a14:foregroundMark x1="43720" y1="25887" x2="43720" y2="25887"/>
                        <a14:foregroundMark x1="58454" y1="7358" x2="58454" y2="7358"/>
                        <a14:foregroundMark x1="82802" y1="69504" x2="82802" y2="69504"/>
                        <a14:foregroundMark x1="93720" y1="94060" x2="93720" y2="94060"/>
                        <a14:foregroundMark x1="97005" y1="89096" x2="97005" y2="89096"/>
                        <a14:backgroundMark x1="92609" y1="24911" x2="92609" y2="24911"/>
                        <a14:backgroundMark x1="93188" y1="38918" x2="93188" y2="38918"/>
                        <a14:backgroundMark x1="89614" y1="56472" x2="89614" y2="56472"/>
                        <a14:backgroundMark x1="57005" y1="40957" x2="57005" y2="40957"/>
                        <a14:backgroundMark x1="61981" y1="44504" x2="61981" y2="44504"/>
                        <a14:backgroundMark x1="59227" y1="55053" x2="59227" y2="55053"/>
                        <a14:backgroundMark x1="62802" y1="51064" x2="62802" y2="51064"/>
                        <a14:backgroundMark x1="52077" y1="32358" x2="52077" y2="32358"/>
                        <a14:backgroundMark x1="76039" y1="32358" x2="76039" y2="32358"/>
                        <a14:backgroundMark x1="27826" y1="18706" x2="27826" y2="18706"/>
                        <a14:backgroundMark x1="56473" y1="25798" x2="56473" y2="25798"/>
                        <a14:backgroundMark x1="64203" y1="19681" x2="64203" y2="19681"/>
                        <a14:backgroundMark x1="51787" y1="41489" x2="51787" y2="41489"/>
                        <a14:backgroundMark x1="57295" y1="64716" x2="57295" y2="64716"/>
                        <a14:backgroundMark x1="22029" y1="19238" x2="22029" y2="19238"/>
                        <a14:backgroundMark x1="18744" y1="20745" x2="18744" y2="20745"/>
                        <a14:backgroundMark x1="95314" y1="52571" x2="95314" y2="52571"/>
                      </a14:backgroundRemoval>
                    </a14:imgEffect>
                    <a14:imgEffect>
                      <a14:artisticCement/>
                    </a14:imgEffect>
                    <a14:imgEffect>
                      <a14:sharpenSoften amount="50000"/>
                    </a14:imgEffect>
                    <a14:imgEffect>
                      <a14:colorTemperature colorTemp="8565"/>
                    </a14:imgEffect>
                    <a14:imgEffect>
                      <a14:saturation sat="161000"/>
                    </a14:imgEffect>
                    <a14:imgEffect>
                      <a14:brightnessContrast bright="13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09" y="1464507"/>
            <a:ext cx="5469792" cy="298064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5304303" y="4396891"/>
            <a:ext cx="3538002" cy="128522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D34817"/>
              </a:buClr>
            </a:pPr>
            <a:r>
              <a:rPr lang="en-US" dirty="0" smtClean="0">
                <a:solidFill>
                  <a:prstClr val="black"/>
                </a:solidFill>
              </a:rPr>
              <a:t>20+ sites interested</a:t>
            </a:r>
          </a:p>
          <a:p>
            <a:pPr defTabSz="914400">
              <a:buClr>
                <a:srgbClr val="D34817"/>
              </a:buClr>
            </a:pPr>
            <a:r>
              <a:rPr lang="en-US" dirty="0" smtClean="0">
                <a:solidFill>
                  <a:prstClr val="black"/>
                </a:solidFill>
              </a:rPr>
              <a:t>8000+ images available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1383" y="5822744"/>
            <a:ext cx="344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http://</a:t>
            </a:r>
            <a:r>
              <a:rPr lang="en-US" b="1" dirty="0" err="1">
                <a:solidFill>
                  <a:prstClr val="black"/>
                </a:solidFill>
              </a:rPr>
              <a:t>enigma.ini.usc.edu</a:t>
            </a:r>
            <a:r>
              <a:rPr lang="en-US" b="1" dirty="0">
                <a:solidFill>
                  <a:prstClr val="black"/>
                </a:solidFill>
              </a:rPr>
              <a:t>/ongoing/</a:t>
            </a:r>
            <a:r>
              <a:rPr lang="en-US" b="1" dirty="0" err="1">
                <a:solidFill>
                  <a:prstClr val="black"/>
                </a:solidFill>
              </a:rPr>
              <a:t>dti</a:t>
            </a:r>
            <a:r>
              <a:rPr lang="en-US" b="1" dirty="0">
                <a:solidFill>
                  <a:prstClr val="black"/>
                </a:solidFill>
              </a:rPr>
              <a:t>-working-group/</a:t>
            </a:r>
          </a:p>
        </p:txBody>
      </p:sp>
    </p:spTree>
    <p:extLst>
      <p:ext uri="{BB962C8B-B14F-4D97-AF65-F5344CB8AC3E}">
        <p14:creationId xmlns:p14="http://schemas.microsoft.com/office/powerpoint/2010/main" val="26280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8640"/>
            <a:ext cx="8991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Prioritize the </a:t>
            </a:r>
            <a:r>
              <a:rPr lang="en-US" sz="3000" b="1" dirty="0" smtClean="0">
                <a:solidFill>
                  <a:srgbClr val="FF0000"/>
                </a:solidFill>
              </a:rPr>
              <a:t>most heritable </a:t>
            </a:r>
            <a:r>
              <a:rPr lang="en-US" sz="3000" b="1" dirty="0" smtClean="0"/>
              <a:t>connections from a comparison of MZ and DZ twins</a:t>
            </a:r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27984" y="6322370"/>
            <a:ext cx="391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Jahanshad</a:t>
            </a:r>
            <a:r>
              <a:rPr lang="en-US" dirty="0" smtClean="0">
                <a:solidFill>
                  <a:prstClr val="black"/>
                </a:solidFill>
              </a:rPr>
              <a:t>/Thompson, </a:t>
            </a:r>
            <a:r>
              <a:rPr lang="en-US" b="1" i="1" u="sng" dirty="0" smtClean="0">
                <a:solidFill>
                  <a:prstClr val="black"/>
                </a:solidFill>
              </a:rPr>
              <a:t>PNAS</a:t>
            </a:r>
            <a:r>
              <a:rPr lang="en-US" dirty="0" smtClean="0">
                <a:solidFill>
                  <a:prstClr val="black"/>
                </a:solidFill>
              </a:rPr>
              <a:t>, March 5 2013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 descr="BrainWi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6065" y="1676400"/>
            <a:ext cx="364871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5715000"/>
            <a:ext cx="7724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Carry forward the most heritable connections into a full Genome-Wide Screen (GWAS)….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heritable-connecti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80" y="1676400"/>
            <a:ext cx="5204320" cy="396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9"/>
          <p:cNvGrpSpPr/>
          <p:nvPr/>
        </p:nvGrpSpPr>
        <p:grpSpPr>
          <a:xfrm>
            <a:off x="381000" y="2286000"/>
            <a:ext cx="5266934" cy="3591800"/>
            <a:chOff x="3770989" y="3266200"/>
            <a:chExt cx="5266934" cy="359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0989" y="3266200"/>
              <a:ext cx="5266934" cy="3591800"/>
            </a:xfrm>
            <a:prstGeom prst="rect">
              <a:avLst/>
            </a:prstGeom>
          </p:spPr>
        </p:pic>
        <p:sp>
          <p:nvSpPr>
            <p:cNvPr id="9" name="Multiply 8"/>
            <p:cNvSpPr/>
            <p:nvPr/>
          </p:nvSpPr>
          <p:spPr>
            <a:xfrm>
              <a:off x="5351953" y="5358944"/>
              <a:ext cx="531309" cy="1261779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Multiply 10"/>
            <p:cNvSpPr/>
            <p:nvPr/>
          </p:nvSpPr>
          <p:spPr>
            <a:xfrm>
              <a:off x="8303438" y="5281990"/>
              <a:ext cx="531309" cy="1261779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2" y="143114"/>
            <a:ext cx="7772400" cy="847486"/>
          </a:xfrm>
        </p:spPr>
        <p:txBody>
          <a:bodyPr>
            <a:normAutofit/>
          </a:bodyPr>
          <a:lstStyle/>
          <a:p>
            <a:r>
              <a:rPr lang="en-US" dirty="0"/>
              <a:t>Multi-site heritability analysis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3091" y="1066800"/>
            <a:ext cx="8654831" cy="4572000"/>
          </a:xfrm>
        </p:spPr>
        <p:txBody>
          <a:bodyPr>
            <a:normAutofit/>
          </a:bodyPr>
          <a:lstStyle/>
          <a:p>
            <a:pPr marL="274320" lvl="2" indent="-274320">
              <a:spcBef>
                <a:spcPts val="580"/>
              </a:spcBef>
              <a:buClr>
                <a:schemeClr val="accent1"/>
              </a:buClr>
            </a:pPr>
            <a:r>
              <a:rPr lang="en-US" sz="1800" dirty="0" smtClean="0">
                <a:latin typeface="+mj-lt"/>
              </a:rPr>
              <a:t>5 </a:t>
            </a:r>
            <a:r>
              <a:rPr lang="en-US" sz="1800" dirty="0">
                <a:latin typeface="+mj-lt"/>
                <a:ea typeface="ＭＳ Ｐゴシック" pitchFamily="-112" charset="-128"/>
              </a:rPr>
              <a:t>sites 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DIFFERENT: </a:t>
            </a:r>
            <a:r>
              <a:rPr lang="en-US" sz="1800" b="1" dirty="0" smtClean="0">
                <a:latin typeface="+mj-lt"/>
                <a:ea typeface="ＭＳ Ｐゴシック" pitchFamily="-112" charset="-128"/>
              </a:rPr>
              <a:t>Family </a:t>
            </a:r>
            <a:r>
              <a:rPr lang="en-US" sz="1800" b="1" dirty="0">
                <a:latin typeface="+mj-lt"/>
                <a:ea typeface="ＭＳ Ｐゴシック" pitchFamily="-112" charset="-128"/>
              </a:rPr>
              <a:t>structures </a:t>
            </a:r>
            <a:r>
              <a:rPr lang="en-US" sz="1800" dirty="0">
                <a:latin typeface="+mj-lt"/>
                <a:ea typeface="ＭＳ Ｐゴシック" pitchFamily="-112" charset="-128"/>
              </a:rPr>
              <a:t>(twins/pedigrees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) / </a:t>
            </a:r>
            <a:r>
              <a:rPr lang="en-US" sz="1800" b="1" dirty="0">
                <a:latin typeface="+mj-lt"/>
                <a:ea typeface="ＭＳ Ｐゴシック" pitchFamily="-112" charset="-128"/>
              </a:rPr>
              <a:t>Image acquisition 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methods</a:t>
            </a:r>
            <a:r>
              <a:rPr lang="en-US" sz="1800" dirty="0">
                <a:latin typeface="+mj-lt"/>
                <a:ea typeface="ＭＳ Ｐゴシック" pitchFamily="-112" charset="-128"/>
              </a:rPr>
              <a:t> 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/ </a:t>
            </a:r>
            <a:r>
              <a:rPr lang="en-US" sz="1800" b="1" dirty="0" smtClean="0">
                <a:latin typeface="+mj-lt"/>
                <a:ea typeface="ＭＳ Ｐゴシック" pitchFamily="-112" charset="-128"/>
              </a:rPr>
              <a:t>Age groups 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(</a:t>
            </a:r>
            <a:r>
              <a:rPr lang="en-US" sz="1800" dirty="0">
                <a:latin typeface="+mj-lt"/>
                <a:ea typeface="ＭＳ Ｐゴシック" pitchFamily="-112" charset="-128"/>
              </a:rPr>
              <a:t>only children/only elderly/wide range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) / </a:t>
            </a:r>
            <a:r>
              <a:rPr lang="en-US" sz="1800" b="1" dirty="0">
                <a:latin typeface="+mj-lt"/>
                <a:ea typeface="ＭＳ Ｐゴシック" pitchFamily="-112" charset="-128"/>
              </a:rPr>
              <a:t>Ethnicities</a:t>
            </a:r>
            <a:r>
              <a:rPr lang="en-US" sz="1800" dirty="0">
                <a:latin typeface="+mj-lt"/>
                <a:ea typeface="ＭＳ Ｐゴシック" pitchFamily="-112" charset="-128"/>
              </a:rPr>
              <a:t> (European/Mexican-American</a:t>
            </a:r>
            <a:r>
              <a:rPr lang="en-US" sz="1800" dirty="0" smtClean="0">
                <a:latin typeface="+mj-lt"/>
                <a:ea typeface="ＭＳ Ｐゴシック" pitchFamily="-112" charset="-128"/>
              </a:rPr>
              <a:t>)</a:t>
            </a:r>
            <a:endParaRPr lang="en-US" sz="1800" dirty="0">
              <a:latin typeface="+mj-lt"/>
              <a:ea typeface="ＭＳ Ｐゴシック" pitchFamily="-112" charset="-12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84319" y="2753600"/>
            <a:ext cx="3259681" cy="143753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D34817"/>
              </a:buClr>
            </a:pPr>
            <a:r>
              <a:rPr lang="en-US" sz="1800" dirty="0" smtClean="0">
                <a:solidFill>
                  <a:prstClr val="black"/>
                </a:solidFill>
                <a:latin typeface="Franklin Gothic Book"/>
              </a:rPr>
              <a:t>Compare 2 meta-analysis approaches </a:t>
            </a:r>
          </a:p>
          <a:p>
            <a:pPr lvl="1" defTabSz="914400">
              <a:buClr>
                <a:srgbClr val="9B2D1F"/>
              </a:buClr>
            </a:pPr>
            <a:r>
              <a:rPr lang="en-US" sz="1800" dirty="0" smtClean="0">
                <a:solidFill>
                  <a:prstClr val="black"/>
                </a:solidFill>
                <a:latin typeface="Franklin Gothic Book"/>
              </a:rPr>
              <a:t>Weight by N and SE</a:t>
            </a:r>
          </a:p>
          <a:p>
            <a:pPr defTabSz="914400">
              <a:buClr>
                <a:srgbClr val="D34817"/>
              </a:buClr>
            </a:pPr>
            <a:r>
              <a:rPr lang="en-US" sz="1800" dirty="0" smtClean="0">
                <a:solidFill>
                  <a:prstClr val="black"/>
                </a:solidFill>
                <a:latin typeface="Franklin Gothic Book"/>
              </a:rPr>
              <a:t>13/15 regions found to be highly reliable and heritable in all cohorts </a:t>
            </a:r>
            <a:endParaRPr lang="en-US" sz="18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6324600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err="1" smtClean="0">
                <a:solidFill>
                  <a:prstClr val="black"/>
                </a:solidFill>
              </a:rPr>
              <a:t>Kochunov</a:t>
            </a:r>
            <a:r>
              <a:rPr lang="en-US" sz="1400" dirty="0" smtClean="0">
                <a:solidFill>
                  <a:prstClr val="black"/>
                </a:solidFill>
              </a:rPr>
              <a:t> &amp; Jahanshad et al, submitted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453336"/>
            <a:ext cx="2590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1143"/>
            <a:ext cx="47815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9520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SPON1</a:t>
            </a:r>
            <a:r>
              <a:rPr lang="en-A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influences regional brain volumes in AD</a:t>
            </a:r>
            <a:endParaRPr lang="en-A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1268760"/>
            <a:ext cx="280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Ventricular regions, particularly surrounding the temporal lobes, were significantly reduced in size, whereas grey matter around the posterior cingulate cortex was increased with each additional copy of the minor T allele at rs2618516. </a:t>
            </a:r>
          </a:p>
          <a:p>
            <a:r>
              <a:rPr lang="en-AU" b="1" dirty="0" smtClean="0"/>
              <a:t>Older people who carried the connectivity variant had significantly milder dementia scores and risk of AD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674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013856" cy="485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944"/>
            <a:ext cx="6336704" cy="11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68" y="6525344"/>
            <a:ext cx="25812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4788024" y="1220448"/>
            <a:ext cx="2160240" cy="14164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617409" y="1220448"/>
            <a:ext cx="330855" cy="9844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2047528" cy="1143000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ENIGMA2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58816" cy="4830763"/>
          </a:xfrm>
        </p:spPr>
        <p:txBody>
          <a:bodyPr>
            <a:noAutofit/>
          </a:bodyPr>
          <a:lstStyle/>
          <a:p>
            <a:r>
              <a:rPr lang="en-AU" sz="2800" dirty="0" smtClean="0"/>
              <a:t>GWASMA of subcortical region volumes - </a:t>
            </a:r>
            <a:r>
              <a:rPr lang="en-AU" sz="2000" dirty="0" smtClean="0"/>
              <a:t>Caudate</a:t>
            </a:r>
            <a:r>
              <a:rPr lang="en-AU" sz="2000" dirty="0"/>
              <a:t>, </a:t>
            </a:r>
            <a:r>
              <a:rPr lang="en-AU" sz="2000" dirty="0" smtClean="0"/>
              <a:t>Putamen</a:t>
            </a:r>
            <a:r>
              <a:rPr lang="en-AU" sz="2000" dirty="0"/>
              <a:t>, </a:t>
            </a:r>
            <a:r>
              <a:rPr lang="en-AU" sz="2000" dirty="0" err="1" smtClean="0"/>
              <a:t>Pallidum</a:t>
            </a:r>
            <a:r>
              <a:rPr lang="en-AU" sz="2000" dirty="0"/>
              <a:t>, </a:t>
            </a:r>
            <a:r>
              <a:rPr lang="en-AU" sz="2000" dirty="0" smtClean="0"/>
              <a:t>Thalamus</a:t>
            </a:r>
            <a:r>
              <a:rPr lang="en-AU" sz="2000" dirty="0"/>
              <a:t>, </a:t>
            </a:r>
            <a:r>
              <a:rPr lang="en-AU" sz="2000" dirty="0" err="1" smtClean="0"/>
              <a:t>Accumbens</a:t>
            </a:r>
            <a:r>
              <a:rPr lang="en-AU" sz="2000" dirty="0"/>
              <a:t>, </a:t>
            </a:r>
            <a:r>
              <a:rPr lang="en-AU" sz="2000" dirty="0" smtClean="0"/>
              <a:t>Amygdala </a:t>
            </a:r>
            <a:r>
              <a:rPr lang="en-AU" sz="2000" dirty="0"/>
              <a:t>and </a:t>
            </a:r>
            <a:r>
              <a:rPr lang="en-AU" sz="2000" dirty="0" smtClean="0"/>
              <a:t>Hippocampus </a:t>
            </a:r>
          </a:p>
          <a:p>
            <a:r>
              <a:rPr lang="en-AU" sz="2800" dirty="0" smtClean="0"/>
              <a:t>29,000 brain scans from 47 centres</a:t>
            </a:r>
          </a:p>
          <a:p>
            <a:r>
              <a:rPr lang="en-AU" sz="2800" dirty="0" smtClean="0"/>
              <a:t>Genetics protocols </a:t>
            </a:r>
          </a:p>
          <a:p>
            <a:pPr lvl="1"/>
            <a:r>
              <a:rPr lang="en-AU" sz="1800" dirty="0" smtClean="0"/>
              <a:t>1000 Genomes imputation – April 2012 release – minus singletons</a:t>
            </a:r>
            <a:endParaRPr lang="en-AU" sz="1800" dirty="0"/>
          </a:p>
          <a:p>
            <a:pPr lvl="1"/>
            <a:r>
              <a:rPr lang="en-AU" sz="1800" dirty="0" smtClean="0"/>
              <a:t>EUR or ALL-Ethnicities versions</a:t>
            </a:r>
          </a:p>
          <a:p>
            <a:endParaRPr lang="en-AU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47712"/>
            <a:ext cx="2618626" cy="318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0586" y="6926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</a:rPr>
              <a:t>Accumbens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18355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Caudate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31316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>
                <a:solidFill>
                  <a:schemeClr val="bg1"/>
                </a:solidFill>
              </a:rPr>
              <a:t>Pallidum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37797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Thalamus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336" y="37077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Hippocampus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Amygdala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376" y="9087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Putamen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640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 smtClean="0">
                <a:solidFill>
                  <a:srgbClr val="00B0F0"/>
                </a:solidFill>
              </a:rPr>
              <a:t>Shared and region-specific genetic factors influence subcortical volumes: </a:t>
            </a:r>
            <a:r>
              <a:rPr lang="en-AU" sz="2000" b="1" dirty="0" smtClean="0">
                <a:solidFill>
                  <a:srgbClr val="00B0F0"/>
                </a:solidFill>
              </a:rPr>
              <a:t>multivariate variance component analysis of 1090 twins</a:t>
            </a:r>
            <a:endParaRPr lang="en-AU" sz="2400" b="1" dirty="0" smtClean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6206"/>
            <a:ext cx="8640960" cy="52191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0312" y="6348490"/>
            <a:ext cx="163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2"/>
                </a:solidFill>
              </a:rPr>
              <a:t>Miguel Renteria</a:t>
            </a:r>
            <a:endParaRPr lang="en-A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 descr="An external file that holds a picture, illustration, etc.&#10;Object name is nihms386247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8" y="1539875"/>
            <a:ext cx="4976498" cy="49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8" y="396875"/>
            <a:ext cx="7926387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6"/>
          <a:stretch>
            <a:fillRect/>
          </a:stretch>
        </p:blipFill>
        <p:spPr bwMode="auto">
          <a:xfrm>
            <a:off x="2133600" y="1369586"/>
            <a:ext cx="6863650" cy="479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" y="3733799"/>
            <a:ext cx="2006384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data:image/jpeg;base64,/9j/4AAQSkZJRgABAQAAAQABAAD/2wCEAAkGBhQSEBIUExMWFRUVFxkYGBgXGBgcHRgXFxcYGhocFxoYHCYfHBwjHRcYHy8gIycpLSwsFR8xNTAqNSYsLCkBCQoKDgwOGg8PGikkHyQpLCwsLCwsLCosLCksLCwpLCwpLCksKSksLCwsKSwsLCwsLCkpLCwsLCksKSwsKSkpKf/AABEIANQAwAMBIgACEQEDEQH/xAAcAAEAAgMBAQEAAAAAAAAAAAAABQYDBAcBAgj/xABAEAACAQIDBQUFBQYFBQEAAAABAgMAEQQSIQUGMUFREyJhcYEHMpGhsRRCUnLBI0NigtHhFTOSovAkssLi8Rf/xAAZAQEBAQEBAQAAAAAAAAAAAAAAAQIDBAX/xAAfEQEBAQADAQEBAQEBAAAAAAAAARECITFBElFhMhP/2gAMAwEAAhEDEQA/AOJ0pSvrOZSlKAK28NsmaRc0cMjrmC5lRiMx4C4Fr+Fagqb2fvMYkhUwxS9izshkDG3aDvAgMFOuoJBIIFql34rRl2NOubNDIuXNe6MLZMua+mls6X/OvUVu43dLExIjNDJrG0jDI4MaK8iXkBHd/wAstry1qTk9o85LERxBiTlNnOQEQAgBnIIP2eM94Hn1tWdd8Zmw0jphIREitCXAkuhxAxFxmMmbvdtKQOAKiudvP+CvY7dvEQmQPC47MKXIUkKGAK5iBYXHWoy1WfE7+SvHLH2aKJQMxXODm7NY2b3vvKouvDTQCqyTW+O/R5SlK0hSlKBSlKBSlKBSlKBSlKBSlKBWRYGNrA69B9P+cqxrV0w2+iwwYSNFaQogEgLnILSytZEKkLIQ9u010NrcazytniqoNmyFO0yNkzBM1jbMRcDzI1FYhhyeR6cDx6edWyLflQFUwMURoyi9ta3ZwGEZj2di3BgbAAjUMDas2O9pcj58ivGGjZe7M18zPG3aEqq979na4A988Kz+uX8FN7A2BsdTYacTXy6W4ixq84v2kuVNoDFm7dlyuFA7cYgB1/ZZsymY94MA2TgOVU25tU4mYykEFggNzmuURVuSRck5b+vOrxtvoj6tu4y9tFtDCc58MzoOsuGYSqB4lQ49TVc2dsySd8kSF26Dl58gKse6+EmwO08G8i5R2ygkEEFW7rrccyrMPWnPuJqpmvK6rjvZfAryoC90dhfMLWzG1hl4WtWCH2YQAd5pSfzKB/21Zy2M3nHMaVeYPZ4GxboWZYkANwQWueV7W/8AtYd7Nxlw8faRFiotcNY6HTQgCn6h+oplKtO5u6AxYd3LBFIHd4k2vxI4Vu7U3AEc0QUt2bmxJIJHkbD4GrsX9TcUmldMf2WQ8pZb9O79bVkh9mWHC94yE/mH0y01n9xy+lTuK3SlGKkgjXPksbkgAKeBJOlR+1dkSYdgsq5SRcWIII8CKbG9jSpSlUKUpQKUpQKUpQKUrf2NsWTEyZIx5k8FHUmgsUY+27KKccRs85l5l8JI1mUdezkN/AOaq8+zpEUF0ZQeorrm6+7iYBllALuNJL/fjbR1twAIPxArb3p3VjlUxXAAs0bj7yMLqSRxuCPUVxl/Nxn9xXPZZl+zzaDMHN/9F1v4XBqd2zEewiklUBkkiZrDo4BsPI197rbsphlZV95/eOutuHHzNWTffZWbDvlHFT8QAR9KX1z97ZINlmeZJM7JngF8vAyRnsnuD+RfjWvjtltFKUzu+aPMCwGhDcrDpW5utjA8KN+Fwf5Z11+Dr8TVixOHVx3xe2v9a58Y3mxQMFgCgyi7yMbkaZmbqfwqLcT0qE32cw4CdXYMznILcLsw0HgLH4VZdsTtZ0wyxx68wbN1LW1PlVK302LI+Ed5Jc5iGYWXKNSAbrz0511jEzXns+udnuI2Ak7RtdDY9wi48QDVvOB7aGzAAsOXC/IqeRvyqh+zvZMnZPKsrJmYrYag5ba2OhPGugbLxUkfvlX11GWwI8jwPlS+nLNr6w2BkPZIGbNmAY2GosQSb+lTW0NhrHEzlmYgaXtxJ8BUvs+KMqHRQL/H41G7040KgT+Y36LwrP1bMij4CxlxUwGucRjxMYy/9xque1vZxRYGYAMCytbhqoYfrVw3ewdxAp4ySGQjwzFz87Vs7+7FXEs8b9UYeYHh5mtS9pOu3BsHgJJmyxoWNr2HSsM8DIxVlKsOIIsRXadh7txYZCFUXPEnW/qawbw7qxYpNVs491hx9eo8DWv01/6TXGqVI7a2FJhnyuND7rcj/fwqOrcuuhSlKBSlBRS1de3I2WsODRxqzrnPiaoOztysRNHnAVVIuMxNz04A2v411LZuHQ4dAgygqAcp1BGhHxBFYt1y53pnwGILoC6hW0JXjx4EHoa3oe9AV+9h+HjA5/8ABzbyatpsfEyKrQjugAFWsQBWPDtBE4kBlGW4ZX7ytGws4uPDX+WufLcZmb618PJlYHpxq7PEJI9eBFQGG3W7xvKGQcLDUqdV1GmoI1qyRoALDgB9KbKvGYhcFsXsi6rYCRWAtyYd9f8AcPnUnJ+1iNvvobeo4/OsmIJAuOKkMPQ3rHhRYuvJWYD8p7y/IisfW54qWMhCk5llWw1OQsunPu3qB3hCyYLEZGDAxSWOvFR0Oo4Vetp7fEZZVBJGhql7dmkkhntGFJRwLkaXU62FdJrlc+I/cvD9ns+G/NS5/mYn6EVOKHYgJFI1+eWw+JqF3Vmc4LDkx3tGoFmGoHDQ87Vddi7fYsqyXIbQEgXB5DTQ1bp1vab2RhTHCqtx4+XhUVvBslpGzBcwIsRa96sIrwCsumK/sDY7K5lkGWwyqvQePjWrvCQZL+nwq1Go/HbKVtcwUcTcA268aTpLN6U+vpkt+Y+6vNj5ch41ITmBTYF5COhyr8uNfWB2pFEbrAAfxZrn4kVdtYyf1VN79mB8JOrqM6oTy0Ya8eulcVNd+3hxUZWaUrZQrMQddcpvbzNvjXHpNzMSIzIY9LXIvrbjwrc6b4WRBUoaVt0K29kYbtMREn4nUehYXrUq0ezjBCTGgt+7QuPMEAfWpUtyOlrjEicRZWAC5i9u6LkgBj1PwrXjglilkaMdpFIc2W4GVja5U34HmOtWPYy3nUWBDAhgRfu+PrW/jcNhEcrlZTzycNflXLb4451qpy7bRP8AMV4/zLcf6hpW1hcZHKLxurjnlINvO3CpaTCYciwlYeDpcVp4bcRO0EsWQH8cbMt/BlGhptPzqd3bJ7MZrgxjIP4oS10P8rZl8jU+KjUwfYRxm98gIbxRveA8r3H5a34U5E3I+Y5H1GvrXOdXHXOmQpfxrUw+jrfiVIP5ojl18cpX4VtlwPSq5tHe2CLtmL5hh+zlkKDMFSRuybhxIOUkCnL+rEtjtkQsS7qPE3I4ddaqe9yRJDIYiLdlITY31Cnjc1a8DtLDY3Dt2bpLE4KtlPIjUNwKnztVf/8AzkLdExDmE/u5AHIH4Q51K+BvWpyxi8Vd3SwokwmEVnMYMSEsNOC/rw9avGzNhxAK4Jk5gmohvZ2xYKuKdIOBREUNboH+6PIVY88GEgALLHFGLAu1gB+Zjck0vLskblKrOz/aHhJ5+xiZnFjeXLaNSORZrceWlWVTp1FJWnpqG3miYxAg2UHvDr0/XSpm3wrW2hhO0jZOBI086upZqhYnFJGLyMEHViB8L1qJt6Nv8tXk/Kpt8TW7jd0i0ueTD5iPvM4yjxAJt8qy/ZgotnAHRFv8zYVra5flCY3CTYhkVh2cKsGdTqz5TdQSNAtxcjwqVDliRkJThn+7m6VIbM2Th5XAkMjHkGNlPotS28MRSJERAIxxtysdBU26udPzdvHguyxcyDgHNvI6j61G1avaTAFxzEfeRWPnqP0qq11njtLsKufsthvipWue7EbeOZgNaplWz2bYwJjCpIAkjZdeosw+lKcvHbNiYoQ5nfQMAF07xte9h0/pUbiZy7sx+8SfjXwt3Iy3YnhbXTw8Km8DuyTYyGw/CDr6ngK5+OHd8R+B2RJKLqAB1JsP71bMDhRHGqA8PmeZrIoWNbaKq9dALVDY7egDSJc38R4egHGptrck4ptiLa2sdNa08M2W6n93ZfNG9w+huvwqivvD9onZAxfICWYe6pvoq20vVg2htc4c4bOLm1p+qxPp6sNG/kNY5T7GpyTW2oc+GlWx1Q8ON65fhZFgaQTKRHJDLE9lJNpE7pCnj3gtXnZe8ZSWWHFuoZD3XsArryItxJBBFbW3d2kxJDE5TltcC/kT1A6ClzlEcZjw7Q2mwzvBKBqYyRqeo4Fb6WPCrLut7cmzJDjYtS2Uyx6a8O8nn0PpWlvFs18OZkbiqnUXsRbQjwqp7tYIT7TU20X9qw8VA/8AIinHNytS9a6Dvb7bexllgw0GZkYp2kh0zA2NkGpHS5FVMwTYorPjZXlY8FJ0HUKBoqjnYa1ob3YFY9qBiO64WT1AN/8Act/WrLgsI0i4dVB7yD/cSR9a1ymdJb1GbZezmkskaXA5Kug142rq2xcOY8PErKVKqAQx18/7Vj2Fu+mGQAC72GZvqB4VH7e3rRFyQOrS36XC2Njm8akTxYAOlfMWIVrhWBtxAINqqu7u87yu0M1szA5GAAubcLCoxLqbglWHMaG9XNS8sXvGYRZUKNex6dRwqobV2aYCMxurGwbx6HpW7gN6WXSVcw/EvH1HOpxmixMRFwytoR/bkRTuHXJTFYggjQg1L4veRXw7q4KsbDXgdRUbtXAPhr3VmTk662H8Q5W61rKVZeRB+da6rHfFzf2o4PLPFJf30I/0n/2qkVdfahj1fERxqQezQ5rcmY3t8AKpVdI78fCtjZ+ICSxuRcKysR1AIJFa9BVV3rZO8qDK6N2ZcaLIADY8ND4W4Va9l7xBjlksCeDDQHz6VUNj7LjxEECMqkNElswvc5BpfrWt9mlwxCRoXj1GQ+8p8G6eBrlXCXPEr7Qt42himdTcR2VRfQuTa5txtf5VVN09tTY6KTtQqqpClk0Lk6kdBpbhWrvkMViYuySAooOYgkEtlGgW2mmpr69mmKH2do8jXDsSbacFOp661ZmL81dNnqiG9gEiXPlGgNjYD1JHzr62u+fETdcxFj00FYJcIXBC315AXuAb614oYszOe8Tc1PrG9NKfZhOYs7MeV9bKugXyHAVa9hbyxokcMrMHC+83u3J0Ga/1qCk0seAGpP8Abyph8LG8bzzZhFHxA0Lk+6i+J08qzyyRrjase+GxlxWFa1swBIYa6W1HiNb1ybcbZZixmJVx31QL8xcjwNlq+btPiYyMsR7Jh3lY8jzF+B8edq3H2SoYnOiknhoTbkCedSe61dxzb2h4JnxGFKgksCg8ywA+tdV3K3eWKCJmALqgVT0CixI8zetB9lAiwmTNy4Gx/StTa4xeVUYHs1ACiK9iALakG5/vVvukWjaO2I3dsKrEysj2y8AQpNifxaVQ12bdWuLML+h53rd3fiMD9o47wByKOALC1z10vWVtWY2Gup8/KrIzyqHwEjLNFrqrpqPzAVZtrlDIWTTMzgr0ZGKn0Nr1EnBASJIOKsG87G9vlWx9mYHO4N3JbXh3jc2HmaSZUt6V3fna0+HgDwkAFsrEqCVvwK301tbhUp7P96zJAJWF2W6SW+8V5gDqCKivaHJbASC17sg8u9e/yt61D7iLiYEZTCXRzmAGhDWtxPdsRyrVzGp/zrpuJ3jlkuAOzU6cixHroKrMmMw+GEjBrnVmUMWJIHIXsDX3G0s7ZWjaJRx7wLP0UZeA61s4zZSKkiBFU5WHAGxKniTUk/iW764jtTGmaaSQ6F2LW6XPCtWhpXV3KCleqKDue56CLD4S50CKxOp4jNp8asU22IHPejJ8dL2qo7IeeOCJWiVgqqoKvlawFgcrC3zrNhNvwuGuwjZGysjkAqf1B6iuevP2sb4JGuYWJI1yNobDXS/Hyqj4cf4fKysC0E8lwRxSRrDW/FTp4ithNtyRzyMIJzDdWEgUgqbWYgHUrcA9asmMwsWPw50uWW7DhmH41vqGHSs7/F8b+78lpCOq8elqwwbJL4nEZmyjMcg6k61pbo4KWNlR5BJkJs3AmPSwbx41v7bkvPoT3QLW6n9avqfGCfYUjSLHqL6h/u2HEk8rcwajsVjxM6pCf+mw+iaf5knOQ+ZvbwrNvhtLELCMHA47eSxnJ/dxkXEYP4jxbnbSql/hOLRk1kbILXiYAW56C1z5iuVv6u/G/IuTY2QnWTujSw8vCoPeLb4gQ2GaUg5F8Tpmboo+daox2awOMIvxBEav0tw0NbeD3TLRMVKkszZi9851tZm1861eXXSSd9sG7W8PbLlkAWYDvL+MfjT9RViixkiG6ubHlfQVA4nco5M2dAV1urHMCo4K3X4VDYvbcsMixDFZpGtZWjVzdjaxYDj5048rhePfS9nGyOlnYH+Ua17gcKZXKg8OJsbDp6npVGbZu0TKWEjLdSLsUygeCi9j6VZt28Ri4s3byo1wAAq8xe7MdLk1Zf8AEs/1YcVsoIEKnMwdc446MenSvreM99B0B+tamxZf+qGYm7Ai55m2la29sEjyMqPkuVBbmEtrl8TWj4qu1UbHStAukETjtH/G66gL/CKu2BwkaKDKbC1lTW9upA1rDDgYcFh1cjguZV1NurPzY/1qs/47LPMGMEqwA3MjAhmYe7deISpou8G1IUPdjI8f/utQ+140k7UXujhrnwYG/wAKito7xwwhSzFi2iqgJJP6etYsbiMRJEwWEJmU6tICwBFr5QvHXrWtiduLtXleuLGvK6PQV6teUoOz7j43tsFAXYkgFWPE902HytVjbdAM6yBY3PFWufodK5H7PdvNFOsLNaKQnQ2sHtpryva1dewe2WjRkHp/Cb6/KsVxsyt/D7uG93YDwF7/ABNSGC2UsVyCSTzPIdAKpePOIYho5FHUOCb+RvTdneCYNIJrXjlKELexXIjA2J496spMXYYFEJZVsxqJx2XD5sQe9IxywofvSWtmP8K/WpbCY+ORXctZEBLk6ED+9rVWRMcTie3cWQDLCn4UB+p41i7bka6zWjs7AMC5N3lYku3O541sstjr/wANZ8NFkftDdUubae8elq1pG1Ot9Tra3GtzqOd7c59o2wchE62ysxB6gtrbyvcjzNVzC704iNCiykAi3UgeBq/e0XHIMEUJ78jLlH5Tdj4afWuVVuSY78O52lk3qxQFhO9vT+lT3s/2GZpjiJLlUbieLPVLFdX9m2IVsFlHvI7Bv5tQfgflSw59Tpaq9iZc4VswzaCwvY+PhQx3HvBfS96yLglLKc/Mcv71lwS+E2EoZHzsSpuOFjb51Ky4VHIYqCR141orKVsL1uYjGLGt2Nv1PhUxuY19obJErKSbACxFuI5eVauJ3eHFCb/xaj41Xt4d5GDJlBJkkEaLcgC4JJa3QAmsGExuIViXmuOSqCPmWN6eM3Equ6i5i8gVANSePr0qv787UWDCStGSCwCKSdSW4nw0vU9PtYvEiEktckk8+S1xvfzbBmxbqHzRxnKgB0BsAxHqONajXGbVaNKGlbdilKUHqtauh7mb5vLJHBMMxNwsl9SQNAw5nTjXO6y4bEtG6upIZSCD0I4VKlmu+AVA7rh5Z8XGy/tDPcL1VlVVI6jucaruG9qnASQfmKt8wCPlep7aO8ogWGSNeyxmLURx5iM0WGdh+0cDQM/BAeAuedc+VyOU4X6smKxAknjwcRvFGwM7D95J0/KvDzvWbaLZZWA0Cmw8hpWruvsyPD2ux7veYnVnb+lY9p4wB0zaGWQqt+pBNvlU48cS3ekjOxlgV76xsQR1B4H6VCxQTAsGZZFucpIIYA306HjWTG7Sjw8RaV8iXvrzbhoOJNU/b3tKTKVwoJY6Z2FrflHG/nWsSS3xVd8cfJJi5BJYdmcgUG4AH69ag6+pHJJJJJOpJ4kniTXzXSPRCp/czbz4fEKFGZZSEZSeNzYHzF6gK9RrGhe3b8X2zMoDrGt+9a5Y63sOQqwYcdnC0rAd73efC+prl27/ALRVyqmKBuNBIove34x+oq/4Haqyw/smDoTcEcj06+lc8cLLG7snF9pLGwbMG58iLH/npX1trFZpSL+7dQPIa2qE3YcRNLlsVjxMlrcgcrEehZqk9uRxzMSLrezXvlKMPvA8v70RWd4pskmEAFz297X+6EZWP+4VNfZ65zhd8RFjppJs04F0jYZQVCsbZRwsaz4z2pSG4ihVehYliPTQVca/F+PvfneiSOR8PHZRYZmB7xzC9v4elUI1lxWJaR2dyWZjck8yaxVqOsmQpSlVQVZth7lSTosrMqxMHOhBfRJStl6FoiPQ1WVq4YPb2IXCQJHhm7pyxS5CwzsXL5LpZmcMylSWFr2A41jnvxWthNxpSkrSMiZY8wvIllcmOySkn9mSsl9ennWCPcjFM+TIA5KixdQQXaRQD5GJ7+XiKlcN/iPZhu0C2BQo6Lm0kw8f7RWjN278Vma7WQa6AVqrLj/sxkN2ije12iVs5vK9wXjPaKhDscxOUtWN5DV3aw+HjnkkxbKUw4LCIHWeQNZY1I+7fVj+EGozbO13xU8k8rXeQ3PQdAo5KBoByAFe7Sw85LzTJJdnOd2UgGRu8QTa2axvbxrQrc496Mi4hgbhiD1BN6yy7RkYqWkdivuksTbyvwrWpWsRu7S2xLiCDLIzkCwvy+H1rSpSqFKUoFKUoFbeC2rLCGEUjIGFmyki/nWpSg2sPtOWMkpK6k8SrMCb9bHWsT4p2JJdiTzLEn4msV6XqYFKUqhSlKBSlKAKtcO+QigwyJEkhSMLL2mYhss0kiqFvlsCwbNa99OGhqlCal4yquMvtHkYgmCO4KkavpkaBxz64df9R8KwDf58pUwRnOMkhvIM8YjkjC2DWWyytqNTYE871WlZ/EE9tvexsTGyvGgJk7QNdiU0sVS57qkBbjW5UHjUDSlakk8ClKVUKUpQKUpQKUpQKUpQKUpQKUpQKUpQKUpQLUoaUUpSlEKUpQKUpQKUpQKUpQKUpQKUpQKUpQKUpQKUpQKUpQKUpQKUpQKUpQKUpQKUpQKUpQKUpQKUpQKUpQKUpQKUpQKUpQf/2Q=="/>
          <p:cNvSpPr>
            <a:spLocks noChangeAspect="1" noChangeArrowheads="1"/>
          </p:cNvSpPr>
          <p:nvPr/>
        </p:nvSpPr>
        <p:spPr bwMode="auto">
          <a:xfrm>
            <a:off x="155575" y="-966788"/>
            <a:ext cx="18288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>
              <a:solidFill>
                <a:prstClr val="white"/>
              </a:solidFill>
            </a:endParaRPr>
          </a:p>
        </p:txBody>
      </p:sp>
      <p:sp>
        <p:nvSpPr>
          <p:cNvPr id="7" name="AutoShape 7" descr="data:image/jpeg;base64,/9j/4AAQSkZJRgABAQAAAQABAAD/2wCEAAkGBhQSEBIUExMWFRUVFxkYGBgXGBgcHRgXFxcYGhocFxoYHCYfHBwjHRcYHy8gIycpLSwsFR8xNTAqNSYsLCkBCQoKDgwOGg8PGikkHyQpLCwsLCwsLCosLCksLCwpLCwpLCksKSksLCwsKSwsLCwsLCkpLCwsLCksKSwsKSkpKf/AABEIANQAwAMBIgACEQEDEQH/xAAcAAEAAgMBAQEAAAAAAAAAAAAABQYDBAcBAgj/xABAEAACAQIDBQUFBQYFBQEAAAABAgMAEQQSIQUGMUFREyJhcYEHMpGhsRRCUnLBI0NigtHhFTOSovAkssLi8Rf/xAAZAQEBAQEBAQAAAAAAAAAAAAAAAQIDBAX/xAAfEQEBAQADAQEBAQEBAAAAAAAAARECITFBElFhMhP/2gAMAwEAAhEDEQA/AOJ0pSvrOZSlKAK28NsmaRc0cMjrmC5lRiMx4C4Fr+Fagqb2fvMYkhUwxS9izshkDG3aDvAgMFOuoJBIIFql34rRl2NOubNDIuXNe6MLZMua+mls6X/OvUVu43dLExIjNDJrG0jDI4MaK8iXkBHd/wAstry1qTk9o85LERxBiTlNnOQEQAgBnIIP2eM94Hn1tWdd8Zmw0jphIREitCXAkuhxAxFxmMmbvdtKQOAKiudvP+CvY7dvEQmQPC47MKXIUkKGAK5iBYXHWoy1WfE7+SvHLH2aKJQMxXODm7NY2b3vvKouvDTQCqyTW+O/R5SlK0hSlKBSlKBSlKBSlKBSlKBSlKBWRYGNrA69B9P+cqxrV0w2+iwwYSNFaQogEgLnILSytZEKkLIQ9u010NrcazytniqoNmyFO0yNkzBM1jbMRcDzI1FYhhyeR6cDx6edWyLflQFUwMURoyi9ta3ZwGEZj2di3BgbAAjUMDas2O9pcj58ivGGjZe7M18zPG3aEqq979na4A988Kz+uX8FN7A2BsdTYacTXy6W4ixq84v2kuVNoDFm7dlyuFA7cYgB1/ZZsymY94MA2TgOVU25tU4mYykEFggNzmuURVuSRck5b+vOrxtvoj6tu4y9tFtDCc58MzoOsuGYSqB4lQ49TVc2dsySd8kSF26Dl58gKse6+EmwO08G8i5R2ygkEEFW7rrccyrMPWnPuJqpmvK6rjvZfAryoC90dhfMLWzG1hl4WtWCH2YQAd5pSfzKB/21Zy2M3nHMaVeYPZ4GxboWZYkANwQWueV7W/8AtYd7Nxlw8faRFiotcNY6HTQgCn6h+oplKtO5u6AxYd3LBFIHd4k2vxI4Vu7U3AEc0QUt2bmxJIJHkbD4GrsX9TcUmldMf2WQ8pZb9O79bVkh9mWHC94yE/mH0y01n9xy+lTuK3SlGKkgjXPksbkgAKeBJOlR+1dkSYdgsq5SRcWIII8CKbG9jSpSlUKUpQKUpQKUpQKUrf2NsWTEyZIx5k8FHUmgsUY+27KKccRs85l5l8JI1mUdezkN/AOaq8+zpEUF0ZQeorrm6+7iYBllALuNJL/fjbR1twAIPxArb3p3VjlUxXAAs0bj7yMLqSRxuCPUVxl/Nxn9xXPZZl+zzaDMHN/9F1v4XBqd2zEewiklUBkkiZrDo4BsPI197rbsphlZV95/eOutuHHzNWTffZWbDvlHFT8QAR9KX1z97ZINlmeZJM7JngF8vAyRnsnuD+RfjWvjtltFKUzu+aPMCwGhDcrDpW5utjA8KN+Fwf5Z11+Dr8TVixOHVx3xe2v9a58Y3mxQMFgCgyi7yMbkaZmbqfwqLcT0qE32cw4CdXYMznILcLsw0HgLH4VZdsTtZ0wyxx68wbN1LW1PlVK302LI+Ed5Jc5iGYWXKNSAbrz0511jEzXns+udnuI2Ak7RtdDY9wi48QDVvOB7aGzAAsOXC/IqeRvyqh+zvZMnZPKsrJmYrYag5ba2OhPGugbLxUkfvlX11GWwI8jwPlS+nLNr6w2BkPZIGbNmAY2GosQSb+lTW0NhrHEzlmYgaXtxJ8BUvs+KMqHRQL/H41G7040KgT+Y36LwrP1bMij4CxlxUwGucRjxMYy/9xque1vZxRYGYAMCytbhqoYfrVw3ewdxAp4ySGQjwzFz87Vs7+7FXEs8b9UYeYHh5mtS9pOu3BsHgJJmyxoWNr2HSsM8DIxVlKsOIIsRXadh7txYZCFUXPEnW/qawbw7qxYpNVs491hx9eo8DWv01/6TXGqVI7a2FJhnyuND7rcj/fwqOrcuuhSlKBSlBRS1de3I2WsODRxqzrnPiaoOztysRNHnAVVIuMxNz04A2v411LZuHQ4dAgygqAcp1BGhHxBFYt1y53pnwGILoC6hW0JXjx4EHoa3oe9AV+9h+HjA5/8ABzbyatpsfEyKrQjugAFWsQBWPDtBE4kBlGW4ZX7ytGws4uPDX+WufLcZmb618PJlYHpxq7PEJI9eBFQGG3W7xvKGQcLDUqdV1GmoI1qyRoALDgB9KbKvGYhcFsXsi6rYCRWAtyYd9f8AcPnUnJ+1iNvvobeo4/OsmIJAuOKkMPQ3rHhRYuvJWYD8p7y/IisfW54qWMhCk5llWw1OQsunPu3qB3hCyYLEZGDAxSWOvFR0Oo4Vetp7fEZZVBJGhql7dmkkhntGFJRwLkaXU62FdJrlc+I/cvD9ns+G/NS5/mYn6EVOKHYgJFI1+eWw+JqF3Vmc4LDkx3tGoFmGoHDQ87Vddi7fYsqyXIbQEgXB5DTQ1bp1vab2RhTHCqtx4+XhUVvBslpGzBcwIsRa96sIrwCsumK/sDY7K5lkGWwyqvQePjWrvCQZL+nwq1Go/HbKVtcwUcTcA268aTpLN6U+vpkt+Y+6vNj5ch41ITmBTYF5COhyr8uNfWB2pFEbrAAfxZrn4kVdtYyf1VN79mB8JOrqM6oTy0Ya8eulcVNd+3hxUZWaUrZQrMQddcpvbzNvjXHpNzMSIzIY9LXIvrbjwrc6b4WRBUoaVt0K29kYbtMREn4nUehYXrUq0ezjBCTGgt+7QuPMEAfWpUtyOlrjEicRZWAC5i9u6LkgBj1PwrXjglilkaMdpFIc2W4GVja5U34HmOtWPYy3nUWBDAhgRfu+PrW/jcNhEcrlZTzycNflXLb4451qpy7bRP8AMV4/zLcf6hpW1hcZHKLxurjnlINvO3CpaTCYciwlYeDpcVp4bcRO0EsWQH8cbMt/BlGhptPzqd3bJ7MZrgxjIP4oS10P8rZl8jU+KjUwfYRxm98gIbxRveA8r3H5a34U5E3I+Y5H1GvrXOdXHXOmQpfxrUw+jrfiVIP5ojl18cpX4VtlwPSq5tHe2CLtmL5hh+zlkKDMFSRuybhxIOUkCnL+rEtjtkQsS7qPE3I4ddaqe9yRJDIYiLdlITY31Cnjc1a8DtLDY3Dt2bpLE4KtlPIjUNwKnztVf/8AzkLdExDmE/u5AHIH4Q51K+BvWpyxi8Vd3SwokwmEVnMYMSEsNOC/rw9avGzNhxAK4Jk5gmohvZ2xYKuKdIOBREUNboH+6PIVY88GEgALLHFGLAu1gB+Zjck0vLskblKrOz/aHhJ5+xiZnFjeXLaNSORZrceWlWVTp1FJWnpqG3miYxAg2UHvDr0/XSpm3wrW2hhO0jZOBI086upZqhYnFJGLyMEHViB8L1qJt6Nv8tXk/Kpt8TW7jd0i0ueTD5iPvM4yjxAJt8qy/ZgotnAHRFv8zYVra5flCY3CTYhkVh2cKsGdTqz5TdQSNAtxcjwqVDliRkJThn+7m6VIbM2Th5XAkMjHkGNlPotS28MRSJERAIxxtysdBU26udPzdvHguyxcyDgHNvI6j61G1avaTAFxzEfeRWPnqP0qq11njtLsKufsthvipWue7EbeOZgNaplWz2bYwJjCpIAkjZdeosw+lKcvHbNiYoQ5nfQMAF07xte9h0/pUbiZy7sx+8SfjXwt3Iy3YnhbXTw8Km8DuyTYyGw/CDr6ngK5+OHd8R+B2RJKLqAB1JsP71bMDhRHGqA8PmeZrIoWNbaKq9dALVDY7egDSJc38R4egHGptrck4ptiLa2sdNa08M2W6n93ZfNG9w+huvwqivvD9onZAxfICWYe6pvoq20vVg2htc4c4bOLm1p+qxPp6sNG/kNY5T7GpyTW2oc+GlWx1Q8ON65fhZFgaQTKRHJDLE9lJNpE7pCnj3gtXnZe8ZSWWHFuoZD3XsArryItxJBBFbW3d2kxJDE5TltcC/kT1A6ClzlEcZjw7Q2mwzvBKBqYyRqeo4Fb6WPCrLut7cmzJDjYtS2Uyx6a8O8nn0PpWlvFs18OZkbiqnUXsRbQjwqp7tYIT7TU20X9qw8VA/8AIinHNytS9a6Dvb7bexllgw0GZkYp2kh0zA2NkGpHS5FVMwTYorPjZXlY8FJ0HUKBoqjnYa1ob3YFY9qBiO64WT1AN/8Act/WrLgsI0i4dVB7yD/cSR9a1ymdJb1GbZezmkskaXA5Kug142rq2xcOY8PErKVKqAQx18/7Vj2Fu+mGQAC72GZvqB4VH7e3rRFyQOrS36XC2Njm8akTxYAOlfMWIVrhWBtxAINqqu7u87yu0M1szA5GAAubcLCoxLqbglWHMaG9XNS8sXvGYRZUKNex6dRwqobV2aYCMxurGwbx6HpW7gN6WXSVcw/EvH1HOpxmixMRFwytoR/bkRTuHXJTFYggjQg1L4veRXw7q4KsbDXgdRUbtXAPhr3VmTk662H8Q5W61rKVZeRB+da6rHfFzf2o4PLPFJf30I/0n/2qkVdfahj1fERxqQezQ5rcmY3t8AKpVdI78fCtjZ+ICSxuRcKysR1AIJFa9BVV3rZO8qDK6N2ZcaLIADY8ND4W4Va9l7xBjlksCeDDQHz6VUNj7LjxEECMqkNElswvc5BpfrWt9mlwxCRoXj1GQ+8p8G6eBrlXCXPEr7Qt42himdTcR2VRfQuTa5txtf5VVN09tTY6KTtQqqpClk0Lk6kdBpbhWrvkMViYuySAooOYgkEtlGgW2mmpr69mmKH2do8jXDsSbacFOp661ZmL81dNnqiG9gEiXPlGgNjYD1JHzr62u+fETdcxFj00FYJcIXBC315AXuAb614oYszOe8Tc1PrG9NKfZhOYs7MeV9bKugXyHAVa9hbyxokcMrMHC+83u3J0Ga/1qCk0seAGpP8Abyph8LG8bzzZhFHxA0Lk+6i+J08qzyyRrjase+GxlxWFa1swBIYa6W1HiNb1ybcbZZixmJVx31QL8xcjwNlq+btPiYyMsR7Jh3lY8jzF+B8edq3H2SoYnOiknhoTbkCedSe61dxzb2h4JnxGFKgksCg8ywA+tdV3K3eWKCJmALqgVT0CixI8zetB9lAiwmTNy4Gx/StTa4xeVUYHs1ACiK9iALakG5/vVvukWjaO2I3dsKrEysj2y8AQpNifxaVQ12bdWuLML+h53rd3fiMD9o47wByKOALC1z10vWVtWY2Gup8/KrIzyqHwEjLNFrqrpqPzAVZtrlDIWTTMzgr0ZGKn0Nr1EnBASJIOKsG87G9vlWx9mYHO4N3JbXh3jc2HmaSZUt6V3fna0+HgDwkAFsrEqCVvwK301tbhUp7P96zJAJWF2W6SW+8V5gDqCKivaHJbASC17sg8u9e/yt61D7iLiYEZTCXRzmAGhDWtxPdsRyrVzGp/zrpuJ3jlkuAOzU6cixHroKrMmMw+GEjBrnVmUMWJIHIXsDX3G0s7ZWjaJRx7wLP0UZeA61s4zZSKkiBFU5WHAGxKniTUk/iW764jtTGmaaSQ6F2LW6XPCtWhpXV3KCleqKDue56CLD4S50CKxOp4jNp8asU22IHPejJ8dL2qo7IeeOCJWiVgqqoKvlawFgcrC3zrNhNvwuGuwjZGysjkAqf1B6iuevP2sb4JGuYWJI1yNobDXS/Hyqj4cf4fKysC0E8lwRxSRrDW/FTp4ithNtyRzyMIJzDdWEgUgqbWYgHUrcA9asmMwsWPw50uWW7DhmH41vqGHSs7/F8b+78lpCOq8elqwwbJL4nEZmyjMcg6k61pbo4KWNlR5BJkJs3AmPSwbx41v7bkvPoT3QLW6n9avqfGCfYUjSLHqL6h/u2HEk8rcwajsVjxM6pCf+mw+iaf5knOQ+ZvbwrNvhtLELCMHA47eSxnJ/dxkXEYP4jxbnbSql/hOLRk1kbILXiYAW56C1z5iuVv6u/G/IuTY2QnWTujSw8vCoPeLb4gQ2GaUg5F8Tpmboo+daox2awOMIvxBEav0tw0NbeD3TLRMVKkszZi9851tZm1861eXXSSd9sG7W8PbLlkAWYDvL+MfjT9RViixkiG6ubHlfQVA4nco5M2dAV1urHMCo4K3X4VDYvbcsMixDFZpGtZWjVzdjaxYDj5048rhePfS9nGyOlnYH+Ua17gcKZXKg8OJsbDp6npVGbZu0TKWEjLdSLsUygeCi9j6VZt28Ri4s3byo1wAAq8xe7MdLk1Zf8AEs/1YcVsoIEKnMwdc446MenSvreM99B0B+tamxZf+qGYm7Ai55m2la29sEjyMqPkuVBbmEtrl8TWj4qu1UbHStAukETjtH/G66gL/CKu2BwkaKDKbC1lTW9upA1rDDgYcFh1cjguZV1NurPzY/1qs/47LPMGMEqwA3MjAhmYe7deISpou8G1IUPdjI8f/utQ+140k7UXujhrnwYG/wAKito7xwwhSzFi2iqgJJP6etYsbiMRJEwWEJmU6tICwBFr5QvHXrWtiduLtXleuLGvK6PQV6teUoOz7j43tsFAXYkgFWPE902HytVjbdAM6yBY3PFWufodK5H7PdvNFOsLNaKQnQ2sHtpryva1dewe2WjRkHp/Cb6/KsVxsyt/D7uG93YDwF7/ABNSGC2UsVyCSTzPIdAKpePOIYho5FHUOCb+RvTdneCYNIJrXjlKELexXIjA2J496spMXYYFEJZVsxqJx2XD5sQe9IxywofvSWtmP8K/WpbCY+ORXctZEBLk6ED+9rVWRMcTie3cWQDLCn4UB+p41i7bka6zWjs7AMC5N3lYku3O541sstjr/wANZ8NFkftDdUubae8elq1pG1Ot9Tra3GtzqOd7c59o2wchE62ysxB6gtrbyvcjzNVzC704iNCiykAi3UgeBq/e0XHIMEUJ78jLlH5Tdj4afWuVVuSY78O52lk3qxQFhO9vT+lT3s/2GZpjiJLlUbieLPVLFdX9m2IVsFlHvI7Bv5tQfgflSw59Tpaq9iZc4VswzaCwvY+PhQx3HvBfS96yLglLKc/Mcv71lwS+E2EoZHzsSpuOFjb51Ky4VHIYqCR141orKVsL1uYjGLGt2Nv1PhUxuY19obJErKSbACxFuI5eVauJ3eHFCb/xaj41Xt4d5GDJlBJkkEaLcgC4JJa3QAmsGExuIViXmuOSqCPmWN6eM3Equ6i5i8gVANSePr0qv787UWDCStGSCwCKSdSW4nw0vU9PtYvEiEktckk8+S1xvfzbBmxbqHzRxnKgB0BsAxHqONajXGbVaNKGlbdilKUHqtauh7mb5vLJHBMMxNwsl9SQNAw5nTjXO6y4bEtG6upIZSCD0I4VKlmu+AVA7rh5Z8XGy/tDPcL1VlVVI6jucaruG9qnASQfmKt8wCPlep7aO8ogWGSNeyxmLURx5iM0WGdh+0cDQM/BAeAuedc+VyOU4X6smKxAknjwcRvFGwM7D95J0/KvDzvWbaLZZWA0Cmw8hpWruvsyPD2ux7veYnVnb+lY9p4wB0zaGWQqt+pBNvlU48cS3ekjOxlgV76xsQR1B4H6VCxQTAsGZZFucpIIYA306HjWTG7Sjw8RaV8iXvrzbhoOJNU/b3tKTKVwoJY6Z2FrflHG/nWsSS3xVd8cfJJi5BJYdmcgUG4AH69ag6+pHJJJJJOpJ4kniTXzXSPRCp/czbz4fEKFGZZSEZSeNzYHzF6gK9RrGhe3b8X2zMoDrGt+9a5Y63sOQqwYcdnC0rAd73efC+prl27/ALRVyqmKBuNBIove34x+oq/4Haqyw/smDoTcEcj06+lc8cLLG7snF9pLGwbMG58iLH/npX1trFZpSL+7dQPIa2qE3YcRNLlsVjxMlrcgcrEehZqk9uRxzMSLrezXvlKMPvA8v70RWd4pskmEAFz297X+6EZWP+4VNfZ65zhd8RFjppJs04F0jYZQVCsbZRwsaz4z2pSG4ihVehYliPTQVca/F+PvfneiSOR8PHZRYZmB7xzC9v4elUI1lxWJaR2dyWZjck8yaxVqOsmQpSlVQVZth7lSTosrMqxMHOhBfRJStl6FoiPQ1WVq4YPb2IXCQJHhm7pyxS5CwzsXL5LpZmcMylSWFr2A41jnvxWthNxpSkrSMiZY8wvIllcmOySkn9mSsl9ennWCPcjFM+TIA5KixdQQXaRQD5GJ7+XiKlcN/iPZhu0C2BQo6Lm0kw8f7RWjN278Vma7WQa6AVqrLj/sxkN2ije12iVs5vK9wXjPaKhDscxOUtWN5DV3aw+HjnkkxbKUw4LCIHWeQNZY1I+7fVj+EGozbO13xU8k8rXeQ3PQdAo5KBoByAFe7Sw85LzTJJdnOd2UgGRu8QTa2axvbxrQrc496Mi4hgbhiD1BN6yy7RkYqWkdivuksTbyvwrWpWsRu7S2xLiCDLIzkCwvy+H1rSpSqFKUoFKUoFbeC2rLCGEUjIGFmyki/nWpSg2sPtOWMkpK6k8SrMCb9bHWsT4p2JJdiTzLEn4msV6XqYFKUqhSlKBSlKAKtcO+QigwyJEkhSMLL2mYhss0kiqFvlsCwbNa99OGhqlCal4yquMvtHkYgmCO4KkavpkaBxz64df9R8KwDf58pUwRnOMkhvIM8YjkjC2DWWyytqNTYE871WlZ/EE9tvexsTGyvGgJk7QNdiU0sVS57qkBbjW5UHjUDSlakk8ClKVUKUpQKUpQKUpQKUpQKUpQKUpQKUpQKUpQLUoaUUpSlEKUpQKUpQKUpQKUpQKUpQKUpQKUpQKUpQKUpQKUpQKUpQKUpQKUpQKUpQKUpQKUpQKUpQKUpQKUpQKUpQKUpQKUpQf/2Q=="/>
          <p:cNvSpPr>
            <a:spLocks noChangeAspect="1" noChangeArrowheads="1"/>
          </p:cNvSpPr>
          <p:nvPr/>
        </p:nvSpPr>
        <p:spPr bwMode="auto">
          <a:xfrm>
            <a:off x="307975" y="-814388"/>
            <a:ext cx="18288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>
              <a:solidFill>
                <a:prstClr val="white"/>
              </a:solidFill>
            </a:endParaRPr>
          </a:p>
        </p:txBody>
      </p:sp>
      <p:sp>
        <p:nvSpPr>
          <p:cNvPr id="8" name="AutoShape 9" descr="data:image/jpeg;base64,/9j/4AAQSkZJRgABAQAAAQABAAD/2wCEAAkGBhQSEBIUExMWFRUVFxkYGBgXGBgcHRgXFxcYGhocFxoYHCYfHBwjHRcYHy8gIycpLSwsFR8xNTAqNSYsLCkBCQoKDgwOGg8PGikkHyQpLCwsLCwsLCosLCksLCwpLCwpLCksKSksLCwsKSwsLCwsLCkpLCwsLCksKSwsKSkpKf/AABEIANQAwAMBIgACEQEDEQH/xAAcAAEAAgMBAQEAAAAAAAAAAAAABQYDBAcBAgj/xABAEAACAQIDBQUFBQYFBQEAAAABAgMAEQQSIQUGMUFREyJhcYEHMpGhsRRCUnLBI0NigtHhFTOSovAkssLi8Rf/xAAZAQEBAQEBAQAAAAAAAAAAAAAAAQIDBAX/xAAfEQEBAQADAQEBAQEBAAAAAAAAARECITFBElFhMhP/2gAMAwEAAhEDEQA/AOJ0pSvrOZSlKAK28NsmaRc0cMjrmC5lRiMx4C4Fr+Fagqb2fvMYkhUwxS9izshkDG3aDvAgMFOuoJBIIFql34rRl2NOubNDIuXNe6MLZMua+mls6X/OvUVu43dLExIjNDJrG0jDI4MaK8iXkBHd/wAstry1qTk9o85LERxBiTlNnOQEQAgBnIIP2eM94Hn1tWdd8Zmw0jphIREitCXAkuhxAxFxmMmbvdtKQOAKiudvP+CvY7dvEQmQPC47MKXIUkKGAK5iBYXHWoy1WfE7+SvHLH2aKJQMxXODm7NY2b3vvKouvDTQCqyTW+O/R5SlK0hSlKBSlKBSlKBSlKBSlKBSlKBWRYGNrA69B9P+cqxrV0w2+iwwYSNFaQogEgLnILSytZEKkLIQ9u010NrcazytniqoNmyFO0yNkzBM1jbMRcDzI1FYhhyeR6cDx6edWyLflQFUwMURoyi9ta3ZwGEZj2di3BgbAAjUMDas2O9pcj58ivGGjZe7M18zPG3aEqq979na4A988Kz+uX8FN7A2BsdTYacTXy6W4ixq84v2kuVNoDFm7dlyuFA7cYgB1/ZZsymY94MA2TgOVU25tU4mYykEFggNzmuURVuSRck5b+vOrxtvoj6tu4y9tFtDCc58MzoOsuGYSqB4lQ49TVc2dsySd8kSF26Dl58gKse6+EmwO08G8i5R2ygkEEFW7rrccyrMPWnPuJqpmvK6rjvZfAryoC90dhfMLWzG1hl4WtWCH2YQAd5pSfzKB/21Zy2M3nHMaVeYPZ4GxboWZYkANwQWueV7W/8AtYd7Nxlw8faRFiotcNY6HTQgCn6h+oplKtO5u6AxYd3LBFIHd4k2vxI4Vu7U3AEc0QUt2bmxJIJHkbD4GrsX9TcUmldMf2WQ8pZb9O79bVkh9mWHC94yE/mH0y01n9xy+lTuK3SlGKkgjXPksbkgAKeBJOlR+1dkSYdgsq5SRcWIII8CKbG9jSpSlUKUpQKUpQKUpQKUrf2NsWTEyZIx5k8FHUmgsUY+27KKccRs85l5l8JI1mUdezkN/AOaq8+zpEUF0ZQeorrm6+7iYBllALuNJL/fjbR1twAIPxArb3p3VjlUxXAAs0bj7yMLqSRxuCPUVxl/Nxn9xXPZZl+zzaDMHN/9F1v4XBqd2zEewiklUBkkiZrDo4BsPI197rbsphlZV95/eOutuHHzNWTffZWbDvlHFT8QAR9KX1z97ZINlmeZJM7JngF8vAyRnsnuD+RfjWvjtltFKUzu+aPMCwGhDcrDpW5utjA8KN+Fwf5Z11+Dr8TVixOHVx3xe2v9a58Y3mxQMFgCgyi7yMbkaZmbqfwqLcT0qE32cw4CdXYMznILcLsw0HgLH4VZdsTtZ0wyxx68wbN1LW1PlVK302LI+Ed5Jc5iGYWXKNSAbrz0511jEzXns+udnuI2Ak7RtdDY9wi48QDVvOB7aGzAAsOXC/IqeRvyqh+zvZMnZPKsrJmYrYag5ba2OhPGugbLxUkfvlX11GWwI8jwPlS+nLNr6w2BkPZIGbNmAY2GosQSb+lTW0NhrHEzlmYgaXtxJ8BUvs+KMqHRQL/H41G7040KgT+Y36LwrP1bMij4CxlxUwGucRjxMYy/9xque1vZxRYGYAMCytbhqoYfrVw3ewdxAp4ySGQjwzFz87Vs7+7FXEs8b9UYeYHh5mtS9pOu3BsHgJJmyxoWNr2HSsM8DIxVlKsOIIsRXadh7txYZCFUXPEnW/qawbw7qxYpNVs491hx9eo8DWv01/6TXGqVI7a2FJhnyuND7rcj/fwqOrcuuhSlKBSlBRS1de3I2WsODRxqzrnPiaoOztysRNHnAVVIuMxNz04A2v411LZuHQ4dAgygqAcp1BGhHxBFYt1y53pnwGILoC6hW0JXjx4EHoa3oe9AV+9h+HjA5/8ABzbyatpsfEyKrQjugAFWsQBWPDtBE4kBlGW4ZX7ytGws4uPDX+WufLcZmb618PJlYHpxq7PEJI9eBFQGG3W7xvKGQcLDUqdV1GmoI1qyRoALDgB9KbKvGYhcFsXsi6rYCRWAtyYd9f8AcPnUnJ+1iNvvobeo4/OsmIJAuOKkMPQ3rHhRYuvJWYD8p7y/IisfW54qWMhCk5llWw1OQsunPu3qB3hCyYLEZGDAxSWOvFR0Oo4Vetp7fEZZVBJGhql7dmkkhntGFJRwLkaXU62FdJrlc+I/cvD9ns+G/NS5/mYn6EVOKHYgJFI1+eWw+JqF3Vmc4LDkx3tGoFmGoHDQ87Vddi7fYsqyXIbQEgXB5DTQ1bp1vab2RhTHCqtx4+XhUVvBslpGzBcwIsRa96sIrwCsumK/sDY7K5lkGWwyqvQePjWrvCQZL+nwq1Go/HbKVtcwUcTcA268aTpLN6U+vpkt+Y+6vNj5ch41ITmBTYF5COhyr8uNfWB2pFEbrAAfxZrn4kVdtYyf1VN79mB8JOrqM6oTy0Ya8eulcVNd+3hxUZWaUrZQrMQddcpvbzNvjXHpNzMSIzIY9LXIvrbjwrc6b4WRBUoaVt0K29kYbtMREn4nUehYXrUq0ezjBCTGgt+7QuPMEAfWpUtyOlrjEicRZWAC5i9u6LkgBj1PwrXjglilkaMdpFIc2W4GVja5U34HmOtWPYy3nUWBDAhgRfu+PrW/jcNhEcrlZTzycNflXLb4451qpy7bRP8AMV4/zLcf6hpW1hcZHKLxurjnlINvO3CpaTCYciwlYeDpcVp4bcRO0EsWQH8cbMt/BlGhptPzqd3bJ7MZrgxjIP4oS10P8rZl8jU+KjUwfYRxm98gIbxRveA8r3H5a34U5E3I+Y5H1GvrXOdXHXOmQpfxrUw+jrfiVIP5ojl18cpX4VtlwPSq5tHe2CLtmL5hh+zlkKDMFSRuybhxIOUkCnL+rEtjtkQsS7qPE3I4ddaqe9yRJDIYiLdlITY31Cnjc1a8DtLDY3Dt2bpLE4KtlPIjUNwKnztVf/8AzkLdExDmE/u5AHIH4Q51K+BvWpyxi8Vd3SwokwmEVnMYMSEsNOC/rw9avGzNhxAK4Jk5gmohvZ2xYKuKdIOBREUNboH+6PIVY88GEgALLHFGLAu1gB+Zjck0vLskblKrOz/aHhJ5+xiZnFjeXLaNSORZrceWlWVTp1FJWnpqG3miYxAg2UHvDr0/XSpm3wrW2hhO0jZOBI086upZqhYnFJGLyMEHViB8L1qJt6Nv8tXk/Kpt8TW7jd0i0ueTD5iPvM4yjxAJt8qy/ZgotnAHRFv8zYVra5flCY3CTYhkVh2cKsGdTqz5TdQSNAtxcjwqVDliRkJThn+7m6VIbM2Th5XAkMjHkGNlPotS28MRSJERAIxxtysdBU26udPzdvHguyxcyDgHNvI6j61G1avaTAFxzEfeRWPnqP0qq11njtLsKufsthvipWue7EbeOZgNaplWz2bYwJjCpIAkjZdeosw+lKcvHbNiYoQ5nfQMAF07xte9h0/pUbiZy7sx+8SfjXwt3Iy3YnhbXTw8Km8DuyTYyGw/CDr6ngK5+OHd8R+B2RJKLqAB1JsP71bMDhRHGqA8PmeZrIoWNbaKq9dALVDY7egDSJc38R4egHGptrck4ptiLa2sdNa08M2W6n93ZfNG9w+huvwqivvD9onZAxfICWYe6pvoq20vVg2htc4c4bOLm1p+qxPp6sNG/kNY5T7GpyTW2oc+GlWx1Q8ON65fhZFgaQTKRHJDLE9lJNpE7pCnj3gtXnZe8ZSWWHFuoZD3XsArryItxJBBFbW3d2kxJDE5TltcC/kT1A6ClzlEcZjw7Q2mwzvBKBqYyRqeo4Fb6WPCrLut7cmzJDjYtS2Uyx6a8O8nn0PpWlvFs18OZkbiqnUXsRbQjwqp7tYIT7TU20X9qw8VA/8AIinHNytS9a6Dvb7bexllgw0GZkYp2kh0zA2NkGpHS5FVMwTYorPjZXlY8FJ0HUKBoqjnYa1ob3YFY9qBiO64WT1AN/8Act/WrLgsI0i4dVB7yD/cSR9a1ymdJb1GbZezmkskaXA5Kug142rq2xcOY8PErKVKqAQx18/7Vj2Fu+mGQAC72GZvqB4VH7e3rRFyQOrS36XC2Njm8akTxYAOlfMWIVrhWBtxAINqqu7u87yu0M1szA5GAAubcLCoxLqbglWHMaG9XNS8sXvGYRZUKNex6dRwqobV2aYCMxurGwbx6HpW7gN6WXSVcw/EvH1HOpxmixMRFwytoR/bkRTuHXJTFYggjQg1L4veRXw7q4KsbDXgdRUbtXAPhr3VmTk662H8Q5W61rKVZeRB+da6rHfFzf2o4PLPFJf30I/0n/2qkVdfahj1fERxqQezQ5rcmY3t8AKpVdI78fCtjZ+ICSxuRcKysR1AIJFa9BVV3rZO8qDK6N2ZcaLIADY8ND4W4Va9l7xBjlksCeDDQHz6VUNj7LjxEECMqkNElswvc5BpfrWt9mlwxCRoXj1GQ+8p8G6eBrlXCXPEr7Qt42himdTcR2VRfQuTa5txtf5VVN09tTY6KTtQqqpClk0Lk6kdBpbhWrvkMViYuySAooOYgkEtlGgW2mmpr69mmKH2do8jXDsSbacFOp661ZmL81dNnqiG9gEiXPlGgNjYD1JHzr62u+fETdcxFj00FYJcIXBC315AXuAb614oYszOe8Tc1PrG9NKfZhOYs7MeV9bKugXyHAVa9hbyxokcMrMHC+83u3J0Ga/1qCk0seAGpP8Abyph8LG8bzzZhFHxA0Lk+6i+J08qzyyRrjase+GxlxWFa1swBIYa6W1HiNb1ybcbZZixmJVx31QL8xcjwNlq+btPiYyMsR7Jh3lY8jzF+B8edq3H2SoYnOiknhoTbkCedSe61dxzb2h4JnxGFKgksCg8ywA+tdV3K3eWKCJmALqgVT0CixI8zetB9lAiwmTNy4Gx/StTa4xeVUYHs1ACiK9iALakG5/vVvukWjaO2I3dsKrEysj2y8AQpNifxaVQ12bdWuLML+h53rd3fiMD9o47wByKOALC1z10vWVtWY2Gup8/KrIzyqHwEjLNFrqrpqPzAVZtrlDIWTTMzgr0ZGKn0Nr1EnBASJIOKsG87G9vlWx9mYHO4N3JbXh3jc2HmaSZUt6V3fna0+HgDwkAFsrEqCVvwK301tbhUp7P96zJAJWF2W6SW+8V5gDqCKivaHJbASC17sg8u9e/yt61D7iLiYEZTCXRzmAGhDWtxPdsRyrVzGp/zrpuJ3jlkuAOzU6cixHroKrMmMw+GEjBrnVmUMWJIHIXsDX3G0s7ZWjaJRx7wLP0UZeA61s4zZSKkiBFU5WHAGxKniTUk/iW764jtTGmaaSQ6F2LW6XPCtWhpXV3KCleqKDue56CLD4S50CKxOp4jNp8asU22IHPejJ8dL2qo7IeeOCJWiVgqqoKvlawFgcrC3zrNhNvwuGuwjZGysjkAqf1B6iuevP2sb4JGuYWJI1yNobDXS/Hyqj4cf4fKysC0E8lwRxSRrDW/FTp4ithNtyRzyMIJzDdWEgUgqbWYgHUrcA9asmMwsWPw50uWW7DhmH41vqGHSs7/F8b+78lpCOq8elqwwbJL4nEZmyjMcg6k61pbo4KWNlR5BJkJs3AmPSwbx41v7bkvPoT3QLW6n9avqfGCfYUjSLHqL6h/u2HEk8rcwajsVjxM6pCf+mw+iaf5knOQ+ZvbwrNvhtLELCMHA47eSxnJ/dxkXEYP4jxbnbSql/hOLRk1kbILXiYAW56C1z5iuVv6u/G/IuTY2QnWTujSw8vCoPeLb4gQ2GaUg5F8Tpmboo+daox2awOMIvxBEav0tw0NbeD3TLRMVKkszZi9851tZm1861eXXSSd9sG7W8PbLlkAWYDvL+MfjT9RViixkiG6ubHlfQVA4nco5M2dAV1urHMCo4K3X4VDYvbcsMixDFZpGtZWjVzdjaxYDj5048rhePfS9nGyOlnYH+Ua17gcKZXKg8OJsbDp6npVGbZu0TKWEjLdSLsUygeCi9j6VZt28Ri4s3byo1wAAq8xe7MdLk1Zf8AEs/1YcVsoIEKnMwdc446MenSvreM99B0B+tamxZf+qGYm7Ai55m2la29sEjyMqPkuVBbmEtrl8TWj4qu1UbHStAukETjtH/G66gL/CKu2BwkaKDKbC1lTW9upA1rDDgYcFh1cjguZV1NurPzY/1qs/47LPMGMEqwA3MjAhmYe7deISpou8G1IUPdjI8f/utQ+140k7UXujhrnwYG/wAKito7xwwhSzFi2iqgJJP6etYsbiMRJEwWEJmU6tICwBFr5QvHXrWtiduLtXleuLGvK6PQV6teUoOz7j43tsFAXYkgFWPE902HytVjbdAM6yBY3PFWufodK5H7PdvNFOsLNaKQnQ2sHtpryva1dewe2WjRkHp/Cb6/KsVxsyt/D7uG93YDwF7/ABNSGC2UsVyCSTzPIdAKpePOIYho5FHUOCb+RvTdneCYNIJrXjlKELexXIjA2J496spMXYYFEJZVsxqJx2XD5sQe9IxywofvSWtmP8K/WpbCY+ORXctZEBLk6ED+9rVWRMcTie3cWQDLCn4UB+p41i7bka6zWjs7AMC5N3lYku3O541sstjr/wANZ8NFkftDdUubae8elq1pG1Ot9Tra3GtzqOd7c59o2wchE62ysxB6gtrbyvcjzNVzC704iNCiykAi3UgeBq/e0XHIMEUJ78jLlH5Tdj4afWuVVuSY78O52lk3qxQFhO9vT+lT3s/2GZpjiJLlUbieLPVLFdX9m2IVsFlHvI7Bv5tQfgflSw59Tpaq9iZc4VswzaCwvY+PhQx3HvBfS96yLglLKc/Mcv71lwS+E2EoZHzsSpuOFjb51Ky4VHIYqCR141orKVsL1uYjGLGt2Nv1PhUxuY19obJErKSbACxFuI5eVauJ3eHFCb/xaj41Xt4d5GDJlBJkkEaLcgC4JJa3QAmsGExuIViXmuOSqCPmWN6eM3Equ6i5i8gVANSePr0qv787UWDCStGSCwCKSdSW4nw0vU9PtYvEiEktckk8+S1xvfzbBmxbqHzRxnKgB0BsAxHqONajXGbVaNKGlbdilKUHqtauh7mb5vLJHBMMxNwsl9SQNAw5nTjXO6y4bEtG6upIZSCD0I4VKlmu+AVA7rh5Z8XGy/tDPcL1VlVVI6jucaruG9qnASQfmKt8wCPlep7aO8ogWGSNeyxmLURx5iM0WGdh+0cDQM/BAeAuedc+VyOU4X6smKxAknjwcRvFGwM7D95J0/KvDzvWbaLZZWA0Cmw8hpWruvsyPD2ux7veYnVnb+lY9p4wB0zaGWQqt+pBNvlU48cS3ekjOxlgV76xsQR1B4H6VCxQTAsGZZFucpIIYA306HjWTG7Sjw8RaV8iXvrzbhoOJNU/b3tKTKVwoJY6Z2FrflHG/nWsSS3xVd8cfJJi5BJYdmcgUG4AH69ag6+pHJJJJJOpJ4kniTXzXSPRCp/czbz4fEKFGZZSEZSeNzYHzF6gK9RrGhe3b8X2zMoDrGt+9a5Y63sOQqwYcdnC0rAd73efC+prl27/ALRVyqmKBuNBIove34x+oq/4Haqyw/smDoTcEcj06+lc8cLLG7snF9pLGwbMG58iLH/npX1trFZpSL+7dQPIa2qE3YcRNLlsVjxMlrcgcrEehZqk9uRxzMSLrezXvlKMPvA8v70RWd4pskmEAFz297X+6EZWP+4VNfZ65zhd8RFjppJs04F0jYZQVCsbZRwsaz4z2pSG4ihVehYliPTQVca/F+PvfneiSOR8PHZRYZmB7xzC9v4elUI1lxWJaR2dyWZjck8yaxVqOsmQpSlVQVZth7lSTosrMqxMHOhBfRJStl6FoiPQ1WVq4YPb2IXCQJHhm7pyxS5CwzsXL5LpZmcMylSWFr2A41jnvxWthNxpSkrSMiZY8wvIllcmOySkn9mSsl9ennWCPcjFM+TIA5KixdQQXaRQD5GJ7+XiKlcN/iPZhu0C2BQo6Lm0kw8f7RWjN278Vma7WQa6AVqrLj/sxkN2ije12iVs5vK9wXjPaKhDscxOUtWN5DV3aw+HjnkkxbKUw4LCIHWeQNZY1I+7fVj+EGozbO13xU8k8rXeQ3PQdAo5KBoByAFe7Sw85LzTJJdnOd2UgGRu8QTa2axvbxrQrc496Mi4hgbhiD1BN6yy7RkYqWkdivuksTbyvwrWpWsRu7S2xLiCDLIzkCwvy+H1rSpSqFKUoFKUoFbeC2rLCGEUjIGFmyki/nWpSg2sPtOWMkpK6k8SrMCb9bHWsT4p2JJdiTzLEn4msV6XqYFKUqhSlKBSlKAKtcO+QigwyJEkhSMLL2mYhss0kiqFvlsCwbNa99OGhqlCal4yquMvtHkYgmCO4KkavpkaBxz64df9R8KwDf58pUwRnOMkhvIM8YjkjC2DWWyytqNTYE871WlZ/EE9tvexsTGyvGgJk7QNdiU0sVS57qkBbjW5UHjUDSlakk8ClKVUKUpQKUpQKUpQKUpQKUpQKUpQKUpQKUpQLUoaUUpSlEKUpQKUpQKUpQKUpQKUpQKUpQKUpQKUpQKUpQKUpQKUpQKUpQKUpQKUpQKUpQKUpQKUpQKUpQKUpQKUpQKUpQKUpQf/2Q=="/>
          <p:cNvSpPr>
            <a:spLocks noChangeAspect="1" noChangeArrowheads="1"/>
          </p:cNvSpPr>
          <p:nvPr/>
        </p:nvSpPr>
        <p:spPr bwMode="auto">
          <a:xfrm>
            <a:off x="460375" y="-661988"/>
            <a:ext cx="18288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>
              <a:solidFill>
                <a:prstClr val="white"/>
              </a:solidFill>
            </a:endParaRPr>
          </a:p>
        </p:txBody>
      </p:sp>
      <p:pic>
        <p:nvPicPr>
          <p:cNvPr id="6156" name="Picture 12" descr="This is a transverse section of the striatum from a structural MR image. The striatum includes the caudate nucleus (top) and putamen (right) and the globus pallidus (left)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6" y="332656"/>
            <a:ext cx="2006384" cy="26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1374775" y="1357313"/>
            <a:ext cx="762000" cy="623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83768" y="418356"/>
            <a:ext cx="5822031" cy="836712"/>
          </a:xfrm>
        </p:spPr>
        <p:txBody>
          <a:bodyPr>
            <a:normAutofit fontScale="90000"/>
          </a:bodyPr>
          <a:lstStyle/>
          <a:p>
            <a:r>
              <a:rPr lang="en-AU" smtClean="0">
                <a:solidFill>
                  <a:srgbClr val="FF0000"/>
                </a:solidFill>
              </a:rPr>
              <a:t>ENIGMA2 preliminary results: Putamen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AU" smtClean="0">
                <a:solidFill>
                  <a:srgbClr val="FF0000"/>
                </a:solidFill>
              </a:rPr>
              <a:t>ENIGMA2 preliminary results: Hippocampus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6586538" cy="512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52166"/>
            <a:ext cx="1954918" cy="257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File:Gray739-emphasizing-hippocamp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3107"/>
            <a:ext cx="2133600" cy="16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3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3" name="Text Box 5"/>
          <p:cNvSpPr txBox="1">
            <a:spLocks noChangeArrowheads="1"/>
          </p:cNvSpPr>
          <p:nvPr/>
        </p:nvSpPr>
        <p:spPr bwMode="auto">
          <a:xfrm>
            <a:off x="4355976" y="247650"/>
            <a:ext cx="4543907" cy="6532547"/>
          </a:xfrm>
          <a:prstGeom prst="rect">
            <a:avLst/>
          </a:prstGeom>
          <a:noFill/>
          <a:ln w="38100">
            <a:solidFill>
              <a:srgbClr val="66CCFF"/>
            </a:solidFill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914305" eaLnBrk="0" fontAlgn="base" hangingPunct="0">
              <a:lnSpc>
                <a:spcPct val="7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>
                <a:solidFill>
                  <a:srgbClr val="FF0000"/>
                </a:solidFill>
              </a:rPr>
              <a:t>Psychometric IQ 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Full-scale </a:t>
            </a:r>
            <a:r>
              <a:rPr lang="en-AU" dirty="0" smtClean="0">
                <a:solidFill>
                  <a:srgbClr val="000000"/>
                </a:solidFill>
              </a:rPr>
              <a:t>IQ (MAB)</a:t>
            </a:r>
            <a:endParaRPr lang="en-AU" dirty="0">
              <a:solidFill>
                <a:srgbClr val="000000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Verbal </a:t>
            </a:r>
            <a:r>
              <a:rPr lang="en-AU" dirty="0" smtClean="0">
                <a:solidFill>
                  <a:srgbClr val="000000"/>
                </a:solidFill>
              </a:rPr>
              <a:t>ability (info, arith, vocab)</a:t>
            </a:r>
            <a:endParaRPr lang="en-AU" dirty="0">
              <a:solidFill>
                <a:srgbClr val="000000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Performance </a:t>
            </a:r>
            <a:r>
              <a:rPr lang="en-AU" dirty="0" smtClean="0">
                <a:solidFill>
                  <a:srgbClr val="000000"/>
                </a:solidFill>
              </a:rPr>
              <a:t>ability </a:t>
            </a:r>
            <a:r>
              <a:rPr lang="en-AU" smtClean="0">
                <a:solidFill>
                  <a:srgbClr val="000000"/>
                </a:solidFill>
              </a:rPr>
              <a:t>(spatial, </a:t>
            </a:r>
            <a:r>
              <a:rPr lang="en-AU" dirty="0" smtClean="0">
                <a:solidFill>
                  <a:srgbClr val="000000"/>
                </a:solidFill>
              </a:rPr>
              <a:t>obj ass)</a:t>
            </a:r>
            <a:endParaRPr lang="en-AU" dirty="0">
              <a:solidFill>
                <a:srgbClr val="000000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 smtClean="0">
                <a:solidFill>
                  <a:srgbClr val="000000"/>
                </a:solidFill>
              </a:rPr>
              <a:t>WAIS digit span/</a:t>
            </a:r>
            <a:r>
              <a:rPr lang="en-AU" dirty="0" err="1" smtClean="0">
                <a:solidFill>
                  <a:srgbClr val="000000"/>
                </a:solidFill>
              </a:rPr>
              <a:t>symb</a:t>
            </a:r>
            <a:r>
              <a:rPr lang="en-AU" dirty="0" smtClean="0">
                <a:solidFill>
                  <a:srgbClr val="000000"/>
                </a:solidFill>
              </a:rPr>
              <a:t>, </a:t>
            </a:r>
            <a:r>
              <a:rPr lang="en-AU" dirty="0" smtClean="0">
                <a:solidFill>
                  <a:srgbClr val="333399"/>
                </a:solidFill>
              </a:rPr>
              <a:t>LNS, matrix </a:t>
            </a:r>
            <a:endParaRPr lang="en-AU" dirty="0">
              <a:solidFill>
                <a:srgbClr val="333399"/>
              </a:solidFill>
            </a:endParaRP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>
                <a:solidFill>
                  <a:srgbClr val="FF0000"/>
                </a:solidFill>
              </a:rPr>
              <a:t>Processing speed 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Inspection time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Reaction time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N200 latency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P300 latency</a:t>
            </a: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>
                <a:solidFill>
                  <a:srgbClr val="FF0000"/>
                </a:solidFill>
              </a:rPr>
              <a:t>Working memory </a:t>
            </a:r>
            <a:r>
              <a:rPr lang="en-AU" dirty="0" smtClean="0">
                <a:solidFill>
                  <a:srgbClr val="FF0000"/>
                </a:solidFill>
              </a:rPr>
              <a:t>(</a:t>
            </a:r>
            <a:r>
              <a:rPr lang="en-AU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DRT, </a:t>
            </a:r>
            <a:r>
              <a:rPr lang="en-AU" dirty="0" err="1" smtClean="0">
                <a:solidFill>
                  <a:srgbClr val="333399"/>
                </a:solidFill>
              </a:rPr>
              <a:t>nBack</a:t>
            </a:r>
            <a:r>
              <a:rPr lang="en-AU" dirty="0" smtClean="0">
                <a:solidFill>
                  <a:srgbClr val="FF0000"/>
                </a:solidFill>
              </a:rPr>
              <a:t>)</a:t>
            </a:r>
            <a:endParaRPr lang="en-AU" dirty="0">
              <a:solidFill>
                <a:srgbClr val="FF0000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Performance accuracy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P300 amplitude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Slow wave </a:t>
            </a:r>
            <a:r>
              <a:rPr lang="en-AU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amplitude</a:t>
            </a: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Relational Complexity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  </a:t>
            </a:r>
            <a:r>
              <a:rPr lang="en-US" dirty="0" smtClean="0">
                <a:solidFill>
                  <a:srgbClr val="333399"/>
                </a:solidFill>
              </a:rPr>
              <a:t>N-term, Latin square, Sentence </a:t>
            </a:r>
            <a:endParaRPr lang="en-AU" dirty="0">
              <a:solidFill>
                <a:srgbClr val="333399"/>
              </a:solidFill>
            </a:endParaRP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 err="1">
                <a:solidFill>
                  <a:srgbClr val="FF0000"/>
                </a:solidFill>
              </a:rPr>
              <a:t>Psychophysiological</a:t>
            </a:r>
            <a:r>
              <a:rPr lang="en-AU" dirty="0">
                <a:solidFill>
                  <a:srgbClr val="FFCC00"/>
                </a:solidFill>
              </a:rPr>
              <a:t> </a:t>
            </a:r>
            <a:endParaRPr lang="en-AU" dirty="0">
              <a:solidFill>
                <a:srgbClr val="333399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  alpha frequency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  EEG power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>
                    <a:lumMod val="50000"/>
                    <a:lumOff val="50000"/>
                  </a:srgbClr>
                </a:solidFill>
              </a:rPr>
              <a:t>  EEG coherence</a:t>
            </a: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>
                <a:solidFill>
                  <a:srgbClr val="FF0000"/>
                </a:solidFill>
              </a:rPr>
              <a:t>Academic achievement 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Queensland Core Skills</a:t>
            </a:r>
          </a:p>
          <a:p>
            <a:pPr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</a:pPr>
            <a:r>
              <a:rPr lang="en-AU" dirty="0" smtClean="0">
                <a:solidFill>
                  <a:srgbClr val="FF0000"/>
                </a:solidFill>
              </a:rPr>
              <a:t>Reading</a:t>
            </a:r>
            <a:r>
              <a:rPr lang="en-AU" dirty="0" smtClean="0">
                <a:solidFill>
                  <a:srgbClr val="000000"/>
                </a:solidFill>
              </a:rPr>
              <a:t> </a:t>
            </a:r>
            <a:endParaRPr lang="en-AU" dirty="0">
              <a:solidFill>
                <a:srgbClr val="333399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>
                <a:solidFill>
                  <a:srgbClr val="000000"/>
                </a:solidFill>
              </a:rPr>
              <a:t>  </a:t>
            </a:r>
            <a:r>
              <a:rPr lang="en-AU" dirty="0" smtClean="0">
                <a:solidFill>
                  <a:srgbClr val="000000"/>
                </a:solidFill>
              </a:rPr>
              <a:t>NART</a:t>
            </a: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 smtClean="0">
                <a:solidFill>
                  <a:srgbClr val="000000"/>
                </a:solidFill>
              </a:rPr>
              <a:t>  </a:t>
            </a:r>
            <a:r>
              <a:rPr lang="en-AU" dirty="0" err="1" smtClean="0">
                <a:solidFill>
                  <a:srgbClr val="000000"/>
                </a:solidFill>
              </a:rPr>
              <a:t>Schonell</a:t>
            </a:r>
            <a:endParaRPr lang="en-AU" dirty="0" smtClean="0">
              <a:solidFill>
                <a:srgbClr val="000000"/>
              </a:solidFill>
            </a:endParaRPr>
          </a:p>
          <a:p>
            <a:pPr marL="457153" lvl="1" defTabSz="914305" eaLnBrk="0" fontAlgn="base" hangingPunct="0">
              <a:lnSpc>
                <a:spcPct val="55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AU" dirty="0" smtClean="0">
                <a:solidFill>
                  <a:srgbClr val="000000"/>
                </a:solidFill>
              </a:rPr>
              <a:t>  </a:t>
            </a:r>
            <a:r>
              <a:rPr lang="en-AU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CORE reading and spelling</a:t>
            </a:r>
            <a:endParaRPr lang="en-AU" sz="2400" dirty="0">
              <a:solidFill>
                <a:srgbClr val="000000"/>
              </a:solidFill>
            </a:endParaRPr>
          </a:p>
        </p:txBody>
      </p:sp>
      <p:sp>
        <p:nvSpPr>
          <p:cNvPr id="1015815" name="Rectangle 7"/>
          <p:cNvSpPr>
            <a:spLocks noChangeArrowheads="1"/>
          </p:cNvSpPr>
          <p:nvPr/>
        </p:nvSpPr>
        <p:spPr bwMode="auto">
          <a:xfrm>
            <a:off x="279402" y="2139954"/>
            <a:ext cx="4457700" cy="423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r>
              <a:rPr lang="en-AU" sz="2400" dirty="0">
                <a:solidFill>
                  <a:srgbClr val="000000"/>
                </a:solidFill>
              </a:rPr>
              <a:t>Extensive battery of cognitive </a:t>
            </a:r>
            <a:r>
              <a:rPr lang="en-AU" sz="2400" dirty="0" smtClean="0">
                <a:solidFill>
                  <a:srgbClr val="000000"/>
                </a:solidFill>
              </a:rPr>
              <a:t>tests </a:t>
            </a:r>
            <a:r>
              <a:rPr lang="en-AU" sz="2400" b="1" u="sng" dirty="0" smtClean="0">
                <a:solidFill>
                  <a:srgbClr val="000000"/>
                </a:solidFill>
              </a:rPr>
              <a:t>at 16 yrs</a:t>
            </a:r>
            <a:endParaRPr lang="en-AU" sz="2400" b="1" u="sng" dirty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</a:pPr>
            <a:endParaRPr lang="en-AU" sz="2400" dirty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r>
              <a:rPr lang="en-AU" sz="2400" dirty="0">
                <a:solidFill>
                  <a:srgbClr val="000000"/>
                </a:solidFill>
              </a:rPr>
              <a:t> 3.5 hr in-person </a:t>
            </a:r>
            <a:r>
              <a:rPr lang="en-AU" sz="2400" dirty="0" smtClean="0">
                <a:solidFill>
                  <a:srgbClr val="000000"/>
                </a:solidFill>
              </a:rPr>
              <a:t>assessment</a:t>
            </a: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000000"/>
                </a:solidFill>
              </a:rPr>
              <a:t>Short battery of cognitive tests at MRI if no cognitive testing available at 16 yrs</a:t>
            </a: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</a:pPr>
            <a:r>
              <a:rPr lang="en-US" sz="2400" dirty="0" smtClean="0">
                <a:solidFill>
                  <a:srgbClr val="000000"/>
                </a:solidFill>
              </a:rPr>
              <a:t>current, </a:t>
            </a: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old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333399"/>
                </a:solidFill>
              </a:rPr>
              <a:t>new</a:t>
            </a:r>
            <a:endParaRPr lang="en-AU" sz="2400" dirty="0" smtClean="0">
              <a:solidFill>
                <a:srgbClr val="333399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AU" sz="2400" dirty="0" smtClean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AU" sz="2400" dirty="0">
              <a:solidFill>
                <a:srgbClr val="000000"/>
              </a:solidFill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AU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</a:pPr>
            <a:endParaRPr lang="en-AU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</a:pPr>
            <a:endParaRPr lang="en-AU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865" indent="-342865" defTabSz="914305" fontAlgn="base">
              <a:spcBef>
                <a:spcPct val="1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n"/>
            </a:pPr>
            <a:endParaRPr lang="en-AU" i="1" dirty="0">
              <a:solidFill>
                <a:srgbClr val="000000"/>
              </a:solidFill>
            </a:endParaRPr>
          </a:p>
        </p:txBody>
      </p:sp>
      <p:sp>
        <p:nvSpPr>
          <p:cNvPr id="1015817" name="Rectangle 9"/>
          <p:cNvSpPr>
            <a:spLocks noChangeArrowheads="1"/>
          </p:cNvSpPr>
          <p:nvPr/>
        </p:nvSpPr>
        <p:spPr bwMode="auto">
          <a:xfrm>
            <a:off x="228604" y="449268"/>
            <a:ext cx="4535311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r>
              <a:rPr lang="en-AU" sz="4000" b="1">
                <a:solidFill>
                  <a:srgbClr val="333399"/>
                </a:solidFill>
              </a:rPr>
              <a:t>Cognitive </a:t>
            </a:r>
            <a:r>
              <a:rPr lang="en-AU" sz="4000" b="1" smtClean="0">
                <a:solidFill>
                  <a:srgbClr val="333399"/>
                </a:solidFill>
              </a:rPr>
              <a:t>Battery:</a:t>
            </a:r>
            <a:endParaRPr lang="en-AU" sz="4000" b="1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-76200"/>
            <a:ext cx="83886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CHARGE-ENIGMA HV – Manhattan plot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/>
          <a:stretch/>
        </p:blipFill>
        <p:spPr>
          <a:xfrm>
            <a:off x="0" y="2236305"/>
            <a:ext cx="9144000" cy="3435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120914"/>
            <a:ext cx="8838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FF0000"/>
                </a:solidFill>
              </a:rPr>
              <a:t>N=25,889; several GW-hits, </a:t>
            </a:r>
            <a:r>
              <a:rPr lang="en-US" sz="3600" b="1" i="1" dirty="0" smtClean="0">
                <a:solidFill>
                  <a:srgbClr val="FF0000"/>
                </a:solidFill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</a:rPr>
              <a:t>~10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-10</a:t>
            </a:r>
            <a:r>
              <a:rPr lang="en-US" sz="3600" b="1" dirty="0" smtClean="0">
                <a:solidFill>
                  <a:srgbClr val="FF0000"/>
                </a:solidFill>
              </a:rPr>
              <a:t>-10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-23</a:t>
            </a:r>
            <a:endParaRPr lang="en-US" sz="36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5760"/>
            <a:ext cx="85147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CHARGE-ENIGMA ICV – Manhattan plot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284982"/>
            <a:ext cx="88380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</a:rPr>
              <a:t>N=</a:t>
            </a:r>
            <a:r>
              <a:rPr lang="en-US" sz="3600" b="1" dirty="0" smtClean="0">
                <a:solidFill>
                  <a:srgbClr val="FF0000"/>
                </a:solidFill>
              </a:rPr>
              <a:t>26,378; several GW-hits, </a:t>
            </a:r>
            <a:r>
              <a:rPr lang="en-US" sz="3600" b="1" i="1" dirty="0" smtClean="0">
                <a:solidFill>
                  <a:srgbClr val="FF0000"/>
                </a:solidFill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</a:rPr>
              <a:t>~10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-10</a:t>
            </a:r>
            <a:r>
              <a:rPr lang="en-US" sz="3600" b="1" dirty="0" smtClean="0">
                <a:solidFill>
                  <a:srgbClr val="FF0000"/>
                </a:solidFill>
              </a:rPr>
              <a:t>-10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-20</a:t>
            </a:r>
          </a:p>
          <a:p>
            <a:pPr defTabSz="914400"/>
            <a:endParaRPr lang="en-US" sz="4000" b="1" dirty="0" smtClean="0">
              <a:solidFill>
                <a:srgbClr val="FF0000"/>
              </a:solidFill>
            </a:endParaRPr>
          </a:p>
          <a:p>
            <a:pPr defTabSz="914400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/>
          <a:stretch/>
        </p:blipFill>
        <p:spPr>
          <a:xfrm>
            <a:off x="0" y="2295939"/>
            <a:ext cx="9144000" cy="34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764704"/>
            <a:ext cx="8568952" cy="1287016"/>
          </a:xfrm>
        </p:spPr>
        <p:txBody>
          <a:bodyPr>
            <a:noAutofit/>
          </a:bodyPr>
          <a:lstStyle/>
          <a:p>
            <a:r>
              <a:rPr lang="en-US" sz="2400" dirty="0" smtClean="0"/>
              <a:t>Putamen association </a:t>
            </a:r>
            <a:r>
              <a:rPr lang="en-US" sz="1400" dirty="0" smtClean="0"/>
              <a:t>(</a:t>
            </a:r>
            <a:r>
              <a:rPr lang="en-US" sz="1400" i="1" dirty="0" smtClean="0"/>
              <a:t>KTN1, </a:t>
            </a:r>
            <a:r>
              <a:rPr lang="en-US" sz="1400" i="1" dirty="0" err="1" smtClean="0"/>
              <a:t>chr</a:t>
            </a:r>
            <a:r>
              <a:rPr lang="en-US" sz="1400" i="1" dirty="0" smtClean="0"/>
              <a:t> 14; </a:t>
            </a:r>
            <a:r>
              <a:rPr lang="en-US" sz="1400" i="1" dirty="0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 ~ 10</a:t>
            </a:r>
            <a:r>
              <a:rPr lang="en-US" sz="1400" baseline="30000" dirty="0" smtClean="0">
                <a:solidFill>
                  <a:srgbClr val="FF0000"/>
                </a:solidFill>
              </a:rPr>
              <a:t>-20</a:t>
            </a:r>
            <a:r>
              <a:rPr lang="en-US" sz="1400" dirty="0" smtClean="0"/>
              <a:t>) </a:t>
            </a:r>
            <a:r>
              <a:rPr lang="en-US" sz="2400" dirty="0" smtClean="0"/>
              <a:t>is </a:t>
            </a:r>
            <a:r>
              <a:rPr lang="en-US" sz="2400" dirty="0" smtClean="0">
                <a:solidFill>
                  <a:srgbClr val="FF0000"/>
                </a:solidFill>
              </a:rPr>
              <a:t>a cross-species QTL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In BXD mice, the expression of this gene predicts putamen volume (</a:t>
            </a:r>
            <a:r>
              <a:rPr lang="en-US" sz="2400" i="1" dirty="0" smtClean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 = 0.47</a:t>
            </a:r>
            <a:r>
              <a:rPr lang="en-US" sz="2400" dirty="0" smtClean="0"/>
              <a:t>)  </a:t>
            </a:r>
            <a:br>
              <a:rPr lang="en-US" sz="2400" dirty="0" smtClean="0"/>
            </a:br>
            <a:r>
              <a:rPr lang="en-US" sz="2400" dirty="0" smtClean="0"/>
              <a:t>(collaboration: Rob Williams lab, UT Memphis)</a:t>
            </a:r>
            <a:endParaRPr lang="en-US" sz="2400" dirty="0"/>
          </a:p>
        </p:txBody>
      </p:sp>
      <p:pic>
        <p:nvPicPr>
          <p:cNvPr id="7" name="Picture 6" descr="Screen Shot 2013-12-08 at 2.48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8" y="2822848"/>
            <a:ext cx="4495800" cy="3106473"/>
          </a:xfrm>
          <a:prstGeom prst="rect">
            <a:avLst/>
          </a:prstGeom>
        </p:spPr>
      </p:pic>
      <p:pic>
        <p:nvPicPr>
          <p:cNvPr id="8" name="Picture 7" descr="Screen Shot 2013-12-08 at 2.50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558" y="2664168"/>
            <a:ext cx="3666890" cy="3566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0248" y="2119536"/>
            <a:ext cx="179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dirty="0" smtClean="0">
                <a:solidFill>
                  <a:srgbClr val="FF0000"/>
                </a:solidFill>
              </a:rPr>
              <a:t>HUMANS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3593" y="2060848"/>
            <a:ext cx="11064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000" b="1" dirty="0" smtClean="0">
                <a:solidFill>
                  <a:srgbClr val="FF0000"/>
                </a:solidFill>
              </a:rPr>
              <a:t>MICE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229600" cy="845096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Development </a:t>
            </a:r>
            <a:r>
              <a:rPr lang="en-AU" smtClean="0">
                <a:solidFill>
                  <a:srgbClr val="FF0000"/>
                </a:solidFill>
              </a:rPr>
              <a:t>of ENIGMA working </a:t>
            </a:r>
            <a:r>
              <a:rPr lang="en-AU" dirty="0" smtClean="0">
                <a:solidFill>
                  <a:srgbClr val="FF0000"/>
                </a:solidFill>
              </a:rPr>
              <a:t>groups…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30763"/>
          </a:xfrm>
        </p:spPr>
        <p:txBody>
          <a:bodyPr>
            <a:normAutofit/>
          </a:bodyPr>
          <a:lstStyle/>
          <a:p>
            <a:r>
              <a:rPr lang="en-AU" sz="2800" smtClean="0"/>
              <a:t>Phenotypic Meta-Analyses of </a:t>
            </a:r>
            <a:r>
              <a:rPr lang="en-AU" sz="2800" dirty="0" smtClean="0"/>
              <a:t>case control differences in </a:t>
            </a:r>
            <a:r>
              <a:rPr lang="en-AU" sz="2800" smtClean="0"/>
              <a:t>subcortical volumes </a:t>
            </a:r>
            <a:endParaRPr lang="en-AU" sz="2800" dirty="0" smtClean="0"/>
          </a:p>
          <a:p>
            <a:pPr lvl="1"/>
            <a:r>
              <a:rPr lang="en-AU" smtClean="0"/>
              <a:t>Schizophrenia, Bipolar, Major Depression, </a:t>
            </a:r>
            <a:r>
              <a:rPr lang="en-AU" dirty="0" smtClean="0"/>
              <a:t>ADHD</a:t>
            </a:r>
          </a:p>
          <a:p>
            <a:pPr lvl="1"/>
            <a:r>
              <a:rPr lang="en-AU" dirty="0" smtClean="0"/>
              <a:t>Where should we look for </a:t>
            </a:r>
            <a:r>
              <a:rPr lang="en-AU" dirty="0" err="1" smtClean="0"/>
              <a:t>endo</a:t>
            </a:r>
            <a:r>
              <a:rPr lang="en-AU" dirty="0" smtClean="0"/>
              <a:t>-phenotypes?</a:t>
            </a:r>
            <a:endParaRPr lang="en-AU" dirty="0"/>
          </a:p>
        </p:txBody>
      </p:sp>
      <p:pic>
        <p:nvPicPr>
          <p:cNvPr id="4" name="image0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2590800"/>
            <a:ext cx="76866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E_logo">
            <a:hlinkClick r:id="rId2" action="ppaction://hlinkpres?slideindex=1&amp;slidetitle=Decoding consciousness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NIGMA-SZme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E_logo">
            <a:hlinkClick r:id="rId2" action="ppaction://hlinkpres?slideindex=1&amp;slidetitle=Decoding consciousness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PD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4313873"/>
            <a:ext cx="305018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/>
            <a:r>
              <a:rPr lang="en-US" sz="2400" dirty="0" smtClean="0">
                <a:solidFill>
                  <a:prstClr val="white"/>
                </a:solidFill>
                <a:latin typeface="Franklin Gothic Book"/>
                <a:cs typeface="Arial"/>
                <a:sym typeface="Trebuchet MS" pitchFamily="-110" charset="0"/>
              </a:rPr>
              <a:t>Oct 1 2013: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Franklin Gothic Book"/>
              </a:rPr>
              <a:t>1149 BP patients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prstClr val="white"/>
                </a:solidFill>
                <a:latin typeface="Franklin Gothic Book"/>
              </a:rPr>
              <a:t>1523 CTLs</a:t>
            </a:r>
          </a:p>
          <a:p>
            <a:pPr marL="285750" indent="-285750" defTabSz="914400">
              <a:buFont typeface="Arial"/>
              <a:buChar char="•"/>
            </a:pPr>
            <a:endParaRPr lang="en-US" dirty="0" smtClean="0">
              <a:solidFill>
                <a:prstClr val="white"/>
              </a:solidFill>
              <a:latin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49263"/>
            <a:ext cx="5362575" cy="59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6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3082354"/>
          </a:xfrm>
        </p:spPr>
        <p:txBody>
          <a:bodyPr>
            <a:normAutofit/>
          </a:bodyPr>
          <a:lstStyle/>
          <a:p>
            <a:r>
              <a:rPr lang="en-AU" dirty="0" smtClean="0"/>
              <a:t>…and finally, do gene variants affecting neuroimaging phenotypes also affect risk of psychiatric disease 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96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CLU_Fig1A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2865" y="1628800"/>
            <a:ext cx="5663992" cy="43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Box 5"/>
          <p:cNvSpPr txBox="1">
            <a:spLocks noChangeArrowheads="1"/>
          </p:cNvSpPr>
          <p:nvPr/>
        </p:nvSpPr>
        <p:spPr bwMode="auto">
          <a:xfrm>
            <a:off x="342949" y="310301"/>
            <a:ext cx="9053587" cy="124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2500" dirty="0">
                <a:solidFill>
                  <a:prstClr val="black"/>
                </a:solidFill>
              </a:rPr>
              <a:t>Alzheimer’s risk gene carriers (</a:t>
            </a:r>
            <a:r>
              <a:rPr lang="en-US" sz="2500" i="1" dirty="0">
                <a:solidFill>
                  <a:prstClr val="black"/>
                </a:solidFill>
              </a:rPr>
              <a:t>CLU</a:t>
            </a:r>
            <a:r>
              <a:rPr lang="en-US" sz="2500" dirty="0">
                <a:solidFill>
                  <a:prstClr val="black"/>
                </a:solidFill>
              </a:rPr>
              <a:t>-C)</a:t>
            </a:r>
            <a:r>
              <a:rPr lang="en-US" sz="2500" dirty="0" smtClean="0">
                <a:solidFill>
                  <a:prstClr val="black"/>
                </a:solidFill>
              </a:rPr>
              <a:t> have </a:t>
            </a:r>
            <a:r>
              <a:rPr lang="en-US" sz="2500" dirty="0">
                <a:solidFill>
                  <a:prstClr val="black"/>
                </a:solidFill>
              </a:rPr>
              <a:t>lower fiber integrity even when young (N=398</a:t>
            </a:r>
            <a:r>
              <a:rPr lang="en-US" sz="2500" dirty="0" smtClean="0">
                <a:solidFill>
                  <a:prstClr val="black"/>
                </a:solidFill>
              </a:rPr>
              <a:t>), 50 years before disease typically hits [News covered in 20 countries]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95236" name="TextBox 6"/>
          <p:cNvSpPr txBox="1">
            <a:spLocks noChangeArrowheads="1"/>
          </p:cNvSpPr>
          <p:nvPr/>
        </p:nvSpPr>
        <p:spPr bwMode="auto">
          <a:xfrm>
            <a:off x="271240" y="5902523"/>
            <a:ext cx="870198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dirty="0" err="1">
                <a:solidFill>
                  <a:srgbClr val="000000"/>
                </a:solidFill>
              </a:rPr>
              <a:t>Voxels</a:t>
            </a:r>
            <a:r>
              <a:rPr lang="en-US" sz="1400" dirty="0">
                <a:solidFill>
                  <a:srgbClr val="000000"/>
                </a:solidFill>
              </a:rPr>
              <a:t> where </a:t>
            </a:r>
            <a:r>
              <a:rPr lang="en-US" sz="1400" i="1" dirty="0">
                <a:solidFill>
                  <a:srgbClr val="000000"/>
                </a:solidFill>
              </a:rPr>
              <a:t>CLU</a:t>
            </a:r>
            <a:r>
              <a:rPr lang="en-US" sz="1400" dirty="0">
                <a:solidFill>
                  <a:srgbClr val="000000"/>
                </a:solidFill>
              </a:rPr>
              <a:t> allele C (at rs11136000) is associated with lower FA after adjusting </a:t>
            </a:r>
          </a:p>
          <a:p>
            <a:pPr defTabSz="914400"/>
            <a:r>
              <a:rPr lang="en-US" sz="1400" dirty="0">
                <a:solidFill>
                  <a:srgbClr val="000000"/>
                </a:solidFill>
              </a:rPr>
              <a:t>for age, sex, and kinship in 398 young adults</a:t>
            </a:r>
          </a:p>
          <a:p>
            <a:pPr defTabSz="914400"/>
            <a:r>
              <a:rPr lang="en-US" sz="1400" dirty="0">
                <a:solidFill>
                  <a:srgbClr val="000000"/>
                </a:solidFill>
              </a:rPr>
              <a:t> (68 T/T; 220 C/T; 110 C/C). FDR critical </a:t>
            </a:r>
            <a:r>
              <a:rPr lang="en-US" sz="1400" i="1" dirty="0" err="1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 = 0.023. Left hem. on Right</a:t>
            </a:r>
          </a:p>
        </p:txBody>
      </p:sp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5791200" y="6324600"/>
            <a:ext cx="3042635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200" dirty="0" err="1">
                <a:solidFill>
                  <a:srgbClr val="000000"/>
                </a:solidFill>
              </a:rPr>
              <a:t>Braskie</a:t>
            </a:r>
            <a:r>
              <a:rPr lang="en-US" sz="1200" dirty="0">
                <a:solidFill>
                  <a:srgbClr val="000000"/>
                </a:solidFill>
              </a:rPr>
              <a:t> et al., Journal of Neuroscience, May 4 2011</a:t>
            </a:r>
          </a:p>
        </p:txBody>
      </p:sp>
    </p:spTree>
    <p:extLst>
      <p:ext uri="{BB962C8B-B14F-4D97-AF65-F5344CB8AC3E}">
        <p14:creationId xmlns:p14="http://schemas.microsoft.com/office/powerpoint/2010/main" val="33126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687" y="476672"/>
            <a:ext cx="8388626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Some of </a:t>
            </a:r>
            <a:r>
              <a:rPr lang="en-US" sz="3200" dirty="0" err="1" smtClean="0"/>
              <a:t>ENIGMA’s</a:t>
            </a:r>
            <a:r>
              <a:rPr lang="en-US" sz="3200" dirty="0" smtClean="0"/>
              <a:t> “</a:t>
            </a:r>
            <a:r>
              <a:rPr lang="en-US" sz="3200" dirty="0" err="1" smtClean="0"/>
              <a:t>hippocampal</a:t>
            </a:r>
            <a:r>
              <a:rPr lang="en-US" sz="3200" dirty="0" smtClean="0"/>
              <a:t>” genes may be Alzheimer’s Disease risk genes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538789"/>
            <a:ext cx="5360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0000"/>
                </a:solidFill>
              </a:rPr>
              <a:t>GERAD-ENIGMA-CHARGE</a:t>
            </a:r>
          </a:p>
          <a:p>
            <a:pPr defTabSz="914400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GERAD_E2_CHARGE_Hippo_Enrichment_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3992"/>
            <a:ext cx="4644008" cy="4644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1988840"/>
            <a:ext cx="2984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0000"/>
                </a:solidFill>
              </a:rPr>
              <a:t>Perhaps you </a:t>
            </a:r>
            <a:r>
              <a:rPr lang="en-US" sz="3200" b="1" i="1" u="sng" dirty="0" smtClean="0">
                <a:solidFill>
                  <a:srgbClr val="FF0000"/>
                </a:solidFill>
              </a:rPr>
              <a:t>can </a:t>
            </a:r>
            <a:r>
              <a:rPr lang="en-US" sz="3200" b="1" dirty="0" smtClean="0">
                <a:solidFill>
                  <a:srgbClr val="FF0000"/>
                </a:solidFill>
              </a:rPr>
              <a:t>screen images and find disease risk genes</a:t>
            </a:r>
          </a:p>
          <a:p>
            <a:pPr defTabSz="914400"/>
            <a:endParaRPr lang="en-US" sz="2400" b="1" dirty="0" smtClean="0">
              <a:solidFill>
                <a:srgbClr val="FF0000"/>
              </a:solidFill>
            </a:endParaRPr>
          </a:p>
          <a:p>
            <a:pPr defTabSz="914400"/>
            <a:r>
              <a:rPr lang="en-US" sz="2400" b="1" dirty="0" smtClean="0">
                <a:solidFill>
                  <a:srgbClr val="FF0000"/>
                </a:solidFill>
              </a:rPr>
              <a:t>*Genetic &amp; Environmental Risk in AD Consortium</a:t>
            </a:r>
          </a:p>
        </p:txBody>
      </p:sp>
    </p:spTree>
    <p:extLst>
      <p:ext uri="{BB962C8B-B14F-4D97-AF65-F5344CB8AC3E}">
        <p14:creationId xmlns:p14="http://schemas.microsoft.com/office/powerpoint/2010/main" val="1933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Genetics of brain structure</a:t>
            </a:r>
            <a:endParaRPr lang="en-AU" dirty="0"/>
          </a:p>
        </p:txBody>
      </p:sp>
      <p:sp>
        <p:nvSpPr>
          <p:cNvPr id="3" name="AutoShape 2" descr="data:image/jpeg;base64,/9j/4AAQSkZJRgABAQAAAQABAAD/2wCEAAkGBxQTEhQUExQWFRUXGBcYGBYYFRYYFxgcGBcWGBwYGB0YHSggGRolHB0UITIhJSkrLi4uFx8zODMsNygtLisBCgoKBQUFDgUFDisZExkrKysrKysrKysrKysrKysrKysrKysrKysrKysrKysrKysrKysrKysrKysrKysrKysrK//AABEIAMQA/AMBIgACEQEDEQH/xAAcAAABBAMBAAAAAAAAAAAAAAAABAUGCAEDBwL/xABLEAABAwICBQYKCAQEBAcAAAABAAIDBBEFIQYSMUFREyJUYXGRBxQWMnOBk5TR0jQ1QqGxsrPBI1KC8AgzYnJDkuHxFSQlJlOiwv/EABQBAQAAAAAAAAAAAAAAAAAAAAD/xAAUEQEAAAAAAAAAAAAAAAAAAAAA/9oADAMBAAIRAxEAPwDthlADnOIaG3uSbAAbSSdgTd5R0fS6f28fzLzpD9Cq/Qz/AKblTVBczyjo+l0/t4/mR5R0fS6f28fzKmSEFzfKOj6XT+3j+ZHlHR9Lp/bx/MqZIQXN8o6PpdP7eP5keUdH0un9vH8ypkhBc3yjo+l0/t4/mR5R0fS6f28fzKmSEFzfKOj6XT+3j+ZHlHR9Lp/bx/MqZoQXM8o6PpdP7eP5keUdH0un9vH8yprHGXGwBJ4AXKf8N0Irp/Mp39pFkFq/KKj6XT+3j+ZHlHR9Lp/bx/Mq4weCLEHC+o0dpS+HwJ152lgQd/8AKOj6XT+3j+ZHlHR9Lp/bx/MuIU3gIqT507B/Sfit8vgEmtzall+tpQdo8o6PpdP7eP5keUdH0un9vH8yr7iXgVxCPNmpL2Gx+9RTEtCq6D/Mp3gcQLoLW+UdH0un9vH8yPKOj6XT+3j+ZU2lhc02cC08CCD968ILmeUdH0un9vH8yPKOj6XT+3j+ZUyQgub5R0fS6f28fzI8o6PpdP7eP5lTNYQXN8o6PpdP7eP5keUdH0un9vH8ypkhBc3yjo+l0/t4/mR5R0fS6f28fzKmSygupU17RDyrHB7crOa4FpBIFwRkUsY64BUH0T+oqT0MX5gpvB5o7AgatIfoVX6Gf9Nyporl6Q/Qqv0M/wCm5U0QCEIQCEIQCELKDCyFhTHwfaAzYlJldkLTz5LZdjeJQRvC8LlqJBHDG6R53NH48F1/RLwHONn1z7DbybNvYSpjPiOHYGxsEEfK1BGUUY1pXni4jzQVGsfxGsqG62JVbcPgOymgN539RPFBI56nA8KFrxa4HmttJJ67Jkxfwwvaxz6PDpDEMzNKC1nUQGjPvULbpLSUd/EaNl909Xz5T1tj/wCyaMU00qa7mTySSx//ABMAjivuybc27SgmEvhFxhzBIZKSBjhdodqg2OzIklM03hIxRxt44wdbIwR6rBRKvlDBeOJrbAXcQCb9SdsMimaA9zb77A6pt+F0G2o0sxN5zragji1uqPVkLrMGlGIMI/8APzt23LrkC27eCk7qqWaXkWOtv1nDnZ/3uKc4dFiwZvdrbzlY9oQOuC+EXE231aiKcA2OuG3PdYqUYd4YiObXUmqDlrxm49bXfFcxrsLLDzmgm4AIaDa53gbO1e6nCntsH345HXabDgecPvQdqFJhOLNIjMZfwIDXi/UcyuSad+C2ekcXwtL4urO3Z8Cm7kSHMfG4xEfabe19xytb7l0nQ3wokBsOIWcx3NbNb838w+8daDgT2kGxFjwO1eVYbwh+DeCoZy9PYFwuHNItxH+4LgmIUD4XlkjS0jiNvWOIQJELKEGEIQgEIQgtTon9RUnoYvzBTeDzR2BQjRP6ipPQxfmCm8HmjsCBq0h+hVfoZ/03KmiuXpD9Cq/Qz/puVNEAhCEAhCEGULCygkegmikmI1TYWZNHOkf/ACN49p2BdzxTGDBbC8Ia0SRt/jTbWU7d5NsnSngmLRPDJcNoIYIG/wDqOIm9yP8AJjAze7gGNPrc5NmnWLQ4fEKCju5xuZZSedI/e57uN7m6BLimPwYdrx0P8apeDy9VKNZ197r/AGR1Bc/lxJ736/PkP2pXXLj2fyDsWjM5EP5O93v1TzjxceCfMFqWtlbGBrNcN2fBBq0ZwOKZvKSuJJOwnL171KKqiZC0WZzd5A2fFLKanjOvqt1XHaLW9fWkr6nWfyEZvqga522vsHac0DZQU8TpXsfYh1iAbJ5rZGRNuSLBqic+FPNWRG/UAF78L7lIqfBWAXleZD/qOXcMkDNKQJY52ZAnVPYdik+MSPbGHtdYi2R2O6vxSeqpGGncIwMsxbcRmm7SOraYIg42u5t+KBfLibSwSNbrE22bkjnq38qLfZaS64uM8rEd63MmhpoTsLdtuv8A7rXHJaEvLbvk22GwHYPUECH/AMRccntAD/NIyI7DtTXU1jb2PPbexGrqu7SBlfrFlJKiEO1SwB2r/dimirw90kjsr3GVj5v+7j2IJL4PvCH4n/BnPLU2sLEjOLfcA7l0vS3RGnxGl1oi1wILmObY7R9kjP1KvckPJOIa06+e0bRb7PHsU18GWmxoZhFK4mmkNjcG0Z3PvuHEIOa41hT6aV0UgzG/cesJCrBeGfQsTRCohF3C5uNnGwtuKr6UGEIQgEIQgtTon9RUnoYvzBTeDzR2BQjRP6ipPQxfmCm8HmjsCBq0h+hVfoZ/03KmiuXpD9Cq/Qz/AKblTRAIQhALKwsoMKTeDjA/HMRp4SLs1g9/+1nOPfkPWo1ddc8AsIibiFa4D+DDZpPGz3n8re9BPjiH8WvrwRkfFKc7mshJ5V/Vd+sP6AuEsiNVLI9xNnG5dfOxJ2X45rqmlrjTYFTMPnGAOJ3ufJYkn1krnmj9E9kfKarXNcAC0C3rPWgkGHYeyKAhpL2nZsdt7Ny0R4bDSyh1s3C1uJy2DiU4w0RYLwkNv9gm47QtU5dM4B7RdhB43NsrIN8TpXHnWb8PuTW1zIpi+O7y7KS1zfgfVmnPEWsDRrGxyG2yzS0t7NiYXdYBt2k7ECQ1bXuIjYS7ebEfjvXhlG0G79ZxPE5dllIv/DdQAvdHGeJN/wBwEkL6PWIdV3J/lLAPVkUCAUYtdh1G7wLZ/wB9S0zYW1zXXaHG2Q27e1O78NcbGCVkg/lfkfU5uXeEjlqtQ2kY6M77jI/7XbD6igjL9FwWhskrr7hlb70ppYJ4XsYXh8Zyvq84WHanoi55S18tm2yT1cbtdsg5wAPNG3PegRP1uWcGAgWFzuv2cVrZAYzrOde/2QdpW6lcHgk3bH15Ocb59ma1yYdGRrteRq9dx2FBumog6PWeQ1wzvwPw3JNgFXFZ8UwBikBDrjNj7ZEdRWJ6OSUML7iO4yGRdfjwCS47hjogXNzJH5c7dqDqngixsVdNLQTuLnwi8bnec6Ikhpz2lpFvWFxTTzBjSVssRG+49a6LLM2jlw7EoTaNxDZv5dSSwdfs2rV/iJwsNngnaMntIJ3ZIOPFYWSsIBCEILU6J/UVJ6GL8wU3g80dgUI0T+oqT0MX5gpvB5o7AgatIfoVX6Gf9Nyporl6Q/Qqv0M/6blTRAIQhAIQhBldm0Uh5DRirfsdUPLbn/UWxj9+9cZXacdlDNFqRm+V8Y/+5efwQNHhT0tjqSIIbujiMbL7jqj7PVdJcPoKgFhicAw+c1wJB6sthUHBBaRbrU70PxTWhGZe5uWqPuugdYXlh/iNaL5Bw3FeMMku57TtBOzr2fcvdRAWs1tWw2uZt9Y4Fao4xHzmi7XZ325oFFBTB9axsgBaGOc1p2Fwtt4p40rrZoobwNGtfM2vqjiAmPWje5pLiHDYRtHHZmljsVkYLF7XjraLoIBiHLSZyPc89edk+aPYFFEBLMNdxPNaTzR3bSncxMkdraoseAXnFqkROjDSNW1nN22O7suECmqimf5shYNwa0C3fmk2EY9LFNyFS8SRuIbdwAfGTsvucw7LrbDj8QGZKj+MuNW7XjADmOtrbNouAfxyQS7SqhMI5WMWzAc0ZA3+0OCaHvAzc5b8R0mbJTGGf+HKW7iOdbe3h1qL4ViLXsBMn8U7R1je3q6kEgpmixBzzv8Auk9ZFrHVA35ho4cUogm1hzbE8d3qWIy5utydpCdrtgBQeaadweWzjVDzzCM2i2xvUd/Wt2ksWtAdVpLrcNvUO1bpoNdvHYQf9TcwljGh2q7dqk+tAgwHk6jAp4X/AObEHat92re37ZJ58JN6rAaKoPnCNhJ/pA/ZRLCKrUbWx7GvLnC+8aoupvLGH6LRa26IW9RNkFflhZWEAhCEFqdE/qKk9DF+YKbweaOwKEaJ/UVJ6GL8wU3g80dgQNWkP0Kr9DP+m5U0Vy9IfoVX6Gf9NypogEIQgFlYWUBZddqwanRqItuTTyZgdhtdciC7x4B4muo6iOexjlIDWu37b/iEHFg21nDMJ2wHFjA17WjmusQTtHV9ykXhL0Vho6sRUriQ67iwm4jucm3PVdMUFGNt8x1ZdiB7w/SJjza+q7eHEf2U+RVNhzbWO7ddc55CPnXb/ULi3cbHel1FibY2O578rWFyb3/3DJBMp58s4v8Al2pHXPtGSAARxOais+k8mq4MN9liW5hM82LSv855PVlbuQTalqpnN1KeN0jhtcPNZ1knJKJHh72te9gc4584bepaMD0cqaiOERTgNkbrGMuLWXG8225cUzaXYBLRTBkpDhI0PByzB3ZIJng9NRyyPjA1izK98jxITo+gZE08m0W2lhsQezrUP0MwCZ4E7HtjF7C4vrW25DZwU2kY4E3Pq3epBzfTrDtWRkzf8t4tmSdVwFyM+IWjRjAGy3dIXAEHUtca3WD1cE649RumqWRXJY0k6vAOyv8AiPWpNTUWoxrB/wAMjU2Alp/eyCMOppomtcHB4s2794v/ADN4HinrA6gFji4WtutmF6xuJxjMTcri1zvtmT6hxSZ8BgLHRkkG3nG5PUe1A5QaziDctAOTQNoPFKIXZSxg2JzF8u2y0wTcpz2g6ufqI2jtTbiZc4s2gg5fzf8AZBpxBo15NU5NjIJ45KXwzf8AtaM/6SO5zlCcfPI0zyfPky+5SbHJTDoxSM2GQXt1G5/cIOKLCysIBCEILU6J/UVJ6GL8wU3g80dgUI0T+oqT0MX5gpvB5o7AgatIfoVX6Gf9Nyporl6Q/Qqv0M/6blTRAIQhALKyAleE4ZLUyshhaXPebAfueAQbcDwt077Z6rc3EfgOsroeGV7YNVgOTdrRsHCxGZSqpwyOgjEDCHO2OcPtOtznfsOxMvi+s74IEONTvnldI7WcS4nPrOX3LETbtyOeeRUmgw4Ebx+Hak02Gtbs2dY2IGJ1KLEat9+w/fZNM9Fdpa0W37M/VxUgrKlrLjXv1NB/E7E2TztcNh6s7lBH/FCA+9hYX7epI0/yk6r9t7EZDPuTAgdaLSKoiZybJLNsQMhcX4HcpNX4o6voA9/OnpgA91uc5mQa6+8AC1tyginvgnwGWollcGEwajo5HbruGTbbzv6rIJHoBOHUbc/Nc4d5upDM+4K5fguJuw6pkgmadS+q8bwW/aA3qewYnHKP4Tg8H7TdgQQvTeofT1ccrbG7dh2GxzBUs0fxRlTHyjQ4EZWcPwO9Nem1EHshebXY+/aLbPuCXYdJdrXtsAQNlrf9UCyWl1nEnbmMzkL22XKbcSjG12xu83AHU0byUvM4cDY2IP4Jrro+W1WOyFyS4HMi2wHcgY6DFnul1mjVj+08jmuGy5G49YUnwSRkcU0rzZpdzXOzJA3m+dutNVeWMYW2DQ3cOoLXg9I+tdGHj+HcNjj2B18tZ/EdXBAv0e0Ylxup1iHRUUZzdaxeTuZfeeO5LPDziTG8jSRZMiaGho2C1u/LVC7FM6LDqPmgWjbYDZrPPxKqrpdihqKl7ib2JF+JvcnvQMqwhCAQhCC1Oif1FSehi/MFN4PNHYFCNE/qKk9DF+YKbweaOwIGrSH6FV+hn/TcqaK5ekP0Kr9DP+m5U0QCEIQbL831/suzYFTR4TSRuZqmqnYHSSHPk2u2Mb15rjP2fX+y6DU1ba2mjka7+JEA1zL+r9kCyqljc7WdJc9QOqEnEzb2Fst4KTsoi9oc3I8PivHibmnO/WL/AIcUDg3FSBZDsRuLEX/BJZI2bAbEbertSV2sL/a4EINNW0SOIaLX3HZ3pJHSuafOb1JaXk32BJ5O26DETXBwdv26wKnkeE4TiFPrStNHUtHOfG06rj/M5oyN9uwFc/LiM0nqcekjGpE7VO8j8AgdmYBSNe0ubUSNBOu1oa1rwNhYXEOAPAi661oPp1h0LWUzYzSbbB7dVpJ3697E9pXDKXSqZuTzrjryPeE9UOJsqAQ5gzG/PvH7oJd4dcBhEsdUzMSgh5ab2cALE9ov3KM+DepFpIztuHDs6lIsW0SZHShramUSysa8U77visdgJObO0KGYthM2GzxyZFjt7Tdu64QTHSuLWgPUb34JJhzOTiA7rXzWypxMSUznDe05epQl2lDwzUaOq6Bwl0neJXN1AOdY5nsyT46sszW/l7zfgoLh0VyHuJNzuF3eocScr7lP9EdHJJ5GXHPceaz7MbRtJ7OO8oE8WHPnY6WQFkDSGjWBa6ZxzDQNzRtK6B4K8ND53SHV/hNFhfO7ri9uFrpt00qGNkbTx5xw3F73Lnm2u9x3m9u5dB0Cw0U9E172hr3gyPNrOtmQD2BBAfDppNqasLT5o73OGXc2/euBlSnwiYz4zVvfnbWc7/m2dwsoqgEIQgEIQgtTon9RUnoYvzBTeDzR2BQjRP6ipPQxfmCm8HmjsCBq0h+hVfoZ/wBNyporl6Q/Qqv0M/6blTRAIQhB6vkvUMzmm7XFp6jZa1kIOgeDHGnPrIoZmiRrjwANhmQeIspvHWxt5Yc3/MjMF2glrhLbXDrXAte/YuW+D2bUrGv2AMkz4c0hOeK4tyfJixJsdmW6x/E96DpfhRwai5aORzxEXMc+WRgu5/m6oAG0nOwXN6nD4iSIY5XNvk+aQRm3W1gyTi+qM2rJIdc2G3jb9hZbQAbm9u1AznCnWyLAet5+C2x4U8mx5L/cHkf/AJNylhP92/u62MYHdX3BBtptCfGGuDSA4Ac1krXk9djY2UPx/ROeDPVLgNthmOs23KUiJzHBzSQRscCQR/U3NPYxYyi0h5w/4lrH+r+YdaDi6etFqkMls7Y4ZX4jNPGleAAkywtsRm9gH3tUSgkLHB3A3QdU0r0g1JpWtdlJZgG0hrbWtwGaZq/FzUQ2lANha4GZGeee/YkdUJXOOpqlsgY7M87LIgG2zIJTNTNEDcxrHr37ggbMMqiI3xE5ty9RTNhVLysgjc4MaTznkE6jd7sszluSl12TZ7SM/Uluixa2saSzXYHEuHVqnaN4ug6lXaJx8nTspach5Fw+/N5M6uqXkZF7jc5HIbV0LRbRttDC9ziHyEXe4ZABovqN4D8VHtGdJI6KjYybaHO5GIEGQR7W64vzLXyG3Yt1LpWamOraQQDC97AciAMiL79oQQnCaY1lY1hNtd93HgLlxsuleFDGRTUEljZ0n8NvYRzrf03UK8FlNrVgNsmtc71+aPvJSD/ERip14YBsawuPa82/Bp70HFKiXXcXHebrUslYQCEIQCEIQWp0T+oqT0MX5gpvB5o7AoRon9RUnoYvzBTeDzR2BA1aQ/Qqv0M/6blTRXL0h+hVfoZ/03KmiAQhCAQhZQOujtSGyEEE64tlu39yd8YiL6hjARqhlwd1ifxTHglQxkoL72tbJdNoMKhqRrU5u4N8x4aSRv1TvO9A1vZk0NzAyFti3xEAZ7eoXsotDiElM8wv81pOq7eBuTvBMXAkXIz9aBcZgTmNqw8EJDBJx3ZcUpE3/VAop6jcdg/vuSjUAzGw7N6b2wB2bO221LadxsQc0CaSrLH6rm2DhzCdh6lDdIaMNeXN2E5jgVMcUg1m6pvrDNp+HFQbEayQ3a8C425ZlBItHqgPgHFht12P9tTrhFGx0dpPPa5wI3dRUT0Zms9w4hSR8oZzmk3dtA2lBFtIIuTncG7AcuwgFesFqjHO17QS6+QFxe+Wdty343JrjWLbHIZnb6l4wFt52WsNguTkgnEFQHnWc1usTcgbBncAZbVNNDmskgrSAGyCIttwDr5g3yzGfYFH56KKIMfK8a79kbBkzZbXcfOIBuWjituGYq1utE1rWh+sHuaDcgbydwQP/gsjDauQC5tCc9wOuAb9qgnh+ffECODY/wACpV4LcSZHVy6xAD2Bocb7Q8G3rBUZ/wAQdNq1zXfzRsPdrNP7IOVFYWVhAIQhAIQhBanRP6ipPQxfmCm8HmjsChGif1FSehi/MFN4PNHYEDVpD9Cq/Qz/AKblTRXL0h+hVfoZ/wBNypogEIQgEIQgyp94IZHCpNnWGRtuvnmFAVKvB3ighqhrZB2X7IH/AE6wxskjnCwdrG1utM9JTvp5nQvJtZrm+tSzSKZvKDcHHbu70k0+mjbLTPDueWFrrbTs1TbvHrQNVQLON8gdpCTR1BB25epaMRqXXFwdm/8AvakrQXbA78UDsysscjYcEsbWjdZMHij7X1T/AMpXhriPWgkr6rWbbPI5G+zqUOx+Lna2VtifKN5Pq3HYkdbhbnvHKWa3MmyBlpjyUjDe4NvvUlo7E7QADnxzzUVrS3Wsw3A2FO1PVEZg7QP760C3Gi1zS0bcs7Jgge9h5psQdv7p1NjmQSeO5NYeCbkZcEEvxPF3zua5ziSGtuSd9rk/h3LZhlcWyA332J7U3OxBr2tA2jqAFrBeRLsPXwsglGjWKCCsjedmvmNxBNrdnwUj/wARWH6zKacZ5PYbf0uH4Fc45fO+/btXbdPGipweW7QC1rH2J1iNWwNvvQVhWF6e2xI4LCDCEIQCEIQWp0T+oqT0MX5gpvB5o7AoRon9RUnoYvzBTeDzR2BA1aQ/Qqv0M/6blTVXKxHFY4rskY9wde4DNYEHcepMvjuHdCHujPggqehWw8dw7oQ90Z8EeO4d0Ie6M+CCp6FbDx3DuhD3RnwR47h3Qh7oz4IKnrLHkEEZEK1/juHdCHujPgjx3DuhD3RnwQVsn0ldJEI5Bctza4bQeKQivDjrS6z3fzaxCtD47h3Qh7oz4I8dw7oQ90Z8EFaosba3YxxP+p90QaQFr9YA7b2By7FZXx3DuhD3RnwR47h3Qh7oz4IK9O02l1gRcAbslqm0uLzz4o3D/aA7vCsV47h3Qh7oz4I8dw7oQ90Z8EFZZ8ZOtdg1RvF7r1X4/JJ1blZjx3DuhD3RnwR47h3Qh7oz4IKo662MqLDJWq8dw7oQ90Z8EeO4d0Ie6M+CCq5rHLW2YjYrWeO4d0Ie6M+CPHcO6EPdGfBBViKucOC2HE32Vo/HcO6EPdGfBHjuHdCHujPggq6cTdwClA8Is3IviLcnNLTbgQu9eO4d0Ie6M+CPHcO6EPdGfBBVBzrrCth47h3Qh7oz4I8dw7oQ90Z8EFT0K2HjuHdCHujPgjx3DuhD3RnwQVPQrYeO4d0Ie6M+CPHcO6EPdGfBAn0T+oqT0MX5gpvB5o7AotUYvDJFyEMT2eaGt5LUYAHA2yyClMI5o7EA5gO0BY5FvAdyEIDkW8B3I5FvAdyEIDkW8B3I5FvAdyEIDkW8B3I5FvAdyEIDkW8B3I5FvAdyEIDkW8B3I5FvAdyEIDkW8B3I5FvAdyEIDkW8B3I5FvAdyEIDkW8B3I5FvAdyEIDkW8B3I5FvAdyEIDkW8B3I5FvAdyEIDkW8B3I5FvAdyEIDkW8B3I5FvAdyEIDkW8B3I5FvAdyEIDkW8B3I5FvAdyEIM8kBuHcvaEI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5725" y="-1119188"/>
            <a:ext cx="30003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4" name="AutoShape 4" descr="data:image/jpeg;base64,/9j/4AAQSkZJRgABAQAAAQABAAD/2wCEAAkGBxQTEhQUExQWFRUXGBcYGBYYFRYYFxgcGBcWGBwYGB0YHSggGRolHB0UITIhJSkrLi4uFx8zODMsNygtLisBCgoKBQUFDgUFDisZExkrKysrKysrKysrKysrKysrKysrKysrKysrKysrKysrKysrKysrKysrKysrKysrKysrK//AABEIAMQA/AMBIgACEQEDEQH/xAAcAAABBAMBAAAAAAAAAAAAAAAABAUGCAEDBwL/xABLEAABAwICBQYKCAQEBAcAAAABAAIDBBEFIQYSMUFREyJUYXGRBxQWMnOBk5TR0jQ1QqGxsrPBI1KC8AgzYnJDkuHxFSQlJlOiwv/EABQBAQAAAAAAAAAAAAAAAAAAAAD/xAAUEQEAAAAAAAAAAAAAAAAAAAAA/9oADAMBAAIRAxEAPwDthlADnOIaG3uSbAAbSSdgTd5R0fS6f28fzLzpD9Cq/Qz/AKblTVBczyjo+l0/t4/mR5R0fS6f28fzKmSEFzfKOj6XT+3j+ZHlHR9Lp/bx/MqZIQXN8o6PpdP7eP5keUdH0un9vH8ypkhBc3yjo+l0/t4/mR5R0fS6f28fzKmSEFzfKOj6XT+3j+ZHlHR9Lp/bx/MqZoQXM8o6PpdP7eP5keUdH0un9vH8yprHGXGwBJ4AXKf8N0Irp/Mp39pFkFq/KKj6XT+3j+ZHlHR9Lp/bx/Mq4weCLEHC+o0dpS+HwJ152lgQd/8AKOj6XT+3j+ZHlHR9Lp/bx/MuIU3gIqT507B/Sfit8vgEmtzall+tpQdo8o6PpdP7eP5keUdH0un9vH8yr7iXgVxCPNmpL2Gx+9RTEtCq6D/Mp3gcQLoLW+UdH0un9vH8yPKOj6XT+3j+ZU2lhc02cC08CCD968ILmeUdH0un9vH8yPKOj6XT+3j+ZUyQgub5R0fS6f28fzI8o6PpdP7eP5lTNYQXN8o6PpdP7eP5keUdH0un9vH8ypkhBc3yjo+l0/t4/mR5R0fS6f28fzKmSygupU17RDyrHB7crOa4FpBIFwRkUsY64BUH0T+oqT0MX5gpvB5o7AgatIfoVX6Gf9Nyporl6Q/Qqv0M/wCm5U0QCEIQCEIQCELKDCyFhTHwfaAzYlJldkLTz5LZdjeJQRvC8LlqJBHDG6R53NH48F1/RLwHONn1z7DbybNvYSpjPiOHYGxsEEfK1BGUUY1pXni4jzQVGsfxGsqG62JVbcPgOymgN539RPFBI56nA8KFrxa4HmttJJ67Jkxfwwvaxz6PDpDEMzNKC1nUQGjPvULbpLSUd/EaNl909Xz5T1tj/wCyaMU00qa7mTySSx//ABMAjivuybc27SgmEvhFxhzBIZKSBjhdodqg2OzIklM03hIxRxt44wdbIwR6rBRKvlDBeOJrbAXcQCb9SdsMimaA9zb77A6pt+F0G2o0sxN5zragji1uqPVkLrMGlGIMI/8APzt23LrkC27eCk7qqWaXkWOtv1nDnZ/3uKc4dFiwZvdrbzlY9oQOuC+EXE231aiKcA2OuG3PdYqUYd4YiObXUmqDlrxm49bXfFcxrsLLDzmgm4AIaDa53gbO1e6nCntsH345HXabDgecPvQdqFJhOLNIjMZfwIDXi/UcyuSad+C2ekcXwtL4urO3Z8Cm7kSHMfG4xEfabe19xytb7l0nQ3wokBsOIWcx3NbNb838w+8daDgT2kGxFjwO1eVYbwh+DeCoZy9PYFwuHNItxH+4LgmIUD4XlkjS0jiNvWOIQJELKEGEIQgEIQgtTon9RUnoYvzBTeDzR2BQjRP6ipPQxfmCm8HmjsCBq0h+hVfoZ/03KmiuXpD9Cq/Qz/puVNEAhCEAhCEGULCygkegmikmI1TYWZNHOkf/ACN49p2BdzxTGDBbC8Ia0SRt/jTbWU7d5NsnSngmLRPDJcNoIYIG/wDqOIm9yP8AJjAze7gGNPrc5NmnWLQ4fEKCju5xuZZSedI/e57uN7m6BLimPwYdrx0P8apeDy9VKNZ197r/AGR1Bc/lxJ736/PkP2pXXLj2fyDsWjM5EP5O93v1TzjxceCfMFqWtlbGBrNcN2fBBq0ZwOKZvKSuJJOwnL171KKqiZC0WZzd5A2fFLKanjOvqt1XHaLW9fWkr6nWfyEZvqga522vsHac0DZQU8TpXsfYh1iAbJ5rZGRNuSLBqic+FPNWRG/UAF78L7lIqfBWAXleZD/qOXcMkDNKQJY52ZAnVPYdik+MSPbGHtdYi2R2O6vxSeqpGGncIwMsxbcRmm7SOraYIg42u5t+KBfLibSwSNbrE22bkjnq38qLfZaS64uM8rEd63MmhpoTsLdtuv8A7rXHJaEvLbvk22GwHYPUECH/AMRccntAD/NIyI7DtTXU1jb2PPbexGrqu7SBlfrFlJKiEO1SwB2r/dimirw90kjsr3GVj5v+7j2IJL4PvCH4n/BnPLU2sLEjOLfcA7l0vS3RGnxGl1oi1wILmObY7R9kjP1KvckPJOIa06+e0bRb7PHsU18GWmxoZhFK4mmkNjcG0Z3PvuHEIOa41hT6aV0UgzG/cesJCrBeGfQsTRCohF3C5uNnGwtuKr6UGEIQgEIQgtTon9RUnoYvzBTeDzR2BQjRP6ipPQxfmCm8HmjsCBq0h+hVfoZ/03KmiuXpD9Cq/Qz/AKblTRAIQhALKwsoMKTeDjA/HMRp4SLs1g9/+1nOPfkPWo1ddc8AsIibiFa4D+DDZpPGz3n8re9BPjiH8WvrwRkfFKc7mshJ5V/Vd+sP6AuEsiNVLI9xNnG5dfOxJ2X45rqmlrjTYFTMPnGAOJ3ufJYkn1krnmj9E9kfKarXNcAC0C3rPWgkGHYeyKAhpL2nZsdt7Ny0R4bDSyh1s3C1uJy2DiU4w0RYLwkNv9gm47QtU5dM4B7RdhB43NsrIN8TpXHnWb8PuTW1zIpi+O7y7KS1zfgfVmnPEWsDRrGxyG2yzS0t7NiYXdYBt2k7ECQ1bXuIjYS7ebEfjvXhlG0G79ZxPE5dllIv/DdQAvdHGeJN/wBwEkL6PWIdV3J/lLAPVkUCAUYtdh1G7wLZ/wB9S0zYW1zXXaHG2Q27e1O78NcbGCVkg/lfkfU5uXeEjlqtQ2kY6M77jI/7XbD6igjL9FwWhskrr7hlb70ppYJ4XsYXh8Zyvq84WHanoi55S18tm2yT1cbtdsg5wAPNG3PegRP1uWcGAgWFzuv2cVrZAYzrOde/2QdpW6lcHgk3bH15Ocb59ma1yYdGRrteRq9dx2FBumog6PWeQ1wzvwPw3JNgFXFZ8UwBikBDrjNj7ZEdRWJ6OSUML7iO4yGRdfjwCS47hjogXNzJH5c7dqDqngixsVdNLQTuLnwi8bnec6Ikhpz2lpFvWFxTTzBjSVssRG+49a6LLM2jlw7EoTaNxDZv5dSSwdfs2rV/iJwsNngnaMntIJ3ZIOPFYWSsIBCEILU6J/UVJ6GL8wU3g80dgUI0T+oqT0MX5gpvB5o7AgatIfoVX6Gf9Nyporl6Q/Qqv0M/6blTRAIQhAIQhBldm0Uh5DRirfsdUPLbn/UWxj9+9cZXacdlDNFqRm+V8Y/+5efwQNHhT0tjqSIIbujiMbL7jqj7PVdJcPoKgFhicAw+c1wJB6sthUHBBaRbrU70PxTWhGZe5uWqPuugdYXlh/iNaL5Bw3FeMMku57TtBOzr2fcvdRAWs1tWw2uZt9Y4Fao4xHzmi7XZ325oFFBTB9axsgBaGOc1p2Fwtt4p40rrZoobwNGtfM2vqjiAmPWje5pLiHDYRtHHZmljsVkYLF7XjraLoIBiHLSZyPc89edk+aPYFFEBLMNdxPNaTzR3bSncxMkdraoseAXnFqkROjDSNW1nN22O7suECmqimf5shYNwa0C3fmk2EY9LFNyFS8SRuIbdwAfGTsvucw7LrbDj8QGZKj+MuNW7XjADmOtrbNouAfxyQS7SqhMI5WMWzAc0ZA3+0OCaHvAzc5b8R0mbJTGGf+HKW7iOdbe3h1qL4ViLXsBMn8U7R1je3q6kEgpmixBzzv8Auk9ZFrHVA35ho4cUogm1hzbE8d3qWIy5utydpCdrtgBQeaadweWzjVDzzCM2i2xvUd/Wt2ksWtAdVpLrcNvUO1bpoNdvHYQf9TcwljGh2q7dqk+tAgwHk6jAp4X/AObEHat92re37ZJ58JN6rAaKoPnCNhJ/pA/ZRLCKrUbWx7GvLnC+8aoupvLGH6LRa26IW9RNkFflhZWEAhCEFqdE/qKk9DF+YKbweaOwKEaJ/UVJ6GL8wU3g80dgQNWkP0Kr9DP+m5U0Vy9IfoVX6Gf9NypogEIQgFlYWUBZddqwanRqItuTTyZgdhtdciC7x4B4muo6iOexjlIDWu37b/iEHFg21nDMJ2wHFjA17WjmusQTtHV9ykXhL0Vho6sRUriQ67iwm4jucm3PVdMUFGNt8x1ZdiB7w/SJjza+q7eHEf2U+RVNhzbWO7ddc55CPnXb/ULi3cbHel1FibY2O578rWFyb3/3DJBMp58s4v8Al2pHXPtGSAARxOais+k8mq4MN9liW5hM82LSv855PVlbuQTalqpnN1KeN0jhtcPNZ1knJKJHh72te9gc4584bepaMD0cqaiOERTgNkbrGMuLWXG8225cUzaXYBLRTBkpDhI0PByzB3ZIJng9NRyyPjA1izK98jxITo+gZE08m0W2lhsQezrUP0MwCZ4E7HtjF7C4vrW25DZwU2kY4E3Pq3epBzfTrDtWRkzf8t4tmSdVwFyM+IWjRjAGy3dIXAEHUtca3WD1cE649RumqWRXJY0k6vAOyv8AiPWpNTUWoxrB/wAMjU2Alp/eyCMOppomtcHB4s2794v/ADN4HinrA6gFji4WtutmF6xuJxjMTcri1zvtmT6hxSZ8BgLHRkkG3nG5PUe1A5QaziDctAOTQNoPFKIXZSxg2JzF8u2y0wTcpz2g6ufqI2jtTbiZc4s2gg5fzf8AZBpxBo15NU5NjIJ45KXwzf8AtaM/6SO5zlCcfPI0zyfPky+5SbHJTDoxSM2GQXt1G5/cIOKLCysIBCEILU6J/UVJ6GL8wU3g80dgUI0T+oqT0MX5gpvB5o7AgatIfoVX6Gf9Nyporl6Q/Qqv0M/6blTRAIQhALKyAleE4ZLUyshhaXPebAfueAQbcDwt077Z6rc3EfgOsroeGV7YNVgOTdrRsHCxGZSqpwyOgjEDCHO2OcPtOtznfsOxMvi+s74IEONTvnldI7WcS4nPrOX3LETbtyOeeRUmgw4Ebx+Hak02Gtbs2dY2IGJ1KLEat9+w/fZNM9Fdpa0W37M/VxUgrKlrLjXv1NB/E7E2TztcNh6s7lBH/FCA+9hYX7epI0/yk6r9t7EZDPuTAgdaLSKoiZybJLNsQMhcX4HcpNX4o6voA9/OnpgA91uc5mQa6+8AC1tyginvgnwGWollcGEwajo5HbruGTbbzv6rIJHoBOHUbc/Nc4d5upDM+4K5fguJuw6pkgmadS+q8bwW/aA3qewYnHKP4Tg8H7TdgQQvTeofT1ccrbG7dh2GxzBUs0fxRlTHyjQ4EZWcPwO9Nem1EHshebXY+/aLbPuCXYdJdrXtsAQNlrf9UCyWl1nEnbmMzkL22XKbcSjG12xu83AHU0byUvM4cDY2IP4Jrro+W1WOyFyS4HMi2wHcgY6DFnul1mjVj+08jmuGy5G49YUnwSRkcU0rzZpdzXOzJA3m+dutNVeWMYW2DQ3cOoLXg9I+tdGHj+HcNjj2B18tZ/EdXBAv0e0Ylxup1iHRUUZzdaxeTuZfeeO5LPDziTG8jSRZMiaGho2C1u/LVC7FM6LDqPmgWjbYDZrPPxKqrpdihqKl7ib2JF+JvcnvQMqwhCAQhCC1Oif1FSehi/MFN4PNHYFCNE/qKk9DF+YKbweaOwIGrSH6FV+hn/TcqaK5ekP0Kr9DP+m5U0QCEIQbL831/suzYFTR4TSRuZqmqnYHSSHPk2u2Mb15rjP2fX+y6DU1ba2mjka7+JEA1zL+r9kCyqljc7WdJc9QOqEnEzb2Fst4KTsoi9oc3I8PivHibmnO/WL/AIcUDg3FSBZDsRuLEX/BJZI2bAbEbertSV2sL/a4EINNW0SOIaLX3HZ3pJHSuafOb1JaXk32BJ5O26DETXBwdv26wKnkeE4TiFPrStNHUtHOfG06rj/M5oyN9uwFc/LiM0nqcekjGpE7VO8j8AgdmYBSNe0ubUSNBOu1oa1rwNhYXEOAPAi661oPp1h0LWUzYzSbbB7dVpJ3697E9pXDKXSqZuTzrjryPeE9UOJsqAQ5gzG/PvH7oJd4dcBhEsdUzMSgh5ab2cALE9ov3KM+DepFpIztuHDs6lIsW0SZHShramUSysa8U77visdgJObO0KGYthM2GzxyZFjt7Tdu64QTHSuLWgPUb34JJhzOTiA7rXzWypxMSUznDe05epQl2lDwzUaOq6Bwl0neJXN1AOdY5nsyT46sszW/l7zfgoLh0VyHuJNzuF3eocScr7lP9EdHJJ5GXHPceaz7MbRtJ7OO8oE8WHPnY6WQFkDSGjWBa6ZxzDQNzRtK6B4K8ND53SHV/hNFhfO7ri9uFrpt00qGNkbTx5xw3F73Lnm2u9x3m9u5dB0Cw0U9E172hr3gyPNrOtmQD2BBAfDppNqasLT5o73OGXc2/euBlSnwiYz4zVvfnbWc7/m2dwsoqgEIQgEIQgtTon9RUnoYvzBTeDzR2BQjRP6ipPQxfmCm8HmjsCBq0h+hVfoZ/wBNyporl6Q/Qqv0M/6blTRAIQhB6vkvUMzmm7XFp6jZa1kIOgeDHGnPrIoZmiRrjwANhmQeIspvHWxt5Yc3/MjMF2glrhLbXDrXAte/YuW+D2bUrGv2AMkz4c0hOeK4tyfJixJsdmW6x/E96DpfhRwai5aORzxEXMc+WRgu5/m6oAG0nOwXN6nD4iSIY5XNvk+aQRm3W1gyTi+qM2rJIdc2G3jb9hZbQAbm9u1AznCnWyLAet5+C2x4U8mx5L/cHkf/AJNylhP92/u62MYHdX3BBtptCfGGuDSA4Ac1krXk9djY2UPx/ROeDPVLgNthmOs23KUiJzHBzSQRscCQR/U3NPYxYyi0h5w/4lrH+r+YdaDi6etFqkMls7Y4ZX4jNPGleAAkywtsRm9gH3tUSgkLHB3A3QdU0r0g1JpWtdlJZgG0hrbWtwGaZq/FzUQ2lANha4GZGeee/YkdUJXOOpqlsgY7M87LIgG2zIJTNTNEDcxrHr37ggbMMqiI3xE5ty9RTNhVLysgjc4MaTznkE6jd7sszluSl12TZ7SM/Uluixa2saSzXYHEuHVqnaN4ug6lXaJx8nTspach5Fw+/N5M6uqXkZF7jc5HIbV0LRbRttDC9ziHyEXe4ZABovqN4D8VHtGdJI6KjYybaHO5GIEGQR7W64vzLXyG3Yt1LpWamOraQQDC97AciAMiL79oQQnCaY1lY1hNtd93HgLlxsuleFDGRTUEljZ0n8NvYRzrf03UK8FlNrVgNsmtc71+aPvJSD/ERip14YBsawuPa82/Bp70HFKiXXcXHebrUslYQCEIQCEIQWp0T+oqT0MX5gpvB5o7AoRon9RUnoYvzBTeDzR2BA1aQ/Qqv0M/6blTRXL0h+hVfoZ/03KmiAQhCAQhZQOujtSGyEEE64tlu39yd8YiL6hjARqhlwd1ifxTHglQxkoL72tbJdNoMKhqRrU5u4N8x4aSRv1TvO9A1vZk0NzAyFti3xEAZ7eoXsotDiElM8wv81pOq7eBuTvBMXAkXIz9aBcZgTmNqw8EJDBJx3ZcUpE3/VAop6jcdg/vuSjUAzGw7N6b2wB2bO221LadxsQc0CaSrLH6rm2DhzCdh6lDdIaMNeXN2E5jgVMcUg1m6pvrDNp+HFQbEayQ3a8C425ZlBItHqgPgHFht12P9tTrhFGx0dpPPa5wI3dRUT0Zms9w4hSR8oZzmk3dtA2lBFtIIuTncG7AcuwgFesFqjHO17QS6+QFxe+Wdty343JrjWLbHIZnb6l4wFt52WsNguTkgnEFQHnWc1usTcgbBncAZbVNNDmskgrSAGyCIttwDr5g3yzGfYFH56KKIMfK8a79kbBkzZbXcfOIBuWjituGYq1utE1rWh+sHuaDcgbydwQP/gsjDauQC5tCc9wOuAb9qgnh+ffECODY/wACpV4LcSZHVy6xAD2Bocb7Q8G3rBUZ/wAQdNq1zXfzRsPdrNP7IOVFYWVhAIQhAIQhBanRP6ipPQxfmCm8HmjsChGif1FSehi/MFN4PNHYEDVpD9Cq/Qz/AKblTRXL0h+hVfoZ/wBNypogEIQgEIQgyp94IZHCpNnWGRtuvnmFAVKvB3ighqhrZB2X7IH/AE6wxskjnCwdrG1utM9JTvp5nQvJtZrm+tSzSKZvKDcHHbu70k0+mjbLTPDueWFrrbTs1TbvHrQNVQLON8gdpCTR1BB25epaMRqXXFwdm/8AvakrQXbA78UDsysscjYcEsbWjdZMHij7X1T/AMpXhriPWgkr6rWbbPI5G+zqUOx+Lna2VtifKN5Pq3HYkdbhbnvHKWa3MmyBlpjyUjDe4NvvUlo7E7QADnxzzUVrS3Wsw3A2FO1PVEZg7QP760C3Gi1zS0bcs7Jgge9h5psQdv7p1NjmQSeO5NYeCbkZcEEvxPF3zua5ziSGtuSd9rk/h3LZhlcWyA332J7U3OxBr2tA2jqAFrBeRLsPXwsglGjWKCCsjedmvmNxBNrdnwUj/wARWH6zKacZ5PYbf0uH4Fc45fO+/btXbdPGipweW7QC1rH2J1iNWwNvvQVhWF6e2xI4LCDCEIQCEIQWp0T+oqT0MX5gpvB5o7AoRon9RUnoYvzBTeDzR2BA1aQ/Qqv0M/6blTVXKxHFY4rskY9wde4DNYEHcepMvjuHdCHujPggqehWw8dw7oQ90Z8EeO4d0Ie6M+CCp6FbDx3DuhD3RnwR47h3Qh7oz4IKnrLHkEEZEK1/juHdCHujPgjx3DuhD3RnwQVsn0ldJEI5Bctza4bQeKQivDjrS6z3fzaxCtD47h3Qh7oz4I8dw7oQ90Z8EFaosba3YxxP+p90QaQFr9YA7b2By7FZXx3DuhD3RnwR47h3Qh7oz4IK9O02l1gRcAbslqm0uLzz4o3D/aA7vCsV47h3Qh7oz4I8dw7oQ90Z8EFZZ8ZOtdg1RvF7r1X4/JJ1blZjx3DuhD3RnwR47h3Qh7oz4IKo662MqLDJWq8dw7oQ90Z8EeO4d0Ie6M+CCq5rHLW2YjYrWeO4d0Ie6M+CPHcO6EPdGfBBViKucOC2HE32Vo/HcO6EPdGfBHjuHdCHujPggq6cTdwClA8Is3IviLcnNLTbgQu9eO4d0Ie6M+CPHcO6EPdGfBBVBzrrCth47h3Qh7oz4I8dw7oQ90Z8EFT0K2HjuHdCHujPgjx3DuhD3RnwQVPQrYeO4d0Ie6M+CPHcO6EPdGfBAn0T+oqT0MX5gpvB5o7AotUYvDJFyEMT2eaGt5LUYAHA2yyClMI5o7EA5gO0BY5FvAdyEIDkW8B3I5FvAdyEIDkW8B3I5FvAdyEIDkW8B3I5FvAdyEIDkW8B3I5FvAdyEIDkW8B3I5FvAdyEIDkW8B3I5FvAdyEIDkW8B3I5FvAdyEIDkW8B3I5FvAdyEIDkW8B3I5FvAdyEIDkW8B3I5FvAdyEIDkW8B3I5FvAdyEIDkW8B3I5FvAdyEIDkW8B3I5FvAdyEIDkW8B3I5FvAdyEIM8kBuHcvaEI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38125" y="-966788"/>
            <a:ext cx="30003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79" y="2132856"/>
            <a:ext cx="2866621" cy="222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700808"/>
            <a:ext cx="7631112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413" y="188640"/>
            <a:ext cx="8367291" cy="123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6453336"/>
            <a:ext cx="32385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9642463">
            <a:off x="2483769" y="2031664"/>
            <a:ext cx="504056" cy="14401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44824"/>
            <a:ext cx="84969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00B0F0"/>
                </a:solidFill>
              </a:rPr>
              <a:t>Results </a:t>
            </a:r>
          </a:p>
          <a:p>
            <a:r>
              <a:rPr lang="en-AU" dirty="0" smtClean="0">
                <a:solidFill>
                  <a:prstClr val="black"/>
                </a:solidFill>
              </a:rPr>
              <a:t>SNPs in the most strongly associated region in PGC’s cross-disorder mega-analysis (chr3p21.1) also show low P-values for </a:t>
            </a:r>
            <a:r>
              <a:rPr lang="en-AU" dirty="0" err="1" smtClean="0">
                <a:solidFill>
                  <a:prstClr val="black"/>
                </a:solidFill>
              </a:rPr>
              <a:t>amygdala</a:t>
            </a:r>
            <a:r>
              <a:rPr lang="en-AU" dirty="0" smtClean="0">
                <a:solidFill>
                  <a:prstClr val="black"/>
                </a:solidFill>
              </a:rPr>
              <a:t> and </a:t>
            </a:r>
            <a:r>
              <a:rPr lang="en-AU" dirty="0" err="1" smtClean="0">
                <a:solidFill>
                  <a:prstClr val="black"/>
                </a:solidFill>
              </a:rPr>
              <a:t>pallidum</a:t>
            </a:r>
            <a:r>
              <a:rPr lang="en-AU" dirty="0" smtClean="0">
                <a:solidFill>
                  <a:prstClr val="black"/>
                </a:solidFill>
              </a:rPr>
              <a:t> volumes</a:t>
            </a:r>
          </a:p>
          <a:p>
            <a:endParaRPr lang="en-AU" dirty="0" smtClean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20" y="3284984"/>
          <a:ext cx="8748466" cy="2343805"/>
        </p:xfrm>
        <a:graphic>
          <a:graphicData uri="http://schemas.openxmlformats.org/drawingml/2006/table">
            <a:tbl>
              <a:tblPr/>
              <a:tblGrid>
                <a:gridCol w="866533"/>
                <a:gridCol w="953891"/>
                <a:gridCol w="507943"/>
                <a:gridCol w="899643"/>
                <a:gridCol w="660422"/>
                <a:gridCol w="844389"/>
                <a:gridCol w="803129"/>
                <a:gridCol w="803129"/>
                <a:gridCol w="803129"/>
                <a:gridCol w="803129"/>
                <a:gridCol w="803129"/>
              </a:tblGrid>
              <a:tr h="1724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Cambria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SNP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ID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Cambria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Chr:Pos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 smtClean="0">
                        <a:solidFill>
                          <a:schemeClr val="tx1"/>
                        </a:solidFill>
                        <a:latin typeface="Cambria"/>
                        <a:ea typeface="Calibri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OR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P-values in PGC-CD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Association P-values in QTIM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</a:tr>
              <a:tr h="27586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dirty="0">
                        <a:solidFill>
                          <a:sysClr val="windowText" lastClr="000000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dirty="0">
                        <a:solidFill>
                          <a:sysClr val="windowText" lastClr="000000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dirty="0">
                        <a:solidFill>
                          <a:sysClr val="windowText" lastClr="000000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Caudate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Accumb</a:t>
                      </a:r>
                      <a:r>
                        <a:rPr lang="en-US" sz="1100" b="1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.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Amygdala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Hippocam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Pallidum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err="1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Putamen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Arial"/>
                        </a:rPr>
                        <a:t>Thalamus</a:t>
                      </a:r>
                      <a:endParaRPr lang="en-AU" sz="11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rs2535629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3:52808259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0.91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2.5e-12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4.7e-03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6.3e-04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60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6.9e-03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171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rs3617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3:52808845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0.92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1.4e-11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5.3e-03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2.6e-04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6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rs2071044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3:52822641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0.92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5.5e-11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3.1e-03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5.0e-04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6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rs1075653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3:52800568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5.9e-09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5.9e-03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rs1076425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3:52800502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6.7e-09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5.9e-03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rs2071506</a:t>
                      </a:r>
                      <a:endParaRPr lang="en-AU" sz="1100" b="1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3:52801316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7.1e-09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5.8e-03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rs2239547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3:52830269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7.1e-09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rs9324</a:t>
                      </a:r>
                      <a:endParaRPr lang="en-AU" sz="1100" b="1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3:52800625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7.8e-09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5.9e-03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rs2071508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3:52801886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0.93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8.4e-09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5.8e-03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rs4687657</a:t>
                      </a:r>
                      <a:endParaRPr lang="en-AU" sz="1100" b="1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3:52827578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0.92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8.6e-09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0.02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72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rs4687551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3:52798488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1.08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9.7e-09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9.7e-03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5.9e-03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Cambria"/>
                          <a:ea typeface="Calibri"/>
                          <a:cs typeface="Arial"/>
                        </a:rPr>
                        <a:t>0.04</a:t>
                      </a:r>
                      <a:endParaRPr lang="en-AU" sz="1100" b="1" dirty="0">
                        <a:solidFill>
                          <a:schemeClr val="tx1"/>
                        </a:solidFill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2070" marR="62070" marT="0" marB="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92696"/>
            <a:ext cx="83479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smtClean="0">
                <a:solidFill>
                  <a:srgbClr val="FF0000"/>
                </a:solidFill>
                <a:latin typeface="Calibri" pitchFamily="34" charset="0"/>
              </a:rPr>
              <a:t>Can PGC Cross Disorder GWAS results predict subcortical structure volumes ?</a:t>
            </a:r>
          </a:p>
          <a:p>
            <a:pPr algn="ctr"/>
            <a:r>
              <a:rPr lang="en-AU" smtClean="0">
                <a:solidFill>
                  <a:prstClr val="black"/>
                </a:solidFill>
                <a:latin typeface="Calibri" pitchFamily="34" charset="0"/>
              </a:rPr>
              <a:t>i.e. are the same SNPs that cause psychiatric disease also affecting brain volumes ?</a:t>
            </a:r>
            <a:endParaRPr lang="en-AU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877272"/>
            <a:ext cx="768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>
                <a:solidFill>
                  <a:srgbClr val="FF0000"/>
                </a:solidFill>
              </a:rPr>
              <a:t>Next step: ENIGMA </a:t>
            </a:r>
            <a:r>
              <a:rPr lang="en-AU" smtClean="0">
                <a:solidFill>
                  <a:srgbClr val="FF0000"/>
                </a:solidFill>
                <a:sym typeface="Wingdings" pitchFamily="2" charset="2"/>
              </a:rPr>
              <a:t> PGC:  can brain volume SNPs predict psychiatric disease ?</a:t>
            </a:r>
            <a:endParaRPr lang="en-A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Are ‘brain-related’ genes also psychiatric risk genes?</a:t>
            </a:r>
            <a:br>
              <a:rPr lang="en-US" sz="2600" dirty="0" smtClean="0"/>
            </a:br>
            <a:r>
              <a:rPr lang="en-US" sz="2600" dirty="0" smtClean="0"/>
              <a:t>If so, we could discover new psychiatric risk genes by screening images, and we’d also know what they do. </a:t>
            </a:r>
            <a:r>
              <a:rPr lang="en-US" sz="2600" b="1" dirty="0" smtClean="0">
                <a:solidFill>
                  <a:srgbClr val="FF0000"/>
                </a:solidFill>
              </a:rPr>
              <a:t>ENIGMA-PGC2-SZ: </a:t>
            </a:r>
            <a:r>
              <a:rPr lang="en-US" sz="2600" b="1" dirty="0" err="1" smtClean="0">
                <a:solidFill>
                  <a:srgbClr val="FF0000"/>
                </a:solidFill>
              </a:rPr>
              <a:t>SNPs</a:t>
            </a:r>
            <a:r>
              <a:rPr lang="en-US" sz="2600" b="1" dirty="0" smtClean="0">
                <a:solidFill>
                  <a:srgbClr val="FF0000"/>
                </a:solidFill>
              </a:rPr>
              <a:t> affecting hippocampus DO affect SZ risk (</a:t>
            </a:r>
            <a:r>
              <a:rPr lang="en-US" sz="2600" b="1" dirty="0" err="1" smtClean="0">
                <a:solidFill>
                  <a:srgbClr val="FF0000"/>
                </a:solidFill>
              </a:rPr>
              <a:t>p</a:t>
            </a:r>
            <a:r>
              <a:rPr lang="en-US" sz="2600" b="1" dirty="0" smtClean="0">
                <a:solidFill>
                  <a:srgbClr val="FF0000"/>
                </a:solidFill>
              </a:rPr>
              <a:t>=10</a:t>
            </a:r>
            <a:r>
              <a:rPr lang="en-US" sz="2600" b="1" baseline="30000" dirty="0" smtClean="0">
                <a:solidFill>
                  <a:srgbClr val="FF0000"/>
                </a:solidFill>
              </a:rPr>
              <a:t>-165</a:t>
            </a:r>
            <a:r>
              <a:rPr lang="en-US" sz="2600" b="1" dirty="0" smtClean="0">
                <a:solidFill>
                  <a:srgbClr val="FF0000"/>
                </a:solidFill>
              </a:rPr>
              <a:t>)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6324600"/>
            <a:ext cx="478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Jason Stein for the ENIGMA-PGC2-SZ Working Group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Screen Shot 2013-12-08 at 3.42.3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86356"/>
            <a:ext cx="8839200" cy="37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457200"/>
            <a:ext cx="8229600" cy="1143000"/>
          </a:xfrm>
        </p:spPr>
        <p:txBody>
          <a:bodyPr>
            <a:normAutofit/>
          </a:bodyPr>
          <a:lstStyle/>
          <a:p>
            <a:r>
              <a:rPr lang="en-AU" sz="2800" dirty="0" smtClean="0"/>
              <a:t>Thanks to…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533400"/>
            <a:ext cx="8912225" cy="5302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800" b="1" dirty="0"/>
              <a:t>The ENIGMA Consortium: Large-scale Collaborative Analyses of Neuroimaging and Genetic </a:t>
            </a:r>
            <a:r>
              <a:rPr lang="en-AU" sz="800" b="1" dirty="0" smtClean="0"/>
              <a:t>Data. (</a:t>
            </a:r>
            <a:r>
              <a:rPr lang="en-AU" sz="800" b="1" dirty="0"/>
              <a:t>ENIGMA1 and ENIGMA2 Support Groups</a:t>
            </a:r>
            <a:r>
              <a:rPr lang="en-AU" sz="800" b="1" dirty="0" smtClean="0"/>
              <a:t>) </a:t>
            </a:r>
            <a:r>
              <a:rPr lang="en-AU" sz="800" dirty="0" smtClean="0"/>
              <a:t>Paul </a:t>
            </a:r>
            <a:r>
              <a:rPr lang="en-AU" sz="800" dirty="0"/>
              <a:t>M. Thompson1a,2a, Jason L. Stein1a,3a, Sarah E. Medland4a, Alejandro Arias Vasquez5a,6a, </a:t>
            </a:r>
            <a:r>
              <a:rPr lang="en-AU" sz="800" dirty="0" err="1"/>
              <a:t>Derrek</a:t>
            </a:r>
            <a:r>
              <a:rPr lang="en-AU" sz="800" dirty="0"/>
              <a:t> P. Hibar1a, Miguel Renteria4a,7a, Roberto Toro8a,9a,10a, Gunter Schumann11a, Barbara Franke5a,6a, Margaret J. Wright4a, Nicholas G. </a:t>
            </a:r>
            <a:r>
              <a:rPr lang="en-AU" sz="800" dirty="0" smtClean="0"/>
              <a:t>Martin4a </a:t>
            </a:r>
            <a:r>
              <a:rPr lang="en-AU" sz="800" b="1" dirty="0" smtClean="0"/>
              <a:t>ENIGMA </a:t>
            </a:r>
            <a:r>
              <a:rPr lang="en-AU" sz="800" b="1" dirty="0"/>
              <a:t>PIs and their </a:t>
            </a:r>
            <a:r>
              <a:rPr lang="en-AU" sz="800" b="1" dirty="0" smtClean="0"/>
              <a:t>Teams </a:t>
            </a:r>
            <a:r>
              <a:rPr lang="en-AU" sz="800" dirty="0" err="1" smtClean="0"/>
              <a:t>Derrek</a:t>
            </a:r>
            <a:r>
              <a:rPr lang="en-AU" sz="800" dirty="0" smtClean="0"/>
              <a:t> </a:t>
            </a:r>
            <a:r>
              <a:rPr lang="en-AU" sz="800" dirty="0"/>
              <a:t>P. Hibar1, Miguel E. Renteria2, Sarah E. Medland2,3,4, Alejandro Arias Vasquez5,6, Roberto Toro7,8,9, Jason L. Stein1, </a:t>
            </a:r>
            <a:r>
              <a:rPr lang="en-AU" sz="800" dirty="0" err="1"/>
              <a:t>Neda</a:t>
            </a:r>
            <a:r>
              <a:rPr lang="en-AU" sz="800" dirty="0"/>
              <a:t> Jahanshad1, Anderson M. Winkler10,11,12, Katharina Wittfeld13, Christopher R. K. Ching1, Ingrid Agartz14,15, Saud Alhusaini16, Laura Almasy17, Nancy C. Andreasen18, Ole A. Andreassen14, Liana G. Apostolova19, </a:t>
            </a:r>
            <a:r>
              <a:rPr lang="en-AU" sz="800" dirty="0" err="1"/>
              <a:t>Katja</a:t>
            </a:r>
            <a:r>
              <a:rPr lang="en-AU" sz="800" dirty="0"/>
              <a:t> Appel13, Nicola J. Armstrong20,21, Benjamin Aribisala22,23,24, Mark E. Bastin22,23,24,25, </a:t>
            </a:r>
            <a:r>
              <a:rPr lang="en-AU" sz="800" dirty="0" err="1"/>
              <a:t>Ørjan</a:t>
            </a:r>
            <a:r>
              <a:rPr lang="en-AU" sz="800" dirty="0"/>
              <a:t> Bergmann14, Elisabeth B. Binder26, John Blangero17, Jeremy Bockholt27, </a:t>
            </a:r>
            <a:r>
              <a:rPr lang="en-AU" sz="800" dirty="0" err="1"/>
              <a:t>Dorret</a:t>
            </a:r>
            <a:r>
              <a:rPr lang="en-AU" sz="800" dirty="0"/>
              <a:t> I. Boomsma28, </a:t>
            </a:r>
            <a:r>
              <a:rPr lang="en-AU" sz="800" dirty="0" err="1"/>
              <a:t>Janita</a:t>
            </a:r>
            <a:r>
              <a:rPr lang="en-AU" sz="800" dirty="0"/>
              <a:t> Bralten5,29, Rachel M. Brouwer30, Han G. Brunner5, Randy L. Buckner31,32,33, Jan Buitelaar6,34, </a:t>
            </a:r>
            <a:r>
              <a:rPr lang="en-AU" sz="800" dirty="0" err="1"/>
              <a:t>Kazima</a:t>
            </a:r>
            <a:r>
              <a:rPr lang="en-AU" sz="800" dirty="0"/>
              <a:t> Bulayeva35, Juan R. Bustillo36, Vince D. Calhoun27,37, </a:t>
            </a:r>
            <a:r>
              <a:rPr lang="en-AU" sz="800" dirty="0" err="1"/>
              <a:t>Dara</a:t>
            </a:r>
            <a:r>
              <a:rPr lang="en-AU" sz="800" dirty="0"/>
              <a:t> M. Cannon38, Rita M. Cantor39, Melanie A. Carless17, </a:t>
            </a:r>
            <a:r>
              <a:rPr lang="en-AU" sz="800" dirty="0" err="1"/>
              <a:t>Gianpiero</a:t>
            </a:r>
            <a:r>
              <a:rPr lang="en-AU" sz="800" dirty="0"/>
              <a:t> L. Cavalleri16, M. </a:t>
            </a:r>
            <a:r>
              <a:rPr lang="en-AU" sz="800" dirty="0" err="1"/>
              <a:t>Mallar</a:t>
            </a:r>
            <a:r>
              <a:rPr lang="en-AU" sz="800" dirty="0"/>
              <a:t> Chakravarty40, Andrea Christoforou41,42, Sven Cichon43,44,45,46, Vincent P. Clark27,36, Giovanni Coppola19,47, </a:t>
            </a:r>
            <a:r>
              <a:rPr lang="en-AU" sz="800" dirty="0" err="1"/>
              <a:t>Benedicto</a:t>
            </a:r>
            <a:r>
              <a:rPr lang="en-AU" sz="800" dirty="0"/>
              <a:t> Crespo-Facorro48,49, Joanne E. Curran17, Michael Czisch26, Ian J. Deary22,50, Eco J.C. de Geus28, </a:t>
            </a:r>
            <a:r>
              <a:rPr lang="en-AU" sz="800" dirty="0" err="1"/>
              <a:t>Anouk</a:t>
            </a:r>
            <a:r>
              <a:rPr lang="en-AU" sz="800" dirty="0"/>
              <a:t> den Braber28, Chantal Depondt51, </a:t>
            </a:r>
            <a:r>
              <a:rPr lang="en-AU" sz="800" dirty="0" err="1"/>
              <a:t>Greig</a:t>
            </a:r>
            <a:r>
              <a:rPr lang="en-AU" sz="800" dirty="0"/>
              <a:t> I. de Zubicaray52, </a:t>
            </a:r>
            <a:r>
              <a:rPr lang="en-AU" sz="800" dirty="0" err="1"/>
              <a:t>Srdjan</a:t>
            </a:r>
            <a:r>
              <a:rPr lang="en-AU" sz="800" dirty="0"/>
              <a:t> Djurovic14,53, Gary Donohoe54, Thomas D. Dyer17, Stefan Ehrlich55,56, Susanne Erk57, Thomas Espeseth14,58, </a:t>
            </a:r>
            <a:r>
              <a:rPr lang="en-AU" sz="800" dirty="0" err="1"/>
              <a:t>Guillén</a:t>
            </a:r>
            <a:r>
              <a:rPr lang="en-AU" sz="800" dirty="0"/>
              <a:t> Fernández29, Simon E. Fisher6,59, Peter T. Fox60, Clyde Francks59, Vincent Frouin61, </a:t>
            </a:r>
            <a:r>
              <a:rPr lang="en-AU" sz="800" dirty="0" err="1"/>
              <a:t>Sudheer</a:t>
            </a:r>
            <a:r>
              <a:rPr lang="en-AU" sz="800" dirty="0"/>
              <a:t> Giddaluru41,42, David C. Glahn10,12, Randy L. Gollub55,62, Hans J. Grabe13,63, Oliver Grimm64, Oliver Gruber65, </a:t>
            </a:r>
            <a:r>
              <a:rPr lang="en-AU" sz="800" dirty="0" err="1"/>
              <a:t>Tulio</a:t>
            </a:r>
            <a:r>
              <a:rPr lang="en-AU" sz="800" dirty="0"/>
              <a:t> Guadalupe59, </a:t>
            </a:r>
            <a:r>
              <a:rPr lang="en-AU" sz="800" dirty="0" err="1"/>
              <a:t>Harald</a:t>
            </a:r>
            <a:r>
              <a:rPr lang="en-AU" sz="800" dirty="0"/>
              <a:t> H.H. Göring17, Jeremy Hall66, John Hardy67, Johanna Hass56, </a:t>
            </a:r>
            <a:r>
              <a:rPr lang="en-AU" sz="800" dirty="0" err="1"/>
              <a:t>Katrin</a:t>
            </a:r>
            <a:r>
              <a:rPr lang="en-AU" sz="800" dirty="0"/>
              <a:t> Hegenscheid68, Andreas Heinz57, </a:t>
            </a:r>
            <a:r>
              <a:rPr lang="en-AU" sz="800" dirty="0" err="1"/>
              <a:t>Beng-Choon</a:t>
            </a:r>
            <a:r>
              <a:rPr lang="en-AU" sz="800" dirty="0"/>
              <a:t> Ho18, David Hoehn26, Pieter J. Hoekstra69, Marisa Hollinshead55,31,32, </a:t>
            </a:r>
            <a:r>
              <a:rPr lang="en-AU" sz="800" dirty="0" err="1"/>
              <a:t>Avram</a:t>
            </a:r>
            <a:r>
              <a:rPr lang="en-AU" sz="800" dirty="0"/>
              <a:t> J. Holmes31,33, Georg Homuth70, Martine Hoogman59, </a:t>
            </a:r>
            <a:r>
              <a:rPr lang="en-AU" sz="800" dirty="0" err="1"/>
              <a:t>Jouke</a:t>
            </a:r>
            <a:r>
              <a:rPr lang="en-AU" sz="800" dirty="0"/>
              <a:t>-Jan Hottenga28, </a:t>
            </a:r>
            <a:r>
              <a:rPr lang="en-AU" sz="800" dirty="0" err="1"/>
              <a:t>Hilleke</a:t>
            </a:r>
            <a:r>
              <a:rPr lang="en-AU" sz="800" dirty="0"/>
              <a:t> E. </a:t>
            </a:r>
            <a:r>
              <a:rPr lang="en-AU" sz="800" dirty="0" err="1"/>
              <a:t>Hulshoff</a:t>
            </a:r>
            <a:r>
              <a:rPr lang="en-AU" sz="800" dirty="0"/>
              <a:t> Pol30, Kristy S. Hwang19, Caroline Johnston71,72, Erik G. Jönsson73, René S. Kahn30, Dalia Kasperaviciute74, </a:t>
            </a:r>
            <a:r>
              <a:rPr lang="en-AU" sz="800" dirty="0" err="1"/>
              <a:t>Sungeun</a:t>
            </a:r>
            <a:r>
              <a:rPr lang="en-AU" sz="800" dirty="0"/>
              <a:t> Kim75,76, Peter Kochunov60,77, Bernd Krämer65, John Lauriello36, Stephen M. Lawrie66, Phil H. Lee78,62, Stephanie Le Hellard41,42, David C. Liewald22, </a:t>
            </a:r>
            <a:r>
              <a:rPr lang="en-AU" sz="800" dirty="0" err="1"/>
              <a:t>Xinmin</a:t>
            </a:r>
            <a:r>
              <a:rPr lang="en-AU" sz="800" dirty="0"/>
              <a:t> Liu79,80, Lorna M. Lopez22,50, </a:t>
            </a:r>
            <a:r>
              <a:rPr lang="en-AU" sz="800" dirty="0" err="1"/>
              <a:t>Anbarasu</a:t>
            </a:r>
            <a:r>
              <a:rPr lang="en-AU" sz="800" dirty="0"/>
              <a:t> Lourdusamy81, Michelle Luciano22,50, Fabio Macciardi82, René Mandl30, Mar Matarin74, Karen A. Mather83, Manuel Mattheisen43,84,85, Morten Mattingsdal14,86, Andreas Meyer-Lindenberg64, </a:t>
            </a:r>
            <a:r>
              <a:rPr lang="en-AU" sz="800" dirty="0" err="1"/>
              <a:t>Colm</a:t>
            </a:r>
            <a:r>
              <a:rPr lang="en-AU" sz="800" dirty="0"/>
              <a:t> McDonald38, Andrew M. McIntosh66, Francis J. McMahon79, Katie L. McMahon87, Eva Meisenzahl88, Ingrid Melle14, Yuri Milaneschi89, Sebastian Mohnke57, </a:t>
            </a:r>
            <a:r>
              <a:rPr lang="en-AU" sz="800" dirty="0" err="1"/>
              <a:t>Holger</a:t>
            </a:r>
            <a:r>
              <a:rPr lang="en-AU" sz="800" dirty="0"/>
              <a:t> Mohr65, Grant W. Montgomery2, Derek W. Morris54, Eric K. Moses90,91, Bryon A. Mueller92, Susana Muñoz Maniega22,23,24, Thomas W. Mühleisen43,44, Bertram Müller-Myhsok26, </a:t>
            </a:r>
            <a:r>
              <a:rPr lang="en-AU" sz="800" dirty="0" err="1"/>
              <a:t>Kwangsik</a:t>
            </a:r>
            <a:r>
              <a:rPr lang="en-AU" sz="800" dirty="0"/>
              <a:t> Nho76,93, Thomas E. Nichols89, Lars-</a:t>
            </a:r>
            <a:r>
              <a:rPr lang="en-AU" sz="800" dirty="0" err="1"/>
              <a:t>Göran</a:t>
            </a:r>
            <a:r>
              <a:rPr lang="en-AU" sz="800" dirty="0"/>
              <a:t> Nilsson94, Allison C. Nugent37, Lars Nyberg95, Carol O’Brien54, Rene L. Olvera96, </a:t>
            </a:r>
            <a:r>
              <a:rPr lang="en-AU" sz="800" dirty="0" err="1"/>
              <a:t>Roel</a:t>
            </a:r>
            <a:r>
              <a:rPr lang="en-AU" sz="800" dirty="0"/>
              <a:t> A. Ophoff30,39, Massimo Pandolfo51, Martina Papmeyer66, Tomas Paus97, </a:t>
            </a:r>
            <a:r>
              <a:rPr lang="en-AU" sz="800" dirty="0" err="1"/>
              <a:t>Zdenka</a:t>
            </a:r>
            <a:r>
              <a:rPr lang="en-AU" sz="800" dirty="0"/>
              <a:t> Pausova98, Brenda W. Penninx69,89,99, G. Bruce Pike100, Steven G. Potkin82, </a:t>
            </a:r>
            <a:r>
              <a:rPr lang="en-AU" sz="800" dirty="0" err="1"/>
              <a:t>Benno</a:t>
            </a:r>
            <a:r>
              <a:rPr lang="en-AU" sz="800" dirty="0"/>
              <a:t> Pütz26, </a:t>
            </a:r>
            <a:r>
              <a:rPr lang="en-AU" sz="800" dirty="0" err="1"/>
              <a:t>Adaikalavan</a:t>
            </a:r>
            <a:r>
              <a:rPr lang="en-AU" sz="800" dirty="0"/>
              <a:t> Ramasamy101, </a:t>
            </a:r>
            <a:r>
              <a:rPr lang="en-AU" sz="800" dirty="0" err="1"/>
              <a:t>Jerod</a:t>
            </a:r>
            <a:r>
              <a:rPr lang="en-AU" sz="800" dirty="0"/>
              <a:t> Rasmussen82, Marcella Rietschel64, Mark Rijpkema6, Shannon L. Risacher76, Joshua L. Roffman62, Roberto Roiz-Santiañez48,49, Emma J. Rose54, Dan Rujescu88, Mina Ryten67, </a:t>
            </a:r>
            <a:r>
              <a:rPr lang="en-AU" sz="800" dirty="0" err="1"/>
              <a:t>Perminder</a:t>
            </a:r>
            <a:r>
              <a:rPr lang="en-AU" sz="800" dirty="0"/>
              <a:t> S. Sachdev83,102, Jonathan Savitz103,79, Andrew J. Saykin75,104,76, </a:t>
            </a:r>
            <a:r>
              <a:rPr lang="en-AU" sz="800" dirty="0" err="1"/>
              <a:t>Lianne</a:t>
            </a:r>
            <a:r>
              <a:rPr lang="en-AU" sz="800" dirty="0"/>
              <a:t> Schmaal89,105, Hugo G. Schnack30, </a:t>
            </a:r>
            <a:r>
              <a:rPr lang="en-AU" sz="800" dirty="0" err="1"/>
              <a:t>Remmelt</a:t>
            </a:r>
            <a:r>
              <a:rPr lang="en-AU" sz="800" dirty="0"/>
              <a:t> Schür30, Larry Seidman106, Nina Seiferth57, Li Shen75,76, Jody M. Shoemaker27, Andrew Simmons107,108,109, Sanjay M. Sisodiya74, Colin Smith110, Jordan W. Smoller78,62, Scott R. Sponheim111,92, Emma Sprooten12, </a:t>
            </a:r>
            <a:r>
              <a:rPr lang="en-AU" sz="800" dirty="0" err="1"/>
              <a:t>Vidar</a:t>
            </a:r>
            <a:r>
              <a:rPr lang="en-AU" sz="800" dirty="0"/>
              <a:t> M. Steen41,42, Lachlan Strike2, </a:t>
            </a:r>
            <a:r>
              <a:rPr lang="en-AU" sz="800" dirty="0" err="1"/>
              <a:t>Jessika</a:t>
            </a:r>
            <a:r>
              <a:rPr lang="en-AU" sz="800" dirty="0"/>
              <a:t> Sussmann66, Philipp G. Sämann26, Alexander Teumer70, Arthur W. Toga1, Diana Tordesillas-Gutierrez48,49, </a:t>
            </a:r>
            <a:r>
              <a:rPr lang="en-AU" sz="800" dirty="0" err="1"/>
              <a:t>Daniah</a:t>
            </a:r>
            <a:r>
              <a:rPr lang="en-AU" sz="800" dirty="0"/>
              <a:t> Trabzuni67, Jessica Turner27, </a:t>
            </a:r>
            <a:r>
              <a:rPr lang="en-AU" sz="800" dirty="0" err="1"/>
              <a:t>Martijn</a:t>
            </a:r>
            <a:r>
              <a:rPr lang="en-AU" sz="800" dirty="0"/>
              <a:t> Van den Heuvel30, </a:t>
            </a:r>
            <a:r>
              <a:rPr lang="en-AU" sz="800" dirty="0" err="1"/>
              <a:t>Nic</a:t>
            </a:r>
            <a:r>
              <a:rPr lang="en-AU" sz="800" dirty="0"/>
              <a:t> J. van der Wee99, </a:t>
            </a:r>
            <a:r>
              <a:rPr lang="en-AU" sz="800" dirty="0" err="1"/>
              <a:t>Kristel</a:t>
            </a:r>
            <a:r>
              <a:rPr lang="en-AU" sz="800" dirty="0"/>
              <a:t> van Eijk112, Theo G.M. van Erp82, </a:t>
            </a:r>
            <a:r>
              <a:rPr lang="en-AU" sz="800" dirty="0" err="1"/>
              <a:t>Neeltje</a:t>
            </a:r>
            <a:r>
              <a:rPr lang="en-AU" sz="800" dirty="0"/>
              <a:t> E.M. Van Haren30, Dennis van ’t Ent28, Marie-Jose van Tol113,99, Maria C. Valdés Hernández22,23,24, Dick J. Veltman89, Henry Völzke114, Robert Walker110, </a:t>
            </a:r>
            <a:r>
              <a:rPr lang="en-AU" sz="800" dirty="0" err="1"/>
              <a:t>Henrik</a:t>
            </a:r>
            <a:r>
              <a:rPr lang="en-AU" sz="800" dirty="0"/>
              <a:t> Walter57,115, Joanna M. Wardlaw22,23,24, Michael E. Weale101, Michael W. Weiner116,117, Wei Wen83,102, Lars T. Westlye14,58, Christopher D. Whelan16, Tonya White118, Christiane Wolf26, Marcel P. Zwiers6,119, </a:t>
            </a:r>
            <a:r>
              <a:rPr lang="en-AU" sz="800" dirty="0" err="1"/>
              <a:t>Manon</a:t>
            </a:r>
            <a:r>
              <a:rPr lang="en-AU" sz="800" dirty="0"/>
              <a:t> Bernard89**, Marc Bohlken30**, Stefan Brauns55**, David G. Brohawn78, Andrew A. Brown14,120**, Aiden Corvin54**, Anders M. Dale121,122**, Norman Delanty16,123**, Wayne C. Drevets124,103**, </a:t>
            </a:r>
            <a:r>
              <a:rPr lang="en-AU" sz="800" dirty="0" err="1"/>
              <a:t>Jesen</a:t>
            </a:r>
            <a:r>
              <a:rPr lang="en-AU" sz="800" dirty="0"/>
              <a:t> Fagerness33, </a:t>
            </a:r>
            <a:r>
              <a:rPr lang="en-AU" sz="800" dirty="0" err="1"/>
              <a:t>Iryna</a:t>
            </a:r>
            <a:r>
              <a:rPr lang="en-AU" sz="800" dirty="0"/>
              <a:t> Fedko28**, Nelson B. Freimer39**, Michael Gill54**, Catharina Hartman125**, Wolfgang Hoffmann63**, Norbert Hosten68**, Deborah Janowitz13**, Mark Jenkinson126, Matthew P. Johnson17**, </a:t>
            </a:r>
            <a:r>
              <a:rPr lang="en-AU" sz="800" dirty="0" err="1"/>
              <a:t>Ryota</a:t>
            </a:r>
            <a:r>
              <a:rPr lang="en-AU" sz="800" dirty="0"/>
              <a:t> Kanai127**, Maria Keil65**, Jack W. Kent Jr.17**, Margaret D. King27**, John B. J. Kwok128, Gonzalo Laje79**, Camilla Langan38**, Eva Loth81, Vince Magnotta129**, </a:t>
            </a:r>
            <a:r>
              <a:rPr lang="en-AU" sz="800" dirty="0" err="1"/>
              <a:t>Dara</a:t>
            </a:r>
            <a:r>
              <a:rPr lang="en-AU" sz="800" dirty="0"/>
              <a:t> S. Manoach55,62, Matthias Nauck130**, Markus M. Nöthen43,44**, </a:t>
            </a:r>
            <a:r>
              <a:rPr lang="en-AU" sz="800" dirty="0" err="1"/>
              <a:t>Jaap</a:t>
            </a:r>
            <a:r>
              <a:rPr lang="en-AU" sz="800" dirty="0"/>
              <a:t> Oosterlaan131**, Daniel O’Leary18**, Jean Baptiste Poline61**, Ralf Puls68**, Nanda Rommelse6,89**, </a:t>
            </a:r>
            <a:r>
              <a:rPr lang="en-AU" sz="800" dirty="0" err="1"/>
              <a:t>Ivar</a:t>
            </a:r>
            <a:r>
              <a:rPr lang="en-AU" sz="800" dirty="0"/>
              <a:t> Reinvang11,132**, J. Cooper Roddey121**, Natalie A. Royle22,23,24**, Knut Schnell133,115**, S. Charles Schulz92**, Eric Strengman112**, Suzanne Swagerman28**, Hans van Bokhoven5,29**, </a:t>
            </a:r>
            <a:r>
              <a:rPr lang="en-AU" sz="800" dirty="0" err="1"/>
              <a:t>Saskia</a:t>
            </a:r>
            <a:r>
              <a:rPr lang="en-AU" sz="800" dirty="0"/>
              <a:t> Woudstra89**, Rolf Adolfsson134**, Andre Aleman113**, David Ames135**, Gail Davies50**, Martin Domin68**, Ravi Duggirala17**, Tatiana M. Foroud75,104**, Peter Hagoort6,59**, </a:t>
            </a:r>
            <a:r>
              <a:rPr lang="en-AU" sz="800" dirty="0" err="1"/>
              <a:t>Narelle</a:t>
            </a:r>
            <a:r>
              <a:rPr lang="en-AU" sz="800" dirty="0"/>
              <a:t> K. Hansell2**, Clifford R. Jack Jr.136**, Jack L. Lancaster60**, Kelvin O. Lim92**, David J. Porteous22,137**, Bruce R. Rosen55**, John M. Starr22,138**, </a:t>
            </a:r>
            <a:r>
              <a:rPr lang="en-AU" sz="800" dirty="0" err="1"/>
              <a:t>Uwe</a:t>
            </a:r>
            <a:r>
              <a:rPr lang="en-AU" sz="800" dirty="0"/>
              <a:t> Völker70**, the Alzheimer’s Disease Neuroimaging Initiative, IMAGEN Consortium, Saguenay Youth Study Group, Gunter Schumann81, Margaret J. Wright2, Barbara Franke5,6, Nicholas G. Martin2, Paul M. </a:t>
            </a:r>
            <a:r>
              <a:rPr lang="en-AU" sz="800" dirty="0" smtClean="0"/>
              <a:t>Thompson1 </a:t>
            </a:r>
            <a:r>
              <a:rPr lang="en-AU" sz="800" b="1" dirty="0" smtClean="0"/>
              <a:t>ENIGMA </a:t>
            </a:r>
            <a:r>
              <a:rPr lang="en-AU" sz="800" b="1" dirty="0"/>
              <a:t>Schizophrenia Working </a:t>
            </a:r>
            <a:r>
              <a:rPr lang="en-AU" sz="800" b="1" dirty="0" smtClean="0"/>
              <a:t>Group </a:t>
            </a:r>
            <a:r>
              <a:rPr lang="en-AU" sz="800" dirty="0" smtClean="0"/>
              <a:t>Jessica </a:t>
            </a:r>
            <a:r>
              <a:rPr lang="en-AU" sz="800" dirty="0"/>
              <a:t>A. Turner1c,2c, </a:t>
            </a:r>
            <a:r>
              <a:rPr lang="en-AU" sz="800" dirty="0" err="1"/>
              <a:t>Derrek</a:t>
            </a:r>
            <a:r>
              <a:rPr lang="en-AU" sz="800" dirty="0"/>
              <a:t> P. Hibar1a, </a:t>
            </a:r>
            <a:r>
              <a:rPr lang="en-AU" sz="800" dirty="0" err="1"/>
              <a:t>Jerod</a:t>
            </a:r>
            <a:r>
              <a:rPr lang="en-AU" sz="800" dirty="0"/>
              <a:t> Rasmussen4c, Ole A. Andreassen5c, Lars T. Westlye5c,20c, </a:t>
            </a:r>
            <a:r>
              <a:rPr lang="en-AU" sz="800" dirty="0" err="1"/>
              <a:t>Unn</a:t>
            </a:r>
            <a:r>
              <a:rPr lang="en-AU" sz="800" dirty="0"/>
              <a:t> Kristin Haukvik5c,4d, Ingrid Agartz5c,14c, Steven G. Potkin4c, </a:t>
            </a:r>
            <a:r>
              <a:rPr lang="en-AU" sz="800" dirty="0" err="1"/>
              <a:t>Roel</a:t>
            </a:r>
            <a:r>
              <a:rPr lang="en-AU" sz="800" dirty="0"/>
              <a:t> Ophoff3c, </a:t>
            </a:r>
            <a:r>
              <a:rPr lang="en-AU" sz="800" dirty="0" err="1"/>
              <a:t>Hilleke</a:t>
            </a:r>
            <a:r>
              <a:rPr lang="en-AU" sz="800" dirty="0"/>
              <a:t> </a:t>
            </a:r>
            <a:r>
              <a:rPr lang="en-AU" sz="800" dirty="0" err="1"/>
              <a:t>Hulshoff</a:t>
            </a:r>
            <a:r>
              <a:rPr lang="en-AU" sz="800" dirty="0"/>
              <a:t> Pol6c, </a:t>
            </a:r>
            <a:r>
              <a:rPr lang="en-AU" sz="800" dirty="0" err="1"/>
              <a:t>Neeltje</a:t>
            </a:r>
            <a:r>
              <a:rPr lang="en-AU" sz="800" dirty="0"/>
              <a:t> van Haren6c, Oliver Gruber7c, Bernd Krämer7c, David Zilles7c, Stefan Ehrlich8c,,9c, Johanna Hass8c, Kathryn Alpert10c, Lei Wang10c, Erik G. Jönsson14c, Godfrey D. Pearlson11c,,12c, David C. Glahn11c,12c, (</a:t>
            </a:r>
            <a:r>
              <a:rPr lang="en-AU" sz="800" dirty="0" err="1"/>
              <a:t>Marise</a:t>
            </a:r>
            <a:r>
              <a:rPr lang="en-AU" sz="800" dirty="0"/>
              <a:t> W. J. </a:t>
            </a:r>
            <a:r>
              <a:rPr lang="en-AU" sz="800" dirty="0" err="1"/>
              <a:t>Machielsen</a:t>
            </a:r>
            <a:r>
              <a:rPr lang="en-AU" sz="800" dirty="0"/>
              <a:t>, Laura </a:t>
            </a:r>
            <a:r>
              <a:rPr lang="en-AU" sz="800" dirty="0" err="1"/>
              <a:t>Koenders</a:t>
            </a:r>
            <a:r>
              <a:rPr lang="en-AU" sz="800" dirty="0"/>
              <a:t>, </a:t>
            </a:r>
            <a:r>
              <a:rPr lang="en-AU" sz="800" dirty="0" err="1"/>
              <a:t>Lieuwe</a:t>
            </a:r>
            <a:r>
              <a:rPr lang="en-AU" sz="800" dirty="0"/>
              <a:t> de </a:t>
            </a:r>
            <a:r>
              <a:rPr lang="en-AU" sz="800" dirty="0" err="1"/>
              <a:t>Haan</a:t>
            </a:r>
            <a:r>
              <a:rPr lang="en-AU" sz="800" dirty="0"/>
              <a:t>)15c, Dick J. Veltman18c, Raquel E . Gur16c, Ruben C. Gur16c, Theodore D. Satterthwaite16c, (Gary </a:t>
            </a:r>
            <a:r>
              <a:rPr lang="en-AU" sz="800" dirty="0" err="1"/>
              <a:t>Donohoe</a:t>
            </a:r>
            <a:r>
              <a:rPr lang="en-AU" sz="800" dirty="0"/>
              <a:t>, Sinead Kelly)17c, </a:t>
            </a:r>
            <a:r>
              <a:rPr lang="en-AU" sz="800" dirty="0" err="1"/>
              <a:t>Beata</a:t>
            </a:r>
            <a:r>
              <a:rPr lang="en-AU" sz="800" dirty="0"/>
              <a:t> Godlewska17e (</a:t>
            </a:r>
            <a:r>
              <a:rPr lang="en-AU" sz="800" dirty="0" err="1"/>
              <a:t>Rali</a:t>
            </a:r>
            <a:r>
              <a:rPr lang="en-AU" sz="800" dirty="0"/>
              <a:t> </a:t>
            </a:r>
            <a:r>
              <a:rPr lang="en-AU" sz="800" dirty="0" err="1"/>
              <a:t>Dimitrova</a:t>
            </a:r>
            <a:r>
              <a:rPr lang="en-AU" sz="800" dirty="0"/>
              <a:t>, Stephen Lawrie, Cathy Bois, Heather </a:t>
            </a:r>
            <a:r>
              <a:rPr lang="en-AU" sz="800" dirty="0" err="1"/>
              <a:t>Whalley</a:t>
            </a:r>
            <a:r>
              <a:rPr lang="en-AU" sz="800" dirty="0"/>
              <a:t>, Andrew McIntosh)19c, Paul M. Thompson1a, Theo G. van Erp4c, as the ENIGMA-Schizophrenia Working </a:t>
            </a:r>
            <a:r>
              <a:rPr lang="en-AU" sz="800" dirty="0" smtClean="0"/>
              <a:t>Group </a:t>
            </a:r>
            <a:r>
              <a:rPr lang="en-AU" sz="800" b="1" dirty="0" smtClean="0"/>
              <a:t>ENIGMA</a:t>
            </a:r>
            <a:r>
              <a:rPr lang="en-AU" sz="800" b="1" dirty="0"/>
              <a:t>­ Bipolar Disorder Working </a:t>
            </a:r>
            <a:r>
              <a:rPr lang="en-AU" sz="800" b="1" dirty="0" smtClean="0"/>
              <a:t>Group </a:t>
            </a:r>
            <a:r>
              <a:rPr lang="en-AU" sz="800" dirty="0" err="1" smtClean="0"/>
              <a:t>Derrek</a:t>
            </a:r>
            <a:r>
              <a:rPr lang="en-AU" sz="800" dirty="0" smtClean="0"/>
              <a:t> </a:t>
            </a:r>
            <a:r>
              <a:rPr lang="en-AU" sz="800" dirty="0"/>
              <a:t>P. Hibar1d, Lars T. Westlye2d,3d, Theo G. M. van Erp4d, </a:t>
            </a:r>
            <a:r>
              <a:rPr lang="en-AU" sz="800" dirty="0" err="1"/>
              <a:t>Jerod</a:t>
            </a:r>
            <a:r>
              <a:rPr lang="en-AU" sz="800" dirty="0"/>
              <a:t> Rasmussen4d, Cassandra D. Leonardo1d, </a:t>
            </a:r>
            <a:r>
              <a:rPr lang="en-AU" sz="800" dirty="0" err="1"/>
              <a:t>Unn</a:t>
            </a:r>
            <a:r>
              <a:rPr lang="en-AU" sz="800" dirty="0"/>
              <a:t> K. Haukvik2d, 5d, Ingrid A. Agartz2d,5d, Oliver Gruber6d, Bernd Krämer6d, Sarah Trost6d, Benny Liberg7d, Carl Johan Ekman7d, Mikael Landen27d, Kiki D. Chang8d, Allison C. Nugent9d, Wayne C. Drevets10d**, Scott Fears11d**, Nelson Freimer11d, Carrie E. Bearden12d, and the Costa Rica­/Colombia Consortium for Genetic Investigation of Bipolar </a:t>
            </a:r>
            <a:r>
              <a:rPr lang="en-AU" sz="800" dirty="0" err="1"/>
              <a:t>Endophenotypes</a:t>
            </a:r>
            <a:r>
              <a:rPr lang="en-AU" sz="800" dirty="0"/>
              <a:t>, David C. Glahn13d, Godfrey D. Pearlson13d, Louise Emsell14d, Joanne Kenney14d**, Cathy Scanlon14d, </a:t>
            </a:r>
            <a:r>
              <a:rPr lang="en-AU" sz="800" dirty="0" err="1"/>
              <a:t>Colm</a:t>
            </a:r>
            <a:r>
              <a:rPr lang="en-AU" sz="800" dirty="0"/>
              <a:t> McDonald14d, </a:t>
            </a:r>
            <a:r>
              <a:rPr lang="en-AU" sz="800" dirty="0" err="1"/>
              <a:t>Dara</a:t>
            </a:r>
            <a:r>
              <a:rPr lang="en-AU" sz="800" dirty="0"/>
              <a:t> M. Cannon14d, Jorge Almeida15d, Amelia Versace15d, Xavier Caseras16d, Natalia Lawrence16d**, Mary Phillips15,16d, Melissa DelBello17d**, Stephen Strakowski17d, Caleb Adler17d**, </a:t>
            </a:r>
            <a:r>
              <a:rPr lang="en-AU" sz="800" dirty="0" err="1"/>
              <a:t>Danai</a:t>
            </a:r>
            <a:r>
              <a:rPr lang="en-AU" sz="800" dirty="0"/>
              <a:t> Dima18d,26d, Giuseppe Delvecchio26d, Sophia Frangou18d, </a:t>
            </a:r>
            <a:r>
              <a:rPr lang="en-AU" sz="800" dirty="0" err="1"/>
              <a:t>Ulrik</a:t>
            </a:r>
            <a:r>
              <a:rPr lang="en-AU" sz="800" dirty="0"/>
              <a:t> F. Malt28d,29d, </a:t>
            </a:r>
            <a:r>
              <a:rPr lang="en-AU" sz="800" dirty="0" err="1"/>
              <a:t>Erlend</a:t>
            </a:r>
            <a:r>
              <a:rPr lang="en-AU" sz="800" dirty="0"/>
              <a:t> Bøen28d,29d, </a:t>
            </a:r>
            <a:r>
              <a:rPr lang="en-AU" sz="800" dirty="0" err="1"/>
              <a:t>Torbjørn</a:t>
            </a:r>
            <a:r>
              <a:rPr lang="en-AU" sz="800" dirty="0"/>
              <a:t> Elvsåshagen28d,29d, </a:t>
            </a:r>
            <a:r>
              <a:rPr lang="en-AU" sz="800" dirty="0" err="1"/>
              <a:t>Neeltje</a:t>
            </a:r>
            <a:r>
              <a:rPr lang="en-AU" sz="800" dirty="0"/>
              <a:t> E. M. van Haren19d, </a:t>
            </a:r>
            <a:r>
              <a:rPr lang="en-AU" sz="800" dirty="0" err="1"/>
              <a:t>Roel</a:t>
            </a:r>
            <a:r>
              <a:rPr lang="en-AU" sz="800" dirty="0"/>
              <a:t> Ophoff20d,21d, Rene Kahn21d, Michael Bauer22d, Andrea Pfennig22d, Martin Alda23d, Tomas Hajek23d, Benson Mwangi24d, </a:t>
            </a:r>
            <a:r>
              <a:rPr lang="en-AU" sz="800" dirty="0" err="1"/>
              <a:t>Jair</a:t>
            </a:r>
            <a:r>
              <a:rPr lang="en-AU" sz="800" dirty="0"/>
              <a:t> C. Soares24d, </a:t>
            </a:r>
            <a:r>
              <a:rPr lang="en-AU" sz="800" dirty="0" err="1"/>
              <a:t>Rali</a:t>
            </a:r>
            <a:r>
              <a:rPr lang="en-AU" sz="800" dirty="0"/>
              <a:t> Dimitrova25d, </a:t>
            </a:r>
            <a:r>
              <a:rPr lang="en-AU" sz="800" dirty="0" err="1"/>
              <a:t>Jessika</a:t>
            </a:r>
            <a:r>
              <a:rPr lang="en-AU" sz="800" dirty="0"/>
              <a:t> Sussmann25d, </a:t>
            </a:r>
            <a:r>
              <a:rPr lang="en-AU" sz="800" dirty="0" err="1"/>
              <a:t>Saskia</a:t>
            </a:r>
            <a:r>
              <a:rPr lang="en-AU" sz="800" dirty="0"/>
              <a:t> Hagenaars25d, Heather C. Whalley25d, Andrew M. McIntosh25d, Paul M. Thompson1d, Ole A. Andreassen2d as the ENIGMA­ Bipolar Disorder Working </a:t>
            </a:r>
            <a:r>
              <a:rPr lang="en-AU" sz="800" dirty="0" smtClean="0"/>
              <a:t>Group </a:t>
            </a:r>
            <a:r>
              <a:rPr lang="en-AU" sz="800" b="1" dirty="0" smtClean="0"/>
              <a:t>ENIGMA </a:t>
            </a:r>
            <a:r>
              <a:rPr lang="en-AU" sz="800" b="1" dirty="0"/>
              <a:t>Major Depressive Disorder Working </a:t>
            </a:r>
            <a:r>
              <a:rPr lang="en-AU" sz="800" b="1" dirty="0" smtClean="0"/>
              <a:t>Group </a:t>
            </a:r>
            <a:r>
              <a:rPr lang="en-AU" sz="800" dirty="0" err="1" smtClean="0"/>
              <a:t>Lianne</a:t>
            </a:r>
            <a:r>
              <a:rPr lang="en-AU" sz="800" dirty="0" smtClean="0"/>
              <a:t> </a:t>
            </a:r>
            <a:r>
              <a:rPr lang="en-AU" sz="800" dirty="0"/>
              <a:t>Schmaal1e, Dick J. Veltman1e, Marie-José van Tol2e, Hans </a:t>
            </a:r>
            <a:r>
              <a:rPr lang="en-AU" sz="800" dirty="0" err="1"/>
              <a:t>Jörgen</a:t>
            </a:r>
            <a:r>
              <a:rPr lang="en-AU" sz="800" dirty="0"/>
              <a:t> Grabe3e,4e,5e, Katharina Wittfeld5e, Oliver Gruber6e, Bernd Krämer6e, Andreas Meyer-Lindenberg7e, Andreas Heinz8e, Nina Seiferth8e, </a:t>
            </a:r>
            <a:r>
              <a:rPr lang="en-AU" sz="800" dirty="0" err="1"/>
              <a:t>Henrik</a:t>
            </a:r>
            <a:r>
              <a:rPr lang="en-AU" sz="800" dirty="0"/>
              <a:t> Walter8e, Andrew Simmons 9e,10e,11e , Eva Maria Frey12e, Thomas Frodl12e,13e, Jim Lagopoulos14e, Sean Hatton14e, Ian Hickie14e, Martina Papmeyer15e, </a:t>
            </a:r>
            <a:r>
              <a:rPr lang="en-AU" sz="800" dirty="0" err="1"/>
              <a:t>Jessika</a:t>
            </a:r>
            <a:r>
              <a:rPr lang="en-AU" sz="800" dirty="0"/>
              <a:t> Sussmann15e, </a:t>
            </a:r>
            <a:r>
              <a:rPr lang="en-AU" sz="800" dirty="0" err="1"/>
              <a:t>Meilina</a:t>
            </a:r>
            <a:r>
              <a:rPr lang="en-AU" sz="800" dirty="0"/>
              <a:t> Papalampropoulou-tsiridou15e, Heather Whalley15e, Andrew M. McIntosh15e, Philipp G. Sämann16e, </a:t>
            </a:r>
            <a:r>
              <a:rPr lang="en-AU" sz="800" dirty="0" err="1"/>
              <a:t>Beata</a:t>
            </a:r>
            <a:r>
              <a:rPr lang="en-AU" sz="800" dirty="0"/>
              <a:t> Godlewska17e, Philip J Cowen17e as the ENIGMA-Major Depressive Disorder Working </a:t>
            </a:r>
            <a:r>
              <a:rPr lang="en-AU" sz="800" dirty="0" smtClean="0"/>
              <a:t>Group </a:t>
            </a:r>
            <a:r>
              <a:rPr lang="en-AU" sz="800" b="1" dirty="0" smtClean="0"/>
              <a:t>ENIGMA </a:t>
            </a:r>
            <a:r>
              <a:rPr lang="en-AU" sz="800" b="1" dirty="0"/>
              <a:t>DTI Working </a:t>
            </a:r>
            <a:r>
              <a:rPr lang="en-AU" sz="800" b="1" dirty="0" smtClean="0"/>
              <a:t>Group </a:t>
            </a:r>
            <a:r>
              <a:rPr lang="en-AU" sz="800" b="1" dirty="0" err="1" smtClean="0"/>
              <a:t>N</a:t>
            </a:r>
            <a:r>
              <a:rPr lang="en-AU" sz="800" dirty="0" err="1" smtClean="0"/>
              <a:t>eda</a:t>
            </a:r>
            <a:r>
              <a:rPr lang="en-AU" sz="800" dirty="0" smtClean="0"/>
              <a:t> </a:t>
            </a:r>
            <a:r>
              <a:rPr lang="en-AU" sz="800" dirty="0" err="1"/>
              <a:t>Jahanshad</a:t>
            </a:r>
            <a:r>
              <a:rPr lang="en-AU" sz="800" dirty="0"/>
              <a:t> 1f, Peter V. </a:t>
            </a:r>
            <a:r>
              <a:rPr lang="en-AU" sz="800" dirty="0" err="1"/>
              <a:t>Kochunov</a:t>
            </a:r>
            <a:r>
              <a:rPr lang="en-AU" sz="800" dirty="0"/>
              <a:t> 2f, Emma </a:t>
            </a:r>
            <a:r>
              <a:rPr lang="en-AU" sz="800" dirty="0" err="1"/>
              <a:t>Sprooten</a:t>
            </a:r>
            <a:r>
              <a:rPr lang="en-AU" sz="800" dirty="0"/>
              <a:t> 3f,4f, René C. </a:t>
            </a:r>
            <a:r>
              <a:rPr lang="en-AU" sz="800" dirty="0" err="1"/>
              <a:t>Mandl</a:t>
            </a:r>
            <a:r>
              <a:rPr lang="en-AU" sz="800" dirty="0"/>
              <a:t> 5f, Thomas E. Nichols 6f,7f,? Tom Booth 8f, </a:t>
            </a:r>
            <a:r>
              <a:rPr lang="en-AU" sz="800" dirty="0" err="1"/>
              <a:t>Herve</a:t>
            </a:r>
            <a:r>
              <a:rPr lang="en-AU" sz="800" dirty="0"/>
              <a:t> Lemaitre 9f,? </a:t>
            </a:r>
            <a:r>
              <a:rPr lang="en-AU" sz="800" dirty="0" err="1"/>
              <a:t>Rali</a:t>
            </a:r>
            <a:r>
              <a:rPr lang="en-AU" sz="800" dirty="0"/>
              <a:t> </a:t>
            </a:r>
            <a:r>
              <a:rPr lang="en-AU" sz="800" dirty="0" err="1"/>
              <a:t>Dimitrova</a:t>
            </a:r>
            <a:r>
              <a:rPr lang="en-AU" sz="800" dirty="0"/>
              <a:t> 4f, Laura </a:t>
            </a:r>
            <a:r>
              <a:rPr lang="en-AU" sz="800" dirty="0" err="1"/>
              <a:t>Almasy</a:t>
            </a:r>
            <a:r>
              <a:rPr lang="en-AU" sz="800" dirty="0"/>
              <a:t> 10f, John </a:t>
            </a:r>
            <a:r>
              <a:rPr lang="en-AU" sz="800" dirty="0" err="1"/>
              <a:t>Blangero</a:t>
            </a:r>
            <a:r>
              <a:rPr lang="en-AU" sz="800" dirty="0"/>
              <a:t> 10f, Rachel M. </a:t>
            </a:r>
            <a:r>
              <a:rPr lang="en-AU" sz="800" dirty="0" err="1"/>
              <a:t>Brouwer</a:t>
            </a:r>
            <a:r>
              <a:rPr lang="en-AU" sz="800" dirty="0"/>
              <a:t> 5f, Joanne E. Curran 10f, </a:t>
            </a:r>
            <a:r>
              <a:rPr lang="en-AU" sz="800" dirty="0" err="1"/>
              <a:t>Greig</a:t>
            </a:r>
            <a:r>
              <a:rPr lang="en-AU" sz="800" dirty="0"/>
              <a:t> I. de </a:t>
            </a:r>
            <a:r>
              <a:rPr lang="en-AU" sz="800" dirty="0" err="1"/>
              <a:t>Zubicaray</a:t>
            </a:r>
            <a:r>
              <a:rPr lang="en-AU" sz="800" dirty="0"/>
              <a:t> 11f, Ravi </a:t>
            </a:r>
            <a:r>
              <a:rPr lang="en-AU" sz="800" dirty="0" err="1"/>
              <a:t>Duggirala</a:t>
            </a:r>
            <a:r>
              <a:rPr lang="en-AU" sz="800" dirty="0"/>
              <a:t> 10f**, Peter T. Fox 10f,17f, L. Elliot Hong 2f, Bennett A. </a:t>
            </a:r>
            <a:r>
              <a:rPr lang="en-AU" sz="800" dirty="0" err="1"/>
              <a:t>Landman</a:t>
            </a:r>
            <a:r>
              <a:rPr lang="en-AU" sz="800" dirty="0"/>
              <a:t> 13f, Nicholas G. Martin 14f, Jean-Luc Martinot9f, Katie L. McMahon 15f,? Sarah E. Medland 14f, Rene L. </a:t>
            </a:r>
            <a:r>
              <a:rPr lang="en-AU" sz="800" dirty="0" err="1"/>
              <a:t>Olvera</a:t>
            </a:r>
            <a:r>
              <a:rPr lang="en-AU" sz="800" dirty="0"/>
              <a:t> 12f, Diana Tordesillas-Gutierrez19f,20f, Charles P. Peterson 10f, Gunter Schumann18f, </a:t>
            </a:r>
            <a:r>
              <a:rPr lang="en-AU" sz="800" dirty="0" err="1"/>
              <a:t>Jessika</a:t>
            </a:r>
            <a:r>
              <a:rPr lang="en-AU" sz="800" dirty="0"/>
              <a:t> E. </a:t>
            </a:r>
            <a:r>
              <a:rPr lang="en-AU" sz="800" dirty="0" err="1"/>
              <a:t>Sussmann</a:t>
            </a:r>
            <a:r>
              <a:rPr lang="en-AU" sz="800" dirty="0"/>
              <a:t> 4f, Arthur W. Toga 1f, Joanna M. </a:t>
            </a:r>
            <a:r>
              <a:rPr lang="en-AU" sz="800" dirty="0" err="1"/>
              <a:t>Wardlaw</a:t>
            </a:r>
            <a:r>
              <a:rPr lang="en-AU" sz="800" dirty="0"/>
              <a:t> 8f,16f, Margaret J. Wright 14f, Marcel P. Zwiers22f, Barbara </a:t>
            </a:r>
            <a:r>
              <a:rPr lang="en-AU" sz="800" dirty="0" err="1"/>
              <a:t>Franke</a:t>
            </a:r>
            <a:r>
              <a:rPr lang="en-AU" sz="800" dirty="0"/>
              <a:t> 21f,22f, </a:t>
            </a:r>
            <a:r>
              <a:rPr lang="en-AU" sz="800" dirty="0" err="1"/>
              <a:t>Hilleke</a:t>
            </a:r>
            <a:r>
              <a:rPr lang="en-AU" sz="800" dirty="0"/>
              <a:t> E. </a:t>
            </a:r>
            <a:r>
              <a:rPr lang="en-AU" sz="800" dirty="0" err="1"/>
              <a:t>Hulshoff</a:t>
            </a:r>
            <a:r>
              <a:rPr lang="en-AU" sz="800" dirty="0"/>
              <a:t> Pol 5f, Mark E. </a:t>
            </a:r>
            <a:r>
              <a:rPr lang="en-AU" sz="800" dirty="0" err="1"/>
              <a:t>Bastin</a:t>
            </a:r>
            <a:r>
              <a:rPr lang="en-AU" sz="800" dirty="0"/>
              <a:t> 8f,16f, Andrew M. McIntosh 4f, Ian J. </a:t>
            </a:r>
            <a:r>
              <a:rPr lang="en-AU" sz="800" dirty="0" err="1"/>
              <a:t>Deary</a:t>
            </a:r>
            <a:r>
              <a:rPr lang="en-AU" sz="800" dirty="0"/>
              <a:t> 8f, Paul M. Thompson 1f, David C. </a:t>
            </a:r>
            <a:r>
              <a:rPr lang="en-AU" sz="800" dirty="0" err="1"/>
              <a:t>Glahn</a:t>
            </a:r>
            <a:r>
              <a:rPr lang="en-AU" sz="800" dirty="0"/>
              <a:t> 3f as the ENIGMA-Diffusion Tensor Imaging Working Group </a:t>
            </a:r>
          </a:p>
        </p:txBody>
      </p:sp>
    </p:spTree>
    <p:extLst>
      <p:ext uri="{BB962C8B-B14F-4D97-AF65-F5344CB8AC3E}">
        <p14:creationId xmlns:p14="http://schemas.microsoft.com/office/powerpoint/2010/main" val="974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5321"/>
            <a:ext cx="7772400" cy="533399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en-AU" sz="2400" dirty="0" smtClean="0">
                <a:latin typeface="Calibri" pitchFamily="34" charset="0"/>
                <a:cs typeface="Calibri" pitchFamily="34" charset="0"/>
              </a:rPr>
              <a:t>Acknowledgements</a:t>
            </a:r>
            <a:r>
              <a:rPr lang="en-AU" sz="2000" dirty="0" smtClean="0"/>
              <a:t> 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22313" y="1195066"/>
            <a:ext cx="7737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AU" dirty="0" smtClean="0">
              <a:solidFill>
                <a:prstClr val="black"/>
              </a:solidFill>
            </a:endParaRPr>
          </a:p>
          <a:p>
            <a:r>
              <a:rPr lang="en-AU" dirty="0" smtClean="0">
                <a:solidFill>
                  <a:prstClr val="black"/>
                </a:solidFill>
              </a:rPr>
              <a:t> </a:t>
            </a:r>
          </a:p>
          <a:p>
            <a:endParaRPr lang="en-AU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AU" dirty="0">
              <a:solidFill>
                <a:prstClr val="black"/>
              </a:solidFill>
            </a:endParaRPr>
          </a:p>
          <a:p>
            <a:endParaRPr lang="en-AU" dirty="0" smtClean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263" y="1353345"/>
            <a:ext cx="378872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Xavier Castellanos  (NYU)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Greig de Zubicaray  (UQ)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Nick Martin  (QIMR)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Katie McMahon  (UQ)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Mike Milham  (NYU)</a:t>
            </a:r>
          </a:p>
          <a:p>
            <a:pPr>
              <a:spcAft>
                <a:spcPts val="0"/>
              </a:spcAft>
            </a:pPr>
            <a:r>
              <a:rPr lang="en-AU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Paul Thompson  (USC)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Jason Stein  (USC)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Derek Hibar (USC)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atin typeface="Calibri" pitchFamily="34" charset="0"/>
                <a:cs typeface="Calibri" pitchFamily="34" charset="0"/>
              </a:rPr>
              <a:t>Barbara </a:t>
            </a:r>
            <a:r>
              <a:rPr lang="en-AU" dirty="0" err="1" smtClean="0">
                <a:latin typeface="Calibri" pitchFamily="34" charset="0"/>
                <a:cs typeface="Calibri" pitchFamily="34" charset="0"/>
              </a:rPr>
              <a:t>Francke</a:t>
            </a:r>
            <a:r>
              <a:rPr lang="en-AU" dirty="0" smtClean="0">
                <a:latin typeface="Calibri" pitchFamily="34" charset="0"/>
                <a:cs typeface="Calibri" pitchFamily="34" charset="0"/>
              </a:rPr>
              <a:t> (Nijmegen)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Sarah Medland (QIMR – ENIGMA1/2)</a:t>
            </a:r>
          </a:p>
          <a:p>
            <a:pPr>
              <a:spcAft>
                <a:spcPts val="0"/>
              </a:spcAft>
            </a:pPr>
            <a:r>
              <a:rPr lang="en-AU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Margie Wright (QIMR)</a:t>
            </a:r>
          </a:p>
          <a:p>
            <a:pPr>
              <a:spcAft>
                <a:spcPts val="0"/>
              </a:spcAft>
            </a:pPr>
            <a:endParaRPr lang="en-AU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</a:pPr>
            <a:endParaRPr lang="en-AU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A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Radiographers, RAs, IT</a:t>
            </a:r>
          </a:p>
          <a:p>
            <a:pPr>
              <a:spcBef>
                <a:spcPts val="0"/>
              </a:spcBef>
              <a:buNone/>
            </a:pPr>
            <a:endParaRPr lang="en-AU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AU" b="1" i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Thanks</a:t>
            </a:r>
            <a:r>
              <a:rPr lang="en-AU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to twins and sibs</a:t>
            </a:r>
          </a:p>
          <a:p>
            <a:pPr>
              <a:spcAft>
                <a:spcPts val="300"/>
              </a:spcAft>
            </a:pPr>
            <a:endParaRPr lang="en-AU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716016" y="1010400"/>
            <a:ext cx="3460778" cy="383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Gabriella Blokland (QIMR, UQ)</a:t>
            </a:r>
          </a:p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Meredith Braskie (UCLA)</a:t>
            </a:r>
          </a:p>
          <a:p>
            <a:pPr lvl="0">
              <a:spcAft>
                <a:spcPts val="300"/>
              </a:spcAft>
            </a:pPr>
            <a:r>
              <a:rPr lang="en-AU" dirty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Caroline </a:t>
            </a:r>
            <a:r>
              <a:rPr lang="en-AU" dirty="0" err="1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Brun</a:t>
            </a:r>
            <a:r>
              <a:rPr lang="en-AU" dirty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 (UCLA)</a:t>
            </a:r>
          </a:p>
          <a:p>
            <a:pPr lvl="0">
              <a:spcAft>
                <a:spcPts val="300"/>
              </a:spcAft>
            </a:pPr>
            <a:r>
              <a:rPr lang="en-AU" dirty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Ming-Chan Chiang (UCLA</a:t>
            </a:r>
            <a:r>
              <a:rPr lang="en-AU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0">
              <a:spcAft>
                <a:spcPts val="300"/>
              </a:spcAft>
            </a:pPr>
            <a:r>
              <a:rPr lang="en-AU" dirty="0" err="1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Narelle</a:t>
            </a:r>
            <a:r>
              <a:rPr lang="en-AU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dirty="0" err="1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Hansell</a:t>
            </a:r>
            <a:r>
              <a:rPr lang="en-AU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 (QIMR) </a:t>
            </a:r>
            <a:endParaRPr lang="en-AU" dirty="0">
              <a:solidFill>
                <a:srgbClr val="4F81BD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spcAft>
                <a:spcPts val="300"/>
              </a:spcAft>
            </a:pPr>
            <a:r>
              <a:rPr lang="en-AU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Neda Jahanshad (</a:t>
            </a:r>
            <a:r>
              <a:rPr lang="en-AU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USC)</a:t>
            </a:r>
          </a:p>
          <a:p>
            <a:pPr lvl="0">
              <a:spcAft>
                <a:spcPts val="300"/>
              </a:spcAft>
            </a:pPr>
            <a:r>
              <a:rPr lang="en-AU" dirty="0" err="1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Kori</a:t>
            </a:r>
            <a:r>
              <a:rPr lang="en-AU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 Johnson (QIMR)</a:t>
            </a:r>
            <a:endParaRPr lang="en-AU" dirty="0">
              <a:solidFill>
                <a:srgbClr val="4F81BD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</a:pPr>
            <a:r>
              <a:rPr lang="en-AU" dirty="0" err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Mitzy</a:t>
            </a: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Kennis (QIMR, UQ, Utrecht)</a:t>
            </a:r>
          </a:p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Baptiste Couvy-Duchesne (QIMR)</a:t>
            </a:r>
          </a:p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Aaron </a:t>
            </a:r>
            <a:r>
              <a:rPr lang="en-AU" dirty="0" err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Quiggle</a:t>
            </a: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(QIMR)</a:t>
            </a:r>
          </a:p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Miguel </a:t>
            </a:r>
            <a:r>
              <a:rPr lang="en-AU" dirty="0" err="1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Renteria</a:t>
            </a: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(QIMR, UQ)</a:t>
            </a:r>
          </a:p>
          <a:p>
            <a:pPr>
              <a:spcAft>
                <a:spcPts val="300"/>
              </a:spcAft>
            </a:pPr>
            <a:r>
              <a:rPr lang="en-AU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Ben Sinclair (QIMR, UQ)</a:t>
            </a:r>
          </a:p>
        </p:txBody>
      </p:sp>
      <p:pic>
        <p:nvPicPr>
          <p:cNvPr id="8" name="Picture 7" descr="QIMR_PLOGO_2COL_CMYK_020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96506" y="5373217"/>
            <a:ext cx="1470851" cy="947555"/>
          </a:xfrm>
          <a:prstGeom prst="rect">
            <a:avLst/>
          </a:prstGeom>
        </p:spPr>
      </p:pic>
      <p:pic>
        <p:nvPicPr>
          <p:cNvPr id="9" name="Picture 8" descr="U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5219" y="5373217"/>
            <a:ext cx="1019634" cy="1062041"/>
          </a:xfrm>
          <a:prstGeom prst="rect">
            <a:avLst/>
          </a:prstGeom>
        </p:spPr>
      </p:pic>
      <p:pic>
        <p:nvPicPr>
          <p:cNvPr id="10" name="Picture 9" descr="UC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7055" y="5373216"/>
            <a:ext cx="932046" cy="355142"/>
          </a:xfrm>
          <a:prstGeom prst="rect">
            <a:avLst/>
          </a:prstGeom>
        </p:spPr>
      </p:pic>
      <p:pic>
        <p:nvPicPr>
          <p:cNvPr id="11" name="Picture 10" descr="2010_OHBM_twins_partial_poster_Final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8263" y="5342394"/>
            <a:ext cx="2159585" cy="5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228600"/>
            <a:ext cx="7772400" cy="762000"/>
          </a:xfrm>
        </p:spPr>
        <p:txBody>
          <a:bodyPr/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7620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333399"/>
                </a:solidFill>
              </a:rPr>
              <a:t>ACE Model for twin data</a:t>
            </a:r>
            <a:endParaRPr lang="en-GB" sz="4400" smtClean="0">
              <a:solidFill>
                <a:srgbClr val="333399"/>
              </a:solidFill>
            </a:endParaRPr>
          </a:p>
        </p:txBody>
      </p:sp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1955800" y="5162550"/>
            <a:ext cx="1079500" cy="1079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GB" sz="3200" b="1" baseline="-10000" smtClean="0">
                <a:solidFill>
                  <a:srgbClr val="000000"/>
                </a:solidFill>
                <a:latin typeface="Arial" pitchFamily="34" charset="0"/>
              </a:rPr>
              <a:t>T1</a:t>
            </a:r>
            <a:endParaRPr lang="en-GB" sz="24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5" name="Oval 5"/>
          <p:cNvSpPr>
            <a:spLocks noChangeArrowheads="1"/>
          </p:cNvSpPr>
          <p:nvPr/>
        </p:nvSpPr>
        <p:spPr bwMode="auto">
          <a:xfrm>
            <a:off x="3367089" y="2470150"/>
            <a:ext cx="1066800" cy="10668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FFFFFF"/>
                </a:solidFill>
                <a:latin typeface="Arial" pitchFamily="34" charset="0"/>
              </a:rPr>
              <a:t>A</a:t>
            </a:r>
            <a:endParaRPr lang="en-GB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55366" name="Oval 6"/>
          <p:cNvSpPr>
            <a:spLocks noChangeArrowheads="1"/>
          </p:cNvSpPr>
          <p:nvPr/>
        </p:nvSpPr>
        <p:spPr bwMode="auto">
          <a:xfrm>
            <a:off x="1974851" y="247015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GB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7" name="Oval 7"/>
          <p:cNvSpPr>
            <a:spLocks noChangeArrowheads="1"/>
          </p:cNvSpPr>
          <p:nvPr/>
        </p:nvSpPr>
        <p:spPr bwMode="auto">
          <a:xfrm>
            <a:off x="584201" y="2470150"/>
            <a:ext cx="1066800" cy="10668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en-GB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8" name="Rectangle 8"/>
          <p:cNvSpPr>
            <a:spLocks noChangeArrowheads="1"/>
          </p:cNvSpPr>
          <p:nvPr/>
        </p:nvSpPr>
        <p:spPr bwMode="auto">
          <a:xfrm>
            <a:off x="6172200" y="5162550"/>
            <a:ext cx="1079500" cy="10795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b="1" smtClean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GB" sz="3200" b="1" baseline="-10000" smtClean="0">
                <a:solidFill>
                  <a:srgbClr val="000000"/>
                </a:solidFill>
                <a:latin typeface="Arial" pitchFamily="34" charset="0"/>
              </a:rPr>
              <a:t>T2</a:t>
            </a:r>
            <a:endParaRPr lang="en-GB" sz="24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9" name="Oval 9"/>
          <p:cNvSpPr>
            <a:spLocks noChangeArrowheads="1"/>
          </p:cNvSpPr>
          <p:nvPr/>
        </p:nvSpPr>
        <p:spPr bwMode="auto">
          <a:xfrm>
            <a:off x="4759325" y="2470150"/>
            <a:ext cx="1066800" cy="1066800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FFFFFF"/>
                </a:solidFill>
                <a:latin typeface="Arial" pitchFamily="34" charset="0"/>
              </a:rPr>
              <a:t>A</a:t>
            </a:r>
            <a:endParaRPr lang="en-GB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55370" name="Oval 10"/>
          <p:cNvSpPr>
            <a:spLocks noChangeArrowheads="1"/>
          </p:cNvSpPr>
          <p:nvPr/>
        </p:nvSpPr>
        <p:spPr bwMode="auto">
          <a:xfrm>
            <a:off x="6151563" y="2470150"/>
            <a:ext cx="1066800" cy="1066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GB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71" name="Oval 11"/>
          <p:cNvSpPr>
            <a:spLocks noChangeArrowheads="1"/>
          </p:cNvSpPr>
          <p:nvPr/>
        </p:nvSpPr>
        <p:spPr bwMode="auto">
          <a:xfrm>
            <a:off x="7543801" y="2470150"/>
            <a:ext cx="1066800" cy="10668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smtClean="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en-GB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55372" name="AutoShape 12"/>
          <p:cNvCxnSpPr>
            <a:cxnSpLocks noChangeShapeType="1"/>
            <a:stCxn id="655365" idx="0"/>
            <a:endCxn id="655369" idx="0"/>
          </p:cNvCxnSpPr>
          <p:nvPr/>
        </p:nvCxnSpPr>
        <p:spPr bwMode="auto">
          <a:xfrm rot="5400000" flipV="1">
            <a:off x="4595813" y="1774826"/>
            <a:ext cx="1588" cy="1392237"/>
          </a:xfrm>
          <a:prstGeom prst="curvedConnector3">
            <a:avLst>
              <a:gd name="adj1" fmla="val -271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55373" name="AutoShape 13"/>
          <p:cNvCxnSpPr>
            <a:cxnSpLocks noChangeShapeType="1"/>
            <a:stCxn id="655366" idx="0"/>
            <a:endCxn id="655370" idx="0"/>
          </p:cNvCxnSpPr>
          <p:nvPr/>
        </p:nvCxnSpPr>
        <p:spPr bwMode="auto">
          <a:xfrm rot="5400000" flipV="1">
            <a:off x="4595813" y="382587"/>
            <a:ext cx="1588" cy="4176713"/>
          </a:xfrm>
          <a:prstGeom prst="curvedConnector3">
            <a:avLst>
              <a:gd name="adj1" fmla="val -775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4387851" y="8239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655375" name="Text Box 15"/>
          <p:cNvSpPr txBox="1">
            <a:spLocks noChangeArrowheads="1"/>
          </p:cNvSpPr>
          <p:nvPr/>
        </p:nvSpPr>
        <p:spPr bwMode="auto">
          <a:xfrm>
            <a:off x="3327400" y="1631950"/>
            <a:ext cx="2668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MZ=1.0 / DZ=0.5</a:t>
            </a:r>
          </a:p>
        </p:txBody>
      </p:sp>
      <p:sp>
        <p:nvSpPr>
          <p:cNvPr id="655376" name="Text Box 16"/>
          <p:cNvSpPr txBox="1">
            <a:spLocks noChangeArrowheads="1"/>
          </p:cNvSpPr>
          <p:nvPr/>
        </p:nvSpPr>
        <p:spPr bwMode="auto">
          <a:xfrm>
            <a:off x="1320801" y="41322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e</a:t>
            </a:r>
          </a:p>
        </p:txBody>
      </p:sp>
      <p:sp>
        <p:nvSpPr>
          <p:cNvPr id="655377" name="Text Box 17"/>
          <p:cNvSpPr txBox="1">
            <a:spLocks noChangeArrowheads="1"/>
          </p:cNvSpPr>
          <p:nvPr/>
        </p:nvSpPr>
        <p:spPr bwMode="auto">
          <a:xfrm>
            <a:off x="2959101" y="41322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655378" name="Text Box 18"/>
          <p:cNvSpPr txBox="1">
            <a:spLocks noChangeArrowheads="1"/>
          </p:cNvSpPr>
          <p:nvPr/>
        </p:nvSpPr>
        <p:spPr bwMode="auto">
          <a:xfrm>
            <a:off x="2179639" y="41322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c</a:t>
            </a:r>
          </a:p>
        </p:txBody>
      </p:sp>
      <p:sp>
        <p:nvSpPr>
          <p:cNvPr id="655379" name="Text Box 19"/>
          <p:cNvSpPr txBox="1">
            <a:spLocks noChangeArrowheads="1"/>
          </p:cNvSpPr>
          <p:nvPr/>
        </p:nvSpPr>
        <p:spPr bwMode="auto">
          <a:xfrm>
            <a:off x="7524751" y="41322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e</a:t>
            </a:r>
          </a:p>
        </p:txBody>
      </p:sp>
      <p:sp>
        <p:nvSpPr>
          <p:cNvPr id="655380" name="Text Box 20"/>
          <p:cNvSpPr txBox="1">
            <a:spLocks noChangeArrowheads="1"/>
          </p:cNvSpPr>
          <p:nvPr/>
        </p:nvSpPr>
        <p:spPr bwMode="auto">
          <a:xfrm>
            <a:off x="6680201" y="41322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c</a:t>
            </a:r>
          </a:p>
        </p:txBody>
      </p:sp>
      <p:sp>
        <p:nvSpPr>
          <p:cNvPr id="655381" name="Text Box 21"/>
          <p:cNvSpPr txBox="1">
            <a:spLocks noChangeArrowheads="1"/>
          </p:cNvSpPr>
          <p:nvPr/>
        </p:nvSpPr>
        <p:spPr bwMode="auto">
          <a:xfrm>
            <a:off x="5842001" y="41322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91430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smtClean="0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1117600" y="3530601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 flipH="1">
            <a:off x="7035800" y="3556001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 flipH="1">
            <a:off x="25146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 flipH="1">
            <a:off x="66929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5283200" y="3556001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7" name="Line 27"/>
          <p:cNvSpPr>
            <a:spLocks noChangeShapeType="1"/>
          </p:cNvSpPr>
          <p:nvPr/>
        </p:nvSpPr>
        <p:spPr bwMode="auto">
          <a:xfrm flipH="1">
            <a:off x="2844800" y="3530601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 lIns="91430" tIns="45715" rIns="91430" bIns="45715" anchor="ctr"/>
          <a:lstStyle/>
          <a:p>
            <a:pPr defTabSz="914305"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IMR Mast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atch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ramlines">
  <a:themeElements>
    <a:clrScheme name="Custom 2">
      <a:dk1>
        <a:srgbClr val="000000"/>
      </a:dk1>
      <a:lt1>
        <a:srgbClr val="FFFFFF"/>
      </a:lt1>
      <a:dk2>
        <a:srgbClr val="002672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4514</Words>
  <Application>Microsoft Office PowerPoint</Application>
  <PresentationFormat>On-screen Show (4:3)</PresentationFormat>
  <Paragraphs>602</Paragraphs>
  <Slides>84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QIMR Master Slide</vt:lpstr>
      <vt:lpstr>Thatch</vt:lpstr>
      <vt:lpstr>4_Office Theme</vt:lpstr>
      <vt:lpstr>Equity</vt:lpstr>
      <vt:lpstr>1_Equity</vt:lpstr>
      <vt:lpstr>2_Equity</vt:lpstr>
      <vt:lpstr>4_Equity</vt:lpstr>
      <vt:lpstr>framlines</vt:lpstr>
      <vt:lpstr>2_Blends</vt:lpstr>
      <vt:lpstr>1_Blends</vt:lpstr>
      <vt:lpstr>The genetics of brain structure and function   </vt:lpstr>
      <vt:lpstr>PowerPoint Presentation</vt:lpstr>
      <vt:lpstr>QLD Twin Imaging Study (QTIMS)</vt:lpstr>
      <vt:lpstr>Data Acquisition</vt:lpstr>
      <vt:lpstr>PowerPoint Presentation</vt:lpstr>
      <vt:lpstr>PowerPoint Presentation</vt:lpstr>
      <vt:lpstr>PowerPoint Presentation</vt:lpstr>
      <vt:lpstr>Genetics of brain structure</vt:lpstr>
      <vt:lpstr> </vt:lpstr>
      <vt:lpstr>For neuroimaging phenotypes we can fit the ACE model to every voxel –  up to 2M. Very computer intensive!</vt:lpstr>
      <vt:lpstr>PowerPoint Presentation</vt:lpstr>
      <vt:lpstr>PowerPoint Presentation</vt:lpstr>
      <vt:lpstr>Heritability of cortical thickness (CT)</vt:lpstr>
      <vt:lpstr>Voxel-by-voxel CT brain map for one individual</vt:lpstr>
      <vt:lpstr>PowerPoint Presentation</vt:lpstr>
      <vt:lpstr>Variance components estimates on CT</vt:lpstr>
      <vt:lpstr>Heritability ranges by lobe</vt:lpstr>
      <vt:lpstr>PowerPoint Presentation</vt:lpstr>
      <vt:lpstr>Genetics of brain connectivity</vt:lpstr>
      <vt:lpstr>Challenges in Neuro Imaging Genetics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Genetics of brain function</vt:lpstr>
      <vt:lpstr>PowerPoint Presentation</vt:lpstr>
      <vt:lpstr>MZ co-twins showing similar brain activation patterns during the N-back task</vt:lpstr>
      <vt:lpstr>DZ co-twins showing different brain activation patterns during the N-back task</vt:lpstr>
      <vt:lpstr>PowerPoint Presentation</vt:lpstr>
      <vt:lpstr>PowerPoint Presentation</vt:lpstr>
      <vt:lpstr>GWAS for neuroimaging phenotypes</vt:lpstr>
      <vt:lpstr>PowerPoint Presentation</vt:lpstr>
      <vt:lpstr>PowerPoint Presentation</vt:lpstr>
      <vt:lpstr>ENIGMA</vt:lpstr>
      <vt:lpstr>Meta not Mega analysis</vt:lpstr>
      <vt:lpstr>Insurmountable phenotypic heterogeneity</vt:lpstr>
      <vt:lpstr>PowerPoint Presentation</vt:lpstr>
      <vt:lpstr>PowerPoint Presentation</vt:lpstr>
      <vt:lpstr>Protocols</vt:lpstr>
      <vt:lpstr>First ENIGMA project</vt:lpstr>
      <vt:lpstr>PowerPoint Presentation</vt:lpstr>
      <vt:lpstr>Custom built QC pipelines</vt:lpstr>
      <vt:lpstr>QC protocols</vt:lpstr>
      <vt:lpstr>Custom built QC pipelines</vt:lpstr>
      <vt:lpstr>Imaging QC</vt:lpstr>
      <vt:lpstr>Did the consortium approach work?</vt:lpstr>
      <vt:lpstr>PowerPoint Presentation</vt:lpstr>
      <vt:lpstr>Hippocampal Volume</vt:lpstr>
      <vt:lpstr>Hippocampal Volume</vt:lpstr>
      <vt:lpstr>Hippocampal Volume</vt:lpstr>
      <vt:lpstr>Intracranial Volume</vt:lpstr>
      <vt:lpstr>Pleiotropic effects?</vt:lpstr>
      <vt:lpstr>Pleiotropic effects?</vt:lpstr>
      <vt:lpstr>Endophenotypes/Attenuated functional consequences/ Pleiotropy...</vt:lpstr>
      <vt:lpstr>PowerPoint Presentation</vt:lpstr>
      <vt:lpstr>    ENIGMA-DTI</vt:lpstr>
      <vt:lpstr>GWAS to be conducted on full brain and 12 regional WM integrity values</vt:lpstr>
      <vt:lpstr>Prioritize the most heritable connections from a comparison of MZ and DZ twins</vt:lpstr>
      <vt:lpstr>Multi-site heritability analysis </vt:lpstr>
      <vt:lpstr>PowerPoint Presentation</vt:lpstr>
      <vt:lpstr>PowerPoint Presentation</vt:lpstr>
      <vt:lpstr>ENIGMA2</vt:lpstr>
      <vt:lpstr>PowerPoint Presentation</vt:lpstr>
      <vt:lpstr>PowerPoint Presentation</vt:lpstr>
      <vt:lpstr>ENIGMA2 preliminary results: Putamen</vt:lpstr>
      <vt:lpstr>ENIGMA2 preliminary results: Hippocampus</vt:lpstr>
      <vt:lpstr>CHARGE-ENIGMA HV – Manhattan plot</vt:lpstr>
      <vt:lpstr>CHARGE-ENIGMA ICV – Manhattan plot</vt:lpstr>
      <vt:lpstr>Putamen association (KTN1, chr 14; p ~ 10-20) is a cross-species QTL  In BXD mice, the expression of this gene predicts putamen volume (r = 0.47)   (collaboration: Rob Williams lab, UT Memphis)</vt:lpstr>
      <vt:lpstr>Development of ENIGMA working groups…</vt:lpstr>
      <vt:lpstr>PowerPoint Presentation</vt:lpstr>
      <vt:lpstr>PowerPoint Presentation</vt:lpstr>
      <vt:lpstr>PowerPoint Presentation</vt:lpstr>
      <vt:lpstr>…and finally, do gene variants affecting neuroimaging phenotypes also affect risk of psychiatric disease ?</vt:lpstr>
      <vt:lpstr>PowerPoint Presentation</vt:lpstr>
      <vt:lpstr>Some of ENIGMA’s “hippocampal” genes may be Alzheimer’s Disease risk genes</vt:lpstr>
      <vt:lpstr>PowerPoint Presentation</vt:lpstr>
      <vt:lpstr>PowerPoint Presentation</vt:lpstr>
      <vt:lpstr>Are ‘brain-related’ genes also psychiatric risk genes? If so, we could discover new psychiatric risk genes by screening images, and we’d also know what they do. ENIGMA-PGC2-SZ: SNPs affecting hippocampus DO affect SZ risk (p=10-165)</vt:lpstr>
      <vt:lpstr>Thanks to…</vt:lpstr>
      <vt:lpstr>Acknowledgements  </vt:lpstr>
    </vt:vector>
  </TitlesOfParts>
  <Company>Moody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Troy Matheson</dc:creator>
  <cp:lastModifiedBy>logstress@gmail.com</cp:lastModifiedBy>
  <cp:revision>302</cp:revision>
  <dcterms:created xsi:type="dcterms:W3CDTF">2009-12-14T06:35:48Z</dcterms:created>
  <dcterms:modified xsi:type="dcterms:W3CDTF">2014-03-07T21:42:08Z</dcterms:modified>
</cp:coreProperties>
</file>