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27" r:id="rId2"/>
    <p:sldId id="478" r:id="rId3"/>
    <p:sldId id="455" r:id="rId4"/>
    <p:sldId id="456" r:id="rId5"/>
    <p:sldId id="457" r:id="rId6"/>
    <p:sldId id="419" r:id="rId7"/>
    <p:sldId id="420" r:id="rId8"/>
    <p:sldId id="418" r:id="rId9"/>
    <p:sldId id="421" r:id="rId10"/>
    <p:sldId id="423" r:id="rId11"/>
    <p:sldId id="422" r:id="rId12"/>
    <p:sldId id="424" r:id="rId13"/>
    <p:sldId id="405" r:id="rId14"/>
    <p:sldId id="425" r:id="rId15"/>
    <p:sldId id="426" r:id="rId16"/>
    <p:sldId id="406" r:id="rId17"/>
    <p:sldId id="428" r:id="rId18"/>
    <p:sldId id="429" r:id="rId19"/>
    <p:sldId id="481" r:id="rId20"/>
    <p:sldId id="430" r:id="rId21"/>
    <p:sldId id="432" r:id="rId22"/>
    <p:sldId id="479" r:id="rId23"/>
    <p:sldId id="477" r:id="rId24"/>
    <p:sldId id="433" r:id="rId25"/>
    <p:sldId id="434" r:id="rId26"/>
    <p:sldId id="458" r:id="rId27"/>
    <p:sldId id="467" r:id="rId28"/>
    <p:sldId id="468" r:id="rId29"/>
    <p:sldId id="469" r:id="rId30"/>
    <p:sldId id="470" r:id="rId31"/>
    <p:sldId id="471" r:id="rId32"/>
    <p:sldId id="476" r:id="rId33"/>
    <p:sldId id="474" r:id="rId34"/>
    <p:sldId id="475" r:id="rId35"/>
    <p:sldId id="503" r:id="rId36"/>
    <p:sldId id="451" r:id="rId37"/>
    <p:sldId id="494" r:id="rId38"/>
    <p:sldId id="495" r:id="rId39"/>
    <p:sldId id="496" r:id="rId40"/>
    <p:sldId id="497" r:id="rId41"/>
    <p:sldId id="490" r:id="rId42"/>
    <p:sldId id="491" r:id="rId43"/>
    <p:sldId id="489" r:id="rId44"/>
    <p:sldId id="435" r:id="rId45"/>
    <p:sldId id="499" r:id="rId46"/>
    <p:sldId id="500" r:id="rId47"/>
    <p:sldId id="501" r:id="rId48"/>
    <p:sldId id="409" r:id="rId49"/>
    <p:sldId id="502" r:id="rId50"/>
    <p:sldId id="462" r:id="rId51"/>
    <p:sldId id="460" r:id="rId52"/>
    <p:sldId id="463" r:id="rId53"/>
    <p:sldId id="488" r:id="rId54"/>
    <p:sldId id="464" r:id="rId55"/>
    <p:sldId id="49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322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45AD-27DB-4209-B9C6-408C3B620F37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80D4D-B734-4681-9257-57E5ED3C6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53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566F-7B9D-4151-9F46-534EB0ABD610}" type="slidenum">
              <a:rPr lang="en-GB"/>
              <a:pPr/>
              <a:t>6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The original total cholesterol association has been refined to show that:</a:t>
            </a:r>
          </a:p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higher plasma LDL-C and TG increases risk for MI whereas higher HDL-C decreases risk for MI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 smtClean="0">
                <a:latin typeface="Gill Sans"/>
                <a:cs typeface="Gill Sans"/>
              </a:rPr>
              <a:t>Odds Ratio for MI: </a:t>
            </a:r>
          </a:p>
          <a:p>
            <a:pPr lvl="0" algn="ctr"/>
            <a:r>
              <a:rPr lang="en-US" dirty="0" smtClean="0">
                <a:latin typeface="Gill Sans"/>
                <a:cs typeface="Gill Sans"/>
              </a:rPr>
              <a:t>0.54 (0.40 – 0.72)</a:t>
            </a:r>
          </a:p>
          <a:p>
            <a:pPr lvl="0" algn="ctr"/>
            <a:r>
              <a:rPr lang="en-US" dirty="0" smtClean="0">
                <a:latin typeface="Gill Sans"/>
                <a:cs typeface="Gill Sans"/>
              </a:rPr>
              <a:t>P=2x10</a:t>
            </a:r>
            <a:r>
              <a:rPr lang="en-US" baseline="30000" dirty="0" smtClean="0">
                <a:latin typeface="Gill Sans"/>
                <a:cs typeface="Gill Sans"/>
              </a:rPr>
              <a:t>-5</a:t>
            </a:r>
          </a:p>
          <a:p>
            <a:pPr lvl="0" algn="ctr"/>
            <a:r>
              <a:rPr lang="en-US" sz="1000" dirty="0" smtClean="0">
                <a:latin typeface="Gill Sans"/>
                <a:cs typeface="Gill Sans"/>
              </a:rPr>
              <a:t>N=3490 cases, </a:t>
            </a:r>
          </a:p>
          <a:p>
            <a:pPr lvl="0" algn="ctr"/>
            <a:r>
              <a:rPr lang="en-US" sz="1000" dirty="0" smtClean="0">
                <a:latin typeface="Gill Sans"/>
                <a:cs typeface="Gill Sans"/>
              </a:rPr>
              <a:t>3497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81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BD734-0B74-6E41-983F-77ECDD994ED3}" type="slidenum">
              <a:rPr lang="en-US">
                <a:solidFill>
                  <a:prstClr val="black"/>
                </a:solidFill>
                <a:latin typeface="Gill Sans" pitchFamily="-110" charset="0"/>
              </a:rPr>
              <a:pPr/>
              <a:t>40</a:t>
            </a:fld>
            <a:endParaRPr lang="en-US">
              <a:solidFill>
                <a:prstClr val="black"/>
              </a:solidFill>
              <a:latin typeface="Gill Sans" pitchFamily="-110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Gill Sans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C21B9-AC17-7A4B-ADED-D4F3E6ADA5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1F007-5A24-44C2-9E83-00BA44A5A3AF}" type="slidenum">
              <a:rPr lang="en-GB"/>
              <a:pPr/>
              <a:t>8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5395-F346-40D6-85B1-B624DB79F546}" type="slidenum">
              <a:rPr lang="en-GB"/>
              <a:pPr/>
              <a:t>10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A12B-47C7-4CE9-881F-88F07EDD342F}" type="slidenum">
              <a:rPr lang="en-GB"/>
              <a:pPr/>
              <a:t>11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A9511-9D8F-4396-AD48-BCFAF327F109}" type="slidenum">
              <a:rPr lang="en-GB"/>
              <a:pPr/>
              <a:t>12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22F9-BDDB-8A48-AB63-D77303F63CB5}" type="slidenum">
              <a:rPr lang="en-US"/>
              <a:pPr/>
              <a:t>13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9E73-9462-4955-9BD4-DB47F7AF9B25}" type="slidenum">
              <a:rPr lang="en-GB"/>
              <a:pPr/>
              <a:t>14</a:t>
            </a:fld>
            <a:endParaRPr lang="en-GB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15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44D5A-9933-ED4C-94B3-DA6E71FFC18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B36C-3372-43E9-96FE-C83A79C6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D8B37F-9F0C-4B96-A0A7-4D664D89A3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6F64F9-7594-D948-9773-089249130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4CCB-9D43-412D-A0AC-BB84032C120D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4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Randomization: Genes as Instrumental Variables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Evans</a:t>
            </a:r>
          </a:p>
          <a:p>
            <a:r>
              <a:rPr lang="en-GB" dirty="0" smtClean="0"/>
              <a:t>University of Queensland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</a:rPr>
              <a:t>Vitamin E levels and risk factors: Women’s Heart Health Study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48006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Childhood SES</a:t>
            </a:r>
          </a:p>
          <a:p>
            <a:pPr>
              <a:spcBef>
                <a:spcPct val="50000"/>
              </a:spcBef>
            </a:pPr>
            <a:r>
              <a:rPr lang="en-GB" sz="2000"/>
              <a:t>Manual social class</a:t>
            </a:r>
          </a:p>
          <a:p>
            <a:pPr>
              <a:spcBef>
                <a:spcPct val="50000"/>
              </a:spcBef>
            </a:pPr>
            <a:r>
              <a:rPr lang="en-GB" sz="2000"/>
              <a:t>No car access	</a:t>
            </a:r>
          </a:p>
          <a:p>
            <a:pPr>
              <a:spcBef>
                <a:spcPct val="50000"/>
              </a:spcBef>
            </a:pPr>
            <a:r>
              <a:rPr lang="en-GB" sz="2000"/>
              <a:t>State pension only</a:t>
            </a:r>
          </a:p>
          <a:p>
            <a:pPr>
              <a:spcBef>
                <a:spcPct val="50000"/>
              </a:spcBef>
            </a:pPr>
            <a:r>
              <a:rPr lang="en-GB" sz="2000"/>
              <a:t>Smoker	</a:t>
            </a:r>
          </a:p>
          <a:p>
            <a:pPr>
              <a:spcBef>
                <a:spcPct val="50000"/>
              </a:spcBef>
            </a:pPr>
            <a:r>
              <a:rPr lang="en-GB" sz="2000"/>
              <a:t>Daily alcohol</a:t>
            </a:r>
          </a:p>
          <a:p>
            <a:pPr>
              <a:spcBef>
                <a:spcPct val="50000"/>
              </a:spcBef>
            </a:pPr>
            <a:r>
              <a:rPr lang="en-GB" sz="2000"/>
              <a:t>Exercise	</a:t>
            </a:r>
          </a:p>
          <a:p>
            <a:pPr>
              <a:spcBef>
                <a:spcPct val="50000"/>
              </a:spcBef>
            </a:pPr>
            <a:r>
              <a:rPr lang="en-GB" sz="2000"/>
              <a:t>Low fat diet	</a:t>
            </a:r>
          </a:p>
          <a:p>
            <a:pPr>
              <a:spcBef>
                <a:spcPct val="50000"/>
              </a:spcBef>
            </a:pPr>
            <a:r>
              <a:rPr lang="en-GB" sz="2000"/>
              <a:t>Obese	</a:t>
            </a:r>
          </a:p>
          <a:p>
            <a:pPr>
              <a:spcBef>
                <a:spcPct val="50000"/>
              </a:spcBef>
            </a:pPr>
            <a:r>
              <a:rPr lang="en-GB" sz="2000"/>
              <a:t>Height					</a:t>
            </a:r>
          </a:p>
          <a:p>
            <a:pPr>
              <a:spcBef>
                <a:spcPct val="50000"/>
              </a:spcBef>
            </a:pPr>
            <a:r>
              <a:rPr lang="en-GB" sz="2000"/>
              <a:t>Leg length</a:t>
            </a:r>
          </a:p>
          <a:p>
            <a:pPr>
              <a:spcBef>
                <a:spcPct val="50000"/>
              </a:spcBef>
            </a:pPr>
            <a:r>
              <a:rPr lang="en-GB" sz="2000"/>
              <a:t>	</a:t>
            </a:r>
            <a:r>
              <a:rPr lang="en-GB"/>
              <a:t>						</a:t>
            </a:r>
            <a:endParaRPr lang="en-US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45720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5720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4572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 flipV="1">
            <a:off x="45720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V="1">
            <a:off x="45720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572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 flipV="1">
            <a:off x="4572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 flipV="1">
            <a:off x="4572000" y="594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029200" y="6172200"/>
            <a:ext cx="395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/>
              <a:t>Lawlor</a:t>
            </a:r>
            <a:r>
              <a:rPr lang="en-GB" dirty="0"/>
              <a:t> et al, Lancet 2004</a:t>
            </a:r>
            <a:endParaRPr lang="en-US" dirty="0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45720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Vitamin E supplement use and risk of Coronary Heart Disease</a:t>
            </a:r>
          </a:p>
        </p:txBody>
      </p:sp>
      <p:sp>
        <p:nvSpPr>
          <p:cNvPr id="224259" name="Text Box 1027"/>
          <p:cNvSpPr txBox="1">
            <a:spLocks noChangeArrowheads="1"/>
          </p:cNvSpPr>
          <p:nvPr/>
        </p:nvSpPr>
        <p:spPr bwMode="auto">
          <a:xfrm>
            <a:off x="669925" y="6005513"/>
            <a:ext cx="795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Stampfer et al NEJM 1993; 328: 144-9;  Rimm et al NEJM 1993; 328: 1450-6;  Eidelman et al </a:t>
            </a:r>
            <a:br>
              <a:rPr lang="en-GB" sz="1600"/>
            </a:br>
            <a:r>
              <a:rPr lang="en-GB" sz="1600"/>
              <a:t>Arch Intern Med 2004; 164:1552-6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990600" y="1295400"/>
            <a:ext cx="6967538" cy="4749800"/>
            <a:chOff x="740" y="816"/>
            <a:chExt cx="4273" cy="2992"/>
          </a:xfrm>
        </p:grpSpPr>
        <p:graphicFrame>
          <p:nvGraphicFramePr>
            <p:cNvPr id="224261" name="Object 1029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p:oleObj spid="_x0000_s166926" name="Chart" r:id="rId4" imgW="3876675" imgH="2714625" progId="MSGraph.Chart.8">
                <p:embed followColorScheme="full"/>
              </p:oleObj>
            </a:graphicData>
          </a:graphic>
        </p:graphicFrame>
        <p:sp>
          <p:nvSpPr>
            <p:cNvPr id="224262" name="Line 1030"/>
            <p:cNvSpPr>
              <a:spLocks noChangeShapeType="1"/>
            </p:cNvSpPr>
            <p:nvPr/>
          </p:nvSpPr>
          <p:spPr bwMode="auto">
            <a:xfrm>
              <a:off x="1214" y="1371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3" name="Line 1031"/>
            <p:cNvSpPr>
              <a:spLocks noChangeShapeType="1"/>
            </p:cNvSpPr>
            <p:nvPr/>
          </p:nvSpPr>
          <p:spPr bwMode="auto">
            <a:xfrm>
              <a:off x="1168" y="1372"/>
              <a:ext cx="4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4" name="Text Box 1032"/>
            <p:cNvSpPr txBox="1">
              <a:spLocks noChangeArrowheads="1"/>
            </p:cNvSpPr>
            <p:nvPr/>
          </p:nvSpPr>
          <p:spPr bwMode="auto">
            <a:xfrm>
              <a:off x="862" y="125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/>
                <a:t>1.0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09600"/>
            <a:ext cx="7086600" cy="5578475"/>
            <a:chOff x="624" y="384"/>
            <a:chExt cx="4464" cy="3514"/>
          </a:xfrm>
        </p:grpSpPr>
        <p:pic>
          <p:nvPicPr>
            <p:cNvPr id="408579" name="Picture 3" descr="D:\temp\george2.tif"/>
            <p:cNvPicPr>
              <a:picLocks noChangeAspect="1" noChangeArrowheads="1"/>
            </p:cNvPicPr>
            <p:nvPr/>
          </p:nvPicPr>
          <p:blipFill>
            <a:blip r:embed="rId3" cstate="print"/>
            <a:srcRect b="1515"/>
            <a:stretch>
              <a:fillRect/>
            </a:stretch>
          </p:blipFill>
          <p:spPr bwMode="auto">
            <a:xfrm>
              <a:off x="624" y="384"/>
              <a:ext cx="4464" cy="3108"/>
            </a:xfrm>
            <a:prstGeom prst="rect">
              <a:avLst/>
            </a:prstGeom>
            <a:noFill/>
          </p:spPr>
        </p:pic>
        <p:sp>
          <p:nvSpPr>
            <p:cNvPr id="408580" name="Rectangle 4"/>
            <p:cNvSpPr>
              <a:spLocks noChangeArrowheads="1"/>
            </p:cNvSpPr>
            <p:nvPr/>
          </p:nvSpPr>
          <p:spPr bwMode="auto">
            <a:xfrm>
              <a:off x="624" y="384"/>
              <a:ext cx="4464" cy="31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728" y="3648"/>
              <a:ext cx="23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i="1"/>
                <a:t>“Well, so much for antioxidants.”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1143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Verdana"/>
                <a:cs typeface="Verdana"/>
              </a:rPr>
              <a:t>Classic limitations to “observational” science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58900"/>
            <a:ext cx="3810000" cy="4114800"/>
          </a:xfrm>
        </p:spPr>
        <p:txBody>
          <a:bodyPr/>
          <a:lstStyle/>
          <a:p>
            <a:r>
              <a:rPr lang="en-US" sz="2200" dirty="0">
                <a:latin typeface="Verdana"/>
                <a:cs typeface="Verdana"/>
              </a:rPr>
              <a:t>Confounding</a:t>
            </a: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</p:txBody>
      </p:sp>
      <p:pic>
        <p:nvPicPr>
          <p:cNvPr id="4137" name="Picture 41" descr="conf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1638" y="1150938"/>
            <a:ext cx="2619375" cy="1981200"/>
          </a:xfrm>
          <a:noFill/>
          <a:ln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84213" y="3238500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Reverse Causation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55650" y="4894263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Bias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pic>
        <p:nvPicPr>
          <p:cNvPr id="4139" name="Picture 43" descr="conf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57825" y="1158875"/>
            <a:ext cx="2619375" cy="1981200"/>
          </a:xfrm>
          <a:noFill/>
          <a:ln/>
        </p:spPr>
      </p:pic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4859338" y="1150938"/>
            <a:ext cx="360045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2" name="Picture 46" descr="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3143250"/>
            <a:ext cx="3667125" cy="742950"/>
          </a:xfrm>
          <a:prstGeom prst="rect">
            <a:avLst/>
          </a:prstGeom>
          <a:noFill/>
        </p:spPr>
      </p:pic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5076825" y="3167063"/>
            <a:ext cx="3600450" cy="71913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4" name="Picture 48" descr="bi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030663"/>
            <a:ext cx="3729038" cy="2035175"/>
          </a:xfrm>
          <a:prstGeom prst="rect">
            <a:avLst/>
          </a:prstGeom>
          <a:noFill/>
        </p:spPr>
      </p:pic>
      <p:pic>
        <p:nvPicPr>
          <p:cNvPr id="19" name="Picture 4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12" descr="MRC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18" grpId="0"/>
      <p:bldP spid="4119" grpId="0"/>
      <p:bldP spid="4141" grpId="0" animBg="1"/>
      <p:bldP spid="41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 b="1" dirty="0" smtClean="0"/>
              <a:t>An Alternative to RCTs: </a:t>
            </a:r>
            <a:r>
              <a:rPr lang="en-US" sz="3600" b="1" dirty="0" err="1" smtClean="0"/>
              <a:t>Mendelian</a:t>
            </a:r>
            <a:r>
              <a:rPr lang="en-US" sz="3600" b="1" dirty="0" smtClean="0"/>
              <a:t> </a:t>
            </a:r>
            <a:r>
              <a:rPr lang="en-US" sz="3600" b="1" dirty="0"/>
              <a:t>randomization</a:t>
            </a: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6676" name="Picture 4" descr="mendel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8600" y="1676400"/>
            <a:ext cx="346233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914400" y="57912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Mendel in 1862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733800" y="1640989"/>
            <a:ext cx="5394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/>
              <a:t>In genetic association studies the laws </a:t>
            </a:r>
          </a:p>
          <a:p>
            <a:r>
              <a:rPr lang="en-GB" dirty="0"/>
              <a:t>of </a:t>
            </a:r>
            <a:r>
              <a:rPr lang="en-GB" dirty="0" err="1"/>
              <a:t>Mendelian</a:t>
            </a:r>
            <a:r>
              <a:rPr lang="en-GB" dirty="0"/>
              <a:t> genetics imply that </a:t>
            </a:r>
          </a:p>
          <a:p>
            <a:r>
              <a:rPr lang="en-GB" dirty="0"/>
              <a:t>comparison of groups of individuals </a:t>
            </a:r>
          </a:p>
          <a:p>
            <a:r>
              <a:rPr lang="en-GB" dirty="0"/>
              <a:t>defined by genotype should only differ </a:t>
            </a:r>
          </a:p>
          <a:p>
            <a:r>
              <a:rPr lang="en-GB" dirty="0"/>
              <a:t>with respect to the locus under study </a:t>
            </a:r>
          </a:p>
          <a:p>
            <a:r>
              <a:rPr lang="en-GB" dirty="0"/>
              <a:t>(and closely related loci in linkage </a:t>
            </a:r>
          </a:p>
          <a:p>
            <a:r>
              <a:rPr lang="en-GB" dirty="0"/>
              <a:t>disequilibrium with the locus under study)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Genotypes can proxy for some modifiable </a:t>
            </a:r>
          </a:p>
          <a:p>
            <a:r>
              <a:rPr lang="en-GB" dirty="0"/>
              <a:t>risk factors, and there should </a:t>
            </a:r>
          </a:p>
          <a:p>
            <a:r>
              <a:rPr lang="en-GB" dirty="0"/>
              <a:t>be no confounding of genotype by </a:t>
            </a:r>
          </a:p>
          <a:p>
            <a:r>
              <a:rPr lang="en-GB" dirty="0"/>
              <a:t>behavioural, socioeconomic or </a:t>
            </a:r>
          </a:p>
          <a:p>
            <a:r>
              <a:rPr lang="en-GB" dirty="0"/>
              <a:t>physiological factors (excepting those </a:t>
            </a:r>
          </a:p>
          <a:p>
            <a:r>
              <a:rPr lang="en-GB" dirty="0"/>
              <a:t>influenced by alleles at closely proximate </a:t>
            </a:r>
          </a:p>
          <a:p>
            <a:r>
              <a:rPr lang="en-GB" dirty="0"/>
              <a:t>loci or due to population stratification)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2800"/>
              <a:t>Mendelian randomisation and RCTs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latin typeface="Comic Sans MS" pitchFamily="66" charset="0"/>
              </a:rPr>
              <a:t>MENDELIAN RANDOMISATION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 SEGREGATION OF 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FUNCTIONAL  ALLELLES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NULL ALLELLES</a:t>
            </a: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1775"/>
            <a:ext cx="8610600" cy="641350"/>
          </a:xfrm>
        </p:spPr>
        <p:txBody>
          <a:bodyPr>
            <a:noAutofit/>
          </a:bodyPr>
          <a:lstStyle/>
          <a:p>
            <a:pPr eaLnBrk="1" hangingPunct="1"/>
            <a:r>
              <a:rPr lang="en-GB" sz="2200" dirty="0" smtClean="0">
                <a:latin typeface="Verdana" charset="0"/>
                <a:ea typeface="Verdana" charset="0"/>
                <a:cs typeface="Verdana" charset="0"/>
              </a:rPr>
              <a:t>Assumptions of Mendelian randomisation analysis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304800" y="3678238"/>
            <a:ext cx="86106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Verdana" charset="0"/>
              </a:rPr>
              <a:t>Z associated with X 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Verdana" charset="0"/>
              </a:rPr>
              <a:t>Z is independent of U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Verdana" charset="0"/>
              </a:rPr>
              <a:t>Z is independent of Y given U and X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382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>
                <a:latin typeface="+mj-lt"/>
                <a:ea typeface="ＭＳ Ｐゴシック" pitchFamily="80" charset="-128"/>
                <a:cs typeface="+mn-cs"/>
              </a:rPr>
              <a:t>Z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3194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X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>
                <a:latin typeface="+mj-lt"/>
                <a:ea typeface="ＭＳ Ｐゴシック" pitchFamily="80" charset="-128"/>
                <a:cs typeface="+mn-cs"/>
              </a:rPr>
              <a:t>U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240463" y="31369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6663" y="873125"/>
            <a:ext cx="3459162" cy="2325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1888" y="2586038"/>
            <a:ext cx="2644775" cy="122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3963988"/>
            <a:ext cx="5162550" cy="1668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6328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Verdana" charset="0"/>
              </a:rPr>
              <a:t>Examples – </a:t>
            </a:r>
            <a:r>
              <a:rPr lang="en-US" sz="2200" i="1" dirty="0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dirty="0">
                <a:latin typeface="Verdana" charset="0"/>
              </a:rPr>
              <a:t>instruments for adiposity</a:t>
            </a:r>
          </a:p>
          <a:p>
            <a:endParaRPr lang="en-US" dirty="0">
              <a:latin typeface="Verdana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382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Z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194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X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>
                <a:latin typeface="+mj-lt"/>
                <a:ea typeface="ＭＳ Ｐゴシック" pitchFamily="80" charset="-128"/>
                <a:cs typeface="+mn-cs"/>
              </a:rPr>
              <a:t>U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0463" y="31369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Y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87463" y="32051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pic>
        <p:nvPicPr>
          <p:cNvPr id="17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706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Verdana" charset="0"/>
              </a:rPr>
              <a:t>Examples – </a:t>
            </a:r>
            <a:r>
              <a:rPr lang="en-US" sz="2200" b="1" i="1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b="1">
                <a:latin typeface="Verdana" charset="0"/>
              </a:rPr>
              <a:t>instruments for adiposity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U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45262" y="3035300"/>
            <a:ext cx="21796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Traits of metabolism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CRP/BMI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49363" y="31797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sp>
        <p:nvSpPr>
          <p:cNvPr id="17" name="Oval 16"/>
          <p:cNvSpPr/>
          <p:nvPr/>
        </p:nvSpPr>
        <p:spPr>
          <a:xfrm>
            <a:off x="6545262" y="2982913"/>
            <a:ext cx="2179638" cy="1220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In a Nutshell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If adiposity DOES NOT causally affect metabolic traits, then the FTO variant should NOT be related to these metabolic traits</a:t>
            </a:r>
          </a:p>
          <a:p>
            <a:r>
              <a:rPr lang="en-GB" dirty="0" smtClean="0"/>
              <a:t>If adiposity causally affects metabolic traits, then the FTO variant should also be related to these metabolic traits</a:t>
            </a:r>
          </a:p>
          <a:p>
            <a:r>
              <a:rPr lang="en-GB" dirty="0" smtClean="0"/>
              <a:t>In this situation, the causal effect of adiposity can be estimated using an “instrumental variables analysis” as fitted by two stage least squares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91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This Session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Mendelian</a:t>
            </a:r>
            <a:r>
              <a:rPr lang="en-US" dirty="0" smtClean="0"/>
              <a:t> Randomization (MR)?</a:t>
            </a:r>
          </a:p>
          <a:p>
            <a:endParaRPr lang="en-US" dirty="0" smtClean="0"/>
          </a:p>
          <a:p>
            <a:r>
              <a:rPr lang="en-US" dirty="0" smtClean="0"/>
              <a:t>Examples of MR in research</a:t>
            </a:r>
          </a:p>
          <a:p>
            <a:endParaRPr lang="en-US" dirty="0" smtClean="0"/>
          </a:p>
          <a:p>
            <a:r>
              <a:rPr lang="en-US" dirty="0" smtClean="0"/>
              <a:t>Some ideas</a:t>
            </a:r>
          </a:p>
          <a:p>
            <a:endParaRPr lang="en-US" dirty="0" smtClean="0"/>
          </a:p>
          <a:p>
            <a:r>
              <a:rPr lang="en-US" dirty="0" smtClean="0"/>
              <a:t>Using R to perform MR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103" y="2324100"/>
          <a:ext cx="8267697" cy="271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97"/>
                <a:gridCol w="2324100"/>
                <a:gridCol w="2413000"/>
                <a:gridCol w="224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Phenotype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Change (BMI adjusted)</a:t>
                      </a:r>
                      <a:endParaRPr lang="en-US" dirty="0"/>
                    </a:p>
                  </a:txBody>
                  <a:tcPr/>
                </a:tc>
              </a:tr>
              <a:tr h="69342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 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0.038 (0.033, 0.043)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0.039 (0.013,0.064)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-0.005</a:t>
                      </a:r>
                      <a:r>
                        <a:rPr lang="en-US" baseline="0" dirty="0" smtClean="0"/>
                        <a:t> (-0.027, 0.018)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 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0.018 (0.014, 0.021)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0.024 (0.001,</a:t>
                      </a:r>
                      <a:r>
                        <a:rPr lang="en-US" baseline="0" dirty="0" smtClean="0"/>
                        <a:t> 0.048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 (-0.017, 0.029)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</a:t>
                      </a:r>
                      <a:r>
                        <a:rPr lang="en-US" baseline="0" dirty="0" smtClean="0"/>
                        <a:t> HDL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-0.026</a:t>
                      </a:r>
                      <a:r>
                        <a:rPr lang="en-US" baseline="0" dirty="0" smtClean="0"/>
                        <a:t> (-0.029, -0.023)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-0.032 (-0.057, -0.008)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-0.004 (-0.027, 0.019)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4500" y="5283200"/>
            <a:ext cx="494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N~12,000 samples of European ancestry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427" y="249247"/>
            <a:ext cx="8622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Verdana"/>
                <a:cs typeface="Verdana"/>
              </a:rPr>
              <a:t>Do intermediate metabolic traits differ as one would expect </a:t>
            </a:r>
          </a:p>
          <a:p>
            <a:r>
              <a:rPr lang="en-US" sz="2200" dirty="0" smtClean="0">
                <a:latin typeface="Verdana"/>
                <a:cs typeface="Verdana"/>
              </a:rPr>
              <a:t>given a </a:t>
            </a:r>
            <a:r>
              <a:rPr lang="en-US" sz="2200" i="1" dirty="0" smtClean="0">
                <a:latin typeface="Verdana"/>
                <a:cs typeface="Verdana"/>
              </a:rPr>
              <a:t>FTO</a:t>
            </a:r>
            <a:r>
              <a:rPr lang="en-US" sz="2200" dirty="0" smtClean="0">
                <a:latin typeface="Verdana"/>
                <a:cs typeface="Verdana"/>
              </a:rPr>
              <a:t>-BMI effect?</a:t>
            </a:r>
            <a:endParaRPr lang="en-US" sz="22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427" y="1206500"/>
            <a:ext cx="917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Given the per allele </a:t>
            </a:r>
            <a:r>
              <a:rPr lang="en-US" i="1" dirty="0" smtClean="0">
                <a:latin typeface="Verdana"/>
                <a:cs typeface="Verdana"/>
              </a:rPr>
              <a:t>FTO</a:t>
            </a:r>
            <a:r>
              <a:rPr lang="en-US" dirty="0" smtClean="0">
                <a:latin typeface="Verdana"/>
                <a:cs typeface="Verdana"/>
              </a:rPr>
              <a:t> effect of ~0.1SD and known observational </a:t>
            </a:r>
          </a:p>
          <a:p>
            <a:r>
              <a:rPr lang="en-US" dirty="0" smtClean="0">
                <a:latin typeface="Verdana"/>
                <a:cs typeface="Verdana"/>
              </a:rPr>
              <a:t>estimates one can derive an expected, per allele, effect on metabolic traits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5900" y="2005231"/>
            <a:ext cx="2311400" cy="3277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152313" y="1852831"/>
            <a:ext cx="2562897" cy="3277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706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Verdana" charset="0"/>
              </a:rPr>
              <a:t>Examples – </a:t>
            </a:r>
            <a:r>
              <a:rPr lang="en-US" sz="2200" b="1" i="1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b="1">
                <a:latin typeface="Verdana" charset="0"/>
              </a:rPr>
              <a:t>instruments for adiposity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U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45262" y="3035300"/>
            <a:ext cx="21796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Traits of metabolism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CRP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49363" y="31797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sp>
        <p:nvSpPr>
          <p:cNvPr id="17" name="Oval 16"/>
          <p:cNvSpPr/>
          <p:nvPr/>
        </p:nvSpPr>
        <p:spPr>
          <a:xfrm>
            <a:off x="6545262" y="3756660"/>
            <a:ext cx="2179638" cy="1220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46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Bidirectional MR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4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CRP and BMI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C-Reactive Protein (CRP) is a biomarker of inflammation</a:t>
            </a:r>
          </a:p>
          <a:p>
            <a:endParaRPr lang="en-GB" sz="3300" dirty="0" smtClean="0"/>
          </a:p>
          <a:p>
            <a:r>
              <a:rPr lang="en-GB" sz="3300" dirty="0" smtClean="0"/>
              <a:t>It is associated with BMI, metabolic syndrome, CHD and a number of other diseases</a:t>
            </a:r>
          </a:p>
          <a:p>
            <a:endParaRPr lang="en-GB" sz="3300" dirty="0" smtClean="0"/>
          </a:p>
          <a:p>
            <a:r>
              <a:rPr lang="en-GB" sz="3300" dirty="0" smtClean="0"/>
              <a:t>It is unclear whether these observational relationships are causal or due to confounding or reverse causality</a:t>
            </a:r>
          </a:p>
          <a:p>
            <a:endParaRPr lang="en-GB" sz="3300" dirty="0"/>
          </a:p>
          <a:p>
            <a:r>
              <a:rPr lang="en-GB" sz="3300" dirty="0" smtClean="0"/>
              <a:t>This question is important from the perspective of drug development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2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new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2354560"/>
            <a:ext cx="6200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275013" y="4179888"/>
            <a:ext cx="454025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4" descr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2" descr="MRC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“Bi-directional </a:t>
            </a:r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Randomization”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8655" y="4424233"/>
            <a:ext cx="19061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5050" y="4509120"/>
            <a:ext cx="506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???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G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FIG_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MI_CRP_I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413" y="79375"/>
            <a:ext cx="76835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87413" y="2301875"/>
            <a:ext cx="76835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MRC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Informative Interactions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4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238125"/>
            <a:ext cx="121920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80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538163"/>
            <a:ext cx="64674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20713"/>
          <a:ext cx="8229600" cy="5505450"/>
        </p:xfrm>
        <a:graphic>
          <a:graphicData uri="http://schemas.openxmlformats.org/presentationml/2006/ole">
            <p:oleObj spid="_x0000_s167945" r:id="rId3" imgW="8230313" imgH="5505165" progId="Excel.Sheet.8">
              <p:embed/>
            </p:oleObj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71550" y="6165850"/>
            <a:ext cx="659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xmlns="" val="3644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Some Criticisms of GWA Studies…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 you have a new GWAS hit for a disease… so what!?</a:t>
            </a:r>
          </a:p>
          <a:p>
            <a:r>
              <a:rPr lang="en-GB" dirty="0" smtClean="0"/>
              <a:t>You can’t change people’s genotypes (at least not yet)</a:t>
            </a:r>
          </a:p>
          <a:p>
            <a:r>
              <a:rPr lang="en-GB" dirty="0" smtClean="0"/>
              <a:t>You can however modify people’s environments…</a:t>
            </a:r>
          </a:p>
          <a:p>
            <a:r>
              <a:rPr lang="en-GB" dirty="0" err="1" smtClean="0"/>
              <a:t>Mendelian</a:t>
            </a:r>
            <a:r>
              <a:rPr lang="en-GB" dirty="0" smtClean="0"/>
              <a:t> Randomization is a method of using genetics to inform us about associations in traditional observational epidemiology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91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3"/>
          <p:cNvGraphicFramePr>
            <a:graphicFrameLocks/>
          </p:cNvGraphicFramePr>
          <p:nvPr/>
        </p:nvGraphicFramePr>
        <p:xfrm>
          <a:off x="611188" y="836613"/>
          <a:ext cx="7705725" cy="5316537"/>
        </p:xfrm>
        <a:graphic>
          <a:graphicData uri="http://schemas.openxmlformats.org/presentationml/2006/ole">
            <p:oleObj spid="_x0000_s168969" r:id="rId3" imgW="7706012" imgH="5316173" progId="Excel.Sheet.8">
              <p:embed/>
            </p:oleObj>
          </a:graphicData>
        </a:graphic>
      </p:graphicFrame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71550" y="6165850"/>
            <a:ext cx="659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xmlns="" val="38516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289550"/>
        </p:xfrm>
        <a:graphic>
          <a:graphicData uri="http://schemas.openxmlformats.org/presentationml/2006/ole">
            <p:oleObj spid="_x0000_s169993" r:id="rId3" imgW="8230313" imgH="5291787" progId="Excel.Sheet.8">
              <p:embed/>
            </p:oleObj>
          </a:graphicData>
        </a:graphic>
      </p:graphicFrame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116013" y="6248400"/>
            <a:ext cx="763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xmlns="" val="39483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9130945" cy="469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Maternal Alcohol </a:t>
            </a:r>
            <a:r>
              <a:rPr lang="en-GB" dirty="0" err="1" smtClean="0">
                <a:solidFill>
                  <a:schemeClr val="tx2"/>
                </a:solidFill>
              </a:rPr>
              <a:t>Dehydrogenase</a:t>
            </a:r>
            <a:r>
              <a:rPr lang="en-GB" dirty="0" smtClean="0">
                <a:solidFill>
                  <a:schemeClr val="tx2"/>
                </a:solidFill>
              </a:rPr>
              <a:t> and Offspring IQ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0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60648"/>
            <a:ext cx="82089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Alcohol </a:t>
            </a:r>
            <a:r>
              <a:rPr lang="en-GB" dirty="0" err="1" smtClean="0"/>
              <a:t>dehydrogenase</a:t>
            </a:r>
            <a:r>
              <a:rPr lang="en-GB" dirty="0" smtClean="0"/>
              <a:t> (ADH) risk allele score in offspring and offspring IQ, stratified by maternal alcohol intake during pregnancy</a:t>
            </a:r>
            <a:endParaRPr lang="en-GB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90575" y="836712"/>
          <a:ext cx="7562850" cy="4848225"/>
        </p:xfrm>
        <a:graphic>
          <a:graphicData uri="http://schemas.openxmlformats.org/presentationml/2006/ole">
            <p:oleObj spid="_x0000_s173065" name="Chart" r:id="rId3" imgW="7543800" imgH="4829175" progId="MSGraph.Chart.8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57332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 value for interaction of risk allele score and drinking during pregnancy equals 0.009</a:t>
            </a:r>
          </a:p>
          <a:p>
            <a:endParaRPr lang="en-GB" dirty="0" smtClean="0"/>
          </a:p>
          <a:p>
            <a:r>
              <a:rPr lang="en-GB" sz="2000" dirty="0" smtClean="0"/>
              <a:t>Lewis S et al, </a:t>
            </a:r>
            <a:r>
              <a:rPr lang="en-GB" sz="2000" dirty="0" err="1" smtClean="0"/>
              <a:t>PLoS</a:t>
            </a:r>
            <a:r>
              <a:rPr lang="en-GB" sz="2000" dirty="0" smtClean="0"/>
              <a:t> One Nov  2012.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59443" y="3284984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IQ Change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4581128"/>
            <a:ext cx="960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All women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3933056"/>
            <a:ext cx="266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Women not drinking in pregnancy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5229200"/>
            <a:ext cx="2710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Women drinking during pregnancy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3263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708"/>
            <a:ext cx="2610619" cy="64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17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4"/>
          <p:cNvSpPr>
            <a:spLocks noGrp="1"/>
          </p:cNvSpPr>
          <p:nvPr>
            <p:ph type="title"/>
          </p:nvPr>
        </p:nvSpPr>
        <p:spPr>
          <a:xfrm>
            <a:off x="-76200" y="3810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Gill Sans"/>
                <a:ea typeface="ＭＳ Ｐゴシック" charset="-128"/>
                <a:cs typeface="Gill Sans"/>
              </a:rPr>
              <a:t>Association of </a:t>
            </a:r>
            <a:r>
              <a:rPr lang="en-US" sz="3200" dirty="0">
                <a:latin typeface="Gill Sans"/>
                <a:ea typeface="ＭＳ Ｐゴシック" charset="-128"/>
                <a:cs typeface="Gill Sans"/>
              </a:rPr>
              <a:t>L</a:t>
            </a:r>
            <a:r>
              <a:rPr lang="en-US" sz="3200" dirty="0" smtClean="0">
                <a:latin typeface="Gill Sans"/>
                <a:ea typeface="ＭＳ Ｐゴシック" charset="-128"/>
                <a:cs typeface="Gill Sans"/>
              </a:rPr>
              <a:t>DL-C, HDL-C, and </a:t>
            </a:r>
            <a:br>
              <a:rPr lang="en-US" sz="3200" dirty="0" smtClean="0">
                <a:latin typeface="Gill Sans"/>
                <a:ea typeface="ＭＳ Ｐゴシック" charset="-128"/>
                <a:cs typeface="Gill Sans"/>
              </a:rPr>
            </a:br>
            <a:r>
              <a:rPr lang="en-US" sz="3200" dirty="0" smtClean="0">
                <a:latin typeface="Gill Sans"/>
                <a:ea typeface="ＭＳ Ｐゴシック" charset="-128"/>
                <a:cs typeface="Gill Sans"/>
              </a:rPr>
              <a:t>risk for coronary heart disease (CHD</a:t>
            </a:r>
            <a:r>
              <a:rPr lang="en-US" sz="3200" dirty="0">
                <a:latin typeface="Gill Sans"/>
                <a:ea typeface="ＭＳ Ｐゴシック" charset="-128"/>
                <a:cs typeface="Gill Sans"/>
              </a:rPr>
              <a:t>)</a:t>
            </a:r>
            <a:r>
              <a:rPr lang="en-US" sz="3200" dirty="0" smtClean="0">
                <a:latin typeface="Gill Sans"/>
                <a:ea typeface="ＭＳ Ｐゴシック" charset="-128"/>
                <a:cs typeface="Gill Sans"/>
              </a:rPr>
              <a:t> </a:t>
            </a:r>
            <a:br>
              <a:rPr lang="en-US" sz="3200" dirty="0" smtClean="0">
                <a:latin typeface="Gill Sans"/>
                <a:ea typeface="ＭＳ Ｐゴシック" charset="-128"/>
                <a:cs typeface="Gill Sans"/>
              </a:rPr>
            </a:br>
            <a:endParaRPr lang="en-US" sz="3200" dirty="0" smtClean="0">
              <a:latin typeface="Gill Sans"/>
              <a:ea typeface="ＭＳ Ｐゴシック" charset="-128"/>
              <a:cs typeface="Gill Sans"/>
            </a:endParaRPr>
          </a:p>
        </p:txBody>
      </p:sp>
      <p:pic>
        <p:nvPicPr>
          <p:cNvPr id="5" name="Picture 4" descr="Screen shot 2011-06-22 at 5.12.5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37" y="1600200"/>
            <a:ext cx="4183063" cy="43180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76600" y="6411913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Emerging Risk Factors Collaboration, </a:t>
            </a:r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JAMA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2009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8288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57912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"/>
                <a:ea typeface="ＭＳ Ｐゴシック" charset="-128"/>
                <a:cs typeface="Gill Sans"/>
              </a:rPr>
              <a:t>302K participants in 68 prospective studies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6" name="Picture 15" descr="Screen shot 2012-02-20 at 9.52.35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624" y="1524000"/>
            <a:ext cx="3442376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6002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LDL-C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DL-C</a:t>
            </a:r>
          </a:p>
          <a:p>
            <a:pPr algn="ctr"/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2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LDL and CHD Risk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 descr="Co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552728" cy="5112568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730105" y="6356176"/>
            <a:ext cx="395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 smtClean="0"/>
              <a:t>Ference</a:t>
            </a:r>
            <a:r>
              <a:rPr lang="en-GB" dirty="0" smtClean="0"/>
              <a:t> et </a:t>
            </a:r>
            <a:r>
              <a:rPr lang="en-GB" dirty="0"/>
              <a:t>al, </a:t>
            </a:r>
            <a:r>
              <a:rPr lang="en-GB" dirty="0" smtClean="0"/>
              <a:t>JACC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5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056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Gill Sans" charset="0"/>
                <a:ea typeface="ＭＳ Ｐゴシック" charset="-128"/>
                <a:cs typeface="ＭＳ Ｐゴシック" charset="-128"/>
              </a:rPr>
              <a:t>HDL:  endothelial lipase Asn396Ser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3505200"/>
            <a:ext cx="8839200" cy="2667000"/>
          </a:xfrm>
        </p:spPr>
        <p:txBody>
          <a:bodyPr/>
          <a:lstStyle/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2.6% of population carry Serine allele</a:t>
            </a:r>
          </a:p>
          <a:p>
            <a:r>
              <a:rPr lang="en-US" sz="3400" dirty="0">
                <a:latin typeface="Gill Sans" charset="0"/>
                <a:ea typeface="ＭＳ Ｐゴシック" charset="0"/>
                <a:cs typeface="ＭＳ Ｐゴシック" charset="0"/>
              </a:rPr>
              <a:t>higher HDL-</a:t>
            </a:r>
            <a:r>
              <a:rPr lang="en-US" sz="3400" dirty="0" smtClean="0">
                <a:latin typeface="Gill Sans" charset="0"/>
                <a:ea typeface="ＭＳ Ｐゴシック" charset="0"/>
                <a:cs typeface="ＭＳ Ｐゴシック" charset="0"/>
              </a:rPr>
              <a:t>C</a:t>
            </a:r>
            <a:endParaRPr lang="en-US" sz="3400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lipid fractions</a:t>
            </a: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MI risk factors</a:t>
            </a:r>
          </a:p>
        </p:txBody>
      </p:sp>
      <p:sp>
        <p:nvSpPr>
          <p:cNvPr id="136197" name="Text Box 10"/>
          <p:cNvSpPr txBox="1">
            <a:spLocks noChangeArrowheads="1"/>
          </p:cNvSpPr>
          <p:nvPr/>
        </p:nvSpPr>
        <p:spPr bwMode="auto">
          <a:xfrm>
            <a:off x="5562600" y="6324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Edmondson,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J </a:t>
            </a:r>
            <a:r>
              <a:rPr lang="en-US" i="1" dirty="0" err="1">
                <a:solidFill>
                  <a:srgbClr val="000000"/>
                </a:solidFill>
                <a:latin typeface="Gill Sans" charset="0"/>
              </a:rPr>
              <a:t>Clin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 Invest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009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662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LIPG</a:t>
            </a:r>
            <a:r>
              <a:rPr lang="en-US" sz="4000" dirty="0" smtClean="0"/>
              <a:t> N396S</a:t>
            </a:r>
            <a:r>
              <a:rPr lang="en-US" sz="4000" dirty="0"/>
              <a:t> </a:t>
            </a:r>
            <a:r>
              <a:rPr lang="en-US" sz="4000" dirty="0" smtClean="0"/>
              <a:t>and plasma HDL-C</a:t>
            </a:r>
            <a:endParaRPr lang="en-US" sz="4000" dirty="0"/>
          </a:p>
        </p:txBody>
      </p:sp>
      <p:graphicFrame>
        <p:nvGraphicFramePr>
          <p:cNvPr id="1653762" name="Content Placeholder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3218450"/>
              </p:ext>
            </p:extLst>
          </p:nvPr>
        </p:nvGraphicFramePr>
        <p:xfrm>
          <a:off x="2349500" y="1981200"/>
          <a:ext cx="3975100" cy="2417763"/>
        </p:xfrm>
        <a:graphic>
          <a:graphicData uri="http://schemas.openxmlformats.org/presentationml/2006/ole">
            <p:oleObj spid="_x0000_s227330" name="Worksheet" r:id="rId4" imgW="31339683" imgH="20977778" progId="Excel.Shee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HDL Difference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708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396S carriers have 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  <a:latin typeface="Gill Sans"/>
                <a:cs typeface="Gill Sans"/>
              </a:rPr>
              <a:t>5.5 mg/dl higher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HDL-C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P&lt;10</a:t>
            </a:r>
            <a:r>
              <a:rPr lang="en-US" sz="3400" baseline="30000" dirty="0" smtClean="0">
                <a:solidFill>
                  <a:prstClr val="black"/>
                </a:solidFill>
                <a:latin typeface="Gill Sans"/>
                <a:cs typeface="Gill Sans"/>
              </a:rPr>
              <a:t>-8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  <a:endParaRPr lang="en-US" sz="34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556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After testing in 116,320 people,</a:t>
            </a:r>
            <a:b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summary OR for </a:t>
            </a:r>
            <a:r>
              <a:rPr lang="en-US" sz="3600" i="1" dirty="0" smtClean="0">
                <a:latin typeface="Gill Sans" charset="0"/>
                <a:ea typeface="ＭＳ Ｐゴシック" charset="-128"/>
                <a:cs typeface="ＭＳ Ｐゴシック" charset="-128"/>
              </a:rPr>
              <a:t>LIPG</a:t>
            </a: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 Asn396Ser is </a:t>
            </a:r>
            <a:r>
              <a:rPr lang="en-US" sz="3600" dirty="0" smtClean="0">
                <a:solidFill>
                  <a:srgbClr val="FF0000"/>
                </a:solidFill>
                <a:latin typeface="Gill Sans" charset="0"/>
                <a:ea typeface="ＭＳ Ｐゴシック" charset="-128"/>
                <a:cs typeface="ＭＳ Ｐゴシック" charset="-128"/>
              </a:rPr>
              <a:t>0.99</a:t>
            </a:r>
          </a:p>
        </p:txBody>
      </p:sp>
      <p:pic>
        <p:nvPicPr>
          <p:cNvPr id="2" name="Picture 1" descr="Screen shot 2012-04-01 at 6.41.1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95400"/>
            <a:ext cx="6584398" cy="5432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6096000"/>
            <a:ext cx="6400800" cy="304800"/>
          </a:xfrm>
          <a:prstGeom prst="rect">
            <a:avLst/>
          </a:prstGeom>
          <a:noFill/>
          <a:ln w="28575" cmpd="sng">
            <a:solidFill>
              <a:srgbClr val="EE2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752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RCTs are the Gold Standard in Inferring Causality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60340" y="2744776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0276" y="1635968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60440" y="4722954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603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0177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674840" y="2359563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4217640" y="3416921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4789140" y="3394495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617440" y="6147717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31889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63893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9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endParaRPr lang="en-US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90800"/>
            <a:ext cx="9144000" cy="16764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Gill Sans" pitchFamily="-110" charset="0"/>
              </a:rPr>
              <a:t>Individuals who carry the HDL-boosting variant have the same risk for heart attack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Gill Sans" pitchFamily="-110" charset="0"/>
              </a:rPr>
              <a:t>as those who do not carry the variant</a:t>
            </a:r>
          </a:p>
        </p:txBody>
      </p:sp>
    </p:spTree>
    <p:extLst>
      <p:ext uri="{BB962C8B-B14F-4D97-AF65-F5344CB8AC3E}">
        <p14:creationId xmlns:p14="http://schemas.microsoft.com/office/powerpoint/2010/main" xmlns="" val="236257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27384"/>
            <a:ext cx="7286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672157" cy="29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077072"/>
            <a:ext cx="7560840" cy="50405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83568" y="5373216"/>
            <a:ext cx="7560840" cy="7920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"/>
            <a:ext cx="5338936" cy="32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942" y="3116311"/>
            <a:ext cx="6632426" cy="374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33344" y="3789040"/>
            <a:ext cx="6552728" cy="93610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259632" y="5157192"/>
            <a:ext cx="6552728" cy="12241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77790"/>
            <a:ext cx="7738467" cy="506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Using Multiple Genetic Variants as Instruments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317973"/>
            <a:ext cx="8763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76056" y="5436061"/>
            <a:ext cx="394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1" dirty="0" smtClean="0"/>
              <a:t>Palmer et </a:t>
            </a:r>
            <a:r>
              <a:rPr lang="en-GB" sz="2000" i="1" dirty="0"/>
              <a:t>al </a:t>
            </a:r>
            <a:r>
              <a:rPr lang="en-GB" sz="2000" i="1" dirty="0" smtClean="0"/>
              <a:t>(2011) Stat Method Res</a:t>
            </a:r>
            <a:endParaRPr lang="en-GB" sz="2000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/>
          </a:bodyPr>
          <a:lstStyle/>
          <a:p>
            <a:r>
              <a:rPr lang="en-GB" dirty="0" smtClean="0"/>
              <a:t>Allelic scores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92068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Testing multiple variants individually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866" y="116632"/>
            <a:ext cx="7070483" cy="225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lightbul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97" y="445071"/>
            <a:ext cx="1193959" cy="1471761"/>
          </a:xfrm>
          <a:prstGeom prst="rect">
            <a:avLst/>
          </a:prstGeom>
        </p:spPr>
      </p:pic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8245946" cy="434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161925"/>
            <a:ext cx="85629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66850"/>
            <a:ext cx="85725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Mining the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Phenome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Using Allelic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Scores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517232"/>
            <a:ext cx="8229600" cy="115212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 be applied to hundreds of thousands of molecular phenotypes simultaneously (gene expression, </a:t>
            </a:r>
            <a:r>
              <a:rPr kumimoji="0" lang="en-GB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methylation</a:t>
            </a: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metabolomics</a:t>
            </a: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539552" y="404664"/>
            <a:ext cx="841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Verdana" charset="0"/>
              </a:rPr>
              <a:t>Limitations to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Mendelian</a:t>
            </a:r>
            <a:r>
              <a:rPr lang="en-US" sz="32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R</a:t>
            </a:r>
            <a:r>
              <a:rPr lang="en-US" sz="3200" dirty="0" err="1" smtClean="0">
                <a:solidFill>
                  <a:schemeClr val="tx2"/>
                </a:solidFill>
                <a:latin typeface="Verdana" charset="0"/>
              </a:rPr>
              <a:t>andomisation</a:t>
            </a:r>
            <a:endParaRPr lang="en-US" sz="3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860425" y="1480423"/>
            <a:ext cx="7597775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1-  </a:t>
            </a:r>
            <a:r>
              <a:rPr lang="en-US" dirty="0" err="1" smtClean="0">
                <a:latin typeface="Verdana" charset="0"/>
              </a:rPr>
              <a:t>Pleiotropy</a:t>
            </a: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2-  Population stratification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3-  </a:t>
            </a:r>
            <a:r>
              <a:rPr lang="en-US" dirty="0" err="1" smtClean="0">
                <a:latin typeface="Verdana" charset="0"/>
              </a:rPr>
              <a:t>Canalisation</a:t>
            </a: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4-  Power (also “weak instrument bias”)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5- The existence of instruments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</p:txBody>
      </p:sp>
      <p:pic>
        <p:nvPicPr>
          <p:cNvPr id="11" name="Picture 4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MR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Mendelian</a:t>
            </a:r>
            <a:r>
              <a:rPr lang="en-US" dirty="0" smtClean="0">
                <a:solidFill>
                  <a:schemeClr val="accent1"/>
                </a:solidFill>
              </a:rPr>
              <a:t> Randomization in R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is a positive observational association between body mass index (BMI) and bone mineral density (BMD)</a:t>
            </a:r>
          </a:p>
          <a:p>
            <a:endParaRPr lang="en-US" dirty="0" smtClean="0"/>
          </a:p>
          <a:p>
            <a:r>
              <a:rPr lang="en-US" dirty="0" smtClean="0"/>
              <a:t>It is unclear whether this represents a causal relationship</a:t>
            </a:r>
          </a:p>
          <a:p>
            <a:endParaRPr lang="en-US" dirty="0" smtClean="0"/>
          </a:p>
          <a:p>
            <a:r>
              <a:rPr lang="en-US" dirty="0" smtClean="0"/>
              <a:t>We will use two stage least squares as implemented in R to address this question and estimate the causal effect of BMI on BMD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Observational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RCTs are expensive and not always ethical or practically feasible</a:t>
            </a:r>
          </a:p>
          <a:p>
            <a:endParaRPr lang="en-GB" dirty="0"/>
          </a:p>
          <a:p>
            <a:r>
              <a:rPr lang="en-GB" dirty="0" smtClean="0"/>
              <a:t>Association between environmental exposures and disease can be assessed by observational epidemiological studies like case-control studies or cohort studies</a:t>
            </a:r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The interpretation of these studies in terms of causality is problematic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39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556792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BMI </a:t>
            </a:r>
            <a:r>
              <a:rPr lang="it-IT" sz="2000" dirty="0" smtClean="0"/>
              <a:t>			BMD 		BMI_SCORE </a:t>
            </a:r>
            <a:endParaRPr lang="it-IT" sz="2000" dirty="0"/>
          </a:p>
          <a:p>
            <a:r>
              <a:rPr lang="it-IT" sz="2000" dirty="0"/>
              <a:t>.371031158022524 </a:t>
            </a:r>
            <a:r>
              <a:rPr lang="it-IT" sz="2000" dirty="0" smtClean="0"/>
              <a:t>	.</a:t>
            </a:r>
            <a:r>
              <a:rPr lang="it-IT" sz="2000" dirty="0"/>
              <a:t>860471934 </a:t>
            </a:r>
            <a:r>
              <a:rPr lang="it-IT" sz="2000" dirty="0" smtClean="0"/>
              <a:t>	0.0554687</a:t>
            </a:r>
            <a:endParaRPr lang="it-IT" sz="2000" dirty="0"/>
          </a:p>
          <a:p>
            <a:r>
              <a:rPr lang="it-IT" sz="2000" dirty="0"/>
              <a:t>-.77975167453452 </a:t>
            </a:r>
            <a:r>
              <a:rPr lang="it-IT" sz="2000" dirty="0" smtClean="0"/>
              <a:t>	.</a:t>
            </a:r>
            <a:r>
              <a:rPr lang="it-IT" sz="2000" dirty="0"/>
              <a:t>862923791 </a:t>
            </a:r>
            <a:r>
              <a:rPr lang="it-IT" sz="2000" dirty="0" smtClean="0"/>
              <a:t>	0.06125 		</a:t>
            </a:r>
            <a:endParaRPr lang="it-IT" sz="2000" dirty="0"/>
          </a:p>
          <a:p>
            <a:r>
              <a:rPr lang="it-IT" sz="2000" dirty="0"/>
              <a:t>-.697738302042461 </a:t>
            </a:r>
            <a:r>
              <a:rPr lang="it-IT" sz="2000" dirty="0" smtClean="0"/>
              <a:t>	.</a:t>
            </a:r>
            <a:r>
              <a:rPr lang="it-IT" sz="2000" dirty="0"/>
              <a:t>86130172 </a:t>
            </a:r>
            <a:r>
              <a:rPr lang="it-IT" sz="2000" dirty="0" smtClean="0"/>
              <a:t>	0.0684375</a:t>
            </a:r>
          </a:p>
          <a:p>
            <a:r>
              <a:rPr lang="it-IT" sz="2000" dirty="0" smtClean="0"/>
              <a:t>...</a:t>
            </a:r>
            <a:endParaRPr lang="it-IT" sz="20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Fitting in R - </a:t>
            </a:r>
            <a:r>
              <a:rPr lang="en-GB" dirty="0" err="1" smtClean="0">
                <a:solidFill>
                  <a:schemeClr val="tx2"/>
                </a:solidFill>
              </a:rPr>
              <a:t>Datafile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1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72817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library(</a:t>
            </a:r>
            <a:r>
              <a:rPr lang="en-GB" sz="2000" dirty="0" err="1"/>
              <a:t>sem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 smtClean="0"/>
              <a:t>#Load BMI and BMD Data</a:t>
            </a:r>
            <a:endParaRPr lang="en-GB" sz="2000" dirty="0"/>
          </a:p>
          <a:p>
            <a:r>
              <a:rPr lang="en-GB" sz="2000" dirty="0" smtClean="0"/>
              <a:t>x </a:t>
            </a:r>
            <a:r>
              <a:rPr lang="en-GB" sz="2000" dirty="0"/>
              <a:t>&lt;- </a:t>
            </a:r>
            <a:r>
              <a:rPr lang="en-GB" sz="2000" dirty="0" err="1"/>
              <a:t>read.table</a:t>
            </a:r>
            <a:r>
              <a:rPr lang="en-GB" sz="2000" dirty="0"/>
              <a:t>(file="BMI_BMD_known.txt", header=TRUE, </a:t>
            </a:r>
            <a:r>
              <a:rPr lang="en-GB" sz="2000" dirty="0" err="1"/>
              <a:t>na.strings</a:t>
            </a:r>
            <a:r>
              <a:rPr lang="en-GB" sz="2000" dirty="0"/>
              <a:t>=-9)</a:t>
            </a:r>
          </a:p>
          <a:p>
            <a:endParaRPr lang="en-GB" sz="2000" dirty="0"/>
          </a:p>
          <a:p>
            <a:r>
              <a:rPr lang="en-GB" sz="2000" dirty="0"/>
              <a:t>#Observational regression of BMD on BMI</a:t>
            </a:r>
          </a:p>
          <a:p>
            <a:r>
              <a:rPr lang="en-GB" sz="2000" dirty="0"/>
              <a:t>print("Observational regression of BMD on BMI")</a:t>
            </a:r>
          </a:p>
          <a:p>
            <a:r>
              <a:rPr lang="en-GB" sz="2000" dirty="0"/>
              <a:t>summary(lm(</a:t>
            </a:r>
            <a:r>
              <a:rPr lang="en-GB" sz="2000" dirty="0" err="1"/>
              <a:t>x$BMD</a:t>
            </a:r>
            <a:r>
              <a:rPr lang="en-GB" sz="2000" dirty="0"/>
              <a:t> ~ </a:t>
            </a:r>
            <a:r>
              <a:rPr lang="en-GB" sz="2000" dirty="0" err="1"/>
              <a:t>x$BMI</a:t>
            </a:r>
            <a:r>
              <a:rPr lang="en-GB" sz="2000" dirty="0"/>
              <a:t>))</a:t>
            </a:r>
          </a:p>
          <a:p>
            <a:endParaRPr lang="en-GB" sz="2000" dirty="0"/>
          </a:p>
          <a:p>
            <a:r>
              <a:rPr lang="en-GB" sz="2000" dirty="0" smtClean="0"/>
              <a:t>#</a:t>
            </a:r>
            <a:r>
              <a:rPr lang="en-GB" sz="2000" dirty="0"/>
              <a:t>Regression of BMI on BMI </a:t>
            </a:r>
            <a:r>
              <a:rPr lang="en-GB" sz="2000" dirty="0" smtClean="0"/>
              <a:t>score – Check Instrument Strength</a:t>
            </a:r>
            <a:endParaRPr lang="en-GB" sz="2000" dirty="0"/>
          </a:p>
          <a:p>
            <a:r>
              <a:rPr lang="en-GB" sz="2000" dirty="0"/>
              <a:t>print("Regression of BMI on BMI score")</a:t>
            </a:r>
          </a:p>
          <a:p>
            <a:r>
              <a:rPr lang="en-GB" sz="2000" dirty="0"/>
              <a:t>summary(lm(</a:t>
            </a:r>
            <a:r>
              <a:rPr lang="en-GB" sz="2000" dirty="0" err="1"/>
              <a:t>x$BMI</a:t>
            </a:r>
            <a:r>
              <a:rPr lang="en-GB" sz="2000" dirty="0"/>
              <a:t> ~ </a:t>
            </a:r>
            <a:r>
              <a:rPr lang="en-GB" sz="2000" dirty="0" err="1"/>
              <a:t>x$BMI_SCORE</a:t>
            </a:r>
            <a:r>
              <a:rPr lang="en-GB" sz="2000" dirty="0"/>
              <a:t>))</a:t>
            </a:r>
          </a:p>
          <a:p>
            <a:endParaRPr lang="en-GB" sz="2000" dirty="0"/>
          </a:p>
          <a:p>
            <a:r>
              <a:rPr lang="en-GB" sz="2000" dirty="0"/>
              <a:t>#Perform two stage least squares analysis</a:t>
            </a:r>
          </a:p>
          <a:p>
            <a:r>
              <a:rPr lang="en-GB" sz="2000" dirty="0"/>
              <a:t>print("Two stage least squares analysis of BMD on BMI score")</a:t>
            </a:r>
          </a:p>
          <a:p>
            <a:r>
              <a:rPr lang="en-GB" sz="2000" dirty="0"/>
              <a:t>summary(</a:t>
            </a:r>
            <a:r>
              <a:rPr lang="en-GB" sz="2000" dirty="0" err="1"/>
              <a:t>tsls</a:t>
            </a:r>
            <a:r>
              <a:rPr lang="en-GB" sz="2000" dirty="0"/>
              <a:t>(</a:t>
            </a:r>
            <a:r>
              <a:rPr lang="en-GB" sz="2000" dirty="0" err="1"/>
              <a:t>x$BMD</a:t>
            </a:r>
            <a:r>
              <a:rPr lang="en-GB" sz="2000" dirty="0"/>
              <a:t> ~ </a:t>
            </a:r>
            <a:r>
              <a:rPr lang="en-GB" sz="2000" dirty="0" err="1"/>
              <a:t>x$BMI</a:t>
            </a:r>
            <a:r>
              <a:rPr lang="en-GB" sz="2000" dirty="0"/>
              <a:t>, ~ </a:t>
            </a:r>
            <a:r>
              <a:rPr lang="en-GB" sz="2000" dirty="0" err="1"/>
              <a:t>x$BMI_SCORE</a:t>
            </a:r>
            <a:r>
              <a:rPr lang="en-GB" sz="2000" dirty="0"/>
              <a:t>))</a:t>
            </a:r>
          </a:p>
          <a:p>
            <a:endParaRPr lang="en-GB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Fitting in 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1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075925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"Observational regression of BMD on BMI"</a:t>
            </a:r>
          </a:p>
          <a:p>
            <a:endParaRPr lang="en-GB" dirty="0"/>
          </a:p>
          <a:p>
            <a:r>
              <a:rPr lang="en-GB" dirty="0"/>
              <a:t>Call:</a:t>
            </a:r>
          </a:p>
          <a:p>
            <a:r>
              <a:rPr lang="en-GB" dirty="0"/>
              <a:t>lm(formula = </a:t>
            </a:r>
            <a:r>
              <a:rPr lang="en-GB" dirty="0" err="1"/>
              <a:t>x$BMD</a:t>
            </a:r>
            <a:r>
              <a:rPr lang="en-GB" dirty="0"/>
              <a:t> ~ </a:t>
            </a:r>
            <a:r>
              <a:rPr lang="en-GB" dirty="0" err="1"/>
              <a:t>x$BMI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Coefficients</a:t>
            </a:r>
            <a:r>
              <a:rPr lang="en-GB" dirty="0"/>
              <a:t>:</a:t>
            </a:r>
          </a:p>
          <a:p>
            <a:r>
              <a:rPr lang="en-GB" dirty="0"/>
              <a:t>             </a:t>
            </a:r>
            <a:r>
              <a:rPr lang="en-GB" dirty="0" smtClean="0"/>
              <a:t>	Estimate </a:t>
            </a:r>
            <a:r>
              <a:rPr lang="en-GB" dirty="0"/>
              <a:t>Std. Error </a:t>
            </a:r>
            <a:r>
              <a:rPr lang="en-GB" dirty="0" smtClean="0"/>
              <a:t>		t </a:t>
            </a:r>
            <a:r>
              <a:rPr lang="en-GB" dirty="0"/>
              <a:t>value </a:t>
            </a:r>
            <a:r>
              <a:rPr lang="en-GB" dirty="0" smtClean="0"/>
              <a:t>		</a:t>
            </a:r>
            <a:r>
              <a:rPr lang="en-GB" dirty="0" err="1" smtClean="0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0.9020479  0.0006254 </a:t>
            </a:r>
            <a:r>
              <a:rPr lang="en-GB" dirty="0" smtClean="0"/>
              <a:t>	1442.38   		&lt;</a:t>
            </a:r>
            <a:r>
              <a:rPr lang="en-GB" dirty="0"/>
              <a:t>2e-16 ***</a:t>
            </a:r>
          </a:p>
          <a:p>
            <a:r>
              <a:rPr lang="en-GB" dirty="0" err="1"/>
              <a:t>x$BMI</a:t>
            </a:r>
            <a:r>
              <a:rPr lang="en-GB" dirty="0"/>
              <a:t>       0.0195233  0.0006458   </a:t>
            </a:r>
            <a:r>
              <a:rPr lang="en-GB" dirty="0" smtClean="0"/>
              <a:t>	30.23  		 </a:t>
            </a:r>
            <a:r>
              <a:rPr lang="en-GB" dirty="0"/>
              <a:t>&lt;2e-16 </a:t>
            </a:r>
            <a:r>
              <a:rPr lang="en-GB" dirty="0" smtClean="0"/>
              <a:t>***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4785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#Observational regression of BMD on BMI</a:t>
            </a:r>
          </a:p>
          <a:p>
            <a:r>
              <a:rPr lang="en-GB" dirty="0" smtClean="0"/>
              <a:t>print("Observational regression of BMD on BMI")</a:t>
            </a:r>
          </a:p>
          <a:p>
            <a:r>
              <a:rPr lang="en-GB" dirty="0" smtClean="0"/>
              <a:t>summary(lm(</a:t>
            </a:r>
            <a:r>
              <a:rPr lang="en-GB" dirty="0" err="1" smtClean="0"/>
              <a:t>x$BMD</a:t>
            </a:r>
            <a:r>
              <a:rPr lang="en-GB" dirty="0" smtClean="0"/>
              <a:t> ~ </a:t>
            </a:r>
            <a:r>
              <a:rPr lang="en-GB" dirty="0" err="1" smtClean="0"/>
              <a:t>x$BMI</a:t>
            </a:r>
            <a:r>
              <a:rPr lang="en-GB" dirty="0" smtClean="0"/>
              <a:t>))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32656"/>
            <a:ext cx="1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COMMAND: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301" y="2490569"/>
            <a:ext cx="10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9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368" y="2996952"/>
            <a:ext cx="7830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"Regression of BMI on BMI score"</a:t>
            </a:r>
          </a:p>
          <a:p>
            <a:endParaRPr lang="en-GB" dirty="0"/>
          </a:p>
          <a:p>
            <a:r>
              <a:rPr lang="en-GB" dirty="0"/>
              <a:t>Call:</a:t>
            </a:r>
          </a:p>
          <a:p>
            <a:r>
              <a:rPr lang="en-GB" dirty="0"/>
              <a:t>lm(formula = </a:t>
            </a:r>
            <a:r>
              <a:rPr lang="en-GB" dirty="0" err="1"/>
              <a:t>x$BMI</a:t>
            </a:r>
            <a:r>
              <a:rPr lang="en-GB" dirty="0"/>
              <a:t> ~ </a:t>
            </a:r>
            <a:r>
              <a:rPr lang="en-GB" dirty="0" err="1"/>
              <a:t>x$BMI_SCORE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Coefficients</a:t>
            </a:r>
            <a:r>
              <a:rPr lang="en-GB" dirty="0"/>
              <a:t>:</a:t>
            </a:r>
          </a:p>
          <a:p>
            <a:r>
              <a:rPr lang="en-GB" dirty="0"/>
              <a:t>            </a:t>
            </a:r>
            <a:r>
              <a:rPr lang="en-GB" dirty="0" smtClean="0"/>
              <a:t>		Estimate </a:t>
            </a:r>
            <a:r>
              <a:rPr lang="en-GB" dirty="0"/>
              <a:t>Std. Error </a:t>
            </a:r>
            <a:r>
              <a:rPr lang="en-GB" dirty="0" smtClean="0"/>
              <a:t>		t </a:t>
            </a:r>
            <a:r>
              <a:rPr lang="en-GB" dirty="0"/>
              <a:t>value </a:t>
            </a:r>
            <a:r>
              <a:rPr lang="en-GB" dirty="0" smtClean="0"/>
              <a:t>	</a:t>
            </a:r>
            <a:r>
              <a:rPr lang="en-GB" dirty="0" err="1" smtClean="0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</a:t>
            </a:r>
            <a:r>
              <a:rPr lang="en-GB" dirty="0" smtClean="0"/>
              <a:t>	-</a:t>
            </a:r>
            <a:r>
              <a:rPr lang="en-GB" dirty="0"/>
              <a:t>1.30067    0.09708   </a:t>
            </a:r>
            <a:r>
              <a:rPr lang="en-GB" dirty="0" smtClean="0"/>
              <a:t>	-</a:t>
            </a:r>
            <a:r>
              <a:rPr lang="en-GB" dirty="0"/>
              <a:t>13.4  </a:t>
            </a:r>
            <a:r>
              <a:rPr lang="en-GB" dirty="0" smtClean="0"/>
              <a:t>	 </a:t>
            </a:r>
            <a:r>
              <a:rPr lang="en-GB" dirty="0"/>
              <a:t>&lt;2e-16 ***</a:t>
            </a:r>
          </a:p>
          <a:p>
            <a:r>
              <a:rPr lang="en-GB" dirty="0" err="1"/>
              <a:t>x$BMI_SCORE</a:t>
            </a:r>
            <a:r>
              <a:rPr lang="en-GB" dirty="0"/>
              <a:t> </a:t>
            </a:r>
            <a:r>
              <a:rPr lang="en-GB" dirty="0" smtClean="0"/>
              <a:t>	20.56254    </a:t>
            </a:r>
            <a:r>
              <a:rPr lang="en-GB" dirty="0"/>
              <a:t>1.53438   </a:t>
            </a:r>
            <a:r>
              <a:rPr lang="en-GB" dirty="0" smtClean="0"/>
              <a:t>	 </a:t>
            </a:r>
            <a:r>
              <a:rPr lang="en-GB" dirty="0"/>
              <a:t>13.4   </a:t>
            </a:r>
            <a:r>
              <a:rPr lang="en-GB" dirty="0" smtClean="0"/>
              <a:t>	&lt;</a:t>
            </a:r>
            <a:r>
              <a:rPr lang="en-GB" dirty="0"/>
              <a:t>2e-16 ***</a:t>
            </a:r>
          </a:p>
          <a:p>
            <a:endParaRPr lang="en-GB" dirty="0" smtClean="0"/>
          </a:p>
          <a:p>
            <a:r>
              <a:rPr lang="en-GB" dirty="0" smtClean="0"/>
              <a:t>Residual </a:t>
            </a:r>
            <a:r>
              <a:rPr lang="en-GB" dirty="0"/>
              <a:t>standard error: 0.9532 on 5552 degrees of freedom</a:t>
            </a:r>
          </a:p>
          <a:p>
            <a:r>
              <a:rPr lang="en-GB" dirty="0"/>
              <a:t>Multiple R-squared: 0.03133,    Adjusted R-squared: 0.03116</a:t>
            </a:r>
          </a:p>
          <a:p>
            <a:r>
              <a:rPr lang="en-GB" dirty="0"/>
              <a:t>F-statistic: 179.6 on 1 and 5552 DF,  p-value: &lt; 2.2e-16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6007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#Regression of BMI on BMI score – Check Instrument Strength</a:t>
            </a:r>
          </a:p>
          <a:p>
            <a:r>
              <a:rPr lang="en-GB" dirty="0" smtClean="0"/>
              <a:t>print("Regression of BMI on BMI score")</a:t>
            </a:r>
          </a:p>
          <a:p>
            <a:r>
              <a:rPr lang="en-GB" dirty="0" smtClean="0"/>
              <a:t>summary(lm(</a:t>
            </a:r>
            <a:r>
              <a:rPr lang="en-GB" dirty="0" err="1" smtClean="0"/>
              <a:t>x$BMI</a:t>
            </a:r>
            <a:r>
              <a:rPr lang="en-GB" dirty="0" smtClean="0"/>
              <a:t> ~ </a:t>
            </a:r>
            <a:r>
              <a:rPr lang="en-GB" dirty="0" err="1" smtClean="0"/>
              <a:t>x$BMI_SCORE</a:t>
            </a:r>
            <a:r>
              <a:rPr lang="en-GB" dirty="0" smtClean="0"/>
              <a:t>))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32656"/>
            <a:ext cx="1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COMMAND: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301" y="2490569"/>
            <a:ext cx="10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9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650" y="299695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[1] "Two stage least squares analysis of BMD on BMI score"</a:t>
            </a:r>
          </a:p>
          <a:p>
            <a:endParaRPr lang="en-GB" dirty="0"/>
          </a:p>
          <a:p>
            <a:r>
              <a:rPr lang="en-GB" dirty="0"/>
              <a:t> 2SLS Estimates</a:t>
            </a:r>
          </a:p>
          <a:p>
            <a:endParaRPr lang="en-GB" dirty="0"/>
          </a:p>
          <a:p>
            <a:r>
              <a:rPr lang="en-GB" dirty="0"/>
              <a:t>Model Formula: </a:t>
            </a:r>
            <a:r>
              <a:rPr lang="en-GB" dirty="0" err="1"/>
              <a:t>x$BMD</a:t>
            </a:r>
            <a:r>
              <a:rPr lang="en-GB" dirty="0"/>
              <a:t> ~ </a:t>
            </a:r>
            <a:r>
              <a:rPr lang="en-GB" dirty="0" err="1"/>
              <a:t>x$BMI</a:t>
            </a:r>
            <a:endParaRPr lang="en-GB" dirty="0"/>
          </a:p>
          <a:p>
            <a:endParaRPr lang="en-GB" dirty="0"/>
          </a:p>
          <a:p>
            <a:r>
              <a:rPr lang="en-GB" dirty="0"/>
              <a:t>Instruments: ~</a:t>
            </a:r>
            <a:r>
              <a:rPr lang="en-GB" dirty="0" err="1"/>
              <a:t>x$BMI_SCORE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Estimate </a:t>
            </a:r>
            <a:r>
              <a:rPr lang="en-GB" dirty="0"/>
              <a:t>Std. Error  t value  </a:t>
            </a:r>
            <a:r>
              <a:rPr lang="en-GB" dirty="0" err="1"/>
              <a:t>Pr</a:t>
            </a:r>
            <a:r>
              <a:rPr lang="en-GB" dirty="0"/>
              <a:t>(&gt;|t|)</a:t>
            </a:r>
          </a:p>
          <a:p>
            <a:r>
              <a:rPr lang="en-GB" dirty="0"/>
              <a:t>(Intercept)  0.90199  0.0006302 1431.368 0.000e+00</a:t>
            </a:r>
          </a:p>
          <a:p>
            <a:r>
              <a:rPr lang="en-GB" dirty="0" err="1"/>
              <a:t>x$BMI</a:t>
            </a:r>
            <a:r>
              <a:rPr lang="en-GB" dirty="0"/>
              <a:t>        0.01442  0.0036687    3.931 8.551e-05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0429" y="788511"/>
            <a:ext cx="6001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#Perform two stage least squares analysis</a:t>
            </a:r>
          </a:p>
          <a:p>
            <a:r>
              <a:rPr lang="en-GB" dirty="0" smtClean="0"/>
              <a:t>print("Two stage least squares analysis of BMD on BMI score")</a:t>
            </a:r>
          </a:p>
          <a:p>
            <a:r>
              <a:rPr lang="en-GB" dirty="0" smtClean="0"/>
              <a:t>summary(</a:t>
            </a:r>
            <a:r>
              <a:rPr lang="en-GB" dirty="0" err="1" smtClean="0"/>
              <a:t>tsls</a:t>
            </a:r>
            <a:r>
              <a:rPr lang="en-GB" dirty="0" smtClean="0"/>
              <a:t>(</a:t>
            </a:r>
            <a:r>
              <a:rPr lang="en-GB" dirty="0" err="1" smtClean="0"/>
              <a:t>x$BMD</a:t>
            </a:r>
            <a:r>
              <a:rPr lang="en-GB" dirty="0" smtClean="0"/>
              <a:t> ~ </a:t>
            </a:r>
            <a:r>
              <a:rPr lang="en-GB" dirty="0" err="1" smtClean="0"/>
              <a:t>x$BMI</a:t>
            </a:r>
            <a:r>
              <a:rPr lang="en-GB" dirty="0" smtClean="0"/>
              <a:t>, ~ </a:t>
            </a:r>
            <a:r>
              <a:rPr lang="en-GB" dirty="0" err="1" smtClean="0"/>
              <a:t>x$BMI_SCORE</a:t>
            </a:r>
            <a:r>
              <a:rPr lang="en-GB" dirty="0" smtClean="0"/>
              <a:t>))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32656"/>
            <a:ext cx="1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COMMAND: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301" y="2490569"/>
            <a:ext cx="10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8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George Davey Smith</a:t>
            </a:r>
          </a:p>
          <a:p>
            <a:r>
              <a:rPr lang="en-US" dirty="0" smtClean="0"/>
              <a:t>Nic Timpson</a:t>
            </a:r>
          </a:p>
          <a:p>
            <a:r>
              <a:rPr lang="en-US" dirty="0" err="1" smtClean="0"/>
              <a:t>Sek</a:t>
            </a:r>
            <a:r>
              <a:rPr lang="en-US" dirty="0" smtClean="0"/>
              <a:t> </a:t>
            </a:r>
            <a:r>
              <a:rPr lang="en-US" dirty="0" err="1" smtClean="0"/>
              <a:t>Kathiresan</a:t>
            </a:r>
            <a:endParaRPr lang="en-US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0" y="1295400"/>
            <a:ext cx="6783388" cy="4749800"/>
            <a:chOff x="740" y="816"/>
            <a:chExt cx="4273" cy="2992"/>
          </a:xfrm>
        </p:grpSpPr>
        <p:graphicFrame>
          <p:nvGraphicFramePr>
            <p:cNvPr id="223235" name="Object 3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p:oleObj spid="_x0000_s164878" name="Chart" r:id="rId4" imgW="3876675" imgH="2714625" progId="MSGraph.Chart.8">
                <p:embed followColorScheme="full"/>
              </p:oleObj>
            </a:graphicData>
          </a:graphic>
        </p:graphicFrame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1214" y="2208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81000" y="304800"/>
            <a:ext cx="1062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CHD risk according to duration of current Vitamin E</a:t>
            </a:r>
          </a:p>
          <a:p>
            <a:r>
              <a:rPr lang="en-GB" sz="2800" dirty="0">
                <a:solidFill>
                  <a:schemeClr val="tx2"/>
                </a:solidFill>
              </a:rPr>
              <a:t>                supplement use compared to no use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90800" y="6048375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/>
              <a:t>Rimm</a:t>
            </a:r>
            <a:r>
              <a:rPr lang="en-GB" sz="2000" dirty="0"/>
              <a:t> et al NEJM 1993; 328: 1450-6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98525" y="14128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13549313" cy="123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marys\photos\gerogeslides\vita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098925" cy="6334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Tahoma" pitchFamily="34" charset="0"/>
              </a:rPr>
              <a:t>Use of vitamin supplements by US adults, 1987-2000</a:t>
            </a:r>
          </a:p>
        </p:txBody>
      </p:sp>
      <p:graphicFrame>
        <p:nvGraphicFramePr>
          <p:cNvPr id="40755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23875" y="1560513"/>
          <a:ext cx="8159750" cy="4683125"/>
        </p:xfrm>
        <a:graphic>
          <a:graphicData uri="http://schemas.openxmlformats.org/presentationml/2006/ole">
            <p:oleObj spid="_x0000_s165902" name="Chart" r:id="rId3" imgW="7600950" imgH="4362450" progId="MSGraph.Chart.8">
              <p:embed followColorScheme="full"/>
            </p:oleObj>
          </a:graphicData>
        </a:graphic>
      </p:graphicFrame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88925" y="6407150"/>
            <a:ext cx="587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Source: Millen AE, Journal of American Dietetic Assoc 2004;104:942-950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 rot="-5400000">
            <a:off x="70644" y="3604419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Percent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1402</Words>
  <Application>Microsoft Office PowerPoint</Application>
  <PresentationFormat>On-screen Show (4:3)</PresentationFormat>
  <Paragraphs>313</Paragraphs>
  <Slides>55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Office Theme</vt:lpstr>
      <vt:lpstr>Chart</vt:lpstr>
      <vt:lpstr>Microsoft Office Excel 97-2003 Worksheet</vt:lpstr>
      <vt:lpstr>Worksheet</vt:lpstr>
      <vt:lpstr>Mendelian Randomization: Genes as Instrumental Variables</vt:lpstr>
      <vt:lpstr>This Session</vt:lpstr>
      <vt:lpstr>Some Criticisms of GWA Studies…</vt:lpstr>
      <vt:lpstr>RCTs are the Gold Standard in Inferring Causality</vt:lpstr>
      <vt:lpstr>Observational Studies</vt:lpstr>
      <vt:lpstr>Slide 6</vt:lpstr>
      <vt:lpstr>Slide 7</vt:lpstr>
      <vt:lpstr>Slide 8</vt:lpstr>
      <vt:lpstr>Use of vitamin supplements by US adults, 1987-2000</vt:lpstr>
      <vt:lpstr>Slide 10</vt:lpstr>
      <vt:lpstr>Vitamin E supplement use and risk of Coronary Heart Disease</vt:lpstr>
      <vt:lpstr>Slide 12</vt:lpstr>
      <vt:lpstr>Classic limitations to “observational” science</vt:lpstr>
      <vt:lpstr>An Alternative to RCTs: Mendelian randomization</vt:lpstr>
      <vt:lpstr>Mendelian randomisation and RCTs</vt:lpstr>
      <vt:lpstr>Assumptions of Mendelian randomisation analysis</vt:lpstr>
      <vt:lpstr>Slide 17</vt:lpstr>
      <vt:lpstr>Slide 18</vt:lpstr>
      <vt:lpstr>In a Nutshell</vt:lpstr>
      <vt:lpstr>Slide 20</vt:lpstr>
      <vt:lpstr>Slide 21</vt:lpstr>
      <vt:lpstr>Bidirectional MR</vt:lpstr>
      <vt:lpstr>CRP and BMI</vt:lpstr>
      <vt:lpstr>“Bi-directional Mendelian Randomization”</vt:lpstr>
      <vt:lpstr>Slide 25</vt:lpstr>
      <vt:lpstr>Informative Interactions</vt:lpstr>
      <vt:lpstr>Slide 27</vt:lpstr>
      <vt:lpstr>Slide 28</vt:lpstr>
      <vt:lpstr>Slide 29</vt:lpstr>
      <vt:lpstr>Slide 30</vt:lpstr>
      <vt:lpstr>Slide 31</vt:lpstr>
      <vt:lpstr>Maternal Alcohol Dehydrogenase and Offspring IQ</vt:lpstr>
      <vt:lpstr>Slide 33</vt:lpstr>
      <vt:lpstr>Slide 34</vt:lpstr>
      <vt:lpstr>Association of LDL-C, HDL-C, and  risk for coronary heart disease (CHD)  </vt:lpstr>
      <vt:lpstr>LDL and CHD Risk</vt:lpstr>
      <vt:lpstr>HDL:  endothelial lipase Asn396Ser</vt:lpstr>
      <vt:lpstr>LIPG N396S and plasma HDL-C</vt:lpstr>
      <vt:lpstr>After testing in 116,320 people, summary OR for LIPG Asn396Ser is 0.99</vt:lpstr>
      <vt:lpstr>Slide 40</vt:lpstr>
      <vt:lpstr>Slide 41</vt:lpstr>
      <vt:lpstr>Slide 42</vt:lpstr>
      <vt:lpstr>Slide 43</vt:lpstr>
      <vt:lpstr>Using Multiple Genetic Variants as Instruments</vt:lpstr>
      <vt:lpstr>Slide 45</vt:lpstr>
      <vt:lpstr>Slide 46</vt:lpstr>
      <vt:lpstr>Slide 47</vt:lpstr>
      <vt:lpstr>Slide 48</vt:lpstr>
      <vt:lpstr>Mendelian Randomization in R</vt:lpstr>
      <vt:lpstr>Fitting in R - Datafile</vt:lpstr>
      <vt:lpstr>Fitting in R</vt:lpstr>
      <vt:lpstr>Slide 52</vt:lpstr>
      <vt:lpstr>Slide 53</vt:lpstr>
      <vt:lpstr>Slide 54</vt:lpstr>
      <vt:lpstr>Acknowledgments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environmentally modifiable influences on health over the life course: can genetic epidemiology help?</dc:title>
  <dc:creator>epjah</dc:creator>
  <cp:lastModifiedBy>David Evans</cp:lastModifiedBy>
  <cp:revision>116</cp:revision>
  <dcterms:created xsi:type="dcterms:W3CDTF">2010-08-24T07:10:46Z</dcterms:created>
  <dcterms:modified xsi:type="dcterms:W3CDTF">2014-03-07T06:52:00Z</dcterms:modified>
</cp:coreProperties>
</file>