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94" r:id="rId9"/>
    <p:sldId id="265" r:id="rId10"/>
    <p:sldId id="295" r:id="rId11"/>
    <p:sldId id="261" r:id="rId12"/>
    <p:sldId id="286" r:id="rId13"/>
    <p:sldId id="266" r:id="rId14"/>
    <p:sldId id="273" r:id="rId15"/>
    <p:sldId id="267" r:id="rId16"/>
    <p:sldId id="274" r:id="rId17"/>
    <p:sldId id="268" r:id="rId18"/>
    <p:sldId id="291" r:id="rId19"/>
    <p:sldId id="292" r:id="rId20"/>
    <p:sldId id="290" r:id="rId21"/>
    <p:sldId id="277" r:id="rId22"/>
    <p:sldId id="270" r:id="rId23"/>
    <p:sldId id="271" r:id="rId24"/>
    <p:sldId id="278" r:id="rId25"/>
    <p:sldId id="281" r:id="rId26"/>
    <p:sldId id="282" r:id="rId27"/>
    <p:sldId id="283" r:id="rId28"/>
    <p:sldId id="284" r:id="rId29"/>
    <p:sldId id="272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3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790E3-221B-E941-B840-711E60FFDD9C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2018A-46E2-7146-92BD-4913442CF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17396A-BF31-1142-BBAB-36CC1F0710A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5D93EE-AE20-E24A-B125-27FFD2B6B4E6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6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0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4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8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4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6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2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DC16D-1BDA-2943-BB0A-B4862D9176B0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324E-34A9-B94E-92E4-6F9754087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png"/><Relationship Id="rId5" Type="http://schemas.openxmlformats.org/officeDocument/2006/relationships/package" Target="../embeddings/Microsoft_Word_Document4.docx"/><Relationship Id="rId6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ris.ac.uk/alspac/researchers/data-access/data-dictionary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cbi.nlm.nih.gov/pubmed/22507742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1275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Extending GCTA:  </a:t>
            </a:r>
            <a:br>
              <a:rPr lang="en-US" sz="5400" dirty="0" smtClean="0"/>
            </a:br>
            <a:r>
              <a:rPr lang="en-US" sz="5400" dirty="0" smtClean="0"/>
              <a:t>Effects of the Genetic Environment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92563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2014 International Workshop on Statistical Genetic Methods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 Human Complex Traits</a:t>
            </a:r>
          </a:p>
          <a:p>
            <a:r>
              <a:rPr lang="en-US" sz="2800" dirty="0">
                <a:solidFill>
                  <a:schemeClr val="tx1"/>
                </a:solidFill>
              </a:rPr>
              <a:t>Boulder, CO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Lindon</a:t>
            </a:r>
            <a:r>
              <a:rPr lang="en-US" sz="2800" dirty="0" smtClean="0">
                <a:solidFill>
                  <a:schemeClr val="tx1"/>
                </a:solidFill>
              </a:rPr>
              <a:t> Eaves, David Evans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964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9021" y="577246"/>
            <a:ext cx="747941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  BUT….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Humans </a:t>
            </a:r>
            <a:r>
              <a:rPr lang="en-US" sz="4000" dirty="0"/>
              <a:t>are “More than</a:t>
            </a:r>
            <a:r>
              <a:rPr lang="en-US" sz="4000" dirty="0" smtClean="0"/>
              <a:t>” individual packets of </a:t>
            </a:r>
            <a:r>
              <a:rPr lang="en-US" sz="4000" dirty="0"/>
              <a:t>DNA – have families, </a:t>
            </a:r>
            <a:r>
              <a:rPr lang="en-US" sz="4000" dirty="0" smtClean="0"/>
              <a:t>feet, brains and communities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 Behavioral phenotype extends beyond individual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034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Extending the Phenotype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962400" y="3048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Me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981200" y="1600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World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867400" y="1524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Parents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7526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Siblings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962400" y="5257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Child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6400800" y="3810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Spouse</a:t>
            </a:r>
          </a:p>
        </p:txBody>
      </p:sp>
      <p:sp>
        <p:nvSpPr>
          <p:cNvPr id="21512" name="AutoShape 9"/>
          <p:cNvSpPr>
            <a:spLocks noChangeArrowheads="1"/>
          </p:cNvSpPr>
          <p:nvPr/>
        </p:nvSpPr>
        <p:spPr bwMode="auto">
          <a:xfrm rot="-1564427">
            <a:off x="2722563" y="3810000"/>
            <a:ext cx="1214437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 rot="982555">
            <a:off x="5029200" y="36576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 rot="-5400000">
            <a:off x="3734594" y="4342607"/>
            <a:ext cx="1214437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AutoShape 12"/>
          <p:cNvSpPr>
            <a:spLocks noChangeArrowheads="1"/>
          </p:cNvSpPr>
          <p:nvPr/>
        </p:nvSpPr>
        <p:spPr bwMode="auto">
          <a:xfrm rot="1865387">
            <a:off x="2895600" y="23622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AutoShape 13"/>
          <p:cNvSpPr>
            <a:spLocks noChangeArrowheads="1"/>
          </p:cNvSpPr>
          <p:nvPr/>
        </p:nvSpPr>
        <p:spPr bwMode="auto">
          <a:xfrm rot="-1564427">
            <a:off x="4648200" y="2362200"/>
            <a:ext cx="1214438" cy="685800"/>
          </a:xfrm>
          <a:prstGeom prst="leftRightArrow">
            <a:avLst>
              <a:gd name="adj1" fmla="val 50000"/>
              <a:gd name="adj2" fmla="val 35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Oval 14"/>
          <p:cNvSpPr>
            <a:spLocks noChangeArrowheads="1"/>
          </p:cNvSpPr>
          <p:nvPr/>
        </p:nvSpPr>
        <p:spPr bwMode="auto">
          <a:xfrm rot="-3324271">
            <a:off x="1339057" y="329406"/>
            <a:ext cx="6375400" cy="65103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 flipH="1" flipV="1">
            <a:off x="6629400" y="5257800"/>
            <a:ext cx="1447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37255" y="5865167"/>
            <a:ext cx="3127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dirty="0" smtClean="0"/>
              <a:t> c.f. Dawkins, R. (1983)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490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08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Place to Start:</a:t>
            </a:r>
            <a:r>
              <a:rPr lang="en-US" dirty="0"/>
              <a:t> </a:t>
            </a:r>
            <a:r>
              <a:rPr lang="en-US" dirty="0" smtClean="0"/>
              <a:t>M-GCTA</a:t>
            </a:r>
            <a:br>
              <a:rPr lang="en-US" dirty="0" smtClean="0"/>
            </a:br>
            <a:r>
              <a:rPr lang="en-US" sz="3600" dirty="0" smtClean="0"/>
              <a:t>Include effects of the Maternal Genotype on Offspring Behavior (“Genetic Maternal Effects”)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95257"/>
            <a:ext cx="8229600" cy="4525963"/>
          </a:xfrm>
        </p:spPr>
        <p:txBody>
          <a:bodyPr/>
          <a:lstStyle/>
          <a:p>
            <a:r>
              <a:rPr lang="en-US" sz="2800" dirty="0" smtClean="0"/>
              <a:t>Extensive background in plant and animal genetics (reciprocal crosses, </a:t>
            </a:r>
            <a:r>
              <a:rPr lang="en-US" sz="2800" dirty="0" err="1" smtClean="0"/>
              <a:t>diallels</a:t>
            </a:r>
            <a:r>
              <a:rPr lang="en-US" sz="2800" dirty="0" smtClean="0"/>
              <a:t>, dam and sire effects)</a:t>
            </a:r>
          </a:p>
          <a:p>
            <a:r>
              <a:rPr lang="en-US" sz="2800" dirty="0" smtClean="0"/>
              <a:t>Good models and examples from human studies (extended kinships of twins, maternal and paternal half-</a:t>
            </a:r>
            <a:r>
              <a:rPr lang="en-US" sz="2800" dirty="0" err="1" smtClean="0"/>
              <a:t>sibships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Extensively measured and genotyped mother-child pairs (e.g. “ALSPAC”)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2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57640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MM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810151" y="3034859"/>
            <a:ext cx="715316" cy="72996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6101202" y="1124144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</a:t>
            </a:r>
            <a:r>
              <a:rPr lang="en-US" b="1" baseline="-25000" dirty="0" smtClean="0">
                <a:solidFill>
                  <a:schemeClr val="tx1"/>
                </a:solidFill>
              </a:rPr>
              <a:t>CM</a:t>
            </a:r>
            <a:endParaRPr lang="en-US" b="1" dirty="0"/>
          </a:p>
        </p:txBody>
      </p:sp>
      <p:sp>
        <p:nvSpPr>
          <p:cNvPr id="16" name="Oval 15"/>
          <p:cNvSpPr/>
          <p:nvPr/>
        </p:nvSpPr>
        <p:spPr>
          <a:xfrm>
            <a:off x="1357640" y="5232050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MC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6101202" y="5313865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</a:t>
            </a:r>
            <a:r>
              <a:rPr lang="en-US" sz="2000" b="1" baseline="-25000" dirty="0">
                <a:solidFill>
                  <a:schemeClr val="tx1"/>
                </a:solidFill>
              </a:rPr>
              <a:t>C</a:t>
            </a:r>
            <a:r>
              <a:rPr lang="en-US" sz="2000" b="1" baseline="-25000" dirty="0" smtClean="0">
                <a:solidFill>
                  <a:schemeClr val="tx1"/>
                </a:solidFill>
              </a:rPr>
              <a:t>C</a:t>
            </a:r>
            <a:endParaRPr lang="en-US" sz="2000" b="1" dirty="0"/>
          </a:p>
        </p:txBody>
      </p:sp>
      <p:cxnSp>
        <p:nvCxnSpPr>
          <p:cNvPr id="20" name="Straight Arrow Connector 19"/>
          <p:cNvCxnSpPr>
            <a:stCxn id="7" idx="4"/>
            <a:endCxn id="16" idx="0"/>
          </p:cNvCxnSpPr>
          <p:nvPr/>
        </p:nvCxnSpPr>
        <p:spPr>
          <a:xfrm>
            <a:off x="1810187" y="2043896"/>
            <a:ext cx="0" cy="3188154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4"/>
            <a:endCxn id="17" idx="0"/>
          </p:cNvCxnSpPr>
          <p:nvPr/>
        </p:nvCxnSpPr>
        <p:spPr>
          <a:xfrm>
            <a:off x="6553749" y="2043896"/>
            <a:ext cx="0" cy="326996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52674" y="3399841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53749" y="3303157"/>
            <a:ext cx="55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/>
              <a:t>1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2</a:t>
            </a:r>
            <a:endParaRPr lang="en-US" sz="2400" baseline="30000" dirty="0"/>
          </a:p>
        </p:txBody>
      </p:sp>
      <p:cxnSp>
        <p:nvCxnSpPr>
          <p:cNvPr id="35" name="Straight Arrow Connector 34"/>
          <p:cNvCxnSpPr>
            <a:stCxn id="7" idx="4"/>
            <a:endCxn id="12" idx="0"/>
          </p:cNvCxnSpPr>
          <p:nvPr/>
        </p:nvCxnSpPr>
        <p:spPr>
          <a:xfrm>
            <a:off x="1810187" y="2043896"/>
            <a:ext cx="2357622" cy="99096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6" idx="7"/>
            <a:endCxn id="12" idx="2"/>
          </p:cNvCxnSpPr>
          <p:nvPr/>
        </p:nvCxnSpPr>
        <p:spPr>
          <a:xfrm flipV="1">
            <a:off x="2130185" y="3764822"/>
            <a:ext cx="2037624" cy="160192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1"/>
            <a:endCxn id="12" idx="2"/>
          </p:cNvCxnSpPr>
          <p:nvPr/>
        </p:nvCxnSpPr>
        <p:spPr>
          <a:xfrm flipH="1" flipV="1">
            <a:off x="4167809" y="3764822"/>
            <a:ext cx="2065941" cy="168373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988165" y="2095690"/>
            <a:ext cx="325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846667" y="4568958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883305" y="4568349"/>
            <a:ext cx="878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956327" y="1372415"/>
            <a:ext cx="2587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 genotype</a:t>
            </a:r>
            <a:endParaRPr lang="en-US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1098221" y="631504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6153564" y="518446"/>
            <a:ext cx="80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Fetal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4800" y="3025947"/>
            <a:ext cx="1539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Phenotype</a:t>
            </a:r>
          </a:p>
          <a:p>
            <a:pPr algn="ctr"/>
            <a:r>
              <a:rPr lang="en-US" sz="2400" dirty="0" smtClean="0"/>
              <a:t>(Dyadic)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46667" y="6233617"/>
            <a:ext cx="258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Offspring genotype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1098221" y="6151802"/>
            <a:ext cx="133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Maternal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6233750" y="6322255"/>
            <a:ext cx="80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Fetal</a:t>
            </a:r>
            <a:endParaRPr lang="en-US" sz="2400" dirty="0"/>
          </a:p>
        </p:txBody>
      </p:sp>
      <p:sp>
        <p:nvSpPr>
          <p:cNvPr id="25" name="Oval 24"/>
          <p:cNvSpPr/>
          <p:nvPr/>
        </p:nvSpPr>
        <p:spPr>
          <a:xfrm>
            <a:off x="3715262" y="4853989"/>
            <a:ext cx="905093" cy="9197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E</a:t>
            </a:r>
            <a:endParaRPr lang="en-US" sz="2000" b="1" dirty="0"/>
          </a:p>
        </p:txBody>
      </p:sp>
      <p:cxnSp>
        <p:nvCxnSpPr>
          <p:cNvPr id="28" name="Straight Arrow Connector 27"/>
          <p:cNvCxnSpPr>
            <a:stCxn id="25" idx="0"/>
            <a:endCxn id="12" idx="2"/>
          </p:cNvCxnSpPr>
          <p:nvPr/>
        </p:nvCxnSpPr>
        <p:spPr>
          <a:xfrm flipV="1">
            <a:off x="4167809" y="3764822"/>
            <a:ext cx="0" cy="108916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67111" y="5773741"/>
            <a:ext cx="1801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810151" y="4095334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849" y="193526"/>
            <a:ext cx="893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Basic path model for fetal and maternal effects in mother-child dyads. </a:t>
            </a:r>
          </a:p>
        </p:txBody>
      </p:sp>
    </p:spTree>
    <p:extLst>
      <p:ext uri="{BB962C8B-B14F-4D97-AF65-F5344CB8AC3E}">
        <p14:creationId xmlns:p14="http://schemas.microsoft.com/office/powerpoint/2010/main" val="2194524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262" y="762043"/>
            <a:ext cx="8690934" cy="7909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 smtClean="0"/>
              <a:t>V</a:t>
            </a:r>
            <a:r>
              <a:rPr lang="en-US" sz="3600" i="1" baseline="-25000" dirty="0" smtClean="0"/>
              <a:t> </a:t>
            </a:r>
            <a:r>
              <a:rPr lang="en-US" sz="3600" i="1" dirty="0" smtClean="0"/>
              <a:t> </a:t>
            </a:r>
            <a:r>
              <a:rPr lang="en-US" sz="3600" i="1" dirty="0"/>
              <a:t>= h</a:t>
            </a:r>
            <a:r>
              <a:rPr lang="en-US" sz="3600" i="1" baseline="30000" dirty="0"/>
              <a:t>2</a:t>
            </a:r>
            <a:r>
              <a:rPr lang="en-US" sz="3600" i="1" dirty="0"/>
              <a:t> + m</a:t>
            </a:r>
            <a:r>
              <a:rPr lang="en-US" sz="3600" i="1" baseline="30000" dirty="0"/>
              <a:t>2</a:t>
            </a:r>
            <a:r>
              <a:rPr lang="en-US" sz="3600" i="1" dirty="0"/>
              <a:t> + mc + </a:t>
            </a:r>
            <a:r>
              <a:rPr lang="en-US" sz="3600" i="1" dirty="0" smtClean="0"/>
              <a:t>e</a:t>
            </a:r>
            <a:r>
              <a:rPr lang="en-US" sz="3600" i="1" baseline="30000" dirty="0" smtClean="0"/>
              <a:t>2 </a:t>
            </a:r>
            <a:r>
              <a:rPr lang="en-US" sz="3600" i="1" dirty="0" smtClean="0"/>
              <a:t> (path model)</a:t>
            </a:r>
            <a:endParaRPr lang="en-US" sz="3600" i="1" baseline="30000" dirty="0"/>
          </a:p>
          <a:p>
            <a:pPr algn="ctr"/>
            <a:r>
              <a:rPr lang="en-US" sz="3600" i="1" dirty="0" smtClean="0"/>
              <a:t>Or:</a:t>
            </a:r>
          </a:p>
          <a:p>
            <a:pPr algn="ctr"/>
            <a:r>
              <a:rPr lang="en-US" sz="3600" i="1" dirty="0" smtClean="0"/>
              <a:t>V</a:t>
            </a:r>
            <a:r>
              <a:rPr lang="en-US" sz="3600" i="1" baseline="-25000" dirty="0" smtClean="0"/>
              <a:t> </a:t>
            </a:r>
            <a:r>
              <a:rPr lang="en-US" sz="3600" i="1" dirty="0" smtClean="0"/>
              <a:t> </a:t>
            </a:r>
            <a:r>
              <a:rPr lang="en-US" sz="3600" i="1" dirty="0"/>
              <a:t>= G + M + Q + </a:t>
            </a:r>
            <a:r>
              <a:rPr lang="en-US" sz="3600" i="1" dirty="0" smtClean="0"/>
              <a:t>E</a:t>
            </a:r>
          </a:p>
          <a:p>
            <a:pPr algn="ctr"/>
            <a:r>
              <a:rPr lang="en-US" sz="3600" i="1" dirty="0" smtClean="0"/>
              <a:t>(Biometrical-genetic model where:</a:t>
            </a:r>
          </a:p>
          <a:p>
            <a:r>
              <a:rPr lang="en-US" sz="3600" i="1" dirty="0" smtClean="0"/>
              <a:t>                M</a:t>
            </a:r>
            <a:r>
              <a:rPr lang="en-US" sz="3600" i="1" dirty="0"/>
              <a:t>=m</a:t>
            </a:r>
            <a:r>
              <a:rPr lang="en-US" sz="3600" i="1" baseline="30000" dirty="0"/>
              <a:t>2</a:t>
            </a:r>
            <a:r>
              <a:rPr lang="en-US" sz="3600" i="1" dirty="0"/>
              <a:t>, G=(c</a:t>
            </a:r>
            <a:r>
              <a:rPr lang="en-US" sz="3600" i="1" baseline="30000" dirty="0"/>
              <a:t>2</a:t>
            </a:r>
            <a:r>
              <a:rPr lang="en-US" sz="3600" i="1" dirty="0"/>
              <a:t> + h</a:t>
            </a:r>
            <a:r>
              <a:rPr lang="en-US" sz="3600" i="1" baseline="30000" dirty="0"/>
              <a:t>2</a:t>
            </a:r>
            <a:r>
              <a:rPr lang="en-US" sz="3600" i="1" dirty="0"/>
              <a:t>)</a:t>
            </a:r>
            <a:r>
              <a:rPr lang="en-US" sz="3600" dirty="0"/>
              <a:t>  and </a:t>
            </a:r>
            <a:r>
              <a:rPr lang="en-US" sz="3600" i="1" dirty="0"/>
              <a:t>Q = </a:t>
            </a:r>
            <a:r>
              <a:rPr lang="en-US" sz="3600" i="1" dirty="0" smtClean="0"/>
              <a:t>mc)</a:t>
            </a:r>
            <a:r>
              <a:rPr lang="en-US" sz="3600" dirty="0" smtClean="0"/>
              <a:t> </a:t>
            </a:r>
            <a:endParaRPr lang="en-US" sz="3600" i="1" dirty="0"/>
          </a:p>
          <a:p>
            <a:endParaRPr lang="en-US" sz="2400" i="1" dirty="0" smtClean="0"/>
          </a:p>
          <a:p>
            <a:r>
              <a:rPr lang="en-US" sz="2400" i="1" dirty="0" smtClean="0"/>
              <a:t>V=Phenotypic variance</a:t>
            </a:r>
          </a:p>
          <a:p>
            <a:r>
              <a:rPr lang="en-US" sz="2400" i="1" dirty="0" smtClean="0"/>
              <a:t>G=(Additive) </a:t>
            </a:r>
            <a:r>
              <a:rPr lang="en-US" sz="2400" i="1" dirty="0"/>
              <a:t>g</a:t>
            </a:r>
            <a:r>
              <a:rPr lang="en-US" sz="2400" i="1" dirty="0" smtClean="0"/>
              <a:t>enetic variance (“A” in ACE model)</a:t>
            </a:r>
          </a:p>
          <a:p>
            <a:r>
              <a:rPr lang="en-US" sz="2400" i="1" dirty="0" smtClean="0"/>
              <a:t>M=Shared environmental variance due to indirect effects of maternal genotype on offspring phenotype (“genetic maternal effects”)</a:t>
            </a:r>
          </a:p>
          <a:p>
            <a:r>
              <a:rPr lang="en-US" sz="2400" i="1" dirty="0" smtClean="0"/>
              <a:t>Q=Covariance arising from overlap between genes with direct and indirect effect (“passive </a:t>
            </a:r>
            <a:r>
              <a:rPr lang="en-US" sz="2400" i="1" dirty="0" err="1" smtClean="0"/>
              <a:t>rGE</a:t>
            </a:r>
            <a:r>
              <a:rPr lang="en-US" sz="2400" i="1" dirty="0" smtClean="0"/>
              <a:t>”, +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 or –</a:t>
            </a:r>
            <a:r>
              <a:rPr lang="en-US" sz="2400" i="1" dirty="0" err="1" smtClean="0"/>
              <a:t>ve</a:t>
            </a:r>
            <a:r>
              <a:rPr lang="en-US" sz="2400" i="1" dirty="0" smtClean="0"/>
              <a:t>) (M+Q-&gt;”C” in ACE model)</a:t>
            </a:r>
          </a:p>
          <a:p>
            <a:endParaRPr lang="en-US" sz="2400" i="1" dirty="0" smtClean="0"/>
          </a:p>
          <a:p>
            <a:r>
              <a:rPr lang="en-US" sz="2800" i="1" dirty="0" smtClean="0"/>
              <a:t>                                         </a:t>
            </a:r>
          </a:p>
          <a:p>
            <a:endParaRPr lang="en-US" sz="2800" i="1" dirty="0" smtClean="0"/>
          </a:p>
          <a:p>
            <a:endParaRPr lang="en-US" sz="2800" i="1" dirty="0"/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08016" y="177267"/>
            <a:ext cx="68731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Basic model for components of variance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41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133" y="1981929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Mi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618574" y="1981929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Mj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415133" y="4945578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C</a:t>
            </a:r>
            <a:r>
              <a:rPr lang="en-US" sz="2800" baseline="-25000" dirty="0" err="1">
                <a:solidFill>
                  <a:schemeClr val="tx1"/>
                </a:solidFill>
              </a:rPr>
              <a:t>i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18574" y="4945578"/>
            <a:ext cx="913276" cy="8859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Cj</a:t>
            </a:r>
            <a:endParaRPr lang="en-US" sz="2800" dirty="0"/>
          </a:p>
        </p:txBody>
      </p:sp>
      <p:cxnSp>
        <p:nvCxnSpPr>
          <p:cNvPr id="6" name="Straight Arrow Connector 5"/>
          <p:cNvCxnSpPr>
            <a:stCxn id="3" idx="2"/>
            <a:endCxn id="5" idx="0"/>
          </p:cNvCxnSpPr>
          <p:nvPr/>
        </p:nvCxnSpPr>
        <p:spPr>
          <a:xfrm>
            <a:off x="6075212" y="2867861"/>
            <a:ext cx="0" cy="207771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4" idx="0"/>
          </p:cNvCxnSpPr>
          <p:nvPr/>
        </p:nvCxnSpPr>
        <p:spPr>
          <a:xfrm>
            <a:off x="2871771" y="2867861"/>
            <a:ext cx="0" cy="2077717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1"/>
            <a:endCxn id="2" idx="3"/>
          </p:cNvCxnSpPr>
          <p:nvPr/>
        </p:nvCxnSpPr>
        <p:spPr>
          <a:xfrm flipH="1">
            <a:off x="3328409" y="2424895"/>
            <a:ext cx="229016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1"/>
            <a:endCxn id="4" idx="3"/>
          </p:cNvCxnSpPr>
          <p:nvPr/>
        </p:nvCxnSpPr>
        <p:spPr>
          <a:xfrm flipH="1">
            <a:off x="3328409" y="5388544"/>
            <a:ext cx="2290165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328409" y="2867862"/>
            <a:ext cx="2290165" cy="207771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28409" y="2867862"/>
            <a:ext cx="2290166" cy="207771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16717" y="1689541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316" y="5388544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ymbol" charset="2"/>
                <a:cs typeface="Symbol" charset="2"/>
              </a:rPr>
              <a:t>b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9796" y="3389462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ymbol" charset="2"/>
                <a:cs typeface="Symbol" charset="2"/>
              </a:rPr>
              <a:t>d</a:t>
            </a:r>
            <a:r>
              <a:rPr lang="en-US" sz="3200" i="1" baseline="-25000" dirty="0" err="1" smtClean="0">
                <a:cs typeface="Symbol" charset="2"/>
              </a:rPr>
              <a:t>ij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47053" y="3427503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d</a:t>
            </a:r>
            <a:r>
              <a:rPr lang="en-US" sz="3200" i="1" baseline="-25000" dirty="0" err="1" smtClean="0">
                <a:cs typeface="Symbol" charset="2"/>
              </a:rPr>
              <a:t>ji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358" y="2132507"/>
            <a:ext cx="14522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Mother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50358" y="5096156"/>
            <a:ext cx="171793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Offspring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288187" y="992384"/>
            <a:ext cx="10310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Pair </a:t>
            </a:r>
            <a:r>
              <a:rPr lang="en-US" sz="3200" i="1" dirty="0" err="1" smtClean="0"/>
              <a:t>i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500799" y="992384"/>
            <a:ext cx="10310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Pair </a:t>
            </a:r>
            <a:r>
              <a:rPr lang="en-US" sz="3200" i="1" dirty="0"/>
              <a:t>j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8187" y="3435464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g</a:t>
            </a:r>
            <a:r>
              <a:rPr lang="en-US" sz="3200" i="1" baseline="-25000" dirty="0" err="1" smtClean="0">
                <a:cs typeface="Symbol" charset="2"/>
              </a:rPr>
              <a:t>i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6089" y="3541862"/>
            <a:ext cx="67152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g</a:t>
            </a:r>
            <a:r>
              <a:rPr lang="en-US" sz="3200" i="1" baseline="-25000" dirty="0" err="1">
                <a:cs typeface="Symbol" charset="2"/>
              </a:rPr>
              <a:t>j</a:t>
            </a:r>
            <a:endParaRPr lang="en-US" sz="3200" baseline="-25000" dirty="0">
              <a:latin typeface="Symbol" charset="2"/>
              <a:cs typeface="Symbol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010" y="5973320"/>
            <a:ext cx="16367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ymbol" charset="2"/>
                <a:cs typeface="Symbol" charset="2"/>
              </a:rPr>
              <a:t>Eg</a:t>
            </a:r>
            <a:r>
              <a:rPr lang="en-US" sz="3200" i="1" baseline="-25000" dirty="0" err="1">
                <a:cs typeface="Symbol" charset="2"/>
              </a:rPr>
              <a:t>i</a:t>
            </a:r>
            <a:r>
              <a:rPr lang="en-US" sz="3200" i="1" dirty="0" smtClean="0">
                <a:cs typeface="Symbol" charset="2"/>
              </a:rPr>
              <a:t>=</a:t>
            </a:r>
            <a:r>
              <a:rPr lang="en-US" sz="2400" i="1" baseline="30000" dirty="0" smtClean="0">
                <a:cs typeface="Symbol" charset="2"/>
              </a:rPr>
              <a:t>1</a:t>
            </a:r>
            <a:r>
              <a:rPr lang="en-US" sz="2400" i="1" dirty="0" smtClean="0">
                <a:cs typeface="Symbol" charset="2"/>
              </a:rPr>
              <a:t>/</a:t>
            </a:r>
            <a:r>
              <a:rPr lang="en-US" sz="2400" i="1" baseline="-25000" dirty="0" smtClean="0">
                <a:cs typeface="Symbol" charset="2"/>
              </a:rPr>
              <a:t>2</a:t>
            </a:r>
            <a:endParaRPr lang="en-US" sz="2400" baseline="-25000" dirty="0">
              <a:latin typeface="Symbol" charset="2"/>
              <a:cs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5917" y="161387"/>
            <a:ext cx="77646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Pattern of Genetic Relatedness Within and Between </a:t>
            </a:r>
          </a:p>
          <a:p>
            <a:pPr algn="ctr"/>
            <a:r>
              <a:rPr lang="en-US" sz="2800" dirty="0" smtClean="0"/>
              <a:t>Typical Unrelated Mother-Child Pairs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427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94884"/>
              </p:ext>
            </p:extLst>
          </p:nvPr>
        </p:nvGraphicFramePr>
        <p:xfrm>
          <a:off x="865229" y="1838944"/>
          <a:ext cx="9036487" cy="203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Document" r:id="rId3" imgW="5626100" imgH="1270000" progId="Word.Document.12">
                  <p:embed/>
                </p:oleObj>
              </mc:Choice>
              <mc:Fallback>
                <p:oleObj name="Document" r:id="rId3" imgW="5626100" imgH="1270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5229" y="1838944"/>
                        <a:ext cx="9036487" cy="2039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264564" y="4029855"/>
            <a:ext cx="84131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Notes: </a:t>
            </a:r>
            <a:r>
              <a:rPr lang="en-US" sz="2000" dirty="0" smtClean="0"/>
              <a:t>   Key </a:t>
            </a:r>
            <a:r>
              <a:rPr lang="en-US" sz="2000" dirty="0"/>
              <a:t>to genetic components (c.f. Figure 2):  MM=maternal copies of genes having indirect maternal effects (m) when present in the mother;  CM = maternal copies of genes having direct effects (h) when present in offspring;  MC= offspring copies of genes having indirect maternal effects (m) when present in the mother (may also have a direct effect, c&gt;0, on offspring when present in offspring);  CC = offspring copies of genes having direct effects (h) when present in offspring.  Component matrices are </a:t>
            </a:r>
            <a:r>
              <a:rPr lang="en-US" sz="2000" dirty="0" err="1"/>
              <a:t>NxN</a:t>
            </a:r>
            <a:r>
              <a:rPr lang="en-US" sz="2000" dirty="0"/>
              <a:t> where N=number of mother-child pairs in the sample.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473104"/>
            <a:ext cx="9418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Components </a:t>
            </a:r>
            <a:r>
              <a:rPr lang="en-US" sz="2400" dirty="0"/>
              <a:t>of genetic relatedness matrix </a:t>
            </a:r>
            <a:endParaRPr lang="en-US" sz="2400" dirty="0" smtClean="0"/>
          </a:p>
          <a:p>
            <a:pPr algn="ctr"/>
            <a:r>
              <a:rPr lang="en-US" sz="2400" dirty="0" smtClean="0"/>
              <a:t>for </a:t>
            </a:r>
            <a:r>
              <a:rPr lang="en-US" sz="2400" dirty="0"/>
              <a:t>mothers and offspring</a:t>
            </a:r>
          </a:p>
        </p:txBody>
      </p:sp>
    </p:spTree>
    <p:extLst>
      <p:ext uri="{BB962C8B-B14F-4D97-AF65-F5344CB8AC3E}">
        <p14:creationId xmlns:p14="http://schemas.microsoft.com/office/powerpoint/2010/main" val="73485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3168" y="2584137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MM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47089" y="156412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000000"/>
                </a:solidFill>
              </a:rPr>
              <a:t>C</a:t>
            </a:r>
            <a:r>
              <a:rPr lang="en-US" sz="1400" dirty="0" err="1" smtClean="0">
                <a:solidFill>
                  <a:srgbClr val="000000"/>
                </a:solidFill>
              </a:rPr>
              <a:t>M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15864" y="156412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CM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41725" y="2567746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MM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40136" y="5416388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MC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57800" y="320719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CC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75739" y="552328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MC</a:t>
            </a:r>
            <a:r>
              <a:rPr lang="en-US" sz="1400" baseline="-25000" dirty="0" err="1">
                <a:solidFill>
                  <a:srgbClr val="000000"/>
                </a:solidFill>
              </a:rPr>
              <a:t>j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19944" y="3213229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</a:rPr>
              <a:t>C</a:t>
            </a:r>
            <a:r>
              <a:rPr lang="en-US" sz="1400" dirty="0" err="1">
                <a:solidFill>
                  <a:srgbClr val="000000"/>
                </a:solidFill>
              </a:rPr>
              <a:t>C</a:t>
            </a:r>
            <a:r>
              <a:rPr lang="en-US" sz="1400" baseline="-25000" dirty="0" err="1" smtClean="0">
                <a:solidFill>
                  <a:srgbClr val="000000"/>
                </a:solidFill>
              </a:rPr>
              <a:t>i</a:t>
            </a:r>
            <a:endParaRPr lang="en-US" sz="1400" baseline="-25000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>
            <a:stCxn id="2" idx="7"/>
            <a:endCxn id="7" idx="1"/>
          </p:cNvCxnSpPr>
          <p:nvPr/>
        </p:nvCxnSpPr>
        <p:spPr>
          <a:xfrm flipV="1">
            <a:off x="1186189" y="2674647"/>
            <a:ext cx="7062429" cy="1639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7"/>
            <a:endCxn id="5" idx="1"/>
          </p:cNvCxnSpPr>
          <p:nvPr/>
        </p:nvCxnSpPr>
        <p:spPr>
          <a:xfrm>
            <a:off x="3570110" y="1671029"/>
            <a:ext cx="195264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4"/>
            <a:endCxn id="10" idx="1"/>
          </p:cNvCxnSpPr>
          <p:nvPr/>
        </p:nvCxnSpPr>
        <p:spPr>
          <a:xfrm>
            <a:off x="3312046" y="2294091"/>
            <a:ext cx="1952647" cy="1020009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7"/>
            <a:endCxn id="5" idx="3"/>
          </p:cNvCxnSpPr>
          <p:nvPr/>
        </p:nvCxnSpPr>
        <p:spPr>
          <a:xfrm flipV="1">
            <a:off x="3642965" y="2187190"/>
            <a:ext cx="1879792" cy="113294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5"/>
            <a:endCxn id="10" idx="3"/>
          </p:cNvCxnSpPr>
          <p:nvPr/>
        </p:nvCxnSpPr>
        <p:spPr>
          <a:xfrm flipV="1">
            <a:off x="3642965" y="3830261"/>
            <a:ext cx="1621728" cy="603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4"/>
            <a:endCxn id="10" idx="0"/>
          </p:cNvCxnSpPr>
          <p:nvPr/>
        </p:nvCxnSpPr>
        <p:spPr>
          <a:xfrm flipH="1">
            <a:off x="5522757" y="2294091"/>
            <a:ext cx="258064" cy="91310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4" idx="4"/>
            <a:endCxn id="14" idx="0"/>
          </p:cNvCxnSpPr>
          <p:nvPr/>
        </p:nvCxnSpPr>
        <p:spPr>
          <a:xfrm>
            <a:off x="3312046" y="2294091"/>
            <a:ext cx="72855" cy="919138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5"/>
            <a:endCxn id="11" idx="3"/>
          </p:cNvCxnSpPr>
          <p:nvPr/>
        </p:nvCxnSpPr>
        <p:spPr>
          <a:xfrm>
            <a:off x="1163157" y="6039450"/>
            <a:ext cx="7019475" cy="10690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" idx="4"/>
            <a:endCxn id="8" idx="0"/>
          </p:cNvCxnSpPr>
          <p:nvPr/>
        </p:nvCxnSpPr>
        <p:spPr>
          <a:xfrm flipH="1">
            <a:off x="905093" y="3314100"/>
            <a:ext cx="23032" cy="2102288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7" idx="4"/>
            <a:endCxn id="11" idx="0"/>
          </p:cNvCxnSpPr>
          <p:nvPr/>
        </p:nvCxnSpPr>
        <p:spPr>
          <a:xfrm flipH="1">
            <a:off x="8440696" y="3297709"/>
            <a:ext cx="65986" cy="2225580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" idx="5"/>
            <a:endCxn id="11" idx="1"/>
          </p:cNvCxnSpPr>
          <p:nvPr/>
        </p:nvCxnSpPr>
        <p:spPr>
          <a:xfrm>
            <a:off x="1186189" y="3207199"/>
            <a:ext cx="6996443" cy="242299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3"/>
            <a:endCxn id="8" idx="7"/>
          </p:cNvCxnSpPr>
          <p:nvPr/>
        </p:nvCxnSpPr>
        <p:spPr>
          <a:xfrm flipH="1">
            <a:off x="1163157" y="3190808"/>
            <a:ext cx="7085461" cy="2332481"/>
          </a:xfrm>
          <a:prstGeom prst="straightConnector1">
            <a:avLst/>
          </a:prstGeom>
          <a:ln w="28575" cmpd="sng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4321093" y="1147809"/>
            <a:ext cx="531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a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160511" y="2052002"/>
            <a:ext cx="75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a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271905" y="3806062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b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385063" y="5991642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b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780821" y="4394358"/>
            <a:ext cx="60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583102" y="2952648"/>
            <a:ext cx="482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ij</a:t>
            </a:r>
            <a:endParaRPr lang="en-US" sz="2800" b="1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92458" y="4327687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ji</a:t>
            </a:r>
            <a:endParaRPr lang="en-US" sz="2800" b="1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900612" y="2904118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d</a:t>
            </a:r>
            <a:r>
              <a:rPr lang="en-US" sz="2800" b="1" baseline="-25000" dirty="0" err="1" smtClean="0"/>
              <a:t>ji</a:t>
            </a:r>
            <a:endParaRPr lang="en-US" sz="2800" b="1" baseline="-2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89447" y="4010442"/>
            <a:ext cx="816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/>
              <a:t>i</a:t>
            </a:r>
            <a:endParaRPr lang="en-US" sz="2800" b="1" baseline="-25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969778" y="2665866"/>
            <a:ext cx="415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/>
              <a:t>i</a:t>
            </a:r>
            <a:endParaRPr lang="en-US" sz="2800" b="1" baseline="-250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634938" y="2584137"/>
            <a:ext cx="51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 smtClean="0"/>
              <a:t>j</a:t>
            </a:r>
            <a:endParaRPr lang="en-US" sz="2800" b="1" baseline="-25000" dirty="0"/>
          </a:p>
        </p:txBody>
      </p:sp>
      <p:sp>
        <p:nvSpPr>
          <p:cNvPr id="164" name="TextBox 163"/>
          <p:cNvSpPr txBox="1"/>
          <p:nvPr/>
        </p:nvSpPr>
        <p:spPr>
          <a:xfrm flipH="1">
            <a:off x="8473368" y="3770145"/>
            <a:ext cx="52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Symbol" charset="2"/>
                <a:cs typeface="Symbol" charset="2"/>
              </a:rPr>
              <a:t>g</a:t>
            </a:r>
            <a:r>
              <a:rPr lang="en-US" sz="2800" b="1" baseline="-25000" dirty="0" err="1" smtClean="0"/>
              <a:t>j</a:t>
            </a:r>
            <a:endParaRPr lang="en-US" sz="2800" b="1" baseline="-25000" dirty="0"/>
          </a:p>
        </p:txBody>
      </p:sp>
      <p:sp>
        <p:nvSpPr>
          <p:cNvPr id="165" name="Rectangle 164"/>
          <p:cNvSpPr/>
          <p:nvPr/>
        </p:nvSpPr>
        <p:spPr>
          <a:xfrm>
            <a:off x="1551232" y="3995054"/>
            <a:ext cx="653109" cy="729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P</a:t>
            </a:r>
            <a:r>
              <a:rPr lang="en-US" sz="2800" baseline="-25000" dirty="0" smtClean="0">
                <a:solidFill>
                  <a:srgbClr val="000000"/>
                </a:solidFill>
              </a:rPr>
              <a:t>i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000834" y="3995054"/>
            <a:ext cx="653109" cy="729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P</a:t>
            </a:r>
            <a:r>
              <a:rPr lang="en-US" sz="2800" baseline="-25000" dirty="0" err="1">
                <a:solidFill>
                  <a:srgbClr val="000000"/>
                </a:solidFill>
              </a:rPr>
              <a:t>j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69" name="Straight Arrow Connector 168"/>
          <p:cNvCxnSpPr>
            <a:stCxn id="2" idx="4"/>
            <a:endCxn id="165" idx="0"/>
          </p:cNvCxnSpPr>
          <p:nvPr/>
        </p:nvCxnSpPr>
        <p:spPr>
          <a:xfrm>
            <a:off x="928125" y="3314100"/>
            <a:ext cx="949662" cy="6809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4" idx="2"/>
            <a:endCxn id="165" idx="3"/>
          </p:cNvCxnSpPr>
          <p:nvPr/>
        </p:nvCxnSpPr>
        <p:spPr>
          <a:xfrm flipH="1">
            <a:off x="2204341" y="3578211"/>
            <a:ext cx="815603" cy="7818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8" idx="0"/>
            <a:endCxn id="165" idx="2"/>
          </p:cNvCxnSpPr>
          <p:nvPr/>
        </p:nvCxnSpPr>
        <p:spPr>
          <a:xfrm flipV="1">
            <a:off x="905093" y="4725017"/>
            <a:ext cx="972694" cy="69137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7" idx="4"/>
            <a:endCxn id="167" idx="0"/>
          </p:cNvCxnSpPr>
          <p:nvPr/>
        </p:nvCxnSpPr>
        <p:spPr>
          <a:xfrm flipH="1">
            <a:off x="7327389" y="3297709"/>
            <a:ext cx="1179293" cy="6973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1" idx="0"/>
            <a:endCxn id="167" idx="2"/>
          </p:cNvCxnSpPr>
          <p:nvPr/>
        </p:nvCxnSpPr>
        <p:spPr>
          <a:xfrm flipH="1" flipV="1">
            <a:off x="7327389" y="4725017"/>
            <a:ext cx="1113307" cy="7982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0" idx="6"/>
            <a:endCxn id="167" idx="1"/>
          </p:cNvCxnSpPr>
          <p:nvPr/>
        </p:nvCxnSpPr>
        <p:spPr>
          <a:xfrm>
            <a:off x="5887714" y="3572181"/>
            <a:ext cx="1113120" cy="7878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8" name="TextBox 187"/>
          <p:cNvSpPr txBox="1"/>
          <p:nvPr/>
        </p:nvSpPr>
        <p:spPr>
          <a:xfrm>
            <a:off x="2433924" y="3900302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6118676" y="3937162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1057160" y="3605458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858320" y="3572181"/>
            <a:ext cx="33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94" name="TextBox 193"/>
          <p:cNvSpPr txBox="1"/>
          <p:nvPr/>
        </p:nvSpPr>
        <p:spPr>
          <a:xfrm>
            <a:off x="1155533" y="4725017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7760929" y="4725017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04" name="Oval 103"/>
          <p:cNvSpPr/>
          <p:nvPr/>
        </p:nvSpPr>
        <p:spPr>
          <a:xfrm>
            <a:off x="3125002" y="5186682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00"/>
                </a:solidFill>
              </a:rPr>
              <a:t>i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5050907" y="5193355"/>
            <a:ext cx="729914" cy="729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0000"/>
                </a:solidFill>
              </a:rPr>
              <a:t>E</a:t>
            </a:r>
            <a:r>
              <a:rPr lang="en-US" sz="2400" baseline="-25000" dirty="0" err="1">
                <a:solidFill>
                  <a:srgbClr val="000000"/>
                </a:solidFill>
              </a:rPr>
              <a:t>j</a:t>
            </a:r>
            <a:endParaRPr lang="en-US" sz="2400" baseline="-25000" dirty="0">
              <a:solidFill>
                <a:srgbClr val="000000"/>
              </a:solidFill>
            </a:endParaRPr>
          </a:p>
        </p:txBody>
      </p:sp>
      <p:cxnSp>
        <p:nvCxnSpPr>
          <p:cNvPr id="106" name="Straight Arrow Connector 105"/>
          <p:cNvCxnSpPr>
            <a:stCxn id="104" idx="2"/>
            <a:endCxn id="165" idx="2"/>
          </p:cNvCxnSpPr>
          <p:nvPr/>
        </p:nvCxnSpPr>
        <p:spPr>
          <a:xfrm flipH="1" flipV="1">
            <a:off x="1877787" y="4725017"/>
            <a:ext cx="1247215" cy="8266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5" idx="6"/>
            <a:endCxn id="167" idx="2"/>
          </p:cNvCxnSpPr>
          <p:nvPr/>
        </p:nvCxnSpPr>
        <p:spPr>
          <a:xfrm flipV="1">
            <a:off x="5780821" y="4725017"/>
            <a:ext cx="1546568" cy="83332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458918" y="5096672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095806" y="5193355"/>
            <a:ext cx="510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500918" y="916976"/>
            <a:ext cx="470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Genes with offspring-specific effects</a:t>
            </a:r>
            <a:endParaRPr lang="en-US" sz="2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26668" y="6390646"/>
            <a:ext cx="8912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Genes with maternal effects (may also have direct expression in child)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8070" y="1687549"/>
            <a:ext cx="182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Mother-child</a:t>
            </a:r>
          </a:p>
          <a:p>
            <a:pPr algn="ctr"/>
            <a:r>
              <a:rPr lang="en-US" sz="2400" dirty="0" smtClean="0"/>
              <a:t>Pair “I”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6358244" y="1687549"/>
            <a:ext cx="182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Mother-child</a:t>
            </a:r>
          </a:p>
          <a:p>
            <a:pPr algn="ctr"/>
            <a:r>
              <a:rPr lang="en-US" sz="2400" dirty="0" smtClean="0"/>
              <a:t>Pair “j”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18863" y="4793301"/>
            <a:ext cx="1645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Environment</a:t>
            </a:r>
          </a:p>
          <a:p>
            <a:pPr algn="ctr"/>
            <a:r>
              <a:rPr lang="en-US" sz="2000" dirty="0" smtClean="0"/>
              <a:t>“Residuals”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63168" y="277618"/>
            <a:ext cx="81854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Including Offspring Phenotype in Genetic Model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216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0285" y="2385950"/>
            <a:ext cx="68764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Symbol" charset="0"/>
              <a:buChar char="S"/>
            </a:pPr>
            <a:r>
              <a:rPr lang="en-US" sz="4000" b="1" i="1" dirty="0" smtClean="0"/>
              <a:t>= A</a:t>
            </a:r>
            <a:r>
              <a:rPr lang="en-US" sz="4000" i="1" dirty="0"/>
              <a:t>M</a:t>
            </a:r>
            <a:r>
              <a:rPr lang="en-US" sz="4000" i="1" dirty="0" smtClean="0"/>
              <a:t>  </a:t>
            </a:r>
            <a:r>
              <a:rPr lang="en-US" sz="4000" i="1" dirty="0"/>
              <a:t>+ </a:t>
            </a:r>
            <a:r>
              <a:rPr lang="en-US" sz="4000" b="1" i="1" dirty="0" smtClean="0"/>
              <a:t>B</a:t>
            </a:r>
            <a:r>
              <a:rPr lang="en-US" sz="4000" i="1" dirty="0">
                <a:latin typeface="+mj-lt"/>
              </a:rPr>
              <a:t>G</a:t>
            </a:r>
            <a:r>
              <a:rPr lang="en-US" sz="4000" i="1" dirty="0" smtClean="0"/>
              <a:t>  </a:t>
            </a:r>
            <a:r>
              <a:rPr lang="en-US" sz="4000" i="1" dirty="0"/>
              <a:t>+ </a:t>
            </a:r>
            <a:r>
              <a:rPr lang="en-US" sz="4000" b="1" i="1" dirty="0">
                <a:latin typeface="Symbol" charset="2"/>
                <a:cs typeface="Symbol" charset="2"/>
              </a:rPr>
              <a:t>D</a:t>
            </a:r>
            <a:r>
              <a:rPr lang="en-US" sz="4000" i="1" dirty="0" smtClean="0"/>
              <a:t>Q </a:t>
            </a:r>
            <a:r>
              <a:rPr lang="en-US" sz="4000" i="1" dirty="0"/>
              <a:t>+ </a:t>
            </a:r>
            <a:r>
              <a:rPr lang="en-US" sz="4000" b="1" i="1" dirty="0" smtClean="0"/>
              <a:t>I</a:t>
            </a:r>
            <a:r>
              <a:rPr lang="en-US" sz="4000" i="1" dirty="0" smtClean="0"/>
              <a:t>E</a:t>
            </a:r>
          </a:p>
          <a:p>
            <a:r>
              <a:rPr lang="en-US" sz="4000" i="1" dirty="0"/>
              <a:t> </a:t>
            </a:r>
            <a:r>
              <a:rPr lang="en-US" sz="4000" i="1" dirty="0" smtClean="0"/>
              <a:t>          where </a:t>
            </a:r>
            <a:r>
              <a:rPr lang="en-US" sz="4000" i="1" dirty="0" smtClean="0">
                <a:latin typeface="Symbol" charset="2"/>
                <a:cs typeface="Symbol" charset="2"/>
              </a:rPr>
              <a:t>D=</a:t>
            </a:r>
            <a:r>
              <a:rPr lang="en-US" sz="4000" i="1" dirty="0" smtClean="0">
                <a:latin typeface="+mj-lt"/>
                <a:cs typeface="Symbol" charset="2"/>
              </a:rPr>
              <a:t>D+D’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2400" dirty="0" smtClean="0"/>
              <a:t>Given phenotypes of N subjects and genetic relatedness matrices, </a:t>
            </a:r>
            <a:r>
              <a:rPr lang="en-US" sz="2400" b="1" dirty="0" smtClean="0"/>
              <a:t>A</a:t>
            </a:r>
            <a:r>
              <a:rPr lang="en-US" sz="2400" dirty="0" smtClean="0"/>
              <a:t>, </a:t>
            </a:r>
            <a:r>
              <a:rPr lang="en-US" sz="2400" b="1" dirty="0" smtClean="0"/>
              <a:t>M</a:t>
            </a:r>
            <a:r>
              <a:rPr lang="en-US" sz="2400" dirty="0" smtClean="0"/>
              <a:t> and </a:t>
            </a:r>
            <a:r>
              <a:rPr lang="en-US" sz="2400" b="1" dirty="0" smtClean="0"/>
              <a:t>D</a:t>
            </a:r>
            <a:r>
              <a:rPr lang="en-US" sz="2400" dirty="0" smtClean="0"/>
              <a:t> estimated from SNPs, can estimate genetic parameters by FIML (</a:t>
            </a:r>
            <a:r>
              <a:rPr lang="en-US" sz="2400" dirty="0" err="1" smtClean="0"/>
              <a:t>openMX</a:t>
            </a:r>
            <a:r>
              <a:rPr lang="en-US" sz="2400" dirty="0" smtClean="0"/>
              <a:t>) or REML (GCTA using Yang et </a:t>
            </a:r>
            <a:r>
              <a:rPr lang="en-US" sz="2400" dirty="0" err="1" smtClean="0"/>
              <a:t>als</a:t>
            </a:r>
            <a:r>
              <a:rPr lang="en-US" sz="2400" dirty="0" smtClean="0"/>
              <a:t>. program).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2032" y="1010979"/>
            <a:ext cx="82010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C</a:t>
            </a:r>
            <a:r>
              <a:rPr lang="en-US" sz="3200" dirty="0" smtClean="0"/>
              <a:t>ovariance structure of unrelated  individuals  </a:t>
            </a:r>
          </a:p>
          <a:p>
            <a:pPr algn="ctr"/>
            <a:r>
              <a:rPr lang="en-US" sz="3200" dirty="0" smtClean="0"/>
              <a:t>given empirical estimates of genetic relatedness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1570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81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Can Fudge it in GCTA Package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Because Yang et </a:t>
            </a:r>
            <a:r>
              <a:rPr lang="en-US" sz="3600" dirty="0" err="1" smtClean="0"/>
              <a:t>al’s</a:t>
            </a:r>
            <a:r>
              <a:rPr lang="en-US" sz="3600" dirty="0" smtClean="0"/>
              <a:t> GCTA program allows total covariance to be partitioned among multiple (independent) sources (chromosomes)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Thus: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i="1" dirty="0">
                <a:latin typeface="Symbol" charset="2"/>
                <a:cs typeface="Symbol" charset="2"/>
              </a:rPr>
              <a:t>S</a:t>
            </a:r>
            <a:r>
              <a:rPr lang="en-US" sz="3200" b="1" i="1" dirty="0"/>
              <a:t> = B</a:t>
            </a:r>
            <a:r>
              <a:rPr lang="en-US" sz="3200" b="1" i="1" baseline="-25000" dirty="0"/>
              <a:t>1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1 </a:t>
            </a:r>
            <a:r>
              <a:rPr lang="en-US" sz="3200" i="1" dirty="0"/>
              <a:t>+ </a:t>
            </a:r>
            <a:r>
              <a:rPr lang="en-US" sz="3200" b="1" i="1" dirty="0"/>
              <a:t>B</a:t>
            </a:r>
            <a:r>
              <a:rPr lang="en-US" sz="3200" b="1" i="1" baseline="-25000" dirty="0"/>
              <a:t>2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2 </a:t>
            </a:r>
            <a:r>
              <a:rPr lang="en-US" sz="3200" i="1" dirty="0"/>
              <a:t>+ </a:t>
            </a:r>
            <a:r>
              <a:rPr lang="en-US" sz="3200" b="1" i="1" dirty="0"/>
              <a:t>B</a:t>
            </a:r>
            <a:r>
              <a:rPr lang="en-US" sz="3200" b="1" i="1" baseline="-25000" dirty="0"/>
              <a:t>3</a:t>
            </a:r>
            <a:r>
              <a:rPr lang="en-US" sz="3200" i="1" baseline="-25000" dirty="0"/>
              <a:t> </a:t>
            </a:r>
            <a:r>
              <a:rPr lang="en-US" sz="3200" i="1" dirty="0"/>
              <a:t>G</a:t>
            </a:r>
            <a:r>
              <a:rPr lang="en-US" sz="3200" i="1" baseline="-25000" dirty="0"/>
              <a:t>3 </a:t>
            </a:r>
            <a:r>
              <a:rPr lang="en-US" sz="3200" i="1" dirty="0"/>
              <a:t>+ ….+</a:t>
            </a:r>
            <a:r>
              <a:rPr lang="en-US" sz="3200" b="1" i="1" dirty="0" smtClean="0"/>
              <a:t>I</a:t>
            </a:r>
            <a:r>
              <a:rPr lang="en-US" sz="3200" i="1" dirty="0" smtClean="0"/>
              <a:t>E</a:t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>where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is the genetic variance contributed by the </a:t>
            </a:r>
            <a:r>
              <a:rPr lang="en-US" sz="3200" dirty="0" err="1" smtClean="0"/>
              <a:t>ith</a:t>
            </a:r>
            <a:r>
              <a:rPr lang="en-US" sz="3200" dirty="0" smtClean="0"/>
              <a:t> chromosome and 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the genetic relatedness derived from SNPs on that chromosome. Our M-GCTA model has a similar linear form.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1950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also: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68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Beate</a:t>
            </a:r>
            <a:r>
              <a:rPr lang="en-US" dirty="0" smtClean="0"/>
              <a:t> St. </a:t>
            </a:r>
            <a:r>
              <a:rPr lang="en-US" dirty="0" err="1" smtClean="0"/>
              <a:t>Pourcin</a:t>
            </a:r>
            <a:r>
              <a:rPr lang="en-US" dirty="0" smtClean="0"/>
              <a:t> – Bristol U.</a:t>
            </a:r>
          </a:p>
          <a:p>
            <a:r>
              <a:rPr lang="en-US" dirty="0" smtClean="0"/>
              <a:t>Tim York  - VCU</a:t>
            </a:r>
          </a:p>
          <a:p>
            <a:r>
              <a:rPr lang="en-US" dirty="0" smtClean="0"/>
              <a:t>George Davey-Smith – Bristol </a:t>
            </a:r>
            <a:r>
              <a:rPr lang="en-US" dirty="0" smtClean="0"/>
              <a:t>U</a:t>
            </a:r>
          </a:p>
          <a:p>
            <a:r>
              <a:rPr lang="en-US" dirty="0" smtClean="0"/>
              <a:t>Mike Neale - VCU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Visscher</a:t>
            </a:r>
            <a:r>
              <a:rPr lang="en-US" dirty="0" smtClean="0"/>
              <a:t> and Matthew Robinson – UQLD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See</a:t>
            </a:r>
            <a:r>
              <a:rPr lang="en-US" sz="2600" dirty="0"/>
              <a:t>:  </a:t>
            </a:r>
            <a:r>
              <a:rPr lang="en-US" sz="2600" dirty="0" smtClean="0"/>
              <a:t>Eaves LJ, St</a:t>
            </a:r>
            <a:r>
              <a:rPr lang="en-US" sz="2600" dirty="0"/>
              <a:t>. </a:t>
            </a:r>
            <a:r>
              <a:rPr lang="en-US" sz="2600" dirty="0" err="1" smtClean="0"/>
              <a:t>Pourcain</a:t>
            </a:r>
            <a:r>
              <a:rPr lang="en-US" sz="2600" baseline="30000" dirty="0"/>
              <a:t> </a:t>
            </a:r>
            <a:r>
              <a:rPr lang="en-US" sz="2600" dirty="0"/>
              <a:t>B</a:t>
            </a:r>
            <a:r>
              <a:rPr lang="en-US" sz="2600" dirty="0" smtClean="0"/>
              <a:t>, Davey</a:t>
            </a:r>
            <a:r>
              <a:rPr lang="en-US" sz="2600" dirty="0"/>
              <a:t>-</a:t>
            </a:r>
            <a:r>
              <a:rPr lang="en-US" sz="2600" dirty="0" smtClean="0"/>
              <a:t>Smith G, York TP, Evans DM. (2014) Resolving </a:t>
            </a:r>
            <a:r>
              <a:rPr lang="en-US" sz="2600" dirty="0"/>
              <a:t>the effects of maternal and offspring genotype on dyadic outcomes in Genome Wide Complex Trait Analysis (“M-GCTA”</a:t>
            </a:r>
            <a:r>
              <a:rPr lang="en-US" sz="2600" dirty="0" smtClean="0"/>
              <a:t>).  </a:t>
            </a:r>
            <a:r>
              <a:rPr lang="en-US" sz="2600" i="1" dirty="0" smtClean="0"/>
              <a:t>Behavior Genetics </a:t>
            </a:r>
            <a:r>
              <a:rPr lang="en-US" sz="2600" dirty="0" smtClean="0"/>
              <a:t>(under revision).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0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OpenMX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GCTA for extended 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openMX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(Currently) FIML.  Impossibly slow with large N (&gt;2000)</a:t>
            </a:r>
          </a:p>
          <a:p>
            <a:r>
              <a:rPr lang="en-US" dirty="0" smtClean="0"/>
              <a:t>Handles non-linear (path) models and constraints</a:t>
            </a:r>
          </a:p>
          <a:p>
            <a:r>
              <a:rPr lang="en-US" dirty="0" smtClean="0"/>
              <a:t>Need external programming to compute relatedness matrices</a:t>
            </a:r>
          </a:p>
          <a:p>
            <a:r>
              <a:rPr lang="en-US" dirty="0"/>
              <a:t>Extends to multivariate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“Ours” – Easier to mess with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  GCTA (Yang et al)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REML very fast with large enough N (5000+)</a:t>
            </a:r>
          </a:p>
          <a:p>
            <a:r>
              <a:rPr lang="en-US" dirty="0" smtClean="0"/>
              <a:t>Unconstrained linear </a:t>
            </a:r>
            <a:r>
              <a:rPr lang="en-US" dirty="0"/>
              <a:t>(variance components) model</a:t>
            </a:r>
          </a:p>
          <a:p>
            <a:r>
              <a:rPr lang="en-US" dirty="0" smtClean="0"/>
              <a:t>Computes relatedness matrices (rapidly)</a:t>
            </a:r>
          </a:p>
          <a:p>
            <a:r>
              <a:rPr lang="en-US" dirty="0" smtClean="0"/>
              <a:t>Limited extension to multi(bi-)</a:t>
            </a:r>
            <a:r>
              <a:rPr lang="en-US" dirty="0" err="1" smtClean="0"/>
              <a:t>variate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“Someone else’s” – Harder to mess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7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Simulation done </a:t>
            </a:r>
            <a:r>
              <a:rPr lang="en-US" sz="2400" dirty="0"/>
              <a:t>in R on </a:t>
            </a:r>
            <a:r>
              <a:rPr lang="en-US" sz="2400" dirty="0" smtClean="0"/>
              <a:t>MAC.  Model fitted in </a:t>
            </a:r>
            <a:r>
              <a:rPr lang="en-US" sz="2400" dirty="0" err="1"/>
              <a:t>O</a:t>
            </a:r>
            <a:r>
              <a:rPr lang="en-US" sz="2400" dirty="0" err="1" smtClean="0"/>
              <a:t>penMx</a:t>
            </a:r>
            <a:endParaRPr lang="en-US" sz="2400" dirty="0" smtClean="0"/>
          </a:p>
          <a:p>
            <a:r>
              <a:rPr lang="en-US" sz="2400" dirty="0" smtClean="0"/>
              <a:t>1000 trios (mother, father, child); 500 SNPS.</a:t>
            </a:r>
          </a:p>
          <a:p>
            <a:r>
              <a:rPr lang="en-US" sz="2400" dirty="0" smtClean="0"/>
              <a:t>Decide which SNPs have direct or maternal effects, both or neither.</a:t>
            </a:r>
          </a:p>
          <a:p>
            <a:r>
              <a:rPr lang="en-US" sz="2400" dirty="0" smtClean="0"/>
              <a:t>Sample direct and maternal effects for each SNP.</a:t>
            </a:r>
          </a:p>
          <a:p>
            <a:r>
              <a:rPr lang="en-US" sz="2400" dirty="0" smtClean="0"/>
              <a:t>Simulate SNPs for parents and offspring trios</a:t>
            </a:r>
          </a:p>
          <a:p>
            <a:r>
              <a:rPr lang="en-US" sz="2400" dirty="0" smtClean="0"/>
              <a:t>Generate offspring phenotypes from maternal and offspring SNPs and residuals</a:t>
            </a:r>
          </a:p>
          <a:p>
            <a:r>
              <a:rPr lang="en-US" sz="2400" dirty="0" smtClean="0"/>
              <a:t>Compute genetic relatedness matrices (A,B and D) across all mother-child pairs (see Yang et al. for algebra).</a:t>
            </a:r>
          </a:p>
          <a:p>
            <a:r>
              <a:rPr lang="en-US" sz="2400" dirty="0" smtClean="0"/>
              <a:t>Recover ML estimates of G, M and Q using </a:t>
            </a:r>
            <a:r>
              <a:rPr lang="en-US" sz="2400" dirty="0" err="1" smtClean="0"/>
              <a:t>OpenMx</a:t>
            </a:r>
            <a:endParaRPr lang="en-US" sz="2400" dirty="0" smtClean="0"/>
          </a:p>
          <a:p>
            <a:r>
              <a:rPr lang="en-US" sz="2400" dirty="0" smtClean="0"/>
              <a:t>Fit-reduced models and compare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Outline of simulation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976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146629"/>
              </p:ext>
            </p:extLst>
          </p:nvPr>
        </p:nvGraphicFramePr>
        <p:xfrm>
          <a:off x="661411" y="792384"/>
          <a:ext cx="8152122" cy="588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3" imgW="5626100" imgH="4064000" progId="Word.Document.12">
                  <p:embed/>
                </p:oleObj>
              </mc:Choice>
              <mc:Fallback>
                <p:oleObj name="Document" r:id="rId3" imgW="5626100" imgH="4064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411" y="792384"/>
                        <a:ext cx="8152122" cy="5888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43933" y="196670"/>
            <a:ext cx="8598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Results of fitting “GCTA” model for direct and maternal effects to simulated offspring phenotypes in random samples of genotyped mother-child pairs (N=1000)</a:t>
            </a:r>
          </a:p>
        </p:txBody>
      </p:sp>
    </p:spTree>
    <p:extLst>
      <p:ext uri="{BB962C8B-B14F-4D97-AF65-F5344CB8AC3E}">
        <p14:creationId xmlns:p14="http://schemas.microsoft.com/office/powerpoint/2010/main" val="402973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88024"/>
              </p:ext>
            </p:extLst>
          </p:nvPr>
        </p:nvGraphicFramePr>
        <p:xfrm>
          <a:off x="517047" y="1124532"/>
          <a:ext cx="11870502" cy="234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3" imgW="8369300" imgH="1651000" progId="Word.Document.12">
                  <p:embed/>
                </p:oleObj>
              </mc:Choice>
              <mc:Fallback>
                <p:oleObj name="Document" r:id="rId3" imgW="8369300" imgH="1651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047" y="1124532"/>
                        <a:ext cx="11870502" cy="2341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17714"/>
              </p:ext>
            </p:extLst>
          </p:nvPr>
        </p:nvGraphicFramePr>
        <p:xfrm>
          <a:off x="517047" y="3871033"/>
          <a:ext cx="11786817" cy="2307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5" imgW="8369300" imgH="1638300" progId="Word.Document.12">
                  <p:embed/>
                </p:oleObj>
              </mc:Choice>
              <mc:Fallback>
                <p:oleObj name="Document" r:id="rId5" imgW="8369300" imgH="163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047" y="3871033"/>
                        <a:ext cx="11786817" cy="23072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561163"/>
            <a:ext cx="9074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Comparison of estimates obtained from simulated data by FIML in </a:t>
            </a:r>
            <a:r>
              <a:rPr lang="en-US" dirty="0" err="1"/>
              <a:t>OpenMx</a:t>
            </a:r>
            <a:r>
              <a:rPr lang="en-US" dirty="0"/>
              <a:t> and REML in GCTA. </a:t>
            </a:r>
          </a:p>
        </p:txBody>
      </p:sp>
    </p:spTree>
    <p:extLst>
      <p:ext uri="{BB962C8B-B14F-4D97-AF65-F5344CB8AC3E}">
        <p14:creationId xmlns:p14="http://schemas.microsoft.com/office/powerpoint/2010/main" val="423263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Application to Real Data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9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1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“ALSPAC”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</a:t>
            </a:r>
            <a:r>
              <a:rPr lang="en-US" sz="3600" dirty="0"/>
              <a:t>Avon Longitudinal Study of Parents and </a:t>
            </a:r>
            <a:r>
              <a:rPr lang="en-US" sz="3600" dirty="0" smtClean="0"/>
              <a:t>Children</a:t>
            </a:r>
            <a:br>
              <a:rPr lang="en-US" sz="3600" dirty="0" smtClean="0"/>
            </a:br>
            <a:r>
              <a:rPr lang="en-US" sz="3600" dirty="0" smtClean="0"/>
              <a:t> (“ALSPAC”)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UK Medical Research Council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err="1" smtClean="0">
                <a:solidFill>
                  <a:schemeClr val="bg2">
                    <a:lumMod val="50000"/>
                  </a:schemeClr>
                </a:solidFill>
              </a:rPr>
              <a:t>Wellcome</a:t>
            </a: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 Trust</a:t>
            </a:r>
            <a:b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100" dirty="0" smtClean="0">
                <a:solidFill>
                  <a:schemeClr val="bg2">
                    <a:lumMod val="50000"/>
                  </a:schemeClr>
                </a:solidFill>
              </a:rPr>
              <a:t>University of Bristol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200" u="sng" dirty="0" smtClean="0">
                <a:hlinkClick r:id="rId2"/>
              </a:rPr>
              <a:t>http</a:t>
            </a:r>
            <a:r>
              <a:rPr lang="en-US" sz="3200" u="sng" dirty="0">
                <a:hlinkClick r:id="rId2"/>
              </a:rPr>
              <a:t>://www.bris.ac.uk/alspac/researchers/data-access/data-</a:t>
            </a:r>
            <a:r>
              <a:rPr lang="en-US" sz="3200" u="sng" dirty="0" smtClean="0">
                <a:hlinkClick r:id="rId2"/>
              </a:rPr>
              <a:t>dictionary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07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ALSPAC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Early 1990’s</a:t>
            </a:r>
          </a:p>
          <a:p>
            <a:r>
              <a:rPr lang="en-US" dirty="0"/>
              <a:t>Avon County, UK</a:t>
            </a:r>
          </a:p>
          <a:p>
            <a:r>
              <a:rPr lang="en-US" dirty="0"/>
              <a:t>Population-based</a:t>
            </a:r>
          </a:p>
          <a:p>
            <a:r>
              <a:rPr lang="en-US" dirty="0"/>
              <a:t>Birth cohort study </a:t>
            </a:r>
            <a:endParaRPr lang="en-US" dirty="0" smtClean="0"/>
          </a:p>
          <a:p>
            <a:r>
              <a:rPr lang="en-US" dirty="0" smtClean="0"/>
              <a:t>Longitudinal follow-up</a:t>
            </a:r>
            <a:endParaRPr lang="en-US" dirty="0"/>
          </a:p>
          <a:p>
            <a:r>
              <a:rPr lang="en-US" dirty="0"/>
              <a:t>14,541 women and </a:t>
            </a:r>
            <a:r>
              <a:rPr lang="en-US" dirty="0" smtClean="0"/>
              <a:t>children</a:t>
            </a:r>
          </a:p>
          <a:p>
            <a:r>
              <a:rPr lang="en-US" dirty="0"/>
              <a:t>M</a:t>
            </a:r>
            <a:r>
              <a:rPr lang="en-US" dirty="0" smtClean="0"/>
              <a:t>others genotyped </a:t>
            </a:r>
            <a:r>
              <a:rPr lang="en-US" dirty="0"/>
              <a:t>on the </a:t>
            </a:r>
            <a:r>
              <a:rPr lang="en-US" dirty="0" err="1"/>
              <a:t>Illumina</a:t>
            </a:r>
            <a:r>
              <a:rPr lang="en-US" dirty="0"/>
              <a:t> 660K </a:t>
            </a:r>
            <a:r>
              <a:rPr lang="en-US" dirty="0" smtClean="0"/>
              <a:t>SNP chip. </a:t>
            </a:r>
          </a:p>
          <a:p>
            <a:r>
              <a:rPr lang="en-US" dirty="0"/>
              <a:t>C</a:t>
            </a:r>
            <a:r>
              <a:rPr lang="en-US" dirty="0" smtClean="0"/>
              <a:t>hildren genotyped </a:t>
            </a:r>
            <a:r>
              <a:rPr lang="en-US" dirty="0"/>
              <a:t>on the </a:t>
            </a:r>
            <a:r>
              <a:rPr lang="en-US" dirty="0" err="1" smtClean="0"/>
              <a:t>Illumina</a:t>
            </a:r>
            <a:r>
              <a:rPr lang="en-US" dirty="0" smtClean="0"/>
              <a:t> </a:t>
            </a:r>
            <a:r>
              <a:rPr lang="en-US" dirty="0"/>
              <a:t>550K SNP </a:t>
            </a:r>
            <a:r>
              <a:rPr lang="en-US" dirty="0" smtClean="0"/>
              <a:t>chip. </a:t>
            </a:r>
          </a:p>
          <a:p>
            <a:r>
              <a:rPr lang="en-US" dirty="0" smtClean="0"/>
              <a:t>After cleaning etc. genetic relatedness computed for 4761 unrelated mother</a:t>
            </a:r>
            <a:r>
              <a:rPr lang="en-US" dirty="0"/>
              <a:t>-offspring pairs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5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071" y="478962"/>
            <a:ext cx="8223506" cy="6678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4000" dirty="0" smtClean="0">
                <a:solidFill>
                  <a:srgbClr val="000000"/>
                </a:solidFill>
              </a:rPr>
              <a:t>                            ALSPAC</a:t>
            </a:r>
          </a:p>
          <a:p>
            <a:endParaRPr lang="en-US" sz="40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Boyd </a:t>
            </a:r>
            <a:r>
              <a:rPr lang="en-US" sz="2400" dirty="0">
                <a:solidFill>
                  <a:srgbClr val="000000"/>
                </a:solidFill>
              </a:rPr>
              <a:t>A, Golding J, Macleod J, </a:t>
            </a:r>
            <a:r>
              <a:rPr lang="en-US" sz="2400" dirty="0" err="1">
                <a:solidFill>
                  <a:srgbClr val="000000"/>
                </a:solidFill>
              </a:rPr>
              <a:t>Lawlor</a:t>
            </a:r>
            <a:r>
              <a:rPr lang="en-US" sz="2400" dirty="0">
                <a:solidFill>
                  <a:srgbClr val="000000"/>
                </a:solidFill>
              </a:rPr>
              <a:t> DA, Fraser A, Henderson J, Molloy L, Ness A, Ring S, Davey Smith G (2013</a:t>
            </a:r>
            <a:r>
              <a:rPr lang="en-US" sz="2400" dirty="0" smtClean="0">
                <a:solidFill>
                  <a:srgbClr val="000000"/>
                </a:solidFill>
              </a:rPr>
              <a:t>)  Cohort </a:t>
            </a:r>
            <a:r>
              <a:rPr lang="en-US" sz="2400" dirty="0">
                <a:solidFill>
                  <a:srgbClr val="000000"/>
                </a:solidFill>
              </a:rPr>
              <a:t>Profile: the 'children of the 90s'--the index offspring of the Avon Longitudinal Study of Parents and </a:t>
            </a:r>
            <a:r>
              <a:rPr lang="en-US" sz="2400" dirty="0" smtClean="0">
                <a:solidFill>
                  <a:srgbClr val="000000"/>
                </a:solidFill>
              </a:rPr>
              <a:t>Children. </a:t>
            </a:r>
            <a:r>
              <a:rPr lang="en-US" sz="2400" i="1" dirty="0" err="1">
                <a:solidFill>
                  <a:srgbClr val="000000"/>
                </a:solidFill>
              </a:rPr>
              <a:t>Int</a:t>
            </a:r>
            <a:r>
              <a:rPr lang="en-US" sz="2400" i="1" dirty="0">
                <a:solidFill>
                  <a:srgbClr val="000000"/>
                </a:solidFill>
              </a:rPr>
              <a:t> J </a:t>
            </a:r>
            <a:r>
              <a:rPr lang="en-US" sz="2400" i="1" dirty="0" err="1">
                <a:solidFill>
                  <a:srgbClr val="000000"/>
                </a:solidFill>
              </a:rPr>
              <a:t>Epidemiol</a:t>
            </a:r>
            <a:r>
              <a:rPr lang="en-US" sz="2400" i="1" dirty="0">
                <a:solidFill>
                  <a:srgbClr val="000000"/>
                </a:solidFill>
              </a:rPr>
              <a:t>.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42</a:t>
            </a:r>
            <a:r>
              <a:rPr lang="en-US" sz="2400" dirty="0">
                <a:solidFill>
                  <a:srgbClr val="000000"/>
                </a:solidFill>
              </a:rPr>
              <a:t>(1):111-27.</a:t>
            </a:r>
            <a:br>
              <a:rPr lang="en-US" sz="2400" dirty="0">
                <a:solidFill>
                  <a:srgbClr val="000000"/>
                </a:solidFill>
              </a:rPr>
            </a:b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/>
              <a:t>Fraser A, Macdonald-Wallis C, Tilling K, Boyd A, Golding J, Davey Smith G, Henderson J, Macleod J, Molloy L, Ness A, Ring S, Nelson SM, </a:t>
            </a:r>
            <a:r>
              <a:rPr lang="en-US" sz="2400" dirty="0" err="1"/>
              <a:t>Lawlor</a:t>
            </a:r>
            <a:r>
              <a:rPr lang="en-US" sz="2400" dirty="0"/>
              <a:t> DA (</a:t>
            </a:r>
            <a:r>
              <a:rPr lang="en-US" sz="2400" dirty="0" smtClean="0"/>
              <a:t>2013)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00"/>
                </a:solidFill>
              </a:rPr>
              <a:t>Cohort Profile: </a:t>
            </a:r>
            <a:r>
              <a:rPr lang="en-US" sz="2400" dirty="0" smtClean="0">
                <a:solidFill>
                  <a:srgbClr val="000000"/>
                </a:solidFill>
              </a:rPr>
              <a:t> the Avon Longitudinal Study of Parents and Children: ALSPAC mothers cohort</a:t>
            </a:r>
            <a:r>
              <a:rPr lang="en-US" sz="2400" i="1" dirty="0"/>
              <a:t>.</a:t>
            </a:r>
            <a:r>
              <a:rPr lang="en-US" sz="2400" i="1" dirty="0" smtClean="0">
                <a:hlinkClick r:id="rId2"/>
              </a:rPr>
              <a:t> </a:t>
            </a:r>
            <a:r>
              <a:rPr lang="en-US" sz="2400" i="1" dirty="0" err="1" smtClean="0"/>
              <a:t>Int</a:t>
            </a:r>
            <a:r>
              <a:rPr lang="en-US" sz="2400" i="1" dirty="0" smtClean="0"/>
              <a:t> </a:t>
            </a:r>
            <a:r>
              <a:rPr lang="en-US" sz="2400" i="1" dirty="0"/>
              <a:t>J </a:t>
            </a:r>
            <a:r>
              <a:rPr lang="en-US" sz="2400" i="1" dirty="0" err="1"/>
              <a:t>Epidemiol</a:t>
            </a:r>
            <a:r>
              <a:rPr lang="en-US" sz="2400" dirty="0"/>
              <a:t>. </a:t>
            </a:r>
            <a:r>
              <a:rPr lang="en-US" sz="2400" dirty="0" smtClean="0"/>
              <a:t>42</a:t>
            </a:r>
            <a:r>
              <a:rPr lang="en-US" sz="2400" dirty="0"/>
              <a:t>(1):97-110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8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Maternal, self-reported, pre-pregnancy BMI - should be no effects of offspring genotype.</a:t>
            </a:r>
          </a:p>
          <a:p>
            <a:endParaRPr lang="en-US" dirty="0"/>
          </a:p>
          <a:p>
            <a:r>
              <a:rPr lang="en-US" dirty="0" smtClean="0"/>
              <a:t>Neonatal birth length (crown-heel) – might show effects of both maternal and fetal genotype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2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692"/>
              </p:ext>
            </p:extLst>
          </p:nvPr>
        </p:nvGraphicFramePr>
        <p:xfrm>
          <a:off x="95545" y="1738067"/>
          <a:ext cx="11640551" cy="3214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Document" r:id="rId3" imgW="8369300" imgH="2311400" progId="Word.Document.12">
                  <p:embed/>
                </p:oleObj>
              </mc:Choice>
              <mc:Fallback>
                <p:oleObj name="Document" r:id="rId3" imgW="8369300" imgH="2311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545" y="1738067"/>
                        <a:ext cx="11640551" cy="3214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-1" y="295741"/>
            <a:ext cx="924651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Results of fitting “GCTA” model for direct and maternal effects to maternal BMI and birth length data in the ALSPAC cohort. Results are presented as standardized variance components.</a:t>
            </a:r>
          </a:p>
        </p:txBody>
      </p:sp>
    </p:spTree>
    <p:extLst>
      <p:ext uri="{BB962C8B-B14F-4D97-AF65-F5344CB8AC3E}">
        <p14:creationId xmlns:p14="http://schemas.microsoft.com/office/powerpoint/2010/main" val="280810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4957" y="1208101"/>
            <a:ext cx="8335620" cy="535320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“We have no money.  We will have to think.”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(Rutherford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Bristol UK: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Benjamin </a:t>
            </a:r>
            <a:r>
              <a:rPr lang="en-US" dirty="0" err="1" smtClean="0">
                <a:solidFill>
                  <a:schemeClr val="tx1"/>
                </a:solidFill>
              </a:rPr>
              <a:t>Meaker</a:t>
            </a:r>
            <a:r>
              <a:rPr lang="en-US" dirty="0" smtClean="0">
                <a:solidFill>
                  <a:schemeClr val="tx1"/>
                </a:solidFill>
              </a:rPr>
              <a:t> Visiting Professorship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Virginia Retirement System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United States Social Security Administration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2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908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9449"/>
            <a:ext cx="8229600" cy="4525963"/>
          </a:xfrm>
        </p:spPr>
        <p:txBody>
          <a:bodyPr/>
          <a:lstStyle/>
          <a:p>
            <a:r>
              <a:rPr lang="en-US" dirty="0" smtClean="0"/>
              <a:t>It seems to work – so far</a:t>
            </a:r>
          </a:p>
          <a:p>
            <a:r>
              <a:rPr lang="en-US" dirty="0" smtClean="0"/>
              <a:t>Subject to all the ifs and buts that go with using genome-wide SNPs to estimate genetic relatedness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8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Extend to other dyadic relationships:  other relatives,  social networks (peers etc.)</a:t>
            </a:r>
          </a:p>
          <a:p>
            <a:r>
              <a:rPr lang="en-US" dirty="0" smtClean="0"/>
              <a:t>Multivariate systems</a:t>
            </a:r>
          </a:p>
          <a:p>
            <a:r>
              <a:rPr lang="en-US" dirty="0" smtClean="0"/>
              <a:t>Causal models and intermediate pathways</a:t>
            </a:r>
          </a:p>
          <a:p>
            <a:r>
              <a:rPr lang="en-US" dirty="0" smtClean="0"/>
              <a:t>Implications of </a:t>
            </a:r>
            <a:r>
              <a:rPr lang="en-US" dirty="0" err="1" smtClean="0"/>
              <a:t>assortative</a:t>
            </a:r>
            <a:r>
              <a:rPr lang="en-US" dirty="0" smtClean="0"/>
              <a:t> </a:t>
            </a:r>
            <a:r>
              <a:rPr lang="en-US" dirty="0" smtClean="0"/>
              <a:t>mating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Non-additive genetic effects</a:t>
            </a:r>
          </a:p>
          <a:p>
            <a:r>
              <a:rPr lang="en-US" dirty="0">
                <a:solidFill>
                  <a:srgbClr val="FF0000"/>
                </a:solidFill>
              </a:rPr>
              <a:t>Get it to work properly in </a:t>
            </a:r>
            <a:r>
              <a:rPr lang="en-US" dirty="0" err="1">
                <a:solidFill>
                  <a:srgbClr val="FF0000"/>
                </a:solidFill>
              </a:rPr>
              <a:t>OpenMx</a:t>
            </a:r>
            <a:r>
              <a:rPr lang="en-US" dirty="0">
                <a:solidFill>
                  <a:srgbClr val="FF0000"/>
                </a:solidFill>
              </a:rPr>
              <a:t> to capitalize on flexible modeling </a:t>
            </a:r>
            <a:r>
              <a:rPr lang="en-US" dirty="0" smtClean="0">
                <a:solidFill>
                  <a:srgbClr val="FF0000"/>
                </a:solidFill>
              </a:rPr>
              <a:t>capabilities (MIKE et al.!!!!!)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“Quantitative Genetics”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71601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Estimates genetic (and environmental) contribution to variation by regressing measures of phenotypic similarity on genetic (and environmental) similarity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1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Regression of phenotypic correlation on genetic correlation (modified from </a:t>
            </a:r>
            <a:r>
              <a:rPr lang="en-US" sz="2800" dirty="0" err="1" smtClean="0">
                <a:latin typeface="Arial" charset="0"/>
              </a:rPr>
              <a:t>Fulker</a:t>
            </a:r>
            <a:r>
              <a:rPr lang="en-US" sz="2800" dirty="0" smtClean="0">
                <a:latin typeface="Arial" charset="0"/>
              </a:rPr>
              <a:t>, 1979)</a:t>
            </a:r>
            <a:endParaRPr lang="en-US" sz="2800" dirty="0">
              <a:latin typeface="Arial" charset="0"/>
            </a:endParaRPr>
          </a:p>
        </p:txBody>
      </p:sp>
      <p:sp>
        <p:nvSpPr>
          <p:cNvPr id="48130" name="Line 3"/>
          <p:cNvSpPr>
            <a:spLocks noChangeShapeType="1"/>
          </p:cNvSpPr>
          <p:nvPr/>
        </p:nvSpPr>
        <p:spPr bwMode="auto">
          <a:xfrm>
            <a:off x="2057400" y="1492177"/>
            <a:ext cx="0" cy="460382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2057400" y="6096000"/>
            <a:ext cx="518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Line 5"/>
          <p:cNvSpPr>
            <a:spLocks noChangeShapeType="1"/>
          </p:cNvSpPr>
          <p:nvPr/>
        </p:nvSpPr>
        <p:spPr bwMode="auto">
          <a:xfrm flipV="1">
            <a:off x="2057400" y="2209800"/>
            <a:ext cx="53340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Line 6"/>
          <p:cNvSpPr>
            <a:spLocks noChangeShapeType="1"/>
          </p:cNvSpPr>
          <p:nvPr/>
        </p:nvSpPr>
        <p:spPr bwMode="auto">
          <a:xfrm>
            <a:off x="2057400" y="1492177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7391400" y="2286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8"/>
          <p:cNvSpPr>
            <a:spLocks noChangeShapeType="1"/>
          </p:cNvSpPr>
          <p:nvPr/>
        </p:nvSpPr>
        <p:spPr bwMode="auto">
          <a:xfrm>
            <a:off x="7391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1965325" y="6208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7223125" y="61325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4632325" y="613251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0.5</a:t>
            </a:r>
          </a:p>
        </p:txBody>
      </p:sp>
      <p:sp>
        <p:nvSpPr>
          <p:cNvPr id="48139" name="Text Box 12"/>
          <p:cNvSpPr txBox="1">
            <a:spLocks noChangeArrowheads="1"/>
          </p:cNvSpPr>
          <p:nvPr/>
        </p:nvSpPr>
        <p:spPr bwMode="auto">
          <a:xfrm>
            <a:off x="6003925" y="6154738"/>
            <a:ext cx="4040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>
                <a:latin typeface="WP Greek Helve" charset="0"/>
              </a:rPr>
              <a:t>b</a:t>
            </a:r>
          </a:p>
        </p:txBody>
      </p:sp>
      <p:sp>
        <p:nvSpPr>
          <p:cNvPr id="48140" name="Text Box 13"/>
          <p:cNvSpPr txBox="1">
            <a:spLocks noChangeArrowheads="1"/>
          </p:cNvSpPr>
          <p:nvPr/>
        </p:nvSpPr>
        <p:spPr bwMode="auto">
          <a:xfrm>
            <a:off x="178296" y="3389313"/>
            <a:ext cx="17074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/>
              <a:t>Phenotypic</a:t>
            </a:r>
            <a:endParaRPr lang="en-US" sz="2400" dirty="0"/>
          </a:p>
          <a:p>
            <a:pPr algn="ctr" eaLnBrk="1" hangingPunct="1"/>
            <a:r>
              <a:rPr lang="en-US" sz="2400" dirty="0"/>
              <a:t>Correlation</a:t>
            </a:r>
          </a:p>
        </p:txBody>
      </p:sp>
      <p:sp>
        <p:nvSpPr>
          <p:cNvPr id="48141" name="Text Box 14"/>
          <p:cNvSpPr txBox="1">
            <a:spLocks noChangeArrowheads="1"/>
          </p:cNvSpPr>
          <p:nvPr/>
        </p:nvSpPr>
        <p:spPr bwMode="auto">
          <a:xfrm>
            <a:off x="1584325" y="5827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0</a:t>
            </a:r>
          </a:p>
        </p:txBody>
      </p:sp>
      <p:sp>
        <p:nvSpPr>
          <p:cNvPr id="48142" name="Text Box 15"/>
          <p:cNvSpPr txBox="1">
            <a:spLocks noChangeArrowheads="1"/>
          </p:cNvSpPr>
          <p:nvPr/>
        </p:nvSpPr>
        <p:spPr bwMode="auto">
          <a:xfrm>
            <a:off x="7451725" y="3389313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A</a:t>
            </a:r>
            <a:endParaRPr lang="en-US" sz="1800" dirty="0"/>
          </a:p>
        </p:txBody>
      </p:sp>
      <p:sp>
        <p:nvSpPr>
          <p:cNvPr id="48143" name="Text Box 16"/>
          <p:cNvSpPr txBox="1">
            <a:spLocks noChangeArrowheads="1"/>
          </p:cNvSpPr>
          <p:nvPr/>
        </p:nvSpPr>
        <p:spPr bwMode="auto">
          <a:xfrm>
            <a:off x="7451725" y="5294313"/>
            <a:ext cx="3513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C</a:t>
            </a:r>
            <a:endParaRPr lang="en-US" sz="1800" dirty="0"/>
          </a:p>
        </p:txBody>
      </p:sp>
      <p:sp>
        <p:nvSpPr>
          <p:cNvPr id="48144" name="Text Box 17"/>
          <p:cNvSpPr txBox="1">
            <a:spLocks noChangeArrowheads="1"/>
          </p:cNvSpPr>
          <p:nvPr/>
        </p:nvSpPr>
        <p:spPr bwMode="auto">
          <a:xfrm>
            <a:off x="898525" y="2438400"/>
            <a:ext cx="777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/>
              <a:t>  r</a:t>
            </a:r>
          </a:p>
        </p:txBody>
      </p:sp>
      <p:sp>
        <p:nvSpPr>
          <p:cNvPr id="48145" name="Text Box 18"/>
          <p:cNvSpPr txBox="1">
            <a:spLocks noChangeArrowheads="1"/>
          </p:cNvSpPr>
          <p:nvPr/>
        </p:nvSpPr>
        <p:spPr bwMode="auto">
          <a:xfrm>
            <a:off x="4343400" y="4844534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r</a:t>
            </a:r>
            <a:r>
              <a:rPr lang="en-US" sz="1800" dirty="0" smtClean="0"/>
              <a:t>=</a:t>
            </a:r>
            <a:r>
              <a:rPr lang="en-US" sz="1800" dirty="0" err="1">
                <a:latin typeface="WP Greek Helve" charset="0"/>
              </a:rPr>
              <a:t>b</a:t>
            </a:r>
            <a:r>
              <a:rPr lang="en-US" sz="1800" dirty="0" err="1" smtClean="0"/>
              <a:t>A</a:t>
            </a:r>
            <a:endParaRPr lang="en-US" sz="1800" dirty="0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2057400" y="3200400"/>
            <a:ext cx="53340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676400" y="1417638"/>
            <a:ext cx="32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1</a:t>
            </a:r>
            <a:endParaRPr lang="en-US" sz="1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7407505" y="1492176"/>
            <a:ext cx="0" cy="7519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7488529" y="1602304"/>
            <a:ext cx="338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2851" y="6413491"/>
            <a:ext cx="262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Genetic Correlation</a:t>
            </a:r>
            <a:endParaRPr lang="en-US" sz="2400" dirty="0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495800" y="3124200"/>
            <a:ext cx="9797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r</a:t>
            </a:r>
            <a:r>
              <a:rPr lang="en-US" sz="1800" dirty="0" smtClean="0"/>
              <a:t>=</a:t>
            </a:r>
            <a:r>
              <a:rPr lang="en-US" sz="1800" dirty="0" err="1" smtClean="0"/>
              <a:t>C+</a:t>
            </a:r>
            <a:r>
              <a:rPr lang="en-US" sz="1800" dirty="0" err="1">
                <a:latin typeface="WP Greek Helve" charset="0"/>
              </a:rPr>
              <a:t>b</a:t>
            </a:r>
            <a:r>
              <a:rPr lang="en-US" sz="1800" dirty="0" err="1" smtClean="0"/>
              <a:t>A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7460866" y="2059503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Reared together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534275" y="3015734"/>
            <a:ext cx="1404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Reared apart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5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Approach (Fisher, Wright, Falconer, Mather etc.)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Estimates genetic correlation from expected genetic resemblance based on genetic relatedness (MZ, DZ twins, siblings, half-siblings, cousins etc.)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88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89489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“GCTA”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8163" y="2146089"/>
            <a:ext cx="6400800" cy="4496571"/>
          </a:xfrm>
        </p:spPr>
        <p:txBody>
          <a:bodyPr>
            <a:normAutofit fontScale="55000" lnSpcReduction="20000"/>
          </a:bodyPr>
          <a:lstStyle/>
          <a:p>
            <a:r>
              <a:rPr lang="en-US" sz="6500" dirty="0" smtClean="0">
                <a:solidFill>
                  <a:srgbClr val="000000"/>
                </a:solidFill>
              </a:rPr>
              <a:t>“Genome-Wide Complex Trait Analysis”</a:t>
            </a:r>
          </a:p>
          <a:p>
            <a:r>
              <a:rPr lang="en-US" sz="6500" dirty="0" err="1" smtClean="0">
                <a:solidFill>
                  <a:srgbClr val="000000"/>
                </a:solidFill>
              </a:rPr>
              <a:t>Visscher</a:t>
            </a:r>
            <a:r>
              <a:rPr lang="en-US" sz="6500" dirty="0" smtClean="0">
                <a:solidFill>
                  <a:srgbClr val="000000"/>
                </a:solidFill>
              </a:rPr>
              <a:t>, Yang, Lee, Goddard</a:t>
            </a:r>
          </a:p>
          <a:p>
            <a:endParaRPr lang="en-US" sz="4000" dirty="0">
              <a:solidFill>
                <a:srgbClr val="000000"/>
              </a:solidFill>
            </a:endParaRPr>
          </a:p>
          <a:p>
            <a:r>
              <a:rPr lang="en-US" sz="5100" dirty="0" smtClean="0">
                <a:solidFill>
                  <a:srgbClr val="000000"/>
                </a:solidFill>
              </a:rPr>
              <a:t>Estimates genetic correlation from empirical genetic resemblance of “unrelated” individuals based on identity by state across using genome-wide single nucleotide polymorphisms (“SNPs”) </a:t>
            </a:r>
          </a:p>
          <a:p>
            <a:endParaRPr lang="en-US" sz="6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8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73032"/>
            <a:ext cx="7772400" cy="1470025"/>
          </a:xfrm>
        </p:spPr>
        <p:txBody>
          <a:bodyPr/>
          <a:lstStyle/>
          <a:p>
            <a:r>
              <a:rPr lang="en-US" dirty="0" smtClean="0"/>
              <a:t>Basic GCTA Model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1" y="1419744"/>
            <a:ext cx="7935410" cy="5199340"/>
          </a:xfrm>
        </p:spPr>
        <p:txBody>
          <a:bodyPr>
            <a:normAutofit fontScale="92500" lnSpcReduction="20000"/>
          </a:bodyPr>
          <a:lstStyle/>
          <a:p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V</a:t>
            </a:r>
            <a:r>
              <a:rPr lang="en-US" i="1" baseline="-25000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i="1" dirty="0">
                <a:solidFill>
                  <a:srgbClr val="000000"/>
                </a:solidFill>
              </a:rPr>
              <a:t>= G </a:t>
            </a:r>
            <a:r>
              <a:rPr lang="en-US" i="1" dirty="0" smtClean="0">
                <a:solidFill>
                  <a:srgbClr val="000000"/>
                </a:solidFill>
              </a:rPr>
              <a:t>+ E</a:t>
            </a:r>
          </a:p>
          <a:p>
            <a:r>
              <a:rPr lang="en-US" i="1" dirty="0">
                <a:solidFill>
                  <a:srgbClr val="000000"/>
                </a:solidFill>
              </a:rPr>
              <a:t>V=Phenotypic </a:t>
            </a:r>
            <a:r>
              <a:rPr lang="en-US" i="1" dirty="0" smtClean="0">
                <a:solidFill>
                  <a:srgbClr val="000000"/>
                </a:solidFill>
              </a:rPr>
              <a:t>variance between individuals</a:t>
            </a:r>
            <a:endParaRPr lang="en-US" i="1" dirty="0">
              <a:solidFill>
                <a:srgbClr val="000000"/>
              </a:solidFill>
            </a:endParaRPr>
          </a:p>
          <a:p>
            <a:r>
              <a:rPr lang="en-US" i="1" dirty="0">
                <a:solidFill>
                  <a:srgbClr val="000000"/>
                </a:solidFill>
              </a:rPr>
              <a:t>G=(Additive) genetic </a:t>
            </a:r>
            <a:r>
              <a:rPr lang="en-US" i="1" dirty="0" smtClean="0">
                <a:solidFill>
                  <a:srgbClr val="000000"/>
                </a:solidFill>
              </a:rPr>
              <a:t>variance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E=(Unique) environmental variance</a:t>
            </a:r>
            <a:endParaRPr lang="en-US" i="1" dirty="0">
              <a:solidFill>
                <a:srgbClr val="000000"/>
              </a:solidFill>
            </a:endParaRPr>
          </a:p>
          <a:p>
            <a:endParaRPr lang="en-US" b="1" i="1" dirty="0">
              <a:solidFill>
                <a:srgbClr val="000000"/>
              </a:solidFill>
              <a:latin typeface="Symbol" charset="2"/>
              <a:cs typeface="Symbol" charset="2"/>
            </a:endParaRPr>
          </a:p>
          <a:p>
            <a:endParaRPr lang="en-US" b="1" i="1" dirty="0" smtClean="0">
              <a:solidFill>
                <a:srgbClr val="000000"/>
              </a:solidFill>
              <a:latin typeface="+mj-lt"/>
              <a:cs typeface="Symbol" charset="2"/>
            </a:endParaRPr>
          </a:p>
          <a:p>
            <a:r>
              <a:rPr lang="en-US" b="1" i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en-US" b="1" i="1" dirty="0" smtClean="0">
                <a:solidFill>
                  <a:srgbClr val="000000"/>
                </a:solidFill>
              </a:rPr>
              <a:t>= </a:t>
            </a:r>
            <a:r>
              <a:rPr lang="en-US" b="1" i="1" dirty="0" smtClean="0">
                <a:solidFill>
                  <a:srgbClr val="0000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G  </a:t>
            </a:r>
            <a:r>
              <a:rPr lang="en-US" i="1" dirty="0" smtClean="0">
                <a:solidFill>
                  <a:srgbClr val="000000"/>
                </a:solidFill>
              </a:rPr>
              <a:t>+ </a:t>
            </a:r>
            <a:r>
              <a:rPr lang="en-US" b="1" i="1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Where </a:t>
            </a:r>
            <a:r>
              <a:rPr lang="en-US" b="1" i="1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 = </a:t>
            </a:r>
            <a:r>
              <a:rPr lang="en-US" i="1" dirty="0" smtClean="0">
                <a:solidFill>
                  <a:srgbClr val="000000"/>
                </a:solidFill>
                <a:latin typeface="+mj-lt"/>
                <a:cs typeface="Symbol" charset="2"/>
              </a:rPr>
              <a:t>expected</a:t>
            </a:r>
            <a:r>
              <a:rPr lang="en-US" i="1" dirty="0" smtClean="0">
                <a:solidFill>
                  <a:srgbClr val="000000"/>
                </a:solidFill>
              </a:rPr>
              <a:t> phenotypic covariance matrix between individuals; </a:t>
            </a:r>
            <a:r>
              <a:rPr lang="en-US" b="1" i="1" dirty="0" smtClean="0">
                <a:solidFill>
                  <a:srgbClr val="000000"/>
                </a:solidFill>
              </a:rPr>
              <a:t>A </a:t>
            </a:r>
            <a:r>
              <a:rPr lang="en-US" i="1" dirty="0" smtClean="0">
                <a:solidFill>
                  <a:srgbClr val="000000"/>
                </a:solidFill>
              </a:rPr>
              <a:t>= empirical genetic relatedness matrix between individuals</a:t>
            </a:r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 smtClean="0"/>
          </a:p>
          <a:p>
            <a:endParaRPr lang="en-US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6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Plusses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Doesn’t need special samples (e.g. twins)</a:t>
            </a:r>
          </a:p>
          <a:p>
            <a:r>
              <a:rPr lang="en-US" dirty="0" smtClean="0"/>
              <a:t>Aggregate across genome</a:t>
            </a:r>
          </a:p>
          <a:p>
            <a:r>
              <a:rPr lang="en-US" dirty="0" smtClean="0"/>
              <a:t>Uses all possible pairs of </a:t>
            </a:r>
            <a:r>
              <a:rPr lang="en-US" dirty="0" err="1" smtClean="0"/>
              <a:t>unrelateds</a:t>
            </a:r>
            <a:r>
              <a:rPr lang="en-US" dirty="0" smtClean="0"/>
              <a:t> (smallish Ns yield lots of pairs)</a:t>
            </a:r>
          </a:p>
          <a:p>
            <a:r>
              <a:rPr lang="en-US" dirty="0" smtClean="0"/>
              <a:t>Uses real genomic information to estimate genetic resemblance</a:t>
            </a:r>
          </a:p>
          <a:p>
            <a:r>
              <a:rPr lang="en-US" dirty="0" smtClean="0"/>
              <a:t>Can partition genetic effects among e.g. chromosomes</a:t>
            </a:r>
          </a:p>
          <a:p>
            <a:r>
              <a:rPr lang="en-US" dirty="0" smtClean="0"/>
              <a:t>No problem with “special twin environments”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Minusses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Ignores lots of stuff at this point (social interaction, non-additive genetic effects)</a:t>
            </a:r>
          </a:p>
          <a:p>
            <a:r>
              <a:rPr lang="en-US" dirty="0" smtClean="0"/>
              <a:t>Assumes SNPs yield unbiased estimate of genetic correlation (? </a:t>
            </a:r>
            <a:r>
              <a:rPr lang="en-US" dirty="0" err="1"/>
              <a:t>a</a:t>
            </a:r>
            <a:r>
              <a:rPr lang="en-US" dirty="0" err="1" smtClean="0"/>
              <a:t>ssortative</a:t>
            </a:r>
            <a:r>
              <a:rPr lang="en-US" dirty="0" smtClean="0"/>
              <a:t> mating)</a:t>
            </a:r>
          </a:p>
          <a:p>
            <a:r>
              <a:rPr lang="en-US" dirty="0" smtClean="0"/>
              <a:t>Estimates have large </a:t>
            </a:r>
            <a:r>
              <a:rPr lang="en-US" dirty="0" err="1" smtClean="0"/>
              <a:t>s.e.’s</a:t>
            </a:r>
            <a:endParaRPr lang="en-US" dirty="0" smtClean="0"/>
          </a:p>
          <a:p>
            <a:r>
              <a:rPr lang="en-US" dirty="0" smtClean="0"/>
              <a:t>Lots of other stuff still being figured out (environmental stratification......?)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8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1609</Words>
  <Application>Microsoft Macintosh PowerPoint</Application>
  <PresentationFormat>On-screen Show (4:3)</PresentationFormat>
  <Paragraphs>266</Paragraphs>
  <Slides>31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Document</vt:lpstr>
      <vt:lpstr>Extending GCTA:   Effects of the Genetic Environment</vt:lpstr>
      <vt:lpstr>Thanks also:</vt:lpstr>
      <vt:lpstr>Funding</vt:lpstr>
      <vt:lpstr>“Quantitative Genetics”</vt:lpstr>
      <vt:lpstr>Regression of phenotypic correlation on genetic correlation (modified from Fulker, 1979)</vt:lpstr>
      <vt:lpstr>Classical Approach (Fisher, Wright, Falconer, Mather etc.)</vt:lpstr>
      <vt:lpstr>“GCTA”</vt:lpstr>
      <vt:lpstr>Basic GCTA Model</vt:lpstr>
      <vt:lpstr>GCTA</vt:lpstr>
      <vt:lpstr>PowerPoint Presentation</vt:lpstr>
      <vt:lpstr>Extending the Phenotype</vt:lpstr>
      <vt:lpstr>A Place to Start: M-GCTA Include effects of the Maternal Genotype on Offspring Behavior (“Genetic Maternal Effects”)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Fudge it in GCTA Package  Because Yang et al’s GCTA program allows total covariance to be partitioned among multiple (independent) sources (chromosomes)  Thus:  S = B1 G1 + B2 G2 + B3 G3 + ….+IE  where Gi is the genetic variance contributed by the ith chromosome and Bi the genetic relatedness derived from SNPs on that chromosome. Our M-GCTA model has a similar linear form.    </vt:lpstr>
      <vt:lpstr>OpenMX vs GCTA for extended models</vt:lpstr>
      <vt:lpstr>Outline of simulation</vt:lpstr>
      <vt:lpstr>PowerPoint Presentation</vt:lpstr>
      <vt:lpstr>PowerPoint Presentation</vt:lpstr>
      <vt:lpstr>Application to Real Data</vt:lpstr>
      <vt:lpstr>  “ALSPAC”   The Avon Longitudinal Study of Parents and Children  (“ALSPAC”)  UK Medical Research Council Wellcome Trust University of Bristol   http://www.bris.ac.uk/alspac/researchers/data-access/data-dictionary  </vt:lpstr>
      <vt:lpstr>ALSPAC</vt:lpstr>
      <vt:lpstr>PowerPoint Presentation</vt:lpstr>
      <vt:lpstr>Proof of Principle</vt:lpstr>
      <vt:lpstr>PowerPoint Presentation</vt:lpstr>
      <vt:lpstr> Conclusions?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eaves</dc:creator>
  <cp:lastModifiedBy>eaves</cp:lastModifiedBy>
  <cp:revision>49</cp:revision>
  <dcterms:created xsi:type="dcterms:W3CDTF">2014-01-07T14:27:14Z</dcterms:created>
  <dcterms:modified xsi:type="dcterms:W3CDTF">2014-03-06T16:05:01Z</dcterms:modified>
</cp:coreProperties>
</file>