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notesSlides/notesSlide33.xml" ContentType="application/vnd.openxmlformats-officedocument.presentationml.notesSlide+xml"/>
  <Override PartName="/ppt/charts/chart2.xml" ContentType="application/vnd.openxmlformats-officedocument.drawingml.chart+xml"/>
  <Override PartName="/ppt/notesSlides/notesSlide34.xml" ContentType="application/vnd.openxmlformats-officedocument.presentationml.notesSlide+xml"/>
  <Override PartName="/ppt/charts/chart3.xml" ContentType="application/vnd.openxmlformats-officedocument.drawingml.chart+xml"/>
  <Override PartName="/ppt/notesSlides/notesSlide35.xml" ContentType="application/vnd.openxmlformats-officedocument.presentationml.notesSlide+xml"/>
  <Override PartName="/ppt/charts/chart4.xml" ContentType="application/vnd.openxmlformats-officedocument.drawingml.chart+xml"/>
  <Override PartName="/ppt/notesSlides/notesSlide36.xml" ContentType="application/vnd.openxmlformats-officedocument.presentationml.notesSlide+xml"/>
  <Override PartName="/ppt/charts/chart5.xml" ContentType="application/vnd.openxmlformats-officedocument.drawingml.chart+xml"/>
  <Override PartName="/ppt/notesSlides/notesSlide37.xml" ContentType="application/vnd.openxmlformats-officedocument.presentationml.notesSlide+xml"/>
  <Override PartName="/ppt/charts/chart6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7.xml" ContentType="application/vnd.openxmlformats-officedocument.drawingml.chart+xml"/>
  <Override PartName="/ppt/notesSlides/notesSlide51.xml" ContentType="application/vnd.openxmlformats-officedocument.presentationml.notesSlide+xml"/>
  <Override PartName="/ppt/charts/chart8.xml" ContentType="application/vnd.openxmlformats-officedocument.drawingml.chart+xml"/>
  <Override PartName="/ppt/notesSlides/notesSlide52.xml" ContentType="application/vnd.openxmlformats-officedocument.presentationml.notesSlide+xml"/>
  <Override PartName="/ppt/charts/chart9.xml" ContentType="application/vnd.openxmlformats-officedocument.drawingml.chart+xml"/>
  <Override PartName="/ppt/notesSlides/notesSlide53.xml" ContentType="application/vnd.openxmlformats-officedocument.presentationml.notesSlide+xml"/>
  <Override PartName="/ppt/charts/chart10.xml" ContentType="application/vnd.openxmlformats-officedocument.drawingml.chart+xml"/>
  <Override PartName="/ppt/notesSlides/notesSlide54.xml" ContentType="application/vnd.openxmlformats-officedocument.presentationml.notesSlide+xml"/>
  <Override PartName="/ppt/charts/chart11.xml" ContentType="application/vnd.openxmlformats-officedocument.drawingml.chart+xml"/>
  <Override PartName="/ppt/notesSlides/notesSlide55.xml" ContentType="application/vnd.openxmlformats-officedocument.presentationml.notesSlide+xml"/>
  <Override PartName="/ppt/embeddings/oleObject1.bin" ContentType="application/vnd.openxmlformats-officedocument.oleObject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rts/chart12.xml" ContentType="application/vnd.openxmlformats-officedocument.drawingml.chart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embeddings/oleObject2.bin" ContentType="application/vnd.openxmlformats-officedocument.oleObject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441" r:id="rId2"/>
    <p:sldId id="382" r:id="rId3"/>
    <p:sldId id="383" r:id="rId4"/>
    <p:sldId id="384" r:id="rId5"/>
    <p:sldId id="385" r:id="rId6"/>
    <p:sldId id="308" r:id="rId7"/>
    <p:sldId id="310" r:id="rId8"/>
    <p:sldId id="311" r:id="rId9"/>
    <p:sldId id="304" r:id="rId10"/>
    <p:sldId id="309" r:id="rId11"/>
    <p:sldId id="487" r:id="rId12"/>
    <p:sldId id="312" r:id="rId13"/>
    <p:sldId id="279" r:id="rId14"/>
    <p:sldId id="466" r:id="rId15"/>
    <p:sldId id="386" r:id="rId16"/>
    <p:sldId id="260" r:id="rId17"/>
    <p:sldId id="481" r:id="rId18"/>
    <p:sldId id="474" r:id="rId19"/>
    <p:sldId id="482" r:id="rId20"/>
    <p:sldId id="257" r:id="rId21"/>
    <p:sldId id="483" r:id="rId22"/>
    <p:sldId id="263" r:id="rId23"/>
    <p:sldId id="262" r:id="rId24"/>
    <p:sldId id="376" r:id="rId25"/>
    <p:sldId id="377" r:id="rId26"/>
    <p:sldId id="258" r:id="rId27"/>
    <p:sldId id="484" r:id="rId28"/>
    <p:sldId id="266" r:id="rId29"/>
    <p:sldId id="270" r:id="rId30"/>
    <p:sldId id="264" r:id="rId31"/>
    <p:sldId id="265" r:id="rId32"/>
    <p:sldId id="268" r:id="rId33"/>
    <p:sldId id="288" r:id="rId34"/>
    <p:sldId id="289" r:id="rId35"/>
    <p:sldId id="302" r:id="rId36"/>
    <p:sldId id="292" r:id="rId37"/>
    <p:sldId id="293" r:id="rId38"/>
    <p:sldId id="294" r:id="rId39"/>
    <p:sldId id="295" r:id="rId40"/>
    <p:sldId id="296" r:id="rId41"/>
    <p:sldId id="297" r:id="rId42"/>
    <p:sldId id="313" r:id="rId43"/>
    <p:sldId id="465" r:id="rId44"/>
    <p:sldId id="435" r:id="rId45"/>
    <p:sldId id="488" r:id="rId46"/>
    <p:sldId id="489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64" r:id="rId58"/>
    <p:sldId id="324" r:id="rId59"/>
    <p:sldId id="325" r:id="rId60"/>
    <p:sldId id="326" r:id="rId61"/>
    <p:sldId id="447" r:id="rId62"/>
    <p:sldId id="464" r:id="rId63"/>
    <p:sldId id="480" r:id="rId64"/>
    <p:sldId id="485" r:id="rId65"/>
    <p:sldId id="366" r:id="rId66"/>
    <p:sldId id="274" r:id="rId67"/>
    <p:sldId id="415" r:id="rId68"/>
    <p:sldId id="281" r:id="rId69"/>
    <p:sldId id="437" r:id="rId70"/>
    <p:sldId id="486" r:id="rId71"/>
    <p:sldId id="438" r:id="rId72"/>
    <p:sldId id="439" r:id="rId73"/>
    <p:sldId id="449" r:id="rId74"/>
    <p:sldId id="422" r:id="rId75"/>
    <p:sldId id="423" r:id="rId76"/>
    <p:sldId id="467" r:id="rId77"/>
    <p:sldId id="468" r:id="rId78"/>
    <p:sldId id="469" r:id="rId79"/>
    <p:sldId id="470" r:id="rId80"/>
    <p:sldId id="471" r:id="rId81"/>
    <p:sldId id="459" r:id="rId82"/>
    <p:sldId id="472" r:id="rId83"/>
    <p:sldId id="460" r:id="rId84"/>
    <p:sldId id="463" r:id="rId85"/>
    <p:sldId id="455" r:id="rId86"/>
    <p:sldId id="462" r:id="rId87"/>
    <p:sldId id="473" r:id="rId88"/>
    <p:sldId id="431" r:id="rId89"/>
    <p:sldId id="432" r:id="rId90"/>
    <p:sldId id="457" r:id="rId91"/>
    <p:sldId id="458" r:id="rId92"/>
    <p:sldId id="453" r:id="rId93"/>
    <p:sldId id="452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167" autoAdjust="0"/>
  </p:normalViewPr>
  <p:slideViewPr>
    <p:cSldViewPr>
      <p:cViewPr varScale="1">
        <p:scale>
          <a:sx n="97" d="100"/>
          <a:sy n="97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10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notesMaster" Target="notesMasters/notesMaster1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1.Working_Papers\2.Submitted\developing_an_attitude\APSR\ad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0.223</c:v>
                </c:pt>
                <c:pt idx="1">
                  <c:v>0.43</c:v>
                </c:pt>
                <c:pt idx="2">
                  <c:v>0.446</c:v>
                </c:pt>
                <c:pt idx="3">
                  <c:v>0.411</c:v>
                </c:pt>
                <c:pt idx="4">
                  <c:v>0.439000000000002</c:v>
                </c:pt>
                <c:pt idx="5">
                  <c:v>0.432</c:v>
                </c:pt>
                <c:pt idx="6">
                  <c:v>0.429</c:v>
                </c:pt>
                <c:pt idx="7">
                  <c:v>0.411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Australia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0.208</c:v>
                </c:pt>
                <c:pt idx="1">
                  <c:v>0.455</c:v>
                </c:pt>
                <c:pt idx="2">
                  <c:v>0.424</c:v>
                </c:pt>
                <c:pt idx="3">
                  <c:v>0.399000000000002</c:v>
                </c:pt>
                <c:pt idx="4">
                  <c:v>0.424</c:v>
                </c:pt>
                <c:pt idx="5">
                  <c:v>0.391000000000002</c:v>
                </c:pt>
                <c:pt idx="6">
                  <c:v>0.421</c:v>
                </c:pt>
                <c:pt idx="7">
                  <c:v>0.371000000000001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8812984"/>
        <c:axId val="734136936"/>
      </c:barChart>
      <c:catAx>
        <c:axId val="718812984"/>
        <c:scaling>
          <c:orientation val="minMax"/>
        </c:scaling>
        <c:delete val="0"/>
        <c:axPos val="b"/>
        <c:majorTickMark val="out"/>
        <c:minorTickMark val="none"/>
        <c:tickLblPos val="nextTo"/>
        <c:crossAx val="734136936"/>
        <c:crosses val="autoZero"/>
        <c:auto val="1"/>
        <c:lblAlgn val="ctr"/>
        <c:lblOffset val="100"/>
        <c:noMultiLvlLbl val="0"/>
      </c:catAx>
      <c:valAx>
        <c:axId val="734136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8812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Political Pref.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0.444</c:v>
                </c:pt>
                <c:pt idx="1">
                  <c:v>0.491</c:v>
                </c:pt>
                <c:pt idx="2">
                  <c:v>0.404</c:v>
                </c:pt>
                <c:pt idx="3">
                  <c:v>0.509</c:v>
                </c:pt>
                <c:pt idx="4">
                  <c:v>0.563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Church At.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0.437000000000001</c:v>
                </c:pt>
                <c:pt idx="1">
                  <c:v>0.459</c:v>
                </c:pt>
                <c:pt idx="2">
                  <c:v>0.352</c:v>
                </c:pt>
                <c:pt idx="3">
                  <c:v>0.536</c:v>
                </c:pt>
                <c:pt idx="4">
                  <c:v>0.653000000000003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Education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0.623000000000002</c:v>
                </c:pt>
                <c:pt idx="1">
                  <c:v>0.673000000000003</c:v>
                </c:pt>
                <c:pt idx="2">
                  <c:v>0.549</c:v>
                </c:pt>
                <c:pt idx="3">
                  <c:v>0.88</c:v>
                </c:pt>
                <c:pt idx="4">
                  <c:v>0.854000000000001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Neuroticism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0.178</c:v>
                </c:pt>
                <c:pt idx="1">
                  <c:v>0.224</c:v>
                </c:pt>
                <c:pt idx="2">
                  <c:v>0.097</c:v>
                </c:pt>
                <c:pt idx="3">
                  <c:v>0.353</c:v>
                </c:pt>
                <c:pt idx="4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3136440"/>
        <c:axId val="803145480"/>
      </c:barChart>
      <c:catAx>
        <c:axId val="803136440"/>
        <c:scaling>
          <c:orientation val="minMax"/>
        </c:scaling>
        <c:delete val="0"/>
        <c:axPos val="b"/>
        <c:majorTickMark val="out"/>
        <c:minorTickMark val="none"/>
        <c:tickLblPos val="nextTo"/>
        <c:crossAx val="803145480"/>
        <c:crosses val="autoZero"/>
        <c:auto val="1"/>
        <c:lblAlgn val="ctr"/>
        <c:lblOffset val="100"/>
        <c:noMultiLvlLbl val="0"/>
      </c:catAx>
      <c:valAx>
        <c:axId val="803145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3136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Political Pref.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0.757000000000004</c:v>
                </c:pt>
                <c:pt idx="1">
                  <c:v>0.643000000000005</c:v>
                </c:pt>
                <c:pt idx="2">
                  <c:v>0.611000000000001</c:v>
                </c:pt>
                <c:pt idx="3">
                  <c:v>0.79</c:v>
                </c:pt>
                <c:pt idx="4">
                  <c:v>0.753000000000004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Church At.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0.608000000000001</c:v>
                </c:pt>
                <c:pt idx="1">
                  <c:v>0.603000000000001</c:v>
                </c:pt>
                <c:pt idx="2">
                  <c:v>0.488</c:v>
                </c:pt>
                <c:pt idx="3">
                  <c:v>0.722000000000001</c:v>
                </c:pt>
                <c:pt idx="4">
                  <c:v>0.714000000000001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Education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0.49</c:v>
                </c:pt>
                <c:pt idx="1">
                  <c:v>0.543</c:v>
                </c:pt>
                <c:pt idx="2">
                  <c:v>0.443</c:v>
                </c:pt>
                <c:pt idx="3">
                  <c:v>0.706000000000001</c:v>
                </c:pt>
                <c:pt idx="4">
                  <c:v>0.746000000000004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Neuroticism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0.108</c:v>
                </c:pt>
                <c:pt idx="1">
                  <c:v>0.197</c:v>
                </c:pt>
                <c:pt idx="2">
                  <c:v>0.115</c:v>
                </c:pt>
                <c:pt idx="3">
                  <c:v>0.36</c:v>
                </c:pt>
                <c:pt idx="4">
                  <c:v>0.429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788264"/>
        <c:axId val="408669624"/>
      </c:barChart>
      <c:catAx>
        <c:axId val="408788264"/>
        <c:scaling>
          <c:orientation val="minMax"/>
        </c:scaling>
        <c:delete val="0"/>
        <c:axPos val="b"/>
        <c:majorTickMark val="out"/>
        <c:minorTickMark val="none"/>
        <c:tickLblPos val="nextTo"/>
        <c:crossAx val="408669624"/>
        <c:crosses val="autoZero"/>
        <c:auto val="1"/>
        <c:lblAlgn val="ctr"/>
        <c:lblOffset val="100"/>
        <c:noMultiLvlLbl val="0"/>
      </c:catAx>
      <c:valAx>
        <c:axId val="408669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8788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955599300087"/>
          <c:y val="0.0282524059492563"/>
          <c:w val="0.870872703412078"/>
          <c:h val="0.686730096237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Cor!$B$27</c:f>
              <c:strCache>
                <c:ptCount val="1"/>
                <c:pt idx="0">
                  <c:v>MZ</c:v>
                </c:pt>
              </c:strCache>
            </c:strRef>
          </c:tx>
          <c:invertIfNegative val="0"/>
          <c:cat>
            <c:strRef>
              <c:f>Cor!$A$28:$A$46</c:f>
              <c:strCache>
                <c:ptCount val="19"/>
                <c:pt idx="0">
                  <c:v>9.5</c:v>
                </c:pt>
                <c:pt idx="1">
                  <c:v>11</c:v>
                </c:pt>
                <c:pt idx="2">
                  <c:v>12.5</c:v>
                </c:pt>
                <c:pt idx="3">
                  <c:v>14</c:v>
                </c:pt>
                <c:pt idx="4">
                  <c:v>15.5</c:v>
                </c:pt>
                <c:pt idx="5">
                  <c:v>17</c:v>
                </c:pt>
                <c:pt idx="6">
                  <c:v>18-20</c:v>
                </c:pt>
                <c:pt idx="7">
                  <c:v>21-25</c:v>
                </c:pt>
                <c:pt idx="8">
                  <c:v>26-30</c:v>
                </c:pt>
                <c:pt idx="9">
                  <c:v>31-35</c:v>
                </c:pt>
                <c:pt idx="10">
                  <c:v>36-40</c:v>
                </c:pt>
                <c:pt idx="11">
                  <c:v>41-45</c:v>
                </c:pt>
                <c:pt idx="12">
                  <c:v>46-50</c:v>
                </c:pt>
                <c:pt idx="13">
                  <c:v>51-55</c:v>
                </c:pt>
                <c:pt idx="14">
                  <c:v>56-60</c:v>
                </c:pt>
                <c:pt idx="15">
                  <c:v>61-65</c:v>
                </c:pt>
                <c:pt idx="16">
                  <c:v>66-70</c:v>
                </c:pt>
                <c:pt idx="17">
                  <c:v>71-75</c:v>
                </c:pt>
                <c:pt idx="18">
                  <c:v>75+</c:v>
                </c:pt>
              </c:strCache>
            </c:strRef>
          </c:cat>
          <c:val>
            <c:numRef>
              <c:f>Cor!$B$28:$B$46</c:f>
              <c:numCache>
                <c:formatCode>General</c:formatCode>
                <c:ptCount val="19"/>
                <c:pt idx="0">
                  <c:v>9.3</c:v>
                </c:pt>
                <c:pt idx="1">
                  <c:v>31.1</c:v>
                </c:pt>
                <c:pt idx="2">
                  <c:v>41.9</c:v>
                </c:pt>
                <c:pt idx="3">
                  <c:v>52.40000000000001</c:v>
                </c:pt>
                <c:pt idx="4">
                  <c:v>43.3</c:v>
                </c:pt>
                <c:pt idx="5">
                  <c:v>64.7</c:v>
                </c:pt>
                <c:pt idx="6">
                  <c:v>62.2</c:v>
                </c:pt>
                <c:pt idx="7">
                  <c:v>61.9</c:v>
                </c:pt>
                <c:pt idx="8">
                  <c:v>69.9</c:v>
                </c:pt>
                <c:pt idx="9">
                  <c:v>56.9</c:v>
                </c:pt>
                <c:pt idx="10">
                  <c:v>72.2</c:v>
                </c:pt>
                <c:pt idx="11">
                  <c:v>55.7</c:v>
                </c:pt>
                <c:pt idx="12">
                  <c:v>56.2</c:v>
                </c:pt>
                <c:pt idx="13">
                  <c:v>66.1</c:v>
                </c:pt>
                <c:pt idx="14">
                  <c:v>63.5</c:v>
                </c:pt>
                <c:pt idx="15">
                  <c:v>60.5</c:v>
                </c:pt>
                <c:pt idx="16">
                  <c:v>67.1</c:v>
                </c:pt>
                <c:pt idx="17">
                  <c:v>73.4</c:v>
                </c:pt>
                <c:pt idx="18">
                  <c:v>58.0</c:v>
                </c:pt>
              </c:numCache>
            </c:numRef>
          </c:val>
        </c:ser>
        <c:ser>
          <c:idx val="1"/>
          <c:order val="1"/>
          <c:tx>
            <c:strRef>
              <c:f>Cor!$C$27</c:f>
              <c:strCache>
                <c:ptCount val="1"/>
                <c:pt idx="0">
                  <c:v>DZ</c:v>
                </c:pt>
              </c:strCache>
            </c:strRef>
          </c:tx>
          <c:invertIfNegative val="0"/>
          <c:cat>
            <c:strRef>
              <c:f>Cor!$A$28:$A$46</c:f>
              <c:strCache>
                <c:ptCount val="19"/>
                <c:pt idx="0">
                  <c:v>9.5</c:v>
                </c:pt>
                <c:pt idx="1">
                  <c:v>11</c:v>
                </c:pt>
                <c:pt idx="2">
                  <c:v>12.5</c:v>
                </c:pt>
                <c:pt idx="3">
                  <c:v>14</c:v>
                </c:pt>
                <c:pt idx="4">
                  <c:v>15.5</c:v>
                </c:pt>
                <c:pt idx="5">
                  <c:v>17</c:v>
                </c:pt>
                <c:pt idx="6">
                  <c:v>18-20</c:v>
                </c:pt>
                <c:pt idx="7">
                  <c:v>21-25</c:v>
                </c:pt>
                <c:pt idx="8">
                  <c:v>26-30</c:v>
                </c:pt>
                <c:pt idx="9">
                  <c:v>31-35</c:v>
                </c:pt>
                <c:pt idx="10">
                  <c:v>36-40</c:v>
                </c:pt>
                <c:pt idx="11">
                  <c:v>41-45</c:v>
                </c:pt>
                <c:pt idx="12">
                  <c:v>46-50</c:v>
                </c:pt>
                <c:pt idx="13">
                  <c:v>51-55</c:v>
                </c:pt>
                <c:pt idx="14">
                  <c:v>56-60</c:v>
                </c:pt>
                <c:pt idx="15">
                  <c:v>61-65</c:v>
                </c:pt>
                <c:pt idx="16">
                  <c:v>66-70</c:v>
                </c:pt>
                <c:pt idx="17">
                  <c:v>71-75</c:v>
                </c:pt>
                <c:pt idx="18">
                  <c:v>75+</c:v>
                </c:pt>
              </c:strCache>
            </c:strRef>
          </c:cat>
          <c:val>
            <c:numRef>
              <c:f>Cor!$C$28:$C$46</c:f>
              <c:numCache>
                <c:formatCode>General</c:formatCode>
                <c:ptCount val="19"/>
                <c:pt idx="0">
                  <c:v>30.8</c:v>
                </c:pt>
                <c:pt idx="1">
                  <c:v>28.4</c:v>
                </c:pt>
                <c:pt idx="2">
                  <c:v>37.0</c:v>
                </c:pt>
                <c:pt idx="3">
                  <c:v>50.6</c:v>
                </c:pt>
                <c:pt idx="4">
                  <c:v>44.1</c:v>
                </c:pt>
                <c:pt idx="5">
                  <c:v>60.4</c:v>
                </c:pt>
                <c:pt idx="6">
                  <c:v>67.5</c:v>
                </c:pt>
                <c:pt idx="7">
                  <c:v>43.2</c:v>
                </c:pt>
                <c:pt idx="8">
                  <c:v>39.2</c:v>
                </c:pt>
                <c:pt idx="9">
                  <c:v>44.2</c:v>
                </c:pt>
                <c:pt idx="10">
                  <c:v>36.9</c:v>
                </c:pt>
                <c:pt idx="11">
                  <c:v>39.6</c:v>
                </c:pt>
                <c:pt idx="12">
                  <c:v>33.5</c:v>
                </c:pt>
                <c:pt idx="13">
                  <c:v>39.6</c:v>
                </c:pt>
                <c:pt idx="14">
                  <c:v>30.9</c:v>
                </c:pt>
                <c:pt idx="15">
                  <c:v>36.9</c:v>
                </c:pt>
                <c:pt idx="16">
                  <c:v>39.5</c:v>
                </c:pt>
                <c:pt idx="17">
                  <c:v>42.1</c:v>
                </c:pt>
                <c:pt idx="18">
                  <c:v>35.8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7736"/>
        <c:axId val="2182472"/>
      </c:barChart>
      <c:catAx>
        <c:axId val="2397736"/>
        <c:scaling>
          <c:orientation val="minMax"/>
        </c:scaling>
        <c:delete val="0"/>
        <c:axPos val="b"/>
        <c:majorTickMark val="out"/>
        <c:minorTickMark val="none"/>
        <c:tickLblPos val="nextTo"/>
        <c:crossAx val="2182472"/>
        <c:crosses val="autoZero"/>
        <c:auto val="1"/>
        <c:lblAlgn val="ctr"/>
        <c:lblOffset val="100"/>
        <c:noMultiLvlLbl val="0"/>
      </c:catAx>
      <c:valAx>
        <c:axId val="2182472"/>
        <c:scaling>
          <c:orientation val="minMax"/>
          <c:max val="100.0"/>
          <c:min val="0.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0"/>
        </c:spPr>
        <c:crossAx val="2397736"/>
        <c:crosses val="autoZero"/>
        <c:crossBetween val="between"/>
        <c:majorUnit val="20.0"/>
        <c:minorUnit val="20.0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Stature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0.223</c:v>
                </c:pt>
                <c:pt idx="1">
                  <c:v>0.43</c:v>
                </c:pt>
                <c:pt idx="2">
                  <c:v>0.446</c:v>
                </c:pt>
                <c:pt idx="3">
                  <c:v>0.411</c:v>
                </c:pt>
                <c:pt idx="4">
                  <c:v>0.439000000000002</c:v>
                </c:pt>
                <c:pt idx="5">
                  <c:v>0.432</c:v>
                </c:pt>
                <c:pt idx="6">
                  <c:v>0.429</c:v>
                </c:pt>
                <c:pt idx="7">
                  <c:v>0.411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Liberalism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0.619000000000005</c:v>
                </c:pt>
                <c:pt idx="1">
                  <c:v>0.456</c:v>
                </c:pt>
                <c:pt idx="2">
                  <c:v>0.369</c:v>
                </c:pt>
                <c:pt idx="3">
                  <c:v>0.396000000000003</c:v>
                </c:pt>
                <c:pt idx="4">
                  <c:v>0.41</c:v>
                </c:pt>
                <c:pt idx="5">
                  <c:v>0.341</c:v>
                </c:pt>
                <c:pt idx="6">
                  <c:v>0.405</c:v>
                </c:pt>
                <c:pt idx="7">
                  <c:v>0.328000000000003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847480"/>
        <c:axId val="794606296"/>
      </c:barChart>
      <c:catAx>
        <c:axId val="482847480"/>
        <c:scaling>
          <c:orientation val="minMax"/>
        </c:scaling>
        <c:delete val="0"/>
        <c:axPos val="b"/>
        <c:majorTickMark val="out"/>
        <c:minorTickMark val="none"/>
        <c:tickLblPos val="nextTo"/>
        <c:crossAx val="794606296"/>
        <c:crosses val="autoZero"/>
        <c:auto val="1"/>
        <c:lblAlgn val="ctr"/>
        <c:lblOffset val="100"/>
        <c:noMultiLvlLbl val="0"/>
      </c:catAx>
      <c:valAx>
        <c:axId val="794606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2847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0.619000000000003</c:v>
                </c:pt>
                <c:pt idx="1">
                  <c:v>0.456</c:v>
                </c:pt>
                <c:pt idx="2">
                  <c:v>0.369</c:v>
                </c:pt>
                <c:pt idx="3">
                  <c:v>0.396000000000002</c:v>
                </c:pt>
                <c:pt idx="4">
                  <c:v>0.41</c:v>
                </c:pt>
                <c:pt idx="5">
                  <c:v>0.341</c:v>
                </c:pt>
                <c:pt idx="6">
                  <c:v>0.405</c:v>
                </c:pt>
                <c:pt idx="7">
                  <c:v>0.328000000000002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Australia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0.683</c:v>
                </c:pt>
                <c:pt idx="1">
                  <c:v>0.469</c:v>
                </c:pt>
                <c:pt idx="2">
                  <c:v>0.409</c:v>
                </c:pt>
                <c:pt idx="3">
                  <c:v>0.437000000000001</c:v>
                </c:pt>
                <c:pt idx="4">
                  <c:v>0.443</c:v>
                </c:pt>
                <c:pt idx="5">
                  <c:v>0.423</c:v>
                </c:pt>
                <c:pt idx="6">
                  <c:v>0.488</c:v>
                </c:pt>
                <c:pt idx="7">
                  <c:v>0.408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5025000"/>
        <c:axId val="734296040"/>
      </c:barChart>
      <c:catAx>
        <c:axId val="735025000"/>
        <c:scaling>
          <c:orientation val="minMax"/>
        </c:scaling>
        <c:delete val="0"/>
        <c:axPos val="b"/>
        <c:majorTickMark val="out"/>
        <c:minorTickMark val="none"/>
        <c:tickLblPos val="nextTo"/>
        <c:crossAx val="734296040"/>
        <c:crosses val="autoZero"/>
        <c:auto val="1"/>
        <c:lblAlgn val="ctr"/>
        <c:lblOffset val="100"/>
        <c:noMultiLvlLbl val="0"/>
      </c:catAx>
      <c:valAx>
        <c:axId val="734296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5025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Stature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0.223</c:v>
                </c:pt>
                <c:pt idx="1">
                  <c:v>0.43</c:v>
                </c:pt>
                <c:pt idx="2">
                  <c:v>0.446</c:v>
                </c:pt>
                <c:pt idx="3">
                  <c:v>0.411</c:v>
                </c:pt>
                <c:pt idx="4">
                  <c:v>0.439000000000002</c:v>
                </c:pt>
                <c:pt idx="5">
                  <c:v>0.432</c:v>
                </c:pt>
                <c:pt idx="6">
                  <c:v>0.429</c:v>
                </c:pt>
                <c:pt idx="7">
                  <c:v>0.411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Neuroticism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0.092</c:v>
                </c:pt>
                <c:pt idx="1">
                  <c:v>0.157</c:v>
                </c:pt>
                <c:pt idx="2">
                  <c:v>0.148</c:v>
                </c:pt>
                <c:pt idx="3">
                  <c:v>0.127</c:v>
                </c:pt>
                <c:pt idx="4">
                  <c:v>0.134</c:v>
                </c:pt>
                <c:pt idx="5">
                  <c:v>0.109</c:v>
                </c:pt>
                <c:pt idx="6">
                  <c:v>0.172</c:v>
                </c:pt>
                <c:pt idx="7">
                  <c:v>0.137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4111528"/>
        <c:axId val="734922056"/>
      </c:barChart>
      <c:catAx>
        <c:axId val="734111528"/>
        <c:scaling>
          <c:orientation val="minMax"/>
        </c:scaling>
        <c:delete val="0"/>
        <c:axPos val="b"/>
        <c:majorTickMark val="out"/>
        <c:minorTickMark val="none"/>
        <c:tickLblPos val="nextTo"/>
        <c:crossAx val="734922056"/>
        <c:crosses val="autoZero"/>
        <c:auto val="1"/>
        <c:lblAlgn val="ctr"/>
        <c:lblOffset val="100"/>
        <c:noMultiLvlLbl val="0"/>
      </c:catAx>
      <c:valAx>
        <c:axId val="734922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4111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Political Pref.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0.642000000000004</c:v>
                </c:pt>
                <c:pt idx="1">
                  <c:v>0.434000000000001</c:v>
                </c:pt>
                <c:pt idx="2">
                  <c:v>0.378000000000002</c:v>
                </c:pt>
                <c:pt idx="3">
                  <c:v>0.382000000000002</c:v>
                </c:pt>
                <c:pt idx="4">
                  <c:v>0.4</c:v>
                </c:pt>
                <c:pt idx="5">
                  <c:v>0.377000000000002</c:v>
                </c:pt>
                <c:pt idx="6">
                  <c:v>0.316000000000002</c:v>
                </c:pt>
                <c:pt idx="7">
                  <c:v>0.329000000000002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Church At.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0.754000000000004</c:v>
                </c:pt>
                <c:pt idx="1">
                  <c:v>0.434000000000001</c:v>
                </c:pt>
                <c:pt idx="2">
                  <c:v>0.412</c:v>
                </c:pt>
                <c:pt idx="3">
                  <c:v>0.383000000000002</c:v>
                </c:pt>
                <c:pt idx="4">
                  <c:v>0.379000000000002</c:v>
                </c:pt>
                <c:pt idx="5">
                  <c:v>0.344</c:v>
                </c:pt>
                <c:pt idx="6">
                  <c:v>0.397000000000002</c:v>
                </c:pt>
                <c:pt idx="7">
                  <c:v>0.372000000000002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Education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0.568</c:v>
                </c:pt>
                <c:pt idx="1">
                  <c:v>0.472</c:v>
                </c:pt>
                <c:pt idx="2">
                  <c:v>0.427</c:v>
                </c:pt>
                <c:pt idx="3">
                  <c:v>0.449</c:v>
                </c:pt>
                <c:pt idx="4">
                  <c:v>0.502</c:v>
                </c:pt>
                <c:pt idx="5">
                  <c:v>0.539</c:v>
                </c:pt>
                <c:pt idx="6">
                  <c:v>0.573</c:v>
                </c:pt>
                <c:pt idx="7">
                  <c:v>0.534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Neuroticism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0.092</c:v>
                </c:pt>
                <c:pt idx="1">
                  <c:v>0.157</c:v>
                </c:pt>
                <c:pt idx="2">
                  <c:v>0.148</c:v>
                </c:pt>
                <c:pt idx="3">
                  <c:v>0.127</c:v>
                </c:pt>
                <c:pt idx="4">
                  <c:v>0.134</c:v>
                </c:pt>
                <c:pt idx="5">
                  <c:v>0.109</c:v>
                </c:pt>
                <c:pt idx="6">
                  <c:v>0.172</c:v>
                </c:pt>
                <c:pt idx="7">
                  <c:v>0.137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9167752"/>
        <c:axId val="503503864"/>
      </c:barChart>
      <c:catAx>
        <c:axId val="719167752"/>
        <c:scaling>
          <c:orientation val="minMax"/>
        </c:scaling>
        <c:delete val="0"/>
        <c:axPos val="b"/>
        <c:majorTickMark val="out"/>
        <c:minorTickMark val="none"/>
        <c:tickLblPos val="nextTo"/>
        <c:crossAx val="503503864"/>
        <c:crosses val="autoZero"/>
        <c:auto val="1"/>
        <c:lblAlgn val="ctr"/>
        <c:lblOffset val="100"/>
        <c:noMultiLvlLbl val="0"/>
      </c:catAx>
      <c:valAx>
        <c:axId val="503503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9167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Political Pref.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0.831000000000001</c:v>
                </c:pt>
                <c:pt idx="1">
                  <c:v>0.742000000000004</c:v>
                </c:pt>
                <c:pt idx="2">
                  <c:v>0.716000000000001</c:v>
                </c:pt>
                <c:pt idx="3">
                  <c:v>0.686</c:v>
                </c:pt>
                <c:pt idx="4">
                  <c:v>0.739000000000003</c:v>
                </c:pt>
                <c:pt idx="5">
                  <c:v>0.705000000000001</c:v>
                </c:pt>
                <c:pt idx="6">
                  <c:v>0.532</c:v>
                </c:pt>
                <c:pt idx="7">
                  <c:v>0.561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Church At.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0.819</c:v>
                </c:pt>
                <c:pt idx="1">
                  <c:v>0.566</c:v>
                </c:pt>
                <c:pt idx="2">
                  <c:v>0.565</c:v>
                </c:pt>
                <c:pt idx="3">
                  <c:v>0.575000000000001</c:v>
                </c:pt>
                <c:pt idx="4">
                  <c:v>0.585</c:v>
                </c:pt>
                <c:pt idx="5">
                  <c:v>0.496000000000001</c:v>
                </c:pt>
                <c:pt idx="6">
                  <c:v>0.531</c:v>
                </c:pt>
                <c:pt idx="7">
                  <c:v>0.456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Education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0.508</c:v>
                </c:pt>
                <c:pt idx="1">
                  <c:v>0.294</c:v>
                </c:pt>
                <c:pt idx="2">
                  <c:v>0.234</c:v>
                </c:pt>
                <c:pt idx="3">
                  <c:v>0.303</c:v>
                </c:pt>
                <c:pt idx="4">
                  <c:v>0.294</c:v>
                </c:pt>
                <c:pt idx="5">
                  <c:v>0.385000000000002</c:v>
                </c:pt>
                <c:pt idx="6">
                  <c:v>0.469</c:v>
                </c:pt>
                <c:pt idx="7">
                  <c:v>0.34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Neuroticism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0.0590000000000004</c:v>
                </c:pt>
                <c:pt idx="1">
                  <c:v>0.15</c:v>
                </c:pt>
                <c:pt idx="2">
                  <c:v>0.111</c:v>
                </c:pt>
                <c:pt idx="3">
                  <c:v>0.139</c:v>
                </c:pt>
                <c:pt idx="4">
                  <c:v>0.162</c:v>
                </c:pt>
                <c:pt idx="5">
                  <c:v>0.145</c:v>
                </c:pt>
                <c:pt idx="6">
                  <c:v>0.137</c:v>
                </c:pt>
                <c:pt idx="7">
                  <c:v>0.111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4286728"/>
        <c:axId val="734289528"/>
      </c:barChart>
      <c:catAx>
        <c:axId val="734286728"/>
        <c:scaling>
          <c:orientation val="minMax"/>
        </c:scaling>
        <c:delete val="0"/>
        <c:axPos val="b"/>
        <c:majorTickMark val="out"/>
        <c:minorTickMark val="none"/>
        <c:tickLblPos val="nextTo"/>
        <c:crossAx val="734289528"/>
        <c:crosses val="autoZero"/>
        <c:auto val="1"/>
        <c:lblAlgn val="ctr"/>
        <c:lblOffset val="100"/>
        <c:noMultiLvlLbl val="0"/>
      </c:catAx>
      <c:valAx>
        <c:axId val="734289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4286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US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0.483</c:v>
                </c:pt>
                <c:pt idx="1">
                  <c:v>0.502</c:v>
                </c:pt>
                <c:pt idx="2">
                  <c:v>0.432</c:v>
                </c:pt>
                <c:pt idx="3">
                  <c:v>0.850000000000001</c:v>
                </c:pt>
                <c:pt idx="4">
                  <c:v>0.855000000000001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Australia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0.415</c:v>
                </c:pt>
                <c:pt idx="1">
                  <c:v>0.501</c:v>
                </c:pt>
                <c:pt idx="2">
                  <c:v>0.441</c:v>
                </c:pt>
                <c:pt idx="3">
                  <c:v>0.872000000000004</c:v>
                </c:pt>
                <c:pt idx="4">
                  <c:v>0.827000000000001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903224"/>
        <c:axId val="793906200"/>
      </c:barChart>
      <c:catAx>
        <c:axId val="793903224"/>
        <c:scaling>
          <c:orientation val="minMax"/>
        </c:scaling>
        <c:delete val="0"/>
        <c:axPos val="b"/>
        <c:majorTickMark val="out"/>
        <c:minorTickMark val="none"/>
        <c:tickLblPos val="nextTo"/>
        <c:crossAx val="793906200"/>
        <c:crosses val="autoZero"/>
        <c:auto val="1"/>
        <c:lblAlgn val="ctr"/>
        <c:lblOffset val="100"/>
        <c:noMultiLvlLbl val="0"/>
      </c:catAx>
      <c:valAx>
        <c:axId val="793906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3903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Stature US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0.483</c:v>
                </c:pt>
                <c:pt idx="1">
                  <c:v>0.502</c:v>
                </c:pt>
                <c:pt idx="2">
                  <c:v>0.432</c:v>
                </c:pt>
                <c:pt idx="3">
                  <c:v>0.850000000000001</c:v>
                </c:pt>
                <c:pt idx="4">
                  <c:v>0.855000000000001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Stature OZ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0.415</c:v>
                </c:pt>
                <c:pt idx="1">
                  <c:v>0.501</c:v>
                </c:pt>
                <c:pt idx="2">
                  <c:v>0.441</c:v>
                </c:pt>
                <c:pt idx="3">
                  <c:v>0.872000000000004</c:v>
                </c:pt>
                <c:pt idx="4">
                  <c:v>0.827000000000001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Liberal US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0.379000000000002</c:v>
                </c:pt>
                <c:pt idx="1">
                  <c:v>0.432</c:v>
                </c:pt>
                <c:pt idx="2">
                  <c:v>0.310000000000002</c:v>
                </c:pt>
                <c:pt idx="3">
                  <c:v>0.593</c:v>
                </c:pt>
                <c:pt idx="4">
                  <c:v>0.637000000000005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Liberal OZ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0.513</c:v>
                </c:pt>
                <c:pt idx="1">
                  <c:v>0.562000000000001</c:v>
                </c:pt>
                <c:pt idx="2">
                  <c:v>0.464</c:v>
                </c:pt>
                <c:pt idx="3">
                  <c:v>0.612000000000001</c:v>
                </c:pt>
                <c:pt idx="4">
                  <c:v>0.691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4756024"/>
        <c:axId val="734748744"/>
      </c:barChart>
      <c:catAx>
        <c:axId val="734756024"/>
        <c:scaling>
          <c:orientation val="minMax"/>
        </c:scaling>
        <c:delete val="0"/>
        <c:axPos val="b"/>
        <c:majorTickMark val="out"/>
        <c:minorTickMark val="none"/>
        <c:tickLblPos val="nextTo"/>
        <c:crossAx val="734748744"/>
        <c:crosses val="autoZero"/>
        <c:auto val="1"/>
        <c:lblAlgn val="ctr"/>
        <c:lblOffset val="100"/>
        <c:noMultiLvlLbl val="0"/>
      </c:catAx>
      <c:valAx>
        <c:axId val="734748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4756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Stature US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0.483</c:v>
                </c:pt>
                <c:pt idx="1">
                  <c:v>0.502</c:v>
                </c:pt>
                <c:pt idx="2">
                  <c:v>0.432</c:v>
                </c:pt>
                <c:pt idx="3">
                  <c:v>0.850000000000001</c:v>
                </c:pt>
                <c:pt idx="4">
                  <c:v>0.855000000000001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Stature OZ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0.415</c:v>
                </c:pt>
                <c:pt idx="1">
                  <c:v>0.501</c:v>
                </c:pt>
                <c:pt idx="2">
                  <c:v>0.441</c:v>
                </c:pt>
                <c:pt idx="3">
                  <c:v>0.872000000000004</c:v>
                </c:pt>
                <c:pt idx="4">
                  <c:v>0.827000000000001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Liberal US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0.379000000000002</c:v>
                </c:pt>
                <c:pt idx="1">
                  <c:v>0.432</c:v>
                </c:pt>
                <c:pt idx="2">
                  <c:v>0.310000000000002</c:v>
                </c:pt>
                <c:pt idx="3">
                  <c:v>0.593</c:v>
                </c:pt>
                <c:pt idx="4">
                  <c:v>0.637000000000004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Liberal OZ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0.513</c:v>
                </c:pt>
                <c:pt idx="1">
                  <c:v>0.562000000000001</c:v>
                </c:pt>
                <c:pt idx="2">
                  <c:v>0.464</c:v>
                </c:pt>
                <c:pt idx="3">
                  <c:v>0.612000000000001</c:v>
                </c:pt>
                <c:pt idx="4">
                  <c:v>0.691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4644456"/>
        <c:axId val="734662440"/>
      </c:barChart>
      <c:catAx>
        <c:axId val="734644456"/>
        <c:scaling>
          <c:orientation val="minMax"/>
        </c:scaling>
        <c:delete val="0"/>
        <c:axPos val="b"/>
        <c:majorTickMark val="out"/>
        <c:minorTickMark val="none"/>
        <c:tickLblPos val="nextTo"/>
        <c:crossAx val="734662440"/>
        <c:crosses val="autoZero"/>
        <c:auto val="1"/>
        <c:lblAlgn val="ctr"/>
        <c:lblOffset val="100"/>
        <c:noMultiLvlLbl val="0"/>
      </c:catAx>
      <c:valAx>
        <c:axId val="734662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4644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9A5F1-05E3-4E78-8238-2C6FB7933358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D5984-44DD-4DEA-9325-D38601716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3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69D56-2B60-4854-B6F4-DA56ED23F182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Consider e.g. “hypertension”:  liability is</a:t>
            </a:r>
            <a:r>
              <a:rPr lang="en-US" baseline="0" dirty="0" smtClean="0"/>
              <a:t> blood pressure (</a:t>
            </a:r>
            <a:r>
              <a:rPr lang="en-US" baseline="0" dirty="0" err="1" smtClean="0"/>
              <a:t>contininous</a:t>
            </a:r>
            <a:r>
              <a:rPr lang="en-US" baseline="0" dirty="0" smtClean="0"/>
              <a:t> measure); diagnosis is doctor deciding you are “hypertension”.</a:t>
            </a:r>
          </a:p>
          <a:p>
            <a:pPr eaLnBrk="1" hangingPunct="1"/>
            <a:r>
              <a:rPr lang="en-US" baseline="0" dirty="0" smtClean="0"/>
              <a:t>Also, e.g. “diabetes” and “fasting glucose”;  “republican” and “conservatism”.  “Genius” and “IQ”. Etc.</a:t>
            </a: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A0B41-893B-45CD-958D-ACB723CBD23B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Astonishing</a:t>
            </a:r>
            <a:r>
              <a:rPr lang="en-US" baseline="0" dirty="0" smtClean="0"/>
              <a:t> intellectual curiosity:  3-volume biography by his graduate student (Karl Pearson).   Self-styled “gentleman”</a:t>
            </a:r>
          </a:p>
          <a:p>
            <a:r>
              <a:rPr lang="en-US" baseline="0" dirty="0" smtClean="0"/>
              <a:t>i.e. didn’t need to earn his living.  Could afford to do research. Many interests:  numbers (devised vest with grid of pockets to accumulate contingency table from observations);  finger-prints; composite photographs;  family history (pedigree methods); statistics (devised correlation coefficient);</a:t>
            </a:r>
          </a:p>
          <a:p>
            <a:r>
              <a:rPr lang="en-US" baseline="0" dirty="0" smtClean="0"/>
              <a:t>Measured family resemblance;  collected first “twin” data (though Augustine hit on the method in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Cent. Ch. 5 of </a:t>
            </a:r>
            <a:r>
              <a:rPr lang="en-US" baseline="0" dirty="0" err="1" smtClean="0"/>
              <a:t>Civitas</a:t>
            </a:r>
            <a:r>
              <a:rPr lang="en-US" baseline="0" dirty="0" smtClean="0"/>
              <a:t> Dei.)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Astonishing</a:t>
            </a:r>
            <a:r>
              <a:rPr lang="en-US" baseline="0" dirty="0" smtClean="0"/>
              <a:t> intellectual curiosity:  3-volume biography by his graduate student (Karl Pearson).   Self-styled “gentleman”</a:t>
            </a:r>
          </a:p>
          <a:p>
            <a:r>
              <a:rPr lang="en-US" baseline="0" dirty="0" smtClean="0"/>
              <a:t>i.e. didn’t need to earn his living.  Could afford to do research. Many interests:  numbers (devised vest with grid of pockets to accumulate contingency table from observations);  finger-prints; composite photographs;  family history (pedigree methods); statistics (devised correlation coefficient);</a:t>
            </a:r>
          </a:p>
          <a:p>
            <a:r>
              <a:rPr lang="en-US" baseline="0" dirty="0" smtClean="0"/>
              <a:t>Measured family resemblance;  collected first “twin” data (though Augustine hit on the method in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Cent. Ch. 5 of </a:t>
            </a:r>
            <a:r>
              <a:rPr lang="en-US" baseline="0" dirty="0" err="1" smtClean="0"/>
              <a:t>Civitas</a:t>
            </a:r>
            <a:r>
              <a:rPr lang="en-US" baseline="0" dirty="0" smtClean="0"/>
              <a:t> Dei.)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AE9C-9B94-49DD-A985-54D9FA30A6C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AE9C-9B94-49DD-A985-54D9FA30A6C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Notice: effects of</a:t>
            </a:r>
            <a:r>
              <a:rPr lang="en-US" baseline="0" dirty="0" smtClean="0"/>
              <a:t> mother and father equal; correlations for sibs close to parents;</a:t>
            </a:r>
          </a:p>
          <a:p>
            <a:r>
              <a:rPr lang="en-US" baseline="0" dirty="0" smtClean="0"/>
              <a:t>Slight correlation between mates (</a:t>
            </a:r>
            <a:r>
              <a:rPr lang="en-US" baseline="0" dirty="0" err="1" smtClean="0"/>
              <a:t>assortative</a:t>
            </a:r>
            <a:r>
              <a:rPr lang="en-US" baseline="0" dirty="0" smtClean="0"/>
              <a:t> mating).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with stature:  notice how much greater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assortative</a:t>
            </a:r>
            <a:r>
              <a:rPr lang="en-US" baseline="0" dirty="0" smtClean="0"/>
              <a:t> mating.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9EDF-26E0-4077-A7D6-7F8E5F6B22DD}" type="slidenum">
              <a:rPr lang="en-US" smtClean="0">
                <a:latin typeface="Times New Roman" pitchFamily="18" charset="0"/>
              </a:rPr>
              <a:pPr/>
              <a:t>42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0840F-5498-4940-AB67-79FE8297A6C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AC2BC5-7D07-4FD4-B3CB-082B8D08BF7F}" type="slidenum">
              <a:rPr lang="en-US" smtClean="0">
                <a:latin typeface="Times New Roman" pitchFamily="18" charset="0"/>
              </a:rPr>
              <a:pPr/>
              <a:t>44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2310D-B276-4156-907C-E3473AD5D2B2}" type="slidenum">
              <a:rPr lang="en-US" smtClean="0">
                <a:latin typeface="Times New Roman" pitchFamily="18" charset="0"/>
              </a:rPr>
              <a:pPr/>
              <a:t>47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6761C-CDB8-4F3F-899F-F486C75A96FE}" type="slidenum">
              <a:rPr lang="en-US" smtClean="0">
                <a:latin typeface="Times New Roman" pitchFamily="18" charset="0"/>
              </a:rPr>
              <a:pPr/>
              <a:t>48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E665B-B5CF-453F-A764-3D4F33E3B851}" type="slidenum">
              <a:rPr lang="en-US" smtClean="0">
                <a:latin typeface="Times New Roman" pitchFamily="18" charset="0"/>
              </a:rPr>
              <a:pPr/>
              <a:t>49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953" y="692326"/>
            <a:ext cx="4530540" cy="341630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053958-D16B-426E-A724-BF348C8157E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4C25E-07D9-46FD-A22A-135FF8EA1858}" type="slidenum">
              <a:rPr lang="en-US" smtClean="0">
                <a:latin typeface="Times New Roman" pitchFamily="18" charset="0"/>
              </a:rPr>
              <a:pPr/>
              <a:t>51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8A66A-5729-4C92-B1BC-7B9F1C141A1F}" type="slidenum">
              <a:rPr lang="en-US" smtClean="0">
                <a:latin typeface="Times New Roman" pitchFamily="18" charset="0"/>
              </a:rPr>
              <a:pPr/>
              <a:t>52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D6DC0-F15D-428C-8F61-A382C7BB89F1}" type="slidenum">
              <a:rPr lang="en-US" smtClean="0">
                <a:latin typeface="Times New Roman" pitchFamily="18" charset="0"/>
              </a:rPr>
              <a:pPr/>
              <a:t>53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95514-A19A-4AC1-9E8D-68E8CCC60E64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F0AF2-1495-4968-A07D-4BC1629ECE80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80BE0-E281-4781-967D-B817DB6ED30F}" type="slidenum">
              <a:rPr lang="en-US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4537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Diagram shows possible</a:t>
            </a:r>
            <a:r>
              <a:rPr lang="en-US" baseline="0" dirty="0" smtClean="0"/>
              <a:t> causes – called “Path Diagram” (Sewall Wright, 1921).  </a:t>
            </a:r>
          </a:p>
          <a:p>
            <a:r>
              <a:rPr lang="en-US" baseline="0" dirty="0" smtClean="0"/>
              <a:t>Will deal with these later in the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053958-D16B-426E-A724-BF348C8157E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C19C7-342A-44A4-8074-B716B2259A5A}" type="slidenum">
              <a:rPr lang="en-US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953" y="692326"/>
            <a:ext cx="4530540" cy="341630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053958-D16B-426E-A724-BF348C8157E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85BC3-8D65-4BB2-97C5-B12059AFB588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5B129-3200-4F17-B62E-48A12302644A}" type="slidenum">
              <a:rPr lang="en-US" smtClean="0">
                <a:latin typeface="Times New Roman" pitchFamily="18" charset="0"/>
              </a:rPr>
              <a:pPr/>
              <a:t>91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BEF4-0371-4B7A-876F-F641FA8193E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1E0D-AE30-4517-8CB9-F98D333070A5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chart" Target="../charts/char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chart" Target="../charts/char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2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3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chart" Target="../charts/char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chart" Target="../charts/char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chart" Target="../charts/char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chart" Target="../charts/char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4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6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6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1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8.xml"/><Relationship Id="rId3" Type="http://schemas.openxmlformats.org/officeDocument/2006/relationships/chart" Target="../charts/char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4" Type="http://schemas.openxmlformats.org/officeDocument/2006/relationships/image" Target="../media/image3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4" Type="http://schemas.openxmlformats.org/officeDocument/2006/relationships/image" Target="../media/image3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4" Type="http://schemas.openxmlformats.org/officeDocument/2006/relationships/image" Target="../media/image3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6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7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Causes of Variation 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391400" cy="1752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2014 International Workshop on Statistical Genetic Methods</a:t>
            </a:r>
          </a:p>
          <a:p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or Human Complex Traits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Boulder, CO.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Lindon</a:t>
            </a:r>
            <a:r>
              <a:rPr lang="en-US" sz="2800" dirty="0" smtClean="0">
                <a:solidFill>
                  <a:schemeClr val="tx1"/>
                </a:solidFill>
              </a:rPr>
              <a:t> Eaves,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VIPBG, Richmond VA.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March 2014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Categorical Outcomes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Often called “threshold traits” because people “affected” if they fall above some level (“threshold”) of a measured or hypothesized continuous trait.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fortunately we are unable to provide accessible alternative text for this. If you require assistance to access this image, please contact help@nature.com or the autho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762000"/>
            <a:ext cx="3733799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32469" y="304800"/>
            <a:ext cx="6928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Douglas Scott Falconer, FRS, FRSE (1913-2004)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791200"/>
            <a:ext cx="751489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1965 Inheritance of liability to certain diseases estimated from </a:t>
            </a:r>
          </a:p>
          <a:p>
            <a:r>
              <a:rPr lang="en-US" sz="2000" dirty="0" smtClean="0"/>
              <a:t>incidence among relatives.,  </a:t>
            </a:r>
            <a:r>
              <a:rPr lang="en-US" sz="2000" i="1" dirty="0" smtClean="0"/>
              <a:t>Ann. Hum. Genet.</a:t>
            </a:r>
            <a:r>
              <a:rPr lang="en-US" sz="2000" b="1" dirty="0" smtClean="0"/>
              <a:t>29:</a:t>
            </a:r>
            <a:r>
              <a:rPr lang="en-US" sz="2000" dirty="0" smtClean="0"/>
              <a:t>51ff.</a:t>
            </a:r>
          </a:p>
          <a:p>
            <a:r>
              <a:rPr lang="en-US" sz="2000" dirty="0" smtClean="0"/>
              <a:t>1960 </a:t>
            </a:r>
            <a:r>
              <a:rPr lang="en-US" sz="2000" i="1" dirty="0" smtClean="0"/>
              <a:t>Introduction to </a:t>
            </a:r>
            <a:r>
              <a:rPr lang="en-US" sz="2000" i="1" dirty="0" err="1" smtClean="0"/>
              <a:t>Quanitative</a:t>
            </a:r>
            <a:r>
              <a:rPr lang="en-US" sz="2000" i="1" dirty="0" smtClean="0"/>
              <a:t> Genetics. </a:t>
            </a:r>
            <a:r>
              <a:rPr lang="en-US" sz="2000" dirty="0" smtClean="0"/>
              <a:t>Edinburgh: Oliver and Boyd.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9750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:\fig9-5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"/>
            <a:ext cx="56340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1600200" y="5181600"/>
            <a:ext cx="662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1600200" y="1295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1676400" y="1371600"/>
            <a:ext cx="6096000" cy="3733800"/>
          </a:xfrm>
          <a:custGeom>
            <a:avLst/>
            <a:gdLst>
              <a:gd name="T0" fmla="*/ 0 w 3840"/>
              <a:gd name="T1" fmla="*/ 2352 h 2352"/>
              <a:gd name="T2" fmla="*/ 1584 w 3840"/>
              <a:gd name="T3" fmla="*/ 1968 h 2352"/>
              <a:gd name="T4" fmla="*/ 2640 w 3840"/>
              <a:gd name="T5" fmla="*/ 336 h 2352"/>
              <a:gd name="T6" fmla="*/ 3840 w 3840"/>
              <a:gd name="T7" fmla="*/ 0 h 2352"/>
              <a:gd name="T8" fmla="*/ 0 60000 65536"/>
              <a:gd name="T9" fmla="*/ 0 60000 65536"/>
              <a:gd name="T10" fmla="*/ 0 60000 65536"/>
              <a:gd name="T11" fmla="*/ 0 60000 65536"/>
              <a:gd name="T12" fmla="*/ 0 w 3840"/>
              <a:gd name="T13" fmla="*/ 0 h 2352"/>
              <a:gd name="T14" fmla="*/ 3840 w 3840"/>
              <a:gd name="T15" fmla="*/ 2352 h 2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0" h="2352">
                <a:moveTo>
                  <a:pt x="0" y="2352"/>
                </a:moveTo>
                <a:cubicBezTo>
                  <a:pt x="572" y="2328"/>
                  <a:pt x="1144" y="2304"/>
                  <a:pt x="1584" y="1968"/>
                </a:cubicBezTo>
                <a:cubicBezTo>
                  <a:pt x="2024" y="1632"/>
                  <a:pt x="2264" y="664"/>
                  <a:pt x="2640" y="336"/>
                </a:cubicBezTo>
                <a:cubicBezTo>
                  <a:pt x="3016" y="8"/>
                  <a:pt x="3428" y="4"/>
                  <a:pt x="384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1295400"/>
            <a:ext cx="11956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Probability</a:t>
            </a:r>
          </a:p>
          <a:p>
            <a:r>
              <a:rPr lang="en-US" sz="1800" dirty="0"/>
              <a:t>      </a:t>
            </a:r>
            <a:r>
              <a:rPr lang="en-US" sz="1800" dirty="0" smtClean="0"/>
              <a:t>  of</a:t>
            </a:r>
            <a:endParaRPr lang="en-US" sz="1800" dirty="0"/>
          </a:p>
          <a:p>
            <a:r>
              <a:rPr lang="en-US" dirty="0" smtClean="0"/>
              <a:t>  Diagnosis</a:t>
            </a:r>
            <a:endParaRPr lang="en-US" sz="1800" dirty="0" smtClean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79525" y="4837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279525" y="1179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955925" y="5218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78486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7848600" y="5334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914400" y="5334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029200" y="3276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937125" y="5141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1600200" y="3276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974725" y="308451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0.5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842125" y="5827713"/>
            <a:ext cx="13117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    Liability</a:t>
            </a:r>
          </a:p>
          <a:p>
            <a:r>
              <a:rPr lang="en-US" dirty="0" smtClean="0"/>
              <a:t>(Trait Value)</a:t>
            </a:r>
            <a:endParaRPr lang="en-US" sz="1800" dirty="0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848600" y="51816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>
              <a:latin typeface="WP MathA" pitchFamily="2" charset="2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93725" y="5230813"/>
            <a:ext cx="312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Arial Unicode MS" pitchFamily="34" charset="-128"/>
              </a:rPr>
              <a:t> </a:t>
            </a:r>
            <a:endParaRPr lang="en-US" sz="3600" b="1">
              <a:latin typeface="WP MathA" pitchFamily="2" charset="2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>
                <a:latin typeface="Bell MT" pitchFamily="18" charset="0"/>
                <a:ea typeface="Calibri" pitchFamily="34" charset="0"/>
                <a:cs typeface="Times New Roman" pitchFamily="18" charset="0"/>
              </a:rPr>
              <a:t>∞</a:t>
            </a:r>
            <a:endParaRPr lang="en-US" sz="18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36" name="TextBox 21"/>
          <p:cNvSpPr txBox="1">
            <a:spLocks noChangeArrowheads="1"/>
          </p:cNvSpPr>
          <p:nvPr/>
        </p:nvSpPr>
        <p:spPr bwMode="auto">
          <a:xfrm>
            <a:off x="990600" y="4953000"/>
            <a:ext cx="8429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/>
              <a:t>-</a:t>
            </a:r>
            <a:r>
              <a:rPr lang="en-US" sz="4400"/>
              <a:t>∞</a:t>
            </a:r>
          </a:p>
          <a:p>
            <a:endParaRPr lang="en-US"/>
          </a:p>
        </p:txBody>
      </p:sp>
      <p:sp>
        <p:nvSpPr>
          <p:cNvPr id="9237" name="TextBox 22"/>
          <p:cNvSpPr txBox="1">
            <a:spLocks noChangeArrowheads="1"/>
          </p:cNvSpPr>
          <p:nvPr/>
        </p:nvSpPr>
        <p:spPr bwMode="auto">
          <a:xfrm>
            <a:off x="8077200" y="5181600"/>
            <a:ext cx="917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+</a:t>
            </a:r>
            <a:r>
              <a:rPr lang="en-US" sz="4400"/>
              <a:t>∞</a:t>
            </a:r>
          </a:p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00200" y="381000"/>
            <a:ext cx="6627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Relationship between continuous normal “liability” </a:t>
            </a:r>
          </a:p>
          <a:p>
            <a:pPr algn="ctr"/>
            <a:r>
              <a:rPr lang="en-US" sz="2400" dirty="0" smtClean="0"/>
              <a:t>and risk of “diagnosis”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dirty="0" smtClean="0"/>
              <a:t>Question that bugs me: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How do you get from “liability” to “catastrophe”?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2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cap="all" dirty="0" smtClean="0"/>
              <a:t>“Heredity”</a:t>
            </a:r>
            <a:endParaRPr lang="en-US" sz="8000" cap="al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8/86/Charles_Darwin_sea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5930"/>
            <a:ext cx="4648200" cy="648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8/86/Charles_Darwin_sea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066800"/>
            <a:ext cx="3276600" cy="45734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304800"/>
            <a:ext cx="5999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Charles Darwin (1809-1882)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5943600"/>
            <a:ext cx="5964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1865:  On the Origin of Species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728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4800"/>
            <a:ext cx="4576621" cy="64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4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066800"/>
            <a:ext cx="3650735" cy="5105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228600"/>
            <a:ext cx="6018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Gregor</a:t>
            </a:r>
            <a:r>
              <a:rPr lang="en-US" sz="4000" dirty="0" smtClean="0"/>
              <a:t> Mendel (1822-1885)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6194574"/>
            <a:ext cx="791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1865:  Experiments in Plant </a:t>
            </a:r>
            <a:r>
              <a:rPr lang="en-US" sz="3600" dirty="0" err="1" smtClean="0"/>
              <a:t>Hybridisation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874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“Genetics”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The Study of 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Variation and Heredity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gaudi.files.wordpress.com/2008/08/sir-francis-gal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72" y="838200"/>
            <a:ext cx="3352028" cy="4550378"/>
          </a:xfrm>
          <a:prstGeom prst="rect">
            <a:avLst/>
          </a:prstGeom>
          <a:noFill/>
        </p:spPr>
      </p:pic>
      <p:pic>
        <p:nvPicPr>
          <p:cNvPr id="17412" name="Picture 4" descr="http://www.huxley.net/contexts/francis-gal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8382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gaudi.files.wordpress.com/2008/08/sir-francis-gal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2959100" cy="4016978"/>
          </a:xfrm>
          <a:prstGeom prst="rect">
            <a:avLst/>
          </a:prstGeom>
          <a:noFill/>
        </p:spPr>
      </p:pic>
      <p:pic>
        <p:nvPicPr>
          <p:cNvPr id="17412" name="Picture 4" descr="http://www.huxley.net/contexts/francis-gal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71600"/>
            <a:ext cx="4038600" cy="4038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5657672"/>
            <a:ext cx="846427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1869: Hereditary Genius</a:t>
            </a:r>
          </a:p>
          <a:p>
            <a:pPr algn="ctr"/>
            <a:r>
              <a:rPr lang="en-US" sz="2400" dirty="0" smtClean="0"/>
              <a:t>1883: Inquiries into Human Faculty and its Development</a:t>
            </a:r>
          </a:p>
          <a:p>
            <a:pPr algn="ctr"/>
            <a:r>
              <a:rPr lang="en-US" sz="2400" dirty="0" smtClean="0"/>
              <a:t>1884-5: </a:t>
            </a:r>
            <a:r>
              <a:rPr lang="en-US" sz="2400" dirty="0" err="1" smtClean="0"/>
              <a:t>Anthropometic</a:t>
            </a:r>
            <a:r>
              <a:rPr lang="en-US" sz="2400" dirty="0" smtClean="0"/>
              <a:t> Laboratory at “National Health Exhibition”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"/>
            <a:ext cx="5828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Francis Galton (1822-1911)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352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alton.org/images/weather-charts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184" y="914400"/>
            <a:ext cx="4295566" cy="5419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304800"/>
            <a:ext cx="383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Galton’s Other Work e.g. Meteorology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8329447" cy="561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152400"/>
            <a:ext cx="560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Hereditary Genius (1869, p 317)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canned Images\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914400"/>
            <a:ext cx="3744685" cy="57911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479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Galton’s Anthropometric </a:t>
            </a:r>
            <a:r>
              <a:rPr lang="en-US" dirty="0" smtClean="0"/>
              <a:t>Laboratory (1884-1885)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canned Images\labora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" y="666750"/>
            <a:ext cx="6924675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ap-system.org/~history/BigPictures/Pearson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599" y="990601"/>
            <a:ext cx="4405575" cy="4852086"/>
          </a:xfrm>
          <a:prstGeom prst="rect">
            <a:avLst/>
          </a:prstGeom>
          <a:noFill/>
        </p:spPr>
      </p:pic>
      <p:pic>
        <p:nvPicPr>
          <p:cNvPr id="19462" name="Picture 6" descr="http://upload.wikimedia.org/wikipedia/commons/2/21/Karl_Pearson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17328"/>
            <a:ext cx="3924533" cy="477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ap-system.org/~history/BigPictures/Pearson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143000"/>
            <a:ext cx="3666949" cy="4038600"/>
          </a:xfrm>
          <a:prstGeom prst="rect">
            <a:avLst/>
          </a:prstGeom>
          <a:noFill/>
        </p:spPr>
      </p:pic>
      <p:pic>
        <p:nvPicPr>
          <p:cNvPr id="19462" name="Picture 6" descr="http://upload.wikimedia.org/wikipedia/commons/2/21/Karl_Pearson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3276600" cy="39857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381000"/>
            <a:ext cx="5458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Karl Pearson (1857-1936)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181600"/>
            <a:ext cx="88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1903: On the Laws of Inheritance in Man: I Physical Characteristics  (with Alice Lee)</a:t>
            </a:r>
          </a:p>
          <a:p>
            <a:pPr algn="ctr"/>
            <a:r>
              <a:rPr lang="en-US" sz="2000" dirty="0" smtClean="0"/>
              <a:t>1904: II Mental and Moral Characteristics </a:t>
            </a:r>
          </a:p>
          <a:p>
            <a:pPr algn="ctr"/>
            <a:r>
              <a:rPr lang="en-US" sz="2000" dirty="0" smtClean="0"/>
              <a:t>1914: The Life, Letters and </a:t>
            </a:r>
            <a:r>
              <a:rPr lang="en-US" sz="2000" dirty="0" err="1" smtClean="0"/>
              <a:t>Labours</a:t>
            </a:r>
            <a:r>
              <a:rPr lang="en-US" sz="2000" dirty="0" smtClean="0"/>
              <a:t> of Francis Galton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4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123" y="533400"/>
            <a:ext cx="879587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6858000" cy="584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28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Pearson and Lee’s diagram for measurement of “span” (finger-tip to finger-tip distance)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“Variation”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8610600" cy="1752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“Why aren’t we all the same?”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9031450" cy="381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5791200"/>
            <a:ext cx="467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Pearson and Lee (1903)  p.378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217" y="838200"/>
            <a:ext cx="838378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62200" y="6019800"/>
            <a:ext cx="467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Pearson and Lee (1903)  p.387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899757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0" y="5105400"/>
            <a:ext cx="474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Pearson and Lee (1903)  p. 373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Modern Data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2209800"/>
            <a:ext cx="6400800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The Virginia 30,000 (N=29691)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The Australia 22,000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(N=20480)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124200" y="18288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362200" y="36576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86200" y="36576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1828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6800" y="3733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038600" y="2209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812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800600" y="4114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20000" y="3505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95800" y="2209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57600" y="32004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3200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32004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657600" y="32004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0772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" y="5410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09800" y="54102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19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562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781800" y="53340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209800" y="419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447800" y="5105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257800" y="4114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876800" y="5029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4478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6670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876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6019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162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828800" y="457200"/>
            <a:ext cx="769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ANZUS 50K:  Extended Kinships of Twins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3505200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00" y="1447800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 of Twins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953000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 of Twins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274320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Siblings of Twins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3276600"/>
            <a:ext cx="17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Spouses of Twins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05200" y="6488668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Overall sample sizes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1828800"/>
          <a:ext cx="6096000" cy="366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olidFill>
                            <a:schemeClr val="lt1"/>
                          </a:solidFill>
                        </a:rPr>
                        <a:t>        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Relationship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  #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of  pairs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Parent-offspring</a:t>
                      </a:r>
                    </a:p>
                    <a:p>
                      <a:r>
                        <a:rPr lang="en-US" sz="2800" b="1" dirty="0" smtClean="0"/>
                        <a:t>    Siblings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  25018</a:t>
                      </a:r>
                    </a:p>
                    <a:p>
                      <a:r>
                        <a:rPr lang="en-US" sz="2800" b="1" dirty="0" smtClean="0"/>
                        <a:t>      18697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Spouses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    8287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DZ Twins</a:t>
                      </a:r>
                    </a:p>
                    <a:p>
                      <a:r>
                        <a:rPr lang="en-US" sz="2800" b="1" dirty="0" smtClean="0"/>
                        <a:t>    MZ Twins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    5120</a:t>
                      </a:r>
                    </a:p>
                    <a:p>
                      <a:r>
                        <a:rPr lang="en-US" sz="2800" b="1" dirty="0" smtClean="0"/>
                        <a:t>        4623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685800"/>
            <a:ext cx="4314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Stature</a:t>
            </a:r>
          </a:p>
          <a:p>
            <a:pPr algn="ctr"/>
            <a:r>
              <a:rPr lang="en-US" sz="2000" b="1" dirty="0" smtClean="0"/>
              <a:t>(Virginia 30,000 and OZ 22,000)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553200" y="60960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33400"/>
            <a:ext cx="747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Stature and Liberalism/Conservatism</a:t>
            </a:r>
          </a:p>
          <a:p>
            <a:pPr algn="ctr"/>
            <a:r>
              <a:rPr lang="en-US" sz="2000" b="1" dirty="0" smtClean="0"/>
              <a:t>(Virginia 30,000)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629400" y="62484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33400"/>
            <a:ext cx="6445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 Liberalism/Conservatism</a:t>
            </a:r>
          </a:p>
          <a:p>
            <a:pPr algn="ctr"/>
            <a:r>
              <a:rPr lang="en-US" sz="2000" b="1" dirty="0" smtClean="0"/>
              <a:t>(Virginia 30,000 and Australia 22,000)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629400" y="62484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533400"/>
            <a:ext cx="6620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Stature and EPQ Neuroticism</a:t>
            </a:r>
          </a:p>
          <a:p>
            <a:pPr algn="ctr"/>
            <a:r>
              <a:rPr lang="en-US" sz="2000" b="1" dirty="0" smtClean="0"/>
              <a:t>(Virginia 30,000)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629400" y="61722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“Heredity”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5344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“Why do things run in families?”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6483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Socially Significant Variables</a:t>
            </a:r>
          </a:p>
          <a:p>
            <a:pPr algn="ctr"/>
            <a:r>
              <a:rPr lang="en-US" sz="2000" b="1" dirty="0" smtClean="0"/>
              <a:t>(Virginia 30,000)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629400" y="60960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6483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Socially Significant Variables</a:t>
            </a:r>
          </a:p>
          <a:p>
            <a:pPr algn="ctr"/>
            <a:r>
              <a:rPr lang="en-US" sz="2000" b="1" dirty="0" smtClean="0"/>
              <a:t>(Australia 22K)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553200" y="62484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The (Really!) BIG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4800" smtClean="0">
                <a:latin typeface="Arial" pitchFamily="34" charset="0"/>
                <a:cs typeface="Arial" pitchFamily="34" charset="0"/>
              </a:rPr>
              <a:t>Families are a mixture of genetic and social factors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Extended Phenotype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62400" y="304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Me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600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867400" y="1524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Parents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52600" y="4038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Siblings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962400" y="52578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Child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400800" y="3810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Spouse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 rot="-1564427">
            <a:off x="2722563" y="3810000"/>
            <a:ext cx="1214437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 rot="982555">
            <a:off x="5029200" y="3657600"/>
            <a:ext cx="1214438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rot="16200000">
            <a:off x="3734594" y="4342607"/>
            <a:ext cx="1214437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 rot="1865387">
            <a:off x="2895600" y="2362200"/>
            <a:ext cx="1214438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 rot="-1564427">
            <a:off x="4648200" y="2362200"/>
            <a:ext cx="1214438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 rot="-3324271">
            <a:off x="1339057" y="329406"/>
            <a:ext cx="6375400" cy="65103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 flipV="1">
            <a:off x="6629400" y="5257800"/>
            <a:ext cx="14478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248400" y="6132513"/>
            <a:ext cx="312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Extended Phenotype</a:t>
            </a:r>
          </a:p>
        </p:txBody>
      </p:sp>
    </p:spTree>
    <p:extLst>
      <p:ext uri="{BB962C8B-B14F-4D97-AF65-F5344CB8AC3E}">
        <p14:creationId xmlns:p14="http://schemas.microsoft.com/office/powerpoint/2010/main" val="21369293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A Basic Model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62200"/>
            <a:ext cx="7772400" cy="1752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Phenotype=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</a:rPr>
              <a:t>Genotype+Environment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P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=G+E {+f(G,E)}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f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(G,E)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= G-E “Interplay”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 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i.e. Genotype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-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environment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interaction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</a:rPr>
              <a:t>GxE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) and G-E correlation (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</a:rPr>
              <a:t>rGE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)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GxE</a:t>
            </a:r>
            <a:r>
              <a:rPr lang="en-US" dirty="0" smtClean="0"/>
              <a:t> Interaction and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859"/>
            <a:ext cx="8229600" cy="4525963"/>
          </a:xfrm>
        </p:spPr>
        <p:txBody>
          <a:bodyPr/>
          <a:lstStyle/>
          <a:p>
            <a:r>
              <a:rPr lang="en-US" sz="3600" dirty="0" err="1" smtClean="0"/>
              <a:t>GxE</a:t>
            </a:r>
            <a:r>
              <a:rPr lang="en-US" sz="3600" dirty="0" smtClean="0"/>
              <a:t>:  </a:t>
            </a:r>
            <a:r>
              <a:rPr lang="en-US" sz="3600" dirty="0" smtClean="0">
                <a:solidFill>
                  <a:srgbClr val="FF0000"/>
                </a:solidFill>
              </a:rPr>
              <a:t>SENSITIVITY </a:t>
            </a:r>
            <a:r>
              <a:rPr lang="en-US" sz="3600" dirty="0" smtClean="0"/>
              <a:t>to E controlled by G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err="1" smtClean="0"/>
              <a:t>rGE</a:t>
            </a:r>
            <a:r>
              <a:rPr lang="en-US" sz="3600" dirty="0" smtClean="0"/>
              <a:t>:  </a:t>
            </a:r>
            <a:r>
              <a:rPr lang="en-US" sz="3600" dirty="0" smtClean="0">
                <a:solidFill>
                  <a:srgbClr val="FF0000"/>
                </a:solidFill>
              </a:rPr>
              <a:t>EXPOSURE</a:t>
            </a:r>
            <a:r>
              <a:rPr lang="en-US" sz="3600" dirty="0" smtClean="0"/>
              <a:t> to E correlated with (“depends  on”) G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Lots of good plant and animal models for both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63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</a:t>
            </a:r>
            <a:r>
              <a:rPr lang="en-US" dirty="0" err="1" smtClean="0"/>
              <a:t>rGE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Environment is “caused by” (“selected by”) genetic characteristics of subject (“active/evocative”)</a:t>
            </a:r>
          </a:p>
          <a:p>
            <a:r>
              <a:rPr lang="en-US" dirty="0" smtClean="0"/>
              <a:t>Environment is “affected by” genetic characteristics of relatives (mothers, fathers, siblings, “passive”)</a:t>
            </a:r>
          </a:p>
          <a:p>
            <a:endParaRPr lang="en-US" dirty="0"/>
          </a:p>
          <a:p>
            <a:r>
              <a:rPr lang="en-US" dirty="0" smtClean="0"/>
              <a:t>Both are (may be) dynamic, temporal, developmental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3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828800"/>
            <a:ext cx="7772400" cy="1143000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Galton’s Solution: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00400"/>
            <a:ext cx="6477000" cy="1752600"/>
          </a:xfrm>
          <a:noFill/>
        </p:spPr>
        <p:txBody>
          <a:bodyPr>
            <a:noAutofit/>
          </a:bodyPr>
          <a:lstStyle/>
          <a:p>
            <a:pPr marL="1600200" lvl="3" indent="-228600"/>
            <a:r>
              <a:rPr lang="en-US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Twins</a:t>
            </a:r>
          </a:p>
          <a:p>
            <a:pPr marL="1600200" lvl="3" indent="-228600"/>
            <a:r>
              <a:rPr lang="en-US" sz="3600" dirty="0" smtClean="0">
                <a:latin typeface="Arial" pitchFamily="34" charset="0"/>
                <a:cs typeface="Arial" pitchFamily="34" charset="0"/>
              </a:rPr>
              <a:t>(Though Augustine may have got there first – 5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cent.)</a:t>
            </a:r>
          </a:p>
          <a:p>
            <a:pPr marL="1600200" lvl="3" indent="-228600"/>
            <a:r>
              <a:rPr lang="en-US" sz="3600" dirty="0" smtClean="0">
                <a:latin typeface="Arial" pitchFamily="34" charset="0"/>
                <a:cs typeface="Arial" pitchFamily="34" charset="0"/>
              </a:rPr>
              <a:t>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One (?ideal) solution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smtClean="0">
                <a:latin typeface="Arial" pitchFamily="34" charset="0"/>
              </a:rPr>
              <a:t>Twins separated at birth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:\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62000"/>
            <a:ext cx="56022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“VARIATION”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But separated MZs are rare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An easier alternative: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146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>
                <a:latin typeface="Arial" pitchFamily="34" charset="0"/>
              </a:rPr>
              <a:t>Identical and non-identical twins reared together:</a:t>
            </a:r>
          </a:p>
          <a:p>
            <a:r>
              <a:rPr lang="en-US" sz="4400" dirty="0" smtClean="0">
                <a:latin typeface="Arial" pitchFamily="34" charset="0"/>
              </a:rPr>
              <a:t>Galton (Again!)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IDENTICAL TWINS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43200"/>
            <a:ext cx="7772400" cy="41148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MONOZYGOTIC: Have IDENTICAL genes  (G)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Come from the same family (C)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Have unique experiences during life  (E)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6172200" cy="25146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FRATERNAL TWINS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4290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DIZYGOTIC: Have DIFFERENT genes  (G)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Come from the same family (C)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Have unique experiences during life  (E)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-274638"/>
            <a:ext cx="870267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Figure 9.  The correlation between twins for stature (data from the Virginia Twin Study of Adolescent Behavioral Development).</a:t>
            </a:r>
            <a:endParaRPr lang="en-US" sz="900"/>
          </a:p>
          <a:p>
            <a:pPr eaLnBrk="0" hangingPunct="0"/>
            <a:endParaRPr lang="en-US" sz="180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331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703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914400" y="6324600"/>
            <a:ext cx="703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the Virginia Twin Study of Adolescent Behavioral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575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6324600"/>
            <a:ext cx="703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the Virginia Twin Study of Adolescent Behavioral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609600"/>
            <a:ext cx="4167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Twin Correlations for Adult Stature</a:t>
            </a:r>
          </a:p>
          <a:p>
            <a:pPr algn="ctr"/>
            <a:r>
              <a:rPr lang="en-US" sz="2000" b="1" dirty="0" smtClean="0"/>
              <a:t>(Virginia 30,000 and Australia 22,000)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553200" y="62484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4856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Twin Correlations for Stature and Liberalism</a:t>
            </a:r>
          </a:p>
          <a:p>
            <a:pPr algn="ctr"/>
            <a:r>
              <a:rPr lang="en-US" sz="2000" b="1" dirty="0" smtClean="0"/>
              <a:t>(Virginia 30,000 and Australia 22,000)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629400" y="61722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4856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Twin Correlations for Stature and Liberalism</a:t>
            </a:r>
          </a:p>
          <a:p>
            <a:pPr algn="ctr"/>
            <a:r>
              <a:rPr lang="en-US" sz="2000" b="1" dirty="0" smtClean="0"/>
              <a:t>(Virginia 30,000 and Australia 22,000)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629400" y="61722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5478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Twin Correlations for Socially Significant Variables</a:t>
            </a:r>
          </a:p>
          <a:p>
            <a:pPr algn="ctr"/>
            <a:r>
              <a:rPr lang="en-US" sz="2000" b="1" dirty="0" smtClean="0"/>
              <a:t>(Virginia 30,000)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7772400" y="6119336"/>
            <a:ext cx="12141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© </a:t>
            </a:r>
          </a:p>
          <a:p>
            <a:pPr algn="ctr"/>
            <a:r>
              <a:rPr lang="en-US" sz="1400" dirty="0" err="1" smtClean="0"/>
              <a:t>Lindon</a:t>
            </a:r>
            <a:r>
              <a:rPr lang="en-US" sz="1400" dirty="0" smtClean="0"/>
              <a:t> Eaves, </a:t>
            </a:r>
          </a:p>
          <a:p>
            <a:pPr algn="ctr"/>
            <a:r>
              <a:rPr lang="en-US" sz="1400" dirty="0" smtClean="0"/>
              <a:t>2009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Continuous variation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5478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Twin Correlations for Socially Significant Variables</a:t>
            </a:r>
          </a:p>
          <a:p>
            <a:pPr algn="ctr"/>
            <a:r>
              <a:rPr lang="en-US" sz="2000" b="1" dirty="0" smtClean="0"/>
              <a:t>(Australia 22,000)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705600" y="62484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Twin correlations for gene expression</a:t>
            </a:r>
            <a:endParaRPr 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152400" y="1524001"/>
          <a:ext cx="8001000" cy="486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4" r:id="rId4" imgW="3352800" imgH="2590465" progId="">
                  <p:embed/>
                </p:oleObj>
              </mc:Choice>
              <mc:Fallback>
                <p:oleObj r:id="rId4" imgW="3352800" imgH="259046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1"/>
                        <a:ext cx="8001000" cy="4863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05600" y="6248400"/>
            <a:ext cx="115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York et al.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Twin correlations for attitudes to gun control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63016"/>
              </p:ext>
            </p:extLst>
          </p:nvPr>
        </p:nvGraphicFramePr>
        <p:xfrm>
          <a:off x="1758950" y="2781300"/>
          <a:ext cx="16712826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3" imgW="5626100" imgH="1295400" progId="Word.Document.12">
                  <p:embed/>
                </p:oleObj>
              </mc:Choice>
              <mc:Fallback>
                <p:oleObj name="Document" r:id="rId3" imgW="5626100" imgH="129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8950" y="2781300"/>
                        <a:ext cx="16712826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66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conomics.soton.ac.uk/staff/aldrich/fisherguide/Doc1_files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722" y="457200"/>
            <a:ext cx="5866518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98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conomics.soton.ac.uk/staff/aldrich/fisherguide/Doc1_files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066800"/>
            <a:ext cx="4010025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457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Ronald Fisher (1890-1962)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0336" y="5562600"/>
            <a:ext cx="8596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1918:  On the Correlation Between Relatives on the Supposition of </a:t>
            </a:r>
            <a:r>
              <a:rPr lang="en-US" dirty="0" err="1" smtClean="0"/>
              <a:t>Mendelian</a:t>
            </a:r>
            <a:r>
              <a:rPr lang="en-US" dirty="0" smtClean="0"/>
              <a:t> Inheritance</a:t>
            </a:r>
          </a:p>
          <a:p>
            <a:pPr algn="ctr"/>
            <a:r>
              <a:rPr lang="en-US" dirty="0" smtClean="0"/>
              <a:t>1921: Introduced concept of “likelihood”</a:t>
            </a:r>
          </a:p>
          <a:p>
            <a:pPr algn="ctr"/>
            <a:r>
              <a:rPr lang="en-US" dirty="0" smtClean="0"/>
              <a:t>1930:  The </a:t>
            </a:r>
            <a:r>
              <a:rPr lang="en-US" dirty="0" err="1" smtClean="0"/>
              <a:t>Genetical</a:t>
            </a:r>
            <a:r>
              <a:rPr lang="en-US" dirty="0" smtClean="0"/>
              <a:t> Theory of Natural Selection</a:t>
            </a:r>
          </a:p>
          <a:p>
            <a:pPr algn="ctr"/>
            <a:r>
              <a:rPr lang="en-US" dirty="0" smtClean="0"/>
              <a:t>1935:  The Design of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4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Fisher developed mathematical theory that reconciled Mendel’s work with Galton and Pearson’s correlations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53" y="762000"/>
            <a:ext cx="8450492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9525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319463"/>
            <a:ext cx="47244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105400" y="1524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b.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032125" y="3413125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c.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685800" y="1524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(1918): Basic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Continuous variation caused by lots of genes (“polygenic inheritance”)</a:t>
            </a:r>
          </a:p>
          <a:p>
            <a:r>
              <a:rPr lang="en-US" sz="2800" dirty="0" smtClean="0"/>
              <a:t>Each gene followed Mendel’s laws</a:t>
            </a:r>
          </a:p>
          <a:p>
            <a:r>
              <a:rPr lang="en-US" sz="2800" dirty="0" smtClean="0"/>
              <a:t>Environment smoothed out genetic differences</a:t>
            </a:r>
          </a:p>
          <a:p>
            <a:r>
              <a:rPr lang="en-US" sz="2800" dirty="0" smtClean="0"/>
              <a:t>Genes may show different degrees of “dominance”</a:t>
            </a:r>
          </a:p>
          <a:p>
            <a:r>
              <a:rPr lang="en-US" sz="2800" dirty="0" smtClean="0"/>
              <a:t>Genes may have many forms (“</a:t>
            </a:r>
            <a:r>
              <a:rPr lang="en-US" sz="2800" dirty="0" err="1" smtClean="0"/>
              <a:t>mutliple</a:t>
            </a:r>
            <a:r>
              <a:rPr lang="en-US" sz="2800" dirty="0" smtClean="0"/>
              <a:t> alleles”)</a:t>
            </a:r>
          </a:p>
          <a:p>
            <a:r>
              <a:rPr lang="en-US" sz="2800" dirty="0" smtClean="0"/>
              <a:t>Mating may not be random (“</a:t>
            </a:r>
            <a:r>
              <a:rPr lang="en-US" sz="2800" dirty="0" err="1" smtClean="0"/>
              <a:t>assortative</a:t>
            </a:r>
            <a:r>
              <a:rPr lang="en-US" sz="2800" dirty="0" smtClean="0"/>
              <a:t> mating”)</a:t>
            </a:r>
          </a:p>
          <a:p>
            <a:r>
              <a:rPr lang="en-US" sz="2800" dirty="0" smtClean="0"/>
              <a:t>Showed that correlations obtained by e.g. Pearson and Lee were explained well by polygenic inheritance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ipl.arsusda.gov/aipl/images/history/1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44971"/>
            <a:ext cx="4191000" cy="6263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ure in VA30K mal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6851"/>
            <a:ext cx="9144000" cy="580429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ipl.arsusda.gov/aipl/images/history/1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914400"/>
            <a:ext cx="3238361" cy="483994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33600" y="228600"/>
            <a:ext cx="450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Sewall Wright (1889-1988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867400"/>
            <a:ext cx="74403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1984. </a:t>
            </a:r>
            <a:r>
              <a:rPr lang="en-US" sz="2000" dirty="0"/>
              <a:t>Evolution and the Genetics of Populations: </a:t>
            </a:r>
            <a:endParaRPr lang="en-US" sz="2000" dirty="0" smtClean="0"/>
          </a:p>
          <a:p>
            <a:r>
              <a:rPr lang="en-US" sz="2000"/>
              <a:t> </a:t>
            </a:r>
            <a:r>
              <a:rPr lang="en-US" sz="2000" smtClean="0"/>
              <a:t>          Genetics </a:t>
            </a:r>
            <a:r>
              <a:rPr lang="en-US" sz="2000" dirty="0"/>
              <a:t>and Biometric Foundations </a:t>
            </a:r>
            <a:r>
              <a:rPr lang="en-US" sz="2000" dirty="0" smtClean="0"/>
              <a:t>(4 vols.)</a:t>
            </a:r>
          </a:p>
          <a:p>
            <a:r>
              <a:rPr lang="en-US" sz="2000" dirty="0" smtClean="0"/>
              <a:t>1934. The method of path coefficients.  </a:t>
            </a:r>
            <a:r>
              <a:rPr lang="en-US" sz="2000" i="1" dirty="0" smtClean="0"/>
              <a:t>Ann. Math. </a:t>
            </a:r>
            <a:r>
              <a:rPr lang="en-US" sz="2000" i="1" dirty="0" err="1" smtClean="0"/>
              <a:t>Staiist</a:t>
            </a:r>
            <a:r>
              <a:rPr lang="en-US" sz="2000" i="1" dirty="0" smtClean="0"/>
              <a:t>. </a:t>
            </a:r>
            <a:r>
              <a:rPr lang="en-US" sz="2000" b="1" dirty="0" smtClean="0"/>
              <a:t>5: </a:t>
            </a:r>
            <a:r>
              <a:rPr lang="en-US" sz="2000" dirty="0" smtClean="0"/>
              <a:t>161-215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660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Path diagram for the effects of genes and environment on phenotype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62400" y="4267200"/>
            <a:ext cx="1371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P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905000" y="1905000"/>
            <a:ext cx="1447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G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6172200" y="1905000"/>
            <a:ext cx="1447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705600" y="2362200"/>
            <a:ext cx="744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E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124200" y="3124200"/>
            <a:ext cx="1447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4800600" y="31242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508125" y="4837113"/>
            <a:ext cx="206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Measured variable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810000" y="2398713"/>
            <a:ext cx="2085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Latent variables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1255713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Genotype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172200" y="1193800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Environment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962400" y="5842000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Phenotype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794125" y="3352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334000" y="3352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276600" y="2286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556125" y="179228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1066800"/>
            <a:ext cx="7086600" cy="5638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9600"/>
            <a:ext cx="8462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         Genetic AND Cultural inheritance?</a:t>
            </a:r>
            <a:endParaRPr lang="en-US" sz="4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Development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a. Genetic variation in developmental change: time series with common genes and time-specific environmental “innovations”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5146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T1</a:t>
            </a: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12192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T0</a:t>
            </a:r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37338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T2</a:t>
            </a:r>
          </a:p>
        </p:txBody>
      </p:sp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51054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T4</a:t>
            </a:r>
          </a:p>
        </p:txBody>
      </p:sp>
      <p:sp>
        <p:nvSpPr>
          <p:cNvPr id="29703" name="Rectangle 13"/>
          <p:cNvSpPr>
            <a:spLocks noChangeArrowheads="1"/>
          </p:cNvSpPr>
          <p:nvPr/>
        </p:nvSpPr>
        <p:spPr bwMode="auto">
          <a:xfrm>
            <a:off x="66294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T5</a:t>
            </a:r>
          </a:p>
        </p:txBody>
      </p:sp>
      <p:sp>
        <p:nvSpPr>
          <p:cNvPr id="29704" name="Oval 14"/>
          <p:cNvSpPr>
            <a:spLocks noChangeArrowheads="1"/>
          </p:cNvSpPr>
          <p:nvPr/>
        </p:nvSpPr>
        <p:spPr bwMode="auto">
          <a:xfrm>
            <a:off x="3657600" y="1676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29705" name="Oval 15"/>
          <p:cNvSpPr>
            <a:spLocks noChangeArrowheads="1"/>
          </p:cNvSpPr>
          <p:nvPr/>
        </p:nvSpPr>
        <p:spPr bwMode="auto">
          <a:xfrm>
            <a:off x="6629400" y="4800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E5</a:t>
            </a:r>
          </a:p>
        </p:txBody>
      </p:sp>
      <p:sp>
        <p:nvSpPr>
          <p:cNvPr id="29706" name="Oval 16"/>
          <p:cNvSpPr>
            <a:spLocks noChangeArrowheads="1"/>
          </p:cNvSpPr>
          <p:nvPr/>
        </p:nvSpPr>
        <p:spPr bwMode="auto">
          <a:xfrm>
            <a:off x="5029200" y="4800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E4</a:t>
            </a:r>
          </a:p>
        </p:txBody>
      </p:sp>
      <p:sp>
        <p:nvSpPr>
          <p:cNvPr id="29707" name="Oval 17"/>
          <p:cNvSpPr>
            <a:spLocks noChangeArrowheads="1"/>
          </p:cNvSpPr>
          <p:nvPr/>
        </p:nvSpPr>
        <p:spPr bwMode="auto">
          <a:xfrm>
            <a:off x="3657600" y="4876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E3</a:t>
            </a:r>
          </a:p>
        </p:txBody>
      </p:sp>
      <p:sp>
        <p:nvSpPr>
          <p:cNvPr id="29708" name="Oval 18"/>
          <p:cNvSpPr>
            <a:spLocks noChangeArrowheads="1"/>
          </p:cNvSpPr>
          <p:nvPr/>
        </p:nvSpPr>
        <p:spPr bwMode="auto">
          <a:xfrm>
            <a:off x="2438400" y="4876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E2</a:t>
            </a:r>
          </a:p>
        </p:txBody>
      </p:sp>
      <p:sp>
        <p:nvSpPr>
          <p:cNvPr id="29709" name="Oval 19"/>
          <p:cNvSpPr>
            <a:spLocks noChangeArrowheads="1"/>
          </p:cNvSpPr>
          <p:nvPr/>
        </p:nvSpPr>
        <p:spPr bwMode="auto">
          <a:xfrm>
            <a:off x="1143000" y="4876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E1</a:t>
            </a:r>
          </a:p>
        </p:txBody>
      </p:sp>
      <p:sp>
        <p:nvSpPr>
          <p:cNvPr id="29710" name="Line 20"/>
          <p:cNvSpPr>
            <a:spLocks noChangeShapeType="1"/>
          </p:cNvSpPr>
          <p:nvPr/>
        </p:nvSpPr>
        <p:spPr bwMode="auto">
          <a:xfrm flipH="1">
            <a:off x="1524000" y="21336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21"/>
          <p:cNvSpPr>
            <a:spLocks noChangeShapeType="1"/>
          </p:cNvSpPr>
          <p:nvPr/>
        </p:nvSpPr>
        <p:spPr bwMode="auto">
          <a:xfrm flipH="1">
            <a:off x="2819400" y="2286000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22"/>
          <p:cNvSpPr>
            <a:spLocks noChangeShapeType="1"/>
          </p:cNvSpPr>
          <p:nvPr/>
        </p:nvSpPr>
        <p:spPr bwMode="auto">
          <a:xfrm>
            <a:off x="4038600" y="2362200"/>
            <a:ext cx="1588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23"/>
          <p:cNvSpPr>
            <a:spLocks noChangeShapeType="1"/>
          </p:cNvSpPr>
          <p:nvPr/>
        </p:nvSpPr>
        <p:spPr bwMode="auto">
          <a:xfrm>
            <a:off x="4267200" y="2209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Line 24"/>
          <p:cNvSpPr>
            <a:spLocks noChangeShapeType="1"/>
          </p:cNvSpPr>
          <p:nvPr/>
        </p:nvSpPr>
        <p:spPr bwMode="auto">
          <a:xfrm>
            <a:off x="4343400" y="2057400"/>
            <a:ext cx="26670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25"/>
          <p:cNvSpPr>
            <a:spLocks noChangeShapeType="1"/>
          </p:cNvSpPr>
          <p:nvPr/>
        </p:nvSpPr>
        <p:spPr bwMode="auto">
          <a:xfrm flipV="1">
            <a:off x="1447800" y="3962400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Line 26"/>
          <p:cNvSpPr>
            <a:spLocks noChangeShapeType="1"/>
          </p:cNvSpPr>
          <p:nvPr/>
        </p:nvSpPr>
        <p:spPr bwMode="auto">
          <a:xfrm flipV="1">
            <a:off x="2743200" y="3962400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Line 27"/>
          <p:cNvSpPr>
            <a:spLocks noChangeShapeType="1"/>
          </p:cNvSpPr>
          <p:nvPr/>
        </p:nvSpPr>
        <p:spPr bwMode="auto">
          <a:xfrm flipV="1">
            <a:off x="4038600" y="3962400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Line 28"/>
          <p:cNvSpPr>
            <a:spLocks noChangeShapeType="1"/>
          </p:cNvSpPr>
          <p:nvPr/>
        </p:nvSpPr>
        <p:spPr bwMode="auto">
          <a:xfrm flipV="1">
            <a:off x="5410200" y="3962400"/>
            <a:ext cx="158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Line 29"/>
          <p:cNvSpPr>
            <a:spLocks noChangeShapeType="1"/>
          </p:cNvSpPr>
          <p:nvPr/>
        </p:nvSpPr>
        <p:spPr bwMode="auto">
          <a:xfrm flipV="1">
            <a:off x="6934200" y="3962400"/>
            <a:ext cx="158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Line 30"/>
          <p:cNvSpPr>
            <a:spLocks noChangeShapeType="1"/>
          </p:cNvSpPr>
          <p:nvPr/>
        </p:nvSpPr>
        <p:spPr bwMode="auto">
          <a:xfrm>
            <a:off x="1828800" y="3657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Line 31"/>
          <p:cNvSpPr>
            <a:spLocks noChangeShapeType="1"/>
          </p:cNvSpPr>
          <p:nvPr/>
        </p:nvSpPr>
        <p:spPr bwMode="auto">
          <a:xfrm>
            <a:off x="3124200" y="3657600"/>
            <a:ext cx="609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32"/>
          <p:cNvSpPr>
            <a:spLocks noChangeShapeType="1"/>
          </p:cNvSpPr>
          <p:nvPr/>
        </p:nvSpPr>
        <p:spPr bwMode="auto">
          <a:xfrm>
            <a:off x="4343400" y="3657600"/>
            <a:ext cx="762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Line 33"/>
          <p:cNvSpPr>
            <a:spLocks noChangeShapeType="1"/>
          </p:cNvSpPr>
          <p:nvPr/>
        </p:nvSpPr>
        <p:spPr bwMode="auto">
          <a:xfrm>
            <a:off x="5715000" y="3657600"/>
            <a:ext cx="914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Line 34"/>
          <p:cNvSpPr>
            <a:spLocks noChangeShapeType="1"/>
          </p:cNvSpPr>
          <p:nvPr/>
        </p:nvSpPr>
        <p:spPr bwMode="auto">
          <a:xfrm>
            <a:off x="7239000" y="3657600"/>
            <a:ext cx="9906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Line 35"/>
          <p:cNvSpPr>
            <a:spLocks noChangeShapeType="1"/>
          </p:cNvSpPr>
          <p:nvPr/>
        </p:nvSpPr>
        <p:spPr bwMode="auto">
          <a:xfrm>
            <a:off x="4267200" y="1828800"/>
            <a:ext cx="2514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6" name="Text Box 36"/>
          <p:cNvSpPr txBox="1">
            <a:spLocks noChangeArrowheads="1"/>
          </p:cNvSpPr>
          <p:nvPr/>
        </p:nvSpPr>
        <p:spPr bwMode="auto">
          <a:xfrm>
            <a:off x="2270125" y="1687513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Genes</a:t>
            </a:r>
          </a:p>
        </p:txBody>
      </p:sp>
      <p:sp>
        <p:nvSpPr>
          <p:cNvPr id="29727" name="Text Box 37"/>
          <p:cNvSpPr txBox="1">
            <a:spLocks noChangeArrowheads="1"/>
          </p:cNvSpPr>
          <p:nvPr/>
        </p:nvSpPr>
        <p:spPr bwMode="auto">
          <a:xfrm>
            <a:off x="3413125" y="5878513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Environment</a:t>
            </a:r>
          </a:p>
        </p:txBody>
      </p:sp>
      <p:sp>
        <p:nvSpPr>
          <p:cNvPr id="29728" name="AutoShape 38"/>
          <p:cNvSpPr>
            <a:spLocks noChangeArrowheads="1"/>
          </p:cNvSpPr>
          <p:nvPr/>
        </p:nvSpPr>
        <p:spPr bwMode="auto">
          <a:xfrm>
            <a:off x="2209800" y="4038600"/>
            <a:ext cx="4495800" cy="609600"/>
          </a:xfrm>
          <a:prstGeom prst="rightArrow">
            <a:avLst>
              <a:gd name="adj1" fmla="val 50000"/>
              <a:gd name="adj2" fmla="val 18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Age</a:t>
            </a:r>
          </a:p>
        </p:txBody>
      </p:sp>
      <p:sp>
        <p:nvSpPr>
          <p:cNvPr id="29729" name="Text Box 39"/>
          <p:cNvSpPr txBox="1">
            <a:spLocks noChangeArrowheads="1"/>
          </p:cNvSpPr>
          <p:nvPr/>
        </p:nvSpPr>
        <p:spPr bwMode="auto">
          <a:xfrm>
            <a:off x="2346325" y="23733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0" name="Text Box 40"/>
          <p:cNvSpPr txBox="1">
            <a:spLocks noChangeArrowheads="1"/>
          </p:cNvSpPr>
          <p:nvPr/>
        </p:nvSpPr>
        <p:spPr bwMode="auto">
          <a:xfrm>
            <a:off x="2971800" y="2590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1" name="Text Box 41"/>
          <p:cNvSpPr txBox="1">
            <a:spLocks noChangeArrowheads="1"/>
          </p:cNvSpPr>
          <p:nvPr/>
        </p:nvSpPr>
        <p:spPr bwMode="auto">
          <a:xfrm>
            <a:off x="3962400" y="26670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2" name="Text Box 42"/>
          <p:cNvSpPr txBox="1">
            <a:spLocks noChangeArrowheads="1"/>
          </p:cNvSpPr>
          <p:nvPr/>
        </p:nvSpPr>
        <p:spPr bwMode="auto">
          <a:xfrm>
            <a:off x="4876800" y="2590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3" name="Text Box 43"/>
          <p:cNvSpPr txBox="1">
            <a:spLocks noChangeArrowheads="1"/>
          </p:cNvSpPr>
          <p:nvPr/>
        </p:nvSpPr>
        <p:spPr bwMode="auto">
          <a:xfrm>
            <a:off x="5791200" y="24384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4" name="Text Box 46"/>
          <p:cNvSpPr txBox="1">
            <a:spLocks noChangeArrowheads="1"/>
          </p:cNvSpPr>
          <p:nvPr/>
        </p:nvSpPr>
        <p:spPr bwMode="auto">
          <a:xfrm>
            <a:off x="1981200" y="3352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9735" name="Text Box 47"/>
          <p:cNvSpPr txBox="1">
            <a:spLocks noChangeArrowheads="1"/>
          </p:cNvSpPr>
          <p:nvPr/>
        </p:nvSpPr>
        <p:spPr bwMode="auto">
          <a:xfrm>
            <a:off x="3200400" y="3352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9736" name="Text Box 48"/>
          <p:cNvSpPr txBox="1">
            <a:spLocks noChangeArrowheads="1"/>
          </p:cNvSpPr>
          <p:nvPr/>
        </p:nvSpPr>
        <p:spPr bwMode="auto">
          <a:xfrm>
            <a:off x="4495800" y="3352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9737" name="Text Box 49"/>
          <p:cNvSpPr txBox="1">
            <a:spLocks noChangeArrowheads="1"/>
          </p:cNvSpPr>
          <p:nvPr/>
        </p:nvSpPr>
        <p:spPr bwMode="auto">
          <a:xfrm>
            <a:off x="6019800" y="3352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9738" name="Text Box 50"/>
          <p:cNvSpPr txBox="1">
            <a:spLocks noChangeArrowheads="1"/>
          </p:cNvSpPr>
          <p:nvPr/>
        </p:nvSpPr>
        <p:spPr bwMode="auto">
          <a:xfrm>
            <a:off x="1203325" y="42021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39" name="Text Box 51"/>
          <p:cNvSpPr txBox="1">
            <a:spLocks noChangeArrowheads="1"/>
          </p:cNvSpPr>
          <p:nvPr/>
        </p:nvSpPr>
        <p:spPr bwMode="auto">
          <a:xfrm>
            <a:off x="2514600" y="4495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0" name="Text Box 52"/>
          <p:cNvSpPr txBox="1">
            <a:spLocks noChangeArrowheads="1"/>
          </p:cNvSpPr>
          <p:nvPr/>
        </p:nvSpPr>
        <p:spPr bwMode="auto">
          <a:xfrm>
            <a:off x="3733800" y="4495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1" name="Text Box 53"/>
          <p:cNvSpPr txBox="1">
            <a:spLocks noChangeArrowheads="1"/>
          </p:cNvSpPr>
          <p:nvPr/>
        </p:nvSpPr>
        <p:spPr bwMode="auto">
          <a:xfrm>
            <a:off x="5105400" y="4495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2" name="Text Box 54"/>
          <p:cNvSpPr txBox="1">
            <a:spLocks noChangeArrowheads="1"/>
          </p:cNvSpPr>
          <p:nvPr/>
        </p:nvSpPr>
        <p:spPr bwMode="auto">
          <a:xfrm>
            <a:off x="6858000" y="426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3" name="Text Box 55"/>
          <p:cNvSpPr txBox="1">
            <a:spLocks noChangeArrowheads="1"/>
          </p:cNvSpPr>
          <p:nvPr/>
        </p:nvSpPr>
        <p:spPr bwMode="auto">
          <a:xfrm>
            <a:off x="441325" y="2754313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Phenotype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 over the life-span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219200"/>
          <a:ext cx="7543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124200" y="18288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362200" y="36576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86200" y="36576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1828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6800" y="3733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038600" y="2209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812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800600" y="4114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20000" y="3505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95800" y="2209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57600" y="32004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3200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32004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657600" y="32004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0772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" y="54102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09800" y="54102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19600" y="53340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562600" y="53340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781800" y="53340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209800" y="419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447800" y="5105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257800" y="4114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876800" y="5029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4478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6670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876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6019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162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2667000" y="480115"/>
            <a:ext cx="769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Children of Twins  (“COT”)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3505200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00" y="1447800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 of Twins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953000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 of Twins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274320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Siblings of Twins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3276600"/>
            <a:ext cx="17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Spouses of Twins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7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96" y="1518923"/>
            <a:ext cx="8229600" cy="1143000"/>
          </a:xfrm>
        </p:spPr>
        <p:txBody>
          <a:bodyPr/>
          <a:lstStyle/>
          <a:p>
            <a:r>
              <a:rPr lang="en-US" dirty="0" smtClean="0"/>
              <a:t>Gestational Age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0871" y="3057721"/>
            <a:ext cx="7453755" cy="3200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Racial Differences in Genetic and Environmental Risk to Preterm Birth</a:t>
            </a:r>
          </a:p>
          <a:p>
            <a:endParaRPr lang="en-US" dirty="0" smtClean="0"/>
          </a:p>
          <a:p>
            <a:pPr algn="ctr"/>
            <a:r>
              <a:rPr lang="en-US" sz="2800" dirty="0" smtClean="0"/>
              <a:t>Timothy </a:t>
            </a:r>
            <a:r>
              <a:rPr lang="en-US" sz="2800" dirty="0"/>
              <a:t>P. </a:t>
            </a:r>
            <a:r>
              <a:rPr lang="en-US" sz="2800" dirty="0" smtClean="0"/>
              <a:t>York, </a:t>
            </a:r>
            <a:r>
              <a:rPr lang="en-US" sz="2800" dirty="0"/>
              <a:t>Jerome F. </a:t>
            </a:r>
            <a:r>
              <a:rPr lang="en-US" sz="2800" dirty="0" smtClean="0"/>
              <a:t>Strauss, </a:t>
            </a:r>
          </a:p>
          <a:p>
            <a:pPr algn="ctr"/>
            <a:r>
              <a:rPr lang="en-US" sz="2800" dirty="0" smtClean="0"/>
              <a:t>Michael </a:t>
            </a:r>
            <a:r>
              <a:rPr lang="en-US" sz="2800" dirty="0"/>
              <a:t>C. </a:t>
            </a:r>
            <a:r>
              <a:rPr lang="en-US" sz="2800" dirty="0" smtClean="0"/>
              <a:t>Neale, </a:t>
            </a:r>
            <a:r>
              <a:rPr lang="en-US" sz="2800" dirty="0" err="1"/>
              <a:t>Lindon</a:t>
            </a:r>
            <a:r>
              <a:rPr lang="en-US" sz="2800" dirty="0"/>
              <a:t> J. </a:t>
            </a:r>
            <a:r>
              <a:rPr lang="en-US" sz="2800" dirty="0" smtClean="0"/>
              <a:t>Eaves</a:t>
            </a:r>
          </a:p>
          <a:p>
            <a:pPr algn="ctr"/>
            <a:endParaRPr lang="en-US" sz="2800" dirty="0"/>
          </a:p>
          <a:p>
            <a:pPr algn="ctr"/>
            <a:r>
              <a:rPr lang="ro-RO" sz="2800" dirty="0"/>
              <a:t>PLoS One. 2010 Aug 25;5(8):e12391.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745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706708"/>
              </p:ext>
            </p:extLst>
          </p:nvPr>
        </p:nvGraphicFramePr>
        <p:xfrm>
          <a:off x="410534" y="205242"/>
          <a:ext cx="8567801" cy="701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8" name="Document" r:id="rId3" imgW="5638800" imgH="4330700" progId="Word.Document.12">
                  <p:embed/>
                </p:oleObj>
              </mc:Choice>
              <mc:Fallback>
                <p:oleObj name="Document" r:id="rId3" imgW="5638800" imgH="433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534" y="205242"/>
                        <a:ext cx="8567801" cy="7016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3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3701"/>
              </p:ext>
            </p:extLst>
          </p:nvPr>
        </p:nvGraphicFramePr>
        <p:xfrm>
          <a:off x="318510" y="1359734"/>
          <a:ext cx="9096968" cy="4425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2" name="Document" r:id="rId3" imgW="5638800" imgH="2743200" progId="Word.Document.12">
                  <p:embed/>
                </p:oleObj>
              </mc:Choice>
              <mc:Fallback>
                <p:oleObj name="Document" r:id="rId3" imgW="5638800" imgH="274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510" y="1359734"/>
                        <a:ext cx="9096968" cy="4425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0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:\fig9-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740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458171"/>
              </p:ext>
            </p:extLst>
          </p:nvPr>
        </p:nvGraphicFramePr>
        <p:xfrm>
          <a:off x="0" y="1697458"/>
          <a:ext cx="9532083" cy="298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6" name="Document" r:id="rId3" imgW="8382000" imgH="2590800" progId="Word.Document.12">
                  <p:embed/>
                </p:oleObj>
              </mc:Choice>
              <mc:Fallback>
                <p:oleObj name="Document" r:id="rId3" imgW="8382000" imgH="2590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97458"/>
                        <a:ext cx="9532083" cy="2984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91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“Mating”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124200" y="18288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362200" y="36576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86200" y="36576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1828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6800" y="37338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038600" y="2209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812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800600" y="4114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20000" y="3505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95800" y="2209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57600" y="32004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3200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32004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657600" y="32004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0772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" y="5410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09800" y="54102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19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562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781800" y="53340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209800" y="419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447800" y="5105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257800" y="4114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876800" y="5029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4478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6670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876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6019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162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2667000" y="480115"/>
            <a:ext cx="769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Spouses of Twins  (“SPOT”)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3505200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00" y="1447800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 of Twins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953000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 of Twins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274320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Siblings of Twins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3276600"/>
            <a:ext cx="17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Spouses of Twins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05200" y="6488668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0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“Twins and Spouses”</a:t>
            </a:r>
            <a:endParaRPr lang="en-US" dirty="0"/>
          </a:p>
        </p:txBody>
      </p:sp>
      <p:pic>
        <p:nvPicPr>
          <p:cNvPr id="3" name="Picture 2" descr="Sousal interaction bitmap figure.bmp"/>
          <p:cNvPicPr/>
          <p:nvPr/>
        </p:nvPicPr>
        <p:blipFill>
          <a:blip r:embed="rId3" cstate="print"/>
          <a:srcRect t="5966"/>
          <a:stretch>
            <a:fillRect/>
          </a:stretch>
        </p:blipFill>
        <p:spPr>
          <a:xfrm>
            <a:off x="1447800" y="1828800"/>
            <a:ext cx="6096000" cy="4211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f(G,E)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90800"/>
            <a:ext cx="9144000" cy="1752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Genotype x Environment </a:t>
            </a:r>
            <a:r>
              <a:rPr lang="en-US" sz="4400" u="sng" dirty="0" smtClean="0">
                <a:solidFill>
                  <a:schemeClr val="tx1"/>
                </a:solidFill>
              </a:rPr>
              <a:t>Interaction</a:t>
            </a:r>
            <a:r>
              <a:rPr lang="en-US" sz="4400" dirty="0" smtClean="0">
                <a:solidFill>
                  <a:schemeClr val="tx1"/>
                </a:solidFill>
              </a:rPr>
              <a:t> (“</a:t>
            </a:r>
            <a:r>
              <a:rPr lang="en-US" sz="4400" dirty="0" err="1" smtClean="0">
                <a:solidFill>
                  <a:schemeClr val="tx1"/>
                </a:solidFill>
              </a:rPr>
              <a:t>GxE</a:t>
            </a:r>
            <a:r>
              <a:rPr lang="en-US" sz="4400" dirty="0" smtClean="0">
                <a:solidFill>
                  <a:schemeClr val="tx1"/>
                </a:solidFill>
              </a:rPr>
              <a:t>”)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Genotype-Environment </a:t>
            </a:r>
            <a:r>
              <a:rPr lang="en-US" sz="4400" u="sng" dirty="0" smtClean="0">
                <a:solidFill>
                  <a:schemeClr val="tx1"/>
                </a:solidFill>
              </a:rPr>
              <a:t>Correlation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(“</a:t>
            </a:r>
            <a:r>
              <a:rPr lang="en-US" sz="4400" dirty="0" err="1" smtClean="0">
                <a:solidFill>
                  <a:schemeClr val="tx1"/>
                </a:solidFill>
              </a:rPr>
              <a:t>rGE</a:t>
            </a:r>
            <a:r>
              <a:rPr lang="en-US" sz="4400" dirty="0" smtClean="0">
                <a:solidFill>
                  <a:schemeClr val="tx1"/>
                </a:solidFill>
              </a:rPr>
              <a:t>”)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(“Passive”) </a:t>
            </a:r>
            <a:r>
              <a:rPr lang="en-US" dirty="0" err="1" smtClean="0"/>
              <a:t>rGE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Twins and Parents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124200" y="18288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362200" y="36576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86200" y="36576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18288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6800" y="3733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038600" y="2209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812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800600" y="4114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20000" y="3505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95800" y="2209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57600" y="32004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3200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32004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657600" y="32004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0772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" y="5410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09800" y="54102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19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562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781800" y="53340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209800" y="419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447800" y="5105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257800" y="4114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876800" y="5029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4478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6670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876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6019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162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2667000" y="480115"/>
            <a:ext cx="769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Twins and Parents  (“TAP”)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3505200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00" y="1447800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 of Twins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953000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 of Twins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274320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Siblings of Twins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3276600"/>
            <a:ext cx="17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Spouses of Twins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05200" y="6488668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1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Parental Neglect and Anti-Social Behavior</a:t>
            </a:r>
            <a:endParaRPr lang="en-US" sz="3600" dirty="0"/>
          </a:p>
        </p:txBody>
      </p:sp>
      <p:pic>
        <p:nvPicPr>
          <p:cNvPr id="46082" name="Picture 1" descr="Sli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0" y="6096000"/>
            <a:ext cx="180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Eaves et al., 2010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pathways</a:t>
            </a:r>
            <a:endParaRPr lang="en-US" dirty="0"/>
          </a:p>
        </p:txBody>
      </p:sp>
      <p:pic>
        <p:nvPicPr>
          <p:cNvPr id="47106" name="Picture 11" descr="Slid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64865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Liberalism Histo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892745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“Liberalism”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 smtClean="0"/>
              <a:t>GxE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 dirty="0">
                <a:latin typeface="Arial" pitchFamily="34" charset="0"/>
                <a:cs typeface="Arial" pitchFamily="34" charset="0"/>
              </a:rPr>
              <a:t>Genetic Variance and Shared Life Events in Adolescent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Females</a:t>
            </a:r>
            <a:endParaRPr lang="en-US" sz="32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762000" y="1828800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8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28800"/>
                        <a:ext cx="77708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Putting it all together?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Multiple Genetic Pathways to Depression</a:t>
            </a:r>
            <a:endParaRPr lang="en-US" sz="2800" dirty="0"/>
          </a:p>
        </p:txBody>
      </p:sp>
      <p:pic>
        <p:nvPicPr>
          <p:cNvPr id="1026" name="Picture 2" descr="GxE Figure 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066800"/>
            <a:ext cx="6629400" cy="498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62800" y="6172200"/>
            <a:ext cx="174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Eaves et al. 2003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1860</Words>
  <Application>Microsoft Macintosh PowerPoint</Application>
  <PresentationFormat>On-screen Show (4:3)</PresentationFormat>
  <Paragraphs>376</Paragraphs>
  <Slides>93</Slides>
  <Notes>82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93</vt:i4>
      </vt:variant>
    </vt:vector>
  </HeadingPairs>
  <TitlesOfParts>
    <vt:vector size="96" baseType="lpstr">
      <vt:lpstr>Office Theme</vt:lpstr>
      <vt:lpstr>Document</vt:lpstr>
      <vt:lpstr>Chart</vt:lpstr>
      <vt:lpstr>The Causes of Variation </vt:lpstr>
      <vt:lpstr>“Genetics”</vt:lpstr>
      <vt:lpstr>“Variation”</vt:lpstr>
      <vt:lpstr>“Heredity”</vt:lpstr>
      <vt:lpstr>“VARIATION”</vt:lpstr>
      <vt:lpstr>Continuous variation</vt:lpstr>
      <vt:lpstr>PowerPoint Presentation</vt:lpstr>
      <vt:lpstr>PowerPoint Presentation</vt:lpstr>
      <vt:lpstr>“Liberalism”</vt:lpstr>
      <vt:lpstr>Categorical Outcomes</vt:lpstr>
      <vt:lpstr>PowerPoint Presentation</vt:lpstr>
      <vt:lpstr>PowerPoint Presentation</vt:lpstr>
      <vt:lpstr>PowerPoint Presentation</vt:lpstr>
      <vt:lpstr>Question that bugs me:</vt:lpstr>
      <vt:lpstr>“Heredity”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Modern Data</vt:lpstr>
      <vt:lpstr>PowerPoint Presentation</vt:lpstr>
      <vt:lpstr>Overall sample sizes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(Really!) BIG Problem</vt:lpstr>
      <vt:lpstr>The Extended Phenotype</vt:lpstr>
      <vt:lpstr>A Basic Model</vt:lpstr>
      <vt:lpstr>GxE Interaction and Correlation</vt:lpstr>
      <vt:lpstr>Sources of rGE </vt:lpstr>
      <vt:lpstr>Galton’s Solution:</vt:lpstr>
      <vt:lpstr>One (?ideal) solution</vt:lpstr>
      <vt:lpstr>PowerPoint Presentation</vt:lpstr>
      <vt:lpstr>But separated MZs are rare</vt:lpstr>
      <vt:lpstr>An easier alternative:</vt:lpstr>
      <vt:lpstr>IDENTICAL TWINS</vt:lpstr>
      <vt:lpstr>FRATERNAL TWINS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Twin correlations for gene expression</vt:lpstr>
      <vt:lpstr>Twin correlations for attitudes to gun control</vt:lpstr>
      <vt:lpstr>PowerPoint Presentation</vt:lpstr>
      <vt:lpstr>PowerPoint Presentation</vt:lpstr>
      <vt:lpstr>Fisher developed mathematical theory that reconciled Mendel’s work with Galton and Pearson’s correlations</vt:lpstr>
      <vt:lpstr>PowerPoint Presentation</vt:lpstr>
      <vt:lpstr>PowerPoint Presentation</vt:lpstr>
      <vt:lpstr>Fisher (1918): Basic Ideas</vt:lpstr>
      <vt:lpstr>PowerPoint Presentation</vt:lpstr>
      <vt:lpstr>PowerPoint Presentation</vt:lpstr>
      <vt:lpstr>Path diagram for the effects of genes and environment on phenotype</vt:lpstr>
      <vt:lpstr>PowerPoint Presentation</vt:lpstr>
      <vt:lpstr>Development</vt:lpstr>
      <vt:lpstr>a. Genetic variation in developmental change: time series with common genes and time-specific environmental “innovations”</vt:lpstr>
      <vt:lpstr>Attitudes over the life-span</vt:lpstr>
      <vt:lpstr>PowerPoint Presentation</vt:lpstr>
      <vt:lpstr>Gestational Age</vt:lpstr>
      <vt:lpstr>PowerPoint Presentation</vt:lpstr>
      <vt:lpstr>PowerPoint Presentation</vt:lpstr>
      <vt:lpstr>PowerPoint Presentation</vt:lpstr>
      <vt:lpstr>“Mating”</vt:lpstr>
      <vt:lpstr>PowerPoint Presentation</vt:lpstr>
      <vt:lpstr>“Twins and Spouses”</vt:lpstr>
      <vt:lpstr>f(G,E)</vt:lpstr>
      <vt:lpstr>(“Passive”) rGE</vt:lpstr>
      <vt:lpstr>Twins and Parents</vt:lpstr>
      <vt:lpstr>PowerPoint Presentation</vt:lpstr>
      <vt:lpstr>Parental Neglect and Anti-Social Behavior</vt:lpstr>
      <vt:lpstr>Environmental pathways</vt:lpstr>
      <vt:lpstr>GxE</vt:lpstr>
      <vt:lpstr>PowerPoint Presentation</vt:lpstr>
      <vt:lpstr>Putting it all together?</vt:lpstr>
      <vt:lpstr>Multiple Genetic Pathways to Depression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Lindon Eaves</dc:creator>
  <cp:lastModifiedBy>eaves</cp:lastModifiedBy>
  <cp:revision>114</cp:revision>
  <dcterms:created xsi:type="dcterms:W3CDTF">2010-01-04T17:02:45Z</dcterms:created>
  <dcterms:modified xsi:type="dcterms:W3CDTF">2014-03-03T12:18:31Z</dcterms:modified>
</cp:coreProperties>
</file>