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126"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127"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128"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129"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7141B121-D1A1-41F1-8121-A1D1115111D1}" type="slidenum">
              <a:rPr lang="en-US"/>
              <a:t>‹#›</a:t>
            </a:fld>
            <a:endParaRPr/>
          </a:p>
        </p:txBody>
      </p:sp>
    </p:spTree>
    <p:extLst>
      <p:ext uri="{BB962C8B-B14F-4D97-AF65-F5344CB8AC3E}">
        <p14:creationId xmlns:p14="http://schemas.microsoft.com/office/powerpoint/2010/main" val="149197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0" y="0"/>
            <a:ext cx="0" cy="0"/>
          </a:xfrm>
          <a:prstGeom prst="rect">
            <a:avLst/>
          </a:prstGeom>
        </p:spPr>
        <p:txBody>
          <a:bodyPr lIns="90000" tIns="45000" rIns="90000" bIns="45000"/>
          <a:lstStyle/>
          <a:p>
            <a:r>
              <a:rPr lang="en-US"/>
              <a:t>Beta e en c </a:t>
            </a:r>
            <a:endParaRPr/>
          </a:p>
        </p:txBody>
      </p:sp>
      <p:sp>
        <p:nvSpPr>
          <p:cNvPr id="371" name="TextShape 2"/>
          <p:cNvSpPr txBox="1"/>
          <p:nvPr/>
        </p:nvSpPr>
        <p:spPr>
          <a:xfrm>
            <a:off x="0" y="0"/>
            <a:ext cx="0" cy="0"/>
          </a:xfrm>
          <a:prstGeom prst="rect">
            <a:avLst/>
          </a:prstGeom>
        </p:spPr>
        <p:txBody>
          <a:bodyPr lIns="90000" tIns="45000" rIns="90000" bIns="45000"/>
          <a:lstStyle/>
          <a:p>
            <a:pPr>
              <a:lnSpc>
                <a:spcPct val="100000"/>
              </a:lnSpc>
            </a:pPr>
            <a:fld id="{01A1C111-D101-4141-A1D1-C181910191F1}" type="slidenum">
              <a:rPr lang="en-US">
                <a:solidFill>
                  <a:srgbClr val="000000"/>
                </a:solidFill>
                <a:latin typeface="+mn-lt"/>
                <a:ea typeface="+mn-ea"/>
              </a:rPr>
              <a:t>3</a:t>
            </a:fld>
            <a:endParaRPr/>
          </a:p>
        </p:txBody>
      </p:sp>
    </p:spTree>
    <p:extLst>
      <p:ext uri="{BB962C8B-B14F-4D97-AF65-F5344CB8AC3E}">
        <p14:creationId xmlns:p14="http://schemas.microsoft.com/office/powerpoint/2010/main" val="356008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0" y="0"/>
            <a:ext cx="0" cy="0"/>
          </a:xfrm>
          <a:prstGeom prst="rect">
            <a:avLst/>
          </a:prstGeom>
        </p:spPr>
        <p:txBody>
          <a:bodyPr lIns="90000" tIns="45000" rIns="90000" bIns="45000"/>
          <a:lstStyle/>
          <a:p>
            <a:endParaRPr/>
          </a:p>
        </p:txBody>
      </p:sp>
      <p:sp>
        <p:nvSpPr>
          <p:cNvPr id="373" name="TextShape 2"/>
          <p:cNvSpPr txBox="1"/>
          <p:nvPr/>
        </p:nvSpPr>
        <p:spPr>
          <a:xfrm>
            <a:off x="0" y="0"/>
            <a:ext cx="0" cy="0"/>
          </a:xfrm>
          <a:prstGeom prst="rect">
            <a:avLst/>
          </a:prstGeom>
        </p:spPr>
        <p:txBody>
          <a:bodyPr lIns="90000" tIns="45000" rIns="90000" bIns="45000"/>
          <a:lstStyle/>
          <a:p>
            <a:pPr>
              <a:lnSpc>
                <a:spcPct val="100000"/>
              </a:lnSpc>
            </a:pPr>
            <a:fld id="{31B121B1-C191-41C1-B141-712131A12141}" type="slidenum">
              <a:rPr lang="en-US">
                <a:solidFill>
                  <a:srgbClr val="000000"/>
                </a:solidFill>
                <a:latin typeface="+mn-lt"/>
                <a:ea typeface="+mn-ea"/>
              </a:rPr>
              <a:t>11</a:t>
            </a:fld>
            <a:endParaRPr/>
          </a:p>
        </p:txBody>
      </p:sp>
    </p:spTree>
    <p:extLst>
      <p:ext uri="{BB962C8B-B14F-4D97-AF65-F5344CB8AC3E}">
        <p14:creationId xmlns:p14="http://schemas.microsoft.com/office/powerpoint/2010/main" val="402004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0" y="0"/>
            <a:ext cx="0" cy="0"/>
          </a:xfrm>
          <a:prstGeom prst="rect">
            <a:avLst/>
          </a:prstGeom>
        </p:spPr>
        <p:txBody>
          <a:bodyPr lIns="90000" tIns="45000" rIns="90000" bIns="45000"/>
          <a:lstStyle/>
          <a:p>
            <a:r>
              <a:rPr lang="en-US"/>
              <a:t>Red A-E cov, Green is not C! DZ twins</a:t>
            </a:r>
            <a:endParaRPr/>
          </a:p>
          <a:p>
            <a:r>
              <a:rPr lang="en-US"/>
              <a:t>There is no C in this model, but are there correlated environments, YES but it is not C. This is interesting because if this is the true model ACE will still give you an estimate. Therefor we enter into philosophical discussion</a:t>
            </a:r>
            <a:endParaRPr/>
          </a:p>
        </p:txBody>
      </p:sp>
      <p:sp>
        <p:nvSpPr>
          <p:cNvPr id="375" name="TextShape 2"/>
          <p:cNvSpPr txBox="1"/>
          <p:nvPr/>
        </p:nvSpPr>
        <p:spPr>
          <a:xfrm>
            <a:off x="0" y="0"/>
            <a:ext cx="0" cy="0"/>
          </a:xfrm>
          <a:prstGeom prst="rect">
            <a:avLst/>
          </a:prstGeom>
        </p:spPr>
        <p:txBody>
          <a:bodyPr lIns="90000" tIns="45000" rIns="90000" bIns="45000"/>
          <a:lstStyle/>
          <a:p>
            <a:pPr>
              <a:lnSpc>
                <a:spcPct val="100000"/>
              </a:lnSpc>
            </a:pPr>
            <a:fld id="{01F1E141-2171-4181-B1B1-E1C17161E181}" type="slidenum">
              <a:rPr lang="en-US">
                <a:solidFill>
                  <a:srgbClr val="000000"/>
                </a:solidFill>
                <a:latin typeface="+mn-lt"/>
                <a:ea typeface="+mn-ea"/>
              </a:rPr>
              <a:t>21</a:t>
            </a:fld>
            <a:endParaRPr/>
          </a:p>
        </p:txBody>
      </p:sp>
    </p:spTree>
    <p:extLst>
      <p:ext uri="{BB962C8B-B14F-4D97-AF65-F5344CB8AC3E}">
        <p14:creationId xmlns:p14="http://schemas.microsoft.com/office/powerpoint/2010/main" val="411981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33" name="PlaceHolder 2"/>
          <p:cNvSpPr>
            <a:spLocks noGrp="1"/>
          </p:cNvSpPr>
          <p:nvPr>
            <p:ph type="body"/>
          </p:nvPr>
        </p:nvSpPr>
        <p:spPr>
          <a:xfrm>
            <a:off x="609480" y="1604520"/>
            <a:ext cx="10728360" cy="1896840"/>
          </a:xfrm>
          <a:prstGeom prst="rect">
            <a:avLst/>
          </a:prstGeom>
        </p:spPr>
        <p:txBody>
          <a:bodyPr wrap="none" lIns="0" tIns="0" rIns="0" bIns="0"/>
          <a:lstStyle/>
          <a:p>
            <a:endParaRPr/>
          </a:p>
        </p:txBody>
      </p:sp>
      <p:sp>
        <p:nvSpPr>
          <p:cNvPr id="34" name="PlaceHolder 3"/>
          <p:cNvSpPr>
            <a:spLocks noGrp="1"/>
          </p:cNvSpPr>
          <p:nvPr>
            <p:ph type="body"/>
          </p:nvPr>
        </p:nvSpPr>
        <p:spPr>
          <a:xfrm>
            <a:off x="609480" y="3681720"/>
            <a:ext cx="10728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36"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37"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38"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
        <p:nvSpPr>
          <p:cNvPr id="39" name="PlaceHolder 5"/>
          <p:cNvSpPr>
            <a:spLocks noGrp="1"/>
          </p:cNvSpPr>
          <p:nvPr>
            <p:ph type="body"/>
          </p:nvPr>
        </p:nvSpPr>
        <p:spPr>
          <a:xfrm>
            <a:off x="609480" y="3681720"/>
            <a:ext cx="523512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41"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42"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52" name="PlaceHolder 2"/>
          <p:cNvSpPr>
            <a:spLocks noGrp="1"/>
          </p:cNvSpPr>
          <p:nvPr>
            <p:ph type="subTitle"/>
          </p:nvPr>
        </p:nvSpPr>
        <p:spPr>
          <a:xfrm>
            <a:off x="609480" y="1604520"/>
            <a:ext cx="10728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54" name="PlaceHolder 2"/>
          <p:cNvSpPr>
            <a:spLocks noGrp="1"/>
          </p:cNvSpPr>
          <p:nvPr>
            <p:ph type="body"/>
          </p:nvPr>
        </p:nvSpPr>
        <p:spPr>
          <a:xfrm>
            <a:off x="609480" y="1604520"/>
            <a:ext cx="10728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56"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57" name="PlaceHolder 3"/>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61"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62" name="PlaceHolder 3"/>
          <p:cNvSpPr>
            <a:spLocks noGrp="1"/>
          </p:cNvSpPr>
          <p:nvPr>
            <p:ph type="body"/>
          </p:nvPr>
        </p:nvSpPr>
        <p:spPr>
          <a:xfrm>
            <a:off x="609480" y="3681720"/>
            <a:ext cx="5235120" cy="1896840"/>
          </a:xfrm>
          <a:prstGeom prst="rect">
            <a:avLst/>
          </a:prstGeom>
        </p:spPr>
        <p:txBody>
          <a:bodyPr wrap="none" lIns="0" tIns="0" rIns="0" bIns="0"/>
          <a:lstStyle/>
          <a:p>
            <a:endParaRPr/>
          </a:p>
        </p:txBody>
      </p:sp>
      <p:sp>
        <p:nvSpPr>
          <p:cNvPr id="63" name="PlaceHolder 4"/>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2" name="PlaceHolder 2"/>
          <p:cNvSpPr>
            <a:spLocks noGrp="1"/>
          </p:cNvSpPr>
          <p:nvPr>
            <p:ph type="subTitle"/>
          </p:nvPr>
        </p:nvSpPr>
        <p:spPr>
          <a:xfrm>
            <a:off x="609480" y="1604520"/>
            <a:ext cx="10728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65"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66"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67"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69"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70"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71" name="PlaceHolder 4"/>
          <p:cNvSpPr>
            <a:spLocks noGrp="1"/>
          </p:cNvSpPr>
          <p:nvPr>
            <p:ph type="body"/>
          </p:nvPr>
        </p:nvSpPr>
        <p:spPr>
          <a:xfrm>
            <a:off x="609480" y="3681720"/>
            <a:ext cx="1072800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73" name="PlaceHolder 2"/>
          <p:cNvSpPr>
            <a:spLocks noGrp="1"/>
          </p:cNvSpPr>
          <p:nvPr>
            <p:ph type="body"/>
          </p:nvPr>
        </p:nvSpPr>
        <p:spPr>
          <a:xfrm>
            <a:off x="609480" y="1604520"/>
            <a:ext cx="10728360" cy="1896840"/>
          </a:xfrm>
          <a:prstGeom prst="rect">
            <a:avLst/>
          </a:prstGeom>
        </p:spPr>
        <p:txBody>
          <a:bodyPr wrap="none" lIns="0" tIns="0" rIns="0" bIns="0"/>
          <a:lstStyle/>
          <a:p>
            <a:endParaRPr/>
          </a:p>
        </p:txBody>
      </p:sp>
      <p:sp>
        <p:nvSpPr>
          <p:cNvPr id="74" name="PlaceHolder 3"/>
          <p:cNvSpPr>
            <a:spLocks noGrp="1"/>
          </p:cNvSpPr>
          <p:nvPr>
            <p:ph type="body"/>
          </p:nvPr>
        </p:nvSpPr>
        <p:spPr>
          <a:xfrm>
            <a:off x="609480" y="3681720"/>
            <a:ext cx="10728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76"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77"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78"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
        <p:nvSpPr>
          <p:cNvPr id="79" name="PlaceHolder 5"/>
          <p:cNvSpPr>
            <a:spLocks noGrp="1"/>
          </p:cNvSpPr>
          <p:nvPr>
            <p:ph type="body"/>
          </p:nvPr>
        </p:nvSpPr>
        <p:spPr>
          <a:xfrm>
            <a:off x="609480" y="3681720"/>
            <a:ext cx="523512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81"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82"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94" name="PlaceHolder 2"/>
          <p:cNvSpPr>
            <a:spLocks noGrp="1"/>
          </p:cNvSpPr>
          <p:nvPr>
            <p:ph type="subTitle"/>
          </p:nvPr>
        </p:nvSpPr>
        <p:spPr>
          <a:xfrm>
            <a:off x="609480" y="1604520"/>
            <a:ext cx="10728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96" name="PlaceHolder 2"/>
          <p:cNvSpPr>
            <a:spLocks noGrp="1"/>
          </p:cNvSpPr>
          <p:nvPr>
            <p:ph type="body"/>
          </p:nvPr>
        </p:nvSpPr>
        <p:spPr>
          <a:xfrm>
            <a:off x="609480" y="1604520"/>
            <a:ext cx="10728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98"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99" name="PlaceHolder 3"/>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4" name="PlaceHolder 2"/>
          <p:cNvSpPr>
            <a:spLocks noGrp="1"/>
          </p:cNvSpPr>
          <p:nvPr>
            <p:ph type="body"/>
          </p:nvPr>
        </p:nvSpPr>
        <p:spPr>
          <a:xfrm>
            <a:off x="609480" y="1604520"/>
            <a:ext cx="10728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03"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104" name="PlaceHolder 3"/>
          <p:cNvSpPr>
            <a:spLocks noGrp="1"/>
          </p:cNvSpPr>
          <p:nvPr>
            <p:ph type="body"/>
          </p:nvPr>
        </p:nvSpPr>
        <p:spPr>
          <a:xfrm>
            <a:off x="609480" y="3681720"/>
            <a:ext cx="5235120" cy="1896840"/>
          </a:xfrm>
          <a:prstGeom prst="rect">
            <a:avLst/>
          </a:prstGeom>
        </p:spPr>
        <p:txBody>
          <a:bodyPr wrap="none" lIns="0" tIns="0" rIns="0" bIns="0"/>
          <a:lstStyle/>
          <a:p>
            <a:endParaRPr/>
          </a:p>
        </p:txBody>
      </p:sp>
      <p:sp>
        <p:nvSpPr>
          <p:cNvPr id="105" name="PlaceHolder 4"/>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07"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108"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109"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11"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112"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113" name="PlaceHolder 4"/>
          <p:cNvSpPr>
            <a:spLocks noGrp="1"/>
          </p:cNvSpPr>
          <p:nvPr>
            <p:ph type="body"/>
          </p:nvPr>
        </p:nvSpPr>
        <p:spPr>
          <a:xfrm>
            <a:off x="609480" y="3681720"/>
            <a:ext cx="1072800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15" name="PlaceHolder 2"/>
          <p:cNvSpPr>
            <a:spLocks noGrp="1"/>
          </p:cNvSpPr>
          <p:nvPr>
            <p:ph type="body"/>
          </p:nvPr>
        </p:nvSpPr>
        <p:spPr>
          <a:xfrm>
            <a:off x="609480" y="1604520"/>
            <a:ext cx="10728360" cy="1896840"/>
          </a:xfrm>
          <a:prstGeom prst="rect">
            <a:avLst/>
          </a:prstGeom>
        </p:spPr>
        <p:txBody>
          <a:bodyPr wrap="none" lIns="0" tIns="0" rIns="0" bIns="0"/>
          <a:lstStyle/>
          <a:p>
            <a:endParaRPr/>
          </a:p>
        </p:txBody>
      </p:sp>
      <p:sp>
        <p:nvSpPr>
          <p:cNvPr id="116" name="PlaceHolder 3"/>
          <p:cNvSpPr>
            <a:spLocks noGrp="1"/>
          </p:cNvSpPr>
          <p:nvPr>
            <p:ph type="body"/>
          </p:nvPr>
        </p:nvSpPr>
        <p:spPr>
          <a:xfrm>
            <a:off x="609480" y="3681720"/>
            <a:ext cx="10728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18"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119"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120"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
        <p:nvSpPr>
          <p:cNvPr id="121" name="PlaceHolder 5"/>
          <p:cNvSpPr>
            <a:spLocks noGrp="1"/>
          </p:cNvSpPr>
          <p:nvPr>
            <p:ph type="body"/>
          </p:nvPr>
        </p:nvSpPr>
        <p:spPr>
          <a:xfrm>
            <a:off x="609480" y="3681720"/>
            <a:ext cx="523512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23"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124"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6"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17" name="PlaceHolder 3"/>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21"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22" name="PlaceHolder 3"/>
          <p:cNvSpPr>
            <a:spLocks noGrp="1"/>
          </p:cNvSpPr>
          <p:nvPr>
            <p:ph type="body"/>
          </p:nvPr>
        </p:nvSpPr>
        <p:spPr>
          <a:xfrm>
            <a:off x="609480" y="3681720"/>
            <a:ext cx="5235120" cy="1896840"/>
          </a:xfrm>
          <a:prstGeom prst="rect">
            <a:avLst/>
          </a:prstGeom>
        </p:spPr>
        <p:txBody>
          <a:bodyPr wrap="none" lIns="0" tIns="0" rIns="0" bIns="0"/>
          <a:lstStyle/>
          <a:p>
            <a:endParaRPr/>
          </a:p>
        </p:txBody>
      </p:sp>
      <p:sp>
        <p:nvSpPr>
          <p:cNvPr id="23" name="PlaceHolder 4"/>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25"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26"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27"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29"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30"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31" name="PlaceHolder 4"/>
          <p:cNvSpPr>
            <a:spLocks noGrp="1"/>
          </p:cNvSpPr>
          <p:nvPr>
            <p:ph type="body"/>
          </p:nvPr>
        </p:nvSpPr>
        <p:spPr>
          <a:xfrm>
            <a:off x="609480" y="3681720"/>
            <a:ext cx="1072800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p:cNvSpPr/>
          <p:nvPr/>
        </p:nvSpPr>
        <p:spPr>
          <a:xfrm>
            <a:off x="3240" y="6400800"/>
            <a:ext cx="12188520" cy="456840"/>
          </a:xfrm>
          <a:prstGeom prst="rect">
            <a:avLst/>
          </a:prstGeom>
          <a:solidFill>
            <a:srgbClr val="2683C6"/>
          </a:solidFill>
        </p:spPr>
      </p:sp>
      <p:sp>
        <p:nvSpPr>
          <p:cNvPr id="12" name="CustomShape 2"/>
          <p:cNvSpPr/>
          <p:nvPr/>
        </p:nvSpPr>
        <p:spPr>
          <a:xfrm>
            <a:off x="0" y="6334200"/>
            <a:ext cx="12188520" cy="63720"/>
          </a:xfrm>
          <a:prstGeom prst="rect">
            <a:avLst/>
          </a:prstGeom>
          <a:solidFill>
            <a:srgbClr val="1CADE4"/>
          </a:solidFill>
        </p:spPr>
      </p:sp>
      <p:sp>
        <p:nvSpPr>
          <p:cNvPr id="2" name="Line 3"/>
          <p:cNvSpPr/>
          <p:nvPr/>
        </p:nvSpPr>
        <p:spPr>
          <a:xfrm>
            <a:off x="1193400" y="1737720"/>
            <a:ext cx="9966960" cy="0"/>
          </a:xfrm>
          <a:prstGeom prst="line">
            <a:avLst/>
          </a:prstGeom>
          <a:ln w="6480">
            <a:solidFill>
              <a:srgbClr val="808080"/>
            </a:solidFill>
            <a:round/>
          </a:ln>
        </p:spPr>
      </p:sp>
      <p:sp>
        <p:nvSpPr>
          <p:cNvPr id="3" name="CustomShape 4"/>
          <p:cNvSpPr/>
          <p:nvPr/>
        </p:nvSpPr>
        <p:spPr>
          <a:xfrm>
            <a:off x="0" y="6400800"/>
            <a:ext cx="12191760" cy="456840"/>
          </a:xfrm>
          <a:prstGeom prst="rect">
            <a:avLst/>
          </a:prstGeom>
          <a:solidFill>
            <a:srgbClr val="2683C6"/>
          </a:solidFill>
        </p:spPr>
      </p:sp>
      <p:sp>
        <p:nvSpPr>
          <p:cNvPr id="4" name="CustomShape 5"/>
          <p:cNvSpPr/>
          <p:nvPr/>
        </p:nvSpPr>
        <p:spPr>
          <a:xfrm>
            <a:off x="0" y="6334200"/>
            <a:ext cx="12191760" cy="66240"/>
          </a:xfrm>
          <a:prstGeom prst="rect">
            <a:avLst/>
          </a:prstGeom>
          <a:solidFill>
            <a:srgbClr val="1CADE4"/>
          </a:solidFill>
        </p:spPr>
      </p:sp>
      <p:sp>
        <p:nvSpPr>
          <p:cNvPr id="5" name="PlaceHolder 6"/>
          <p:cNvSpPr>
            <a:spLocks noGrp="1"/>
          </p:cNvSpPr>
          <p:nvPr>
            <p:ph type="title"/>
          </p:nvPr>
        </p:nvSpPr>
        <p:spPr>
          <a:xfrm>
            <a:off x="1097280" y="758880"/>
            <a:ext cx="10058040" cy="3565800"/>
          </a:xfrm>
          <a:prstGeom prst="rect">
            <a:avLst/>
          </a:prstGeom>
        </p:spPr>
        <p:txBody>
          <a:bodyPr anchor="b"/>
          <a:lstStyle/>
          <a:p>
            <a:pPr>
              <a:lnSpc>
                <a:spcPct val="85000"/>
              </a:lnSpc>
            </a:pPr>
            <a:r>
              <a:rPr lang="en-US" sz="8000">
                <a:solidFill>
                  <a:srgbClr val="262626"/>
                </a:solidFill>
                <a:latin typeface="Calibri Light"/>
              </a:rPr>
              <a:t>Click to edit the title text formatClick to edit Master title style</a:t>
            </a:r>
            <a:endParaRPr/>
          </a:p>
        </p:txBody>
      </p:sp>
      <p:sp>
        <p:nvSpPr>
          <p:cNvPr id="6" name="PlaceHolder 7"/>
          <p:cNvSpPr>
            <a:spLocks noGrp="1"/>
          </p:cNvSpPr>
          <p:nvPr>
            <p:ph type="dt"/>
          </p:nvPr>
        </p:nvSpPr>
        <p:spPr>
          <a:xfrm>
            <a:off x="0" y="0"/>
            <a:ext cx="0" cy="0"/>
          </a:xfrm>
          <a:prstGeom prst="rect">
            <a:avLst/>
          </a:prstGeom>
        </p:spPr>
        <p:txBody>
          <a:bodyPr lIns="90000" tIns="45000" rIns="90000" bIns="45000"/>
          <a:lstStyle/>
          <a:p>
            <a:pPr>
              <a:lnSpc>
                <a:spcPct val="100000"/>
              </a:lnSpc>
            </a:pPr>
            <a:r>
              <a:rPr lang="en-US">
                <a:solidFill>
                  <a:srgbClr val="000000"/>
                </a:solidFill>
                <a:latin typeface="Calibri"/>
              </a:rPr>
              <a:t>3/7/14</a:t>
            </a:r>
            <a:endParaRPr/>
          </a:p>
        </p:txBody>
      </p:sp>
      <p:sp>
        <p:nvSpPr>
          <p:cNvPr id="7" name="PlaceHolder 8"/>
          <p:cNvSpPr>
            <a:spLocks noGrp="1"/>
          </p:cNvSpPr>
          <p:nvPr>
            <p:ph type="ftr"/>
          </p:nvPr>
        </p:nvSpPr>
        <p:spPr>
          <a:xfrm>
            <a:off x="0" y="0"/>
            <a:ext cx="0" cy="0"/>
          </a:xfrm>
          <a:prstGeom prst="rect">
            <a:avLst/>
          </a:prstGeom>
        </p:spPr>
        <p:txBody>
          <a:bodyPr lIns="90000" tIns="45000" rIns="90000" bIns="45000"/>
          <a:lstStyle/>
          <a:p>
            <a:pPr>
              <a:lnSpc>
                <a:spcPct val="100000"/>
              </a:lnSpc>
            </a:pPr>
            <a:r>
              <a:rPr lang="en-US">
                <a:solidFill>
                  <a:srgbClr val="000000"/>
                </a:solidFill>
                <a:latin typeface="Calibri"/>
              </a:rPr>
              <a:t>JM de Kort, introdunction Notre Dame, 30 january 2014</a:t>
            </a:r>
            <a:endParaRPr/>
          </a:p>
        </p:txBody>
      </p:sp>
      <p:sp>
        <p:nvSpPr>
          <p:cNvPr id="8" name="PlaceHolder 9"/>
          <p:cNvSpPr>
            <a:spLocks noGrp="1"/>
          </p:cNvSpPr>
          <p:nvPr>
            <p:ph type="sldNum"/>
          </p:nvPr>
        </p:nvSpPr>
        <p:spPr>
          <a:xfrm>
            <a:off x="0" y="0"/>
            <a:ext cx="0" cy="0"/>
          </a:xfrm>
          <a:prstGeom prst="rect">
            <a:avLst/>
          </a:prstGeom>
        </p:spPr>
        <p:txBody>
          <a:bodyPr lIns="90000" tIns="45000" rIns="90000" bIns="45000"/>
          <a:lstStyle/>
          <a:p>
            <a:pPr>
              <a:lnSpc>
                <a:spcPct val="100000"/>
              </a:lnSpc>
            </a:pPr>
            <a:fld id="{21F10121-8101-4141-B121-1191F141D1A1}" type="slidenum">
              <a:rPr lang="en-US">
                <a:solidFill>
                  <a:srgbClr val="000000"/>
                </a:solidFill>
                <a:latin typeface="Calibri"/>
              </a:rPr>
              <a:t>‹#›</a:t>
            </a:fld>
            <a:endParaRPr/>
          </a:p>
        </p:txBody>
      </p:sp>
      <p:sp>
        <p:nvSpPr>
          <p:cNvPr id="9" name="Line 10"/>
          <p:cNvSpPr/>
          <p:nvPr/>
        </p:nvSpPr>
        <p:spPr>
          <a:xfrm>
            <a:off x="1207440" y="4343400"/>
            <a:ext cx="9875520" cy="0"/>
          </a:xfrm>
          <a:prstGeom prst="line">
            <a:avLst/>
          </a:prstGeom>
          <a:ln w="6480">
            <a:solidFill>
              <a:srgbClr val="808080"/>
            </a:solidFill>
            <a:round/>
          </a:ln>
        </p:spPr>
      </p:sp>
      <p:sp>
        <p:nvSpPr>
          <p:cNvPr id="10" name="PlaceHolder 11"/>
          <p:cNvSpPr>
            <a:spLocks noGrp="1"/>
          </p:cNvSpPr>
          <p:nvPr>
            <p:ph type="body"/>
          </p:nvPr>
        </p:nvSpPr>
        <p:spPr>
          <a:xfrm>
            <a:off x="609480" y="1604520"/>
            <a:ext cx="10728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CustomShape 1"/>
          <p:cNvSpPr/>
          <p:nvPr/>
        </p:nvSpPr>
        <p:spPr>
          <a:xfrm>
            <a:off x="3240" y="6400800"/>
            <a:ext cx="12188520" cy="456840"/>
          </a:xfrm>
          <a:prstGeom prst="rect">
            <a:avLst/>
          </a:prstGeom>
          <a:solidFill>
            <a:srgbClr val="2683C6"/>
          </a:solidFill>
        </p:spPr>
      </p:sp>
      <p:sp>
        <p:nvSpPr>
          <p:cNvPr id="44" name="CustomShape 2"/>
          <p:cNvSpPr/>
          <p:nvPr/>
        </p:nvSpPr>
        <p:spPr>
          <a:xfrm>
            <a:off x="0" y="6334200"/>
            <a:ext cx="12188520" cy="63720"/>
          </a:xfrm>
          <a:prstGeom prst="rect">
            <a:avLst/>
          </a:prstGeom>
          <a:solidFill>
            <a:srgbClr val="1CADE4"/>
          </a:solidFill>
        </p:spPr>
      </p:sp>
      <p:sp>
        <p:nvSpPr>
          <p:cNvPr id="45" name="Line 3"/>
          <p:cNvSpPr/>
          <p:nvPr/>
        </p:nvSpPr>
        <p:spPr>
          <a:xfrm>
            <a:off x="1193400" y="1737720"/>
            <a:ext cx="9966960" cy="0"/>
          </a:xfrm>
          <a:prstGeom prst="line">
            <a:avLst/>
          </a:prstGeom>
          <a:ln w="6480">
            <a:solidFill>
              <a:srgbClr val="808080"/>
            </a:solidFill>
            <a:round/>
          </a:ln>
        </p:spPr>
      </p:sp>
      <p:sp>
        <p:nvSpPr>
          <p:cNvPr id="46" name="PlaceHolder 4"/>
          <p:cNvSpPr>
            <a:spLocks noGrp="1"/>
          </p:cNvSpPr>
          <p:nvPr>
            <p:ph type="title"/>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Click to edit the title text formatClick to edit Master title style</a:t>
            </a:r>
            <a:endParaRPr/>
          </a:p>
        </p:txBody>
      </p:sp>
      <p:sp>
        <p:nvSpPr>
          <p:cNvPr id="47" name="PlaceHolder 5"/>
          <p:cNvSpPr>
            <a:spLocks noGrp="1"/>
          </p:cNvSpPr>
          <p:nvPr>
            <p:ph type="body"/>
          </p:nvPr>
        </p:nvSpPr>
        <p:spPr>
          <a:xfrm>
            <a:off x="1097280" y="1845720"/>
            <a:ext cx="10058040" cy="4023000"/>
          </a:xfrm>
          <a:prstGeom prst="rect">
            <a:avLst/>
          </a:prstGeom>
        </p:spPr>
        <p:txBody>
          <a:bodyPr lIns="0" rIns="0"/>
          <a:lstStyle/>
          <a:p>
            <a:pPr>
              <a:buSzPct val="45000"/>
              <a:buFont typeface="StarSymbol"/>
              <a:buChar char=""/>
            </a:pPr>
            <a:r>
              <a:rPr lang="en-US" sz="2000">
                <a:solidFill>
                  <a:srgbClr val="404040"/>
                </a:solidFill>
                <a:latin typeface="Calibri"/>
              </a:rPr>
              <a:t>Click to edit the outline text format</a:t>
            </a:r>
            <a:endParaRPr/>
          </a:p>
          <a:p>
            <a:pPr lvl="1">
              <a:buSzPct val="75000"/>
              <a:buFont typeface="StarSymbol"/>
              <a:buChar char=""/>
            </a:pPr>
            <a:r>
              <a:rPr lang="en-US" sz="2000">
                <a:solidFill>
                  <a:srgbClr val="404040"/>
                </a:solidFill>
                <a:latin typeface="Calibri"/>
              </a:rPr>
              <a:t>Second Outline Level</a:t>
            </a:r>
            <a:endParaRPr/>
          </a:p>
          <a:p>
            <a:pPr lvl="2">
              <a:buSzPct val="45000"/>
              <a:buFont typeface="StarSymbol"/>
              <a:buChar char=""/>
            </a:pPr>
            <a:r>
              <a:rPr lang="en-US" sz="2000">
                <a:solidFill>
                  <a:srgbClr val="404040"/>
                </a:solidFill>
                <a:latin typeface="Calibri"/>
              </a:rPr>
              <a:t>Third Outline Level</a:t>
            </a:r>
            <a:endParaRPr/>
          </a:p>
          <a:p>
            <a:pPr lvl="3">
              <a:buSzPct val="75000"/>
              <a:buFont typeface="StarSymbol"/>
              <a:buChar char=""/>
            </a:pPr>
            <a:r>
              <a:rPr lang="en-US" sz="2000">
                <a:solidFill>
                  <a:srgbClr val="404040"/>
                </a:solidFill>
                <a:latin typeface="Calibri"/>
              </a:rPr>
              <a:t>Fourth Outline Level</a:t>
            </a:r>
            <a:endParaRPr/>
          </a:p>
          <a:p>
            <a:pPr lvl="4">
              <a:buSzPct val="45000"/>
              <a:buFont typeface="StarSymbol"/>
              <a:buChar char=""/>
            </a:pPr>
            <a:r>
              <a:rPr lang="en-US" sz="2000">
                <a:solidFill>
                  <a:srgbClr val="404040"/>
                </a:solidFill>
                <a:latin typeface="Calibri"/>
              </a:rPr>
              <a:t>Fifth Outline Level</a:t>
            </a:r>
            <a:endParaRPr/>
          </a:p>
          <a:p>
            <a:pPr lvl="5">
              <a:buSzPct val="45000"/>
              <a:buFont typeface="StarSymbol"/>
              <a:buChar char=""/>
            </a:pPr>
            <a:r>
              <a:rPr lang="en-US" sz="2000">
                <a:solidFill>
                  <a:srgbClr val="404040"/>
                </a:solidFill>
                <a:latin typeface="Calibri"/>
              </a:rPr>
              <a:t>Sixth Outline Level</a:t>
            </a:r>
            <a:endParaRPr/>
          </a:p>
          <a:p>
            <a:pPr>
              <a:lnSpc>
                <a:spcPct val="100000"/>
              </a:lnSpc>
              <a:buFont typeface="Calibri"/>
              <a:buChar char=" "/>
            </a:pPr>
            <a:r>
              <a:rPr lang="en-US" sz="2000">
                <a:solidFill>
                  <a:srgbClr val="404040"/>
                </a:solidFill>
                <a:latin typeface="Calibri"/>
              </a:rPr>
              <a:t>Seventh Outline LevelClick to edit Master text styles</a:t>
            </a:r>
            <a:endParaRPr/>
          </a:p>
          <a:p>
            <a:pPr lvl="1">
              <a:lnSpc>
                <a:spcPct val="100000"/>
              </a:lnSpc>
              <a:buFont typeface="Calibri"/>
              <a:buChar char="◦"/>
            </a:pPr>
            <a:r>
              <a:rPr lang="en-US">
                <a:solidFill>
                  <a:srgbClr val="404040"/>
                </a:solidFill>
                <a:latin typeface="Calibri"/>
              </a:rPr>
              <a:t>Second level</a:t>
            </a:r>
            <a:endParaRPr/>
          </a:p>
          <a:p>
            <a:pPr lvl="1">
              <a:buFont typeface="Calibri"/>
              <a:buChar char="◦"/>
            </a:pPr>
            <a:r>
              <a:rPr lang="en-US" sz="1400">
                <a:solidFill>
                  <a:srgbClr val="404040"/>
                </a:solidFill>
                <a:latin typeface="Calibri"/>
              </a:rPr>
              <a:t>Third level</a:t>
            </a:r>
            <a:endParaRPr/>
          </a:p>
          <a:p>
            <a:pPr lvl="2">
              <a:buFont typeface="Calibri"/>
              <a:buChar char="◦"/>
            </a:pPr>
            <a:r>
              <a:rPr lang="en-US" sz="1400">
                <a:solidFill>
                  <a:srgbClr val="404040"/>
                </a:solidFill>
                <a:latin typeface="Calibri"/>
              </a:rPr>
              <a:t>Fourth level</a:t>
            </a:r>
            <a:endParaRPr/>
          </a:p>
          <a:p>
            <a:pPr lvl="3">
              <a:buFont typeface="Calibri"/>
              <a:buChar char="◦"/>
            </a:pPr>
            <a:r>
              <a:rPr lang="en-US" sz="1400">
                <a:solidFill>
                  <a:srgbClr val="404040"/>
                </a:solidFill>
                <a:latin typeface="Calibri"/>
              </a:rPr>
              <a:t>Fifth level</a:t>
            </a:r>
            <a:endParaRPr/>
          </a:p>
        </p:txBody>
      </p:sp>
      <p:sp>
        <p:nvSpPr>
          <p:cNvPr id="48" name="PlaceHolder 6"/>
          <p:cNvSpPr>
            <a:spLocks noGrp="1"/>
          </p:cNvSpPr>
          <p:nvPr>
            <p:ph type="dt"/>
          </p:nvPr>
        </p:nvSpPr>
        <p:spPr>
          <a:xfrm>
            <a:off x="0" y="0"/>
            <a:ext cx="0" cy="0"/>
          </a:xfrm>
          <a:prstGeom prst="rect">
            <a:avLst/>
          </a:prstGeom>
        </p:spPr>
        <p:txBody>
          <a:bodyPr lIns="90000" tIns="45000" rIns="90000" bIns="45000"/>
          <a:lstStyle/>
          <a:p>
            <a:pPr>
              <a:lnSpc>
                <a:spcPct val="100000"/>
              </a:lnSpc>
            </a:pPr>
            <a:r>
              <a:rPr lang="en-US">
                <a:solidFill>
                  <a:srgbClr val="000000"/>
                </a:solidFill>
                <a:latin typeface="Calibri"/>
              </a:rPr>
              <a:t>3/7/14</a:t>
            </a:r>
            <a:endParaRPr/>
          </a:p>
        </p:txBody>
      </p:sp>
      <p:sp>
        <p:nvSpPr>
          <p:cNvPr id="49" name="PlaceHolder 7"/>
          <p:cNvSpPr>
            <a:spLocks noGrp="1"/>
          </p:cNvSpPr>
          <p:nvPr>
            <p:ph type="ftr"/>
          </p:nvPr>
        </p:nvSpPr>
        <p:spPr>
          <a:xfrm>
            <a:off x="0" y="0"/>
            <a:ext cx="0" cy="0"/>
          </a:xfrm>
          <a:prstGeom prst="rect">
            <a:avLst/>
          </a:prstGeom>
        </p:spPr>
        <p:txBody>
          <a:bodyPr lIns="90000" tIns="45000" rIns="90000" bIns="45000"/>
          <a:lstStyle/>
          <a:p>
            <a:pPr>
              <a:lnSpc>
                <a:spcPct val="100000"/>
              </a:lnSpc>
            </a:pPr>
            <a:r>
              <a:rPr lang="en-US">
                <a:solidFill>
                  <a:srgbClr val="000000"/>
                </a:solidFill>
                <a:latin typeface="Calibri"/>
              </a:rPr>
              <a:t>JM de Kort, introdunction Notre Dame, 30 january 2014</a:t>
            </a:r>
            <a:endParaRPr/>
          </a:p>
        </p:txBody>
      </p:sp>
      <p:sp>
        <p:nvSpPr>
          <p:cNvPr id="50" name="PlaceHolder 8"/>
          <p:cNvSpPr>
            <a:spLocks noGrp="1"/>
          </p:cNvSpPr>
          <p:nvPr>
            <p:ph type="sldNum"/>
          </p:nvPr>
        </p:nvSpPr>
        <p:spPr>
          <a:xfrm>
            <a:off x="0" y="0"/>
            <a:ext cx="0" cy="0"/>
          </a:xfrm>
          <a:prstGeom prst="rect">
            <a:avLst/>
          </a:prstGeom>
        </p:spPr>
        <p:txBody>
          <a:bodyPr lIns="90000" tIns="45000" rIns="90000" bIns="45000"/>
          <a:lstStyle/>
          <a:p>
            <a:pPr>
              <a:lnSpc>
                <a:spcPct val="100000"/>
              </a:lnSpc>
            </a:pPr>
            <a:fld id="{D1419121-D141-4141-A171-F181C181C151}" type="slidenum">
              <a:rPr lang="en-US">
                <a:solidFill>
                  <a:srgbClr val="000000"/>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3240" y="6400800"/>
            <a:ext cx="12188520" cy="456840"/>
          </a:xfrm>
          <a:prstGeom prst="rect">
            <a:avLst/>
          </a:prstGeom>
          <a:solidFill>
            <a:srgbClr val="2683C6"/>
          </a:solidFill>
        </p:spPr>
      </p:sp>
      <p:sp>
        <p:nvSpPr>
          <p:cNvPr id="84" name="CustomShape 2"/>
          <p:cNvSpPr/>
          <p:nvPr/>
        </p:nvSpPr>
        <p:spPr>
          <a:xfrm>
            <a:off x="0" y="6334200"/>
            <a:ext cx="12188520" cy="63720"/>
          </a:xfrm>
          <a:prstGeom prst="rect">
            <a:avLst/>
          </a:prstGeom>
          <a:solidFill>
            <a:srgbClr val="1CADE4"/>
          </a:solidFill>
        </p:spPr>
      </p:sp>
      <p:sp>
        <p:nvSpPr>
          <p:cNvPr id="85" name="Line 3"/>
          <p:cNvSpPr/>
          <p:nvPr/>
        </p:nvSpPr>
        <p:spPr>
          <a:xfrm>
            <a:off x="1193400" y="1737720"/>
            <a:ext cx="9966960" cy="0"/>
          </a:xfrm>
          <a:prstGeom prst="line">
            <a:avLst/>
          </a:prstGeom>
          <a:ln w="6480">
            <a:solidFill>
              <a:srgbClr val="808080"/>
            </a:solidFill>
            <a:round/>
          </a:ln>
        </p:spPr>
      </p:sp>
      <p:sp>
        <p:nvSpPr>
          <p:cNvPr id="86" name="CustomShape 4"/>
          <p:cNvSpPr/>
          <p:nvPr/>
        </p:nvSpPr>
        <p:spPr>
          <a:xfrm>
            <a:off x="3240" y="6400800"/>
            <a:ext cx="12188520" cy="456840"/>
          </a:xfrm>
          <a:prstGeom prst="rect">
            <a:avLst/>
          </a:prstGeom>
          <a:solidFill>
            <a:srgbClr val="2683C6"/>
          </a:solidFill>
        </p:spPr>
      </p:sp>
      <p:sp>
        <p:nvSpPr>
          <p:cNvPr id="87" name="CustomShape 5"/>
          <p:cNvSpPr/>
          <p:nvPr/>
        </p:nvSpPr>
        <p:spPr>
          <a:xfrm>
            <a:off x="0" y="6334200"/>
            <a:ext cx="12188520" cy="63720"/>
          </a:xfrm>
          <a:prstGeom prst="rect">
            <a:avLst/>
          </a:prstGeom>
          <a:solidFill>
            <a:srgbClr val="1CADE4"/>
          </a:solidFill>
        </p:spPr>
      </p:sp>
      <p:sp>
        <p:nvSpPr>
          <p:cNvPr id="88" name="PlaceHolder 6"/>
          <p:cNvSpPr>
            <a:spLocks noGrp="1"/>
          </p:cNvSpPr>
          <p:nvPr>
            <p:ph type="dt"/>
          </p:nvPr>
        </p:nvSpPr>
        <p:spPr>
          <a:xfrm>
            <a:off x="0" y="0"/>
            <a:ext cx="0" cy="0"/>
          </a:xfrm>
          <a:prstGeom prst="rect">
            <a:avLst/>
          </a:prstGeom>
        </p:spPr>
        <p:txBody>
          <a:bodyPr lIns="90000" tIns="45000" rIns="90000" bIns="45000"/>
          <a:lstStyle/>
          <a:p>
            <a:pPr>
              <a:lnSpc>
                <a:spcPct val="100000"/>
              </a:lnSpc>
            </a:pPr>
            <a:r>
              <a:rPr lang="en-US">
                <a:solidFill>
                  <a:srgbClr val="000000"/>
                </a:solidFill>
                <a:latin typeface="Calibri"/>
              </a:rPr>
              <a:t>3/7/14</a:t>
            </a:r>
            <a:endParaRPr/>
          </a:p>
        </p:txBody>
      </p:sp>
      <p:sp>
        <p:nvSpPr>
          <p:cNvPr id="89" name="PlaceHolder 7"/>
          <p:cNvSpPr>
            <a:spLocks noGrp="1"/>
          </p:cNvSpPr>
          <p:nvPr>
            <p:ph type="ftr"/>
          </p:nvPr>
        </p:nvSpPr>
        <p:spPr>
          <a:xfrm>
            <a:off x="0" y="0"/>
            <a:ext cx="0" cy="0"/>
          </a:xfrm>
          <a:prstGeom prst="rect">
            <a:avLst/>
          </a:prstGeom>
        </p:spPr>
        <p:txBody>
          <a:bodyPr lIns="90000" tIns="45000" rIns="90000" bIns="45000"/>
          <a:lstStyle/>
          <a:p>
            <a:pPr>
              <a:lnSpc>
                <a:spcPct val="100000"/>
              </a:lnSpc>
            </a:pPr>
            <a:r>
              <a:rPr lang="en-US">
                <a:solidFill>
                  <a:srgbClr val="FFFFFF"/>
                </a:solidFill>
                <a:latin typeface="Calibri"/>
              </a:rPr>
              <a:t>JM de Kort, introdunction Notre Dame, 30 january 2014</a:t>
            </a:r>
            <a:endParaRPr/>
          </a:p>
        </p:txBody>
      </p:sp>
      <p:sp>
        <p:nvSpPr>
          <p:cNvPr id="90" name="PlaceHolder 8"/>
          <p:cNvSpPr>
            <a:spLocks noGrp="1"/>
          </p:cNvSpPr>
          <p:nvPr>
            <p:ph type="sldNum"/>
          </p:nvPr>
        </p:nvSpPr>
        <p:spPr>
          <a:xfrm>
            <a:off x="0" y="0"/>
            <a:ext cx="0" cy="0"/>
          </a:xfrm>
          <a:prstGeom prst="rect">
            <a:avLst/>
          </a:prstGeom>
        </p:spPr>
        <p:txBody>
          <a:bodyPr lIns="90000" tIns="45000" rIns="90000" bIns="45000"/>
          <a:lstStyle/>
          <a:p>
            <a:pPr>
              <a:lnSpc>
                <a:spcPct val="100000"/>
              </a:lnSpc>
            </a:pPr>
            <a:fld id="{81418131-5131-41D1-A1F1-F191F1B191F1}" type="slidenum">
              <a:rPr lang="en-US">
                <a:solidFill>
                  <a:srgbClr val="000000"/>
                </a:solidFill>
                <a:latin typeface="Calibri"/>
              </a:rPr>
              <a:t>‹#›</a:t>
            </a:fld>
            <a:endParaRPr/>
          </a:p>
        </p:txBody>
      </p:sp>
      <p:sp>
        <p:nvSpPr>
          <p:cNvPr id="91" name="PlaceHolder 9"/>
          <p:cNvSpPr>
            <a:spLocks noGrp="1"/>
          </p:cNvSpPr>
          <p:nvPr>
            <p:ph type="title"/>
          </p:nvPr>
        </p:nvSpPr>
        <p:spPr>
          <a:xfrm>
            <a:off x="609480" y="273600"/>
            <a:ext cx="10972440" cy="1144800"/>
          </a:xfrm>
          <a:prstGeom prst="rect">
            <a:avLst/>
          </a:prstGeom>
        </p:spPr>
        <p:txBody>
          <a:bodyPr wrap="none" lIns="0" tIns="0" rIns="0" bIns="0" anchor="ctr"/>
          <a:lstStyle/>
          <a:p>
            <a:r>
              <a:rPr lang="en-US"/>
              <a:t>Click to edit the title text format</a:t>
            </a:r>
            <a:endParaRPr/>
          </a:p>
        </p:txBody>
      </p:sp>
      <p:sp>
        <p:nvSpPr>
          <p:cNvPr id="92" name="PlaceHolder 10"/>
          <p:cNvSpPr>
            <a:spLocks noGrp="1"/>
          </p:cNvSpPr>
          <p:nvPr>
            <p:ph type="body"/>
          </p:nvPr>
        </p:nvSpPr>
        <p:spPr>
          <a:xfrm>
            <a:off x="609480" y="1604520"/>
            <a:ext cx="10728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v.dolan@vu.nl" TargetMode="External"/><Relationship Id="rId2" Type="http://schemas.openxmlformats.org/officeDocument/2006/relationships/hyperlink" Target="mailto:j.m.de.kort@vu.n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1097280" y="758880"/>
            <a:ext cx="10058040" cy="3565800"/>
          </a:xfrm>
          <a:prstGeom prst="rect">
            <a:avLst/>
          </a:prstGeom>
        </p:spPr>
        <p:txBody>
          <a:bodyPr anchor="b"/>
          <a:lstStyle/>
          <a:p>
            <a:pPr>
              <a:lnSpc>
                <a:spcPct val="85000"/>
              </a:lnSpc>
            </a:pPr>
            <a:r>
              <a:rPr lang="en-US" sz="5400" b="1">
                <a:solidFill>
                  <a:srgbClr val="0070C0"/>
                </a:solidFill>
                <a:latin typeface="Calibri Light"/>
              </a:rPr>
              <a:t>
	</a:t>
            </a:r>
            <a:r>
              <a:rPr lang="en-US" sz="5400" b="1">
                <a:solidFill>
                  <a:srgbClr val="75B6E5"/>
                </a:solidFill>
                <a:latin typeface="Calibri Light"/>
              </a:rPr>
              <a:t>Extending Simplex model	
		to model  Ph </a:t>
            </a:r>
            <a:r>
              <a:rPr lang="en-US" sz="5400" b="1">
                <a:solidFill>
                  <a:srgbClr val="75B6E5"/>
                </a:solidFill>
                <a:latin typeface="Wingdings"/>
              </a:rPr>
              <a:t></a:t>
            </a:r>
            <a:r>
              <a:rPr lang="en-US" sz="5400" b="1">
                <a:solidFill>
                  <a:srgbClr val="75B6E5"/>
                </a:solidFill>
                <a:latin typeface="Calibri Light"/>
              </a:rPr>
              <a:t>E transmission</a:t>
            </a:r>
            <a:endParaRPr/>
          </a:p>
        </p:txBody>
      </p:sp>
      <p:sp>
        <p:nvSpPr>
          <p:cNvPr id="131" name="TextShape 2"/>
          <p:cNvSpPr txBox="1"/>
          <p:nvPr/>
        </p:nvSpPr>
        <p:spPr>
          <a:xfrm>
            <a:off x="1100160" y="4455720"/>
            <a:ext cx="10058040" cy="1142640"/>
          </a:xfrm>
          <a:prstGeom prst="rect">
            <a:avLst/>
          </a:prstGeom>
        </p:spPr>
        <p:txBody>
          <a:bodyPr/>
          <a:lstStyle/>
          <a:p>
            <a:pPr>
              <a:lnSpc>
                <a:spcPct val="100000"/>
              </a:lnSpc>
            </a:pPr>
            <a:r>
              <a:rPr lang="en-US" sz="3000">
                <a:solidFill>
                  <a:srgbClr val="344068"/>
                </a:solidFill>
                <a:latin typeface="Calibri Light"/>
              </a:rPr>
              <a:t>JANNEKE m. de kort &amp; C.V. DolAn</a:t>
            </a:r>
            <a:endParaRPr/>
          </a:p>
          <a:p>
            <a:pPr>
              <a:lnSpc>
                <a:spcPct val="100000"/>
              </a:lnSpc>
            </a:pPr>
            <a:endParaRPr/>
          </a:p>
          <a:p>
            <a:pPr>
              <a:lnSpc>
                <a:spcPct val="100000"/>
              </a:lnSpc>
            </a:pPr>
            <a:r>
              <a:rPr lang="en-US" sz="1500">
                <a:solidFill>
                  <a:srgbClr val="344068"/>
                </a:solidFill>
                <a:latin typeface="Calibri Light"/>
              </a:rPr>
              <a:t>Contact: </a:t>
            </a:r>
            <a:r>
              <a:rPr lang="en-US" sz="1500" u="sng">
                <a:solidFill>
                  <a:srgbClr val="6EAC1C"/>
                </a:solidFill>
                <a:latin typeface="Calibri Light"/>
                <a:hlinkClick r:id="rId2"/>
              </a:rPr>
              <a:t>j.m.de.kort@vu.nl</a:t>
            </a:r>
            <a:r>
              <a:rPr lang="en-US" sz="1500">
                <a:solidFill>
                  <a:srgbClr val="344068"/>
                </a:solidFill>
                <a:latin typeface="Calibri Light"/>
              </a:rPr>
              <a:t>, </a:t>
            </a:r>
            <a:r>
              <a:rPr lang="en-US" sz="1500" u="sng">
                <a:solidFill>
                  <a:srgbClr val="6EAC1C"/>
                </a:solidFill>
                <a:latin typeface="Calibri Light"/>
                <a:hlinkClick r:id="rId3"/>
              </a:rPr>
              <a:t>C.v.dolan@vu.nl</a:t>
            </a:r>
            <a:r>
              <a:rPr lang="en-US" sz="1500">
                <a:solidFill>
                  <a:srgbClr val="344068"/>
                </a:solidFill>
                <a:latin typeface="Calibri Light"/>
              </a:rPr>
              <a:t> </a:t>
            </a:r>
            <a:endParaRPr/>
          </a:p>
        </p:txBody>
      </p:sp>
      <p:pic>
        <p:nvPicPr>
          <p:cNvPr id="132" name="Picture 3"/>
          <p:cNvPicPr/>
          <p:nvPr/>
        </p:nvPicPr>
        <p:blipFill>
          <a:blip r:embed="rId4"/>
          <a:stretch>
            <a:fillRect/>
          </a:stretch>
        </p:blipFill>
        <p:spPr>
          <a:xfrm>
            <a:off x="8648280" y="4455720"/>
            <a:ext cx="2923920" cy="1561680"/>
          </a:xfrm>
          <a:prstGeom prst="rect">
            <a:avLst/>
          </a:prstGeom>
        </p:spPr>
      </p:pic>
      <p:sp>
        <p:nvSpPr>
          <p:cNvPr id="133" name="TextShape 3"/>
          <p:cNvSpPr txBox="1"/>
          <p:nvPr/>
        </p:nvSpPr>
        <p:spPr>
          <a:xfrm>
            <a:off x="0" y="0"/>
            <a:ext cx="0" cy="0"/>
          </a:xfrm>
          <a:prstGeom prst="rect">
            <a:avLst/>
          </a:prstGeom>
        </p:spPr>
        <p:txBody>
          <a:bodyPr lIns="90000" tIns="45000" rIns="90000" bIns="45000"/>
          <a:lstStyle/>
          <a:p>
            <a:pPr>
              <a:lnSpc>
                <a:spcPct val="100000"/>
              </a:lnSpc>
            </a:pPr>
            <a:r>
              <a:rPr lang="en-US">
                <a:solidFill>
                  <a:srgbClr val="000000"/>
                </a:solidFill>
                <a:latin typeface="Calibri"/>
              </a:rPr>
              <a:t>JM de Kort, BOULDER, 6 march 2014</a:t>
            </a:r>
            <a:endParaRPr/>
          </a:p>
        </p:txBody>
      </p:sp>
      <p:sp>
        <p:nvSpPr>
          <p:cNvPr id="134" name="TextShape 4"/>
          <p:cNvSpPr txBox="1"/>
          <p:nvPr/>
        </p:nvSpPr>
        <p:spPr>
          <a:xfrm>
            <a:off x="0" y="0"/>
            <a:ext cx="0" cy="0"/>
          </a:xfrm>
          <a:prstGeom prst="rect">
            <a:avLst/>
          </a:prstGeom>
        </p:spPr>
        <p:txBody>
          <a:bodyPr lIns="90000" tIns="45000" rIns="90000" bIns="45000"/>
          <a:lstStyle/>
          <a:p>
            <a:pPr>
              <a:lnSpc>
                <a:spcPct val="100000"/>
              </a:lnSpc>
            </a:pPr>
            <a:fld id="{7171F1E1-F1A1-4131-91F1-919161617131}" type="slidenum">
              <a:rPr lang="en-US">
                <a:solidFill>
                  <a:srgbClr val="000000"/>
                </a:solidFill>
                <a:latin typeface="Calibri"/>
              </a:r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General code</a:t>
            </a:r>
            <a:endParaRPr/>
          </a:p>
        </p:txBody>
      </p:sp>
      <p:sp>
        <p:nvSpPr>
          <p:cNvPr id="168" name="TextShape 2"/>
          <p:cNvSpPr txBox="1"/>
          <p:nvPr/>
        </p:nvSpPr>
        <p:spPr>
          <a:xfrm>
            <a:off x="1097280" y="1845720"/>
            <a:ext cx="10058040" cy="4023000"/>
          </a:xfrm>
          <a:prstGeom prst="rect">
            <a:avLst/>
          </a:prstGeom>
        </p:spPr>
        <p:txBody>
          <a:bodyPr lIns="0" rIns="0"/>
          <a:lstStyle/>
          <a:p>
            <a:endParaRPr/>
          </a:p>
        </p:txBody>
      </p:sp>
      <p:sp>
        <p:nvSpPr>
          <p:cNvPr id="169" name="TextShape 3"/>
          <p:cNvSpPr txBox="1"/>
          <p:nvPr/>
        </p:nvSpPr>
        <p:spPr>
          <a:xfrm>
            <a:off x="0" y="0"/>
            <a:ext cx="0" cy="0"/>
          </a:xfrm>
          <a:prstGeom prst="rect">
            <a:avLst/>
          </a:prstGeom>
        </p:spPr>
        <p:txBody>
          <a:bodyPr lIns="90000" tIns="45000" rIns="90000" bIns="45000"/>
          <a:lstStyle/>
          <a:p>
            <a:pPr>
              <a:lnSpc>
                <a:spcPct val="100000"/>
              </a:lnSpc>
            </a:pPr>
            <a:fld id="{C1E1F1F1-A131-4161-8151-B1B1818141E1}" type="slidenum">
              <a:rPr lang="en-US">
                <a:solidFill>
                  <a:srgbClr val="000000"/>
                </a:solidFill>
                <a:latin typeface="Calibri"/>
              </a:rPr>
              <a:t>10</a:t>
            </a:fld>
            <a:endParaRPr/>
          </a:p>
        </p:txBody>
      </p:sp>
      <p:pic>
        <p:nvPicPr>
          <p:cNvPr id="170" name="Picture 6"/>
          <p:cNvPicPr/>
          <p:nvPr/>
        </p:nvPicPr>
        <p:blipFill>
          <a:blip r:embed="rId2"/>
          <a:stretch>
            <a:fillRect/>
          </a:stretch>
        </p:blipFill>
        <p:spPr>
          <a:xfrm>
            <a:off x="965880" y="1873440"/>
            <a:ext cx="4051080" cy="3995280"/>
          </a:xfrm>
          <a:prstGeom prst="rect">
            <a:avLst/>
          </a:prstGeom>
        </p:spPr>
      </p:pic>
      <p:pic>
        <p:nvPicPr>
          <p:cNvPr id="171" name="Picture 8"/>
          <p:cNvPicPr/>
          <p:nvPr/>
        </p:nvPicPr>
        <p:blipFill>
          <a:blip r:embed="rId3"/>
          <a:stretch>
            <a:fillRect/>
          </a:stretch>
        </p:blipFill>
        <p:spPr>
          <a:xfrm>
            <a:off x="6770880" y="1826640"/>
            <a:ext cx="3963240" cy="4179240"/>
          </a:xfrm>
          <a:prstGeom prst="rect">
            <a:avLst/>
          </a:prstGeom>
        </p:spPr>
      </p:pic>
      <p:sp>
        <p:nvSpPr>
          <p:cNvPr id="172" name="CustomShape 4"/>
          <p:cNvSpPr/>
          <p:nvPr/>
        </p:nvSpPr>
        <p:spPr>
          <a:xfrm>
            <a:off x="7985880" y="30888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a:solidFill>
                  <a:srgbClr val="FFFFFF"/>
                </a:solidFill>
                <a:latin typeface="Calibri"/>
              </a:rPr>
              <a:t>Open:</a:t>
            </a:r>
            <a:endParaRPr/>
          </a:p>
          <a:p>
            <a:pPr algn="ctr">
              <a:lnSpc>
                <a:spcPct val="100000"/>
              </a:lnSpc>
            </a:pPr>
            <a:r>
              <a:rPr lang="en-US">
                <a:solidFill>
                  <a:srgbClr val="FFFFFF"/>
                </a:solidFill>
                <a:latin typeface="Calibri"/>
              </a:rPr>
              <a:t>SIMPLEX practical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PRACTICAL
Replicate findings in following article</a:t>
            </a:r>
            <a:endParaRPr/>
          </a:p>
        </p:txBody>
      </p:sp>
      <p:sp>
        <p:nvSpPr>
          <p:cNvPr id="174" name="TextShape 2"/>
          <p:cNvSpPr txBox="1"/>
          <p:nvPr/>
        </p:nvSpPr>
        <p:spPr>
          <a:xfrm>
            <a:off x="1097280" y="1845720"/>
            <a:ext cx="10058040" cy="4023000"/>
          </a:xfrm>
          <a:prstGeom prst="rect">
            <a:avLst/>
          </a:prstGeom>
        </p:spPr>
        <p:txBody>
          <a:bodyPr lIns="0" rIns="0"/>
          <a:lstStyle/>
          <a:p>
            <a:endParaRPr/>
          </a:p>
        </p:txBody>
      </p:sp>
      <p:sp>
        <p:nvSpPr>
          <p:cNvPr id="175" name="TextShape 3"/>
          <p:cNvSpPr txBox="1"/>
          <p:nvPr/>
        </p:nvSpPr>
        <p:spPr>
          <a:xfrm>
            <a:off x="0" y="0"/>
            <a:ext cx="0" cy="0"/>
          </a:xfrm>
          <a:prstGeom prst="rect">
            <a:avLst/>
          </a:prstGeom>
        </p:spPr>
        <p:txBody>
          <a:bodyPr lIns="90000" tIns="45000" rIns="90000" bIns="45000"/>
          <a:lstStyle/>
          <a:p>
            <a:pPr>
              <a:lnSpc>
                <a:spcPct val="100000"/>
              </a:lnSpc>
            </a:pPr>
            <a:fld id="{B1515121-31E1-4171-A131-6141C1B1C151}" type="slidenum">
              <a:rPr lang="en-US">
                <a:solidFill>
                  <a:srgbClr val="000000"/>
                </a:solidFill>
                <a:latin typeface="Calibri"/>
              </a:rPr>
              <a:t>11</a:t>
            </a:fld>
            <a:endParaRPr/>
          </a:p>
        </p:txBody>
      </p:sp>
      <p:pic>
        <p:nvPicPr>
          <p:cNvPr id="176" name="Picture 5"/>
          <p:cNvPicPr/>
          <p:nvPr/>
        </p:nvPicPr>
        <p:blipFill>
          <a:blip r:embed="rId3"/>
          <a:stretch>
            <a:fillRect/>
          </a:stretch>
        </p:blipFill>
        <p:spPr>
          <a:xfrm>
            <a:off x="471240" y="1755360"/>
            <a:ext cx="11310120" cy="4513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Model fitting: Ph -&gt; E SIMPLEX MODEL</a:t>
            </a:r>
            <a:endParaRPr/>
          </a:p>
        </p:txBody>
      </p:sp>
      <p:sp>
        <p:nvSpPr>
          <p:cNvPr id="178" name="TextShape 2"/>
          <p:cNvSpPr txBox="1"/>
          <p:nvPr/>
        </p:nvSpPr>
        <p:spPr>
          <a:xfrm>
            <a:off x="1097280" y="1845720"/>
            <a:ext cx="10058040" cy="4023000"/>
          </a:xfrm>
          <a:prstGeom prst="rect">
            <a:avLst/>
          </a:prstGeom>
        </p:spPr>
        <p:txBody>
          <a:bodyPr lIns="0" rIns="0"/>
          <a:lstStyle/>
          <a:p>
            <a:pPr>
              <a:lnSpc>
                <a:spcPct val="90000"/>
              </a:lnSpc>
              <a:buFont typeface="Calibri"/>
              <a:buChar char=" "/>
            </a:pPr>
            <a:r>
              <a:rPr lang="en-US" sz="2000">
                <a:solidFill>
                  <a:srgbClr val="404040"/>
                </a:solidFill>
                <a:latin typeface="Calibri"/>
              </a:rPr>
              <a:t>DATA: Full scale Intelligence</a:t>
            </a:r>
            <a:endParaRPr/>
          </a:p>
          <a:p>
            <a:pPr>
              <a:lnSpc>
                <a:spcPct val="90000"/>
              </a:lnSpc>
              <a:buFont typeface="Calibri"/>
              <a:buChar char=" "/>
            </a:pPr>
            <a:r>
              <a:rPr lang="en-US" sz="2000">
                <a:solidFill>
                  <a:srgbClr val="404040"/>
                </a:solidFill>
                <a:latin typeface="Calibri"/>
              </a:rPr>
              <a:t>In MZ and DZ twins</a:t>
            </a:r>
            <a:endParaRPr/>
          </a:p>
          <a:p>
            <a:pPr>
              <a:lnSpc>
                <a:spcPct val="90000"/>
              </a:lnSpc>
              <a:buFont typeface="Calibri"/>
              <a:buChar char=" "/>
            </a:pPr>
            <a:r>
              <a:rPr lang="en-US" sz="2000">
                <a:solidFill>
                  <a:srgbClr val="404040"/>
                </a:solidFill>
                <a:latin typeface="Calibri"/>
              </a:rPr>
              <a:t>Measured 4 time points</a:t>
            </a:r>
            <a:endParaRPr/>
          </a:p>
          <a:p>
            <a:pPr>
              <a:lnSpc>
                <a:spcPct val="90000"/>
              </a:lnSpc>
              <a:buFont typeface="Calibri"/>
              <a:buChar char=" "/>
            </a:pPr>
            <a:r>
              <a:rPr lang="en-US" sz="2000">
                <a:solidFill>
                  <a:srgbClr val="404040"/>
                </a:solidFill>
                <a:latin typeface="Calibri"/>
              </a:rPr>
              <a:t>NTR data</a:t>
            </a:r>
            <a:endParaRPr/>
          </a:p>
          <a:p>
            <a:pPr>
              <a:lnSpc>
                <a:spcPct val="90000"/>
              </a:lnSpc>
            </a:pPr>
            <a:endParaRPr/>
          </a:p>
        </p:txBody>
      </p:sp>
      <p:sp>
        <p:nvSpPr>
          <p:cNvPr id="179" name="TextShape 3"/>
          <p:cNvSpPr txBox="1"/>
          <p:nvPr/>
        </p:nvSpPr>
        <p:spPr>
          <a:xfrm>
            <a:off x="0" y="0"/>
            <a:ext cx="0" cy="0"/>
          </a:xfrm>
          <a:prstGeom prst="rect">
            <a:avLst/>
          </a:prstGeom>
        </p:spPr>
        <p:txBody>
          <a:bodyPr lIns="90000" tIns="45000" rIns="90000" bIns="45000"/>
          <a:lstStyle/>
          <a:p>
            <a:pPr>
              <a:lnSpc>
                <a:spcPct val="100000"/>
              </a:lnSpc>
            </a:pPr>
            <a:fld id="{81714151-9161-4181-A191-812121711131}" type="slidenum">
              <a:rPr lang="en-US">
                <a:solidFill>
                  <a:srgbClr val="000000"/>
                </a:solidFill>
                <a:latin typeface="Calibri"/>
              </a:rPr>
              <a:t>12</a:t>
            </a:fld>
            <a:endParaRPr/>
          </a:p>
        </p:txBody>
      </p:sp>
      <p:pic>
        <p:nvPicPr>
          <p:cNvPr id="180" name="Picture 8"/>
          <p:cNvPicPr/>
          <p:nvPr/>
        </p:nvPicPr>
        <p:blipFill>
          <a:blip r:embed="rId2"/>
          <a:stretch>
            <a:fillRect/>
          </a:stretch>
        </p:blipFill>
        <p:spPr>
          <a:xfrm>
            <a:off x="4259160" y="1930680"/>
            <a:ext cx="4086720" cy="4309200"/>
          </a:xfrm>
          <a:prstGeom prst="rect">
            <a:avLst/>
          </a:prstGeom>
        </p:spPr>
      </p:pic>
      <p:sp>
        <p:nvSpPr>
          <p:cNvPr id="181" name="CustomShape 4"/>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a:solidFill>
                  <a:srgbClr val="FFFFFF"/>
                </a:solidFill>
                <a:latin typeface="Calibri"/>
              </a:rPr>
              <a:t>Return to:</a:t>
            </a:r>
            <a:endParaRPr/>
          </a:p>
          <a:p>
            <a:pPr algn="ctr">
              <a:lnSpc>
                <a:spcPct val="100000"/>
              </a:lnSpc>
            </a:pPr>
            <a:r>
              <a:rPr lang="en-US">
                <a:solidFill>
                  <a:srgbClr val="FFFFFF"/>
                </a:solidFill>
                <a:latin typeface="Calibri"/>
              </a:rPr>
              <a:t>SIMPLEX practical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0" y="0"/>
            <a:ext cx="0" cy="0"/>
          </a:xfrm>
          <a:prstGeom prst="rect">
            <a:avLst/>
          </a:prstGeom>
        </p:spPr>
        <p:txBody>
          <a:bodyPr lIns="90000" tIns="45000" rIns="90000" bIns="45000"/>
          <a:lstStyle/>
          <a:p>
            <a:pPr>
              <a:lnSpc>
                <a:spcPct val="100000"/>
              </a:lnSpc>
            </a:pPr>
            <a:fld id="{C1110121-A111-4121-A131-01A1A1B191F1}" type="slidenum">
              <a:rPr lang="en-US">
                <a:solidFill>
                  <a:srgbClr val="000000"/>
                </a:solidFill>
                <a:latin typeface="Calibri"/>
              </a:rPr>
              <a:t>13</a:t>
            </a:fld>
            <a:endParaRPr/>
          </a:p>
        </p:txBody>
      </p:sp>
      <p:sp>
        <p:nvSpPr>
          <p:cNvPr id="183" name="CustomShape 2"/>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3600">
                <a:solidFill>
                  <a:srgbClr val="FFFFFF"/>
                </a:solidFill>
                <a:latin typeface="Calibri"/>
              </a:rPr>
              <a:t>FIT 0</a:t>
            </a:r>
            <a:endParaRPr/>
          </a:p>
        </p:txBody>
      </p:sp>
      <p:pic>
        <p:nvPicPr>
          <p:cNvPr id="184" name="Picture 56"/>
          <p:cNvPicPr/>
          <p:nvPr/>
        </p:nvPicPr>
        <p:blipFill>
          <a:blip r:embed="rId2"/>
          <a:stretch>
            <a:fillRect/>
          </a:stretch>
        </p:blipFill>
        <p:spPr>
          <a:xfrm>
            <a:off x="1910880" y="279000"/>
            <a:ext cx="5399640" cy="5693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0" y="0"/>
            <a:ext cx="0" cy="0"/>
          </a:xfrm>
          <a:prstGeom prst="rect">
            <a:avLst/>
          </a:prstGeom>
        </p:spPr>
        <p:txBody>
          <a:bodyPr lIns="90000" tIns="45000" rIns="90000" bIns="45000"/>
          <a:lstStyle/>
          <a:p>
            <a:pPr>
              <a:lnSpc>
                <a:spcPct val="100000"/>
              </a:lnSpc>
            </a:pPr>
            <a:fld id="{01F121E1-61E1-4101-8191-B1B14101B151}" type="slidenum">
              <a:rPr lang="en-US">
                <a:solidFill>
                  <a:srgbClr val="000000"/>
                </a:solidFill>
                <a:latin typeface="Calibri"/>
              </a:rPr>
              <a:t>14</a:t>
            </a:fld>
            <a:endParaRPr/>
          </a:p>
        </p:txBody>
      </p:sp>
      <p:sp>
        <p:nvSpPr>
          <p:cNvPr id="186" name="CustomShape 2"/>
          <p:cNvSpPr/>
          <p:nvPr/>
        </p:nvSpPr>
        <p:spPr>
          <a:xfrm>
            <a:off x="3391200" y="145944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Calibri"/>
              </a:rPr>
              <a:t>y12</a:t>
            </a:r>
            <a:endParaRPr/>
          </a:p>
        </p:txBody>
      </p:sp>
      <p:sp>
        <p:nvSpPr>
          <p:cNvPr id="187" name="CustomShape 3"/>
          <p:cNvSpPr/>
          <p:nvPr/>
        </p:nvSpPr>
        <p:spPr>
          <a:xfrm>
            <a:off x="2864160" y="222552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Calibri"/>
              </a:rPr>
              <a:t>E12</a:t>
            </a:r>
            <a:endParaRPr/>
          </a:p>
        </p:txBody>
      </p:sp>
      <p:sp>
        <p:nvSpPr>
          <p:cNvPr id="188" name="CustomShape 4"/>
          <p:cNvSpPr/>
          <p:nvPr/>
        </p:nvSpPr>
        <p:spPr>
          <a:xfrm>
            <a:off x="3224160" y="1776240"/>
            <a:ext cx="377640" cy="495360"/>
          </a:xfrm>
          <a:prstGeom prst="straightConnector1">
            <a:avLst/>
          </a:prstGeom>
          <a:ln w="12600">
            <a:solidFill>
              <a:srgbClr val="2683C6"/>
            </a:solidFill>
            <a:round/>
            <a:tailEnd type="triangle" w="med" len="med"/>
          </a:ln>
        </p:spPr>
      </p:sp>
      <p:sp>
        <p:nvSpPr>
          <p:cNvPr id="189" name="CustomShape 5"/>
          <p:cNvSpPr/>
          <p:nvPr/>
        </p:nvSpPr>
        <p:spPr>
          <a:xfrm>
            <a:off x="3391200" y="486540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Calibri"/>
              </a:rPr>
              <a:t>y22</a:t>
            </a:r>
            <a:endParaRPr/>
          </a:p>
        </p:txBody>
      </p:sp>
      <p:sp>
        <p:nvSpPr>
          <p:cNvPr id="190" name="CustomShape 6"/>
          <p:cNvSpPr/>
          <p:nvPr/>
        </p:nvSpPr>
        <p:spPr>
          <a:xfrm>
            <a:off x="2947680" y="407340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Calibri"/>
              </a:rPr>
              <a:t>E22</a:t>
            </a:r>
            <a:endParaRPr/>
          </a:p>
        </p:txBody>
      </p:sp>
      <p:sp>
        <p:nvSpPr>
          <p:cNvPr id="191" name="CustomShape 7"/>
          <p:cNvSpPr/>
          <p:nvPr/>
        </p:nvSpPr>
        <p:spPr>
          <a:xfrm>
            <a:off x="4001760" y="314928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Calibri"/>
              </a:rPr>
              <a:t>C2</a:t>
            </a:r>
            <a:endParaRPr/>
          </a:p>
        </p:txBody>
      </p:sp>
      <p:sp>
        <p:nvSpPr>
          <p:cNvPr id="192" name="CustomShape 8"/>
          <p:cNvSpPr/>
          <p:nvPr/>
        </p:nvSpPr>
        <p:spPr>
          <a:xfrm>
            <a:off x="3307680" y="4343760"/>
            <a:ext cx="294120" cy="521280"/>
          </a:xfrm>
          <a:prstGeom prst="straightConnector1">
            <a:avLst/>
          </a:prstGeom>
          <a:ln w="12600">
            <a:solidFill>
              <a:srgbClr val="2683C6"/>
            </a:solidFill>
            <a:round/>
            <a:tailEnd type="triangle" w="med" len="med"/>
          </a:ln>
        </p:spPr>
      </p:sp>
      <p:sp>
        <p:nvSpPr>
          <p:cNvPr id="193" name="CustomShape 9"/>
          <p:cNvSpPr/>
          <p:nvPr/>
        </p:nvSpPr>
        <p:spPr>
          <a:xfrm>
            <a:off x="3601440" y="3466080"/>
            <a:ext cx="610200" cy="1398960"/>
          </a:xfrm>
          <a:prstGeom prst="straightConnector1">
            <a:avLst/>
          </a:prstGeom>
          <a:ln w="12600">
            <a:solidFill>
              <a:srgbClr val="2683C6"/>
            </a:solidFill>
            <a:round/>
            <a:tailEnd type="triangle" w="med" len="med"/>
          </a:ln>
        </p:spPr>
      </p:sp>
      <p:sp>
        <p:nvSpPr>
          <p:cNvPr id="194" name="CustomShape 10"/>
          <p:cNvSpPr/>
          <p:nvPr/>
        </p:nvSpPr>
        <p:spPr>
          <a:xfrm>
            <a:off x="3601440" y="1775520"/>
            <a:ext cx="610200" cy="1372680"/>
          </a:xfrm>
          <a:prstGeom prst="straightConnector1">
            <a:avLst/>
          </a:prstGeom>
          <a:ln w="12600">
            <a:solidFill>
              <a:srgbClr val="2683C6"/>
            </a:solidFill>
            <a:round/>
            <a:tailEnd type="triangle" w="med" len="med"/>
          </a:ln>
        </p:spPr>
      </p:sp>
      <p:sp>
        <p:nvSpPr>
          <p:cNvPr id="195" name="CustomShape 11"/>
          <p:cNvSpPr/>
          <p:nvPr/>
        </p:nvSpPr>
        <p:spPr>
          <a:xfrm>
            <a:off x="1155240" y="2383920"/>
            <a:ext cx="1708200" cy="0"/>
          </a:xfrm>
          <a:prstGeom prst="straightConnector1">
            <a:avLst/>
          </a:prstGeom>
          <a:ln w="12600">
            <a:solidFill>
              <a:srgbClr val="2683C6"/>
            </a:solidFill>
            <a:round/>
            <a:tailEnd type="triangle" w="med" len="med"/>
          </a:ln>
        </p:spPr>
      </p:sp>
      <p:sp>
        <p:nvSpPr>
          <p:cNvPr id="196" name="CustomShape 12"/>
          <p:cNvSpPr/>
          <p:nvPr/>
        </p:nvSpPr>
        <p:spPr>
          <a:xfrm>
            <a:off x="3285720" y="2383920"/>
            <a:ext cx="1791720" cy="0"/>
          </a:xfrm>
          <a:prstGeom prst="straightConnector1">
            <a:avLst/>
          </a:prstGeom>
          <a:ln w="12600">
            <a:solidFill>
              <a:srgbClr val="2683C6"/>
            </a:solidFill>
            <a:round/>
            <a:tailEnd type="triangle" w="med" len="med"/>
          </a:ln>
        </p:spPr>
      </p:sp>
      <p:sp>
        <p:nvSpPr>
          <p:cNvPr id="197" name="CustomShape 13"/>
          <p:cNvSpPr/>
          <p:nvPr/>
        </p:nvSpPr>
        <p:spPr>
          <a:xfrm>
            <a:off x="2293200" y="3307680"/>
            <a:ext cx="1708200" cy="0"/>
          </a:xfrm>
          <a:prstGeom prst="straightConnector1">
            <a:avLst/>
          </a:prstGeom>
          <a:ln w="12600">
            <a:solidFill>
              <a:srgbClr val="2683C6"/>
            </a:solidFill>
            <a:round/>
            <a:tailEnd type="triangle" w="med" len="med"/>
          </a:ln>
        </p:spPr>
      </p:sp>
      <p:sp>
        <p:nvSpPr>
          <p:cNvPr id="198" name="CustomShape 14"/>
          <p:cNvSpPr/>
          <p:nvPr/>
        </p:nvSpPr>
        <p:spPr>
          <a:xfrm>
            <a:off x="4423680" y="3307680"/>
            <a:ext cx="1791720" cy="0"/>
          </a:xfrm>
          <a:prstGeom prst="straightConnector1">
            <a:avLst/>
          </a:prstGeom>
          <a:ln w="12600">
            <a:solidFill>
              <a:srgbClr val="2683C6"/>
            </a:solidFill>
            <a:round/>
            <a:tailEnd type="triangle" w="med" len="med"/>
          </a:ln>
        </p:spPr>
      </p:sp>
      <p:sp>
        <p:nvSpPr>
          <p:cNvPr id="199" name="CustomShape 15"/>
          <p:cNvSpPr/>
          <p:nvPr/>
        </p:nvSpPr>
        <p:spPr>
          <a:xfrm>
            <a:off x="1155240" y="4231800"/>
            <a:ext cx="1791720" cy="0"/>
          </a:xfrm>
          <a:prstGeom prst="straightConnector1">
            <a:avLst/>
          </a:prstGeom>
          <a:ln w="12600">
            <a:solidFill>
              <a:srgbClr val="2683C6"/>
            </a:solidFill>
            <a:round/>
            <a:tailEnd type="triangle" w="med" len="med"/>
          </a:ln>
        </p:spPr>
      </p:sp>
      <p:sp>
        <p:nvSpPr>
          <p:cNvPr id="200" name="CustomShape 16"/>
          <p:cNvSpPr/>
          <p:nvPr/>
        </p:nvSpPr>
        <p:spPr>
          <a:xfrm>
            <a:off x="3369240" y="4231800"/>
            <a:ext cx="1791720" cy="0"/>
          </a:xfrm>
          <a:prstGeom prst="straightConnector1">
            <a:avLst/>
          </a:prstGeom>
          <a:ln w="12600">
            <a:solidFill>
              <a:srgbClr val="2683C6"/>
            </a:solidFill>
            <a:round/>
            <a:tailEnd type="triangle" w="med" len="med"/>
          </a:ln>
        </p:spPr>
      </p:sp>
      <p:sp>
        <p:nvSpPr>
          <p:cNvPr id="201" name="CustomShape 17"/>
          <p:cNvSpPr/>
          <p:nvPr/>
        </p:nvSpPr>
        <p:spPr>
          <a:xfrm>
            <a:off x="3369240" y="74664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Calibri"/>
              </a:rPr>
              <a:t>A12</a:t>
            </a:r>
            <a:endParaRPr/>
          </a:p>
        </p:txBody>
      </p:sp>
      <p:sp>
        <p:nvSpPr>
          <p:cNvPr id="202" name="CustomShape 18"/>
          <p:cNvSpPr/>
          <p:nvPr/>
        </p:nvSpPr>
        <p:spPr>
          <a:xfrm>
            <a:off x="3580200" y="1063440"/>
            <a:ext cx="0" cy="395640"/>
          </a:xfrm>
          <a:prstGeom prst="straightConnector1">
            <a:avLst/>
          </a:prstGeom>
          <a:ln w="12600">
            <a:solidFill>
              <a:srgbClr val="2683C6"/>
            </a:solidFill>
            <a:round/>
            <a:tailEnd type="triangle" w="med" len="med"/>
          </a:ln>
        </p:spPr>
      </p:sp>
      <p:sp>
        <p:nvSpPr>
          <p:cNvPr id="203" name="CustomShape 19"/>
          <p:cNvSpPr/>
          <p:nvPr/>
        </p:nvSpPr>
        <p:spPr>
          <a:xfrm>
            <a:off x="1682640" y="905040"/>
            <a:ext cx="1686600" cy="0"/>
          </a:xfrm>
          <a:prstGeom prst="straightConnector1">
            <a:avLst/>
          </a:prstGeom>
          <a:ln w="12600">
            <a:solidFill>
              <a:srgbClr val="2683C6"/>
            </a:solidFill>
            <a:round/>
            <a:tailEnd type="triangle" w="med" len="med"/>
          </a:ln>
        </p:spPr>
      </p:sp>
      <p:sp>
        <p:nvSpPr>
          <p:cNvPr id="204" name="CustomShape 20"/>
          <p:cNvSpPr/>
          <p:nvPr/>
        </p:nvSpPr>
        <p:spPr>
          <a:xfrm>
            <a:off x="3791160" y="905040"/>
            <a:ext cx="1791720" cy="0"/>
          </a:xfrm>
          <a:prstGeom prst="straightConnector1">
            <a:avLst/>
          </a:prstGeom>
          <a:ln w="12600">
            <a:solidFill>
              <a:srgbClr val="2683C6"/>
            </a:solidFill>
            <a:round/>
            <a:tailEnd type="triangle" w="med" len="med"/>
          </a:ln>
        </p:spPr>
      </p:sp>
      <p:sp>
        <p:nvSpPr>
          <p:cNvPr id="205" name="CustomShape 21"/>
          <p:cNvSpPr/>
          <p:nvPr/>
        </p:nvSpPr>
        <p:spPr>
          <a:xfrm>
            <a:off x="1682640" y="5736960"/>
            <a:ext cx="1686600" cy="0"/>
          </a:xfrm>
          <a:prstGeom prst="straightConnector1">
            <a:avLst/>
          </a:prstGeom>
          <a:ln w="12600">
            <a:solidFill>
              <a:srgbClr val="2683C6"/>
            </a:solidFill>
            <a:round/>
            <a:tailEnd type="triangle" w="med" len="med"/>
          </a:ln>
        </p:spPr>
      </p:sp>
      <p:sp>
        <p:nvSpPr>
          <p:cNvPr id="206" name="CustomShape 22"/>
          <p:cNvSpPr/>
          <p:nvPr/>
        </p:nvSpPr>
        <p:spPr>
          <a:xfrm>
            <a:off x="3369240" y="557856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Calibri"/>
              </a:rPr>
              <a:t>A22</a:t>
            </a:r>
            <a:endParaRPr/>
          </a:p>
        </p:txBody>
      </p:sp>
      <p:sp>
        <p:nvSpPr>
          <p:cNvPr id="207" name="CustomShape 23"/>
          <p:cNvSpPr/>
          <p:nvPr/>
        </p:nvSpPr>
        <p:spPr>
          <a:xfrm>
            <a:off x="3580560" y="5577480"/>
            <a:ext cx="360" cy="395640"/>
          </a:xfrm>
          <a:prstGeom prst="straightConnector1">
            <a:avLst/>
          </a:prstGeom>
          <a:ln w="12600">
            <a:solidFill>
              <a:srgbClr val="2683C6"/>
            </a:solidFill>
            <a:round/>
            <a:tailEnd type="triangle" w="med" len="med"/>
          </a:ln>
        </p:spPr>
      </p:sp>
      <p:sp>
        <p:nvSpPr>
          <p:cNvPr id="208" name="CustomShape 24"/>
          <p:cNvSpPr/>
          <p:nvPr/>
        </p:nvSpPr>
        <p:spPr>
          <a:xfrm>
            <a:off x="3791160" y="5736960"/>
            <a:ext cx="1853640" cy="0"/>
          </a:xfrm>
          <a:prstGeom prst="straightConnector1">
            <a:avLst/>
          </a:prstGeom>
          <a:ln w="12600">
            <a:solidFill>
              <a:srgbClr val="2683C6"/>
            </a:solidFill>
            <a:round/>
            <a:tailEnd type="triangle" w="med" len="med"/>
          </a:ln>
        </p:spPr>
      </p:sp>
      <p:sp>
        <p:nvSpPr>
          <p:cNvPr id="209" name="CustomShape 25"/>
          <p:cNvSpPr/>
          <p:nvPr/>
        </p:nvSpPr>
        <p:spPr>
          <a:xfrm>
            <a:off x="2947680" y="6211440"/>
            <a:ext cx="105120" cy="5781960"/>
          </a:xfrm>
          <a:prstGeom prst="rect">
            <a:avLst/>
          </a:prstGeom>
          <a:ln w="12600">
            <a:solidFill>
              <a:srgbClr val="2683C6"/>
            </a:solidFill>
            <a:round/>
            <a:headEnd type="triangle" w="med" len="med"/>
            <a:tailEnd type="triangle" w="med" len="med"/>
          </a:ln>
        </p:spPr>
      </p:sp>
      <p:sp>
        <p:nvSpPr>
          <p:cNvPr id="210" name="CustomShape 26"/>
          <p:cNvSpPr/>
          <p:nvPr/>
        </p:nvSpPr>
        <p:spPr>
          <a:xfrm>
            <a:off x="3307680" y="541800"/>
            <a:ext cx="272160" cy="204480"/>
          </a:xfrm>
          <a:prstGeom prst="straightConnector1">
            <a:avLst/>
          </a:prstGeom>
          <a:ln w="12600">
            <a:solidFill>
              <a:srgbClr val="2683C6"/>
            </a:solidFill>
            <a:round/>
            <a:tailEnd type="triangle" w="med" len="med"/>
          </a:ln>
        </p:spPr>
      </p:sp>
      <p:sp>
        <p:nvSpPr>
          <p:cNvPr id="211" name="CustomShape 27"/>
          <p:cNvSpPr/>
          <p:nvPr/>
        </p:nvSpPr>
        <p:spPr>
          <a:xfrm>
            <a:off x="2842200" y="605376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Symbol"/>
              </a:rPr>
              <a:t>z</a:t>
            </a:r>
            <a:r>
              <a:rPr lang="en-US" sz="800" b="1">
                <a:solidFill>
                  <a:srgbClr val="000000"/>
                </a:solidFill>
                <a:latin typeface="Calibri"/>
              </a:rPr>
              <a:t>A</a:t>
            </a:r>
            <a:endParaRPr/>
          </a:p>
        </p:txBody>
      </p:sp>
      <p:sp>
        <p:nvSpPr>
          <p:cNvPr id="212" name="CustomShape 28"/>
          <p:cNvSpPr/>
          <p:nvPr/>
        </p:nvSpPr>
        <p:spPr>
          <a:xfrm>
            <a:off x="3202200" y="5895360"/>
            <a:ext cx="377640" cy="204480"/>
          </a:xfrm>
          <a:prstGeom prst="straightConnector1">
            <a:avLst/>
          </a:prstGeom>
          <a:ln w="12600">
            <a:solidFill>
              <a:srgbClr val="2683C6"/>
            </a:solidFill>
            <a:round/>
            <a:tailEnd type="triangle" w="med" len="med"/>
          </a:ln>
        </p:spPr>
      </p:sp>
      <p:sp>
        <p:nvSpPr>
          <p:cNvPr id="213" name="CustomShape 29"/>
          <p:cNvSpPr/>
          <p:nvPr/>
        </p:nvSpPr>
        <p:spPr>
          <a:xfrm>
            <a:off x="2736720" y="169704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Symbol"/>
              </a:rPr>
              <a:t>z</a:t>
            </a:r>
            <a:r>
              <a:rPr lang="en-US" sz="800" b="1">
                <a:solidFill>
                  <a:srgbClr val="000000"/>
                </a:solidFill>
                <a:latin typeface="Calibri"/>
              </a:rPr>
              <a:t>E</a:t>
            </a:r>
            <a:endParaRPr/>
          </a:p>
        </p:txBody>
      </p:sp>
      <p:sp>
        <p:nvSpPr>
          <p:cNvPr id="214" name="CustomShape 30"/>
          <p:cNvSpPr/>
          <p:nvPr/>
        </p:nvSpPr>
        <p:spPr>
          <a:xfrm>
            <a:off x="2842200" y="454860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Symbol"/>
              </a:rPr>
              <a:t>z</a:t>
            </a:r>
            <a:r>
              <a:rPr lang="en-US" sz="800" b="1">
                <a:solidFill>
                  <a:srgbClr val="000000"/>
                </a:solidFill>
                <a:latin typeface="Calibri"/>
              </a:rPr>
              <a:t>E</a:t>
            </a:r>
            <a:endParaRPr/>
          </a:p>
        </p:txBody>
      </p:sp>
      <p:sp>
        <p:nvSpPr>
          <p:cNvPr id="215" name="CustomShape 31"/>
          <p:cNvSpPr/>
          <p:nvPr/>
        </p:nvSpPr>
        <p:spPr>
          <a:xfrm>
            <a:off x="2947680" y="2014200"/>
            <a:ext cx="127080" cy="211320"/>
          </a:xfrm>
          <a:prstGeom prst="straightConnector1">
            <a:avLst/>
          </a:prstGeom>
          <a:ln w="12600">
            <a:solidFill>
              <a:srgbClr val="2683C6"/>
            </a:solidFill>
            <a:round/>
            <a:tailEnd type="triangle" w="med" len="med"/>
          </a:ln>
        </p:spPr>
      </p:sp>
      <p:sp>
        <p:nvSpPr>
          <p:cNvPr id="216" name="CustomShape 32"/>
          <p:cNvSpPr/>
          <p:nvPr/>
        </p:nvSpPr>
        <p:spPr>
          <a:xfrm>
            <a:off x="3053160" y="4389480"/>
            <a:ext cx="105120" cy="158040"/>
          </a:xfrm>
          <a:prstGeom prst="straightConnector1">
            <a:avLst/>
          </a:prstGeom>
          <a:ln w="12600">
            <a:solidFill>
              <a:srgbClr val="2683C6"/>
            </a:solidFill>
            <a:round/>
            <a:tailEnd type="triangle" w="med" len="med"/>
          </a:ln>
        </p:spPr>
      </p:sp>
      <p:sp>
        <p:nvSpPr>
          <p:cNvPr id="217" name="CustomShape 33"/>
          <p:cNvSpPr/>
          <p:nvPr/>
        </p:nvSpPr>
        <p:spPr>
          <a:xfrm>
            <a:off x="3474720" y="280620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Symbol"/>
              </a:rPr>
              <a:t>z</a:t>
            </a:r>
            <a:r>
              <a:rPr lang="en-US" sz="800" b="1">
                <a:solidFill>
                  <a:srgbClr val="000000"/>
                </a:solidFill>
                <a:latin typeface="Calibri"/>
              </a:rPr>
              <a:t>C</a:t>
            </a:r>
            <a:endParaRPr/>
          </a:p>
        </p:txBody>
      </p:sp>
      <p:sp>
        <p:nvSpPr>
          <p:cNvPr id="218" name="CustomShape 34"/>
          <p:cNvSpPr/>
          <p:nvPr/>
        </p:nvSpPr>
        <p:spPr>
          <a:xfrm>
            <a:off x="3834720" y="3076560"/>
            <a:ext cx="228600" cy="118800"/>
          </a:xfrm>
          <a:prstGeom prst="straightConnector1">
            <a:avLst/>
          </a:prstGeom>
          <a:ln w="12600">
            <a:solidFill>
              <a:srgbClr val="2683C6"/>
            </a:solidFill>
            <a:round/>
            <a:tailEnd type="triangle" w="med" len="med"/>
          </a:ln>
        </p:spPr>
      </p:sp>
      <p:sp>
        <p:nvSpPr>
          <p:cNvPr id="219" name="CustomShape 35"/>
          <p:cNvSpPr/>
          <p:nvPr/>
        </p:nvSpPr>
        <p:spPr>
          <a:xfrm>
            <a:off x="3812760" y="1041840"/>
            <a:ext cx="542880" cy="575640"/>
          </a:xfrm>
          <a:prstGeom prst="straightConnector1">
            <a:avLst/>
          </a:prstGeom>
          <a:ln w="12600">
            <a:solidFill>
              <a:srgbClr val="1CADE4"/>
            </a:solidFill>
            <a:round/>
            <a:tailEnd type="triangle" w="med" len="med"/>
          </a:ln>
        </p:spPr>
      </p:sp>
      <p:sp>
        <p:nvSpPr>
          <p:cNvPr id="220" name="CustomShape 36"/>
          <p:cNvSpPr/>
          <p:nvPr/>
        </p:nvSpPr>
        <p:spPr>
          <a:xfrm>
            <a:off x="4356000" y="764640"/>
            <a:ext cx="575640" cy="5540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1600" b="1">
                <a:solidFill>
                  <a:srgbClr val="FFFFFF"/>
                </a:solidFill>
                <a:latin typeface="Calibri"/>
              </a:rPr>
              <a:t>a2</a:t>
            </a:r>
            <a:endParaRPr/>
          </a:p>
        </p:txBody>
      </p:sp>
      <p:sp>
        <p:nvSpPr>
          <p:cNvPr id="221" name="CustomShape 37"/>
          <p:cNvSpPr/>
          <p:nvPr/>
        </p:nvSpPr>
        <p:spPr>
          <a:xfrm>
            <a:off x="4428000" y="1437840"/>
            <a:ext cx="575640" cy="5540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1600" b="1">
                <a:solidFill>
                  <a:srgbClr val="FFFFFF"/>
                </a:solidFill>
                <a:latin typeface="Calibri"/>
              </a:rPr>
              <a:t>c2</a:t>
            </a:r>
            <a:endParaRPr/>
          </a:p>
        </p:txBody>
      </p:sp>
      <p:sp>
        <p:nvSpPr>
          <p:cNvPr id="222" name="CustomShape 38"/>
          <p:cNvSpPr/>
          <p:nvPr/>
        </p:nvSpPr>
        <p:spPr>
          <a:xfrm>
            <a:off x="4428000" y="2158200"/>
            <a:ext cx="575640" cy="5540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1600" b="1">
                <a:solidFill>
                  <a:srgbClr val="FFFFFF"/>
                </a:solidFill>
                <a:latin typeface="Calibri"/>
              </a:rPr>
              <a:t>e2</a:t>
            </a:r>
            <a:endParaRPr/>
          </a:p>
        </p:txBody>
      </p:sp>
      <p:sp>
        <p:nvSpPr>
          <p:cNvPr id="223" name="CustomShape 39"/>
          <p:cNvSpPr/>
          <p:nvPr/>
        </p:nvSpPr>
        <p:spPr>
          <a:xfrm>
            <a:off x="3812760" y="1617120"/>
            <a:ext cx="614880" cy="96840"/>
          </a:xfrm>
          <a:prstGeom prst="straightConnector1">
            <a:avLst/>
          </a:prstGeom>
          <a:ln w="12600">
            <a:solidFill>
              <a:srgbClr val="1CADE4"/>
            </a:solidFill>
            <a:round/>
            <a:tailEnd type="triangle" w="med" len="med"/>
          </a:ln>
        </p:spPr>
      </p:sp>
      <p:sp>
        <p:nvSpPr>
          <p:cNvPr id="224" name="CustomShape 40"/>
          <p:cNvSpPr/>
          <p:nvPr/>
        </p:nvSpPr>
        <p:spPr>
          <a:xfrm>
            <a:off x="3812760" y="1617120"/>
            <a:ext cx="614880" cy="816840"/>
          </a:xfrm>
          <a:prstGeom prst="straightConnector1">
            <a:avLst/>
          </a:prstGeom>
          <a:ln w="12600">
            <a:solidFill>
              <a:srgbClr val="1CADE4"/>
            </a:solidFill>
            <a:round/>
            <a:tailEnd type="triangle" w="med" len="med"/>
          </a:ln>
        </p:spPr>
      </p:sp>
      <p:sp>
        <p:nvSpPr>
          <p:cNvPr id="225" name="CustomShape 41"/>
          <p:cNvSpPr/>
          <p:nvPr/>
        </p:nvSpPr>
        <p:spPr>
          <a:xfrm>
            <a:off x="4508280" y="4073400"/>
            <a:ext cx="575640" cy="5540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1600" b="1">
                <a:solidFill>
                  <a:srgbClr val="FFFFFF"/>
                </a:solidFill>
                <a:latin typeface="Calibri"/>
              </a:rPr>
              <a:t>a2</a:t>
            </a:r>
            <a:endParaRPr/>
          </a:p>
        </p:txBody>
      </p:sp>
      <p:sp>
        <p:nvSpPr>
          <p:cNvPr id="226" name="CustomShape 42"/>
          <p:cNvSpPr/>
          <p:nvPr/>
        </p:nvSpPr>
        <p:spPr>
          <a:xfrm>
            <a:off x="4580280" y="4746600"/>
            <a:ext cx="575640" cy="5540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1600" b="1">
                <a:solidFill>
                  <a:srgbClr val="FFFFFF"/>
                </a:solidFill>
                <a:latin typeface="Calibri"/>
              </a:rPr>
              <a:t>c2</a:t>
            </a:r>
            <a:endParaRPr/>
          </a:p>
        </p:txBody>
      </p:sp>
      <p:sp>
        <p:nvSpPr>
          <p:cNvPr id="227" name="CustomShape 43"/>
          <p:cNvSpPr/>
          <p:nvPr/>
        </p:nvSpPr>
        <p:spPr>
          <a:xfrm>
            <a:off x="4580280" y="5466960"/>
            <a:ext cx="575640" cy="5540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1600" b="1">
                <a:solidFill>
                  <a:srgbClr val="FFFFFF"/>
                </a:solidFill>
                <a:latin typeface="Calibri"/>
              </a:rPr>
              <a:t>e2</a:t>
            </a:r>
            <a:endParaRPr/>
          </a:p>
        </p:txBody>
      </p:sp>
      <p:sp>
        <p:nvSpPr>
          <p:cNvPr id="228" name="CustomShape 44"/>
          <p:cNvSpPr/>
          <p:nvPr/>
        </p:nvSpPr>
        <p:spPr>
          <a:xfrm>
            <a:off x="3812040" y="4546800"/>
            <a:ext cx="779400" cy="477000"/>
          </a:xfrm>
          <a:prstGeom prst="straightConnector1">
            <a:avLst/>
          </a:prstGeom>
          <a:ln w="12600">
            <a:solidFill>
              <a:srgbClr val="1CADE4"/>
            </a:solidFill>
            <a:round/>
            <a:tailEnd type="triangle" w="med" len="med"/>
          </a:ln>
        </p:spPr>
      </p:sp>
      <p:sp>
        <p:nvSpPr>
          <p:cNvPr id="229" name="CustomShape 45"/>
          <p:cNvSpPr/>
          <p:nvPr/>
        </p:nvSpPr>
        <p:spPr>
          <a:xfrm>
            <a:off x="3812040" y="5023800"/>
            <a:ext cx="767160" cy="360"/>
          </a:xfrm>
          <a:prstGeom prst="straightConnector1">
            <a:avLst/>
          </a:prstGeom>
          <a:ln w="12600">
            <a:solidFill>
              <a:srgbClr val="1CADE4"/>
            </a:solidFill>
            <a:round/>
            <a:tailEnd type="triangle" w="med" len="med"/>
          </a:ln>
        </p:spPr>
      </p:sp>
      <p:sp>
        <p:nvSpPr>
          <p:cNvPr id="230" name="CustomShape 46"/>
          <p:cNvSpPr/>
          <p:nvPr/>
        </p:nvSpPr>
        <p:spPr>
          <a:xfrm>
            <a:off x="3812040" y="5023080"/>
            <a:ext cx="767160" cy="719640"/>
          </a:xfrm>
          <a:prstGeom prst="straightConnector1">
            <a:avLst/>
          </a:prstGeom>
          <a:ln w="12600">
            <a:solidFill>
              <a:srgbClr val="1CADE4"/>
            </a:solidFill>
            <a:round/>
            <a:tailEnd type="triangle" w="med" len="med"/>
          </a:ln>
        </p:spPr>
      </p:sp>
      <p:sp>
        <p:nvSpPr>
          <p:cNvPr id="231" name="CustomShape 47"/>
          <p:cNvSpPr/>
          <p:nvPr/>
        </p:nvSpPr>
        <p:spPr>
          <a:xfrm>
            <a:off x="2947680" y="271440"/>
            <a:ext cx="421200" cy="31644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800" b="1">
                <a:solidFill>
                  <a:srgbClr val="000000"/>
                </a:solidFill>
                <a:latin typeface="Symbol"/>
              </a:rPr>
              <a:t>z</a:t>
            </a:r>
            <a:r>
              <a:rPr lang="en-US" sz="800" b="1">
                <a:solidFill>
                  <a:srgbClr val="000000"/>
                </a:solidFill>
                <a:latin typeface="Calibri"/>
              </a:rPr>
              <a:t>A</a:t>
            </a:r>
            <a:endParaRPr/>
          </a:p>
        </p:txBody>
      </p:sp>
      <p:sp>
        <p:nvSpPr>
          <p:cNvPr id="232" name="CustomShape 48"/>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3600">
                <a:solidFill>
                  <a:srgbClr val="FFFFFF"/>
                </a:solidFill>
                <a:latin typeface="Calibri"/>
              </a:rPr>
              <a:t>FIT 1</a:t>
            </a:r>
            <a:endParaRPr/>
          </a:p>
        </p:txBody>
      </p:sp>
      <p:sp>
        <p:nvSpPr>
          <p:cNvPr id="233" name="CustomShape 49"/>
          <p:cNvSpPr/>
          <p:nvPr/>
        </p:nvSpPr>
        <p:spPr>
          <a:xfrm>
            <a:off x="9740880" y="774000"/>
            <a:ext cx="2204640" cy="638280"/>
          </a:xfrm>
          <a:prstGeom prst="rect">
            <a:avLst/>
          </a:prstGeom>
        </p:spPr>
        <p:txBody>
          <a:bodyPr lIns="90000" tIns="45000" rIns="90000" bIns="45000"/>
          <a:lstStyle/>
          <a:p>
            <a:pPr>
              <a:lnSpc>
                <a:spcPct val="100000"/>
              </a:lnSpc>
            </a:pPr>
            <a:r>
              <a:rPr lang="en-US">
                <a:solidFill>
                  <a:srgbClr val="000000"/>
                </a:solidFill>
                <a:latin typeface="Calibri"/>
              </a:rPr>
              <a:t>DROP a time specific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0" y="0"/>
            <a:ext cx="0" cy="0"/>
          </a:xfrm>
          <a:prstGeom prst="rect">
            <a:avLst/>
          </a:prstGeom>
        </p:spPr>
        <p:txBody>
          <a:bodyPr lIns="90000" tIns="45000" rIns="90000" bIns="45000"/>
          <a:lstStyle/>
          <a:p>
            <a:pPr>
              <a:lnSpc>
                <a:spcPct val="100000"/>
              </a:lnSpc>
            </a:pPr>
            <a:fld id="{00F1D111-E151-41F1-B1B1-21E1912181B1}" type="slidenum">
              <a:rPr lang="en-US">
                <a:solidFill>
                  <a:srgbClr val="000000"/>
                </a:solidFill>
                <a:latin typeface="Calibri"/>
              </a:rPr>
              <a:t>15</a:t>
            </a:fld>
            <a:endParaRPr/>
          </a:p>
        </p:txBody>
      </p:sp>
      <p:sp>
        <p:nvSpPr>
          <p:cNvPr id="235" name="CustomShape 2"/>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3600">
                <a:solidFill>
                  <a:srgbClr val="FFFFFF"/>
                </a:solidFill>
                <a:latin typeface="Calibri"/>
              </a:rPr>
              <a:t>FIT 2</a:t>
            </a:r>
            <a:endParaRPr/>
          </a:p>
        </p:txBody>
      </p:sp>
      <p:pic>
        <p:nvPicPr>
          <p:cNvPr id="236" name="Picture 6"/>
          <p:cNvPicPr/>
          <p:nvPr/>
        </p:nvPicPr>
        <p:blipFill>
          <a:blip r:embed="rId2"/>
          <a:stretch>
            <a:fillRect/>
          </a:stretch>
        </p:blipFill>
        <p:spPr>
          <a:xfrm>
            <a:off x="3410640" y="597240"/>
            <a:ext cx="5370840" cy="5663160"/>
          </a:xfrm>
          <a:prstGeom prst="rect">
            <a:avLst/>
          </a:prstGeom>
        </p:spPr>
      </p:pic>
      <p:sp>
        <p:nvSpPr>
          <p:cNvPr id="237" name="CustomShape 3"/>
          <p:cNvSpPr/>
          <p:nvPr/>
        </p:nvSpPr>
        <p:spPr>
          <a:xfrm>
            <a:off x="9740880" y="774000"/>
            <a:ext cx="2204640" cy="639000"/>
          </a:xfrm>
          <a:prstGeom prst="rect">
            <a:avLst/>
          </a:prstGeom>
        </p:spPr>
        <p:txBody>
          <a:bodyPr lIns="90000" tIns="45000" rIns="90000" bIns="45000"/>
          <a:lstStyle/>
          <a:p>
            <a:pPr>
              <a:lnSpc>
                <a:spcPct val="100000"/>
              </a:lnSpc>
            </a:pPr>
            <a:r>
              <a:rPr lang="en-US">
                <a:solidFill>
                  <a:srgbClr val="000000"/>
                </a:solidFill>
                <a:latin typeface="Calibri"/>
              </a:rPr>
              <a:t>DROP E TRANSMISSION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0" y="0"/>
            <a:ext cx="0" cy="0"/>
          </a:xfrm>
          <a:prstGeom prst="rect">
            <a:avLst/>
          </a:prstGeom>
        </p:spPr>
        <p:txBody>
          <a:bodyPr lIns="90000" tIns="45000" rIns="90000" bIns="45000"/>
          <a:lstStyle/>
          <a:p>
            <a:pPr>
              <a:lnSpc>
                <a:spcPct val="100000"/>
              </a:lnSpc>
            </a:pPr>
            <a:fld id="{21A15131-0121-4181-B131-015101310141}" type="slidenum">
              <a:rPr lang="en-US">
                <a:solidFill>
                  <a:srgbClr val="000000"/>
                </a:solidFill>
                <a:latin typeface="Calibri"/>
              </a:rPr>
              <a:t>16</a:t>
            </a:fld>
            <a:endParaRPr/>
          </a:p>
        </p:txBody>
      </p:sp>
      <p:sp>
        <p:nvSpPr>
          <p:cNvPr id="239" name="CustomShape 2"/>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3600">
                <a:solidFill>
                  <a:srgbClr val="FFFFFF"/>
                </a:solidFill>
                <a:latin typeface="Calibri"/>
              </a:rPr>
              <a:t>FIT 3</a:t>
            </a:r>
            <a:endParaRPr/>
          </a:p>
        </p:txBody>
      </p:sp>
      <p:pic>
        <p:nvPicPr>
          <p:cNvPr id="240" name="Picture 1"/>
          <p:cNvPicPr/>
          <p:nvPr/>
        </p:nvPicPr>
        <p:blipFill>
          <a:blip r:embed="rId2"/>
          <a:stretch>
            <a:fillRect/>
          </a:stretch>
        </p:blipFill>
        <p:spPr>
          <a:xfrm>
            <a:off x="3410640" y="597240"/>
            <a:ext cx="5370840" cy="5663160"/>
          </a:xfrm>
          <a:prstGeom prst="rect">
            <a:avLst/>
          </a:prstGeom>
        </p:spPr>
      </p:pic>
      <p:sp>
        <p:nvSpPr>
          <p:cNvPr id="241" name="CustomShape 3"/>
          <p:cNvSpPr/>
          <p:nvPr/>
        </p:nvSpPr>
        <p:spPr>
          <a:xfrm>
            <a:off x="9515880" y="774000"/>
            <a:ext cx="2429640" cy="1552680"/>
          </a:xfrm>
          <a:prstGeom prst="rect">
            <a:avLst/>
          </a:prstGeom>
        </p:spPr>
        <p:txBody>
          <a:bodyPr lIns="90000" tIns="45000" rIns="90000" bIns="45000"/>
          <a:lstStyle/>
          <a:p>
            <a:pPr>
              <a:lnSpc>
                <a:spcPct val="100000"/>
              </a:lnSpc>
            </a:pPr>
            <a:r>
              <a:rPr lang="en-US" sz="2400">
                <a:solidFill>
                  <a:srgbClr val="000000"/>
                </a:solidFill>
                <a:latin typeface="Calibri"/>
              </a:rPr>
              <a:t>DROP A innovation </a:t>
            </a:r>
            <a:endParaRPr/>
          </a:p>
          <a:p>
            <a:pPr>
              <a:lnSpc>
                <a:spcPct val="100000"/>
              </a:lnSpc>
            </a:pPr>
            <a:r>
              <a:rPr lang="en-US" sz="2400">
                <a:solidFill>
                  <a:srgbClr val="000000"/>
                </a:solidFill>
                <a:latin typeface="Calibri"/>
              </a:rPr>
              <a:t>Time 3 and time 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0" y="0"/>
            <a:ext cx="0" cy="0"/>
          </a:xfrm>
          <a:prstGeom prst="rect">
            <a:avLst/>
          </a:prstGeom>
        </p:spPr>
        <p:txBody>
          <a:bodyPr lIns="90000" tIns="45000" rIns="90000" bIns="45000"/>
          <a:lstStyle/>
          <a:p>
            <a:pPr>
              <a:lnSpc>
                <a:spcPct val="100000"/>
              </a:lnSpc>
            </a:pPr>
            <a:fld id="{11B181A1-7171-4161-9131-D1D1419131B1}" type="slidenum">
              <a:rPr lang="en-US">
                <a:solidFill>
                  <a:srgbClr val="000000"/>
                </a:solidFill>
                <a:latin typeface="Calibri"/>
              </a:rPr>
              <a:t>17</a:t>
            </a:fld>
            <a:endParaRPr/>
          </a:p>
        </p:txBody>
      </p:sp>
      <p:pic>
        <p:nvPicPr>
          <p:cNvPr id="243" name="Picture 1"/>
          <p:cNvPicPr/>
          <p:nvPr/>
        </p:nvPicPr>
        <p:blipFill>
          <a:blip r:embed="rId2"/>
          <a:stretch>
            <a:fillRect/>
          </a:stretch>
        </p:blipFill>
        <p:spPr>
          <a:xfrm>
            <a:off x="3410640" y="597240"/>
            <a:ext cx="5370840" cy="5663160"/>
          </a:xfrm>
          <a:prstGeom prst="rect">
            <a:avLst/>
          </a:prstGeom>
        </p:spPr>
      </p:pic>
      <p:sp>
        <p:nvSpPr>
          <p:cNvPr id="244" name="CustomShape 2"/>
          <p:cNvSpPr/>
          <p:nvPr/>
        </p:nvSpPr>
        <p:spPr>
          <a:xfrm>
            <a:off x="9740880" y="774000"/>
            <a:ext cx="2204640" cy="1187640"/>
          </a:xfrm>
          <a:prstGeom prst="rect">
            <a:avLst/>
          </a:prstGeom>
        </p:spPr>
        <p:txBody>
          <a:bodyPr lIns="90000" tIns="45000" rIns="90000" bIns="45000"/>
          <a:lstStyle/>
          <a:p>
            <a:pPr>
              <a:lnSpc>
                <a:spcPct val="100000"/>
              </a:lnSpc>
            </a:pPr>
            <a:r>
              <a:rPr lang="en-US" sz="2400">
                <a:solidFill>
                  <a:srgbClr val="000000"/>
                </a:solidFill>
                <a:latin typeface="Calibri"/>
              </a:rPr>
              <a:t>DROP covariance</a:t>
            </a:r>
            <a:endParaRPr/>
          </a:p>
          <a:p>
            <a:pPr>
              <a:lnSpc>
                <a:spcPct val="100000"/>
              </a:lnSpc>
            </a:pPr>
            <a:r>
              <a:rPr lang="en-US" sz="2400">
                <a:solidFill>
                  <a:srgbClr val="000000"/>
                </a:solidFill>
                <a:latin typeface="Calibri"/>
              </a:rPr>
              <a:t>between E</a:t>
            </a:r>
            <a:endParaRPr/>
          </a:p>
        </p:txBody>
      </p:sp>
      <p:sp>
        <p:nvSpPr>
          <p:cNvPr id="245" name="CustomShape 3"/>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3600">
                <a:solidFill>
                  <a:srgbClr val="FFFFFF"/>
                </a:solidFill>
                <a:latin typeface="Calibri"/>
              </a:rPr>
              <a:t>FIT 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0" y="0"/>
            <a:ext cx="0" cy="0"/>
          </a:xfrm>
          <a:prstGeom prst="rect">
            <a:avLst/>
          </a:prstGeom>
        </p:spPr>
        <p:txBody>
          <a:bodyPr lIns="90000" tIns="45000" rIns="90000" bIns="45000"/>
          <a:lstStyle/>
          <a:p>
            <a:pPr>
              <a:lnSpc>
                <a:spcPct val="100000"/>
              </a:lnSpc>
            </a:pPr>
            <a:r>
              <a:rPr lang="en-US">
                <a:solidFill>
                  <a:srgbClr val="FFFFFF"/>
                </a:solidFill>
                <a:latin typeface="Calibri"/>
              </a:rPr>
              <a:t>JM de Kort, introdunction Notre Dame, 30 january 2014</a:t>
            </a:r>
            <a:endParaRPr/>
          </a:p>
        </p:txBody>
      </p:sp>
      <p:sp>
        <p:nvSpPr>
          <p:cNvPr id="247" name="TextShape 2"/>
          <p:cNvSpPr txBox="1"/>
          <p:nvPr/>
        </p:nvSpPr>
        <p:spPr>
          <a:xfrm>
            <a:off x="0" y="0"/>
            <a:ext cx="0" cy="0"/>
          </a:xfrm>
          <a:prstGeom prst="rect">
            <a:avLst/>
          </a:prstGeom>
        </p:spPr>
        <p:txBody>
          <a:bodyPr lIns="90000" tIns="45000" rIns="90000" bIns="45000"/>
          <a:lstStyle/>
          <a:p>
            <a:pPr>
              <a:lnSpc>
                <a:spcPct val="100000"/>
              </a:lnSpc>
            </a:pPr>
            <a:fld id="{810131E1-2181-41E1-A131-9171C1015101}" type="slidenum">
              <a:rPr lang="en-US">
                <a:solidFill>
                  <a:srgbClr val="000000"/>
                </a:solidFill>
                <a:latin typeface="Calibri"/>
              </a:rPr>
              <a:t>18</a:t>
            </a:fld>
            <a:endParaRPr/>
          </a:p>
        </p:txBody>
      </p:sp>
      <p:pic>
        <p:nvPicPr>
          <p:cNvPr id="248" name="Picture 3"/>
          <p:cNvPicPr/>
          <p:nvPr/>
        </p:nvPicPr>
        <p:blipFill>
          <a:blip r:embed="rId2"/>
          <a:stretch>
            <a:fillRect/>
          </a:stretch>
        </p:blipFill>
        <p:spPr>
          <a:xfrm>
            <a:off x="3410640" y="597240"/>
            <a:ext cx="5370840" cy="5663160"/>
          </a:xfrm>
          <a:prstGeom prst="rect">
            <a:avLst/>
          </a:prstGeom>
        </p:spPr>
      </p:pic>
      <p:sp>
        <p:nvSpPr>
          <p:cNvPr id="249" name="CustomShape 3"/>
          <p:cNvSpPr/>
          <p:nvPr/>
        </p:nvSpPr>
        <p:spPr>
          <a:xfrm>
            <a:off x="4340880" y="1269000"/>
            <a:ext cx="1079640" cy="0"/>
          </a:xfrm>
          <a:prstGeom prst="straightConnector1">
            <a:avLst/>
          </a:prstGeom>
          <a:ln w="38160">
            <a:solidFill>
              <a:srgbClr val="FF0000"/>
            </a:solidFill>
            <a:round/>
            <a:tailEnd type="triangle" w="med" len="med"/>
          </a:ln>
        </p:spPr>
      </p:sp>
      <p:sp>
        <p:nvSpPr>
          <p:cNvPr id="250" name="CustomShape 4"/>
          <p:cNvSpPr/>
          <p:nvPr/>
        </p:nvSpPr>
        <p:spPr>
          <a:xfrm>
            <a:off x="5851080" y="1269000"/>
            <a:ext cx="1079640" cy="0"/>
          </a:xfrm>
          <a:prstGeom prst="straightConnector1">
            <a:avLst/>
          </a:prstGeom>
          <a:ln w="38160">
            <a:solidFill>
              <a:srgbClr val="FF0000"/>
            </a:solidFill>
            <a:round/>
            <a:tailEnd type="triangle" w="med" len="med"/>
          </a:ln>
        </p:spPr>
      </p:sp>
      <p:sp>
        <p:nvSpPr>
          <p:cNvPr id="251" name="CustomShape 5"/>
          <p:cNvSpPr/>
          <p:nvPr/>
        </p:nvSpPr>
        <p:spPr>
          <a:xfrm>
            <a:off x="7265880" y="1269000"/>
            <a:ext cx="1079640" cy="0"/>
          </a:xfrm>
          <a:prstGeom prst="straightConnector1">
            <a:avLst/>
          </a:prstGeom>
          <a:ln w="38160">
            <a:solidFill>
              <a:srgbClr val="FF0000"/>
            </a:solidFill>
            <a:round/>
            <a:tailEnd type="triangle" w="med" len="med"/>
          </a:ln>
        </p:spPr>
      </p:sp>
      <p:sp>
        <p:nvSpPr>
          <p:cNvPr id="252" name="CustomShape 6"/>
          <p:cNvSpPr/>
          <p:nvPr/>
        </p:nvSpPr>
        <p:spPr>
          <a:xfrm>
            <a:off x="4340880" y="5589000"/>
            <a:ext cx="1079640" cy="0"/>
          </a:xfrm>
          <a:prstGeom prst="straightConnector1">
            <a:avLst/>
          </a:prstGeom>
          <a:ln w="38160">
            <a:solidFill>
              <a:srgbClr val="FF0000"/>
            </a:solidFill>
            <a:round/>
            <a:tailEnd type="triangle" w="med" len="med"/>
          </a:ln>
        </p:spPr>
      </p:sp>
      <p:sp>
        <p:nvSpPr>
          <p:cNvPr id="253" name="CustomShape 7"/>
          <p:cNvSpPr/>
          <p:nvPr/>
        </p:nvSpPr>
        <p:spPr>
          <a:xfrm>
            <a:off x="5851080" y="5589000"/>
            <a:ext cx="1079640" cy="0"/>
          </a:xfrm>
          <a:prstGeom prst="straightConnector1">
            <a:avLst/>
          </a:prstGeom>
          <a:ln w="38160">
            <a:solidFill>
              <a:srgbClr val="FF0000"/>
            </a:solidFill>
            <a:round/>
            <a:tailEnd type="triangle" w="med" len="med"/>
          </a:ln>
        </p:spPr>
      </p:sp>
      <p:sp>
        <p:nvSpPr>
          <p:cNvPr id="254" name="CustomShape 8"/>
          <p:cNvSpPr/>
          <p:nvPr/>
        </p:nvSpPr>
        <p:spPr>
          <a:xfrm>
            <a:off x="7265880" y="5589000"/>
            <a:ext cx="1079640" cy="0"/>
          </a:xfrm>
          <a:prstGeom prst="straightConnector1">
            <a:avLst/>
          </a:prstGeom>
          <a:ln w="38160">
            <a:solidFill>
              <a:srgbClr val="FF0000"/>
            </a:solidFill>
            <a:round/>
            <a:tailEnd type="triangle" w="med" len="med"/>
          </a:ln>
        </p:spPr>
      </p:sp>
      <p:sp>
        <p:nvSpPr>
          <p:cNvPr id="255" name="CustomShape 9"/>
          <p:cNvSpPr/>
          <p:nvPr/>
        </p:nvSpPr>
        <p:spPr>
          <a:xfrm>
            <a:off x="9740880" y="774000"/>
            <a:ext cx="2204640" cy="1096200"/>
          </a:xfrm>
          <a:prstGeom prst="rect">
            <a:avLst/>
          </a:prstGeom>
        </p:spPr>
        <p:txBody>
          <a:bodyPr lIns="90000" tIns="45000" rIns="90000" bIns="45000"/>
          <a:lstStyle/>
          <a:p>
            <a:pPr>
              <a:lnSpc>
                <a:spcPct val="100000"/>
              </a:lnSpc>
            </a:pPr>
            <a:r>
              <a:rPr lang="en-US" sz="2400">
                <a:solidFill>
                  <a:srgbClr val="000000"/>
                </a:solidFill>
                <a:latin typeface="Calibri"/>
              </a:rPr>
              <a:t>SET bA equal over time</a:t>
            </a:r>
            <a:endParaRPr/>
          </a:p>
          <a:p>
            <a:pPr>
              <a:lnSpc>
                <a:spcPct val="100000"/>
              </a:lnSpc>
            </a:pPr>
            <a:endParaRPr/>
          </a:p>
        </p:txBody>
      </p:sp>
      <p:sp>
        <p:nvSpPr>
          <p:cNvPr id="256" name="CustomShape 10"/>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3600">
                <a:solidFill>
                  <a:srgbClr val="FFFFFF"/>
                </a:solidFill>
                <a:latin typeface="Calibri"/>
              </a:rPr>
              <a:t>FIT 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0" y="0"/>
            <a:ext cx="0" cy="0"/>
          </a:xfrm>
          <a:prstGeom prst="rect">
            <a:avLst/>
          </a:prstGeom>
        </p:spPr>
        <p:txBody>
          <a:bodyPr lIns="90000" tIns="45000" rIns="90000" bIns="45000"/>
          <a:lstStyle/>
          <a:p>
            <a:pPr>
              <a:lnSpc>
                <a:spcPct val="100000"/>
              </a:lnSpc>
            </a:pPr>
            <a:fld id="{E171E111-D111-4141-8101-F1318141B1E1}" type="slidenum">
              <a:rPr lang="en-US">
                <a:solidFill>
                  <a:srgbClr val="000000"/>
                </a:solidFill>
                <a:latin typeface="Calibri"/>
              </a:rPr>
              <a:t>19</a:t>
            </a:fld>
            <a:endParaRPr/>
          </a:p>
        </p:txBody>
      </p:sp>
      <p:sp>
        <p:nvSpPr>
          <p:cNvPr id="258" name="CustomShape 2"/>
          <p:cNvSpPr/>
          <p:nvPr/>
        </p:nvSpPr>
        <p:spPr>
          <a:xfrm>
            <a:off x="9740880" y="774000"/>
            <a:ext cx="2204640" cy="1187640"/>
          </a:xfrm>
          <a:prstGeom prst="rect">
            <a:avLst/>
          </a:prstGeom>
        </p:spPr>
        <p:txBody>
          <a:bodyPr lIns="90000" tIns="45000" rIns="90000" bIns="45000"/>
          <a:lstStyle/>
          <a:p>
            <a:pPr>
              <a:lnSpc>
                <a:spcPct val="100000"/>
              </a:lnSpc>
            </a:pPr>
            <a:r>
              <a:rPr lang="en-US" sz="2400">
                <a:solidFill>
                  <a:srgbClr val="000000"/>
                </a:solidFill>
                <a:latin typeface="Calibri"/>
              </a:rPr>
              <a:t>TEST PH-&gt;E transmission</a:t>
            </a:r>
            <a:endParaRPr/>
          </a:p>
          <a:p>
            <a:pPr>
              <a:lnSpc>
                <a:spcPct val="100000"/>
              </a:lnSpc>
            </a:pPr>
            <a:endParaRPr/>
          </a:p>
        </p:txBody>
      </p:sp>
      <p:sp>
        <p:nvSpPr>
          <p:cNvPr id="259" name="CustomShape 3"/>
          <p:cNvSpPr/>
          <p:nvPr/>
        </p:nvSpPr>
        <p:spPr>
          <a:xfrm>
            <a:off x="9605880" y="4959000"/>
            <a:ext cx="2339640" cy="110952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sz="3600">
                <a:solidFill>
                  <a:srgbClr val="FFFFFF"/>
                </a:solidFill>
                <a:latin typeface="Calibri"/>
              </a:rPr>
              <a:t>FIT 6</a:t>
            </a:r>
            <a:endParaRPr/>
          </a:p>
        </p:txBody>
      </p:sp>
      <p:pic>
        <p:nvPicPr>
          <p:cNvPr id="260" name="Picture 5"/>
          <p:cNvPicPr/>
          <p:nvPr/>
        </p:nvPicPr>
        <p:blipFill>
          <a:blip r:embed="rId2"/>
          <a:stretch>
            <a:fillRect/>
          </a:stretch>
        </p:blipFill>
        <p:spPr>
          <a:xfrm>
            <a:off x="3410640" y="597240"/>
            <a:ext cx="5370840" cy="56631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1097280" y="286560"/>
            <a:ext cx="10058040" cy="1450440"/>
          </a:xfrm>
          <a:prstGeom prst="rect">
            <a:avLst/>
          </a:prstGeom>
        </p:spPr>
        <p:txBody>
          <a:bodyPr anchor="b"/>
          <a:lstStyle/>
          <a:p>
            <a:pPr>
              <a:lnSpc>
                <a:spcPct val="85000"/>
              </a:lnSpc>
            </a:pPr>
            <a:r>
              <a:rPr lang="en-US" sz="4800" b="1">
                <a:solidFill>
                  <a:srgbClr val="0070C0"/>
                </a:solidFill>
                <a:latin typeface="Calibri Light"/>
              </a:rPr>
              <a:t>Nature versus Nurture
</a:t>
            </a:r>
            <a:r>
              <a:rPr lang="en-US" sz="4800">
                <a:solidFill>
                  <a:srgbClr val="404040"/>
                </a:solidFill>
                <a:latin typeface="Calibri Light"/>
              </a:rPr>
              <a:t>	</a:t>
            </a:r>
            <a:r>
              <a:rPr lang="en-US" sz="4800" b="1">
                <a:solidFill>
                  <a:srgbClr val="75B6E5"/>
                </a:solidFill>
                <a:latin typeface="Calibri Light"/>
              </a:rPr>
              <a:t>Role GEcov in Psychopathology</a:t>
            </a:r>
            <a:endParaRPr/>
          </a:p>
        </p:txBody>
      </p:sp>
      <p:sp>
        <p:nvSpPr>
          <p:cNvPr id="136" name="TextShape 2"/>
          <p:cNvSpPr txBox="1"/>
          <p:nvPr/>
        </p:nvSpPr>
        <p:spPr>
          <a:xfrm>
            <a:off x="1097280" y="1845720"/>
            <a:ext cx="10058040" cy="4023000"/>
          </a:xfrm>
          <a:prstGeom prst="rect">
            <a:avLst/>
          </a:prstGeom>
        </p:spPr>
        <p:txBody>
          <a:bodyPr lIns="0" rIns="0"/>
          <a:lstStyle/>
          <a:p>
            <a:pPr>
              <a:lnSpc>
                <a:spcPct val="100000"/>
              </a:lnSpc>
            </a:pPr>
            <a:r>
              <a:rPr lang="en-US" sz="2400" b="1">
                <a:solidFill>
                  <a:srgbClr val="2683C6"/>
                </a:solidFill>
                <a:latin typeface="Calibri"/>
              </a:rPr>
              <a:t>ADHD diagnosis</a:t>
            </a:r>
            <a:endParaRPr/>
          </a:p>
          <a:p>
            <a:pPr>
              <a:lnSpc>
                <a:spcPct val="100000"/>
              </a:lnSpc>
            </a:pPr>
            <a:r>
              <a:rPr lang="en-US" sz="2000" b="1">
                <a:solidFill>
                  <a:srgbClr val="0070C0"/>
                </a:solidFill>
                <a:latin typeface="Calibri"/>
              </a:rPr>
              <a:t>GE covariance: </a:t>
            </a:r>
            <a:r>
              <a:rPr lang="en-US" sz="2000">
                <a:solidFill>
                  <a:srgbClr val="404040"/>
                </a:solidFill>
                <a:latin typeface="Calibri"/>
              </a:rPr>
              <a:t>Genotypic control over environmental exposures</a:t>
            </a:r>
            <a:endParaRPr/>
          </a:p>
          <a:p>
            <a:pPr lvl="1">
              <a:lnSpc>
                <a:spcPct val="100000"/>
              </a:lnSpc>
              <a:buFont typeface="Wingdings" charset="2"/>
              <a:buChar char=""/>
            </a:pPr>
            <a:r>
              <a:rPr lang="en-US" b="1">
                <a:solidFill>
                  <a:srgbClr val="75B6E5"/>
                </a:solidFill>
                <a:latin typeface="Calibri"/>
              </a:rPr>
              <a:t> Evocative</a:t>
            </a:r>
            <a:r>
              <a:rPr lang="en-US" b="1">
                <a:solidFill>
                  <a:srgbClr val="404040"/>
                </a:solidFill>
                <a:latin typeface="Calibri"/>
              </a:rPr>
              <a:t>: </a:t>
            </a:r>
            <a:r>
              <a:rPr lang="en-US">
                <a:solidFill>
                  <a:srgbClr val="404040"/>
                </a:solidFill>
                <a:latin typeface="Calibri"/>
              </a:rPr>
              <a:t>Behavior of individual evokes reaction from environment consistent with genotype</a:t>
            </a:r>
            <a:endParaRPr/>
          </a:p>
          <a:p>
            <a:pPr lvl="1">
              <a:buFont typeface="Wingdings" charset="2"/>
              <a:buChar char=""/>
            </a:pPr>
            <a:r>
              <a:rPr lang="en-US" sz="1600" b="1">
                <a:solidFill>
                  <a:srgbClr val="404040"/>
                </a:solidFill>
                <a:latin typeface="Calibri"/>
              </a:rPr>
              <a:t>Do people with ADHD evoke different behavior in others?</a:t>
            </a:r>
            <a:endParaRPr/>
          </a:p>
          <a:p>
            <a:pPr lvl="2">
              <a:buFont typeface="Wingdings" charset="2"/>
              <a:buChar char=""/>
            </a:pPr>
            <a:r>
              <a:rPr lang="en-US" sz="1600" b="1">
                <a:solidFill>
                  <a:srgbClr val="75B6E5"/>
                </a:solidFill>
                <a:latin typeface="Calibri"/>
              </a:rPr>
              <a:t>ADHD child : </a:t>
            </a:r>
            <a:r>
              <a:rPr lang="en-US" sz="1600">
                <a:solidFill>
                  <a:srgbClr val="404040"/>
                </a:solidFill>
                <a:latin typeface="Calibri"/>
              </a:rPr>
              <a:t>Intrudes on games more often</a:t>
            </a:r>
            <a:endParaRPr/>
          </a:p>
          <a:p>
            <a:pPr lvl="2">
              <a:buFont typeface="Wingdings" charset="2"/>
              <a:buChar char=""/>
            </a:pPr>
            <a:r>
              <a:rPr lang="en-US" sz="1600" b="1">
                <a:solidFill>
                  <a:srgbClr val="75B6E5"/>
                </a:solidFill>
                <a:latin typeface="Calibri"/>
              </a:rPr>
              <a:t>ADHD adolescent : </a:t>
            </a:r>
            <a:r>
              <a:rPr lang="en-US" sz="1600">
                <a:solidFill>
                  <a:srgbClr val="404040"/>
                </a:solidFill>
                <a:latin typeface="Calibri"/>
              </a:rPr>
              <a:t>Has more frequent school disciplinary actions</a:t>
            </a:r>
            <a:endParaRPr/>
          </a:p>
          <a:p>
            <a:pPr lvl="2">
              <a:buFont typeface="Wingdings" charset="2"/>
              <a:buChar char=""/>
            </a:pPr>
            <a:r>
              <a:rPr lang="en-US" sz="1600" b="1">
                <a:solidFill>
                  <a:srgbClr val="75B6E5"/>
                </a:solidFill>
                <a:latin typeface="Calibri"/>
              </a:rPr>
              <a:t>ADHD adult</a:t>
            </a:r>
            <a:r>
              <a:rPr lang="en-US" sz="1600">
                <a:solidFill>
                  <a:srgbClr val="404040"/>
                </a:solidFill>
                <a:latin typeface="Calibri"/>
              </a:rPr>
              <a:t>: more often has work conflicts</a:t>
            </a:r>
            <a:endParaRPr/>
          </a:p>
          <a:p>
            <a:pPr lvl="1">
              <a:lnSpc>
                <a:spcPct val="100000"/>
              </a:lnSpc>
              <a:buFont typeface="Wingdings" charset="2"/>
              <a:buChar char=""/>
            </a:pPr>
            <a:r>
              <a:rPr lang="en-US" b="1">
                <a:solidFill>
                  <a:srgbClr val="75B6E5"/>
                </a:solidFill>
                <a:latin typeface="Calibri"/>
              </a:rPr>
              <a:t>Active</a:t>
            </a:r>
            <a:r>
              <a:rPr lang="en-US" b="1">
                <a:solidFill>
                  <a:srgbClr val="404040"/>
                </a:solidFill>
                <a:latin typeface="Calibri"/>
              </a:rPr>
              <a:t>: </a:t>
            </a:r>
            <a:r>
              <a:rPr lang="en-US">
                <a:solidFill>
                  <a:srgbClr val="404040"/>
                </a:solidFill>
                <a:latin typeface="Calibri"/>
              </a:rPr>
              <a:t>Individuals actively seek out environments consistent with their phenotype (e.g. Niche Picking)</a:t>
            </a:r>
            <a:endParaRPr/>
          </a:p>
          <a:p>
            <a:pPr lvl="1">
              <a:buFont typeface="Wingdings" charset="2"/>
              <a:buChar char=""/>
            </a:pPr>
            <a:r>
              <a:rPr lang="en-US" sz="1600" b="1">
                <a:solidFill>
                  <a:srgbClr val="404040"/>
                </a:solidFill>
                <a:latin typeface="Calibri"/>
              </a:rPr>
              <a:t> Do people diagnosed with ADHD seek more risky environments</a:t>
            </a:r>
            <a:endParaRPr/>
          </a:p>
          <a:p>
            <a:pPr lvl="2">
              <a:buFont typeface="Wingdings" charset="2"/>
              <a:buChar char=""/>
            </a:pPr>
            <a:r>
              <a:rPr lang="en-US" sz="1600" b="1">
                <a:solidFill>
                  <a:srgbClr val="75B6E5"/>
                </a:solidFill>
                <a:latin typeface="Calibri"/>
              </a:rPr>
              <a:t>ADHD child : </a:t>
            </a:r>
            <a:r>
              <a:rPr lang="en-US" sz="1600">
                <a:solidFill>
                  <a:srgbClr val="404040"/>
                </a:solidFill>
                <a:latin typeface="Calibri"/>
              </a:rPr>
              <a:t>climb more trees</a:t>
            </a:r>
            <a:endParaRPr/>
          </a:p>
          <a:p>
            <a:pPr lvl="2">
              <a:buFont typeface="Wingdings" charset="2"/>
              <a:buChar char=""/>
            </a:pPr>
            <a:r>
              <a:rPr lang="en-US" sz="1600" b="1">
                <a:solidFill>
                  <a:srgbClr val="75B6E5"/>
                </a:solidFill>
                <a:latin typeface="Calibri"/>
              </a:rPr>
              <a:t>ADHD adolescent : </a:t>
            </a:r>
            <a:r>
              <a:rPr lang="en-US" sz="1600">
                <a:solidFill>
                  <a:srgbClr val="404040"/>
                </a:solidFill>
                <a:latin typeface="Calibri"/>
              </a:rPr>
              <a:t>does more binge drinking and has casual sex more often</a:t>
            </a:r>
            <a:endParaRPr/>
          </a:p>
          <a:p>
            <a:pPr lvl="2">
              <a:buFont typeface="Wingdings" charset="2"/>
              <a:buChar char=""/>
            </a:pPr>
            <a:r>
              <a:rPr lang="en-US" sz="1600" b="1">
                <a:solidFill>
                  <a:srgbClr val="75B6E5"/>
                </a:solidFill>
                <a:latin typeface="Calibri"/>
              </a:rPr>
              <a:t>ADHD adults</a:t>
            </a:r>
            <a:r>
              <a:rPr lang="en-US" sz="1600">
                <a:solidFill>
                  <a:srgbClr val="404040"/>
                </a:solidFill>
                <a:latin typeface="Calibri"/>
              </a:rPr>
              <a:t>: has more driving violations, uses more drugs</a:t>
            </a:r>
            <a:endParaRPr/>
          </a:p>
          <a:p>
            <a:endParaRPr/>
          </a:p>
          <a:p>
            <a:endParaRPr/>
          </a:p>
          <a:p>
            <a:endParaRPr/>
          </a:p>
        </p:txBody>
      </p:sp>
      <p:sp>
        <p:nvSpPr>
          <p:cNvPr id="137" name="TextShape 3"/>
          <p:cNvSpPr txBox="1"/>
          <p:nvPr/>
        </p:nvSpPr>
        <p:spPr>
          <a:xfrm>
            <a:off x="0" y="0"/>
            <a:ext cx="0" cy="0"/>
          </a:xfrm>
          <a:prstGeom prst="rect">
            <a:avLst/>
          </a:prstGeom>
        </p:spPr>
        <p:txBody>
          <a:bodyPr lIns="90000" tIns="45000" rIns="90000" bIns="45000"/>
          <a:lstStyle/>
          <a:p>
            <a:pPr>
              <a:lnSpc>
                <a:spcPct val="100000"/>
              </a:lnSpc>
            </a:pPr>
            <a:r>
              <a:rPr lang="en-US">
                <a:solidFill>
                  <a:srgbClr val="000000"/>
                </a:solidFill>
                <a:latin typeface="Calibri"/>
              </a:rPr>
              <a:t>JM de Kort, twin workshop boulder 6 march 2014</a:t>
            </a:r>
            <a:endParaRPr/>
          </a:p>
        </p:txBody>
      </p:sp>
      <p:sp>
        <p:nvSpPr>
          <p:cNvPr id="138" name="TextShape 4"/>
          <p:cNvSpPr txBox="1"/>
          <p:nvPr/>
        </p:nvSpPr>
        <p:spPr>
          <a:xfrm>
            <a:off x="0" y="0"/>
            <a:ext cx="0" cy="0"/>
          </a:xfrm>
          <a:prstGeom prst="rect">
            <a:avLst/>
          </a:prstGeom>
        </p:spPr>
        <p:txBody>
          <a:bodyPr lIns="90000" tIns="45000" rIns="90000" bIns="45000"/>
          <a:lstStyle/>
          <a:p>
            <a:pPr>
              <a:lnSpc>
                <a:spcPct val="100000"/>
              </a:lnSpc>
            </a:pPr>
            <a:fld id="{0121C121-8171-41E1-91B1-A1515111F1C1}" type="slidenum">
              <a:rPr lang="en-US">
                <a:solidFill>
                  <a:srgbClr val="000000"/>
                </a:solidFill>
                <a:latin typeface="Calibri"/>
              </a:rPr>
              <a:t>2</a:t>
            </a:fld>
            <a:endParaRPr/>
          </a:p>
        </p:txBody>
      </p:sp>
      <p:pic>
        <p:nvPicPr>
          <p:cNvPr id="139" name="Picture 2"/>
          <p:cNvPicPr/>
          <p:nvPr/>
        </p:nvPicPr>
        <p:blipFill>
          <a:blip r:embed="rId2"/>
          <a:stretch>
            <a:fillRect/>
          </a:stretch>
        </p:blipFill>
        <p:spPr>
          <a:xfrm>
            <a:off x="9785880" y="38160"/>
            <a:ext cx="2244240" cy="168228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6">
                                            <p:txEl>
                                              <p:pRg st="15" end="7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6">
                                            <p:txEl>
                                              <p:pRg st="77" end="170"/>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36">
                                            <p:txEl>
                                              <p:pRg st="170" end="22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36">
                                            <p:txEl>
                                              <p:pRg st="226" end="268"/>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36">
                                            <p:txEl>
                                              <p:pRg st="268" end="332"/>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36">
                                            <p:txEl>
                                              <p:pRg st="332" end="37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36">
                                            <p:txEl>
                                              <p:pRg st="374" end="478"/>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36">
                                            <p:txEl>
                                              <p:pRg st="478" end="53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36">
                                            <p:txEl>
                                              <p:pRg st="538" end="568"/>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36">
                                            <p:txEl>
                                              <p:pRg st="568" end="641"/>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36">
                                            <p:txEl>
                                              <p:pRg st="641" end="69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Final model</a:t>
            </a:r>
            <a:endParaRPr/>
          </a:p>
        </p:txBody>
      </p:sp>
      <p:sp>
        <p:nvSpPr>
          <p:cNvPr id="262" name="TextShape 2"/>
          <p:cNvSpPr txBox="1"/>
          <p:nvPr/>
        </p:nvSpPr>
        <p:spPr>
          <a:xfrm>
            <a:off x="1097280" y="1845720"/>
            <a:ext cx="10058040" cy="4023000"/>
          </a:xfrm>
          <a:prstGeom prst="rect">
            <a:avLst/>
          </a:prstGeom>
        </p:spPr>
        <p:txBody>
          <a:bodyPr lIns="0" rIns="0"/>
          <a:lstStyle/>
          <a:p>
            <a:endParaRPr/>
          </a:p>
        </p:txBody>
      </p:sp>
      <p:sp>
        <p:nvSpPr>
          <p:cNvPr id="263" name="TextShape 3"/>
          <p:cNvSpPr txBox="1"/>
          <p:nvPr/>
        </p:nvSpPr>
        <p:spPr>
          <a:xfrm>
            <a:off x="0" y="0"/>
            <a:ext cx="0" cy="0"/>
          </a:xfrm>
          <a:prstGeom prst="rect">
            <a:avLst/>
          </a:prstGeom>
        </p:spPr>
        <p:txBody>
          <a:bodyPr lIns="90000" tIns="45000" rIns="90000" bIns="45000"/>
          <a:lstStyle/>
          <a:p>
            <a:pPr>
              <a:lnSpc>
                <a:spcPct val="100000"/>
              </a:lnSpc>
            </a:pPr>
            <a:fld id="{5111E1B1-8121-4171-B111-217111B1D151}" type="slidenum">
              <a:rPr lang="en-US">
                <a:solidFill>
                  <a:srgbClr val="000000"/>
                </a:solidFill>
                <a:latin typeface="Calibri"/>
              </a:rPr>
              <a:t>20</a:t>
            </a:fld>
            <a:endParaRPr/>
          </a:p>
        </p:txBody>
      </p:sp>
      <p:sp>
        <p:nvSpPr>
          <p:cNvPr id="264" name="CustomShape 4"/>
          <p:cNvSpPr/>
          <p:nvPr/>
        </p:nvSpPr>
        <p:spPr>
          <a:xfrm>
            <a:off x="3836520" y="28641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65" name="CustomShape 5"/>
          <p:cNvSpPr/>
          <p:nvPr/>
        </p:nvSpPr>
        <p:spPr>
          <a:xfrm>
            <a:off x="3530880" y="34218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66" name="CustomShape 6"/>
          <p:cNvSpPr/>
          <p:nvPr/>
        </p:nvSpPr>
        <p:spPr>
          <a:xfrm>
            <a:off x="3739680" y="3093840"/>
            <a:ext cx="218880" cy="360360"/>
          </a:xfrm>
          <a:prstGeom prst="straightConnector1">
            <a:avLst/>
          </a:prstGeom>
          <a:ln w="19080">
            <a:solidFill>
              <a:srgbClr val="0070C0"/>
            </a:solidFill>
            <a:round/>
            <a:tailEnd type="triangle" w="med" len="med"/>
          </a:ln>
        </p:spPr>
      </p:sp>
      <p:sp>
        <p:nvSpPr>
          <p:cNvPr id="267" name="CustomShape 7"/>
          <p:cNvSpPr/>
          <p:nvPr/>
        </p:nvSpPr>
        <p:spPr>
          <a:xfrm>
            <a:off x="3836520" y="48819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68" name="CustomShape 8"/>
          <p:cNvSpPr/>
          <p:nvPr/>
        </p:nvSpPr>
        <p:spPr>
          <a:xfrm>
            <a:off x="3530880" y="43056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69" name="CustomShape 9"/>
          <p:cNvSpPr/>
          <p:nvPr/>
        </p:nvSpPr>
        <p:spPr>
          <a:xfrm>
            <a:off x="3739680" y="4502160"/>
            <a:ext cx="218880" cy="379440"/>
          </a:xfrm>
          <a:prstGeom prst="straightConnector1">
            <a:avLst/>
          </a:prstGeom>
          <a:ln w="19080">
            <a:solidFill>
              <a:srgbClr val="0070C0"/>
            </a:solidFill>
            <a:round/>
            <a:tailEnd type="triangle" w="med" len="med"/>
          </a:ln>
        </p:spPr>
      </p:sp>
      <p:sp>
        <p:nvSpPr>
          <p:cNvPr id="270" name="CustomShape 10"/>
          <p:cNvSpPr/>
          <p:nvPr/>
        </p:nvSpPr>
        <p:spPr>
          <a:xfrm>
            <a:off x="5071680" y="28641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71" name="CustomShape 11"/>
          <p:cNvSpPr/>
          <p:nvPr/>
        </p:nvSpPr>
        <p:spPr>
          <a:xfrm>
            <a:off x="4766040" y="34218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72" name="CustomShape 12"/>
          <p:cNvSpPr/>
          <p:nvPr/>
        </p:nvSpPr>
        <p:spPr>
          <a:xfrm>
            <a:off x="4974840" y="3093840"/>
            <a:ext cx="218880" cy="360360"/>
          </a:xfrm>
          <a:prstGeom prst="straightConnector1">
            <a:avLst/>
          </a:prstGeom>
          <a:ln w="19080">
            <a:solidFill>
              <a:srgbClr val="0070C0"/>
            </a:solidFill>
            <a:round/>
            <a:tailEnd type="triangle" w="med" len="med"/>
          </a:ln>
        </p:spPr>
      </p:sp>
      <p:sp>
        <p:nvSpPr>
          <p:cNvPr id="273" name="CustomShape 13"/>
          <p:cNvSpPr/>
          <p:nvPr/>
        </p:nvSpPr>
        <p:spPr>
          <a:xfrm>
            <a:off x="5071680" y="48819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74" name="CustomShape 14"/>
          <p:cNvSpPr/>
          <p:nvPr/>
        </p:nvSpPr>
        <p:spPr>
          <a:xfrm>
            <a:off x="4814640" y="43056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75" name="CustomShape 15"/>
          <p:cNvSpPr/>
          <p:nvPr/>
        </p:nvSpPr>
        <p:spPr>
          <a:xfrm>
            <a:off x="5023080" y="4502160"/>
            <a:ext cx="170280" cy="379440"/>
          </a:xfrm>
          <a:prstGeom prst="straightConnector1">
            <a:avLst/>
          </a:prstGeom>
          <a:ln w="19080">
            <a:solidFill>
              <a:srgbClr val="0070C0"/>
            </a:solidFill>
            <a:round/>
            <a:tailEnd type="triangle" w="med" len="med"/>
          </a:ln>
        </p:spPr>
      </p:sp>
      <p:sp>
        <p:nvSpPr>
          <p:cNvPr id="276" name="CustomShape 16"/>
          <p:cNvSpPr/>
          <p:nvPr/>
        </p:nvSpPr>
        <p:spPr>
          <a:xfrm>
            <a:off x="6355080" y="28641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77" name="CustomShape 17"/>
          <p:cNvSpPr/>
          <p:nvPr/>
        </p:nvSpPr>
        <p:spPr>
          <a:xfrm>
            <a:off x="6049800" y="34218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78" name="CustomShape 18"/>
          <p:cNvSpPr/>
          <p:nvPr/>
        </p:nvSpPr>
        <p:spPr>
          <a:xfrm>
            <a:off x="6258240" y="3093840"/>
            <a:ext cx="218880" cy="360360"/>
          </a:xfrm>
          <a:prstGeom prst="straightConnector1">
            <a:avLst/>
          </a:prstGeom>
          <a:ln w="19080">
            <a:solidFill>
              <a:srgbClr val="0070C0"/>
            </a:solidFill>
            <a:round/>
            <a:tailEnd type="triangle" w="med" len="med"/>
          </a:ln>
        </p:spPr>
      </p:sp>
      <p:sp>
        <p:nvSpPr>
          <p:cNvPr id="279" name="CustomShape 19"/>
          <p:cNvSpPr/>
          <p:nvPr/>
        </p:nvSpPr>
        <p:spPr>
          <a:xfrm>
            <a:off x="6355080" y="48819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80" name="CustomShape 20"/>
          <p:cNvSpPr/>
          <p:nvPr/>
        </p:nvSpPr>
        <p:spPr>
          <a:xfrm>
            <a:off x="6098040" y="43056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81" name="CustomShape 21"/>
          <p:cNvSpPr/>
          <p:nvPr/>
        </p:nvSpPr>
        <p:spPr>
          <a:xfrm>
            <a:off x="6306840" y="4502160"/>
            <a:ext cx="170280" cy="379440"/>
          </a:xfrm>
          <a:prstGeom prst="straightConnector1">
            <a:avLst/>
          </a:prstGeom>
          <a:ln w="19080">
            <a:solidFill>
              <a:srgbClr val="0070C0"/>
            </a:solidFill>
            <a:round/>
            <a:tailEnd type="triangle" w="med" len="med"/>
          </a:ln>
        </p:spPr>
      </p:sp>
      <p:sp>
        <p:nvSpPr>
          <p:cNvPr id="282" name="CustomShape 22"/>
          <p:cNvSpPr/>
          <p:nvPr/>
        </p:nvSpPr>
        <p:spPr>
          <a:xfrm>
            <a:off x="7577640" y="28641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83" name="CustomShape 23"/>
          <p:cNvSpPr/>
          <p:nvPr/>
        </p:nvSpPr>
        <p:spPr>
          <a:xfrm>
            <a:off x="7320600" y="34218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84" name="CustomShape 24"/>
          <p:cNvSpPr/>
          <p:nvPr/>
        </p:nvSpPr>
        <p:spPr>
          <a:xfrm>
            <a:off x="7529040" y="3093840"/>
            <a:ext cx="170280" cy="360360"/>
          </a:xfrm>
          <a:prstGeom prst="straightConnector1">
            <a:avLst/>
          </a:prstGeom>
          <a:ln w="19080">
            <a:solidFill>
              <a:srgbClr val="0070C0"/>
            </a:solidFill>
            <a:round/>
            <a:tailEnd type="triangle" w="med" len="med"/>
          </a:ln>
        </p:spPr>
      </p:sp>
      <p:sp>
        <p:nvSpPr>
          <p:cNvPr id="285" name="CustomShape 25"/>
          <p:cNvSpPr/>
          <p:nvPr/>
        </p:nvSpPr>
        <p:spPr>
          <a:xfrm>
            <a:off x="7577640" y="48819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y</a:t>
            </a:r>
            <a:endParaRPr/>
          </a:p>
        </p:txBody>
      </p:sp>
      <p:sp>
        <p:nvSpPr>
          <p:cNvPr id="286" name="CustomShape 26"/>
          <p:cNvSpPr/>
          <p:nvPr/>
        </p:nvSpPr>
        <p:spPr>
          <a:xfrm>
            <a:off x="7381800" y="430560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287" name="CustomShape 27"/>
          <p:cNvSpPr/>
          <p:nvPr/>
        </p:nvSpPr>
        <p:spPr>
          <a:xfrm>
            <a:off x="7590240" y="4502160"/>
            <a:ext cx="109080" cy="379440"/>
          </a:xfrm>
          <a:prstGeom prst="straightConnector1">
            <a:avLst/>
          </a:prstGeom>
          <a:ln w="19080">
            <a:solidFill>
              <a:srgbClr val="0070C0"/>
            </a:solidFill>
            <a:round/>
            <a:tailEnd type="triangle" w="med" len="med"/>
          </a:ln>
        </p:spPr>
      </p:sp>
      <p:sp>
        <p:nvSpPr>
          <p:cNvPr id="288" name="CustomShape 28"/>
          <p:cNvSpPr/>
          <p:nvPr/>
        </p:nvSpPr>
        <p:spPr>
          <a:xfrm>
            <a:off x="3836520" y="234504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289" name="CustomShape 29"/>
          <p:cNvSpPr/>
          <p:nvPr/>
        </p:nvSpPr>
        <p:spPr>
          <a:xfrm>
            <a:off x="3958920" y="2575800"/>
            <a:ext cx="0" cy="288000"/>
          </a:xfrm>
          <a:prstGeom prst="straightConnector1">
            <a:avLst/>
          </a:prstGeom>
          <a:ln w="19080">
            <a:solidFill>
              <a:srgbClr val="A6A6A6"/>
            </a:solidFill>
            <a:round/>
            <a:tailEnd type="triangle" w="med" len="med"/>
          </a:ln>
        </p:spPr>
      </p:sp>
      <p:sp>
        <p:nvSpPr>
          <p:cNvPr id="290" name="CustomShape 30"/>
          <p:cNvSpPr/>
          <p:nvPr/>
        </p:nvSpPr>
        <p:spPr>
          <a:xfrm>
            <a:off x="5059080" y="234504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291" name="CustomShape 31"/>
          <p:cNvSpPr/>
          <p:nvPr/>
        </p:nvSpPr>
        <p:spPr>
          <a:xfrm>
            <a:off x="5181120" y="2575800"/>
            <a:ext cx="0" cy="288000"/>
          </a:xfrm>
          <a:prstGeom prst="straightConnector1">
            <a:avLst/>
          </a:prstGeom>
          <a:ln w="19080">
            <a:solidFill>
              <a:srgbClr val="A6A6A6"/>
            </a:solidFill>
            <a:round/>
            <a:tailEnd type="triangle" w="med" len="med"/>
          </a:ln>
        </p:spPr>
      </p:sp>
      <p:sp>
        <p:nvSpPr>
          <p:cNvPr id="292" name="CustomShape 32"/>
          <p:cNvSpPr/>
          <p:nvPr/>
        </p:nvSpPr>
        <p:spPr>
          <a:xfrm>
            <a:off x="6342480" y="234504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293" name="CustomShape 33"/>
          <p:cNvSpPr/>
          <p:nvPr/>
        </p:nvSpPr>
        <p:spPr>
          <a:xfrm>
            <a:off x="6464880" y="2575800"/>
            <a:ext cx="0" cy="288000"/>
          </a:xfrm>
          <a:prstGeom prst="straightConnector1">
            <a:avLst/>
          </a:prstGeom>
          <a:ln w="19080">
            <a:solidFill>
              <a:srgbClr val="A6A6A6"/>
            </a:solidFill>
            <a:round/>
            <a:tailEnd type="triangle" w="med" len="med"/>
          </a:ln>
        </p:spPr>
      </p:sp>
      <p:sp>
        <p:nvSpPr>
          <p:cNvPr id="294" name="CustomShape 34"/>
          <p:cNvSpPr/>
          <p:nvPr/>
        </p:nvSpPr>
        <p:spPr>
          <a:xfrm>
            <a:off x="7565040" y="234504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295" name="CustomShape 35"/>
          <p:cNvSpPr/>
          <p:nvPr/>
        </p:nvSpPr>
        <p:spPr>
          <a:xfrm>
            <a:off x="7687080" y="2575800"/>
            <a:ext cx="0" cy="288000"/>
          </a:xfrm>
          <a:prstGeom prst="straightConnector1">
            <a:avLst/>
          </a:prstGeom>
          <a:ln w="19080">
            <a:solidFill>
              <a:srgbClr val="A6A6A6"/>
            </a:solidFill>
            <a:round/>
            <a:tailEnd type="triangle" w="med" len="med"/>
          </a:ln>
        </p:spPr>
      </p:sp>
      <p:sp>
        <p:nvSpPr>
          <p:cNvPr id="296" name="CustomShape 36"/>
          <p:cNvSpPr/>
          <p:nvPr/>
        </p:nvSpPr>
        <p:spPr>
          <a:xfrm>
            <a:off x="4080960" y="2460600"/>
            <a:ext cx="977400" cy="0"/>
          </a:xfrm>
          <a:prstGeom prst="straightConnector1">
            <a:avLst/>
          </a:prstGeom>
          <a:ln w="12600">
            <a:solidFill>
              <a:srgbClr val="BFBFBF"/>
            </a:solidFill>
            <a:round/>
            <a:tailEnd type="triangle" w="med" len="med"/>
          </a:ln>
        </p:spPr>
      </p:sp>
      <p:sp>
        <p:nvSpPr>
          <p:cNvPr id="297" name="CustomShape 37"/>
          <p:cNvSpPr/>
          <p:nvPr/>
        </p:nvSpPr>
        <p:spPr>
          <a:xfrm>
            <a:off x="5303520" y="2460600"/>
            <a:ext cx="1038600" cy="0"/>
          </a:xfrm>
          <a:prstGeom prst="straightConnector1">
            <a:avLst/>
          </a:prstGeom>
          <a:ln w="19080">
            <a:solidFill>
              <a:srgbClr val="BFBFBF"/>
            </a:solidFill>
            <a:round/>
            <a:tailEnd type="triangle" w="med" len="med"/>
          </a:ln>
        </p:spPr>
      </p:sp>
      <p:sp>
        <p:nvSpPr>
          <p:cNvPr id="298" name="CustomShape 38"/>
          <p:cNvSpPr/>
          <p:nvPr/>
        </p:nvSpPr>
        <p:spPr>
          <a:xfrm>
            <a:off x="6586920" y="2460600"/>
            <a:ext cx="977400" cy="0"/>
          </a:xfrm>
          <a:prstGeom prst="straightConnector1">
            <a:avLst/>
          </a:prstGeom>
          <a:ln w="19080">
            <a:solidFill>
              <a:srgbClr val="BFBFBF"/>
            </a:solidFill>
            <a:round/>
            <a:tailEnd type="triangle" w="med" len="med"/>
          </a:ln>
        </p:spPr>
      </p:sp>
      <p:sp>
        <p:nvSpPr>
          <p:cNvPr id="299" name="CustomShape 39"/>
          <p:cNvSpPr/>
          <p:nvPr/>
        </p:nvSpPr>
        <p:spPr>
          <a:xfrm>
            <a:off x="3836520" y="540108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300" name="CustomShape 40"/>
          <p:cNvSpPr/>
          <p:nvPr/>
        </p:nvSpPr>
        <p:spPr>
          <a:xfrm>
            <a:off x="3959280" y="5400720"/>
            <a:ext cx="360" cy="288000"/>
          </a:xfrm>
          <a:prstGeom prst="straightConnector1">
            <a:avLst/>
          </a:prstGeom>
          <a:ln w="19080">
            <a:solidFill>
              <a:srgbClr val="A6A6A6"/>
            </a:solidFill>
            <a:round/>
            <a:tailEnd type="triangle" w="med" len="med"/>
          </a:ln>
        </p:spPr>
      </p:sp>
      <p:sp>
        <p:nvSpPr>
          <p:cNvPr id="301" name="CustomShape 41"/>
          <p:cNvSpPr/>
          <p:nvPr/>
        </p:nvSpPr>
        <p:spPr>
          <a:xfrm>
            <a:off x="4080960" y="5516280"/>
            <a:ext cx="977400" cy="0"/>
          </a:xfrm>
          <a:prstGeom prst="straightConnector1">
            <a:avLst/>
          </a:prstGeom>
          <a:ln w="19080">
            <a:solidFill>
              <a:srgbClr val="BFBFBF"/>
            </a:solidFill>
            <a:round/>
            <a:tailEnd type="triangle" w="med" len="med"/>
          </a:ln>
        </p:spPr>
      </p:sp>
      <p:sp>
        <p:nvSpPr>
          <p:cNvPr id="302" name="CustomShape 42"/>
          <p:cNvSpPr/>
          <p:nvPr/>
        </p:nvSpPr>
        <p:spPr>
          <a:xfrm>
            <a:off x="5059080" y="540108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303" name="CustomShape 43"/>
          <p:cNvSpPr/>
          <p:nvPr/>
        </p:nvSpPr>
        <p:spPr>
          <a:xfrm>
            <a:off x="5181480" y="5400720"/>
            <a:ext cx="360" cy="288000"/>
          </a:xfrm>
          <a:prstGeom prst="straightConnector1">
            <a:avLst/>
          </a:prstGeom>
          <a:ln w="19080">
            <a:solidFill>
              <a:srgbClr val="A6A6A6"/>
            </a:solidFill>
            <a:round/>
            <a:tailEnd type="triangle" w="med" len="med"/>
          </a:ln>
        </p:spPr>
      </p:sp>
      <p:sp>
        <p:nvSpPr>
          <p:cNvPr id="304" name="CustomShape 44"/>
          <p:cNvSpPr/>
          <p:nvPr/>
        </p:nvSpPr>
        <p:spPr>
          <a:xfrm>
            <a:off x="5303520" y="5516280"/>
            <a:ext cx="1074600" cy="0"/>
          </a:xfrm>
          <a:prstGeom prst="straightConnector1">
            <a:avLst/>
          </a:prstGeom>
          <a:ln w="19080">
            <a:solidFill>
              <a:srgbClr val="BFBFBF"/>
            </a:solidFill>
            <a:round/>
            <a:tailEnd type="triangle" w="med" len="med"/>
          </a:ln>
        </p:spPr>
      </p:sp>
      <p:sp>
        <p:nvSpPr>
          <p:cNvPr id="305" name="CustomShape 45"/>
          <p:cNvSpPr/>
          <p:nvPr/>
        </p:nvSpPr>
        <p:spPr>
          <a:xfrm>
            <a:off x="6378480" y="540108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306" name="CustomShape 46"/>
          <p:cNvSpPr/>
          <p:nvPr/>
        </p:nvSpPr>
        <p:spPr>
          <a:xfrm>
            <a:off x="6500880" y="5400720"/>
            <a:ext cx="360" cy="288000"/>
          </a:xfrm>
          <a:prstGeom prst="straightConnector1">
            <a:avLst/>
          </a:prstGeom>
          <a:ln w="19080">
            <a:solidFill>
              <a:srgbClr val="A6A6A6"/>
            </a:solidFill>
            <a:round/>
            <a:tailEnd type="triangle" w="med" len="med"/>
          </a:ln>
        </p:spPr>
      </p:sp>
      <p:sp>
        <p:nvSpPr>
          <p:cNvPr id="307" name="CustomShape 47"/>
          <p:cNvSpPr/>
          <p:nvPr/>
        </p:nvSpPr>
        <p:spPr>
          <a:xfrm>
            <a:off x="6622920" y="5516280"/>
            <a:ext cx="977400" cy="0"/>
          </a:xfrm>
          <a:prstGeom prst="straightConnector1">
            <a:avLst/>
          </a:prstGeom>
          <a:ln w="19080">
            <a:solidFill>
              <a:srgbClr val="BFBFBF"/>
            </a:solidFill>
            <a:round/>
            <a:tailEnd type="triangle" w="med" len="med"/>
          </a:ln>
        </p:spPr>
      </p:sp>
      <p:sp>
        <p:nvSpPr>
          <p:cNvPr id="308" name="CustomShape 48"/>
          <p:cNvSpPr/>
          <p:nvPr/>
        </p:nvSpPr>
        <p:spPr>
          <a:xfrm>
            <a:off x="7600680" y="540108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309" name="CustomShape 49"/>
          <p:cNvSpPr/>
          <p:nvPr/>
        </p:nvSpPr>
        <p:spPr>
          <a:xfrm>
            <a:off x="7723440" y="5400720"/>
            <a:ext cx="360" cy="288000"/>
          </a:xfrm>
          <a:prstGeom prst="straightConnector1">
            <a:avLst/>
          </a:prstGeom>
          <a:ln w="19080">
            <a:solidFill>
              <a:srgbClr val="A6A6A6"/>
            </a:solidFill>
            <a:round/>
            <a:tailEnd type="triangle" w="med" len="med"/>
          </a:ln>
        </p:spPr>
      </p:sp>
      <p:sp>
        <p:nvSpPr>
          <p:cNvPr id="310" name="CustomShape 50"/>
          <p:cNvSpPr/>
          <p:nvPr/>
        </p:nvSpPr>
        <p:spPr>
          <a:xfrm>
            <a:off x="3847320" y="5515560"/>
            <a:ext cx="10440" cy="3055320"/>
          </a:xfrm>
          <a:prstGeom prst="rect">
            <a:avLst/>
          </a:prstGeom>
          <a:ln w="19080">
            <a:solidFill>
              <a:srgbClr val="BFBFBF"/>
            </a:solidFill>
            <a:round/>
            <a:headEnd type="triangle" w="med" len="med"/>
            <a:tailEnd type="triangle" w="med" len="med"/>
          </a:ln>
        </p:spPr>
      </p:sp>
      <p:sp>
        <p:nvSpPr>
          <p:cNvPr id="311" name="CustomShape 51"/>
          <p:cNvSpPr/>
          <p:nvPr/>
        </p:nvSpPr>
        <p:spPr>
          <a:xfrm>
            <a:off x="4814640" y="5861520"/>
            <a:ext cx="60840" cy="3747240"/>
          </a:xfrm>
          <a:prstGeom prst="rect">
            <a:avLst/>
          </a:prstGeom>
          <a:ln w="19080">
            <a:solidFill>
              <a:srgbClr val="A6A6A6"/>
            </a:solidFill>
            <a:round/>
            <a:headEnd type="triangle" w="med" len="med"/>
            <a:tailEnd type="triangle" w="med" len="med"/>
          </a:ln>
        </p:spPr>
      </p:sp>
      <p:sp>
        <p:nvSpPr>
          <p:cNvPr id="312" name="CustomShape 52"/>
          <p:cNvSpPr/>
          <p:nvPr/>
        </p:nvSpPr>
        <p:spPr>
          <a:xfrm>
            <a:off x="4814640" y="199908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313" name="CustomShape 53"/>
          <p:cNvSpPr/>
          <p:nvPr/>
        </p:nvSpPr>
        <p:spPr>
          <a:xfrm>
            <a:off x="5023080" y="2196000"/>
            <a:ext cx="157680" cy="148680"/>
          </a:xfrm>
          <a:prstGeom prst="straightConnector1">
            <a:avLst/>
          </a:prstGeom>
          <a:ln w="19080">
            <a:solidFill>
              <a:srgbClr val="BFBFBF"/>
            </a:solidFill>
            <a:round/>
            <a:tailEnd type="triangle" w="med" len="med"/>
          </a:ln>
        </p:spPr>
      </p:sp>
      <p:sp>
        <p:nvSpPr>
          <p:cNvPr id="314" name="CustomShape 54"/>
          <p:cNvSpPr/>
          <p:nvPr/>
        </p:nvSpPr>
        <p:spPr>
          <a:xfrm>
            <a:off x="4753440" y="5746680"/>
            <a:ext cx="244080" cy="230400"/>
          </a:xfrm>
          <a:prstGeom prst="rect">
            <a:avLst/>
          </a:prstGeom>
          <a:solidFill>
            <a:srgbClr val="FFFFFF"/>
          </a:solidFill>
          <a:ln w="15840">
            <a:solidFill>
              <a:srgbClr val="BFBFBF"/>
            </a:solidFill>
            <a:round/>
          </a:ln>
        </p:spPr>
        <p:txBody>
          <a:bodyPr lIns="90000" tIns="45000" rIns="90000" bIns="45000" anchor="ctr"/>
          <a:lstStyle/>
          <a:p>
            <a:pPr algn="ctr">
              <a:lnSpc>
                <a:spcPct val="100000"/>
              </a:lnSpc>
            </a:pPr>
            <a:r>
              <a:rPr lang="en-US" sz="900">
                <a:solidFill>
                  <a:srgbClr val="BFBFBF"/>
                </a:solidFill>
                <a:latin typeface="Calibri"/>
              </a:rPr>
              <a:t>A</a:t>
            </a:r>
            <a:endParaRPr/>
          </a:p>
        </p:txBody>
      </p:sp>
      <p:sp>
        <p:nvSpPr>
          <p:cNvPr id="315" name="CustomShape 55"/>
          <p:cNvSpPr/>
          <p:nvPr/>
        </p:nvSpPr>
        <p:spPr>
          <a:xfrm>
            <a:off x="4962240" y="5630760"/>
            <a:ext cx="218880" cy="148680"/>
          </a:xfrm>
          <a:prstGeom prst="straightConnector1">
            <a:avLst/>
          </a:prstGeom>
          <a:ln w="19080">
            <a:solidFill>
              <a:srgbClr val="BFBFBF"/>
            </a:solidFill>
            <a:round/>
            <a:tailEnd type="triangle" w="med" len="med"/>
          </a:ln>
        </p:spPr>
      </p:sp>
      <p:sp>
        <p:nvSpPr>
          <p:cNvPr id="316" name="CustomShape 56"/>
          <p:cNvSpPr/>
          <p:nvPr/>
        </p:nvSpPr>
        <p:spPr>
          <a:xfrm>
            <a:off x="4692240" y="30369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317" name="CustomShape 57"/>
          <p:cNvSpPr/>
          <p:nvPr/>
        </p:nvSpPr>
        <p:spPr>
          <a:xfrm>
            <a:off x="7320600" y="46515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318" name="CustomShape 58"/>
          <p:cNvSpPr/>
          <p:nvPr/>
        </p:nvSpPr>
        <p:spPr>
          <a:xfrm>
            <a:off x="7259400" y="30369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319" name="CustomShape 59"/>
          <p:cNvSpPr/>
          <p:nvPr/>
        </p:nvSpPr>
        <p:spPr>
          <a:xfrm>
            <a:off x="5976000" y="30369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320" name="CustomShape 60"/>
          <p:cNvSpPr/>
          <p:nvPr/>
        </p:nvSpPr>
        <p:spPr>
          <a:xfrm>
            <a:off x="6036840" y="46515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321" name="CustomShape 61"/>
          <p:cNvSpPr/>
          <p:nvPr/>
        </p:nvSpPr>
        <p:spPr>
          <a:xfrm>
            <a:off x="4753440" y="4651560"/>
            <a:ext cx="244080" cy="230400"/>
          </a:xfrm>
          <a:prstGeom prst="rect">
            <a:avLst/>
          </a:prstGeom>
          <a:solidFill>
            <a:srgbClr val="FFFFFF"/>
          </a:solidFill>
          <a:ln w="15840">
            <a:solidFill>
              <a:srgbClr val="1CADE4"/>
            </a:solidFill>
            <a:round/>
          </a:ln>
        </p:spPr>
        <p:txBody>
          <a:bodyPr lIns="90000" tIns="45000" rIns="90000" bIns="45000" anchor="ctr"/>
          <a:lstStyle/>
          <a:p>
            <a:pPr algn="ctr">
              <a:lnSpc>
                <a:spcPct val="100000"/>
              </a:lnSpc>
            </a:pPr>
            <a:r>
              <a:rPr lang="en-US" sz="900">
                <a:solidFill>
                  <a:srgbClr val="000000"/>
                </a:solidFill>
                <a:latin typeface="Calibri"/>
              </a:rPr>
              <a:t>E</a:t>
            </a:r>
            <a:endParaRPr/>
          </a:p>
        </p:txBody>
      </p:sp>
      <p:sp>
        <p:nvSpPr>
          <p:cNvPr id="322" name="CustomShape 62"/>
          <p:cNvSpPr/>
          <p:nvPr/>
        </p:nvSpPr>
        <p:spPr>
          <a:xfrm>
            <a:off x="4814640" y="3267720"/>
            <a:ext cx="73440" cy="153720"/>
          </a:xfrm>
          <a:prstGeom prst="straightConnector1">
            <a:avLst/>
          </a:prstGeom>
          <a:ln w="19080">
            <a:solidFill>
              <a:srgbClr val="0070C0"/>
            </a:solidFill>
            <a:round/>
            <a:tailEnd type="triangle" w="med" len="med"/>
          </a:ln>
        </p:spPr>
      </p:sp>
      <p:sp>
        <p:nvSpPr>
          <p:cNvPr id="323" name="CustomShape 63"/>
          <p:cNvSpPr/>
          <p:nvPr/>
        </p:nvSpPr>
        <p:spPr>
          <a:xfrm>
            <a:off x="6098040" y="3267720"/>
            <a:ext cx="73440" cy="153720"/>
          </a:xfrm>
          <a:prstGeom prst="straightConnector1">
            <a:avLst/>
          </a:prstGeom>
          <a:ln w="19080">
            <a:solidFill>
              <a:srgbClr val="0070C0"/>
            </a:solidFill>
            <a:round/>
            <a:tailEnd type="triangle" w="med" len="med"/>
          </a:ln>
        </p:spPr>
      </p:sp>
      <p:sp>
        <p:nvSpPr>
          <p:cNvPr id="324" name="CustomShape 64"/>
          <p:cNvSpPr/>
          <p:nvPr/>
        </p:nvSpPr>
        <p:spPr>
          <a:xfrm>
            <a:off x="7381800" y="3267720"/>
            <a:ext cx="60840" cy="153720"/>
          </a:xfrm>
          <a:prstGeom prst="straightConnector1">
            <a:avLst/>
          </a:prstGeom>
          <a:ln w="19080">
            <a:solidFill>
              <a:srgbClr val="0070C0"/>
            </a:solidFill>
            <a:round/>
            <a:tailEnd type="triangle" w="med" len="med"/>
          </a:ln>
        </p:spPr>
      </p:sp>
      <p:sp>
        <p:nvSpPr>
          <p:cNvPr id="325" name="CustomShape 65"/>
          <p:cNvSpPr/>
          <p:nvPr/>
        </p:nvSpPr>
        <p:spPr>
          <a:xfrm>
            <a:off x="4875840" y="4535280"/>
            <a:ext cx="60840" cy="114840"/>
          </a:xfrm>
          <a:prstGeom prst="straightConnector1">
            <a:avLst/>
          </a:prstGeom>
          <a:ln w="19080">
            <a:solidFill>
              <a:srgbClr val="0070C0"/>
            </a:solidFill>
            <a:round/>
            <a:tailEnd type="triangle" w="med" len="med"/>
          </a:ln>
        </p:spPr>
      </p:sp>
      <p:sp>
        <p:nvSpPr>
          <p:cNvPr id="326" name="CustomShape 66"/>
          <p:cNvSpPr/>
          <p:nvPr/>
        </p:nvSpPr>
        <p:spPr>
          <a:xfrm>
            <a:off x="6159240" y="4535280"/>
            <a:ext cx="60840" cy="114840"/>
          </a:xfrm>
          <a:prstGeom prst="straightConnector1">
            <a:avLst/>
          </a:prstGeom>
          <a:ln w="19080">
            <a:solidFill>
              <a:srgbClr val="0070C0"/>
            </a:solidFill>
            <a:round/>
            <a:tailEnd type="triangle" w="med" len="med"/>
          </a:ln>
        </p:spPr>
      </p:sp>
      <p:sp>
        <p:nvSpPr>
          <p:cNvPr id="327" name="CustomShape 67"/>
          <p:cNvSpPr/>
          <p:nvPr/>
        </p:nvSpPr>
        <p:spPr>
          <a:xfrm>
            <a:off x="7442640" y="4535280"/>
            <a:ext cx="60840" cy="114840"/>
          </a:xfrm>
          <a:prstGeom prst="straightConnector1">
            <a:avLst/>
          </a:prstGeom>
          <a:ln w="19080">
            <a:solidFill>
              <a:srgbClr val="0070C0"/>
            </a:solidFill>
            <a:round/>
            <a:tailEnd type="triangle" w="med" len="med"/>
          </a:ln>
        </p:spPr>
      </p:sp>
      <p:sp>
        <p:nvSpPr>
          <p:cNvPr id="328" name="CustomShape 68"/>
          <p:cNvSpPr/>
          <p:nvPr/>
        </p:nvSpPr>
        <p:spPr>
          <a:xfrm>
            <a:off x="3630960" y="4520160"/>
            <a:ext cx="278640" cy="302760"/>
          </a:xfrm>
          <a:prstGeom prst="rect">
            <a:avLst/>
          </a:prstGeom>
        </p:spPr>
        <p:txBody>
          <a:bodyPr wrap="none" lIns="90000" tIns="45000" rIns="90000" bIns="45000"/>
          <a:lstStyle/>
          <a:p>
            <a:r>
              <a:rPr lang="en-US" sz="1400"/>
              <a:t>1</a:t>
            </a:r>
            <a:endParaRPr/>
          </a:p>
        </p:txBody>
      </p:sp>
      <p:sp>
        <p:nvSpPr>
          <p:cNvPr id="329" name="CustomShape 69"/>
          <p:cNvSpPr/>
          <p:nvPr/>
        </p:nvSpPr>
        <p:spPr>
          <a:xfrm>
            <a:off x="3630960" y="3152520"/>
            <a:ext cx="278640" cy="302760"/>
          </a:xfrm>
          <a:prstGeom prst="rect">
            <a:avLst/>
          </a:prstGeom>
        </p:spPr>
        <p:txBody>
          <a:bodyPr wrap="none" lIns="90000" tIns="45000" rIns="90000" bIns="45000"/>
          <a:lstStyle/>
          <a:p>
            <a:r>
              <a:rPr lang="en-US" sz="1400"/>
              <a:t>1</a:t>
            </a:r>
            <a:endParaRPr/>
          </a:p>
        </p:txBody>
      </p:sp>
      <p:sp>
        <p:nvSpPr>
          <p:cNvPr id="330" name="CustomShape 70"/>
          <p:cNvSpPr/>
          <p:nvPr/>
        </p:nvSpPr>
        <p:spPr>
          <a:xfrm>
            <a:off x="4080960" y="2979360"/>
            <a:ext cx="720360" cy="475560"/>
          </a:xfrm>
          <a:prstGeom prst="straightConnector1">
            <a:avLst/>
          </a:prstGeom>
          <a:ln w="28440">
            <a:solidFill>
              <a:srgbClr val="FFC000"/>
            </a:solidFill>
            <a:round/>
            <a:tailEnd type="triangle" w="med" len="med"/>
          </a:ln>
        </p:spPr>
      </p:sp>
      <p:sp>
        <p:nvSpPr>
          <p:cNvPr id="331" name="CustomShape 71"/>
          <p:cNvSpPr/>
          <p:nvPr/>
        </p:nvSpPr>
        <p:spPr>
          <a:xfrm>
            <a:off x="4080960" y="2979360"/>
            <a:ext cx="855360" cy="1325880"/>
          </a:xfrm>
          <a:prstGeom prst="straightConnector1">
            <a:avLst/>
          </a:prstGeom>
          <a:ln w="28440">
            <a:solidFill>
              <a:srgbClr val="C00000"/>
            </a:solidFill>
            <a:round/>
            <a:tailEnd type="triangle" w="med" len="med"/>
          </a:ln>
        </p:spPr>
      </p:sp>
      <p:sp>
        <p:nvSpPr>
          <p:cNvPr id="332" name="CustomShape 72"/>
          <p:cNvSpPr/>
          <p:nvPr/>
        </p:nvSpPr>
        <p:spPr>
          <a:xfrm>
            <a:off x="4080960" y="3651480"/>
            <a:ext cx="806760" cy="1344600"/>
          </a:xfrm>
          <a:prstGeom prst="straightConnector1">
            <a:avLst/>
          </a:prstGeom>
          <a:ln w="28440">
            <a:solidFill>
              <a:srgbClr val="C00000"/>
            </a:solidFill>
            <a:round/>
            <a:tailEnd type="triangle" w="med" len="med"/>
          </a:ln>
        </p:spPr>
      </p:sp>
      <p:sp>
        <p:nvSpPr>
          <p:cNvPr id="333" name="CustomShape 73"/>
          <p:cNvSpPr/>
          <p:nvPr/>
        </p:nvSpPr>
        <p:spPr>
          <a:xfrm>
            <a:off x="4080960" y="4502160"/>
            <a:ext cx="768960" cy="494640"/>
          </a:xfrm>
          <a:prstGeom prst="straightConnector1">
            <a:avLst/>
          </a:prstGeom>
          <a:ln w="28440">
            <a:solidFill>
              <a:srgbClr val="FFC000"/>
            </a:solidFill>
            <a:round/>
            <a:tailEnd type="triangle" w="med" len="med"/>
          </a:ln>
        </p:spPr>
      </p:sp>
      <p:sp>
        <p:nvSpPr>
          <p:cNvPr id="334" name="CustomShape 74"/>
          <p:cNvSpPr/>
          <p:nvPr/>
        </p:nvSpPr>
        <p:spPr>
          <a:xfrm>
            <a:off x="5316120" y="3651480"/>
            <a:ext cx="855360" cy="1344600"/>
          </a:xfrm>
          <a:prstGeom prst="straightConnector1">
            <a:avLst/>
          </a:prstGeom>
          <a:ln w="28440">
            <a:solidFill>
              <a:srgbClr val="C00000"/>
            </a:solidFill>
            <a:round/>
            <a:tailEnd type="triangle" w="med" len="med"/>
          </a:ln>
        </p:spPr>
      </p:sp>
      <p:sp>
        <p:nvSpPr>
          <p:cNvPr id="335" name="CustomShape 75"/>
          <p:cNvSpPr/>
          <p:nvPr/>
        </p:nvSpPr>
        <p:spPr>
          <a:xfrm>
            <a:off x="5316120" y="4502160"/>
            <a:ext cx="817200" cy="494640"/>
          </a:xfrm>
          <a:prstGeom prst="straightConnector1">
            <a:avLst/>
          </a:prstGeom>
          <a:ln w="28440">
            <a:solidFill>
              <a:srgbClr val="FFC000"/>
            </a:solidFill>
            <a:round/>
            <a:tailEnd type="triangle" w="med" len="med"/>
          </a:ln>
        </p:spPr>
      </p:sp>
      <p:sp>
        <p:nvSpPr>
          <p:cNvPr id="336" name="CustomShape 76"/>
          <p:cNvSpPr/>
          <p:nvPr/>
        </p:nvSpPr>
        <p:spPr>
          <a:xfrm>
            <a:off x="6599880" y="4502160"/>
            <a:ext cx="817200" cy="494640"/>
          </a:xfrm>
          <a:prstGeom prst="straightConnector1">
            <a:avLst/>
          </a:prstGeom>
          <a:ln w="28440">
            <a:solidFill>
              <a:srgbClr val="FFC000"/>
            </a:solidFill>
            <a:round/>
            <a:tailEnd type="triangle" w="med" len="med"/>
          </a:ln>
        </p:spPr>
      </p:sp>
      <p:sp>
        <p:nvSpPr>
          <p:cNvPr id="337" name="CustomShape 77"/>
          <p:cNvSpPr/>
          <p:nvPr/>
        </p:nvSpPr>
        <p:spPr>
          <a:xfrm>
            <a:off x="5316120" y="2979360"/>
            <a:ext cx="768960" cy="475560"/>
          </a:xfrm>
          <a:prstGeom prst="straightConnector1">
            <a:avLst/>
          </a:prstGeom>
          <a:ln w="28440">
            <a:solidFill>
              <a:srgbClr val="FFC000"/>
            </a:solidFill>
            <a:round/>
            <a:tailEnd type="triangle" w="med" len="med"/>
          </a:ln>
        </p:spPr>
      </p:sp>
      <p:sp>
        <p:nvSpPr>
          <p:cNvPr id="338" name="CustomShape 78"/>
          <p:cNvSpPr/>
          <p:nvPr/>
        </p:nvSpPr>
        <p:spPr>
          <a:xfrm>
            <a:off x="6599880" y="2979360"/>
            <a:ext cx="756360" cy="475560"/>
          </a:xfrm>
          <a:prstGeom prst="straightConnector1">
            <a:avLst/>
          </a:prstGeom>
          <a:ln w="28440">
            <a:solidFill>
              <a:srgbClr val="FFC000"/>
            </a:solidFill>
            <a:round/>
            <a:tailEnd type="triangle" w="med" len="med"/>
          </a:ln>
        </p:spPr>
      </p:sp>
      <p:sp>
        <p:nvSpPr>
          <p:cNvPr id="339" name="CustomShape 79"/>
          <p:cNvSpPr/>
          <p:nvPr/>
        </p:nvSpPr>
        <p:spPr>
          <a:xfrm>
            <a:off x="5316120" y="2979360"/>
            <a:ext cx="903960" cy="1325880"/>
          </a:xfrm>
          <a:prstGeom prst="straightConnector1">
            <a:avLst/>
          </a:prstGeom>
          <a:ln w="28440">
            <a:solidFill>
              <a:srgbClr val="C00000"/>
            </a:solidFill>
            <a:round/>
            <a:tailEnd type="triangle" w="med" len="med"/>
          </a:ln>
        </p:spPr>
      </p:sp>
      <p:sp>
        <p:nvSpPr>
          <p:cNvPr id="340" name="CustomShape 80"/>
          <p:cNvSpPr/>
          <p:nvPr/>
        </p:nvSpPr>
        <p:spPr>
          <a:xfrm>
            <a:off x="6599880" y="2979360"/>
            <a:ext cx="903960" cy="1325880"/>
          </a:xfrm>
          <a:prstGeom prst="straightConnector1">
            <a:avLst/>
          </a:prstGeom>
          <a:ln w="28440">
            <a:solidFill>
              <a:srgbClr val="C00000"/>
            </a:solidFill>
            <a:round/>
            <a:tailEnd type="triangle" w="med" len="med"/>
          </a:ln>
        </p:spPr>
      </p:sp>
      <p:sp>
        <p:nvSpPr>
          <p:cNvPr id="341" name="CustomShape 81"/>
          <p:cNvSpPr/>
          <p:nvPr/>
        </p:nvSpPr>
        <p:spPr>
          <a:xfrm>
            <a:off x="6599880" y="3651480"/>
            <a:ext cx="842760" cy="1344600"/>
          </a:xfrm>
          <a:prstGeom prst="straightConnector1">
            <a:avLst/>
          </a:prstGeom>
          <a:ln w="28440">
            <a:solidFill>
              <a:srgbClr val="C00000"/>
            </a:solidFill>
            <a:round/>
            <a:tailEnd type="triangle" w="med" len="med"/>
          </a:ln>
        </p:spPr>
      </p:sp>
      <p:sp>
        <p:nvSpPr>
          <p:cNvPr id="342" name="CustomShape 82"/>
          <p:cNvSpPr/>
          <p:nvPr/>
        </p:nvSpPr>
        <p:spPr>
          <a:xfrm>
            <a:off x="5518800" y="4766760"/>
            <a:ext cx="184320" cy="204840"/>
          </a:xfrm>
          <a:prstGeom prst="rect">
            <a:avLst/>
          </a:prstGeom>
        </p:spPr>
      </p:sp>
      <p:sp>
        <p:nvSpPr>
          <p:cNvPr id="343" name="CustomShape 83"/>
          <p:cNvSpPr/>
          <p:nvPr/>
        </p:nvSpPr>
        <p:spPr>
          <a:xfrm>
            <a:off x="6586920" y="4478400"/>
            <a:ext cx="184320" cy="204840"/>
          </a:xfrm>
          <a:prstGeom prst="rect">
            <a:avLst/>
          </a:prstGeom>
        </p:spPr>
      </p:sp>
      <p:sp>
        <p:nvSpPr>
          <p:cNvPr id="344" name="CustomShape 84"/>
          <p:cNvSpPr/>
          <p:nvPr/>
        </p:nvSpPr>
        <p:spPr>
          <a:xfrm>
            <a:off x="3760200" y="5154480"/>
            <a:ext cx="278640" cy="302760"/>
          </a:xfrm>
          <a:prstGeom prst="rect">
            <a:avLst/>
          </a:prstGeom>
        </p:spPr>
        <p:txBody>
          <a:bodyPr wrap="none" lIns="90000" tIns="45000" rIns="90000" bIns="45000"/>
          <a:lstStyle/>
          <a:p>
            <a:r>
              <a:rPr lang="en-US" sz="1400"/>
              <a:t>1</a:t>
            </a:r>
            <a:endParaRPr/>
          </a:p>
        </p:txBody>
      </p:sp>
      <p:sp>
        <p:nvSpPr>
          <p:cNvPr id="345" name="CustomShape 85"/>
          <p:cNvSpPr/>
          <p:nvPr/>
        </p:nvSpPr>
        <p:spPr>
          <a:xfrm>
            <a:off x="3753000" y="2575800"/>
            <a:ext cx="278640" cy="302760"/>
          </a:xfrm>
          <a:prstGeom prst="rect">
            <a:avLst/>
          </a:prstGeom>
        </p:spPr>
        <p:txBody>
          <a:bodyPr wrap="none" lIns="90000" tIns="45000" rIns="90000" bIns="45000"/>
          <a:lstStyle/>
          <a:p>
            <a:r>
              <a:rPr lang="en-US" sz="1400"/>
              <a:t>1</a:t>
            </a:r>
            <a:endParaRPr/>
          </a:p>
        </p:txBody>
      </p:sp>
      <p:sp>
        <p:nvSpPr>
          <p:cNvPr id="346" name="CustomShape 86"/>
          <p:cNvSpPr/>
          <p:nvPr/>
        </p:nvSpPr>
        <p:spPr>
          <a:xfrm>
            <a:off x="3775320" y="3537000"/>
            <a:ext cx="10440" cy="883440"/>
          </a:xfrm>
          <a:prstGeom prst="rect">
            <a:avLst/>
          </a:prstGeom>
          <a:ln w="19080">
            <a:solidFill>
              <a:srgbClr val="1CADE4"/>
            </a:solidFill>
            <a:round/>
            <a:headEnd type="triangle" w="med" len="med"/>
            <a:tailEnd type="triangle" w="med" len="med"/>
          </a:ln>
        </p:spPr>
      </p:sp>
      <p:pic>
        <p:nvPicPr>
          <p:cNvPr id="347" name="Picture 2"/>
          <p:cNvPicPr/>
          <p:nvPr/>
        </p:nvPicPr>
        <p:blipFill>
          <a:blip r:embed="rId2"/>
          <a:stretch>
            <a:fillRect/>
          </a:stretch>
        </p:blipFill>
        <p:spPr>
          <a:xfrm>
            <a:off x="9410760" y="4623480"/>
            <a:ext cx="1920600" cy="1443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Shape 1"/>
          <p:cNvSpPr txBox="1"/>
          <p:nvPr/>
        </p:nvSpPr>
        <p:spPr>
          <a:xfrm>
            <a:off x="0" y="0"/>
            <a:ext cx="0" cy="0"/>
          </a:xfrm>
          <a:prstGeom prst="rect">
            <a:avLst/>
          </a:prstGeom>
        </p:spPr>
        <p:txBody>
          <a:bodyPr lIns="90000" tIns="45000" rIns="90000" bIns="45000"/>
          <a:lstStyle/>
          <a:p>
            <a:pPr>
              <a:lnSpc>
                <a:spcPct val="100000"/>
              </a:lnSpc>
            </a:pPr>
            <a:fld id="{51114181-31F1-4131-A1B1-E151E1A1A101}" type="slidenum">
              <a:rPr lang="en-US">
                <a:solidFill>
                  <a:srgbClr val="000000"/>
                </a:solidFill>
                <a:latin typeface="Calibri"/>
              </a:rPr>
              <a:t>21</a:t>
            </a:fld>
            <a:endParaRPr/>
          </a:p>
        </p:txBody>
      </p:sp>
      <p:sp>
        <p:nvSpPr>
          <p:cNvPr id="349" name="CustomShape 2"/>
          <p:cNvSpPr/>
          <p:nvPr/>
        </p:nvSpPr>
        <p:spPr>
          <a:xfrm>
            <a:off x="2045880" y="234000"/>
            <a:ext cx="8784720" cy="699480"/>
          </a:xfrm>
          <a:prstGeom prst="rect">
            <a:avLst/>
          </a:prstGeom>
        </p:spPr>
        <p:txBody>
          <a:bodyPr lIns="90000" tIns="45000" rIns="90000" bIns="45000"/>
          <a:lstStyle/>
          <a:p>
            <a:pPr>
              <a:lnSpc>
                <a:spcPct val="100000"/>
              </a:lnSpc>
            </a:pPr>
            <a:r>
              <a:rPr lang="en-US" sz="2400">
                <a:solidFill>
                  <a:srgbClr val="000000"/>
                </a:solidFill>
                <a:latin typeface="Calibri"/>
              </a:rPr>
              <a:t>       A1								E1</a:t>
            </a:r>
            <a:r>
              <a:rPr lang="en-US" sz="1400">
                <a:solidFill>
                  <a:srgbClr val="000000"/>
                </a:solidFill>
                <a:latin typeface="Calibri"/>
              </a:rPr>
              <a:t>		 </a:t>
            </a:r>
            <a:endParaRPr/>
          </a:p>
          <a:p>
            <a:pPr>
              <a:lnSpc>
                <a:spcPct val="100000"/>
              </a:lnSpc>
            </a:pPr>
            <a:r>
              <a:rPr lang="en-US" sz="1600">
                <a:solidFill>
                  <a:srgbClr val="000000"/>
                </a:solidFill>
                <a:latin typeface="Calibri"/>
              </a:rPr>
              <a:t>	</a:t>
            </a:r>
            <a:endParaRPr/>
          </a:p>
        </p:txBody>
      </p:sp>
      <p:sp>
        <p:nvSpPr>
          <p:cNvPr id="350" name="CustomShape 3"/>
          <p:cNvSpPr/>
          <p:nvPr/>
        </p:nvSpPr>
        <p:spPr>
          <a:xfrm>
            <a:off x="1703520" y="1556640"/>
            <a:ext cx="2880000" cy="1737000"/>
          </a:xfrm>
          <a:prstGeom prst="rect">
            <a:avLst/>
          </a:prstGeom>
          <a:ln w="15840">
            <a:solidFill>
              <a:srgbClr val="62A39F"/>
            </a:solidFill>
            <a:round/>
          </a:ln>
        </p:spPr>
      </p:sp>
      <p:sp>
        <p:nvSpPr>
          <p:cNvPr id="351" name="CustomShape 4"/>
          <p:cNvSpPr/>
          <p:nvPr/>
        </p:nvSpPr>
        <p:spPr>
          <a:xfrm>
            <a:off x="5303880" y="4287960"/>
            <a:ext cx="3024000" cy="2088000"/>
          </a:xfrm>
          <a:prstGeom prst="rect">
            <a:avLst/>
          </a:prstGeom>
          <a:ln w="15840">
            <a:solidFill>
              <a:srgbClr val="62A39F"/>
            </a:solidFill>
            <a:round/>
          </a:ln>
        </p:spPr>
      </p:sp>
      <p:sp>
        <p:nvSpPr>
          <p:cNvPr id="352" name="CustomShape 5"/>
          <p:cNvSpPr/>
          <p:nvPr/>
        </p:nvSpPr>
        <p:spPr>
          <a:xfrm>
            <a:off x="5002920" y="1124640"/>
            <a:ext cx="3253680" cy="577800"/>
          </a:xfrm>
          <a:prstGeom prst="rect">
            <a:avLst/>
          </a:prstGeom>
        </p:spPr>
        <p:txBody>
          <a:bodyPr wrap="none" lIns="90000" tIns="45000" rIns="90000" bIns="45000"/>
          <a:lstStyle/>
          <a:p>
            <a:pPr>
              <a:lnSpc>
                <a:spcPct val="100000"/>
              </a:lnSpc>
            </a:pPr>
            <a:r>
              <a:rPr lang="en-US" sz="3200">
                <a:solidFill>
                  <a:srgbClr val="FF0000"/>
                </a:solidFill>
                <a:latin typeface="Calibri"/>
              </a:rPr>
              <a:t>G-E covariance</a:t>
            </a:r>
            <a:endParaRPr/>
          </a:p>
        </p:txBody>
      </p:sp>
      <p:sp>
        <p:nvSpPr>
          <p:cNvPr id="353" name="CustomShape 6"/>
          <p:cNvSpPr/>
          <p:nvPr/>
        </p:nvSpPr>
        <p:spPr>
          <a:xfrm>
            <a:off x="4161240" y="1416960"/>
            <a:ext cx="1141560" cy="393840"/>
          </a:xfrm>
          <a:prstGeom prst="straightConnector1">
            <a:avLst/>
          </a:prstGeom>
          <a:ln w="12600">
            <a:solidFill>
              <a:srgbClr val="1CADE4"/>
            </a:solidFill>
            <a:round/>
            <a:tailEnd type="triangle" w="med" len="med"/>
          </a:ln>
        </p:spPr>
      </p:sp>
      <p:sp>
        <p:nvSpPr>
          <p:cNvPr id="354" name="CustomShape 7"/>
          <p:cNvSpPr/>
          <p:nvPr/>
        </p:nvSpPr>
        <p:spPr>
          <a:xfrm>
            <a:off x="6815520" y="3855960"/>
            <a:ext cx="467640" cy="431640"/>
          </a:xfrm>
          <a:prstGeom prst="straightConnector1">
            <a:avLst/>
          </a:prstGeom>
          <a:ln w="12600">
            <a:solidFill>
              <a:srgbClr val="1CADE4"/>
            </a:solidFill>
            <a:round/>
            <a:tailEnd type="triangle" w="med" len="med"/>
          </a:ln>
        </p:spPr>
      </p:sp>
      <p:graphicFrame>
        <p:nvGraphicFramePr>
          <p:cNvPr id="355" name="Table 8"/>
          <p:cNvGraphicFramePr/>
          <p:nvPr/>
        </p:nvGraphicFramePr>
        <p:xfrm>
          <a:off x="1910880" y="1989000"/>
          <a:ext cx="2429280" cy="863280"/>
        </p:xfrm>
        <a:graphic>
          <a:graphicData uri="http://schemas.openxmlformats.org/drawingml/2006/table">
            <a:tbl>
              <a:tblPr/>
              <a:tblGrid>
                <a:gridCol w="607320"/>
                <a:gridCol w="607320"/>
                <a:gridCol w="607320"/>
                <a:gridCol w="607320"/>
              </a:tblGrid>
              <a:tr h="487080">
                <a:tc>
                  <a:txBody>
                    <a:bodyPr/>
                    <a:lstStyle/>
                    <a:p>
                      <a:pPr algn="just">
                        <a:lnSpc>
                          <a:spcPts val="600"/>
                        </a:lnSpc>
                      </a:pPr>
                      <a:r>
                        <a:rPr lang="en-US" sz="1600" b="1">
                          <a:solidFill>
                            <a:srgbClr val="000000"/>
                          </a:solidFill>
                          <a:latin typeface="Calibri"/>
                        </a:rPr>
                        <a:t>0.00</a:t>
                      </a:r>
                      <a:endParaRPr/>
                    </a:p>
                  </a:txBody>
                  <a:tcPr/>
                </a:tc>
                <a:tc>
                  <a:txBody>
                    <a:bodyPr/>
                    <a:lstStyle/>
                    <a:p>
                      <a:pPr algn="just">
                        <a:lnSpc>
                          <a:spcPts val="600"/>
                        </a:lnSpc>
                      </a:pPr>
                      <a:r>
                        <a:rPr lang="en-US" sz="1600" b="1">
                          <a:solidFill>
                            <a:srgbClr val="000000"/>
                          </a:solidFill>
                          <a:latin typeface="Calibri"/>
                        </a:rPr>
                        <a:t>0.00</a:t>
                      </a:r>
                      <a:endParaRPr/>
                    </a:p>
                  </a:txBody>
                  <a:tcPr/>
                </a:tc>
                <a:tc>
                  <a:txBody>
                    <a:bodyPr/>
                    <a:lstStyle/>
                    <a:p>
                      <a:pPr algn="just">
                        <a:lnSpc>
                          <a:spcPts val="600"/>
                        </a:lnSpc>
                      </a:pPr>
                      <a:r>
                        <a:rPr lang="en-US" sz="1600" b="1">
                          <a:solidFill>
                            <a:srgbClr val="000000"/>
                          </a:solidFill>
                          <a:latin typeface="Calibri"/>
                        </a:rPr>
                        <a:t>0.00</a:t>
                      </a:r>
                      <a:endParaRPr/>
                    </a:p>
                  </a:txBody>
                  <a:tcPr/>
                </a:tc>
                <a:tc>
                  <a:txBody>
                    <a:bodyPr/>
                    <a:lstStyle/>
                    <a:p>
                      <a:pPr algn="just">
                        <a:lnSpc>
                          <a:spcPts val="600"/>
                        </a:lnSpc>
                      </a:pPr>
                      <a:r>
                        <a:rPr lang="en-US" sz="1600" b="1">
                          <a:solidFill>
                            <a:srgbClr val="000000"/>
                          </a:solidFill>
                          <a:latin typeface="Calibri"/>
                        </a:rPr>
                        <a:t>0.00</a:t>
                      </a:r>
                      <a:endParaRPr/>
                    </a:p>
                  </a:txBody>
                  <a:tcPr/>
                </a:tc>
              </a:tr>
              <a:tr h="487080">
                <a:tc>
                  <a:txBody>
                    <a:bodyPr/>
                    <a:lstStyle/>
                    <a:p>
                      <a:pPr algn="just">
                        <a:lnSpc>
                          <a:spcPts val="600"/>
                        </a:lnSpc>
                      </a:pPr>
                      <a:r>
                        <a:rPr lang="en-US" sz="1600" b="1">
                          <a:solidFill>
                            <a:srgbClr val="000000"/>
                          </a:solidFill>
                          <a:latin typeface="Calibri"/>
                        </a:rPr>
                        <a:t>0.35</a:t>
                      </a:r>
                      <a:endParaRPr/>
                    </a:p>
                  </a:txBody>
                  <a:tcPr/>
                </a:tc>
                <a:tc>
                  <a:txBody>
                    <a:bodyPr/>
                    <a:lstStyle/>
                    <a:p>
                      <a:pPr algn="just">
                        <a:lnSpc>
                          <a:spcPts val="600"/>
                        </a:lnSpc>
                      </a:pPr>
                      <a:r>
                        <a:rPr lang="en-US" sz="1600" b="1">
                          <a:solidFill>
                            <a:srgbClr val="000000"/>
                          </a:solidFill>
                          <a:latin typeface="Calibri"/>
                        </a:rPr>
                        <a:t>0.30</a:t>
                      </a:r>
                      <a:endParaRPr/>
                    </a:p>
                  </a:txBody>
                  <a:tcPr/>
                </a:tc>
                <a:tc>
                  <a:txBody>
                    <a:bodyPr/>
                    <a:lstStyle/>
                    <a:p>
                      <a:pPr algn="just">
                        <a:lnSpc>
                          <a:spcPts val="600"/>
                        </a:lnSpc>
                      </a:pPr>
                      <a:r>
                        <a:rPr lang="en-US" sz="1600" b="1">
                          <a:solidFill>
                            <a:srgbClr val="000000"/>
                          </a:solidFill>
                          <a:latin typeface="Calibri"/>
                        </a:rPr>
                        <a:t>0.30</a:t>
                      </a:r>
                      <a:endParaRPr/>
                    </a:p>
                  </a:txBody>
                  <a:tcPr/>
                </a:tc>
                <a:tc>
                  <a:txBody>
                    <a:bodyPr/>
                    <a:lstStyle/>
                    <a:p>
                      <a:pPr algn="just">
                        <a:lnSpc>
                          <a:spcPts val="600"/>
                        </a:lnSpc>
                      </a:pPr>
                      <a:r>
                        <a:rPr lang="en-US" sz="1600" b="1">
                          <a:solidFill>
                            <a:srgbClr val="000000"/>
                          </a:solidFill>
                          <a:latin typeface="Calibri"/>
                        </a:rPr>
                        <a:t>0.30</a:t>
                      </a:r>
                      <a:endParaRPr/>
                    </a:p>
                  </a:txBody>
                  <a:tcPr/>
                </a:tc>
              </a:tr>
              <a:tr h="487080">
                <a:tc>
                  <a:txBody>
                    <a:bodyPr/>
                    <a:lstStyle/>
                    <a:p>
                      <a:pPr algn="just">
                        <a:lnSpc>
                          <a:spcPts val="600"/>
                        </a:lnSpc>
                      </a:pPr>
                      <a:r>
                        <a:rPr lang="en-US" sz="1600" b="1">
                          <a:solidFill>
                            <a:srgbClr val="000000"/>
                          </a:solidFill>
                          <a:latin typeface="Calibri"/>
                        </a:rPr>
                        <a:t>0.50</a:t>
                      </a:r>
                      <a:endParaRPr/>
                    </a:p>
                  </a:txBody>
                  <a:tcPr/>
                </a:tc>
                <a:tc>
                  <a:txBody>
                    <a:bodyPr/>
                    <a:lstStyle/>
                    <a:p>
                      <a:pPr algn="just">
                        <a:lnSpc>
                          <a:spcPts val="600"/>
                        </a:lnSpc>
                      </a:pPr>
                      <a:r>
                        <a:rPr lang="en-US" sz="1600" b="1">
                          <a:solidFill>
                            <a:srgbClr val="000000"/>
                          </a:solidFill>
                          <a:latin typeface="Calibri"/>
                        </a:rPr>
                        <a:t>0.53</a:t>
                      </a:r>
                      <a:endParaRPr/>
                    </a:p>
                  </a:txBody>
                  <a:tcPr/>
                </a:tc>
                <a:tc>
                  <a:txBody>
                    <a:bodyPr/>
                    <a:lstStyle/>
                    <a:p>
                      <a:pPr algn="just">
                        <a:lnSpc>
                          <a:spcPts val="600"/>
                        </a:lnSpc>
                      </a:pPr>
                      <a:r>
                        <a:rPr lang="en-US" sz="1600" b="1">
                          <a:solidFill>
                            <a:srgbClr val="000000"/>
                          </a:solidFill>
                          <a:latin typeface="Calibri"/>
                        </a:rPr>
                        <a:t>0.53</a:t>
                      </a:r>
                      <a:endParaRPr/>
                    </a:p>
                  </a:txBody>
                  <a:tcPr/>
                </a:tc>
                <a:tc>
                  <a:txBody>
                    <a:bodyPr/>
                    <a:lstStyle/>
                    <a:p>
                      <a:pPr algn="just">
                        <a:lnSpc>
                          <a:spcPts val="600"/>
                        </a:lnSpc>
                      </a:pPr>
                      <a:r>
                        <a:rPr lang="en-US" sz="1600" b="1">
                          <a:solidFill>
                            <a:srgbClr val="000000"/>
                          </a:solidFill>
                          <a:latin typeface="Calibri"/>
                        </a:rPr>
                        <a:t>0.53</a:t>
                      </a:r>
                      <a:endParaRPr/>
                    </a:p>
                  </a:txBody>
                  <a:tcPr/>
                </a:tc>
              </a:tr>
              <a:tr h="487080">
                <a:tc>
                  <a:txBody>
                    <a:bodyPr/>
                    <a:lstStyle/>
                    <a:p>
                      <a:pPr algn="just">
                        <a:lnSpc>
                          <a:spcPts val="600"/>
                        </a:lnSpc>
                      </a:pPr>
                      <a:r>
                        <a:rPr lang="en-US" sz="1600" b="1">
                          <a:solidFill>
                            <a:srgbClr val="000000"/>
                          </a:solidFill>
                          <a:latin typeface="Calibri"/>
                        </a:rPr>
                        <a:t>0.53</a:t>
                      </a:r>
                      <a:endParaRPr/>
                    </a:p>
                  </a:txBody>
                  <a:tcPr/>
                </a:tc>
                <a:tc>
                  <a:txBody>
                    <a:bodyPr/>
                    <a:lstStyle/>
                    <a:p>
                      <a:pPr algn="just">
                        <a:lnSpc>
                          <a:spcPts val="600"/>
                        </a:lnSpc>
                      </a:pPr>
                      <a:r>
                        <a:rPr lang="en-US" sz="1600" b="1">
                          <a:solidFill>
                            <a:srgbClr val="000000"/>
                          </a:solidFill>
                          <a:latin typeface="Calibri"/>
                        </a:rPr>
                        <a:t>0.59</a:t>
                      </a:r>
                      <a:endParaRPr/>
                    </a:p>
                  </a:txBody>
                  <a:tcPr/>
                </a:tc>
                <a:tc>
                  <a:txBody>
                    <a:bodyPr/>
                    <a:lstStyle/>
                    <a:p>
                      <a:pPr algn="just">
                        <a:lnSpc>
                          <a:spcPts val="600"/>
                        </a:lnSpc>
                      </a:pPr>
                      <a:r>
                        <a:rPr lang="en-US" sz="1600" b="1">
                          <a:solidFill>
                            <a:srgbClr val="000000"/>
                          </a:solidFill>
                          <a:latin typeface="Calibri"/>
                        </a:rPr>
                        <a:t>0.59</a:t>
                      </a:r>
                      <a:endParaRPr/>
                    </a:p>
                  </a:txBody>
                  <a:tcPr/>
                </a:tc>
                <a:tc>
                  <a:txBody>
                    <a:bodyPr/>
                    <a:lstStyle/>
                    <a:p>
                      <a:pPr algn="just">
                        <a:lnSpc>
                          <a:spcPts val="600"/>
                        </a:lnSpc>
                      </a:pPr>
                      <a:r>
                        <a:rPr lang="en-US" sz="1600" b="1">
                          <a:solidFill>
                            <a:srgbClr val="000000"/>
                          </a:solidFill>
                          <a:latin typeface="Calibri"/>
                        </a:rPr>
                        <a:t>0.59</a:t>
                      </a:r>
                      <a:endParaRPr/>
                    </a:p>
                  </a:txBody>
                  <a:tcPr/>
                </a:tc>
              </a:tr>
            </a:tbl>
          </a:graphicData>
        </a:graphic>
      </p:graphicFrame>
      <p:graphicFrame>
        <p:nvGraphicFramePr>
          <p:cNvPr id="356" name="Table 9"/>
          <p:cNvGraphicFramePr/>
          <p:nvPr/>
        </p:nvGraphicFramePr>
        <p:xfrm>
          <a:off x="5776200" y="4845960"/>
          <a:ext cx="1953720" cy="863280"/>
        </p:xfrm>
        <a:graphic>
          <a:graphicData uri="http://schemas.openxmlformats.org/drawingml/2006/table">
            <a:tbl>
              <a:tblPr/>
              <a:tblGrid>
                <a:gridCol w="527400"/>
                <a:gridCol w="475200"/>
                <a:gridCol w="475200"/>
                <a:gridCol w="475920"/>
              </a:tblGrid>
              <a:tr h="432360">
                <a:tc>
                  <a:txBody>
                    <a:bodyPr/>
                    <a:lstStyle/>
                    <a:p>
                      <a:pPr algn="just">
                        <a:lnSpc>
                          <a:spcPts val="600"/>
                        </a:lnSpc>
                      </a:pPr>
                      <a:r>
                        <a:rPr lang="en-US" sz="1400" b="1">
                          <a:solidFill>
                            <a:srgbClr val="000000"/>
                          </a:solidFill>
                          <a:latin typeface="Calibri"/>
                        </a:rPr>
                        <a:t>0.63</a:t>
                      </a:r>
                      <a:endParaRPr/>
                    </a:p>
                  </a:txBody>
                  <a:tcPr/>
                </a:tc>
                <a:tc>
                  <a:txBody>
                    <a:bodyPr/>
                    <a:lstStyle/>
                    <a:p>
                      <a:pPr algn="just">
                        <a:lnSpc>
                          <a:spcPts val="600"/>
                        </a:lnSpc>
                      </a:pPr>
                      <a:r>
                        <a:rPr lang="en-US" sz="1400" b="1">
                          <a:solidFill>
                            <a:srgbClr val="000000"/>
                          </a:solidFill>
                          <a:latin typeface="Calibri"/>
                        </a:rPr>
                        <a:t>0.36</a:t>
                      </a:r>
                      <a:endParaRPr/>
                    </a:p>
                  </a:txBody>
                  <a:tcPr/>
                </a:tc>
                <a:tc>
                  <a:txBody>
                    <a:bodyPr/>
                    <a:lstStyle/>
                    <a:p>
                      <a:pPr algn="just">
                        <a:lnSpc>
                          <a:spcPts val="600"/>
                        </a:lnSpc>
                      </a:pPr>
                      <a:r>
                        <a:rPr lang="en-US" sz="1400" b="1">
                          <a:solidFill>
                            <a:srgbClr val="000000"/>
                          </a:solidFill>
                          <a:latin typeface="Calibri"/>
                        </a:rPr>
                        <a:t>0.18</a:t>
                      </a:r>
                      <a:endParaRPr/>
                    </a:p>
                  </a:txBody>
                  <a:tcPr/>
                </a:tc>
                <a:tc>
                  <a:txBody>
                    <a:bodyPr/>
                    <a:lstStyle/>
                    <a:p>
                      <a:pPr algn="just">
                        <a:lnSpc>
                          <a:spcPts val="600"/>
                        </a:lnSpc>
                      </a:pPr>
                      <a:r>
                        <a:rPr lang="en-US" sz="1400" b="1">
                          <a:solidFill>
                            <a:srgbClr val="000000"/>
                          </a:solidFill>
                          <a:latin typeface="Calibri"/>
                        </a:rPr>
                        <a:t>0.09</a:t>
                      </a:r>
                      <a:endParaRPr/>
                    </a:p>
                  </a:txBody>
                  <a:tcPr/>
                </a:tc>
              </a:tr>
              <a:tr h="432360">
                <a:tc>
                  <a:txBody>
                    <a:bodyPr/>
                    <a:lstStyle/>
                    <a:p>
                      <a:pPr algn="just">
                        <a:lnSpc>
                          <a:spcPts val="600"/>
                        </a:lnSpc>
                      </a:pPr>
                      <a:r>
                        <a:rPr lang="en-US" sz="1400" b="1">
                          <a:solidFill>
                            <a:srgbClr val="000000"/>
                          </a:solidFill>
                          <a:latin typeface="Calibri"/>
                        </a:rPr>
                        <a:t>0.36</a:t>
                      </a:r>
                      <a:endParaRPr/>
                    </a:p>
                  </a:txBody>
                  <a:tcPr/>
                </a:tc>
                <a:tc>
                  <a:txBody>
                    <a:bodyPr/>
                    <a:lstStyle/>
                    <a:p>
                      <a:pPr algn="just">
                        <a:lnSpc>
                          <a:spcPts val="600"/>
                        </a:lnSpc>
                      </a:pPr>
                      <a:r>
                        <a:rPr lang="en-US" sz="1400">
                          <a:solidFill>
                            <a:srgbClr val="000000"/>
                          </a:solidFill>
                          <a:latin typeface="Calibri"/>
                        </a:rPr>
                        <a:t>0.29</a:t>
                      </a:r>
                      <a:endParaRPr/>
                    </a:p>
                  </a:txBody>
                  <a:tcPr/>
                </a:tc>
                <a:tc>
                  <a:txBody>
                    <a:bodyPr/>
                    <a:lstStyle/>
                    <a:p>
                      <a:pPr algn="just">
                        <a:lnSpc>
                          <a:spcPts val="600"/>
                        </a:lnSpc>
                      </a:pPr>
                      <a:r>
                        <a:rPr lang="en-US" sz="1400">
                          <a:solidFill>
                            <a:srgbClr val="000000"/>
                          </a:solidFill>
                          <a:latin typeface="Calibri"/>
                        </a:rPr>
                        <a:t>0.26</a:t>
                      </a:r>
                      <a:endParaRPr/>
                    </a:p>
                  </a:txBody>
                  <a:tcPr/>
                </a:tc>
                <a:tc>
                  <a:txBody>
                    <a:bodyPr/>
                    <a:lstStyle/>
                    <a:p>
                      <a:pPr algn="just">
                        <a:lnSpc>
                          <a:spcPts val="600"/>
                        </a:lnSpc>
                      </a:pPr>
                      <a:r>
                        <a:rPr lang="en-US" sz="1400">
                          <a:solidFill>
                            <a:srgbClr val="000000"/>
                          </a:solidFill>
                          <a:latin typeface="Calibri"/>
                        </a:rPr>
                        <a:t>0.21</a:t>
                      </a:r>
                      <a:endParaRPr/>
                    </a:p>
                  </a:txBody>
                  <a:tcPr/>
                </a:tc>
              </a:tr>
              <a:tr h="432360">
                <a:tc>
                  <a:txBody>
                    <a:bodyPr/>
                    <a:lstStyle/>
                    <a:p>
                      <a:pPr algn="just">
                        <a:lnSpc>
                          <a:spcPts val="600"/>
                        </a:lnSpc>
                      </a:pPr>
                      <a:r>
                        <a:rPr lang="en-US" sz="1400" b="1">
                          <a:solidFill>
                            <a:srgbClr val="000000"/>
                          </a:solidFill>
                          <a:latin typeface="Calibri"/>
                        </a:rPr>
                        <a:t>0.18</a:t>
                      </a:r>
                      <a:endParaRPr/>
                    </a:p>
                  </a:txBody>
                  <a:tcPr/>
                </a:tc>
                <a:tc>
                  <a:txBody>
                    <a:bodyPr/>
                    <a:lstStyle/>
                    <a:p>
                      <a:pPr algn="just">
                        <a:lnSpc>
                          <a:spcPts val="600"/>
                        </a:lnSpc>
                      </a:pPr>
                      <a:r>
                        <a:rPr lang="en-US" sz="1400">
                          <a:solidFill>
                            <a:srgbClr val="000000"/>
                          </a:solidFill>
                          <a:latin typeface="Calibri"/>
                        </a:rPr>
                        <a:t>0.26</a:t>
                      </a:r>
                      <a:endParaRPr/>
                    </a:p>
                  </a:txBody>
                  <a:tcPr/>
                </a:tc>
                <a:tc>
                  <a:txBody>
                    <a:bodyPr/>
                    <a:lstStyle/>
                    <a:p>
                      <a:pPr algn="just">
                        <a:lnSpc>
                          <a:spcPts val="600"/>
                        </a:lnSpc>
                      </a:pPr>
                      <a:r>
                        <a:rPr lang="en-US" sz="1400">
                          <a:solidFill>
                            <a:srgbClr val="000000"/>
                          </a:solidFill>
                          <a:latin typeface="Calibri"/>
                        </a:rPr>
                        <a:t>0.30</a:t>
                      </a:r>
                      <a:endParaRPr/>
                    </a:p>
                  </a:txBody>
                  <a:tcPr/>
                </a:tc>
                <a:tc>
                  <a:txBody>
                    <a:bodyPr/>
                    <a:lstStyle/>
                    <a:p>
                      <a:pPr algn="just">
                        <a:lnSpc>
                          <a:spcPts val="600"/>
                        </a:lnSpc>
                      </a:pPr>
                      <a:r>
                        <a:rPr lang="en-US" sz="1400">
                          <a:solidFill>
                            <a:srgbClr val="000000"/>
                          </a:solidFill>
                          <a:latin typeface="Calibri"/>
                        </a:rPr>
                        <a:t>0.31</a:t>
                      </a:r>
                      <a:endParaRPr/>
                    </a:p>
                  </a:txBody>
                  <a:tcPr/>
                </a:tc>
              </a:tr>
              <a:tr h="432360">
                <a:tc>
                  <a:txBody>
                    <a:bodyPr/>
                    <a:lstStyle/>
                    <a:p>
                      <a:pPr algn="just">
                        <a:lnSpc>
                          <a:spcPts val="600"/>
                        </a:lnSpc>
                      </a:pPr>
                      <a:r>
                        <a:rPr lang="en-US" sz="1400" b="1">
                          <a:solidFill>
                            <a:srgbClr val="000000"/>
                          </a:solidFill>
                          <a:latin typeface="Calibri"/>
                        </a:rPr>
                        <a:t>0.09</a:t>
                      </a:r>
                      <a:endParaRPr/>
                    </a:p>
                  </a:txBody>
                  <a:tcPr/>
                </a:tc>
                <a:tc>
                  <a:txBody>
                    <a:bodyPr/>
                    <a:lstStyle/>
                    <a:p>
                      <a:pPr algn="just">
                        <a:lnSpc>
                          <a:spcPts val="600"/>
                        </a:lnSpc>
                      </a:pPr>
                      <a:r>
                        <a:rPr lang="en-US" sz="1400">
                          <a:solidFill>
                            <a:srgbClr val="000000"/>
                          </a:solidFill>
                          <a:latin typeface="Calibri"/>
                        </a:rPr>
                        <a:t>0.21</a:t>
                      </a:r>
                      <a:endParaRPr/>
                    </a:p>
                  </a:txBody>
                  <a:tcPr/>
                </a:tc>
                <a:tc>
                  <a:txBody>
                    <a:bodyPr/>
                    <a:lstStyle/>
                    <a:p>
                      <a:pPr algn="just">
                        <a:lnSpc>
                          <a:spcPts val="600"/>
                        </a:lnSpc>
                      </a:pPr>
                      <a:r>
                        <a:rPr lang="en-US" sz="1400">
                          <a:solidFill>
                            <a:srgbClr val="000000"/>
                          </a:solidFill>
                          <a:latin typeface="Calibri"/>
                        </a:rPr>
                        <a:t>0.31</a:t>
                      </a:r>
                      <a:endParaRPr/>
                    </a:p>
                  </a:txBody>
                  <a:tcPr/>
                </a:tc>
                <a:tc>
                  <a:txBody>
                    <a:bodyPr/>
                    <a:lstStyle/>
                    <a:p>
                      <a:pPr algn="just">
                        <a:lnSpc>
                          <a:spcPts val="600"/>
                        </a:lnSpc>
                      </a:pPr>
                      <a:r>
                        <a:rPr lang="en-US" sz="1400">
                          <a:solidFill>
                            <a:srgbClr val="000000"/>
                          </a:solidFill>
                          <a:latin typeface="Calibri"/>
                        </a:rPr>
                        <a:t>0.32</a:t>
                      </a:r>
                      <a:endParaRPr/>
                    </a:p>
                  </a:txBody>
                  <a:tcPr/>
                </a:tc>
              </a:tr>
            </a:tbl>
          </a:graphicData>
        </a:graphic>
      </p:graphicFrame>
      <p:sp>
        <p:nvSpPr>
          <p:cNvPr id="357" name="CustomShape 10"/>
          <p:cNvSpPr/>
          <p:nvPr/>
        </p:nvSpPr>
        <p:spPr>
          <a:xfrm>
            <a:off x="4138920" y="3275280"/>
            <a:ext cx="5228640" cy="577800"/>
          </a:xfrm>
          <a:prstGeom prst="rect">
            <a:avLst/>
          </a:prstGeom>
        </p:spPr>
        <p:txBody>
          <a:bodyPr wrap="none" lIns="90000" tIns="45000" rIns="90000" bIns="45000"/>
          <a:lstStyle/>
          <a:p>
            <a:pPr>
              <a:lnSpc>
                <a:spcPct val="100000"/>
              </a:lnSpc>
            </a:pPr>
            <a:r>
              <a:rPr lang="en-US" sz="3200">
                <a:solidFill>
                  <a:srgbClr val="00B050"/>
                </a:solidFill>
                <a:latin typeface="Calibri"/>
              </a:rPr>
              <a:t>Correlated E – But not C!</a:t>
            </a:r>
            <a:endParaRPr/>
          </a:p>
        </p:txBody>
      </p:sp>
      <p:graphicFrame>
        <p:nvGraphicFramePr>
          <p:cNvPr id="358" name="Table 11"/>
          <p:cNvGraphicFramePr/>
          <p:nvPr/>
        </p:nvGraphicFramePr>
        <p:xfrm>
          <a:off x="1902960" y="747720"/>
          <a:ext cx="2480760" cy="855000"/>
        </p:xfrm>
        <a:graphic>
          <a:graphicData uri="http://schemas.openxmlformats.org/drawingml/2006/table">
            <a:tbl>
              <a:tblPr/>
              <a:tblGrid>
                <a:gridCol w="620280"/>
                <a:gridCol w="620280"/>
                <a:gridCol w="620280"/>
                <a:gridCol w="619920"/>
              </a:tblGrid>
              <a:tr h="366120">
                <a:tc>
                  <a:txBody>
                    <a:bodyPr/>
                    <a:lstStyle/>
                    <a:p>
                      <a:pPr algn="just">
                        <a:lnSpc>
                          <a:spcPts val="600"/>
                        </a:lnSpc>
                      </a:pPr>
                      <a:r>
                        <a:rPr lang="en-US" sz="1400" b="1">
                          <a:solidFill>
                            <a:srgbClr val="000000"/>
                          </a:solidFill>
                          <a:latin typeface="Calibri"/>
                        </a:rPr>
                        <a:t>1</a:t>
                      </a:r>
                      <a:endParaRPr/>
                    </a:p>
                  </a:txBody>
                  <a:tcPr/>
                </a:tc>
                <a:tc>
                  <a:txBody>
                    <a:bodyPr/>
                    <a:lstStyle/>
                    <a:p>
                      <a:endParaRPr lang="en-US"/>
                    </a:p>
                  </a:txBody>
                  <a:tcPr/>
                </a:tc>
                <a:tc>
                  <a:txBody>
                    <a:bodyPr/>
                    <a:lstStyle/>
                    <a:p>
                      <a:endParaRPr lang="en-US"/>
                    </a:p>
                  </a:txBody>
                  <a:tcPr/>
                </a:tc>
                <a:tc>
                  <a:txBody>
                    <a:bodyPr/>
                    <a:lstStyle/>
                    <a:p>
                      <a:endParaRPr lang="en-US"/>
                    </a:p>
                  </a:txBody>
                  <a:tcPr/>
                </a:tc>
              </a:tr>
              <a:tr h="366120">
                <a:tc>
                  <a:txBody>
                    <a:bodyPr/>
                    <a:lstStyle/>
                    <a:p>
                      <a:pPr algn="just">
                        <a:lnSpc>
                          <a:spcPts val="600"/>
                        </a:lnSpc>
                      </a:pPr>
                      <a:r>
                        <a:rPr lang="en-US" sz="1400" b="1">
                          <a:solidFill>
                            <a:srgbClr val="000000"/>
                          </a:solidFill>
                          <a:latin typeface="Calibri"/>
                        </a:rPr>
                        <a:t>0.86</a:t>
                      </a:r>
                      <a:endParaRPr/>
                    </a:p>
                  </a:txBody>
                  <a:tcPr/>
                </a:tc>
                <a:tc>
                  <a:txBody>
                    <a:bodyPr/>
                    <a:lstStyle/>
                    <a:p>
                      <a:pPr algn="just">
                        <a:lnSpc>
                          <a:spcPts val="600"/>
                        </a:lnSpc>
                      </a:pPr>
                      <a:r>
                        <a:rPr lang="en-US" sz="1400">
                          <a:solidFill>
                            <a:srgbClr val="000000"/>
                          </a:solidFill>
                          <a:latin typeface="Calibri"/>
                        </a:rPr>
                        <a:t>1</a:t>
                      </a:r>
                      <a:endParaRPr/>
                    </a:p>
                  </a:txBody>
                  <a:tcPr/>
                </a:tc>
                <a:tc>
                  <a:txBody>
                    <a:bodyPr/>
                    <a:lstStyle/>
                    <a:p>
                      <a:endParaRPr lang="en-US"/>
                    </a:p>
                  </a:txBody>
                  <a:tcPr/>
                </a:tc>
                <a:tc>
                  <a:txBody>
                    <a:bodyPr/>
                    <a:lstStyle/>
                    <a:p>
                      <a:endParaRPr lang="en-US"/>
                    </a:p>
                  </a:txBody>
                  <a:tcPr/>
                </a:tc>
              </a:tr>
              <a:tr h="366120">
                <a:tc>
                  <a:txBody>
                    <a:bodyPr/>
                    <a:lstStyle/>
                    <a:p>
                      <a:pPr algn="just">
                        <a:lnSpc>
                          <a:spcPts val="600"/>
                        </a:lnSpc>
                      </a:pPr>
                      <a:r>
                        <a:rPr lang="en-US" sz="1400" b="1">
                          <a:solidFill>
                            <a:srgbClr val="000000"/>
                          </a:solidFill>
                          <a:latin typeface="Calibri"/>
                        </a:rPr>
                        <a:t>0.86</a:t>
                      </a:r>
                      <a:endParaRPr/>
                    </a:p>
                  </a:txBody>
                  <a:tcPr/>
                </a:tc>
                <a:tc>
                  <a:txBody>
                    <a:bodyPr/>
                    <a:lstStyle/>
                    <a:p>
                      <a:pPr algn="just">
                        <a:lnSpc>
                          <a:spcPts val="600"/>
                        </a:lnSpc>
                      </a:pPr>
                      <a:r>
                        <a:rPr lang="en-US" sz="1400">
                          <a:solidFill>
                            <a:srgbClr val="000000"/>
                          </a:solidFill>
                          <a:latin typeface="Calibri"/>
                        </a:rPr>
                        <a:t>1.00</a:t>
                      </a:r>
                      <a:endParaRPr/>
                    </a:p>
                  </a:txBody>
                  <a:tcPr/>
                </a:tc>
                <a:tc>
                  <a:txBody>
                    <a:bodyPr/>
                    <a:lstStyle/>
                    <a:p>
                      <a:pPr algn="just">
                        <a:lnSpc>
                          <a:spcPts val="600"/>
                        </a:lnSpc>
                      </a:pPr>
                      <a:r>
                        <a:rPr lang="en-US" sz="1400">
                          <a:solidFill>
                            <a:srgbClr val="000000"/>
                          </a:solidFill>
                          <a:latin typeface="Calibri"/>
                        </a:rPr>
                        <a:t>1</a:t>
                      </a:r>
                      <a:endParaRPr/>
                    </a:p>
                  </a:txBody>
                  <a:tcPr/>
                </a:tc>
                <a:tc>
                  <a:txBody>
                    <a:bodyPr/>
                    <a:lstStyle/>
                    <a:p>
                      <a:endParaRPr lang="en-US"/>
                    </a:p>
                  </a:txBody>
                  <a:tcPr/>
                </a:tc>
              </a:tr>
              <a:tr h="216360">
                <a:tc>
                  <a:txBody>
                    <a:bodyPr/>
                    <a:lstStyle/>
                    <a:p>
                      <a:pPr algn="just">
                        <a:lnSpc>
                          <a:spcPts val="600"/>
                        </a:lnSpc>
                      </a:pPr>
                      <a:r>
                        <a:rPr lang="en-US" sz="1400" b="1">
                          <a:solidFill>
                            <a:srgbClr val="000000"/>
                          </a:solidFill>
                          <a:latin typeface="Calibri"/>
                        </a:rPr>
                        <a:t>0.86</a:t>
                      </a:r>
                      <a:endParaRPr/>
                    </a:p>
                  </a:txBody>
                  <a:tcPr/>
                </a:tc>
                <a:tc>
                  <a:txBody>
                    <a:bodyPr/>
                    <a:lstStyle/>
                    <a:p>
                      <a:pPr algn="just">
                        <a:lnSpc>
                          <a:spcPts val="600"/>
                        </a:lnSpc>
                      </a:pPr>
                      <a:r>
                        <a:rPr lang="en-US" sz="1400">
                          <a:solidFill>
                            <a:srgbClr val="000000"/>
                          </a:solidFill>
                          <a:latin typeface="Calibri"/>
                        </a:rPr>
                        <a:t>1.00</a:t>
                      </a:r>
                      <a:endParaRPr/>
                    </a:p>
                  </a:txBody>
                  <a:tcPr/>
                </a:tc>
                <a:tc>
                  <a:txBody>
                    <a:bodyPr/>
                    <a:lstStyle/>
                    <a:p>
                      <a:pPr algn="just">
                        <a:lnSpc>
                          <a:spcPts val="600"/>
                        </a:lnSpc>
                      </a:pPr>
                      <a:r>
                        <a:rPr lang="en-US" sz="1400">
                          <a:solidFill>
                            <a:srgbClr val="000000"/>
                          </a:solidFill>
                          <a:latin typeface="Calibri"/>
                        </a:rPr>
                        <a:t>1.00</a:t>
                      </a:r>
                      <a:endParaRPr/>
                    </a:p>
                  </a:txBody>
                  <a:tcPr/>
                </a:tc>
                <a:tc>
                  <a:txBody>
                    <a:bodyPr/>
                    <a:lstStyle/>
                    <a:p>
                      <a:pPr algn="just">
                        <a:lnSpc>
                          <a:spcPts val="600"/>
                        </a:lnSpc>
                      </a:pPr>
                      <a:r>
                        <a:rPr lang="en-US" sz="1400">
                          <a:solidFill>
                            <a:srgbClr val="000000"/>
                          </a:solidFill>
                          <a:latin typeface="Calibri"/>
                        </a:rPr>
                        <a:t>1</a:t>
                      </a:r>
                      <a:endParaRPr/>
                    </a:p>
                  </a:txBody>
                  <a:tcPr/>
                </a:tc>
              </a:tr>
            </a:tbl>
          </a:graphicData>
        </a:graphic>
      </p:graphicFrame>
      <p:graphicFrame>
        <p:nvGraphicFramePr>
          <p:cNvPr id="359" name="Table 12"/>
          <p:cNvGraphicFramePr/>
          <p:nvPr/>
        </p:nvGraphicFramePr>
        <p:xfrm>
          <a:off x="1910880" y="4914000"/>
          <a:ext cx="2474640" cy="830520"/>
        </p:xfrm>
        <a:graphic>
          <a:graphicData uri="http://schemas.openxmlformats.org/drawingml/2006/table">
            <a:tbl>
              <a:tblPr/>
              <a:tblGrid>
                <a:gridCol w="652320"/>
                <a:gridCol w="652320"/>
                <a:gridCol w="652320"/>
                <a:gridCol w="517680"/>
              </a:tblGrid>
              <a:tr h="432360">
                <a:tc>
                  <a:txBody>
                    <a:bodyPr/>
                    <a:lstStyle/>
                    <a:p>
                      <a:pPr algn="just">
                        <a:lnSpc>
                          <a:spcPts val="600"/>
                        </a:lnSpc>
                      </a:pPr>
                      <a:r>
                        <a:rPr lang="en-US" sz="1400" b="1">
                          <a:solidFill>
                            <a:srgbClr val="000000"/>
                          </a:solidFill>
                          <a:latin typeface="Calibri"/>
                        </a:rPr>
                        <a:t>0.00</a:t>
                      </a:r>
                      <a:endParaRPr/>
                    </a:p>
                  </a:txBody>
                  <a:tcPr/>
                </a:tc>
                <a:tc>
                  <a:txBody>
                    <a:bodyPr/>
                    <a:lstStyle/>
                    <a:p>
                      <a:pPr algn="just">
                        <a:lnSpc>
                          <a:spcPts val="600"/>
                        </a:lnSpc>
                      </a:pPr>
                      <a:r>
                        <a:rPr lang="en-US" sz="1400" b="1">
                          <a:solidFill>
                            <a:srgbClr val="000000"/>
                          </a:solidFill>
                          <a:latin typeface="Calibri"/>
                        </a:rPr>
                        <a:t>0.00</a:t>
                      </a:r>
                      <a:endParaRPr/>
                    </a:p>
                  </a:txBody>
                  <a:tcPr/>
                </a:tc>
                <a:tc>
                  <a:txBody>
                    <a:bodyPr/>
                    <a:lstStyle/>
                    <a:p>
                      <a:pPr algn="just">
                        <a:lnSpc>
                          <a:spcPts val="600"/>
                        </a:lnSpc>
                      </a:pPr>
                      <a:r>
                        <a:rPr lang="en-US" sz="1400" b="1">
                          <a:solidFill>
                            <a:srgbClr val="000000"/>
                          </a:solidFill>
                          <a:latin typeface="Calibri"/>
                        </a:rPr>
                        <a:t>0.00</a:t>
                      </a:r>
                      <a:endParaRPr/>
                    </a:p>
                  </a:txBody>
                  <a:tcPr/>
                </a:tc>
                <a:tc>
                  <a:txBody>
                    <a:bodyPr/>
                    <a:lstStyle/>
                    <a:p>
                      <a:pPr algn="just">
                        <a:lnSpc>
                          <a:spcPts val="600"/>
                        </a:lnSpc>
                      </a:pPr>
                      <a:r>
                        <a:rPr lang="en-US" sz="1400" b="1">
                          <a:solidFill>
                            <a:srgbClr val="000000"/>
                          </a:solidFill>
                          <a:latin typeface="Calibri"/>
                        </a:rPr>
                        <a:t>0.00</a:t>
                      </a:r>
                      <a:endParaRPr/>
                    </a:p>
                  </a:txBody>
                  <a:tcPr/>
                </a:tc>
              </a:tr>
              <a:tr h="432360">
                <a:tc>
                  <a:txBody>
                    <a:bodyPr/>
                    <a:lstStyle/>
                    <a:p>
                      <a:pPr algn="just">
                        <a:lnSpc>
                          <a:spcPts val="600"/>
                        </a:lnSpc>
                      </a:pPr>
                      <a:r>
                        <a:rPr lang="en-US" sz="1400" b="1">
                          <a:solidFill>
                            <a:srgbClr val="000000"/>
                          </a:solidFill>
                          <a:latin typeface="Calibri"/>
                        </a:rPr>
                        <a:t>0.22</a:t>
                      </a:r>
                      <a:endParaRPr/>
                    </a:p>
                  </a:txBody>
                  <a:tcPr/>
                </a:tc>
                <a:tc>
                  <a:txBody>
                    <a:bodyPr/>
                    <a:lstStyle/>
                    <a:p>
                      <a:pPr algn="just">
                        <a:lnSpc>
                          <a:spcPts val="600"/>
                        </a:lnSpc>
                      </a:pPr>
                      <a:r>
                        <a:rPr lang="en-US" sz="1400">
                          <a:solidFill>
                            <a:srgbClr val="000000"/>
                          </a:solidFill>
                          <a:latin typeface="Calibri"/>
                        </a:rPr>
                        <a:t>0.19</a:t>
                      </a:r>
                      <a:endParaRPr/>
                    </a:p>
                  </a:txBody>
                  <a:tcPr/>
                </a:tc>
                <a:tc>
                  <a:txBody>
                    <a:bodyPr/>
                    <a:lstStyle/>
                    <a:p>
                      <a:pPr algn="just">
                        <a:lnSpc>
                          <a:spcPts val="600"/>
                        </a:lnSpc>
                      </a:pPr>
                      <a:r>
                        <a:rPr lang="en-US" sz="1400">
                          <a:solidFill>
                            <a:srgbClr val="000000"/>
                          </a:solidFill>
                          <a:latin typeface="Calibri"/>
                        </a:rPr>
                        <a:t>0.19</a:t>
                      </a:r>
                      <a:endParaRPr/>
                    </a:p>
                  </a:txBody>
                  <a:tcPr/>
                </a:tc>
                <a:tc>
                  <a:txBody>
                    <a:bodyPr/>
                    <a:lstStyle/>
                    <a:p>
                      <a:pPr algn="just">
                        <a:lnSpc>
                          <a:spcPts val="600"/>
                        </a:lnSpc>
                      </a:pPr>
                      <a:r>
                        <a:rPr lang="en-US" sz="1400">
                          <a:solidFill>
                            <a:srgbClr val="000000"/>
                          </a:solidFill>
                          <a:latin typeface="Calibri"/>
                        </a:rPr>
                        <a:t>0.19</a:t>
                      </a:r>
                      <a:endParaRPr/>
                    </a:p>
                  </a:txBody>
                  <a:tcPr/>
                </a:tc>
              </a:tr>
              <a:tr h="432360">
                <a:tc>
                  <a:txBody>
                    <a:bodyPr/>
                    <a:lstStyle/>
                    <a:p>
                      <a:pPr algn="just">
                        <a:lnSpc>
                          <a:spcPts val="600"/>
                        </a:lnSpc>
                      </a:pPr>
                      <a:r>
                        <a:rPr lang="en-US" sz="1400" b="1">
                          <a:solidFill>
                            <a:srgbClr val="000000"/>
                          </a:solidFill>
                          <a:latin typeface="Calibri"/>
                        </a:rPr>
                        <a:t>0.33</a:t>
                      </a:r>
                      <a:endParaRPr/>
                    </a:p>
                  </a:txBody>
                  <a:tcPr/>
                </a:tc>
                <a:tc>
                  <a:txBody>
                    <a:bodyPr/>
                    <a:lstStyle/>
                    <a:p>
                      <a:pPr algn="just">
                        <a:lnSpc>
                          <a:spcPts val="600"/>
                        </a:lnSpc>
                      </a:pPr>
                      <a:r>
                        <a:rPr lang="en-US" sz="1400">
                          <a:solidFill>
                            <a:srgbClr val="000000"/>
                          </a:solidFill>
                          <a:latin typeface="Calibri"/>
                        </a:rPr>
                        <a:t>0.35</a:t>
                      </a:r>
                      <a:endParaRPr/>
                    </a:p>
                  </a:txBody>
                  <a:tcPr/>
                </a:tc>
                <a:tc>
                  <a:txBody>
                    <a:bodyPr/>
                    <a:lstStyle/>
                    <a:p>
                      <a:pPr algn="just">
                        <a:lnSpc>
                          <a:spcPts val="600"/>
                        </a:lnSpc>
                      </a:pPr>
                      <a:r>
                        <a:rPr lang="en-US" sz="1400">
                          <a:solidFill>
                            <a:srgbClr val="000000"/>
                          </a:solidFill>
                          <a:latin typeface="Calibri"/>
                        </a:rPr>
                        <a:t>0.35</a:t>
                      </a:r>
                      <a:endParaRPr/>
                    </a:p>
                  </a:txBody>
                  <a:tcPr/>
                </a:tc>
                <a:tc>
                  <a:txBody>
                    <a:bodyPr/>
                    <a:lstStyle/>
                    <a:p>
                      <a:pPr algn="just">
                        <a:lnSpc>
                          <a:spcPts val="600"/>
                        </a:lnSpc>
                      </a:pPr>
                      <a:r>
                        <a:rPr lang="en-US" sz="1400">
                          <a:solidFill>
                            <a:srgbClr val="000000"/>
                          </a:solidFill>
                          <a:latin typeface="Calibri"/>
                        </a:rPr>
                        <a:t>0.35</a:t>
                      </a:r>
                      <a:endParaRPr/>
                    </a:p>
                  </a:txBody>
                  <a:tcPr/>
                </a:tc>
              </a:tr>
              <a:tr h="432360">
                <a:tc>
                  <a:txBody>
                    <a:bodyPr/>
                    <a:lstStyle/>
                    <a:p>
                      <a:pPr algn="just">
                        <a:lnSpc>
                          <a:spcPts val="600"/>
                        </a:lnSpc>
                      </a:pPr>
                      <a:r>
                        <a:rPr lang="en-US" sz="1400" b="1">
                          <a:solidFill>
                            <a:srgbClr val="000000"/>
                          </a:solidFill>
                          <a:latin typeface="Calibri"/>
                        </a:rPr>
                        <a:t>0.36</a:t>
                      </a:r>
                      <a:endParaRPr/>
                    </a:p>
                  </a:txBody>
                  <a:tcPr/>
                </a:tc>
                <a:tc>
                  <a:txBody>
                    <a:bodyPr/>
                    <a:lstStyle/>
                    <a:p>
                      <a:pPr algn="just">
                        <a:lnSpc>
                          <a:spcPts val="600"/>
                        </a:lnSpc>
                      </a:pPr>
                      <a:r>
                        <a:rPr lang="en-US" sz="1400">
                          <a:solidFill>
                            <a:srgbClr val="000000"/>
                          </a:solidFill>
                          <a:latin typeface="Calibri"/>
                        </a:rPr>
                        <a:t>0.40</a:t>
                      </a:r>
                      <a:endParaRPr/>
                    </a:p>
                  </a:txBody>
                  <a:tcPr/>
                </a:tc>
                <a:tc>
                  <a:txBody>
                    <a:bodyPr/>
                    <a:lstStyle/>
                    <a:p>
                      <a:pPr algn="just">
                        <a:lnSpc>
                          <a:spcPts val="600"/>
                        </a:lnSpc>
                      </a:pPr>
                      <a:r>
                        <a:rPr lang="en-US" sz="1400">
                          <a:solidFill>
                            <a:srgbClr val="000000"/>
                          </a:solidFill>
                          <a:latin typeface="Calibri"/>
                        </a:rPr>
                        <a:t>0.40</a:t>
                      </a:r>
                      <a:endParaRPr/>
                    </a:p>
                  </a:txBody>
                  <a:tcPr/>
                </a:tc>
                <a:tc>
                  <a:txBody>
                    <a:bodyPr/>
                    <a:lstStyle/>
                    <a:p>
                      <a:pPr algn="just">
                        <a:lnSpc>
                          <a:spcPts val="600"/>
                        </a:lnSpc>
                      </a:pPr>
                      <a:r>
                        <a:rPr lang="en-US" sz="1400">
                          <a:solidFill>
                            <a:srgbClr val="000000"/>
                          </a:solidFill>
                          <a:latin typeface="Calibri"/>
                        </a:rPr>
                        <a:t>0.40</a:t>
                      </a:r>
                      <a:endParaRPr/>
                    </a:p>
                  </a:txBody>
                  <a:tcPr/>
                </a:tc>
              </a:tr>
            </a:tbl>
          </a:graphicData>
        </a:graphic>
      </p:graphicFrame>
      <p:graphicFrame>
        <p:nvGraphicFramePr>
          <p:cNvPr id="360" name="Table 13"/>
          <p:cNvGraphicFramePr/>
          <p:nvPr/>
        </p:nvGraphicFramePr>
        <p:xfrm>
          <a:off x="1914480" y="3622680"/>
          <a:ext cx="2457720" cy="830520"/>
        </p:xfrm>
        <a:graphic>
          <a:graphicData uri="http://schemas.openxmlformats.org/drawingml/2006/table">
            <a:tbl>
              <a:tblPr/>
              <a:tblGrid>
                <a:gridCol w="614160"/>
                <a:gridCol w="614160"/>
                <a:gridCol w="614160"/>
                <a:gridCol w="615240"/>
              </a:tblGrid>
              <a:tr h="216360">
                <a:tc>
                  <a:txBody>
                    <a:bodyPr/>
                    <a:lstStyle/>
                    <a:p>
                      <a:pPr algn="just">
                        <a:lnSpc>
                          <a:spcPts val="600"/>
                        </a:lnSpc>
                      </a:pPr>
                      <a:r>
                        <a:rPr lang="en-US" sz="1400" b="1">
                          <a:solidFill>
                            <a:srgbClr val="000000"/>
                          </a:solidFill>
                          <a:latin typeface="Calibri"/>
                        </a:rPr>
                        <a:t>0.50</a:t>
                      </a:r>
                      <a:endParaRPr/>
                    </a:p>
                  </a:txBody>
                  <a:tcPr/>
                </a:tc>
                <a:tc>
                  <a:txBody>
                    <a:bodyPr/>
                    <a:lstStyle/>
                    <a:p>
                      <a:pPr algn="just">
                        <a:lnSpc>
                          <a:spcPts val="600"/>
                        </a:lnSpc>
                      </a:pPr>
                      <a:r>
                        <a:rPr lang="en-US" sz="1400" b="1">
                          <a:solidFill>
                            <a:srgbClr val="000000"/>
                          </a:solidFill>
                          <a:latin typeface="Calibri"/>
                        </a:rPr>
                        <a:t>0.43</a:t>
                      </a:r>
                      <a:endParaRPr/>
                    </a:p>
                  </a:txBody>
                  <a:tcPr/>
                </a:tc>
                <a:tc>
                  <a:txBody>
                    <a:bodyPr/>
                    <a:lstStyle/>
                    <a:p>
                      <a:pPr algn="just">
                        <a:lnSpc>
                          <a:spcPts val="600"/>
                        </a:lnSpc>
                      </a:pPr>
                      <a:r>
                        <a:rPr lang="en-US" sz="1400" b="1">
                          <a:solidFill>
                            <a:srgbClr val="000000"/>
                          </a:solidFill>
                          <a:latin typeface="Calibri"/>
                        </a:rPr>
                        <a:t>0.43</a:t>
                      </a:r>
                      <a:endParaRPr/>
                    </a:p>
                  </a:txBody>
                  <a:tcPr/>
                </a:tc>
                <a:tc>
                  <a:txBody>
                    <a:bodyPr/>
                    <a:lstStyle/>
                    <a:p>
                      <a:pPr algn="just">
                        <a:lnSpc>
                          <a:spcPts val="600"/>
                        </a:lnSpc>
                      </a:pPr>
                      <a:r>
                        <a:rPr lang="en-US" sz="1400" b="1">
                          <a:solidFill>
                            <a:srgbClr val="000000"/>
                          </a:solidFill>
                          <a:latin typeface="Calibri"/>
                        </a:rPr>
                        <a:t>0.43</a:t>
                      </a:r>
                      <a:endParaRPr/>
                    </a:p>
                  </a:txBody>
                  <a:tcPr/>
                </a:tc>
              </a:tr>
              <a:tr h="216360">
                <a:tc>
                  <a:txBody>
                    <a:bodyPr/>
                    <a:lstStyle/>
                    <a:p>
                      <a:pPr algn="just">
                        <a:lnSpc>
                          <a:spcPts val="600"/>
                        </a:lnSpc>
                      </a:pPr>
                      <a:r>
                        <a:rPr lang="en-US" sz="1400" b="1">
                          <a:solidFill>
                            <a:srgbClr val="000000"/>
                          </a:solidFill>
                          <a:latin typeface="Calibri"/>
                        </a:rPr>
                        <a:t>0.43</a:t>
                      </a:r>
                      <a:endParaRPr/>
                    </a:p>
                  </a:txBody>
                  <a:tcPr/>
                </a:tc>
                <a:tc>
                  <a:txBody>
                    <a:bodyPr/>
                    <a:lstStyle/>
                    <a:p>
                      <a:pPr algn="just">
                        <a:lnSpc>
                          <a:spcPts val="600"/>
                        </a:lnSpc>
                      </a:pPr>
                      <a:r>
                        <a:rPr lang="en-US" sz="1400">
                          <a:solidFill>
                            <a:srgbClr val="000000"/>
                          </a:solidFill>
                          <a:latin typeface="Calibri"/>
                        </a:rPr>
                        <a:t>0.50</a:t>
                      </a:r>
                      <a:endParaRPr/>
                    </a:p>
                  </a:txBody>
                  <a:tcPr/>
                </a:tc>
                <a:tc>
                  <a:txBody>
                    <a:bodyPr/>
                    <a:lstStyle/>
                    <a:p>
                      <a:pPr algn="just">
                        <a:lnSpc>
                          <a:spcPts val="600"/>
                        </a:lnSpc>
                      </a:pPr>
                      <a:r>
                        <a:rPr lang="en-US" sz="1400">
                          <a:solidFill>
                            <a:srgbClr val="000000"/>
                          </a:solidFill>
                          <a:latin typeface="Calibri"/>
                        </a:rPr>
                        <a:t>0.50</a:t>
                      </a:r>
                      <a:endParaRPr/>
                    </a:p>
                  </a:txBody>
                  <a:tcPr/>
                </a:tc>
                <a:tc>
                  <a:txBody>
                    <a:bodyPr/>
                    <a:lstStyle/>
                    <a:p>
                      <a:pPr algn="just">
                        <a:lnSpc>
                          <a:spcPts val="600"/>
                        </a:lnSpc>
                      </a:pPr>
                      <a:r>
                        <a:rPr lang="en-US" sz="1400">
                          <a:solidFill>
                            <a:srgbClr val="000000"/>
                          </a:solidFill>
                          <a:latin typeface="Calibri"/>
                        </a:rPr>
                        <a:t>0.50</a:t>
                      </a:r>
                      <a:endParaRPr/>
                    </a:p>
                  </a:txBody>
                  <a:tcPr/>
                </a:tc>
              </a:tr>
              <a:tr h="216360">
                <a:tc>
                  <a:txBody>
                    <a:bodyPr/>
                    <a:lstStyle/>
                    <a:p>
                      <a:pPr algn="just">
                        <a:lnSpc>
                          <a:spcPts val="600"/>
                        </a:lnSpc>
                      </a:pPr>
                      <a:r>
                        <a:rPr lang="en-US" sz="1400" b="1">
                          <a:solidFill>
                            <a:srgbClr val="000000"/>
                          </a:solidFill>
                          <a:latin typeface="Calibri"/>
                        </a:rPr>
                        <a:t>0.43</a:t>
                      </a:r>
                      <a:endParaRPr/>
                    </a:p>
                  </a:txBody>
                  <a:tcPr/>
                </a:tc>
                <a:tc>
                  <a:txBody>
                    <a:bodyPr/>
                    <a:lstStyle/>
                    <a:p>
                      <a:pPr algn="just">
                        <a:lnSpc>
                          <a:spcPts val="600"/>
                        </a:lnSpc>
                      </a:pPr>
                      <a:r>
                        <a:rPr lang="en-US" sz="1400">
                          <a:solidFill>
                            <a:srgbClr val="000000"/>
                          </a:solidFill>
                          <a:latin typeface="Calibri"/>
                        </a:rPr>
                        <a:t>0.50</a:t>
                      </a:r>
                      <a:endParaRPr/>
                    </a:p>
                  </a:txBody>
                  <a:tcPr/>
                </a:tc>
                <a:tc>
                  <a:txBody>
                    <a:bodyPr/>
                    <a:lstStyle/>
                    <a:p>
                      <a:pPr algn="just">
                        <a:lnSpc>
                          <a:spcPts val="600"/>
                        </a:lnSpc>
                      </a:pPr>
                      <a:r>
                        <a:rPr lang="en-US" sz="1400">
                          <a:solidFill>
                            <a:srgbClr val="000000"/>
                          </a:solidFill>
                          <a:latin typeface="Calibri"/>
                        </a:rPr>
                        <a:t>0.50</a:t>
                      </a:r>
                      <a:endParaRPr/>
                    </a:p>
                  </a:txBody>
                  <a:tcPr/>
                </a:tc>
                <a:tc>
                  <a:txBody>
                    <a:bodyPr/>
                    <a:lstStyle/>
                    <a:p>
                      <a:pPr algn="just">
                        <a:lnSpc>
                          <a:spcPts val="600"/>
                        </a:lnSpc>
                      </a:pPr>
                      <a:r>
                        <a:rPr lang="en-US" sz="1400">
                          <a:solidFill>
                            <a:srgbClr val="000000"/>
                          </a:solidFill>
                          <a:latin typeface="Calibri"/>
                        </a:rPr>
                        <a:t>0.50</a:t>
                      </a:r>
                      <a:endParaRPr/>
                    </a:p>
                  </a:txBody>
                  <a:tcPr/>
                </a:tc>
              </a:tr>
              <a:tr h="216360">
                <a:tc>
                  <a:txBody>
                    <a:bodyPr/>
                    <a:lstStyle/>
                    <a:p>
                      <a:pPr algn="just">
                        <a:lnSpc>
                          <a:spcPts val="600"/>
                        </a:lnSpc>
                      </a:pPr>
                      <a:r>
                        <a:rPr lang="en-US" sz="1400" b="1">
                          <a:solidFill>
                            <a:srgbClr val="000000"/>
                          </a:solidFill>
                          <a:latin typeface="Calibri"/>
                        </a:rPr>
                        <a:t>0.43</a:t>
                      </a:r>
                      <a:endParaRPr/>
                    </a:p>
                  </a:txBody>
                  <a:tcPr/>
                </a:tc>
                <a:tc>
                  <a:txBody>
                    <a:bodyPr/>
                    <a:lstStyle/>
                    <a:p>
                      <a:pPr algn="just">
                        <a:lnSpc>
                          <a:spcPts val="600"/>
                        </a:lnSpc>
                      </a:pPr>
                      <a:r>
                        <a:rPr lang="en-US" sz="1400">
                          <a:solidFill>
                            <a:srgbClr val="000000"/>
                          </a:solidFill>
                          <a:latin typeface="Calibri"/>
                        </a:rPr>
                        <a:t>0.50</a:t>
                      </a:r>
                      <a:endParaRPr/>
                    </a:p>
                  </a:txBody>
                  <a:tcPr/>
                </a:tc>
                <a:tc>
                  <a:txBody>
                    <a:bodyPr/>
                    <a:lstStyle/>
                    <a:p>
                      <a:pPr algn="just">
                        <a:lnSpc>
                          <a:spcPts val="600"/>
                        </a:lnSpc>
                      </a:pPr>
                      <a:r>
                        <a:rPr lang="en-US" sz="1400">
                          <a:solidFill>
                            <a:srgbClr val="000000"/>
                          </a:solidFill>
                          <a:latin typeface="Calibri"/>
                        </a:rPr>
                        <a:t>0.50</a:t>
                      </a:r>
                      <a:endParaRPr/>
                    </a:p>
                  </a:txBody>
                  <a:tcPr/>
                </a:tc>
                <a:tc>
                  <a:txBody>
                    <a:bodyPr/>
                    <a:lstStyle/>
                    <a:p>
                      <a:pPr algn="just">
                        <a:lnSpc>
                          <a:spcPts val="600"/>
                        </a:lnSpc>
                      </a:pPr>
                      <a:r>
                        <a:rPr lang="en-US" sz="1400">
                          <a:solidFill>
                            <a:srgbClr val="000000"/>
                          </a:solidFill>
                          <a:latin typeface="Calibri"/>
                        </a:rPr>
                        <a:t>0.50</a:t>
                      </a:r>
                      <a:endParaRPr/>
                    </a:p>
                  </a:txBody>
                  <a:tcPr/>
                </a:tc>
              </a:tr>
            </a:tbl>
          </a:graphicData>
        </a:graphic>
      </p:graphicFrame>
      <p:sp>
        <p:nvSpPr>
          <p:cNvPr id="361" name="CustomShape 14"/>
          <p:cNvSpPr/>
          <p:nvPr/>
        </p:nvSpPr>
        <p:spPr>
          <a:xfrm>
            <a:off x="9868320" y="893880"/>
            <a:ext cx="582120" cy="456120"/>
          </a:xfrm>
          <a:prstGeom prst="rect">
            <a:avLst/>
          </a:prstGeom>
        </p:spPr>
        <p:txBody>
          <a:bodyPr wrap="none" lIns="90000" tIns="45000" rIns="90000" bIns="45000"/>
          <a:lstStyle/>
          <a:p>
            <a:pPr>
              <a:lnSpc>
                <a:spcPct val="100000"/>
              </a:lnSpc>
            </a:pPr>
            <a:r>
              <a:rPr lang="en-US" sz="2400">
                <a:solidFill>
                  <a:srgbClr val="000000"/>
                </a:solidFill>
                <a:latin typeface="Calibri"/>
              </a:rPr>
              <a:t>A1</a:t>
            </a:r>
            <a:endParaRPr/>
          </a:p>
        </p:txBody>
      </p:sp>
      <p:sp>
        <p:nvSpPr>
          <p:cNvPr id="362" name="CustomShape 15"/>
          <p:cNvSpPr/>
          <p:nvPr/>
        </p:nvSpPr>
        <p:spPr>
          <a:xfrm>
            <a:off x="9862920" y="2183760"/>
            <a:ext cx="565200" cy="456120"/>
          </a:xfrm>
          <a:prstGeom prst="rect">
            <a:avLst/>
          </a:prstGeom>
        </p:spPr>
        <p:txBody>
          <a:bodyPr wrap="none" lIns="90000" tIns="45000" rIns="90000" bIns="45000"/>
          <a:lstStyle/>
          <a:p>
            <a:pPr>
              <a:lnSpc>
                <a:spcPct val="100000"/>
              </a:lnSpc>
            </a:pPr>
            <a:r>
              <a:rPr lang="en-US" sz="2400">
                <a:solidFill>
                  <a:srgbClr val="000000"/>
                </a:solidFill>
                <a:latin typeface="Calibri"/>
              </a:rPr>
              <a:t>E1</a:t>
            </a:r>
            <a:endParaRPr/>
          </a:p>
        </p:txBody>
      </p:sp>
      <p:sp>
        <p:nvSpPr>
          <p:cNvPr id="363" name="CustomShape 16"/>
          <p:cNvSpPr/>
          <p:nvPr/>
        </p:nvSpPr>
        <p:spPr>
          <a:xfrm>
            <a:off x="9868320" y="3826080"/>
            <a:ext cx="582120" cy="456120"/>
          </a:xfrm>
          <a:prstGeom prst="rect">
            <a:avLst/>
          </a:prstGeom>
        </p:spPr>
        <p:txBody>
          <a:bodyPr wrap="none" lIns="90000" tIns="45000" rIns="90000" bIns="45000"/>
          <a:lstStyle/>
          <a:p>
            <a:pPr>
              <a:lnSpc>
                <a:spcPct val="100000"/>
              </a:lnSpc>
            </a:pPr>
            <a:r>
              <a:rPr lang="en-US" sz="2400">
                <a:solidFill>
                  <a:srgbClr val="000000"/>
                </a:solidFill>
                <a:latin typeface="Calibri"/>
              </a:rPr>
              <a:t>A2</a:t>
            </a:r>
            <a:endParaRPr/>
          </a:p>
        </p:txBody>
      </p:sp>
      <p:sp>
        <p:nvSpPr>
          <p:cNvPr id="364" name="CustomShape 17"/>
          <p:cNvSpPr/>
          <p:nvPr/>
        </p:nvSpPr>
        <p:spPr>
          <a:xfrm>
            <a:off x="9862920" y="5116320"/>
            <a:ext cx="565200" cy="456120"/>
          </a:xfrm>
          <a:prstGeom prst="rect">
            <a:avLst/>
          </a:prstGeom>
        </p:spPr>
        <p:txBody>
          <a:bodyPr wrap="none" lIns="90000" tIns="45000" rIns="90000" bIns="45000"/>
          <a:lstStyle/>
          <a:p>
            <a:pPr>
              <a:lnSpc>
                <a:spcPct val="100000"/>
              </a:lnSpc>
            </a:pPr>
            <a:r>
              <a:rPr lang="en-US" sz="2400">
                <a:solidFill>
                  <a:srgbClr val="000000"/>
                </a:solidFill>
                <a:latin typeface="Calibri"/>
              </a:rPr>
              <a:t>E2</a:t>
            </a:r>
            <a:endParaRPr/>
          </a:p>
        </p:txBody>
      </p:sp>
      <p:graphicFrame>
        <p:nvGraphicFramePr>
          <p:cNvPr id="365" name="Table 18"/>
          <p:cNvGraphicFramePr/>
          <p:nvPr/>
        </p:nvGraphicFramePr>
        <p:xfrm>
          <a:off x="5436000" y="1950840"/>
          <a:ext cx="2503080" cy="855000"/>
        </p:xfrm>
        <a:graphic>
          <a:graphicData uri="http://schemas.openxmlformats.org/drawingml/2006/table">
            <a:tbl>
              <a:tblPr/>
              <a:tblGrid>
                <a:gridCol w="675720"/>
                <a:gridCol w="608760"/>
                <a:gridCol w="608760"/>
                <a:gridCol w="609840"/>
              </a:tblGrid>
              <a:tr h="366120">
                <a:tc>
                  <a:txBody>
                    <a:bodyPr/>
                    <a:lstStyle/>
                    <a:p>
                      <a:pPr algn="just">
                        <a:lnSpc>
                          <a:spcPts val="600"/>
                        </a:lnSpc>
                      </a:pPr>
                      <a:r>
                        <a:rPr lang="en-US" sz="1400" b="1">
                          <a:solidFill>
                            <a:srgbClr val="000000"/>
                          </a:solidFill>
                          <a:latin typeface="Calibri"/>
                        </a:rPr>
                        <a:t>1</a:t>
                      </a:r>
                      <a:endParaRPr/>
                    </a:p>
                  </a:txBody>
                  <a:tcPr/>
                </a:tc>
                <a:tc>
                  <a:txBody>
                    <a:bodyPr/>
                    <a:lstStyle/>
                    <a:p>
                      <a:endParaRPr lang="en-US"/>
                    </a:p>
                  </a:txBody>
                  <a:tcPr/>
                </a:tc>
                <a:tc>
                  <a:txBody>
                    <a:bodyPr/>
                    <a:lstStyle/>
                    <a:p>
                      <a:endParaRPr lang="en-US"/>
                    </a:p>
                  </a:txBody>
                  <a:tcPr/>
                </a:tc>
                <a:tc>
                  <a:txBody>
                    <a:bodyPr/>
                    <a:lstStyle/>
                    <a:p>
                      <a:endParaRPr lang="en-US"/>
                    </a:p>
                  </a:txBody>
                  <a:tcPr/>
                </a:tc>
              </a:tr>
              <a:tr h="366120">
                <a:tc>
                  <a:txBody>
                    <a:bodyPr/>
                    <a:lstStyle/>
                    <a:p>
                      <a:pPr algn="just">
                        <a:lnSpc>
                          <a:spcPts val="600"/>
                        </a:lnSpc>
                      </a:pPr>
                      <a:r>
                        <a:rPr lang="en-US" sz="1400" b="1">
                          <a:solidFill>
                            <a:srgbClr val="000000"/>
                          </a:solidFill>
                          <a:latin typeface="Calibri"/>
                        </a:rPr>
                        <a:t>0.41</a:t>
                      </a:r>
                      <a:endParaRPr/>
                    </a:p>
                  </a:txBody>
                  <a:tcPr/>
                </a:tc>
                <a:tc>
                  <a:txBody>
                    <a:bodyPr/>
                    <a:lstStyle/>
                    <a:p>
                      <a:pPr algn="just">
                        <a:lnSpc>
                          <a:spcPts val="600"/>
                        </a:lnSpc>
                      </a:pPr>
                      <a:r>
                        <a:rPr lang="en-US" sz="1400">
                          <a:solidFill>
                            <a:srgbClr val="000000"/>
                          </a:solidFill>
                          <a:latin typeface="Calibri"/>
                        </a:rPr>
                        <a:t>1</a:t>
                      </a:r>
                      <a:endParaRPr/>
                    </a:p>
                  </a:txBody>
                  <a:tcPr/>
                </a:tc>
                <a:tc>
                  <a:txBody>
                    <a:bodyPr/>
                    <a:lstStyle/>
                    <a:p>
                      <a:endParaRPr lang="en-US"/>
                    </a:p>
                  </a:txBody>
                  <a:tcPr/>
                </a:tc>
                <a:tc>
                  <a:txBody>
                    <a:bodyPr/>
                    <a:lstStyle/>
                    <a:p>
                      <a:endParaRPr lang="en-US"/>
                    </a:p>
                  </a:txBody>
                  <a:tcPr/>
                </a:tc>
              </a:tr>
              <a:tr h="366120">
                <a:tc>
                  <a:txBody>
                    <a:bodyPr/>
                    <a:lstStyle/>
                    <a:p>
                      <a:pPr algn="just">
                        <a:lnSpc>
                          <a:spcPts val="600"/>
                        </a:lnSpc>
                      </a:pPr>
                      <a:r>
                        <a:rPr lang="en-US" sz="1400" b="1">
                          <a:solidFill>
                            <a:srgbClr val="000000"/>
                          </a:solidFill>
                          <a:latin typeface="Calibri"/>
                        </a:rPr>
                        <a:t>0.20</a:t>
                      </a:r>
                      <a:endParaRPr/>
                    </a:p>
                  </a:txBody>
                  <a:tcPr/>
                </a:tc>
                <a:tc>
                  <a:txBody>
                    <a:bodyPr/>
                    <a:lstStyle/>
                    <a:p>
                      <a:pPr algn="just">
                        <a:lnSpc>
                          <a:spcPts val="600"/>
                        </a:lnSpc>
                      </a:pPr>
                      <a:r>
                        <a:rPr lang="en-US" sz="1400">
                          <a:solidFill>
                            <a:srgbClr val="000000"/>
                          </a:solidFill>
                          <a:latin typeface="Calibri"/>
                        </a:rPr>
                        <a:t>0.43</a:t>
                      </a:r>
                      <a:endParaRPr/>
                    </a:p>
                  </a:txBody>
                  <a:tcPr/>
                </a:tc>
                <a:tc>
                  <a:txBody>
                    <a:bodyPr/>
                    <a:lstStyle/>
                    <a:p>
                      <a:pPr algn="just">
                        <a:lnSpc>
                          <a:spcPts val="600"/>
                        </a:lnSpc>
                      </a:pPr>
                      <a:r>
                        <a:rPr lang="en-US" sz="1400">
                          <a:solidFill>
                            <a:srgbClr val="000000"/>
                          </a:solidFill>
                          <a:latin typeface="Calibri"/>
                        </a:rPr>
                        <a:t>1</a:t>
                      </a:r>
                      <a:endParaRPr/>
                    </a:p>
                  </a:txBody>
                  <a:tcPr/>
                </a:tc>
                <a:tc>
                  <a:txBody>
                    <a:bodyPr/>
                    <a:lstStyle/>
                    <a:p>
                      <a:endParaRPr lang="en-US"/>
                    </a:p>
                  </a:txBody>
                  <a:tcPr/>
                </a:tc>
              </a:tr>
              <a:tr h="216360">
                <a:tc>
                  <a:txBody>
                    <a:bodyPr/>
                    <a:lstStyle/>
                    <a:p>
                      <a:pPr algn="just">
                        <a:lnSpc>
                          <a:spcPts val="600"/>
                        </a:lnSpc>
                      </a:pPr>
                      <a:r>
                        <a:rPr lang="en-US" sz="1400" b="1">
                          <a:solidFill>
                            <a:srgbClr val="000000"/>
                          </a:solidFill>
                          <a:latin typeface="Calibri"/>
                        </a:rPr>
                        <a:t>0.09</a:t>
                      </a:r>
                      <a:endParaRPr/>
                    </a:p>
                  </a:txBody>
                  <a:tcPr/>
                </a:tc>
                <a:tc>
                  <a:txBody>
                    <a:bodyPr/>
                    <a:lstStyle/>
                    <a:p>
                      <a:pPr algn="just">
                        <a:lnSpc>
                          <a:spcPts val="600"/>
                        </a:lnSpc>
                      </a:pPr>
                      <a:r>
                        <a:rPr lang="en-US" sz="1400">
                          <a:solidFill>
                            <a:srgbClr val="000000"/>
                          </a:solidFill>
                          <a:latin typeface="Calibri"/>
                        </a:rPr>
                        <a:t>0.30</a:t>
                      </a:r>
                      <a:endParaRPr/>
                    </a:p>
                  </a:txBody>
                  <a:tcPr/>
                </a:tc>
                <a:tc>
                  <a:txBody>
                    <a:bodyPr/>
                    <a:lstStyle/>
                    <a:p>
                      <a:pPr algn="just">
                        <a:lnSpc>
                          <a:spcPts val="600"/>
                        </a:lnSpc>
                      </a:pPr>
                      <a:r>
                        <a:rPr lang="en-US" sz="1400">
                          <a:solidFill>
                            <a:srgbClr val="000000"/>
                          </a:solidFill>
                          <a:latin typeface="Calibri"/>
                        </a:rPr>
                        <a:t>0.47</a:t>
                      </a:r>
                      <a:endParaRPr/>
                    </a:p>
                  </a:txBody>
                  <a:tcPr/>
                </a:tc>
                <a:tc>
                  <a:txBody>
                    <a:bodyPr/>
                    <a:lstStyle/>
                    <a:p>
                      <a:pPr algn="just">
                        <a:lnSpc>
                          <a:spcPts val="600"/>
                        </a:lnSpc>
                      </a:pPr>
                      <a:r>
                        <a:rPr lang="en-US" sz="1400">
                          <a:solidFill>
                            <a:srgbClr val="000000"/>
                          </a:solidFill>
                          <a:latin typeface="Calibri"/>
                        </a:rPr>
                        <a:t>1</a:t>
                      </a:r>
                      <a:endParaRPr/>
                    </a:p>
                  </a:txBody>
                  <a:tcPr/>
                </a:tc>
              </a:tr>
            </a:tbl>
          </a:graphicData>
        </a:graphic>
      </p:graphicFrame>
      <p:sp>
        <p:nvSpPr>
          <p:cNvPr id="366" name="CustomShape 19"/>
          <p:cNvSpPr/>
          <p:nvPr/>
        </p:nvSpPr>
        <p:spPr>
          <a:xfrm>
            <a:off x="1638000" y="624960"/>
            <a:ext cx="7289640" cy="2654640"/>
          </a:xfrm>
          <a:prstGeom prst="rect">
            <a:avLst/>
          </a:prstGeom>
          <a:ln w="15840">
            <a:solidFill>
              <a:srgbClr val="FF0000"/>
            </a:solidFill>
            <a:round/>
          </a:ln>
        </p:spPr>
      </p:sp>
      <p:sp>
        <p:nvSpPr>
          <p:cNvPr id="367" name="CustomShape 20"/>
          <p:cNvSpPr/>
          <p:nvPr/>
        </p:nvSpPr>
        <p:spPr>
          <a:xfrm>
            <a:off x="96840" y="1226520"/>
            <a:ext cx="1412640" cy="577800"/>
          </a:xfrm>
          <a:prstGeom prst="rect">
            <a:avLst/>
          </a:prstGeom>
        </p:spPr>
        <p:txBody>
          <a:bodyPr wrap="none" lIns="90000" tIns="45000" rIns="90000" bIns="45000"/>
          <a:lstStyle/>
          <a:p>
            <a:pPr>
              <a:lnSpc>
                <a:spcPct val="100000"/>
              </a:lnSpc>
            </a:pPr>
            <a:r>
              <a:rPr lang="en-US" sz="3200">
                <a:solidFill>
                  <a:srgbClr val="FF0000"/>
                </a:solidFill>
                <a:latin typeface="Calibri"/>
              </a:rPr>
              <a:t>within</a:t>
            </a:r>
            <a:endParaRPr/>
          </a:p>
        </p:txBody>
      </p:sp>
      <p:sp>
        <p:nvSpPr>
          <p:cNvPr id="368" name="CustomShape 21"/>
          <p:cNvSpPr/>
          <p:nvPr/>
        </p:nvSpPr>
        <p:spPr>
          <a:xfrm>
            <a:off x="1658880" y="3294000"/>
            <a:ext cx="7289640" cy="3081960"/>
          </a:xfrm>
          <a:prstGeom prst="rect">
            <a:avLst/>
          </a:prstGeom>
          <a:ln w="15840">
            <a:solidFill>
              <a:srgbClr val="28C4CC"/>
            </a:solidFill>
            <a:round/>
          </a:ln>
        </p:spPr>
      </p:sp>
      <p:sp>
        <p:nvSpPr>
          <p:cNvPr id="369" name="CustomShape 22"/>
          <p:cNvSpPr/>
          <p:nvPr/>
        </p:nvSpPr>
        <p:spPr>
          <a:xfrm>
            <a:off x="-92160" y="4287960"/>
            <a:ext cx="1936800" cy="577800"/>
          </a:xfrm>
          <a:prstGeom prst="rect">
            <a:avLst/>
          </a:prstGeom>
        </p:spPr>
        <p:txBody>
          <a:bodyPr wrap="none" lIns="90000" tIns="45000" rIns="90000" bIns="45000"/>
          <a:lstStyle/>
          <a:p>
            <a:pPr>
              <a:lnSpc>
                <a:spcPct val="100000"/>
              </a:lnSpc>
            </a:pPr>
            <a:r>
              <a:rPr lang="en-US" sz="3200">
                <a:solidFill>
                  <a:srgbClr val="7EC492"/>
                </a:solidFill>
                <a:latin typeface="Calibri"/>
              </a:rPr>
              <a:t>between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11195280" y="2498040"/>
            <a:ext cx="908640" cy="395280"/>
          </a:xfrm>
          <a:prstGeom prst="rect">
            <a:avLst/>
          </a:prstGeom>
        </p:spPr>
        <p:txBody>
          <a:bodyPr lIns="90000" tIns="45000" rIns="90000" bIns="45000"/>
          <a:lstStyle/>
          <a:p>
            <a:pPr>
              <a:lnSpc>
                <a:spcPct val="100000"/>
              </a:lnSpc>
            </a:pPr>
            <a:r>
              <a:rPr lang="en-US" sz="2000">
                <a:solidFill>
                  <a:srgbClr val="000000"/>
                </a:solidFill>
                <a:latin typeface="Arial"/>
              </a:rPr>
              <a:t>twin 1</a:t>
            </a:r>
            <a:endParaRPr/>
          </a:p>
        </p:txBody>
      </p:sp>
      <p:sp>
        <p:nvSpPr>
          <p:cNvPr id="141" name="CustomShape 2"/>
          <p:cNvSpPr/>
          <p:nvPr/>
        </p:nvSpPr>
        <p:spPr>
          <a:xfrm>
            <a:off x="11000160" y="1910520"/>
            <a:ext cx="153000" cy="1574640"/>
          </a:xfrm>
          <a:prstGeom prst="rect">
            <a:avLst/>
          </a:prstGeom>
          <a:ln w="28440">
            <a:solidFill>
              <a:srgbClr val="000000"/>
            </a:solidFill>
            <a:round/>
          </a:ln>
        </p:spPr>
      </p:sp>
      <p:sp>
        <p:nvSpPr>
          <p:cNvPr id="142" name="CustomShape 3"/>
          <p:cNvSpPr/>
          <p:nvPr/>
        </p:nvSpPr>
        <p:spPr>
          <a:xfrm>
            <a:off x="11000160" y="4066920"/>
            <a:ext cx="197640" cy="1591560"/>
          </a:xfrm>
          <a:prstGeom prst="rect">
            <a:avLst/>
          </a:prstGeom>
          <a:ln w="28440">
            <a:solidFill>
              <a:srgbClr val="000000"/>
            </a:solidFill>
            <a:round/>
          </a:ln>
        </p:spPr>
      </p:sp>
      <p:sp>
        <p:nvSpPr>
          <p:cNvPr id="143" name="CustomShape 4"/>
          <p:cNvSpPr/>
          <p:nvPr/>
        </p:nvSpPr>
        <p:spPr>
          <a:xfrm>
            <a:off x="11282760" y="4663080"/>
            <a:ext cx="908640" cy="395280"/>
          </a:xfrm>
          <a:prstGeom prst="rect">
            <a:avLst/>
          </a:prstGeom>
        </p:spPr>
        <p:txBody>
          <a:bodyPr lIns="90000" tIns="45000" rIns="90000" bIns="45000"/>
          <a:lstStyle/>
          <a:p>
            <a:pPr>
              <a:lnSpc>
                <a:spcPct val="100000"/>
              </a:lnSpc>
            </a:pPr>
            <a:r>
              <a:rPr lang="en-US" sz="2000">
                <a:solidFill>
                  <a:srgbClr val="000000"/>
                </a:solidFill>
                <a:latin typeface="Arial"/>
              </a:rPr>
              <a:t>twin 2</a:t>
            </a:r>
            <a:endParaRPr/>
          </a:p>
        </p:txBody>
      </p:sp>
      <p:sp>
        <p:nvSpPr>
          <p:cNvPr id="144" name="TextShape 5"/>
          <p:cNvSpPr txBox="1"/>
          <p:nvPr/>
        </p:nvSpPr>
        <p:spPr>
          <a:xfrm>
            <a:off x="1010880" y="324000"/>
            <a:ext cx="9989640" cy="1013400"/>
          </a:xfrm>
          <a:prstGeom prst="rect">
            <a:avLst/>
          </a:prstGeom>
        </p:spPr>
        <p:txBody>
          <a:bodyPr anchor="b"/>
          <a:lstStyle/>
          <a:p>
            <a:pPr algn="ctr">
              <a:lnSpc>
                <a:spcPct val="100000"/>
              </a:lnSpc>
            </a:pPr>
            <a:r>
              <a:rPr lang="en-US" sz="4800">
                <a:solidFill>
                  <a:srgbClr val="404040"/>
                </a:solidFill>
                <a:latin typeface="Calibri Light"/>
              </a:rPr>
              <a:t>Translate path diagram into matrices
ACE SIMPLEX		Ph-&gt;E SIMPLEX</a:t>
            </a:r>
            <a:endParaRPr/>
          </a:p>
        </p:txBody>
      </p:sp>
      <p:pic>
        <p:nvPicPr>
          <p:cNvPr id="145" name="Picture 5"/>
          <p:cNvPicPr/>
          <p:nvPr/>
        </p:nvPicPr>
        <p:blipFill>
          <a:blip r:embed="rId3"/>
          <a:stretch>
            <a:fillRect/>
          </a:stretch>
        </p:blipFill>
        <p:spPr>
          <a:xfrm>
            <a:off x="650880" y="1910520"/>
            <a:ext cx="4299480" cy="4240080"/>
          </a:xfrm>
          <a:prstGeom prst="rect">
            <a:avLst/>
          </a:prstGeom>
        </p:spPr>
      </p:pic>
      <p:pic>
        <p:nvPicPr>
          <p:cNvPr id="146" name="Picture 117"/>
          <p:cNvPicPr/>
          <p:nvPr/>
        </p:nvPicPr>
        <p:blipFill>
          <a:blip r:embed="rId4"/>
          <a:stretch>
            <a:fillRect/>
          </a:stretch>
        </p:blipFill>
        <p:spPr>
          <a:xfrm>
            <a:off x="6410880" y="1764000"/>
            <a:ext cx="4035240" cy="4255200"/>
          </a:xfrm>
          <a:prstGeom prst="rect">
            <a:avLst/>
          </a:prstGeom>
        </p:spPr>
      </p:pic>
      <p:sp>
        <p:nvSpPr>
          <p:cNvPr id="147" name="CustomShape 6"/>
          <p:cNvSpPr/>
          <p:nvPr/>
        </p:nvSpPr>
        <p:spPr>
          <a:xfrm>
            <a:off x="4453560" y="1262880"/>
            <a:ext cx="3104640" cy="942840"/>
          </a:xfrm>
          <a:prstGeom prst="rect">
            <a:avLst/>
          </a:prstGeom>
        </p:spPr>
        <p:txBody>
          <a:bodyPr lIns="90000" tIns="45000" rIns="90000" bIns="45000"/>
          <a:lstStyle/>
          <a:p>
            <a:pPr>
              <a:lnSpc>
                <a:spcPct val="100000"/>
              </a:lnSpc>
            </a:pPr>
            <a:r>
              <a:rPr lang="en-US" sz="2800">
                <a:solidFill>
                  <a:srgbClr val="FF0000"/>
                </a:solidFill>
                <a:latin typeface="Calibri"/>
              </a:rPr>
              <a:t>Competing models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2279520" y="1690560"/>
            <a:ext cx="7886520" cy="4649040"/>
          </a:xfrm>
          <a:prstGeom prst="rect">
            <a:avLst/>
          </a:prstGeom>
        </p:spPr>
        <p:txBody>
          <a:bodyPr lIns="0" rIns="0"/>
          <a:lstStyle/>
          <a:p>
            <a:pPr>
              <a:lnSpc>
                <a:spcPct val="100000"/>
              </a:lnSpc>
            </a:pPr>
            <a:endParaRPr/>
          </a:p>
          <a:p>
            <a:pPr>
              <a:lnSpc>
                <a:spcPct val="100000"/>
              </a:lnSpc>
            </a:pPr>
            <a:r>
              <a:rPr lang="en-US" sz="2000">
                <a:solidFill>
                  <a:srgbClr val="404040"/>
                </a:solidFill>
                <a:latin typeface="Calibri"/>
              </a:rPr>
              <a:t>S =  4 observed variables for twin 1, 4 for twin 2, thus 8  x 8</a:t>
            </a:r>
            <a:endParaRPr/>
          </a:p>
          <a:p>
            <a:pPr>
              <a:lnSpc>
                <a:spcPct val="100000"/>
              </a:lnSpc>
            </a:pPr>
            <a:r>
              <a:rPr lang="en-US" sz="2000">
                <a:solidFill>
                  <a:srgbClr val="404040"/>
                </a:solidFill>
                <a:latin typeface="Calibri"/>
              </a:rPr>
              <a:t>                         twin 1				        twin 2</a:t>
            </a:r>
            <a:endParaRPr/>
          </a:p>
          <a:p>
            <a:pPr>
              <a:lnSpc>
                <a:spcPct val="100000"/>
              </a:lnSpc>
            </a:pPr>
            <a:r>
              <a:rPr lang="en-US" sz="2000">
                <a:solidFill>
                  <a:srgbClr val="404040"/>
                </a:solidFill>
                <a:latin typeface="Calibri"/>
              </a:rPr>
              <a:t>t = 1        t = 2       t = 3          t = 4	    t = 1   	t = 2       t = 3          t = 4</a:t>
            </a:r>
            <a:endParaRPr/>
          </a:p>
          <a:p>
            <a:pPr>
              <a:lnSpc>
                <a:spcPct val="100000"/>
              </a:lnSpc>
            </a:pPr>
            <a:r>
              <a:rPr lang="en-US" sz="1600">
                <a:solidFill>
                  <a:srgbClr val="00B0F0"/>
                </a:solidFill>
                <a:latin typeface="Calibri"/>
              </a:rPr>
              <a:t>varP11</a:t>
            </a:r>
            <a:endParaRPr/>
          </a:p>
          <a:p>
            <a:pPr>
              <a:lnSpc>
                <a:spcPct val="100000"/>
              </a:lnSpc>
            </a:pPr>
            <a:r>
              <a:rPr lang="en-US" sz="1600">
                <a:solidFill>
                  <a:srgbClr val="00B0F0"/>
                </a:solidFill>
                <a:latin typeface="Calibri"/>
              </a:rPr>
              <a:t>covP11P12     varP12</a:t>
            </a:r>
            <a:endParaRPr/>
          </a:p>
          <a:p>
            <a:pPr>
              <a:lnSpc>
                <a:spcPct val="100000"/>
              </a:lnSpc>
            </a:pPr>
            <a:r>
              <a:rPr lang="en-US" sz="1600">
                <a:solidFill>
                  <a:srgbClr val="00B0F0"/>
                </a:solidFill>
                <a:latin typeface="Calibri"/>
              </a:rPr>
              <a:t>covP11P13       covP12P13      varP13</a:t>
            </a:r>
            <a:endParaRPr/>
          </a:p>
          <a:p>
            <a:pPr>
              <a:lnSpc>
                <a:spcPct val="100000"/>
              </a:lnSpc>
            </a:pPr>
            <a:r>
              <a:rPr lang="en-US" sz="1600">
                <a:solidFill>
                  <a:srgbClr val="00B0F0"/>
                </a:solidFill>
                <a:latin typeface="Calibri"/>
              </a:rPr>
              <a:t>covP11P14        covP12P14       covP13P14        varP14</a:t>
            </a:r>
            <a:endParaRPr/>
          </a:p>
          <a:p>
            <a:pPr>
              <a:lnSpc>
                <a:spcPct val="100000"/>
              </a:lnSpc>
            </a:pPr>
            <a:r>
              <a:rPr lang="en-US" sz="1600">
                <a:solidFill>
                  <a:srgbClr val="1C6295"/>
                </a:solidFill>
                <a:latin typeface="Calibri"/>
              </a:rPr>
              <a:t>covP11P21        covP12P21        covP13P21          covP14P21        </a:t>
            </a:r>
            <a:r>
              <a:rPr lang="en-US" sz="1600">
                <a:solidFill>
                  <a:srgbClr val="00B0F0"/>
                </a:solidFill>
                <a:latin typeface="Calibri"/>
              </a:rPr>
              <a:t>varP21</a:t>
            </a:r>
            <a:endParaRPr/>
          </a:p>
          <a:p>
            <a:pPr>
              <a:lnSpc>
                <a:spcPct val="100000"/>
              </a:lnSpc>
            </a:pPr>
            <a:r>
              <a:rPr lang="en-US" sz="1600">
                <a:solidFill>
                  <a:srgbClr val="1C6295"/>
                </a:solidFill>
                <a:latin typeface="Calibri"/>
              </a:rPr>
              <a:t>covP11P22        covP12P22        covP13P22          covP14P22       </a:t>
            </a:r>
            <a:r>
              <a:rPr lang="en-US" sz="1600">
                <a:solidFill>
                  <a:srgbClr val="00B0F0"/>
                </a:solidFill>
                <a:latin typeface="Calibri"/>
              </a:rPr>
              <a:t>covP21P22     varP22 </a:t>
            </a:r>
            <a:endParaRPr/>
          </a:p>
          <a:p>
            <a:pPr>
              <a:lnSpc>
                <a:spcPct val="100000"/>
              </a:lnSpc>
            </a:pPr>
            <a:r>
              <a:rPr lang="en-US" sz="1600">
                <a:solidFill>
                  <a:srgbClr val="1C6295"/>
                </a:solidFill>
                <a:latin typeface="Calibri"/>
              </a:rPr>
              <a:t>covP11P23        covP12P23        covP13P23          covP14P23          </a:t>
            </a:r>
            <a:r>
              <a:rPr lang="en-US" sz="1600">
                <a:solidFill>
                  <a:srgbClr val="00B0F0"/>
                </a:solidFill>
                <a:latin typeface="Calibri"/>
              </a:rPr>
              <a:t>covP21P23       covP22P23      varP23</a:t>
            </a:r>
            <a:endParaRPr/>
          </a:p>
          <a:p>
            <a:pPr>
              <a:lnSpc>
                <a:spcPct val="100000"/>
              </a:lnSpc>
            </a:pPr>
            <a:r>
              <a:rPr lang="en-US" sz="1600">
                <a:solidFill>
                  <a:srgbClr val="1C6295"/>
                </a:solidFill>
                <a:latin typeface="Calibri"/>
              </a:rPr>
              <a:t>covP11P24        covP12P24        covP13P24          covP14P24          </a:t>
            </a:r>
            <a:r>
              <a:rPr lang="en-US" sz="1600">
                <a:solidFill>
                  <a:srgbClr val="00B0F0"/>
                </a:solidFill>
                <a:latin typeface="Calibri"/>
              </a:rPr>
              <a:t>covP21P24        covP22P23       covP23P24          varP24</a:t>
            </a:r>
            <a:endParaRPr/>
          </a:p>
        </p:txBody>
      </p:sp>
      <p:sp>
        <p:nvSpPr>
          <p:cNvPr id="149" name="TextShape 2"/>
          <p:cNvSpPr txBox="1"/>
          <p:nvPr/>
        </p:nvSpPr>
        <p:spPr>
          <a:xfrm>
            <a:off x="2152800" y="365040"/>
            <a:ext cx="7886520" cy="1325160"/>
          </a:xfrm>
          <a:prstGeom prst="rect">
            <a:avLst/>
          </a:prstGeom>
        </p:spPr>
        <p:txBody>
          <a:bodyPr anchor="b"/>
          <a:lstStyle/>
          <a:p>
            <a:pPr>
              <a:lnSpc>
                <a:spcPct val="85000"/>
              </a:lnSpc>
            </a:pPr>
            <a:r>
              <a:rPr lang="en-US" sz="4800">
                <a:solidFill>
                  <a:srgbClr val="404040"/>
                </a:solidFill>
                <a:latin typeface="Calibri Light"/>
              </a:rPr>
              <a:t>OBJECTIVE: model the observed covariance matrix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Matrices used in Model</a:t>
            </a:r>
            <a:endParaRPr/>
          </a:p>
        </p:txBody>
      </p:sp>
      <p:sp>
        <p:nvSpPr>
          <p:cNvPr id="151" name="TextShape 2"/>
          <p:cNvSpPr txBox="1"/>
          <p:nvPr/>
        </p:nvSpPr>
        <p:spPr>
          <a:xfrm>
            <a:off x="1193040" y="1859040"/>
            <a:ext cx="10058040" cy="4023000"/>
          </a:xfrm>
          <a:prstGeom prst="rect">
            <a:avLst/>
          </a:prstGeom>
        </p:spPr>
        <p:txBody>
          <a:bodyPr lIns="0" rIns="0"/>
          <a:lstStyle/>
          <a:p>
            <a:pPr>
              <a:lnSpc>
                <a:spcPct val="90000"/>
              </a:lnSpc>
              <a:buFont typeface="Calibri"/>
              <a:buChar char=" "/>
            </a:pPr>
            <a:r>
              <a:rPr lang="en-US" sz="3200">
                <a:solidFill>
                  <a:srgbClr val="404040"/>
                </a:solidFill>
                <a:latin typeface="Symbol"/>
              </a:rPr>
              <a:t>S</a:t>
            </a:r>
            <a:r>
              <a:rPr lang="en-US" sz="3200">
                <a:solidFill>
                  <a:srgbClr val="404040"/>
                </a:solidFill>
                <a:latin typeface="Calibri"/>
              </a:rPr>
              <a:t> = Λ</a:t>
            </a:r>
            <a:r>
              <a:rPr lang="en-US" sz="3200">
                <a:solidFill>
                  <a:srgbClr val="404040"/>
                </a:solidFill>
                <a:latin typeface="Symbol"/>
              </a:rPr>
              <a:t>(I-B)</a:t>
            </a:r>
            <a:r>
              <a:rPr lang="en-US" sz="3200">
                <a:solidFill>
                  <a:srgbClr val="404040"/>
                </a:solidFill>
                <a:latin typeface="Calibri"/>
              </a:rPr>
              <a:t>-</a:t>
            </a:r>
            <a:r>
              <a:rPr lang="en-US" sz="3200">
                <a:solidFill>
                  <a:srgbClr val="404040"/>
                </a:solidFill>
                <a:latin typeface="Symbol"/>
              </a:rPr>
              <a:t>Y (I-B)</a:t>
            </a:r>
            <a:r>
              <a:rPr lang="en-US" sz="3200">
                <a:solidFill>
                  <a:srgbClr val="404040"/>
                </a:solidFill>
                <a:latin typeface="Calibri"/>
              </a:rPr>
              <a:t> -t</a:t>
            </a:r>
            <a:r>
              <a:rPr lang="en-US" sz="3200">
                <a:solidFill>
                  <a:srgbClr val="404040"/>
                </a:solidFill>
                <a:latin typeface="Symbol"/>
              </a:rPr>
              <a:t> </a:t>
            </a:r>
            <a:r>
              <a:rPr lang="en-US" sz="3200">
                <a:solidFill>
                  <a:srgbClr val="404040"/>
                </a:solidFill>
                <a:latin typeface="Calibri"/>
              </a:rPr>
              <a:t>Λ t </a:t>
            </a:r>
            <a:r>
              <a:rPr lang="en-US" sz="3200">
                <a:solidFill>
                  <a:srgbClr val="404040"/>
                </a:solidFill>
                <a:latin typeface="Symbol"/>
              </a:rPr>
              <a:t>+ Q</a:t>
            </a:r>
            <a:r>
              <a:rPr lang="en-US" sz="3200">
                <a:solidFill>
                  <a:srgbClr val="404040"/>
                </a:solidFill>
                <a:latin typeface="Calibri"/>
              </a:rPr>
              <a:t>  </a:t>
            </a:r>
            <a:endParaRPr/>
          </a:p>
          <a:p>
            <a:pPr>
              <a:lnSpc>
                <a:spcPct val="100000"/>
              </a:lnSpc>
            </a:pPr>
            <a:endParaRPr/>
          </a:p>
          <a:p>
            <a:pPr>
              <a:lnSpc>
                <a:spcPct val="100000"/>
              </a:lnSpc>
            </a:pPr>
            <a:r>
              <a:rPr lang="en-US" sz="2300" b="1">
                <a:solidFill>
                  <a:srgbClr val="000000"/>
                </a:solidFill>
                <a:latin typeface="Calibri"/>
              </a:rPr>
              <a:t>ne = number of latent variables in the model</a:t>
            </a:r>
            <a:endParaRPr/>
          </a:p>
          <a:p>
            <a:pPr>
              <a:lnSpc>
                <a:spcPct val="100000"/>
              </a:lnSpc>
            </a:pPr>
            <a:r>
              <a:rPr lang="en-US" sz="2300" b="1">
                <a:solidFill>
                  <a:srgbClr val="000000"/>
                </a:solidFill>
                <a:latin typeface="Calibri"/>
              </a:rPr>
              <a:t>ny = number of observed variables </a:t>
            </a:r>
            <a:endParaRPr/>
          </a:p>
          <a:p>
            <a:pPr>
              <a:lnSpc>
                <a:spcPct val="100000"/>
              </a:lnSpc>
            </a:pPr>
            <a:endParaRPr/>
          </a:p>
          <a:p>
            <a:pPr>
              <a:lnSpc>
                <a:spcPct val="100000"/>
              </a:lnSpc>
            </a:pPr>
            <a:r>
              <a:rPr lang="en-US" sz="2300">
                <a:solidFill>
                  <a:srgbClr val="404040"/>
                </a:solidFill>
                <a:latin typeface="Calibri"/>
              </a:rPr>
              <a:t>∑  = Sigma     = 	Expected covariance matrix observed variables y			= ny x ny</a:t>
            </a:r>
            <a:endParaRPr/>
          </a:p>
          <a:p>
            <a:pPr>
              <a:lnSpc>
                <a:spcPct val="100000"/>
              </a:lnSpc>
            </a:pPr>
            <a:r>
              <a:rPr lang="en-US" sz="2300">
                <a:solidFill>
                  <a:srgbClr val="404040"/>
                </a:solidFill>
                <a:latin typeface="Calibri"/>
              </a:rPr>
              <a:t>Λ  = Lambda =	Factor Loading Matrix					= ny x ne</a:t>
            </a:r>
            <a:endParaRPr/>
          </a:p>
          <a:p>
            <a:pPr>
              <a:lnSpc>
                <a:spcPct val="100000"/>
              </a:lnSpc>
            </a:pPr>
            <a:r>
              <a:rPr lang="en-US" sz="2300">
                <a:solidFill>
                  <a:srgbClr val="404040"/>
                </a:solidFill>
                <a:latin typeface="Calibri"/>
              </a:rPr>
              <a:t>Β  = Beta	     = 	Matrix with regression coefficients between </a:t>
            </a:r>
            <a:r>
              <a:rPr lang="en-US" sz="2300">
                <a:solidFill>
                  <a:srgbClr val="FF0000"/>
                </a:solidFill>
                <a:latin typeface="Calibri"/>
              </a:rPr>
              <a:t>latent variables            	</a:t>
            </a:r>
            <a:r>
              <a:rPr lang="en-US" sz="2300">
                <a:solidFill>
                  <a:srgbClr val="000000"/>
                </a:solidFill>
                <a:latin typeface="Calibri"/>
              </a:rPr>
              <a:t>= ne x ne</a:t>
            </a:r>
            <a:endParaRPr/>
          </a:p>
          <a:p>
            <a:pPr>
              <a:lnSpc>
                <a:spcPct val="100000"/>
              </a:lnSpc>
            </a:pPr>
            <a:r>
              <a:rPr lang="en-US" sz="2300">
                <a:solidFill>
                  <a:srgbClr val="404040"/>
                </a:solidFill>
                <a:latin typeface="Calibri"/>
              </a:rPr>
              <a:t>ϴ  = Theta     = 	Matrix with residuals					= ny x ny</a:t>
            </a:r>
            <a:endParaRPr/>
          </a:p>
          <a:p>
            <a:pPr>
              <a:lnSpc>
                <a:spcPct val="100000"/>
              </a:lnSpc>
            </a:pPr>
            <a:r>
              <a:rPr lang="en-US" sz="2400">
                <a:solidFill>
                  <a:srgbClr val="404040"/>
                </a:solidFill>
                <a:latin typeface="Calibri"/>
              </a:rPr>
              <a:t>Ψ = Psy	     = 	Matrix with variances and covariance between </a:t>
            </a:r>
            <a:r>
              <a:rPr lang="en-US" sz="2400">
                <a:solidFill>
                  <a:srgbClr val="FF0000"/>
                </a:solidFill>
                <a:latin typeface="Calibri"/>
              </a:rPr>
              <a:t>latent variables </a:t>
            </a:r>
            <a:r>
              <a:rPr lang="en-US" sz="2400" b="1">
                <a:solidFill>
                  <a:srgbClr val="FF0000"/>
                </a:solidFill>
                <a:latin typeface="Calibri"/>
              </a:rPr>
              <a:t>	</a:t>
            </a:r>
            <a:r>
              <a:rPr lang="en-US" sz="2400">
                <a:solidFill>
                  <a:srgbClr val="404040"/>
                </a:solidFill>
                <a:latin typeface="Calibri"/>
              </a:rPr>
              <a:t>= ne x ne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152" name="Picture 3"/>
          <p:cNvPicPr/>
          <p:nvPr/>
        </p:nvPicPr>
        <p:blipFill>
          <a:blip r:embed="rId2"/>
          <a:stretch>
            <a:fillRect/>
          </a:stretch>
        </p:blipFill>
        <p:spPr>
          <a:xfrm>
            <a:off x="9740880" y="0"/>
            <a:ext cx="1510200" cy="157176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1">
                                            <p:txEl>
                                              <p:pRg st="33" end="78"/>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51">
                                            <p:txEl>
                                              <p:pRg st="78" end="1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51">
                                            <p:txEl>
                                              <p:pRg st="114" end="19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51">
                                            <p:txEl>
                                              <p:pRg st="192" end="24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51">
                                            <p:txEl>
                                              <p:pRg st="242" end="34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51">
                                            <p:txEl>
                                              <p:pRg st="343" end="39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51">
                                            <p:txEl>
                                              <p:pRg st="397" end="4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Dimensions of matrices for 4 time points in </a:t>
            </a:r>
            <a:r>
              <a:rPr lang="en-US" sz="4800" b="1">
                <a:solidFill>
                  <a:srgbClr val="42BA97"/>
                </a:solidFill>
                <a:latin typeface="Calibri Light"/>
              </a:rPr>
              <a:t>normal</a:t>
            </a:r>
            <a:r>
              <a:rPr lang="en-US" sz="4800">
                <a:solidFill>
                  <a:srgbClr val="404040"/>
                </a:solidFill>
                <a:latin typeface="Calibri Light"/>
              </a:rPr>
              <a:t> simplex specification</a:t>
            </a:r>
            <a:endParaRPr/>
          </a:p>
        </p:txBody>
      </p:sp>
      <p:sp>
        <p:nvSpPr>
          <p:cNvPr id="154" name="TextShape 2"/>
          <p:cNvSpPr txBox="1"/>
          <p:nvPr/>
        </p:nvSpPr>
        <p:spPr>
          <a:xfrm>
            <a:off x="1095480" y="2023920"/>
            <a:ext cx="10058040" cy="4023000"/>
          </a:xfrm>
          <a:prstGeom prst="rect">
            <a:avLst/>
          </a:prstGeom>
        </p:spPr>
        <p:txBody>
          <a:bodyPr lIns="0" rIns="0"/>
          <a:lstStyle/>
          <a:p>
            <a:pPr>
              <a:lnSpc>
                <a:spcPct val="100000"/>
              </a:lnSpc>
            </a:pPr>
            <a:r>
              <a:rPr lang="en-US" sz="2900">
                <a:solidFill>
                  <a:srgbClr val="404040"/>
                </a:solidFill>
                <a:latin typeface="Calibri"/>
              </a:rPr>
              <a:t>∑MZ = Λ * solve(I- Β) * ΨMZ * t(solve(I- Β)) * t(Λ) + ϴMZ</a:t>
            </a:r>
            <a:endParaRPr/>
          </a:p>
          <a:p>
            <a:pPr>
              <a:lnSpc>
                <a:spcPct val="100000"/>
              </a:lnSpc>
            </a:pPr>
            <a:r>
              <a:rPr lang="en-US" sz="2900">
                <a:solidFill>
                  <a:srgbClr val="404040"/>
                </a:solidFill>
                <a:latin typeface="Calibri"/>
              </a:rPr>
              <a:t>∑DZ = Λ * solve(I- Β) * ΨDZ * t(solve(I- Β)) * t(Λ) + ϴDZ</a:t>
            </a:r>
            <a:endParaRPr/>
          </a:p>
          <a:p>
            <a:pPr lvl="1">
              <a:lnSpc>
                <a:spcPct val="170000"/>
              </a:lnSpc>
              <a:buFont typeface="Wingdings" charset="2"/>
              <a:buChar char=""/>
            </a:pPr>
            <a:r>
              <a:rPr lang="en-US" sz="2200" b="1">
                <a:solidFill>
                  <a:srgbClr val="42BA97"/>
                </a:solidFill>
                <a:latin typeface="Calibri"/>
              </a:rPr>
              <a:t>Twins = 2</a:t>
            </a:r>
            <a:endParaRPr/>
          </a:p>
          <a:p>
            <a:pPr lvl="1">
              <a:lnSpc>
                <a:spcPct val="100000"/>
              </a:lnSpc>
              <a:buFont typeface="Wingdings" charset="2"/>
              <a:buChar char=""/>
            </a:pPr>
            <a:r>
              <a:rPr lang="en-US" sz="2200" b="1">
                <a:solidFill>
                  <a:srgbClr val="42BA97"/>
                </a:solidFill>
                <a:latin typeface="Calibri"/>
              </a:rPr>
              <a:t>Time points  = 4</a:t>
            </a:r>
            <a:endParaRPr/>
          </a:p>
          <a:p>
            <a:pPr lvl="1">
              <a:lnSpc>
                <a:spcPct val="100000"/>
              </a:lnSpc>
              <a:buFont typeface="Wingdings" charset="2"/>
              <a:buChar char=""/>
            </a:pPr>
            <a:r>
              <a:rPr lang="en-US" sz="2200" b="1">
                <a:solidFill>
                  <a:srgbClr val="42BA97"/>
                </a:solidFill>
                <a:latin typeface="Calibri"/>
              </a:rPr>
              <a:t>ny = 4 time points for 2 twins  =  8</a:t>
            </a:r>
            <a:endParaRPr/>
          </a:p>
          <a:p>
            <a:pPr lvl="1">
              <a:lnSpc>
                <a:spcPct val="100000"/>
              </a:lnSpc>
              <a:buFont typeface="Wingdings" charset="2"/>
              <a:buChar char=""/>
            </a:pPr>
            <a:r>
              <a:rPr lang="en-US" sz="2200" b="1">
                <a:solidFill>
                  <a:srgbClr val="42BA97"/>
                </a:solidFill>
                <a:latin typeface="Calibri"/>
              </a:rPr>
              <a:t>ne = latent variables A, C, E at each timepoint for each twin: 3  x 4 x 2 = 24</a:t>
            </a:r>
            <a:endParaRPr/>
          </a:p>
          <a:p>
            <a:endParaRPr/>
          </a:p>
          <a:p>
            <a:pPr>
              <a:lnSpc>
                <a:spcPct val="100000"/>
              </a:lnSpc>
            </a:pPr>
            <a:r>
              <a:rPr lang="en-US" sz="2100">
                <a:solidFill>
                  <a:srgbClr val="404040"/>
                </a:solidFill>
                <a:latin typeface="Calibri"/>
              </a:rPr>
              <a:t>∑  = Sigma     	= 	8 x 8		= ny x ny</a:t>
            </a:r>
            <a:endParaRPr/>
          </a:p>
          <a:p>
            <a:pPr>
              <a:lnSpc>
                <a:spcPct val="100000"/>
              </a:lnSpc>
            </a:pPr>
            <a:r>
              <a:rPr lang="en-US" sz="2100">
                <a:solidFill>
                  <a:srgbClr val="404040"/>
                </a:solidFill>
                <a:latin typeface="Calibri"/>
              </a:rPr>
              <a:t>Λ  = Lambda 	=	8 x 24		= ny x ne</a:t>
            </a:r>
            <a:endParaRPr/>
          </a:p>
          <a:p>
            <a:pPr>
              <a:lnSpc>
                <a:spcPct val="100000"/>
              </a:lnSpc>
            </a:pPr>
            <a:r>
              <a:rPr lang="en-US" sz="2100">
                <a:solidFill>
                  <a:srgbClr val="404040"/>
                </a:solidFill>
                <a:latin typeface="Calibri"/>
              </a:rPr>
              <a:t>Β  = Beta	       	= 	24 x 24</a:t>
            </a:r>
            <a:r>
              <a:rPr lang="en-US" sz="2100">
                <a:solidFill>
                  <a:srgbClr val="FF0000"/>
                </a:solidFill>
                <a:latin typeface="Calibri"/>
              </a:rPr>
              <a:t>   		</a:t>
            </a:r>
            <a:r>
              <a:rPr lang="en-US" sz="2100">
                <a:solidFill>
                  <a:srgbClr val="000000"/>
                </a:solidFill>
                <a:latin typeface="Calibri"/>
              </a:rPr>
              <a:t>=  ne x ne</a:t>
            </a:r>
            <a:endParaRPr/>
          </a:p>
          <a:p>
            <a:pPr>
              <a:lnSpc>
                <a:spcPct val="100000"/>
              </a:lnSpc>
            </a:pPr>
            <a:r>
              <a:rPr lang="en-US" sz="2100">
                <a:solidFill>
                  <a:srgbClr val="404040"/>
                </a:solidFill>
                <a:latin typeface="Calibri"/>
              </a:rPr>
              <a:t>Ψ = Psy		= 	24 x 24</a:t>
            </a:r>
            <a:r>
              <a:rPr lang="en-US" sz="2100">
                <a:solidFill>
                  <a:srgbClr val="FF0000"/>
                </a:solidFill>
                <a:latin typeface="Calibri"/>
              </a:rPr>
              <a:t>		</a:t>
            </a:r>
            <a:r>
              <a:rPr lang="en-US" sz="2100">
                <a:solidFill>
                  <a:srgbClr val="404040"/>
                </a:solidFill>
                <a:latin typeface="Calibri"/>
              </a:rPr>
              <a:t>= ne x ne</a:t>
            </a:r>
            <a:endParaRPr/>
          </a:p>
          <a:p>
            <a:pPr>
              <a:lnSpc>
                <a:spcPct val="100000"/>
              </a:lnSpc>
            </a:pPr>
            <a:r>
              <a:rPr lang="en-US" sz="2100">
                <a:solidFill>
                  <a:srgbClr val="404040"/>
                </a:solidFill>
                <a:latin typeface="Calibri"/>
              </a:rPr>
              <a:t>ϴ  = Theta		= 	8 x 8		= ny x ny</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55" name="CustomShape 3"/>
          <p:cNvSpPr/>
          <p:nvPr/>
        </p:nvSpPr>
        <p:spPr>
          <a:xfrm>
            <a:off x="8975880" y="4329000"/>
            <a:ext cx="1934640" cy="12596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a:solidFill>
                  <a:srgbClr val="FFFFFF"/>
                </a:solidFill>
                <a:latin typeface="Calibri"/>
              </a:rPr>
              <a:t>Does not allow us to regress E on P</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4">
                                            <p:txEl>
                                              <p:pRg st="116" end="126"/>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54">
                                            <p:txEl>
                                              <p:pRg st="126" end="143"/>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54">
                                            <p:txEl>
                                              <p:pRg st="143" end="180"/>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54">
                                            <p:txEl>
                                              <p:pRg st="180" end="25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54">
                                            <p:txEl>
                                              <p:pRg st="260" end="29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54">
                                            <p:txEl>
                                              <p:pRg st="296" end="329"/>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54">
                                            <p:txEl>
                                              <p:pRg st="329" end="373"/>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54">
                                            <p:txEl>
                                              <p:pRg st="373" end="404"/>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54">
                                            <p:txEl>
                                              <p:pRg st="404" end="43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PROBLEM:
Regression from Observed to Latent variable</a:t>
            </a:r>
            <a:endParaRPr/>
          </a:p>
        </p:txBody>
      </p:sp>
      <p:sp>
        <p:nvSpPr>
          <p:cNvPr id="157" name="TextShape 2"/>
          <p:cNvSpPr txBox="1"/>
          <p:nvPr/>
        </p:nvSpPr>
        <p:spPr>
          <a:xfrm>
            <a:off x="0" y="0"/>
            <a:ext cx="0" cy="0"/>
          </a:xfrm>
          <a:prstGeom prst="rect">
            <a:avLst/>
          </a:prstGeom>
        </p:spPr>
        <p:txBody>
          <a:bodyPr lIns="90000" tIns="45000" rIns="90000" bIns="45000"/>
          <a:lstStyle/>
          <a:p>
            <a:pPr>
              <a:lnSpc>
                <a:spcPct val="100000"/>
              </a:lnSpc>
            </a:pPr>
            <a:fld id="{618141E1-B151-4191-B1E1-91D171416151}" type="slidenum">
              <a:rPr lang="en-US">
                <a:solidFill>
                  <a:srgbClr val="000000"/>
                </a:solidFill>
                <a:latin typeface="Calibri"/>
              </a:rPr>
              <a:t>7</a:t>
            </a:fld>
            <a:endParaRPr/>
          </a:p>
        </p:txBody>
      </p:sp>
      <p:sp>
        <p:nvSpPr>
          <p:cNvPr id="158" name="CustomShape 3"/>
          <p:cNvSpPr/>
          <p:nvPr/>
        </p:nvSpPr>
        <p:spPr>
          <a:xfrm>
            <a:off x="1097280" y="1845720"/>
            <a:ext cx="10058040" cy="4417920"/>
          </a:xfrm>
          <a:prstGeom prst="rect">
            <a:avLst/>
          </a:prstGeom>
        </p:spPr>
        <p:txBody>
          <a:bodyPr lIns="0" rIns="0"/>
          <a:lstStyle/>
          <a:p>
            <a:pPr>
              <a:lnSpc>
                <a:spcPct val="100000"/>
              </a:lnSpc>
            </a:pPr>
            <a:r>
              <a:rPr lang="en-US" sz="2400" b="1">
                <a:solidFill>
                  <a:srgbClr val="404040"/>
                </a:solidFill>
                <a:latin typeface="Calibri"/>
              </a:rPr>
              <a:t>Normally </a:t>
            </a:r>
            <a:endParaRPr/>
          </a:p>
          <a:p>
            <a:pPr>
              <a:lnSpc>
                <a:spcPct val="100000"/>
              </a:lnSpc>
            </a:pPr>
            <a:r>
              <a:rPr lang="en-US" sz="2000">
                <a:solidFill>
                  <a:srgbClr val="404040"/>
                </a:solidFill>
                <a:latin typeface="Calibri"/>
              </a:rPr>
              <a:t>PSY matrix only has latent variables.</a:t>
            </a:r>
            <a:endParaRPr/>
          </a:p>
          <a:p>
            <a:pPr>
              <a:lnSpc>
                <a:spcPct val="100000"/>
              </a:lnSpc>
            </a:pPr>
            <a:r>
              <a:rPr lang="en-US" sz="2000">
                <a:solidFill>
                  <a:srgbClr val="404040"/>
                </a:solidFill>
                <a:latin typeface="Calibri"/>
              </a:rPr>
              <a:t>In case of twin modeling: the variables A, C, and E  </a:t>
            </a:r>
            <a:r>
              <a:rPr lang="en-US" sz="2000">
                <a:solidFill>
                  <a:srgbClr val="404040"/>
                </a:solidFill>
                <a:latin typeface="Wingdings"/>
              </a:rPr>
              <a:t></a:t>
            </a:r>
            <a:r>
              <a:rPr lang="en-US" sz="2000">
                <a:solidFill>
                  <a:srgbClr val="404040"/>
                </a:solidFill>
                <a:latin typeface="Calibri"/>
              </a:rPr>
              <a:t> 24 x 24</a:t>
            </a:r>
            <a:endParaRPr/>
          </a:p>
          <a:p>
            <a:pPr>
              <a:lnSpc>
                <a:spcPct val="100000"/>
              </a:lnSpc>
            </a:pPr>
            <a:endParaRPr/>
          </a:p>
          <a:p>
            <a:pPr>
              <a:lnSpc>
                <a:spcPct val="100000"/>
              </a:lnSpc>
            </a:pPr>
            <a:r>
              <a:rPr lang="en-US" sz="2000" b="1">
                <a:solidFill>
                  <a:srgbClr val="404040"/>
                </a:solidFill>
                <a:latin typeface="Calibri"/>
              </a:rPr>
              <a:t>Problem</a:t>
            </a:r>
            <a:endParaRPr/>
          </a:p>
          <a:p>
            <a:pPr>
              <a:lnSpc>
                <a:spcPct val="100000"/>
              </a:lnSpc>
            </a:pPr>
            <a:r>
              <a:rPr lang="en-US" sz="2000">
                <a:solidFill>
                  <a:srgbClr val="404040"/>
                </a:solidFill>
                <a:latin typeface="Calibri"/>
              </a:rPr>
              <a:t>Impossible to regress from observed to latent</a:t>
            </a:r>
            <a:endParaRPr/>
          </a:p>
          <a:p>
            <a:pPr>
              <a:lnSpc>
                <a:spcPct val="100000"/>
              </a:lnSpc>
            </a:pPr>
            <a:r>
              <a:rPr lang="en-US" sz="2000">
                <a:solidFill>
                  <a:srgbClr val="404040"/>
                </a:solidFill>
                <a:latin typeface="Calibri"/>
              </a:rPr>
              <a:t>For that we need all variables in Ψ, thus P, A, C, and E.</a:t>
            </a:r>
            <a:endParaRPr/>
          </a:p>
          <a:p>
            <a:pPr>
              <a:lnSpc>
                <a:spcPct val="100000"/>
              </a:lnSpc>
            </a:pPr>
            <a:endParaRPr/>
          </a:p>
          <a:p>
            <a:pPr>
              <a:lnSpc>
                <a:spcPct val="100000"/>
              </a:lnSpc>
            </a:pPr>
            <a:r>
              <a:rPr lang="en-US" sz="2400" b="1">
                <a:solidFill>
                  <a:srgbClr val="404040"/>
                </a:solidFill>
                <a:latin typeface="Calibri"/>
              </a:rPr>
              <a:t>Solution: </a:t>
            </a:r>
            <a:r>
              <a:rPr lang="en-US" sz="2200">
                <a:solidFill>
                  <a:srgbClr val="404040"/>
                </a:solidFill>
                <a:latin typeface="Calibri"/>
              </a:rPr>
              <a:t>Change dimensions of matrices</a:t>
            </a:r>
            <a:endParaRPr/>
          </a:p>
          <a:p>
            <a:pPr>
              <a:lnSpc>
                <a:spcPct val="100000"/>
              </a:lnSpc>
            </a:pPr>
            <a:r>
              <a:rPr lang="en-US" sz="2200">
                <a:solidFill>
                  <a:srgbClr val="404040"/>
                </a:solidFill>
                <a:latin typeface="Calibri"/>
              </a:rPr>
              <a:t>Beam observed variables into Ψ space </a:t>
            </a:r>
            <a:endParaRPr/>
          </a:p>
          <a:p>
            <a:pPr>
              <a:lnSpc>
                <a:spcPct val="100000"/>
              </a:lnSpc>
            </a:pPr>
            <a:endParaRPr/>
          </a:p>
          <a:p>
            <a:pPr>
              <a:lnSpc>
                <a:spcPct val="100000"/>
              </a:lnSpc>
            </a:pPr>
            <a:endParaRPr/>
          </a:p>
          <a:p>
            <a:pPr>
              <a:lnSpc>
                <a:spcPct val="100000"/>
              </a:lnSpc>
            </a:pPr>
            <a:endParaRPr/>
          </a:p>
        </p:txBody>
      </p:sp>
      <p:pic>
        <p:nvPicPr>
          <p:cNvPr id="159" name="Picture 6"/>
          <p:cNvPicPr/>
          <p:nvPr/>
        </p:nvPicPr>
        <p:blipFill>
          <a:blip r:embed="rId2"/>
          <a:stretch>
            <a:fillRect/>
          </a:stretch>
        </p:blipFill>
        <p:spPr>
          <a:xfrm>
            <a:off x="8795880" y="3200760"/>
            <a:ext cx="2790000" cy="279000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8">
                                            <p:txEl>
                                              <p:pRg st="0" end="1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58">
                                            <p:txEl>
                                              <p:pRg st="10" end="48"/>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58">
                                            <p:txEl>
                                              <p:pRg st="48" end="1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58">
                                            <p:txEl>
                                              <p:pRg st="112" end="120"/>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58">
                                            <p:txEl>
                                              <p:pRg st="120" end="16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58">
                                            <p:txEl>
                                              <p:pRg st="166" end="22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58">
                                            <p:txEl>
                                              <p:pRg st="225" end="265"/>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58">
                                            <p:txEl>
                                              <p:pRg st="265" end="30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Dimensions of matrices for 4 time points in </a:t>
            </a:r>
            <a:r>
              <a:rPr lang="en-US" sz="4800" b="1">
                <a:solidFill>
                  <a:srgbClr val="FF0000"/>
                </a:solidFill>
                <a:latin typeface="Calibri Light"/>
              </a:rPr>
              <a:t>our</a:t>
            </a:r>
            <a:r>
              <a:rPr lang="en-US" sz="4800">
                <a:solidFill>
                  <a:srgbClr val="404040"/>
                </a:solidFill>
                <a:latin typeface="Calibri Light"/>
              </a:rPr>
              <a:t> simplex specification</a:t>
            </a:r>
            <a:endParaRPr/>
          </a:p>
        </p:txBody>
      </p:sp>
      <p:sp>
        <p:nvSpPr>
          <p:cNvPr id="161" name="TextShape 2"/>
          <p:cNvSpPr txBox="1"/>
          <p:nvPr/>
        </p:nvSpPr>
        <p:spPr>
          <a:xfrm>
            <a:off x="1095480" y="2023920"/>
            <a:ext cx="10058040" cy="4023000"/>
          </a:xfrm>
          <a:prstGeom prst="rect">
            <a:avLst/>
          </a:prstGeom>
        </p:spPr>
        <p:txBody>
          <a:bodyPr lIns="0" rIns="0"/>
          <a:lstStyle/>
          <a:p>
            <a:pPr>
              <a:lnSpc>
                <a:spcPct val="100000"/>
              </a:lnSpc>
            </a:pPr>
            <a:r>
              <a:rPr lang="en-US" sz="2900">
                <a:solidFill>
                  <a:srgbClr val="404040"/>
                </a:solidFill>
                <a:latin typeface="Calibri"/>
              </a:rPr>
              <a:t>∑MZ = Λ * solve(I- Β) * ΨMZ * t(solve(I- Β)) * t(Λ) + ϴMZ</a:t>
            </a:r>
            <a:endParaRPr/>
          </a:p>
          <a:p>
            <a:pPr>
              <a:lnSpc>
                <a:spcPct val="100000"/>
              </a:lnSpc>
            </a:pPr>
            <a:r>
              <a:rPr lang="en-US" sz="2900">
                <a:solidFill>
                  <a:srgbClr val="404040"/>
                </a:solidFill>
                <a:latin typeface="Calibri"/>
              </a:rPr>
              <a:t>∑DZ = Λ * solve(I- Β) * ΨDZ * t(solve(I- Β)) * t(Λ) + ϴDZ</a:t>
            </a:r>
            <a:endParaRPr/>
          </a:p>
          <a:p>
            <a:pPr>
              <a:lnSpc>
                <a:spcPct val="100000"/>
              </a:lnSpc>
            </a:pPr>
            <a:endParaRPr/>
          </a:p>
          <a:p>
            <a:pPr lvl="1">
              <a:lnSpc>
                <a:spcPct val="100000"/>
              </a:lnSpc>
              <a:buFont typeface="Wingdings" charset="2"/>
              <a:buChar char=""/>
            </a:pPr>
            <a:r>
              <a:rPr lang="en-US" sz="2200" b="1">
                <a:solidFill>
                  <a:srgbClr val="42BA97"/>
                </a:solidFill>
                <a:latin typeface="Calibri"/>
              </a:rPr>
              <a:t>Twins = 2</a:t>
            </a:r>
            <a:endParaRPr/>
          </a:p>
          <a:p>
            <a:pPr lvl="1">
              <a:lnSpc>
                <a:spcPct val="100000"/>
              </a:lnSpc>
              <a:buFont typeface="Wingdings" charset="2"/>
              <a:buChar char=""/>
            </a:pPr>
            <a:r>
              <a:rPr lang="en-US" sz="2200" b="1">
                <a:solidFill>
                  <a:srgbClr val="42BA97"/>
                </a:solidFill>
                <a:latin typeface="Calibri"/>
              </a:rPr>
              <a:t>Time points  = 4</a:t>
            </a:r>
            <a:endParaRPr/>
          </a:p>
          <a:p>
            <a:pPr lvl="1">
              <a:lnSpc>
                <a:spcPct val="100000"/>
              </a:lnSpc>
              <a:buFont typeface="Wingdings" charset="2"/>
              <a:buChar char=""/>
            </a:pPr>
            <a:r>
              <a:rPr lang="en-US" sz="2200" b="1">
                <a:solidFill>
                  <a:srgbClr val="42BA97"/>
                </a:solidFill>
                <a:latin typeface="Calibri"/>
              </a:rPr>
              <a:t>ny = 4 time points for 2 twins = 8</a:t>
            </a:r>
            <a:endParaRPr/>
          </a:p>
          <a:p>
            <a:pPr lvl="1">
              <a:lnSpc>
                <a:spcPct val="100000"/>
              </a:lnSpc>
              <a:buFont typeface="Wingdings" charset="2"/>
              <a:buChar char=""/>
            </a:pPr>
            <a:r>
              <a:rPr lang="en-US" sz="2200" b="1">
                <a:solidFill>
                  <a:srgbClr val="000000"/>
                </a:solidFill>
                <a:latin typeface="Calibri"/>
              </a:rPr>
              <a:t>ne = latent variables A, C, E plus observed P at each time point for each twin: </a:t>
            </a:r>
            <a:r>
              <a:rPr lang="en-US" sz="2200" b="1">
                <a:solidFill>
                  <a:srgbClr val="FF0000"/>
                </a:solidFill>
                <a:latin typeface="Calibri"/>
              </a:rPr>
              <a:t>4 x 4 x 2 = 32</a:t>
            </a:r>
            <a:endParaRPr/>
          </a:p>
          <a:p>
            <a:pPr>
              <a:lnSpc>
                <a:spcPct val="100000"/>
              </a:lnSpc>
            </a:pPr>
            <a:r>
              <a:rPr lang="en-US" sz="2100" b="1">
                <a:solidFill>
                  <a:srgbClr val="404040"/>
                </a:solidFill>
                <a:latin typeface="Calibri"/>
              </a:rPr>
              <a:t>∑  = Sigma     	= 	8 x 8		= ny x ny</a:t>
            </a:r>
            <a:endParaRPr/>
          </a:p>
          <a:p>
            <a:pPr>
              <a:lnSpc>
                <a:spcPct val="100000"/>
              </a:lnSpc>
            </a:pPr>
            <a:r>
              <a:rPr lang="en-US" sz="2100" b="1">
                <a:solidFill>
                  <a:srgbClr val="404040"/>
                </a:solidFill>
                <a:latin typeface="Calibri"/>
              </a:rPr>
              <a:t>Λ  = Lambda 	=	8 x </a:t>
            </a:r>
            <a:r>
              <a:rPr lang="en-US" sz="2100" b="1">
                <a:solidFill>
                  <a:srgbClr val="FF0000"/>
                </a:solidFill>
                <a:latin typeface="Calibri"/>
              </a:rPr>
              <a:t>32</a:t>
            </a:r>
            <a:r>
              <a:rPr lang="en-US" sz="2100" b="1">
                <a:solidFill>
                  <a:srgbClr val="404040"/>
                </a:solidFill>
                <a:latin typeface="Calibri"/>
              </a:rPr>
              <a:t>		= ny x ne</a:t>
            </a:r>
            <a:endParaRPr/>
          </a:p>
          <a:p>
            <a:pPr>
              <a:lnSpc>
                <a:spcPct val="100000"/>
              </a:lnSpc>
            </a:pPr>
            <a:r>
              <a:rPr lang="en-US" sz="2100" b="1">
                <a:solidFill>
                  <a:srgbClr val="404040"/>
                </a:solidFill>
                <a:latin typeface="Calibri"/>
              </a:rPr>
              <a:t>Β  = Beta	       	= 	32 x </a:t>
            </a:r>
            <a:r>
              <a:rPr lang="en-US" sz="2100" b="1">
                <a:solidFill>
                  <a:srgbClr val="FF0000"/>
                </a:solidFill>
                <a:latin typeface="Calibri"/>
              </a:rPr>
              <a:t>32   		</a:t>
            </a:r>
            <a:r>
              <a:rPr lang="en-US" sz="2100" b="1">
                <a:solidFill>
                  <a:srgbClr val="000000"/>
                </a:solidFill>
                <a:latin typeface="Calibri"/>
              </a:rPr>
              <a:t>=  ne x ne</a:t>
            </a:r>
            <a:endParaRPr/>
          </a:p>
          <a:p>
            <a:pPr>
              <a:lnSpc>
                <a:spcPct val="100000"/>
              </a:lnSpc>
            </a:pPr>
            <a:r>
              <a:rPr lang="en-US" sz="2100" b="1">
                <a:solidFill>
                  <a:srgbClr val="404040"/>
                </a:solidFill>
                <a:latin typeface="Calibri"/>
              </a:rPr>
              <a:t>Ψ = Psy		= 	32 x </a:t>
            </a:r>
            <a:r>
              <a:rPr lang="en-US" sz="2100" b="1">
                <a:solidFill>
                  <a:srgbClr val="FF0000"/>
                </a:solidFill>
                <a:latin typeface="Calibri"/>
              </a:rPr>
              <a:t>32		</a:t>
            </a:r>
            <a:r>
              <a:rPr lang="en-US" sz="2100" b="1">
                <a:solidFill>
                  <a:srgbClr val="404040"/>
                </a:solidFill>
                <a:latin typeface="Calibri"/>
              </a:rPr>
              <a:t>= ne x ne</a:t>
            </a:r>
            <a:endParaRPr/>
          </a:p>
          <a:p>
            <a:pPr>
              <a:lnSpc>
                <a:spcPct val="100000"/>
              </a:lnSpc>
            </a:pPr>
            <a:r>
              <a:rPr lang="en-US" sz="2100" b="1">
                <a:solidFill>
                  <a:srgbClr val="404040"/>
                </a:solidFill>
                <a:latin typeface="Calibri"/>
              </a:rPr>
              <a:t>ϴ  = Theta		= 	8 x 8		= ny x ny</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62" name="CustomShape 3"/>
          <p:cNvSpPr/>
          <p:nvPr/>
        </p:nvSpPr>
        <p:spPr>
          <a:xfrm>
            <a:off x="9560880" y="5004000"/>
            <a:ext cx="2474640" cy="1169640"/>
          </a:xfrm>
          <a:prstGeom prst="rect">
            <a:avLst/>
          </a:prstGeom>
          <a:solidFill>
            <a:srgbClr val="1CADE4"/>
          </a:solidFill>
          <a:ln w="15840">
            <a:solidFill>
              <a:srgbClr val="147FA8"/>
            </a:solidFill>
            <a:round/>
          </a:ln>
        </p:spPr>
        <p:txBody>
          <a:bodyPr lIns="90000" tIns="45000" rIns="90000" bIns="45000" anchor="ctr"/>
          <a:lstStyle/>
          <a:p>
            <a:pPr algn="ctr">
              <a:lnSpc>
                <a:spcPct val="100000"/>
              </a:lnSpc>
            </a:pPr>
            <a:r>
              <a:rPr lang="en-US">
                <a:solidFill>
                  <a:srgbClr val="FFFFFF"/>
                </a:solidFill>
                <a:latin typeface="Calibri"/>
              </a:rPr>
              <a:t>SIMPLEX </a:t>
            </a:r>
            <a:endParaRPr/>
          </a:p>
          <a:p>
            <a:pPr algn="ctr">
              <a:lnSpc>
                <a:spcPct val="100000"/>
              </a:lnSpc>
            </a:pPr>
            <a:r>
              <a:rPr lang="en-US">
                <a:solidFill>
                  <a:srgbClr val="FFFFFF"/>
                </a:solidFill>
                <a:latin typeface="Calibri"/>
              </a:rPr>
              <a:t>matrix explanation</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1">
                                            <p:txEl>
                                              <p:pRg st="117" end="127"/>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61">
                                            <p:txEl>
                                              <p:pRg st="127" end="144"/>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61">
                                            <p:txEl>
                                              <p:pRg st="144" end="17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61">
                                            <p:txEl>
                                              <p:pRg st="179" end="27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1">
                                            <p:txEl>
                                              <p:pRg st="274" end="310"/>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61">
                                            <p:txEl>
                                              <p:pRg st="310" end="343"/>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61">
                                            <p:txEl>
                                              <p:pRg st="343" end="387"/>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61">
                                            <p:txEl>
                                              <p:pRg st="387" end="418"/>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61">
                                            <p:txEl>
                                              <p:pRg st="418" end="45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1097280" y="286560"/>
            <a:ext cx="10058040" cy="1450440"/>
          </a:xfrm>
          <a:prstGeom prst="rect">
            <a:avLst/>
          </a:prstGeom>
        </p:spPr>
        <p:txBody>
          <a:bodyPr anchor="b"/>
          <a:lstStyle/>
          <a:p>
            <a:pPr>
              <a:lnSpc>
                <a:spcPct val="85000"/>
              </a:lnSpc>
            </a:pPr>
            <a:r>
              <a:rPr lang="en-US" sz="4800">
                <a:solidFill>
                  <a:srgbClr val="404040"/>
                </a:solidFill>
                <a:latin typeface="Calibri Light"/>
              </a:rPr>
              <a:t>Specification SIMPLEX in OpenMx</a:t>
            </a:r>
            <a:endParaRPr/>
          </a:p>
        </p:txBody>
      </p:sp>
      <p:sp>
        <p:nvSpPr>
          <p:cNvPr id="164" name="TextShape 2"/>
          <p:cNvSpPr txBox="1"/>
          <p:nvPr/>
        </p:nvSpPr>
        <p:spPr>
          <a:xfrm>
            <a:off x="0" y="0"/>
            <a:ext cx="0" cy="0"/>
          </a:xfrm>
          <a:prstGeom prst="rect">
            <a:avLst/>
          </a:prstGeom>
        </p:spPr>
        <p:txBody>
          <a:bodyPr lIns="90000" tIns="45000" rIns="90000" bIns="45000"/>
          <a:lstStyle/>
          <a:p>
            <a:pPr>
              <a:lnSpc>
                <a:spcPct val="100000"/>
              </a:lnSpc>
            </a:pPr>
            <a:fld id="{D12151A1-01B1-41E1-A121-715181A1F1A1}" type="slidenum">
              <a:rPr lang="en-US">
                <a:solidFill>
                  <a:srgbClr val="000000"/>
                </a:solidFill>
                <a:latin typeface="Calibri"/>
              </a:rPr>
              <a:t>9</a:t>
            </a:fld>
            <a:endParaRPr/>
          </a:p>
        </p:txBody>
      </p:sp>
      <p:pic>
        <p:nvPicPr>
          <p:cNvPr id="165" name="Picture 2"/>
          <p:cNvPicPr/>
          <p:nvPr/>
        </p:nvPicPr>
        <p:blipFill>
          <a:blip r:embed="rId2"/>
          <a:stretch>
            <a:fillRect/>
          </a:stretch>
        </p:blipFill>
        <p:spPr>
          <a:xfrm>
            <a:off x="560880" y="1835640"/>
            <a:ext cx="1885680" cy="1218960"/>
          </a:xfrm>
          <a:prstGeom prst="rect">
            <a:avLst/>
          </a:prstGeom>
        </p:spPr>
      </p:pic>
      <p:pic>
        <p:nvPicPr>
          <p:cNvPr id="166" name="Picture 2"/>
          <p:cNvPicPr/>
          <p:nvPr/>
        </p:nvPicPr>
        <p:blipFill>
          <a:blip r:embed="rId2"/>
          <a:stretch>
            <a:fillRect/>
          </a:stretch>
        </p:blipFill>
        <p:spPr>
          <a:xfrm>
            <a:off x="10010520" y="4734000"/>
            <a:ext cx="1886400" cy="12189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824</Words>
  <Application>Microsoft Office PowerPoint</Application>
  <PresentationFormat>Widescreen</PresentationFormat>
  <Paragraphs>300</Paragraphs>
  <Slides>21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DejaVu Sans</vt:lpstr>
      <vt:lpstr>StarSymbol</vt:lpstr>
      <vt:lpstr>Symbol</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Lessem</dc:creator>
  <cp:lastModifiedBy>Jeff Lessem</cp:lastModifiedBy>
  <cp:revision>1</cp:revision>
  <dcterms:modified xsi:type="dcterms:W3CDTF">2014-03-10T18:22:59Z</dcterms:modified>
</cp:coreProperties>
</file>