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87" r:id="rId3"/>
    <p:sldId id="262" r:id="rId4"/>
    <p:sldId id="296" r:id="rId5"/>
    <p:sldId id="297" r:id="rId6"/>
    <p:sldId id="298" r:id="rId7"/>
    <p:sldId id="289" r:id="rId8"/>
    <p:sldId id="299" r:id="rId9"/>
    <p:sldId id="301" r:id="rId10"/>
    <p:sldId id="290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1" r:id="rId20"/>
    <p:sldId id="312" r:id="rId21"/>
    <p:sldId id="317" r:id="rId22"/>
    <p:sldId id="321" r:id="rId23"/>
    <p:sldId id="319" r:id="rId24"/>
    <p:sldId id="322" r:id="rId25"/>
    <p:sldId id="324" r:id="rId26"/>
    <p:sldId id="318" r:id="rId27"/>
    <p:sldId id="325" r:id="rId28"/>
    <p:sldId id="314" r:id="rId29"/>
    <p:sldId id="315" r:id="rId30"/>
    <p:sldId id="337" r:id="rId31"/>
    <p:sldId id="347" r:id="rId32"/>
    <p:sldId id="293" r:id="rId33"/>
    <p:sldId id="294" r:id="rId34"/>
    <p:sldId id="269" r:id="rId35"/>
    <p:sldId id="271" r:id="rId36"/>
    <p:sldId id="266" r:id="rId37"/>
    <p:sldId id="273" r:id="rId38"/>
    <p:sldId id="342" r:id="rId39"/>
    <p:sldId id="343" r:id="rId40"/>
    <p:sldId id="274" r:id="rId41"/>
    <p:sldId id="284" r:id="rId42"/>
    <p:sldId id="345" r:id="rId43"/>
    <p:sldId id="330" r:id="rId44"/>
    <p:sldId id="331" r:id="rId45"/>
    <p:sldId id="333" r:id="rId46"/>
    <p:sldId id="334" r:id="rId47"/>
    <p:sldId id="335" r:id="rId48"/>
    <p:sldId id="336" r:id="rId49"/>
    <p:sldId id="338" r:id="rId50"/>
    <p:sldId id="346" r:id="rId51"/>
    <p:sldId id="279" r:id="rId52"/>
    <p:sldId id="280" r:id="rId53"/>
    <p:sldId id="277" r:id="rId54"/>
    <p:sldId id="282" r:id="rId55"/>
    <p:sldId id="329" r:id="rId56"/>
    <p:sldId id="283" r:id="rId57"/>
    <p:sldId id="272" r:id="rId5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05853-9E75-4B6E-B208-FB1C70424E8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2FD3-1C3C-4815-B61D-2F99EB46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7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17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1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92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51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91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66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9BB2C7A-CB9A-4CBC-B72C-E81095C81C41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16427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84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6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44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(1) as a phenotypic model. Interest in stability</a:t>
            </a:r>
            <a:r>
              <a:rPr lang="en-US" baseline="0" dirty="0" smtClean="0"/>
              <a:t>, not interest in individual growth curves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410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Overall chi2 fit of false model to true model. Not a ratio test of specific hypothesis. </a:t>
            </a: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455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Red A-E cov, Green</a:t>
            </a:r>
            <a:r>
              <a:rPr lang="en-US" baseline="0" smtClean="0"/>
              <a:t> is not C! DZ twins</a:t>
            </a: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(1) as a phenotypic model. Regression models. Regression info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20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(1) as a phenotypic model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0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25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96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5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40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2FD3-1C3C-4815-B61D-2F99EB46BB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8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0E21-947F-4BF1-894B-40B79D1F98FF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D74E-DFA1-4C30-BC7B-1371D2018AB2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D7FB-391C-4C08-8541-DECB2C582AF8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6E13-7763-41C6-9297-CD609E78041D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2E58-7589-4031-B110-D9F518E72611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1D0-F4A1-4371-AE9D-01EE21159C94}" type="datetime1">
              <a:rPr lang="nl-NL" smtClean="0"/>
              <a:t>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8C99-F1BE-408F-A99B-DA79C4B2A8DB}" type="datetime1">
              <a:rPr lang="nl-NL" smtClean="0"/>
              <a:t>6-3-2014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073A-E9C4-45B2-B81B-6CA6AFC60EDF}" type="datetime1">
              <a:rPr lang="nl-NL" smtClean="0"/>
              <a:t>6-3-2014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43F-D821-468B-A67E-7D85E899DD5F}" type="datetime1">
              <a:rPr lang="nl-NL" smtClean="0"/>
              <a:t>6-3-2014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57E6-DD67-4596-9E6B-DED242D8D0A3}" type="datetime1">
              <a:rPr lang="nl-NL" smtClean="0"/>
              <a:t>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4060-AC29-4319-95C7-75CD5366D62A}" type="datetime1">
              <a:rPr lang="nl-NL" smtClean="0"/>
              <a:t>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268-225C-43B5-8C81-D6E1D557699A}" type="datetime1">
              <a:rPr lang="nl-NL" smtClean="0"/>
              <a:t>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0" y="112474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Standard genetic simplex models</a:t>
            </a:r>
          </a:p>
          <a:p>
            <a:pPr algn="ctr"/>
            <a:r>
              <a:rPr lang="en-US" sz="3200" dirty="0" smtClean="0"/>
              <a:t>in the classical twin design</a:t>
            </a:r>
          </a:p>
          <a:p>
            <a:pPr algn="ctr"/>
            <a:r>
              <a:rPr lang="en-US" sz="3200" dirty="0" smtClean="0"/>
              <a:t>with </a:t>
            </a:r>
            <a:r>
              <a:rPr lang="en-US" sz="3200" dirty="0"/>
              <a:t>phenotype to E transmission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2400" dirty="0" smtClean="0"/>
              <a:t>Conor Dolan &amp; </a:t>
            </a:r>
            <a:r>
              <a:rPr lang="en-US" sz="2400" dirty="0" err="1" smtClean="0"/>
              <a:t>Janneke</a:t>
            </a:r>
            <a:r>
              <a:rPr lang="en-US" sz="2400" dirty="0" smtClean="0"/>
              <a:t> de </a:t>
            </a:r>
            <a:r>
              <a:rPr lang="en-US" sz="2400" dirty="0" err="1" smtClean="0"/>
              <a:t>Kort</a:t>
            </a:r>
            <a:endParaRPr lang="en-US" sz="2400" dirty="0" smtClean="0"/>
          </a:p>
          <a:p>
            <a:pPr algn="ctr"/>
            <a:r>
              <a:rPr lang="en-US" sz="2400" dirty="0" smtClean="0"/>
              <a:t>Biological Psychology, VU</a:t>
            </a:r>
            <a:endParaRPr lang="en-US" sz="2400" dirty="0"/>
          </a:p>
        </p:txBody>
      </p:sp>
      <p:pic>
        <p:nvPicPr>
          <p:cNvPr id="5" name="Picture 4" descr="Logo Vu_100_88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486" y="5085184"/>
            <a:ext cx="417150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5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1371988" y="2282807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y1</a:t>
            </a:r>
            <a:endParaRPr lang="nl-NL" sz="1400" dirty="0"/>
          </a:p>
        </p:txBody>
      </p:sp>
      <p:sp>
        <p:nvSpPr>
          <p:cNvPr id="15" name="Rechthoek 14"/>
          <p:cNvSpPr/>
          <p:nvPr/>
        </p:nvSpPr>
        <p:spPr>
          <a:xfrm>
            <a:off x="3276483" y="2287965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y2</a:t>
            </a:r>
            <a:endParaRPr lang="nl-NL" sz="1400" dirty="0"/>
          </a:p>
        </p:txBody>
      </p:sp>
      <p:sp>
        <p:nvSpPr>
          <p:cNvPr id="24" name="Rechthoek 23"/>
          <p:cNvSpPr/>
          <p:nvPr/>
        </p:nvSpPr>
        <p:spPr>
          <a:xfrm>
            <a:off x="5255705" y="2287965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y3</a:t>
            </a:r>
            <a:endParaRPr lang="nl-NL" sz="1400" dirty="0"/>
          </a:p>
        </p:txBody>
      </p:sp>
      <p:sp>
        <p:nvSpPr>
          <p:cNvPr id="33" name="Rechthoek 32"/>
          <p:cNvSpPr/>
          <p:nvPr/>
        </p:nvSpPr>
        <p:spPr>
          <a:xfrm>
            <a:off x="7140679" y="2287965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y4</a:t>
            </a:r>
            <a:endParaRPr lang="nl-NL" sz="1400" dirty="0"/>
          </a:p>
        </p:txBody>
      </p:sp>
      <p:sp>
        <p:nvSpPr>
          <p:cNvPr id="51" name="Ovaal 50"/>
          <p:cNvSpPr/>
          <p:nvPr/>
        </p:nvSpPr>
        <p:spPr>
          <a:xfrm>
            <a:off x="1371988" y="1468711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x1</a:t>
            </a:r>
            <a:endParaRPr lang="nl-NL" sz="1400" dirty="0"/>
          </a:p>
        </p:txBody>
      </p:sp>
      <p:cxnSp>
        <p:nvCxnSpPr>
          <p:cNvPr id="52" name="Rechte verbindingslijn met pijl 51"/>
          <p:cNvCxnSpPr>
            <a:stCxn id="51" idx="4"/>
            <a:endCxn id="6" idx="0"/>
          </p:cNvCxnSpPr>
          <p:nvPr/>
        </p:nvCxnSpPr>
        <p:spPr>
          <a:xfrm>
            <a:off x="1622879" y="1923031"/>
            <a:ext cx="0" cy="3597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al 52"/>
          <p:cNvSpPr/>
          <p:nvPr/>
        </p:nvSpPr>
        <p:spPr>
          <a:xfrm>
            <a:off x="3256962" y="1468711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x2</a:t>
            </a:r>
            <a:endParaRPr lang="nl-NL" sz="1400" dirty="0"/>
          </a:p>
        </p:txBody>
      </p:sp>
      <p:cxnSp>
        <p:nvCxnSpPr>
          <p:cNvPr id="54" name="Rechte verbindingslijn met pijl 53"/>
          <p:cNvCxnSpPr>
            <a:stCxn id="53" idx="4"/>
          </p:cNvCxnSpPr>
          <p:nvPr/>
        </p:nvCxnSpPr>
        <p:spPr>
          <a:xfrm>
            <a:off x="3507853" y="1923031"/>
            <a:ext cx="1" cy="3904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Ovaal 54"/>
          <p:cNvSpPr/>
          <p:nvPr/>
        </p:nvSpPr>
        <p:spPr>
          <a:xfrm>
            <a:off x="5236185" y="1468711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x3</a:t>
            </a:r>
            <a:endParaRPr lang="nl-NL" sz="1400" dirty="0"/>
          </a:p>
        </p:txBody>
      </p:sp>
      <p:cxnSp>
        <p:nvCxnSpPr>
          <p:cNvPr id="56" name="Rechte verbindingslijn met pijl 55"/>
          <p:cNvCxnSpPr>
            <a:stCxn id="55" idx="4"/>
          </p:cNvCxnSpPr>
          <p:nvPr/>
        </p:nvCxnSpPr>
        <p:spPr>
          <a:xfrm>
            <a:off x="5487076" y="1923031"/>
            <a:ext cx="1" cy="3904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Ovaal 56"/>
          <p:cNvSpPr/>
          <p:nvPr/>
        </p:nvSpPr>
        <p:spPr>
          <a:xfrm>
            <a:off x="7121159" y="1468711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x4</a:t>
            </a:r>
            <a:endParaRPr lang="nl-NL" sz="1400" dirty="0"/>
          </a:p>
        </p:txBody>
      </p:sp>
      <p:cxnSp>
        <p:nvCxnSpPr>
          <p:cNvPr id="58" name="Rechte verbindingslijn met pijl 57"/>
          <p:cNvCxnSpPr>
            <a:stCxn id="57" idx="4"/>
          </p:cNvCxnSpPr>
          <p:nvPr/>
        </p:nvCxnSpPr>
        <p:spPr>
          <a:xfrm>
            <a:off x="7372050" y="1923031"/>
            <a:ext cx="1" cy="3904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Rechte verbindingslijn met pijl 58"/>
          <p:cNvCxnSpPr>
            <a:stCxn id="51" idx="6"/>
            <a:endCxn id="53" idx="2"/>
          </p:cNvCxnSpPr>
          <p:nvPr/>
        </p:nvCxnSpPr>
        <p:spPr>
          <a:xfrm>
            <a:off x="1873770" y="1695871"/>
            <a:ext cx="1383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Rechte verbindingslijn met pijl 59"/>
          <p:cNvCxnSpPr>
            <a:stCxn id="53" idx="6"/>
            <a:endCxn id="55" idx="2"/>
          </p:cNvCxnSpPr>
          <p:nvPr/>
        </p:nvCxnSpPr>
        <p:spPr>
          <a:xfrm>
            <a:off x="3758744" y="1695871"/>
            <a:ext cx="147744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Rechte verbindingslijn met pijl 60"/>
          <p:cNvCxnSpPr>
            <a:stCxn id="55" idx="6"/>
            <a:endCxn id="57" idx="2"/>
          </p:cNvCxnSpPr>
          <p:nvPr/>
        </p:nvCxnSpPr>
        <p:spPr>
          <a:xfrm>
            <a:off x="5737967" y="1695871"/>
            <a:ext cx="1383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Ovaal 88"/>
          <p:cNvSpPr/>
          <p:nvPr/>
        </p:nvSpPr>
        <p:spPr>
          <a:xfrm>
            <a:off x="1366902" y="3190704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e1</a:t>
            </a:r>
            <a:endParaRPr lang="nl-NL" sz="1400" dirty="0"/>
          </a:p>
        </p:txBody>
      </p:sp>
      <p:cxnSp>
        <p:nvCxnSpPr>
          <p:cNvPr id="95" name="Rechte verbindingslijn met pijl 94"/>
          <p:cNvCxnSpPr>
            <a:stCxn id="89" idx="0"/>
            <a:endCxn id="6" idx="2"/>
          </p:cNvCxnSpPr>
          <p:nvPr/>
        </p:nvCxnSpPr>
        <p:spPr>
          <a:xfrm flipV="1">
            <a:off x="1617793" y="2737127"/>
            <a:ext cx="5086" cy="4535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Ovaal 91"/>
          <p:cNvSpPr/>
          <p:nvPr/>
        </p:nvSpPr>
        <p:spPr>
          <a:xfrm>
            <a:off x="7137065" y="3190704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e4</a:t>
            </a:r>
            <a:endParaRPr lang="nl-NL" sz="1400" dirty="0"/>
          </a:p>
        </p:txBody>
      </p:sp>
      <p:cxnSp>
        <p:nvCxnSpPr>
          <p:cNvPr id="113" name="Rechte verbindingslijn met pijl 94"/>
          <p:cNvCxnSpPr>
            <a:stCxn id="109" idx="0"/>
            <a:endCxn id="33" idx="2"/>
          </p:cNvCxnSpPr>
          <p:nvPr/>
        </p:nvCxnSpPr>
        <p:spPr>
          <a:xfrm flipV="1">
            <a:off x="7387956" y="2742285"/>
            <a:ext cx="3614" cy="4484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7" name="Ovaal 91"/>
          <p:cNvSpPr/>
          <p:nvPr/>
        </p:nvSpPr>
        <p:spPr>
          <a:xfrm>
            <a:off x="5255334" y="3187002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e3</a:t>
            </a:r>
            <a:endParaRPr lang="nl-NL" sz="1400" dirty="0"/>
          </a:p>
        </p:txBody>
      </p:sp>
      <p:cxnSp>
        <p:nvCxnSpPr>
          <p:cNvPr id="118" name="Rechte verbindingslijn met pijl 94"/>
          <p:cNvCxnSpPr>
            <a:stCxn id="117" idx="0"/>
            <a:endCxn id="24" idx="2"/>
          </p:cNvCxnSpPr>
          <p:nvPr/>
        </p:nvCxnSpPr>
        <p:spPr>
          <a:xfrm flipV="1">
            <a:off x="5506225" y="2742285"/>
            <a:ext cx="371" cy="4447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9" name="Ovaal 91"/>
          <p:cNvSpPr/>
          <p:nvPr/>
        </p:nvSpPr>
        <p:spPr>
          <a:xfrm>
            <a:off x="3274913" y="3187002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e2</a:t>
            </a:r>
            <a:endParaRPr lang="nl-NL" sz="1400" dirty="0"/>
          </a:p>
        </p:txBody>
      </p:sp>
      <p:cxnSp>
        <p:nvCxnSpPr>
          <p:cNvPr id="120" name="Rechte verbindingslijn met pijl 94"/>
          <p:cNvCxnSpPr>
            <a:stCxn id="119" idx="0"/>
            <a:endCxn id="15" idx="2"/>
          </p:cNvCxnSpPr>
          <p:nvPr/>
        </p:nvCxnSpPr>
        <p:spPr>
          <a:xfrm flipV="1">
            <a:off x="3525804" y="2742285"/>
            <a:ext cx="1570" cy="4447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45320" y="19168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503874" y="190754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448090" y="190754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320298" y="19168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7392306" y="277163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5520098" y="27809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517528" y="27809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645320" y="27809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2171822" y="125235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</a:t>
            </a:r>
            <a:r>
              <a:rPr lang="nl-NL" dirty="0" smtClean="0"/>
              <a:t>2,1</a:t>
            </a:r>
            <a:endParaRPr lang="nl-NL" dirty="0"/>
          </a:p>
        </p:txBody>
      </p:sp>
      <p:sp>
        <p:nvSpPr>
          <p:cNvPr id="140" name="TextBox 139"/>
          <p:cNvSpPr txBox="1"/>
          <p:nvPr/>
        </p:nvSpPr>
        <p:spPr>
          <a:xfrm>
            <a:off x="4143423" y="126876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b3,2</a:t>
            </a:r>
            <a:endParaRPr lang="nl-NL" dirty="0"/>
          </a:p>
        </p:txBody>
      </p:sp>
      <p:sp>
        <p:nvSpPr>
          <p:cNvPr id="141" name="TextBox 140"/>
          <p:cNvSpPr txBox="1"/>
          <p:nvPr/>
        </p:nvSpPr>
        <p:spPr>
          <a:xfrm>
            <a:off x="5965800" y="126876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b4,3</a:t>
            </a:r>
            <a:endParaRPr lang="nl-NL" dirty="0"/>
          </a:p>
        </p:txBody>
      </p:sp>
      <p:sp>
        <p:nvSpPr>
          <p:cNvPr id="2" name="TextBox 1"/>
          <p:cNvSpPr txBox="1"/>
          <p:nvPr/>
        </p:nvSpPr>
        <p:spPr>
          <a:xfrm>
            <a:off x="1411218" y="356900"/>
            <a:ext cx="7069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Special case: factor model var(</a:t>
            </a:r>
            <a:r>
              <a:rPr lang="nl-NL" sz="2800" dirty="0" smtClean="0">
                <a:latin typeface="Symbol" panose="05050102010706020507" pitchFamily="18" charset="2"/>
              </a:rPr>
              <a:t>z</a:t>
            </a:r>
            <a:r>
              <a:rPr lang="nl-NL" sz="2800" dirty="0" smtClean="0"/>
              <a:t>x</a:t>
            </a:r>
            <a:r>
              <a:rPr lang="nl-NL" sz="2800" baseline="-25000" dirty="0" smtClean="0"/>
              <a:t>t</a:t>
            </a:r>
            <a:r>
              <a:rPr lang="nl-NL" sz="2800" dirty="0" smtClean="0"/>
              <a:t>) (t=2,3,4) = 0 </a:t>
            </a:r>
            <a:endParaRPr lang="nl-NL" sz="2800" dirty="0"/>
          </a:p>
        </p:txBody>
      </p:sp>
      <p:sp>
        <p:nvSpPr>
          <p:cNvPr id="46" name="Rechthoek 5"/>
          <p:cNvSpPr/>
          <p:nvPr/>
        </p:nvSpPr>
        <p:spPr>
          <a:xfrm>
            <a:off x="1336726" y="4963176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y1</a:t>
            </a:r>
            <a:endParaRPr lang="nl-NL" sz="1400" dirty="0"/>
          </a:p>
        </p:txBody>
      </p:sp>
      <p:sp>
        <p:nvSpPr>
          <p:cNvPr id="47" name="Rechthoek 14"/>
          <p:cNvSpPr/>
          <p:nvPr/>
        </p:nvSpPr>
        <p:spPr>
          <a:xfrm>
            <a:off x="3241221" y="4968334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y2</a:t>
            </a:r>
            <a:endParaRPr lang="nl-NL" sz="1400" dirty="0"/>
          </a:p>
        </p:txBody>
      </p:sp>
      <p:sp>
        <p:nvSpPr>
          <p:cNvPr id="48" name="Rechthoek 23"/>
          <p:cNvSpPr/>
          <p:nvPr/>
        </p:nvSpPr>
        <p:spPr>
          <a:xfrm>
            <a:off x="5220443" y="4968334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y3</a:t>
            </a:r>
            <a:endParaRPr lang="nl-NL" sz="1400" dirty="0"/>
          </a:p>
        </p:txBody>
      </p:sp>
      <p:sp>
        <p:nvSpPr>
          <p:cNvPr id="49" name="Rechthoek 32"/>
          <p:cNvSpPr/>
          <p:nvPr/>
        </p:nvSpPr>
        <p:spPr>
          <a:xfrm>
            <a:off x="7105417" y="4968334"/>
            <a:ext cx="501782" cy="45432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y4</a:t>
            </a:r>
            <a:endParaRPr lang="nl-NL" sz="1400" dirty="0"/>
          </a:p>
        </p:txBody>
      </p:sp>
      <p:sp>
        <p:nvSpPr>
          <p:cNvPr id="50" name="Ovaal 50"/>
          <p:cNvSpPr/>
          <p:nvPr/>
        </p:nvSpPr>
        <p:spPr>
          <a:xfrm>
            <a:off x="1336726" y="4149080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x1</a:t>
            </a:r>
            <a:endParaRPr lang="nl-NL" sz="1400" dirty="0"/>
          </a:p>
        </p:txBody>
      </p:sp>
      <p:cxnSp>
        <p:nvCxnSpPr>
          <p:cNvPr id="62" name="Rechte verbindingslijn met pijl 51"/>
          <p:cNvCxnSpPr>
            <a:stCxn id="50" idx="4"/>
            <a:endCxn id="46" idx="0"/>
          </p:cNvCxnSpPr>
          <p:nvPr/>
        </p:nvCxnSpPr>
        <p:spPr>
          <a:xfrm>
            <a:off x="1587617" y="4603400"/>
            <a:ext cx="0" cy="3597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met pijl 58"/>
          <p:cNvCxnSpPr>
            <a:stCxn id="50" idx="6"/>
            <a:endCxn id="47" idx="1"/>
          </p:cNvCxnSpPr>
          <p:nvPr/>
        </p:nvCxnSpPr>
        <p:spPr>
          <a:xfrm>
            <a:off x="1838508" y="4376240"/>
            <a:ext cx="1402713" cy="8192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Rechte verbindingslijn met pijl 59"/>
          <p:cNvCxnSpPr>
            <a:stCxn id="50" idx="6"/>
            <a:endCxn id="48" idx="1"/>
          </p:cNvCxnSpPr>
          <p:nvPr/>
        </p:nvCxnSpPr>
        <p:spPr>
          <a:xfrm>
            <a:off x="1838508" y="4376240"/>
            <a:ext cx="3381935" cy="8192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Rechte verbindingslijn met pijl 60"/>
          <p:cNvCxnSpPr>
            <a:stCxn id="50" idx="6"/>
            <a:endCxn id="49" idx="1"/>
          </p:cNvCxnSpPr>
          <p:nvPr/>
        </p:nvCxnSpPr>
        <p:spPr>
          <a:xfrm>
            <a:off x="1838508" y="4376240"/>
            <a:ext cx="5266909" cy="8192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Ovaal 88"/>
          <p:cNvSpPr/>
          <p:nvPr/>
        </p:nvSpPr>
        <p:spPr>
          <a:xfrm>
            <a:off x="1331640" y="5871073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e1</a:t>
            </a:r>
            <a:endParaRPr lang="nl-NL" sz="1400" dirty="0"/>
          </a:p>
        </p:txBody>
      </p:sp>
      <p:cxnSp>
        <p:nvCxnSpPr>
          <p:cNvPr id="73" name="Rechte verbindingslijn met pijl 94"/>
          <p:cNvCxnSpPr>
            <a:stCxn id="72" idx="0"/>
            <a:endCxn id="46" idx="2"/>
          </p:cNvCxnSpPr>
          <p:nvPr/>
        </p:nvCxnSpPr>
        <p:spPr>
          <a:xfrm flipV="1">
            <a:off x="1582531" y="5417496"/>
            <a:ext cx="5086" cy="4535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Ovaal 91"/>
          <p:cNvSpPr/>
          <p:nvPr/>
        </p:nvSpPr>
        <p:spPr>
          <a:xfrm>
            <a:off x="7101803" y="5871073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e4</a:t>
            </a:r>
            <a:endParaRPr lang="nl-NL" sz="1400" dirty="0"/>
          </a:p>
        </p:txBody>
      </p:sp>
      <p:cxnSp>
        <p:nvCxnSpPr>
          <p:cNvPr id="75" name="Rechte verbindingslijn met pijl 94"/>
          <p:cNvCxnSpPr>
            <a:stCxn id="74" idx="0"/>
            <a:endCxn id="49" idx="2"/>
          </p:cNvCxnSpPr>
          <p:nvPr/>
        </p:nvCxnSpPr>
        <p:spPr>
          <a:xfrm flipV="1">
            <a:off x="7352694" y="5422654"/>
            <a:ext cx="3614" cy="4484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Ovaal 91"/>
          <p:cNvSpPr/>
          <p:nvPr/>
        </p:nvSpPr>
        <p:spPr>
          <a:xfrm>
            <a:off x="5220072" y="5867371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e3</a:t>
            </a:r>
            <a:endParaRPr lang="nl-NL" sz="1400" dirty="0"/>
          </a:p>
        </p:txBody>
      </p:sp>
      <p:cxnSp>
        <p:nvCxnSpPr>
          <p:cNvPr id="83" name="Rechte verbindingslijn met pijl 94"/>
          <p:cNvCxnSpPr>
            <a:stCxn id="82" idx="0"/>
            <a:endCxn id="48" idx="2"/>
          </p:cNvCxnSpPr>
          <p:nvPr/>
        </p:nvCxnSpPr>
        <p:spPr>
          <a:xfrm flipV="1">
            <a:off x="5470963" y="5422654"/>
            <a:ext cx="371" cy="4447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Ovaal 91"/>
          <p:cNvSpPr/>
          <p:nvPr/>
        </p:nvSpPr>
        <p:spPr>
          <a:xfrm>
            <a:off x="3239651" y="5867371"/>
            <a:ext cx="501782" cy="454320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e2</a:t>
            </a:r>
            <a:endParaRPr lang="nl-NL" sz="1400" dirty="0"/>
          </a:p>
        </p:txBody>
      </p:sp>
      <p:cxnSp>
        <p:nvCxnSpPr>
          <p:cNvPr id="85" name="Rechte verbindingslijn met pijl 94"/>
          <p:cNvCxnSpPr>
            <a:stCxn id="84" idx="0"/>
            <a:endCxn id="47" idx="2"/>
          </p:cNvCxnSpPr>
          <p:nvPr/>
        </p:nvCxnSpPr>
        <p:spPr>
          <a:xfrm flipV="1">
            <a:off x="3490542" y="5422654"/>
            <a:ext cx="1570" cy="4447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610058" y="459720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7357044" y="54520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5484836" y="546129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3482266" y="546129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1610058" y="546129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2171822" y="481884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</a:t>
            </a:r>
            <a:r>
              <a:rPr lang="nl-NL" baseline="-25000" dirty="0" smtClean="0"/>
              <a:t>2,1</a:t>
            </a:r>
            <a:endParaRPr lang="nl-NL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3836881" y="5048164"/>
            <a:ext cx="96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r>
              <a:rPr lang="nl-NL" baseline="-25000" dirty="0" smtClean="0"/>
              <a:t>2,1</a:t>
            </a:r>
            <a:r>
              <a:rPr lang="nl-NL" dirty="0" smtClean="0"/>
              <a:t>b</a:t>
            </a:r>
            <a:r>
              <a:rPr lang="nl-NL" baseline="-25000" dirty="0" smtClean="0"/>
              <a:t>3,2</a:t>
            </a:r>
            <a:endParaRPr lang="nl-NL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3989280" y="4309169"/>
            <a:ext cx="1458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r>
              <a:rPr lang="nl-NL" baseline="-25000" dirty="0" smtClean="0"/>
              <a:t>2,1</a:t>
            </a:r>
            <a:r>
              <a:rPr lang="nl-NL" dirty="0" smtClean="0"/>
              <a:t> b</a:t>
            </a:r>
            <a:r>
              <a:rPr lang="nl-NL" baseline="-25000" dirty="0" smtClean="0"/>
              <a:t>3,2</a:t>
            </a:r>
            <a:r>
              <a:rPr lang="nl-NL" dirty="0" smtClean="0"/>
              <a:t>b</a:t>
            </a:r>
            <a:r>
              <a:rPr lang="nl-NL" baseline="-25000" dirty="0" smtClean="0"/>
              <a:t>4,3</a:t>
            </a:r>
            <a:endParaRPr lang="nl-NL" baseline="-25000" dirty="0"/>
          </a:p>
        </p:txBody>
      </p:sp>
    </p:spTree>
    <p:extLst>
      <p:ext uri="{BB962C8B-B14F-4D97-AF65-F5344CB8AC3E}">
        <p14:creationId xmlns:p14="http://schemas.microsoft.com/office/powerpoint/2010/main" val="25178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11</a:t>
            </a:fld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827584" y="4319225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1.000 </a:t>
            </a: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0.758 </a:t>
            </a:r>
            <a:r>
              <a:rPr lang="nl-NL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1.000 </a:t>
            </a:r>
            <a:endParaRPr lang="nl-NL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0.705 </a:t>
            </a:r>
            <a:r>
              <a:rPr lang="nl-NL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0.668 1.000 </a:t>
            </a:r>
            <a:endParaRPr lang="nl-NL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0.640 </a:t>
            </a:r>
            <a:r>
              <a:rPr lang="nl-NL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0.607 0.564 1.000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477888" y="18864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 </a:t>
            </a:r>
          </a:p>
          <a:p>
            <a:r>
              <a:rPr lang="nl-NL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1.0000</a:t>
            </a: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0.6400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1.000</a:t>
            </a: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0.5120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0.640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1.000</a:t>
            </a: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0.4096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0.512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0.640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1.0000</a:t>
            </a:r>
            <a:endParaRPr lang="nl-NL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7236296" y="1052736"/>
            <a:ext cx="864096" cy="46805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3982" y="3037307"/>
            <a:ext cx="4053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/>
              <a:t>var(</a:t>
            </a:r>
            <a:r>
              <a:rPr lang="nl-NL" sz="3600" dirty="0">
                <a:latin typeface="Symbol" panose="05050102010706020507" pitchFamily="18" charset="2"/>
              </a:rPr>
              <a:t>z</a:t>
            </a:r>
            <a:r>
              <a:rPr lang="nl-NL" sz="3600" dirty="0"/>
              <a:t>x</a:t>
            </a:r>
            <a:r>
              <a:rPr lang="nl-NL" sz="3600" baseline="-25000" dirty="0"/>
              <a:t>t</a:t>
            </a:r>
            <a:r>
              <a:rPr lang="nl-NL" sz="3600" dirty="0"/>
              <a:t>) (t=2,3,4) = 0 </a:t>
            </a:r>
          </a:p>
        </p:txBody>
      </p:sp>
    </p:spTree>
    <p:extLst>
      <p:ext uri="{BB962C8B-B14F-4D97-AF65-F5344CB8AC3E}">
        <p14:creationId xmlns:p14="http://schemas.microsoft.com/office/powerpoint/2010/main" val="33944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12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759023" y="1985251"/>
            <a:ext cx="3759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ph</a:t>
            </a:r>
            <a:r>
              <a:rPr lang="nl-NL" sz="4000" dirty="0" smtClean="0"/>
              <a:t> = </a:t>
            </a:r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 smtClean="0"/>
              <a:t> + </a:t>
            </a:r>
            <a:r>
              <a:rPr lang="nl-NL" sz="4000" dirty="0">
                <a:solidFill>
                  <a:srgbClr val="0070C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 smtClean="0">
                <a:solidFill>
                  <a:srgbClr val="0070C0"/>
                </a:solidFill>
              </a:rPr>
              <a:t>C</a:t>
            </a:r>
            <a:r>
              <a:rPr lang="nl-NL" sz="4000" dirty="0" smtClean="0"/>
              <a:t> + </a:t>
            </a:r>
            <a:r>
              <a:rPr lang="nl-NL" sz="4000" dirty="0" smtClean="0">
                <a:solidFill>
                  <a:srgbClr val="00B05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>
                <a:solidFill>
                  <a:srgbClr val="00B050"/>
                </a:solidFill>
              </a:rPr>
              <a:t>E</a:t>
            </a:r>
            <a:endParaRPr lang="nl-NL" sz="4000" baseline="-25000" dirty="0" smtClean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70061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Multivariate decomposition of phenotypic covariance matrix: </a:t>
            </a:r>
            <a:endParaRPr lang="nl-N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44854" y="3031109"/>
            <a:ext cx="73401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ph1</a:t>
            </a:r>
            <a:r>
              <a:rPr lang="nl-NL" sz="4000" dirty="0"/>
              <a:t> </a:t>
            </a:r>
            <a:r>
              <a:rPr lang="nl-NL" sz="4000" dirty="0" smtClean="0"/>
              <a:t> 				</a:t>
            </a:r>
          </a:p>
          <a:p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ph12</a:t>
            </a:r>
            <a:r>
              <a:rPr lang="nl-NL" sz="4000" dirty="0" smtClean="0"/>
              <a:t> 	</a:t>
            </a:r>
            <a:r>
              <a:rPr lang="nl-NL" sz="4000" dirty="0" smtClean="0">
                <a:latin typeface="Symbol" panose="05050102010706020507" pitchFamily="18" charset="2"/>
              </a:rPr>
              <a:t> S</a:t>
            </a:r>
            <a:r>
              <a:rPr lang="nl-NL" sz="4000" baseline="-25000" dirty="0" smtClean="0"/>
              <a:t>ph2</a:t>
            </a:r>
            <a:r>
              <a:rPr lang="nl-NL" sz="4000" dirty="0" smtClean="0"/>
              <a:t> </a:t>
            </a:r>
            <a:r>
              <a:rPr lang="nl-NL" sz="4000" dirty="0" smtClean="0">
                <a:latin typeface="Symbol" panose="05050102010706020507" pitchFamily="18" charset="2"/>
              </a:rPr>
              <a:t> </a:t>
            </a:r>
            <a:r>
              <a:rPr lang="nl-NL" sz="4000" dirty="0"/>
              <a:t>	=</a:t>
            </a:r>
            <a:endParaRPr lang="nl-NL" sz="4000" baseline="-25000" dirty="0"/>
          </a:p>
          <a:p>
            <a:endParaRPr lang="nl-NL" sz="4000" dirty="0" smtClean="0">
              <a:latin typeface="Symbol" panose="05050102010706020507" pitchFamily="18" charset="2"/>
            </a:endParaRPr>
          </a:p>
          <a:p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A</a:t>
            </a:r>
            <a:r>
              <a:rPr lang="nl-NL" sz="4000" dirty="0"/>
              <a:t> + </a:t>
            </a:r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C</a:t>
            </a:r>
            <a:r>
              <a:rPr lang="nl-NL" sz="4000" dirty="0"/>
              <a:t> + </a:t>
            </a:r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E</a:t>
            </a:r>
            <a:endParaRPr lang="nl-NL" sz="4000" baseline="-25000" dirty="0"/>
          </a:p>
          <a:p>
            <a:r>
              <a:rPr lang="nl-NL" sz="4000" dirty="0"/>
              <a:t>r</a:t>
            </a:r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A</a:t>
            </a:r>
            <a:r>
              <a:rPr lang="nl-NL" sz="4000" dirty="0" smtClean="0"/>
              <a:t> </a:t>
            </a:r>
            <a:r>
              <a:rPr lang="nl-NL" sz="4000" dirty="0"/>
              <a:t>+ </a:t>
            </a:r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C</a:t>
            </a:r>
            <a:r>
              <a:rPr lang="nl-NL" sz="4000" dirty="0"/>
              <a:t> + </a:t>
            </a:r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E</a:t>
            </a:r>
            <a:r>
              <a:rPr lang="nl-NL" sz="4000" dirty="0" smtClean="0"/>
              <a:t> 		</a:t>
            </a:r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A</a:t>
            </a:r>
            <a:r>
              <a:rPr lang="nl-NL" sz="4000" dirty="0" smtClean="0"/>
              <a:t> + </a:t>
            </a:r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C</a:t>
            </a:r>
            <a:r>
              <a:rPr lang="nl-NL" sz="4000" dirty="0" smtClean="0"/>
              <a:t> + </a:t>
            </a:r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E</a:t>
            </a:r>
            <a:endParaRPr lang="nl-NL" sz="4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4528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13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499366" y="516190"/>
            <a:ext cx="3759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ph</a:t>
            </a:r>
            <a:r>
              <a:rPr lang="nl-NL" sz="4000" dirty="0" smtClean="0"/>
              <a:t> = </a:t>
            </a:r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/>
              <a:t>+ </a:t>
            </a:r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C</a:t>
            </a:r>
            <a:r>
              <a:rPr lang="nl-NL" sz="4000" dirty="0" smtClean="0"/>
              <a:t> + </a:t>
            </a:r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E</a:t>
            </a:r>
            <a:endParaRPr lang="nl-NL" sz="4000" baseline="-25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9366" y="1636506"/>
            <a:ext cx="8187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/>
              <a:t>Estimate  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 smtClean="0"/>
              <a:t> using a Cholesky-decomp </a:t>
            </a:r>
            <a:endParaRPr lang="nl-NL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13167" y="2698648"/>
            <a:ext cx="2657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>
                <a:solidFill>
                  <a:srgbClr val="FF0000"/>
                </a:solidFill>
              </a:rPr>
              <a:t>A</a:t>
            </a:r>
            <a:r>
              <a:rPr lang="nl-NL" sz="4000" dirty="0" smtClean="0"/>
              <a:t> = 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baseline="30000" dirty="0" smtClean="0">
                <a:solidFill>
                  <a:srgbClr val="FF0000"/>
                </a:solidFill>
              </a:rPr>
              <a:t>t</a:t>
            </a: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/>
              <a:t> </a:t>
            </a:r>
            <a:endParaRPr lang="nl-NL" sz="4000" baseline="-25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1560" y="3843982"/>
            <a:ext cx="88251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 smtClean="0"/>
              <a:t> = 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 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11</a:t>
            </a:r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	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0	0	0 </a:t>
            </a:r>
          </a:p>
          <a:p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21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22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0 	0 </a:t>
            </a:r>
          </a:p>
          <a:p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31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32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33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0 </a:t>
            </a:r>
          </a:p>
          <a:p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41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42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43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	d</a:t>
            </a:r>
            <a:r>
              <a:rPr lang="nl-NL" sz="4000" baseline="-25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44</a:t>
            </a:r>
          </a:p>
        </p:txBody>
      </p:sp>
    </p:spTree>
    <p:extLst>
      <p:ext uri="{BB962C8B-B14F-4D97-AF65-F5344CB8AC3E}">
        <p14:creationId xmlns:p14="http://schemas.microsoft.com/office/powerpoint/2010/main" val="9818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14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611560" y="836712"/>
            <a:ext cx="3759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ph</a:t>
            </a:r>
            <a:r>
              <a:rPr lang="nl-NL" sz="4000" dirty="0" smtClean="0"/>
              <a:t> = </a:t>
            </a:r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/>
              <a:t>+ </a:t>
            </a:r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 smtClean="0"/>
              <a:t>C</a:t>
            </a:r>
            <a:r>
              <a:rPr lang="nl-NL" sz="4000" dirty="0" smtClean="0"/>
              <a:t> + </a:t>
            </a:r>
            <a:r>
              <a:rPr lang="nl-NL" sz="4000" dirty="0" smtClean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E</a:t>
            </a:r>
            <a:endParaRPr lang="nl-NL" sz="4000" baseline="-25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240868"/>
            <a:ext cx="5764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/>
              <a:t>Model  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 smtClean="0"/>
              <a:t> a simplex model</a:t>
            </a:r>
            <a:endParaRPr lang="nl-NL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3645024"/>
            <a:ext cx="6153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nl-NL" sz="4000" baseline="-25000" dirty="0">
                <a:solidFill>
                  <a:srgbClr val="FF0000"/>
                </a:solidFill>
              </a:rPr>
              <a:t>A</a:t>
            </a:r>
            <a:r>
              <a:rPr lang="nl-NL" sz="4000" dirty="0" smtClean="0"/>
              <a:t> = 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(I-B)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 Y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dirty="0">
                <a:solidFill>
                  <a:srgbClr val="FF0000"/>
                </a:solidFill>
                <a:latin typeface="Symbol" panose="05050102010706020507" pitchFamily="18" charset="2"/>
              </a:rPr>
              <a:t> (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I-B)</a:t>
            </a:r>
            <a:r>
              <a:rPr lang="nl-NL" sz="4000" baseline="-25000" dirty="0" smtClean="0">
                <a:solidFill>
                  <a:srgbClr val="FF0000"/>
                </a:solidFill>
              </a:rPr>
              <a:t>A</a:t>
            </a:r>
            <a:r>
              <a:rPr lang="nl-NL" sz="4000" baseline="30000" dirty="0" smtClean="0">
                <a:solidFill>
                  <a:srgbClr val="FF0000"/>
                </a:solidFill>
              </a:rPr>
              <a:t>t</a:t>
            </a:r>
            <a:r>
              <a:rPr lang="nl-NL" sz="4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 + Q</a:t>
            </a:r>
            <a:r>
              <a:rPr lang="nl-NL" sz="4000" baseline="-25000" dirty="0">
                <a:solidFill>
                  <a:srgbClr val="FF0000"/>
                </a:solidFill>
              </a:rPr>
              <a:t>A</a:t>
            </a: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/>
              <a:t> </a:t>
            </a:r>
            <a:endParaRPr lang="nl-NL" sz="40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3833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>
                <a:solidFill>
                  <a:schemeClr val="tx1"/>
                </a:solidFill>
              </a:rPr>
              <a:t>15</a:t>
            </a:fld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692696"/>
            <a:ext cx="6239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A</a:t>
            </a:r>
            <a:r>
              <a:rPr lang="nl-NL" sz="4000" dirty="0" smtClean="0"/>
              <a:t> = </a:t>
            </a:r>
            <a:r>
              <a:rPr lang="nl-NL" sz="4000" dirty="0" smtClean="0">
                <a:latin typeface="Symbol" panose="05050102010706020507" pitchFamily="18" charset="2"/>
              </a:rPr>
              <a:t>(I-B</a:t>
            </a:r>
            <a:r>
              <a:rPr lang="nl-NL" sz="4000" baseline="-25000" dirty="0"/>
              <a:t>A</a:t>
            </a:r>
            <a:r>
              <a:rPr lang="nl-NL" sz="4000" dirty="0" smtClean="0">
                <a:latin typeface="Symbol" panose="05050102010706020507" pitchFamily="18" charset="2"/>
              </a:rPr>
              <a:t>) Y</a:t>
            </a:r>
            <a:r>
              <a:rPr lang="nl-NL" sz="4000" baseline="-25000" dirty="0" smtClean="0"/>
              <a:t>A</a:t>
            </a:r>
            <a:r>
              <a:rPr lang="nl-NL" sz="4000" dirty="0">
                <a:latin typeface="Symbol" panose="05050102010706020507" pitchFamily="18" charset="2"/>
              </a:rPr>
              <a:t> (</a:t>
            </a:r>
            <a:r>
              <a:rPr lang="nl-NL" sz="4000" dirty="0" smtClean="0">
                <a:latin typeface="Symbol" panose="05050102010706020507" pitchFamily="18" charset="2"/>
              </a:rPr>
              <a:t>I-B</a:t>
            </a:r>
            <a:r>
              <a:rPr lang="nl-NL" sz="4000" baseline="-25000" dirty="0"/>
              <a:t>A</a:t>
            </a:r>
            <a:r>
              <a:rPr lang="nl-NL" sz="4000" dirty="0" smtClean="0">
                <a:latin typeface="Symbol" panose="05050102010706020507" pitchFamily="18" charset="2"/>
              </a:rPr>
              <a:t>)</a:t>
            </a:r>
            <a:r>
              <a:rPr lang="nl-NL" sz="4000" baseline="-25000" dirty="0" smtClean="0"/>
              <a:t> </a:t>
            </a:r>
            <a:r>
              <a:rPr lang="nl-NL" sz="4000" baseline="30000" dirty="0" smtClean="0"/>
              <a:t>t</a:t>
            </a:r>
            <a:r>
              <a:rPr lang="nl-NL" sz="4000" dirty="0" smtClean="0">
                <a:latin typeface="Symbol" panose="05050102010706020507" pitchFamily="18" charset="2"/>
              </a:rPr>
              <a:t> + Q</a:t>
            </a:r>
            <a:r>
              <a:rPr lang="nl-NL" sz="4000" baseline="-25000" dirty="0"/>
              <a:t>A</a:t>
            </a:r>
            <a:r>
              <a:rPr lang="nl-NL" sz="4000" dirty="0" smtClean="0"/>
              <a:t>  </a:t>
            </a:r>
            <a:endParaRPr lang="nl-NL" sz="4000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61776" y="1590664"/>
            <a:ext cx="50610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Symbol" panose="05050102010706020507" pitchFamily="18" charset="2"/>
              </a:rPr>
              <a:t>B</a:t>
            </a:r>
            <a:r>
              <a:rPr lang="nl-NL" sz="4000" baseline="-25000" dirty="0" smtClean="0"/>
              <a:t>A</a:t>
            </a:r>
            <a:r>
              <a:rPr lang="nl-NL" sz="4000" dirty="0" smtClean="0"/>
              <a:t> = 	0	0	0	0</a:t>
            </a:r>
          </a:p>
          <a:p>
            <a:r>
              <a:rPr lang="nl-NL" sz="4000" dirty="0"/>
              <a:t>	</a:t>
            </a:r>
            <a:r>
              <a:rPr lang="nl-NL" sz="4000" dirty="0" smtClean="0"/>
              <a:t>	b</a:t>
            </a:r>
            <a:r>
              <a:rPr lang="nl-NL" sz="4000" baseline="-25000" dirty="0" smtClean="0"/>
              <a:t>A21</a:t>
            </a:r>
            <a:r>
              <a:rPr lang="nl-NL" sz="4000" dirty="0" smtClean="0"/>
              <a:t>	0	0	0</a:t>
            </a:r>
            <a:br>
              <a:rPr lang="nl-NL" sz="4000" dirty="0" smtClean="0"/>
            </a:br>
            <a:r>
              <a:rPr lang="nl-NL" sz="4000" dirty="0" smtClean="0"/>
              <a:t>		0	b</a:t>
            </a:r>
            <a:r>
              <a:rPr lang="nl-NL" sz="4000" baseline="-25000" dirty="0"/>
              <a:t>A</a:t>
            </a:r>
            <a:r>
              <a:rPr lang="nl-NL" sz="4000" baseline="-25000" dirty="0" smtClean="0"/>
              <a:t>32</a:t>
            </a:r>
            <a:r>
              <a:rPr lang="nl-NL" sz="4000" dirty="0" smtClean="0"/>
              <a:t>	0	0</a:t>
            </a:r>
          </a:p>
          <a:p>
            <a:r>
              <a:rPr lang="nl-NL" sz="4000" dirty="0"/>
              <a:t>	</a:t>
            </a:r>
            <a:r>
              <a:rPr lang="nl-NL" sz="4000" dirty="0" smtClean="0"/>
              <a:t>	0	0	b</a:t>
            </a:r>
            <a:r>
              <a:rPr lang="nl-NL" sz="4000" baseline="-25000" dirty="0"/>
              <a:t>A</a:t>
            </a:r>
            <a:r>
              <a:rPr lang="nl-NL" sz="4000" baseline="-25000" dirty="0" smtClean="0"/>
              <a:t>43</a:t>
            </a:r>
            <a:r>
              <a:rPr lang="nl-NL" sz="4000" dirty="0" smtClean="0"/>
              <a:t>	0</a:t>
            </a:r>
            <a:endParaRPr lang="nl-N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2" y="4581128"/>
            <a:ext cx="3536377" cy="201895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1111854" y="458112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Down Arrow 7"/>
          <p:cNvSpPr/>
          <p:nvPr/>
        </p:nvSpPr>
        <p:spPr>
          <a:xfrm>
            <a:off x="2196197" y="4581128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Down Arrow 8"/>
          <p:cNvSpPr/>
          <p:nvPr/>
        </p:nvSpPr>
        <p:spPr>
          <a:xfrm>
            <a:off x="3203848" y="458240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8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>
                <a:solidFill>
                  <a:schemeClr val="tx1"/>
                </a:solidFill>
              </a:rPr>
              <a:t>16</a:t>
            </a:fld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692696"/>
            <a:ext cx="6239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A</a:t>
            </a:r>
            <a:r>
              <a:rPr lang="nl-NL" sz="4000" dirty="0" smtClean="0"/>
              <a:t> = </a:t>
            </a:r>
            <a:r>
              <a:rPr lang="nl-NL" sz="4000" dirty="0" smtClean="0">
                <a:latin typeface="Symbol" panose="05050102010706020507" pitchFamily="18" charset="2"/>
              </a:rPr>
              <a:t>(I-B</a:t>
            </a:r>
            <a:r>
              <a:rPr lang="nl-NL" sz="4000" baseline="-25000" dirty="0"/>
              <a:t>A</a:t>
            </a:r>
            <a:r>
              <a:rPr lang="nl-NL" sz="4000" dirty="0" smtClean="0">
                <a:latin typeface="Symbol" panose="05050102010706020507" pitchFamily="18" charset="2"/>
              </a:rPr>
              <a:t>) Y</a:t>
            </a:r>
            <a:r>
              <a:rPr lang="nl-NL" sz="4000" baseline="-25000" dirty="0" smtClean="0"/>
              <a:t>A</a:t>
            </a:r>
            <a:r>
              <a:rPr lang="nl-NL" sz="4000" dirty="0">
                <a:latin typeface="Symbol" panose="05050102010706020507" pitchFamily="18" charset="2"/>
              </a:rPr>
              <a:t> (</a:t>
            </a:r>
            <a:r>
              <a:rPr lang="nl-NL" sz="4000" dirty="0" smtClean="0">
                <a:latin typeface="Symbol" panose="05050102010706020507" pitchFamily="18" charset="2"/>
              </a:rPr>
              <a:t>I-B</a:t>
            </a:r>
            <a:r>
              <a:rPr lang="nl-NL" sz="4000" baseline="-25000" dirty="0"/>
              <a:t>A</a:t>
            </a:r>
            <a:r>
              <a:rPr lang="nl-NL" sz="4000" dirty="0" smtClean="0">
                <a:latin typeface="Symbol" panose="05050102010706020507" pitchFamily="18" charset="2"/>
              </a:rPr>
              <a:t>)</a:t>
            </a:r>
            <a:r>
              <a:rPr lang="nl-NL" sz="4000" baseline="-25000" dirty="0" smtClean="0"/>
              <a:t> </a:t>
            </a:r>
            <a:r>
              <a:rPr lang="nl-NL" sz="4000" baseline="30000" dirty="0" smtClean="0"/>
              <a:t>t</a:t>
            </a:r>
            <a:r>
              <a:rPr lang="nl-NL" sz="4000" dirty="0" smtClean="0">
                <a:latin typeface="Symbol" panose="05050102010706020507" pitchFamily="18" charset="2"/>
              </a:rPr>
              <a:t> + Q</a:t>
            </a:r>
            <a:r>
              <a:rPr lang="nl-NL" sz="4000" baseline="-25000" dirty="0"/>
              <a:t>A</a:t>
            </a:r>
            <a:r>
              <a:rPr lang="nl-NL" sz="4000" dirty="0" smtClean="0"/>
              <a:t>  </a:t>
            </a:r>
            <a:endParaRPr lang="nl-NL" sz="4000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9894" y="1916832"/>
            <a:ext cx="82322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Symbol" panose="05050102010706020507" pitchFamily="18" charset="2"/>
              </a:rPr>
              <a:t>Y</a:t>
            </a:r>
            <a:r>
              <a:rPr lang="nl-NL" sz="4000" baseline="-25000" dirty="0" smtClean="0"/>
              <a:t>A</a:t>
            </a:r>
            <a:r>
              <a:rPr lang="nl-NL" sz="4000" dirty="0" smtClean="0"/>
              <a:t> = 	var(A</a:t>
            </a:r>
            <a:r>
              <a:rPr lang="nl-NL" sz="4000" baseline="-25000" dirty="0" smtClean="0"/>
              <a:t>1</a:t>
            </a:r>
            <a:r>
              <a:rPr lang="nl-NL" sz="4000" dirty="0" smtClean="0"/>
              <a:t>)	0		0	0</a:t>
            </a:r>
          </a:p>
          <a:p>
            <a:r>
              <a:rPr lang="nl-NL" sz="4000" dirty="0"/>
              <a:t>	</a:t>
            </a:r>
            <a:r>
              <a:rPr lang="nl-NL" sz="4000" dirty="0" smtClean="0"/>
              <a:t>		0	var(</a:t>
            </a:r>
            <a:r>
              <a:rPr lang="nl-NL" sz="4000" dirty="0" smtClean="0">
                <a:latin typeface="Symbol" panose="05050102010706020507" pitchFamily="18" charset="2"/>
              </a:rPr>
              <a:t>z</a:t>
            </a:r>
            <a:r>
              <a:rPr lang="nl-NL" sz="4000" baseline="-25000" dirty="0" smtClean="0"/>
              <a:t>A2</a:t>
            </a:r>
            <a:r>
              <a:rPr lang="nl-NL" sz="4000" dirty="0" smtClean="0"/>
              <a:t>)	0	0</a:t>
            </a:r>
            <a:br>
              <a:rPr lang="nl-NL" sz="4000" dirty="0" smtClean="0"/>
            </a:br>
            <a:r>
              <a:rPr lang="nl-NL" sz="4000" dirty="0" smtClean="0"/>
              <a:t>			0	0	</a:t>
            </a:r>
            <a:r>
              <a:rPr lang="nl-NL" sz="4000" dirty="0"/>
              <a:t> </a:t>
            </a:r>
            <a:r>
              <a:rPr lang="nl-NL" sz="4000" dirty="0" smtClean="0"/>
              <a:t>var(</a:t>
            </a:r>
            <a:r>
              <a:rPr lang="nl-NL" sz="4000" dirty="0" smtClean="0">
                <a:latin typeface="Symbol" panose="05050102010706020507" pitchFamily="18" charset="2"/>
              </a:rPr>
              <a:t>z</a:t>
            </a:r>
            <a:r>
              <a:rPr lang="nl-NL" sz="4000" baseline="-25000" dirty="0" smtClean="0"/>
              <a:t>A3</a:t>
            </a:r>
            <a:r>
              <a:rPr lang="nl-NL" sz="4000" dirty="0" smtClean="0"/>
              <a:t>)	0</a:t>
            </a:r>
          </a:p>
          <a:p>
            <a:r>
              <a:rPr lang="nl-NL" sz="4000" dirty="0"/>
              <a:t>	</a:t>
            </a:r>
            <a:r>
              <a:rPr lang="nl-NL" sz="4000" dirty="0" smtClean="0"/>
              <a:t>		0	0		0	var(</a:t>
            </a:r>
            <a:r>
              <a:rPr lang="nl-NL" sz="4000" dirty="0" smtClean="0">
                <a:latin typeface="Symbol" panose="05050102010706020507" pitchFamily="18" charset="2"/>
              </a:rPr>
              <a:t>z</a:t>
            </a:r>
            <a:r>
              <a:rPr lang="nl-NL" sz="4000" baseline="-25000" dirty="0" smtClean="0"/>
              <a:t>A4</a:t>
            </a:r>
            <a:r>
              <a:rPr lang="nl-NL" sz="4000" dirty="0" smtClean="0"/>
              <a:t>)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94" y="4615241"/>
            <a:ext cx="3536377" cy="201895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211882" y="4651577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Down Arrow 7"/>
          <p:cNvSpPr/>
          <p:nvPr/>
        </p:nvSpPr>
        <p:spPr>
          <a:xfrm>
            <a:off x="1259632" y="4183269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Down Arrow 8"/>
          <p:cNvSpPr/>
          <p:nvPr/>
        </p:nvSpPr>
        <p:spPr>
          <a:xfrm>
            <a:off x="2252621" y="4255201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ight Arrow 2"/>
          <p:cNvSpPr/>
          <p:nvPr/>
        </p:nvSpPr>
        <p:spPr>
          <a:xfrm>
            <a:off x="2915816" y="4651577"/>
            <a:ext cx="360040" cy="145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5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>
                <a:solidFill>
                  <a:schemeClr val="tx1"/>
                </a:solidFill>
              </a:rPr>
              <a:t>17</a:t>
            </a:fld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692696"/>
            <a:ext cx="6239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latin typeface="Symbol" panose="05050102010706020507" pitchFamily="18" charset="2"/>
              </a:rPr>
              <a:t>S</a:t>
            </a:r>
            <a:r>
              <a:rPr lang="nl-NL" sz="4000" baseline="-25000" dirty="0"/>
              <a:t>A</a:t>
            </a:r>
            <a:r>
              <a:rPr lang="nl-NL" sz="4000" dirty="0" smtClean="0"/>
              <a:t> = </a:t>
            </a:r>
            <a:r>
              <a:rPr lang="nl-NL" sz="4000" dirty="0" smtClean="0">
                <a:latin typeface="Symbol" panose="05050102010706020507" pitchFamily="18" charset="2"/>
              </a:rPr>
              <a:t>(I-B</a:t>
            </a:r>
            <a:r>
              <a:rPr lang="nl-NL" sz="4000" baseline="-25000" dirty="0"/>
              <a:t>A</a:t>
            </a:r>
            <a:r>
              <a:rPr lang="nl-NL" sz="4000" dirty="0" smtClean="0">
                <a:latin typeface="Symbol" panose="05050102010706020507" pitchFamily="18" charset="2"/>
              </a:rPr>
              <a:t>) Y</a:t>
            </a:r>
            <a:r>
              <a:rPr lang="nl-NL" sz="4000" baseline="-25000" dirty="0" smtClean="0"/>
              <a:t>A</a:t>
            </a:r>
            <a:r>
              <a:rPr lang="nl-NL" sz="4000" dirty="0">
                <a:latin typeface="Symbol" panose="05050102010706020507" pitchFamily="18" charset="2"/>
              </a:rPr>
              <a:t> (</a:t>
            </a:r>
            <a:r>
              <a:rPr lang="nl-NL" sz="4000" dirty="0" smtClean="0">
                <a:latin typeface="Symbol" panose="05050102010706020507" pitchFamily="18" charset="2"/>
              </a:rPr>
              <a:t>I-B</a:t>
            </a:r>
            <a:r>
              <a:rPr lang="nl-NL" sz="4000" baseline="-25000" dirty="0"/>
              <a:t>A</a:t>
            </a:r>
            <a:r>
              <a:rPr lang="nl-NL" sz="4000" dirty="0" smtClean="0">
                <a:latin typeface="Symbol" panose="05050102010706020507" pitchFamily="18" charset="2"/>
              </a:rPr>
              <a:t>)</a:t>
            </a:r>
            <a:r>
              <a:rPr lang="nl-NL" sz="4000" baseline="-25000" dirty="0" smtClean="0"/>
              <a:t> </a:t>
            </a:r>
            <a:r>
              <a:rPr lang="nl-NL" sz="4000" baseline="30000" dirty="0" smtClean="0"/>
              <a:t>t</a:t>
            </a:r>
            <a:r>
              <a:rPr lang="nl-NL" sz="4000" dirty="0" smtClean="0">
                <a:latin typeface="Symbol" panose="05050102010706020507" pitchFamily="18" charset="2"/>
              </a:rPr>
              <a:t> + Q</a:t>
            </a:r>
            <a:r>
              <a:rPr lang="nl-NL" sz="4000" baseline="-25000" dirty="0"/>
              <a:t>A</a:t>
            </a:r>
            <a:r>
              <a:rPr lang="nl-NL" sz="4000" dirty="0" smtClean="0"/>
              <a:t>  </a:t>
            </a:r>
            <a:endParaRPr lang="nl-NL" sz="4000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1844824"/>
            <a:ext cx="802706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smtClean="0">
                <a:latin typeface="Symbol" panose="05050102010706020507" pitchFamily="18" charset="2"/>
              </a:rPr>
              <a:t>Q</a:t>
            </a:r>
            <a:r>
              <a:rPr lang="nl-NL" sz="4000" baseline="-25000" dirty="0" smtClean="0"/>
              <a:t>A</a:t>
            </a:r>
            <a:r>
              <a:rPr lang="nl-NL" sz="4000" dirty="0" smtClean="0"/>
              <a:t> = 	var(a</a:t>
            </a:r>
            <a:r>
              <a:rPr lang="nl-NL" sz="4000" baseline="-25000" dirty="0" smtClean="0"/>
              <a:t>1</a:t>
            </a:r>
            <a:r>
              <a:rPr lang="nl-NL" sz="4000" dirty="0" smtClean="0"/>
              <a:t>)	0		0	0</a:t>
            </a:r>
          </a:p>
          <a:p>
            <a:r>
              <a:rPr lang="nl-NL" sz="4000" dirty="0"/>
              <a:t>	</a:t>
            </a:r>
            <a:r>
              <a:rPr lang="nl-NL" sz="4000" dirty="0" smtClean="0"/>
              <a:t>		0	var(a</a:t>
            </a:r>
            <a:r>
              <a:rPr lang="nl-NL" sz="4000" baseline="-25000" dirty="0" smtClean="0"/>
              <a:t>2</a:t>
            </a:r>
            <a:r>
              <a:rPr lang="nl-NL" sz="4000" dirty="0" smtClean="0"/>
              <a:t>)	0	0</a:t>
            </a:r>
            <a:br>
              <a:rPr lang="nl-NL" sz="4000" dirty="0" smtClean="0"/>
            </a:br>
            <a:r>
              <a:rPr lang="nl-NL" sz="4000" dirty="0" smtClean="0"/>
              <a:t>			0	0	</a:t>
            </a:r>
            <a:r>
              <a:rPr lang="nl-NL" sz="4000" dirty="0"/>
              <a:t> </a:t>
            </a:r>
            <a:r>
              <a:rPr lang="nl-NL" sz="4000" dirty="0" smtClean="0"/>
              <a:t>var(a</a:t>
            </a:r>
            <a:r>
              <a:rPr lang="nl-NL" sz="4000" baseline="-25000" dirty="0" smtClean="0"/>
              <a:t>3</a:t>
            </a:r>
            <a:r>
              <a:rPr lang="nl-NL" sz="4000" dirty="0" smtClean="0"/>
              <a:t>)	0</a:t>
            </a:r>
          </a:p>
          <a:p>
            <a:r>
              <a:rPr lang="nl-NL" sz="4000" dirty="0"/>
              <a:t>	</a:t>
            </a:r>
            <a:r>
              <a:rPr lang="nl-NL" sz="4000" dirty="0" smtClean="0"/>
              <a:t>		0	0		0	var(a</a:t>
            </a:r>
            <a:r>
              <a:rPr lang="nl-NL" sz="4000" baseline="-25000" dirty="0" smtClean="0"/>
              <a:t>4</a:t>
            </a:r>
            <a:r>
              <a:rPr lang="nl-NL" sz="4000" dirty="0" smtClean="0"/>
              <a:t>)</a:t>
            </a:r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75" y="4615241"/>
            <a:ext cx="3536377" cy="201895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51520" y="6381328"/>
            <a:ext cx="288032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ight Arrow 7"/>
          <p:cNvSpPr/>
          <p:nvPr/>
        </p:nvSpPr>
        <p:spPr>
          <a:xfrm>
            <a:off x="1331640" y="6381328"/>
            <a:ext cx="288032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ight Arrow 8"/>
          <p:cNvSpPr/>
          <p:nvPr/>
        </p:nvSpPr>
        <p:spPr>
          <a:xfrm>
            <a:off x="2411760" y="6381328"/>
            <a:ext cx="288032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ight Arrow 9"/>
          <p:cNvSpPr/>
          <p:nvPr/>
        </p:nvSpPr>
        <p:spPr>
          <a:xfrm>
            <a:off x="3491880" y="6381328"/>
            <a:ext cx="288032" cy="18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4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200089" y="6244893"/>
            <a:ext cx="2839822" cy="588038"/>
          </a:xfrm>
        </p:spPr>
        <p:txBody>
          <a:bodyPr/>
          <a:lstStyle/>
          <a:p>
            <a:fld id="{A9096D49-DAE3-40DE-93E0-41688E0A5016}" type="slidenum">
              <a:rPr lang="nl-NL" smtClean="0"/>
              <a:t>18</a:t>
            </a:fld>
            <a:endParaRPr lang="nl-NL"/>
          </a:p>
        </p:txBody>
      </p:sp>
      <p:grpSp>
        <p:nvGrpSpPr>
          <p:cNvPr id="37" name="Group 36"/>
          <p:cNvGrpSpPr/>
          <p:nvPr/>
        </p:nvGrpSpPr>
        <p:grpSpPr>
          <a:xfrm>
            <a:off x="144735" y="439555"/>
            <a:ext cx="8352770" cy="4754754"/>
            <a:chOff x="1341254" y="620688"/>
            <a:chExt cx="6275559" cy="2952328"/>
          </a:xfrm>
        </p:grpSpPr>
        <p:sp>
          <p:nvSpPr>
            <p:cNvPr id="38" name="Rechthoek 5"/>
            <p:cNvSpPr/>
            <p:nvPr/>
          </p:nvSpPr>
          <p:spPr>
            <a:xfrm>
              <a:off x="1346340" y="2210799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A1</a:t>
              </a:r>
              <a:endParaRPr lang="nl-NL" dirty="0"/>
            </a:p>
          </p:txBody>
        </p:sp>
        <p:sp>
          <p:nvSpPr>
            <p:cNvPr id="39" name="Rechthoek 14"/>
            <p:cNvSpPr/>
            <p:nvPr/>
          </p:nvSpPr>
          <p:spPr>
            <a:xfrm>
              <a:off x="3250835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A2</a:t>
              </a:r>
              <a:endParaRPr lang="nl-NL" dirty="0"/>
            </a:p>
          </p:txBody>
        </p:sp>
        <p:sp>
          <p:nvSpPr>
            <p:cNvPr id="40" name="Rechthoek 23"/>
            <p:cNvSpPr/>
            <p:nvPr/>
          </p:nvSpPr>
          <p:spPr>
            <a:xfrm>
              <a:off x="5230057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A3</a:t>
              </a:r>
              <a:endParaRPr lang="nl-NL" dirty="0"/>
            </a:p>
          </p:txBody>
        </p:sp>
        <p:sp>
          <p:nvSpPr>
            <p:cNvPr id="41" name="Rechthoek 32"/>
            <p:cNvSpPr/>
            <p:nvPr/>
          </p:nvSpPr>
          <p:spPr>
            <a:xfrm>
              <a:off x="7115031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A4</a:t>
              </a:r>
              <a:endParaRPr lang="nl-NL" dirty="0"/>
            </a:p>
          </p:txBody>
        </p:sp>
        <p:sp>
          <p:nvSpPr>
            <p:cNvPr id="42" name="Ovaal 50"/>
            <p:cNvSpPr/>
            <p:nvPr/>
          </p:nvSpPr>
          <p:spPr>
            <a:xfrm>
              <a:off x="1346340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A1</a:t>
              </a:r>
              <a:endParaRPr lang="nl-NL" dirty="0"/>
            </a:p>
          </p:txBody>
        </p:sp>
        <p:cxnSp>
          <p:nvCxnSpPr>
            <p:cNvPr id="43" name="Rechte verbindingslijn met pijl 51"/>
            <p:cNvCxnSpPr>
              <a:stCxn id="42" idx="4"/>
              <a:endCxn id="38" idx="0"/>
            </p:cNvCxnSpPr>
            <p:nvPr/>
          </p:nvCxnSpPr>
          <p:spPr>
            <a:xfrm>
              <a:off x="1597231" y="1851023"/>
              <a:ext cx="0" cy="3597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4" name="Ovaal 52"/>
            <p:cNvSpPr/>
            <p:nvPr/>
          </p:nvSpPr>
          <p:spPr>
            <a:xfrm>
              <a:off x="3231314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A2</a:t>
              </a:r>
              <a:endParaRPr lang="nl-NL" dirty="0"/>
            </a:p>
          </p:txBody>
        </p:sp>
        <p:cxnSp>
          <p:nvCxnSpPr>
            <p:cNvPr id="45" name="Rechte verbindingslijn met pijl 53"/>
            <p:cNvCxnSpPr>
              <a:stCxn id="44" idx="4"/>
            </p:cNvCxnSpPr>
            <p:nvPr/>
          </p:nvCxnSpPr>
          <p:spPr>
            <a:xfrm>
              <a:off x="3482205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Ovaal 54"/>
            <p:cNvSpPr/>
            <p:nvPr/>
          </p:nvSpPr>
          <p:spPr>
            <a:xfrm>
              <a:off x="5210537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A3</a:t>
              </a:r>
              <a:endParaRPr lang="nl-NL" dirty="0"/>
            </a:p>
          </p:txBody>
        </p:sp>
        <p:cxnSp>
          <p:nvCxnSpPr>
            <p:cNvPr id="47" name="Rechte verbindingslijn met pijl 55"/>
            <p:cNvCxnSpPr>
              <a:stCxn id="46" idx="4"/>
            </p:cNvCxnSpPr>
            <p:nvPr/>
          </p:nvCxnSpPr>
          <p:spPr>
            <a:xfrm>
              <a:off x="5461428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Ovaal 56"/>
            <p:cNvSpPr/>
            <p:nvPr/>
          </p:nvSpPr>
          <p:spPr>
            <a:xfrm>
              <a:off x="7095511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A4</a:t>
              </a:r>
              <a:endParaRPr lang="nl-NL" dirty="0"/>
            </a:p>
          </p:txBody>
        </p:sp>
        <p:cxnSp>
          <p:nvCxnSpPr>
            <p:cNvPr id="49" name="Rechte verbindingslijn met pijl 57"/>
            <p:cNvCxnSpPr>
              <a:stCxn id="48" idx="4"/>
            </p:cNvCxnSpPr>
            <p:nvPr/>
          </p:nvCxnSpPr>
          <p:spPr>
            <a:xfrm>
              <a:off x="7346402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Rechte verbindingslijn met pijl 58"/>
            <p:cNvCxnSpPr>
              <a:stCxn id="42" idx="6"/>
              <a:endCxn id="44" idx="2"/>
            </p:cNvCxnSpPr>
            <p:nvPr/>
          </p:nvCxnSpPr>
          <p:spPr>
            <a:xfrm>
              <a:off x="1848122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Rechte verbindingslijn met pijl 59"/>
            <p:cNvCxnSpPr>
              <a:stCxn id="44" idx="6"/>
              <a:endCxn id="46" idx="2"/>
            </p:cNvCxnSpPr>
            <p:nvPr/>
          </p:nvCxnSpPr>
          <p:spPr>
            <a:xfrm>
              <a:off x="3733096" y="1623863"/>
              <a:ext cx="14774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60"/>
            <p:cNvCxnSpPr>
              <a:stCxn id="46" idx="6"/>
              <a:endCxn id="48" idx="2"/>
            </p:cNvCxnSpPr>
            <p:nvPr/>
          </p:nvCxnSpPr>
          <p:spPr>
            <a:xfrm>
              <a:off x="5712319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Ovaal 75"/>
            <p:cNvSpPr/>
            <p:nvPr/>
          </p:nvSpPr>
          <p:spPr>
            <a:xfrm>
              <a:off x="2918090" y="620688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ymbol" panose="05050102010706020507" pitchFamily="18" charset="2"/>
                </a:rPr>
                <a:t>z</a:t>
              </a:r>
              <a:r>
                <a:rPr lang="en-US" sz="1600" dirty="0" smtClean="0"/>
                <a:t>A2</a:t>
              </a:r>
              <a:endParaRPr lang="nl-NL" sz="1600" dirty="0"/>
            </a:p>
          </p:txBody>
        </p:sp>
        <p:sp>
          <p:nvSpPr>
            <p:cNvPr id="54" name="Ovaal 76"/>
            <p:cNvSpPr/>
            <p:nvPr/>
          </p:nvSpPr>
          <p:spPr>
            <a:xfrm>
              <a:off x="4788024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ymbol" panose="05050102010706020507" pitchFamily="18" charset="2"/>
                </a:rPr>
                <a:t>zA3</a:t>
              </a:r>
              <a:endParaRPr lang="nl-NL" sz="1600" dirty="0"/>
            </a:p>
          </p:txBody>
        </p:sp>
        <p:sp>
          <p:nvSpPr>
            <p:cNvPr id="55" name="Ovaal 77"/>
            <p:cNvSpPr/>
            <p:nvPr/>
          </p:nvSpPr>
          <p:spPr>
            <a:xfrm>
              <a:off x="6662506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Symbol" panose="05050102010706020507" pitchFamily="18" charset="2"/>
                </a:rPr>
                <a:t>z</a:t>
              </a:r>
              <a:r>
                <a:rPr lang="en-US" sz="1600" dirty="0" smtClean="0"/>
                <a:t>A4</a:t>
              </a:r>
              <a:endParaRPr lang="nl-NL" sz="1600" dirty="0"/>
            </a:p>
          </p:txBody>
        </p:sp>
        <p:cxnSp>
          <p:nvCxnSpPr>
            <p:cNvPr id="56" name="Rechte verbindingslijn met pijl 78"/>
            <p:cNvCxnSpPr>
              <a:stCxn id="53" idx="4"/>
              <a:endCxn id="44" idx="0"/>
            </p:cNvCxnSpPr>
            <p:nvPr/>
          </p:nvCxnSpPr>
          <p:spPr>
            <a:xfrm>
              <a:off x="3168981" y="1075008"/>
              <a:ext cx="313224" cy="32169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Rechte verbindingslijn met pijl 79"/>
            <p:cNvCxnSpPr>
              <a:stCxn id="54" idx="5"/>
              <a:endCxn id="46" idx="0"/>
            </p:cNvCxnSpPr>
            <p:nvPr/>
          </p:nvCxnSpPr>
          <p:spPr>
            <a:xfrm>
              <a:off x="5216322" y="1058210"/>
              <a:ext cx="245106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Rechte verbindingslijn met pijl 80"/>
            <p:cNvCxnSpPr>
              <a:stCxn id="55" idx="5"/>
              <a:endCxn id="48" idx="0"/>
            </p:cNvCxnSpPr>
            <p:nvPr/>
          </p:nvCxnSpPr>
          <p:spPr>
            <a:xfrm>
              <a:off x="7090804" y="1058210"/>
              <a:ext cx="255598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Ovaal 88"/>
            <p:cNvSpPr/>
            <p:nvPr/>
          </p:nvSpPr>
          <p:spPr>
            <a:xfrm>
              <a:off x="1341254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a1</a:t>
              </a:r>
              <a:endParaRPr lang="nl-NL" dirty="0"/>
            </a:p>
          </p:txBody>
        </p:sp>
        <p:cxnSp>
          <p:nvCxnSpPr>
            <p:cNvPr id="60" name="Rechte verbindingslijn met pijl 94"/>
            <p:cNvCxnSpPr>
              <a:stCxn id="59" idx="0"/>
              <a:endCxn id="38" idx="2"/>
            </p:cNvCxnSpPr>
            <p:nvPr/>
          </p:nvCxnSpPr>
          <p:spPr>
            <a:xfrm flipV="1">
              <a:off x="1592145" y="2665119"/>
              <a:ext cx="5086" cy="4535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1" name="Ovaal 91"/>
            <p:cNvSpPr/>
            <p:nvPr/>
          </p:nvSpPr>
          <p:spPr>
            <a:xfrm>
              <a:off x="7111417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a4</a:t>
              </a:r>
              <a:endParaRPr lang="nl-NL" dirty="0"/>
            </a:p>
          </p:txBody>
        </p:sp>
        <p:cxnSp>
          <p:nvCxnSpPr>
            <p:cNvPr id="62" name="Rechte verbindingslijn met pijl 94"/>
            <p:cNvCxnSpPr>
              <a:stCxn id="61" idx="0"/>
              <a:endCxn id="41" idx="2"/>
            </p:cNvCxnSpPr>
            <p:nvPr/>
          </p:nvCxnSpPr>
          <p:spPr>
            <a:xfrm flipV="1">
              <a:off x="7362308" y="2670277"/>
              <a:ext cx="3614" cy="4484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Ovaal 91"/>
            <p:cNvSpPr/>
            <p:nvPr/>
          </p:nvSpPr>
          <p:spPr>
            <a:xfrm>
              <a:off x="5229686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a3</a:t>
              </a:r>
              <a:endParaRPr lang="nl-NL" dirty="0"/>
            </a:p>
          </p:txBody>
        </p:sp>
        <p:cxnSp>
          <p:nvCxnSpPr>
            <p:cNvPr id="64" name="Rechte verbindingslijn met pijl 94"/>
            <p:cNvCxnSpPr>
              <a:stCxn id="63" idx="0"/>
              <a:endCxn id="40" idx="2"/>
            </p:cNvCxnSpPr>
            <p:nvPr/>
          </p:nvCxnSpPr>
          <p:spPr>
            <a:xfrm flipV="1">
              <a:off x="5480577" y="2670277"/>
              <a:ext cx="371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Ovaal 91"/>
            <p:cNvSpPr/>
            <p:nvPr/>
          </p:nvSpPr>
          <p:spPr>
            <a:xfrm>
              <a:off x="3249265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a2</a:t>
              </a:r>
              <a:endParaRPr lang="nl-NL" dirty="0"/>
            </a:p>
          </p:txBody>
        </p:sp>
        <p:cxnSp>
          <p:nvCxnSpPr>
            <p:cNvPr id="66" name="Rechte verbindingslijn met pijl 94"/>
            <p:cNvCxnSpPr>
              <a:stCxn id="65" idx="0"/>
              <a:endCxn id="39" idx="2"/>
            </p:cNvCxnSpPr>
            <p:nvPr/>
          </p:nvCxnSpPr>
          <p:spPr>
            <a:xfrm flipV="1">
              <a:off x="3500156" y="2670277"/>
              <a:ext cx="1570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619672" y="1844824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478226" y="1835532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22442" y="1835532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94650" y="1844824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366658" y="2699628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94450" y="2708920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491880" y="2708920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19672" y="2708920"/>
              <a:ext cx="226661" cy="229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60155" y="1275194"/>
              <a:ext cx="612056" cy="324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b</a:t>
              </a:r>
              <a:r>
                <a:rPr lang="nl-NL" sz="2800" baseline="-25000" dirty="0" smtClean="0"/>
                <a:t>A2,1</a:t>
              </a:r>
              <a:endParaRPr lang="nl-NL" sz="28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025432" y="1244489"/>
              <a:ext cx="612056" cy="324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b</a:t>
              </a:r>
              <a:r>
                <a:rPr lang="nl-NL" sz="2800" baseline="-25000" dirty="0" smtClean="0"/>
                <a:t>A3,2</a:t>
              </a:r>
              <a:endParaRPr lang="nl-NL" sz="28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847809" y="1244489"/>
              <a:ext cx="612056" cy="324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b</a:t>
              </a:r>
              <a:r>
                <a:rPr lang="nl-NL" sz="2800" baseline="-25000" dirty="0" smtClean="0"/>
                <a:t>A4,3</a:t>
              </a:r>
              <a:endParaRPr lang="nl-NL" sz="2800" baseline="-250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39116" y="5510037"/>
            <a:ext cx="6410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The genetic simplex (note my scaling)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141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60811" y="1459581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y11</a:t>
            </a:r>
            <a:endParaRPr lang="nl-NL" sz="800" b="1" dirty="0"/>
          </a:p>
        </p:txBody>
      </p:sp>
      <p:sp>
        <p:nvSpPr>
          <p:cNvPr id="13" name="Ovaal 12"/>
          <p:cNvSpPr/>
          <p:nvPr/>
        </p:nvSpPr>
        <p:spPr>
          <a:xfrm>
            <a:off x="733676" y="2225566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E11</a:t>
            </a:r>
            <a:endParaRPr lang="nl-NL" sz="800" b="1" dirty="0"/>
          </a:p>
        </p:txBody>
      </p:sp>
      <p:cxnSp>
        <p:nvCxnSpPr>
          <p:cNvPr id="16" name="Rechte verbindingslijn met pijl 15"/>
          <p:cNvCxnSpPr>
            <a:stCxn id="13" idx="7"/>
            <a:endCxn id="4" idx="2"/>
          </p:cNvCxnSpPr>
          <p:nvPr/>
        </p:nvCxnSpPr>
        <p:spPr>
          <a:xfrm flipV="1">
            <a:off x="1093626" y="1776416"/>
            <a:ext cx="378038" cy="495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Rechthoek 108"/>
          <p:cNvSpPr/>
          <p:nvPr/>
        </p:nvSpPr>
        <p:spPr>
          <a:xfrm>
            <a:off x="1260811" y="4865560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y21</a:t>
            </a:r>
            <a:endParaRPr lang="nl-NL" sz="800" b="1" dirty="0"/>
          </a:p>
        </p:txBody>
      </p:sp>
      <p:sp>
        <p:nvSpPr>
          <p:cNvPr id="110" name="Ovaal 109"/>
          <p:cNvSpPr/>
          <p:nvPr/>
        </p:nvSpPr>
        <p:spPr>
          <a:xfrm>
            <a:off x="733676" y="4073472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E21</a:t>
            </a:r>
            <a:endParaRPr lang="nl-NL" sz="800" b="1" dirty="0"/>
          </a:p>
        </p:txBody>
      </p:sp>
      <p:sp>
        <p:nvSpPr>
          <p:cNvPr id="111" name="Ovaal 110"/>
          <p:cNvSpPr/>
          <p:nvPr/>
        </p:nvSpPr>
        <p:spPr>
          <a:xfrm>
            <a:off x="1871537" y="3149423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C1</a:t>
            </a:r>
            <a:endParaRPr lang="nl-NL" sz="800" b="1" dirty="0"/>
          </a:p>
        </p:txBody>
      </p:sp>
      <p:cxnSp>
        <p:nvCxnSpPr>
          <p:cNvPr id="112" name="Rechte verbindingslijn met pijl 111"/>
          <p:cNvCxnSpPr>
            <a:stCxn id="110" idx="5"/>
            <a:endCxn id="109" idx="0"/>
          </p:cNvCxnSpPr>
          <p:nvPr/>
        </p:nvCxnSpPr>
        <p:spPr>
          <a:xfrm>
            <a:off x="1093626" y="4343908"/>
            <a:ext cx="378038" cy="5216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Rechte verbindingslijn met pijl 112"/>
          <p:cNvCxnSpPr>
            <a:stCxn id="111" idx="4"/>
            <a:endCxn id="109" idx="0"/>
          </p:cNvCxnSpPr>
          <p:nvPr/>
        </p:nvCxnSpPr>
        <p:spPr>
          <a:xfrm flipH="1">
            <a:off x="1471664" y="3466258"/>
            <a:ext cx="610726" cy="1399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Rechte verbindingslijn met pijl 121"/>
          <p:cNvCxnSpPr>
            <a:stCxn id="111" idx="0"/>
            <a:endCxn id="4" idx="2"/>
          </p:cNvCxnSpPr>
          <p:nvPr/>
        </p:nvCxnSpPr>
        <p:spPr>
          <a:xfrm flipH="1" flipV="1">
            <a:off x="1471664" y="1776416"/>
            <a:ext cx="610726" cy="13730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Rechthoek 130"/>
          <p:cNvSpPr/>
          <p:nvPr/>
        </p:nvSpPr>
        <p:spPr>
          <a:xfrm>
            <a:off x="3391185" y="1459581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y12</a:t>
            </a:r>
            <a:endParaRPr lang="nl-NL" sz="800" b="1" dirty="0"/>
          </a:p>
        </p:txBody>
      </p:sp>
      <p:sp>
        <p:nvSpPr>
          <p:cNvPr id="132" name="Ovaal 131"/>
          <p:cNvSpPr/>
          <p:nvPr/>
        </p:nvSpPr>
        <p:spPr>
          <a:xfrm>
            <a:off x="2864050" y="2225566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E12</a:t>
            </a:r>
            <a:endParaRPr lang="nl-NL" sz="800" b="1" dirty="0"/>
          </a:p>
        </p:txBody>
      </p:sp>
      <p:cxnSp>
        <p:nvCxnSpPr>
          <p:cNvPr id="133" name="Rechte verbindingslijn met pijl 132"/>
          <p:cNvCxnSpPr>
            <a:stCxn id="132" idx="7"/>
            <a:endCxn id="131" idx="2"/>
          </p:cNvCxnSpPr>
          <p:nvPr/>
        </p:nvCxnSpPr>
        <p:spPr>
          <a:xfrm flipV="1">
            <a:off x="3224000" y="1776416"/>
            <a:ext cx="378038" cy="495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Rechthoek 133"/>
          <p:cNvSpPr/>
          <p:nvPr/>
        </p:nvSpPr>
        <p:spPr>
          <a:xfrm>
            <a:off x="3391185" y="4865560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y22</a:t>
            </a:r>
            <a:endParaRPr lang="nl-NL" sz="800" b="1" dirty="0"/>
          </a:p>
        </p:txBody>
      </p:sp>
      <p:sp>
        <p:nvSpPr>
          <p:cNvPr id="135" name="Ovaal 134"/>
          <p:cNvSpPr/>
          <p:nvPr/>
        </p:nvSpPr>
        <p:spPr>
          <a:xfrm>
            <a:off x="2947641" y="4073472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E22</a:t>
            </a:r>
            <a:endParaRPr lang="nl-NL" sz="800" b="1" dirty="0"/>
          </a:p>
        </p:txBody>
      </p:sp>
      <p:sp>
        <p:nvSpPr>
          <p:cNvPr id="136" name="Ovaal 135"/>
          <p:cNvSpPr/>
          <p:nvPr/>
        </p:nvSpPr>
        <p:spPr>
          <a:xfrm>
            <a:off x="4001911" y="3149423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C2</a:t>
            </a:r>
            <a:endParaRPr lang="nl-NL" sz="800" b="1" dirty="0"/>
          </a:p>
        </p:txBody>
      </p:sp>
      <p:cxnSp>
        <p:nvCxnSpPr>
          <p:cNvPr id="137" name="Rechte verbindingslijn met pijl 136"/>
          <p:cNvCxnSpPr>
            <a:stCxn id="135" idx="5"/>
            <a:endCxn id="134" idx="0"/>
          </p:cNvCxnSpPr>
          <p:nvPr/>
        </p:nvCxnSpPr>
        <p:spPr>
          <a:xfrm>
            <a:off x="3307592" y="4343908"/>
            <a:ext cx="294447" cy="5216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Rechte verbindingslijn met pijl 137"/>
          <p:cNvCxnSpPr>
            <a:stCxn id="136" idx="4"/>
            <a:endCxn id="134" idx="0"/>
          </p:cNvCxnSpPr>
          <p:nvPr/>
        </p:nvCxnSpPr>
        <p:spPr>
          <a:xfrm flipH="1">
            <a:off x="3602038" y="3466258"/>
            <a:ext cx="610726" cy="1399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Rechte verbindingslijn met pijl 138"/>
          <p:cNvCxnSpPr>
            <a:stCxn id="136" idx="0"/>
            <a:endCxn id="131" idx="2"/>
          </p:cNvCxnSpPr>
          <p:nvPr/>
        </p:nvCxnSpPr>
        <p:spPr>
          <a:xfrm flipH="1" flipV="1">
            <a:off x="3602038" y="1776416"/>
            <a:ext cx="610726" cy="13730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0" name="Rechthoek 139"/>
          <p:cNvSpPr/>
          <p:nvPr/>
        </p:nvSpPr>
        <p:spPr>
          <a:xfrm>
            <a:off x="5605150" y="1459581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y13</a:t>
            </a:r>
            <a:endParaRPr lang="nl-NL" sz="800" b="1" dirty="0"/>
          </a:p>
        </p:txBody>
      </p:sp>
      <p:sp>
        <p:nvSpPr>
          <p:cNvPr id="141" name="Ovaal 140"/>
          <p:cNvSpPr/>
          <p:nvPr/>
        </p:nvSpPr>
        <p:spPr>
          <a:xfrm>
            <a:off x="5078015" y="2225566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E13</a:t>
            </a:r>
            <a:endParaRPr lang="nl-NL" sz="800" b="1" dirty="0"/>
          </a:p>
        </p:txBody>
      </p:sp>
      <p:cxnSp>
        <p:nvCxnSpPr>
          <p:cNvPr id="142" name="Rechte verbindingslijn met pijl 141"/>
          <p:cNvCxnSpPr>
            <a:stCxn id="141" idx="7"/>
            <a:endCxn id="140" idx="2"/>
          </p:cNvCxnSpPr>
          <p:nvPr/>
        </p:nvCxnSpPr>
        <p:spPr>
          <a:xfrm flipV="1">
            <a:off x="5437966" y="1776416"/>
            <a:ext cx="378038" cy="495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" name="Rechthoek 142"/>
          <p:cNvSpPr/>
          <p:nvPr/>
        </p:nvSpPr>
        <p:spPr>
          <a:xfrm>
            <a:off x="5605150" y="4865560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y23</a:t>
            </a:r>
            <a:endParaRPr lang="nl-NL" sz="800" b="1" dirty="0"/>
          </a:p>
        </p:txBody>
      </p:sp>
      <p:sp>
        <p:nvSpPr>
          <p:cNvPr id="144" name="Ovaal 143"/>
          <p:cNvSpPr/>
          <p:nvPr/>
        </p:nvSpPr>
        <p:spPr>
          <a:xfrm>
            <a:off x="5161607" y="4073472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E23</a:t>
            </a:r>
            <a:endParaRPr lang="nl-NL" sz="800" b="1" dirty="0"/>
          </a:p>
        </p:txBody>
      </p:sp>
      <p:sp>
        <p:nvSpPr>
          <p:cNvPr id="145" name="Ovaal 144"/>
          <p:cNvSpPr/>
          <p:nvPr/>
        </p:nvSpPr>
        <p:spPr>
          <a:xfrm>
            <a:off x="6215876" y="3149423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C3</a:t>
            </a:r>
            <a:endParaRPr lang="nl-NL" sz="800" b="1" dirty="0"/>
          </a:p>
        </p:txBody>
      </p:sp>
      <p:cxnSp>
        <p:nvCxnSpPr>
          <p:cNvPr id="146" name="Rechte verbindingslijn met pijl 145"/>
          <p:cNvCxnSpPr>
            <a:stCxn id="144" idx="5"/>
            <a:endCxn id="143" idx="0"/>
          </p:cNvCxnSpPr>
          <p:nvPr/>
        </p:nvCxnSpPr>
        <p:spPr>
          <a:xfrm>
            <a:off x="5521557" y="4343908"/>
            <a:ext cx="294447" cy="5216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Rechte verbindingslijn met pijl 146"/>
          <p:cNvCxnSpPr>
            <a:stCxn id="145" idx="4"/>
            <a:endCxn id="143" idx="0"/>
          </p:cNvCxnSpPr>
          <p:nvPr/>
        </p:nvCxnSpPr>
        <p:spPr>
          <a:xfrm flipH="1">
            <a:off x="5816004" y="3466258"/>
            <a:ext cx="610726" cy="1399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Rechte verbindingslijn met pijl 147"/>
          <p:cNvCxnSpPr>
            <a:stCxn id="145" idx="0"/>
            <a:endCxn id="140" idx="2"/>
          </p:cNvCxnSpPr>
          <p:nvPr/>
        </p:nvCxnSpPr>
        <p:spPr>
          <a:xfrm flipH="1" flipV="1">
            <a:off x="5816004" y="1776416"/>
            <a:ext cx="610726" cy="13730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9" name="Rechthoek 148"/>
          <p:cNvSpPr/>
          <p:nvPr/>
        </p:nvSpPr>
        <p:spPr>
          <a:xfrm>
            <a:off x="7713688" y="1459581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y14</a:t>
            </a:r>
            <a:endParaRPr lang="nl-NL" sz="800" b="1" dirty="0"/>
          </a:p>
        </p:txBody>
      </p:sp>
      <p:sp>
        <p:nvSpPr>
          <p:cNvPr id="150" name="Ovaal 149"/>
          <p:cNvSpPr/>
          <p:nvPr/>
        </p:nvSpPr>
        <p:spPr>
          <a:xfrm>
            <a:off x="7270145" y="2225566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E14</a:t>
            </a:r>
            <a:endParaRPr lang="nl-NL" sz="800" b="1" dirty="0"/>
          </a:p>
        </p:txBody>
      </p:sp>
      <p:cxnSp>
        <p:nvCxnSpPr>
          <p:cNvPr id="151" name="Rechte verbindingslijn met pijl 150"/>
          <p:cNvCxnSpPr>
            <a:stCxn id="150" idx="7"/>
            <a:endCxn id="149" idx="2"/>
          </p:cNvCxnSpPr>
          <p:nvPr/>
        </p:nvCxnSpPr>
        <p:spPr>
          <a:xfrm flipV="1">
            <a:off x="7630096" y="1776416"/>
            <a:ext cx="294447" cy="495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2" name="Rechthoek 151"/>
          <p:cNvSpPr/>
          <p:nvPr/>
        </p:nvSpPr>
        <p:spPr>
          <a:xfrm>
            <a:off x="7713688" y="4865560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y24</a:t>
            </a:r>
            <a:endParaRPr lang="nl-NL" sz="800" b="1" dirty="0"/>
          </a:p>
        </p:txBody>
      </p:sp>
      <p:sp>
        <p:nvSpPr>
          <p:cNvPr id="153" name="Ovaal 152"/>
          <p:cNvSpPr/>
          <p:nvPr/>
        </p:nvSpPr>
        <p:spPr>
          <a:xfrm>
            <a:off x="7375572" y="4073472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E24</a:t>
            </a:r>
            <a:endParaRPr lang="nl-NL" sz="800" b="1" dirty="0"/>
          </a:p>
        </p:txBody>
      </p:sp>
      <p:sp>
        <p:nvSpPr>
          <p:cNvPr id="154" name="Ovaal 153"/>
          <p:cNvSpPr/>
          <p:nvPr/>
        </p:nvSpPr>
        <p:spPr>
          <a:xfrm>
            <a:off x="8324414" y="3149423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C4</a:t>
            </a:r>
            <a:endParaRPr lang="nl-NL" sz="800" b="1" dirty="0"/>
          </a:p>
        </p:txBody>
      </p:sp>
      <p:cxnSp>
        <p:nvCxnSpPr>
          <p:cNvPr id="155" name="Rechte verbindingslijn met pijl 154"/>
          <p:cNvCxnSpPr>
            <a:stCxn id="153" idx="5"/>
            <a:endCxn id="152" idx="0"/>
          </p:cNvCxnSpPr>
          <p:nvPr/>
        </p:nvCxnSpPr>
        <p:spPr>
          <a:xfrm>
            <a:off x="7735523" y="4343908"/>
            <a:ext cx="189020" cy="5216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echte verbindingslijn met pijl 155"/>
          <p:cNvCxnSpPr>
            <a:stCxn id="154" idx="4"/>
            <a:endCxn id="152" idx="0"/>
          </p:cNvCxnSpPr>
          <p:nvPr/>
        </p:nvCxnSpPr>
        <p:spPr>
          <a:xfrm flipH="1">
            <a:off x="7924542" y="3466258"/>
            <a:ext cx="610726" cy="1399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7" name="Rechte verbindingslijn met pijl 156"/>
          <p:cNvCxnSpPr>
            <a:stCxn id="154" idx="0"/>
            <a:endCxn id="149" idx="2"/>
          </p:cNvCxnSpPr>
          <p:nvPr/>
        </p:nvCxnSpPr>
        <p:spPr>
          <a:xfrm flipH="1" flipV="1">
            <a:off x="7924542" y="1776416"/>
            <a:ext cx="610726" cy="13730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9" name="Rechte verbindingslijn met pijl 188"/>
          <p:cNvCxnSpPr>
            <a:stCxn id="13" idx="6"/>
            <a:endCxn id="132" idx="2"/>
          </p:cNvCxnSpPr>
          <p:nvPr/>
        </p:nvCxnSpPr>
        <p:spPr>
          <a:xfrm>
            <a:off x="1155384" y="2383984"/>
            <a:ext cx="17086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Rechte verbindingslijn met pijl 190"/>
          <p:cNvCxnSpPr>
            <a:stCxn id="132" idx="6"/>
            <a:endCxn id="141" idx="2"/>
          </p:cNvCxnSpPr>
          <p:nvPr/>
        </p:nvCxnSpPr>
        <p:spPr>
          <a:xfrm>
            <a:off x="3285758" y="2383984"/>
            <a:ext cx="17922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Rechte verbindingslijn met pijl 192"/>
          <p:cNvCxnSpPr>
            <a:stCxn id="141" idx="6"/>
            <a:endCxn id="150" idx="2"/>
          </p:cNvCxnSpPr>
          <p:nvPr/>
        </p:nvCxnSpPr>
        <p:spPr>
          <a:xfrm>
            <a:off x="5499723" y="2383984"/>
            <a:ext cx="17704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0" name="Rechte verbindingslijn met pijl 199"/>
          <p:cNvCxnSpPr>
            <a:stCxn id="111" idx="6"/>
            <a:endCxn id="136" idx="2"/>
          </p:cNvCxnSpPr>
          <p:nvPr/>
        </p:nvCxnSpPr>
        <p:spPr>
          <a:xfrm>
            <a:off x="2293244" y="3307841"/>
            <a:ext cx="170866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2" name="Rechte verbindingslijn met pijl 201"/>
          <p:cNvCxnSpPr>
            <a:stCxn id="136" idx="6"/>
            <a:endCxn id="145" idx="2"/>
          </p:cNvCxnSpPr>
          <p:nvPr/>
        </p:nvCxnSpPr>
        <p:spPr>
          <a:xfrm>
            <a:off x="4423618" y="3307841"/>
            <a:ext cx="179225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4" name="Rechte verbindingslijn met pijl 203"/>
          <p:cNvCxnSpPr>
            <a:stCxn id="145" idx="6"/>
            <a:endCxn id="154" idx="2"/>
          </p:cNvCxnSpPr>
          <p:nvPr/>
        </p:nvCxnSpPr>
        <p:spPr>
          <a:xfrm>
            <a:off x="6637584" y="3307841"/>
            <a:ext cx="1686831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Rechte verbindingslijn met pijl 205"/>
          <p:cNvCxnSpPr>
            <a:stCxn id="110" idx="6"/>
            <a:endCxn id="135" idx="2"/>
          </p:cNvCxnSpPr>
          <p:nvPr/>
        </p:nvCxnSpPr>
        <p:spPr>
          <a:xfrm>
            <a:off x="1155384" y="4231889"/>
            <a:ext cx="1792258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Rechte verbindingslijn met pijl 207"/>
          <p:cNvCxnSpPr>
            <a:stCxn id="135" idx="6"/>
            <a:endCxn id="144" idx="2"/>
          </p:cNvCxnSpPr>
          <p:nvPr/>
        </p:nvCxnSpPr>
        <p:spPr>
          <a:xfrm>
            <a:off x="3369349" y="4231889"/>
            <a:ext cx="1792258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Rechte verbindingslijn met pijl 209"/>
          <p:cNvCxnSpPr>
            <a:stCxn id="144" idx="6"/>
            <a:endCxn id="153" idx="2"/>
          </p:cNvCxnSpPr>
          <p:nvPr/>
        </p:nvCxnSpPr>
        <p:spPr>
          <a:xfrm>
            <a:off x="5583314" y="4231889"/>
            <a:ext cx="1792258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1260811" y="74670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A11</a:t>
            </a:r>
            <a:endParaRPr lang="nl-NL" sz="800" b="1" dirty="0"/>
          </a:p>
        </p:txBody>
      </p:sp>
      <p:cxnSp>
        <p:nvCxnSpPr>
          <p:cNvPr id="5" name="Rechte verbindingslijn met pijl 4"/>
          <p:cNvCxnSpPr>
            <a:stCxn id="60" idx="4"/>
            <a:endCxn id="4" idx="0"/>
          </p:cNvCxnSpPr>
          <p:nvPr/>
        </p:nvCxnSpPr>
        <p:spPr>
          <a:xfrm>
            <a:off x="1471664" y="1063537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3369349" y="74670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A12</a:t>
            </a:r>
            <a:endParaRPr lang="nl-NL" sz="800" b="1" dirty="0"/>
          </a:p>
        </p:txBody>
      </p:sp>
      <p:cxnSp>
        <p:nvCxnSpPr>
          <p:cNvPr id="64" name="Rechte verbindingslijn met pijl 63"/>
          <p:cNvCxnSpPr>
            <a:stCxn id="63" idx="4"/>
          </p:cNvCxnSpPr>
          <p:nvPr/>
        </p:nvCxnSpPr>
        <p:spPr>
          <a:xfrm>
            <a:off x="3580203" y="1063537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64"/>
          <p:cNvSpPr/>
          <p:nvPr/>
        </p:nvSpPr>
        <p:spPr>
          <a:xfrm>
            <a:off x="5583314" y="74670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A13</a:t>
            </a:r>
            <a:endParaRPr lang="nl-NL" sz="800" b="1" dirty="0"/>
          </a:p>
        </p:txBody>
      </p:sp>
      <p:cxnSp>
        <p:nvCxnSpPr>
          <p:cNvPr id="66" name="Rechte verbindingslijn met pijl 65"/>
          <p:cNvCxnSpPr>
            <a:stCxn id="65" idx="4"/>
          </p:cNvCxnSpPr>
          <p:nvPr/>
        </p:nvCxnSpPr>
        <p:spPr>
          <a:xfrm>
            <a:off x="5794168" y="1063537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Ovaal 66"/>
          <p:cNvSpPr/>
          <p:nvPr/>
        </p:nvSpPr>
        <p:spPr>
          <a:xfrm>
            <a:off x="7691853" y="74670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A14</a:t>
            </a:r>
            <a:endParaRPr lang="nl-NL" sz="800" b="1" dirty="0"/>
          </a:p>
        </p:txBody>
      </p:sp>
      <p:cxnSp>
        <p:nvCxnSpPr>
          <p:cNvPr id="68" name="Rechte verbindingslijn met pijl 67"/>
          <p:cNvCxnSpPr>
            <a:stCxn id="67" idx="4"/>
          </p:cNvCxnSpPr>
          <p:nvPr/>
        </p:nvCxnSpPr>
        <p:spPr>
          <a:xfrm>
            <a:off x="7902707" y="1063537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60" idx="6"/>
            <a:endCxn id="63" idx="2"/>
          </p:cNvCxnSpPr>
          <p:nvPr/>
        </p:nvCxnSpPr>
        <p:spPr>
          <a:xfrm>
            <a:off x="1682518" y="905119"/>
            <a:ext cx="16868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>
            <a:stCxn id="63" idx="6"/>
            <a:endCxn id="65" idx="2"/>
          </p:cNvCxnSpPr>
          <p:nvPr/>
        </p:nvCxnSpPr>
        <p:spPr>
          <a:xfrm>
            <a:off x="3791057" y="905119"/>
            <a:ext cx="17922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>
            <a:stCxn id="65" idx="6"/>
            <a:endCxn id="67" idx="2"/>
          </p:cNvCxnSpPr>
          <p:nvPr/>
        </p:nvCxnSpPr>
        <p:spPr>
          <a:xfrm>
            <a:off x="6005022" y="905119"/>
            <a:ext cx="16868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Ovaal 78"/>
          <p:cNvSpPr/>
          <p:nvPr/>
        </p:nvSpPr>
        <p:spPr>
          <a:xfrm>
            <a:off x="1260811" y="557843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A21</a:t>
            </a:r>
            <a:endParaRPr lang="nl-NL" sz="800" b="1" dirty="0"/>
          </a:p>
        </p:txBody>
      </p:sp>
      <p:cxnSp>
        <p:nvCxnSpPr>
          <p:cNvPr id="80" name="Rechte verbindingslijn met pijl 79"/>
          <p:cNvCxnSpPr>
            <a:stCxn id="79" idx="0"/>
            <a:endCxn id="109" idx="2"/>
          </p:cNvCxnSpPr>
          <p:nvPr/>
        </p:nvCxnSpPr>
        <p:spPr>
          <a:xfrm flipV="1">
            <a:off x="1471664" y="5182395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>
            <a:stCxn id="79" idx="6"/>
            <a:endCxn id="85" idx="2"/>
          </p:cNvCxnSpPr>
          <p:nvPr/>
        </p:nvCxnSpPr>
        <p:spPr>
          <a:xfrm>
            <a:off x="1682518" y="5736857"/>
            <a:ext cx="16868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Ovaal 84"/>
          <p:cNvSpPr/>
          <p:nvPr/>
        </p:nvSpPr>
        <p:spPr>
          <a:xfrm>
            <a:off x="3369349" y="557843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A22</a:t>
            </a:r>
            <a:endParaRPr lang="nl-NL" sz="800" b="1" dirty="0"/>
          </a:p>
        </p:txBody>
      </p:sp>
      <p:cxnSp>
        <p:nvCxnSpPr>
          <p:cNvPr id="86" name="Rechte verbindingslijn met pijl 85"/>
          <p:cNvCxnSpPr>
            <a:stCxn id="85" idx="0"/>
          </p:cNvCxnSpPr>
          <p:nvPr/>
        </p:nvCxnSpPr>
        <p:spPr>
          <a:xfrm flipV="1">
            <a:off x="3580203" y="5182395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>
            <a:stCxn id="85" idx="6"/>
            <a:endCxn id="88" idx="2"/>
          </p:cNvCxnSpPr>
          <p:nvPr/>
        </p:nvCxnSpPr>
        <p:spPr>
          <a:xfrm>
            <a:off x="3791057" y="5736857"/>
            <a:ext cx="18540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Ovaal 87"/>
          <p:cNvSpPr/>
          <p:nvPr/>
        </p:nvSpPr>
        <p:spPr>
          <a:xfrm>
            <a:off x="5645072" y="557843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A23</a:t>
            </a:r>
            <a:endParaRPr lang="nl-NL" sz="800" b="1" dirty="0"/>
          </a:p>
        </p:txBody>
      </p:sp>
      <p:cxnSp>
        <p:nvCxnSpPr>
          <p:cNvPr id="89" name="Rechte verbindingslijn met pijl 88"/>
          <p:cNvCxnSpPr>
            <a:stCxn id="88" idx="0"/>
          </p:cNvCxnSpPr>
          <p:nvPr/>
        </p:nvCxnSpPr>
        <p:spPr>
          <a:xfrm flipV="1">
            <a:off x="5855925" y="5182395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stCxn id="88" idx="6"/>
            <a:endCxn id="91" idx="2"/>
          </p:cNvCxnSpPr>
          <p:nvPr/>
        </p:nvCxnSpPr>
        <p:spPr>
          <a:xfrm>
            <a:off x="6066779" y="5736857"/>
            <a:ext cx="16868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7753610" y="557843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A24</a:t>
            </a:r>
            <a:endParaRPr lang="nl-NL" sz="800" b="1" dirty="0"/>
          </a:p>
        </p:txBody>
      </p:sp>
      <p:cxnSp>
        <p:nvCxnSpPr>
          <p:cNvPr id="92" name="Rechte verbindingslijn met pijl 91"/>
          <p:cNvCxnSpPr>
            <a:stCxn id="91" idx="0"/>
          </p:cNvCxnSpPr>
          <p:nvPr/>
        </p:nvCxnSpPr>
        <p:spPr>
          <a:xfrm flipV="1">
            <a:off x="7964464" y="5182395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8"/>
          <p:cNvCxnSpPr>
            <a:stCxn id="60" idx="2"/>
            <a:endCxn id="79" idx="2"/>
          </p:cNvCxnSpPr>
          <p:nvPr/>
        </p:nvCxnSpPr>
        <p:spPr>
          <a:xfrm rot="10800000" flipV="1">
            <a:off x="1260811" y="905119"/>
            <a:ext cx="18594" cy="4831737"/>
          </a:xfrm>
          <a:prstGeom prst="curvedConnector3">
            <a:avLst>
              <a:gd name="adj1" fmla="val 4781819"/>
            </a:avLst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Gekromde verbindingslijn 113"/>
          <p:cNvCxnSpPr>
            <a:stCxn id="99" idx="2"/>
            <a:endCxn id="106" idx="2"/>
          </p:cNvCxnSpPr>
          <p:nvPr/>
        </p:nvCxnSpPr>
        <p:spPr>
          <a:xfrm rot="10800000" flipV="1">
            <a:off x="2842214" y="429867"/>
            <a:ext cx="105427" cy="5782243"/>
          </a:xfrm>
          <a:prstGeom prst="curvedConnector3">
            <a:avLst>
              <a:gd name="adj1" fmla="val 481599"/>
            </a:avLst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Gekromde verbindingslijn 114"/>
          <p:cNvCxnSpPr>
            <a:stCxn id="100" idx="2"/>
            <a:endCxn id="107" idx="2"/>
          </p:cNvCxnSpPr>
          <p:nvPr/>
        </p:nvCxnSpPr>
        <p:spPr>
          <a:xfrm rot="10800000" flipV="1">
            <a:off x="5161607" y="429867"/>
            <a:ext cx="18594" cy="5782243"/>
          </a:xfrm>
          <a:prstGeom prst="curvedConnector3">
            <a:avLst>
              <a:gd name="adj1" fmla="val 3109094"/>
            </a:avLst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Ovaal 98"/>
          <p:cNvSpPr/>
          <p:nvPr/>
        </p:nvSpPr>
        <p:spPr>
          <a:xfrm>
            <a:off x="2947641" y="27144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sp>
        <p:nvSpPr>
          <p:cNvPr id="100" name="Ovaal 99"/>
          <p:cNvSpPr/>
          <p:nvPr/>
        </p:nvSpPr>
        <p:spPr>
          <a:xfrm>
            <a:off x="5161607" y="27144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sp>
        <p:nvSpPr>
          <p:cNvPr id="101" name="Ovaal 100"/>
          <p:cNvSpPr/>
          <p:nvPr/>
        </p:nvSpPr>
        <p:spPr>
          <a:xfrm>
            <a:off x="7164718" y="27144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cxnSp>
        <p:nvCxnSpPr>
          <p:cNvPr id="8" name="Rechte verbindingslijn met pijl 7"/>
          <p:cNvCxnSpPr>
            <a:stCxn id="99" idx="5"/>
            <a:endCxn id="63" idx="0"/>
          </p:cNvCxnSpPr>
          <p:nvPr/>
        </p:nvCxnSpPr>
        <p:spPr>
          <a:xfrm>
            <a:off x="3307592" y="541885"/>
            <a:ext cx="272611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stCxn id="100" idx="5"/>
            <a:endCxn id="65" idx="0"/>
          </p:cNvCxnSpPr>
          <p:nvPr/>
        </p:nvCxnSpPr>
        <p:spPr>
          <a:xfrm>
            <a:off x="5521557" y="541885"/>
            <a:ext cx="272611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101" idx="5"/>
            <a:endCxn id="67" idx="0"/>
          </p:cNvCxnSpPr>
          <p:nvPr/>
        </p:nvCxnSpPr>
        <p:spPr>
          <a:xfrm>
            <a:off x="7524669" y="541885"/>
            <a:ext cx="378038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6" name="Ovaal 105"/>
          <p:cNvSpPr/>
          <p:nvPr/>
        </p:nvSpPr>
        <p:spPr>
          <a:xfrm>
            <a:off x="2842214" y="605369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A</a:t>
            </a:r>
            <a:endParaRPr lang="nl-NL" sz="800" b="1" dirty="0"/>
          </a:p>
        </p:txBody>
      </p:sp>
      <p:sp>
        <p:nvSpPr>
          <p:cNvPr id="107" name="Ovaal 106"/>
          <p:cNvSpPr/>
          <p:nvPr/>
        </p:nvSpPr>
        <p:spPr>
          <a:xfrm>
            <a:off x="5161607" y="605369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sp>
        <p:nvSpPr>
          <p:cNvPr id="108" name="Ovaal 107"/>
          <p:cNvSpPr/>
          <p:nvPr/>
        </p:nvSpPr>
        <p:spPr>
          <a:xfrm>
            <a:off x="7270145" y="605369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cxnSp>
        <p:nvCxnSpPr>
          <p:cNvPr id="23" name="Rechte verbindingslijn met pijl 22"/>
          <p:cNvCxnSpPr>
            <a:stCxn id="106" idx="7"/>
            <a:endCxn id="85" idx="4"/>
          </p:cNvCxnSpPr>
          <p:nvPr/>
        </p:nvCxnSpPr>
        <p:spPr>
          <a:xfrm flipV="1">
            <a:off x="3202165" y="5895274"/>
            <a:ext cx="378038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07" idx="7"/>
            <a:endCxn id="88" idx="4"/>
          </p:cNvCxnSpPr>
          <p:nvPr/>
        </p:nvCxnSpPr>
        <p:spPr>
          <a:xfrm flipV="1">
            <a:off x="5521557" y="5895274"/>
            <a:ext cx="334368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08" idx="7"/>
            <a:endCxn id="91" idx="4"/>
          </p:cNvCxnSpPr>
          <p:nvPr/>
        </p:nvCxnSpPr>
        <p:spPr>
          <a:xfrm flipV="1">
            <a:off x="7630096" y="5895274"/>
            <a:ext cx="334368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4" name="Gekromde verbindingslijn 123"/>
          <p:cNvCxnSpPr>
            <a:stCxn id="101" idx="2"/>
            <a:endCxn id="108" idx="2"/>
          </p:cNvCxnSpPr>
          <p:nvPr/>
        </p:nvCxnSpPr>
        <p:spPr>
          <a:xfrm rot="10800000" flipH="1" flipV="1">
            <a:off x="7164718" y="429867"/>
            <a:ext cx="105427" cy="5782243"/>
          </a:xfrm>
          <a:prstGeom prst="curvedConnector3">
            <a:avLst>
              <a:gd name="adj1" fmla="val -317465"/>
            </a:avLst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Ovaal 126"/>
          <p:cNvSpPr/>
          <p:nvPr/>
        </p:nvSpPr>
        <p:spPr>
          <a:xfrm>
            <a:off x="2736788" y="1697207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sp>
        <p:nvSpPr>
          <p:cNvPr id="130" name="Ovaal 129"/>
          <p:cNvSpPr/>
          <p:nvPr/>
        </p:nvSpPr>
        <p:spPr>
          <a:xfrm>
            <a:off x="7270145" y="4548724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sp>
        <p:nvSpPr>
          <p:cNvPr id="160" name="Ovaal 159"/>
          <p:cNvSpPr/>
          <p:nvPr/>
        </p:nvSpPr>
        <p:spPr>
          <a:xfrm>
            <a:off x="7164718" y="1697207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sp>
        <p:nvSpPr>
          <p:cNvPr id="164" name="Ovaal 163"/>
          <p:cNvSpPr/>
          <p:nvPr/>
        </p:nvSpPr>
        <p:spPr>
          <a:xfrm>
            <a:off x="4950753" y="1697207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sp>
        <p:nvSpPr>
          <p:cNvPr id="166" name="Ovaal 165"/>
          <p:cNvSpPr/>
          <p:nvPr/>
        </p:nvSpPr>
        <p:spPr>
          <a:xfrm>
            <a:off x="5056180" y="4548724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sp>
        <p:nvSpPr>
          <p:cNvPr id="167" name="Ovaal 166"/>
          <p:cNvSpPr/>
          <p:nvPr/>
        </p:nvSpPr>
        <p:spPr>
          <a:xfrm>
            <a:off x="2842214" y="4548724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cxnSp>
        <p:nvCxnSpPr>
          <p:cNvPr id="40" name="Rechte verbindingslijn met pijl 39"/>
          <p:cNvCxnSpPr>
            <a:stCxn id="127" idx="4"/>
            <a:endCxn id="132" idx="0"/>
          </p:cNvCxnSpPr>
          <p:nvPr/>
        </p:nvCxnSpPr>
        <p:spPr>
          <a:xfrm>
            <a:off x="2947641" y="2014043"/>
            <a:ext cx="127263" cy="21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164" idx="4"/>
            <a:endCxn id="141" idx="0"/>
          </p:cNvCxnSpPr>
          <p:nvPr/>
        </p:nvCxnSpPr>
        <p:spPr>
          <a:xfrm>
            <a:off x="5161607" y="2014043"/>
            <a:ext cx="127263" cy="21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160" idx="4"/>
            <a:endCxn id="150" idx="0"/>
          </p:cNvCxnSpPr>
          <p:nvPr/>
        </p:nvCxnSpPr>
        <p:spPr>
          <a:xfrm>
            <a:off x="7375572" y="2014043"/>
            <a:ext cx="105427" cy="21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167" idx="0"/>
            <a:endCxn id="135" idx="4"/>
          </p:cNvCxnSpPr>
          <p:nvPr/>
        </p:nvCxnSpPr>
        <p:spPr>
          <a:xfrm flipV="1">
            <a:off x="3053068" y="4390307"/>
            <a:ext cx="105427" cy="1584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>
            <a:stCxn id="166" idx="0"/>
            <a:endCxn id="144" idx="4"/>
          </p:cNvCxnSpPr>
          <p:nvPr/>
        </p:nvCxnSpPr>
        <p:spPr>
          <a:xfrm flipV="1">
            <a:off x="5267034" y="4390307"/>
            <a:ext cx="105427" cy="1584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130" idx="0"/>
            <a:endCxn id="153" idx="4"/>
          </p:cNvCxnSpPr>
          <p:nvPr/>
        </p:nvCxnSpPr>
        <p:spPr>
          <a:xfrm flipV="1">
            <a:off x="7480999" y="4390307"/>
            <a:ext cx="105427" cy="1584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8" name="Ovaal 167"/>
          <p:cNvSpPr/>
          <p:nvPr/>
        </p:nvSpPr>
        <p:spPr>
          <a:xfrm>
            <a:off x="3474776" y="2806131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C</a:t>
            </a:r>
            <a:endParaRPr lang="nl-NL" sz="800" b="1" dirty="0"/>
          </a:p>
        </p:txBody>
      </p:sp>
      <p:sp>
        <p:nvSpPr>
          <p:cNvPr id="170" name="Ovaal 169"/>
          <p:cNvSpPr/>
          <p:nvPr/>
        </p:nvSpPr>
        <p:spPr>
          <a:xfrm>
            <a:off x="5688741" y="2806131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C</a:t>
            </a:r>
            <a:endParaRPr lang="nl-NL" sz="800" b="1" dirty="0"/>
          </a:p>
        </p:txBody>
      </p:sp>
      <p:sp>
        <p:nvSpPr>
          <p:cNvPr id="172" name="Ovaal 171"/>
          <p:cNvSpPr/>
          <p:nvPr/>
        </p:nvSpPr>
        <p:spPr>
          <a:xfrm>
            <a:off x="7797280" y="2806131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C</a:t>
            </a:r>
            <a:endParaRPr lang="nl-NL" sz="800" b="1" dirty="0"/>
          </a:p>
        </p:txBody>
      </p:sp>
      <p:cxnSp>
        <p:nvCxnSpPr>
          <p:cNvPr id="54" name="Rechte verbindingslijn met pijl 53"/>
          <p:cNvCxnSpPr>
            <a:stCxn id="168" idx="5"/>
            <a:endCxn id="136" idx="1"/>
          </p:cNvCxnSpPr>
          <p:nvPr/>
        </p:nvCxnSpPr>
        <p:spPr>
          <a:xfrm>
            <a:off x="3834726" y="3076567"/>
            <a:ext cx="228941" cy="11925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Rechte verbindingslijn met pijl 55"/>
          <p:cNvCxnSpPr>
            <a:stCxn id="170" idx="5"/>
            <a:endCxn id="145" idx="1"/>
          </p:cNvCxnSpPr>
          <p:nvPr/>
        </p:nvCxnSpPr>
        <p:spPr>
          <a:xfrm>
            <a:off x="6048692" y="3076567"/>
            <a:ext cx="228941" cy="11925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>
            <a:stCxn id="172" idx="5"/>
            <a:endCxn id="154" idx="1"/>
          </p:cNvCxnSpPr>
          <p:nvPr/>
        </p:nvCxnSpPr>
        <p:spPr>
          <a:xfrm>
            <a:off x="8157230" y="3076567"/>
            <a:ext cx="228941" cy="11925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1455717" y="112532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nl-NL" sz="800" b="1" dirty="0"/>
          </a:p>
        </p:txBody>
      </p:sp>
      <p:sp>
        <p:nvSpPr>
          <p:cNvPr id="174" name="Tekstvak 173"/>
          <p:cNvSpPr txBox="1"/>
          <p:nvPr/>
        </p:nvSpPr>
        <p:spPr>
          <a:xfrm>
            <a:off x="1455717" y="5301788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nl-NL" sz="800" b="1" dirty="0"/>
          </a:p>
        </p:txBody>
      </p:sp>
      <p:sp>
        <p:nvSpPr>
          <p:cNvPr id="176" name="Tekstvak 175"/>
          <p:cNvSpPr txBox="1"/>
          <p:nvPr/>
        </p:nvSpPr>
        <p:spPr>
          <a:xfrm>
            <a:off x="1671743" y="375663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nl-NL" sz="800" b="1" dirty="0"/>
          </a:p>
        </p:txBody>
      </p:sp>
      <p:sp>
        <p:nvSpPr>
          <p:cNvPr id="178" name="Tekstvak 177"/>
          <p:cNvSpPr txBox="1"/>
          <p:nvPr/>
        </p:nvSpPr>
        <p:spPr>
          <a:xfrm>
            <a:off x="1095678" y="450970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nl-NL" sz="800" b="1" dirty="0"/>
          </a:p>
        </p:txBody>
      </p:sp>
      <p:sp>
        <p:nvSpPr>
          <p:cNvPr id="179" name="Tekstvak 178"/>
          <p:cNvSpPr txBox="1"/>
          <p:nvPr/>
        </p:nvSpPr>
        <p:spPr>
          <a:xfrm>
            <a:off x="1671743" y="256850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nl-NL" sz="800" b="1" dirty="0"/>
          </a:p>
        </p:txBody>
      </p:sp>
      <p:sp>
        <p:nvSpPr>
          <p:cNvPr id="180" name="Tekstvak 179"/>
          <p:cNvSpPr txBox="1"/>
          <p:nvPr/>
        </p:nvSpPr>
        <p:spPr>
          <a:xfrm>
            <a:off x="1095678" y="1917412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1</a:t>
            </a:r>
            <a:endParaRPr lang="nl-NL" sz="800" b="1" dirty="0"/>
          </a:p>
        </p:txBody>
      </p:sp>
    </p:spTree>
    <p:extLst>
      <p:ext uri="{BB962C8B-B14F-4D97-AF65-F5344CB8AC3E}">
        <p14:creationId xmlns:p14="http://schemas.microsoft.com/office/powerpoint/2010/main" val="29336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323528" y="316655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Two general approaches to longitudinal modeling </a:t>
            </a:r>
          </a:p>
          <a:p>
            <a:endParaRPr lang="nl-NL" sz="2400" dirty="0" smtClean="0"/>
          </a:p>
          <a:p>
            <a:r>
              <a:rPr lang="nl-NL" sz="2400" dirty="0" smtClean="0"/>
              <a:t>Markov models: </a:t>
            </a:r>
          </a:p>
          <a:p>
            <a:r>
              <a:rPr lang="nl-NL" sz="2400" dirty="0" smtClean="0"/>
              <a:t>(Vector) autoregressive models for continuous data</a:t>
            </a:r>
          </a:p>
          <a:p>
            <a:r>
              <a:rPr lang="nl-NL" sz="2400" dirty="0" smtClean="0"/>
              <a:t>(Hidden) Markov transition models discrete data</a:t>
            </a:r>
          </a:p>
          <a:p>
            <a:r>
              <a:rPr lang="nl-NL" sz="2400" dirty="0" smtClean="0"/>
              <a:t>(Mixtures thereof)</a:t>
            </a:r>
          </a:p>
          <a:p>
            <a:endParaRPr lang="nl-NL" sz="2400" dirty="0"/>
          </a:p>
          <a:p>
            <a:r>
              <a:rPr lang="nl-NL" sz="2400" dirty="0" smtClean="0"/>
              <a:t>Growth curve models (Brad Verhulst, Lindon Eaves):</a:t>
            </a:r>
          </a:p>
          <a:p>
            <a:r>
              <a:rPr lang="nl-NL" sz="2400" dirty="0" smtClean="0"/>
              <a:t>Focus on linear and non-linear </a:t>
            </a:r>
            <a:r>
              <a:rPr lang="nl-NL" sz="2400" dirty="0"/>
              <a:t>growth </a:t>
            </a:r>
            <a:r>
              <a:rPr lang="nl-NL" sz="2400" dirty="0" smtClean="0"/>
              <a:t>curves</a:t>
            </a:r>
          </a:p>
          <a:p>
            <a:r>
              <a:rPr lang="nl-NL" sz="2400" dirty="0" smtClean="0"/>
              <a:t>Typically multilevel or random effects model</a:t>
            </a:r>
          </a:p>
          <a:p>
            <a:r>
              <a:rPr lang="nl-NL" sz="2400" dirty="0" smtClean="0"/>
              <a:t>(Mixtures thereof)</a:t>
            </a:r>
          </a:p>
          <a:p>
            <a:endParaRPr lang="nl-NL" sz="2400" dirty="0"/>
          </a:p>
          <a:p>
            <a:r>
              <a:rPr lang="nl-NL" sz="2400" dirty="0" smtClean="0"/>
              <a:t>Which to use?  </a:t>
            </a:r>
          </a:p>
          <a:p>
            <a:r>
              <a:rPr lang="nl-NL" sz="2400" dirty="0" smtClean="0"/>
              <a:t>Use the model that fit the theory / data / hypotheses</a:t>
            </a:r>
          </a:p>
          <a:p>
            <a:r>
              <a:rPr lang="nl-NL" sz="2400" dirty="0" smtClean="0"/>
              <a:t>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22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al 98"/>
          <p:cNvSpPr/>
          <p:nvPr/>
        </p:nvSpPr>
        <p:spPr>
          <a:xfrm>
            <a:off x="2947641" y="27144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155384" y="429867"/>
            <a:ext cx="5060492" cy="5940660"/>
            <a:chOff x="1155384" y="429867"/>
            <a:chExt cx="5060492" cy="5940660"/>
          </a:xfrm>
        </p:grpSpPr>
        <p:sp>
          <p:nvSpPr>
            <p:cNvPr id="131" name="Rechthoek 130"/>
            <p:cNvSpPr/>
            <p:nvPr/>
          </p:nvSpPr>
          <p:spPr>
            <a:xfrm>
              <a:off x="3391185" y="1459581"/>
              <a:ext cx="421708" cy="31683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y12</a:t>
              </a:r>
              <a:endParaRPr lang="nl-NL" sz="800" b="1" dirty="0"/>
            </a:p>
          </p:txBody>
        </p:sp>
        <p:sp>
          <p:nvSpPr>
            <p:cNvPr id="132" name="Ovaal 131"/>
            <p:cNvSpPr/>
            <p:nvPr/>
          </p:nvSpPr>
          <p:spPr>
            <a:xfrm>
              <a:off x="2864050" y="2225566"/>
              <a:ext cx="421708" cy="31683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E12</a:t>
              </a:r>
              <a:endParaRPr lang="nl-NL" sz="800" b="1" dirty="0"/>
            </a:p>
          </p:txBody>
        </p:sp>
        <p:cxnSp>
          <p:nvCxnSpPr>
            <p:cNvPr id="133" name="Rechte verbindingslijn met pijl 132"/>
            <p:cNvCxnSpPr>
              <a:stCxn id="132" idx="7"/>
              <a:endCxn id="131" idx="2"/>
            </p:cNvCxnSpPr>
            <p:nvPr/>
          </p:nvCxnSpPr>
          <p:spPr>
            <a:xfrm flipV="1">
              <a:off x="3224000" y="1776416"/>
              <a:ext cx="378038" cy="4955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Rechthoek 133"/>
            <p:cNvSpPr/>
            <p:nvPr/>
          </p:nvSpPr>
          <p:spPr>
            <a:xfrm>
              <a:off x="3391185" y="4865560"/>
              <a:ext cx="421708" cy="31683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y22</a:t>
              </a:r>
              <a:endParaRPr lang="nl-NL" sz="800" b="1" dirty="0"/>
            </a:p>
          </p:txBody>
        </p:sp>
        <p:sp>
          <p:nvSpPr>
            <p:cNvPr id="135" name="Ovaal 134"/>
            <p:cNvSpPr/>
            <p:nvPr/>
          </p:nvSpPr>
          <p:spPr>
            <a:xfrm>
              <a:off x="2947641" y="4073472"/>
              <a:ext cx="421708" cy="31683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E22</a:t>
              </a:r>
              <a:endParaRPr lang="nl-NL" sz="800" b="1" dirty="0"/>
            </a:p>
          </p:txBody>
        </p:sp>
        <p:sp>
          <p:nvSpPr>
            <p:cNvPr id="136" name="Ovaal 135"/>
            <p:cNvSpPr/>
            <p:nvPr/>
          </p:nvSpPr>
          <p:spPr>
            <a:xfrm>
              <a:off x="4001911" y="3149423"/>
              <a:ext cx="421708" cy="31683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C2</a:t>
              </a:r>
              <a:endParaRPr lang="nl-NL" sz="800" b="1" dirty="0"/>
            </a:p>
          </p:txBody>
        </p:sp>
        <p:cxnSp>
          <p:nvCxnSpPr>
            <p:cNvPr id="137" name="Rechte verbindingslijn met pijl 136"/>
            <p:cNvCxnSpPr>
              <a:stCxn id="135" idx="5"/>
              <a:endCxn id="134" idx="0"/>
            </p:cNvCxnSpPr>
            <p:nvPr/>
          </p:nvCxnSpPr>
          <p:spPr>
            <a:xfrm>
              <a:off x="3307592" y="4343908"/>
              <a:ext cx="294447" cy="521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Rechte verbindingslijn met pijl 137"/>
            <p:cNvCxnSpPr>
              <a:stCxn id="136" idx="4"/>
              <a:endCxn id="134" idx="0"/>
            </p:cNvCxnSpPr>
            <p:nvPr/>
          </p:nvCxnSpPr>
          <p:spPr>
            <a:xfrm flipH="1">
              <a:off x="3602038" y="3466258"/>
              <a:ext cx="610726" cy="1399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Rechte verbindingslijn met pijl 138"/>
            <p:cNvCxnSpPr>
              <a:stCxn id="136" idx="0"/>
              <a:endCxn id="131" idx="2"/>
            </p:cNvCxnSpPr>
            <p:nvPr/>
          </p:nvCxnSpPr>
          <p:spPr>
            <a:xfrm flipH="1" flipV="1">
              <a:off x="3602038" y="1776416"/>
              <a:ext cx="610726" cy="13730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9" name="Rechte verbindingslijn met pijl 188"/>
            <p:cNvCxnSpPr>
              <a:endCxn id="132" idx="2"/>
            </p:cNvCxnSpPr>
            <p:nvPr/>
          </p:nvCxnSpPr>
          <p:spPr>
            <a:xfrm>
              <a:off x="1155384" y="2383984"/>
              <a:ext cx="17086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1" name="Rechte verbindingslijn met pijl 190"/>
            <p:cNvCxnSpPr>
              <a:stCxn id="132" idx="6"/>
            </p:cNvCxnSpPr>
            <p:nvPr/>
          </p:nvCxnSpPr>
          <p:spPr>
            <a:xfrm>
              <a:off x="3285758" y="2383984"/>
              <a:ext cx="17922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0" name="Rechte verbindingslijn met pijl 199"/>
            <p:cNvCxnSpPr>
              <a:endCxn id="136" idx="2"/>
            </p:cNvCxnSpPr>
            <p:nvPr/>
          </p:nvCxnSpPr>
          <p:spPr>
            <a:xfrm>
              <a:off x="2293244" y="3307841"/>
              <a:ext cx="17086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2" name="Rechte verbindingslijn met pijl 201"/>
            <p:cNvCxnSpPr>
              <a:stCxn id="136" idx="6"/>
            </p:cNvCxnSpPr>
            <p:nvPr/>
          </p:nvCxnSpPr>
          <p:spPr>
            <a:xfrm>
              <a:off x="4423618" y="3307841"/>
              <a:ext cx="17922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6" name="Rechte verbindingslijn met pijl 205"/>
            <p:cNvCxnSpPr>
              <a:endCxn id="135" idx="2"/>
            </p:cNvCxnSpPr>
            <p:nvPr/>
          </p:nvCxnSpPr>
          <p:spPr>
            <a:xfrm>
              <a:off x="1155384" y="4231889"/>
              <a:ext cx="17922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Rechte verbindingslijn met pijl 207"/>
            <p:cNvCxnSpPr>
              <a:stCxn id="135" idx="6"/>
            </p:cNvCxnSpPr>
            <p:nvPr/>
          </p:nvCxnSpPr>
          <p:spPr>
            <a:xfrm>
              <a:off x="3369349" y="4231889"/>
              <a:ext cx="17922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Ovaal 62"/>
            <p:cNvSpPr/>
            <p:nvPr/>
          </p:nvSpPr>
          <p:spPr>
            <a:xfrm>
              <a:off x="3369349" y="746702"/>
              <a:ext cx="421708" cy="31683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A12</a:t>
              </a:r>
              <a:endParaRPr lang="nl-NL" sz="800" b="1" dirty="0"/>
            </a:p>
          </p:txBody>
        </p:sp>
        <p:cxnSp>
          <p:nvCxnSpPr>
            <p:cNvPr id="64" name="Rechte verbindingslijn met pijl 63"/>
            <p:cNvCxnSpPr>
              <a:stCxn id="63" idx="4"/>
            </p:cNvCxnSpPr>
            <p:nvPr/>
          </p:nvCxnSpPr>
          <p:spPr>
            <a:xfrm>
              <a:off x="3580203" y="1063537"/>
              <a:ext cx="0" cy="396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Rechte verbindingslijn met pijl 68"/>
            <p:cNvCxnSpPr>
              <a:endCxn id="63" idx="2"/>
            </p:cNvCxnSpPr>
            <p:nvPr/>
          </p:nvCxnSpPr>
          <p:spPr>
            <a:xfrm>
              <a:off x="1682518" y="905119"/>
              <a:ext cx="168683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Rechte verbindingslijn met pijl 71"/>
            <p:cNvCxnSpPr>
              <a:stCxn id="63" idx="6"/>
            </p:cNvCxnSpPr>
            <p:nvPr/>
          </p:nvCxnSpPr>
          <p:spPr>
            <a:xfrm>
              <a:off x="3791057" y="905119"/>
              <a:ext cx="17922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>
              <a:endCxn id="85" idx="2"/>
            </p:cNvCxnSpPr>
            <p:nvPr/>
          </p:nvCxnSpPr>
          <p:spPr>
            <a:xfrm>
              <a:off x="1682518" y="5736857"/>
              <a:ext cx="168683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3369349" y="5578439"/>
              <a:ext cx="421708" cy="31683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/>
                <a:t>A22</a:t>
              </a:r>
              <a:endParaRPr lang="nl-NL" sz="800" b="1" dirty="0"/>
            </a:p>
          </p:txBody>
        </p:sp>
        <p:cxnSp>
          <p:nvCxnSpPr>
            <p:cNvPr id="86" name="Rechte verbindingslijn met pijl 85"/>
            <p:cNvCxnSpPr>
              <a:stCxn id="85" idx="0"/>
            </p:cNvCxnSpPr>
            <p:nvPr/>
          </p:nvCxnSpPr>
          <p:spPr>
            <a:xfrm flipV="1">
              <a:off x="3580203" y="5182395"/>
              <a:ext cx="0" cy="396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Rechte verbindingslijn met pijl 86"/>
            <p:cNvCxnSpPr>
              <a:stCxn id="85" idx="6"/>
            </p:cNvCxnSpPr>
            <p:nvPr/>
          </p:nvCxnSpPr>
          <p:spPr>
            <a:xfrm>
              <a:off x="3791057" y="5736857"/>
              <a:ext cx="185401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Gekromde verbindingslijn 113"/>
            <p:cNvCxnSpPr>
              <a:stCxn id="99" idx="2"/>
              <a:endCxn id="106" idx="2"/>
            </p:cNvCxnSpPr>
            <p:nvPr/>
          </p:nvCxnSpPr>
          <p:spPr>
            <a:xfrm rot="10800000" flipV="1">
              <a:off x="2842214" y="429867"/>
              <a:ext cx="105427" cy="5782243"/>
            </a:xfrm>
            <a:prstGeom prst="curvedConnector3">
              <a:avLst>
                <a:gd name="adj1" fmla="val 481599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Rechte verbindingslijn met pijl 7"/>
            <p:cNvCxnSpPr>
              <a:stCxn id="99" idx="5"/>
              <a:endCxn id="63" idx="0"/>
            </p:cNvCxnSpPr>
            <p:nvPr/>
          </p:nvCxnSpPr>
          <p:spPr>
            <a:xfrm>
              <a:off x="3307592" y="541885"/>
              <a:ext cx="272611" cy="2048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6" name="Ovaal 105"/>
            <p:cNvSpPr/>
            <p:nvPr/>
          </p:nvSpPr>
          <p:spPr>
            <a:xfrm>
              <a:off x="2842214" y="6053692"/>
              <a:ext cx="421708" cy="31683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>
                  <a:latin typeface="Symbol" panose="05050102010706020507" pitchFamily="18" charset="2"/>
                </a:rPr>
                <a:t>z</a:t>
              </a:r>
              <a:r>
                <a:rPr lang="en-US" sz="800" b="1" dirty="0" err="1" smtClean="0"/>
                <a:t>A</a:t>
              </a:r>
              <a:endParaRPr lang="nl-NL" sz="800" b="1" dirty="0"/>
            </a:p>
          </p:txBody>
        </p:sp>
        <p:cxnSp>
          <p:nvCxnSpPr>
            <p:cNvPr id="23" name="Rechte verbindingslijn met pijl 22"/>
            <p:cNvCxnSpPr>
              <a:stCxn id="106" idx="7"/>
              <a:endCxn id="85" idx="4"/>
            </p:cNvCxnSpPr>
            <p:nvPr/>
          </p:nvCxnSpPr>
          <p:spPr>
            <a:xfrm flipV="1">
              <a:off x="3202165" y="5895274"/>
              <a:ext cx="378038" cy="2048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7" name="Ovaal 126"/>
            <p:cNvSpPr/>
            <p:nvPr/>
          </p:nvSpPr>
          <p:spPr>
            <a:xfrm>
              <a:off x="2736788" y="1697207"/>
              <a:ext cx="421708" cy="31683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>
                  <a:latin typeface="Symbol" panose="05050102010706020507" pitchFamily="18" charset="2"/>
                </a:rPr>
                <a:t>z</a:t>
              </a:r>
              <a:r>
                <a:rPr lang="en-US" sz="800" b="1" dirty="0" err="1" smtClean="0"/>
                <a:t>E</a:t>
              </a:r>
              <a:endParaRPr lang="nl-NL" sz="800" b="1" dirty="0"/>
            </a:p>
          </p:txBody>
        </p:sp>
        <p:sp>
          <p:nvSpPr>
            <p:cNvPr id="167" name="Ovaal 166"/>
            <p:cNvSpPr/>
            <p:nvPr/>
          </p:nvSpPr>
          <p:spPr>
            <a:xfrm>
              <a:off x="2842214" y="4548724"/>
              <a:ext cx="421708" cy="31683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>
                  <a:latin typeface="Symbol" panose="05050102010706020507" pitchFamily="18" charset="2"/>
                </a:rPr>
                <a:t>z</a:t>
              </a:r>
              <a:r>
                <a:rPr lang="en-US" sz="800" b="1" dirty="0" err="1" smtClean="0"/>
                <a:t>E</a:t>
              </a:r>
              <a:endParaRPr lang="nl-NL" sz="800" b="1" dirty="0"/>
            </a:p>
          </p:txBody>
        </p:sp>
        <p:cxnSp>
          <p:nvCxnSpPr>
            <p:cNvPr id="40" name="Rechte verbindingslijn met pijl 39"/>
            <p:cNvCxnSpPr>
              <a:stCxn id="127" idx="4"/>
              <a:endCxn id="132" idx="0"/>
            </p:cNvCxnSpPr>
            <p:nvPr/>
          </p:nvCxnSpPr>
          <p:spPr>
            <a:xfrm>
              <a:off x="2947641" y="2014043"/>
              <a:ext cx="127263" cy="2115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Rechte verbindingslijn met pijl 45"/>
            <p:cNvCxnSpPr>
              <a:stCxn id="167" idx="0"/>
              <a:endCxn id="135" idx="4"/>
            </p:cNvCxnSpPr>
            <p:nvPr/>
          </p:nvCxnSpPr>
          <p:spPr>
            <a:xfrm flipV="1">
              <a:off x="3053068" y="4390307"/>
              <a:ext cx="105427" cy="1584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8" name="Ovaal 167"/>
            <p:cNvSpPr/>
            <p:nvPr/>
          </p:nvSpPr>
          <p:spPr>
            <a:xfrm>
              <a:off x="3474776" y="2806131"/>
              <a:ext cx="421708" cy="31683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b="1" dirty="0" err="1">
                  <a:latin typeface="Symbol" panose="05050102010706020507" pitchFamily="18" charset="2"/>
                </a:rPr>
                <a:t>z</a:t>
              </a:r>
              <a:r>
                <a:rPr lang="en-US" sz="800" b="1" dirty="0" err="1" smtClean="0"/>
                <a:t>C</a:t>
              </a:r>
              <a:endParaRPr lang="nl-NL" sz="800" b="1" dirty="0"/>
            </a:p>
          </p:txBody>
        </p:sp>
        <p:cxnSp>
          <p:nvCxnSpPr>
            <p:cNvPr id="54" name="Rechte verbindingslijn met pijl 53"/>
            <p:cNvCxnSpPr>
              <a:stCxn id="168" idx="5"/>
              <a:endCxn id="136" idx="1"/>
            </p:cNvCxnSpPr>
            <p:nvPr/>
          </p:nvCxnSpPr>
          <p:spPr>
            <a:xfrm>
              <a:off x="3834726" y="3076567"/>
              <a:ext cx="228941" cy="1192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" name="Straight Arrow Connector 2"/>
            <p:cNvCxnSpPr>
              <a:stCxn id="6" idx="2"/>
              <a:endCxn id="131" idx="3"/>
            </p:cNvCxnSpPr>
            <p:nvPr/>
          </p:nvCxnSpPr>
          <p:spPr>
            <a:xfrm flipH="1">
              <a:off x="3812893" y="1041935"/>
              <a:ext cx="543083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4355976" y="764704"/>
              <a:ext cx="576064" cy="554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a2</a:t>
              </a:r>
              <a:endParaRPr lang="nl-NL" sz="1600" b="1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4427984" y="1437979"/>
              <a:ext cx="576064" cy="554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c2</a:t>
              </a:r>
              <a:endParaRPr lang="nl-NL" sz="1600" b="1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4427984" y="2158059"/>
              <a:ext cx="576064" cy="554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e2</a:t>
              </a:r>
              <a:endParaRPr lang="nl-NL" sz="1600" b="1" dirty="0"/>
            </a:p>
          </p:txBody>
        </p:sp>
        <p:cxnSp>
          <p:nvCxnSpPr>
            <p:cNvPr id="10" name="Straight Arrow Connector 9"/>
            <p:cNvCxnSpPr>
              <a:stCxn id="116" idx="2"/>
              <a:endCxn id="131" idx="3"/>
            </p:cNvCxnSpPr>
            <p:nvPr/>
          </p:nvCxnSpPr>
          <p:spPr>
            <a:xfrm flipH="1" flipV="1">
              <a:off x="3812893" y="1617999"/>
              <a:ext cx="615091" cy="972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17" idx="2"/>
              <a:endCxn id="131" idx="3"/>
            </p:cNvCxnSpPr>
            <p:nvPr/>
          </p:nvCxnSpPr>
          <p:spPr>
            <a:xfrm flipH="1" flipV="1">
              <a:off x="3812893" y="1617999"/>
              <a:ext cx="615091" cy="8172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4508376" y="4073471"/>
              <a:ext cx="576064" cy="554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a2</a:t>
              </a:r>
              <a:endParaRPr lang="nl-NL" sz="1600" b="1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580384" y="4746746"/>
              <a:ext cx="576064" cy="554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c2</a:t>
              </a:r>
              <a:endParaRPr lang="nl-NL" sz="1600" b="1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4580384" y="5466826"/>
              <a:ext cx="576064" cy="5544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 smtClean="0"/>
                <a:t>e2</a:t>
              </a:r>
              <a:endParaRPr lang="nl-NL" sz="1600" b="1" dirty="0"/>
            </a:p>
          </p:txBody>
        </p:sp>
        <p:cxnSp>
          <p:nvCxnSpPr>
            <p:cNvPr id="18" name="Straight Arrow Connector 17"/>
            <p:cNvCxnSpPr>
              <a:stCxn id="120" idx="3"/>
              <a:endCxn id="134" idx="3"/>
            </p:cNvCxnSpPr>
            <p:nvPr/>
          </p:nvCxnSpPr>
          <p:spPr>
            <a:xfrm flipH="1">
              <a:off x="3812893" y="4546734"/>
              <a:ext cx="779846" cy="4772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21" idx="2"/>
              <a:endCxn id="134" idx="3"/>
            </p:cNvCxnSpPr>
            <p:nvPr/>
          </p:nvCxnSpPr>
          <p:spPr>
            <a:xfrm flipH="1">
              <a:off x="3812893" y="5023977"/>
              <a:ext cx="76749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3" idx="2"/>
              <a:endCxn id="134" idx="3"/>
            </p:cNvCxnSpPr>
            <p:nvPr/>
          </p:nvCxnSpPr>
          <p:spPr>
            <a:xfrm flipH="1" flipV="1">
              <a:off x="3812893" y="5023978"/>
              <a:ext cx="767491" cy="7200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020272" y="243529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Occasion specific effects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545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21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251520" y="404664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Question: h</a:t>
            </a:r>
            <a:r>
              <a:rPr lang="nl-NL" sz="2800" baseline="30000" dirty="0" smtClean="0"/>
              <a:t>2</a:t>
            </a:r>
            <a:r>
              <a:rPr lang="nl-NL" sz="2800" dirty="0" smtClean="0"/>
              <a:t>, c</a:t>
            </a:r>
            <a:r>
              <a:rPr lang="nl-NL" sz="2800" baseline="30000" dirty="0" smtClean="0"/>
              <a:t>2</a:t>
            </a:r>
            <a:r>
              <a:rPr lang="nl-NL" sz="2800" dirty="0" smtClean="0"/>
              <a:t>, and e</a:t>
            </a:r>
            <a:r>
              <a:rPr lang="nl-NL" sz="2800" baseline="30000" dirty="0" smtClean="0"/>
              <a:t>2</a:t>
            </a:r>
            <a:r>
              <a:rPr lang="nl-NL" sz="2800" dirty="0" smtClean="0"/>
              <a:t> at each time point?</a:t>
            </a:r>
            <a:r>
              <a:rPr lang="nl-NL" sz="2800" dirty="0"/>
              <a:t> 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/>
              <a:t>var(y</a:t>
            </a:r>
            <a:r>
              <a:rPr lang="nl-NL" sz="2800" baseline="-25000" dirty="0"/>
              <a:t>t</a:t>
            </a:r>
            <a:r>
              <a:rPr lang="nl-NL" sz="2800" dirty="0" smtClean="0"/>
              <a:t>) = </a:t>
            </a:r>
          </a:p>
          <a:p>
            <a:r>
              <a:rPr lang="nl-NL" sz="2800" dirty="0" smtClean="0"/>
              <a:t>{</a:t>
            </a:r>
            <a:r>
              <a:rPr lang="nl-NL" sz="2800" dirty="0"/>
              <a:t>var(A</a:t>
            </a:r>
            <a:r>
              <a:rPr lang="nl-NL" sz="2800" baseline="-25000" dirty="0"/>
              <a:t>t</a:t>
            </a:r>
            <a:r>
              <a:rPr lang="nl-NL" sz="2800" dirty="0"/>
              <a:t>) + var(a</a:t>
            </a:r>
            <a:r>
              <a:rPr lang="nl-NL" sz="2800" baseline="-25000" dirty="0"/>
              <a:t>t</a:t>
            </a:r>
            <a:r>
              <a:rPr lang="nl-NL" sz="2800" dirty="0"/>
              <a:t>)} </a:t>
            </a:r>
            <a:r>
              <a:rPr lang="nl-NL" sz="2800" dirty="0" smtClean="0"/>
              <a:t>+ {</a:t>
            </a:r>
            <a:r>
              <a:rPr lang="nl-NL" sz="2800" dirty="0"/>
              <a:t>var(C</a:t>
            </a:r>
            <a:r>
              <a:rPr lang="nl-NL" sz="2800" baseline="-25000" dirty="0"/>
              <a:t>t</a:t>
            </a:r>
            <a:r>
              <a:rPr lang="nl-NL" sz="2800" dirty="0"/>
              <a:t>) + var(c</a:t>
            </a:r>
            <a:r>
              <a:rPr lang="nl-NL" sz="2800" baseline="-25000" dirty="0"/>
              <a:t>t</a:t>
            </a:r>
            <a:r>
              <a:rPr lang="nl-NL" sz="2800" dirty="0" smtClean="0"/>
              <a:t>)}</a:t>
            </a:r>
            <a:r>
              <a:rPr lang="nl-NL" sz="2800" dirty="0"/>
              <a:t> </a:t>
            </a:r>
            <a:r>
              <a:rPr lang="nl-NL" sz="2800" dirty="0" smtClean="0"/>
              <a:t>+ </a:t>
            </a:r>
            <a:r>
              <a:rPr lang="nl-NL" sz="2800" dirty="0"/>
              <a:t>{var(E</a:t>
            </a:r>
            <a:r>
              <a:rPr lang="nl-NL" sz="2800" baseline="-25000" dirty="0"/>
              <a:t>t</a:t>
            </a:r>
            <a:r>
              <a:rPr lang="nl-NL" sz="2800" dirty="0"/>
              <a:t>) + var(e</a:t>
            </a:r>
            <a:r>
              <a:rPr lang="nl-NL" sz="2800" baseline="-25000" dirty="0"/>
              <a:t>t</a:t>
            </a:r>
            <a:r>
              <a:rPr lang="nl-NL" sz="2800" dirty="0" smtClean="0"/>
              <a:t>)}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 smtClean="0"/>
              <a:t>h</a:t>
            </a:r>
            <a:r>
              <a:rPr lang="nl-NL" sz="2800" baseline="30000" dirty="0" smtClean="0"/>
              <a:t>2</a:t>
            </a:r>
            <a:r>
              <a:rPr lang="nl-NL" sz="2800" dirty="0" smtClean="0"/>
              <a:t>= {var(A</a:t>
            </a:r>
            <a:r>
              <a:rPr lang="nl-NL" sz="2800" baseline="-25000" dirty="0" smtClean="0"/>
              <a:t>t</a:t>
            </a:r>
            <a:r>
              <a:rPr lang="nl-NL" sz="2800" dirty="0" smtClean="0"/>
              <a:t>) </a:t>
            </a:r>
            <a:r>
              <a:rPr lang="nl-NL" sz="2800" dirty="0"/>
              <a:t>+ </a:t>
            </a:r>
            <a:r>
              <a:rPr lang="nl-NL" sz="2800" dirty="0" smtClean="0"/>
              <a:t>var(a</a:t>
            </a:r>
            <a:r>
              <a:rPr lang="nl-NL" sz="2800" baseline="-25000" dirty="0" smtClean="0"/>
              <a:t>t</a:t>
            </a:r>
            <a:r>
              <a:rPr lang="nl-NL" sz="2800" dirty="0" smtClean="0"/>
              <a:t>)} / var(y</a:t>
            </a:r>
            <a:r>
              <a:rPr lang="nl-NL" sz="2800" baseline="-25000" dirty="0" smtClean="0"/>
              <a:t>t</a:t>
            </a:r>
            <a:r>
              <a:rPr lang="nl-NL" sz="2800" dirty="0" smtClean="0"/>
              <a:t>)</a:t>
            </a:r>
            <a:endParaRPr lang="nl-NL" sz="2800" dirty="0"/>
          </a:p>
          <a:p>
            <a:r>
              <a:rPr lang="nl-NL" sz="2800" dirty="0" smtClean="0"/>
              <a:t>c</a:t>
            </a:r>
            <a:r>
              <a:rPr lang="nl-NL" sz="2800" baseline="30000" dirty="0" smtClean="0"/>
              <a:t>2</a:t>
            </a:r>
            <a:r>
              <a:rPr lang="nl-NL" sz="2800" dirty="0"/>
              <a:t>= {</a:t>
            </a:r>
            <a:r>
              <a:rPr lang="nl-NL" sz="2800" dirty="0" smtClean="0"/>
              <a:t>var(C</a:t>
            </a:r>
            <a:r>
              <a:rPr lang="nl-NL" sz="2800" baseline="-25000" dirty="0" smtClean="0"/>
              <a:t>t</a:t>
            </a:r>
            <a:r>
              <a:rPr lang="nl-NL" sz="2800" dirty="0"/>
              <a:t>) + </a:t>
            </a:r>
            <a:r>
              <a:rPr lang="nl-NL" sz="2800" dirty="0" smtClean="0"/>
              <a:t>var(c</a:t>
            </a:r>
            <a:r>
              <a:rPr lang="nl-NL" sz="2800" baseline="-25000" dirty="0" smtClean="0"/>
              <a:t>t</a:t>
            </a:r>
            <a:r>
              <a:rPr lang="nl-NL" sz="2800" dirty="0"/>
              <a:t>)} / var(y</a:t>
            </a:r>
            <a:r>
              <a:rPr lang="nl-NL" sz="2800" baseline="-25000" dirty="0"/>
              <a:t>t</a:t>
            </a:r>
            <a:r>
              <a:rPr lang="nl-NL" sz="2800" dirty="0"/>
              <a:t>)</a:t>
            </a:r>
          </a:p>
          <a:p>
            <a:r>
              <a:rPr lang="nl-NL" sz="2800" dirty="0" smtClean="0"/>
              <a:t>e</a:t>
            </a:r>
            <a:r>
              <a:rPr lang="nl-NL" sz="2800" baseline="30000" dirty="0" smtClean="0"/>
              <a:t>2</a:t>
            </a:r>
            <a:r>
              <a:rPr lang="nl-NL" sz="2800" dirty="0" smtClean="0"/>
              <a:t>= {var(E</a:t>
            </a:r>
            <a:r>
              <a:rPr lang="nl-NL" sz="2800" baseline="-25000" dirty="0" smtClean="0"/>
              <a:t>t</a:t>
            </a:r>
            <a:r>
              <a:rPr lang="nl-NL" sz="2800" dirty="0" smtClean="0"/>
              <a:t>) + var(e</a:t>
            </a:r>
            <a:r>
              <a:rPr lang="nl-NL" sz="2800" baseline="-25000" dirty="0" smtClean="0"/>
              <a:t>t</a:t>
            </a:r>
            <a:r>
              <a:rPr lang="nl-NL" sz="2800" dirty="0" smtClean="0"/>
              <a:t>)} / var(y</a:t>
            </a:r>
            <a:r>
              <a:rPr lang="nl-NL" sz="2800" baseline="-25000" dirty="0" smtClean="0"/>
              <a:t>t</a:t>
            </a:r>
            <a:r>
              <a:rPr lang="nl-NL" sz="2800" dirty="0" smtClean="0"/>
              <a:t>)</a:t>
            </a:r>
          </a:p>
        </p:txBody>
      </p:sp>
      <p:sp>
        <p:nvSpPr>
          <p:cNvPr id="4" name="Rechthoek 130"/>
          <p:cNvSpPr/>
          <p:nvPr/>
        </p:nvSpPr>
        <p:spPr>
          <a:xfrm>
            <a:off x="6268302" y="4257092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y12</a:t>
            </a:r>
            <a:endParaRPr lang="nl-NL" sz="800" b="1" dirty="0"/>
          </a:p>
        </p:txBody>
      </p:sp>
      <p:sp>
        <p:nvSpPr>
          <p:cNvPr id="5" name="Ovaal 131"/>
          <p:cNvSpPr/>
          <p:nvPr/>
        </p:nvSpPr>
        <p:spPr>
          <a:xfrm>
            <a:off x="5741167" y="5023077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E12</a:t>
            </a:r>
            <a:endParaRPr lang="nl-NL" sz="800" b="1" dirty="0"/>
          </a:p>
        </p:txBody>
      </p:sp>
      <p:cxnSp>
        <p:nvCxnSpPr>
          <p:cNvPr id="6" name="Rechte verbindingslijn met pijl 132"/>
          <p:cNvCxnSpPr>
            <a:stCxn id="5" idx="7"/>
            <a:endCxn id="4" idx="2"/>
          </p:cNvCxnSpPr>
          <p:nvPr/>
        </p:nvCxnSpPr>
        <p:spPr>
          <a:xfrm flipV="1">
            <a:off x="6101117" y="4573927"/>
            <a:ext cx="378038" cy="495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Ovaal 135"/>
          <p:cNvSpPr/>
          <p:nvPr/>
        </p:nvSpPr>
        <p:spPr>
          <a:xfrm>
            <a:off x="6879028" y="5946934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C2</a:t>
            </a:r>
            <a:endParaRPr lang="nl-NL" sz="800" b="1" dirty="0"/>
          </a:p>
        </p:txBody>
      </p:sp>
      <p:cxnSp>
        <p:nvCxnSpPr>
          <p:cNvPr id="8" name="Rechte verbindingslijn met pijl 138"/>
          <p:cNvCxnSpPr>
            <a:stCxn id="7" idx="0"/>
            <a:endCxn id="4" idx="2"/>
          </p:cNvCxnSpPr>
          <p:nvPr/>
        </p:nvCxnSpPr>
        <p:spPr>
          <a:xfrm flipH="1" flipV="1">
            <a:off x="6479155" y="4573927"/>
            <a:ext cx="610726" cy="1373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met pijl 190"/>
          <p:cNvCxnSpPr>
            <a:stCxn id="5" idx="6"/>
          </p:cNvCxnSpPr>
          <p:nvPr/>
        </p:nvCxnSpPr>
        <p:spPr>
          <a:xfrm>
            <a:off x="6162875" y="5181495"/>
            <a:ext cx="17922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aal 62"/>
          <p:cNvSpPr/>
          <p:nvPr/>
        </p:nvSpPr>
        <p:spPr>
          <a:xfrm>
            <a:off x="6246466" y="3544213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A12</a:t>
            </a:r>
            <a:endParaRPr lang="nl-NL" sz="800" b="1" dirty="0"/>
          </a:p>
        </p:txBody>
      </p:sp>
      <p:cxnSp>
        <p:nvCxnSpPr>
          <p:cNvPr id="12" name="Rechte verbindingslijn met pijl 63"/>
          <p:cNvCxnSpPr>
            <a:stCxn id="11" idx="4"/>
          </p:cNvCxnSpPr>
          <p:nvPr/>
        </p:nvCxnSpPr>
        <p:spPr>
          <a:xfrm>
            <a:off x="6457320" y="3861048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Rechte verbindingslijn met pijl 71"/>
          <p:cNvCxnSpPr>
            <a:stCxn id="11" idx="6"/>
          </p:cNvCxnSpPr>
          <p:nvPr/>
        </p:nvCxnSpPr>
        <p:spPr>
          <a:xfrm>
            <a:off x="6668174" y="3702630"/>
            <a:ext cx="17922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al 98"/>
          <p:cNvSpPr/>
          <p:nvPr/>
        </p:nvSpPr>
        <p:spPr>
          <a:xfrm>
            <a:off x="5824758" y="3068960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cxnSp>
        <p:nvCxnSpPr>
          <p:cNvPr id="15" name="Rechte verbindingslijn met pijl 7"/>
          <p:cNvCxnSpPr>
            <a:stCxn id="14" idx="5"/>
            <a:endCxn id="11" idx="0"/>
          </p:cNvCxnSpPr>
          <p:nvPr/>
        </p:nvCxnSpPr>
        <p:spPr>
          <a:xfrm>
            <a:off x="6184709" y="3339396"/>
            <a:ext cx="272611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Ovaal 126"/>
          <p:cNvSpPr/>
          <p:nvPr/>
        </p:nvSpPr>
        <p:spPr>
          <a:xfrm>
            <a:off x="5613905" y="4494718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cxnSp>
        <p:nvCxnSpPr>
          <p:cNvPr id="17" name="Rechte verbindingslijn met pijl 39"/>
          <p:cNvCxnSpPr>
            <a:stCxn id="16" idx="4"/>
            <a:endCxn id="5" idx="0"/>
          </p:cNvCxnSpPr>
          <p:nvPr/>
        </p:nvCxnSpPr>
        <p:spPr>
          <a:xfrm>
            <a:off x="5824758" y="4811554"/>
            <a:ext cx="127263" cy="21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Ovaal 167"/>
          <p:cNvSpPr/>
          <p:nvPr/>
        </p:nvSpPr>
        <p:spPr>
          <a:xfrm>
            <a:off x="6351893" y="5603642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C</a:t>
            </a:r>
            <a:endParaRPr lang="nl-NL" sz="800" b="1" dirty="0"/>
          </a:p>
        </p:txBody>
      </p:sp>
      <p:cxnSp>
        <p:nvCxnSpPr>
          <p:cNvPr id="19" name="Rechte verbindingslijn met pijl 53"/>
          <p:cNvCxnSpPr>
            <a:stCxn id="18" idx="5"/>
            <a:endCxn id="7" idx="1"/>
          </p:cNvCxnSpPr>
          <p:nvPr/>
        </p:nvCxnSpPr>
        <p:spPr>
          <a:xfrm>
            <a:off x="6711843" y="5874078"/>
            <a:ext cx="228941" cy="119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1" idx="2"/>
            <a:endCxn id="4" idx="3"/>
          </p:cNvCxnSpPr>
          <p:nvPr/>
        </p:nvCxnSpPr>
        <p:spPr>
          <a:xfrm flipH="1">
            <a:off x="6690010" y="4025281"/>
            <a:ext cx="837407" cy="39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27417" y="3849275"/>
            <a:ext cx="435251" cy="352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/>
              <a:t>a2</a:t>
            </a:r>
            <a:endParaRPr lang="nl-NL" sz="900" b="1" dirty="0"/>
          </a:p>
        </p:txBody>
      </p:sp>
      <p:sp>
        <p:nvSpPr>
          <p:cNvPr id="22" name="Oval 21"/>
          <p:cNvSpPr/>
          <p:nvPr/>
        </p:nvSpPr>
        <p:spPr>
          <a:xfrm>
            <a:off x="7305101" y="4235490"/>
            <a:ext cx="472235" cy="361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/>
              <a:t>c2</a:t>
            </a:r>
            <a:endParaRPr lang="nl-NL" sz="900" b="1" dirty="0"/>
          </a:p>
        </p:txBody>
      </p:sp>
      <p:sp>
        <p:nvSpPr>
          <p:cNvPr id="23" name="Oval 22"/>
          <p:cNvSpPr/>
          <p:nvPr/>
        </p:nvSpPr>
        <p:spPr>
          <a:xfrm>
            <a:off x="7507541" y="4721542"/>
            <a:ext cx="475004" cy="391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/>
              <a:t>e2</a:t>
            </a:r>
            <a:endParaRPr lang="nl-NL" sz="900" b="1" dirty="0"/>
          </a:p>
        </p:txBody>
      </p:sp>
      <p:cxnSp>
        <p:nvCxnSpPr>
          <p:cNvPr id="24" name="Straight Arrow Connector 23"/>
          <p:cNvCxnSpPr>
            <a:stCxn id="22" idx="2"/>
            <a:endCxn id="4" idx="3"/>
          </p:cNvCxnSpPr>
          <p:nvPr/>
        </p:nvCxnSpPr>
        <p:spPr>
          <a:xfrm flipH="1" flipV="1">
            <a:off x="6690010" y="4415510"/>
            <a:ext cx="615091" cy="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2"/>
            <a:endCxn id="4" idx="3"/>
          </p:cNvCxnSpPr>
          <p:nvPr/>
        </p:nvCxnSpPr>
        <p:spPr>
          <a:xfrm flipH="1" flipV="1">
            <a:off x="6690010" y="4415510"/>
            <a:ext cx="817531" cy="501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0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22</a:t>
            </a:fld>
            <a:endParaRPr lang="nl-NL"/>
          </a:p>
        </p:txBody>
      </p:sp>
      <p:sp>
        <p:nvSpPr>
          <p:cNvPr id="3" name="Rechthoek 139"/>
          <p:cNvSpPr/>
          <p:nvPr/>
        </p:nvSpPr>
        <p:spPr>
          <a:xfrm>
            <a:off x="2655164" y="4374651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y13</a:t>
            </a:r>
            <a:endParaRPr lang="nl-NL" sz="800" b="1" dirty="0"/>
          </a:p>
        </p:txBody>
      </p:sp>
      <p:sp>
        <p:nvSpPr>
          <p:cNvPr id="4" name="Ovaal 140"/>
          <p:cNvSpPr/>
          <p:nvPr/>
        </p:nvSpPr>
        <p:spPr>
          <a:xfrm>
            <a:off x="2128029" y="5140636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E13</a:t>
            </a:r>
            <a:endParaRPr lang="nl-NL" sz="800" b="1" dirty="0"/>
          </a:p>
        </p:txBody>
      </p:sp>
      <p:cxnSp>
        <p:nvCxnSpPr>
          <p:cNvPr id="5" name="Rechte verbindingslijn met pijl 141"/>
          <p:cNvCxnSpPr>
            <a:stCxn id="4" idx="7"/>
            <a:endCxn id="3" idx="2"/>
          </p:cNvCxnSpPr>
          <p:nvPr/>
        </p:nvCxnSpPr>
        <p:spPr>
          <a:xfrm flipV="1">
            <a:off x="2487980" y="4691486"/>
            <a:ext cx="378038" cy="495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Ovaal 144"/>
          <p:cNvSpPr/>
          <p:nvPr/>
        </p:nvSpPr>
        <p:spPr>
          <a:xfrm>
            <a:off x="3265890" y="6064493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C3</a:t>
            </a:r>
            <a:endParaRPr lang="nl-NL" sz="800" b="1" dirty="0"/>
          </a:p>
        </p:txBody>
      </p:sp>
      <p:cxnSp>
        <p:nvCxnSpPr>
          <p:cNvPr id="7" name="Rechte verbindingslijn met pijl 147"/>
          <p:cNvCxnSpPr>
            <a:stCxn id="6" idx="0"/>
            <a:endCxn id="3" idx="2"/>
          </p:cNvCxnSpPr>
          <p:nvPr/>
        </p:nvCxnSpPr>
        <p:spPr>
          <a:xfrm flipH="1" flipV="1">
            <a:off x="2866018" y="4691486"/>
            <a:ext cx="610726" cy="13730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hthoek 148"/>
          <p:cNvSpPr/>
          <p:nvPr/>
        </p:nvSpPr>
        <p:spPr>
          <a:xfrm>
            <a:off x="4763702" y="4374651"/>
            <a:ext cx="421708" cy="3168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y14</a:t>
            </a:r>
            <a:endParaRPr lang="nl-NL" sz="800" b="1" dirty="0"/>
          </a:p>
        </p:txBody>
      </p:sp>
      <p:sp>
        <p:nvSpPr>
          <p:cNvPr id="9" name="Ovaal 149"/>
          <p:cNvSpPr/>
          <p:nvPr/>
        </p:nvSpPr>
        <p:spPr>
          <a:xfrm>
            <a:off x="4320159" y="5140636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E14</a:t>
            </a:r>
            <a:endParaRPr lang="nl-NL" sz="800" b="1" dirty="0"/>
          </a:p>
        </p:txBody>
      </p:sp>
      <p:cxnSp>
        <p:nvCxnSpPr>
          <p:cNvPr id="10" name="Rechte verbindingslijn met pijl 150"/>
          <p:cNvCxnSpPr>
            <a:stCxn id="9" idx="7"/>
            <a:endCxn id="8" idx="2"/>
          </p:cNvCxnSpPr>
          <p:nvPr/>
        </p:nvCxnSpPr>
        <p:spPr>
          <a:xfrm flipV="1">
            <a:off x="4680110" y="4691486"/>
            <a:ext cx="294447" cy="495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aal 153"/>
          <p:cNvSpPr/>
          <p:nvPr/>
        </p:nvSpPr>
        <p:spPr>
          <a:xfrm>
            <a:off x="5374428" y="6064493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C4</a:t>
            </a:r>
            <a:endParaRPr lang="nl-NL" sz="800" b="1" dirty="0"/>
          </a:p>
        </p:txBody>
      </p:sp>
      <p:cxnSp>
        <p:nvCxnSpPr>
          <p:cNvPr id="12" name="Rechte verbindingslijn met pijl 156"/>
          <p:cNvCxnSpPr>
            <a:stCxn id="11" idx="0"/>
            <a:endCxn id="8" idx="2"/>
          </p:cNvCxnSpPr>
          <p:nvPr/>
        </p:nvCxnSpPr>
        <p:spPr>
          <a:xfrm flipH="1" flipV="1">
            <a:off x="4974556" y="4691486"/>
            <a:ext cx="610726" cy="13730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Rechte verbindingslijn met pijl 192"/>
          <p:cNvCxnSpPr>
            <a:stCxn id="4" idx="6"/>
            <a:endCxn id="9" idx="2"/>
          </p:cNvCxnSpPr>
          <p:nvPr/>
        </p:nvCxnSpPr>
        <p:spPr>
          <a:xfrm>
            <a:off x="2549737" y="5299054"/>
            <a:ext cx="17704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echte verbindingslijn met pijl 203"/>
          <p:cNvCxnSpPr>
            <a:stCxn id="6" idx="6"/>
            <a:endCxn id="11" idx="2"/>
          </p:cNvCxnSpPr>
          <p:nvPr/>
        </p:nvCxnSpPr>
        <p:spPr>
          <a:xfrm>
            <a:off x="3687598" y="6222911"/>
            <a:ext cx="1686831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Ovaal 64"/>
          <p:cNvSpPr/>
          <p:nvPr/>
        </p:nvSpPr>
        <p:spPr>
          <a:xfrm>
            <a:off x="2633328" y="366177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A13</a:t>
            </a:r>
            <a:endParaRPr lang="nl-NL" sz="800" b="1" dirty="0"/>
          </a:p>
        </p:txBody>
      </p:sp>
      <p:cxnSp>
        <p:nvCxnSpPr>
          <p:cNvPr id="17" name="Rechte verbindingslijn met pijl 65"/>
          <p:cNvCxnSpPr>
            <a:stCxn id="16" idx="4"/>
          </p:cNvCxnSpPr>
          <p:nvPr/>
        </p:nvCxnSpPr>
        <p:spPr>
          <a:xfrm>
            <a:off x="2844182" y="3978607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Ovaal 66"/>
          <p:cNvSpPr/>
          <p:nvPr/>
        </p:nvSpPr>
        <p:spPr>
          <a:xfrm>
            <a:off x="4741867" y="3661772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A14</a:t>
            </a:r>
            <a:endParaRPr lang="nl-NL" sz="800" b="1" dirty="0"/>
          </a:p>
        </p:txBody>
      </p:sp>
      <p:cxnSp>
        <p:nvCxnSpPr>
          <p:cNvPr id="19" name="Rechte verbindingslijn met pijl 67"/>
          <p:cNvCxnSpPr>
            <a:stCxn id="18" idx="4"/>
          </p:cNvCxnSpPr>
          <p:nvPr/>
        </p:nvCxnSpPr>
        <p:spPr>
          <a:xfrm>
            <a:off x="4952721" y="3978607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Rechte verbindingslijn met pijl 75"/>
          <p:cNvCxnSpPr>
            <a:stCxn id="16" idx="6"/>
            <a:endCxn id="18" idx="2"/>
          </p:cNvCxnSpPr>
          <p:nvPr/>
        </p:nvCxnSpPr>
        <p:spPr>
          <a:xfrm>
            <a:off x="3055036" y="3820189"/>
            <a:ext cx="16868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Ovaal 99"/>
          <p:cNvSpPr/>
          <p:nvPr/>
        </p:nvSpPr>
        <p:spPr>
          <a:xfrm>
            <a:off x="2211621" y="318651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sp>
        <p:nvSpPr>
          <p:cNvPr id="22" name="Ovaal 100"/>
          <p:cNvSpPr/>
          <p:nvPr/>
        </p:nvSpPr>
        <p:spPr>
          <a:xfrm>
            <a:off x="4214732" y="3186519"/>
            <a:ext cx="421708" cy="31683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/>
              <a:t>A</a:t>
            </a:r>
            <a:endParaRPr lang="nl-NL" sz="800" b="1" dirty="0"/>
          </a:p>
        </p:txBody>
      </p:sp>
      <p:cxnSp>
        <p:nvCxnSpPr>
          <p:cNvPr id="23" name="Rechte verbindingslijn met pijl 10"/>
          <p:cNvCxnSpPr>
            <a:stCxn id="21" idx="5"/>
            <a:endCxn id="16" idx="0"/>
          </p:cNvCxnSpPr>
          <p:nvPr/>
        </p:nvCxnSpPr>
        <p:spPr>
          <a:xfrm>
            <a:off x="2571571" y="3456955"/>
            <a:ext cx="272611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Rechte verbindingslijn met pijl 14"/>
          <p:cNvCxnSpPr>
            <a:stCxn id="22" idx="5"/>
            <a:endCxn id="18" idx="0"/>
          </p:cNvCxnSpPr>
          <p:nvPr/>
        </p:nvCxnSpPr>
        <p:spPr>
          <a:xfrm>
            <a:off x="4574683" y="3456955"/>
            <a:ext cx="378038" cy="204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Ovaal 159"/>
          <p:cNvSpPr/>
          <p:nvPr/>
        </p:nvSpPr>
        <p:spPr>
          <a:xfrm>
            <a:off x="4214732" y="4612277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sp>
        <p:nvSpPr>
          <p:cNvPr id="26" name="Ovaal 163"/>
          <p:cNvSpPr/>
          <p:nvPr/>
        </p:nvSpPr>
        <p:spPr>
          <a:xfrm>
            <a:off x="2000767" y="4612277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E</a:t>
            </a:r>
            <a:endParaRPr lang="nl-NL" sz="800" b="1" dirty="0"/>
          </a:p>
        </p:txBody>
      </p:sp>
      <p:cxnSp>
        <p:nvCxnSpPr>
          <p:cNvPr id="27" name="Rechte verbindingslijn met pijl 41"/>
          <p:cNvCxnSpPr>
            <a:stCxn id="26" idx="4"/>
            <a:endCxn id="4" idx="0"/>
          </p:cNvCxnSpPr>
          <p:nvPr/>
        </p:nvCxnSpPr>
        <p:spPr>
          <a:xfrm>
            <a:off x="2211621" y="4929113"/>
            <a:ext cx="127263" cy="21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Rechte verbindingslijn met pijl 43"/>
          <p:cNvCxnSpPr>
            <a:stCxn id="25" idx="4"/>
            <a:endCxn id="9" idx="0"/>
          </p:cNvCxnSpPr>
          <p:nvPr/>
        </p:nvCxnSpPr>
        <p:spPr>
          <a:xfrm>
            <a:off x="4425586" y="4929113"/>
            <a:ext cx="105427" cy="21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al 169"/>
          <p:cNvSpPr/>
          <p:nvPr/>
        </p:nvSpPr>
        <p:spPr>
          <a:xfrm>
            <a:off x="2738755" y="5721201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C</a:t>
            </a:r>
            <a:endParaRPr lang="nl-NL" sz="800" b="1" dirty="0"/>
          </a:p>
        </p:txBody>
      </p:sp>
      <p:sp>
        <p:nvSpPr>
          <p:cNvPr id="30" name="Ovaal 171"/>
          <p:cNvSpPr/>
          <p:nvPr/>
        </p:nvSpPr>
        <p:spPr>
          <a:xfrm>
            <a:off x="4847294" y="5721201"/>
            <a:ext cx="421708" cy="3168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err="1">
                <a:latin typeface="Symbol" panose="05050102010706020507" pitchFamily="18" charset="2"/>
              </a:rPr>
              <a:t>z</a:t>
            </a:r>
            <a:r>
              <a:rPr lang="en-US" sz="800" b="1" dirty="0" err="1" smtClean="0"/>
              <a:t>C</a:t>
            </a:r>
            <a:endParaRPr lang="nl-NL" sz="800" b="1" dirty="0"/>
          </a:p>
        </p:txBody>
      </p:sp>
      <p:cxnSp>
        <p:nvCxnSpPr>
          <p:cNvPr id="31" name="Rechte verbindingslijn met pijl 55"/>
          <p:cNvCxnSpPr>
            <a:stCxn id="29" idx="5"/>
            <a:endCxn id="6" idx="1"/>
          </p:cNvCxnSpPr>
          <p:nvPr/>
        </p:nvCxnSpPr>
        <p:spPr>
          <a:xfrm>
            <a:off x="3098706" y="5991637"/>
            <a:ext cx="228941" cy="11925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Rechte verbindingslijn met pijl 57"/>
          <p:cNvCxnSpPr>
            <a:stCxn id="30" idx="5"/>
            <a:endCxn id="11" idx="1"/>
          </p:cNvCxnSpPr>
          <p:nvPr/>
        </p:nvCxnSpPr>
        <p:spPr>
          <a:xfrm>
            <a:off x="5207244" y="5991637"/>
            <a:ext cx="228941" cy="11925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39552" y="277568"/>
            <a:ext cx="8124660" cy="2882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/>
              <a:t>Question: contributions to stability t-1 to t</a:t>
            </a:r>
          </a:p>
          <a:p>
            <a:endParaRPr lang="nl-NL" sz="3200" dirty="0" smtClean="0"/>
          </a:p>
          <a:p>
            <a:r>
              <a:rPr lang="nl-NL" sz="3200" dirty="0" smtClean="0"/>
              <a:t>b</a:t>
            </a:r>
            <a:r>
              <a:rPr lang="nl-NL" sz="3200" baseline="-25000" dirty="0" smtClean="0"/>
              <a:t>At-1,t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var(A</a:t>
            </a:r>
            <a:r>
              <a:rPr lang="nl-NL" sz="3200" baseline="-25000" dirty="0" smtClean="0"/>
              <a:t>t</a:t>
            </a:r>
            <a:r>
              <a:rPr lang="nl-NL" sz="3200" dirty="0"/>
              <a:t>)  / {</a:t>
            </a:r>
            <a:r>
              <a:rPr lang="nl-NL" sz="3200" dirty="0" smtClean="0"/>
              <a:t>b</a:t>
            </a:r>
            <a:r>
              <a:rPr lang="nl-NL" sz="3200" baseline="-25000" dirty="0" smtClean="0"/>
              <a:t>At-1,t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var(A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A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)+var(a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)}</a:t>
            </a:r>
          </a:p>
          <a:p>
            <a:r>
              <a:rPr lang="nl-NL" sz="3200" dirty="0" smtClean="0"/>
              <a:t>b</a:t>
            </a:r>
            <a:r>
              <a:rPr lang="nl-NL" sz="3200" baseline="-25000" dirty="0"/>
              <a:t>C</a:t>
            </a:r>
            <a:r>
              <a:rPr lang="nl-NL" sz="3200" baseline="-25000" dirty="0" smtClean="0"/>
              <a:t>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var(C</a:t>
            </a:r>
            <a:r>
              <a:rPr lang="nl-NL" sz="3200" baseline="-25000" dirty="0" smtClean="0"/>
              <a:t>t</a:t>
            </a:r>
            <a:r>
              <a:rPr lang="nl-NL" sz="3200" dirty="0"/>
              <a:t>)  / {</a:t>
            </a:r>
            <a:r>
              <a:rPr lang="nl-NL" sz="3200" dirty="0" smtClean="0"/>
              <a:t>b</a:t>
            </a:r>
            <a:r>
              <a:rPr lang="nl-NL" sz="3200" baseline="-25000" dirty="0" smtClean="0"/>
              <a:t>Ct-1,t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var(C</a:t>
            </a:r>
            <a:r>
              <a:rPr lang="nl-NL" sz="3200" baseline="-25000" dirty="0" smtClean="0"/>
              <a:t>t</a:t>
            </a:r>
            <a:r>
              <a:rPr lang="nl-NL" sz="3200" dirty="0"/>
              <a:t>) 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C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)+var(c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}</a:t>
            </a:r>
            <a:endParaRPr lang="nl-NL" sz="3200" baseline="-25000" dirty="0" smtClean="0"/>
          </a:p>
          <a:p>
            <a:r>
              <a:rPr lang="nl-NL" sz="3200" dirty="0" smtClean="0"/>
              <a:t>b</a:t>
            </a:r>
            <a:r>
              <a:rPr lang="nl-NL" sz="3200" baseline="-25000" dirty="0" smtClean="0"/>
              <a:t>Et-1,t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t</a:t>
            </a:r>
            <a:r>
              <a:rPr lang="nl-NL" sz="3200" dirty="0"/>
              <a:t>)  / {</a:t>
            </a:r>
            <a:r>
              <a:rPr lang="nl-NL" sz="3200" dirty="0" smtClean="0"/>
              <a:t>b</a:t>
            </a:r>
            <a:r>
              <a:rPr lang="nl-NL" sz="3200" baseline="-25000" dirty="0" smtClean="0"/>
              <a:t>Et-1,t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t</a:t>
            </a:r>
            <a:r>
              <a:rPr lang="nl-NL" sz="3200" dirty="0"/>
              <a:t>) 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E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)+var(e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)}</a:t>
            </a:r>
            <a:endParaRPr lang="nl-NL" sz="3200" baseline="-25000" dirty="0"/>
          </a:p>
          <a:p>
            <a:endParaRPr lang="nl-NL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96993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23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347228" y="692696"/>
            <a:ext cx="87967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 smtClean="0"/>
          </a:p>
          <a:p>
            <a:endParaRPr lang="nl-NL" sz="2800" dirty="0"/>
          </a:p>
          <a:p>
            <a:endParaRPr lang="nl-NL" sz="2800" dirty="0" smtClean="0"/>
          </a:p>
          <a:p>
            <a:r>
              <a:rPr lang="nl-NL" sz="2800" dirty="0" smtClean="0"/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11560" y="260648"/>
            <a:ext cx="9289032" cy="3867725"/>
            <a:chOff x="550612" y="2838721"/>
            <a:chExt cx="9409348" cy="3867725"/>
          </a:xfrm>
        </p:grpSpPr>
        <p:sp>
          <p:nvSpPr>
            <p:cNvPr id="5" name="Rectangle 4"/>
            <p:cNvSpPr/>
            <p:nvPr/>
          </p:nvSpPr>
          <p:spPr>
            <a:xfrm>
              <a:off x="550612" y="2838721"/>
              <a:ext cx="9409348" cy="3867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3200" dirty="0"/>
                <a:t>Question: contributions to stability t-1 to t</a:t>
              </a:r>
            </a:p>
            <a:p>
              <a:endParaRPr lang="nl-NL" sz="3200" dirty="0" smtClean="0"/>
            </a:p>
            <a:p>
              <a:r>
                <a:rPr lang="nl-NL" sz="3200" dirty="0" smtClean="0"/>
                <a:t>{</a:t>
              </a:r>
              <a:r>
                <a:rPr lang="nl-NL" sz="3200" dirty="0" smtClean="0">
                  <a:solidFill>
                    <a:srgbClr val="FF0000"/>
                  </a:solidFill>
                </a:rPr>
                <a:t>b</a:t>
              </a:r>
              <a:r>
                <a:rPr lang="nl-NL" sz="3200" baseline="-25000" dirty="0" smtClean="0">
                  <a:solidFill>
                    <a:srgbClr val="FF0000"/>
                  </a:solidFill>
                </a:rPr>
                <a:t>At-1,t</a:t>
              </a:r>
              <a:r>
                <a:rPr lang="nl-NL" sz="3200" baseline="30000" dirty="0" smtClean="0">
                  <a:solidFill>
                    <a:srgbClr val="FF0000"/>
                  </a:solidFill>
                </a:rPr>
                <a:t>2</a:t>
              </a:r>
              <a:r>
                <a:rPr lang="nl-NL" sz="3200" baseline="-25000" dirty="0" smtClean="0">
                  <a:solidFill>
                    <a:srgbClr val="FF0000"/>
                  </a:solidFill>
                </a:rPr>
                <a:t> </a:t>
              </a:r>
              <a:r>
                <a:rPr lang="nl-NL" sz="3200" dirty="0" smtClean="0">
                  <a:solidFill>
                    <a:srgbClr val="FF0000"/>
                  </a:solidFill>
                </a:rPr>
                <a:t>var(A</a:t>
              </a:r>
              <a:r>
                <a:rPr lang="nl-NL" sz="3200" baseline="-25000" dirty="0" smtClean="0">
                  <a:solidFill>
                    <a:srgbClr val="FF0000"/>
                  </a:solidFill>
                </a:rPr>
                <a:t>t</a:t>
              </a:r>
              <a:r>
                <a:rPr lang="nl-NL" sz="3200" dirty="0" smtClean="0">
                  <a:solidFill>
                    <a:srgbClr val="FF0000"/>
                  </a:solidFill>
                </a:rPr>
                <a:t>)+</a:t>
              </a:r>
              <a:r>
                <a:rPr lang="nl-NL" sz="3200" dirty="0">
                  <a:solidFill>
                    <a:srgbClr val="FF0000"/>
                  </a:solidFill>
                </a:rPr>
                <a:t> </a:t>
              </a:r>
              <a:r>
                <a:rPr lang="nl-NL" sz="3200" dirty="0">
                  <a:solidFill>
                    <a:srgbClr val="00B050"/>
                  </a:solidFill>
                </a:rPr>
                <a:t>b</a:t>
              </a:r>
              <a:r>
                <a:rPr lang="nl-NL" sz="3200" baseline="-25000" dirty="0">
                  <a:solidFill>
                    <a:srgbClr val="00B050"/>
                  </a:solidFill>
                </a:rPr>
                <a:t>Ct-1,t</a:t>
              </a:r>
              <a:r>
                <a:rPr lang="nl-NL" sz="3200" baseline="30000" dirty="0">
                  <a:solidFill>
                    <a:srgbClr val="00B050"/>
                  </a:solidFill>
                </a:rPr>
                <a:t>2</a:t>
              </a:r>
              <a:r>
                <a:rPr lang="nl-NL" sz="3200" baseline="-25000" dirty="0">
                  <a:solidFill>
                    <a:srgbClr val="00B050"/>
                  </a:solidFill>
                </a:rPr>
                <a:t> </a:t>
              </a:r>
              <a:r>
                <a:rPr lang="nl-NL" sz="3200" dirty="0">
                  <a:solidFill>
                    <a:srgbClr val="00B050"/>
                  </a:solidFill>
                </a:rPr>
                <a:t>var(C</a:t>
              </a:r>
              <a:r>
                <a:rPr lang="nl-NL" sz="3200" baseline="-25000" dirty="0">
                  <a:solidFill>
                    <a:srgbClr val="00B050"/>
                  </a:solidFill>
                </a:rPr>
                <a:t>t</a:t>
              </a:r>
              <a:r>
                <a:rPr lang="nl-NL" sz="3200" dirty="0" smtClean="0">
                  <a:solidFill>
                    <a:srgbClr val="00B050"/>
                  </a:solidFill>
                </a:rPr>
                <a:t>)+</a:t>
              </a:r>
              <a:r>
                <a:rPr lang="nl-NL" sz="3200" dirty="0">
                  <a:solidFill>
                    <a:srgbClr val="00B050"/>
                  </a:solidFill>
                </a:rPr>
                <a:t> </a:t>
              </a:r>
              <a:r>
                <a:rPr lang="nl-NL" sz="3200" dirty="0">
                  <a:solidFill>
                    <a:srgbClr val="0070C0"/>
                  </a:solidFill>
                </a:rPr>
                <a:t>b</a:t>
              </a:r>
              <a:r>
                <a:rPr lang="nl-NL" sz="3200" baseline="-25000" dirty="0">
                  <a:solidFill>
                    <a:srgbClr val="0070C0"/>
                  </a:solidFill>
                </a:rPr>
                <a:t>Et-1,t</a:t>
              </a:r>
              <a:r>
                <a:rPr lang="nl-NL" sz="3200" baseline="30000" dirty="0">
                  <a:solidFill>
                    <a:srgbClr val="0070C0"/>
                  </a:solidFill>
                </a:rPr>
                <a:t>2</a:t>
              </a:r>
              <a:r>
                <a:rPr lang="nl-NL" sz="3200" baseline="-25000" dirty="0">
                  <a:solidFill>
                    <a:srgbClr val="0070C0"/>
                  </a:solidFill>
                </a:rPr>
                <a:t> </a:t>
              </a:r>
              <a:r>
                <a:rPr lang="nl-NL" sz="3200" dirty="0">
                  <a:solidFill>
                    <a:srgbClr val="0070C0"/>
                  </a:solidFill>
                </a:rPr>
                <a:t>var(E</a:t>
              </a:r>
              <a:r>
                <a:rPr lang="nl-NL" sz="3200" baseline="-25000" dirty="0">
                  <a:solidFill>
                    <a:srgbClr val="0070C0"/>
                  </a:solidFill>
                </a:rPr>
                <a:t>t</a:t>
              </a:r>
              <a:r>
                <a:rPr lang="nl-NL" sz="3200" dirty="0" smtClean="0">
                  <a:solidFill>
                    <a:srgbClr val="0070C0"/>
                  </a:solidFill>
                </a:rPr>
                <a:t>)} </a:t>
              </a:r>
            </a:p>
            <a:p>
              <a:endParaRPr lang="nl-NL" sz="3200" dirty="0"/>
            </a:p>
            <a:p>
              <a:r>
                <a:rPr lang="nl-NL" sz="3200" b="1" dirty="0" smtClean="0">
                  <a:solidFill>
                    <a:srgbClr val="FF0000"/>
                  </a:solidFill>
                </a:rPr>
                <a:t>[</a:t>
              </a:r>
              <a:r>
                <a:rPr lang="nl-NL" sz="3200" dirty="0" smtClean="0"/>
                <a:t>{b</a:t>
              </a:r>
              <a:r>
                <a:rPr lang="nl-NL" sz="3200" baseline="-25000" dirty="0" smtClean="0"/>
                <a:t>At-1,t</a:t>
              </a:r>
              <a:r>
                <a:rPr lang="nl-NL" sz="3200" baseline="30000" dirty="0" smtClean="0"/>
                <a:t>2</a:t>
              </a:r>
              <a:r>
                <a:rPr lang="nl-NL" sz="3200" baseline="-25000" dirty="0" smtClean="0"/>
                <a:t> </a:t>
              </a:r>
              <a:r>
                <a:rPr lang="nl-NL" sz="3200" dirty="0" smtClean="0"/>
                <a:t>var(A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) </a:t>
              </a:r>
              <a:r>
                <a:rPr lang="nl-NL" sz="3200" dirty="0"/>
                <a:t>+ </a:t>
              </a:r>
              <a:r>
                <a:rPr lang="nl-NL" sz="3200" dirty="0" smtClean="0"/>
                <a:t>var(</a:t>
              </a:r>
              <a:r>
                <a:rPr lang="nl-NL" sz="3200" dirty="0" smtClean="0">
                  <a:latin typeface="Symbol" panose="05050102010706020507" pitchFamily="18" charset="2"/>
                </a:rPr>
                <a:t>z</a:t>
              </a:r>
              <a:r>
                <a:rPr lang="nl-NL" sz="3200" dirty="0" smtClean="0"/>
                <a:t>A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)+var(a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)}</a:t>
              </a:r>
            </a:p>
            <a:p>
              <a:r>
                <a:rPr lang="nl-NL" sz="3200" dirty="0"/>
                <a:t>+</a:t>
              </a:r>
              <a:r>
                <a:rPr lang="nl-NL" sz="3200" dirty="0" smtClean="0"/>
                <a:t>  {b</a:t>
              </a:r>
              <a:r>
                <a:rPr lang="nl-NL" sz="3200" baseline="-25000" dirty="0" smtClean="0"/>
                <a:t>Ct-1,t</a:t>
              </a:r>
              <a:r>
                <a:rPr lang="nl-NL" sz="3200" baseline="30000" dirty="0" smtClean="0"/>
                <a:t>2</a:t>
              </a:r>
              <a:r>
                <a:rPr lang="nl-NL" sz="3200" baseline="-25000" dirty="0" smtClean="0"/>
                <a:t> </a:t>
              </a:r>
              <a:r>
                <a:rPr lang="nl-NL" sz="3200" dirty="0" smtClean="0"/>
                <a:t>var(C</a:t>
              </a:r>
              <a:r>
                <a:rPr lang="nl-NL" sz="3200" baseline="-25000" dirty="0" smtClean="0"/>
                <a:t>t</a:t>
              </a:r>
              <a:r>
                <a:rPr lang="nl-NL" sz="3200" dirty="0"/>
                <a:t>) + </a:t>
              </a:r>
              <a:r>
                <a:rPr lang="nl-NL" sz="3200" dirty="0" smtClean="0"/>
                <a:t>var(</a:t>
              </a:r>
              <a:r>
                <a:rPr lang="nl-NL" sz="3200" dirty="0" smtClean="0">
                  <a:latin typeface="Symbol" panose="05050102010706020507" pitchFamily="18" charset="2"/>
                </a:rPr>
                <a:t>z</a:t>
              </a:r>
              <a:r>
                <a:rPr lang="nl-NL" sz="3200" dirty="0" smtClean="0"/>
                <a:t>C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)+var(c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}</a:t>
              </a:r>
              <a:endParaRPr lang="nl-NL" sz="3200" baseline="-25000" dirty="0" smtClean="0"/>
            </a:p>
            <a:p>
              <a:r>
                <a:rPr lang="nl-NL" sz="3200" dirty="0"/>
                <a:t>+</a:t>
              </a:r>
              <a:r>
                <a:rPr lang="nl-NL" sz="3200" dirty="0" smtClean="0"/>
                <a:t> </a:t>
              </a:r>
              <a:r>
                <a:rPr lang="nl-NL" sz="3200" dirty="0"/>
                <a:t>{</a:t>
              </a:r>
              <a:r>
                <a:rPr lang="nl-NL" sz="3200" dirty="0" smtClean="0"/>
                <a:t>b</a:t>
              </a:r>
              <a:r>
                <a:rPr lang="nl-NL" sz="3200" baseline="-25000" dirty="0" smtClean="0"/>
                <a:t>Et-1,t</a:t>
              </a:r>
              <a:r>
                <a:rPr lang="nl-NL" sz="3200" baseline="30000" dirty="0" smtClean="0"/>
                <a:t>2</a:t>
              </a:r>
              <a:r>
                <a:rPr lang="nl-NL" sz="3200" baseline="-25000" dirty="0" smtClean="0"/>
                <a:t> </a:t>
              </a:r>
              <a:r>
                <a:rPr lang="nl-NL" sz="3200" dirty="0" smtClean="0"/>
                <a:t>var(E</a:t>
              </a:r>
              <a:r>
                <a:rPr lang="nl-NL" sz="3200" baseline="-25000" dirty="0" smtClean="0"/>
                <a:t>t</a:t>
              </a:r>
              <a:r>
                <a:rPr lang="nl-NL" sz="3200" dirty="0"/>
                <a:t>) + </a:t>
              </a:r>
              <a:r>
                <a:rPr lang="nl-NL" sz="3200" dirty="0" smtClean="0"/>
                <a:t>var(</a:t>
              </a:r>
              <a:r>
                <a:rPr lang="nl-NL" sz="3200" dirty="0" smtClean="0">
                  <a:latin typeface="Symbol" panose="05050102010706020507" pitchFamily="18" charset="2"/>
                </a:rPr>
                <a:t>z</a:t>
              </a:r>
              <a:r>
                <a:rPr lang="nl-NL" sz="3200" dirty="0" smtClean="0"/>
                <a:t>E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)+var(e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)}</a:t>
              </a:r>
              <a:r>
                <a:rPr lang="nl-NL" sz="3200" dirty="0" smtClean="0">
                  <a:solidFill>
                    <a:srgbClr val="FF0000"/>
                  </a:solidFill>
                </a:rPr>
                <a:t>]</a:t>
              </a:r>
              <a:endParaRPr lang="nl-NL" sz="3200" baseline="-25000" dirty="0">
                <a:solidFill>
                  <a:srgbClr val="FF0000"/>
                </a:solidFill>
              </a:endParaRPr>
            </a:p>
            <a:p>
              <a:endParaRPr lang="nl-NL" sz="3200" baseline="-25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3516" y="4581128"/>
              <a:ext cx="704282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755577" y="458112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Decompose the phenotypic covariance into A,C,E components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9253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24</a:t>
            </a:fld>
            <a:endParaRPr lang="nl-NL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7" t="12038" r="15033" b="10802"/>
          <a:stretch>
            <a:fillRect/>
          </a:stretch>
        </p:blipFill>
        <p:spPr>
          <a:xfrm>
            <a:off x="25696" y="332656"/>
            <a:ext cx="8955088" cy="5394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2" y="5856999"/>
            <a:ext cx="6072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ahoma" panose="020B0604030504040204" pitchFamily="34" charset="0"/>
              </a:rPr>
              <a:t>Hottenga</a:t>
            </a:r>
            <a:r>
              <a:rPr lang="en-US" dirty="0" smtClean="0">
                <a:latin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</a:rPr>
              <a:t>etal</a:t>
            </a:r>
            <a:r>
              <a:rPr lang="en-US" dirty="0" smtClean="0">
                <a:latin typeface="Tahoma" panose="020B0604030504040204" pitchFamily="34" charset="0"/>
              </a:rPr>
              <a:t>. Twin </a:t>
            </a:r>
            <a:r>
              <a:rPr lang="en-US" dirty="0">
                <a:latin typeface="Tahoma" panose="020B0604030504040204" pitchFamily="34" charset="0"/>
              </a:rPr>
              <a:t>Research and Human Genetics, </a:t>
            </a:r>
            <a:r>
              <a:rPr lang="en-US" dirty="0" smtClean="0">
                <a:latin typeface="Tahoma" panose="020B0604030504040204" pitchFamily="34" charset="0"/>
              </a:rPr>
              <a:t>2005</a:t>
            </a:r>
            <a:endParaRPr 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4" t="15923" r="15625" b="13000"/>
          <a:stretch>
            <a:fillRect/>
          </a:stretch>
        </p:blipFill>
        <p:spPr bwMode="auto">
          <a:xfrm>
            <a:off x="457200" y="381000"/>
            <a:ext cx="7315200" cy="61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60338" y="6400800"/>
            <a:ext cx="86004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dirty="0" err="1"/>
              <a:t>Birley</a:t>
            </a:r>
            <a:r>
              <a:rPr lang="en-US" dirty="0"/>
              <a:t> et al. </a:t>
            </a:r>
            <a:r>
              <a:rPr lang="en-US" dirty="0" err="1"/>
              <a:t>Behav</a:t>
            </a:r>
            <a:r>
              <a:rPr lang="en-US" dirty="0"/>
              <a:t> Genet </a:t>
            </a:r>
            <a:r>
              <a:rPr lang="en-US" dirty="0" smtClean="0"/>
              <a:t>2005 (alternative: growth curve modeling)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26</a:t>
            </a:fld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654"/>
            <a:ext cx="7128792" cy="61674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6094740"/>
            <a:ext cx="775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Anx/dep stability due to A and E from 3y to 63 years</a:t>
            </a:r>
            <a:endParaRPr lang="nl-NL" sz="28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267783" y="2608551"/>
            <a:ext cx="3120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Nivard et al, 2014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521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27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1043608" y="242088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b="1" dirty="0" smtClean="0">
                <a:solidFill>
                  <a:srgbClr val="FF99FF"/>
                </a:solidFill>
                <a:latin typeface="Kunstler Script" panose="030304020206070D0D06" pitchFamily="66" charset="0"/>
              </a:rPr>
              <a:t>Variations on the theme</a:t>
            </a:r>
            <a:endParaRPr lang="nl-NL" sz="8000" b="1" dirty="0">
              <a:solidFill>
                <a:srgbClr val="FF99FF"/>
              </a:solidFill>
              <a:latin typeface="Kunstler Script" panose="030304020206070D0D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60811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y11</a:t>
            </a:r>
            <a:endParaRPr lang="nl-NL" sz="800" dirty="0"/>
          </a:p>
        </p:txBody>
      </p:sp>
      <p:sp>
        <p:nvSpPr>
          <p:cNvPr id="13" name="Ovaal 12"/>
          <p:cNvSpPr/>
          <p:nvPr/>
        </p:nvSpPr>
        <p:spPr>
          <a:xfrm>
            <a:off x="733676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E11</a:t>
            </a:r>
            <a:endParaRPr lang="nl-NL" sz="800" dirty="0"/>
          </a:p>
        </p:txBody>
      </p:sp>
      <p:cxnSp>
        <p:nvCxnSpPr>
          <p:cNvPr id="16" name="Rechte verbindingslijn met pijl 15"/>
          <p:cNvCxnSpPr>
            <a:stCxn id="13" idx="7"/>
            <a:endCxn id="4" idx="2"/>
          </p:cNvCxnSpPr>
          <p:nvPr/>
        </p:nvCxnSpPr>
        <p:spPr>
          <a:xfrm flipV="1">
            <a:off x="1093626" y="1776416"/>
            <a:ext cx="378038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Rechthoek 108"/>
          <p:cNvSpPr/>
          <p:nvPr/>
        </p:nvSpPr>
        <p:spPr>
          <a:xfrm>
            <a:off x="1260811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y21</a:t>
            </a:r>
            <a:endParaRPr lang="nl-NL" sz="800" dirty="0"/>
          </a:p>
        </p:txBody>
      </p:sp>
      <p:sp>
        <p:nvSpPr>
          <p:cNvPr id="110" name="Ovaal 109"/>
          <p:cNvSpPr/>
          <p:nvPr/>
        </p:nvSpPr>
        <p:spPr>
          <a:xfrm>
            <a:off x="733676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E21</a:t>
            </a:r>
            <a:endParaRPr lang="nl-NL" sz="800" dirty="0"/>
          </a:p>
        </p:txBody>
      </p:sp>
      <p:sp>
        <p:nvSpPr>
          <p:cNvPr id="111" name="Ovaal 110"/>
          <p:cNvSpPr/>
          <p:nvPr/>
        </p:nvSpPr>
        <p:spPr>
          <a:xfrm>
            <a:off x="1871537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C1</a:t>
            </a:r>
            <a:endParaRPr lang="nl-NL" sz="800" dirty="0"/>
          </a:p>
        </p:txBody>
      </p:sp>
      <p:cxnSp>
        <p:nvCxnSpPr>
          <p:cNvPr id="112" name="Rechte verbindingslijn met pijl 111"/>
          <p:cNvCxnSpPr>
            <a:stCxn id="110" idx="5"/>
            <a:endCxn id="109" idx="0"/>
          </p:cNvCxnSpPr>
          <p:nvPr/>
        </p:nvCxnSpPr>
        <p:spPr>
          <a:xfrm>
            <a:off x="1093626" y="4343908"/>
            <a:ext cx="378038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Rechte verbindingslijn met pijl 112"/>
          <p:cNvCxnSpPr>
            <a:stCxn id="111" idx="4"/>
            <a:endCxn id="109" idx="0"/>
          </p:cNvCxnSpPr>
          <p:nvPr/>
        </p:nvCxnSpPr>
        <p:spPr>
          <a:xfrm flipH="1">
            <a:off x="1471664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Rechte verbindingslijn met pijl 121"/>
          <p:cNvCxnSpPr>
            <a:stCxn id="111" idx="0"/>
            <a:endCxn id="4" idx="2"/>
          </p:cNvCxnSpPr>
          <p:nvPr/>
        </p:nvCxnSpPr>
        <p:spPr>
          <a:xfrm flipH="1" flipV="1">
            <a:off x="1471664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Rechthoek 130"/>
          <p:cNvSpPr/>
          <p:nvPr/>
        </p:nvSpPr>
        <p:spPr>
          <a:xfrm>
            <a:off x="3391185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y12</a:t>
            </a:r>
            <a:endParaRPr lang="nl-NL" sz="800" dirty="0"/>
          </a:p>
        </p:txBody>
      </p:sp>
      <p:sp>
        <p:nvSpPr>
          <p:cNvPr id="132" name="Ovaal 131"/>
          <p:cNvSpPr/>
          <p:nvPr/>
        </p:nvSpPr>
        <p:spPr>
          <a:xfrm>
            <a:off x="2864050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E12</a:t>
            </a:r>
            <a:endParaRPr lang="nl-NL" sz="800" dirty="0"/>
          </a:p>
        </p:txBody>
      </p:sp>
      <p:cxnSp>
        <p:nvCxnSpPr>
          <p:cNvPr id="133" name="Rechte verbindingslijn met pijl 132"/>
          <p:cNvCxnSpPr>
            <a:stCxn id="132" idx="7"/>
            <a:endCxn id="131" idx="2"/>
          </p:cNvCxnSpPr>
          <p:nvPr/>
        </p:nvCxnSpPr>
        <p:spPr>
          <a:xfrm flipV="1">
            <a:off x="3224000" y="1776416"/>
            <a:ext cx="378038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Rechthoek 133"/>
          <p:cNvSpPr/>
          <p:nvPr/>
        </p:nvSpPr>
        <p:spPr>
          <a:xfrm>
            <a:off x="3391185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y22</a:t>
            </a:r>
            <a:endParaRPr lang="nl-NL" sz="800" dirty="0"/>
          </a:p>
        </p:txBody>
      </p:sp>
      <p:sp>
        <p:nvSpPr>
          <p:cNvPr id="135" name="Ovaal 134"/>
          <p:cNvSpPr/>
          <p:nvPr/>
        </p:nvSpPr>
        <p:spPr>
          <a:xfrm>
            <a:off x="2947641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E22</a:t>
            </a:r>
            <a:endParaRPr lang="nl-NL" sz="800" dirty="0"/>
          </a:p>
        </p:txBody>
      </p:sp>
      <p:sp>
        <p:nvSpPr>
          <p:cNvPr id="136" name="Ovaal 135"/>
          <p:cNvSpPr/>
          <p:nvPr/>
        </p:nvSpPr>
        <p:spPr>
          <a:xfrm>
            <a:off x="4001911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C2</a:t>
            </a:r>
            <a:endParaRPr lang="nl-NL" sz="800" dirty="0"/>
          </a:p>
        </p:txBody>
      </p:sp>
      <p:cxnSp>
        <p:nvCxnSpPr>
          <p:cNvPr id="137" name="Rechte verbindingslijn met pijl 136"/>
          <p:cNvCxnSpPr>
            <a:stCxn id="135" idx="5"/>
            <a:endCxn id="134" idx="0"/>
          </p:cNvCxnSpPr>
          <p:nvPr/>
        </p:nvCxnSpPr>
        <p:spPr>
          <a:xfrm>
            <a:off x="3307592" y="4343908"/>
            <a:ext cx="294447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Rechte verbindingslijn met pijl 137"/>
          <p:cNvCxnSpPr>
            <a:stCxn id="136" idx="4"/>
            <a:endCxn id="134" idx="0"/>
          </p:cNvCxnSpPr>
          <p:nvPr/>
        </p:nvCxnSpPr>
        <p:spPr>
          <a:xfrm flipH="1">
            <a:off x="3602038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Rechte verbindingslijn met pijl 138"/>
          <p:cNvCxnSpPr>
            <a:stCxn id="136" idx="0"/>
            <a:endCxn id="131" idx="2"/>
          </p:cNvCxnSpPr>
          <p:nvPr/>
        </p:nvCxnSpPr>
        <p:spPr>
          <a:xfrm flipH="1" flipV="1">
            <a:off x="3602038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0" name="Rechthoek 139"/>
          <p:cNvSpPr/>
          <p:nvPr/>
        </p:nvSpPr>
        <p:spPr>
          <a:xfrm>
            <a:off x="5605150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y13</a:t>
            </a:r>
            <a:endParaRPr lang="nl-NL" sz="800" dirty="0"/>
          </a:p>
        </p:txBody>
      </p:sp>
      <p:sp>
        <p:nvSpPr>
          <p:cNvPr id="141" name="Ovaal 140"/>
          <p:cNvSpPr/>
          <p:nvPr/>
        </p:nvSpPr>
        <p:spPr>
          <a:xfrm>
            <a:off x="5078015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E13</a:t>
            </a:r>
            <a:endParaRPr lang="nl-NL" sz="800" dirty="0"/>
          </a:p>
        </p:txBody>
      </p:sp>
      <p:cxnSp>
        <p:nvCxnSpPr>
          <p:cNvPr id="142" name="Rechte verbindingslijn met pijl 141"/>
          <p:cNvCxnSpPr>
            <a:stCxn id="141" idx="7"/>
            <a:endCxn id="140" idx="2"/>
          </p:cNvCxnSpPr>
          <p:nvPr/>
        </p:nvCxnSpPr>
        <p:spPr>
          <a:xfrm flipV="1">
            <a:off x="5437966" y="1776416"/>
            <a:ext cx="378038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" name="Rechthoek 142"/>
          <p:cNvSpPr/>
          <p:nvPr/>
        </p:nvSpPr>
        <p:spPr>
          <a:xfrm>
            <a:off x="5605150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y23</a:t>
            </a:r>
            <a:endParaRPr lang="nl-NL" sz="800" dirty="0"/>
          </a:p>
        </p:txBody>
      </p:sp>
      <p:sp>
        <p:nvSpPr>
          <p:cNvPr id="144" name="Ovaal 143"/>
          <p:cNvSpPr/>
          <p:nvPr/>
        </p:nvSpPr>
        <p:spPr>
          <a:xfrm>
            <a:off x="5161607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E23</a:t>
            </a:r>
            <a:endParaRPr lang="nl-NL" sz="800" dirty="0"/>
          </a:p>
        </p:txBody>
      </p:sp>
      <p:sp>
        <p:nvSpPr>
          <p:cNvPr id="145" name="Ovaal 144"/>
          <p:cNvSpPr/>
          <p:nvPr/>
        </p:nvSpPr>
        <p:spPr>
          <a:xfrm>
            <a:off x="6215876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C3</a:t>
            </a:r>
            <a:endParaRPr lang="nl-NL" sz="800" dirty="0"/>
          </a:p>
        </p:txBody>
      </p:sp>
      <p:cxnSp>
        <p:nvCxnSpPr>
          <p:cNvPr id="146" name="Rechte verbindingslijn met pijl 145"/>
          <p:cNvCxnSpPr>
            <a:stCxn id="144" idx="5"/>
            <a:endCxn id="143" idx="0"/>
          </p:cNvCxnSpPr>
          <p:nvPr/>
        </p:nvCxnSpPr>
        <p:spPr>
          <a:xfrm>
            <a:off x="5521557" y="4343908"/>
            <a:ext cx="294447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Rechte verbindingslijn met pijl 146"/>
          <p:cNvCxnSpPr>
            <a:stCxn id="145" idx="4"/>
            <a:endCxn id="143" idx="0"/>
          </p:cNvCxnSpPr>
          <p:nvPr/>
        </p:nvCxnSpPr>
        <p:spPr>
          <a:xfrm flipH="1">
            <a:off x="5816004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Rechte verbindingslijn met pijl 147"/>
          <p:cNvCxnSpPr>
            <a:stCxn id="145" idx="0"/>
            <a:endCxn id="140" idx="2"/>
          </p:cNvCxnSpPr>
          <p:nvPr/>
        </p:nvCxnSpPr>
        <p:spPr>
          <a:xfrm flipH="1" flipV="1">
            <a:off x="5816004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9" name="Rechthoek 148"/>
          <p:cNvSpPr/>
          <p:nvPr/>
        </p:nvSpPr>
        <p:spPr>
          <a:xfrm>
            <a:off x="7713688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y14</a:t>
            </a:r>
            <a:endParaRPr lang="nl-NL" sz="800" dirty="0"/>
          </a:p>
        </p:txBody>
      </p:sp>
      <p:sp>
        <p:nvSpPr>
          <p:cNvPr id="150" name="Ovaal 149"/>
          <p:cNvSpPr/>
          <p:nvPr/>
        </p:nvSpPr>
        <p:spPr>
          <a:xfrm>
            <a:off x="7270145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E14</a:t>
            </a:r>
            <a:endParaRPr lang="nl-NL" sz="800" dirty="0"/>
          </a:p>
        </p:txBody>
      </p:sp>
      <p:cxnSp>
        <p:nvCxnSpPr>
          <p:cNvPr id="151" name="Rechte verbindingslijn met pijl 150"/>
          <p:cNvCxnSpPr>
            <a:stCxn id="150" idx="7"/>
            <a:endCxn id="149" idx="2"/>
          </p:cNvCxnSpPr>
          <p:nvPr/>
        </p:nvCxnSpPr>
        <p:spPr>
          <a:xfrm flipV="1">
            <a:off x="7630096" y="1776416"/>
            <a:ext cx="294447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2" name="Rechthoek 151"/>
          <p:cNvSpPr/>
          <p:nvPr/>
        </p:nvSpPr>
        <p:spPr>
          <a:xfrm>
            <a:off x="7713688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y24</a:t>
            </a:r>
            <a:endParaRPr lang="nl-NL" sz="800" dirty="0"/>
          </a:p>
        </p:txBody>
      </p:sp>
      <p:sp>
        <p:nvSpPr>
          <p:cNvPr id="153" name="Ovaal 152"/>
          <p:cNvSpPr/>
          <p:nvPr/>
        </p:nvSpPr>
        <p:spPr>
          <a:xfrm>
            <a:off x="7375572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E24</a:t>
            </a:r>
            <a:endParaRPr lang="nl-NL" sz="800" dirty="0"/>
          </a:p>
        </p:txBody>
      </p:sp>
      <p:sp>
        <p:nvSpPr>
          <p:cNvPr id="154" name="Ovaal 153"/>
          <p:cNvSpPr/>
          <p:nvPr/>
        </p:nvSpPr>
        <p:spPr>
          <a:xfrm>
            <a:off x="8324414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C4</a:t>
            </a:r>
            <a:endParaRPr lang="nl-NL" sz="800" dirty="0"/>
          </a:p>
        </p:txBody>
      </p:sp>
      <p:cxnSp>
        <p:nvCxnSpPr>
          <p:cNvPr id="155" name="Rechte verbindingslijn met pijl 154"/>
          <p:cNvCxnSpPr>
            <a:stCxn id="153" idx="5"/>
            <a:endCxn id="152" idx="0"/>
          </p:cNvCxnSpPr>
          <p:nvPr/>
        </p:nvCxnSpPr>
        <p:spPr>
          <a:xfrm>
            <a:off x="7735523" y="4343908"/>
            <a:ext cx="189020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echte verbindingslijn met pijl 155"/>
          <p:cNvCxnSpPr>
            <a:stCxn id="154" idx="4"/>
            <a:endCxn id="152" idx="0"/>
          </p:cNvCxnSpPr>
          <p:nvPr/>
        </p:nvCxnSpPr>
        <p:spPr>
          <a:xfrm flipH="1">
            <a:off x="7924542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7" name="Rechte verbindingslijn met pijl 156"/>
          <p:cNvCxnSpPr>
            <a:stCxn id="154" idx="0"/>
            <a:endCxn id="149" idx="2"/>
          </p:cNvCxnSpPr>
          <p:nvPr/>
        </p:nvCxnSpPr>
        <p:spPr>
          <a:xfrm flipH="1" flipV="1">
            <a:off x="7924542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9" name="Rechte verbindingslijn met pijl 188"/>
          <p:cNvCxnSpPr>
            <a:stCxn id="13" idx="6"/>
            <a:endCxn id="132" idx="2"/>
          </p:cNvCxnSpPr>
          <p:nvPr/>
        </p:nvCxnSpPr>
        <p:spPr>
          <a:xfrm>
            <a:off x="1155384" y="2383984"/>
            <a:ext cx="1708666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Rechte verbindingslijn met pijl 190"/>
          <p:cNvCxnSpPr>
            <a:stCxn id="132" idx="6"/>
            <a:endCxn id="141" idx="2"/>
          </p:cNvCxnSpPr>
          <p:nvPr/>
        </p:nvCxnSpPr>
        <p:spPr>
          <a:xfrm>
            <a:off x="3285758" y="2383984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Rechte verbindingslijn met pijl 192"/>
          <p:cNvCxnSpPr>
            <a:stCxn id="141" idx="6"/>
            <a:endCxn id="150" idx="2"/>
          </p:cNvCxnSpPr>
          <p:nvPr/>
        </p:nvCxnSpPr>
        <p:spPr>
          <a:xfrm>
            <a:off x="5499723" y="2383984"/>
            <a:ext cx="177042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0" name="Rechte verbindingslijn met pijl 199"/>
          <p:cNvCxnSpPr>
            <a:stCxn id="111" idx="6"/>
            <a:endCxn id="136" idx="2"/>
          </p:cNvCxnSpPr>
          <p:nvPr/>
        </p:nvCxnSpPr>
        <p:spPr>
          <a:xfrm>
            <a:off x="2293244" y="3307841"/>
            <a:ext cx="1708666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2" name="Rechte verbindingslijn met pijl 201"/>
          <p:cNvCxnSpPr>
            <a:stCxn id="136" idx="6"/>
            <a:endCxn id="145" idx="2"/>
          </p:cNvCxnSpPr>
          <p:nvPr/>
        </p:nvCxnSpPr>
        <p:spPr>
          <a:xfrm>
            <a:off x="4423618" y="3307841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4" name="Rechte verbindingslijn met pijl 203"/>
          <p:cNvCxnSpPr>
            <a:stCxn id="145" idx="6"/>
            <a:endCxn id="154" idx="2"/>
          </p:cNvCxnSpPr>
          <p:nvPr/>
        </p:nvCxnSpPr>
        <p:spPr>
          <a:xfrm>
            <a:off x="6637584" y="3307841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Rechte verbindingslijn met pijl 205"/>
          <p:cNvCxnSpPr>
            <a:stCxn id="110" idx="6"/>
            <a:endCxn id="135" idx="2"/>
          </p:cNvCxnSpPr>
          <p:nvPr/>
        </p:nvCxnSpPr>
        <p:spPr>
          <a:xfrm>
            <a:off x="1155384" y="423188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Rechte verbindingslijn met pijl 207"/>
          <p:cNvCxnSpPr>
            <a:stCxn id="135" idx="6"/>
            <a:endCxn id="144" idx="2"/>
          </p:cNvCxnSpPr>
          <p:nvPr/>
        </p:nvCxnSpPr>
        <p:spPr>
          <a:xfrm>
            <a:off x="3369349" y="423188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Rechte verbindingslijn met pijl 209"/>
          <p:cNvCxnSpPr>
            <a:stCxn id="144" idx="6"/>
            <a:endCxn id="153" idx="2"/>
          </p:cNvCxnSpPr>
          <p:nvPr/>
        </p:nvCxnSpPr>
        <p:spPr>
          <a:xfrm>
            <a:off x="5583314" y="423188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1260811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A11</a:t>
            </a:r>
            <a:endParaRPr lang="nl-NL" sz="800" dirty="0"/>
          </a:p>
        </p:txBody>
      </p:sp>
      <p:cxnSp>
        <p:nvCxnSpPr>
          <p:cNvPr id="5" name="Rechte verbindingslijn met pijl 4"/>
          <p:cNvCxnSpPr>
            <a:stCxn id="60" idx="4"/>
            <a:endCxn id="4" idx="0"/>
          </p:cNvCxnSpPr>
          <p:nvPr/>
        </p:nvCxnSpPr>
        <p:spPr>
          <a:xfrm>
            <a:off x="1471664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3369349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A12</a:t>
            </a:r>
            <a:endParaRPr lang="nl-NL" sz="800" dirty="0"/>
          </a:p>
        </p:txBody>
      </p:sp>
      <p:cxnSp>
        <p:nvCxnSpPr>
          <p:cNvPr id="64" name="Rechte verbindingslijn met pijl 63"/>
          <p:cNvCxnSpPr>
            <a:stCxn id="63" idx="4"/>
          </p:cNvCxnSpPr>
          <p:nvPr/>
        </p:nvCxnSpPr>
        <p:spPr>
          <a:xfrm>
            <a:off x="3580203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64"/>
          <p:cNvSpPr/>
          <p:nvPr/>
        </p:nvSpPr>
        <p:spPr>
          <a:xfrm>
            <a:off x="5583314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A13</a:t>
            </a:r>
            <a:endParaRPr lang="nl-NL" sz="800" dirty="0"/>
          </a:p>
        </p:txBody>
      </p:sp>
      <p:cxnSp>
        <p:nvCxnSpPr>
          <p:cNvPr id="66" name="Rechte verbindingslijn met pijl 65"/>
          <p:cNvCxnSpPr>
            <a:stCxn id="65" idx="4"/>
          </p:cNvCxnSpPr>
          <p:nvPr/>
        </p:nvCxnSpPr>
        <p:spPr>
          <a:xfrm>
            <a:off x="5794168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Ovaal 66"/>
          <p:cNvSpPr/>
          <p:nvPr/>
        </p:nvSpPr>
        <p:spPr>
          <a:xfrm>
            <a:off x="7691853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A14</a:t>
            </a:r>
            <a:endParaRPr lang="nl-NL" sz="800" dirty="0"/>
          </a:p>
        </p:txBody>
      </p:sp>
      <p:cxnSp>
        <p:nvCxnSpPr>
          <p:cNvPr id="68" name="Rechte verbindingslijn met pijl 67"/>
          <p:cNvCxnSpPr>
            <a:stCxn id="67" idx="4"/>
          </p:cNvCxnSpPr>
          <p:nvPr/>
        </p:nvCxnSpPr>
        <p:spPr>
          <a:xfrm>
            <a:off x="7902707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60" idx="6"/>
            <a:endCxn id="63" idx="2"/>
          </p:cNvCxnSpPr>
          <p:nvPr/>
        </p:nvCxnSpPr>
        <p:spPr>
          <a:xfrm>
            <a:off x="1682518" y="905119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>
            <a:stCxn id="63" idx="6"/>
            <a:endCxn id="65" idx="2"/>
          </p:cNvCxnSpPr>
          <p:nvPr/>
        </p:nvCxnSpPr>
        <p:spPr>
          <a:xfrm>
            <a:off x="3791057" y="90511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>
            <a:stCxn id="65" idx="6"/>
            <a:endCxn id="67" idx="2"/>
          </p:cNvCxnSpPr>
          <p:nvPr/>
        </p:nvCxnSpPr>
        <p:spPr>
          <a:xfrm>
            <a:off x="6005022" y="905119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Ovaal 78"/>
          <p:cNvSpPr/>
          <p:nvPr/>
        </p:nvSpPr>
        <p:spPr>
          <a:xfrm>
            <a:off x="1260811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A21</a:t>
            </a:r>
            <a:endParaRPr lang="nl-NL" sz="800" dirty="0"/>
          </a:p>
        </p:txBody>
      </p:sp>
      <p:cxnSp>
        <p:nvCxnSpPr>
          <p:cNvPr id="80" name="Rechte verbindingslijn met pijl 79"/>
          <p:cNvCxnSpPr>
            <a:stCxn id="79" idx="0"/>
            <a:endCxn id="109" idx="2"/>
          </p:cNvCxnSpPr>
          <p:nvPr/>
        </p:nvCxnSpPr>
        <p:spPr>
          <a:xfrm flipV="1">
            <a:off x="1471664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>
            <a:stCxn id="79" idx="6"/>
            <a:endCxn id="85" idx="2"/>
          </p:cNvCxnSpPr>
          <p:nvPr/>
        </p:nvCxnSpPr>
        <p:spPr>
          <a:xfrm>
            <a:off x="1682518" y="5736857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Ovaal 84"/>
          <p:cNvSpPr/>
          <p:nvPr/>
        </p:nvSpPr>
        <p:spPr>
          <a:xfrm>
            <a:off x="3369349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A22</a:t>
            </a:r>
            <a:endParaRPr lang="nl-NL" sz="800" dirty="0"/>
          </a:p>
        </p:txBody>
      </p:sp>
      <p:cxnSp>
        <p:nvCxnSpPr>
          <p:cNvPr id="86" name="Rechte verbindingslijn met pijl 85"/>
          <p:cNvCxnSpPr>
            <a:stCxn id="85" idx="0"/>
          </p:cNvCxnSpPr>
          <p:nvPr/>
        </p:nvCxnSpPr>
        <p:spPr>
          <a:xfrm flipV="1">
            <a:off x="3580203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>
            <a:stCxn id="85" idx="6"/>
            <a:endCxn id="88" idx="2"/>
          </p:cNvCxnSpPr>
          <p:nvPr/>
        </p:nvCxnSpPr>
        <p:spPr>
          <a:xfrm>
            <a:off x="3791057" y="5736857"/>
            <a:ext cx="18540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Ovaal 87"/>
          <p:cNvSpPr/>
          <p:nvPr/>
        </p:nvSpPr>
        <p:spPr>
          <a:xfrm>
            <a:off x="5645072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A23</a:t>
            </a:r>
            <a:endParaRPr lang="nl-NL" sz="800" dirty="0"/>
          </a:p>
        </p:txBody>
      </p:sp>
      <p:cxnSp>
        <p:nvCxnSpPr>
          <p:cNvPr id="89" name="Rechte verbindingslijn met pijl 88"/>
          <p:cNvCxnSpPr>
            <a:stCxn id="88" idx="0"/>
          </p:cNvCxnSpPr>
          <p:nvPr/>
        </p:nvCxnSpPr>
        <p:spPr>
          <a:xfrm flipV="1">
            <a:off x="5855925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stCxn id="88" idx="6"/>
            <a:endCxn id="91" idx="2"/>
          </p:cNvCxnSpPr>
          <p:nvPr/>
        </p:nvCxnSpPr>
        <p:spPr>
          <a:xfrm>
            <a:off x="6066779" y="5736857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7753610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A24</a:t>
            </a:r>
            <a:endParaRPr lang="nl-NL" sz="800" dirty="0"/>
          </a:p>
        </p:txBody>
      </p:sp>
      <p:cxnSp>
        <p:nvCxnSpPr>
          <p:cNvPr id="92" name="Rechte verbindingslijn met pijl 91"/>
          <p:cNvCxnSpPr>
            <a:stCxn id="91" idx="0"/>
          </p:cNvCxnSpPr>
          <p:nvPr/>
        </p:nvCxnSpPr>
        <p:spPr>
          <a:xfrm flipV="1">
            <a:off x="7964464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8"/>
          <p:cNvCxnSpPr>
            <a:stCxn id="60" idx="2"/>
            <a:endCxn id="79" idx="2"/>
          </p:cNvCxnSpPr>
          <p:nvPr/>
        </p:nvCxnSpPr>
        <p:spPr>
          <a:xfrm rot="10800000" flipV="1">
            <a:off x="1260811" y="905119"/>
            <a:ext cx="18594" cy="4831737"/>
          </a:xfrm>
          <a:prstGeom prst="curvedConnector3">
            <a:avLst>
              <a:gd name="adj1" fmla="val 4781819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Gekromde verbindingslijn 113"/>
          <p:cNvCxnSpPr>
            <a:stCxn id="99" idx="2"/>
            <a:endCxn id="106" idx="2"/>
          </p:cNvCxnSpPr>
          <p:nvPr/>
        </p:nvCxnSpPr>
        <p:spPr>
          <a:xfrm rot="10800000" flipV="1">
            <a:off x="2842214" y="429867"/>
            <a:ext cx="105427" cy="5782243"/>
          </a:xfrm>
          <a:prstGeom prst="curvedConnector3">
            <a:avLst>
              <a:gd name="adj1" fmla="val 481599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Gekromde verbindingslijn 114"/>
          <p:cNvCxnSpPr>
            <a:stCxn id="100" idx="2"/>
            <a:endCxn id="107" idx="2"/>
          </p:cNvCxnSpPr>
          <p:nvPr/>
        </p:nvCxnSpPr>
        <p:spPr>
          <a:xfrm rot="10800000" flipV="1">
            <a:off x="5161607" y="429867"/>
            <a:ext cx="18594" cy="5782243"/>
          </a:xfrm>
          <a:prstGeom prst="curvedConnector3">
            <a:avLst>
              <a:gd name="adj1" fmla="val 3109094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Ovaal 98"/>
          <p:cNvSpPr/>
          <p:nvPr/>
        </p:nvSpPr>
        <p:spPr>
          <a:xfrm>
            <a:off x="2947641" y="27144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sp>
        <p:nvSpPr>
          <p:cNvPr id="100" name="Ovaal 99"/>
          <p:cNvSpPr/>
          <p:nvPr/>
        </p:nvSpPr>
        <p:spPr>
          <a:xfrm>
            <a:off x="5161607" y="27144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sp>
        <p:nvSpPr>
          <p:cNvPr id="101" name="Ovaal 100"/>
          <p:cNvSpPr/>
          <p:nvPr/>
        </p:nvSpPr>
        <p:spPr>
          <a:xfrm>
            <a:off x="7164718" y="27144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cxnSp>
        <p:nvCxnSpPr>
          <p:cNvPr id="8" name="Rechte verbindingslijn met pijl 7"/>
          <p:cNvCxnSpPr>
            <a:stCxn id="99" idx="5"/>
            <a:endCxn id="63" idx="0"/>
          </p:cNvCxnSpPr>
          <p:nvPr/>
        </p:nvCxnSpPr>
        <p:spPr>
          <a:xfrm>
            <a:off x="3307592" y="541885"/>
            <a:ext cx="272611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stCxn id="100" idx="5"/>
            <a:endCxn id="65" idx="0"/>
          </p:cNvCxnSpPr>
          <p:nvPr/>
        </p:nvCxnSpPr>
        <p:spPr>
          <a:xfrm>
            <a:off x="5521557" y="541885"/>
            <a:ext cx="272611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101" idx="5"/>
            <a:endCxn id="67" idx="0"/>
          </p:cNvCxnSpPr>
          <p:nvPr/>
        </p:nvCxnSpPr>
        <p:spPr>
          <a:xfrm>
            <a:off x="7524669" y="541885"/>
            <a:ext cx="37803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6" name="Ovaal 105"/>
          <p:cNvSpPr/>
          <p:nvPr/>
        </p:nvSpPr>
        <p:spPr>
          <a:xfrm>
            <a:off x="2842214" y="605369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A</a:t>
            </a:r>
            <a:endParaRPr lang="nl-NL" sz="800" dirty="0"/>
          </a:p>
        </p:txBody>
      </p:sp>
      <p:sp>
        <p:nvSpPr>
          <p:cNvPr id="107" name="Ovaal 106"/>
          <p:cNvSpPr/>
          <p:nvPr/>
        </p:nvSpPr>
        <p:spPr>
          <a:xfrm>
            <a:off x="5161607" y="605369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sp>
        <p:nvSpPr>
          <p:cNvPr id="108" name="Ovaal 107"/>
          <p:cNvSpPr/>
          <p:nvPr/>
        </p:nvSpPr>
        <p:spPr>
          <a:xfrm>
            <a:off x="7270145" y="605369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cxnSp>
        <p:nvCxnSpPr>
          <p:cNvPr id="23" name="Rechte verbindingslijn met pijl 22"/>
          <p:cNvCxnSpPr>
            <a:stCxn id="106" idx="7"/>
            <a:endCxn id="85" idx="4"/>
          </p:cNvCxnSpPr>
          <p:nvPr/>
        </p:nvCxnSpPr>
        <p:spPr>
          <a:xfrm flipV="1">
            <a:off x="3202165" y="5895274"/>
            <a:ext cx="37803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07" idx="7"/>
            <a:endCxn id="88" idx="4"/>
          </p:cNvCxnSpPr>
          <p:nvPr/>
        </p:nvCxnSpPr>
        <p:spPr>
          <a:xfrm flipV="1">
            <a:off x="5521557" y="5895274"/>
            <a:ext cx="33436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08" idx="7"/>
            <a:endCxn id="91" idx="4"/>
          </p:cNvCxnSpPr>
          <p:nvPr/>
        </p:nvCxnSpPr>
        <p:spPr>
          <a:xfrm flipV="1">
            <a:off x="7630096" y="5895274"/>
            <a:ext cx="33436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4" name="Gekromde verbindingslijn 123"/>
          <p:cNvCxnSpPr>
            <a:stCxn id="101" idx="2"/>
            <a:endCxn id="108" idx="2"/>
          </p:cNvCxnSpPr>
          <p:nvPr/>
        </p:nvCxnSpPr>
        <p:spPr>
          <a:xfrm rot="10800000" flipH="1" flipV="1">
            <a:off x="7164718" y="429867"/>
            <a:ext cx="105427" cy="5782243"/>
          </a:xfrm>
          <a:prstGeom prst="curvedConnector3">
            <a:avLst>
              <a:gd name="adj1" fmla="val -317465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Ovaal 126"/>
          <p:cNvSpPr/>
          <p:nvPr/>
        </p:nvSpPr>
        <p:spPr>
          <a:xfrm>
            <a:off x="2736788" y="1697207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30" name="Ovaal 129"/>
          <p:cNvSpPr/>
          <p:nvPr/>
        </p:nvSpPr>
        <p:spPr>
          <a:xfrm>
            <a:off x="7270145" y="4548724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0" name="Ovaal 159"/>
          <p:cNvSpPr/>
          <p:nvPr/>
        </p:nvSpPr>
        <p:spPr>
          <a:xfrm>
            <a:off x="7164718" y="1697207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4" name="Ovaal 163"/>
          <p:cNvSpPr/>
          <p:nvPr/>
        </p:nvSpPr>
        <p:spPr>
          <a:xfrm>
            <a:off x="4950753" y="1697207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6" name="Ovaal 165"/>
          <p:cNvSpPr/>
          <p:nvPr/>
        </p:nvSpPr>
        <p:spPr>
          <a:xfrm>
            <a:off x="5056180" y="4548724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7" name="Ovaal 166"/>
          <p:cNvSpPr/>
          <p:nvPr/>
        </p:nvSpPr>
        <p:spPr>
          <a:xfrm>
            <a:off x="2842214" y="4548724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cxnSp>
        <p:nvCxnSpPr>
          <p:cNvPr id="40" name="Rechte verbindingslijn met pijl 39"/>
          <p:cNvCxnSpPr>
            <a:stCxn id="127" idx="4"/>
            <a:endCxn id="132" idx="0"/>
          </p:cNvCxnSpPr>
          <p:nvPr/>
        </p:nvCxnSpPr>
        <p:spPr>
          <a:xfrm>
            <a:off x="2947641" y="2014043"/>
            <a:ext cx="127263" cy="2115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164" idx="4"/>
            <a:endCxn id="141" idx="0"/>
          </p:cNvCxnSpPr>
          <p:nvPr/>
        </p:nvCxnSpPr>
        <p:spPr>
          <a:xfrm>
            <a:off x="5161607" y="2014043"/>
            <a:ext cx="127263" cy="2115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160" idx="4"/>
            <a:endCxn id="150" idx="0"/>
          </p:cNvCxnSpPr>
          <p:nvPr/>
        </p:nvCxnSpPr>
        <p:spPr>
          <a:xfrm>
            <a:off x="7375572" y="2014043"/>
            <a:ext cx="105427" cy="2115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167" idx="0"/>
            <a:endCxn id="135" idx="4"/>
          </p:cNvCxnSpPr>
          <p:nvPr/>
        </p:nvCxnSpPr>
        <p:spPr>
          <a:xfrm flipV="1">
            <a:off x="3053068" y="4390307"/>
            <a:ext cx="105427" cy="1584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>
            <a:stCxn id="166" idx="0"/>
            <a:endCxn id="144" idx="4"/>
          </p:cNvCxnSpPr>
          <p:nvPr/>
        </p:nvCxnSpPr>
        <p:spPr>
          <a:xfrm flipV="1">
            <a:off x="5267034" y="4390307"/>
            <a:ext cx="105427" cy="1584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130" idx="0"/>
            <a:endCxn id="153" idx="4"/>
          </p:cNvCxnSpPr>
          <p:nvPr/>
        </p:nvCxnSpPr>
        <p:spPr>
          <a:xfrm flipV="1">
            <a:off x="7480999" y="4390307"/>
            <a:ext cx="105427" cy="1584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8" name="Ovaal 167"/>
          <p:cNvSpPr/>
          <p:nvPr/>
        </p:nvSpPr>
        <p:spPr>
          <a:xfrm>
            <a:off x="3474776" y="2806131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C</a:t>
            </a:r>
            <a:endParaRPr lang="nl-NL" sz="800" dirty="0"/>
          </a:p>
        </p:txBody>
      </p:sp>
      <p:sp>
        <p:nvSpPr>
          <p:cNvPr id="170" name="Ovaal 169"/>
          <p:cNvSpPr/>
          <p:nvPr/>
        </p:nvSpPr>
        <p:spPr>
          <a:xfrm>
            <a:off x="5688741" y="2806131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C</a:t>
            </a:r>
            <a:endParaRPr lang="nl-NL" sz="800" dirty="0"/>
          </a:p>
        </p:txBody>
      </p:sp>
      <p:sp>
        <p:nvSpPr>
          <p:cNvPr id="172" name="Ovaal 171"/>
          <p:cNvSpPr/>
          <p:nvPr/>
        </p:nvSpPr>
        <p:spPr>
          <a:xfrm>
            <a:off x="7797280" y="2806131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C</a:t>
            </a:r>
            <a:endParaRPr lang="nl-NL" sz="800" dirty="0"/>
          </a:p>
        </p:txBody>
      </p:sp>
      <p:cxnSp>
        <p:nvCxnSpPr>
          <p:cNvPr id="54" name="Rechte verbindingslijn met pijl 53"/>
          <p:cNvCxnSpPr>
            <a:stCxn id="168" idx="5"/>
            <a:endCxn id="136" idx="1"/>
          </p:cNvCxnSpPr>
          <p:nvPr/>
        </p:nvCxnSpPr>
        <p:spPr>
          <a:xfrm>
            <a:off x="3834726" y="3076567"/>
            <a:ext cx="228941" cy="119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Rechte verbindingslijn met pijl 55"/>
          <p:cNvCxnSpPr>
            <a:stCxn id="170" idx="5"/>
            <a:endCxn id="145" idx="1"/>
          </p:cNvCxnSpPr>
          <p:nvPr/>
        </p:nvCxnSpPr>
        <p:spPr>
          <a:xfrm>
            <a:off x="6048692" y="3076567"/>
            <a:ext cx="228941" cy="119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>
            <a:stCxn id="172" idx="5"/>
            <a:endCxn id="154" idx="1"/>
          </p:cNvCxnSpPr>
          <p:nvPr/>
        </p:nvCxnSpPr>
        <p:spPr>
          <a:xfrm>
            <a:off x="8157230" y="3076567"/>
            <a:ext cx="228941" cy="119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1455717" y="1125324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4" name="Tekstvak 173"/>
          <p:cNvSpPr txBox="1"/>
          <p:nvPr/>
        </p:nvSpPr>
        <p:spPr>
          <a:xfrm>
            <a:off x="1455717" y="5301788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6" name="Tekstvak 175"/>
          <p:cNvSpPr txBox="1"/>
          <p:nvPr/>
        </p:nvSpPr>
        <p:spPr>
          <a:xfrm>
            <a:off x="1671743" y="3756636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8" name="Tekstvak 177"/>
          <p:cNvSpPr txBox="1"/>
          <p:nvPr/>
        </p:nvSpPr>
        <p:spPr>
          <a:xfrm>
            <a:off x="1095678" y="4509700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9" name="Tekstvak 178"/>
          <p:cNvSpPr txBox="1"/>
          <p:nvPr/>
        </p:nvSpPr>
        <p:spPr>
          <a:xfrm>
            <a:off x="1671743" y="2568504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80" name="Tekstvak 179"/>
          <p:cNvSpPr txBox="1"/>
          <p:nvPr/>
        </p:nvSpPr>
        <p:spPr>
          <a:xfrm>
            <a:off x="1095678" y="1917412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cxnSp>
        <p:nvCxnSpPr>
          <p:cNvPr id="3" name="Straight Arrow Connector 2"/>
          <p:cNvCxnSpPr>
            <a:stCxn id="4" idx="3"/>
            <a:endCxn id="131" idx="1"/>
          </p:cNvCxnSpPr>
          <p:nvPr/>
        </p:nvCxnSpPr>
        <p:spPr>
          <a:xfrm>
            <a:off x="1682519" y="1617999"/>
            <a:ext cx="170866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31" idx="3"/>
            <a:endCxn id="140" idx="1"/>
          </p:cNvCxnSpPr>
          <p:nvPr/>
        </p:nvCxnSpPr>
        <p:spPr>
          <a:xfrm>
            <a:off x="3812893" y="1617999"/>
            <a:ext cx="1792257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149" idx="1"/>
          </p:cNvCxnSpPr>
          <p:nvPr/>
        </p:nvCxnSpPr>
        <p:spPr>
          <a:xfrm>
            <a:off x="6048692" y="1617349"/>
            <a:ext cx="1664996" cy="6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9" idx="3"/>
            <a:endCxn id="134" idx="1"/>
          </p:cNvCxnSpPr>
          <p:nvPr/>
        </p:nvCxnSpPr>
        <p:spPr>
          <a:xfrm>
            <a:off x="1682519" y="5023978"/>
            <a:ext cx="170866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4" idx="3"/>
            <a:endCxn id="143" idx="1"/>
          </p:cNvCxnSpPr>
          <p:nvPr/>
        </p:nvCxnSpPr>
        <p:spPr>
          <a:xfrm>
            <a:off x="3812893" y="5023978"/>
            <a:ext cx="1792257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3" idx="3"/>
            <a:endCxn id="152" idx="1"/>
          </p:cNvCxnSpPr>
          <p:nvPr/>
        </p:nvCxnSpPr>
        <p:spPr>
          <a:xfrm>
            <a:off x="6026858" y="5023978"/>
            <a:ext cx="168683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286" y="6368420"/>
            <a:ext cx="7262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Phenotype-to-phenotype transmission (Eaves etal. 1986)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146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60811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y11</a:t>
            </a:r>
            <a:endParaRPr lang="nl-NL" sz="800" dirty="0"/>
          </a:p>
        </p:txBody>
      </p:sp>
      <p:sp>
        <p:nvSpPr>
          <p:cNvPr id="13" name="Ovaal 12"/>
          <p:cNvSpPr/>
          <p:nvPr/>
        </p:nvSpPr>
        <p:spPr>
          <a:xfrm>
            <a:off x="733676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E11</a:t>
            </a:r>
            <a:endParaRPr lang="nl-NL" sz="800" dirty="0"/>
          </a:p>
        </p:txBody>
      </p:sp>
      <p:cxnSp>
        <p:nvCxnSpPr>
          <p:cNvPr id="16" name="Rechte verbindingslijn met pijl 15"/>
          <p:cNvCxnSpPr>
            <a:stCxn id="13" idx="7"/>
            <a:endCxn id="4" idx="2"/>
          </p:cNvCxnSpPr>
          <p:nvPr/>
        </p:nvCxnSpPr>
        <p:spPr>
          <a:xfrm flipV="1">
            <a:off x="1093626" y="1776416"/>
            <a:ext cx="378038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Rechthoek 108"/>
          <p:cNvSpPr/>
          <p:nvPr/>
        </p:nvSpPr>
        <p:spPr>
          <a:xfrm>
            <a:off x="1260811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y21</a:t>
            </a:r>
            <a:endParaRPr lang="nl-NL" sz="800" dirty="0"/>
          </a:p>
        </p:txBody>
      </p:sp>
      <p:sp>
        <p:nvSpPr>
          <p:cNvPr id="110" name="Ovaal 109"/>
          <p:cNvSpPr/>
          <p:nvPr/>
        </p:nvSpPr>
        <p:spPr>
          <a:xfrm>
            <a:off x="733676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E21</a:t>
            </a:r>
            <a:endParaRPr lang="nl-NL" sz="800" dirty="0"/>
          </a:p>
        </p:txBody>
      </p:sp>
      <p:sp>
        <p:nvSpPr>
          <p:cNvPr id="111" name="Ovaal 110"/>
          <p:cNvSpPr/>
          <p:nvPr/>
        </p:nvSpPr>
        <p:spPr>
          <a:xfrm>
            <a:off x="1871537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C1</a:t>
            </a:r>
            <a:endParaRPr lang="nl-NL" sz="800" dirty="0"/>
          </a:p>
        </p:txBody>
      </p:sp>
      <p:cxnSp>
        <p:nvCxnSpPr>
          <p:cNvPr id="112" name="Rechte verbindingslijn met pijl 111"/>
          <p:cNvCxnSpPr>
            <a:stCxn id="110" idx="5"/>
            <a:endCxn id="109" idx="0"/>
          </p:cNvCxnSpPr>
          <p:nvPr/>
        </p:nvCxnSpPr>
        <p:spPr>
          <a:xfrm>
            <a:off x="1093626" y="4343908"/>
            <a:ext cx="378038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Rechte verbindingslijn met pijl 112"/>
          <p:cNvCxnSpPr>
            <a:stCxn id="111" idx="4"/>
            <a:endCxn id="109" idx="0"/>
          </p:cNvCxnSpPr>
          <p:nvPr/>
        </p:nvCxnSpPr>
        <p:spPr>
          <a:xfrm flipH="1">
            <a:off x="1471664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Rechte verbindingslijn met pijl 121"/>
          <p:cNvCxnSpPr>
            <a:stCxn id="111" idx="0"/>
            <a:endCxn id="4" idx="2"/>
          </p:cNvCxnSpPr>
          <p:nvPr/>
        </p:nvCxnSpPr>
        <p:spPr>
          <a:xfrm flipH="1" flipV="1">
            <a:off x="1471664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Rechthoek 130"/>
          <p:cNvSpPr/>
          <p:nvPr/>
        </p:nvSpPr>
        <p:spPr>
          <a:xfrm>
            <a:off x="3391185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y12</a:t>
            </a:r>
            <a:endParaRPr lang="nl-NL" sz="800" dirty="0"/>
          </a:p>
        </p:txBody>
      </p:sp>
      <p:sp>
        <p:nvSpPr>
          <p:cNvPr id="132" name="Ovaal 131"/>
          <p:cNvSpPr/>
          <p:nvPr/>
        </p:nvSpPr>
        <p:spPr>
          <a:xfrm>
            <a:off x="2864050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E12</a:t>
            </a:r>
            <a:endParaRPr lang="nl-NL" sz="800" dirty="0"/>
          </a:p>
        </p:txBody>
      </p:sp>
      <p:cxnSp>
        <p:nvCxnSpPr>
          <p:cNvPr id="133" name="Rechte verbindingslijn met pijl 132"/>
          <p:cNvCxnSpPr>
            <a:stCxn id="132" idx="7"/>
            <a:endCxn id="131" idx="2"/>
          </p:cNvCxnSpPr>
          <p:nvPr/>
        </p:nvCxnSpPr>
        <p:spPr>
          <a:xfrm flipV="1">
            <a:off x="3224000" y="1776416"/>
            <a:ext cx="378038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Rechthoek 133"/>
          <p:cNvSpPr/>
          <p:nvPr/>
        </p:nvSpPr>
        <p:spPr>
          <a:xfrm>
            <a:off x="3391185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y22</a:t>
            </a:r>
            <a:endParaRPr lang="nl-NL" sz="800" dirty="0"/>
          </a:p>
        </p:txBody>
      </p:sp>
      <p:sp>
        <p:nvSpPr>
          <p:cNvPr id="135" name="Ovaal 134"/>
          <p:cNvSpPr/>
          <p:nvPr/>
        </p:nvSpPr>
        <p:spPr>
          <a:xfrm>
            <a:off x="2947641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E22</a:t>
            </a:r>
            <a:endParaRPr lang="nl-NL" sz="800" dirty="0"/>
          </a:p>
        </p:txBody>
      </p:sp>
      <p:sp>
        <p:nvSpPr>
          <p:cNvPr id="136" name="Ovaal 135"/>
          <p:cNvSpPr/>
          <p:nvPr/>
        </p:nvSpPr>
        <p:spPr>
          <a:xfrm>
            <a:off x="4001911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C2</a:t>
            </a:r>
            <a:endParaRPr lang="nl-NL" sz="800" dirty="0"/>
          </a:p>
        </p:txBody>
      </p:sp>
      <p:cxnSp>
        <p:nvCxnSpPr>
          <p:cNvPr id="137" name="Rechte verbindingslijn met pijl 136"/>
          <p:cNvCxnSpPr>
            <a:stCxn id="135" idx="5"/>
            <a:endCxn id="134" idx="0"/>
          </p:cNvCxnSpPr>
          <p:nvPr/>
        </p:nvCxnSpPr>
        <p:spPr>
          <a:xfrm>
            <a:off x="3307592" y="4343908"/>
            <a:ext cx="294447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Rechte verbindingslijn met pijl 137"/>
          <p:cNvCxnSpPr>
            <a:stCxn id="136" idx="4"/>
            <a:endCxn id="134" idx="0"/>
          </p:cNvCxnSpPr>
          <p:nvPr/>
        </p:nvCxnSpPr>
        <p:spPr>
          <a:xfrm flipH="1">
            <a:off x="3602038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Rechte verbindingslijn met pijl 138"/>
          <p:cNvCxnSpPr>
            <a:stCxn id="136" idx="0"/>
            <a:endCxn id="131" idx="2"/>
          </p:cNvCxnSpPr>
          <p:nvPr/>
        </p:nvCxnSpPr>
        <p:spPr>
          <a:xfrm flipH="1" flipV="1">
            <a:off x="3602038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0" name="Rechthoek 139"/>
          <p:cNvSpPr/>
          <p:nvPr/>
        </p:nvSpPr>
        <p:spPr>
          <a:xfrm>
            <a:off x="5605150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y13</a:t>
            </a:r>
            <a:endParaRPr lang="nl-NL" sz="800" dirty="0"/>
          </a:p>
        </p:txBody>
      </p:sp>
      <p:sp>
        <p:nvSpPr>
          <p:cNvPr id="141" name="Ovaal 140"/>
          <p:cNvSpPr/>
          <p:nvPr/>
        </p:nvSpPr>
        <p:spPr>
          <a:xfrm>
            <a:off x="5078015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E13</a:t>
            </a:r>
            <a:endParaRPr lang="nl-NL" sz="800" dirty="0"/>
          </a:p>
        </p:txBody>
      </p:sp>
      <p:cxnSp>
        <p:nvCxnSpPr>
          <p:cNvPr id="142" name="Rechte verbindingslijn met pijl 141"/>
          <p:cNvCxnSpPr>
            <a:stCxn id="141" idx="7"/>
            <a:endCxn id="140" idx="2"/>
          </p:cNvCxnSpPr>
          <p:nvPr/>
        </p:nvCxnSpPr>
        <p:spPr>
          <a:xfrm flipV="1">
            <a:off x="5437966" y="1776416"/>
            <a:ext cx="378038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" name="Rechthoek 142"/>
          <p:cNvSpPr/>
          <p:nvPr/>
        </p:nvSpPr>
        <p:spPr>
          <a:xfrm>
            <a:off x="5605150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y23</a:t>
            </a:r>
            <a:endParaRPr lang="nl-NL" sz="800" dirty="0"/>
          </a:p>
        </p:txBody>
      </p:sp>
      <p:sp>
        <p:nvSpPr>
          <p:cNvPr id="144" name="Ovaal 143"/>
          <p:cNvSpPr/>
          <p:nvPr/>
        </p:nvSpPr>
        <p:spPr>
          <a:xfrm>
            <a:off x="5161607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E23</a:t>
            </a:r>
            <a:endParaRPr lang="nl-NL" sz="800" dirty="0"/>
          </a:p>
        </p:txBody>
      </p:sp>
      <p:sp>
        <p:nvSpPr>
          <p:cNvPr id="145" name="Ovaal 144"/>
          <p:cNvSpPr/>
          <p:nvPr/>
        </p:nvSpPr>
        <p:spPr>
          <a:xfrm>
            <a:off x="6215876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C3</a:t>
            </a:r>
            <a:endParaRPr lang="nl-NL" sz="800" dirty="0"/>
          </a:p>
        </p:txBody>
      </p:sp>
      <p:cxnSp>
        <p:nvCxnSpPr>
          <p:cNvPr id="146" name="Rechte verbindingslijn met pijl 145"/>
          <p:cNvCxnSpPr>
            <a:stCxn id="144" idx="5"/>
            <a:endCxn id="143" idx="0"/>
          </p:cNvCxnSpPr>
          <p:nvPr/>
        </p:nvCxnSpPr>
        <p:spPr>
          <a:xfrm>
            <a:off x="5521557" y="4343908"/>
            <a:ext cx="294447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Rechte verbindingslijn met pijl 146"/>
          <p:cNvCxnSpPr>
            <a:stCxn id="145" idx="4"/>
            <a:endCxn id="143" idx="0"/>
          </p:cNvCxnSpPr>
          <p:nvPr/>
        </p:nvCxnSpPr>
        <p:spPr>
          <a:xfrm flipH="1">
            <a:off x="5816004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Rechte verbindingslijn met pijl 147"/>
          <p:cNvCxnSpPr>
            <a:stCxn id="145" idx="0"/>
            <a:endCxn id="140" idx="2"/>
          </p:cNvCxnSpPr>
          <p:nvPr/>
        </p:nvCxnSpPr>
        <p:spPr>
          <a:xfrm flipH="1" flipV="1">
            <a:off x="5816004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9" name="Rechthoek 148"/>
          <p:cNvSpPr/>
          <p:nvPr/>
        </p:nvSpPr>
        <p:spPr>
          <a:xfrm>
            <a:off x="7713688" y="1459581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y14</a:t>
            </a:r>
            <a:endParaRPr lang="nl-NL" sz="800" dirty="0"/>
          </a:p>
        </p:txBody>
      </p:sp>
      <p:sp>
        <p:nvSpPr>
          <p:cNvPr id="150" name="Ovaal 149"/>
          <p:cNvSpPr/>
          <p:nvPr/>
        </p:nvSpPr>
        <p:spPr>
          <a:xfrm>
            <a:off x="7270145" y="2225566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E14</a:t>
            </a:r>
            <a:endParaRPr lang="nl-NL" sz="800" dirty="0"/>
          </a:p>
        </p:txBody>
      </p:sp>
      <p:cxnSp>
        <p:nvCxnSpPr>
          <p:cNvPr id="151" name="Rechte verbindingslijn met pijl 150"/>
          <p:cNvCxnSpPr>
            <a:stCxn id="150" idx="7"/>
            <a:endCxn id="149" idx="2"/>
          </p:cNvCxnSpPr>
          <p:nvPr/>
        </p:nvCxnSpPr>
        <p:spPr>
          <a:xfrm flipV="1">
            <a:off x="7630096" y="1776416"/>
            <a:ext cx="294447" cy="49554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2" name="Rechthoek 151"/>
          <p:cNvSpPr/>
          <p:nvPr/>
        </p:nvSpPr>
        <p:spPr>
          <a:xfrm>
            <a:off x="7713688" y="4865560"/>
            <a:ext cx="421708" cy="3168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y24</a:t>
            </a:r>
            <a:endParaRPr lang="nl-NL" sz="800" dirty="0"/>
          </a:p>
        </p:txBody>
      </p:sp>
      <p:sp>
        <p:nvSpPr>
          <p:cNvPr id="153" name="Ovaal 152"/>
          <p:cNvSpPr/>
          <p:nvPr/>
        </p:nvSpPr>
        <p:spPr>
          <a:xfrm>
            <a:off x="7375572" y="407347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E24</a:t>
            </a:r>
            <a:endParaRPr lang="nl-NL" sz="800" dirty="0"/>
          </a:p>
        </p:txBody>
      </p:sp>
      <p:sp>
        <p:nvSpPr>
          <p:cNvPr id="154" name="Ovaal 153"/>
          <p:cNvSpPr/>
          <p:nvPr/>
        </p:nvSpPr>
        <p:spPr>
          <a:xfrm>
            <a:off x="8324414" y="3149423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C4</a:t>
            </a:r>
            <a:endParaRPr lang="nl-NL" sz="800" dirty="0"/>
          </a:p>
        </p:txBody>
      </p:sp>
      <p:cxnSp>
        <p:nvCxnSpPr>
          <p:cNvPr id="155" name="Rechte verbindingslijn met pijl 154"/>
          <p:cNvCxnSpPr>
            <a:stCxn id="153" idx="5"/>
            <a:endCxn id="152" idx="0"/>
          </p:cNvCxnSpPr>
          <p:nvPr/>
        </p:nvCxnSpPr>
        <p:spPr>
          <a:xfrm>
            <a:off x="7735523" y="4343908"/>
            <a:ext cx="189020" cy="5216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echte verbindingslijn met pijl 155"/>
          <p:cNvCxnSpPr>
            <a:stCxn id="154" idx="4"/>
            <a:endCxn id="152" idx="0"/>
          </p:cNvCxnSpPr>
          <p:nvPr/>
        </p:nvCxnSpPr>
        <p:spPr>
          <a:xfrm flipH="1">
            <a:off x="7924542" y="3466258"/>
            <a:ext cx="610726" cy="13993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7" name="Rechte verbindingslijn met pijl 156"/>
          <p:cNvCxnSpPr>
            <a:stCxn id="154" idx="0"/>
            <a:endCxn id="149" idx="2"/>
          </p:cNvCxnSpPr>
          <p:nvPr/>
        </p:nvCxnSpPr>
        <p:spPr>
          <a:xfrm flipH="1" flipV="1">
            <a:off x="7924542" y="1776416"/>
            <a:ext cx="610726" cy="13730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9" name="Rechte verbindingslijn met pijl 188"/>
          <p:cNvCxnSpPr>
            <a:stCxn id="13" idx="6"/>
            <a:endCxn id="132" idx="2"/>
          </p:cNvCxnSpPr>
          <p:nvPr/>
        </p:nvCxnSpPr>
        <p:spPr>
          <a:xfrm>
            <a:off x="1155384" y="2383984"/>
            <a:ext cx="1708666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Rechte verbindingslijn met pijl 190"/>
          <p:cNvCxnSpPr>
            <a:stCxn id="132" idx="6"/>
            <a:endCxn id="141" idx="2"/>
          </p:cNvCxnSpPr>
          <p:nvPr/>
        </p:nvCxnSpPr>
        <p:spPr>
          <a:xfrm>
            <a:off x="3285758" y="2383984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Rechte verbindingslijn met pijl 192"/>
          <p:cNvCxnSpPr>
            <a:stCxn id="141" idx="6"/>
            <a:endCxn id="150" idx="2"/>
          </p:cNvCxnSpPr>
          <p:nvPr/>
        </p:nvCxnSpPr>
        <p:spPr>
          <a:xfrm>
            <a:off x="5499723" y="2383984"/>
            <a:ext cx="177042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0" name="Rechte verbindingslijn met pijl 199"/>
          <p:cNvCxnSpPr>
            <a:stCxn id="111" idx="6"/>
            <a:endCxn id="136" idx="2"/>
          </p:cNvCxnSpPr>
          <p:nvPr/>
        </p:nvCxnSpPr>
        <p:spPr>
          <a:xfrm>
            <a:off x="2293244" y="3307841"/>
            <a:ext cx="1708666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2" name="Rechte verbindingslijn met pijl 201"/>
          <p:cNvCxnSpPr>
            <a:stCxn id="136" idx="6"/>
            <a:endCxn id="145" idx="2"/>
          </p:cNvCxnSpPr>
          <p:nvPr/>
        </p:nvCxnSpPr>
        <p:spPr>
          <a:xfrm>
            <a:off x="4423618" y="3307841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4" name="Rechte verbindingslijn met pijl 203"/>
          <p:cNvCxnSpPr>
            <a:stCxn id="145" idx="6"/>
            <a:endCxn id="154" idx="2"/>
          </p:cNvCxnSpPr>
          <p:nvPr/>
        </p:nvCxnSpPr>
        <p:spPr>
          <a:xfrm>
            <a:off x="6637584" y="3307841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Rechte verbindingslijn met pijl 205"/>
          <p:cNvCxnSpPr>
            <a:stCxn id="110" idx="6"/>
            <a:endCxn id="135" idx="2"/>
          </p:cNvCxnSpPr>
          <p:nvPr/>
        </p:nvCxnSpPr>
        <p:spPr>
          <a:xfrm>
            <a:off x="1155384" y="423188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Rechte verbindingslijn met pijl 207"/>
          <p:cNvCxnSpPr>
            <a:stCxn id="135" idx="6"/>
            <a:endCxn id="144" idx="2"/>
          </p:cNvCxnSpPr>
          <p:nvPr/>
        </p:nvCxnSpPr>
        <p:spPr>
          <a:xfrm>
            <a:off x="3369349" y="423188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Rechte verbindingslijn met pijl 209"/>
          <p:cNvCxnSpPr>
            <a:stCxn id="144" idx="6"/>
            <a:endCxn id="153" idx="2"/>
          </p:cNvCxnSpPr>
          <p:nvPr/>
        </p:nvCxnSpPr>
        <p:spPr>
          <a:xfrm>
            <a:off x="5583314" y="423188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1260811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A11</a:t>
            </a:r>
            <a:endParaRPr lang="nl-NL" sz="800" dirty="0"/>
          </a:p>
        </p:txBody>
      </p:sp>
      <p:cxnSp>
        <p:nvCxnSpPr>
          <p:cNvPr id="5" name="Rechte verbindingslijn met pijl 4"/>
          <p:cNvCxnSpPr>
            <a:stCxn id="60" idx="4"/>
            <a:endCxn id="4" idx="0"/>
          </p:cNvCxnSpPr>
          <p:nvPr/>
        </p:nvCxnSpPr>
        <p:spPr>
          <a:xfrm>
            <a:off x="1471664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3369349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A12</a:t>
            </a:r>
            <a:endParaRPr lang="nl-NL" sz="800" dirty="0"/>
          </a:p>
        </p:txBody>
      </p:sp>
      <p:cxnSp>
        <p:nvCxnSpPr>
          <p:cNvPr id="64" name="Rechte verbindingslijn met pijl 63"/>
          <p:cNvCxnSpPr>
            <a:stCxn id="63" idx="4"/>
          </p:cNvCxnSpPr>
          <p:nvPr/>
        </p:nvCxnSpPr>
        <p:spPr>
          <a:xfrm>
            <a:off x="3580203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64"/>
          <p:cNvSpPr/>
          <p:nvPr/>
        </p:nvSpPr>
        <p:spPr>
          <a:xfrm>
            <a:off x="5583314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A13</a:t>
            </a:r>
            <a:endParaRPr lang="nl-NL" sz="800" dirty="0"/>
          </a:p>
        </p:txBody>
      </p:sp>
      <p:cxnSp>
        <p:nvCxnSpPr>
          <p:cNvPr id="66" name="Rechte verbindingslijn met pijl 65"/>
          <p:cNvCxnSpPr>
            <a:stCxn id="65" idx="4"/>
          </p:cNvCxnSpPr>
          <p:nvPr/>
        </p:nvCxnSpPr>
        <p:spPr>
          <a:xfrm>
            <a:off x="5794168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Ovaal 66"/>
          <p:cNvSpPr/>
          <p:nvPr/>
        </p:nvSpPr>
        <p:spPr>
          <a:xfrm>
            <a:off x="7691853" y="74670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A14</a:t>
            </a:r>
            <a:endParaRPr lang="nl-NL" sz="800" dirty="0"/>
          </a:p>
        </p:txBody>
      </p:sp>
      <p:cxnSp>
        <p:nvCxnSpPr>
          <p:cNvPr id="68" name="Rechte verbindingslijn met pijl 67"/>
          <p:cNvCxnSpPr>
            <a:stCxn id="67" idx="4"/>
          </p:cNvCxnSpPr>
          <p:nvPr/>
        </p:nvCxnSpPr>
        <p:spPr>
          <a:xfrm>
            <a:off x="7902707" y="1063537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60" idx="6"/>
            <a:endCxn id="63" idx="2"/>
          </p:cNvCxnSpPr>
          <p:nvPr/>
        </p:nvCxnSpPr>
        <p:spPr>
          <a:xfrm>
            <a:off x="1682518" y="905119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>
            <a:stCxn id="63" idx="6"/>
            <a:endCxn id="65" idx="2"/>
          </p:cNvCxnSpPr>
          <p:nvPr/>
        </p:nvCxnSpPr>
        <p:spPr>
          <a:xfrm>
            <a:off x="3791057" y="905119"/>
            <a:ext cx="179225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>
            <a:stCxn id="65" idx="6"/>
            <a:endCxn id="67" idx="2"/>
          </p:cNvCxnSpPr>
          <p:nvPr/>
        </p:nvCxnSpPr>
        <p:spPr>
          <a:xfrm>
            <a:off x="6005022" y="905119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Ovaal 78"/>
          <p:cNvSpPr/>
          <p:nvPr/>
        </p:nvSpPr>
        <p:spPr>
          <a:xfrm>
            <a:off x="1260811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A21</a:t>
            </a:r>
            <a:endParaRPr lang="nl-NL" sz="800" dirty="0"/>
          </a:p>
        </p:txBody>
      </p:sp>
      <p:cxnSp>
        <p:nvCxnSpPr>
          <p:cNvPr id="80" name="Rechte verbindingslijn met pijl 79"/>
          <p:cNvCxnSpPr>
            <a:stCxn id="79" idx="0"/>
            <a:endCxn id="109" idx="2"/>
          </p:cNvCxnSpPr>
          <p:nvPr/>
        </p:nvCxnSpPr>
        <p:spPr>
          <a:xfrm flipV="1">
            <a:off x="1471664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>
            <a:stCxn id="79" idx="6"/>
            <a:endCxn id="85" idx="2"/>
          </p:cNvCxnSpPr>
          <p:nvPr/>
        </p:nvCxnSpPr>
        <p:spPr>
          <a:xfrm>
            <a:off x="1682518" y="5736857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Ovaal 84"/>
          <p:cNvSpPr/>
          <p:nvPr/>
        </p:nvSpPr>
        <p:spPr>
          <a:xfrm>
            <a:off x="3369349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A22</a:t>
            </a:r>
            <a:endParaRPr lang="nl-NL" sz="800" dirty="0"/>
          </a:p>
        </p:txBody>
      </p:sp>
      <p:cxnSp>
        <p:nvCxnSpPr>
          <p:cNvPr id="86" name="Rechte verbindingslijn met pijl 85"/>
          <p:cNvCxnSpPr>
            <a:stCxn id="85" idx="0"/>
          </p:cNvCxnSpPr>
          <p:nvPr/>
        </p:nvCxnSpPr>
        <p:spPr>
          <a:xfrm flipV="1">
            <a:off x="3580203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>
            <a:stCxn id="85" idx="6"/>
            <a:endCxn id="88" idx="2"/>
          </p:cNvCxnSpPr>
          <p:nvPr/>
        </p:nvCxnSpPr>
        <p:spPr>
          <a:xfrm>
            <a:off x="3791057" y="5736857"/>
            <a:ext cx="18540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Ovaal 87"/>
          <p:cNvSpPr/>
          <p:nvPr/>
        </p:nvSpPr>
        <p:spPr>
          <a:xfrm>
            <a:off x="5645072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A23</a:t>
            </a:r>
            <a:endParaRPr lang="nl-NL" sz="800" dirty="0"/>
          </a:p>
        </p:txBody>
      </p:sp>
      <p:cxnSp>
        <p:nvCxnSpPr>
          <p:cNvPr id="89" name="Rechte verbindingslijn met pijl 88"/>
          <p:cNvCxnSpPr>
            <a:stCxn id="88" idx="0"/>
          </p:cNvCxnSpPr>
          <p:nvPr/>
        </p:nvCxnSpPr>
        <p:spPr>
          <a:xfrm flipV="1">
            <a:off x="5855925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stCxn id="88" idx="6"/>
            <a:endCxn id="91" idx="2"/>
          </p:cNvCxnSpPr>
          <p:nvPr/>
        </p:nvCxnSpPr>
        <p:spPr>
          <a:xfrm>
            <a:off x="6066779" y="5736857"/>
            <a:ext cx="168683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7753610" y="557843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A24</a:t>
            </a:r>
            <a:endParaRPr lang="nl-NL" sz="800" dirty="0"/>
          </a:p>
        </p:txBody>
      </p:sp>
      <p:cxnSp>
        <p:nvCxnSpPr>
          <p:cNvPr id="92" name="Rechte verbindingslijn met pijl 91"/>
          <p:cNvCxnSpPr>
            <a:stCxn id="91" idx="0"/>
          </p:cNvCxnSpPr>
          <p:nvPr/>
        </p:nvCxnSpPr>
        <p:spPr>
          <a:xfrm flipV="1">
            <a:off x="7964464" y="5182395"/>
            <a:ext cx="0" cy="3960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8"/>
          <p:cNvCxnSpPr>
            <a:stCxn id="60" idx="2"/>
            <a:endCxn id="79" idx="2"/>
          </p:cNvCxnSpPr>
          <p:nvPr/>
        </p:nvCxnSpPr>
        <p:spPr>
          <a:xfrm rot="10800000" flipV="1">
            <a:off x="1260811" y="905119"/>
            <a:ext cx="18594" cy="4831737"/>
          </a:xfrm>
          <a:prstGeom prst="curvedConnector3">
            <a:avLst>
              <a:gd name="adj1" fmla="val 4781819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Gekromde verbindingslijn 113"/>
          <p:cNvCxnSpPr>
            <a:stCxn id="99" idx="2"/>
            <a:endCxn id="106" idx="2"/>
          </p:cNvCxnSpPr>
          <p:nvPr/>
        </p:nvCxnSpPr>
        <p:spPr>
          <a:xfrm rot="10800000" flipV="1">
            <a:off x="2842214" y="429867"/>
            <a:ext cx="105427" cy="5782243"/>
          </a:xfrm>
          <a:prstGeom prst="curvedConnector3">
            <a:avLst>
              <a:gd name="adj1" fmla="val 481599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Gekromde verbindingslijn 114"/>
          <p:cNvCxnSpPr>
            <a:stCxn id="100" idx="2"/>
            <a:endCxn id="107" idx="2"/>
          </p:cNvCxnSpPr>
          <p:nvPr/>
        </p:nvCxnSpPr>
        <p:spPr>
          <a:xfrm rot="10800000" flipV="1">
            <a:off x="5161607" y="429867"/>
            <a:ext cx="18594" cy="5782243"/>
          </a:xfrm>
          <a:prstGeom prst="curvedConnector3">
            <a:avLst>
              <a:gd name="adj1" fmla="val 3109094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Ovaal 98"/>
          <p:cNvSpPr/>
          <p:nvPr/>
        </p:nvSpPr>
        <p:spPr>
          <a:xfrm>
            <a:off x="2947641" y="27144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sp>
        <p:nvSpPr>
          <p:cNvPr id="100" name="Ovaal 99"/>
          <p:cNvSpPr/>
          <p:nvPr/>
        </p:nvSpPr>
        <p:spPr>
          <a:xfrm>
            <a:off x="5161607" y="27144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sp>
        <p:nvSpPr>
          <p:cNvPr id="101" name="Ovaal 100"/>
          <p:cNvSpPr/>
          <p:nvPr/>
        </p:nvSpPr>
        <p:spPr>
          <a:xfrm>
            <a:off x="7164718" y="271449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cxnSp>
        <p:nvCxnSpPr>
          <p:cNvPr id="8" name="Rechte verbindingslijn met pijl 7"/>
          <p:cNvCxnSpPr>
            <a:stCxn id="99" idx="5"/>
            <a:endCxn id="63" idx="0"/>
          </p:cNvCxnSpPr>
          <p:nvPr/>
        </p:nvCxnSpPr>
        <p:spPr>
          <a:xfrm>
            <a:off x="3307592" y="541885"/>
            <a:ext cx="272611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stCxn id="100" idx="5"/>
            <a:endCxn id="65" idx="0"/>
          </p:cNvCxnSpPr>
          <p:nvPr/>
        </p:nvCxnSpPr>
        <p:spPr>
          <a:xfrm>
            <a:off x="5521557" y="541885"/>
            <a:ext cx="272611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101" idx="5"/>
            <a:endCxn id="67" idx="0"/>
          </p:cNvCxnSpPr>
          <p:nvPr/>
        </p:nvCxnSpPr>
        <p:spPr>
          <a:xfrm>
            <a:off x="7524669" y="541885"/>
            <a:ext cx="37803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6" name="Ovaal 105"/>
          <p:cNvSpPr/>
          <p:nvPr/>
        </p:nvSpPr>
        <p:spPr>
          <a:xfrm>
            <a:off x="2842214" y="605369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A</a:t>
            </a:r>
            <a:endParaRPr lang="nl-NL" sz="800" dirty="0"/>
          </a:p>
        </p:txBody>
      </p:sp>
      <p:sp>
        <p:nvSpPr>
          <p:cNvPr id="107" name="Ovaal 106"/>
          <p:cNvSpPr/>
          <p:nvPr/>
        </p:nvSpPr>
        <p:spPr>
          <a:xfrm>
            <a:off x="5161607" y="605369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sp>
        <p:nvSpPr>
          <p:cNvPr id="108" name="Ovaal 107"/>
          <p:cNvSpPr/>
          <p:nvPr/>
        </p:nvSpPr>
        <p:spPr>
          <a:xfrm>
            <a:off x="7270145" y="6053692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/>
              <a:t>A</a:t>
            </a:r>
            <a:endParaRPr lang="nl-NL" sz="800" dirty="0"/>
          </a:p>
        </p:txBody>
      </p:sp>
      <p:cxnSp>
        <p:nvCxnSpPr>
          <p:cNvPr id="23" name="Rechte verbindingslijn met pijl 22"/>
          <p:cNvCxnSpPr>
            <a:stCxn id="106" idx="7"/>
            <a:endCxn id="85" idx="4"/>
          </p:cNvCxnSpPr>
          <p:nvPr/>
        </p:nvCxnSpPr>
        <p:spPr>
          <a:xfrm flipV="1">
            <a:off x="3202165" y="5895274"/>
            <a:ext cx="37803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07" idx="7"/>
            <a:endCxn id="88" idx="4"/>
          </p:cNvCxnSpPr>
          <p:nvPr/>
        </p:nvCxnSpPr>
        <p:spPr>
          <a:xfrm flipV="1">
            <a:off x="5521557" y="5895274"/>
            <a:ext cx="33436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08" idx="7"/>
            <a:endCxn id="91" idx="4"/>
          </p:cNvCxnSpPr>
          <p:nvPr/>
        </p:nvCxnSpPr>
        <p:spPr>
          <a:xfrm flipV="1">
            <a:off x="7630096" y="5895274"/>
            <a:ext cx="334368" cy="20481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4" name="Gekromde verbindingslijn 123"/>
          <p:cNvCxnSpPr>
            <a:stCxn id="101" idx="2"/>
            <a:endCxn id="108" idx="2"/>
          </p:cNvCxnSpPr>
          <p:nvPr/>
        </p:nvCxnSpPr>
        <p:spPr>
          <a:xfrm rot="10800000" flipH="1" flipV="1">
            <a:off x="7164718" y="429867"/>
            <a:ext cx="105427" cy="5782243"/>
          </a:xfrm>
          <a:prstGeom prst="curvedConnector3">
            <a:avLst>
              <a:gd name="adj1" fmla="val -317465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Ovaal 126"/>
          <p:cNvSpPr/>
          <p:nvPr/>
        </p:nvSpPr>
        <p:spPr>
          <a:xfrm>
            <a:off x="2736788" y="1697207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30" name="Ovaal 129"/>
          <p:cNvSpPr/>
          <p:nvPr/>
        </p:nvSpPr>
        <p:spPr>
          <a:xfrm>
            <a:off x="7270145" y="4548724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0" name="Ovaal 159"/>
          <p:cNvSpPr/>
          <p:nvPr/>
        </p:nvSpPr>
        <p:spPr>
          <a:xfrm>
            <a:off x="7164718" y="1697207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4" name="Ovaal 163"/>
          <p:cNvSpPr/>
          <p:nvPr/>
        </p:nvSpPr>
        <p:spPr>
          <a:xfrm>
            <a:off x="4950753" y="1697207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6" name="Ovaal 165"/>
          <p:cNvSpPr/>
          <p:nvPr/>
        </p:nvSpPr>
        <p:spPr>
          <a:xfrm>
            <a:off x="5056180" y="4548724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7" name="Ovaal 166"/>
          <p:cNvSpPr/>
          <p:nvPr/>
        </p:nvSpPr>
        <p:spPr>
          <a:xfrm>
            <a:off x="2842214" y="4548724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cxnSp>
        <p:nvCxnSpPr>
          <p:cNvPr id="40" name="Rechte verbindingslijn met pijl 39"/>
          <p:cNvCxnSpPr>
            <a:stCxn id="127" idx="4"/>
            <a:endCxn id="132" idx="0"/>
          </p:cNvCxnSpPr>
          <p:nvPr/>
        </p:nvCxnSpPr>
        <p:spPr>
          <a:xfrm>
            <a:off x="2947641" y="2014043"/>
            <a:ext cx="127263" cy="2115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164" idx="4"/>
            <a:endCxn id="141" idx="0"/>
          </p:cNvCxnSpPr>
          <p:nvPr/>
        </p:nvCxnSpPr>
        <p:spPr>
          <a:xfrm>
            <a:off x="5161607" y="2014043"/>
            <a:ext cx="127263" cy="2115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160" idx="4"/>
            <a:endCxn id="150" idx="0"/>
          </p:cNvCxnSpPr>
          <p:nvPr/>
        </p:nvCxnSpPr>
        <p:spPr>
          <a:xfrm>
            <a:off x="7375572" y="2014043"/>
            <a:ext cx="105427" cy="2115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167" idx="0"/>
            <a:endCxn id="135" idx="4"/>
          </p:cNvCxnSpPr>
          <p:nvPr/>
        </p:nvCxnSpPr>
        <p:spPr>
          <a:xfrm flipV="1">
            <a:off x="3053068" y="4390307"/>
            <a:ext cx="105427" cy="1584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>
            <a:stCxn id="166" idx="0"/>
            <a:endCxn id="144" idx="4"/>
          </p:cNvCxnSpPr>
          <p:nvPr/>
        </p:nvCxnSpPr>
        <p:spPr>
          <a:xfrm flipV="1">
            <a:off x="5267034" y="4390307"/>
            <a:ext cx="105427" cy="1584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130" idx="0"/>
            <a:endCxn id="153" idx="4"/>
          </p:cNvCxnSpPr>
          <p:nvPr/>
        </p:nvCxnSpPr>
        <p:spPr>
          <a:xfrm flipV="1">
            <a:off x="7480999" y="4390307"/>
            <a:ext cx="105427" cy="1584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8" name="Ovaal 167"/>
          <p:cNvSpPr/>
          <p:nvPr/>
        </p:nvSpPr>
        <p:spPr>
          <a:xfrm>
            <a:off x="3474776" y="2806131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C</a:t>
            </a:r>
            <a:endParaRPr lang="nl-NL" sz="800" dirty="0"/>
          </a:p>
        </p:txBody>
      </p:sp>
      <p:sp>
        <p:nvSpPr>
          <p:cNvPr id="170" name="Ovaal 169"/>
          <p:cNvSpPr/>
          <p:nvPr/>
        </p:nvSpPr>
        <p:spPr>
          <a:xfrm>
            <a:off x="5688741" y="2806131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C</a:t>
            </a:r>
            <a:endParaRPr lang="nl-NL" sz="800" dirty="0"/>
          </a:p>
        </p:txBody>
      </p:sp>
      <p:sp>
        <p:nvSpPr>
          <p:cNvPr id="172" name="Ovaal 171"/>
          <p:cNvSpPr/>
          <p:nvPr/>
        </p:nvSpPr>
        <p:spPr>
          <a:xfrm>
            <a:off x="7797280" y="2806131"/>
            <a:ext cx="421708" cy="316835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C</a:t>
            </a:r>
            <a:endParaRPr lang="nl-NL" sz="800" dirty="0"/>
          </a:p>
        </p:txBody>
      </p:sp>
      <p:cxnSp>
        <p:nvCxnSpPr>
          <p:cNvPr id="54" name="Rechte verbindingslijn met pijl 53"/>
          <p:cNvCxnSpPr>
            <a:stCxn id="168" idx="5"/>
            <a:endCxn id="136" idx="1"/>
          </p:cNvCxnSpPr>
          <p:nvPr/>
        </p:nvCxnSpPr>
        <p:spPr>
          <a:xfrm>
            <a:off x="3834726" y="3076567"/>
            <a:ext cx="228941" cy="119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Rechte verbindingslijn met pijl 55"/>
          <p:cNvCxnSpPr>
            <a:stCxn id="170" idx="5"/>
            <a:endCxn id="145" idx="1"/>
          </p:cNvCxnSpPr>
          <p:nvPr/>
        </p:nvCxnSpPr>
        <p:spPr>
          <a:xfrm>
            <a:off x="6048692" y="3076567"/>
            <a:ext cx="228941" cy="119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>
            <a:stCxn id="172" idx="5"/>
            <a:endCxn id="154" idx="1"/>
          </p:cNvCxnSpPr>
          <p:nvPr/>
        </p:nvCxnSpPr>
        <p:spPr>
          <a:xfrm>
            <a:off x="8157230" y="3076567"/>
            <a:ext cx="228941" cy="1192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kstvak 58"/>
          <p:cNvSpPr txBox="1"/>
          <p:nvPr/>
        </p:nvSpPr>
        <p:spPr>
          <a:xfrm>
            <a:off x="1455717" y="1125324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4" name="Tekstvak 173"/>
          <p:cNvSpPr txBox="1"/>
          <p:nvPr/>
        </p:nvSpPr>
        <p:spPr>
          <a:xfrm>
            <a:off x="1455717" y="5301788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6" name="Tekstvak 175"/>
          <p:cNvSpPr txBox="1"/>
          <p:nvPr/>
        </p:nvSpPr>
        <p:spPr>
          <a:xfrm>
            <a:off x="1671743" y="3756636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8" name="Tekstvak 177"/>
          <p:cNvSpPr txBox="1"/>
          <p:nvPr/>
        </p:nvSpPr>
        <p:spPr>
          <a:xfrm>
            <a:off x="1095678" y="4509700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79" name="Tekstvak 178"/>
          <p:cNvSpPr txBox="1"/>
          <p:nvPr/>
        </p:nvSpPr>
        <p:spPr>
          <a:xfrm>
            <a:off x="1671743" y="2568504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80" name="Tekstvak 179"/>
          <p:cNvSpPr txBox="1"/>
          <p:nvPr/>
        </p:nvSpPr>
        <p:spPr>
          <a:xfrm>
            <a:off x="1095678" y="1917412"/>
            <a:ext cx="235962" cy="2154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cxnSp>
        <p:nvCxnSpPr>
          <p:cNvPr id="3" name="Straight Arrow Connector 2"/>
          <p:cNvCxnSpPr>
            <a:stCxn id="4" idx="3"/>
            <a:endCxn id="134" idx="1"/>
          </p:cNvCxnSpPr>
          <p:nvPr/>
        </p:nvCxnSpPr>
        <p:spPr>
          <a:xfrm>
            <a:off x="1682519" y="1617999"/>
            <a:ext cx="1708666" cy="3405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31" idx="3"/>
            <a:endCxn id="143" idx="1"/>
          </p:cNvCxnSpPr>
          <p:nvPr/>
        </p:nvCxnSpPr>
        <p:spPr>
          <a:xfrm>
            <a:off x="3812893" y="1617999"/>
            <a:ext cx="1792257" cy="340597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152" idx="1"/>
          </p:cNvCxnSpPr>
          <p:nvPr/>
        </p:nvCxnSpPr>
        <p:spPr>
          <a:xfrm>
            <a:off x="6048692" y="1617349"/>
            <a:ext cx="1664996" cy="340662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9" idx="3"/>
            <a:endCxn id="131" idx="1"/>
          </p:cNvCxnSpPr>
          <p:nvPr/>
        </p:nvCxnSpPr>
        <p:spPr>
          <a:xfrm flipV="1">
            <a:off x="1682519" y="1617999"/>
            <a:ext cx="1708666" cy="340597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4" idx="3"/>
            <a:endCxn id="140" idx="1"/>
          </p:cNvCxnSpPr>
          <p:nvPr/>
        </p:nvCxnSpPr>
        <p:spPr>
          <a:xfrm flipV="1">
            <a:off x="3812893" y="1617999"/>
            <a:ext cx="1792257" cy="340597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3" idx="3"/>
            <a:endCxn id="149" idx="1"/>
          </p:cNvCxnSpPr>
          <p:nvPr/>
        </p:nvCxnSpPr>
        <p:spPr>
          <a:xfrm flipV="1">
            <a:off x="6026858" y="1617999"/>
            <a:ext cx="1686830" cy="340597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3528" y="6525344"/>
            <a:ext cx="798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Sibling “interaction” mutual direct phenotypic influence (</a:t>
            </a:r>
            <a:r>
              <a:rPr lang="en-US" dirty="0" smtClean="0"/>
              <a:t>Eaves, 1976; Carey</a:t>
            </a:r>
            <a:r>
              <a:rPr lang="en-US" dirty="0"/>
              <a:t>, </a:t>
            </a:r>
            <a:r>
              <a:rPr lang="en-US" dirty="0" smtClean="0"/>
              <a:t>1986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4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44"/>
          <p:cNvGrpSpPr/>
          <p:nvPr/>
        </p:nvGrpSpPr>
        <p:grpSpPr>
          <a:xfrm>
            <a:off x="1187624" y="1340768"/>
            <a:ext cx="6301442" cy="2952328"/>
            <a:chOff x="1341254" y="620688"/>
            <a:chExt cx="6301442" cy="2952328"/>
          </a:xfrm>
        </p:grpSpPr>
        <p:sp>
          <p:nvSpPr>
            <p:cNvPr id="6" name="Rechthoek 5"/>
            <p:cNvSpPr/>
            <p:nvPr/>
          </p:nvSpPr>
          <p:spPr>
            <a:xfrm>
              <a:off x="1346340" y="2210799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y1</a:t>
              </a:r>
              <a:endParaRPr lang="nl-NL" sz="1400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3250835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y2</a:t>
              </a:r>
              <a:endParaRPr lang="nl-NL" sz="1400" dirty="0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5230057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y3</a:t>
              </a:r>
              <a:endParaRPr lang="nl-NL" sz="1400" dirty="0"/>
            </a:p>
          </p:txBody>
        </p:sp>
        <p:sp>
          <p:nvSpPr>
            <p:cNvPr id="33" name="Rechthoek 32"/>
            <p:cNvSpPr/>
            <p:nvPr/>
          </p:nvSpPr>
          <p:spPr>
            <a:xfrm>
              <a:off x="7115031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y4</a:t>
              </a:r>
              <a:endParaRPr lang="nl-NL" sz="1400" dirty="0"/>
            </a:p>
          </p:txBody>
        </p:sp>
        <p:sp>
          <p:nvSpPr>
            <p:cNvPr id="51" name="Ovaal 50"/>
            <p:cNvSpPr/>
            <p:nvPr/>
          </p:nvSpPr>
          <p:spPr>
            <a:xfrm>
              <a:off x="1346340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x1</a:t>
              </a:r>
              <a:endParaRPr lang="nl-NL" sz="1400" dirty="0"/>
            </a:p>
          </p:txBody>
        </p:sp>
        <p:cxnSp>
          <p:nvCxnSpPr>
            <p:cNvPr id="52" name="Rechte verbindingslijn met pijl 51"/>
            <p:cNvCxnSpPr>
              <a:stCxn id="51" idx="4"/>
              <a:endCxn id="6" idx="0"/>
            </p:cNvCxnSpPr>
            <p:nvPr/>
          </p:nvCxnSpPr>
          <p:spPr>
            <a:xfrm>
              <a:off x="1597231" y="1851023"/>
              <a:ext cx="0" cy="3597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Ovaal 52"/>
            <p:cNvSpPr/>
            <p:nvPr/>
          </p:nvSpPr>
          <p:spPr>
            <a:xfrm>
              <a:off x="3231314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x2</a:t>
              </a:r>
              <a:endParaRPr lang="nl-NL" sz="1400" dirty="0"/>
            </a:p>
          </p:txBody>
        </p:sp>
        <p:cxnSp>
          <p:nvCxnSpPr>
            <p:cNvPr id="54" name="Rechte verbindingslijn met pijl 53"/>
            <p:cNvCxnSpPr>
              <a:stCxn id="53" idx="4"/>
            </p:cNvCxnSpPr>
            <p:nvPr/>
          </p:nvCxnSpPr>
          <p:spPr>
            <a:xfrm>
              <a:off x="3482205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5" name="Ovaal 54"/>
            <p:cNvSpPr/>
            <p:nvPr/>
          </p:nvSpPr>
          <p:spPr>
            <a:xfrm>
              <a:off x="5210537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x3</a:t>
              </a:r>
              <a:endParaRPr lang="nl-NL" sz="1400" dirty="0"/>
            </a:p>
          </p:txBody>
        </p:sp>
        <p:cxnSp>
          <p:nvCxnSpPr>
            <p:cNvPr id="56" name="Rechte verbindingslijn met pijl 55"/>
            <p:cNvCxnSpPr>
              <a:stCxn id="55" idx="4"/>
            </p:cNvCxnSpPr>
            <p:nvPr/>
          </p:nvCxnSpPr>
          <p:spPr>
            <a:xfrm>
              <a:off x="5461428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Ovaal 56"/>
            <p:cNvSpPr/>
            <p:nvPr/>
          </p:nvSpPr>
          <p:spPr>
            <a:xfrm>
              <a:off x="7095511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x4</a:t>
              </a:r>
              <a:endParaRPr lang="nl-NL" sz="1400" dirty="0"/>
            </a:p>
          </p:txBody>
        </p:sp>
        <p:cxnSp>
          <p:nvCxnSpPr>
            <p:cNvPr id="58" name="Rechte verbindingslijn met pijl 57"/>
            <p:cNvCxnSpPr>
              <a:stCxn id="57" idx="4"/>
            </p:cNvCxnSpPr>
            <p:nvPr/>
          </p:nvCxnSpPr>
          <p:spPr>
            <a:xfrm>
              <a:off x="7346402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Rechte verbindingslijn met pijl 58"/>
            <p:cNvCxnSpPr>
              <a:stCxn id="51" idx="6"/>
              <a:endCxn id="53" idx="2"/>
            </p:cNvCxnSpPr>
            <p:nvPr/>
          </p:nvCxnSpPr>
          <p:spPr>
            <a:xfrm>
              <a:off x="1848122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Rechte verbindingslijn met pijl 59"/>
            <p:cNvCxnSpPr>
              <a:stCxn id="53" idx="6"/>
              <a:endCxn id="55" idx="2"/>
            </p:cNvCxnSpPr>
            <p:nvPr/>
          </p:nvCxnSpPr>
          <p:spPr>
            <a:xfrm>
              <a:off x="3733096" y="1623863"/>
              <a:ext cx="14774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Rechte verbindingslijn met pijl 60"/>
            <p:cNvCxnSpPr>
              <a:stCxn id="55" idx="6"/>
              <a:endCxn id="57" idx="2"/>
            </p:cNvCxnSpPr>
            <p:nvPr/>
          </p:nvCxnSpPr>
          <p:spPr>
            <a:xfrm>
              <a:off x="5712319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6" name="Ovaal 75"/>
            <p:cNvSpPr/>
            <p:nvPr/>
          </p:nvSpPr>
          <p:spPr>
            <a:xfrm>
              <a:off x="2918090" y="620688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latin typeface="Symbol" panose="05050102010706020507" pitchFamily="18" charset="2"/>
                </a:rPr>
                <a:t>z</a:t>
              </a:r>
              <a:r>
                <a:rPr lang="en-US" sz="1400" dirty="0" err="1" smtClean="0"/>
                <a:t>x</a:t>
              </a:r>
              <a:endParaRPr lang="nl-NL" sz="1400" dirty="0"/>
            </a:p>
          </p:txBody>
        </p:sp>
        <p:sp>
          <p:nvSpPr>
            <p:cNvPr id="77" name="Ovaal 76"/>
            <p:cNvSpPr/>
            <p:nvPr/>
          </p:nvSpPr>
          <p:spPr>
            <a:xfrm>
              <a:off x="4788024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sp>
          <p:nvSpPr>
            <p:cNvPr id="78" name="Ovaal 77"/>
            <p:cNvSpPr/>
            <p:nvPr/>
          </p:nvSpPr>
          <p:spPr>
            <a:xfrm>
              <a:off x="6662506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cxnSp>
          <p:nvCxnSpPr>
            <p:cNvPr id="79" name="Rechte verbindingslijn met pijl 78"/>
            <p:cNvCxnSpPr>
              <a:stCxn id="76" idx="4"/>
              <a:endCxn id="53" idx="0"/>
            </p:cNvCxnSpPr>
            <p:nvPr/>
          </p:nvCxnSpPr>
          <p:spPr>
            <a:xfrm>
              <a:off x="3168981" y="1075008"/>
              <a:ext cx="313224" cy="32169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Rechte verbindingslijn met pijl 79"/>
            <p:cNvCxnSpPr>
              <a:stCxn id="77" idx="5"/>
              <a:endCxn id="55" idx="0"/>
            </p:cNvCxnSpPr>
            <p:nvPr/>
          </p:nvCxnSpPr>
          <p:spPr>
            <a:xfrm>
              <a:off x="5216322" y="1058210"/>
              <a:ext cx="245106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Rechte verbindingslijn met pijl 80"/>
            <p:cNvCxnSpPr>
              <a:stCxn id="78" idx="5"/>
              <a:endCxn id="57" idx="0"/>
            </p:cNvCxnSpPr>
            <p:nvPr/>
          </p:nvCxnSpPr>
          <p:spPr>
            <a:xfrm>
              <a:off x="7090804" y="1058210"/>
              <a:ext cx="255598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9" name="Ovaal 88"/>
            <p:cNvSpPr/>
            <p:nvPr/>
          </p:nvSpPr>
          <p:spPr>
            <a:xfrm>
              <a:off x="1341254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e1</a:t>
              </a:r>
              <a:endParaRPr lang="nl-NL" sz="1400" dirty="0"/>
            </a:p>
          </p:txBody>
        </p:sp>
        <p:cxnSp>
          <p:nvCxnSpPr>
            <p:cNvPr id="95" name="Rechte verbindingslijn met pijl 94"/>
            <p:cNvCxnSpPr>
              <a:stCxn id="89" idx="0"/>
              <a:endCxn id="6" idx="2"/>
            </p:cNvCxnSpPr>
            <p:nvPr/>
          </p:nvCxnSpPr>
          <p:spPr>
            <a:xfrm flipV="1">
              <a:off x="1592145" y="2665119"/>
              <a:ext cx="5086" cy="4535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Ovaal 91"/>
            <p:cNvSpPr/>
            <p:nvPr/>
          </p:nvSpPr>
          <p:spPr>
            <a:xfrm>
              <a:off x="7111417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e4</a:t>
              </a:r>
              <a:endParaRPr lang="nl-NL" sz="1400" dirty="0"/>
            </a:p>
          </p:txBody>
        </p:sp>
        <p:cxnSp>
          <p:nvCxnSpPr>
            <p:cNvPr id="113" name="Rechte verbindingslijn met pijl 94"/>
            <p:cNvCxnSpPr>
              <a:stCxn id="109" idx="0"/>
              <a:endCxn id="33" idx="2"/>
            </p:cNvCxnSpPr>
            <p:nvPr/>
          </p:nvCxnSpPr>
          <p:spPr>
            <a:xfrm flipV="1">
              <a:off x="7362308" y="2670277"/>
              <a:ext cx="3614" cy="4484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7" name="Ovaal 91"/>
            <p:cNvSpPr/>
            <p:nvPr/>
          </p:nvSpPr>
          <p:spPr>
            <a:xfrm>
              <a:off x="5229686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e3</a:t>
              </a:r>
              <a:endParaRPr lang="nl-NL" sz="1400" dirty="0"/>
            </a:p>
          </p:txBody>
        </p:sp>
        <p:cxnSp>
          <p:nvCxnSpPr>
            <p:cNvPr id="118" name="Rechte verbindingslijn met pijl 94"/>
            <p:cNvCxnSpPr>
              <a:stCxn id="117" idx="0"/>
              <a:endCxn id="24" idx="2"/>
            </p:cNvCxnSpPr>
            <p:nvPr/>
          </p:nvCxnSpPr>
          <p:spPr>
            <a:xfrm flipV="1">
              <a:off x="5480577" y="2670277"/>
              <a:ext cx="371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9" name="Ovaal 91"/>
            <p:cNvSpPr/>
            <p:nvPr/>
          </p:nvSpPr>
          <p:spPr>
            <a:xfrm>
              <a:off x="3249265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e2</a:t>
              </a:r>
              <a:endParaRPr lang="nl-NL" sz="1400" dirty="0"/>
            </a:p>
          </p:txBody>
        </p:sp>
        <p:cxnSp>
          <p:nvCxnSpPr>
            <p:cNvPr id="120" name="Rechte verbindingslijn met pijl 94"/>
            <p:cNvCxnSpPr>
              <a:stCxn id="119" idx="0"/>
              <a:endCxn id="15" idx="2"/>
            </p:cNvCxnSpPr>
            <p:nvPr/>
          </p:nvCxnSpPr>
          <p:spPr>
            <a:xfrm flipV="1">
              <a:off x="3500156" y="2670277"/>
              <a:ext cx="1570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1619672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478226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422442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294650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66658" y="26996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49445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49188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619672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46174" y="1180346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b</a:t>
              </a:r>
              <a:r>
                <a:rPr lang="nl-NL" dirty="0" smtClean="0"/>
                <a:t>2,1</a:t>
              </a:r>
              <a:endParaRPr lang="nl-NL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117775" y="119675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b3,2</a:t>
              </a:r>
              <a:endParaRPr lang="nl-NL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940152" y="119675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b4,3</a:t>
              </a:r>
              <a:endParaRPr lang="nl-NL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9908" y="517842"/>
            <a:ext cx="8764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First order autoregression model. A (quasi) simplex model (var(e)&gt;0).</a:t>
            </a:r>
            <a:endParaRPr lang="nl-NL" sz="2400" dirty="0"/>
          </a:p>
        </p:txBody>
      </p:sp>
      <p:sp>
        <p:nvSpPr>
          <p:cNvPr id="3" name="Isosceles Triangle 2"/>
          <p:cNvSpPr/>
          <p:nvPr/>
        </p:nvSpPr>
        <p:spPr>
          <a:xfrm>
            <a:off x="4021189" y="5589240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/>
              <a:t>1</a:t>
            </a:r>
            <a:endParaRPr lang="nl-NL" sz="3600" dirty="0"/>
          </a:p>
        </p:txBody>
      </p:sp>
      <p:cxnSp>
        <p:nvCxnSpPr>
          <p:cNvPr id="5" name="Straight Arrow Connector 4"/>
          <p:cNvCxnSpPr>
            <a:stCxn id="3" idx="0"/>
            <a:endCxn id="6" idx="2"/>
          </p:cNvCxnSpPr>
          <p:nvPr/>
        </p:nvCxnSpPr>
        <p:spPr>
          <a:xfrm flipH="1" flipV="1">
            <a:off x="1443601" y="3385199"/>
            <a:ext cx="3009636" cy="2204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0"/>
            <a:endCxn id="15" idx="3"/>
          </p:cNvCxnSpPr>
          <p:nvPr/>
        </p:nvCxnSpPr>
        <p:spPr>
          <a:xfrm flipH="1" flipV="1">
            <a:off x="3598987" y="3163197"/>
            <a:ext cx="854250" cy="2426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0"/>
            <a:endCxn id="24" idx="1"/>
          </p:cNvCxnSpPr>
          <p:nvPr/>
        </p:nvCxnSpPr>
        <p:spPr>
          <a:xfrm flipV="1">
            <a:off x="4453237" y="3163197"/>
            <a:ext cx="623190" cy="2426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0"/>
            <a:endCxn id="33" idx="1"/>
          </p:cNvCxnSpPr>
          <p:nvPr/>
        </p:nvCxnSpPr>
        <p:spPr>
          <a:xfrm flipV="1">
            <a:off x="4453237" y="3163197"/>
            <a:ext cx="2508164" cy="2426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85930" y="4487219"/>
            <a:ext cx="617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</a:t>
            </a:r>
            <a:r>
              <a:rPr lang="nl-NL" sz="2800" baseline="-25000" dirty="0" smtClean="0"/>
              <a:t>01</a:t>
            </a:r>
            <a:endParaRPr lang="nl-NL" sz="2800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3594483" y="4365104"/>
            <a:ext cx="617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</a:t>
            </a:r>
            <a:r>
              <a:rPr lang="nl-NL" sz="2800" baseline="-25000" dirty="0" smtClean="0"/>
              <a:t>02</a:t>
            </a:r>
            <a:endParaRPr lang="nl-NL" sz="28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4674603" y="4293096"/>
            <a:ext cx="617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</a:t>
            </a:r>
            <a:r>
              <a:rPr lang="nl-NL" sz="2800" baseline="-25000" dirty="0" smtClean="0"/>
              <a:t>03</a:t>
            </a:r>
            <a:endParaRPr lang="nl-NL" sz="2800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5394683" y="4561964"/>
            <a:ext cx="617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b</a:t>
            </a:r>
            <a:r>
              <a:rPr lang="nl-NL" sz="2800" baseline="-25000" dirty="0" smtClean="0"/>
              <a:t>04</a:t>
            </a:r>
            <a:endParaRPr lang="nl-NL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651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163937" y="1301839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nl-NL" sz="1400" dirty="0"/>
          </a:p>
        </p:txBody>
      </p:sp>
      <p:sp>
        <p:nvSpPr>
          <p:cNvPr id="13" name="Ovaal 12"/>
          <p:cNvSpPr/>
          <p:nvPr/>
        </p:nvSpPr>
        <p:spPr>
          <a:xfrm>
            <a:off x="647564" y="2088624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cxnSp>
        <p:nvCxnSpPr>
          <p:cNvPr id="16" name="Rechte verbindingslijn met pijl 15"/>
          <p:cNvCxnSpPr>
            <a:stCxn id="13" idx="7"/>
            <a:endCxn id="4" idx="2"/>
          </p:cNvCxnSpPr>
          <p:nvPr/>
        </p:nvCxnSpPr>
        <p:spPr>
          <a:xfrm flipV="1">
            <a:off x="1000166" y="1627278"/>
            <a:ext cx="370320" cy="509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Rechthoek 108"/>
          <p:cNvSpPr/>
          <p:nvPr/>
        </p:nvSpPr>
        <p:spPr>
          <a:xfrm>
            <a:off x="1163937" y="4800306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nl-NL" sz="1400" dirty="0"/>
          </a:p>
        </p:txBody>
      </p:sp>
      <p:sp>
        <p:nvSpPr>
          <p:cNvPr id="110" name="Ovaal 109"/>
          <p:cNvSpPr/>
          <p:nvPr/>
        </p:nvSpPr>
        <p:spPr>
          <a:xfrm>
            <a:off x="647564" y="3986709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sp>
        <p:nvSpPr>
          <p:cNvPr id="111" name="Ovaal 110"/>
          <p:cNvSpPr/>
          <p:nvPr/>
        </p:nvSpPr>
        <p:spPr>
          <a:xfrm>
            <a:off x="1762195" y="3037568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nl-NL" sz="1400" dirty="0"/>
          </a:p>
        </p:txBody>
      </p:sp>
      <p:cxnSp>
        <p:nvCxnSpPr>
          <p:cNvPr id="112" name="Rechte verbindingslijn met pijl 111"/>
          <p:cNvCxnSpPr>
            <a:stCxn id="110" idx="5"/>
            <a:endCxn id="109" idx="0"/>
          </p:cNvCxnSpPr>
          <p:nvPr/>
        </p:nvCxnSpPr>
        <p:spPr>
          <a:xfrm>
            <a:off x="1000166" y="4264489"/>
            <a:ext cx="370320" cy="535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Rechte verbindingslijn met pijl 112"/>
          <p:cNvCxnSpPr>
            <a:stCxn id="111" idx="4"/>
            <a:endCxn id="109" idx="0"/>
          </p:cNvCxnSpPr>
          <p:nvPr/>
        </p:nvCxnSpPr>
        <p:spPr>
          <a:xfrm flipH="1">
            <a:off x="1370486" y="3363007"/>
            <a:ext cx="598258" cy="1437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Rechte verbindingslijn met pijl 121"/>
          <p:cNvCxnSpPr>
            <a:stCxn id="111" idx="0"/>
            <a:endCxn id="4" idx="2"/>
          </p:cNvCxnSpPr>
          <p:nvPr/>
        </p:nvCxnSpPr>
        <p:spPr>
          <a:xfrm flipH="1" flipV="1">
            <a:off x="1370486" y="1627278"/>
            <a:ext cx="598258" cy="14102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Rechthoek 130"/>
          <p:cNvSpPr/>
          <p:nvPr/>
        </p:nvSpPr>
        <p:spPr>
          <a:xfrm>
            <a:off x="3250820" y="1301839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nl-NL" sz="1400" dirty="0"/>
          </a:p>
        </p:txBody>
      </p:sp>
      <p:sp>
        <p:nvSpPr>
          <p:cNvPr id="132" name="Ovaal 131"/>
          <p:cNvSpPr/>
          <p:nvPr/>
        </p:nvSpPr>
        <p:spPr>
          <a:xfrm>
            <a:off x="2734446" y="2088624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cxnSp>
        <p:nvCxnSpPr>
          <p:cNvPr id="133" name="Rechte verbindingslijn met pijl 132"/>
          <p:cNvCxnSpPr>
            <a:stCxn id="132" idx="7"/>
            <a:endCxn id="131" idx="2"/>
          </p:cNvCxnSpPr>
          <p:nvPr/>
        </p:nvCxnSpPr>
        <p:spPr>
          <a:xfrm flipV="1">
            <a:off x="3087049" y="1627278"/>
            <a:ext cx="370320" cy="509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Rechthoek 133"/>
          <p:cNvSpPr/>
          <p:nvPr/>
        </p:nvSpPr>
        <p:spPr>
          <a:xfrm>
            <a:off x="3250820" y="4800306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nl-NL" sz="1400" dirty="0"/>
          </a:p>
        </p:txBody>
      </p:sp>
      <p:sp>
        <p:nvSpPr>
          <p:cNvPr id="135" name="Ovaal 134"/>
          <p:cNvSpPr/>
          <p:nvPr/>
        </p:nvSpPr>
        <p:spPr>
          <a:xfrm>
            <a:off x="2816331" y="3986709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sp>
        <p:nvSpPr>
          <p:cNvPr id="136" name="Ovaal 135"/>
          <p:cNvSpPr/>
          <p:nvPr/>
        </p:nvSpPr>
        <p:spPr>
          <a:xfrm>
            <a:off x="3849078" y="3037568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nl-NL" sz="1400" dirty="0"/>
          </a:p>
        </p:txBody>
      </p:sp>
      <p:cxnSp>
        <p:nvCxnSpPr>
          <p:cNvPr id="137" name="Rechte verbindingslijn met pijl 136"/>
          <p:cNvCxnSpPr>
            <a:stCxn id="135" idx="5"/>
            <a:endCxn id="134" idx="0"/>
          </p:cNvCxnSpPr>
          <p:nvPr/>
        </p:nvCxnSpPr>
        <p:spPr>
          <a:xfrm>
            <a:off x="3168933" y="4264489"/>
            <a:ext cx="288436" cy="535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Rechte verbindingslijn met pijl 137"/>
          <p:cNvCxnSpPr>
            <a:stCxn id="136" idx="4"/>
            <a:endCxn id="134" idx="0"/>
          </p:cNvCxnSpPr>
          <p:nvPr/>
        </p:nvCxnSpPr>
        <p:spPr>
          <a:xfrm flipH="1">
            <a:off x="3457369" y="3363007"/>
            <a:ext cx="598258" cy="1437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Rechte verbindingslijn met pijl 138"/>
          <p:cNvCxnSpPr>
            <a:stCxn id="136" idx="0"/>
            <a:endCxn id="131" idx="2"/>
          </p:cNvCxnSpPr>
          <p:nvPr/>
        </p:nvCxnSpPr>
        <p:spPr>
          <a:xfrm flipH="1" flipV="1">
            <a:off x="3457369" y="1627278"/>
            <a:ext cx="598258" cy="14102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0" name="Rechthoek 139"/>
          <p:cNvSpPr/>
          <p:nvPr/>
        </p:nvSpPr>
        <p:spPr>
          <a:xfrm>
            <a:off x="5419587" y="1301839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nl-NL" sz="1400" dirty="0"/>
          </a:p>
        </p:txBody>
      </p:sp>
      <p:sp>
        <p:nvSpPr>
          <p:cNvPr id="141" name="Ovaal 140"/>
          <p:cNvSpPr/>
          <p:nvPr/>
        </p:nvSpPr>
        <p:spPr>
          <a:xfrm>
            <a:off x="4903214" y="2088624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cxnSp>
        <p:nvCxnSpPr>
          <p:cNvPr id="142" name="Rechte verbindingslijn met pijl 141"/>
          <p:cNvCxnSpPr>
            <a:stCxn id="141" idx="7"/>
            <a:endCxn id="140" idx="2"/>
          </p:cNvCxnSpPr>
          <p:nvPr/>
        </p:nvCxnSpPr>
        <p:spPr>
          <a:xfrm flipV="1">
            <a:off x="5255816" y="1627278"/>
            <a:ext cx="370320" cy="509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" name="Rechthoek 142"/>
          <p:cNvSpPr/>
          <p:nvPr/>
        </p:nvSpPr>
        <p:spPr>
          <a:xfrm>
            <a:off x="5419587" y="4800306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nl-NL" sz="1400" dirty="0"/>
          </a:p>
        </p:txBody>
      </p:sp>
      <p:sp>
        <p:nvSpPr>
          <p:cNvPr id="144" name="Ovaal 143"/>
          <p:cNvSpPr/>
          <p:nvPr/>
        </p:nvSpPr>
        <p:spPr>
          <a:xfrm>
            <a:off x="4985099" y="3986709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sp>
        <p:nvSpPr>
          <p:cNvPr id="145" name="Ovaal 144"/>
          <p:cNvSpPr/>
          <p:nvPr/>
        </p:nvSpPr>
        <p:spPr>
          <a:xfrm>
            <a:off x="6017845" y="3037568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nl-NL" sz="1400" dirty="0"/>
          </a:p>
        </p:txBody>
      </p:sp>
      <p:cxnSp>
        <p:nvCxnSpPr>
          <p:cNvPr id="146" name="Rechte verbindingslijn met pijl 145"/>
          <p:cNvCxnSpPr>
            <a:stCxn id="144" idx="5"/>
            <a:endCxn id="143" idx="0"/>
          </p:cNvCxnSpPr>
          <p:nvPr/>
        </p:nvCxnSpPr>
        <p:spPr>
          <a:xfrm>
            <a:off x="5337701" y="4264489"/>
            <a:ext cx="288436" cy="535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Rechte verbindingslijn met pijl 146"/>
          <p:cNvCxnSpPr>
            <a:stCxn id="145" idx="4"/>
            <a:endCxn id="143" idx="0"/>
          </p:cNvCxnSpPr>
          <p:nvPr/>
        </p:nvCxnSpPr>
        <p:spPr>
          <a:xfrm flipH="1">
            <a:off x="5626136" y="3363007"/>
            <a:ext cx="598258" cy="1437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Rechte verbindingslijn met pijl 147"/>
          <p:cNvCxnSpPr>
            <a:stCxn id="145" idx="0"/>
            <a:endCxn id="140" idx="2"/>
          </p:cNvCxnSpPr>
          <p:nvPr/>
        </p:nvCxnSpPr>
        <p:spPr>
          <a:xfrm flipH="1" flipV="1">
            <a:off x="5626136" y="1627278"/>
            <a:ext cx="598258" cy="14102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9" name="Rechthoek 148"/>
          <p:cNvSpPr/>
          <p:nvPr/>
        </p:nvSpPr>
        <p:spPr>
          <a:xfrm>
            <a:off x="7485080" y="1301839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nl-NL" sz="1400" dirty="0"/>
          </a:p>
        </p:txBody>
      </p:sp>
      <p:sp>
        <p:nvSpPr>
          <p:cNvPr id="150" name="Ovaal 149"/>
          <p:cNvSpPr/>
          <p:nvPr/>
        </p:nvSpPr>
        <p:spPr>
          <a:xfrm>
            <a:off x="7050591" y="2088624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cxnSp>
        <p:nvCxnSpPr>
          <p:cNvPr id="151" name="Rechte verbindingslijn met pijl 150"/>
          <p:cNvCxnSpPr>
            <a:stCxn id="150" idx="7"/>
            <a:endCxn id="149" idx="2"/>
          </p:cNvCxnSpPr>
          <p:nvPr/>
        </p:nvCxnSpPr>
        <p:spPr>
          <a:xfrm flipV="1">
            <a:off x="7403193" y="1627278"/>
            <a:ext cx="288436" cy="509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2" name="Rechthoek 151"/>
          <p:cNvSpPr/>
          <p:nvPr/>
        </p:nvSpPr>
        <p:spPr>
          <a:xfrm>
            <a:off x="7485080" y="4800306"/>
            <a:ext cx="413099" cy="32543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y</a:t>
            </a:r>
            <a:endParaRPr lang="nl-NL" sz="1400" dirty="0"/>
          </a:p>
        </p:txBody>
      </p:sp>
      <p:sp>
        <p:nvSpPr>
          <p:cNvPr id="153" name="Ovaal 152"/>
          <p:cNvSpPr/>
          <p:nvPr/>
        </p:nvSpPr>
        <p:spPr>
          <a:xfrm>
            <a:off x="7153866" y="3986709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nl-NL" sz="1400" dirty="0"/>
          </a:p>
        </p:txBody>
      </p:sp>
      <p:sp>
        <p:nvSpPr>
          <p:cNvPr id="154" name="Ovaal 153"/>
          <p:cNvSpPr/>
          <p:nvPr/>
        </p:nvSpPr>
        <p:spPr>
          <a:xfrm>
            <a:off x="8083337" y="3037568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nl-NL" sz="1400" dirty="0"/>
          </a:p>
        </p:txBody>
      </p:sp>
      <p:cxnSp>
        <p:nvCxnSpPr>
          <p:cNvPr id="155" name="Rechte verbindingslijn met pijl 154"/>
          <p:cNvCxnSpPr>
            <a:stCxn id="153" idx="5"/>
            <a:endCxn id="152" idx="0"/>
          </p:cNvCxnSpPr>
          <p:nvPr/>
        </p:nvCxnSpPr>
        <p:spPr>
          <a:xfrm>
            <a:off x="7506468" y="4264489"/>
            <a:ext cx="185161" cy="5358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echte verbindingslijn met pijl 155"/>
          <p:cNvCxnSpPr>
            <a:stCxn id="154" idx="4"/>
            <a:endCxn id="152" idx="0"/>
          </p:cNvCxnSpPr>
          <p:nvPr/>
        </p:nvCxnSpPr>
        <p:spPr>
          <a:xfrm flipH="1">
            <a:off x="7691629" y="3363007"/>
            <a:ext cx="598258" cy="14372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7" name="Rechte verbindingslijn met pijl 156"/>
          <p:cNvCxnSpPr>
            <a:stCxn id="154" idx="0"/>
            <a:endCxn id="149" idx="2"/>
          </p:cNvCxnSpPr>
          <p:nvPr/>
        </p:nvCxnSpPr>
        <p:spPr>
          <a:xfrm flipH="1" flipV="1">
            <a:off x="7691629" y="1627278"/>
            <a:ext cx="598258" cy="14102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9" name="Rechte verbindingslijn met pijl 188"/>
          <p:cNvCxnSpPr>
            <a:stCxn id="13" idx="6"/>
            <a:endCxn id="132" idx="2"/>
          </p:cNvCxnSpPr>
          <p:nvPr/>
        </p:nvCxnSpPr>
        <p:spPr>
          <a:xfrm>
            <a:off x="1060663" y="2251344"/>
            <a:ext cx="16737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Rechte verbindingslijn met pijl 190"/>
          <p:cNvCxnSpPr>
            <a:stCxn id="132" idx="6"/>
            <a:endCxn id="141" idx="2"/>
          </p:cNvCxnSpPr>
          <p:nvPr/>
        </p:nvCxnSpPr>
        <p:spPr>
          <a:xfrm>
            <a:off x="3147545" y="2251344"/>
            <a:ext cx="175566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Rechte verbindingslijn met pijl 192"/>
          <p:cNvCxnSpPr>
            <a:stCxn id="141" idx="6"/>
            <a:endCxn id="150" idx="2"/>
          </p:cNvCxnSpPr>
          <p:nvPr/>
        </p:nvCxnSpPr>
        <p:spPr>
          <a:xfrm>
            <a:off x="5316312" y="2251344"/>
            <a:ext cx="173427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0" name="Rechte verbindingslijn met pijl 199"/>
          <p:cNvCxnSpPr>
            <a:stCxn id="111" idx="6"/>
            <a:endCxn id="136" idx="2"/>
          </p:cNvCxnSpPr>
          <p:nvPr/>
        </p:nvCxnSpPr>
        <p:spPr>
          <a:xfrm>
            <a:off x="2175294" y="3200288"/>
            <a:ext cx="16737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2" name="Rechte verbindingslijn met pijl 201"/>
          <p:cNvCxnSpPr>
            <a:stCxn id="136" idx="6"/>
            <a:endCxn id="145" idx="2"/>
          </p:cNvCxnSpPr>
          <p:nvPr/>
        </p:nvCxnSpPr>
        <p:spPr>
          <a:xfrm>
            <a:off x="4262176" y="3200288"/>
            <a:ext cx="175566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4" name="Rechte verbindingslijn met pijl 203"/>
          <p:cNvCxnSpPr>
            <a:stCxn id="145" idx="6"/>
            <a:endCxn id="154" idx="2"/>
          </p:cNvCxnSpPr>
          <p:nvPr/>
        </p:nvCxnSpPr>
        <p:spPr>
          <a:xfrm>
            <a:off x="6430943" y="3200288"/>
            <a:ext cx="165239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Rechte verbindingslijn met pijl 205"/>
          <p:cNvCxnSpPr>
            <a:stCxn id="110" idx="6"/>
            <a:endCxn id="135" idx="2"/>
          </p:cNvCxnSpPr>
          <p:nvPr/>
        </p:nvCxnSpPr>
        <p:spPr>
          <a:xfrm>
            <a:off x="1060663" y="4149428"/>
            <a:ext cx="175566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Rechte verbindingslijn met pijl 207"/>
          <p:cNvCxnSpPr>
            <a:stCxn id="135" idx="6"/>
            <a:endCxn id="144" idx="2"/>
          </p:cNvCxnSpPr>
          <p:nvPr/>
        </p:nvCxnSpPr>
        <p:spPr>
          <a:xfrm>
            <a:off x="3229430" y="4149428"/>
            <a:ext cx="175566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Rechte verbindingslijn met pijl 209"/>
          <p:cNvCxnSpPr>
            <a:stCxn id="144" idx="6"/>
            <a:endCxn id="153" idx="2"/>
          </p:cNvCxnSpPr>
          <p:nvPr/>
        </p:nvCxnSpPr>
        <p:spPr>
          <a:xfrm>
            <a:off x="5398197" y="4149428"/>
            <a:ext cx="175566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1163937" y="569602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" name="Rechte verbindingslijn met pijl 4"/>
          <p:cNvCxnSpPr>
            <a:stCxn id="60" idx="4"/>
            <a:endCxn id="4" idx="0"/>
          </p:cNvCxnSpPr>
          <p:nvPr/>
        </p:nvCxnSpPr>
        <p:spPr>
          <a:xfrm>
            <a:off x="1370486" y="895041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3229430" y="569602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4" name="Rechte verbindingslijn met pijl 63"/>
          <p:cNvCxnSpPr>
            <a:stCxn id="63" idx="4"/>
          </p:cNvCxnSpPr>
          <p:nvPr/>
        </p:nvCxnSpPr>
        <p:spPr>
          <a:xfrm>
            <a:off x="3435979" y="895041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64"/>
          <p:cNvSpPr/>
          <p:nvPr/>
        </p:nvSpPr>
        <p:spPr>
          <a:xfrm>
            <a:off x="5398197" y="569602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6" name="Rechte verbindingslijn met pijl 65"/>
          <p:cNvCxnSpPr>
            <a:stCxn id="65" idx="4"/>
          </p:cNvCxnSpPr>
          <p:nvPr/>
        </p:nvCxnSpPr>
        <p:spPr>
          <a:xfrm>
            <a:off x="5604746" y="895041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Ovaal 66"/>
          <p:cNvSpPr/>
          <p:nvPr/>
        </p:nvSpPr>
        <p:spPr>
          <a:xfrm>
            <a:off x="7463690" y="569602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8" name="Rechte verbindingslijn met pijl 67"/>
          <p:cNvCxnSpPr>
            <a:stCxn id="67" idx="4"/>
          </p:cNvCxnSpPr>
          <p:nvPr/>
        </p:nvCxnSpPr>
        <p:spPr>
          <a:xfrm>
            <a:off x="7670239" y="895041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60" idx="6"/>
            <a:endCxn id="63" idx="2"/>
          </p:cNvCxnSpPr>
          <p:nvPr/>
        </p:nvCxnSpPr>
        <p:spPr>
          <a:xfrm>
            <a:off x="1577036" y="732322"/>
            <a:ext cx="1652394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>
            <a:stCxn id="63" idx="6"/>
            <a:endCxn id="65" idx="2"/>
          </p:cNvCxnSpPr>
          <p:nvPr/>
        </p:nvCxnSpPr>
        <p:spPr>
          <a:xfrm>
            <a:off x="3642528" y="732322"/>
            <a:ext cx="1755669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>
            <a:stCxn id="65" idx="6"/>
            <a:endCxn id="67" idx="2"/>
          </p:cNvCxnSpPr>
          <p:nvPr/>
        </p:nvCxnSpPr>
        <p:spPr>
          <a:xfrm>
            <a:off x="5811296" y="732322"/>
            <a:ext cx="1652394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Ovaal 78"/>
          <p:cNvSpPr/>
          <p:nvPr/>
        </p:nvSpPr>
        <p:spPr>
          <a:xfrm>
            <a:off x="1163937" y="5532543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0" name="Rechte verbindingslijn met pijl 79"/>
          <p:cNvCxnSpPr>
            <a:stCxn id="79" idx="0"/>
            <a:endCxn id="109" idx="2"/>
          </p:cNvCxnSpPr>
          <p:nvPr/>
        </p:nvCxnSpPr>
        <p:spPr>
          <a:xfrm flipV="1">
            <a:off x="1370486" y="5125745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>
            <a:stCxn id="79" idx="6"/>
            <a:endCxn id="85" idx="2"/>
          </p:cNvCxnSpPr>
          <p:nvPr/>
        </p:nvCxnSpPr>
        <p:spPr>
          <a:xfrm>
            <a:off x="1577036" y="5695262"/>
            <a:ext cx="1652394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Ovaal 84"/>
          <p:cNvSpPr/>
          <p:nvPr/>
        </p:nvSpPr>
        <p:spPr>
          <a:xfrm>
            <a:off x="3229430" y="5532543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6" name="Rechte verbindingslijn met pijl 85"/>
          <p:cNvCxnSpPr>
            <a:stCxn id="85" idx="0"/>
          </p:cNvCxnSpPr>
          <p:nvPr/>
        </p:nvCxnSpPr>
        <p:spPr>
          <a:xfrm flipV="1">
            <a:off x="3435979" y="5125745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>
            <a:stCxn id="85" idx="6"/>
            <a:endCxn id="88" idx="2"/>
          </p:cNvCxnSpPr>
          <p:nvPr/>
        </p:nvCxnSpPr>
        <p:spPr>
          <a:xfrm>
            <a:off x="3642528" y="5695262"/>
            <a:ext cx="1816165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Ovaal 87"/>
          <p:cNvSpPr/>
          <p:nvPr/>
        </p:nvSpPr>
        <p:spPr>
          <a:xfrm>
            <a:off x="5458693" y="5532543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9" name="Rechte verbindingslijn met pijl 88"/>
          <p:cNvCxnSpPr>
            <a:stCxn id="88" idx="0"/>
          </p:cNvCxnSpPr>
          <p:nvPr/>
        </p:nvCxnSpPr>
        <p:spPr>
          <a:xfrm flipV="1">
            <a:off x="5665243" y="5125745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stCxn id="88" idx="6"/>
            <a:endCxn id="91" idx="2"/>
          </p:cNvCxnSpPr>
          <p:nvPr/>
        </p:nvCxnSpPr>
        <p:spPr>
          <a:xfrm>
            <a:off x="5871792" y="5695262"/>
            <a:ext cx="1652394" cy="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7524186" y="5532543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2" name="Rechte verbindingslijn met pijl 91"/>
          <p:cNvCxnSpPr>
            <a:stCxn id="91" idx="0"/>
          </p:cNvCxnSpPr>
          <p:nvPr/>
        </p:nvCxnSpPr>
        <p:spPr>
          <a:xfrm flipV="1">
            <a:off x="7730735" y="5125745"/>
            <a:ext cx="0" cy="40679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8"/>
          <p:cNvCxnSpPr>
            <a:stCxn id="60" idx="2"/>
            <a:endCxn id="79" idx="2"/>
          </p:cNvCxnSpPr>
          <p:nvPr/>
        </p:nvCxnSpPr>
        <p:spPr>
          <a:xfrm rot="10800000" flipV="1">
            <a:off x="1163937" y="732322"/>
            <a:ext cx="18214" cy="4962941"/>
          </a:xfrm>
          <a:prstGeom prst="curvedConnector3">
            <a:avLst>
              <a:gd name="adj1" fmla="val 4781819"/>
            </a:avLst>
          </a:prstGeom>
          <a:ln w="6350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Gekromde verbindingslijn 113"/>
          <p:cNvCxnSpPr>
            <a:stCxn id="99" idx="2"/>
            <a:endCxn id="106" idx="2"/>
          </p:cNvCxnSpPr>
          <p:nvPr/>
        </p:nvCxnSpPr>
        <p:spPr>
          <a:xfrm rot="10800000" flipV="1">
            <a:off x="2713057" y="244163"/>
            <a:ext cx="103275" cy="5939257"/>
          </a:xfrm>
          <a:prstGeom prst="curvedConnector3">
            <a:avLst>
              <a:gd name="adj1" fmla="val 481599"/>
            </a:avLst>
          </a:prstGeom>
          <a:ln w="6350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Gekromde verbindingslijn 114"/>
          <p:cNvCxnSpPr>
            <a:stCxn id="100" idx="2"/>
            <a:endCxn id="107" idx="2"/>
          </p:cNvCxnSpPr>
          <p:nvPr/>
        </p:nvCxnSpPr>
        <p:spPr>
          <a:xfrm rot="10800000" flipV="1">
            <a:off x="4985099" y="244163"/>
            <a:ext cx="18214" cy="5939257"/>
          </a:xfrm>
          <a:prstGeom prst="curvedConnector3">
            <a:avLst>
              <a:gd name="adj1" fmla="val 3109094"/>
            </a:avLst>
          </a:prstGeom>
          <a:ln w="6350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Ovaal 98"/>
          <p:cNvSpPr/>
          <p:nvPr/>
        </p:nvSpPr>
        <p:spPr>
          <a:xfrm>
            <a:off x="2816331" y="81444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0" name="Ovaal 99"/>
          <p:cNvSpPr/>
          <p:nvPr/>
        </p:nvSpPr>
        <p:spPr>
          <a:xfrm>
            <a:off x="4985099" y="81444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1" name="Ovaal 100"/>
          <p:cNvSpPr/>
          <p:nvPr/>
        </p:nvSpPr>
        <p:spPr>
          <a:xfrm>
            <a:off x="6947317" y="81444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" name="Rechte verbindingslijn met pijl 7"/>
          <p:cNvCxnSpPr>
            <a:stCxn id="99" idx="5"/>
            <a:endCxn id="63" idx="0"/>
          </p:cNvCxnSpPr>
          <p:nvPr/>
        </p:nvCxnSpPr>
        <p:spPr>
          <a:xfrm>
            <a:off x="3168933" y="359224"/>
            <a:ext cx="267046" cy="21037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stCxn id="100" idx="5"/>
            <a:endCxn id="65" idx="0"/>
          </p:cNvCxnSpPr>
          <p:nvPr/>
        </p:nvCxnSpPr>
        <p:spPr>
          <a:xfrm>
            <a:off x="5337701" y="359224"/>
            <a:ext cx="267046" cy="21037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101" idx="5"/>
            <a:endCxn id="67" idx="0"/>
          </p:cNvCxnSpPr>
          <p:nvPr/>
        </p:nvCxnSpPr>
        <p:spPr>
          <a:xfrm>
            <a:off x="7299919" y="359224"/>
            <a:ext cx="370320" cy="21037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al 105"/>
          <p:cNvSpPr/>
          <p:nvPr/>
        </p:nvSpPr>
        <p:spPr>
          <a:xfrm>
            <a:off x="2713057" y="6020701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7" name="Ovaal 106"/>
          <p:cNvSpPr/>
          <p:nvPr/>
        </p:nvSpPr>
        <p:spPr>
          <a:xfrm>
            <a:off x="4985099" y="6020701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Ovaal 107"/>
          <p:cNvSpPr/>
          <p:nvPr/>
        </p:nvSpPr>
        <p:spPr>
          <a:xfrm>
            <a:off x="7050591" y="6020701"/>
            <a:ext cx="413099" cy="325439"/>
          </a:xfrm>
          <a:prstGeom prst="ellips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3" name="Rechte verbindingslijn met pijl 22"/>
          <p:cNvCxnSpPr>
            <a:stCxn id="106" idx="7"/>
            <a:endCxn id="85" idx="4"/>
          </p:cNvCxnSpPr>
          <p:nvPr/>
        </p:nvCxnSpPr>
        <p:spPr>
          <a:xfrm flipV="1">
            <a:off x="3065659" y="5857982"/>
            <a:ext cx="370320" cy="21037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07" idx="7"/>
            <a:endCxn id="88" idx="4"/>
          </p:cNvCxnSpPr>
          <p:nvPr/>
        </p:nvCxnSpPr>
        <p:spPr>
          <a:xfrm flipV="1">
            <a:off x="5337701" y="5857982"/>
            <a:ext cx="327542" cy="21037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08" idx="7"/>
            <a:endCxn id="91" idx="4"/>
          </p:cNvCxnSpPr>
          <p:nvPr/>
        </p:nvCxnSpPr>
        <p:spPr>
          <a:xfrm flipV="1">
            <a:off x="7403193" y="5857982"/>
            <a:ext cx="327542" cy="21037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kromde verbindingslijn 123"/>
          <p:cNvCxnSpPr>
            <a:stCxn id="101" idx="2"/>
            <a:endCxn id="108" idx="2"/>
          </p:cNvCxnSpPr>
          <p:nvPr/>
        </p:nvCxnSpPr>
        <p:spPr>
          <a:xfrm rot="10800000" flipH="1" flipV="1">
            <a:off x="6947317" y="244163"/>
            <a:ext cx="103275" cy="5939257"/>
          </a:xfrm>
          <a:prstGeom prst="curvedConnector3">
            <a:avLst>
              <a:gd name="adj1" fmla="val -317465"/>
            </a:avLst>
          </a:prstGeom>
          <a:ln w="6350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Ovaal 126"/>
          <p:cNvSpPr/>
          <p:nvPr/>
        </p:nvSpPr>
        <p:spPr>
          <a:xfrm>
            <a:off x="2609782" y="1545918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  <a:endParaRPr lang="nl-NL" sz="1400" dirty="0"/>
          </a:p>
        </p:txBody>
      </p:sp>
      <p:sp>
        <p:nvSpPr>
          <p:cNvPr id="130" name="Ovaal 129"/>
          <p:cNvSpPr/>
          <p:nvPr/>
        </p:nvSpPr>
        <p:spPr>
          <a:xfrm>
            <a:off x="7050591" y="4474867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  <a:endParaRPr lang="nl-NL" sz="1400" dirty="0"/>
          </a:p>
        </p:txBody>
      </p:sp>
      <p:sp>
        <p:nvSpPr>
          <p:cNvPr id="160" name="Ovaal 159"/>
          <p:cNvSpPr/>
          <p:nvPr/>
        </p:nvSpPr>
        <p:spPr>
          <a:xfrm>
            <a:off x="6947317" y="1545918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  <a:endParaRPr lang="nl-NL" sz="1400" dirty="0"/>
          </a:p>
        </p:txBody>
      </p:sp>
      <p:sp>
        <p:nvSpPr>
          <p:cNvPr id="164" name="Ovaal 163"/>
          <p:cNvSpPr/>
          <p:nvPr/>
        </p:nvSpPr>
        <p:spPr>
          <a:xfrm>
            <a:off x="4778549" y="1545918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  <a:endParaRPr lang="nl-NL" sz="1400" dirty="0"/>
          </a:p>
        </p:txBody>
      </p:sp>
      <p:sp>
        <p:nvSpPr>
          <p:cNvPr id="166" name="Ovaal 165"/>
          <p:cNvSpPr/>
          <p:nvPr/>
        </p:nvSpPr>
        <p:spPr>
          <a:xfrm>
            <a:off x="4881824" y="4474867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  <a:endParaRPr lang="nl-NL" sz="1400" dirty="0"/>
          </a:p>
        </p:txBody>
      </p:sp>
      <p:sp>
        <p:nvSpPr>
          <p:cNvPr id="167" name="Ovaal 166"/>
          <p:cNvSpPr/>
          <p:nvPr/>
        </p:nvSpPr>
        <p:spPr>
          <a:xfrm>
            <a:off x="2713057" y="4474867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  <a:endParaRPr lang="nl-NL" sz="1400" dirty="0"/>
          </a:p>
        </p:txBody>
      </p:sp>
      <p:cxnSp>
        <p:nvCxnSpPr>
          <p:cNvPr id="40" name="Rechte verbindingslijn met pijl 39"/>
          <p:cNvCxnSpPr>
            <a:stCxn id="127" idx="4"/>
            <a:endCxn id="132" idx="0"/>
          </p:cNvCxnSpPr>
          <p:nvPr/>
        </p:nvCxnSpPr>
        <p:spPr>
          <a:xfrm>
            <a:off x="2816331" y="1871357"/>
            <a:ext cx="124664" cy="2172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164" idx="4"/>
            <a:endCxn id="141" idx="0"/>
          </p:cNvCxnSpPr>
          <p:nvPr/>
        </p:nvCxnSpPr>
        <p:spPr>
          <a:xfrm>
            <a:off x="4985099" y="1871357"/>
            <a:ext cx="124664" cy="2172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160" idx="4"/>
            <a:endCxn id="150" idx="0"/>
          </p:cNvCxnSpPr>
          <p:nvPr/>
        </p:nvCxnSpPr>
        <p:spPr>
          <a:xfrm>
            <a:off x="7153866" y="1871357"/>
            <a:ext cx="103275" cy="2172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167" idx="0"/>
            <a:endCxn id="135" idx="4"/>
          </p:cNvCxnSpPr>
          <p:nvPr/>
        </p:nvCxnSpPr>
        <p:spPr>
          <a:xfrm flipV="1">
            <a:off x="2919606" y="4312148"/>
            <a:ext cx="103275" cy="162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>
            <a:stCxn id="166" idx="0"/>
            <a:endCxn id="144" idx="4"/>
          </p:cNvCxnSpPr>
          <p:nvPr/>
        </p:nvCxnSpPr>
        <p:spPr>
          <a:xfrm flipV="1">
            <a:off x="5088373" y="4312148"/>
            <a:ext cx="103275" cy="162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130" idx="0"/>
            <a:endCxn id="153" idx="4"/>
          </p:cNvCxnSpPr>
          <p:nvPr/>
        </p:nvCxnSpPr>
        <p:spPr>
          <a:xfrm flipV="1">
            <a:off x="7257140" y="4312148"/>
            <a:ext cx="103275" cy="162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8" name="Ovaal 167"/>
          <p:cNvSpPr/>
          <p:nvPr/>
        </p:nvSpPr>
        <p:spPr>
          <a:xfrm>
            <a:off x="3332704" y="2684954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  <a:endParaRPr lang="nl-NL" sz="1400" dirty="0"/>
          </a:p>
        </p:txBody>
      </p:sp>
      <p:sp>
        <p:nvSpPr>
          <p:cNvPr id="170" name="Ovaal 169"/>
          <p:cNvSpPr/>
          <p:nvPr/>
        </p:nvSpPr>
        <p:spPr>
          <a:xfrm>
            <a:off x="5501472" y="2684954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  <a:endParaRPr lang="nl-NL" sz="1400" dirty="0"/>
          </a:p>
        </p:txBody>
      </p:sp>
      <p:sp>
        <p:nvSpPr>
          <p:cNvPr id="172" name="Ovaal 171"/>
          <p:cNvSpPr/>
          <p:nvPr/>
        </p:nvSpPr>
        <p:spPr>
          <a:xfrm>
            <a:off x="7566964" y="2684954"/>
            <a:ext cx="413099" cy="325439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  <a:endParaRPr lang="nl-NL" sz="1400" dirty="0"/>
          </a:p>
        </p:txBody>
      </p:sp>
      <p:cxnSp>
        <p:nvCxnSpPr>
          <p:cNvPr id="54" name="Rechte verbindingslijn met pijl 53"/>
          <p:cNvCxnSpPr>
            <a:stCxn id="168" idx="5"/>
            <a:endCxn id="136" idx="1"/>
          </p:cNvCxnSpPr>
          <p:nvPr/>
        </p:nvCxnSpPr>
        <p:spPr>
          <a:xfrm>
            <a:off x="3685307" y="2962734"/>
            <a:ext cx="224267" cy="1224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Rechte verbindingslijn met pijl 55"/>
          <p:cNvCxnSpPr>
            <a:stCxn id="170" idx="5"/>
            <a:endCxn id="145" idx="1"/>
          </p:cNvCxnSpPr>
          <p:nvPr/>
        </p:nvCxnSpPr>
        <p:spPr>
          <a:xfrm>
            <a:off x="5854074" y="2962734"/>
            <a:ext cx="224267" cy="1224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>
            <a:stCxn id="172" idx="5"/>
            <a:endCxn id="154" idx="1"/>
          </p:cNvCxnSpPr>
          <p:nvPr/>
        </p:nvCxnSpPr>
        <p:spPr>
          <a:xfrm>
            <a:off x="7919566" y="2962734"/>
            <a:ext cx="224267" cy="1224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30</a:t>
            </a:fld>
            <a:endParaRPr lang="nl-NL"/>
          </a:p>
        </p:txBody>
      </p:sp>
      <p:sp>
        <p:nvSpPr>
          <p:cNvPr id="2" name="Rectangle 1"/>
          <p:cNvSpPr/>
          <p:nvPr/>
        </p:nvSpPr>
        <p:spPr>
          <a:xfrm>
            <a:off x="26959" y="65538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Niching picking (Eaves et al., </a:t>
            </a:r>
            <a:r>
              <a:rPr lang="en-US" dirty="0" smtClean="0"/>
              <a:t>1977</a:t>
            </a:r>
            <a:r>
              <a:rPr lang="en-US" sz="1100" dirty="0" smtClean="0"/>
              <a:t>)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58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647564" y="81444"/>
            <a:ext cx="7848872" cy="6264696"/>
            <a:chOff x="611560" y="260648"/>
            <a:chExt cx="7848872" cy="6264696"/>
          </a:xfrm>
        </p:grpSpPr>
        <p:sp>
          <p:nvSpPr>
            <p:cNvPr id="4" name="Rechthoek 3"/>
            <p:cNvSpPr/>
            <p:nvPr/>
          </p:nvSpPr>
          <p:spPr>
            <a:xfrm>
              <a:off x="1127933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" name="Ovaal 12"/>
            <p:cNvSpPr/>
            <p:nvPr/>
          </p:nvSpPr>
          <p:spPr>
            <a:xfrm>
              <a:off x="611560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6" name="Rechte verbindingslijn met pijl 15"/>
            <p:cNvCxnSpPr>
              <a:stCxn id="13" idx="7"/>
              <a:endCxn id="4" idx="2"/>
            </p:cNvCxnSpPr>
            <p:nvPr/>
          </p:nvCxnSpPr>
          <p:spPr>
            <a:xfrm flipV="1">
              <a:off x="964162" y="1806482"/>
              <a:ext cx="370320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Rechthoek 108"/>
            <p:cNvSpPr/>
            <p:nvPr/>
          </p:nvSpPr>
          <p:spPr>
            <a:xfrm>
              <a:off x="1127933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10" name="Ovaal 109"/>
            <p:cNvSpPr/>
            <p:nvPr/>
          </p:nvSpPr>
          <p:spPr>
            <a:xfrm>
              <a:off x="611560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11" name="Ovaal 110"/>
            <p:cNvSpPr/>
            <p:nvPr/>
          </p:nvSpPr>
          <p:spPr>
            <a:xfrm>
              <a:off x="1726191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12" name="Rechte verbindingslijn met pijl 111"/>
            <p:cNvCxnSpPr>
              <a:stCxn id="110" idx="5"/>
              <a:endCxn id="109" idx="0"/>
            </p:cNvCxnSpPr>
            <p:nvPr/>
          </p:nvCxnSpPr>
          <p:spPr>
            <a:xfrm>
              <a:off x="964162" y="4443693"/>
              <a:ext cx="370320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Rechte verbindingslijn met pijl 112"/>
            <p:cNvCxnSpPr>
              <a:stCxn id="111" idx="4"/>
              <a:endCxn id="109" idx="0"/>
            </p:cNvCxnSpPr>
            <p:nvPr/>
          </p:nvCxnSpPr>
          <p:spPr>
            <a:xfrm flipH="1">
              <a:off x="1334482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Rechte verbindingslijn met pijl 121"/>
            <p:cNvCxnSpPr>
              <a:stCxn id="111" idx="0"/>
              <a:endCxn id="4" idx="2"/>
            </p:cNvCxnSpPr>
            <p:nvPr/>
          </p:nvCxnSpPr>
          <p:spPr>
            <a:xfrm flipH="1" flipV="1">
              <a:off x="1334482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1" name="Rechthoek 130"/>
            <p:cNvSpPr/>
            <p:nvPr/>
          </p:nvSpPr>
          <p:spPr>
            <a:xfrm>
              <a:off x="3214816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2" name="Ovaal 131"/>
            <p:cNvSpPr/>
            <p:nvPr/>
          </p:nvSpPr>
          <p:spPr>
            <a:xfrm>
              <a:off x="2698442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33" name="Rechte verbindingslijn met pijl 132"/>
            <p:cNvCxnSpPr>
              <a:stCxn id="132" idx="7"/>
              <a:endCxn id="131" idx="2"/>
            </p:cNvCxnSpPr>
            <p:nvPr/>
          </p:nvCxnSpPr>
          <p:spPr>
            <a:xfrm flipV="1">
              <a:off x="3051045" y="1806482"/>
              <a:ext cx="370320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Rechthoek 133"/>
            <p:cNvSpPr/>
            <p:nvPr/>
          </p:nvSpPr>
          <p:spPr>
            <a:xfrm>
              <a:off x="3214816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5" name="Ovaal 134"/>
            <p:cNvSpPr/>
            <p:nvPr/>
          </p:nvSpPr>
          <p:spPr>
            <a:xfrm>
              <a:off x="2780327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36" name="Ovaal 135"/>
            <p:cNvSpPr/>
            <p:nvPr/>
          </p:nvSpPr>
          <p:spPr>
            <a:xfrm>
              <a:off x="3813074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37" name="Rechte verbindingslijn met pijl 136"/>
            <p:cNvCxnSpPr>
              <a:stCxn id="135" idx="5"/>
              <a:endCxn id="134" idx="0"/>
            </p:cNvCxnSpPr>
            <p:nvPr/>
          </p:nvCxnSpPr>
          <p:spPr>
            <a:xfrm>
              <a:off x="3132929" y="4443693"/>
              <a:ext cx="288436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Rechte verbindingslijn met pijl 137"/>
            <p:cNvCxnSpPr>
              <a:stCxn id="136" idx="4"/>
              <a:endCxn id="134" idx="0"/>
            </p:cNvCxnSpPr>
            <p:nvPr/>
          </p:nvCxnSpPr>
          <p:spPr>
            <a:xfrm flipH="1">
              <a:off x="3421365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Rechte verbindingslijn met pijl 138"/>
            <p:cNvCxnSpPr>
              <a:stCxn id="136" idx="0"/>
              <a:endCxn id="131" idx="2"/>
            </p:cNvCxnSpPr>
            <p:nvPr/>
          </p:nvCxnSpPr>
          <p:spPr>
            <a:xfrm flipH="1" flipV="1">
              <a:off x="3421365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0" name="Rechthoek 139"/>
            <p:cNvSpPr/>
            <p:nvPr/>
          </p:nvSpPr>
          <p:spPr>
            <a:xfrm>
              <a:off x="5383583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41" name="Ovaal 140"/>
            <p:cNvSpPr/>
            <p:nvPr/>
          </p:nvSpPr>
          <p:spPr>
            <a:xfrm>
              <a:off x="4867210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42" name="Rechte verbindingslijn met pijl 141"/>
            <p:cNvCxnSpPr>
              <a:stCxn id="141" idx="7"/>
              <a:endCxn id="140" idx="2"/>
            </p:cNvCxnSpPr>
            <p:nvPr/>
          </p:nvCxnSpPr>
          <p:spPr>
            <a:xfrm flipV="1">
              <a:off x="5219812" y="1806482"/>
              <a:ext cx="370320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3" name="Rechthoek 142"/>
            <p:cNvSpPr/>
            <p:nvPr/>
          </p:nvSpPr>
          <p:spPr>
            <a:xfrm>
              <a:off x="5383583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44" name="Ovaal 143"/>
            <p:cNvSpPr/>
            <p:nvPr/>
          </p:nvSpPr>
          <p:spPr>
            <a:xfrm>
              <a:off x="4949095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45" name="Ovaal 144"/>
            <p:cNvSpPr/>
            <p:nvPr/>
          </p:nvSpPr>
          <p:spPr>
            <a:xfrm>
              <a:off x="5981841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46" name="Rechte verbindingslijn met pijl 145"/>
            <p:cNvCxnSpPr>
              <a:stCxn id="144" idx="5"/>
              <a:endCxn id="143" idx="0"/>
            </p:cNvCxnSpPr>
            <p:nvPr/>
          </p:nvCxnSpPr>
          <p:spPr>
            <a:xfrm>
              <a:off x="5301697" y="4443693"/>
              <a:ext cx="288436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7" name="Rechte verbindingslijn met pijl 146"/>
            <p:cNvCxnSpPr>
              <a:stCxn id="145" idx="4"/>
              <a:endCxn id="143" idx="0"/>
            </p:cNvCxnSpPr>
            <p:nvPr/>
          </p:nvCxnSpPr>
          <p:spPr>
            <a:xfrm flipH="1">
              <a:off x="5590132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Rechte verbindingslijn met pijl 147"/>
            <p:cNvCxnSpPr>
              <a:stCxn id="145" idx="0"/>
              <a:endCxn id="140" idx="2"/>
            </p:cNvCxnSpPr>
            <p:nvPr/>
          </p:nvCxnSpPr>
          <p:spPr>
            <a:xfrm flipH="1" flipV="1">
              <a:off x="5590132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9" name="Rechthoek 148"/>
            <p:cNvSpPr/>
            <p:nvPr/>
          </p:nvSpPr>
          <p:spPr>
            <a:xfrm>
              <a:off x="7449076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50" name="Ovaal 149"/>
            <p:cNvSpPr/>
            <p:nvPr/>
          </p:nvSpPr>
          <p:spPr>
            <a:xfrm>
              <a:off x="7014587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51" name="Rechte verbindingslijn met pijl 150"/>
            <p:cNvCxnSpPr>
              <a:stCxn id="150" idx="7"/>
              <a:endCxn id="149" idx="2"/>
            </p:cNvCxnSpPr>
            <p:nvPr/>
          </p:nvCxnSpPr>
          <p:spPr>
            <a:xfrm flipV="1">
              <a:off x="7367189" y="1806482"/>
              <a:ext cx="288436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2" name="Rechthoek 151"/>
            <p:cNvSpPr/>
            <p:nvPr/>
          </p:nvSpPr>
          <p:spPr>
            <a:xfrm>
              <a:off x="7449076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</a:t>
              </a:r>
              <a:endParaRPr lang="nl-NL" sz="1400" dirty="0"/>
            </a:p>
          </p:txBody>
        </p:sp>
        <p:sp>
          <p:nvSpPr>
            <p:cNvPr id="153" name="Ovaal 152"/>
            <p:cNvSpPr/>
            <p:nvPr/>
          </p:nvSpPr>
          <p:spPr>
            <a:xfrm>
              <a:off x="7117862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54" name="Ovaal 153"/>
            <p:cNvSpPr/>
            <p:nvPr/>
          </p:nvSpPr>
          <p:spPr>
            <a:xfrm>
              <a:off x="8047333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55" name="Rechte verbindingslijn met pijl 154"/>
            <p:cNvCxnSpPr>
              <a:stCxn id="153" idx="5"/>
              <a:endCxn id="152" idx="0"/>
            </p:cNvCxnSpPr>
            <p:nvPr/>
          </p:nvCxnSpPr>
          <p:spPr>
            <a:xfrm>
              <a:off x="7470464" y="4443693"/>
              <a:ext cx="185161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Rechte verbindingslijn met pijl 155"/>
            <p:cNvCxnSpPr>
              <a:stCxn id="154" idx="4"/>
              <a:endCxn id="152" idx="0"/>
            </p:cNvCxnSpPr>
            <p:nvPr/>
          </p:nvCxnSpPr>
          <p:spPr>
            <a:xfrm flipH="1">
              <a:off x="7655625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Rechte verbindingslijn met pijl 156"/>
            <p:cNvCxnSpPr>
              <a:stCxn id="154" idx="0"/>
              <a:endCxn id="149" idx="2"/>
            </p:cNvCxnSpPr>
            <p:nvPr/>
          </p:nvCxnSpPr>
          <p:spPr>
            <a:xfrm flipH="1" flipV="1">
              <a:off x="7655625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9" name="Rechte verbindingslijn met pijl 188"/>
            <p:cNvCxnSpPr>
              <a:stCxn id="13" idx="6"/>
              <a:endCxn id="132" idx="2"/>
            </p:cNvCxnSpPr>
            <p:nvPr/>
          </p:nvCxnSpPr>
          <p:spPr>
            <a:xfrm>
              <a:off x="1024659" y="2430548"/>
              <a:ext cx="167378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1" name="Rechte verbindingslijn met pijl 190"/>
            <p:cNvCxnSpPr>
              <a:stCxn id="132" idx="6"/>
              <a:endCxn id="141" idx="2"/>
            </p:cNvCxnSpPr>
            <p:nvPr/>
          </p:nvCxnSpPr>
          <p:spPr>
            <a:xfrm>
              <a:off x="3111541" y="2430548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3" name="Rechte verbindingslijn met pijl 192"/>
            <p:cNvCxnSpPr>
              <a:stCxn id="141" idx="6"/>
              <a:endCxn id="150" idx="2"/>
            </p:cNvCxnSpPr>
            <p:nvPr/>
          </p:nvCxnSpPr>
          <p:spPr>
            <a:xfrm>
              <a:off x="5280308" y="2430548"/>
              <a:ext cx="173427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0" name="Rechte verbindingslijn met pijl 199"/>
            <p:cNvCxnSpPr>
              <a:stCxn id="111" idx="6"/>
              <a:endCxn id="136" idx="2"/>
            </p:cNvCxnSpPr>
            <p:nvPr/>
          </p:nvCxnSpPr>
          <p:spPr>
            <a:xfrm>
              <a:off x="2139290" y="3379492"/>
              <a:ext cx="167378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2" name="Rechte verbindingslijn met pijl 201"/>
            <p:cNvCxnSpPr>
              <a:stCxn id="136" idx="6"/>
              <a:endCxn id="145" idx="2"/>
            </p:cNvCxnSpPr>
            <p:nvPr/>
          </p:nvCxnSpPr>
          <p:spPr>
            <a:xfrm>
              <a:off x="4226172" y="337949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4" name="Rechte verbindingslijn met pijl 203"/>
            <p:cNvCxnSpPr>
              <a:stCxn id="145" idx="6"/>
              <a:endCxn id="154" idx="2"/>
            </p:cNvCxnSpPr>
            <p:nvPr/>
          </p:nvCxnSpPr>
          <p:spPr>
            <a:xfrm>
              <a:off x="6394939" y="3379492"/>
              <a:ext cx="165239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6" name="Rechte verbindingslijn met pijl 205"/>
            <p:cNvCxnSpPr>
              <a:stCxn id="110" idx="6"/>
              <a:endCxn id="135" idx="2"/>
            </p:cNvCxnSpPr>
            <p:nvPr/>
          </p:nvCxnSpPr>
          <p:spPr>
            <a:xfrm>
              <a:off x="1024659" y="432863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Rechte verbindingslijn met pijl 207"/>
            <p:cNvCxnSpPr>
              <a:stCxn id="135" idx="6"/>
              <a:endCxn id="144" idx="2"/>
            </p:cNvCxnSpPr>
            <p:nvPr/>
          </p:nvCxnSpPr>
          <p:spPr>
            <a:xfrm>
              <a:off x="3193426" y="432863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0" name="Rechte verbindingslijn met pijl 209"/>
            <p:cNvCxnSpPr>
              <a:stCxn id="144" idx="6"/>
              <a:endCxn id="153" idx="2"/>
            </p:cNvCxnSpPr>
            <p:nvPr/>
          </p:nvCxnSpPr>
          <p:spPr>
            <a:xfrm>
              <a:off x="5362193" y="432863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Ovaal 59"/>
            <p:cNvSpPr/>
            <p:nvPr/>
          </p:nvSpPr>
          <p:spPr>
            <a:xfrm>
              <a:off x="1127933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" name="Rechte verbindingslijn met pijl 4"/>
            <p:cNvCxnSpPr>
              <a:stCxn id="60" idx="4"/>
              <a:endCxn id="4" idx="0"/>
            </p:cNvCxnSpPr>
            <p:nvPr/>
          </p:nvCxnSpPr>
          <p:spPr>
            <a:xfrm>
              <a:off x="1334482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Ovaal 62"/>
            <p:cNvSpPr/>
            <p:nvPr/>
          </p:nvSpPr>
          <p:spPr>
            <a:xfrm>
              <a:off x="3193426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4" name="Rechte verbindingslijn met pijl 63"/>
            <p:cNvCxnSpPr>
              <a:stCxn id="63" idx="4"/>
            </p:cNvCxnSpPr>
            <p:nvPr/>
          </p:nvCxnSpPr>
          <p:spPr>
            <a:xfrm>
              <a:off x="3399975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Ovaal 64"/>
            <p:cNvSpPr/>
            <p:nvPr/>
          </p:nvSpPr>
          <p:spPr>
            <a:xfrm>
              <a:off x="5362193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6" name="Rechte verbindingslijn met pijl 65"/>
            <p:cNvCxnSpPr>
              <a:stCxn id="65" idx="4"/>
            </p:cNvCxnSpPr>
            <p:nvPr/>
          </p:nvCxnSpPr>
          <p:spPr>
            <a:xfrm>
              <a:off x="5568742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Ovaal 66"/>
            <p:cNvSpPr/>
            <p:nvPr/>
          </p:nvSpPr>
          <p:spPr>
            <a:xfrm>
              <a:off x="7427686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8" name="Rechte verbindingslijn met pijl 67"/>
            <p:cNvCxnSpPr>
              <a:stCxn id="67" idx="4"/>
            </p:cNvCxnSpPr>
            <p:nvPr/>
          </p:nvCxnSpPr>
          <p:spPr>
            <a:xfrm>
              <a:off x="7634235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Rechte verbindingslijn met pijl 68"/>
            <p:cNvCxnSpPr>
              <a:stCxn id="60" idx="6"/>
              <a:endCxn id="63" idx="2"/>
            </p:cNvCxnSpPr>
            <p:nvPr/>
          </p:nvCxnSpPr>
          <p:spPr>
            <a:xfrm>
              <a:off x="1541032" y="91152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Rechte verbindingslijn met pijl 71"/>
            <p:cNvCxnSpPr>
              <a:stCxn id="63" idx="6"/>
              <a:endCxn id="65" idx="2"/>
            </p:cNvCxnSpPr>
            <p:nvPr/>
          </p:nvCxnSpPr>
          <p:spPr>
            <a:xfrm>
              <a:off x="3606524" y="911526"/>
              <a:ext cx="1755669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Rechte verbindingslijn met pijl 75"/>
            <p:cNvCxnSpPr>
              <a:stCxn id="65" idx="6"/>
              <a:endCxn id="67" idx="2"/>
            </p:cNvCxnSpPr>
            <p:nvPr/>
          </p:nvCxnSpPr>
          <p:spPr>
            <a:xfrm>
              <a:off x="5775292" y="91152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9" name="Ovaal 78"/>
            <p:cNvSpPr/>
            <p:nvPr/>
          </p:nvSpPr>
          <p:spPr>
            <a:xfrm>
              <a:off x="1127933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0" name="Rechte verbindingslijn met pijl 79"/>
            <p:cNvCxnSpPr>
              <a:stCxn id="79" idx="0"/>
              <a:endCxn id="109" idx="2"/>
            </p:cNvCxnSpPr>
            <p:nvPr/>
          </p:nvCxnSpPr>
          <p:spPr>
            <a:xfrm flipV="1">
              <a:off x="1334482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>
              <a:stCxn id="79" idx="6"/>
              <a:endCxn id="85" idx="2"/>
            </p:cNvCxnSpPr>
            <p:nvPr/>
          </p:nvCxnSpPr>
          <p:spPr>
            <a:xfrm>
              <a:off x="1541032" y="587446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3193426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6" name="Rechte verbindingslijn met pijl 85"/>
            <p:cNvCxnSpPr>
              <a:stCxn id="85" idx="0"/>
            </p:cNvCxnSpPr>
            <p:nvPr/>
          </p:nvCxnSpPr>
          <p:spPr>
            <a:xfrm flipV="1">
              <a:off x="3399975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Rechte verbindingslijn met pijl 86"/>
            <p:cNvCxnSpPr>
              <a:stCxn id="85" idx="6"/>
              <a:endCxn id="88" idx="2"/>
            </p:cNvCxnSpPr>
            <p:nvPr/>
          </p:nvCxnSpPr>
          <p:spPr>
            <a:xfrm>
              <a:off x="3606524" y="5874466"/>
              <a:ext cx="1816165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8" name="Ovaal 87"/>
            <p:cNvSpPr/>
            <p:nvPr/>
          </p:nvSpPr>
          <p:spPr>
            <a:xfrm>
              <a:off x="5422689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9" name="Rechte verbindingslijn met pijl 88"/>
            <p:cNvCxnSpPr>
              <a:stCxn id="88" idx="0"/>
            </p:cNvCxnSpPr>
            <p:nvPr/>
          </p:nvCxnSpPr>
          <p:spPr>
            <a:xfrm flipV="1">
              <a:off x="5629239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Rechte verbindingslijn met pijl 89"/>
            <p:cNvCxnSpPr>
              <a:stCxn id="88" idx="6"/>
              <a:endCxn id="91" idx="2"/>
            </p:cNvCxnSpPr>
            <p:nvPr/>
          </p:nvCxnSpPr>
          <p:spPr>
            <a:xfrm>
              <a:off x="5835788" y="587446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1" name="Ovaal 90"/>
            <p:cNvSpPr/>
            <p:nvPr/>
          </p:nvSpPr>
          <p:spPr>
            <a:xfrm>
              <a:off x="7488182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92" name="Rechte verbindingslijn met pijl 91"/>
            <p:cNvCxnSpPr>
              <a:stCxn id="91" idx="0"/>
            </p:cNvCxnSpPr>
            <p:nvPr/>
          </p:nvCxnSpPr>
          <p:spPr>
            <a:xfrm flipV="1">
              <a:off x="7694731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kromde verbindingslijn 18"/>
            <p:cNvCxnSpPr>
              <a:stCxn id="60" idx="2"/>
              <a:endCxn id="79" idx="2"/>
            </p:cNvCxnSpPr>
            <p:nvPr/>
          </p:nvCxnSpPr>
          <p:spPr>
            <a:xfrm rot="10800000" flipV="1">
              <a:off x="1127933" y="911526"/>
              <a:ext cx="18214" cy="4962941"/>
            </a:xfrm>
            <a:prstGeom prst="curvedConnector3">
              <a:avLst>
                <a:gd name="adj1" fmla="val 4781819"/>
              </a:avLst>
            </a:prstGeom>
            <a:ln w="6350">
              <a:solidFill>
                <a:schemeClr val="bg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Gekromde verbindingslijn 113"/>
            <p:cNvCxnSpPr>
              <a:stCxn id="99" idx="2"/>
              <a:endCxn id="106" idx="2"/>
            </p:cNvCxnSpPr>
            <p:nvPr/>
          </p:nvCxnSpPr>
          <p:spPr>
            <a:xfrm rot="10800000" flipV="1">
              <a:off x="2677053" y="423367"/>
              <a:ext cx="103275" cy="5939257"/>
            </a:xfrm>
            <a:prstGeom prst="curvedConnector3">
              <a:avLst>
                <a:gd name="adj1" fmla="val 481599"/>
              </a:avLst>
            </a:prstGeom>
            <a:ln w="635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Gekromde verbindingslijn 114"/>
            <p:cNvCxnSpPr>
              <a:stCxn id="100" idx="2"/>
              <a:endCxn id="107" idx="2"/>
            </p:cNvCxnSpPr>
            <p:nvPr/>
          </p:nvCxnSpPr>
          <p:spPr>
            <a:xfrm rot="10800000" flipV="1">
              <a:off x="4949095" y="423367"/>
              <a:ext cx="18214" cy="5939257"/>
            </a:xfrm>
            <a:prstGeom prst="curvedConnector3">
              <a:avLst>
                <a:gd name="adj1" fmla="val 3109094"/>
              </a:avLst>
            </a:prstGeom>
            <a:ln w="635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9" name="Ovaal 98"/>
            <p:cNvSpPr/>
            <p:nvPr/>
          </p:nvSpPr>
          <p:spPr>
            <a:xfrm>
              <a:off x="2780327" y="260648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0" name="Ovaal 99"/>
            <p:cNvSpPr/>
            <p:nvPr/>
          </p:nvSpPr>
          <p:spPr>
            <a:xfrm>
              <a:off x="4949095" y="260648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1" name="Ovaal 100"/>
            <p:cNvSpPr/>
            <p:nvPr/>
          </p:nvSpPr>
          <p:spPr>
            <a:xfrm>
              <a:off x="6911313" y="260648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" name="Rechte verbindingslijn met pijl 7"/>
            <p:cNvCxnSpPr>
              <a:stCxn id="99" idx="5"/>
              <a:endCxn id="63" idx="0"/>
            </p:cNvCxnSpPr>
            <p:nvPr/>
          </p:nvCxnSpPr>
          <p:spPr>
            <a:xfrm>
              <a:off x="3132929" y="538428"/>
              <a:ext cx="267046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10"/>
            <p:cNvCxnSpPr>
              <a:stCxn id="100" idx="5"/>
              <a:endCxn id="65" idx="0"/>
            </p:cNvCxnSpPr>
            <p:nvPr/>
          </p:nvCxnSpPr>
          <p:spPr>
            <a:xfrm>
              <a:off x="5301697" y="538428"/>
              <a:ext cx="267046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14"/>
            <p:cNvCxnSpPr>
              <a:stCxn id="101" idx="5"/>
              <a:endCxn id="67" idx="0"/>
            </p:cNvCxnSpPr>
            <p:nvPr/>
          </p:nvCxnSpPr>
          <p:spPr>
            <a:xfrm>
              <a:off x="7263915" y="538428"/>
              <a:ext cx="370320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/>
            <p:cNvSpPr/>
            <p:nvPr/>
          </p:nvSpPr>
          <p:spPr>
            <a:xfrm>
              <a:off x="2677053" y="6199905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7" name="Ovaal 106"/>
            <p:cNvSpPr/>
            <p:nvPr/>
          </p:nvSpPr>
          <p:spPr>
            <a:xfrm>
              <a:off x="4949095" y="6199905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Ovaal 107"/>
            <p:cNvSpPr/>
            <p:nvPr/>
          </p:nvSpPr>
          <p:spPr>
            <a:xfrm>
              <a:off x="7014587" y="6199905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3" name="Rechte verbindingslijn met pijl 22"/>
            <p:cNvCxnSpPr>
              <a:stCxn id="106" idx="7"/>
              <a:endCxn id="85" idx="4"/>
            </p:cNvCxnSpPr>
            <p:nvPr/>
          </p:nvCxnSpPr>
          <p:spPr>
            <a:xfrm flipV="1">
              <a:off x="3029655" y="6037186"/>
              <a:ext cx="370320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stCxn id="107" idx="7"/>
              <a:endCxn id="88" idx="4"/>
            </p:cNvCxnSpPr>
            <p:nvPr/>
          </p:nvCxnSpPr>
          <p:spPr>
            <a:xfrm flipV="1">
              <a:off x="5301697" y="6037186"/>
              <a:ext cx="327542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met pijl 26"/>
            <p:cNvCxnSpPr>
              <a:stCxn id="108" idx="7"/>
              <a:endCxn id="91" idx="4"/>
            </p:cNvCxnSpPr>
            <p:nvPr/>
          </p:nvCxnSpPr>
          <p:spPr>
            <a:xfrm flipV="1">
              <a:off x="7367189" y="6037186"/>
              <a:ext cx="327542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kromde verbindingslijn 123"/>
            <p:cNvCxnSpPr>
              <a:stCxn id="101" idx="2"/>
              <a:endCxn id="108" idx="2"/>
            </p:cNvCxnSpPr>
            <p:nvPr/>
          </p:nvCxnSpPr>
          <p:spPr>
            <a:xfrm rot="10800000" flipH="1" flipV="1">
              <a:off x="6911313" y="423367"/>
              <a:ext cx="103275" cy="5939257"/>
            </a:xfrm>
            <a:prstGeom prst="curvedConnector3">
              <a:avLst>
                <a:gd name="adj1" fmla="val -317465"/>
              </a:avLst>
            </a:prstGeom>
            <a:ln w="635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7" name="Ovaal 126"/>
            <p:cNvSpPr/>
            <p:nvPr/>
          </p:nvSpPr>
          <p:spPr>
            <a:xfrm>
              <a:off x="2573778" y="172512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30" name="Ovaal 129"/>
            <p:cNvSpPr/>
            <p:nvPr/>
          </p:nvSpPr>
          <p:spPr>
            <a:xfrm>
              <a:off x="7014587" y="4654071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0" name="Ovaal 159"/>
            <p:cNvSpPr/>
            <p:nvPr/>
          </p:nvSpPr>
          <p:spPr>
            <a:xfrm>
              <a:off x="6911313" y="172512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4" name="Ovaal 163"/>
            <p:cNvSpPr/>
            <p:nvPr/>
          </p:nvSpPr>
          <p:spPr>
            <a:xfrm>
              <a:off x="4742545" y="172512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6" name="Ovaal 165"/>
            <p:cNvSpPr/>
            <p:nvPr/>
          </p:nvSpPr>
          <p:spPr>
            <a:xfrm>
              <a:off x="4845820" y="4654071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7" name="Ovaal 166"/>
            <p:cNvSpPr/>
            <p:nvPr/>
          </p:nvSpPr>
          <p:spPr>
            <a:xfrm>
              <a:off x="2677053" y="4654071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cxnSp>
          <p:nvCxnSpPr>
            <p:cNvPr id="40" name="Rechte verbindingslijn met pijl 39"/>
            <p:cNvCxnSpPr>
              <a:stCxn id="127" idx="4"/>
              <a:endCxn id="132" idx="0"/>
            </p:cNvCxnSpPr>
            <p:nvPr/>
          </p:nvCxnSpPr>
          <p:spPr>
            <a:xfrm>
              <a:off x="2780327" y="2050561"/>
              <a:ext cx="124664" cy="2172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Rechte verbindingslijn met pijl 41"/>
            <p:cNvCxnSpPr>
              <a:stCxn id="164" idx="4"/>
              <a:endCxn id="141" idx="0"/>
            </p:cNvCxnSpPr>
            <p:nvPr/>
          </p:nvCxnSpPr>
          <p:spPr>
            <a:xfrm>
              <a:off x="4949095" y="2050561"/>
              <a:ext cx="124664" cy="2172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Rechte verbindingslijn met pijl 43"/>
            <p:cNvCxnSpPr>
              <a:stCxn id="160" idx="4"/>
              <a:endCxn id="150" idx="0"/>
            </p:cNvCxnSpPr>
            <p:nvPr/>
          </p:nvCxnSpPr>
          <p:spPr>
            <a:xfrm>
              <a:off x="7117862" y="2050561"/>
              <a:ext cx="103275" cy="2172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Rechte verbindingslijn met pijl 45"/>
            <p:cNvCxnSpPr>
              <a:stCxn id="167" idx="0"/>
              <a:endCxn id="135" idx="4"/>
            </p:cNvCxnSpPr>
            <p:nvPr/>
          </p:nvCxnSpPr>
          <p:spPr>
            <a:xfrm flipV="1">
              <a:off x="2883602" y="4491352"/>
              <a:ext cx="103275" cy="1627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Rechte verbindingslijn met pijl 47"/>
            <p:cNvCxnSpPr>
              <a:stCxn id="166" idx="0"/>
              <a:endCxn id="144" idx="4"/>
            </p:cNvCxnSpPr>
            <p:nvPr/>
          </p:nvCxnSpPr>
          <p:spPr>
            <a:xfrm flipV="1">
              <a:off x="5052369" y="4491352"/>
              <a:ext cx="103275" cy="1627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51"/>
            <p:cNvCxnSpPr>
              <a:stCxn id="130" idx="0"/>
              <a:endCxn id="153" idx="4"/>
            </p:cNvCxnSpPr>
            <p:nvPr/>
          </p:nvCxnSpPr>
          <p:spPr>
            <a:xfrm flipV="1">
              <a:off x="7221136" y="4491352"/>
              <a:ext cx="103275" cy="1627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8" name="Ovaal 167"/>
            <p:cNvSpPr/>
            <p:nvPr/>
          </p:nvSpPr>
          <p:spPr>
            <a:xfrm>
              <a:off x="3296700" y="286415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</a:t>
              </a:r>
              <a:endParaRPr lang="nl-NL" sz="1400" dirty="0"/>
            </a:p>
          </p:txBody>
        </p:sp>
        <p:sp>
          <p:nvSpPr>
            <p:cNvPr id="170" name="Ovaal 169"/>
            <p:cNvSpPr/>
            <p:nvPr/>
          </p:nvSpPr>
          <p:spPr>
            <a:xfrm>
              <a:off x="5465468" y="286415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</a:t>
              </a:r>
              <a:endParaRPr lang="nl-NL" sz="1400" dirty="0"/>
            </a:p>
          </p:txBody>
        </p:sp>
        <p:sp>
          <p:nvSpPr>
            <p:cNvPr id="172" name="Ovaal 171"/>
            <p:cNvSpPr/>
            <p:nvPr/>
          </p:nvSpPr>
          <p:spPr>
            <a:xfrm>
              <a:off x="7530960" y="286415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</a:t>
              </a:r>
              <a:endParaRPr lang="nl-NL" sz="1400" dirty="0"/>
            </a:p>
          </p:txBody>
        </p:sp>
        <p:cxnSp>
          <p:nvCxnSpPr>
            <p:cNvPr id="54" name="Rechte verbindingslijn met pijl 53"/>
            <p:cNvCxnSpPr>
              <a:stCxn id="168" idx="5"/>
              <a:endCxn id="136" idx="1"/>
            </p:cNvCxnSpPr>
            <p:nvPr/>
          </p:nvCxnSpPr>
          <p:spPr>
            <a:xfrm>
              <a:off x="3649303" y="3141938"/>
              <a:ext cx="224267" cy="1224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Rechte verbindingslijn met pijl 55"/>
            <p:cNvCxnSpPr>
              <a:stCxn id="170" idx="5"/>
              <a:endCxn id="145" idx="1"/>
            </p:cNvCxnSpPr>
            <p:nvPr/>
          </p:nvCxnSpPr>
          <p:spPr>
            <a:xfrm>
              <a:off x="5818070" y="3141938"/>
              <a:ext cx="224267" cy="1224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Rechte verbindingslijn met pijl 57"/>
            <p:cNvCxnSpPr>
              <a:stCxn id="172" idx="5"/>
              <a:endCxn id="154" idx="1"/>
            </p:cNvCxnSpPr>
            <p:nvPr/>
          </p:nvCxnSpPr>
          <p:spPr>
            <a:xfrm>
              <a:off x="7883562" y="3141938"/>
              <a:ext cx="224267" cy="1224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" name="Rechte verbindingslijn met pijl 2"/>
            <p:cNvCxnSpPr>
              <a:stCxn id="4" idx="3"/>
              <a:endCxn id="132" idx="1"/>
            </p:cNvCxnSpPr>
            <p:nvPr/>
          </p:nvCxnSpPr>
          <p:spPr>
            <a:xfrm>
              <a:off x="1541032" y="1643763"/>
              <a:ext cx="1217907" cy="6717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met pijl 6"/>
            <p:cNvCxnSpPr>
              <a:stCxn id="4" idx="3"/>
              <a:endCxn id="135" idx="0"/>
            </p:cNvCxnSpPr>
            <p:nvPr/>
          </p:nvCxnSpPr>
          <p:spPr>
            <a:xfrm>
              <a:off x="1541032" y="1643763"/>
              <a:ext cx="1445845" cy="2522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met pijl 9"/>
            <p:cNvCxnSpPr>
              <a:stCxn id="109" idx="3"/>
              <a:endCxn id="132" idx="4"/>
            </p:cNvCxnSpPr>
            <p:nvPr/>
          </p:nvCxnSpPr>
          <p:spPr>
            <a:xfrm flipV="1">
              <a:off x="1541032" y="2593267"/>
              <a:ext cx="1363960" cy="25489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met pijl 13"/>
            <p:cNvCxnSpPr>
              <a:stCxn id="109" idx="3"/>
              <a:endCxn id="135" idx="3"/>
            </p:cNvCxnSpPr>
            <p:nvPr/>
          </p:nvCxnSpPr>
          <p:spPr>
            <a:xfrm flipV="1">
              <a:off x="1541032" y="4443693"/>
              <a:ext cx="1299792" cy="6985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met pijl 19"/>
            <p:cNvCxnSpPr>
              <a:stCxn id="134" idx="3"/>
              <a:endCxn id="141" idx="4"/>
            </p:cNvCxnSpPr>
            <p:nvPr/>
          </p:nvCxnSpPr>
          <p:spPr>
            <a:xfrm flipV="1">
              <a:off x="3627914" y="2593267"/>
              <a:ext cx="1445845" cy="25489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/>
            <p:cNvCxnSpPr>
              <a:stCxn id="134" idx="3"/>
              <a:endCxn id="144" idx="3"/>
            </p:cNvCxnSpPr>
            <p:nvPr/>
          </p:nvCxnSpPr>
          <p:spPr>
            <a:xfrm flipV="1">
              <a:off x="3627914" y="4443693"/>
              <a:ext cx="1381677" cy="6985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/>
            <p:cNvCxnSpPr>
              <a:stCxn id="143" idx="3"/>
              <a:endCxn id="153" idx="3"/>
            </p:cNvCxnSpPr>
            <p:nvPr/>
          </p:nvCxnSpPr>
          <p:spPr>
            <a:xfrm flipV="1">
              <a:off x="5796681" y="4443693"/>
              <a:ext cx="1381677" cy="6985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/>
            <p:cNvCxnSpPr>
              <a:stCxn id="131" idx="3"/>
              <a:endCxn id="141" idx="1"/>
            </p:cNvCxnSpPr>
            <p:nvPr/>
          </p:nvCxnSpPr>
          <p:spPr>
            <a:xfrm>
              <a:off x="3627914" y="1643763"/>
              <a:ext cx="1299792" cy="6717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>
              <a:stCxn id="140" idx="3"/>
              <a:endCxn id="150" idx="1"/>
            </p:cNvCxnSpPr>
            <p:nvPr/>
          </p:nvCxnSpPr>
          <p:spPr>
            <a:xfrm>
              <a:off x="5796681" y="1643763"/>
              <a:ext cx="1278402" cy="6717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/>
            <p:cNvCxnSpPr>
              <a:stCxn id="131" idx="3"/>
              <a:endCxn id="144" idx="0"/>
            </p:cNvCxnSpPr>
            <p:nvPr/>
          </p:nvCxnSpPr>
          <p:spPr>
            <a:xfrm>
              <a:off x="3627914" y="1643763"/>
              <a:ext cx="1527730" cy="2522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140" idx="3"/>
              <a:endCxn id="153" idx="0"/>
            </p:cNvCxnSpPr>
            <p:nvPr/>
          </p:nvCxnSpPr>
          <p:spPr>
            <a:xfrm>
              <a:off x="5796681" y="1643763"/>
              <a:ext cx="1527730" cy="2522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met pijl 46"/>
            <p:cNvCxnSpPr>
              <a:stCxn id="143" idx="3"/>
              <a:endCxn id="150" idx="4"/>
            </p:cNvCxnSpPr>
            <p:nvPr/>
          </p:nvCxnSpPr>
          <p:spPr>
            <a:xfrm flipV="1">
              <a:off x="5796681" y="2593267"/>
              <a:ext cx="1424455" cy="25489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kstvak 49"/>
            <p:cNvSpPr txBox="1"/>
            <p:nvPr/>
          </p:nvSpPr>
          <p:spPr>
            <a:xfrm>
              <a:off x="1826630" y="1393612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a</a:t>
              </a:r>
              <a:r>
                <a:rPr lang="en-US" sz="2800" baseline="-25000" dirty="0" smtClean="0"/>
                <a:t>1</a:t>
              </a:r>
              <a:endParaRPr lang="nl-NL" sz="2800" baseline="-25000" dirty="0"/>
            </a:p>
          </p:txBody>
        </p:sp>
        <p:sp>
          <p:nvSpPr>
            <p:cNvPr id="158" name="Tekstvak 157"/>
            <p:cNvSpPr txBox="1"/>
            <p:nvPr/>
          </p:nvSpPr>
          <p:spPr>
            <a:xfrm>
              <a:off x="3938163" y="1412776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a</a:t>
              </a:r>
              <a:r>
                <a:rPr lang="en-US" sz="2800" baseline="-25000" dirty="0"/>
                <a:t>2</a:t>
              </a:r>
              <a:endParaRPr lang="nl-NL" sz="2800" baseline="-25000" dirty="0"/>
            </a:p>
          </p:txBody>
        </p:sp>
        <p:sp>
          <p:nvSpPr>
            <p:cNvPr id="159" name="Tekstvak 158"/>
            <p:cNvSpPr txBox="1"/>
            <p:nvPr/>
          </p:nvSpPr>
          <p:spPr>
            <a:xfrm>
              <a:off x="6097979" y="1412776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a</a:t>
              </a:r>
              <a:r>
                <a:rPr lang="en-US" sz="2800" baseline="-25000" dirty="0"/>
                <a:t>3</a:t>
              </a:r>
              <a:endParaRPr lang="nl-NL" sz="2800" baseline="-25000" dirty="0"/>
            </a:p>
          </p:txBody>
        </p:sp>
        <p:sp>
          <p:nvSpPr>
            <p:cNvPr id="161" name="Tekstvak 160"/>
            <p:cNvSpPr txBox="1"/>
            <p:nvPr/>
          </p:nvSpPr>
          <p:spPr>
            <a:xfrm>
              <a:off x="6188390" y="4816791"/>
              <a:ext cx="359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a</a:t>
              </a:r>
              <a:r>
                <a:rPr lang="en-US" sz="1400" baseline="-25000" dirty="0"/>
                <a:t>3</a:t>
              </a:r>
              <a:endParaRPr lang="nl-NL" sz="1400" baseline="-25000" dirty="0"/>
            </a:p>
          </p:txBody>
        </p:sp>
        <p:sp>
          <p:nvSpPr>
            <p:cNvPr id="162" name="Tekstvak 161"/>
            <p:cNvSpPr txBox="1"/>
            <p:nvPr/>
          </p:nvSpPr>
          <p:spPr>
            <a:xfrm>
              <a:off x="3970154" y="4816791"/>
              <a:ext cx="359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a</a:t>
              </a:r>
              <a:r>
                <a:rPr lang="en-US" sz="1400" baseline="-25000" dirty="0" smtClean="0"/>
                <a:t>2</a:t>
              </a:r>
              <a:endParaRPr lang="nl-NL" sz="1400" baseline="-25000" dirty="0"/>
            </a:p>
          </p:txBody>
        </p:sp>
        <p:sp>
          <p:nvSpPr>
            <p:cNvPr id="163" name="Tekstvak 162"/>
            <p:cNvSpPr txBox="1"/>
            <p:nvPr/>
          </p:nvSpPr>
          <p:spPr>
            <a:xfrm>
              <a:off x="1850856" y="4816791"/>
              <a:ext cx="359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a</a:t>
              </a:r>
              <a:r>
                <a:rPr lang="en-US" sz="1400" baseline="-25000" dirty="0" smtClean="0"/>
                <a:t>1</a:t>
              </a:r>
              <a:endParaRPr lang="nl-NL" sz="1400" baseline="-25000" dirty="0"/>
            </a:p>
          </p:txBody>
        </p:sp>
        <p:sp>
          <p:nvSpPr>
            <p:cNvPr id="165" name="Tekstvak 164"/>
            <p:cNvSpPr txBox="1"/>
            <p:nvPr/>
          </p:nvSpPr>
          <p:spPr>
            <a:xfrm>
              <a:off x="1747581" y="4439846"/>
              <a:ext cx="343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b</a:t>
              </a:r>
              <a:r>
                <a:rPr lang="en-US" sz="1400" baseline="-25000" dirty="0"/>
                <a:t>1</a:t>
              </a:r>
              <a:endParaRPr lang="nl-NL" sz="1400" baseline="-250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1819779" y="2463279"/>
              <a:ext cx="457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  <a:r>
                <a:rPr lang="en-US" sz="2400" baseline="-25000" dirty="0"/>
                <a:t>1</a:t>
              </a:r>
              <a:endParaRPr lang="nl-NL" sz="2400" baseline="-25000" dirty="0"/>
            </a:p>
          </p:txBody>
        </p:sp>
        <p:sp>
          <p:nvSpPr>
            <p:cNvPr id="171" name="Tekstvak 170"/>
            <p:cNvSpPr txBox="1"/>
            <p:nvPr/>
          </p:nvSpPr>
          <p:spPr>
            <a:xfrm>
              <a:off x="3923928" y="2401724"/>
              <a:ext cx="5036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b</a:t>
              </a:r>
              <a:r>
                <a:rPr lang="en-US" sz="2800" baseline="-25000" dirty="0" smtClean="0"/>
                <a:t>2</a:t>
              </a:r>
              <a:endParaRPr lang="nl-NL" sz="2800" baseline="-25000" dirty="0"/>
            </a:p>
          </p:txBody>
        </p:sp>
        <p:sp>
          <p:nvSpPr>
            <p:cNvPr id="173" name="Tekstvak 172"/>
            <p:cNvSpPr txBox="1"/>
            <p:nvPr/>
          </p:nvSpPr>
          <p:spPr>
            <a:xfrm>
              <a:off x="6012160" y="2401724"/>
              <a:ext cx="5036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b</a:t>
              </a:r>
              <a:r>
                <a:rPr lang="en-US" sz="2800" baseline="-25000" dirty="0" smtClean="0"/>
                <a:t>3</a:t>
              </a:r>
              <a:endParaRPr lang="nl-NL" sz="2800" baseline="-25000" dirty="0"/>
            </a:p>
          </p:txBody>
        </p:sp>
        <p:sp>
          <p:nvSpPr>
            <p:cNvPr id="175" name="Tekstvak 174"/>
            <p:cNvSpPr txBox="1"/>
            <p:nvPr/>
          </p:nvSpPr>
          <p:spPr>
            <a:xfrm>
              <a:off x="5981841" y="4521205"/>
              <a:ext cx="343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b</a:t>
              </a:r>
              <a:r>
                <a:rPr lang="en-US" sz="1400" baseline="-25000" dirty="0" smtClean="0"/>
                <a:t>3</a:t>
              </a:r>
              <a:endParaRPr lang="nl-NL" sz="1400" baseline="-25000" dirty="0"/>
            </a:p>
          </p:txBody>
        </p:sp>
        <p:sp>
          <p:nvSpPr>
            <p:cNvPr id="177" name="Tekstvak 176"/>
            <p:cNvSpPr txBox="1"/>
            <p:nvPr/>
          </p:nvSpPr>
          <p:spPr>
            <a:xfrm>
              <a:off x="3885272" y="4491352"/>
              <a:ext cx="343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b</a:t>
              </a:r>
              <a:r>
                <a:rPr lang="en-US" sz="1400" baseline="-25000" dirty="0" smtClean="0"/>
                <a:t>2</a:t>
              </a:r>
              <a:endParaRPr lang="nl-NL" sz="1400" baseline="-25000" dirty="0"/>
            </a:p>
          </p:txBody>
        </p:sp>
      </p:grp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31</a:t>
            </a:fld>
            <a:endParaRPr lang="nl-NL"/>
          </a:p>
        </p:txBody>
      </p:sp>
      <p:sp>
        <p:nvSpPr>
          <p:cNvPr id="2" name="Rectangle 1"/>
          <p:cNvSpPr/>
          <p:nvPr/>
        </p:nvSpPr>
        <p:spPr>
          <a:xfrm>
            <a:off x="26959" y="65538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Niching picking (Eaves et al., </a:t>
            </a:r>
            <a:r>
              <a:rPr lang="en-US" dirty="0" smtClean="0"/>
              <a:t>1977</a:t>
            </a:r>
            <a:r>
              <a:rPr lang="en-US" sz="1100" dirty="0" smtClean="0"/>
              <a:t>)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9145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32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323528" y="421747"/>
            <a:ext cx="83632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“Niche-picking”</a:t>
            </a:r>
            <a:endParaRPr lang="nl-NL" sz="4000" baseline="-25000" dirty="0" smtClean="0"/>
          </a:p>
          <a:p>
            <a:endParaRPr lang="nl-NL" sz="2800" dirty="0"/>
          </a:p>
          <a:p>
            <a:r>
              <a:rPr lang="nl-NL" sz="2800" dirty="0"/>
              <a:t>During development children seek out and create and are furnished surrounding (E) that fit their phenotype.</a:t>
            </a:r>
          </a:p>
          <a:p>
            <a:endParaRPr lang="nl-NL" sz="2800" dirty="0"/>
          </a:p>
          <a:p>
            <a:r>
              <a:rPr lang="nl-NL" sz="2800" dirty="0"/>
              <a:t>A smart child growing up will pick the niche that fits her/her phenotypic intelligence.</a:t>
            </a:r>
          </a:p>
          <a:p>
            <a:endParaRPr lang="nl-NL" sz="2800" dirty="0"/>
          </a:p>
          <a:p>
            <a:r>
              <a:rPr lang="nl-NL" sz="2800" dirty="0"/>
              <a:t>A anxious child growing up may pick out the niche that least aggrevates his / her phenotypic anxiety. </a:t>
            </a:r>
          </a:p>
          <a:p>
            <a:endParaRPr lang="nl-NL" sz="2800" dirty="0"/>
          </a:p>
          <a:p>
            <a:r>
              <a:rPr lang="nl-NL" sz="2800" dirty="0" smtClean="0">
                <a:solidFill>
                  <a:srgbClr val="FF0000"/>
                </a:solidFill>
              </a:rPr>
              <a:t>Phenotype </a:t>
            </a:r>
            <a:r>
              <a:rPr lang="nl-NL" sz="2800" dirty="0">
                <a:solidFill>
                  <a:srgbClr val="FF0000"/>
                </a:solidFill>
              </a:rPr>
              <a:t>of twin 1 at time t -&gt; environment of twin </a:t>
            </a:r>
            <a:r>
              <a:rPr lang="nl-NL" sz="2800" dirty="0" smtClean="0">
                <a:solidFill>
                  <a:srgbClr val="FF0000"/>
                </a:solidFill>
              </a:rPr>
              <a:t>1 </a:t>
            </a:r>
            <a:r>
              <a:rPr lang="nl-NL" sz="2800" dirty="0">
                <a:solidFill>
                  <a:srgbClr val="FF0000"/>
                </a:solidFill>
              </a:rPr>
              <a:t>at time t+1 (parameters </a:t>
            </a:r>
            <a:r>
              <a:rPr lang="nl-NL" sz="2800" dirty="0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nl-NL" sz="2800" baseline="-25000" dirty="0" smtClean="0">
                <a:solidFill>
                  <a:srgbClr val="FF0000"/>
                </a:solidFill>
              </a:rPr>
              <a:t>t</a:t>
            </a:r>
            <a:r>
              <a:rPr lang="nl-NL" sz="2800" dirty="0" smtClean="0">
                <a:solidFill>
                  <a:srgbClr val="FF0000"/>
                </a:solidFill>
              </a:rPr>
              <a:t>)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2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33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179512" y="319722"/>
            <a:ext cx="885698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Mutual influences</a:t>
            </a:r>
          </a:p>
          <a:p>
            <a:endParaRPr lang="nl-NL" sz="2800" dirty="0"/>
          </a:p>
          <a:p>
            <a:r>
              <a:rPr lang="nl-NL" sz="2800" dirty="0" smtClean="0"/>
              <a:t>During development children’s behavior may contribute to the environment of their siblings.</a:t>
            </a:r>
          </a:p>
          <a:p>
            <a:endParaRPr lang="nl-NL" sz="2800" dirty="0" smtClean="0"/>
          </a:p>
          <a:p>
            <a:r>
              <a:rPr lang="nl-NL" sz="2800" dirty="0" smtClean="0"/>
              <a:t>A smart child growing up will pick the niche that fits her/her phenotypic intelligence and in so doing may influence (contriibute to) the environment of his or her sibling.</a:t>
            </a:r>
          </a:p>
          <a:p>
            <a:endParaRPr lang="nl-NL" sz="2800" dirty="0"/>
          </a:p>
          <a:p>
            <a:r>
              <a:rPr lang="nl-NL" sz="2800" dirty="0" smtClean="0"/>
              <a:t>A behavior of an anxious child may be a source of stress for his or her siblings. </a:t>
            </a:r>
          </a:p>
          <a:p>
            <a:endParaRPr lang="nl-NL" sz="2800" dirty="0"/>
          </a:p>
          <a:p>
            <a:r>
              <a:rPr lang="nl-NL" sz="2800" dirty="0" smtClean="0">
                <a:solidFill>
                  <a:srgbClr val="FF0000"/>
                </a:solidFill>
              </a:rPr>
              <a:t>Phenotype of twin 1 at time t -&gt; environment of twin 2 at time t+1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 smtClean="0">
                <a:solidFill>
                  <a:srgbClr val="FF0000"/>
                </a:solidFill>
              </a:rPr>
              <a:t>(parameters </a:t>
            </a:r>
            <a:r>
              <a:rPr lang="nl-NL" sz="2800" dirty="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800" baseline="-25000" dirty="0" smtClean="0">
                <a:solidFill>
                  <a:srgbClr val="FF0000"/>
                </a:solidFill>
              </a:rPr>
              <a:t>t</a:t>
            </a:r>
            <a:r>
              <a:rPr lang="nl-NL" sz="2800" dirty="0">
                <a:solidFill>
                  <a:srgbClr val="FF0000"/>
                </a:solidFill>
              </a:rPr>
              <a:t>)</a:t>
            </a:r>
            <a:endParaRPr lang="nl-NL" sz="2800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5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 simplex T=4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Identification in ACE simplex </a:t>
            </a:r>
            <a:r>
              <a:rPr lang="en-US" b="1" dirty="0" smtClean="0"/>
              <a:t>with no additional constraints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Except:</a:t>
            </a:r>
            <a:r>
              <a:rPr lang="en-US" dirty="0" smtClean="0"/>
              <a:t>  Occasion specific residual variance decomposition: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[y(t)|A(t), E(t), C(t)] = </a:t>
            </a:r>
            <a:r>
              <a:rPr lang="en-US" dirty="0" err="1" smtClean="0"/>
              <a:t>var</a:t>
            </a:r>
            <a:r>
              <a:rPr lang="en-US" dirty="0" smtClean="0"/>
              <a:t>[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(t)]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[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(t)] = </a:t>
            </a:r>
            <a:r>
              <a:rPr lang="en-US" dirty="0" err="1" smtClean="0"/>
              <a:t>var</a:t>
            </a:r>
            <a:r>
              <a:rPr lang="en-US" dirty="0" smtClean="0"/>
              <a:t>[a(t)]+</a:t>
            </a:r>
            <a:r>
              <a:rPr lang="en-US" dirty="0" err="1" smtClean="0"/>
              <a:t>var</a:t>
            </a:r>
            <a:r>
              <a:rPr lang="en-US" dirty="0" smtClean="0"/>
              <a:t>[e(t)], t=1,…,4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Identification #1 T=4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ph</a:t>
            </a:r>
            <a:r>
              <a:rPr lang="en-US" baseline="-25000" dirty="0" err="1" smtClean="0">
                <a:solidFill>
                  <a:srgbClr val="0070C0"/>
                </a:solidFill>
              </a:rPr>
              <a:t>ti</a:t>
            </a:r>
            <a:r>
              <a:rPr lang="en-US" dirty="0" err="1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aseline="-25000" dirty="0" smtClean="0">
                <a:solidFill>
                  <a:srgbClr val="0070C0"/>
                </a:solidFill>
                <a:sym typeface="Wingdings" pitchFamily="2" charset="2"/>
              </a:rPr>
              <a:t>(t+1)j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i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=j) </a:t>
            </a:r>
            <a:r>
              <a:rPr lang="en-US" dirty="0" smtClean="0">
                <a:solidFill>
                  <a:srgbClr val="0070C0"/>
                </a:solidFill>
              </a:rPr>
              <a:t> 		</a:t>
            </a:r>
            <a:r>
              <a:rPr lang="en-US" dirty="0" err="1" smtClean="0">
                <a:solidFill>
                  <a:srgbClr val="0070C0"/>
                </a:solidFill>
              </a:rPr>
              <a:t>ph</a:t>
            </a:r>
            <a:r>
              <a:rPr lang="en-US" baseline="-25000" dirty="0" err="1" smtClean="0">
                <a:solidFill>
                  <a:srgbClr val="0070C0"/>
                </a:solidFill>
              </a:rPr>
              <a:t>ti</a:t>
            </a:r>
            <a:r>
              <a:rPr lang="en-US" dirty="0" err="1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aseline="-25000" dirty="0" smtClean="0">
                <a:solidFill>
                  <a:srgbClr val="0070C0"/>
                </a:solidFill>
                <a:sym typeface="Wingdings" pitchFamily="2" charset="2"/>
              </a:rPr>
              <a:t>(t+1)j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i≠j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)</a:t>
            </a:r>
            <a:endParaRPr lang="en-US" dirty="0" smtClean="0">
              <a:solidFill>
                <a:srgbClr val="FF0000"/>
              </a:solidFill>
              <a:latin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3	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(not ID)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latin typeface="Symbol" pitchFamily="18" charset="2"/>
              </a:rPr>
              <a:t>a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=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baseline="-25000" dirty="0" smtClean="0"/>
              <a:t>3</a:t>
            </a:r>
            <a:r>
              <a:rPr lang="en-US" dirty="0" smtClean="0">
                <a:sym typeface="Wingdings" pitchFamily="2" charset="2"/>
              </a:rPr>
              <a:t> 	</a:t>
            </a:r>
            <a:r>
              <a:rPr lang="en-US" dirty="0" smtClean="0"/>
              <a:t> 		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=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3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=b</a:t>
            </a:r>
            <a:r>
              <a:rPr lang="en-US" baseline="-25000" dirty="0" smtClean="0"/>
              <a:t>0</a:t>
            </a:r>
            <a:r>
              <a:rPr lang="en-US" baseline="-25000" dirty="0" smtClean="0">
                <a:latin typeface="Symbol" pitchFamily="18" charset="2"/>
              </a:rPr>
              <a:t>a</a:t>
            </a:r>
            <a:r>
              <a:rPr lang="en-US" dirty="0" smtClean="0"/>
              <a:t>+(</a:t>
            </a:r>
            <a:r>
              <a:rPr lang="en-US" dirty="0"/>
              <a:t>k-1</a:t>
            </a:r>
            <a:r>
              <a:rPr lang="en-US" dirty="0" smtClean="0"/>
              <a:t>)*b</a:t>
            </a:r>
            <a:r>
              <a:rPr lang="en-US" baseline="-25000" dirty="0" smtClean="0"/>
              <a:t>1</a:t>
            </a:r>
            <a:r>
              <a:rPr lang="en-US" baseline="-25000" dirty="0" smtClean="0">
                <a:latin typeface="Symbol" pitchFamily="18" charset="2"/>
              </a:rPr>
              <a:t>a	</a:t>
            </a:r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baseline="-25000" dirty="0" err="1" smtClean="0"/>
              <a:t>k</a:t>
            </a:r>
            <a:r>
              <a:rPr lang="en-US" dirty="0" smtClean="0"/>
              <a:t>=b</a:t>
            </a:r>
            <a:r>
              <a:rPr lang="en-US" baseline="-25000" dirty="0" smtClean="0"/>
              <a:t>0</a:t>
            </a:r>
            <a:r>
              <a:rPr lang="en-US" baseline="-25000" dirty="0">
                <a:latin typeface="Symbol" pitchFamily="18" charset="2"/>
              </a:rPr>
              <a:t>b</a:t>
            </a:r>
            <a:r>
              <a:rPr lang="en-US" dirty="0" smtClean="0"/>
              <a:t>+(</a:t>
            </a:r>
            <a:r>
              <a:rPr lang="en-US" dirty="0"/>
              <a:t>k-1)*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baseline="-25000" dirty="0" smtClean="0">
                <a:latin typeface="Symbol" pitchFamily="18" charset="2"/>
              </a:rPr>
              <a:t>b </a:t>
            </a:r>
            <a:r>
              <a:rPr lang="en-US" dirty="0"/>
              <a:t>(</a:t>
            </a:r>
            <a:r>
              <a:rPr lang="en-US" dirty="0" smtClean="0"/>
              <a:t>k=1,2,3)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but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US" b="1" dirty="0" smtClean="0">
              <a:latin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b="1" dirty="0">
                <a:solidFill>
                  <a:srgbClr val="FF0000"/>
                </a:solidFill>
              </a:rPr>
              <a:t> 		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3		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(not ID)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Presence of C </a:t>
            </a:r>
            <a:r>
              <a:rPr lang="en-US" b="1" dirty="0" smtClean="0">
                <a:sym typeface="Wingdings" pitchFamily="2" charset="2"/>
              </a:rPr>
              <a:t>not relevant</a:t>
            </a:r>
            <a:r>
              <a:rPr lang="en-US" dirty="0" smtClean="0">
                <a:sym typeface="Wingdings" pitchFamily="2" charset="2"/>
              </a:rPr>
              <a:t> to this </a:t>
            </a:r>
            <a:r>
              <a:rPr lang="en-US" dirty="0" smtClean="0">
                <a:sym typeface="Wingdings" pitchFamily="2" charset="2"/>
              </a:rPr>
              <a:t>results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Good…..?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3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647564" y="81444"/>
            <a:ext cx="7848872" cy="6264696"/>
            <a:chOff x="611560" y="260648"/>
            <a:chExt cx="7848872" cy="6264696"/>
          </a:xfrm>
        </p:grpSpPr>
        <p:sp>
          <p:nvSpPr>
            <p:cNvPr id="4" name="Rechthoek 3"/>
            <p:cNvSpPr/>
            <p:nvPr/>
          </p:nvSpPr>
          <p:spPr>
            <a:xfrm>
              <a:off x="1127933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" name="Ovaal 12"/>
            <p:cNvSpPr/>
            <p:nvPr/>
          </p:nvSpPr>
          <p:spPr>
            <a:xfrm>
              <a:off x="611560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6" name="Rechte verbindingslijn met pijl 15"/>
            <p:cNvCxnSpPr>
              <a:stCxn id="13" idx="7"/>
              <a:endCxn id="4" idx="2"/>
            </p:cNvCxnSpPr>
            <p:nvPr/>
          </p:nvCxnSpPr>
          <p:spPr>
            <a:xfrm flipV="1">
              <a:off x="964162" y="1806482"/>
              <a:ext cx="370320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Rechthoek 108"/>
            <p:cNvSpPr/>
            <p:nvPr/>
          </p:nvSpPr>
          <p:spPr>
            <a:xfrm>
              <a:off x="1127933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10" name="Ovaal 109"/>
            <p:cNvSpPr/>
            <p:nvPr/>
          </p:nvSpPr>
          <p:spPr>
            <a:xfrm>
              <a:off x="611560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11" name="Ovaal 110"/>
            <p:cNvSpPr/>
            <p:nvPr/>
          </p:nvSpPr>
          <p:spPr>
            <a:xfrm>
              <a:off x="1726191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12" name="Rechte verbindingslijn met pijl 111"/>
            <p:cNvCxnSpPr>
              <a:stCxn id="110" idx="5"/>
              <a:endCxn id="109" idx="0"/>
            </p:cNvCxnSpPr>
            <p:nvPr/>
          </p:nvCxnSpPr>
          <p:spPr>
            <a:xfrm>
              <a:off x="964162" y="4443693"/>
              <a:ext cx="370320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Rechte verbindingslijn met pijl 112"/>
            <p:cNvCxnSpPr>
              <a:stCxn id="111" idx="4"/>
              <a:endCxn id="109" idx="0"/>
            </p:cNvCxnSpPr>
            <p:nvPr/>
          </p:nvCxnSpPr>
          <p:spPr>
            <a:xfrm flipH="1">
              <a:off x="1334482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Rechte verbindingslijn met pijl 121"/>
            <p:cNvCxnSpPr>
              <a:stCxn id="111" idx="0"/>
              <a:endCxn id="4" idx="2"/>
            </p:cNvCxnSpPr>
            <p:nvPr/>
          </p:nvCxnSpPr>
          <p:spPr>
            <a:xfrm flipH="1" flipV="1">
              <a:off x="1334482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1" name="Rechthoek 130"/>
            <p:cNvSpPr/>
            <p:nvPr/>
          </p:nvSpPr>
          <p:spPr>
            <a:xfrm>
              <a:off x="3214816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2" name="Ovaal 131"/>
            <p:cNvSpPr/>
            <p:nvPr/>
          </p:nvSpPr>
          <p:spPr>
            <a:xfrm>
              <a:off x="2698442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33" name="Rechte verbindingslijn met pijl 132"/>
            <p:cNvCxnSpPr>
              <a:stCxn id="132" idx="7"/>
              <a:endCxn id="131" idx="2"/>
            </p:cNvCxnSpPr>
            <p:nvPr/>
          </p:nvCxnSpPr>
          <p:spPr>
            <a:xfrm flipV="1">
              <a:off x="3051045" y="1806482"/>
              <a:ext cx="370320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Rechthoek 133"/>
            <p:cNvSpPr/>
            <p:nvPr/>
          </p:nvSpPr>
          <p:spPr>
            <a:xfrm>
              <a:off x="3214816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5" name="Ovaal 134"/>
            <p:cNvSpPr/>
            <p:nvPr/>
          </p:nvSpPr>
          <p:spPr>
            <a:xfrm>
              <a:off x="2780327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36" name="Ovaal 135"/>
            <p:cNvSpPr/>
            <p:nvPr/>
          </p:nvSpPr>
          <p:spPr>
            <a:xfrm>
              <a:off x="3813074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37" name="Rechte verbindingslijn met pijl 136"/>
            <p:cNvCxnSpPr>
              <a:stCxn id="135" idx="5"/>
              <a:endCxn id="134" idx="0"/>
            </p:cNvCxnSpPr>
            <p:nvPr/>
          </p:nvCxnSpPr>
          <p:spPr>
            <a:xfrm>
              <a:off x="3132929" y="4443693"/>
              <a:ext cx="288436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Rechte verbindingslijn met pijl 137"/>
            <p:cNvCxnSpPr>
              <a:stCxn id="136" idx="4"/>
              <a:endCxn id="134" idx="0"/>
            </p:cNvCxnSpPr>
            <p:nvPr/>
          </p:nvCxnSpPr>
          <p:spPr>
            <a:xfrm flipH="1">
              <a:off x="3421365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Rechte verbindingslijn met pijl 138"/>
            <p:cNvCxnSpPr>
              <a:stCxn id="136" idx="0"/>
              <a:endCxn id="131" idx="2"/>
            </p:cNvCxnSpPr>
            <p:nvPr/>
          </p:nvCxnSpPr>
          <p:spPr>
            <a:xfrm flipH="1" flipV="1">
              <a:off x="3421365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0" name="Rechthoek 139"/>
            <p:cNvSpPr/>
            <p:nvPr/>
          </p:nvSpPr>
          <p:spPr>
            <a:xfrm>
              <a:off x="5383583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41" name="Ovaal 140"/>
            <p:cNvSpPr/>
            <p:nvPr/>
          </p:nvSpPr>
          <p:spPr>
            <a:xfrm>
              <a:off x="4867210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42" name="Rechte verbindingslijn met pijl 141"/>
            <p:cNvCxnSpPr>
              <a:stCxn id="141" idx="7"/>
              <a:endCxn id="140" idx="2"/>
            </p:cNvCxnSpPr>
            <p:nvPr/>
          </p:nvCxnSpPr>
          <p:spPr>
            <a:xfrm flipV="1">
              <a:off x="5219812" y="1806482"/>
              <a:ext cx="370320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3" name="Rechthoek 142"/>
            <p:cNvSpPr/>
            <p:nvPr/>
          </p:nvSpPr>
          <p:spPr>
            <a:xfrm>
              <a:off x="5383583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44" name="Ovaal 143"/>
            <p:cNvSpPr/>
            <p:nvPr/>
          </p:nvSpPr>
          <p:spPr>
            <a:xfrm>
              <a:off x="4949095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45" name="Ovaal 144"/>
            <p:cNvSpPr/>
            <p:nvPr/>
          </p:nvSpPr>
          <p:spPr>
            <a:xfrm>
              <a:off x="5981841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46" name="Rechte verbindingslijn met pijl 145"/>
            <p:cNvCxnSpPr>
              <a:stCxn id="144" idx="5"/>
              <a:endCxn id="143" idx="0"/>
            </p:cNvCxnSpPr>
            <p:nvPr/>
          </p:nvCxnSpPr>
          <p:spPr>
            <a:xfrm>
              <a:off x="5301697" y="4443693"/>
              <a:ext cx="288436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7" name="Rechte verbindingslijn met pijl 146"/>
            <p:cNvCxnSpPr>
              <a:stCxn id="145" idx="4"/>
              <a:endCxn id="143" idx="0"/>
            </p:cNvCxnSpPr>
            <p:nvPr/>
          </p:nvCxnSpPr>
          <p:spPr>
            <a:xfrm flipH="1">
              <a:off x="5590132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Rechte verbindingslijn met pijl 147"/>
            <p:cNvCxnSpPr>
              <a:stCxn id="145" idx="0"/>
              <a:endCxn id="140" idx="2"/>
            </p:cNvCxnSpPr>
            <p:nvPr/>
          </p:nvCxnSpPr>
          <p:spPr>
            <a:xfrm flipH="1" flipV="1">
              <a:off x="5590132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9" name="Rechthoek 148"/>
            <p:cNvSpPr/>
            <p:nvPr/>
          </p:nvSpPr>
          <p:spPr>
            <a:xfrm>
              <a:off x="7449076" y="1481043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50" name="Ovaal 149"/>
            <p:cNvSpPr/>
            <p:nvPr/>
          </p:nvSpPr>
          <p:spPr>
            <a:xfrm>
              <a:off x="7014587" y="226782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51" name="Rechte verbindingslijn met pijl 150"/>
            <p:cNvCxnSpPr>
              <a:stCxn id="150" idx="7"/>
              <a:endCxn id="149" idx="2"/>
            </p:cNvCxnSpPr>
            <p:nvPr/>
          </p:nvCxnSpPr>
          <p:spPr>
            <a:xfrm flipV="1">
              <a:off x="7367189" y="1806482"/>
              <a:ext cx="288436" cy="5090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2" name="Rechthoek 151"/>
            <p:cNvSpPr/>
            <p:nvPr/>
          </p:nvSpPr>
          <p:spPr>
            <a:xfrm>
              <a:off x="7449076" y="4979510"/>
              <a:ext cx="413099" cy="32543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</a:t>
              </a:r>
              <a:endParaRPr lang="nl-NL" sz="1400" dirty="0"/>
            </a:p>
          </p:txBody>
        </p:sp>
        <p:sp>
          <p:nvSpPr>
            <p:cNvPr id="153" name="Ovaal 152"/>
            <p:cNvSpPr/>
            <p:nvPr/>
          </p:nvSpPr>
          <p:spPr>
            <a:xfrm>
              <a:off x="7117862" y="4165913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sp>
          <p:nvSpPr>
            <p:cNvPr id="154" name="Ovaal 153"/>
            <p:cNvSpPr/>
            <p:nvPr/>
          </p:nvSpPr>
          <p:spPr>
            <a:xfrm>
              <a:off x="8047333" y="321677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nl-NL" sz="1400" dirty="0"/>
            </a:p>
          </p:txBody>
        </p:sp>
        <p:cxnSp>
          <p:nvCxnSpPr>
            <p:cNvPr id="155" name="Rechte verbindingslijn met pijl 154"/>
            <p:cNvCxnSpPr>
              <a:stCxn id="153" idx="5"/>
              <a:endCxn id="152" idx="0"/>
            </p:cNvCxnSpPr>
            <p:nvPr/>
          </p:nvCxnSpPr>
          <p:spPr>
            <a:xfrm>
              <a:off x="7470464" y="4443693"/>
              <a:ext cx="185161" cy="5358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Rechte verbindingslijn met pijl 155"/>
            <p:cNvCxnSpPr>
              <a:stCxn id="154" idx="4"/>
              <a:endCxn id="152" idx="0"/>
            </p:cNvCxnSpPr>
            <p:nvPr/>
          </p:nvCxnSpPr>
          <p:spPr>
            <a:xfrm flipH="1">
              <a:off x="7655625" y="3542211"/>
              <a:ext cx="598258" cy="14372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Rechte verbindingslijn met pijl 156"/>
            <p:cNvCxnSpPr>
              <a:stCxn id="154" idx="0"/>
              <a:endCxn id="149" idx="2"/>
            </p:cNvCxnSpPr>
            <p:nvPr/>
          </p:nvCxnSpPr>
          <p:spPr>
            <a:xfrm flipH="1" flipV="1">
              <a:off x="7655625" y="1806482"/>
              <a:ext cx="598258" cy="14102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9" name="Rechte verbindingslijn met pijl 188"/>
            <p:cNvCxnSpPr>
              <a:stCxn id="13" idx="6"/>
              <a:endCxn id="132" idx="2"/>
            </p:cNvCxnSpPr>
            <p:nvPr/>
          </p:nvCxnSpPr>
          <p:spPr>
            <a:xfrm>
              <a:off x="1024659" y="2430548"/>
              <a:ext cx="167378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1" name="Rechte verbindingslijn met pijl 190"/>
            <p:cNvCxnSpPr>
              <a:stCxn id="132" idx="6"/>
              <a:endCxn id="141" idx="2"/>
            </p:cNvCxnSpPr>
            <p:nvPr/>
          </p:nvCxnSpPr>
          <p:spPr>
            <a:xfrm>
              <a:off x="3111541" y="2430548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3" name="Rechte verbindingslijn met pijl 192"/>
            <p:cNvCxnSpPr>
              <a:stCxn id="141" idx="6"/>
              <a:endCxn id="150" idx="2"/>
            </p:cNvCxnSpPr>
            <p:nvPr/>
          </p:nvCxnSpPr>
          <p:spPr>
            <a:xfrm>
              <a:off x="5280308" y="2430548"/>
              <a:ext cx="173427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0" name="Rechte verbindingslijn met pijl 199"/>
            <p:cNvCxnSpPr>
              <a:stCxn id="111" idx="6"/>
              <a:endCxn id="136" idx="2"/>
            </p:cNvCxnSpPr>
            <p:nvPr/>
          </p:nvCxnSpPr>
          <p:spPr>
            <a:xfrm>
              <a:off x="2139290" y="3379492"/>
              <a:ext cx="167378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2" name="Rechte verbindingslijn met pijl 201"/>
            <p:cNvCxnSpPr>
              <a:stCxn id="136" idx="6"/>
              <a:endCxn id="145" idx="2"/>
            </p:cNvCxnSpPr>
            <p:nvPr/>
          </p:nvCxnSpPr>
          <p:spPr>
            <a:xfrm>
              <a:off x="4226172" y="337949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4" name="Rechte verbindingslijn met pijl 203"/>
            <p:cNvCxnSpPr>
              <a:stCxn id="145" idx="6"/>
              <a:endCxn id="154" idx="2"/>
            </p:cNvCxnSpPr>
            <p:nvPr/>
          </p:nvCxnSpPr>
          <p:spPr>
            <a:xfrm>
              <a:off x="6394939" y="3379492"/>
              <a:ext cx="165239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6" name="Rechte verbindingslijn met pijl 205"/>
            <p:cNvCxnSpPr>
              <a:stCxn id="110" idx="6"/>
              <a:endCxn id="135" idx="2"/>
            </p:cNvCxnSpPr>
            <p:nvPr/>
          </p:nvCxnSpPr>
          <p:spPr>
            <a:xfrm>
              <a:off x="1024659" y="432863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Rechte verbindingslijn met pijl 207"/>
            <p:cNvCxnSpPr>
              <a:stCxn id="135" idx="6"/>
              <a:endCxn id="144" idx="2"/>
            </p:cNvCxnSpPr>
            <p:nvPr/>
          </p:nvCxnSpPr>
          <p:spPr>
            <a:xfrm>
              <a:off x="3193426" y="432863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0" name="Rechte verbindingslijn met pijl 209"/>
            <p:cNvCxnSpPr>
              <a:stCxn id="144" idx="6"/>
              <a:endCxn id="153" idx="2"/>
            </p:cNvCxnSpPr>
            <p:nvPr/>
          </p:nvCxnSpPr>
          <p:spPr>
            <a:xfrm>
              <a:off x="5362193" y="4328632"/>
              <a:ext cx="175566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Ovaal 59"/>
            <p:cNvSpPr/>
            <p:nvPr/>
          </p:nvSpPr>
          <p:spPr>
            <a:xfrm>
              <a:off x="1127933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" name="Rechte verbindingslijn met pijl 4"/>
            <p:cNvCxnSpPr>
              <a:stCxn id="60" idx="4"/>
              <a:endCxn id="4" idx="0"/>
            </p:cNvCxnSpPr>
            <p:nvPr/>
          </p:nvCxnSpPr>
          <p:spPr>
            <a:xfrm>
              <a:off x="1334482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Ovaal 62"/>
            <p:cNvSpPr/>
            <p:nvPr/>
          </p:nvSpPr>
          <p:spPr>
            <a:xfrm>
              <a:off x="3193426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4" name="Rechte verbindingslijn met pijl 63"/>
            <p:cNvCxnSpPr>
              <a:stCxn id="63" idx="4"/>
            </p:cNvCxnSpPr>
            <p:nvPr/>
          </p:nvCxnSpPr>
          <p:spPr>
            <a:xfrm>
              <a:off x="3399975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Ovaal 64"/>
            <p:cNvSpPr/>
            <p:nvPr/>
          </p:nvSpPr>
          <p:spPr>
            <a:xfrm>
              <a:off x="5362193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6" name="Rechte verbindingslijn met pijl 65"/>
            <p:cNvCxnSpPr>
              <a:stCxn id="65" idx="4"/>
            </p:cNvCxnSpPr>
            <p:nvPr/>
          </p:nvCxnSpPr>
          <p:spPr>
            <a:xfrm>
              <a:off x="5568742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Ovaal 66"/>
            <p:cNvSpPr/>
            <p:nvPr/>
          </p:nvSpPr>
          <p:spPr>
            <a:xfrm>
              <a:off x="7427686" y="748806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8" name="Rechte verbindingslijn met pijl 67"/>
            <p:cNvCxnSpPr>
              <a:stCxn id="67" idx="4"/>
            </p:cNvCxnSpPr>
            <p:nvPr/>
          </p:nvCxnSpPr>
          <p:spPr>
            <a:xfrm>
              <a:off x="7634235" y="1074245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Rechte verbindingslijn met pijl 68"/>
            <p:cNvCxnSpPr>
              <a:stCxn id="60" idx="6"/>
              <a:endCxn id="63" idx="2"/>
            </p:cNvCxnSpPr>
            <p:nvPr/>
          </p:nvCxnSpPr>
          <p:spPr>
            <a:xfrm>
              <a:off x="1541032" y="91152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Rechte verbindingslijn met pijl 71"/>
            <p:cNvCxnSpPr>
              <a:stCxn id="63" idx="6"/>
              <a:endCxn id="65" idx="2"/>
            </p:cNvCxnSpPr>
            <p:nvPr/>
          </p:nvCxnSpPr>
          <p:spPr>
            <a:xfrm>
              <a:off x="3606524" y="911526"/>
              <a:ext cx="1755669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Rechte verbindingslijn met pijl 75"/>
            <p:cNvCxnSpPr>
              <a:stCxn id="65" idx="6"/>
              <a:endCxn id="67" idx="2"/>
            </p:cNvCxnSpPr>
            <p:nvPr/>
          </p:nvCxnSpPr>
          <p:spPr>
            <a:xfrm>
              <a:off x="5775292" y="91152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9" name="Ovaal 78"/>
            <p:cNvSpPr/>
            <p:nvPr/>
          </p:nvSpPr>
          <p:spPr>
            <a:xfrm>
              <a:off x="1127933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0" name="Rechte verbindingslijn met pijl 79"/>
            <p:cNvCxnSpPr>
              <a:stCxn id="79" idx="0"/>
              <a:endCxn id="109" idx="2"/>
            </p:cNvCxnSpPr>
            <p:nvPr/>
          </p:nvCxnSpPr>
          <p:spPr>
            <a:xfrm flipV="1">
              <a:off x="1334482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>
              <a:stCxn id="79" idx="6"/>
              <a:endCxn id="85" idx="2"/>
            </p:cNvCxnSpPr>
            <p:nvPr/>
          </p:nvCxnSpPr>
          <p:spPr>
            <a:xfrm>
              <a:off x="1541032" y="587446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3193426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6" name="Rechte verbindingslijn met pijl 85"/>
            <p:cNvCxnSpPr>
              <a:stCxn id="85" idx="0"/>
            </p:cNvCxnSpPr>
            <p:nvPr/>
          </p:nvCxnSpPr>
          <p:spPr>
            <a:xfrm flipV="1">
              <a:off x="3399975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Rechte verbindingslijn met pijl 86"/>
            <p:cNvCxnSpPr>
              <a:stCxn id="85" idx="6"/>
              <a:endCxn id="88" idx="2"/>
            </p:cNvCxnSpPr>
            <p:nvPr/>
          </p:nvCxnSpPr>
          <p:spPr>
            <a:xfrm>
              <a:off x="3606524" y="5874466"/>
              <a:ext cx="1816165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8" name="Ovaal 87"/>
            <p:cNvSpPr/>
            <p:nvPr/>
          </p:nvSpPr>
          <p:spPr>
            <a:xfrm>
              <a:off x="5422689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9" name="Rechte verbindingslijn met pijl 88"/>
            <p:cNvCxnSpPr>
              <a:stCxn id="88" idx="0"/>
            </p:cNvCxnSpPr>
            <p:nvPr/>
          </p:nvCxnSpPr>
          <p:spPr>
            <a:xfrm flipV="1">
              <a:off x="5629239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Rechte verbindingslijn met pijl 89"/>
            <p:cNvCxnSpPr>
              <a:stCxn id="88" idx="6"/>
              <a:endCxn id="91" idx="2"/>
            </p:cNvCxnSpPr>
            <p:nvPr/>
          </p:nvCxnSpPr>
          <p:spPr>
            <a:xfrm>
              <a:off x="5835788" y="5874466"/>
              <a:ext cx="1652394" cy="0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1" name="Ovaal 90"/>
            <p:cNvSpPr/>
            <p:nvPr/>
          </p:nvSpPr>
          <p:spPr>
            <a:xfrm>
              <a:off x="7488182" y="5711747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92" name="Rechte verbindingslijn met pijl 91"/>
            <p:cNvCxnSpPr>
              <a:stCxn id="91" idx="0"/>
            </p:cNvCxnSpPr>
            <p:nvPr/>
          </p:nvCxnSpPr>
          <p:spPr>
            <a:xfrm flipV="1">
              <a:off x="7694731" y="5304949"/>
              <a:ext cx="0" cy="40679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kromde verbindingslijn 18"/>
            <p:cNvCxnSpPr>
              <a:stCxn id="60" idx="2"/>
              <a:endCxn id="79" idx="2"/>
            </p:cNvCxnSpPr>
            <p:nvPr/>
          </p:nvCxnSpPr>
          <p:spPr>
            <a:xfrm rot="10800000" flipV="1">
              <a:off x="1127933" y="911526"/>
              <a:ext cx="18214" cy="4962941"/>
            </a:xfrm>
            <a:prstGeom prst="curvedConnector3">
              <a:avLst>
                <a:gd name="adj1" fmla="val 4781819"/>
              </a:avLst>
            </a:prstGeom>
            <a:ln w="6350">
              <a:solidFill>
                <a:schemeClr val="bg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Gekromde verbindingslijn 113"/>
            <p:cNvCxnSpPr>
              <a:stCxn id="99" idx="2"/>
              <a:endCxn id="106" idx="2"/>
            </p:cNvCxnSpPr>
            <p:nvPr/>
          </p:nvCxnSpPr>
          <p:spPr>
            <a:xfrm rot="10800000" flipV="1">
              <a:off x="2677053" y="423367"/>
              <a:ext cx="103275" cy="5939257"/>
            </a:xfrm>
            <a:prstGeom prst="curvedConnector3">
              <a:avLst>
                <a:gd name="adj1" fmla="val 481599"/>
              </a:avLst>
            </a:prstGeom>
            <a:ln w="635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Gekromde verbindingslijn 114"/>
            <p:cNvCxnSpPr>
              <a:stCxn id="100" idx="2"/>
              <a:endCxn id="107" idx="2"/>
            </p:cNvCxnSpPr>
            <p:nvPr/>
          </p:nvCxnSpPr>
          <p:spPr>
            <a:xfrm rot="10800000" flipV="1">
              <a:off x="4949095" y="423367"/>
              <a:ext cx="18214" cy="5939257"/>
            </a:xfrm>
            <a:prstGeom prst="curvedConnector3">
              <a:avLst>
                <a:gd name="adj1" fmla="val 3109094"/>
              </a:avLst>
            </a:prstGeom>
            <a:ln w="635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9" name="Ovaal 98"/>
            <p:cNvSpPr/>
            <p:nvPr/>
          </p:nvSpPr>
          <p:spPr>
            <a:xfrm>
              <a:off x="2780327" y="260648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0" name="Ovaal 99"/>
            <p:cNvSpPr/>
            <p:nvPr/>
          </p:nvSpPr>
          <p:spPr>
            <a:xfrm>
              <a:off x="4949095" y="260648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1" name="Ovaal 100"/>
            <p:cNvSpPr/>
            <p:nvPr/>
          </p:nvSpPr>
          <p:spPr>
            <a:xfrm>
              <a:off x="6911313" y="260648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" name="Rechte verbindingslijn met pijl 7"/>
            <p:cNvCxnSpPr>
              <a:stCxn id="99" idx="5"/>
              <a:endCxn id="63" idx="0"/>
            </p:cNvCxnSpPr>
            <p:nvPr/>
          </p:nvCxnSpPr>
          <p:spPr>
            <a:xfrm>
              <a:off x="3132929" y="538428"/>
              <a:ext cx="267046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10"/>
            <p:cNvCxnSpPr>
              <a:stCxn id="100" idx="5"/>
              <a:endCxn id="65" idx="0"/>
            </p:cNvCxnSpPr>
            <p:nvPr/>
          </p:nvCxnSpPr>
          <p:spPr>
            <a:xfrm>
              <a:off x="5301697" y="538428"/>
              <a:ext cx="267046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14"/>
            <p:cNvCxnSpPr>
              <a:stCxn id="101" idx="5"/>
              <a:endCxn id="67" idx="0"/>
            </p:cNvCxnSpPr>
            <p:nvPr/>
          </p:nvCxnSpPr>
          <p:spPr>
            <a:xfrm>
              <a:off x="7263915" y="538428"/>
              <a:ext cx="370320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/>
            <p:cNvSpPr/>
            <p:nvPr/>
          </p:nvSpPr>
          <p:spPr>
            <a:xfrm>
              <a:off x="2677053" y="6199905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7" name="Ovaal 106"/>
            <p:cNvSpPr/>
            <p:nvPr/>
          </p:nvSpPr>
          <p:spPr>
            <a:xfrm>
              <a:off x="4949095" y="6199905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Ovaal 107"/>
            <p:cNvSpPr/>
            <p:nvPr/>
          </p:nvSpPr>
          <p:spPr>
            <a:xfrm>
              <a:off x="7014587" y="6199905"/>
              <a:ext cx="413099" cy="325439"/>
            </a:xfrm>
            <a:prstGeom prst="ellips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3" name="Rechte verbindingslijn met pijl 22"/>
            <p:cNvCxnSpPr>
              <a:stCxn id="106" idx="7"/>
              <a:endCxn id="85" idx="4"/>
            </p:cNvCxnSpPr>
            <p:nvPr/>
          </p:nvCxnSpPr>
          <p:spPr>
            <a:xfrm flipV="1">
              <a:off x="3029655" y="6037186"/>
              <a:ext cx="370320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stCxn id="107" idx="7"/>
              <a:endCxn id="88" idx="4"/>
            </p:cNvCxnSpPr>
            <p:nvPr/>
          </p:nvCxnSpPr>
          <p:spPr>
            <a:xfrm flipV="1">
              <a:off x="5301697" y="6037186"/>
              <a:ext cx="327542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met pijl 26"/>
            <p:cNvCxnSpPr>
              <a:stCxn id="108" idx="7"/>
              <a:endCxn id="91" idx="4"/>
            </p:cNvCxnSpPr>
            <p:nvPr/>
          </p:nvCxnSpPr>
          <p:spPr>
            <a:xfrm flipV="1">
              <a:off x="7367189" y="6037186"/>
              <a:ext cx="327542" cy="210378"/>
            </a:xfrm>
            <a:prstGeom prst="straightConnector1">
              <a:avLst/>
            </a:prstGeom>
            <a:ln w="28575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kromde verbindingslijn 123"/>
            <p:cNvCxnSpPr>
              <a:stCxn id="101" idx="2"/>
              <a:endCxn id="108" idx="2"/>
            </p:cNvCxnSpPr>
            <p:nvPr/>
          </p:nvCxnSpPr>
          <p:spPr>
            <a:xfrm rot="10800000" flipH="1" flipV="1">
              <a:off x="6911313" y="423367"/>
              <a:ext cx="103275" cy="5939257"/>
            </a:xfrm>
            <a:prstGeom prst="curvedConnector3">
              <a:avLst>
                <a:gd name="adj1" fmla="val -317465"/>
              </a:avLst>
            </a:prstGeom>
            <a:ln w="6350"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7" name="Ovaal 126"/>
            <p:cNvSpPr/>
            <p:nvPr/>
          </p:nvSpPr>
          <p:spPr>
            <a:xfrm>
              <a:off x="2573778" y="172512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30" name="Ovaal 129"/>
            <p:cNvSpPr/>
            <p:nvPr/>
          </p:nvSpPr>
          <p:spPr>
            <a:xfrm>
              <a:off x="7014587" y="4654071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0" name="Ovaal 159"/>
            <p:cNvSpPr/>
            <p:nvPr/>
          </p:nvSpPr>
          <p:spPr>
            <a:xfrm>
              <a:off x="6911313" y="172512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4" name="Ovaal 163"/>
            <p:cNvSpPr/>
            <p:nvPr/>
          </p:nvSpPr>
          <p:spPr>
            <a:xfrm>
              <a:off x="4742545" y="1725122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6" name="Ovaal 165"/>
            <p:cNvSpPr/>
            <p:nvPr/>
          </p:nvSpPr>
          <p:spPr>
            <a:xfrm>
              <a:off x="4845820" y="4654071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7" name="Ovaal 166"/>
            <p:cNvSpPr/>
            <p:nvPr/>
          </p:nvSpPr>
          <p:spPr>
            <a:xfrm>
              <a:off x="2677053" y="4654071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cxnSp>
          <p:nvCxnSpPr>
            <p:cNvPr id="40" name="Rechte verbindingslijn met pijl 39"/>
            <p:cNvCxnSpPr>
              <a:stCxn id="127" idx="4"/>
              <a:endCxn id="132" idx="0"/>
            </p:cNvCxnSpPr>
            <p:nvPr/>
          </p:nvCxnSpPr>
          <p:spPr>
            <a:xfrm>
              <a:off x="2780327" y="2050561"/>
              <a:ext cx="124664" cy="2172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Rechte verbindingslijn met pijl 41"/>
            <p:cNvCxnSpPr>
              <a:stCxn id="164" idx="4"/>
              <a:endCxn id="141" idx="0"/>
            </p:cNvCxnSpPr>
            <p:nvPr/>
          </p:nvCxnSpPr>
          <p:spPr>
            <a:xfrm>
              <a:off x="4949095" y="2050561"/>
              <a:ext cx="124664" cy="2172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Rechte verbindingslijn met pijl 43"/>
            <p:cNvCxnSpPr>
              <a:stCxn id="160" idx="4"/>
              <a:endCxn id="150" idx="0"/>
            </p:cNvCxnSpPr>
            <p:nvPr/>
          </p:nvCxnSpPr>
          <p:spPr>
            <a:xfrm>
              <a:off x="7117862" y="2050561"/>
              <a:ext cx="103275" cy="2172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Rechte verbindingslijn met pijl 45"/>
            <p:cNvCxnSpPr>
              <a:stCxn id="167" idx="0"/>
              <a:endCxn id="135" idx="4"/>
            </p:cNvCxnSpPr>
            <p:nvPr/>
          </p:nvCxnSpPr>
          <p:spPr>
            <a:xfrm flipV="1">
              <a:off x="2883602" y="4491352"/>
              <a:ext cx="103275" cy="1627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Rechte verbindingslijn met pijl 47"/>
            <p:cNvCxnSpPr>
              <a:stCxn id="166" idx="0"/>
              <a:endCxn id="144" idx="4"/>
            </p:cNvCxnSpPr>
            <p:nvPr/>
          </p:nvCxnSpPr>
          <p:spPr>
            <a:xfrm flipV="1">
              <a:off x="5052369" y="4491352"/>
              <a:ext cx="103275" cy="1627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51"/>
            <p:cNvCxnSpPr>
              <a:stCxn id="130" idx="0"/>
              <a:endCxn id="153" idx="4"/>
            </p:cNvCxnSpPr>
            <p:nvPr/>
          </p:nvCxnSpPr>
          <p:spPr>
            <a:xfrm flipV="1">
              <a:off x="7221136" y="4491352"/>
              <a:ext cx="103275" cy="1627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8" name="Ovaal 167"/>
            <p:cNvSpPr/>
            <p:nvPr/>
          </p:nvSpPr>
          <p:spPr>
            <a:xfrm>
              <a:off x="3296700" y="286415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</a:t>
              </a:r>
              <a:endParaRPr lang="nl-NL" sz="1400" dirty="0"/>
            </a:p>
          </p:txBody>
        </p:sp>
        <p:sp>
          <p:nvSpPr>
            <p:cNvPr id="170" name="Ovaal 169"/>
            <p:cNvSpPr/>
            <p:nvPr/>
          </p:nvSpPr>
          <p:spPr>
            <a:xfrm>
              <a:off x="5465468" y="286415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</a:t>
              </a:r>
              <a:endParaRPr lang="nl-NL" sz="1400" dirty="0"/>
            </a:p>
          </p:txBody>
        </p:sp>
        <p:sp>
          <p:nvSpPr>
            <p:cNvPr id="172" name="Ovaal 171"/>
            <p:cNvSpPr/>
            <p:nvPr/>
          </p:nvSpPr>
          <p:spPr>
            <a:xfrm>
              <a:off x="7530960" y="2864158"/>
              <a:ext cx="413099" cy="325439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</a:t>
              </a:r>
              <a:endParaRPr lang="nl-NL" sz="1400" dirty="0"/>
            </a:p>
          </p:txBody>
        </p:sp>
        <p:cxnSp>
          <p:nvCxnSpPr>
            <p:cNvPr id="54" name="Rechte verbindingslijn met pijl 53"/>
            <p:cNvCxnSpPr>
              <a:stCxn id="168" idx="5"/>
              <a:endCxn id="136" idx="1"/>
            </p:cNvCxnSpPr>
            <p:nvPr/>
          </p:nvCxnSpPr>
          <p:spPr>
            <a:xfrm>
              <a:off x="3649303" y="3141938"/>
              <a:ext cx="224267" cy="1224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Rechte verbindingslijn met pijl 55"/>
            <p:cNvCxnSpPr>
              <a:stCxn id="170" idx="5"/>
              <a:endCxn id="145" idx="1"/>
            </p:cNvCxnSpPr>
            <p:nvPr/>
          </p:nvCxnSpPr>
          <p:spPr>
            <a:xfrm>
              <a:off x="5818070" y="3141938"/>
              <a:ext cx="224267" cy="1224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Rechte verbindingslijn met pijl 57"/>
            <p:cNvCxnSpPr>
              <a:stCxn id="172" idx="5"/>
              <a:endCxn id="154" idx="1"/>
            </p:cNvCxnSpPr>
            <p:nvPr/>
          </p:nvCxnSpPr>
          <p:spPr>
            <a:xfrm>
              <a:off x="7883562" y="3141938"/>
              <a:ext cx="224267" cy="1224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" name="Rechte verbindingslijn met pijl 2"/>
            <p:cNvCxnSpPr>
              <a:stCxn id="4" idx="3"/>
              <a:endCxn id="132" idx="1"/>
            </p:cNvCxnSpPr>
            <p:nvPr/>
          </p:nvCxnSpPr>
          <p:spPr>
            <a:xfrm>
              <a:off x="1541032" y="1643763"/>
              <a:ext cx="1217907" cy="6717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met pijl 6"/>
            <p:cNvCxnSpPr>
              <a:stCxn id="4" idx="3"/>
              <a:endCxn id="135" idx="0"/>
            </p:cNvCxnSpPr>
            <p:nvPr/>
          </p:nvCxnSpPr>
          <p:spPr>
            <a:xfrm>
              <a:off x="1541032" y="1643763"/>
              <a:ext cx="1445845" cy="2522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met pijl 9"/>
            <p:cNvCxnSpPr>
              <a:stCxn id="109" idx="3"/>
              <a:endCxn id="132" idx="4"/>
            </p:cNvCxnSpPr>
            <p:nvPr/>
          </p:nvCxnSpPr>
          <p:spPr>
            <a:xfrm flipV="1">
              <a:off x="1541032" y="2593267"/>
              <a:ext cx="1363960" cy="25489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met pijl 13"/>
            <p:cNvCxnSpPr>
              <a:stCxn id="109" idx="3"/>
              <a:endCxn id="135" idx="3"/>
            </p:cNvCxnSpPr>
            <p:nvPr/>
          </p:nvCxnSpPr>
          <p:spPr>
            <a:xfrm flipV="1">
              <a:off x="1541032" y="4443693"/>
              <a:ext cx="1299792" cy="6985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met pijl 19"/>
            <p:cNvCxnSpPr>
              <a:stCxn id="134" idx="3"/>
              <a:endCxn id="141" idx="4"/>
            </p:cNvCxnSpPr>
            <p:nvPr/>
          </p:nvCxnSpPr>
          <p:spPr>
            <a:xfrm flipV="1">
              <a:off x="3627914" y="2593267"/>
              <a:ext cx="1445845" cy="25489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/>
            <p:cNvCxnSpPr>
              <a:stCxn id="134" idx="3"/>
              <a:endCxn id="144" idx="3"/>
            </p:cNvCxnSpPr>
            <p:nvPr/>
          </p:nvCxnSpPr>
          <p:spPr>
            <a:xfrm flipV="1">
              <a:off x="3627914" y="4443693"/>
              <a:ext cx="1381677" cy="6985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/>
            <p:cNvCxnSpPr>
              <a:stCxn id="143" idx="3"/>
              <a:endCxn id="153" idx="3"/>
            </p:cNvCxnSpPr>
            <p:nvPr/>
          </p:nvCxnSpPr>
          <p:spPr>
            <a:xfrm flipV="1">
              <a:off x="5796681" y="4443693"/>
              <a:ext cx="1381677" cy="6985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/>
            <p:cNvCxnSpPr>
              <a:stCxn id="131" idx="3"/>
              <a:endCxn id="141" idx="1"/>
            </p:cNvCxnSpPr>
            <p:nvPr/>
          </p:nvCxnSpPr>
          <p:spPr>
            <a:xfrm>
              <a:off x="3627914" y="1643763"/>
              <a:ext cx="1299792" cy="6717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>
              <a:stCxn id="140" idx="3"/>
              <a:endCxn id="150" idx="1"/>
            </p:cNvCxnSpPr>
            <p:nvPr/>
          </p:nvCxnSpPr>
          <p:spPr>
            <a:xfrm>
              <a:off x="5796681" y="1643763"/>
              <a:ext cx="1278402" cy="6717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/>
            <p:cNvCxnSpPr>
              <a:stCxn id="131" idx="3"/>
              <a:endCxn id="144" idx="0"/>
            </p:cNvCxnSpPr>
            <p:nvPr/>
          </p:nvCxnSpPr>
          <p:spPr>
            <a:xfrm>
              <a:off x="3627914" y="1643763"/>
              <a:ext cx="1527730" cy="2522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140" idx="3"/>
              <a:endCxn id="153" idx="0"/>
            </p:cNvCxnSpPr>
            <p:nvPr/>
          </p:nvCxnSpPr>
          <p:spPr>
            <a:xfrm>
              <a:off x="5796681" y="1643763"/>
              <a:ext cx="1527730" cy="25221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met pijl 46"/>
            <p:cNvCxnSpPr>
              <a:stCxn id="143" idx="3"/>
              <a:endCxn id="150" idx="4"/>
            </p:cNvCxnSpPr>
            <p:nvPr/>
          </p:nvCxnSpPr>
          <p:spPr>
            <a:xfrm flipV="1">
              <a:off x="5796681" y="2593267"/>
              <a:ext cx="1424455" cy="25489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kstvak 49"/>
            <p:cNvSpPr txBox="1"/>
            <p:nvPr/>
          </p:nvSpPr>
          <p:spPr>
            <a:xfrm>
              <a:off x="1826630" y="1393612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a</a:t>
              </a:r>
              <a:r>
                <a:rPr lang="en-US" sz="2800" baseline="-25000" dirty="0" smtClean="0"/>
                <a:t>1</a:t>
              </a:r>
              <a:endParaRPr lang="nl-NL" sz="2800" baseline="-25000" dirty="0"/>
            </a:p>
          </p:txBody>
        </p:sp>
        <p:sp>
          <p:nvSpPr>
            <p:cNvPr id="158" name="Tekstvak 157"/>
            <p:cNvSpPr txBox="1"/>
            <p:nvPr/>
          </p:nvSpPr>
          <p:spPr>
            <a:xfrm>
              <a:off x="3938163" y="1412776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a</a:t>
              </a:r>
              <a:r>
                <a:rPr lang="en-US" sz="2800" baseline="-25000" dirty="0"/>
                <a:t>2</a:t>
              </a:r>
              <a:endParaRPr lang="nl-NL" sz="2800" baseline="-25000" dirty="0"/>
            </a:p>
          </p:txBody>
        </p:sp>
        <p:sp>
          <p:nvSpPr>
            <p:cNvPr id="159" name="Tekstvak 158"/>
            <p:cNvSpPr txBox="1"/>
            <p:nvPr/>
          </p:nvSpPr>
          <p:spPr>
            <a:xfrm>
              <a:off x="6097979" y="1412776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a</a:t>
              </a:r>
              <a:r>
                <a:rPr lang="en-US" sz="2800" baseline="-25000" dirty="0"/>
                <a:t>3</a:t>
              </a:r>
              <a:endParaRPr lang="nl-NL" sz="2800" baseline="-25000" dirty="0"/>
            </a:p>
          </p:txBody>
        </p:sp>
        <p:sp>
          <p:nvSpPr>
            <p:cNvPr id="161" name="Tekstvak 160"/>
            <p:cNvSpPr txBox="1"/>
            <p:nvPr/>
          </p:nvSpPr>
          <p:spPr>
            <a:xfrm>
              <a:off x="6188390" y="4816791"/>
              <a:ext cx="359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a</a:t>
              </a:r>
              <a:r>
                <a:rPr lang="en-US" sz="1400" baseline="-25000" dirty="0"/>
                <a:t>3</a:t>
              </a:r>
              <a:endParaRPr lang="nl-NL" sz="1400" baseline="-25000" dirty="0"/>
            </a:p>
          </p:txBody>
        </p:sp>
        <p:sp>
          <p:nvSpPr>
            <p:cNvPr id="162" name="Tekstvak 161"/>
            <p:cNvSpPr txBox="1"/>
            <p:nvPr/>
          </p:nvSpPr>
          <p:spPr>
            <a:xfrm>
              <a:off x="3970154" y="4816791"/>
              <a:ext cx="359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a</a:t>
              </a:r>
              <a:r>
                <a:rPr lang="en-US" sz="1400" baseline="-25000" dirty="0" smtClean="0"/>
                <a:t>2</a:t>
              </a:r>
              <a:endParaRPr lang="nl-NL" sz="1400" baseline="-25000" dirty="0"/>
            </a:p>
          </p:txBody>
        </p:sp>
        <p:sp>
          <p:nvSpPr>
            <p:cNvPr id="163" name="Tekstvak 162"/>
            <p:cNvSpPr txBox="1"/>
            <p:nvPr/>
          </p:nvSpPr>
          <p:spPr>
            <a:xfrm>
              <a:off x="1850856" y="4816791"/>
              <a:ext cx="359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a</a:t>
              </a:r>
              <a:r>
                <a:rPr lang="en-US" sz="1400" baseline="-25000" dirty="0" smtClean="0"/>
                <a:t>1</a:t>
              </a:r>
              <a:endParaRPr lang="nl-NL" sz="1400" baseline="-25000" dirty="0"/>
            </a:p>
          </p:txBody>
        </p:sp>
        <p:sp>
          <p:nvSpPr>
            <p:cNvPr id="165" name="Tekstvak 164"/>
            <p:cNvSpPr txBox="1"/>
            <p:nvPr/>
          </p:nvSpPr>
          <p:spPr>
            <a:xfrm>
              <a:off x="1747581" y="4439846"/>
              <a:ext cx="343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b</a:t>
              </a:r>
              <a:r>
                <a:rPr lang="en-US" sz="1400" baseline="-25000" dirty="0"/>
                <a:t>1</a:t>
              </a:r>
              <a:endParaRPr lang="nl-NL" sz="1400" baseline="-250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1819779" y="2463279"/>
              <a:ext cx="457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  <a:r>
                <a:rPr lang="en-US" sz="2400" baseline="-25000" dirty="0"/>
                <a:t>1</a:t>
              </a:r>
              <a:endParaRPr lang="nl-NL" sz="2400" baseline="-25000" dirty="0"/>
            </a:p>
          </p:txBody>
        </p:sp>
        <p:sp>
          <p:nvSpPr>
            <p:cNvPr id="171" name="Tekstvak 170"/>
            <p:cNvSpPr txBox="1"/>
            <p:nvPr/>
          </p:nvSpPr>
          <p:spPr>
            <a:xfrm>
              <a:off x="3923928" y="2401724"/>
              <a:ext cx="5036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b</a:t>
              </a:r>
              <a:r>
                <a:rPr lang="en-US" sz="2800" baseline="-25000" dirty="0" smtClean="0"/>
                <a:t>2</a:t>
              </a:r>
              <a:endParaRPr lang="nl-NL" sz="2800" baseline="-25000" dirty="0"/>
            </a:p>
          </p:txBody>
        </p:sp>
        <p:sp>
          <p:nvSpPr>
            <p:cNvPr id="173" name="Tekstvak 172"/>
            <p:cNvSpPr txBox="1"/>
            <p:nvPr/>
          </p:nvSpPr>
          <p:spPr>
            <a:xfrm>
              <a:off x="6012160" y="2401724"/>
              <a:ext cx="5036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Symbol" pitchFamily="18" charset="2"/>
                </a:rPr>
                <a:t>b</a:t>
              </a:r>
              <a:r>
                <a:rPr lang="en-US" sz="2800" baseline="-25000" dirty="0" smtClean="0"/>
                <a:t>3</a:t>
              </a:r>
              <a:endParaRPr lang="nl-NL" sz="2800" baseline="-25000" dirty="0"/>
            </a:p>
          </p:txBody>
        </p:sp>
        <p:sp>
          <p:nvSpPr>
            <p:cNvPr id="175" name="Tekstvak 174"/>
            <p:cNvSpPr txBox="1"/>
            <p:nvPr/>
          </p:nvSpPr>
          <p:spPr>
            <a:xfrm>
              <a:off x="5981841" y="4521205"/>
              <a:ext cx="343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b</a:t>
              </a:r>
              <a:r>
                <a:rPr lang="en-US" sz="1400" baseline="-25000" dirty="0" smtClean="0"/>
                <a:t>3</a:t>
              </a:r>
              <a:endParaRPr lang="nl-NL" sz="1400" baseline="-25000" dirty="0"/>
            </a:p>
          </p:txBody>
        </p:sp>
        <p:sp>
          <p:nvSpPr>
            <p:cNvPr id="177" name="Tekstvak 176"/>
            <p:cNvSpPr txBox="1"/>
            <p:nvPr/>
          </p:nvSpPr>
          <p:spPr>
            <a:xfrm>
              <a:off x="3885272" y="4491352"/>
              <a:ext cx="3433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b</a:t>
              </a:r>
              <a:r>
                <a:rPr lang="en-US" sz="1400" baseline="-25000" dirty="0" smtClean="0"/>
                <a:t>2</a:t>
              </a:r>
              <a:endParaRPr lang="nl-NL" sz="1400" baseline="-25000" dirty="0"/>
            </a:p>
          </p:txBody>
        </p:sp>
      </p:grp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652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 required given plausible values </a:t>
            </a:r>
            <a:r>
              <a:rPr lang="en-US" dirty="0" smtClean="0">
                <a:solidFill>
                  <a:srgbClr val="FF0000"/>
                </a:solidFill>
              </a:rPr>
              <a:t>ACE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Symbol" pitchFamily="18" charset="2"/>
              </a:rPr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baseline="-25000" dirty="0"/>
              <a:t>3</a:t>
            </a:r>
            <a:r>
              <a:rPr lang="en-US" dirty="0">
                <a:sym typeface="Wingdings" pitchFamily="2" charset="2"/>
              </a:rPr>
              <a:t> &amp;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baseline="-25000" dirty="0"/>
              <a:t>3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67744" y="1412776"/>
            <a:ext cx="54109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</a:t>
            </a:r>
          </a:p>
          <a:p>
            <a:pPr marL="0" indent="0">
              <a:buNone/>
            </a:pP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	</a:t>
            </a:r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baseline="-25000" dirty="0" err="1" smtClean="0"/>
              <a:t>k</a:t>
            </a:r>
            <a:r>
              <a:rPr lang="en-US" dirty="0" smtClean="0"/>
              <a:t>	 </a:t>
            </a:r>
            <a:r>
              <a:rPr lang="en-US" dirty="0"/>
              <a:t>	~N (power=.80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r>
              <a:rPr lang="en-US" dirty="0"/>
              <a:t>10 	.10		</a:t>
            </a:r>
            <a:r>
              <a:rPr lang="en-US" dirty="0" smtClean="0"/>
              <a:t>11700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.10	.15		</a:t>
            </a:r>
            <a:r>
              <a:rPr lang="en-US" dirty="0" smtClean="0"/>
              <a:t>4700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.15	.10		</a:t>
            </a:r>
            <a:r>
              <a:rPr lang="en-US" dirty="0" smtClean="0"/>
              <a:t>12100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.15 	.15		</a:t>
            </a:r>
            <a:r>
              <a:rPr lang="en-US" dirty="0" smtClean="0"/>
              <a:t>4800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hthoek 3"/>
          <p:cNvSpPr/>
          <p:nvPr/>
        </p:nvSpPr>
        <p:spPr>
          <a:xfrm>
            <a:off x="261864" y="5157192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ym typeface="Wingdings" pitchFamily="2" charset="2"/>
              </a:rPr>
              <a:t>Hypothesis:  	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baseline="-25000" dirty="0"/>
              <a:t>3</a:t>
            </a:r>
            <a:r>
              <a:rPr lang="en-US" sz="2800" dirty="0" smtClean="0">
                <a:sym typeface="Wingdings" pitchFamily="2" charset="2"/>
              </a:rPr>
              <a:t>=0 &amp; </a:t>
            </a:r>
            <a:r>
              <a:rPr lang="en-US" sz="2800" dirty="0" smtClean="0">
                <a:latin typeface="Symbol" pitchFamily="18" charset="2"/>
              </a:rPr>
              <a:t>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 </a:t>
            </a:r>
            <a:r>
              <a:rPr lang="en-US" sz="2800" dirty="0" smtClean="0">
                <a:latin typeface="Symbol" pitchFamily="18" charset="2"/>
              </a:rPr>
              <a:t>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</a:t>
            </a:r>
            <a:r>
              <a:rPr lang="en-US" sz="2800" dirty="0" smtClean="0">
                <a:latin typeface="Symbol" pitchFamily="18" charset="2"/>
              </a:rPr>
              <a:t>b</a:t>
            </a:r>
            <a:r>
              <a:rPr lang="en-US" sz="2800" baseline="-25000" dirty="0" smtClean="0"/>
              <a:t>3</a:t>
            </a:r>
            <a:r>
              <a:rPr lang="en-US" sz="2800" dirty="0">
                <a:sym typeface="Wingdings" pitchFamily="2" charset="2"/>
              </a:rPr>
              <a:t> =</a:t>
            </a:r>
            <a:r>
              <a:rPr lang="en-US" sz="2800" dirty="0" smtClean="0">
                <a:sym typeface="Wingdings" pitchFamily="2" charset="2"/>
              </a:rPr>
              <a:t>0 	(4df) </a:t>
            </a:r>
            <a:endParaRPr lang="en-US" sz="2800" dirty="0">
              <a:sym typeface="Wingdings" pitchFamily="2" charset="2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37</a:t>
            </a:fld>
            <a:endParaRPr lang="nl-NL"/>
          </a:p>
        </p:txBody>
      </p:sp>
      <p:sp>
        <p:nvSpPr>
          <p:cNvPr id="6" name="TextBox 5"/>
          <p:cNvSpPr txBox="1"/>
          <p:nvPr/>
        </p:nvSpPr>
        <p:spPr>
          <a:xfrm>
            <a:off x="261864" y="5805586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Good....?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893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81801" y="271449"/>
            <a:ext cx="8012446" cy="6099078"/>
            <a:chOff x="2051720" y="548680"/>
            <a:chExt cx="5472608" cy="5544616"/>
          </a:xfrm>
        </p:grpSpPr>
        <p:sp>
          <p:nvSpPr>
            <p:cNvPr id="4" name="Rechthoek 3"/>
            <p:cNvSpPr/>
            <p:nvPr/>
          </p:nvSpPr>
          <p:spPr>
            <a:xfrm>
              <a:off x="2411760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y*11</a:t>
              </a:r>
              <a:endParaRPr lang="nl-NL" sz="800" dirty="0"/>
            </a:p>
          </p:txBody>
        </p:sp>
        <p:sp>
          <p:nvSpPr>
            <p:cNvPr id="13" name="Ovaal 12"/>
            <p:cNvSpPr/>
            <p:nvPr/>
          </p:nvSpPr>
          <p:spPr>
            <a:xfrm>
              <a:off x="2051720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E11</a:t>
              </a:r>
              <a:endParaRPr lang="nl-NL" sz="800" dirty="0"/>
            </a:p>
          </p:txBody>
        </p:sp>
        <p:cxnSp>
          <p:nvCxnSpPr>
            <p:cNvPr id="16" name="Rechte verbindingslijn met pijl 15"/>
            <p:cNvCxnSpPr>
              <a:stCxn id="13" idx="7"/>
              <a:endCxn id="4" idx="2"/>
            </p:cNvCxnSpPr>
            <p:nvPr/>
          </p:nvCxnSpPr>
          <p:spPr>
            <a:xfrm flipV="1">
              <a:off x="2297571" y="1916832"/>
              <a:ext cx="258205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Rechthoek 108"/>
            <p:cNvSpPr/>
            <p:nvPr/>
          </p:nvSpPr>
          <p:spPr>
            <a:xfrm>
              <a:off x="2411760" y="4725144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y*21</a:t>
              </a:r>
              <a:endParaRPr lang="nl-NL" sz="800" dirty="0"/>
            </a:p>
          </p:txBody>
        </p:sp>
        <p:sp>
          <p:nvSpPr>
            <p:cNvPr id="110" name="Ovaal 109"/>
            <p:cNvSpPr/>
            <p:nvPr/>
          </p:nvSpPr>
          <p:spPr>
            <a:xfrm>
              <a:off x="2051720" y="400506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E21</a:t>
              </a:r>
              <a:endParaRPr lang="nl-NL" sz="800" dirty="0"/>
            </a:p>
          </p:txBody>
        </p:sp>
        <p:sp>
          <p:nvSpPr>
            <p:cNvPr id="111" name="Ovaal 110"/>
            <p:cNvSpPr/>
            <p:nvPr/>
          </p:nvSpPr>
          <p:spPr>
            <a:xfrm>
              <a:off x="2828894" y="316502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C1</a:t>
              </a:r>
              <a:endParaRPr lang="nl-NL" sz="800" dirty="0"/>
            </a:p>
          </p:txBody>
        </p:sp>
        <p:cxnSp>
          <p:nvCxnSpPr>
            <p:cNvPr id="112" name="Rechte verbindingslijn met pijl 111"/>
            <p:cNvCxnSpPr>
              <a:stCxn id="110" idx="5"/>
              <a:endCxn id="109" idx="0"/>
            </p:cNvCxnSpPr>
            <p:nvPr/>
          </p:nvCxnSpPr>
          <p:spPr>
            <a:xfrm>
              <a:off x="2297571" y="4250915"/>
              <a:ext cx="258205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Rechte verbindingslijn met pijl 112"/>
            <p:cNvCxnSpPr>
              <a:stCxn id="111" idx="4"/>
              <a:endCxn id="109" idx="0"/>
            </p:cNvCxnSpPr>
            <p:nvPr/>
          </p:nvCxnSpPr>
          <p:spPr>
            <a:xfrm flipH="1">
              <a:off x="2555776" y="3453052"/>
              <a:ext cx="417134" cy="1272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Rechte verbindingslijn met pijl 121"/>
            <p:cNvCxnSpPr>
              <a:stCxn id="111" idx="0"/>
              <a:endCxn id="4" idx="2"/>
            </p:cNvCxnSpPr>
            <p:nvPr/>
          </p:nvCxnSpPr>
          <p:spPr>
            <a:xfrm flipH="1" flipV="1">
              <a:off x="2555776" y="1916832"/>
              <a:ext cx="417134" cy="1248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1" name="Rechthoek 130"/>
            <p:cNvSpPr/>
            <p:nvPr/>
          </p:nvSpPr>
          <p:spPr>
            <a:xfrm>
              <a:off x="3866834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y*12</a:t>
              </a:r>
              <a:endParaRPr lang="nl-NL" sz="800" dirty="0"/>
            </a:p>
          </p:txBody>
        </p:sp>
        <p:sp>
          <p:nvSpPr>
            <p:cNvPr id="132" name="Ovaal 131"/>
            <p:cNvSpPr/>
            <p:nvPr/>
          </p:nvSpPr>
          <p:spPr>
            <a:xfrm>
              <a:off x="3506794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E12</a:t>
              </a:r>
              <a:endParaRPr lang="nl-NL" sz="800" dirty="0"/>
            </a:p>
          </p:txBody>
        </p:sp>
        <p:cxnSp>
          <p:nvCxnSpPr>
            <p:cNvPr id="133" name="Rechte verbindingslijn met pijl 132"/>
            <p:cNvCxnSpPr>
              <a:stCxn id="132" idx="7"/>
              <a:endCxn id="131" idx="2"/>
            </p:cNvCxnSpPr>
            <p:nvPr/>
          </p:nvCxnSpPr>
          <p:spPr>
            <a:xfrm flipV="1">
              <a:off x="3752645" y="1916832"/>
              <a:ext cx="258205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Rechthoek 133"/>
            <p:cNvSpPr/>
            <p:nvPr/>
          </p:nvSpPr>
          <p:spPr>
            <a:xfrm>
              <a:off x="3866834" y="4725144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y*22</a:t>
              </a:r>
              <a:endParaRPr lang="nl-NL" sz="800" dirty="0"/>
            </a:p>
          </p:txBody>
        </p:sp>
        <p:sp>
          <p:nvSpPr>
            <p:cNvPr id="135" name="Ovaal 134"/>
            <p:cNvSpPr/>
            <p:nvPr/>
          </p:nvSpPr>
          <p:spPr>
            <a:xfrm>
              <a:off x="3563888" y="400506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E22</a:t>
              </a:r>
              <a:endParaRPr lang="nl-NL" sz="800" dirty="0"/>
            </a:p>
          </p:txBody>
        </p:sp>
        <p:sp>
          <p:nvSpPr>
            <p:cNvPr id="136" name="Ovaal 135"/>
            <p:cNvSpPr/>
            <p:nvPr/>
          </p:nvSpPr>
          <p:spPr>
            <a:xfrm>
              <a:off x="4283968" y="316502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C2</a:t>
              </a:r>
              <a:endParaRPr lang="nl-NL" sz="800" dirty="0"/>
            </a:p>
          </p:txBody>
        </p:sp>
        <p:cxnSp>
          <p:nvCxnSpPr>
            <p:cNvPr id="137" name="Rechte verbindingslijn met pijl 136"/>
            <p:cNvCxnSpPr>
              <a:stCxn id="135" idx="5"/>
              <a:endCxn id="134" idx="0"/>
            </p:cNvCxnSpPr>
            <p:nvPr/>
          </p:nvCxnSpPr>
          <p:spPr>
            <a:xfrm>
              <a:off x="3809739" y="4250915"/>
              <a:ext cx="201111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Rechte verbindingslijn met pijl 137"/>
            <p:cNvCxnSpPr>
              <a:stCxn id="136" idx="4"/>
              <a:endCxn id="134" idx="0"/>
            </p:cNvCxnSpPr>
            <p:nvPr/>
          </p:nvCxnSpPr>
          <p:spPr>
            <a:xfrm flipH="1">
              <a:off x="4010850" y="3453052"/>
              <a:ext cx="417134" cy="1272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Rechte verbindingslijn met pijl 138"/>
            <p:cNvCxnSpPr>
              <a:stCxn id="136" idx="0"/>
              <a:endCxn id="131" idx="2"/>
            </p:cNvCxnSpPr>
            <p:nvPr/>
          </p:nvCxnSpPr>
          <p:spPr>
            <a:xfrm flipH="1" flipV="1">
              <a:off x="4010850" y="1916832"/>
              <a:ext cx="417134" cy="1248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0" name="Rechthoek 139"/>
            <p:cNvSpPr/>
            <p:nvPr/>
          </p:nvSpPr>
          <p:spPr>
            <a:xfrm>
              <a:off x="5379002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y*13</a:t>
              </a:r>
              <a:endParaRPr lang="nl-NL" sz="800" dirty="0"/>
            </a:p>
          </p:txBody>
        </p:sp>
        <p:sp>
          <p:nvSpPr>
            <p:cNvPr id="141" name="Ovaal 140"/>
            <p:cNvSpPr/>
            <p:nvPr/>
          </p:nvSpPr>
          <p:spPr>
            <a:xfrm>
              <a:off x="5018962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E13</a:t>
              </a:r>
              <a:endParaRPr lang="nl-NL" sz="800" dirty="0"/>
            </a:p>
          </p:txBody>
        </p:sp>
        <p:cxnSp>
          <p:nvCxnSpPr>
            <p:cNvPr id="142" name="Rechte verbindingslijn met pijl 141"/>
            <p:cNvCxnSpPr>
              <a:stCxn id="141" idx="7"/>
              <a:endCxn id="140" idx="2"/>
            </p:cNvCxnSpPr>
            <p:nvPr/>
          </p:nvCxnSpPr>
          <p:spPr>
            <a:xfrm flipV="1">
              <a:off x="5264813" y="1916832"/>
              <a:ext cx="258205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3" name="Rechthoek 142"/>
            <p:cNvSpPr/>
            <p:nvPr/>
          </p:nvSpPr>
          <p:spPr>
            <a:xfrm>
              <a:off x="5379002" y="4725144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y*23</a:t>
              </a:r>
              <a:endParaRPr lang="nl-NL" sz="800" dirty="0"/>
            </a:p>
          </p:txBody>
        </p:sp>
        <p:sp>
          <p:nvSpPr>
            <p:cNvPr id="144" name="Ovaal 143"/>
            <p:cNvSpPr/>
            <p:nvPr/>
          </p:nvSpPr>
          <p:spPr>
            <a:xfrm>
              <a:off x="5076056" y="400506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E23</a:t>
              </a:r>
              <a:endParaRPr lang="nl-NL" sz="800" dirty="0"/>
            </a:p>
          </p:txBody>
        </p:sp>
        <p:sp>
          <p:nvSpPr>
            <p:cNvPr id="145" name="Ovaal 144"/>
            <p:cNvSpPr/>
            <p:nvPr/>
          </p:nvSpPr>
          <p:spPr>
            <a:xfrm>
              <a:off x="5796136" y="316502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C3</a:t>
              </a:r>
              <a:endParaRPr lang="nl-NL" sz="800" dirty="0"/>
            </a:p>
          </p:txBody>
        </p:sp>
        <p:cxnSp>
          <p:nvCxnSpPr>
            <p:cNvPr id="146" name="Rechte verbindingslijn met pijl 145"/>
            <p:cNvCxnSpPr>
              <a:stCxn id="144" idx="5"/>
              <a:endCxn id="143" idx="0"/>
            </p:cNvCxnSpPr>
            <p:nvPr/>
          </p:nvCxnSpPr>
          <p:spPr>
            <a:xfrm>
              <a:off x="5321907" y="4250915"/>
              <a:ext cx="201111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7" name="Rechte verbindingslijn met pijl 146"/>
            <p:cNvCxnSpPr>
              <a:stCxn id="145" idx="4"/>
              <a:endCxn id="143" idx="0"/>
            </p:cNvCxnSpPr>
            <p:nvPr/>
          </p:nvCxnSpPr>
          <p:spPr>
            <a:xfrm flipH="1">
              <a:off x="5523018" y="3453052"/>
              <a:ext cx="417134" cy="1272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Rechte verbindingslijn met pijl 147"/>
            <p:cNvCxnSpPr>
              <a:stCxn id="145" idx="0"/>
              <a:endCxn id="140" idx="2"/>
            </p:cNvCxnSpPr>
            <p:nvPr/>
          </p:nvCxnSpPr>
          <p:spPr>
            <a:xfrm flipH="1" flipV="1">
              <a:off x="5523018" y="1916832"/>
              <a:ext cx="417134" cy="1248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9" name="Rechthoek 148"/>
            <p:cNvSpPr/>
            <p:nvPr/>
          </p:nvSpPr>
          <p:spPr>
            <a:xfrm>
              <a:off x="6819162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y*14</a:t>
              </a:r>
              <a:endParaRPr lang="nl-NL" sz="800" dirty="0"/>
            </a:p>
          </p:txBody>
        </p:sp>
        <p:sp>
          <p:nvSpPr>
            <p:cNvPr id="150" name="Ovaal 149"/>
            <p:cNvSpPr/>
            <p:nvPr/>
          </p:nvSpPr>
          <p:spPr>
            <a:xfrm>
              <a:off x="6516216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E14</a:t>
              </a:r>
              <a:endParaRPr lang="nl-NL" sz="800" dirty="0"/>
            </a:p>
          </p:txBody>
        </p:sp>
        <p:cxnSp>
          <p:nvCxnSpPr>
            <p:cNvPr id="151" name="Rechte verbindingslijn met pijl 150"/>
            <p:cNvCxnSpPr>
              <a:stCxn id="150" idx="7"/>
              <a:endCxn id="149" idx="2"/>
            </p:cNvCxnSpPr>
            <p:nvPr/>
          </p:nvCxnSpPr>
          <p:spPr>
            <a:xfrm flipV="1">
              <a:off x="6762067" y="1916832"/>
              <a:ext cx="201111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2" name="Rechthoek 151"/>
            <p:cNvSpPr/>
            <p:nvPr/>
          </p:nvSpPr>
          <p:spPr>
            <a:xfrm>
              <a:off x="6819162" y="4725144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y*24</a:t>
              </a:r>
              <a:endParaRPr lang="nl-NL" sz="800" dirty="0"/>
            </a:p>
          </p:txBody>
        </p:sp>
        <p:sp>
          <p:nvSpPr>
            <p:cNvPr id="153" name="Ovaal 152"/>
            <p:cNvSpPr/>
            <p:nvPr/>
          </p:nvSpPr>
          <p:spPr>
            <a:xfrm>
              <a:off x="6588224" y="400506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E24</a:t>
              </a:r>
              <a:endParaRPr lang="nl-NL" sz="800" dirty="0"/>
            </a:p>
          </p:txBody>
        </p:sp>
        <p:sp>
          <p:nvSpPr>
            <p:cNvPr id="154" name="Ovaal 153"/>
            <p:cNvSpPr/>
            <p:nvPr/>
          </p:nvSpPr>
          <p:spPr>
            <a:xfrm>
              <a:off x="7236296" y="316502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C4</a:t>
              </a:r>
              <a:endParaRPr lang="nl-NL" sz="800" dirty="0"/>
            </a:p>
          </p:txBody>
        </p:sp>
        <p:cxnSp>
          <p:nvCxnSpPr>
            <p:cNvPr id="155" name="Rechte verbindingslijn met pijl 154"/>
            <p:cNvCxnSpPr>
              <a:stCxn id="153" idx="5"/>
              <a:endCxn id="152" idx="0"/>
            </p:cNvCxnSpPr>
            <p:nvPr/>
          </p:nvCxnSpPr>
          <p:spPr>
            <a:xfrm>
              <a:off x="6834075" y="4250915"/>
              <a:ext cx="129103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Rechte verbindingslijn met pijl 155"/>
            <p:cNvCxnSpPr>
              <a:stCxn id="154" idx="4"/>
              <a:endCxn id="152" idx="0"/>
            </p:cNvCxnSpPr>
            <p:nvPr/>
          </p:nvCxnSpPr>
          <p:spPr>
            <a:xfrm flipH="1">
              <a:off x="6963178" y="3453052"/>
              <a:ext cx="417134" cy="12720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Rechte verbindingslijn met pijl 156"/>
            <p:cNvCxnSpPr>
              <a:stCxn id="154" idx="0"/>
              <a:endCxn id="149" idx="2"/>
            </p:cNvCxnSpPr>
            <p:nvPr/>
          </p:nvCxnSpPr>
          <p:spPr>
            <a:xfrm flipH="1" flipV="1">
              <a:off x="6963178" y="1916832"/>
              <a:ext cx="417134" cy="1248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9" name="Rechte verbindingslijn met pijl 188"/>
            <p:cNvCxnSpPr>
              <a:stCxn id="13" idx="6"/>
              <a:endCxn id="132" idx="2"/>
            </p:cNvCxnSpPr>
            <p:nvPr/>
          </p:nvCxnSpPr>
          <p:spPr>
            <a:xfrm>
              <a:off x="2339752" y="2469166"/>
              <a:ext cx="116704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1" name="Rechte verbindingslijn met pijl 190"/>
            <p:cNvCxnSpPr>
              <a:stCxn id="132" idx="6"/>
              <a:endCxn id="141" idx="2"/>
            </p:cNvCxnSpPr>
            <p:nvPr/>
          </p:nvCxnSpPr>
          <p:spPr>
            <a:xfrm>
              <a:off x="3794826" y="2469166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3" name="Rechte verbindingslijn met pijl 192"/>
            <p:cNvCxnSpPr>
              <a:stCxn id="141" idx="6"/>
              <a:endCxn id="150" idx="2"/>
            </p:cNvCxnSpPr>
            <p:nvPr/>
          </p:nvCxnSpPr>
          <p:spPr>
            <a:xfrm>
              <a:off x="5306994" y="2469166"/>
              <a:ext cx="120922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0" name="Rechte verbindingslijn met pijl 199"/>
            <p:cNvCxnSpPr>
              <a:stCxn id="111" idx="6"/>
              <a:endCxn id="136" idx="2"/>
            </p:cNvCxnSpPr>
            <p:nvPr/>
          </p:nvCxnSpPr>
          <p:spPr>
            <a:xfrm>
              <a:off x="3116926" y="3309036"/>
              <a:ext cx="116704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2" name="Rechte verbindingslijn met pijl 201"/>
            <p:cNvCxnSpPr>
              <a:stCxn id="136" idx="6"/>
              <a:endCxn id="145" idx="2"/>
            </p:cNvCxnSpPr>
            <p:nvPr/>
          </p:nvCxnSpPr>
          <p:spPr>
            <a:xfrm>
              <a:off x="4572000" y="3309036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4" name="Rechte verbindingslijn met pijl 203"/>
            <p:cNvCxnSpPr>
              <a:stCxn id="145" idx="6"/>
              <a:endCxn id="154" idx="2"/>
            </p:cNvCxnSpPr>
            <p:nvPr/>
          </p:nvCxnSpPr>
          <p:spPr>
            <a:xfrm>
              <a:off x="6084168" y="3309036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6" name="Rechte verbindingslijn met pijl 205"/>
            <p:cNvCxnSpPr>
              <a:stCxn id="110" idx="6"/>
              <a:endCxn id="135" idx="2"/>
            </p:cNvCxnSpPr>
            <p:nvPr/>
          </p:nvCxnSpPr>
          <p:spPr>
            <a:xfrm>
              <a:off x="2339752" y="4149080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Rechte verbindingslijn met pijl 207"/>
            <p:cNvCxnSpPr>
              <a:stCxn id="135" idx="6"/>
              <a:endCxn id="144" idx="2"/>
            </p:cNvCxnSpPr>
            <p:nvPr/>
          </p:nvCxnSpPr>
          <p:spPr>
            <a:xfrm>
              <a:off x="3851920" y="4149080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0" name="Rechte verbindingslijn met pijl 209"/>
            <p:cNvCxnSpPr>
              <a:stCxn id="144" idx="6"/>
              <a:endCxn id="153" idx="2"/>
            </p:cNvCxnSpPr>
            <p:nvPr/>
          </p:nvCxnSpPr>
          <p:spPr>
            <a:xfrm>
              <a:off x="5364088" y="4149080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Ovaal 59"/>
            <p:cNvSpPr/>
            <p:nvPr/>
          </p:nvSpPr>
          <p:spPr>
            <a:xfrm>
              <a:off x="2411760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A11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" name="Rechte verbindingslijn met pijl 4"/>
            <p:cNvCxnSpPr>
              <a:stCxn id="60" idx="4"/>
              <a:endCxn id="4" idx="0"/>
            </p:cNvCxnSpPr>
            <p:nvPr/>
          </p:nvCxnSpPr>
          <p:spPr>
            <a:xfrm>
              <a:off x="2555776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Ovaal 62"/>
            <p:cNvSpPr/>
            <p:nvPr/>
          </p:nvSpPr>
          <p:spPr>
            <a:xfrm>
              <a:off x="3851920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A12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4" name="Rechte verbindingslijn met pijl 63"/>
            <p:cNvCxnSpPr>
              <a:stCxn id="63" idx="4"/>
            </p:cNvCxnSpPr>
            <p:nvPr/>
          </p:nvCxnSpPr>
          <p:spPr>
            <a:xfrm>
              <a:off x="3995936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Ovaal 64"/>
            <p:cNvSpPr/>
            <p:nvPr/>
          </p:nvSpPr>
          <p:spPr>
            <a:xfrm>
              <a:off x="5364088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A13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6" name="Rechte verbindingslijn met pijl 65"/>
            <p:cNvCxnSpPr>
              <a:stCxn id="65" idx="4"/>
            </p:cNvCxnSpPr>
            <p:nvPr/>
          </p:nvCxnSpPr>
          <p:spPr>
            <a:xfrm>
              <a:off x="5508104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Ovaal 66"/>
            <p:cNvSpPr/>
            <p:nvPr/>
          </p:nvSpPr>
          <p:spPr>
            <a:xfrm>
              <a:off x="6804248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A14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8" name="Rechte verbindingslijn met pijl 67"/>
            <p:cNvCxnSpPr>
              <a:stCxn id="67" idx="4"/>
            </p:cNvCxnSpPr>
            <p:nvPr/>
          </p:nvCxnSpPr>
          <p:spPr>
            <a:xfrm>
              <a:off x="6948264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Rechte verbindingslijn met pijl 68"/>
            <p:cNvCxnSpPr>
              <a:stCxn id="60" idx="6"/>
              <a:endCxn id="63" idx="2"/>
            </p:cNvCxnSpPr>
            <p:nvPr/>
          </p:nvCxnSpPr>
          <p:spPr>
            <a:xfrm>
              <a:off x="2699792" y="1124744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Rechte verbindingslijn met pijl 71"/>
            <p:cNvCxnSpPr>
              <a:stCxn id="63" idx="6"/>
              <a:endCxn id="65" idx="2"/>
            </p:cNvCxnSpPr>
            <p:nvPr/>
          </p:nvCxnSpPr>
          <p:spPr>
            <a:xfrm>
              <a:off x="4139952" y="1124744"/>
              <a:ext cx="1224136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Rechte verbindingslijn met pijl 75"/>
            <p:cNvCxnSpPr>
              <a:stCxn id="65" idx="6"/>
              <a:endCxn id="67" idx="2"/>
            </p:cNvCxnSpPr>
            <p:nvPr/>
          </p:nvCxnSpPr>
          <p:spPr>
            <a:xfrm>
              <a:off x="5652120" y="1124744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9" name="Ovaal 78"/>
            <p:cNvSpPr/>
            <p:nvPr/>
          </p:nvSpPr>
          <p:spPr>
            <a:xfrm>
              <a:off x="2411760" y="5373216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A21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0" name="Rechte verbindingslijn met pijl 79"/>
            <p:cNvCxnSpPr>
              <a:stCxn id="79" idx="0"/>
              <a:endCxn id="109" idx="2"/>
            </p:cNvCxnSpPr>
            <p:nvPr/>
          </p:nvCxnSpPr>
          <p:spPr>
            <a:xfrm flipV="1">
              <a:off x="2555776" y="5013176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>
              <a:stCxn id="79" idx="6"/>
              <a:endCxn id="85" idx="2"/>
            </p:cNvCxnSpPr>
            <p:nvPr/>
          </p:nvCxnSpPr>
          <p:spPr>
            <a:xfrm>
              <a:off x="2699792" y="5517232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3851920" y="5373216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A22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6" name="Rechte verbindingslijn met pijl 85"/>
            <p:cNvCxnSpPr>
              <a:stCxn id="85" idx="0"/>
            </p:cNvCxnSpPr>
            <p:nvPr/>
          </p:nvCxnSpPr>
          <p:spPr>
            <a:xfrm flipV="1">
              <a:off x="3995936" y="5013176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Rechte verbindingslijn met pijl 86"/>
            <p:cNvCxnSpPr>
              <a:stCxn id="85" idx="6"/>
              <a:endCxn id="88" idx="2"/>
            </p:cNvCxnSpPr>
            <p:nvPr/>
          </p:nvCxnSpPr>
          <p:spPr>
            <a:xfrm>
              <a:off x="4139952" y="5517232"/>
              <a:ext cx="1266317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8" name="Ovaal 87"/>
            <p:cNvSpPr/>
            <p:nvPr/>
          </p:nvSpPr>
          <p:spPr>
            <a:xfrm>
              <a:off x="5406269" y="5373216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A23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9" name="Rechte verbindingslijn met pijl 88"/>
            <p:cNvCxnSpPr>
              <a:stCxn id="88" idx="0"/>
            </p:cNvCxnSpPr>
            <p:nvPr/>
          </p:nvCxnSpPr>
          <p:spPr>
            <a:xfrm flipV="1">
              <a:off x="5550285" y="5013176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Rechte verbindingslijn met pijl 89"/>
            <p:cNvCxnSpPr>
              <a:stCxn id="88" idx="6"/>
              <a:endCxn id="91" idx="2"/>
            </p:cNvCxnSpPr>
            <p:nvPr/>
          </p:nvCxnSpPr>
          <p:spPr>
            <a:xfrm>
              <a:off x="5694301" y="5517232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1" name="Ovaal 90"/>
            <p:cNvSpPr/>
            <p:nvPr/>
          </p:nvSpPr>
          <p:spPr>
            <a:xfrm>
              <a:off x="6846429" y="5373216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A24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92" name="Rechte verbindingslijn met pijl 91"/>
            <p:cNvCxnSpPr>
              <a:stCxn id="91" idx="0"/>
            </p:cNvCxnSpPr>
            <p:nvPr/>
          </p:nvCxnSpPr>
          <p:spPr>
            <a:xfrm flipV="1">
              <a:off x="6990445" y="5013176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kromde verbindingslijn 18"/>
            <p:cNvCxnSpPr>
              <a:stCxn id="60" idx="2"/>
              <a:endCxn id="79" idx="2"/>
            </p:cNvCxnSpPr>
            <p:nvPr/>
          </p:nvCxnSpPr>
          <p:spPr>
            <a:xfrm rot="10800000" flipV="1">
              <a:off x="2411760" y="1124744"/>
              <a:ext cx="12700" cy="4392488"/>
            </a:xfrm>
            <a:prstGeom prst="curvedConnector3">
              <a:avLst>
                <a:gd name="adj1" fmla="val 4781819"/>
              </a:avLst>
            </a:prstGeom>
            <a:ln>
              <a:solidFill>
                <a:schemeClr val="bg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Gekromde verbindingslijn 113"/>
            <p:cNvCxnSpPr>
              <a:stCxn id="99" idx="2"/>
              <a:endCxn id="106" idx="2"/>
            </p:cNvCxnSpPr>
            <p:nvPr/>
          </p:nvCxnSpPr>
          <p:spPr>
            <a:xfrm rot="10800000" flipV="1">
              <a:off x="3491880" y="692696"/>
              <a:ext cx="72008" cy="5256584"/>
            </a:xfrm>
            <a:prstGeom prst="curvedConnector3">
              <a:avLst>
                <a:gd name="adj1" fmla="val 481599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Gekromde verbindingslijn 114"/>
            <p:cNvCxnSpPr>
              <a:stCxn id="100" idx="2"/>
              <a:endCxn id="107" idx="2"/>
            </p:cNvCxnSpPr>
            <p:nvPr/>
          </p:nvCxnSpPr>
          <p:spPr>
            <a:xfrm rot="10800000" flipV="1">
              <a:off x="5076056" y="692696"/>
              <a:ext cx="12700" cy="5256584"/>
            </a:xfrm>
            <a:prstGeom prst="curvedConnector3">
              <a:avLst>
                <a:gd name="adj1" fmla="val 3109094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9" name="Ovaal 98"/>
            <p:cNvSpPr/>
            <p:nvPr/>
          </p:nvSpPr>
          <p:spPr>
            <a:xfrm>
              <a:off x="3563888" y="54868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0" name="Ovaal 99"/>
            <p:cNvSpPr/>
            <p:nvPr/>
          </p:nvSpPr>
          <p:spPr>
            <a:xfrm>
              <a:off x="5076056" y="54868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1" name="Ovaal 100"/>
            <p:cNvSpPr/>
            <p:nvPr/>
          </p:nvSpPr>
          <p:spPr>
            <a:xfrm>
              <a:off x="6444208" y="54868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" name="Rechte verbindingslijn met pijl 7"/>
            <p:cNvCxnSpPr>
              <a:stCxn id="99" idx="5"/>
              <a:endCxn id="63" idx="0"/>
            </p:cNvCxnSpPr>
            <p:nvPr/>
          </p:nvCxnSpPr>
          <p:spPr>
            <a:xfrm>
              <a:off x="3809739" y="794531"/>
              <a:ext cx="186197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10"/>
            <p:cNvCxnSpPr>
              <a:stCxn id="100" idx="5"/>
              <a:endCxn id="65" idx="0"/>
            </p:cNvCxnSpPr>
            <p:nvPr/>
          </p:nvCxnSpPr>
          <p:spPr>
            <a:xfrm>
              <a:off x="5321907" y="794531"/>
              <a:ext cx="186197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14"/>
            <p:cNvCxnSpPr>
              <a:stCxn id="101" idx="5"/>
              <a:endCxn id="67" idx="0"/>
            </p:cNvCxnSpPr>
            <p:nvPr/>
          </p:nvCxnSpPr>
          <p:spPr>
            <a:xfrm>
              <a:off x="6690059" y="794531"/>
              <a:ext cx="258205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/>
            <p:cNvSpPr/>
            <p:nvPr/>
          </p:nvSpPr>
          <p:spPr>
            <a:xfrm>
              <a:off x="3491880" y="5805264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7" name="Ovaal 106"/>
            <p:cNvSpPr/>
            <p:nvPr/>
          </p:nvSpPr>
          <p:spPr>
            <a:xfrm>
              <a:off x="5076056" y="5805264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Ovaal 107"/>
            <p:cNvSpPr/>
            <p:nvPr/>
          </p:nvSpPr>
          <p:spPr>
            <a:xfrm>
              <a:off x="6516216" y="5805264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3" name="Rechte verbindingslijn met pijl 22"/>
            <p:cNvCxnSpPr>
              <a:stCxn id="106" idx="7"/>
              <a:endCxn id="85" idx="4"/>
            </p:cNvCxnSpPr>
            <p:nvPr/>
          </p:nvCxnSpPr>
          <p:spPr>
            <a:xfrm flipV="1">
              <a:off x="3737731" y="5661248"/>
              <a:ext cx="258205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stCxn id="107" idx="7"/>
              <a:endCxn id="88" idx="4"/>
            </p:cNvCxnSpPr>
            <p:nvPr/>
          </p:nvCxnSpPr>
          <p:spPr>
            <a:xfrm flipV="1">
              <a:off x="5321907" y="5661248"/>
              <a:ext cx="228378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met pijl 26"/>
            <p:cNvCxnSpPr>
              <a:stCxn id="108" idx="7"/>
              <a:endCxn id="91" idx="4"/>
            </p:cNvCxnSpPr>
            <p:nvPr/>
          </p:nvCxnSpPr>
          <p:spPr>
            <a:xfrm flipV="1">
              <a:off x="6762067" y="5661248"/>
              <a:ext cx="228378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kromde verbindingslijn 123"/>
            <p:cNvCxnSpPr>
              <a:stCxn id="101" idx="2"/>
              <a:endCxn id="108" idx="2"/>
            </p:cNvCxnSpPr>
            <p:nvPr/>
          </p:nvCxnSpPr>
          <p:spPr>
            <a:xfrm rot="10800000" flipH="1" flipV="1">
              <a:off x="6444208" y="692696"/>
              <a:ext cx="72008" cy="5256584"/>
            </a:xfrm>
            <a:prstGeom prst="curvedConnector3">
              <a:avLst>
                <a:gd name="adj1" fmla="val -317465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7" name="Ovaal 126"/>
            <p:cNvSpPr/>
            <p:nvPr/>
          </p:nvSpPr>
          <p:spPr>
            <a:xfrm>
              <a:off x="3419872" y="184482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</a:t>
              </a:r>
              <a:endParaRPr lang="nl-NL" sz="800" dirty="0"/>
            </a:p>
          </p:txBody>
        </p:sp>
        <p:sp>
          <p:nvSpPr>
            <p:cNvPr id="130" name="Ovaal 129"/>
            <p:cNvSpPr/>
            <p:nvPr/>
          </p:nvSpPr>
          <p:spPr>
            <a:xfrm>
              <a:off x="6516216" y="4437112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0" name="Ovaal 159"/>
            <p:cNvSpPr/>
            <p:nvPr/>
          </p:nvSpPr>
          <p:spPr>
            <a:xfrm>
              <a:off x="6444208" y="184482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4" name="Ovaal 163"/>
            <p:cNvSpPr/>
            <p:nvPr/>
          </p:nvSpPr>
          <p:spPr>
            <a:xfrm>
              <a:off x="4932040" y="184482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6" name="Ovaal 165"/>
            <p:cNvSpPr/>
            <p:nvPr/>
          </p:nvSpPr>
          <p:spPr>
            <a:xfrm>
              <a:off x="5004048" y="4437112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7" name="Ovaal 166"/>
            <p:cNvSpPr/>
            <p:nvPr/>
          </p:nvSpPr>
          <p:spPr>
            <a:xfrm>
              <a:off x="3491880" y="4437112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cxnSp>
          <p:nvCxnSpPr>
            <p:cNvPr id="40" name="Rechte verbindingslijn met pijl 39"/>
            <p:cNvCxnSpPr>
              <a:stCxn id="127" idx="4"/>
              <a:endCxn id="132" idx="0"/>
            </p:cNvCxnSpPr>
            <p:nvPr/>
          </p:nvCxnSpPr>
          <p:spPr>
            <a:xfrm>
              <a:off x="3563888" y="2132856"/>
              <a:ext cx="86922" cy="192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Rechte verbindingslijn met pijl 41"/>
            <p:cNvCxnSpPr>
              <a:stCxn id="164" idx="4"/>
              <a:endCxn id="141" idx="0"/>
            </p:cNvCxnSpPr>
            <p:nvPr/>
          </p:nvCxnSpPr>
          <p:spPr>
            <a:xfrm>
              <a:off x="5076056" y="2132856"/>
              <a:ext cx="86922" cy="192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Rechte verbindingslijn met pijl 43"/>
            <p:cNvCxnSpPr>
              <a:stCxn id="160" idx="4"/>
              <a:endCxn id="150" idx="0"/>
            </p:cNvCxnSpPr>
            <p:nvPr/>
          </p:nvCxnSpPr>
          <p:spPr>
            <a:xfrm>
              <a:off x="6588224" y="2132856"/>
              <a:ext cx="72008" cy="192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Rechte verbindingslijn met pijl 45"/>
            <p:cNvCxnSpPr>
              <a:stCxn id="167" idx="0"/>
              <a:endCxn id="135" idx="4"/>
            </p:cNvCxnSpPr>
            <p:nvPr/>
          </p:nvCxnSpPr>
          <p:spPr>
            <a:xfrm flipV="1">
              <a:off x="3635896" y="4293096"/>
              <a:ext cx="7200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Rechte verbindingslijn met pijl 47"/>
            <p:cNvCxnSpPr>
              <a:stCxn id="166" idx="0"/>
              <a:endCxn id="144" idx="4"/>
            </p:cNvCxnSpPr>
            <p:nvPr/>
          </p:nvCxnSpPr>
          <p:spPr>
            <a:xfrm flipV="1">
              <a:off x="5148064" y="4293096"/>
              <a:ext cx="7200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51"/>
            <p:cNvCxnSpPr>
              <a:stCxn id="130" idx="0"/>
              <a:endCxn id="153" idx="4"/>
            </p:cNvCxnSpPr>
            <p:nvPr/>
          </p:nvCxnSpPr>
          <p:spPr>
            <a:xfrm flipV="1">
              <a:off x="6660232" y="4293096"/>
              <a:ext cx="7200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8" name="Ovaal 167"/>
            <p:cNvSpPr/>
            <p:nvPr/>
          </p:nvSpPr>
          <p:spPr>
            <a:xfrm>
              <a:off x="3923928" y="2852936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C</a:t>
              </a:r>
              <a:endParaRPr lang="nl-NL" sz="800" dirty="0"/>
            </a:p>
          </p:txBody>
        </p:sp>
        <p:sp>
          <p:nvSpPr>
            <p:cNvPr id="170" name="Ovaal 169"/>
            <p:cNvSpPr/>
            <p:nvPr/>
          </p:nvSpPr>
          <p:spPr>
            <a:xfrm>
              <a:off x="5436096" y="2852936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C</a:t>
              </a:r>
              <a:endParaRPr lang="nl-NL" sz="800" dirty="0"/>
            </a:p>
          </p:txBody>
        </p:sp>
        <p:sp>
          <p:nvSpPr>
            <p:cNvPr id="172" name="Ovaal 171"/>
            <p:cNvSpPr/>
            <p:nvPr/>
          </p:nvSpPr>
          <p:spPr>
            <a:xfrm>
              <a:off x="6876256" y="2852936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C</a:t>
              </a:r>
              <a:endParaRPr lang="nl-NL" sz="800" dirty="0"/>
            </a:p>
          </p:txBody>
        </p:sp>
        <p:cxnSp>
          <p:nvCxnSpPr>
            <p:cNvPr id="54" name="Rechte verbindingslijn met pijl 53"/>
            <p:cNvCxnSpPr>
              <a:stCxn id="168" idx="5"/>
              <a:endCxn id="136" idx="1"/>
            </p:cNvCxnSpPr>
            <p:nvPr/>
          </p:nvCxnSpPr>
          <p:spPr>
            <a:xfrm>
              <a:off x="4169779" y="3098787"/>
              <a:ext cx="156370" cy="1084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Rechte verbindingslijn met pijl 55"/>
            <p:cNvCxnSpPr>
              <a:stCxn id="170" idx="5"/>
              <a:endCxn id="145" idx="1"/>
            </p:cNvCxnSpPr>
            <p:nvPr/>
          </p:nvCxnSpPr>
          <p:spPr>
            <a:xfrm>
              <a:off x="5681947" y="3098787"/>
              <a:ext cx="156370" cy="1084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Rechte verbindingslijn met pijl 57"/>
            <p:cNvCxnSpPr>
              <a:stCxn id="172" idx="5"/>
              <a:endCxn id="154" idx="1"/>
            </p:cNvCxnSpPr>
            <p:nvPr/>
          </p:nvCxnSpPr>
          <p:spPr>
            <a:xfrm>
              <a:off x="7122107" y="3098787"/>
              <a:ext cx="156370" cy="1084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6" name="Tekstvak 175"/>
            <p:cNvSpPr txBox="1"/>
            <p:nvPr/>
          </p:nvSpPr>
          <p:spPr>
            <a:xfrm>
              <a:off x="2636168" y="3717032"/>
              <a:ext cx="161165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sp>
          <p:nvSpPr>
            <p:cNvPr id="178" name="Tekstvak 177"/>
            <p:cNvSpPr txBox="1"/>
            <p:nvPr/>
          </p:nvSpPr>
          <p:spPr>
            <a:xfrm>
              <a:off x="2195736" y="4273351"/>
              <a:ext cx="161165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sp>
          <p:nvSpPr>
            <p:cNvPr id="179" name="Tekstvak 178"/>
            <p:cNvSpPr txBox="1"/>
            <p:nvPr/>
          </p:nvSpPr>
          <p:spPr>
            <a:xfrm>
              <a:off x="2639778" y="2636912"/>
              <a:ext cx="161165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2195736" y="1988840"/>
              <a:ext cx="161165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cxnSp>
          <p:nvCxnSpPr>
            <p:cNvPr id="3" name="Rechte verbindingslijn met pijl 2"/>
            <p:cNvCxnSpPr>
              <a:stCxn id="4" idx="3"/>
              <a:endCxn id="132" idx="1"/>
            </p:cNvCxnSpPr>
            <p:nvPr/>
          </p:nvCxnSpPr>
          <p:spPr>
            <a:xfrm>
              <a:off x="2699792" y="1772816"/>
              <a:ext cx="849183" cy="594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met pijl 6"/>
            <p:cNvCxnSpPr>
              <a:stCxn id="4" idx="3"/>
              <a:endCxn id="135" idx="0"/>
            </p:cNvCxnSpPr>
            <p:nvPr/>
          </p:nvCxnSpPr>
          <p:spPr>
            <a:xfrm>
              <a:off x="2699792" y="1772816"/>
              <a:ext cx="1008112" cy="223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met pijl 9"/>
            <p:cNvCxnSpPr>
              <a:stCxn id="109" idx="3"/>
              <a:endCxn id="132" idx="4"/>
            </p:cNvCxnSpPr>
            <p:nvPr/>
          </p:nvCxnSpPr>
          <p:spPr>
            <a:xfrm flipV="1">
              <a:off x="2699792" y="2613182"/>
              <a:ext cx="951018" cy="22559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met pijl 13"/>
            <p:cNvCxnSpPr>
              <a:stCxn id="109" idx="3"/>
              <a:endCxn id="135" idx="3"/>
            </p:cNvCxnSpPr>
            <p:nvPr/>
          </p:nvCxnSpPr>
          <p:spPr>
            <a:xfrm flipV="1">
              <a:off x="2699792" y="4250915"/>
              <a:ext cx="906277" cy="618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met pijl 19"/>
            <p:cNvCxnSpPr>
              <a:stCxn id="134" idx="3"/>
              <a:endCxn id="141" idx="4"/>
            </p:cNvCxnSpPr>
            <p:nvPr/>
          </p:nvCxnSpPr>
          <p:spPr>
            <a:xfrm flipV="1">
              <a:off x="4154866" y="2613182"/>
              <a:ext cx="1008112" cy="22559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/>
            <p:cNvCxnSpPr>
              <a:stCxn id="134" idx="3"/>
              <a:endCxn id="144" idx="3"/>
            </p:cNvCxnSpPr>
            <p:nvPr/>
          </p:nvCxnSpPr>
          <p:spPr>
            <a:xfrm flipV="1">
              <a:off x="4154866" y="4250915"/>
              <a:ext cx="963371" cy="618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/>
            <p:cNvCxnSpPr>
              <a:stCxn id="143" idx="3"/>
              <a:endCxn id="153" idx="3"/>
            </p:cNvCxnSpPr>
            <p:nvPr/>
          </p:nvCxnSpPr>
          <p:spPr>
            <a:xfrm flipV="1">
              <a:off x="5667034" y="4250915"/>
              <a:ext cx="963371" cy="618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/>
            <p:cNvCxnSpPr>
              <a:stCxn id="131" idx="3"/>
              <a:endCxn id="141" idx="1"/>
            </p:cNvCxnSpPr>
            <p:nvPr/>
          </p:nvCxnSpPr>
          <p:spPr>
            <a:xfrm>
              <a:off x="4154866" y="1772816"/>
              <a:ext cx="906277" cy="594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>
              <a:stCxn id="140" idx="3"/>
              <a:endCxn id="150" idx="1"/>
            </p:cNvCxnSpPr>
            <p:nvPr/>
          </p:nvCxnSpPr>
          <p:spPr>
            <a:xfrm>
              <a:off x="5667034" y="1772816"/>
              <a:ext cx="891363" cy="594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/>
            <p:cNvCxnSpPr>
              <a:stCxn id="131" idx="3"/>
              <a:endCxn id="144" idx="0"/>
            </p:cNvCxnSpPr>
            <p:nvPr/>
          </p:nvCxnSpPr>
          <p:spPr>
            <a:xfrm>
              <a:off x="4154866" y="1772816"/>
              <a:ext cx="1065206" cy="223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140" idx="3"/>
              <a:endCxn id="153" idx="0"/>
            </p:cNvCxnSpPr>
            <p:nvPr/>
          </p:nvCxnSpPr>
          <p:spPr>
            <a:xfrm>
              <a:off x="5667034" y="1772816"/>
              <a:ext cx="1065206" cy="22322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met pijl 46"/>
            <p:cNvCxnSpPr>
              <a:stCxn id="143" idx="3"/>
              <a:endCxn id="150" idx="4"/>
            </p:cNvCxnSpPr>
            <p:nvPr/>
          </p:nvCxnSpPr>
          <p:spPr>
            <a:xfrm flipV="1">
              <a:off x="5667034" y="2613182"/>
              <a:ext cx="993198" cy="22559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kstvak 49"/>
            <p:cNvSpPr txBox="1"/>
            <p:nvPr/>
          </p:nvSpPr>
          <p:spPr>
            <a:xfrm>
              <a:off x="2905499" y="1779730"/>
              <a:ext cx="194011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 smtClean="0"/>
                <a:t>1</a:t>
              </a:r>
              <a:endParaRPr lang="nl-NL" sz="800" baseline="-25000" dirty="0"/>
            </a:p>
          </p:txBody>
        </p:sp>
        <p:sp>
          <p:nvSpPr>
            <p:cNvPr id="158" name="Tekstvak 157"/>
            <p:cNvSpPr txBox="1"/>
            <p:nvPr/>
          </p:nvSpPr>
          <p:spPr>
            <a:xfrm>
              <a:off x="4386404" y="1805384"/>
              <a:ext cx="194011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/>
                <a:t>2</a:t>
              </a:r>
              <a:endParaRPr lang="nl-NL" sz="800" baseline="-25000" dirty="0"/>
            </a:p>
          </p:txBody>
        </p:sp>
        <p:sp>
          <p:nvSpPr>
            <p:cNvPr id="159" name="Tekstvak 158"/>
            <p:cNvSpPr txBox="1"/>
            <p:nvPr/>
          </p:nvSpPr>
          <p:spPr>
            <a:xfrm>
              <a:off x="5909983" y="1797058"/>
              <a:ext cx="194011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/>
                <a:t>3</a:t>
              </a:r>
              <a:endParaRPr lang="nl-NL" sz="800" baseline="-25000" dirty="0"/>
            </a:p>
          </p:txBody>
        </p:sp>
        <p:sp>
          <p:nvSpPr>
            <p:cNvPr id="161" name="Tekstvak 160"/>
            <p:cNvSpPr txBox="1"/>
            <p:nvPr/>
          </p:nvSpPr>
          <p:spPr>
            <a:xfrm>
              <a:off x="5979596" y="4581128"/>
              <a:ext cx="194011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/>
                <a:t>3</a:t>
              </a:r>
              <a:endParaRPr lang="nl-NL" sz="800" baseline="-25000" dirty="0"/>
            </a:p>
          </p:txBody>
        </p:sp>
        <p:sp>
          <p:nvSpPr>
            <p:cNvPr id="162" name="Tekstvak 161"/>
            <p:cNvSpPr txBox="1"/>
            <p:nvPr/>
          </p:nvSpPr>
          <p:spPr>
            <a:xfrm>
              <a:off x="4410583" y="4624879"/>
              <a:ext cx="194011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 smtClean="0"/>
                <a:t>2</a:t>
              </a:r>
              <a:endParaRPr lang="nl-NL" sz="800" baseline="-25000" dirty="0"/>
            </a:p>
          </p:txBody>
        </p:sp>
        <p:sp>
          <p:nvSpPr>
            <p:cNvPr id="163" name="Tekstvak 162"/>
            <p:cNvSpPr txBox="1"/>
            <p:nvPr/>
          </p:nvSpPr>
          <p:spPr>
            <a:xfrm>
              <a:off x="2922390" y="4624878"/>
              <a:ext cx="194011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 smtClean="0"/>
                <a:t>1</a:t>
              </a:r>
              <a:endParaRPr lang="nl-NL" sz="800" baseline="-25000" dirty="0"/>
            </a:p>
          </p:txBody>
        </p:sp>
        <p:sp>
          <p:nvSpPr>
            <p:cNvPr id="165" name="Tekstvak 164"/>
            <p:cNvSpPr txBox="1"/>
            <p:nvPr/>
          </p:nvSpPr>
          <p:spPr>
            <a:xfrm>
              <a:off x="2896404" y="4247510"/>
              <a:ext cx="18853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/>
                <a:t>1</a:t>
              </a:r>
              <a:endParaRPr lang="nl-NL" sz="800" baseline="-250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2894148" y="2132856"/>
              <a:ext cx="18853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/>
                <a:t>1</a:t>
              </a:r>
              <a:endParaRPr lang="nl-NL" sz="800" baseline="-25000" dirty="0"/>
            </a:p>
          </p:txBody>
        </p:sp>
        <p:sp>
          <p:nvSpPr>
            <p:cNvPr id="171" name="Tekstvak 170"/>
            <p:cNvSpPr txBox="1"/>
            <p:nvPr/>
          </p:nvSpPr>
          <p:spPr>
            <a:xfrm>
              <a:off x="4375442" y="2132856"/>
              <a:ext cx="18853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2</a:t>
              </a:r>
              <a:endParaRPr lang="nl-NL" sz="800" baseline="-25000" dirty="0"/>
            </a:p>
          </p:txBody>
        </p:sp>
        <p:sp>
          <p:nvSpPr>
            <p:cNvPr id="173" name="Tekstvak 172"/>
            <p:cNvSpPr txBox="1"/>
            <p:nvPr/>
          </p:nvSpPr>
          <p:spPr>
            <a:xfrm>
              <a:off x="5878229" y="2132856"/>
              <a:ext cx="18853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3</a:t>
              </a:r>
              <a:endParaRPr lang="nl-NL" sz="800" baseline="-25000" dirty="0"/>
            </a:p>
          </p:txBody>
        </p:sp>
        <p:sp>
          <p:nvSpPr>
            <p:cNvPr id="175" name="Tekstvak 174"/>
            <p:cNvSpPr txBox="1"/>
            <p:nvPr/>
          </p:nvSpPr>
          <p:spPr>
            <a:xfrm>
              <a:off x="5829006" y="4319518"/>
              <a:ext cx="18853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3</a:t>
              </a:r>
              <a:endParaRPr lang="nl-NL" sz="800" baseline="-25000" dirty="0"/>
            </a:p>
          </p:txBody>
        </p:sp>
        <p:sp>
          <p:nvSpPr>
            <p:cNvPr id="177" name="Tekstvak 176"/>
            <p:cNvSpPr txBox="1"/>
            <p:nvPr/>
          </p:nvSpPr>
          <p:spPr>
            <a:xfrm>
              <a:off x="4354030" y="4293096"/>
              <a:ext cx="18853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2</a:t>
              </a:r>
              <a:endParaRPr lang="nl-NL" sz="800" baseline="-25000" dirty="0"/>
            </a:p>
          </p:txBody>
        </p:sp>
        <p:sp>
          <p:nvSpPr>
            <p:cNvPr id="181" name="Tekstvak 180"/>
            <p:cNvSpPr txBox="1"/>
            <p:nvPr/>
          </p:nvSpPr>
          <p:spPr>
            <a:xfrm>
              <a:off x="2348136" y="5065439"/>
              <a:ext cx="161165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sp>
          <p:nvSpPr>
            <p:cNvPr id="182" name="Tekstvak 181"/>
            <p:cNvSpPr txBox="1"/>
            <p:nvPr/>
          </p:nvSpPr>
          <p:spPr>
            <a:xfrm>
              <a:off x="2339752" y="1268760"/>
              <a:ext cx="161165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99101" y="2879706"/>
            <a:ext cx="2597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 smtClean="0">
                <a:solidFill>
                  <a:srgbClr val="FF0000"/>
                </a:solidFill>
              </a:rPr>
              <a:t>Not Good!</a:t>
            </a:r>
            <a:endParaRPr lang="nl-N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683568" y="404664"/>
            <a:ext cx="7964948" cy="5904656"/>
            <a:chOff x="2051720" y="548680"/>
            <a:chExt cx="5082741" cy="4968552"/>
          </a:xfrm>
        </p:grpSpPr>
        <p:sp>
          <p:nvSpPr>
            <p:cNvPr id="4" name="Rechthoek 3"/>
            <p:cNvSpPr/>
            <p:nvPr/>
          </p:nvSpPr>
          <p:spPr>
            <a:xfrm>
              <a:off x="2411760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y*11</a:t>
              </a:r>
              <a:endParaRPr lang="nl-NL" sz="800" dirty="0"/>
            </a:p>
          </p:txBody>
        </p:sp>
        <p:sp>
          <p:nvSpPr>
            <p:cNvPr id="13" name="Ovaal 12"/>
            <p:cNvSpPr/>
            <p:nvPr/>
          </p:nvSpPr>
          <p:spPr>
            <a:xfrm>
              <a:off x="2051720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E11</a:t>
              </a:r>
              <a:endParaRPr lang="nl-NL" sz="800" dirty="0"/>
            </a:p>
          </p:txBody>
        </p:sp>
        <p:cxnSp>
          <p:nvCxnSpPr>
            <p:cNvPr id="16" name="Rechte verbindingslijn met pijl 15"/>
            <p:cNvCxnSpPr>
              <a:stCxn id="13" idx="7"/>
              <a:endCxn id="4" idx="2"/>
            </p:cNvCxnSpPr>
            <p:nvPr/>
          </p:nvCxnSpPr>
          <p:spPr>
            <a:xfrm flipV="1">
              <a:off x="2297571" y="1916832"/>
              <a:ext cx="258205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Rechthoek 108"/>
            <p:cNvSpPr/>
            <p:nvPr/>
          </p:nvSpPr>
          <p:spPr>
            <a:xfrm>
              <a:off x="2411760" y="414908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</a:t>
              </a:r>
              <a:r>
                <a:rPr lang="en-US" sz="800" dirty="0" smtClean="0"/>
                <a:t>*21</a:t>
              </a:r>
              <a:endParaRPr lang="nl-NL" sz="800" dirty="0"/>
            </a:p>
          </p:txBody>
        </p:sp>
        <p:sp>
          <p:nvSpPr>
            <p:cNvPr id="110" name="Ovaal 109"/>
            <p:cNvSpPr/>
            <p:nvPr/>
          </p:nvSpPr>
          <p:spPr>
            <a:xfrm>
              <a:off x="2051720" y="342900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E21</a:t>
              </a:r>
              <a:endParaRPr lang="nl-NL" sz="800" dirty="0"/>
            </a:p>
          </p:txBody>
        </p:sp>
        <p:cxnSp>
          <p:nvCxnSpPr>
            <p:cNvPr id="112" name="Rechte verbindingslijn met pijl 111"/>
            <p:cNvCxnSpPr>
              <a:stCxn id="110" idx="5"/>
              <a:endCxn id="109" idx="0"/>
            </p:cNvCxnSpPr>
            <p:nvPr/>
          </p:nvCxnSpPr>
          <p:spPr>
            <a:xfrm>
              <a:off x="2297571" y="3674851"/>
              <a:ext cx="258205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1" name="Rechthoek 130"/>
            <p:cNvSpPr/>
            <p:nvPr/>
          </p:nvSpPr>
          <p:spPr>
            <a:xfrm>
              <a:off x="3866834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y*12</a:t>
              </a:r>
              <a:endParaRPr lang="nl-NL" sz="800" dirty="0"/>
            </a:p>
          </p:txBody>
        </p:sp>
        <p:sp>
          <p:nvSpPr>
            <p:cNvPr id="132" name="Ovaal 131"/>
            <p:cNvSpPr/>
            <p:nvPr/>
          </p:nvSpPr>
          <p:spPr>
            <a:xfrm>
              <a:off x="3506794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E12</a:t>
              </a:r>
              <a:endParaRPr lang="nl-NL" sz="800" dirty="0"/>
            </a:p>
          </p:txBody>
        </p:sp>
        <p:cxnSp>
          <p:nvCxnSpPr>
            <p:cNvPr id="133" name="Rechte verbindingslijn met pijl 132"/>
            <p:cNvCxnSpPr>
              <a:stCxn id="132" idx="7"/>
              <a:endCxn id="131" idx="2"/>
            </p:cNvCxnSpPr>
            <p:nvPr/>
          </p:nvCxnSpPr>
          <p:spPr>
            <a:xfrm flipV="1">
              <a:off x="3752645" y="1916832"/>
              <a:ext cx="258205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Rechthoek 133"/>
            <p:cNvSpPr/>
            <p:nvPr/>
          </p:nvSpPr>
          <p:spPr>
            <a:xfrm>
              <a:off x="3866834" y="414908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</a:t>
              </a:r>
              <a:r>
                <a:rPr lang="en-US" sz="800" dirty="0" smtClean="0"/>
                <a:t>*22</a:t>
              </a:r>
              <a:endParaRPr lang="nl-NL" sz="800" dirty="0"/>
            </a:p>
          </p:txBody>
        </p:sp>
        <p:sp>
          <p:nvSpPr>
            <p:cNvPr id="135" name="Ovaal 134"/>
            <p:cNvSpPr/>
            <p:nvPr/>
          </p:nvSpPr>
          <p:spPr>
            <a:xfrm>
              <a:off x="3563888" y="342900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E22</a:t>
              </a:r>
              <a:endParaRPr lang="nl-NL" sz="800" dirty="0"/>
            </a:p>
          </p:txBody>
        </p:sp>
        <p:cxnSp>
          <p:nvCxnSpPr>
            <p:cNvPr id="137" name="Rechte verbindingslijn met pijl 136"/>
            <p:cNvCxnSpPr>
              <a:stCxn id="135" idx="5"/>
              <a:endCxn id="134" idx="0"/>
            </p:cNvCxnSpPr>
            <p:nvPr/>
          </p:nvCxnSpPr>
          <p:spPr>
            <a:xfrm>
              <a:off x="3809739" y="3674851"/>
              <a:ext cx="201111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0" name="Rechthoek 139"/>
            <p:cNvSpPr/>
            <p:nvPr/>
          </p:nvSpPr>
          <p:spPr>
            <a:xfrm>
              <a:off x="5379002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y*13</a:t>
              </a:r>
              <a:endParaRPr lang="nl-NL" sz="800" dirty="0"/>
            </a:p>
          </p:txBody>
        </p:sp>
        <p:sp>
          <p:nvSpPr>
            <p:cNvPr id="141" name="Ovaal 140"/>
            <p:cNvSpPr/>
            <p:nvPr/>
          </p:nvSpPr>
          <p:spPr>
            <a:xfrm>
              <a:off x="5018962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E13</a:t>
              </a:r>
              <a:endParaRPr lang="nl-NL" sz="800" dirty="0"/>
            </a:p>
          </p:txBody>
        </p:sp>
        <p:cxnSp>
          <p:nvCxnSpPr>
            <p:cNvPr id="142" name="Rechte verbindingslijn met pijl 141"/>
            <p:cNvCxnSpPr>
              <a:stCxn id="141" idx="7"/>
              <a:endCxn id="140" idx="2"/>
            </p:cNvCxnSpPr>
            <p:nvPr/>
          </p:nvCxnSpPr>
          <p:spPr>
            <a:xfrm flipV="1">
              <a:off x="5264813" y="1916832"/>
              <a:ext cx="258205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3" name="Rechthoek 142"/>
            <p:cNvSpPr/>
            <p:nvPr/>
          </p:nvSpPr>
          <p:spPr>
            <a:xfrm>
              <a:off x="5379002" y="414908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</a:t>
              </a:r>
              <a:r>
                <a:rPr lang="en-US" sz="800" dirty="0" smtClean="0"/>
                <a:t>*23</a:t>
              </a:r>
              <a:endParaRPr lang="nl-NL" sz="800" dirty="0"/>
            </a:p>
          </p:txBody>
        </p:sp>
        <p:sp>
          <p:nvSpPr>
            <p:cNvPr id="144" name="Ovaal 143"/>
            <p:cNvSpPr/>
            <p:nvPr/>
          </p:nvSpPr>
          <p:spPr>
            <a:xfrm>
              <a:off x="5076056" y="342900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E23</a:t>
              </a:r>
              <a:endParaRPr lang="nl-NL" sz="800" dirty="0"/>
            </a:p>
          </p:txBody>
        </p:sp>
        <p:cxnSp>
          <p:nvCxnSpPr>
            <p:cNvPr id="146" name="Rechte verbindingslijn met pijl 145"/>
            <p:cNvCxnSpPr>
              <a:stCxn id="144" idx="5"/>
              <a:endCxn id="143" idx="0"/>
            </p:cNvCxnSpPr>
            <p:nvPr/>
          </p:nvCxnSpPr>
          <p:spPr>
            <a:xfrm>
              <a:off x="5321907" y="3674851"/>
              <a:ext cx="201111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9" name="Rechthoek 148"/>
            <p:cNvSpPr/>
            <p:nvPr/>
          </p:nvSpPr>
          <p:spPr>
            <a:xfrm>
              <a:off x="6819162" y="162880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y*14</a:t>
              </a:r>
              <a:endParaRPr lang="nl-NL" sz="800" dirty="0"/>
            </a:p>
          </p:txBody>
        </p:sp>
        <p:sp>
          <p:nvSpPr>
            <p:cNvPr id="150" name="Ovaal 149"/>
            <p:cNvSpPr/>
            <p:nvPr/>
          </p:nvSpPr>
          <p:spPr>
            <a:xfrm>
              <a:off x="6516216" y="232515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E14</a:t>
              </a:r>
              <a:endParaRPr lang="nl-NL" sz="800" dirty="0"/>
            </a:p>
          </p:txBody>
        </p:sp>
        <p:cxnSp>
          <p:nvCxnSpPr>
            <p:cNvPr id="151" name="Rechte verbindingslijn met pijl 150"/>
            <p:cNvCxnSpPr>
              <a:stCxn id="150" idx="7"/>
              <a:endCxn id="149" idx="2"/>
            </p:cNvCxnSpPr>
            <p:nvPr/>
          </p:nvCxnSpPr>
          <p:spPr>
            <a:xfrm flipV="1">
              <a:off x="6762067" y="1916832"/>
              <a:ext cx="201111" cy="4504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2" name="Rechthoek 151"/>
            <p:cNvSpPr/>
            <p:nvPr/>
          </p:nvSpPr>
          <p:spPr>
            <a:xfrm>
              <a:off x="6819162" y="4149080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y</a:t>
              </a:r>
              <a:r>
                <a:rPr lang="en-US" sz="800" dirty="0" smtClean="0"/>
                <a:t>*24</a:t>
              </a:r>
              <a:endParaRPr lang="nl-NL" sz="800" dirty="0"/>
            </a:p>
          </p:txBody>
        </p:sp>
        <p:sp>
          <p:nvSpPr>
            <p:cNvPr id="153" name="Ovaal 152"/>
            <p:cNvSpPr/>
            <p:nvPr/>
          </p:nvSpPr>
          <p:spPr>
            <a:xfrm>
              <a:off x="6588224" y="3429000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E24</a:t>
              </a:r>
              <a:endParaRPr lang="nl-NL" sz="800" dirty="0"/>
            </a:p>
          </p:txBody>
        </p:sp>
        <p:cxnSp>
          <p:nvCxnSpPr>
            <p:cNvPr id="155" name="Rechte verbindingslijn met pijl 154"/>
            <p:cNvCxnSpPr>
              <a:stCxn id="153" idx="5"/>
              <a:endCxn id="152" idx="0"/>
            </p:cNvCxnSpPr>
            <p:nvPr/>
          </p:nvCxnSpPr>
          <p:spPr>
            <a:xfrm>
              <a:off x="6834075" y="3674851"/>
              <a:ext cx="129103" cy="474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Rechte verbindingslijn met pijl 188"/>
            <p:cNvCxnSpPr>
              <a:stCxn id="13" idx="6"/>
              <a:endCxn id="132" idx="2"/>
            </p:cNvCxnSpPr>
            <p:nvPr/>
          </p:nvCxnSpPr>
          <p:spPr>
            <a:xfrm>
              <a:off x="2339752" y="2469166"/>
              <a:ext cx="116704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1" name="Rechte verbindingslijn met pijl 190"/>
            <p:cNvCxnSpPr>
              <a:stCxn id="132" idx="6"/>
              <a:endCxn id="141" idx="2"/>
            </p:cNvCxnSpPr>
            <p:nvPr/>
          </p:nvCxnSpPr>
          <p:spPr>
            <a:xfrm>
              <a:off x="3794826" y="2469166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3" name="Rechte verbindingslijn met pijl 192"/>
            <p:cNvCxnSpPr>
              <a:stCxn id="141" idx="6"/>
              <a:endCxn id="150" idx="2"/>
            </p:cNvCxnSpPr>
            <p:nvPr/>
          </p:nvCxnSpPr>
          <p:spPr>
            <a:xfrm>
              <a:off x="5306994" y="2469166"/>
              <a:ext cx="120922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6" name="Rechte verbindingslijn met pijl 205"/>
            <p:cNvCxnSpPr>
              <a:stCxn id="110" idx="6"/>
              <a:endCxn id="135" idx="2"/>
            </p:cNvCxnSpPr>
            <p:nvPr/>
          </p:nvCxnSpPr>
          <p:spPr>
            <a:xfrm>
              <a:off x="2339752" y="3573016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Rechte verbindingslijn met pijl 207"/>
            <p:cNvCxnSpPr>
              <a:stCxn id="135" idx="6"/>
              <a:endCxn id="144" idx="2"/>
            </p:cNvCxnSpPr>
            <p:nvPr/>
          </p:nvCxnSpPr>
          <p:spPr>
            <a:xfrm>
              <a:off x="3851920" y="3573016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0" name="Rechte verbindingslijn met pijl 209"/>
            <p:cNvCxnSpPr>
              <a:stCxn id="144" idx="6"/>
              <a:endCxn id="153" idx="2"/>
            </p:cNvCxnSpPr>
            <p:nvPr/>
          </p:nvCxnSpPr>
          <p:spPr>
            <a:xfrm>
              <a:off x="5364088" y="3573016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Ovaal 59"/>
            <p:cNvSpPr/>
            <p:nvPr/>
          </p:nvSpPr>
          <p:spPr>
            <a:xfrm>
              <a:off x="2411760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A11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" name="Rechte verbindingslijn met pijl 4"/>
            <p:cNvCxnSpPr>
              <a:stCxn id="60" idx="4"/>
              <a:endCxn id="4" idx="0"/>
            </p:cNvCxnSpPr>
            <p:nvPr/>
          </p:nvCxnSpPr>
          <p:spPr>
            <a:xfrm>
              <a:off x="2555776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Ovaal 62"/>
            <p:cNvSpPr/>
            <p:nvPr/>
          </p:nvSpPr>
          <p:spPr>
            <a:xfrm>
              <a:off x="3851920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A12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4" name="Rechte verbindingslijn met pijl 63"/>
            <p:cNvCxnSpPr>
              <a:stCxn id="63" idx="4"/>
            </p:cNvCxnSpPr>
            <p:nvPr/>
          </p:nvCxnSpPr>
          <p:spPr>
            <a:xfrm>
              <a:off x="3995936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Ovaal 64"/>
            <p:cNvSpPr/>
            <p:nvPr/>
          </p:nvSpPr>
          <p:spPr>
            <a:xfrm>
              <a:off x="5364088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A13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6" name="Rechte verbindingslijn met pijl 65"/>
            <p:cNvCxnSpPr>
              <a:stCxn id="65" idx="4"/>
            </p:cNvCxnSpPr>
            <p:nvPr/>
          </p:nvCxnSpPr>
          <p:spPr>
            <a:xfrm>
              <a:off x="5508104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Ovaal 66"/>
            <p:cNvSpPr/>
            <p:nvPr/>
          </p:nvSpPr>
          <p:spPr>
            <a:xfrm>
              <a:off x="6804248" y="980728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A14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8" name="Rechte verbindingslijn met pijl 67"/>
            <p:cNvCxnSpPr>
              <a:stCxn id="67" idx="4"/>
            </p:cNvCxnSpPr>
            <p:nvPr/>
          </p:nvCxnSpPr>
          <p:spPr>
            <a:xfrm>
              <a:off x="6948264" y="1268760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Rechte verbindingslijn met pijl 68"/>
            <p:cNvCxnSpPr>
              <a:stCxn id="60" idx="6"/>
              <a:endCxn id="63" idx="2"/>
            </p:cNvCxnSpPr>
            <p:nvPr/>
          </p:nvCxnSpPr>
          <p:spPr>
            <a:xfrm>
              <a:off x="2699792" y="1124744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Rechte verbindingslijn met pijl 71"/>
            <p:cNvCxnSpPr>
              <a:stCxn id="63" idx="6"/>
              <a:endCxn id="65" idx="2"/>
            </p:cNvCxnSpPr>
            <p:nvPr/>
          </p:nvCxnSpPr>
          <p:spPr>
            <a:xfrm>
              <a:off x="4139952" y="1124744"/>
              <a:ext cx="1224136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Rechte verbindingslijn met pijl 75"/>
            <p:cNvCxnSpPr>
              <a:stCxn id="65" idx="6"/>
              <a:endCxn id="67" idx="2"/>
            </p:cNvCxnSpPr>
            <p:nvPr/>
          </p:nvCxnSpPr>
          <p:spPr>
            <a:xfrm>
              <a:off x="5652120" y="1124744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9" name="Ovaal 78"/>
            <p:cNvSpPr/>
            <p:nvPr/>
          </p:nvSpPr>
          <p:spPr>
            <a:xfrm>
              <a:off x="2411760" y="4797152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A21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0" name="Rechte verbindingslijn met pijl 79"/>
            <p:cNvCxnSpPr>
              <a:stCxn id="79" idx="0"/>
              <a:endCxn id="109" idx="2"/>
            </p:cNvCxnSpPr>
            <p:nvPr/>
          </p:nvCxnSpPr>
          <p:spPr>
            <a:xfrm flipV="1">
              <a:off x="2555776" y="4437112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>
              <a:stCxn id="79" idx="6"/>
              <a:endCxn id="85" idx="2"/>
            </p:cNvCxnSpPr>
            <p:nvPr/>
          </p:nvCxnSpPr>
          <p:spPr>
            <a:xfrm>
              <a:off x="2699792" y="4941168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3851920" y="4797152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A22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6" name="Rechte verbindingslijn met pijl 85"/>
            <p:cNvCxnSpPr>
              <a:stCxn id="85" idx="0"/>
            </p:cNvCxnSpPr>
            <p:nvPr/>
          </p:nvCxnSpPr>
          <p:spPr>
            <a:xfrm flipV="1">
              <a:off x="3995936" y="4437112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Rechte verbindingslijn met pijl 86"/>
            <p:cNvCxnSpPr>
              <a:stCxn id="85" idx="6"/>
              <a:endCxn id="88" idx="2"/>
            </p:cNvCxnSpPr>
            <p:nvPr/>
          </p:nvCxnSpPr>
          <p:spPr>
            <a:xfrm>
              <a:off x="4139952" y="4941168"/>
              <a:ext cx="1266317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8" name="Ovaal 87"/>
            <p:cNvSpPr/>
            <p:nvPr/>
          </p:nvSpPr>
          <p:spPr>
            <a:xfrm>
              <a:off x="5406269" y="4797152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A23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9" name="Rechte verbindingslijn met pijl 88"/>
            <p:cNvCxnSpPr>
              <a:stCxn id="88" idx="0"/>
            </p:cNvCxnSpPr>
            <p:nvPr/>
          </p:nvCxnSpPr>
          <p:spPr>
            <a:xfrm flipV="1">
              <a:off x="5550285" y="4437112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Rechte verbindingslijn met pijl 89"/>
            <p:cNvCxnSpPr>
              <a:stCxn id="88" idx="6"/>
              <a:endCxn id="91" idx="2"/>
            </p:cNvCxnSpPr>
            <p:nvPr/>
          </p:nvCxnSpPr>
          <p:spPr>
            <a:xfrm>
              <a:off x="5694301" y="4941168"/>
              <a:ext cx="1152128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1" name="Ovaal 90"/>
            <p:cNvSpPr/>
            <p:nvPr/>
          </p:nvSpPr>
          <p:spPr>
            <a:xfrm>
              <a:off x="6846429" y="4797152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>
                      <a:lumMod val="75000"/>
                    </a:schemeClr>
                  </a:solidFill>
                </a:rPr>
                <a:t>A24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92" name="Rechte verbindingslijn met pijl 91"/>
            <p:cNvCxnSpPr>
              <a:stCxn id="91" idx="0"/>
            </p:cNvCxnSpPr>
            <p:nvPr/>
          </p:nvCxnSpPr>
          <p:spPr>
            <a:xfrm flipV="1">
              <a:off x="6990445" y="4437112"/>
              <a:ext cx="0" cy="36004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kromde verbindingslijn 18"/>
            <p:cNvCxnSpPr>
              <a:stCxn id="60" idx="2"/>
              <a:endCxn id="79" idx="2"/>
            </p:cNvCxnSpPr>
            <p:nvPr/>
          </p:nvCxnSpPr>
          <p:spPr>
            <a:xfrm rot="10800000" flipV="1">
              <a:off x="2411760" y="1124744"/>
              <a:ext cx="12700" cy="3816424"/>
            </a:xfrm>
            <a:prstGeom prst="curvedConnector3">
              <a:avLst>
                <a:gd name="adj1" fmla="val 4781819"/>
              </a:avLst>
            </a:prstGeom>
            <a:ln>
              <a:solidFill>
                <a:schemeClr val="bg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Gekromde verbindingslijn 113"/>
            <p:cNvCxnSpPr>
              <a:stCxn id="99" idx="2"/>
              <a:endCxn id="106" idx="2"/>
            </p:cNvCxnSpPr>
            <p:nvPr/>
          </p:nvCxnSpPr>
          <p:spPr>
            <a:xfrm rot="10800000" flipV="1">
              <a:off x="3491880" y="692696"/>
              <a:ext cx="72008" cy="4680520"/>
            </a:xfrm>
            <a:prstGeom prst="curvedConnector3">
              <a:avLst>
                <a:gd name="adj1" fmla="val 417465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Gekromde verbindingslijn 114"/>
            <p:cNvCxnSpPr>
              <a:stCxn id="100" idx="2"/>
              <a:endCxn id="107" idx="2"/>
            </p:cNvCxnSpPr>
            <p:nvPr/>
          </p:nvCxnSpPr>
          <p:spPr>
            <a:xfrm rot="10800000" flipV="1">
              <a:off x="5076056" y="692696"/>
              <a:ext cx="12700" cy="4680520"/>
            </a:xfrm>
            <a:prstGeom prst="curvedConnector3">
              <a:avLst>
                <a:gd name="adj1" fmla="val 3254543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9" name="Ovaal 98"/>
            <p:cNvSpPr/>
            <p:nvPr/>
          </p:nvSpPr>
          <p:spPr>
            <a:xfrm>
              <a:off x="3563888" y="54868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0" name="Ovaal 99"/>
            <p:cNvSpPr/>
            <p:nvPr/>
          </p:nvSpPr>
          <p:spPr>
            <a:xfrm>
              <a:off x="5076056" y="54868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1" name="Ovaal 100"/>
            <p:cNvSpPr/>
            <p:nvPr/>
          </p:nvSpPr>
          <p:spPr>
            <a:xfrm>
              <a:off x="6444208" y="54868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" name="Rechte verbindingslijn met pijl 7"/>
            <p:cNvCxnSpPr>
              <a:stCxn id="99" idx="5"/>
              <a:endCxn id="63" idx="0"/>
            </p:cNvCxnSpPr>
            <p:nvPr/>
          </p:nvCxnSpPr>
          <p:spPr>
            <a:xfrm>
              <a:off x="3809739" y="794531"/>
              <a:ext cx="186197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10"/>
            <p:cNvCxnSpPr>
              <a:stCxn id="100" idx="5"/>
              <a:endCxn id="65" idx="0"/>
            </p:cNvCxnSpPr>
            <p:nvPr/>
          </p:nvCxnSpPr>
          <p:spPr>
            <a:xfrm>
              <a:off x="5321907" y="794531"/>
              <a:ext cx="186197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14"/>
            <p:cNvCxnSpPr>
              <a:stCxn id="101" idx="5"/>
              <a:endCxn id="67" idx="0"/>
            </p:cNvCxnSpPr>
            <p:nvPr/>
          </p:nvCxnSpPr>
          <p:spPr>
            <a:xfrm>
              <a:off x="6690059" y="794531"/>
              <a:ext cx="258205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/>
            <p:cNvSpPr/>
            <p:nvPr/>
          </p:nvSpPr>
          <p:spPr>
            <a:xfrm>
              <a:off x="3491880" y="522920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7" name="Ovaal 106"/>
            <p:cNvSpPr/>
            <p:nvPr/>
          </p:nvSpPr>
          <p:spPr>
            <a:xfrm>
              <a:off x="5076056" y="522920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Ovaal 107"/>
            <p:cNvSpPr/>
            <p:nvPr/>
          </p:nvSpPr>
          <p:spPr>
            <a:xfrm>
              <a:off x="6516216" y="5229200"/>
              <a:ext cx="288032" cy="28803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solidFill>
                    <a:schemeClr val="bg1">
                      <a:lumMod val="75000"/>
                    </a:schemeClr>
                  </a:solidFill>
                  <a:latin typeface="Symbol" panose="05050102010706020507" pitchFamily="18" charset="2"/>
                </a:rPr>
                <a:t>z</a:t>
              </a:r>
              <a:r>
                <a:rPr lang="en-US" sz="800" dirty="0" err="1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3" name="Rechte verbindingslijn met pijl 22"/>
            <p:cNvCxnSpPr>
              <a:stCxn id="106" idx="7"/>
              <a:endCxn id="85" idx="4"/>
            </p:cNvCxnSpPr>
            <p:nvPr/>
          </p:nvCxnSpPr>
          <p:spPr>
            <a:xfrm flipV="1">
              <a:off x="3737731" y="5085184"/>
              <a:ext cx="258205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stCxn id="107" idx="7"/>
              <a:endCxn id="88" idx="4"/>
            </p:cNvCxnSpPr>
            <p:nvPr/>
          </p:nvCxnSpPr>
          <p:spPr>
            <a:xfrm flipV="1">
              <a:off x="5321907" y="5085184"/>
              <a:ext cx="228378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met pijl 26"/>
            <p:cNvCxnSpPr>
              <a:stCxn id="108" idx="7"/>
              <a:endCxn id="91" idx="4"/>
            </p:cNvCxnSpPr>
            <p:nvPr/>
          </p:nvCxnSpPr>
          <p:spPr>
            <a:xfrm flipV="1">
              <a:off x="6762067" y="5085184"/>
              <a:ext cx="228378" cy="18619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kromde verbindingslijn 123"/>
            <p:cNvCxnSpPr>
              <a:stCxn id="101" idx="2"/>
              <a:endCxn id="108" idx="2"/>
            </p:cNvCxnSpPr>
            <p:nvPr/>
          </p:nvCxnSpPr>
          <p:spPr>
            <a:xfrm rot="10800000" flipH="1" flipV="1">
              <a:off x="6444208" y="692696"/>
              <a:ext cx="72008" cy="4680520"/>
            </a:xfrm>
            <a:prstGeom prst="curvedConnector3">
              <a:avLst>
                <a:gd name="adj1" fmla="val -317465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7" name="Ovaal 126"/>
            <p:cNvSpPr/>
            <p:nvPr/>
          </p:nvSpPr>
          <p:spPr>
            <a:xfrm>
              <a:off x="3419872" y="184482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30" name="Ovaal 129"/>
            <p:cNvSpPr/>
            <p:nvPr/>
          </p:nvSpPr>
          <p:spPr>
            <a:xfrm>
              <a:off x="6516216" y="3861048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0" name="Ovaal 159"/>
            <p:cNvSpPr/>
            <p:nvPr/>
          </p:nvSpPr>
          <p:spPr>
            <a:xfrm>
              <a:off x="6444208" y="184482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4" name="Ovaal 163"/>
            <p:cNvSpPr/>
            <p:nvPr/>
          </p:nvSpPr>
          <p:spPr>
            <a:xfrm>
              <a:off x="4932040" y="1844824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6" name="Ovaal 165"/>
            <p:cNvSpPr/>
            <p:nvPr/>
          </p:nvSpPr>
          <p:spPr>
            <a:xfrm>
              <a:off x="5004048" y="3861048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sp>
          <p:nvSpPr>
            <p:cNvPr id="167" name="Ovaal 166"/>
            <p:cNvSpPr/>
            <p:nvPr/>
          </p:nvSpPr>
          <p:spPr>
            <a:xfrm>
              <a:off x="3491880" y="3861048"/>
              <a:ext cx="288032" cy="28803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>
                  <a:latin typeface="Symbol" panose="05050102010706020507" pitchFamily="18" charset="2"/>
                </a:rPr>
                <a:t>z</a:t>
              </a:r>
              <a:r>
                <a:rPr lang="en-US" sz="800" dirty="0" err="1" smtClean="0"/>
                <a:t>E</a:t>
              </a:r>
              <a:endParaRPr lang="nl-NL" sz="800" dirty="0"/>
            </a:p>
          </p:txBody>
        </p:sp>
        <p:cxnSp>
          <p:nvCxnSpPr>
            <p:cNvPr id="40" name="Rechte verbindingslijn met pijl 39"/>
            <p:cNvCxnSpPr>
              <a:stCxn id="127" idx="4"/>
              <a:endCxn id="132" idx="0"/>
            </p:cNvCxnSpPr>
            <p:nvPr/>
          </p:nvCxnSpPr>
          <p:spPr>
            <a:xfrm>
              <a:off x="3563888" y="2132856"/>
              <a:ext cx="86922" cy="192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Rechte verbindingslijn met pijl 41"/>
            <p:cNvCxnSpPr>
              <a:stCxn id="164" idx="4"/>
              <a:endCxn id="141" idx="0"/>
            </p:cNvCxnSpPr>
            <p:nvPr/>
          </p:nvCxnSpPr>
          <p:spPr>
            <a:xfrm>
              <a:off x="5076056" y="2132856"/>
              <a:ext cx="86922" cy="192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Rechte verbindingslijn met pijl 43"/>
            <p:cNvCxnSpPr>
              <a:stCxn id="160" idx="4"/>
              <a:endCxn id="150" idx="0"/>
            </p:cNvCxnSpPr>
            <p:nvPr/>
          </p:nvCxnSpPr>
          <p:spPr>
            <a:xfrm>
              <a:off x="6588224" y="2132856"/>
              <a:ext cx="72008" cy="192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Rechte verbindingslijn met pijl 45"/>
            <p:cNvCxnSpPr>
              <a:stCxn id="167" idx="0"/>
              <a:endCxn id="135" idx="4"/>
            </p:cNvCxnSpPr>
            <p:nvPr/>
          </p:nvCxnSpPr>
          <p:spPr>
            <a:xfrm flipV="1">
              <a:off x="3635896" y="3717032"/>
              <a:ext cx="7200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Rechte verbindingslijn met pijl 47"/>
            <p:cNvCxnSpPr>
              <a:stCxn id="166" idx="0"/>
              <a:endCxn id="144" idx="4"/>
            </p:cNvCxnSpPr>
            <p:nvPr/>
          </p:nvCxnSpPr>
          <p:spPr>
            <a:xfrm flipV="1">
              <a:off x="5148064" y="3717032"/>
              <a:ext cx="7200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51"/>
            <p:cNvCxnSpPr>
              <a:stCxn id="130" idx="0"/>
              <a:endCxn id="153" idx="4"/>
            </p:cNvCxnSpPr>
            <p:nvPr/>
          </p:nvCxnSpPr>
          <p:spPr>
            <a:xfrm flipV="1">
              <a:off x="6660232" y="3717032"/>
              <a:ext cx="7200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8" name="Tekstvak 177"/>
            <p:cNvSpPr txBox="1"/>
            <p:nvPr/>
          </p:nvSpPr>
          <p:spPr>
            <a:xfrm>
              <a:off x="2307056" y="3851228"/>
              <a:ext cx="14651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2267112" y="2032815"/>
              <a:ext cx="14651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cxnSp>
          <p:nvCxnSpPr>
            <p:cNvPr id="3" name="Rechte verbindingslijn met pijl 2"/>
            <p:cNvCxnSpPr>
              <a:stCxn id="4" idx="3"/>
              <a:endCxn id="132" idx="1"/>
            </p:cNvCxnSpPr>
            <p:nvPr/>
          </p:nvCxnSpPr>
          <p:spPr>
            <a:xfrm>
              <a:off x="2699792" y="1772816"/>
              <a:ext cx="849183" cy="594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met pijl 6"/>
            <p:cNvCxnSpPr>
              <a:stCxn id="4" idx="3"/>
              <a:endCxn id="135" idx="0"/>
            </p:cNvCxnSpPr>
            <p:nvPr/>
          </p:nvCxnSpPr>
          <p:spPr>
            <a:xfrm>
              <a:off x="2699792" y="1772816"/>
              <a:ext cx="1008112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met pijl 9"/>
            <p:cNvCxnSpPr>
              <a:stCxn id="109" idx="3"/>
              <a:endCxn id="132" idx="4"/>
            </p:cNvCxnSpPr>
            <p:nvPr/>
          </p:nvCxnSpPr>
          <p:spPr>
            <a:xfrm flipV="1">
              <a:off x="2699792" y="2613182"/>
              <a:ext cx="951018" cy="16799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met pijl 13"/>
            <p:cNvCxnSpPr>
              <a:stCxn id="109" idx="3"/>
              <a:endCxn id="135" idx="3"/>
            </p:cNvCxnSpPr>
            <p:nvPr/>
          </p:nvCxnSpPr>
          <p:spPr>
            <a:xfrm flipV="1">
              <a:off x="2699792" y="3674851"/>
              <a:ext cx="906277" cy="618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met pijl 19"/>
            <p:cNvCxnSpPr>
              <a:stCxn id="134" idx="3"/>
              <a:endCxn id="141" idx="4"/>
            </p:cNvCxnSpPr>
            <p:nvPr/>
          </p:nvCxnSpPr>
          <p:spPr>
            <a:xfrm flipV="1">
              <a:off x="4154866" y="2613182"/>
              <a:ext cx="1008112" cy="16799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/>
            <p:cNvCxnSpPr>
              <a:stCxn id="134" idx="3"/>
              <a:endCxn id="144" idx="3"/>
            </p:cNvCxnSpPr>
            <p:nvPr/>
          </p:nvCxnSpPr>
          <p:spPr>
            <a:xfrm flipV="1">
              <a:off x="4154866" y="3674851"/>
              <a:ext cx="963371" cy="618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/>
            <p:cNvCxnSpPr>
              <a:stCxn id="143" idx="3"/>
              <a:endCxn id="153" idx="3"/>
            </p:cNvCxnSpPr>
            <p:nvPr/>
          </p:nvCxnSpPr>
          <p:spPr>
            <a:xfrm flipV="1">
              <a:off x="5667034" y="3674851"/>
              <a:ext cx="963371" cy="618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/>
            <p:cNvCxnSpPr>
              <a:stCxn id="131" idx="3"/>
              <a:endCxn id="141" idx="1"/>
            </p:cNvCxnSpPr>
            <p:nvPr/>
          </p:nvCxnSpPr>
          <p:spPr>
            <a:xfrm>
              <a:off x="4154866" y="1772816"/>
              <a:ext cx="906277" cy="594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>
              <a:stCxn id="140" idx="3"/>
              <a:endCxn id="150" idx="1"/>
            </p:cNvCxnSpPr>
            <p:nvPr/>
          </p:nvCxnSpPr>
          <p:spPr>
            <a:xfrm>
              <a:off x="5667034" y="1772816"/>
              <a:ext cx="891363" cy="5945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/>
            <p:cNvCxnSpPr>
              <a:stCxn id="131" idx="3"/>
              <a:endCxn id="144" idx="0"/>
            </p:cNvCxnSpPr>
            <p:nvPr/>
          </p:nvCxnSpPr>
          <p:spPr>
            <a:xfrm>
              <a:off x="4154866" y="1772816"/>
              <a:ext cx="1065206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140" idx="3"/>
              <a:endCxn id="153" idx="0"/>
            </p:cNvCxnSpPr>
            <p:nvPr/>
          </p:nvCxnSpPr>
          <p:spPr>
            <a:xfrm>
              <a:off x="5667034" y="1772816"/>
              <a:ext cx="1065206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met pijl 46"/>
            <p:cNvCxnSpPr>
              <a:stCxn id="143" idx="3"/>
              <a:endCxn id="150" idx="4"/>
            </p:cNvCxnSpPr>
            <p:nvPr/>
          </p:nvCxnSpPr>
          <p:spPr>
            <a:xfrm flipV="1">
              <a:off x="5667034" y="2613182"/>
              <a:ext cx="993198" cy="16799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kstvak 49"/>
            <p:cNvSpPr txBox="1"/>
            <p:nvPr/>
          </p:nvSpPr>
          <p:spPr>
            <a:xfrm>
              <a:off x="2898925" y="1727230"/>
              <a:ext cx="17637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 smtClean="0"/>
                <a:t>1</a:t>
              </a:r>
              <a:endParaRPr lang="nl-NL" sz="800" baseline="-25000" dirty="0"/>
            </a:p>
          </p:txBody>
        </p:sp>
        <p:sp>
          <p:nvSpPr>
            <p:cNvPr id="158" name="Tekstvak 157"/>
            <p:cNvSpPr txBox="1"/>
            <p:nvPr/>
          </p:nvSpPr>
          <p:spPr>
            <a:xfrm>
              <a:off x="4380365" y="1700808"/>
              <a:ext cx="17637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/>
                <a:t>2</a:t>
              </a:r>
              <a:endParaRPr lang="nl-NL" sz="800" baseline="-25000" dirty="0"/>
            </a:p>
          </p:txBody>
        </p:sp>
        <p:sp>
          <p:nvSpPr>
            <p:cNvPr id="159" name="Tekstvak 158"/>
            <p:cNvSpPr txBox="1"/>
            <p:nvPr/>
          </p:nvSpPr>
          <p:spPr>
            <a:xfrm>
              <a:off x="5877113" y="1700808"/>
              <a:ext cx="17637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/>
                <a:t>3</a:t>
              </a:r>
              <a:endParaRPr lang="nl-NL" sz="800" baseline="-25000" dirty="0"/>
            </a:p>
          </p:txBody>
        </p:sp>
        <p:sp>
          <p:nvSpPr>
            <p:cNvPr id="161" name="Tekstvak 160"/>
            <p:cNvSpPr txBox="1"/>
            <p:nvPr/>
          </p:nvSpPr>
          <p:spPr>
            <a:xfrm>
              <a:off x="5940152" y="4062131"/>
              <a:ext cx="17637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/>
                <a:t>3</a:t>
              </a:r>
              <a:endParaRPr lang="nl-NL" sz="800" baseline="-25000" dirty="0"/>
            </a:p>
          </p:txBody>
        </p:sp>
        <p:sp>
          <p:nvSpPr>
            <p:cNvPr id="162" name="Tekstvak 161"/>
            <p:cNvSpPr txBox="1"/>
            <p:nvPr/>
          </p:nvSpPr>
          <p:spPr>
            <a:xfrm>
              <a:off x="4393492" y="4062131"/>
              <a:ext cx="17637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 smtClean="0"/>
                <a:t>2</a:t>
              </a:r>
              <a:endParaRPr lang="nl-NL" sz="800" baseline="-25000" dirty="0"/>
            </a:p>
          </p:txBody>
        </p:sp>
        <p:sp>
          <p:nvSpPr>
            <p:cNvPr id="163" name="Tekstvak 162"/>
            <p:cNvSpPr txBox="1"/>
            <p:nvPr/>
          </p:nvSpPr>
          <p:spPr>
            <a:xfrm>
              <a:off x="2915816" y="4062131"/>
              <a:ext cx="17637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a</a:t>
              </a:r>
              <a:r>
                <a:rPr lang="en-US" sz="800" baseline="-25000" dirty="0" smtClean="0"/>
                <a:t>1</a:t>
              </a:r>
              <a:endParaRPr lang="nl-NL" sz="800" baseline="-25000" dirty="0"/>
            </a:p>
          </p:txBody>
        </p:sp>
        <p:sp>
          <p:nvSpPr>
            <p:cNvPr id="165" name="Tekstvak 164"/>
            <p:cNvSpPr txBox="1"/>
            <p:nvPr/>
          </p:nvSpPr>
          <p:spPr>
            <a:xfrm>
              <a:off x="2774793" y="3734822"/>
              <a:ext cx="17139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/>
                <a:t>1</a:t>
              </a:r>
              <a:endParaRPr lang="nl-NL" sz="800" baseline="-250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2699792" y="2060848"/>
              <a:ext cx="17139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/>
                <a:t>1</a:t>
              </a:r>
              <a:endParaRPr lang="nl-NL" sz="800" baseline="-25000" dirty="0"/>
            </a:p>
          </p:txBody>
        </p:sp>
        <p:sp>
          <p:nvSpPr>
            <p:cNvPr id="171" name="Tekstvak 170"/>
            <p:cNvSpPr txBox="1"/>
            <p:nvPr/>
          </p:nvSpPr>
          <p:spPr>
            <a:xfrm>
              <a:off x="4211960" y="2132856"/>
              <a:ext cx="17139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2</a:t>
              </a:r>
              <a:endParaRPr lang="nl-NL" sz="800" baseline="-25000" dirty="0"/>
            </a:p>
          </p:txBody>
        </p:sp>
        <p:sp>
          <p:nvSpPr>
            <p:cNvPr id="173" name="Tekstvak 172"/>
            <p:cNvSpPr txBox="1"/>
            <p:nvPr/>
          </p:nvSpPr>
          <p:spPr>
            <a:xfrm>
              <a:off x="5724128" y="2132856"/>
              <a:ext cx="17139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3</a:t>
              </a:r>
              <a:endParaRPr lang="nl-NL" sz="800" baseline="-25000" dirty="0"/>
            </a:p>
          </p:txBody>
        </p:sp>
        <p:sp>
          <p:nvSpPr>
            <p:cNvPr id="175" name="Tekstvak 174"/>
            <p:cNvSpPr txBox="1"/>
            <p:nvPr/>
          </p:nvSpPr>
          <p:spPr>
            <a:xfrm>
              <a:off x="5774921" y="3654843"/>
              <a:ext cx="17139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3</a:t>
              </a:r>
              <a:endParaRPr lang="nl-NL" sz="800" baseline="-25000" dirty="0"/>
            </a:p>
          </p:txBody>
        </p:sp>
        <p:sp>
          <p:nvSpPr>
            <p:cNvPr id="177" name="Tekstvak 176"/>
            <p:cNvSpPr txBox="1"/>
            <p:nvPr/>
          </p:nvSpPr>
          <p:spPr>
            <a:xfrm>
              <a:off x="4250266" y="3720305"/>
              <a:ext cx="171398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itchFamily="18" charset="2"/>
                </a:rPr>
                <a:t>b</a:t>
              </a:r>
              <a:r>
                <a:rPr lang="en-US" sz="800" baseline="-25000" dirty="0" smtClean="0"/>
                <a:t>2</a:t>
              </a:r>
              <a:endParaRPr lang="nl-NL" sz="800" baseline="-25000" dirty="0"/>
            </a:p>
          </p:txBody>
        </p:sp>
        <p:sp>
          <p:nvSpPr>
            <p:cNvPr id="181" name="Tekstvak 180"/>
            <p:cNvSpPr txBox="1"/>
            <p:nvPr/>
          </p:nvSpPr>
          <p:spPr>
            <a:xfrm>
              <a:off x="2414659" y="4520364"/>
              <a:ext cx="14651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  <p:sp>
          <p:nvSpPr>
            <p:cNvPr id="182" name="Tekstvak 181"/>
            <p:cNvSpPr txBox="1"/>
            <p:nvPr/>
          </p:nvSpPr>
          <p:spPr>
            <a:xfrm>
              <a:off x="2414659" y="1329268"/>
              <a:ext cx="146514" cy="195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1</a:t>
              </a:r>
              <a:endParaRPr lang="nl-NL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003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44"/>
          <p:cNvGrpSpPr/>
          <p:nvPr/>
        </p:nvGrpSpPr>
        <p:grpSpPr>
          <a:xfrm>
            <a:off x="1187624" y="1340768"/>
            <a:ext cx="6301442" cy="2952328"/>
            <a:chOff x="1341254" y="620688"/>
            <a:chExt cx="6301442" cy="2952328"/>
          </a:xfrm>
        </p:grpSpPr>
        <p:sp>
          <p:nvSpPr>
            <p:cNvPr id="6" name="Rechthoek 5"/>
            <p:cNvSpPr/>
            <p:nvPr/>
          </p:nvSpPr>
          <p:spPr>
            <a:xfrm>
              <a:off x="1346340" y="2210799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y1</a:t>
              </a:r>
              <a:endParaRPr lang="nl-NL" sz="1400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3250835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y2</a:t>
              </a:r>
              <a:endParaRPr lang="nl-NL" sz="1400" dirty="0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5230057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y3</a:t>
              </a:r>
              <a:endParaRPr lang="nl-NL" sz="1400" dirty="0"/>
            </a:p>
          </p:txBody>
        </p:sp>
        <p:sp>
          <p:nvSpPr>
            <p:cNvPr id="33" name="Rechthoek 32"/>
            <p:cNvSpPr/>
            <p:nvPr/>
          </p:nvSpPr>
          <p:spPr>
            <a:xfrm>
              <a:off x="7115031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y4</a:t>
              </a:r>
              <a:endParaRPr lang="nl-NL" sz="1400" dirty="0"/>
            </a:p>
          </p:txBody>
        </p:sp>
        <p:sp>
          <p:nvSpPr>
            <p:cNvPr id="51" name="Ovaal 50"/>
            <p:cNvSpPr/>
            <p:nvPr/>
          </p:nvSpPr>
          <p:spPr>
            <a:xfrm>
              <a:off x="1346340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x1</a:t>
              </a:r>
              <a:endParaRPr lang="nl-NL" sz="1400" dirty="0"/>
            </a:p>
          </p:txBody>
        </p:sp>
        <p:cxnSp>
          <p:nvCxnSpPr>
            <p:cNvPr id="52" name="Rechte verbindingslijn met pijl 51"/>
            <p:cNvCxnSpPr>
              <a:stCxn id="51" idx="4"/>
              <a:endCxn id="6" idx="0"/>
            </p:cNvCxnSpPr>
            <p:nvPr/>
          </p:nvCxnSpPr>
          <p:spPr>
            <a:xfrm>
              <a:off x="1597231" y="1851023"/>
              <a:ext cx="0" cy="3597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Ovaal 52"/>
            <p:cNvSpPr/>
            <p:nvPr/>
          </p:nvSpPr>
          <p:spPr>
            <a:xfrm>
              <a:off x="3231314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x2</a:t>
              </a:r>
              <a:endParaRPr lang="nl-NL" sz="1400" dirty="0"/>
            </a:p>
          </p:txBody>
        </p:sp>
        <p:cxnSp>
          <p:nvCxnSpPr>
            <p:cNvPr id="54" name="Rechte verbindingslijn met pijl 53"/>
            <p:cNvCxnSpPr>
              <a:stCxn id="53" idx="4"/>
            </p:cNvCxnSpPr>
            <p:nvPr/>
          </p:nvCxnSpPr>
          <p:spPr>
            <a:xfrm>
              <a:off x="3482205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5" name="Ovaal 54"/>
            <p:cNvSpPr/>
            <p:nvPr/>
          </p:nvSpPr>
          <p:spPr>
            <a:xfrm>
              <a:off x="5210537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x3</a:t>
              </a:r>
              <a:endParaRPr lang="nl-NL" sz="1400" dirty="0"/>
            </a:p>
          </p:txBody>
        </p:sp>
        <p:cxnSp>
          <p:nvCxnSpPr>
            <p:cNvPr id="56" name="Rechte verbindingslijn met pijl 55"/>
            <p:cNvCxnSpPr>
              <a:stCxn id="55" idx="4"/>
            </p:cNvCxnSpPr>
            <p:nvPr/>
          </p:nvCxnSpPr>
          <p:spPr>
            <a:xfrm>
              <a:off x="5461428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Ovaal 56"/>
            <p:cNvSpPr/>
            <p:nvPr/>
          </p:nvSpPr>
          <p:spPr>
            <a:xfrm>
              <a:off x="7095511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x4</a:t>
              </a:r>
              <a:endParaRPr lang="nl-NL" sz="1400" dirty="0"/>
            </a:p>
          </p:txBody>
        </p:sp>
        <p:cxnSp>
          <p:nvCxnSpPr>
            <p:cNvPr id="58" name="Rechte verbindingslijn met pijl 57"/>
            <p:cNvCxnSpPr>
              <a:stCxn id="57" idx="4"/>
            </p:cNvCxnSpPr>
            <p:nvPr/>
          </p:nvCxnSpPr>
          <p:spPr>
            <a:xfrm>
              <a:off x="7346402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Rechte verbindingslijn met pijl 58"/>
            <p:cNvCxnSpPr>
              <a:stCxn id="51" idx="6"/>
              <a:endCxn id="53" idx="2"/>
            </p:cNvCxnSpPr>
            <p:nvPr/>
          </p:nvCxnSpPr>
          <p:spPr>
            <a:xfrm>
              <a:off x="1848122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Rechte verbindingslijn met pijl 59"/>
            <p:cNvCxnSpPr>
              <a:stCxn id="53" idx="6"/>
              <a:endCxn id="55" idx="2"/>
            </p:cNvCxnSpPr>
            <p:nvPr/>
          </p:nvCxnSpPr>
          <p:spPr>
            <a:xfrm>
              <a:off x="3733096" y="1623863"/>
              <a:ext cx="14774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Rechte verbindingslijn met pijl 60"/>
            <p:cNvCxnSpPr>
              <a:stCxn id="55" idx="6"/>
              <a:endCxn id="57" idx="2"/>
            </p:cNvCxnSpPr>
            <p:nvPr/>
          </p:nvCxnSpPr>
          <p:spPr>
            <a:xfrm>
              <a:off x="5712319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6" name="Ovaal 75"/>
            <p:cNvSpPr/>
            <p:nvPr/>
          </p:nvSpPr>
          <p:spPr>
            <a:xfrm>
              <a:off x="2918090" y="620688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latin typeface="Symbol" panose="05050102010706020507" pitchFamily="18" charset="2"/>
                </a:rPr>
                <a:t>z</a:t>
              </a:r>
              <a:r>
                <a:rPr lang="en-US" sz="1400" dirty="0" err="1" smtClean="0"/>
                <a:t>x</a:t>
              </a:r>
              <a:endParaRPr lang="nl-NL" sz="1400" dirty="0"/>
            </a:p>
          </p:txBody>
        </p:sp>
        <p:sp>
          <p:nvSpPr>
            <p:cNvPr id="77" name="Ovaal 76"/>
            <p:cNvSpPr/>
            <p:nvPr/>
          </p:nvSpPr>
          <p:spPr>
            <a:xfrm>
              <a:off x="4788024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sp>
          <p:nvSpPr>
            <p:cNvPr id="78" name="Ovaal 77"/>
            <p:cNvSpPr/>
            <p:nvPr/>
          </p:nvSpPr>
          <p:spPr>
            <a:xfrm>
              <a:off x="6662506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cxnSp>
          <p:nvCxnSpPr>
            <p:cNvPr id="79" name="Rechte verbindingslijn met pijl 78"/>
            <p:cNvCxnSpPr>
              <a:stCxn id="76" idx="4"/>
              <a:endCxn id="53" idx="0"/>
            </p:cNvCxnSpPr>
            <p:nvPr/>
          </p:nvCxnSpPr>
          <p:spPr>
            <a:xfrm>
              <a:off x="3168981" y="1075008"/>
              <a:ext cx="313224" cy="32169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Rechte verbindingslijn met pijl 79"/>
            <p:cNvCxnSpPr>
              <a:stCxn id="77" idx="5"/>
              <a:endCxn id="55" idx="0"/>
            </p:cNvCxnSpPr>
            <p:nvPr/>
          </p:nvCxnSpPr>
          <p:spPr>
            <a:xfrm>
              <a:off x="5216322" y="1058210"/>
              <a:ext cx="245106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Rechte verbindingslijn met pijl 80"/>
            <p:cNvCxnSpPr>
              <a:stCxn id="78" idx="5"/>
              <a:endCxn id="57" idx="0"/>
            </p:cNvCxnSpPr>
            <p:nvPr/>
          </p:nvCxnSpPr>
          <p:spPr>
            <a:xfrm>
              <a:off x="7090804" y="1058210"/>
              <a:ext cx="255598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9" name="Ovaal 88"/>
            <p:cNvSpPr/>
            <p:nvPr/>
          </p:nvSpPr>
          <p:spPr>
            <a:xfrm>
              <a:off x="1341254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e1</a:t>
              </a:r>
              <a:endParaRPr lang="nl-NL" sz="1400" dirty="0"/>
            </a:p>
          </p:txBody>
        </p:sp>
        <p:cxnSp>
          <p:nvCxnSpPr>
            <p:cNvPr id="95" name="Rechte verbindingslijn met pijl 94"/>
            <p:cNvCxnSpPr>
              <a:stCxn id="89" idx="0"/>
              <a:endCxn id="6" idx="2"/>
            </p:cNvCxnSpPr>
            <p:nvPr/>
          </p:nvCxnSpPr>
          <p:spPr>
            <a:xfrm flipV="1">
              <a:off x="1592145" y="2665119"/>
              <a:ext cx="5086" cy="4535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Ovaal 91"/>
            <p:cNvSpPr/>
            <p:nvPr/>
          </p:nvSpPr>
          <p:spPr>
            <a:xfrm>
              <a:off x="7111417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e4</a:t>
              </a:r>
              <a:endParaRPr lang="nl-NL" sz="1400" dirty="0"/>
            </a:p>
          </p:txBody>
        </p:sp>
        <p:cxnSp>
          <p:nvCxnSpPr>
            <p:cNvPr id="113" name="Rechte verbindingslijn met pijl 94"/>
            <p:cNvCxnSpPr>
              <a:stCxn id="109" idx="0"/>
              <a:endCxn id="33" idx="2"/>
            </p:cNvCxnSpPr>
            <p:nvPr/>
          </p:nvCxnSpPr>
          <p:spPr>
            <a:xfrm flipV="1">
              <a:off x="7362308" y="2670277"/>
              <a:ext cx="3614" cy="4484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7" name="Ovaal 91"/>
            <p:cNvSpPr/>
            <p:nvPr/>
          </p:nvSpPr>
          <p:spPr>
            <a:xfrm>
              <a:off x="5229686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e3</a:t>
              </a:r>
              <a:endParaRPr lang="nl-NL" sz="1400" dirty="0"/>
            </a:p>
          </p:txBody>
        </p:sp>
        <p:cxnSp>
          <p:nvCxnSpPr>
            <p:cNvPr id="118" name="Rechte verbindingslijn met pijl 94"/>
            <p:cNvCxnSpPr>
              <a:stCxn id="117" idx="0"/>
              <a:endCxn id="24" idx="2"/>
            </p:cNvCxnSpPr>
            <p:nvPr/>
          </p:nvCxnSpPr>
          <p:spPr>
            <a:xfrm flipV="1">
              <a:off x="5480577" y="2670277"/>
              <a:ext cx="371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9" name="Ovaal 91"/>
            <p:cNvSpPr/>
            <p:nvPr/>
          </p:nvSpPr>
          <p:spPr>
            <a:xfrm>
              <a:off x="3249265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e2</a:t>
              </a:r>
              <a:endParaRPr lang="nl-NL" sz="1400" dirty="0"/>
            </a:p>
          </p:txBody>
        </p:sp>
        <p:cxnSp>
          <p:nvCxnSpPr>
            <p:cNvPr id="120" name="Rechte verbindingslijn met pijl 94"/>
            <p:cNvCxnSpPr>
              <a:stCxn id="119" idx="0"/>
              <a:endCxn id="15" idx="2"/>
            </p:cNvCxnSpPr>
            <p:nvPr/>
          </p:nvCxnSpPr>
          <p:spPr>
            <a:xfrm flipV="1">
              <a:off x="3500156" y="2670277"/>
              <a:ext cx="1570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1619672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478226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422442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294650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66658" y="26996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49445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49188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619672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46174" y="1180346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b</a:t>
              </a:r>
              <a:r>
                <a:rPr lang="nl-NL" dirty="0" smtClean="0"/>
                <a:t>2,1</a:t>
              </a:r>
              <a:endParaRPr lang="nl-NL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117775" y="119675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b3,2</a:t>
              </a:r>
              <a:endParaRPr lang="nl-NL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940152" y="119675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b4,3</a:t>
              </a:r>
              <a:endParaRPr lang="nl-NL" dirty="0"/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446578" y="4731468"/>
            <a:ext cx="34053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y</a:t>
            </a:r>
            <a:r>
              <a:rPr lang="nl-NL" sz="3200" baseline="-25000" dirty="0" smtClean="0"/>
              <a:t>ti</a:t>
            </a:r>
            <a:r>
              <a:rPr lang="nl-NL" sz="3200" dirty="0" smtClean="0"/>
              <a:t> = b</a:t>
            </a:r>
            <a:r>
              <a:rPr lang="nl-NL" sz="3200" baseline="-25000" dirty="0" smtClean="0"/>
              <a:t>0t</a:t>
            </a:r>
            <a:r>
              <a:rPr lang="nl-NL" sz="3200" dirty="0" smtClean="0"/>
              <a:t> + x</a:t>
            </a:r>
            <a:r>
              <a:rPr lang="nl-NL" sz="3200" baseline="-25000" dirty="0" smtClean="0"/>
              <a:t>ti</a:t>
            </a:r>
            <a:r>
              <a:rPr lang="nl-NL" sz="3200" dirty="0" smtClean="0"/>
              <a:t> + e</a:t>
            </a:r>
            <a:r>
              <a:rPr lang="nl-NL" sz="3200" baseline="-25000" dirty="0" smtClean="0"/>
              <a:t>ti</a:t>
            </a:r>
          </a:p>
          <a:p>
            <a:r>
              <a:rPr lang="nl-NL" sz="3200" dirty="0"/>
              <a:t>x</a:t>
            </a:r>
            <a:r>
              <a:rPr lang="nl-NL" sz="3200" baseline="-25000" dirty="0" smtClean="0"/>
              <a:t>1i</a:t>
            </a:r>
            <a:r>
              <a:rPr lang="nl-NL" sz="3200" dirty="0" smtClean="0"/>
              <a:t> = x</a:t>
            </a:r>
            <a:r>
              <a:rPr lang="nl-NL" sz="3200" baseline="-25000" dirty="0" smtClean="0"/>
              <a:t>1i</a:t>
            </a:r>
            <a:r>
              <a:rPr lang="nl-NL" sz="3200" dirty="0"/>
              <a:t>= 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x</a:t>
            </a:r>
            <a:r>
              <a:rPr lang="nl-NL" sz="3200" baseline="-25000" dirty="0" smtClean="0"/>
              <a:t>1i</a:t>
            </a:r>
          </a:p>
          <a:p>
            <a:r>
              <a:rPr lang="nl-NL" sz="3200" dirty="0"/>
              <a:t>x</a:t>
            </a:r>
            <a:r>
              <a:rPr lang="nl-NL" sz="3200" baseline="-25000" dirty="0" smtClean="0"/>
              <a:t>ti</a:t>
            </a:r>
            <a:r>
              <a:rPr lang="nl-NL" sz="3200" dirty="0" smtClean="0"/>
              <a:t> = b</a:t>
            </a:r>
            <a:r>
              <a:rPr lang="nl-NL" sz="3200" baseline="-25000" dirty="0" smtClean="0"/>
              <a:t>t-1,t</a:t>
            </a:r>
            <a:r>
              <a:rPr lang="nl-NL" sz="3200" dirty="0" smtClean="0"/>
              <a:t> x</a:t>
            </a:r>
            <a:r>
              <a:rPr lang="nl-NL" sz="3200" baseline="-25000" dirty="0" smtClean="0"/>
              <a:t>t-1i</a:t>
            </a:r>
            <a:r>
              <a:rPr lang="nl-NL" sz="3200" dirty="0" smtClean="0"/>
              <a:t> + 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x</a:t>
            </a:r>
            <a:r>
              <a:rPr lang="nl-NL" sz="3200" baseline="-25000" dirty="0" smtClean="0"/>
              <a:t>ti</a:t>
            </a:r>
            <a:r>
              <a:rPr lang="nl-NL" sz="3200" dirty="0" smtClean="0"/>
              <a:t> </a:t>
            </a:r>
          </a:p>
          <a:p>
            <a:endParaRPr lang="nl-NL" dirty="0"/>
          </a:p>
        </p:txBody>
      </p:sp>
      <p:sp>
        <p:nvSpPr>
          <p:cNvPr id="144" name="TextBox 143"/>
          <p:cNvSpPr txBox="1"/>
          <p:nvPr/>
        </p:nvSpPr>
        <p:spPr>
          <a:xfrm>
            <a:off x="3924439" y="4738968"/>
            <a:ext cx="5135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var(y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b</a:t>
            </a:r>
            <a:r>
              <a:rPr lang="nl-NL" sz="3200" baseline="-25000" dirty="0" smtClean="0"/>
              <a:t>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var(x</a:t>
            </a:r>
            <a:r>
              <a:rPr lang="nl-NL" sz="3200" baseline="-25000" dirty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/>
              <a:t>c</a:t>
            </a:r>
            <a:r>
              <a:rPr lang="nl-NL" sz="3200" dirty="0" smtClean="0"/>
              <a:t>ov(x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,x</a:t>
            </a:r>
            <a:r>
              <a:rPr lang="nl-NL" sz="3200" baseline="-25000" dirty="0" smtClean="0"/>
              <a:t>t-1</a:t>
            </a:r>
            <a:r>
              <a:rPr lang="nl-NL" sz="3200" dirty="0" smtClean="0"/>
              <a:t>) = b</a:t>
            </a:r>
            <a:r>
              <a:rPr lang="nl-NL" sz="3200" baseline="-25000" dirty="0" smtClean="0"/>
              <a:t>t-1,t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9908" y="517842"/>
            <a:ext cx="8648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First order autoregression model. A quasi simplex model (var(e)&gt;0).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736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663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 required given plausible values </a:t>
            </a:r>
            <a:r>
              <a:rPr lang="en-US" dirty="0" smtClean="0">
                <a:solidFill>
                  <a:srgbClr val="FF0000"/>
                </a:solidFill>
              </a:rPr>
              <a:t>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Symbol" pitchFamily="18" charset="2"/>
              </a:rPr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baseline="-25000" dirty="0"/>
              <a:t>3</a:t>
            </a:r>
            <a:r>
              <a:rPr lang="en-US" dirty="0">
                <a:sym typeface="Wingdings" pitchFamily="2" charset="2"/>
              </a:rPr>
              <a:t> &amp;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2132856"/>
            <a:ext cx="6491064" cy="314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	</a:t>
            </a:r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baseline="-25000" dirty="0" err="1" smtClean="0"/>
              <a:t>k</a:t>
            </a:r>
            <a:r>
              <a:rPr lang="en-US" dirty="0" smtClean="0"/>
              <a:t>	 </a:t>
            </a:r>
            <a:r>
              <a:rPr lang="en-US" baseline="-25000" dirty="0" smtClean="0"/>
              <a:t>	</a:t>
            </a:r>
            <a:r>
              <a:rPr lang="en-US" dirty="0"/>
              <a:t>~N (power=.80)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r>
              <a:rPr lang="en-US" dirty="0"/>
              <a:t>10 	.10		</a:t>
            </a:r>
            <a:r>
              <a:rPr lang="en-US" dirty="0" smtClean="0"/>
              <a:t>620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.10	.15		</a:t>
            </a:r>
            <a:r>
              <a:rPr lang="en-US" dirty="0" smtClean="0"/>
              <a:t>260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.15	.10		</a:t>
            </a:r>
            <a:r>
              <a:rPr lang="en-US" dirty="0" smtClean="0"/>
              <a:t>580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.15 	.15		</a:t>
            </a:r>
            <a:r>
              <a:rPr lang="en-US" dirty="0" smtClean="0"/>
              <a:t>240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40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23528" y="622802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Hypothesis:  	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baseline="-25000" dirty="0" smtClean="0"/>
              <a:t>3</a:t>
            </a:r>
            <a:r>
              <a:rPr lang="en-US" sz="2400" dirty="0" smtClean="0">
                <a:sym typeface="Wingdings" pitchFamily="2" charset="2"/>
              </a:rPr>
              <a:t>=0 &amp;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 smtClean="0"/>
              <a:t>3</a:t>
            </a:r>
            <a:r>
              <a:rPr lang="en-US" sz="2400" dirty="0">
                <a:sym typeface="Wingdings" pitchFamily="2" charset="2"/>
              </a:rPr>
              <a:t> =</a:t>
            </a:r>
            <a:r>
              <a:rPr lang="en-US" sz="2400" dirty="0" smtClean="0">
                <a:sym typeface="Wingdings" pitchFamily="2" charset="2"/>
              </a:rPr>
              <a:t>0 	(4df) </a:t>
            </a:r>
            <a:endParaRPr lang="en-US" sz="2400" dirty="0"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282557"/>
            <a:ext cx="177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Good...?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410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True AE+</a:t>
            </a:r>
            <a:r>
              <a:rPr lang="en-US" smtClean="0">
                <a:latin typeface="Symbol" pitchFamily="18" charset="2"/>
              </a:rPr>
              <a:t>a</a:t>
            </a:r>
            <a:r>
              <a:rPr lang="en-US" baseline="-25000" smtClean="0"/>
              <a:t>k</a:t>
            </a:r>
            <a:r>
              <a:rPr lang="en-US"/>
              <a:t> </a:t>
            </a:r>
            <a:r>
              <a:rPr lang="en-US" smtClean="0"/>
              <a:t>&amp; </a:t>
            </a:r>
            <a:r>
              <a:rPr lang="en-US" smtClean="0">
                <a:latin typeface="Symbol" pitchFamily="18" charset="2"/>
              </a:rPr>
              <a:t>b</a:t>
            </a:r>
            <a:r>
              <a:rPr lang="en-US" baseline="-25000" smtClean="0"/>
              <a:t>k</a:t>
            </a:r>
            <a:r>
              <a:rPr lang="en-US" smtClean="0"/>
              <a:t> (Nmz=Ndz=1000)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79712" y="1624012"/>
            <a:ext cx="4992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k</a:t>
            </a:r>
            <a:r>
              <a:rPr lang="en-US" dirty="0"/>
              <a:t>	</a:t>
            </a:r>
            <a:r>
              <a:rPr lang="en-US" dirty="0" err="1" smtClean="0"/>
              <a:t>b</a:t>
            </a:r>
            <a:r>
              <a:rPr lang="en-US" baseline="-25000" dirty="0" err="1" smtClean="0"/>
              <a:t>k</a:t>
            </a:r>
            <a:r>
              <a:rPr lang="en-US" dirty="0"/>
              <a:t>	</a:t>
            </a:r>
            <a:r>
              <a:rPr lang="en-US" dirty="0" smtClean="0"/>
              <a:t>ACE simplex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 smtClean="0"/>
              <a:t>df</a:t>
            </a:r>
            <a:r>
              <a:rPr lang="en-US" dirty="0" smtClean="0"/>
              <a:t>=61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b="1" dirty="0"/>
              <a:t>.10 	.10 </a:t>
            </a:r>
            <a:r>
              <a:rPr lang="en-US" b="1" dirty="0" smtClean="0"/>
              <a:t>	5.44 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.10	.15 </a:t>
            </a:r>
            <a:r>
              <a:rPr lang="en-US" b="1" dirty="0" smtClean="0"/>
              <a:t>	11.22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.15	.10 </a:t>
            </a:r>
            <a:r>
              <a:rPr lang="en-US" b="1" dirty="0" smtClean="0"/>
              <a:t>	5.62  	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.</a:t>
            </a:r>
            <a:r>
              <a:rPr lang="en-US" b="1" dirty="0" smtClean="0"/>
              <a:t>10</a:t>
            </a:r>
            <a:r>
              <a:rPr lang="en-US" b="1" dirty="0"/>
              <a:t>	.</a:t>
            </a:r>
            <a:r>
              <a:rPr lang="en-US" b="1" dirty="0" smtClean="0"/>
              <a:t>15 	11.54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41</a:t>
            </a:fld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539552" y="6356350"/>
            <a:ext cx="3337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(approximate model equivalence)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572507" y="5780643"/>
            <a:ext cx="141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Good...?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473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47771" y="1688285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y*11</a:t>
            </a:r>
            <a:endParaRPr lang="nl-NL" sz="800" dirty="0"/>
          </a:p>
        </p:txBody>
      </p:sp>
      <p:sp>
        <p:nvSpPr>
          <p:cNvPr id="13" name="Ovaal 12"/>
          <p:cNvSpPr/>
          <p:nvPr/>
        </p:nvSpPr>
        <p:spPr>
          <a:xfrm>
            <a:off x="683568" y="2515831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E11</a:t>
            </a:r>
            <a:endParaRPr lang="nl-NL" sz="800" dirty="0"/>
          </a:p>
        </p:txBody>
      </p:sp>
      <p:cxnSp>
        <p:nvCxnSpPr>
          <p:cNvPr id="16" name="Rechte verbindingslijn met pijl 15"/>
          <p:cNvCxnSpPr>
            <a:stCxn id="13" idx="7"/>
            <a:endCxn id="4" idx="2"/>
          </p:cNvCxnSpPr>
          <p:nvPr/>
        </p:nvCxnSpPr>
        <p:spPr>
          <a:xfrm flipV="1">
            <a:off x="1068831" y="2030584"/>
            <a:ext cx="404622" cy="535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Rechthoek 108"/>
          <p:cNvSpPr/>
          <p:nvPr/>
        </p:nvSpPr>
        <p:spPr>
          <a:xfrm>
            <a:off x="1247771" y="4683400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y</a:t>
            </a:r>
            <a:r>
              <a:rPr lang="en-US" sz="800" dirty="0" smtClean="0"/>
              <a:t>*21</a:t>
            </a:r>
            <a:endParaRPr lang="nl-NL" sz="800" dirty="0"/>
          </a:p>
        </p:txBody>
      </p:sp>
      <p:sp>
        <p:nvSpPr>
          <p:cNvPr id="110" name="Ovaal 109"/>
          <p:cNvSpPr/>
          <p:nvPr/>
        </p:nvSpPr>
        <p:spPr>
          <a:xfrm>
            <a:off x="683568" y="3827653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E21</a:t>
            </a:r>
            <a:endParaRPr lang="nl-NL" sz="800" dirty="0"/>
          </a:p>
        </p:txBody>
      </p:sp>
      <p:cxnSp>
        <p:nvCxnSpPr>
          <p:cNvPr id="112" name="Rechte verbindingslijn met pijl 111"/>
          <p:cNvCxnSpPr>
            <a:stCxn id="110" idx="5"/>
            <a:endCxn id="109" idx="0"/>
          </p:cNvCxnSpPr>
          <p:nvPr/>
        </p:nvCxnSpPr>
        <p:spPr>
          <a:xfrm>
            <a:off x="1068831" y="4119824"/>
            <a:ext cx="404622" cy="563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Rechthoek 130"/>
          <p:cNvSpPr/>
          <p:nvPr/>
        </p:nvSpPr>
        <p:spPr>
          <a:xfrm>
            <a:off x="3527956" y="1688285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y*12</a:t>
            </a:r>
            <a:endParaRPr lang="nl-NL" sz="800" dirty="0"/>
          </a:p>
        </p:txBody>
      </p:sp>
      <p:sp>
        <p:nvSpPr>
          <p:cNvPr id="132" name="Ovaal 131"/>
          <p:cNvSpPr/>
          <p:nvPr/>
        </p:nvSpPr>
        <p:spPr>
          <a:xfrm>
            <a:off x="2963753" y="2515831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E12</a:t>
            </a:r>
            <a:endParaRPr lang="nl-NL" sz="800" dirty="0"/>
          </a:p>
        </p:txBody>
      </p:sp>
      <p:cxnSp>
        <p:nvCxnSpPr>
          <p:cNvPr id="133" name="Rechte verbindingslijn met pijl 132"/>
          <p:cNvCxnSpPr>
            <a:stCxn id="132" idx="7"/>
            <a:endCxn id="131" idx="2"/>
          </p:cNvCxnSpPr>
          <p:nvPr/>
        </p:nvCxnSpPr>
        <p:spPr>
          <a:xfrm flipV="1">
            <a:off x="3349015" y="2030584"/>
            <a:ext cx="404622" cy="535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Rechthoek 133"/>
          <p:cNvSpPr/>
          <p:nvPr/>
        </p:nvSpPr>
        <p:spPr>
          <a:xfrm>
            <a:off x="3527956" y="4683400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y</a:t>
            </a:r>
            <a:r>
              <a:rPr lang="en-US" sz="800" dirty="0" smtClean="0"/>
              <a:t>*22</a:t>
            </a:r>
            <a:endParaRPr lang="nl-NL" sz="800" dirty="0"/>
          </a:p>
        </p:txBody>
      </p:sp>
      <p:sp>
        <p:nvSpPr>
          <p:cNvPr id="135" name="Ovaal 134"/>
          <p:cNvSpPr/>
          <p:nvPr/>
        </p:nvSpPr>
        <p:spPr>
          <a:xfrm>
            <a:off x="3053222" y="3827653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E22</a:t>
            </a:r>
            <a:endParaRPr lang="nl-NL" sz="800" dirty="0"/>
          </a:p>
        </p:txBody>
      </p:sp>
      <p:cxnSp>
        <p:nvCxnSpPr>
          <p:cNvPr id="137" name="Rechte verbindingslijn met pijl 136"/>
          <p:cNvCxnSpPr>
            <a:stCxn id="135" idx="5"/>
            <a:endCxn id="134" idx="0"/>
          </p:cNvCxnSpPr>
          <p:nvPr/>
        </p:nvCxnSpPr>
        <p:spPr>
          <a:xfrm>
            <a:off x="3438485" y="4119824"/>
            <a:ext cx="315153" cy="563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0" name="Rechthoek 139"/>
          <p:cNvSpPr/>
          <p:nvPr/>
        </p:nvSpPr>
        <p:spPr>
          <a:xfrm>
            <a:off x="5897611" y="1688285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y*13</a:t>
            </a:r>
            <a:endParaRPr lang="nl-NL" sz="800" dirty="0"/>
          </a:p>
        </p:txBody>
      </p:sp>
      <p:sp>
        <p:nvSpPr>
          <p:cNvPr id="141" name="Ovaal 140"/>
          <p:cNvSpPr/>
          <p:nvPr/>
        </p:nvSpPr>
        <p:spPr>
          <a:xfrm>
            <a:off x="5333407" y="2515831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E13</a:t>
            </a:r>
            <a:endParaRPr lang="nl-NL" sz="800" dirty="0"/>
          </a:p>
        </p:txBody>
      </p:sp>
      <p:cxnSp>
        <p:nvCxnSpPr>
          <p:cNvPr id="142" name="Rechte verbindingslijn met pijl 141"/>
          <p:cNvCxnSpPr>
            <a:stCxn id="141" idx="7"/>
            <a:endCxn id="140" idx="2"/>
          </p:cNvCxnSpPr>
          <p:nvPr/>
        </p:nvCxnSpPr>
        <p:spPr>
          <a:xfrm flipV="1">
            <a:off x="5718670" y="2030584"/>
            <a:ext cx="404622" cy="535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" name="Rechthoek 142"/>
          <p:cNvSpPr/>
          <p:nvPr/>
        </p:nvSpPr>
        <p:spPr>
          <a:xfrm>
            <a:off x="5897611" y="4683400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y</a:t>
            </a:r>
            <a:r>
              <a:rPr lang="en-US" sz="800" dirty="0" smtClean="0"/>
              <a:t>*23</a:t>
            </a:r>
            <a:endParaRPr lang="nl-NL" sz="800" dirty="0"/>
          </a:p>
        </p:txBody>
      </p:sp>
      <p:sp>
        <p:nvSpPr>
          <p:cNvPr id="144" name="Ovaal 143"/>
          <p:cNvSpPr/>
          <p:nvPr/>
        </p:nvSpPr>
        <p:spPr>
          <a:xfrm>
            <a:off x="5422877" y="3827653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E23</a:t>
            </a:r>
            <a:endParaRPr lang="nl-NL" sz="800" dirty="0"/>
          </a:p>
        </p:txBody>
      </p:sp>
      <p:cxnSp>
        <p:nvCxnSpPr>
          <p:cNvPr id="146" name="Rechte verbindingslijn met pijl 145"/>
          <p:cNvCxnSpPr>
            <a:stCxn id="144" idx="5"/>
            <a:endCxn id="143" idx="0"/>
          </p:cNvCxnSpPr>
          <p:nvPr/>
        </p:nvCxnSpPr>
        <p:spPr>
          <a:xfrm>
            <a:off x="5808139" y="4119824"/>
            <a:ext cx="315153" cy="563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9" name="Rechthoek 148"/>
          <p:cNvSpPr/>
          <p:nvPr/>
        </p:nvSpPr>
        <p:spPr>
          <a:xfrm>
            <a:off x="8154424" y="1688285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y*14</a:t>
            </a:r>
            <a:endParaRPr lang="nl-NL" sz="800" dirty="0"/>
          </a:p>
        </p:txBody>
      </p:sp>
      <p:sp>
        <p:nvSpPr>
          <p:cNvPr id="150" name="Ovaal 149"/>
          <p:cNvSpPr/>
          <p:nvPr/>
        </p:nvSpPr>
        <p:spPr>
          <a:xfrm>
            <a:off x="7679690" y="2515831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E14</a:t>
            </a:r>
            <a:endParaRPr lang="nl-NL" sz="800" dirty="0"/>
          </a:p>
        </p:txBody>
      </p:sp>
      <p:cxnSp>
        <p:nvCxnSpPr>
          <p:cNvPr id="151" name="Rechte verbindingslijn met pijl 150"/>
          <p:cNvCxnSpPr>
            <a:stCxn id="150" idx="7"/>
            <a:endCxn id="149" idx="2"/>
          </p:cNvCxnSpPr>
          <p:nvPr/>
        </p:nvCxnSpPr>
        <p:spPr>
          <a:xfrm flipV="1">
            <a:off x="8064953" y="2030584"/>
            <a:ext cx="315153" cy="535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2" name="Rechthoek 151"/>
          <p:cNvSpPr/>
          <p:nvPr/>
        </p:nvSpPr>
        <p:spPr>
          <a:xfrm>
            <a:off x="8154424" y="4683400"/>
            <a:ext cx="451363" cy="3422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y</a:t>
            </a:r>
            <a:r>
              <a:rPr lang="en-US" sz="800" dirty="0" smtClean="0"/>
              <a:t>*24</a:t>
            </a:r>
            <a:endParaRPr lang="nl-NL" sz="800" dirty="0"/>
          </a:p>
        </p:txBody>
      </p:sp>
      <p:sp>
        <p:nvSpPr>
          <p:cNvPr id="153" name="Ovaal 152"/>
          <p:cNvSpPr/>
          <p:nvPr/>
        </p:nvSpPr>
        <p:spPr>
          <a:xfrm>
            <a:off x="7792531" y="3827653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E24</a:t>
            </a:r>
            <a:endParaRPr lang="nl-NL" sz="800" dirty="0"/>
          </a:p>
        </p:txBody>
      </p:sp>
      <p:cxnSp>
        <p:nvCxnSpPr>
          <p:cNvPr id="155" name="Rechte verbindingslijn met pijl 154"/>
          <p:cNvCxnSpPr>
            <a:stCxn id="153" idx="5"/>
            <a:endCxn id="152" idx="0"/>
          </p:cNvCxnSpPr>
          <p:nvPr/>
        </p:nvCxnSpPr>
        <p:spPr>
          <a:xfrm>
            <a:off x="8177794" y="4119824"/>
            <a:ext cx="202312" cy="563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Rechte verbindingslijn met pijl 188"/>
          <p:cNvCxnSpPr>
            <a:stCxn id="13" idx="6"/>
            <a:endCxn id="132" idx="2"/>
          </p:cNvCxnSpPr>
          <p:nvPr/>
        </p:nvCxnSpPr>
        <p:spPr>
          <a:xfrm>
            <a:off x="1134931" y="2686981"/>
            <a:ext cx="18288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Rechte verbindingslijn met pijl 190"/>
          <p:cNvCxnSpPr>
            <a:stCxn id="132" idx="6"/>
            <a:endCxn id="141" idx="2"/>
          </p:cNvCxnSpPr>
          <p:nvPr/>
        </p:nvCxnSpPr>
        <p:spPr>
          <a:xfrm>
            <a:off x="3415116" y="2686981"/>
            <a:ext cx="19182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Rechte verbindingslijn met pijl 192"/>
          <p:cNvCxnSpPr>
            <a:stCxn id="141" idx="6"/>
            <a:endCxn id="150" idx="2"/>
          </p:cNvCxnSpPr>
          <p:nvPr/>
        </p:nvCxnSpPr>
        <p:spPr>
          <a:xfrm>
            <a:off x="5784770" y="2686981"/>
            <a:ext cx="18949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Rechte verbindingslijn met pijl 205"/>
          <p:cNvCxnSpPr>
            <a:stCxn id="110" idx="6"/>
            <a:endCxn id="135" idx="2"/>
          </p:cNvCxnSpPr>
          <p:nvPr/>
        </p:nvCxnSpPr>
        <p:spPr>
          <a:xfrm>
            <a:off x="1134931" y="3998802"/>
            <a:ext cx="19182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Rechte verbindingslijn met pijl 207"/>
          <p:cNvCxnSpPr>
            <a:stCxn id="135" idx="6"/>
            <a:endCxn id="144" idx="2"/>
          </p:cNvCxnSpPr>
          <p:nvPr/>
        </p:nvCxnSpPr>
        <p:spPr>
          <a:xfrm>
            <a:off x="3504585" y="3998802"/>
            <a:ext cx="19182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Rechte verbindingslijn met pijl 209"/>
          <p:cNvCxnSpPr>
            <a:stCxn id="144" idx="6"/>
            <a:endCxn id="153" idx="2"/>
          </p:cNvCxnSpPr>
          <p:nvPr/>
        </p:nvCxnSpPr>
        <p:spPr>
          <a:xfrm>
            <a:off x="5874240" y="3998802"/>
            <a:ext cx="19182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1247771" y="918112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A11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" name="Rechte verbindingslijn met pijl 4"/>
          <p:cNvCxnSpPr>
            <a:stCxn id="60" idx="4"/>
            <a:endCxn id="4" idx="0"/>
          </p:cNvCxnSpPr>
          <p:nvPr/>
        </p:nvCxnSpPr>
        <p:spPr>
          <a:xfrm>
            <a:off x="1473453" y="1260411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3504585" y="918112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A12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4" name="Rechte verbindingslijn met pijl 63"/>
          <p:cNvCxnSpPr>
            <a:stCxn id="63" idx="4"/>
          </p:cNvCxnSpPr>
          <p:nvPr/>
        </p:nvCxnSpPr>
        <p:spPr>
          <a:xfrm>
            <a:off x="3730266" y="1260411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64"/>
          <p:cNvSpPr/>
          <p:nvPr/>
        </p:nvSpPr>
        <p:spPr>
          <a:xfrm>
            <a:off x="5874240" y="918112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A13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6" name="Rechte verbindingslijn met pijl 65"/>
          <p:cNvCxnSpPr>
            <a:stCxn id="65" idx="4"/>
          </p:cNvCxnSpPr>
          <p:nvPr/>
        </p:nvCxnSpPr>
        <p:spPr>
          <a:xfrm>
            <a:off x="6099921" y="1260411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Ovaal 66"/>
          <p:cNvSpPr/>
          <p:nvPr/>
        </p:nvSpPr>
        <p:spPr>
          <a:xfrm>
            <a:off x="8131053" y="918112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A14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8" name="Rechte verbindingslijn met pijl 67"/>
          <p:cNvCxnSpPr>
            <a:stCxn id="67" idx="4"/>
          </p:cNvCxnSpPr>
          <p:nvPr/>
        </p:nvCxnSpPr>
        <p:spPr>
          <a:xfrm>
            <a:off x="8356735" y="1260411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60" idx="6"/>
            <a:endCxn id="63" idx="2"/>
          </p:cNvCxnSpPr>
          <p:nvPr/>
        </p:nvCxnSpPr>
        <p:spPr>
          <a:xfrm>
            <a:off x="1699134" y="1089262"/>
            <a:ext cx="180545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>
            <a:stCxn id="63" idx="6"/>
            <a:endCxn id="65" idx="2"/>
          </p:cNvCxnSpPr>
          <p:nvPr/>
        </p:nvCxnSpPr>
        <p:spPr>
          <a:xfrm>
            <a:off x="3955948" y="1089262"/>
            <a:ext cx="191829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>
            <a:stCxn id="65" idx="6"/>
            <a:endCxn id="67" idx="2"/>
          </p:cNvCxnSpPr>
          <p:nvPr/>
        </p:nvCxnSpPr>
        <p:spPr>
          <a:xfrm>
            <a:off x="6325602" y="1089262"/>
            <a:ext cx="180545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Ovaal 78"/>
          <p:cNvSpPr/>
          <p:nvPr/>
        </p:nvSpPr>
        <p:spPr>
          <a:xfrm>
            <a:off x="1247771" y="5453573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A21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0" name="Rechte verbindingslijn met pijl 79"/>
          <p:cNvCxnSpPr>
            <a:stCxn id="79" idx="0"/>
            <a:endCxn id="109" idx="2"/>
          </p:cNvCxnSpPr>
          <p:nvPr/>
        </p:nvCxnSpPr>
        <p:spPr>
          <a:xfrm flipV="1">
            <a:off x="1473453" y="5025699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>
            <a:stCxn id="79" idx="6"/>
            <a:endCxn id="85" idx="2"/>
          </p:cNvCxnSpPr>
          <p:nvPr/>
        </p:nvCxnSpPr>
        <p:spPr>
          <a:xfrm>
            <a:off x="1699134" y="5624722"/>
            <a:ext cx="180545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Ovaal 84"/>
          <p:cNvSpPr/>
          <p:nvPr/>
        </p:nvSpPr>
        <p:spPr>
          <a:xfrm>
            <a:off x="3504585" y="5453573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A22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6" name="Rechte verbindingslijn met pijl 85"/>
          <p:cNvCxnSpPr>
            <a:stCxn id="85" idx="0"/>
          </p:cNvCxnSpPr>
          <p:nvPr/>
        </p:nvCxnSpPr>
        <p:spPr>
          <a:xfrm flipV="1">
            <a:off x="3730266" y="5025699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>
            <a:stCxn id="85" idx="6"/>
            <a:endCxn id="88" idx="2"/>
          </p:cNvCxnSpPr>
          <p:nvPr/>
        </p:nvCxnSpPr>
        <p:spPr>
          <a:xfrm>
            <a:off x="3955948" y="5624722"/>
            <a:ext cx="198439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Ovaal 87"/>
          <p:cNvSpPr/>
          <p:nvPr/>
        </p:nvSpPr>
        <p:spPr>
          <a:xfrm>
            <a:off x="5940340" y="5453573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A23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9" name="Rechte verbindingslijn met pijl 88"/>
          <p:cNvCxnSpPr>
            <a:stCxn id="88" idx="0"/>
          </p:cNvCxnSpPr>
          <p:nvPr/>
        </p:nvCxnSpPr>
        <p:spPr>
          <a:xfrm flipV="1">
            <a:off x="6166021" y="5025699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stCxn id="88" idx="6"/>
            <a:endCxn id="91" idx="2"/>
          </p:cNvCxnSpPr>
          <p:nvPr/>
        </p:nvCxnSpPr>
        <p:spPr>
          <a:xfrm>
            <a:off x="6391702" y="5624722"/>
            <a:ext cx="180545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8197153" y="5453573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A24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2" name="Rechte verbindingslijn met pijl 91"/>
          <p:cNvCxnSpPr>
            <a:stCxn id="91" idx="0"/>
          </p:cNvCxnSpPr>
          <p:nvPr/>
        </p:nvCxnSpPr>
        <p:spPr>
          <a:xfrm flipV="1">
            <a:off x="8422835" y="5025699"/>
            <a:ext cx="0" cy="4278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8"/>
          <p:cNvCxnSpPr>
            <a:stCxn id="60" idx="2"/>
            <a:endCxn id="79" idx="2"/>
          </p:cNvCxnSpPr>
          <p:nvPr/>
        </p:nvCxnSpPr>
        <p:spPr>
          <a:xfrm rot="10800000" flipV="1">
            <a:off x="1247771" y="1089262"/>
            <a:ext cx="19902" cy="4535460"/>
          </a:xfrm>
          <a:prstGeom prst="curvedConnector3">
            <a:avLst>
              <a:gd name="adj1" fmla="val 4781819"/>
            </a:avLst>
          </a:prstGeom>
          <a:ln w="28575"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Gekromde verbindingslijn 113"/>
          <p:cNvCxnSpPr>
            <a:stCxn id="99" idx="2"/>
            <a:endCxn id="106" idx="2"/>
          </p:cNvCxnSpPr>
          <p:nvPr/>
        </p:nvCxnSpPr>
        <p:spPr>
          <a:xfrm rot="10800000" flipV="1">
            <a:off x="2940382" y="575813"/>
            <a:ext cx="112841" cy="5562357"/>
          </a:xfrm>
          <a:prstGeom prst="curvedConnector3">
            <a:avLst>
              <a:gd name="adj1" fmla="val 417465"/>
            </a:avLst>
          </a:prstGeom>
          <a:ln w="28575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Gekromde verbindingslijn 114"/>
          <p:cNvCxnSpPr>
            <a:stCxn id="100" idx="2"/>
            <a:endCxn id="107" idx="2"/>
          </p:cNvCxnSpPr>
          <p:nvPr/>
        </p:nvCxnSpPr>
        <p:spPr>
          <a:xfrm rot="10800000" flipV="1">
            <a:off x="5422877" y="575813"/>
            <a:ext cx="19902" cy="5562357"/>
          </a:xfrm>
          <a:prstGeom prst="curvedConnector3">
            <a:avLst>
              <a:gd name="adj1" fmla="val 3254543"/>
            </a:avLst>
          </a:prstGeom>
          <a:ln w="28575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Ovaal 98"/>
          <p:cNvSpPr/>
          <p:nvPr/>
        </p:nvSpPr>
        <p:spPr>
          <a:xfrm>
            <a:off x="3053222" y="404664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z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0" name="Ovaal 99"/>
          <p:cNvSpPr/>
          <p:nvPr/>
        </p:nvSpPr>
        <p:spPr>
          <a:xfrm>
            <a:off x="5422877" y="404664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z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1" name="Ovaal 100"/>
          <p:cNvSpPr/>
          <p:nvPr/>
        </p:nvSpPr>
        <p:spPr>
          <a:xfrm>
            <a:off x="7566850" y="404664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z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" name="Rechte verbindingslijn met pijl 7"/>
          <p:cNvCxnSpPr>
            <a:stCxn id="99" idx="5"/>
            <a:endCxn id="63" idx="0"/>
          </p:cNvCxnSpPr>
          <p:nvPr/>
        </p:nvCxnSpPr>
        <p:spPr>
          <a:xfrm>
            <a:off x="3438485" y="696835"/>
            <a:ext cx="291781" cy="221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stCxn id="100" idx="5"/>
            <a:endCxn id="65" idx="0"/>
          </p:cNvCxnSpPr>
          <p:nvPr/>
        </p:nvCxnSpPr>
        <p:spPr>
          <a:xfrm>
            <a:off x="5808139" y="696835"/>
            <a:ext cx="291781" cy="221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101" idx="5"/>
            <a:endCxn id="67" idx="0"/>
          </p:cNvCxnSpPr>
          <p:nvPr/>
        </p:nvCxnSpPr>
        <p:spPr>
          <a:xfrm>
            <a:off x="7952112" y="696835"/>
            <a:ext cx="404622" cy="221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al 105"/>
          <p:cNvSpPr/>
          <p:nvPr/>
        </p:nvSpPr>
        <p:spPr>
          <a:xfrm>
            <a:off x="2940382" y="5967021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z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7" name="Ovaal 106"/>
          <p:cNvSpPr/>
          <p:nvPr/>
        </p:nvSpPr>
        <p:spPr>
          <a:xfrm>
            <a:off x="5422877" y="5967021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z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Ovaal 107"/>
          <p:cNvSpPr/>
          <p:nvPr/>
        </p:nvSpPr>
        <p:spPr>
          <a:xfrm>
            <a:off x="7679690" y="5967021"/>
            <a:ext cx="451363" cy="342299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z</a:t>
            </a:r>
            <a:r>
              <a:rPr lang="en-US" sz="800" dirty="0" err="1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3" name="Rechte verbindingslijn met pijl 22"/>
          <p:cNvCxnSpPr>
            <a:stCxn id="106" idx="7"/>
            <a:endCxn id="85" idx="4"/>
          </p:cNvCxnSpPr>
          <p:nvPr/>
        </p:nvCxnSpPr>
        <p:spPr>
          <a:xfrm flipV="1">
            <a:off x="3325644" y="5795872"/>
            <a:ext cx="404622" cy="221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07" idx="7"/>
            <a:endCxn id="88" idx="4"/>
          </p:cNvCxnSpPr>
          <p:nvPr/>
        </p:nvCxnSpPr>
        <p:spPr>
          <a:xfrm flipV="1">
            <a:off x="5808139" y="5795872"/>
            <a:ext cx="357881" cy="221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08" idx="7"/>
            <a:endCxn id="91" idx="4"/>
          </p:cNvCxnSpPr>
          <p:nvPr/>
        </p:nvCxnSpPr>
        <p:spPr>
          <a:xfrm flipV="1">
            <a:off x="8064953" y="5795872"/>
            <a:ext cx="357881" cy="22127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kromde verbindingslijn 123"/>
          <p:cNvCxnSpPr>
            <a:stCxn id="101" idx="2"/>
            <a:endCxn id="108" idx="2"/>
          </p:cNvCxnSpPr>
          <p:nvPr/>
        </p:nvCxnSpPr>
        <p:spPr>
          <a:xfrm rot="10800000" flipH="1" flipV="1">
            <a:off x="7566850" y="575813"/>
            <a:ext cx="112841" cy="5562357"/>
          </a:xfrm>
          <a:prstGeom prst="curvedConnector3">
            <a:avLst>
              <a:gd name="adj1" fmla="val -317465"/>
            </a:avLst>
          </a:prstGeom>
          <a:ln w="28575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Ovaal 126"/>
          <p:cNvSpPr/>
          <p:nvPr/>
        </p:nvSpPr>
        <p:spPr>
          <a:xfrm>
            <a:off x="2827541" y="1945009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30" name="Ovaal 129"/>
          <p:cNvSpPr/>
          <p:nvPr/>
        </p:nvSpPr>
        <p:spPr>
          <a:xfrm>
            <a:off x="7679690" y="4341101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0" name="Ovaal 159"/>
          <p:cNvSpPr/>
          <p:nvPr/>
        </p:nvSpPr>
        <p:spPr>
          <a:xfrm>
            <a:off x="7566850" y="1945009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4" name="Ovaal 163"/>
          <p:cNvSpPr/>
          <p:nvPr/>
        </p:nvSpPr>
        <p:spPr>
          <a:xfrm>
            <a:off x="5197195" y="1945009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6" name="Ovaal 165"/>
          <p:cNvSpPr/>
          <p:nvPr/>
        </p:nvSpPr>
        <p:spPr>
          <a:xfrm>
            <a:off x="5310036" y="4341101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sp>
        <p:nvSpPr>
          <p:cNvPr id="167" name="Ovaal 166"/>
          <p:cNvSpPr/>
          <p:nvPr/>
        </p:nvSpPr>
        <p:spPr>
          <a:xfrm>
            <a:off x="2940382" y="4341101"/>
            <a:ext cx="451363" cy="34229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Symbol" panose="05050102010706020507" pitchFamily="18" charset="2"/>
              </a:rPr>
              <a:t>z</a:t>
            </a:r>
            <a:r>
              <a:rPr lang="en-US" sz="800" dirty="0" err="1" smtClean="0"/>
              <a:t>E</a:t>
            </a:r>
            <a:endParaRPr lang="nl-NL" sz="800" dirty="0"/>
          </a:p>
        </p:txBody>
      </p:sp>
      <p:cxnSp>
        <p:nvCxnSpPr>
          <p:cNvPr id="40" name="Rechte verbindingslijn met pijl 39"/>
          <p:cNvCxnSpPr>
            <a:stCxn id="127" idx="4"/>
            <a:endCxn id="132" idx="0"/>
          </p:cNvCxnSpPr>
          <p:nvPr/>
        </p:nvCxnSpPr>
        <p:spPr>
          <a:xfrm>
            <a:off x="3053222" y="2287308"/>
            <a:ext cx="136212" cy="228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164" idx="4"/>
            <a:endCxn id="141" idx="0"/>
          </p:cNvCxnSpPr>
          <p:nvPr/>
        </p:nvCxnSpPr>
        <p:spPr>
          <a:xfrm>
            <a:off x="5422877" y="2287308"/>
            <a:ext cx="136212" cy="228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160" idx="4"/>
            <a:endCxn id="150" idx="0"/>
          </p:cNvCxnSpPr>
          <p:nvPr/>
        </p:nvCxnSpPr>
        <p:spPr>
          <a:xfrm>
            <a:off x="7792531" y="2287308"/>
            <a:ext cx="112841" cy="228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167" idx="0"/>
            <a:endCxn id="135" idx="4"/>
          </p:cNvCxnSpPr>
          <p:nvPr/>
        </p:nvCxnSpPr>
        <p:spPr>
          <a:xfrm flipV="1">
            <a:off x="3166063" y="4169952"/>
            <a:ext cx="112841" cy="171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>
            <a:stCxn id="166" idx="0"/>
            <a:endCxn id="144" idx="4"/>
          </p:cNvCxnSpPr>
          <p:nvPr/>
        </p:nvCxnSpPr>
        <p:spPr>
          <a:xfrm flipV="1">
            <a:off x="5535717" y="4169952"/>
            <a:ext cx="112841" cy="171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130" idx="0"/>
            <a:endCxn id="153" idx="4"/>
          </p:cNvCxnSpPr>
          <p:nvPr/>
        </p:nvCxnSpPr>
        <p:spPr>
          <a:xfrm flipV="1">
            <a:off x="7905372" y="4169952"/>
            <a:ext cx="112841" cy="171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8" name="Tekstvak 177"/>
          <p:cNvSpPr txBox="1"/>
          <p:nvPr/>
        </p:nvSpPr>
        <p:spPr>
          <a:xfrm>
            <a:off x="1083694" y="4329431"/>
            <a:ext cx="229596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80" name="Tekstvak 179"/>
          <p:cNvSpPr txBox="1"/>
          <p:nvPr/>
        </p:nvSpPr>
        <p:spPr>
          <a:xfrm>
            <a:off x="1021100" y="2168419"/>
            <a:ext cx="229596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cxnSp>
        <p:nvCxnSpPr>
          <p:cNvPr id="3" name="Rechte verbindingslijn met pijl 2"/>
          <p:cNvCxnSpPr>
            <a:stCxn id="4" idx="3"/>
            <a:endCxn id="132" idx="1"/>
          </p:cNvCxnSpPr>
          <p:nvPr/>
        </p:nvCxnSpPr>
        <p:spPr>
          <a:xfrm>
            <a:off x="1699134" y="1859434"/>
            <a:ext cx="1330719" cy="70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>
            <a:stCxn id="4" idx="3"/>
            <a:endCxn id="135" idx="0"/>
          </p:cNvCxnSpPr>
          <p:nvPr/>
        </p:nvCxnSpPr>
        <p:spPr>
          <a:xfrm>
            <a:off x="1699134" y="1859434"/>
            <a:ext cx="1579770" cy="1968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stCxn id="109" idx="3"/>
            <a:endCxn id="132" idx="4"/>
          </p:cNvCxnSpPr>
          <p:nvPr/>
        </p:nvCxnSpPr>
        <p:spPr>
          <a:xfrm flipV="1">
            <a:off x="1699134" y="2858130"/>
            <a:ext cx="1490300" cy="1996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109" idx="3"/>
            <a:endCxn id="135" idx="3"/>
          </p:cNvCxnSpPr>
          <p:nvPr/>
        </p:nvCxnSpPr>
        <p:spPr>
          <a:xfrm flipV="1">
            <a:off x="1699134" y="4119824"/>
            <a:ext cx="1420188" cy="734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stCxn id="134" idx="3"/>
            <a:endCxn id="141" idx="4"/>
          </p:cNvCxnSpPr>
          <p:nvPr/>
        </p:nvCxnSpPr>
        <p:spPr>
          <a:xfrm flipV="1">
            <a:off x="3979319" y="2858130"/>
            <a:ext cx="1579770" cy="1996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>
            <a:stCxn id="134" idx="3"/>
            <a:endCxn id="144" idx="3"/>
          </p:cNvCxnSpPr>
          <p:nvPr/>
        </p:nvCxnSpPr>
        <p:spPr>
          <a:xfrm flipV="1">
            <a:off x="3979319" y="4119824"/>
            <a:ext cx="1509658" cy="734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143" idx="3"/>
            <a:endCxn id="153" idx="3"/>
          </p:cNvCxnSpPr>
          <p:nvPr/>
        </p:nvCxnSpPr>
        <p:spPr>
          <a:xfrm flipV="1">
            <a:off x="6348973" y="4119824"/>
            <a:ext cx="1509658" cy="734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131" idx="3"/>
            <a:endCxn id="141" idx="1"/>
          </p:cNvCxnSpPr>
          <p:nvPr/>
        </p:nvCxnSpPr>
        <p:spPr>
          <a:xfrm>
            <a:off x="3979319" y="1859434"/>
            <a:ext cx="1420188" cy="70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140" idx="3"/>
            <a:endCxn id="150" idx="1"/>
          </p:cNvCxnSpPr>
          <p:nvPr/>
        </p:nvCxnSpPr>
        <p:spPr>
          <a:xfrm>
            <a:off x="6348973" y="1859434"/>
            <a:ext cx="1396817" cy="70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>
            <a:stCxn id="131" idx="3"/>
            <a:endCxn id="144" idx="0"/>
          </p:cNvCxnSpPr>
          <p:nvPr/>
        </p:nvCxnSpPr>
        <p:spPr>
          <a:xfrm>
            <a:off x="3979319" y="1859434"/>
            <a:ext cx="1669239" cy="1968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>
            <a:stCxn id="140" idx="3"/>
            <a:endCxn id="153" idx="0"/>
          </p:cNvCxnSpPr>
          <p:nvPr/>
        </p:nvCxnSpPr>
        <p:spPr>
          <a:xfrm>
            <a:off x="6348973" y="1859434"/>
            <a:ext cx="1669239" cy="1968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>
            <a:stCxn id="143" idx="3"/>
            <a:endCxn id="150" idx="4"/>
          </p:cNvCxnSpPr>
          <p:nvPr/>
        </p:nvCxnSpPr>
        <p:spPr>
          <a:xfrm flipV="1">
            <a:off x="6348973" y="2858130"/>
            <a:ext cx="1556398" cy="1996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vak 49"/>
          <p:cNvSpPr txBox="1"/>
          <p:nvPr/>
        </p:nvSpPr>
        <p:spPr>
          <a:xfrm>
            <a:off x="2011187" y="1805260"/>
            <a:ext cx="276388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a</a:t>
            </a:r>
            <a:r>
              <a:rPr lang="en-US" sz="800" baseline="-25000" dirty="0" smtClean="0"/>
              <a:t>1</a:t>
            </a:r>
            <a:endParaRPr lang="nl-NL" sz="800" baseline="-25000" dirty="0"/>
          </a:p>
        </p:txBody>
      </p:sp>
      <p:sp>
        <p:nvSpPr>
          <p:cNvPr id="158" name="Tekstvak 157"/>
          <p:cNvSpPr txBox="1"/>
          <p:nvPr/>
        </p:nvSpPr>
        <p:spPr>
          <a:xfrm>
            <a:off x="4332689" y="1773860"/>
            <a:ext cx="276388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a</a:t>
            </a:r>
            <a:r>
              <a:rPr lang="en-US" sz="800" baseline="-25000" dirty="0"/>
              <a:t>2</a:t>
            </a:r>
            <a:endParaRPr lang="nl-NL" sz="800" baseline="-25000" dirty="0"/>
          </a:p>
        </p:txBody>
      </p:sp>
      <p:sp>
        <p:nvSpPr>
          <p:cNvPr id="159" name="Tekstvak 158"/>
          <p:cNvSpPr txBox="1"/>
          <p:nvPr/>
        </p:nvSpPr>
        <p:spPr>
          <a:xfrm>
            <a:off x="6678179" y="1773860"/>
            <a:ext cx="276388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a</a:t>
            </a:r>
            <a:r>
              <a:rPr lang="en-US" sz="800" baseline="-25000" dirty="0"/>
              <a:t>3</a:t>
            </a:r>
            <a:endParaRPr lang="nl-NL" sz="800" baseline="-25000" dirty="0"/>
          </a:p>
        </p:txBody>
      </p:sp>
      <p:sp>
        <p:nvSpPr>
          <p:cNvPr id="161" name="Tekstvak 160"/>
          <p:cNvSpPr txBox="1"/>
          <p:nvPr/>
        </p:nvSpPr>
        <p:spPr>
          <a:xfrm>
            <a:off x="6776965" y="4580070"/>
            <a:ext cx="276388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a</a:t>
            </a:r>
            <a:r>
              <a:rPr lang="en-US" sz="800" baseline="-25000" dirty="0"/>
              <a:t>3</a:t>
            </a:r>
            <a:endParaRPr lang="nl-NL" sz="800" baseline="-25000" dirty="0"/>
          </a:p>
        </p:txBody>
      </p:sp>
      <p:sp>
        <p:nvSpPr>
          <p:cNvPr id="162" name="Tekstvak 161"/>
          <p:cNvSpPr txBox="1"/>
          <p:nvPr/>
        </p:nvSpPr>
        <p:spPr>
          <a:xfrm>
            <a:off x="4353260" y="4580070"/>
            <a:ext cx="276388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a</a:t>
            </a:r>
            <a:r>
              <a:rPr lang="en-US" sz="800" baseline="-25000" dirty="0" smtClean="0"/>
              <a:t>2</a:t>
            </a:r>
            <a:endParaRPr lang="nl-NL" sz="800" baseline="-25000" dirty="0"/>
          </a:p>
        </p:txBody>
      </p:sp>
      <p:sp>
        <p:nvSpPr>
          <p:cNvPr id="163" name="Tekstvak 162"/>
          <p:cNvSpPr txBox="1"/>
          <p:nvPr/>
        </p:nvSpPr>
        <p:spPr>
          <a:xfrm>
            <a:off x="2037656" y="4580070"/>
            <a:ext cx="276388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a</a:t>
            </a:r>
            <a:r>
              <a:rPr lang="en-US" sz="800" baseline="-25000" dirty="0" smtClean="0"/>
              <a:t>1</a:t>
            </a:r>
            <a:endParaRPr lang="nl-NL" sz="800" baseline="-25000" dirty="0"/>
          </a:p>
        </p:txBody>
      </p:sp>
      <p:sp>
        <p:nvSpPr>
          <p:cNvPr id="165" name="Tekstvak 164"/>
          <p:cNvSpPr txBox="1"/>
          <p:nvPr/>
        </p:nvSpPr>
        <p:spPr>
          <a:xfrm>
            <a:off x="1816665" y="4191094"/>
            <a:ext cx="268591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b</a:t>
            </a:r>
            <a:r>
              <a:rPr lang="en-US" sz="800" baseline="-25000" dirty="0"/>
              <a:t>1</a:t>
            </a:r>
            <a:endParaRPr lang="nl-NL" sz="800" baseline="-25000" dirty="0"/>
          </a:p>
        </p:txBody>
      </p:sp>
      <p:sp>
        <p:nvSpPr>
          <p:cNvPr id="169" name="Tekstvak 168"/>
          <p:cNvSpPr txBox="1"/>
          <p:nvPr/>
        </p:nvSpPr>
        <p:spPr>
          <a:xfrm>
            <a:off x="1699134" y="2201733"/>
            <a:ext cx="268591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b</a:t>
            </a:r>
            <a:r>
              <a:rPr lang="en-US" sz="800" baseline="-25000" dirty="0"/>
              <a:t>1</a:t>
            </a:r>
            <a:endParaRPr lang="nl-NL" sz="800" baseline="-25000" dirty="0"/>
          </a:p>
        </p:txBody>
      </p:sp>
      <p:sp>
        <p:nvSpPr>
          <p:cNvPr id="171" name="Tekstvak 170"/>
          <p:cNvSpPr txBox="1"/>
          <p:nvPr/>
        </p:nvSpPr>
        <p:spPr>
          <a:xfrm>
            <a:off x="4068789" y="2287308"/>
            <a:ext cx="268591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b</a:t>
            </a:r>
            <a:r>
              <a:rPr lang="en-US" sz="800" baseline="-25000" dirty="0" smtClean="0"/>
              <a:t>2</a:t>
            </a:r>
            <a:endParaRPr lang="nl-NL" sz="800" baseline="-25000" dirty="0"/>
          </a:p>
        </p:txBody>
      </p:sp>
      <p:sp>
        <p:nvSpPr>
          <p:cNvPr id="173" name="Tekstvak 172"/>
          <p:cNvSpPr txBox="1"/>
          <p:nvPr/>
        </p:nvSpPr>
        <p:spPr>
          <a:xfrm>
            <a:off x="6438443" y="2287308"/>
            <a:ext cx="268591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b</a:t>
            </a:r>
            <a:r>
              <a:rPr lang="en-US" sz="800" baseline="-25000" dirty="0" smtClean="0"/>
              <a:t>3</a:t>
            </a:r>
            <a:endParaRPr lang="nl-NL" sz="800" baseline="-25000" dirty="0"/>
          </a:p>
        </p:txBody>
      </p:sp>
      <p:sp>
        <p:nvSpPr>
          <p:cNvPr id="175" name="Tekstvak 174"/>
          <p:cNvSpPr txBox="1"/>
          <p:nvPr/>
        </p:nvSpPr>
        <p:spPr>
          <a:xfrm>
            <a:off x="6518038" y="4096046"/>
            <a:ext cx="268591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b</a:t>
            </a:r>
            <a:r>
              <a:rPr lang="en-US" sz="800" baseline="-25000" dirty="0" smtClean="0"/>
              <a:t>3</a:t>
            </a:r>
            <a:endParaRPr lang="nl-NL" sz="800" baseline="-25000" dirty="0"/>
          </a:p>
        </p:txBody>
      </p:sp>
      <p:sp>
        <p:nvSpPr>
          <p:cNvPr id="177" name="Tekstvak 176"/>
          <p:cNvSpPr txBox="1"/>
          <p:nvPr/>
        </p:nvSpPr>
        <p:spPr>
          <a:xfrm>
            <a:off x="4128816" y="4173842"/>
            <a:ext cx="268591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Symbol" pitchFamily="18" charset="2"/>
              </a:rPr>
              <a:t>b</a:t>
            </a:r>
            <a:r>
              <a:rPr lang="en-US" sz="800" baseline="-25000" dirty="0" smtClean="0"/>
              <a:t>2</a:t>
            </a:r>
            <a:endParaRPr lang="nl-NL" sz="800" baseline="-25000" dirty="0"/>
          </a:p>
        </p:txBody>
      </p:sp>
      <p:sp>
        <p:nvSpPr>
          <p:cNvPr id="181" name="Tekstvak 180"/>
          <p:cNvSpPr txBox="1"/>
          <p:nvPr/>
        </p:nvSpPr>
        <p:spPr>
          <a:xfrm>
            <a:off x="1252314" y="5124636"/>
            <a:ext cx="229596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  <p:sp>
        <p:nvSpPr>
          <p:cNvPr id="182" name="Tekstvak 181"/>
          <p:cNvSpPr txBox="1"/>
          <p:nvPr/>
        </p:nvSpPr>
        <p:spPr>
          <a:xfrm>
            <a:off x="1252314" y="1332319"/>
            <a:ext cx="229596" cy="232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42306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43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1115616" y="692696"/>
            <a:ext cx="7352738" cy="5233036"/>
            <a:chOff x="881982" y="718161"/>
            <a:chExt cx="7352738" cy="5233036"/>
          </a:xfrm>
        </p:grpSpPr>
        <p:sp>
          <p:nvSpPr>
            <p:cNvPr id="3" name="Rectangle 2"/>
            <p:cNvSpPr/>
            <p:nvPr/>
          </p:nvSpPr>
          <p:spPr>
            <a:xfrm>
              <a:off x="899592" y="3704428"/>
              <a:ext cx="7056784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The 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proportions of observed FSIQ data </a:t>
              </a:r>
              <a:endParaRPr lang="en-US" sz="2800" dirty="0" smtClean="0">
                <a:solidFill>
                  <a:srgbClr val="000000"/>
                </a:solidFill>
                <a:ea typeface="Times New Roman" panose="02020603050405020304" pitchFamily="18" charset="0"/>
              </a:endParaRPr>
            </a:p>
            <a:p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0.812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0.295, 0.490, 0.828 (MZ twin 1</a:t>
              </a:r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) </a:t>
              </a:r>
            </a:p>
            <a:p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0.812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0.295, 0.490, 0.828 (MZ twin 2</a:t>
              </a:r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) </a:t>
              </a:r>
            </a:p>
            <a:p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0.774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0.379, 0.598, 0.797 (DZ </a:t>
              </a:r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twin1)</a:t>
              </a:r>
            </a:p>
            <a:p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0.774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0.379, 0.598, 0.797 (DZ twin 2</a:t>
              </a:r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) </a:t>
              </a:r>
              <a:endParaRPr lang="nl-NL" sz="28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881982" y="1605133"/>
              <a:ext cx="47868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261 MZ and 301 DZ twin pairs. </a:t>
              </a:r>
              <a:endParaRPr lang="nl-NL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85336" y="718161"/>
              <a:ext cx="2010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/>
                <a:t>Full scale IQ.</a:t>
              </a:r>
              <a:endParaRPr lang="nl-NL" sz="2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9592" y="2500892"/>
              <a:ext cx="733512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mean (</a:t>
              </a:r>
              <a:r>
                <a:rPr lang="en-US" sz="2800" dirty="0" err="1">
                  <a:solidFill>
                    <a:srgbClr val="000000"/>
                  </a:solidFill>
                  <a:ea typeface="Times New Roman" panose="02020603050405020304" pitchFamily="18" charset="0"/>
                </a:rPr>
                <a:t>std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) </a:t>
              </a:r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ages</a:t>
              </a:r>
            </a:p>
            <a:p>
              <a:r>
                <a:rPr lang="en-US" sz="28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5.5y </a:t>
              </a:r>
              <a:r>
                <a:rPr lang="en-US" sz="28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(.30), 6.8y (.19), 9.7y (.43), and 12.2y (.24).</a:t>
              </a:r>
              <a:endParaRPr lang="nl-NL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36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44</a:t>
            </a:fld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179512" y="332656"/>
            <a:ext cx="9361040" cy="3437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nl-NL" sz="105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5.5y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6.8y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9.7y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12.2y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15000"/>
              </a:lnSpc>
            </a:pP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0.770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0.674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0.840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nl-NL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0.802 	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MZ FSIQ correlation</a:t>
            </a:r>
            <a:endParaRPr lang="nl-N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0.641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0.482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0.481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0.500 </a:t>
            </a:r>
            <a:r>
              <a:rPr lang="nl-NL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  FSIQ correlation</a:t>
            </a:r>
            <a:r>
              <a:rPr lang="nl-NL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nl-NL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l-NL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51" y="2348880"/>
            <a:ext cx="6624389" cy="38164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70827" y="3284984"/>
            <a:ext cx="160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Red: MZ stdevs</a:t>
            </a:r>
            <a:endParaRPr lang="nl-NL" dirty="0"/>
          </a:p>
        </p:txBody>
      </p:sp>
      <p:sp>
        <p:nvSpPr>
          <p:cNvPr id="8" name="TextBox 7"/>
          <p:cNvSpPr txBox="1"/>
          <p:nvPr/>
        </p:nvSpPr>
        <p:spPr>
          <a:xfrm>
            <a:off x="6877070" y="4782861"/>
            <a:ext cx="1823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Green: DZ stdevs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58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45</a:t>
            </a:fld>
            <a:endParaRPr lang="nl-NL"/>
          </a:p>
        </p:txBody>
      </p:sp>
      <p:grpSp>
        <p:nvGrpSpPr>
          <p:cNvPr id="5" name="Group 4"/>
          <p:cNvGrpSpPr/>
          <p:nvPr/>
        </p:nvGrpSpPr>
        <p:grpSpPr>
          <a:xfrm>
            <a:off x="895085" y="1404065"/>
            <a:ext cx="7133299" cy="3249071"/>
            <a:chOff x="611560" y="548680"/>
            <a:chExt cx="7133299" cy="3249071"/>
          </a:xfrm>
        </p:grpSpPr>
        <p:sp>
          <p:nvSpPr>
            <p:cNvPr id="3" name="TextBox 2"/>
            <p:cNvSpPr txBox="1"/>
            <p:nvPr/>
          </p:nvSpPr>
          <p:spPr>
            <a:xfrm>
              <a:off x="611560" y="548680"/>
              <a:ext cx="7133299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200" dirty="0" smtClean="0"/>
                <a:t>Fitted standard simplex</a:t>
              </a:r>
            </a:p>
            <a:p>
              <a:endParaRPr lang="nl-NL" sz="3200" dirty="0"/>
            </a:p>
            <a:p>
              <a:r>
                <a:rPr lang="nl-NL" sz="3200" dirty="0" smtClean="0"/>
                <a:t>Var(a</a:t>
              </a:r>
              <a:r>
                <a:rPr lang="nl-NL" sz="3200" baseline="-25000" dirty="0" smtClean="0"/>
                <a:t>t</a:t>
              </a:r>
              <a:r>
                <a:rPr lang="nl-NL" sz="3200" dirty="0" smtClean="0"/>
                <a:t>) = zero 		time specific A zero</a:t>
              </a:r>
            </a:p>
            <a:p>
              <a:r>
                <a:rPr lang="nl-NL" sz="3200" dirty="0" smtClean="0"/>
                <a:t>Var(</a:t>
              </a:r>
              <a:r>
                <a:rPr lang="nl-NL" sz="3200" dirty="0" smtClean="0">
                  <a:latin typeface="Symbol" panose="05050102010706020507" pitchFamily="18" charset="2"/>
                </a:rPr>
                <a:t>z</a:t>
              </a:r>
              <a:r>
                <a:rPr lang="nl-NL" sz="3200" baseline="-25000" dirty="0" smtClean="0"/>
                <a:t>A3</a:t>
              </a:r>
              <a:r>
                <a:rPr lang="nl-NL" sz="3200" dirty="0" smtClean="0"/>
                <a:t>) = var(</a:t>
              </a:r>
              <a:r>
                <a:rPr lang="nl-NL" sz="3200" dirty="0" smtClean="0">
                  <a:latin typeface="Symbol" panose="05050102010706020507" pitchFamily="18" charset="2"/>
                </a:rPr>
                <a:t>z</a:t>
              </a:r>
              <a:r>
                <a:rPr lang="nl-NL" sz="3200" baseline="-25000" dirty="0" smtClean="0"/>
                <a:t>A4</a:t>
              </a:r>
              <a:r>
                <a:rPr lang="nl-NL" sz="3200" dirty="0" smtClean="0"/>
                <a:t>) = 0	A inno at t=3,4 zero</a:t>
              </a:r>
              <a:endParaRPr lang="nl-NL" sz="32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17367" y="3212976"/>
              <a:ext cx="576064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3200" dirty="0" smtClean="0"/>
                <a:t>Chi2(63) = 76.8, p= 0.11</a:t>
              </a:r>
              <a:endParaRPr lang="nl-NL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22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46</a:t>
            </a:fld>
            <a:endParaRPr lang="nl-N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21478"/>
              </p:ext>
            </p:extLst>
          </p:nvPr>
        </p:nvGraphicFramePr>
        <p:xfrm>
          <a:off x="395536" y="692696"/>
          <a:ext cx="8136904" cy="55382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46805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FSIQ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5.5y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6.8y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9.7y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12.2y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A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1.000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0.801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0.801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0.801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</a:rPr>
                        <a:t>variance 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</a:rPr>
                        <a:t>59.1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104.3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140.1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110.8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</a:rPr>
                        <a:t>h</a:t>
                      </a:r>
                      <a:r>
                        <a:rPr lang="en-US" sz="3200" b="0" baseline="30000" dirty="0" smtClean="0">
                          <a:effectLst/>
                        </a:rPr>
                        <a:t>2</a:t>
                      </a:r>
                      <a:r>
                        <a:rPr lang="en-US" sz="3200" b="0" baseline="0" dirty="0" smtClean="0">
                          <a:effectLst/>
                        </a:rPr>
                        <a:t>=.</a:t>
                      </a:r>
                      <a:r>
                        <a:rPr lang="en-US" sz="3200" b="0" dirty="0" smtClean="0">
                          <a:effectLst/>
                        </a:rPr>
                        <a:t>27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h</a:t>
                      </a:r>
                      <a:r>
                        <a:rPr lang="en-US" sz="3200" baseline="30000" dirty="0" smtClean="0">
                          <a:effectLst/>
                        </a:rPr>
                        <a:t>2</a:t>
                      </a:r>
                      <a:r>
                        <a:rPr lang="en-US" sz="3200" baseline="0" dirty="0" smtClean="0">
                          <a:effectLst/>
                        </a:rPr>
                        <a:t>=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  <a:r>
                        <a:rPr lang="en-US" sz="3200" dirty="0">
                          <a:effectLst/>
                        </a:rPr>
                        <a:t>48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h</a:t>
                      </a:r>
                      <a:r>
                        <a:rPr lang="en-US" sz="3200" baseline="30000" dirty="0" smtClean="0">
                          <a:effectLst/>
                        </a:rPr>
                        <a:t>2</a:t>
                      </a:r>
                      <a:r>
                        <a:rPr lang="en-US" sz="3200" baseline="0" dirty="0" smtClean="0">
                          <a:effectLst/>
                        </a:rPr>
                        <a:t>=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  <a:r>
                        <a:rPr lang="en-US" sz="3200" dirty="0">
                          <a:effectLst/>
                        </a:rPr>
                        <a:t>60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h</a:t>
                      </a:r>
                      <a:r>
                        <a:rPr lang="en-US" sz="3200" baseline="30000" dirty="0" smtClean="0">
                          <a:effectLst/>
                        </a:rPr>
                        <a:t>2</a:t>
                      </a:r>
                      <a:r>
                        <a:rPr lang="en-US" sz="3200" baseline="0" dirty="0" smtClean="0">
                          <a:effectLst/>
                        </a:rPr>
                        <a:t>=</a:t>
                      </a:r>
                      <a:r>
                        <a:rPr lang="en-US" sz="3200" dirty="0" smtClean="0">
                          <a:effectLst/>
                        </a:rPr>
                        <a:t>.</a:t>
                      </a:r>
                      <a:r>
                        <a:rPr lang="en-US" sz="3200" dirty="0">
                          <a:effectLst/>
                        </a:rPr>
                        <a:t>54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2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47</a:t>
            </a:fld>
            <a:endParaRPr lang="nl-N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25889"/>
              </p:ext>
            </p:extLst>
          </p:nvPr>
        </p:nvGraphicFramePr>
        <p:xfrm>
          <a:off x="539552" y="620688"/>
          <a:ext cx="7632848" cy="491620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88232"/>
                <a:gridCol w="1728192"/>
                <a:gridCol w="1908212"/>
                <a:gridCol w="1908212"/>
              </a:tblGrid>
              <a:tr h="6145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</a:t>
                      </a:r>
                      <a:endParaRPr lang="nl-NL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14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1.000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4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0.112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1.000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4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0.056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0.212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1.000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4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0.030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0.115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0.119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1.000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4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</a:rPr>
                        <a:t> variance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4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49.3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62.9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46.2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46.0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4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</a:rPr>
                        <a:t>e</a:t>
                      </a:r>
                      <a:r>
                        <a:rPr lang="en-US" sz="3200" b="0" baseline="30000" dirty="0" smtClean="0">
                          <a:effectLst/>
                        </a:rPr>
                        <a:t>2</a:t>
                      </a:r>
                      <a:r>
                        <a:rPr lang="en-US" sz="3200" b="0" dirty="0" smtClean="0">
                          <a:effectLst/>
                        </a:rPr>
                        <a:t>=.23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e</a:t>
                      </a:r>
                      <a:r>
                        <a:rPr lang="en-US" sz="2800" b="0" baseline="30000" dirty="0" smtClean="0">
                          <a:effectLst/>
                        </a:rPr>
                        <a:t>2</a:t>
                      </a:r>
                      <a:r>
                        <a:rPr lang="en-US" sz="2800" b="0" dirty="0" smtClean="0">
                          <a:effectLst/>
                        </a:rPr>
                        <a:t>=.</a:t>
                      </a:r>
                      <a:r>
                        <a:rPr lang="en-US" sz="2800" dirty="0" smtClean="0">
                          <a:effectLst/>
                        </a:rPr>
                        <a:t>29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e</a:t>
                      </a:r>
                      <a:r>
                        <a:rPr lang="en-US" sz="2800" b="0" baseline="30000" dirty="0" smtClean="0">
                          <a:effectLst/>
                        </a:rPr>
                        <a:t>2</a:t>
                      </a:r>
                      <a:r>
                        <a:rPr lang="en-US" sz="2800" b="0" dirty="0" smtClean="0">
                          <a:effectLst/>
                        </a:rPr>
                        <a:t>=</a:t>
                      </a:r>
                      <a:r>
                        <a:rPr lang="en-US" sz="2800" dirty="0" smtClean="0">
                          <a:effectLst/>
                        </a:rPr>
                        <a:t>.</a:t>
                      </a:r>
                      <a:r>
                        <a:rPr lang="en-US" sz="2800" dirty="0">
                          <a:effectLst/>
                        </a:rPr>
                        <a:t>20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e</a:t>
                      </a:r>
                      <a:r>
                        <a:rPr lang="en-US" sz="2800" b="0" baseline="30000" dirty="0" smtClean="0">
                          <a:effectLst/>
                        </a:rPr>
                        <a:t>2</a:t>
                      </a:r>
                      <a:r>
                        <a:rPr lang="en-US" sz="2800" b="0" dirty="0" smtClean="0">
                          <a:effectLst/>
                        </a:rPr>
                        <a:t>=</a:t>
                      </a:r>
                      <a:r>
                        <a:rPr lang="en-US" sz="2800" dirty="0" smtClean="0">
                          <a:effectLst/>
                        </a:rPr>
                        <a:t>.</a:t>
                      </a:r>
                      <a:r>
                        <a:rPr lang="en-US" sz="2800" dirty="0">
                          <a:effectLst/>
                        </a:rPr>
                        <a:t>22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7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48</a:t>
            </a:fld>
            <a:endParaRPr lang="nl-N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080009"/>
              </p:ext>
            </p:extLst>
          </p:nvPr>
        </p:nvGraphicFramePr>
        <p:xfrm>
          <a:off x="683568" y="692696"/>
          <a:ext cx="7488832" cy="49764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61725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</a:t>
                      </a:r>
                      <a:endParaRPr lang="nl-NL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1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1.000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0.756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0.457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0.478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0.400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0.418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0.675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1.000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5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3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variance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effectLst/>
                        </a:rPr>
                        <a:t>107.8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50.1</a:t>
                      </a:r>
                      <a:endParaRPr lang="nl-NL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46.0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49.8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effectLst/>
                        </a:rPr>
                        <a:t>c</a:t>
                      </a:r>
                      <a:r>
                        <a:rPr lang="en-US" sz="3200" b="0" baseline="30000" dirty="0" smtClean="0">
                          <a:effectLst/>
                        </a:rPr>
                        <a:t>2</a:t>
                      </a:r>
                      <a:r>
                        <a:rPr lang="en-US" sz="3200" b="0" dirty="0" smtClean="0">
                          <a:effectLst/>
                        </a:rPr>
                        <a:t>=.50</a:t>
                      </a:r>
                      <a:endParaRPr lang="nl-NL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c</a:t>
                      </a:r>
                      <a:r>
                        <a:rPr lang="en-US" sz="3200" baseline="30000" dirty="0" smtClean="0">
                          <a:effectLst/>
                        </a:rPr>
                        <a:t>2</a:t>
                      </a:r>
                      <a:r>
                        <a:rPr lang="en-US" sz="3200" dirty="0" smtClean="0">
                          <a:effectLst/>
                        </a:rPr>
                        <a:t>=.</a:t>
                      </a:r>
                      <a:r>
                        <a:rPr lang="en-US" sz="3200" dirty="0">
                          <a:effectLst/>
                        </a:rPr>
                        <a:t>23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c</a:t>
                      </a:r>
                      <a:r>
                        <a:rPr lang="en-US" sz="3200" baseline="30000" dirty="0" smtClean="0">
                          <a:effectLst/>
                        </a:rPr>
                        <a:t>2</a:t>
                      </a:r>
                      <a:r>
                        <a:rPr lang="en-US" sz="3200" dirty="0" smtClean="0">
                          <a:effectLst/>
                        </a:rPr>
                        <a:t>=.</a:t>
                      </a:r>
                      <a:r>
                        <a:rPr lang="en-US" sz="3200" dirty="0">
                          <a:effectLst/>
                        </a:rPr>
                        <a:t>20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c</a:t>
                      </a:r>
                      <a:r>
                        <a:rPr lang="en-US" sz="3200" baseline="30000" dirty="0" smtClean="0">
                          <a:effectLst/>
                        </a:rPr>
                        <a:t>2</a:t>
                      </a:r>
                      <a:r>
                        <a:rPr lang="en-US" sz="3200" dirty="0" smtClean="0">
                          <a:effectLst/>
                        </a:rPr>
                        <a:t>=.</a:t>
                      </a:r>
                      <a:r>
                        <a:rPr lang="en-US" sz="3200" dirty="0">
                          <a:effectLst/>
                        </a:rPr>
                        <a:t>24</a:t>
                      </a:r>
                      <a:endParaRPr lang="nl-NL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17" marR="681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49</a:t>
            </a:fld>
            <a:endParaRPr lang="nl-N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961" y="1349265"/>
            <a:ext cx="4464496" cy="1583877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Text Box 2"/>
          <p:cNvSpPr txBox="1"/>
          <p:nvPr/>
        </p:nvSpPr>
        <p:spPr>
          <a:xfrm>
            <a:off x="0" y="0"/>
            <a:ext cx="1007110" cy="146050"/>
          </a:xfrm>
          <a:prstGeom prst="rect">
            <a:avLst/>
          </a:prstGeom>
          <a:solidFill>
            <a:srgbClr val="00B0F0"/>
          </a:solidFill>
          <a:ln>
            <a:noFill/>
            <a:prstDash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algn="ctr">
              <a:lnSpc>
                <a:spcPts val="1700"/>
              </a:lnSpc>
              <a:spcAft>
                <a:spcPts val="0"/>
              </a:spcAft>
            </a:pPr>
            <a:r>
              <a:rPr lang="fr-FR" sz="10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OPEN ACCESS</a:t>
            </a:r>
            <a:endParaRPr lang="nl-NL" sz="120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576" y="3116575"/>
            <a:ext cx="73803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Dolan, C.V, Janneke </a:t>
            </a:r>
            <a:r>
              <a:rPr lang="it-IT" altLang="zh-CN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M. de </a:t>
            </a:r>
            <a:r>
              <a:rPr lang="it-IT" altLang="zh-CN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Kort, </a:t>
            </a:r>
            <a:r>
              <a:rPr lang="it-IT" altLang="zh-CN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Kees-Jan </a:t>
            </a:r>
            <a:r>
              <a:rPr lang="it-IT" altLang="zh-CN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Kan,  C. </a:t>
            </a:r>
            <a:r>
              <a:rPr lang="it-IT" altLang="zh-CN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 M. van </a:t>
            </a:r>
            <a:r>
              <a:rPr lang="it-IT" altLang="zh-CN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Beijsterveldt, </a:t>
            </a:r>
            <a:r>
              <a:rPr lang="it-IT" altLang="zh-CN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Meike </a:t>
            </a:r>
            <a:r>
              <a:rPr lang="it-IT" altLang="zh-CN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Bartels </a:t>
            </a:r>
            <a:r>
              <a:rPr lang="it-IT" altLang="zh-CN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Dorret I. </a:t>
            </a:r>
            <a:r>
              <a:rPr lang="it-IT" altLang="zh-CN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Boomsma (2014). </a:t>
            </a:r>
            <a:r>
              <a:rPr kumimoji="0" lang="en-US" altLang="zh-CN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 GE-covariance originating in phenotype to environment transmission account for the Flynn effect?</a:t>
            </a:r>
            <a:r>
              <a:rPr lang="en-US" altLang="zh-CN" sz="1600" dirty="0">
                <a:solidFill>
                  <a:srgbClr val="4E497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Journal of</a:t>
            </a:r>
            <a:r>
              <a:rPr lang="nl-NL" altLang="zh-CN" sz="1600" dirty="0">
                <a:latin typeface="Arial" panose="020B0604020202020204" pitchFamily="34" charset="0"/>
              </a:rPr>
              <a:t> </a:t>
            </a:r>
            <a:r>
              <a:rPr lang="en-US" altLang="zh-CN" sz="1600" i="1" dirty="0" smtClean="0">
                <a:solidFill>
                  <a:srgbClr val="4E497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Intelligence. Submitted.</a:t>
            </a:r>
            <a:endParaRPr lang="nl-NL" altLang="zh-CN" sz="16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zh-CN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4440014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Dolan, C.V., </a:t>
            </a:r>
            <a:r>
              <a:rPr lang="nl-N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Johanna M. de Kort, Toos C.E.M. van Beijsterveldt, </a:t>
            </a:r>
            <a:r>
              <a:rPr lang="nl-NL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Meike </a:t>
            </a:r>
            <a:r>
              <a:rPr lang="nl-N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Bartels, &amp; Dorret I. </a:t>
            </a:r>
            <a:r>
              <a:rPr lang="nl-NL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Boomsma (2014).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Covariance through phenotype to environment transmission: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assessment in longitudinal twin data and application to childhood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anxiety. </a:t>
            </a:r>
            <a:r>
              <a:rPr lang="en-US" sz="16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Gen. In Press.</a:t>
            </a:r>
            <a:endParaRPr lang="nl-NL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44"/>
          <p:cNvGrpSpPr/>
          <p:nvPr/>
        </p:nvGrpSpPr>
        <p:grpSpPr>
          <a:xfrm>
            <a:off x="1187624" y="1340768"/>
            <a:ext cx="6301442" cy="2952328"/>
            <a:chOff x="1341254" y="620688"/>
            <a:chExt cx="6301442" cy="2952328"/>
          </a:xfrm>
        </p:grpSpPr>
        <p:sp>
          <p:nvSpPr>
            <p:cNvPr id="6" name="Rechthoek 5"/>
            <p:cNvSpPr/>
            <p:nvPr/>
          </p:nvSpPr>
          <p:spPr>
            <a:xfrm>
              <a:off x="1346340" y="2210799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y1</a:t>
              </a:r>
              <a:endParaRPr lang="nl-NL" sz="1400" dirty="0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3250835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y2</a:t>
              </a:r>
              <a:endParaRPr lang="nl-NL" sz="1400" dirty="0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5230057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y3</a:t>
              </a:r>
              <a:endParaRPr lang="nl-NL" sz="1400" dirty="0"/>
            </a:p>
          </p:txBody>
        </p:sp>
        <p:sp>
          <p:nvSpPr>
            <p:cNvPr id="33" name="Rechthoek 32"/>
            <p:cNvSpPr/>
            <p:nvPr/>
          </p:nvSpPr>
          <p:spPr>
            <a:xfrm>
              <a:off x="7115031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y4</a:t>
              </a:r>
              <a:endParaRPr lang="nl-NL" sz="1400" dirty="0"/>
            </a:p>
          </p:txBody>
        </p:sp>
        <p:sp>
          <p:nvSpPr>
            <p:cNvPr id="51" name="Ovaal 50"/>
            <p:cNvSpPr/>
            <p:nvPr/>
          </p:nvSpPr>
          <p:spPr>
            <a:xfrm>
              <a:off x="1346340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x1</a:t>
              </a:r>
              <a:endParaRPr lang="nl-NL" sz="1400" dirty="0"/>
            </a:p>
          </p:txBody>
        </p:sp>
        <p:cxnSp>
          <p:nvCxnSpPr>
            <p:cNvPr id="52" name="Rechte verbindingslijn met pijl 51"/>
            <p:cNvCxnSpPr>
              <a:stCxn id="51" idx="4"/>
              <a:endCxn id="6" idx="0"/>
            </p:cNvCxnSpPr>
            <p:nvPr/>
          </p:nvCxnSpPr>
          <p:spPr>
            <a:xfrm>
              <a:off x="1597231" y="1851023"/>
              <a:ext cx="0" cy="3597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Ovaal 52"/>
            <p:cNvSpPr/>
            <p:nvPr/>
          </p:nvSpPr>
          <p:spPr>
            <a:xfrm>
              <a:off x="3231314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x2</a:t>
              </a:r>
              <a:endParaRPr lang="nl-NL" sz="1400" dirty="0"/>
            </a:p>
          </p:txBody>
        </p:sp>
        <p:cxnSp>
          <p:nvCxnSpPr>
            <p:cNvPr id="54" name="Rechte verbindingslijn met pijl 53"/>
            <p:cNvCxnSpPr>
              <a:stCxn id="53" idx="4"/>
            </p:cNvCxnSpPr>
            <p:nvPr/>
          </p:nvCxnSpPr>
          <p:spPr>
            <a:xfrm>
              <a:off x="3482205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5" name="Ovaal 54"/>
            <p:cNvSpPr/>
            <p:nvPr/>
          </p:nvSpPr>
          <p:spPr>
            <a:xfrm>
              <a:off x="5210537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x3</a:t>
              </a:r>
              <a:endParaRPr lang="nl-NL" sz="1400" dirty="0"/>
            </a:p>
          </p:txBody>
        </p:sp>
        <p:cxnSp>
          <p:nvCxnSpPr>
            <p:cNvPr id="56" name="Rechte verbindingslijn met pijl 55"/>
            <p:cNvCxnSpPr>
              <a:stCxn id="55" idx="4"/>
            </p:cNvCxnSpPr>
            <p:nvPr/>
          </p:nvCxnSpPr>
          <p:spPr>
            <a:xfrm>
              <a:off x="5461428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Ovaal 56"/>
            <p:cNvSpPr/>
            <p:nvPr/>
          </p:nvSpPr>
          <p:spPr>
            <a:xfrm>
              <a:off x="7095511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x4</a:t>
              </a:r>
              <a:endParaRPr lang="nl-NL" sz="1400" dirty="0"/>
            </a:p>
          </p:txBody>
        </p:sp>
        <p:cxnSp>
          <p:nvCxnSpPr>
            <p:cNvPr id="58" name="Rechte verbindingslijn met pijl 57"/>
            <p:cNvCxnSpPr>
              <a:stCxn id="57" idx="4"/>
            </p:cNvCxnSpPr>
            <p:nvPr/>
          </p:nvCxnSpPr>
          <p:spPr>
            <a:xfrm>
              <a:off x="7346402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Rechte verbindingslijn met pijl 58"/>
            <p:cNvCxnSpPr>
              <a:stCxn id="51" idx="6"/>
              <a:endCxn id="53" idx="2"/>
            </p:cNvCxnSpPr>
            <p:nvPr/>
          </p:nvCxnSpPr>
          <p:spPr>
            <a:xfrm>
              <a:off x="1848122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Rechte verbindingslijn met pijl 59"/>
            <p:cNvCxnSpPr>
              <a:stCxn id="53" idx="6"/>
              <a:endCxn id="55" idx="2"/>
            </p:cNvCxnSpPr>
            <p:nvPr/>
          </p:nvCxnSpPr>
          <p:spPr>
            <a:xfrm>
              <a:off x="3733096" y="1623863"/>
              <a:ext cx="14774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Rechte verbindingslijn met pijl 60"/>
            <p:cNvCxnSpPr>
              <a:stCxn id="55" idx="6"/>
              <a:endCxn id="57" idx="2"/>
            </p:cNvCxnSpPr>
            <p:nvPr/>
          </p:nvCxnSpPr>
          <p:spPr>
            <a:xfrm>
              <a:off x="5712319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6" name="Ovaal 75"/>
            <p:cNvSpPr/>
            <p:nvPr/>
          </p:nvSpPr>
          <p:spPr>
            <a:xfrm>
              <a:off x="2918090" y="620688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latin typeface="Symbol" panose="05050102010706020507" pitchFamily="18" charset="2"/>
                </a:rPr>
                <a:t>z</a:t>
              </a:r>
              <a:r>
                <a:rPr lang="en-US" sz="1400" dirty="0" err="1" smtClean="0"/>
                <a:t>x</a:t>
              </a:r>
              <a:endParaRPr lang="nl-NL" sz="1400" dirty="0"/>
            </a:p>
          </p:txBody>
        </p:sp>
        <p:sp>
          <p:nvSpPr>
            <p:cNvPr id="77" name="Ovaal 76"/>
            <p:cNvSpPr/>
            <p:nvPr/>
          </p:nvSpPr>
          <p:spPr>
            <a:xfrm>
              <a:off x="4788024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sp>
          <p:nvSpPr>
            <p:cNvPr id="78" name="Ovaal 77"/>
            <p:cNvSpPr/>
            <p:nvPr/>
          </p:nvSpPr>
          <p:spPr>
            <a:xfrm>
              <a:off x="6662506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cxnSp>
          <p:nvCxnSpPr>
            <p:cNvPr id="79" name="Rechte verbindingslijn met pijl 78"/>
            <p:cNvCxnSpPr>
              <a:stCxn id="76" idx="4"/>
              <a:endCxn id="53" idx="0"/>
            </p:cNvCxnSpPr>
            <p:nvPr/>
          </p:nvCxnSpPr>
          <p:spPr>
            <a:xfrm>
              <a:off x="3168981" y="1075008"/>
              <a:ext cx="313224" cy="32169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Rechte verbindingslijn met pijl 79"/>
            <p:cNvCxnSpPr>
              <a:stCxn id="77" idx="5"/>
              <a:endCxn id="55" idx="0"/>
            </p:cNvCxnSpPr>
            <p:nvPr/>
          </p:nvCxnSpPr>
          <p:spPr>
            <a:xfrm>
              <a:off x="5216322" y="1058210"/>
              <a:ext cx="245106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Rechte verbindingslijn met pijl 80"/>
            <p:cNvCxnSpPr>
              <a:stCxn id="78" idx="5"/>
              <a:endCxn id="57" idx="0"/>
            </p:cNvCxnSpPr>
            <p:nvPr/>
          </p:nvCxnSpPr>
          <p:spPr>
            <a:xfrm>
              <a:off x="7090804" y="1058210"/>
              <a:ext cx="255598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9" name="Ovaal 88"/>
            <p:cNvSpPr/>
            <p:nvPr/>
          </p:nvSpPr>
          <p:spPr>
            <a:xfrm>
              <a:off x="1341254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e1</a:t>
              </a:r>
              <a:endParaRPr lang="nl-NL" sz="1400" dirty="0"/>
            </a:p>
          </p:txBody>
        </p:sp>
        <p:cxnSp>
          <p:nvCxnSpPr>
            <p:cNvPr id="95" name="Rechte verbindingslijn met pijl 94"/>
            <p:cNvCxnSpPr>
              <a:stCxn id="89" idx="0"/>
              <a:endCxn id="6" idx="2"/>
            </p:cNvCxnSpPr>
            <p:nvPr/>
          </p:nvCxnSpPr>
          <p:spPr>
            <a:xfrm flipV="1">
              <a:off x="1592145" y="2665119"/>
              <a:ext cx="5086" cy="4535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Ovaal 91"/>
            <p:cNvSpPr/>
            <p:nvPr/>
          </p:nvSpPr>
          <p:spPr>
            <a:xfrm>
              <a:off x="7111417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e4</a:t>
              </a:r>
              <a:endParaRPr lang="nl-NL" sz="1400" dirty="0"/>
            </a:p>
          </p:txBody>
        </p:sp>
        <p:cxnSp>
          <p:nvCxnSpPr>
            <p:cNvPr id="113" name="Rechte verbindingslijn met pijl 94"/>
            <p:cNvCxnSpPr>
              <a:stCxn id="109" idx="0"/>
              <a:endCxn id="33" idx="2"/>
            </p:cNvCxnSpPr>
            <p:nvPr/>
          </p:nvCxnSpPr>
          <p:spPr>
            <a:xfrm flipV="1">
              <a:off x="7362308" y="2670277"/>
              <a:ext cx="3614" cy="4484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7" name="Ovaal 91"/>
            <p:cNvSpPr/>
            <p:nvPr/>
          </p:nvSpPr>
          <p:spPr>
            <a:xfrm>
              <a:off x="5229686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e3</a:t>
              </a:r>
              <a:endParaRPr lang="nl-NL" sz="1400" dirty="0"/>
            </a:p>
          </p:txBody>
        </p:sp>
        <p:cxnSp>
          <p:nvCxnSpPr>
            <p:cNvPr id="118" name="Rechte verbindingslijn met pijl 94"/>
            <p:cNvCxnSpPr>
              <a:stCxn id="117" idx="0"/>
              <a:endCxn id="24" idx="2"/>
            </p:cNvCxnSpPr>
            <p:nvPr/>
          </p:nvCxnSpPr>
          <p:spPr>
            <a:xfrm flipV="1">
              <a:off x="5480577" y="2670277"/>
              <a:ext cx="371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9" name="Ovaal 91"/>
            <p:cNvSpPr/>
            <p:nvPr/>
          </p:nvSpPr>
          <p:spPr>
            <a:xfrm>
              <a:off x="3249265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e2</a:t>
              </a:r>
              <a:endParaRPr lang="nl-NL" sz="1400" dirty="0"/>
            </a:p>
          </p:txBody>
        </p:sp>
        <p:cxnSp>
          <p:nvCxnSpPr>
            <p:cNvPr id="120" name="Rechte verbindingslijn met pijl 94"/>
            <p:cNvCxnSpPr>
              <a:stCxn id="119" idx="0"/>
              <a:endCxn id="15" idx="2"/>
            </p:cNvCxnSpPr>
            <p:nvPr/>
          </p:nvCxnSpPr>
          <p:spPr>
            <a:xfrm flipV="1">
              <a:off x="3500156" y="2670277"/>
              <a:ext cx="1570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1619672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478226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422442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294650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366658" y="26996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49445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49188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619672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46174" y="1180346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b</a:t>
              </a:r>
              <a:r>
                <a:rPr lang="nl-NL" dirty="0" smtClean="0"/>
                <a:t>2,1</a:t>
              </a:r>
              <a:endParaRPr lang="nl-NL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117775" y="119675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b3,2</a:t>
              </a:r>
              <a:endParaRPr lang="nl-NL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940152" y="119675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b4,3</a:t>
              </a:r>
              <a:endParaRPr lang="nl-NL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50085" y="4701623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Identification issue: var(e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and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 are not identified. Solution set to zero, or </a:t>
            </a:r>
            <a:r>
              <a:rPr lang="nl-NL" sz="3200" dirty="0"/>
              <a:t>equate </a:t>
            </a:r>
            <a:endParaRPr lang="nl-NL" sz="3200" dirty="0" smtClean="0"/>
          </a:p>
          <a:p>
            <a:r>
              <a:rPr lang="nl-NL" sz="3200" dirty="0" smtClean="0"/>
              <a:t>var(e</a:t>
            </a:r>
            <a:r>
              <a:rPr lang="nl-NL" sz="3200" baseline="-25000" dirty="0" smtClean="0"/>
              <a:t>1</a:t>
            </a:r>
            <a:r>
              <a:rPr lang="nl-NL" sz="3200" dirty="0"/>
              <a:t>) </a:t>
            </a:r>
            <a:r>
              <a:rPr lang="nl-NL" sz="3200" dirty="0" smtClean="0"/>
              <a:t> = var(e</a:t>
            </a:r>
            <a:r>
              <a:rPr lang="nl-NL" sz="3200" baseline="-25000" dirty="0" smtClean="0"/>
              <a:t>2</a:t>
            </a:r>
            <a:r>
              <a:rPr lang="nl-NL" sz="3200" dirty="0" smtClean="0"/>
              <a:t>) , var(e</a:t>
            </a:r>
            <a:r>
              <a:rPr lang="nl-NL" sz="3200" baseline="-25000" dirty="0" smtClean="0"/>
              <a:t>3</a:t>
            </a:r>
            <a:r>
              <a:rPr lang="nl-NL" sz="3200" dirty="0" smtClean="0"/>
              <a:t>)  = var(e</a:t>
            </a:r>
            <a:r>
              <a:rPr lang="nl-NL" sz="3200" baseline="-25000" dirty="0" smtClean="0"/>
              <a:t>4</a:t>
            </a:r>
            <a:r>
              <a:rPr lang="nl-NL" sz="3200" dirty="0" smtClean="0"/>
              <a:t>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9908" y="517842"/>
            <a:ext cx="8648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First order autoregression model. A quasi simplex model (var(e)&gt;0).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170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19146" y="1550530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y</a:t>
            </a:r>
            <a:endParaRPr lang="nl-NL" sz="900" dirty="0"/>
          </a:p>
        </p:txBody>
      </p:sp>
      <p:sp>
        <p:nvSpPr>
          <p:cNvPr id="13" name="Ovaal 12"/>
          <p:cNvSpPr/>
          <p:nvPr/>
        </p:nvSpPr>
        <p:spPr>
          <a:xfrm>
            <a:off x="683568" y="2428537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6" name="Rechte verbindingslijn met pijl 15"/>
          <p:cNvCxnSpPr>
            <a:stCxn id="13" idx="7"/>
            <a:endCxn id="4" idx="2"/>
          </p:cNvCxnSpPr>
          <p:nvPr/>
        </p:nvCxnSpPr>
        <p:spPr>
          <a:xfrm flipV="1">
            <a:off x="1049284" y="1913701"/>
            <a:ext cx="384093" cy="568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Rechthoek 108"/>
          <p:cNvSpPr/>
          <p:nvPr/>
        </p:nvSpPr>
        <p:spPr>
          <a:xfrm>
            <a:off x="1219146" y="4728275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y</a:t>
            </a:r>
            <a:endParaRPr lang="nl-NL" sz="900" dirty="0"/>
          </a:p>
        </p:txBody>
      </p:sp>
      <p:sp>
        <p:nvSpPr>
          <p:cNvPr id="110" name="Ovaal 109"/>
          <p:cNvSpPr/>
          <p:nvPr/>
        </p:nvSpPr>
        <p:spPr>
          <a:xfrm>
            <a:off x="683568" y="3820348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12" name="Rechte verbindingslijn met pijl 111"/>
          <p:cNvCxnSpPr>
            <a:stCxn id="110" idx="5"/>
            <a:endCxn id="109" idx="0"/>
          </p:cNvCxnSpPr>
          <p:nvPr/>
        </p:nvCxnSpPr>
        <p:spPr>
          <a:xfrm>
            <a:off x="1049284" y="4130334"/>
            <a:ext cx="384093" cy="597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Rechthoek 130"/>
          <p:cNvSpPr/>
          <p:nvPr/>
        </p:nvSpPr>
        <p:spPr>
          <a:xfrm>
            <a:off x="3383644" y="1550530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y</a:t>
            </a:r>
            <a:endParaRPr lang="nl-NL" sz="900" dirty="0"/>
          </a:p>
        </p:txBody>
      </p:sp>
      <p:sp>
        <p:nvSpPr>
          <p:cNvPr id="132" name="Ovaal 131"/>
          <p:cNvSpPr/>
          <p:nvPr/>
        </p:nvSpPr>
        <p:spPr>
          <a:xfrm>
            <a:off x="2848066" y="2428537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33" name="Rechte verbindingslijn met pijl 132"/>
          <p:cNvCxnSpPr>
            <a:stCxn id="132" idx="7"/>
            <a:endCxn id="131" idx="2"/>
          </p:cNvCxnSpPr>
          <p:nvPr/>
        </p:nvCxnSpPr>
        <p:spPr>
          <a:xfrm flipV="1">
            <a:off x="3213782" y="1913701"/>
            <a:ext cx="384093" cy="568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Rechthoek 133"/>
          <p:cNvSpPr/>
          <p:nvPr/>
        </p:nvSpPr>
        <p:spPr>
          <a:xfrm>
            <a:off x="3383644" y="4728275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y</a:t>
            </a:r>
            <a:endParaRPr lang="nl-NL" sz="900" dirty="0"/>
          </a:p>
        </p:txBody>
      </p:sp>
      <p:sp>
        <p:nvSpPr>
          <p:cNvPr id="135" name="Ovaal 134"/>
          <p:cNvSpPr/>
          <p:nvPr/>
        </p:nvSpPr>
        <p:spPr>
          <a:xfrm>
            <a:off x="2932996" y="3820348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37" name="Rechte verbindingslijn met pijl 136"/>
          <p:cNvCxnSpPr>
            <a:stCxn id="135" idx="5"/>
            <a:endCxn id="134" idx="0"/>
          </p:cNvCxnSpPr>
          <p:nvPr/>
        </p:nvCxnSpPr>
        <p:spPr>
          <a:xfrm>
            <a:off x="3298712" y="4130334"/>
            <a:ext cx="299163" cy="597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0" name="Rechthoek 139"/>
          <p:cNvSpPr/>
          <p:nvPr/>
        </p:nvSpPr>
        <p:spPr>
          <a:xfrm>
            <a:off x="5633072" y="1550530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y</a:t>
            </a:r>
            <a:endParaRPr lang="nl-NL" sz="900" dirty="0"/>
          </a:p>
        </p:txBody>
      </p:sp>
      <p:sp>
        <p:nvSpPr>
          <p:cNvPr id="141" name="Ovaal 140"/>
          <p:cNvSpPr/>
          <p:nvPr/>
        </p:nvSpPr>
        <p:spPr>
          <a:xfrm>
            <a:off x="5097494" y="2428537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42" name="Rechte verbindingslijn met pijl 141"/>
          <p:cNvCxnSpPr>
            <a:stCxn id="141" idx="7"/>
            <a:endCxn id="140" idx="2"/>
          </p:cNvCxnSpPr>
          <p:nvPr/>
        </p:nvCxnSpPr>
        <p:spPr>
          <a:xfrm flipV="1">
            <a:off x="5463210" y="1913701"/>
            <a:ext cx="384093" cy="568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" name="Rechthoek 142"/>
          <p:cNvSpPr/>
          <p:nvPr/>
        </p:nvSpPr>
        <p:spPr>
          <a:xfrm>
            <a:off x="5633072" y="4728275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y</a:t>
            </a:r>
            <a:endParaRPr lang="nl-NL" sz="900" dirty="0"/>
          </a:p>
        </p:txBody>
      </p:sp>
      <p:sp>
        <p:nvSpPr>
          <p:cNvPr id="144" name="Ovaal 143"/>
          <p:cNvSpPr/>
          <p:nvPr/>
        </p:nvSpPr>
        <p:spPr>
          <a:xfrm>
            <a:off x="5182424" y="3820348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46" name="Rechte verbindingslijn met pijl 145"/>
          <p:cNvCxnSpPr>
            <a:stCxn id="144" idx="5"/>
            <a:endCxn id="143" idx="0"/>
          </p:cNvCxnSpPr>
          <p:nvPr/>
        </p:nvCxnSpPr>
        <p:spPr>
          <a:xfrm>
            <a:off x="5548140" y="4130334"/>
            <a:ext cx="299163" cy="597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9" name="Rechthoek 148"/>
          <p:cNvSpPr/>
          <p:nvPr/>
        </p:nvSpPr>
        <p:spPr>
          <a:xfrm>
            <a:off x="7775384" y="1550530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y</a:t>
            </a:r>
            <a:endParaRPr lang="nl-NL" sz="900" dirty="0"/>
          </a:p>
        </p:txBody>
      </p:sp>
      <p:sp>
        <p:nvSpPr>
          <p:cNvPr id="150" name="Ovaal 149"/>
          <p:cNvSpPr/>
          <p:nvPr/>
        </p:nvSpPr>
        <p:spPr>
          <a:xfrm>
            <a:off x="7324737" y="2428537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51" name="Rechte verbindingslijn met pijl 150"/>
          <p:cNvCxnSpPr>
            <a:stCxn id="150" idx="7"/>
            <a:endCxn id="149" idx="2"/>
          </p:cNvCxnSpPr>
          <p:nvPr/>
        </p:nvCxnSpPr>
        <p:spPr>
          <a:xfrm flipV="1">
            <a:off x="7690453" y="1913701"/>
            <a:ext cx="299163" cy="568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2" name="Rechthoek 151"/>
          <p:cNvSpPr/>
          <p:nvPr/>
        </p:nvSpPr>
        <p:spPr>
          <a:xfrm>
            <a:off x="7775384" y="4728275"/>
            <a:ext cx="428462" cy="363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y</a:t>
            </a:r>
            <a:endParaRPr lang="nl-NL" sz="900" dirty="0"/>
          </a:p>
        </p:txBody>
      </p:sp>
      <p:sp>
        <p:nvSpPr>
          <p:cNvPr id="153" name="Ovaal 152"/>
          <p:cNvSpPr/>
          <p:nvPr/>
        </p:nvSpPr>
        <p:spPr>
          <a:xfrm>
            <a:off x="7431852" y="3820348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155" name="Rechte verbindingslijn met pijl 154"/>
          <p:cNvCxnSpPr>
            <a:stCxn id="153" idx="5"/>
            <a:endCxn id="152" idx="0"/>
          </p:cNvCxnSpPr>
          <p:nvPr/>
        </p:nvCxnSpPr>
        <p:spPr>
          <a:xfrm>
            <a:off x="7797568" y="4130334"/>
            <a:ext cx="192047" cy="597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Rechte verbindingslijn met pijl 188"/>
          <p:cNvCxnSpPr>
            <a:stCxn id="13" idx="6"/>
            <a:endCxn id="132" idx="2"/>
          </p:cNvCxnSpPr>
          <p:nvPr/>
        </p:nvCxnSpPr>
        <p:spPr>
          <a:xfrm>
            <a:off x="1112030" y="2610122"/>
            <a:ext cx="17360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Rechte verbindingslijn met pijl 190"/>
          <p:cNvCxnSpPr>
            <a:stCxn id="132" idx="6"/>
            <a:endCxn id="141" idx="2"/>
          </p:cNvCxnSpPr>
          <p:nvPr/>
        </p:nvCxnSpPr>
        <p:spPr>
          <a:xfrm>
            <a:off x="3276528" y="2610122"/>
            <a:ext cx="18209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Rechte verbindingslijn met pijl 192"/>
          <p:cNvCxnSpPr>
            <a:stCxn id="141" idx="6"/>
            <a:endCxn id="150" idx="2"/>
          </p:cNvCxnSpPr>
          <p:nvPr/>
        </p:nvCxnSpPr>
        <p:spPr>
          <a:xfrm>
            <a:off x="5525956" y="2610122"/>
            <a:ext cx="17987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Rechte verbindingslijn met pijl 205"/>
          <p:cNvCxnSpPr>
            <a:stCxn id="110" idx="6"/>
            <a:endCxn id="135" idx="2"/>
          </p:cNvCxnSpPr>
          <p:nvPr/>
        </p:nvCxnSpPr>
        <p:spPr>
          <a:xfrm>
            <a:off x="1112030" y="4001933"/>
            <a:ext cx="18209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Rechte verbindingslijn met pijl 207"/>
          <p:cNvCxnSpPr>
            <a:stCxn id="135" idx="6"/>
            <a:endCxn id="144" idx="2"/>
          </p:cNvCxnSpPr>
          <p:nvPr/>
        </p:nvCxnSpPr>
        <p:spPr>
          <a:xfrm>
            <a:off x="3361459" y="4001933"/>
            <a:ext cx="18209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Rechte verbindingslijn met pijl 209"/>
          <p:cNvCxnSpPr>
            <a:stCxn id="144" idx="6"/>
            <a:endCxn id="153" idx="2"/>
          </p:cNvCxnSpPr>
          <p:nvPr/>
        </p:nvCxnSpPr>
        <p:spPr>
          <a:xfrm>
            <a:off x="5610887" y="4001933"/>
            <a:ext cx="18209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1219146" y="733396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" name="Rechte verbindingslijn met pijl 4"/>
          <p:cNvCxnSpPr>
            <a:stCxn id="60" idx="4"/>
            <a:endCxn id="4" idx="0"/>
          </p:cNvCxnSpPr>
          <p:nvPr/>
        </p:nvCxnSpPr>
        <p:spPr>
          <a:xfrm>
            <a:off x="1433377" y="1096567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Ovaal 62"/>
          <p:cNvSpPr/>
          <p:nvPr/>
        </p:nvSpPr>
        <p:spPr>
          <a:xfrm>
            <a:off x="3361459" y="733396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4" name="Rechte verbindingslijn met pijl 63"/>
          <p:cNvCxnSpPr>
            <a:stCxn id="63" idx="4"/>
          </p:cNvCxnSpPr>
          <p:nvPr/>
        </p:nvCxnSpPr>
        <p:spPr>
          <a:xfrm>
            <a:off x="3575690" y="1096567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al 64"/>
          <p:cNvSpPr/>
          <p:nvPr/>
        </p:nvSpPr>
        <p:spPr>
          <a:xfrm>
            <a:off x="5610887" y="733396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6" name="Rechte verbindingslijn met pijl 65"/>
          <p:cNvCxnSpPr>
            <a:stCxn id="65" idx="4"/>
          </p:cNvCxnSpPr>
          <p:nvPr/>
        </p:nvCxnSpPr>
        <p:spPr>
          <a:xfrm>
            <a:off x="5825118" y="1096567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Ovaal 66"/>
          <p:cNvSpPr/>
          <p:nvPr/>
        </p:nvSpPr>
        <p:spPr>
          <a:xfrm>
            <a:off x="7753199" y="733396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8" name="Rechte verbindingslijn met pijl 67"/>
          <p:cNvCxnSpPr>
            <a:stCxn id="67" idx="4"/>
          </p:cNvCxnSpPr>
          <p:nvPr/>
        </p:nvCxnSpPr>
        <p:spPr>
          <a:xfrm>
            <a:off x="7967430" y="1096567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60" idx="6"/>
            <a:endCxn id="63" idx="2"/>
          </p:cNvCxnSpPr>
          <p:nvPr/>
        </p:nvCxnSpPr>
        <p:spPr>
          <a:xfrm>
            <a:off x="1647609" y="914982"/>
            <a:ext cx="171385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>
            <a:stCxn id="63" idx="6"/>
            <a:endCxn id="65" idx="2"/>
          </p:cNvCxnSpPr>
          <p:nvPr/>
        </p:nvCxnSpPr>
        <p:spPr>
          <a:xfrm>
            <a:off x="3789921" y="914982"/>
            <a:ext cx="1820966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Rechte verbindingslijn met pijl 75"/>
          <p:cNvCxnSpPr>
            <a:stCxn id="65" idx="6"/>
            <a:endCxn id="67" idx="2"/>
          </p:cNvCxnSpPr>
          <p:nvPr/>
        </p:nvCxnSpPr>
        <p:spPr>
          <a:xfrm>
            <a:off x="6039349" y="914982"/>
            <a:ext cx="171385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Ovaal 78"/>
          <p:cNvSpPr/>
          <p:nvPr/>
        </p:nvSpPr>
        <p:spPr>
          <a:xfrm>
            <a:off x="1219146" y="5545409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0" name="Rechte verbindingslijn met pijl 79"/>
          <p:cNvCxnSpPr>
            <a:stCxn id="79" idx="0"/>
            <a:endCxn id="109" idx="2"/>
          </p:cNvCxnSpPr>
          <p:nvPr/>
        </p:nvCxnSpPr>
        <p:spPr>
          <a:xfrm flipV="1">
            <a:off x="1433377" y="5091446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>
            <a:stCxn id="79" idx="6"/>
            <a:endCxn id="85" idx="2"/>
          </p:cNvCxnSpPr>
          <p:nvPr/>
        </p:nvCxnSpPr>
        <p:spPr>
          <a:xfrm>
            <a:off x="1647609" y="5726994"/>
            <a:ext cx="171385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Ovaal 84"/>
          <p:cNvSpPr/>
          <p:nvPr/>
        </p:nvSpPr>
        <p:spPr>
          <a:xfrm>
            <a:off x="3361459" y="5545409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6" name="Rechte verbindingslijn met pijl 85"/>
          <p:cNvCxnSpPr>
            <a:stCxn id="85" idx="0"/>
          </p:cNvCxnSpPr>
          <p:nvPr/>
        </p:nvCxnSpPr>
        <p:spPr>
          <a:xfrm flipV="1">
            <a:off x="3575690" y="5091446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Rechte verbindingslijn met pijl 86"/>
          <p:cNvCxnSpPr>
            <a:stCxn id="85" idx="6"/>
            <a:endCxn id="88" idx="2"/>
          </p:cNvCxnSpPr>
          <p:nvPr/>
        </p:nvCxnSpPr>
        <p:spPr>
          <a:xfrm>
            <a:off x="3789921" y="5726994"/>
            <a:ext cx="188371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Ovaal 87"/>
          <p:cNvSpPr/>
          <p:nvPr/>
        </p:nvSpPr>
        <p:spPr>
          <a:xfrm>
            <a:off x="5673633" y="5545409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9" name="Rechte verbindingslijn met pijl 88"/>
          <p:cNvCxnSpPr>
            <a:stCxn id="88" idx="0"/>
          </p:cNvCxnSpPr>
          <p:nvPr/>
        </p:nvCxnSpPr>
        <p:spPr>
          <a:xfrm flipV="1">
            <a:off x="5887864" y="5091446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stCxn id="88" idx="6"/>
            <a:endCxn id="91" idx="2"/>
          </p:cNvCxnSpPr>
          <p:nvPr/>
        </p:nvCxnSpPr>
        <p:spPr>
          <a:xfrm>
            <a:off x="6102096" y="5726994"/>
            <a:ext cx="171385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7815946" y="5545409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2" name="Rechte verbindingslijn met pijl 91"/>
          <p:cNvCxnSpPr>
            <a:stCxn id="91" idx="0"/>
          </p:cNvCxnSpPr>
          <p:nvPr/>
        </p:nvCxnSpPr>
        <p:spPr>
          <a:xfrm flipV="1">
            <a:off x="8030177" y="5091446"/>
            <a:ext cx="0" cy="4539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8"/>
          <p:cNvCxnSpPr>
            <a:stCxn id="60" idx="2"/>
            <a:endCxn id="79" idx="2"/>
          </p:cNvCxnSpPr>
          <p:nvPr/>
        </p:nvCxnSpPr>
        <p:spPr>
          <a:xfrm rot="10800000" flipV="1">
            <a:off x="1219146" y="914982"/>
            <a:ext cx="18892" cy="4812013"/>
          </a:xfrm>
          <a:prstGeom prst="curvedConnector3">
            <a:avLst>
              <a:gd name="adj1" fmla="val 4781819"/>
            </a:avLst>
          </a:prstGeom>
          <a:ln>
            <a:solidFill>
              <a:schemeClr val="bg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Gekromde verbindingslijn 113"/>
          <p:cNvCxnSpPr>
            <a:stCxn id="99" idx="2"/>
            <a:endCxn id="106" idx="2"/>
          </p:cNvCxnSpPr>
          <p:nvPr/>
        </p:nvCxnSpPr>
        <p:spPr>
          <a:xfrm rot="10800000" flipV="1">
            <a:off x="2825880" y="370225"/>
            <a:ext cx="107116" cy="5901525"/>
          </a:xfrm>
          <a:prstGeom prst="curvedConnector3">
            <a:avLst>
              <a:gd name="adj1" fmla="val 417465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Gekromde verbindingslijn 114"/>
          <p:cNvCxnSpPr>
            <a:stCxn id="100" idx="2"/>
            <a:endCxn id="107" idx="2"/>
          </p:cNvCxnSpPr>
          <p:nvPr/>
        </p:nvCxnSpPr>
        <p:spPr>
          <a:xfrm rot="10800000" flipV="1">
            <a:off x="5182424" y="370225"/>
            <a:ext cx="18892" cy="5901525"/>
          </a:xfrm>
          <a:prstGeom prst="curvedConnector3">
            <a:avLst>
              <a:gd name="adj1" fmla="val 3254543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Ovaal 98"/>
          <p:cNvSpPr/>
          <p:nvPr/>
        </p:nvSpPr>
        <p:spPr>
          <a:xfrm>
            <a:off x="2932996" y="188640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0" name="Ovaal 99"/>
          <p:cNvSpPr/>
          <p:nvPr/>
        </p:nvSpPr>
        <p:spPr>
          <a:xfrm>
            <a:off x="5182424" y="188640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1" name="Ovaal 100"/>
          <p:cNvSpPr/>
          <p:nvPr/>
        </p:nvSpPr>
        <p:spPr>
          <a:xfrm>
            <a:off x="7217621" y="188640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" name="Rechte verbindingslijn met pijl 7"/>
          <p:cNvCxnSpPr>
            <a:stCxn id="99" idx="5"/>
            <a:endCxn id="63" idx="0"/>
          </p:cNvCxnSpPr>
          <p:nvPr/>
        </p:nvCxnSpPr>
        <p:spPr>
          <a:xfrm>
            <a:off x="3298712" y="498626"/>
            <a:ext cx="276978" cy="234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stCxn id="100" idx="5"/>
            <a:endCxn id="65" idx="0"/>
          </p:cNvCxnSpPr>
          <p:nvPr/>
        </p:nvCxnSpPr>
        <p:spPr>
          <a:xfrm>
            <a:off x="5548140" y="498626"/>
            <a:ext cx="276978" cy="234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101" idx="5"/>
            <a:endCxn id="67" idx="0"/>
          </p:cNvCxnSpPr>
          <p:nvPr/>
        </p:nvCxnSpPr>
        <p:spPr>
          <a:xfrm>
            <a:off x="7583337" y="498626"/>
            <a:ext cx="384093" cy="234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al 105"/>
          <p:cNvSpPr/>
          <p:nvPr/>
        </p:nvSpPr>
        <p:spPr>
          <a:xfrm>
            <a:off x="2825880" y="6090165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7" name="Ovaal 106"/>
          <p:cNvSpPr/>
          <p:nvPr/>
        </p:nvSpPr>
        <p:spPr>
          <a:xfrm>
            <a:off x="5182424" y="6090165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8" name="Ovaal 107"/>
          <p:cNvSpPr/>
          <p:nvPr/>
        </p:nvSpPr>
        <p:spPr>
          <a:xfrm>
            <a:off x="7324737" y="6090165"/>
            <a:ext cx="428462" cy="363171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nl-NL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3" name="Rechte verbindingslijn met pijl 22"/>
          <p:cNvCxnSpPr>
            <a:stCxn id="106" idx="7"/>
            <a:endCxn id="85" idx="4"/>
          </p:cNvCxnSpPr>
          <p:nvPr/>
        </p:nvCxnSpPr>
        <p:spPr>
          <a:xfrm flipV="1">
            <a:off x="3191597" y="5908580"/>
            <a:ext cx="384093" cy="234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07" idx="7"/>
            <a:endCxn id="88" idx="4"/>
          </p:cNvCxnSpPr>
          <p:nvPr/>
        </p:nvCxnSpPr>
        <p:spPr>
          <a:xfrm flipV="1">
            <a:off x="5548140" y="5908580"/>
            <a:ext cx="339724" cy="234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08" idx="7"/>
            <a:endCxn id="91" idx="4"/>
          </p:cNvCxnSpPr>
          <p:nvPr/>
        </p:nvCxnSpPr>
        <p:spPr>
          <a:xfrm flipV="1">
            <a:off x="7690453" y="5908580"/>
            <a:ext cx="339724" cy="234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kromde verbindingslijn 123"/>
          <p:cNvCxnSpPr>
            <a:stCxn id="101" idx="2"/>
            <a:endCxn id="108" idx="2"/>
          </p:cNvCxnSpPr>
          <p:nvPr/>
        </p:nvCxnSpPr>
        <p:spPr>
          <a:xfrm rot="10800000" flipH="1" flipV="1">
            <a:off x="7217621" y="370225"/>
            <a:ext cx="107116" cy="5901525"/>
          </a:xfrm>
          <a:prstGeom prst="curvedConnector3">
            <a:avLst>
              <a:gd name="adj1" fmla="val -317465"/>
            </a:avLst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Ovaal 126"/>
          <p:cNvSpPr/>
          <p:nvPr/>
        </p:nvSpPr>
        <p:spPr>
          <a:xfrm>
            <a:off x="2718765" y="1822909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sp>
        <p:nvSpPr>
          <p:cNvPr id="130" name="Ovaal 129"/>
          <p:cNvSpPr/>
          <p:nvPr/>
        </p:nvSpPr>
        <p:spPr>
          <a:xfrm>
            <a:off x="7324737" y="4365104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sp>
        <p:nvSpPr>
          <p:cNvPr id="160" name="Ovaal 159"/>
          <p:cNvSpPr/>
          <p:nvPr/>
        </p:nvSpPr>
        <p:spPr>
          <a:xfrm>
            <a:off x="7217621" y="1822909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sp>
        <p:nvSpPr>
          <p:cNvPr id="164" name="Ovaal 163"/>
          <p:cNvSpPr/>
          <p:nvPr/>
        </p:nvSpPr>
        <p:spPr>
          <a:xfrm>
            <a:off x="4968193" y="1822909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sp>
        <p:nvSpPr>
          <p:cNvPr id="166" name="Ovaal 165"/>
          <p:cNvSpPr/>
          <p:nvPr/>
        </p:nvSpPr>
        <p:spPr>
          <a:xfrm>
            <a:off x="5075309" y="4365104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sp>
        <p:nvSpPr>
          <p:cNvPr id="167" name="Ovaal 166"/>
          <p:cNvSpPr/>
          <p:nvPr/>
        </p:nvSpPr>
        <p:spPr>
          <a:xfrm>
            <a:off x="2825880" y="4365104"/>
            <a:ext cx="428462" cy="36317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E</a:t>
            </a:r>
            <a:endParaRPr lang="nl-NL" sz="900" dirty="0"/>
          </a:p>
        </p:txBody>
      </p:sp>
      <p:cxnSp>
        <p:nvCxnSpPr>
          <p:cNvPr id="40" name="Rechte verbindingslijn met pijl 39"/>
          <p:cNvCxnSpPr>
            <a:stCxn id="127" idx="4"/>
            <a:endCxn id="132" idx="0"/>
          </p:cNvCxnSpPr>
          <p:nvPr/>
        </p:nvCxnSpPr>
        <p:spPr>
          <a:xfrm>
            <a:off x="2932996" y="2186079"/>
            <a:ext cx="129301" cy="24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164" idx="4"/>
            <a:endCxn id="141" idx="0"/>
          </p:cNvCxnSpPr>
          <p:nvPr/>
        </p:nvCxnSpPr>
        <p:spPr>
          <a:xfrm>
            <a:off x="5182424" y="2186079"/>
            <a:ext cx="129301" cy="24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>
            <a:stCxn id="160" idx="4"/>
            <a:endCxn id="150" idx="0"/>
          </p:cNvCxnSpPr>
          <p:nvPr/>
        </p:nvCxnSpPr>
        <p:spPr>
          <a:xfrm>
            <a:off x="7431852" y="2186079"/>
            <a:ext cx="107116" cy="24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>
            <a:stCxn id="167" idx="0"/>
            <a:endCxn id="135" idx="4"/>
          </p:cNvCxnSpPr>
          <p:nvPr/>
        </p:nvCxnSpPr>
        <p:spPr>
          <a:xfrm flipV="1">
            <a:off x="3040112" y="4183519"/>
            <a:ext cx="107116" cy="181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>
            <a:stCxn id="166" idx="0"/>
            <a:endCxn id="144" idx="4"/>
          </p:cNvCxnSpPr>
          <p:nvPr/>
        </p:nvCxnSpPr>
        <p:spPr>
          <a:xfrm flipV="1">
            <a:off x="5289540" y="4183519"/>
            <a:ext cx="107116" cy="181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130" idx="0"/>
            <a:endCxn id="153" idx="4"/>
          </p:cNvCxnSpPr>
          <p:nvPr/>
        </p:nvCxnSpPr>
        <p:spPr>
          <a:xfrm flipV="1">
            <a:off x="7538968" y="4183519"/>
            <a:ext cx="107116" cy="181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8" name="Tekstvak 177"/>
          <p:cNvSpPr txBox="1"/>
          <p:nvPr/>
        </p:nvSpPr>
        <p:spPr>
          <a:xfrm>
            <a:off x="897799" y="4158623"/>
            <a:ext cx="410621" cy="3880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nl-NL" sz="1400" dirty="0"/>
          </a:p>
        </p:txBody>
      </p:sp>
      <p:sp>
        <p:nvSpPr>
          <p:cNvPr id="180" name="Tekstvak 179"/>
          <p:cNvSpPr txBox="1"/>
          <p:nvPr/>
        </p:nvSpPr>
        <p:spPr>
          <a:xfrm>
            <a:off x="897799" y="2004494"/>
            <a:ext cx="410621" cy="3880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nl-NL" sz="1400" dirty="0"/>
          </a:p>
        </p:txBody>
      </p:sp>
      <p:cxnSp>
        <p:nvCxnSpPr>
          <p:cNvPr id="3" name="Rechte verbindingslijn met pijl 2"/>
          <p:cNvCxnSpPr>
            <a:stCxn id="4" idx="3"/>
            <a:endCxn id="132" idx="1"/>
          </p:cNvCxnSpPr>
          <p:nvPr/>
        </p:nvCxnSpPr>
        <p:spPr>
          <a:xfrm>
            <a:off x="1647609" y="1732116"/>
            <a:ext cx="1263204" cy="749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>
            <a:stCxn id="4" idx="3"/>
            <a:endCxn id="135" idx="0"/>
          </p:cNvCxnSpPr>
          <p:nvPr/>
        </p:nvCxnSpPr>
        <p:spPr>
          <a:xfrm>
            <a:off x="1647609" y="1732116"/>
            <a:ext cx="1499619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stCxn id="109" idx="3"/>
            <a:endCxn id="132" idx="4"/>
          </p:cNvCxnSpPr>
          <p:nvPr/>
        </p:nvCxnSpPr>
        <p:spPr>
          <a:xfrm flipV="1">
            <a:off x="1647609" y="2791708"/>
            <a:ext cx="1414688" cy="211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109" idx="3"/>
            <a:endCxn id="135" idx="3"/>
          </p:cNvCxnSpPr>
          <p:nvPr/>
        </p:nvCxnSpPr>
        <p:spPr>
          <a:xfrm flipV="1">
            <a:off x="1647609" y="4130334"/>
            <a:ext cx="1348134" cy="77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stCxn id="134" idx="3"/>
            <a:endCxn id="141" idx="4"/>
          </p:cNvCxnSpPr>
          <p:nvPr/>
        </p:nvCxnSpPr>
        <p:spPr>
          <a:xfrm flipV="1">
            <a:off x="3812106" y="2791708"/>
            <a:ext cx="1499619" cy="211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>
            <a:stCxn id="134" idx="3"/>
            <a:endCxn id="144" idx="3"/>
          </p:cNvCxnSpPr>
          <p:nvPr/>
        </p:nvCxnSpPr>
        <p:spPr>
          <a:xfrm flipV="1">
            <a:off x="3812106" y="4130334"/>
            <a:ext cx="1433064" cy="77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143" idx="3"/>
            <a:endCxn id="153" idx="3"/>
          </p:cNvCxnSpPr>
          <p:nvPr/>
        </p:nvCxnSpPr>
        <p:spPr>
          <a:xfrm flipV="1">
            <a:off x="6061534" y="4130334"/>
            <a:ext cx="1433064" cy="779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131" idx="3"/>
            <a:endCxn id="141" idx="1"/>
          </p:cNvCxnSpPr>
          <p:nvPr/>
        </p:nvCxnSpPr>
        <p:spPr>
          <a:xfrm>
            <a:off x="3812106" y="1732116"/>
            <a:ext cx="1348134" cy="749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140" idx="3"/>
            <a:endCxn id="150" idx="1"/>
          </p:cNvCxnSpPr>
          <p:nvPr/>
        </p:nvCxnSpPr>
        <p:spPr>
          <a:xfrm>
            <a:off x="6061534" y="1732116"/>
            <a:ext cx="1325949" cy="749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>
            <a:stCxn id="131" idx="3"/>
            <a:endCxn id="144" idx="0"/>
          </p:cNvCxnSpPr>
          <p:nvPr/>
        </p:nvCxnSpPr>
        <p:spPr>
          <a:xfrm>
            <a:off x="3812106" y="1732116"/>
            <a:ext cx="1584549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>
            <a:stCxn id="140" idx="3"/>
            <a:endCxn id="153" idx="0"/>
          </p:cNvCxnSpPr>
          <p:nvPr/>
        </p:nvCxnSpPr>
        <p:spPr>
          <a:xfrm>
            <a:off x="6061534" y="1732116"/>
            <a:ext cx="1584549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>
            <a:stCxn id="143" idx="3"/>
            <a:endCxn id="150" idx="4"/>
          </p:cNvCxnSpPr>
          <p:nvPr/>
        </p:nvCxnSpPr>
        <p:spPr>
          <a:xfrm flipV="1">
            <a:off x="6061534" y="2791708"/>
            <a:ext cx="1477433" cy="211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vak 49"/>
          <p:cNvSpPr txBox="1"/>
          <p:nvPr/>
        </p:nvSpPr>
        <p:spPr>
          <a:xfrm>
            <a:off x="1943829" y="1674638"/>
            <a:ext cx="479771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a</a:t>
            </a:r>
            <a:r>
              <a:rPr lang="en-US" sz="1100" baseline="-25000" dirty="0" smtClean="0"/>
              <a:t>1</a:t>
            </a:r>
            <a:endParaRPr lang="nl-NL" sz="1100" baseline="-25000" dirty="0"/>
          </a:p>
        </p:txBody>
      </p:sp>
      <p:sp>
        <p:nvSpPr>
          <p:cNvPr id="158" name="Tekstvak 157"/>
          <p:cNvSpPr txBox="1"/>
          <p:nvPr/>
        </p:nvSpPr>
        <p:spPr>
          <a:xfrm>
            <a:off x="4147548" y="1641323"/>
            <a:ext cx="479771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a</a:t>
            </a:r>
            <a:r>
              <a:rPr lang="en-US" sz="1100" baseline="-25000" dirty="0"/>
              <a:t>2</a:t>
            </a:r>
            <a:endParaRPr lang="nl-NL" sz="1100" baseline="-25000" dirty="0"/>
          </a:p>
        </p:txBody>
      </p:sp>
      <p:sp>
        <p:nvSpPr>
          <p:cNvPr id="159" name="Tekstvak 158"/>
          <p:cNvSpPr txBox="1"/>
          <p:nvPr/>
        </p:nvSpPr>
        <p:spPr>
          <a:xfrm>
            <a:off x="6374038" y="1641323"/>
            <a:ext cx="479771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a</a:t>
            </a:r>
            <a:r>
              <a:rPr lang="en-US" sz="1100" baseline="-25000" dirty="0"/>
              <a:t>3</a:t>
            </a:r>
            <a:endParaRPr lang="nl-NL" sz="1100" baseline="-25000" dirty="0"/>
          </a:p>
        </p:txBody>
      </p:sp>
      <p:sp>
        <p:nvSpPr>
          <p:cNvPr id="161" name="Tekstvak 160"/>
          <p:cNvSpPr txBox="1"/>
          <p:nvPr/>
        </p:nvSpPr>
        <p:spPr>
          <a:xfrm>
            <a:off x="6467812" y="4546689"/>
            <a:ext cx="479771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a</a:t>
            </a:r>
            <a:r>
              <a:rPr lang="en-US" sz="1100" baseline="-25000" dirty="0"/>
              <a:t>3</a:t>
            </a:r>
            <a:endParaRPr lang="nl-NL" sz="1100" baseline="-25000" dirty="0"/>
          </a:p>
        </p:txBody>
      </p:sp>
      <p:sp>
        <p:nvSpPr>
          <p:cNvPr id="162" name="Tekstvak 161"/>
          <p:cNvSpPr txBox="1"/>
          <p:nvPr/>
        </p:nvSpPr>
        <p:spPr>
          <a:xfrm>
            <a:off x="4167075" y="4546689"/>
            <a:ext cx="479771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a</a:t>
            </a:r>
            <a:r>
              <a:rPr lang="en-US" sz="1100" baseline="-25000" dirty="0" smtClean="0"/>
              <a:t>2</a:t>
            </a:r>
            <a:endParaRPr lang="nl-NL" sz="1100" baseline="-25000" dirty="0"/>
          </a:p>
        </p:txBody>
      </p:sp>
      <p:sp>
        <p:nvSpPr>
          <p:cNvPr id="163" name="Tekstvak 162"/>
          <p:cNvSpPr txBox="1"/>
          <p:nvPr/>
        </p:nvSpPr>
        <p:spPr>
          <a:xfrm>
            <a:off x="1968955" y="4546689"/>
            <a:ext cx="479771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a</a:t>
            </a:r>
            <a:r>
              <a:rPr lang="en-US" sz="1100" baseline="-25000" dirty="0" smtClean="0"/>
              <a:t>1</a:t>
            </a:r>
            <a:endParaRPr lang="nl-NL" sz="1100" baseline="-25000" dirty="0"/>
          </a:p>
        </p:txBody>
      </p:sp>
      <p:sp>
        <p:nvSpPr>
          <p:cNvPr id="165" name="Tekstvak 164"/>
          <p:cNvSpPr txBox="1"/>
          <p:nvPr/>
        </p:nvSpPr>
        <p:spPr>
          <a:xfrm>
            <a:off x="1647609" y="4126041"/>
            <a:ext cx="460695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b</a:t>
            </a:r>
            <a:r>
              <a:rPr lang="en-US" sz="1100" baseline="-25000" dirty="0"/>
              <a:t>1</a:t>
            </a:r>
            <a:endParaRPr lang="nl-NL" sz="1100" baseline="-25000" dirty="0"/>
          </a:p>
        </p:txBody>
      </p:sp>
      <p:sp>
        <p:nvSpPr>
          <p:cNvPr id="169" name="Tekstvak 168"/>
          <p:cNvSpPr txBox="1"/>
          <p:nvPr/>
        </p:nvSpPr>
        <p:spPr>
          <a:xfrm>
            <a:off x="1647609" y="2095287"/>
            <a:ext cx="460695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b</a:t>
            </a:r>
            <a:r>
              <a:rPr lang="en-US" sz="1100" baseline="-25000" dirty="0"/>
              <a:t>1</a:t>
            </a:r>
            <a:endParaRPr lang="nl-NL" sz="1100" baseline="-25000" dirty="0"/>
          </a:p>
        </p:txBody>
      </p:sp>
      <p:sp>
        <p:nvSpPr>
          <p:cNvPr id="171" name="Tekstvak 170"/>
          <p:cNvSpPr txBox="1"/>
          <p:nvPr/>
        </p:nvSpPr>
        <p:spPr>
          <a:xfrm>
            <a:off x="3897037" y="2186079"/>
            <a:ext cx="460695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b</a:t>
            </a:r>
            <a:r>
              <a:rPr lang="en-US" sz="1100" baseline="-25000" dirty="0" smtClean="0"/>
              <a:t>2</a:t>
            </a:r>
            <a:endParaRPr lang="nl-NL" sz="1100" baseline="-25000" dirty="0"/>
          </a:p>
        </p:txBody>
      </p:sp>
      <p:sp>
        <p:nvSpPr>
          <p:cNvPr id="173" name="Tekstvak 172"/>
          <p:cNvSpPr txBox="1"/>
          <p:nvPr/>
        </p:nvSpPr>
        <p:spPr>
          <a:xfrm>
            <a:off x="6146465" y="2186079"/>
            <a:ext cx="460695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b</a:t>
            </a:r>
            <a:r>
              <a:rPr lang="en-US" sz="1100" baseline="-25000" dirty="0" smtClean="0"/>
              <a:t>3</a:t>
            </a:r>
            <a:endParaRPr lang="nl-NL" sz="1100" baseline="-25000" dirty="0"/>
          </a:p>
        </p:txBody>
      </p:sp>
      <p:sp>
        <p:nvSpPr>
          <p:cNvPr id="175" name="Tekstvak 174"/>
          <p:cNvSpPr txBox="1"/>
          <p:nvPr/>
        </p:nvSpPr>
        <p:spPr>
          <a:xfrm>
            <a:off x="6039349" y="4092726"/>
            <a:ext cx="460695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b</a:t>
            </a:r>
            <a:r>
              <a:rPr lang="en-US" sz="1100" baseline="-25000" dirty="0" smtClean="0"/>
              <a:t>3</a:t>
            </a:r>
            <a:endParaRPr lang="nl-NL" sz="1100" baseline="-25000" dirty="0"/>
          </a:p>
        </p:txBody>
      </p:sp>
      <p:sp>
        <p:nvSpPr>
          <p:cNvPr id="177" name="Tekstvak 176"/>
          <p:cNvSpPr txBox="1"/>
          <p:nvPr/>
        </p:nvSpPr>
        <p:spPr>
          <a:xfrm>
            <a:off x="3897037" y="4092726"/>
            <a:ext cx="460695" cy="3298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Symbol" pitchFamily="18" charset="2"/>
              </a:rPr>
              <a:t>b</a:t>
            </a:r>
            <a:r>
              <a:rPr lang="en-US" sz="1100" baseline="-25000" dirty="0" smtClean="0"/>
              <a:t>2</a:t>
            </a:r>
            <a:endParaRPr lang="nl-NL" sz="1100" baseline="-25000" dirty="0"/>
          </a:p>
        </p:txBody>
      </p:sp>
      <p:sp>
        <p:nvSpPr>
          <p:cNvPr id="181" name="Tekstvak 180"/>
          <p:cNvSpPr txBox="1"/>
          <p:nvPr/>
        </p:nvSpPr>
        <p:spPr>
          <a:xfrm>
            <a:off x="1124502" y="5157342"/>
            <a:ext cx="410621" cy="3880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nl-NL" sz="1400" dirty="0"/>
          </a:p>
        </p:txBody>
      </p:sp>
      <p:sp>
        <p:nvSpPr>
          <p:cNvPr id="182" name="Tekstvak 181"/>
          <p:cNvSpPr txBox="1"/>
          <p:nvPr/>
        </p:nvSpPr>
        <p:spPr>
          <a:xfrm>
            <a:off x="1112030" y="1096567"/>
            <a:ext cx="410621" cy="3880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nl-NL" sz="1400" dirty="0"/>
          </a:p>
        </p:txBody>
      </p:sp>
      <p:cxnSp>
        <p:nvCxnSpPr>
          <p:cNvPr id="113" name="Curved Connector 112"/>
          <p:cNvCxnSpPr>
            <a:stCxn id="13" idx="6"/>
            <a:endCxn id="110" idx="6"/>
          </p:cNvCxnSpPr>
          <p:nvPr/>
        </p:nvCxnSpPr>
        <p:spPr>
          <a:xfrm>
            <a:off x="1112030" y="2610122"/>
            <a:ext cx="18892" cy="1391811"/>
          </a:xfrm>
          <a:prstGeom prst="curvedConnector3">
            <a:avLst>
              <a:gd name="adj1" fmla="val 180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urved Connector 117"/>
          <p:cNvCxnSpPr>
            <a:stCxn id="127" idx="6"/>
            <a:endCxn id="167" idx="6"/>
          </p:cNvCxnSpPr>
          <p:nvPr/>
        </p:nvCxnSpPr>
        <p:spPr>
          <a:xfrm>
            <a:off x="3147227" y="2004494"/>
            <a:ext cx="107116" cy="2542195"/>
          </a:xfrm>
          <a:prstGeom prst="curvedConnector3">
            <a:avLst>
              <a:gd name="adj1" fmla="val 417465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21"/>
          <p:cNvCxnSpPr>
            <a:stCxn id="164" idx="6"/>
            <a:endCxn id="166" idx="6"/>
          </p:cNvCxnSpPr>
          <p:nvPr/>
        </p:nvCxnSpPr>
        <p:spPr>
          <a:xfrm>
            <a:off x="5396655" y="2004494"/>
            <a:ext cx="107116" cy="2542195"/>
          </a:xfrm>
          <a:prstGeom prst="curvedConnector3">
            <a:avLst>
              <a:gd name="adj1" fmla="val 417465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urved Connector 125"/>
          <p:cNvCxnSpPr>
            <a:stCxn id="160" idx="6"/>
            <a:endCxn id="130" idx="6"/>
          </p:cNvCxnSpPr>
          <p:nvPr/>
        </p:nvCxnSpPr>
        <p:spPr>
          <a:xfrm>
            <a:off x="7646083" y="2004494"/>
            <a:ext cx="107116" cy="2542195"/>
          </a:xfrm>
          <a:prstGeom prst="curvedConnector3">
            <a:avLst>
              <a:gd name="adj1" fmla="val 417465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4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Anxious depression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Twins aged 3,7,10,12 Netherlands </a:t>
            </a:r>
            <a:r>
              <a:rPr lang="en-US"/>
              <a:t>Twin Register (</a:t>
            </a:r>
            <a:r>
              <a:rPr lang="en-US" smtClean="0"/>
              <a:t>NTR), </a:t>
            </a:r>
            <a:r>
              <a:rPr lang="en-US"/>
              <a:t>which includes the Young NTR (YNTR; van Beijsterveldt, Groen-Blokhuis, Hottenga, et al., 2013) </a:t>
            </a:r>
            <a:r>
              <a:rPr lang="en-US" smtClean="0"/>
              <a:t> </a:t>
            </a:r>
          </a:p>
          <a:p>
            <a:r>
              <a:rPr lang="en-US" smtClean="0"/>
              <a:t>ASEBA CBCL instruments (Achenbach), maternal ratings</a:t>
            </a:r>
          </a:p>
          <a:p>
            <a:r>
              <a:rPr lang="en-US" smtClean="0"/>
              <a:t>Observed 89%, 54%, 45%, 37% </a:t>
            </a:r>
            <a:r>
              <a:rPr lang="en-US"/>
              <a:t>(NMZ=3480)</a:t>
            </a:r>
            <a:endParaRPr lang="en-US" smtClean="0"/>
          </a:p>
          <a:p>
            <a:r>
              <a:rPr lang="en-US" smtClean="0"/>
              <a:t>Observed 89%, 50%, 39%, 32% </a:t>
            </a:r>
            <a:r>
              <a:rPr lang="en-US"/>
              <a:t>(NDZ=3145)</a:t>
            </a:r>
            <a:endParaRPr lang="en-US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7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Phenotypic correlations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844824"/>
            <a:ext cx="9073008" cy="38164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400" smtClean="0"/>
              <a:t>FIML phenotypic twin correlations</a:t>
            </a:r>
          </a:p>
          <a:p>
            <a:pPr marL="0" indent="0">
              <a:buNone/>
            </a:pPr>
            <a:endParaRPr lang="en-US" sz="6400" smtClean="0"/>
          </a:p>
          <a:p>
            <a:pPr marL="0" indent="0">
              <a:buNone/>
            </a:pPr>
            <a:r>
              <a:rPr lang="en-US" sz="6400" smtClean="0"/>
              <a:t>MZ: .71 (3), </a:t>
            </a:r>
            <a:r>
              <a:rPr lang="en-US" sz="6400"/>
              <a:t>.</a:t>
            </a:r>
            <a:r>
              <a:rPr lang="en-US" sz="6400" smtClean="0"/>
              <a:t>58 (7), </a:t>
            </a:r>
            <a:r>
              <a:rPr lang="en-US" sz="6400"/>
              <a:t>.</a:t>
            </a:r>
            <a:r>
              <a:rPr lang="en-US" sz="6400" smtClean="0"/>
              <a:t>58 (10), </a:t>
            </a:r>
            <a:r>
              <a:rPr lang="en-US" sz="6400"/>
              <a:t>and .</a:t>
            </a:r>
            <a:r>
              <a:rPr lang="en-US" sz="6400" smtClean="0"/>
              <a:t>63 (12). </a:t>
            </a:r>
          </a:p>
          <a:p>
            <a:pPr marL="0" indent="0">
              <a:buNone/>
            </a:pPr>
            <a:r>
              <a:rPr lang="en-US" sz="6400" smtClean="0"/>
              <a:t>DZ: .31 (3), </a:t>
            </a:r>
            <a:r>
              <a:rPr lang="en-US" sz="6400"/>
              <a:t>.</a:t>
            </a:r>
            <a:r>
              <a:rPr lang="en-US" sz="6400" smtClean="0"/>
              <a:t>36 (7), </a:t>
            </a:r>
            <a:r>
              <a:rPr lang="en-US" sz="6400"/>
              <a:t>.</a:t>
            </a:r>
            <a:r>
              <a:rPr lang="en-US" sz="6400" smtClean="0"/>
              <a:t>35 (10), </a:t>
            </a:r>
            <a:r>
              <a:rPr lang="en-US" sz="6400"/>
              <a:t>and .</a:t>
            </a:r>
            <a:r>
              <a:rPr lang="en-US" sz="6400" smtClean="0"/>
              <a:t>40 (12).</a:t>
            </a:r>
          </a:p>
          <a:p>
            <a:pPr marL="0" indent="0">
              <a:buNone/>
            </a:pPr>
            <a:r>
              <a:rPr lang="en-US" smtClean="0"/>
              <a:t> </a:t>
            </a:r>
          </a:p>
          <a:p>
            <a:pPr marL="0" indent="0">
              <a:buNone/>
            </a:pPr>
            <a:r>
              <a:rPr lang="en-US" sz="5800" smtClean="0"/>
              <a:t>From 7y onwards looks like ACE model</a:t>
            </a:r>
            <a:endParaRPr lang="en-US" sz="580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9512" y="559221"/>
            <a:ext cx="9073008" cy="5102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Model 		</a:t>
            </a:r>
            <a:r>
              <a:rPr lang="en-US" sz="3000" b="1" dirty="0" err="1" smtClean="0"/>
              <a:t>logl</a:t>
            </a:r>
            <a:r>
              <a:rPr lang="en-US" sz="3000" b="1" dirty="0"/>
              <a:t>		</a:t>
            </a:r>
            <a:r>
              <a:rPr lang="en-US" sz="3000" b="1" dirty="0" err="1"/>
              <a:t>npar</a:t>
            </a:r>
            <a:r>
              <a:rPr lang="en-US" sz="3000" b="1" dirty="0"/>
              <a:t>	</a:t>
            </a:r>
            <a:r>
              <a:rPr lang="en-US" sz="3000" b="1" dirty="0" smtClean="0"/>
              <a:t>AIC</a:t>
            </a:r>
            <a:r>
              <a:rPr lang="en-US" sz="3000" b="1" dirty="0"/>
              <a:t>	</a:t>
            </a:r>
            <a:r>
              <a:rPr lang="en-US" sz="3000" b="1" dirty="0" smtClean="0"/>
              <a:t>	BIC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1 </a:t>
            </a:r>
            <a:r>
              <a:rPr lang="en-US" sz="2800" dirty="0" smtClean="0">
                <a:solidFill>
                  <a:srgbClr val="0070C0"/>
                </a:solidFill>
              </a:rPr>
              <a:t>ACE</a:t>
            </a:r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		-</a:t>
            </a:r>
            <a:r>
              <a:rPr lang="en-US" sz="2800" dirty="0">
                <a:solidFill>
                  <a:srgbClr val="0070C0"/>
                </a:solidFill>
              </a:rPr>
              <a:t>69528.5	</a:t>
            </a:r>
            <a:r>
              <a:rPr lang="en-US" sz="2800" dirty="0" smtClean="0">
                <a:solidFill>
                  <a:srgbClr val="0070C0"/>
                </a:solidFill>
              </a:rPr>
              <a:t>28</a:t>
            </a:r>
            <a:r>
              <a:rPr lang="en-US" sz="2800" dirty="0">
                <a:solidFill>
                  <a:srgbClr val="0070C0"/>
                </a:solidFill>
              </a:rPr>
              <a:t>	139113	</a:t>
            </a:r>
            <a:r>
              <a:rPr lang="en-US" sz="2800" dirty="0" smtClean="0">
                <a:solidFill>
                  <a:srgbClr val="0070C0"/>
                </a:solidFill>
              </a:rPr>
              <a:t>139303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 AE</a:t>
            </a:r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		-</a:t>
            </a:r>
            <a:r>
              <a:rPr lang="en-US" sz="2800" dirty="0">
                <a:solidFill>
                  <a:srgbClr val="0070C0"/>
                </a:solidFill>
              </a:rPr>
              <a:t>69537.9	20	139115	</a:t>
            </a:r>
            <a:r>
              <a:rPr lang="en-US" sz="2800" dirty="0" smtClean="0">
                <a:solidFill>
                  <a:srgbClr val="0070C0"/>
                </a:solidFill>
              </a:rPr>
              <a:t>139251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4 </a:t>
            </a:r>
            <a:r>
              <a:rPr lang="en-US" sz="2800" dirty="0">
                <a:solidFill>
                  <a:srgbClr val="00B050"/>
                </a:solidFill>
              </a:rPr>
              <a:t>AE +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ymbol" pitchFamily="18" charset="2"/>
              </a:rPr>
              <a:t>a</a:t>
            </a:r>
            <a:r>
              <a:rPr lang="en-US" sz="2800" baseline="-25000" dirty="0" err="1" smtClean="0">
                <a:solidFill>
                  <a:srgbClr val="00B050"/>
                </a:solidFill>
              </a:rPr>
              <a:t>k</a:t>
            </a:r>
            <a:r>
              <a:rPr lang="en-US" sz="2800" dirty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latin typeface="Symbol" pitchFamily="18" charset="2"/>
              </a:rPr>
              <a:t>b</a:t>
            </a:r>
            <a:r>
              <a:rPr lang="en-US" sz="2800" baseline="-25000" dirty="0" err="1" smtClean="0">
                <a:solidFill>
                  <a:srgbClr val="00B050"/>
                </a:solidFill>
              </a:rPr>
              <a:t>k</a:t>
            </a:r>
            <a:r>
              <a:rPr lang="en-US" sz="2800" baseline="-25000" dirty="0" smtClean="0">
                <a:solidFill>
                  <a:srgbClr val="00B050"/>
                </a:solidFill>
              </a:rPr>
              <a:t>		</a:t>
            </a:r>
            <a:r>
              <a:rPr lang="en-US" sz="2800" dirty="0" smtClean="0">
                <a:solidFill>
                  <a:srgbClr val="00B050"/>
                </a:solidFill>
              </a:rPr>
              <a:t>-</a:t>
            </a:r>
            <a:r>
              <a:rPr lang="en-US" sz="2800" dirty="0">
                <a:solidFill>
                  <a:srgbClr val="00B050"/>
                </a:solidFill>
              </a:rPr>
              <a:t>69519.3	</a:t>
            </a:r>
            <a:r>
              <a:rPr lang="en-US" sz="2800" dirty="0" smtClean="0">
                <a:solidFill>
                  <a:srgbClr val="00B050"/>
                </a:solidFill>
              </a:rPr>
              <a:t>24</a:t>
            </a:r>
            <a:r>
              <a:rPr lang="en-US" sz="2800" dirty="0">
                <a:solidFill>
                  <a:srgbClr val="00B050"/>
                </a:solidFill>
              </a:rPr>
              <a:t>	</a:t>
            </a:r>
            <a:r>
              <a:rPr lang="en-US" sz="2800" u="sng" dirty="0">
                <a:solidFill>
                  <a:srgbClr val="00B050"/>
                </a:solidFill>
              </a:rPr>
              <a:t>139086</a:t>
            </a:r>
            <a:r>
              <a:rPr lang="en-US" sz="2800" dirty="0">
                <a:solidFill>
                  <a:srgbClr val="00B050"/>
                </a:solidFill>
              </a:rPr>
              <a:t>	139249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5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AE </a:t>
            </a:r>
            <a:r>
              <a:rPr lang="en-US" sz="2800" b="1" dirty="0" smtClean="0">
                <a:solidFill>
                  <a:srgbClr val="00B050"/>
                </a:solidFill>
              </a:rPr>
              <a:t>+ </a:t>
            </a:r>
            <a:r>
              <a:rPr lang="en-US" sz="2800" b="1" dirty="0" err="1">
                <a:solidFill>
                  <a:srgbClr val="00B050"/>
                </a:solidFill>
                <a:latin typeface="Symbol" pitchFamily="18" charset="2"/>
              </a:rPr>
              <a:t>b</a:t>
            </a:r>
            <a:r>
              <a:rPr lang="en-US" sz="2800" b="1" baseline="-25000" dirty="0" err="1">
                <a:solidFill>
                  <a:srgbClr val="00B050"/>
                </a:solidFill>
              </a:rPr>
              <a:t>k</a:t>
            </a:r>
            <a:r>
              <a:rPr lang="en-US" sz="2800" b="1" dirty="0">
                <a:solidFill>
                  <a:srgbClr val="00B050"/>
                </a:solidFill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</a:rPr>
              <a:t>	-</a:t>
            </a:r>
            <a:r>
              <a:rPr lang="en-US" sz="2800" b="1" dirty="0">
                <a:solidFill>
                  <a:srgbClr val="00B050"/>
                </a:solidFill>
              </a:rPr>
              <a:t>69522.1	</a:t>
            </a:r>
            <a:r>
              <a:rPr lang="en-US" sz="2800" b="1" dirty="0" smtClean="0">
                <a:solidFill>
                  <a:srgbClr val="00B050"/>
                </a:solidFill>
              </a:rPr>
              <a:t>22</a:t>
            </a:r>
            <a:r>
              <a:rPr lang="en-US" sz="2800" b="1" dirty="0">
                <a:solidFill>
                  <a:srgbClr val="00B050"/>
                </a:solidFill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</a:rPr>
              <a:t>139088	</a:t>
            </a:r>
            <a:r>
              <a:rPr lang="en-US" sz="2800" b="1" u="sng" dirty="0" smtClean="0">
                <a:solidFill>
                  <a:srgbClr val="00B050"/>
                </a:solidFill>
              </a:rPr>
              <a:t>139237</a:t>
            </a:r>
          </a:p>
          <a:p>
            <a:pPr marL="0" indent="0">
              <a:buNone/>
            </a:pPr>
            <a:endParaRPr lang="en-US" sz="30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6 ACE ph1-&gt;ph2 (2)-69522.0	24	139093	139256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7 ACE </a:t>
            </a:r>
            <a:r>
              <a:rPr lang="en-US" sz="2800" dirty="0" err="1" smtClean="0">
                <a:solidFill>
                  <a:srgbClr val="FF0000"/>
                </a:solidFill>
              </a:rPr>
              <a:t>ph</a:t>
            </a:r>
            <a:r>
              <a:rPr lang="en-US" sz="2800" dirty="0" smtClean="0">
                <a:solidFill>
                  <a:srgbClr val="FF0000"/>
                </a:solidFill>
              </a:rPr>
              <a:t>-&gt;</a:t>
            </a:r>
            <a:r>
              <a:rPr lang="en-US" sz="2800" dirty="0" err="1" smtClean="0">
                <a:solidFill>
                  <a:srgbClr val="FF0000"/>
                </a:solidFill>
              </a:rPr>
              <a:t>ph</a:t>
            </a:r>
            <a:r>
              <a:rPr lang="en-US" sz="2800" dirty="0" smtClean="0">
                <a:solidFill>
                  <a:srgbClr val="FF0000"/>
                </a:solidFill>
              </a:rPr>
              <a:t> (1)	-69537.1	22	139119	139268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7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747141" y="373191"/>
            <a:ext cx="6427609" cy="4498964"/>
            <a:chOff x="747141" y="373190"/>
            <a:chExt cx="7641283" cy="6296169"/>
          </a:xfrm>
        </p:grpSpPr>
        <p:sp>
          <p:nvSpPr>
            <p:cNvPr id="4" name="Rechthoek 3"/>
            <p:cNvSpPr/>
            <p:nvPr/>
          </p:nvSpPr>
          <p:spPr>
            <a:xfrm>
              <a:off x="1288417" y="1741922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" name="Ovaal 12"/>
            <p:cNvSpPr/>
            <p:nvPr/>
          </p:nvSpPr>
          <p:spPr>
            <a:xfrm>
              <a:off x="747141" y="2624340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6" name="Rechte verbindingslijn met pijl 15"/>
            <p:cNvCxnSpPr>
              <a:stCxn id="13" idx="7"/>
              <a:endCxn id="4" idx="2"/>
            </p:cNvCxnSpPr>
            <p:nvPr/>
          </p:nvCxnSpPr>
          <p:spPr>
            <a:xfrm flipV="1">
              <a:off x="1116748" y="2106918"/>
              <a:ext cx="388180" cy="57087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Rechthoek 108"/>
            <p:cNvSpPr/>
            <p:nvPr/>
          </p:nvSpPr>
          <p:spPr>
            <a:xfrm>
              <a:off x="1288417" y="4935631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10" name="Ovaal 109"/>
            <p:cNvSpPr/>
            <p:nvPr/>
          </p:nvSpPr>
          <p:spPr>
            <a:xfrm>
              <a:off x="747141" y="4023143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12" name="Rechte verbindingslijn met pijl 111"/>
            <p:cNvCxnSpPr>
              <a:stCxn id="110" idx="5"/>
              <a:endCxn id="109" idx="0"/>
            </p:cNvCxnSpPr>
            <p:nvPr/>
          </p:nvCxnSpPr>
          <p:spPr>
            <a:xfrm>
              <a:off x="1116748" y="4334686"/>
              <a:ext cx="388180" cy="6009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1" name="Rechthoek 130"/>
            <p:cNvSpPr/>
            <p:nvPr/>
          </p:nvSpPr>
          <p:spPr>
            <a:xfrm>
              <a:off x="3475944" y="1741922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2" name="Ovaal 131"/>
            <p:cNvSpPr/>
            <p:nvPr/>
          </p:nvSpPr>
          <p:spPr>
            <a:xfrm>
              <a:off x="2934668" y="2624340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33" name="Rechte verbindingslijn met pijl 132"/>
            <p:cNvCxnSpPr>
              <a:stCxn id="132" idx="7"/>
              <a:endCxn id="131" idx="2"/>
            </p:cNvCxnSpPr>
            <p:nvPr/>
          </p:nvCxnSpPr>
          <p:spPr>
            <a:xfrm flipV="1">
              <a:off x="3304275" y="2106918"/>
              <a:ext cx="388180" cy="57087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Rechthoek 133"/>
            <p:cNvSpPr/>
            <p:nvPr/>
          </p:nvSpPr>
          <p:spPr>
            <a:xfrm>
              <a:off x="3475944" y="4935631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35" name="Ovaal 134"/>
            <p:cNvSpPr/>
            <p:nvPr/>
          </p:nvSpPr>
          <p:spPr>
            <a:xfrm>
              <a:off x="3020502" y="4023143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37" name="Rechte verbindingslijn met pijl 136"/>
            <p:cNvCxnSpPr>
              <a:stCxn id="135" idx="5"/>
              <a:endCxn id="134" idx="0"/>
            </p:cNvCxnSpPr>
            <p:nvPr/>
          </p:nvCxnSpPr>
          <p:spPr>
            <a:xfrm>
              <a:off x="3390109" y="4334686"/>
              <a:ext cx="302346" cy="6009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0" name="Rechthoek 139"/>
            <p:cNvSpPr/>
            <p:nvPr/>
          </p:nvSpPr>
          <p:spPr>
            <a:xfrm>
              <a:off x="5749305" y="1741922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41" name="Ovaal 140"/>
            <p:cNvSpPr/>
            <p:nvPr/>
          </p:nvSpPr>
          <p:spPr>
            <a:xfrm>
              <a:off x="5208029" y="2624340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42" name="Rechte verbindingslijn met pijl 141"/>
            <p:cNvCxnSpPr>
              <a:stCxn id="141" idx="7"/>
              <a:endCxn id="140" idx="2"/>
            </p:cNvCxnSpPr>
            <p:nvPr/>
          </p:nvCxnSpPr>
          <p:spPr>
            <a:xfrm flipV="1">
              <a:off x="5577636" y="2106918"/>
              <a:ext cx="388180" cy="57087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3" name="Rechthoek 142"/>
            <p:cNvSpPr/>
            <p:nvPr/>
          </p:nvSpPr>
          <p:spPr>
            <a:xfrm>
              <a:off x="5749305" y="4935631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44" name="Ovaal 143"/>
            <p:cNvSpPr/>
            <p:nvPr/>
          </p:nvSpPr>
          <p:spPr>
            <a:xfrm>
              <a:off x="5293862" y="4023143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46" name="Rechte verbindingslijn met pijl 145"/>
            <p:cNvCxnSpPr>
              <a:stCxn id="144" idx="5"/>
              <a:endCxn id="143" idx="0"/>
            </p:cNvCxnSpPr>
            <p:nvPr/>
          </p:nvCxnSpPr>
          <p:spPr>
            <a:xfrm>
              <a:off x="5663469" y="4334686"/>
              <a:ext cx="302346" cy="6009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9" name="Rechthoek 148"/>
            <p:cNvSpPr/>
            <p:nvPr/>
          </p:nvSpPr>
          <p:spPr>
            <a:xfrm>
              <a:off x="7914410" y="1741922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nl-NL" sz="1400" dirty="0"/>
            </a:p>
          </p:txBody>
        </p:sp>
        <p:sp>
          <p:nvSpPr>
            <p:cNvPr id="150" name="Ovaal 149"/>
            <p:cNvSpPr/>
            <p:nvPr/>
          </p:nvSpPr>
          <p:spPr>
            <a:xfrm>
              <a:off x="7458968" y="2624340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51" name="Rechte verbindingslijn met pijl 150"/>
            <p:cNvCxnSpPr>
              <a:stCxn id="150" idx="7"/>
              <a:endCxn id="149" idx="2"/>
            </p:cNvCxnSpPr>
            <p:nvPr/>
          </p:nvCxnSpPr>
          <p:spPr>
            <a:xfrm flipV="1">
              <a:off x="7828575" y="2106918"/>
              <a:ext cx="302346" cy="57087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2" name="Rechthoek 151"/>
            <p:cNvSpPr/>
            <p:nvPr/>
          </p:nvSpPr>
          <p:spPr>
            <a:xfrm>
              <a:off x="7914410" y="4935631"/>
              <a:ext cx="433021" cy="36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</a:t>
              </a:r>
              <a:endParaRPr lang="nl-NL" sz="1400" dirty="0"/>
            </a:p>
          </p:txBody>
        </p:sp>
        <p:sp>
          <p:nvSpPr>
            <p:cNvPr id="153" name="Ovaal 152"/>
            <p:cNvSpPr/>
            <p:nvPr/>
          </p:nvSpPr>
          <p:spPr>
            <a:xfrm>
              <a:off x="7567223" y="4023143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</a:t>
              </a:r>
              <a:endParaRPr lang="nl-NL" sz="1400" dirty="0"/>
            </a:p>
          </p:txBody>
        </p:sp>
        <p:cxnSp>
          <p:nvCxnSpPr>
            <p:cNvPr id="189" name="Rechte verbindingslijn met pijl 188"/>
            <p:cNvCxnSpPr>
              <a:stCxn id="13" idx="6"/>
              <a:endCxn id="132" idx="2"/>
            </p:cNvCxnSpPr>
            <p:nvPr/>
          </p:nvCxnSpPr>
          <p:spPr>
            <a:xfrm>
              <a:off x="1180162" y="2806838"/>
              <a:ext cx="175450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1" name="Rechte verbindingslijn met pijl 190"/>
            <p:cNvCxnSpPr>
              <a:stCxn id="132" idx="6"/>
              <a:endCxn id="141" idx="2"/>
            </p:cNvCxnSpPr>
            <p:nvPr/>
          </p:nvCxnSpPr>
          <p:spPr>
            <a:xfrm>
              <a:off x="3367689" y="2806838"/>
              <a:ext cx="184034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3" name="Rechte verbindingslijn met pijl 192"/>
            <p:cNvCxnSpPr>
              <a:stCxn id="141" idx="6"/>
              <a:endCxn id="150" idx="2"/>
            </p:cNvCxnSpPr>
            <p:nvPr/>
          </p:nvCxnSpPr>
          <p:spPr>
            <a:xfrm>
              <a:off x="5641050" y="2806838"/>
              <a:ext cx="181791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6" name="Rechte verbindingslijn met pijl 205"/>
            <p:cNvCxnSpPr>
              <a:stCxn id="110" idx="6"/>
              <a:endCxn id="135" idx="2"/>
            </p:cNvCxnSpPr>
            <p:nvPr/>
          </p:nvCxnSpPr>
          <p:spPr>
            <a:xfrm>
              <a:off x="1180162" y="4205641"/>
              <a:ext cx="184034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Rechte verbindingslijn met pijl 207"/>
            <p:cNvCxnSpPr>
              <a:stCxn id="135" idx="6"/>
              <a:endCxn id="144" idx="2"/>
            </p:cNvCxnSpPr>
            <p:nvPr/>
          </p:nvCxnSpPr>
          <p:spPr>
            <a:xfrm>
              <a:off x="3453523" y="4205641"/>
              <a:ext cx="184034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0" name="Rechte verbindingslijn met pijl 209"/>
            <p:cNvCxnSpPr>
              <a:stCxn id="144" idx="6"/>
              <a:endCxn id="153" idx="2"/>
            </p:cNvCxnSpPr>
            <p:nvPr/>
          </p:nvCxnSpPr>
          <p:spPr>
            <a:xfrm>
              <a:off x="5726883" y="4205641"/>
              <a:ext cx="184034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Ovaal 59"/>
            <p:cNvSpPr/>
            <p:nvPr/>
          </p:nvSpPr>
          <p:spPr>
            <a:xfrm>
              <a:off x="1288417" y="920683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" name="Rechte verbindingslijn met pijl 4"/>
            <p:cNvCxnSpPr>
              <a:stCxn id="60" idx="4"/>
              <a:endCxn id="4" idx="0"/>
            </p:cNvCxnSpPr>
            <p:nvPr/>
          </p:nvCxnSpPr>
          <p:spPr>
            <a:xfrm>
              <a:off x="1504928" y="1285678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Ovaal 62"/>
            <p:cNvSpPr/>
            <p:nvPr/>
          </p:nvSpPr>
          <p:spPr>
            <a:xfrm>
              <a:off x="3453523" y="920683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4" name="Rechte verbindingslijn met pijl 63"/>
            <p:cNvCxnSpPr>
              <a:stCxn id="63" idx="4"/>
            </p:cNvCxnSpPr>
            <p:nvPr/>
          </p:nvCxnSpPr>
          <p:spPr>
            <a:xfrm>
              <a:off x="3670033" y="1285678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Ovaal 64"/>
            <p:cNvSpPr/>
            <p:nvPr/>
          </p:nvSpPr>
          <p:spPr>
            <a:xfrm>
              <a:off x="5726883" y="920683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6" name="Rechte verbindingslijn met pijl 65"/>
            <p:cNvCxnSpPr>
              <a:stCxn id="65" idx="4"/>
            </p:cNvCxnSpPr>
            <p:nvPr/>
          </p:nvCxnSpPr>
          <p:spPr>
            <a:xfrm>
              <a:off x="5943394" y="1285678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Ovaal 66"/>
            <p:cNvSpPr/>
            <p:nvPr/>
          </p:nvSpPr>
          <p:spPr>
            <a:xfrm>
              <a:off x="7891989" y="920683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8" name="Rechte verbindingslijn met pijl 67"/>
            <p:cNvCxnSpPr>
              <a:stCxn id="67" idx="4"/>
            </p:cNvCxnSpPr>
            <p:nvPr/>
          </p:nvCxnSpPr>
          <p:spPr>
            <a:xfrm>
              <a:off x="8108499" y="1285678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Rechte verbindingslijn met pijl 68"/>
            <p:cNvCxnSpPr>
              <a:stCxn id="60" idx="6"/>
              <a:endCxn id="63" idx="2"/>
            </p:cNvCxnSpPr>
            <p:nvPr/>
          </p:nvCxnSpPr>
          <p:spPr>
            <a:xfrm>
              <a:off x="1721438" y="1103181"/>
              <a:ext cx="1732084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Rechte verbindingslijn met pijl 71"/>
            <p:cNvCxnSpPr>
              <a:stCxn id="63" idx="6"/>
              <a:endCxn id="65" idx="2"/>
            </p:cNvCxnSpPr>
            <p:nvPr/>
          </p:nvCxnSpPr>
          <p:spPr>
            <a:xfrm>
              <a:off x="3886544" y="1103181"/>
              <a:ext cx="1840340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Rechte verbindingslijn met pijl 75"/>
            <p:cNvCxnSpPr>
              <a:stCxn id="65" idx="6"/>
              <a:endCxn id="67" idx="2"/>
            </p:cNvCxnSpPr>
            <p:nvPr/>
          </p:nvCxnSpPr>
          <p:spPr>
            <a:xfrm>
              <a:off x="6159905" y="1103181"/>
              <a:ext cx="1732084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9" name="Ovaal 78"/>
            <p:cNvSpPr/>
            <p:nvPr/>
          </p:nvSpPr>
          <p:spPr>
            <a:xfrm>
              <a:off x="1288417" y="5756871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0" name="Rechte verbindingslijn met pijl 79"/>
            <p:cNvCxnSpPr>
              <a:stCxn id="79" idx="0"/>
              <a:endCxn id="109" idx="2"/>
            </p:cNvCxnSpPr>
            <p:nvPr/>
          </p:nvCxnSpPr>
          <p:spPr>
            <a:xfrm flipV="1">
              <a:off x="1504928" y="5300627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>
              <a:stCxn id="79" idx="6"/>
              <a:endCxn id="85" idx="2"/>
            </p:cNvCxnSpPr>
            <p:nvPr/>
          </p:nvCxnSpPr>
          <p:spPr>
            <a:xfrm>
              <a:off x="1721438" y="5939368"/>
              <a:ext cx="1732084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3453523" y="5756871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6" name="Rechte verbindingslijn met pijl 85"/>
            <p:cNvCxnSpPr>
              <a:stCxn id="85" idx="0"/>
            </p:cNvCxnSpPr>
            <p:nvPr/>
          </p:nvCxnSpPr>
          <p:spPr>
            <a:xfrm flipV="1">
              <a:off x="3670033" y="5300627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Rechte verbindingslijn met pijl 86"/>
            <p:cNvCxnSpPr>
              <a:stCxn id="85" idx="6"/>
              <a:endCxn id="88" idx="2"/>
            </p:cNvCxnSpPr>
            <p:nvPr/>
          </p:nvCxnSpPr>
          <p:spPr>
            <a:xfrm>
              <a:off x="3886544" y="5939368"/>
              <a:ext cx="1903754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8" name="Ovaal 87"/>
            <p:cNvSpPr/>
            <p:nvPr/>
          </p:nvSpPr>
          <p:spPr>
            <a:xfrm>
              <a:off x="5790297" y="5756871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9" name="Rechte verbindingslijn met pijl 88"/>
            <p:cNvCxnSpPr>
              <a:stCxn id="88" idx="0"/>
            </p:cNvCxnSpPr>
            <p:nvPr/>
          </p:nvCxnSpPr>
          <p:spPr>
            <a:xfrm flipV="1">
              <a:off x="6006808" y="5300627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Rechte verbindingslijn met pijl 89"/>
            <p:cNvCxnSpPr>
              <a:stCxn id="88" idx="6"/>
              <a:endCxn id="91" idx="2"/>
            </p:cNvCxnSpPr>
            <p:nvPr/>
          </p:nvCxnSpPr>
          <p:spPr>
            <a:xfrm>
              <a:off x="6223319" y="5939368"/>
              <a:ext cx="1732084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1" name="Ovaal 90"/>
            <p:cNvSpPr/>
            <p:nvPr/>
          </p:nvSpPr>
          <p:spPr>
            <a:xfrm>
              <a:off x="7955403" y="5756871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92" name="Rechte verbindingslijn met pijl 91"/>
            <p:cNvCxnSpPr>
              <a:stCxn id="91" idx="0"/>
            </p:cNvCxnSpPr>
            <p:nvPr/>
          </p:nvCxnSpPr>
          <p:spPr>
            <a:xfrm flipV="1">
              <a:off x="8171913" y="5300627"/>
              <a:ext cx="0" cy="456244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Gekromde verbindingslijn 18"/>
            <p:cNvCxnSpPr>
              <a:stCxn id="60" idx="2"/>
              <a:endCxn id="79" idx="2"/>
            </p:cNvCxnSpPr>
            <p:nvPr/>
          </p:nvCxnSpPr>
          <p:spPr>
            <a:xfrm rot="10800000" flipV="1">
              <a:off x="1288417" y="1103181"/>
              <a:ext cx="19093" cy="4836188"/>
            </a:xfrm>
            <a:prstGeom prst="curvedConnector3">
              <a:avLst>
                <a:gd name="adj1" fmla="val 4781819"/>
              </a:avLst>
            </a:prstGeom>
            <a:ln>
              <a:solidFill>
                <a:schemeClr val="bg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Gekromde verbindingslijn 113"/>
            <p:cNvCxnSpPr>
              <a:stCxn id="99" idx="2"/>
              <a:endCxn id="106" idx="2"/>
            </p:cNvCxnSpPr>
            <p:nvPr/>
          </p:nvCxnSpPr>
          <p:spPr>
            <a:xfrm rot="10800000" flipV="1">
              <a:off x="2912246" y="555688"/>
              <a:ext cx="108255" cy="5931174"/>
            </a:xfrm>
            <a:prstGeom prst="curvedConnector3">
              <a:avLst>
                <a:gd name="adj1" fmla="val 417465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Gekromde verbindingslijn 114"/>
            <p:cNvCxnSpPr>
              <a:stCxn id="100" idx="2"/>
              <a:endCxn id="107" idx="2"/>
            </p:cNvCxnSpPr>
            <p:nvPr/>
          </p:nvCxnSpPr>
          <p:spPr>
            <a:xfrm rot="10800000" flipV="1">
              <a:off x="5293862" y="555688"/>
              <a:ext cx="19093" cy="5931174"/>
            </a:xfrm>
            <a:prstGeom prst="curvedConnector3">
              <a:avLst>
                <a:gd name="adj1" fmla="val 3254543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9" name="Ovaal 98"/>
            <p:cNvSpPr/>
            <p:nvPr/>
          </p:nvSpPr>
          <p:spPr>
            <a:xfrm>
              <a:off x="3020502" y="373190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0" name="Ovaal 99"/>
            <p:cNvSpPr/>
            <p:nvPr/>
          </p:nvSpPr>
          <p:spPr>
            <a:xfrm>
              <a:off x="5293862" y="373190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1" name="Ovaal 100"/>
            <p:cNvSpPr/>
            <p:nvPr/>
          </p:nvSpPr>
          <p:spPr>
            <a:xfrm>
              <a:off x="7350713" y="373190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" name="Rechte verbindingslijn met pijl 7"/>
            <p:cNvCxnSpPr>
              <a:stCxn id="99" idx="5"/>
              <a:endCxn id="63" idx="0"/>
            </p:cNvCxnSpPr>
            <p:nvPr/>
          </p:nvCxnSpPr>
          <p:spPr>
            <a:xfrm>
              <a:off x="3390109" y="684733"/>
              <a:ext cx="279925" cy="2359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10"/>
            <p:cNvCxnSpPr>
              <a:stCxn id="100" idx="5"/>
              <a:endCxn id="65" idx="0"/>
            </p:cNvCxnSpPr>
            <p:nvPr/>
          </p:nvCxnSpPr>
          <p:spPr>
            <a:xfrm>
              <a:off x="5663469" y="684733"/>
              <a:ext cx="279925" cy="2359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met pijl 14"/>
            <p:cNvCxnSpPr>
              <a:stCxn id="101" idx="5"/>
              <a:endCxn id="67" idx="0"/>
            </p:cNvCxnSpPr>
            <p:nvPr/>
          </p:nvCxnSpPr>
          <p:spPr>
            <a:xfrm>
              <a:off x="7720320" y="684733"/>
              <a:ext cx="388180" cy="2359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/>
            <p:cNvSpPr/>
            <p:nvPr/>
          </p:nvSpPr>
          <p:spPr>
            <a:xfrm>
              <a:off x="2912246" y="6304364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7" name="Ovaal 106"/>
            <p:cNvSpPr/>
            <p:nvPr/>
          </p:nvSpPr>
          <p:spPr>
            <a:xfrm>
              <a:off x="5293862" y="6304364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Ovaal 107"/>
            <p:cNvSpPr/>
            <p:nvPr/>
          </p:nvSpPr>
          <p:spPr>
            <a:xfrm>
              <a:off x="7458968" y="6304364"/>
              <a:ext cx="433021" cy="36499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a</a:t>
              </a:r>
              <a:endParaRPr lang="nl-NL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3" name="Rechte verbindingslijn met pijl 22"/>
            <p:cNvCxnSpPr>
              <a:stCxn id="106" idx="7"/>
              <a:endCxn id="85" idx="4"/>
            </p:cNvCxnSpPr>
            <p:nvPr/>
          </p:nvCxnSpPr>
          <p:spPr>
            <a:xfrm flipV="1">
              <a:off x="3281854" y="6121866"/>
              <a:ext cx="388180" cy="2359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>
              <a:stCxn id="107" idx="7"/>
              <a:endCxn id="88" idx="4"/>
            </p:cNvCxnSpPr>
            <p:nvPr/>
          </p:nvCxnSpPr>
          <p:spPr>
            <a:xfrm flipV="1">
              <a:off x="5663469" y="6121866"/>
              <a:ext cx="343339" cy="2359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met pijl 26"/>
            <p:cNvCxnSpPr>
              <a:stCxn id="108" idx="7"/>
              <a:endCxn id="91" idx="4"/>
            </p:cNvCxnSpPr>
            <p:nvPr/>
          </p:nvCxnSpPr>
          <p:spPr>
            <a:xfrm flipV="1">
              <a:off x="7828575" y="6121866"/>
              <a:ext cx="343339" cy="23595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kromde verbindingslijn 123"/>
            <p:cNvCxnSpPr>
              <a:stCxn id="101" idx="2"/>
              <a:endCxn id="108" idx="2"/>
            </p:cNvCxnSpPr>
            <p:nvPr/>
          </p:nvCxnSpPr>
          <p:spPr>
            <a:xfrm rot="10800000" flipH="1" flipV="1">
              <a:off x="7350713" y="555688"/>
              <a:ext cx="108255" cy="5931174"/>
            </a:xfrm>
            <a:prstGeom prst="curvedConnector3">
              <a:avLst>
                <a:gd name="adj1" fmla="val -317465"/>
              </a:avLst>
            </a:prstGeom>
            <a:ln>
              <a:solidFill>
                <a:schemeClr val="bg1">
                  <a:lumMod val="65000"/>
                </a:schemeClr>
              </a:solidFill>
              <a:headEnd type="arrow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7" name="Ovaal 126"/>
            <p:cNvSpPr/>
            <p:nvPr/>
          </p:nvSpPr>
          <p:spPr>
            <a:xfrm>
              <a:off x="2803991" y="2015669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30" name="Ovaal 129"/>
            <p:cNvSpPr/>
            <p:nvPr/>
          </p:nvSpPr>
          <p:spPr>
            <a:xfrm>
              <a:off x="7458968" y="4570636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0" name="Ovaal 159"/>
            <p:cNvSpPr/>
            <p:nvPr/>
          </p:nvSpPr>
          <p:spPr>
            <a:xfrm>
              <a:off x="7350713" y="2015669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4" name="Ovaal 163"/>
            <p:cNvSpPr/>
            <p:nvPr/>
          </p:nvSpPr>
          <p:spPr>
            <a:xfrm>
              <a:off x="5077352" y="2015669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6" name="Ovaal 165"/>
            <p:cNvSpPr/>
            <p:nvPr/>
          </p:nvSpPr>
          <p:spPr>
            <a:xfrm>
              <a:off x="5185607" y="4570636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sp>
          <p:nvSpPr>
            <p:cNvPr id="167" name="Ovaal 166"/>
            <p:cNvSpPr/>
            <p:nvPr/>
          </p:nvSpPr>
          <p:spPr>
            <a:xfrm>
              <a:off x="2912246" y="4570636"/>
              <a:ext cx="433021" cy="364995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</a:t>
              </a:r>
              <a:endParaRPr lang="nl-NL" sz="1400" dirty="0"/>
            </a:p>
          </p:txBody>
        </p:sp>
        <p:cxnSp>
          <p:nvCxnSpPr>
            <p:cNvPr id="40" name="Rechte verbindingslijn met pijl 39"/>
            <p:cNvCxnSpPr>
              <a:stCxn id="127" idx="4"/>
              <a:endCxn id="132" idx="0"/>
            </p:cNvCxnSpPr>
            <p:nvPr/>
          </p:nvCxnSpPr>
          <p:spPr>
            <a:xfrm>
              <a:off x="3020502" y="2380664"/>
              <a:ext cx="130677" cy="243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Rechte verbindingslijn met pijl 41"/>
            <p:cNvCxnSpPr>
              <a:stCxn id="164" idx="4"/>
              <a:endCxn id="141" idx="0"/>
            </p:cNvCxnSpPr>
            <p:nvPr/>
          </p:nvCxnSpPr>
          <p:spPr>
            <a:xfrm>
              <a:off x="5293862" y="2380664"/>
              <a:ext cx="130677" cy="243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Rechte verbindingslijn met pijl 43"/>
            <p:cNvCxnSpPr>
              <a:stCxn id="160" idx="4"/>
              <a:endCxn id="150" idx="0"/>
            </p:cNvCxnSpPr>
            <p:nvPr/>
          </p:nvCxnSpPr>
          <p:spPr>
            <a:xfrm>
              <a:off x="7567223" y="2380664"/>
              <a:ext cx="108255" cy="243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Rechte verbindingslijn met pijl 45"/>
            <p:cNvCxnSpPr>
              <a:stCxn id="167" idx="0"/>
              <a:endCxn id="135" idx="4"/>
            </p:cNvCxnSpPr>
            <p:nvPr/>
          </p:nvCxnSpPr>
          <p:spPr>
            <a:xfrm flipV="1">
              <a:off x="3128757" y="4388138"/>
              <a:ext cx="108255" cy="1824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Rechte verbindingslijn met pijl 47"/>
            <p:cNvCxnSpPr>
              <a:stCxn id="166" idx="0"/>
              <a:endCxn id="144" idx="4"/>
            </p:cNvCxnSpPr>
            <p:nvPr/>
          </p:nvCxnSpPr>
          <p:spPr>
            <a:xfrm flipV="1">
              <a:off x="5402118" y="4388138"/>
              <a:ext cx="108255" cy="1824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Rechte verbindingslijn met pijl 51"/>
            <p:cNvCxnSpPr>
              <a:stCxn id="130" idx="0"/>
              <a:endCxn id="153" idx="4"/>
            </p:cNvCxnSpPr>
            <p:nvPr/>
          </p:nvCxnSpPr>
          <p:spPr>
            <a:xfrm flipV="1">
              <a:off x="7675478" y="4388138"/>
              <a:ext cx="108255" cy="1824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8" name="Tekstvak 177"/>
            <p:cNvSpPr txBox="1"/>
            <p:nvPr/>
          </p:nvSpPr>
          <p:spPr>
            <a:xfrm>
              <a:off x="963652" y="436311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nl-NL" sz="1400" dirty="0"/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963652" y="219816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nl-NL" sz="1400" dirty="0"/>
            </a:p>
          </p:txBody>
        </p:sp>
        <p:cxnSp>
          <p:nvCxnSpPr>
            <p:cNvPr id="7" name="Rechte verbindingslijn met pijl 6"/>
            <p:cNvCxnSpPr>
              <a:stCxn id="4" idx="3"/>
              <a:endCxn id="135" idx="0"/>
            </p:cNvCxnSpPr>
            <p:nvPr/>
          </p:nvCxnSpPr>
          <p:spPr>
            <a:xfrm>
              <a:off x="1721438" y="1924420"/>
              <a:ext cx="1515574" cy="20987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met pijl 9"/>
            <p:cNvCxnSpPr>
              <a:stCxn id="109" idx="3"/>
              <a:endCxn id="132" idx="4"/>
            </p:cNvCxnSpPr>
            <p:nvPr/>
          </p:nvCxnSpPr>
          <p:spPr>
            <a:xfrm flipV="1">
              <a:off x="1721438" y="2989335"/>
              <a:ext cx="1429740" cy="21287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met pijl 19"/>
            <p:cNvCxnSpPr>
              <a:stCxn id="134" idx="3"/>
              <a:endCxn id="141" idx="4"/>
            </p:cNvCxnSpPr>
            <p:nvPr/>
          </p:nvCxnSpPr>
          <p:spPr>
            <a:xfrm flipV="1">
              <a:off x="3908965" y="2989335"/>
              <a:ext cx="1515574" cy="21287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/>
            <p:cNvCxnSpPr>
              <a:stCxn id="131" idx="3"/>
              <a:endCxn id="144" idx="0"/>
            </p:cNvCxnSpPr>
            <p:nvPr/>
          </p:nvCxnSpPr>
          <p:spPr>
            <a:xfrm>
              <a:off x="3908965" y="1924420"/>
              <a:ext cx="1601408" cy="20987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140" idx="3"/>
              <a:endCxn id="153" idx="0"/>
            </p:cNvCxnSpPr>
            <p:nvPr/>
          </p:nvCxnSpPr>
          <p:spPr>
            <a:xfrm>
              <a:off x="6182326" y="1924420"/>
              <a:ext cx="1601408" cy="20987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met pijl 46"/>
            <p:cNvCxnSpPr>
              <a:stCxn id="143" idx="3"/>
              <a:endCxn id="150" idx="4"/>
            </p:cNvCxnSpPr>
            <p:nvPr/>
          </p:nvCxnSpPr>
          <p:spPr>
            <a:xfrm flipV="1">
              <a:off x="6182326" y="2989335"/>
              <a:ext cx="1493152" cy="212879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kstvak 168"/>
            <p:cNvSpPr txBox="1"/>
            <p:nvPr/>
          </p:nvSpPr>
          <p:spPr>
            <a:xfrm>
              <a:off x="2098600" y="2029605"/>
              <a:ext cx="457176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  <a:r>
                <a:rPr lang="en-US" sz="2400" baseline="-25000" dirty="0"/>
                <a:t>1</a:t>
              </a:r>
              <a:endParaRPr lang="nl-NL" sz="2400" baseline="-25000" dirty="0"/>
            </a:p>
          </p:txBody>
        </p:sp>
        <p:sp>
          <p:nvSpPr>
            <p:cNvPr id="181" name="Tekstvak 180"/>
            <p:cNvSpPr txBox="1"/>
            <p:nvPr/>
          </p:nvSpPr>
          <p:spPr>
            <a:xfrm>
              <a:off x="1192766" y="536685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nl-NL" sz="1400" dirty="0"/>
            </a:p>
          </p:txBody>
        </p:sp>
        <p:sp>
          <p:nvSpPr>
            <p:cNvPr id="182" name="Tekstvak 181"/>
            <p:cNvSpPr txBox="1"/>
            <p:nvPr/>
          </p:nvSpPr>
          <p:spPr>
            <a:xfrm>
              <a:off x="1180162" y="128567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nl-NL" sz="1400" dirty="0"/>
            </a:p>
          </p:txBody>
        </p:sp>
      </p:grp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54</a:t>
            </a:fld>
            <a:endParaRPr lang="nl-NL"/>
          </a:p>
        </p:txBody>
      </p:sp>
      <p:cxnSp>
        <p:nvCxnSpPr>
          <p:cNvPr id="102" name="Rechte verbindingslijn met pijl 101"/>
          <p:cNvCxnSpPr>
            <a:stCxn id="153" idx="5"/>
            <a:endCxn id="152" idx="0"/>
          </p:cNvCxnSpPr>
          <p:nvPr/>
        </p:nvCxnSpPr>
        <p:spPr>
          <a:xfrm>
            <a:off x="6794883" y="3203900"/>
            <a:ext cx="163263" cy="4294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Tekstvak 102"/>
          <p:cNvSpPr txBox="1"/>
          <p:nvPr/>
        </p:nvSpPr>
        <p:spPr>
          <a:xfrm>
            <a:off x="3754784" y="1527175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 smtClean="0"/>
              <a:t>2</a:t>
            </a:r>
            <a:endParaRPr lang="nl-NL" sz="2400" baseline="-25000" dirty="0"/>
          </a:p>
        </p:txBody>
      </p:sp>
      <p:sp>
        <p:nvSpPr>
          <p:cNvPr id="104" name="Tekstvak 103"/>
          <p:cNvSpPr txBox="1"/>
          <p:nvPr/>
        </p:nvSpPr>
        <p:spPr>
          <a:xfrm>
            <a:off x="1810568" y="3140968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/>
              <a:t>1</a:t>
            </a:r>
            <a:endParaRPr lang="nl-NL" sz="2400" baseline="-25000" dirty="0"/>
          </a:p>
        </p:txBody>
      </p:sp>
      <p:sp>
        <p:nvSpPr>
          <p:cNvPr id="105" name="Tekstvak 104"/>
          <p:cNvSpPr txBox="1"/>
          <p:nvPr/>
        </p:nvSpPr>
        <p:spPr>
          <a:xfrm>
            <a:off x="3610768" y="321297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 smtClean="0"/>
              <a:t>2</a:t>
            </a:r>
            <a:endParaRPr lang="nl-NL" sz="2400" baseline="-25000" dirty="0"/>
          </a:p>
        </p:txBody>
      </p:sp>
      <p:sp>
        <p:nvSpPr>
          <p:cNvPr id="111" name="Tekstvak 110"/>
          <p:cNvSpPr txBox="1"/>
          <p:nvPr/>
        </p:nvSpPr>
        <p:spPr>
          <a:xfrm>
            <a:off x="5580112" y="321297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 smtClean="0"/>
              <a:t>2</a:t>
            </a:r>
            <a:endParaRPr lang="nl-NL" sz="2400" baseline="-25000" dirty="0"/>
          </a:p>
        </p:txBody>
      </p:sp>
      <p:sp>
        <p:nvSpPr>
          <p:cNvPr id="113" name="Tekstvak 112"/>
          <p:cNvSpPr txBox="1"/>
          <p:nvPr/>
        </p:nvSpPr>
        <p:spPr>
          <a:xfrm>
            <a:off x="5652120" y="1556792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baseline="-25000" dirty="0" smtClean="0"/>
              <a:t>2</a:t>
            </a:r>
            <a:endParaRPr lang="nl-NL" sz="2400" baseline="-25000" dirty="0"/>
          </a:p>
        </p:txBody>
      </p:sp>
      <p:sp>
        <p:nvSpPr>
          <p:cNvPr id="6" name="Rechthoek 5"/>
          <p:cNvSpPr/>
          <p:nvPr/>
        </p:nvSpPr>
        <p:spPr>
          <a:xfrm>
            <a:off x="323528" y="544522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Symbol" pitchFamily="18" charset="2"/>
              </a:rPr>
              <a:t>b</a:t>
            </a:r>
            <a:r>
              <a:rPr lang="en-US" sz="3200" baseline="-25000"/>
              <a:t>1</a:t>
            </a:r>
            <a:r>
              <a:rPr lang="en-US" sz="3200"/>
              <a:t>=0.123 (s.e. .041) and </a:t>
            </a:r>
            <a:r>
              <a:rPr lang="en-US" sz="3200">
                <a:latin typeface="Symbol" pitchFamily="18" charset="2"/>
              </a:rPr>
              <a:t>b</a:t>
            </a:r>
            <a:r>
              <a:rPr lang="en-US" sz="3200" baseline="-25000"/>
              <a:t>2 </a:t>
            </a:r>
            <a:r>
              <a:rPr lang="en-US" sz="3200"/>
              <a:t>= </a:t>
            </a:r>
            <a:r>
              <a:rPr lang="en-US" sz="3200">
                <a:latin typeface="Symbol" pitchFamily="18" charset="2"/>
              </a:rPr>
              <a:t>b</a:t>
            </a:r>
            <a:r>
              <a:rPr lang="en-US" sz="3200" baseline="-25000"/>
              <a:t>3 </a:t>
            </a:r>
            <a:r>
              <a:rPr lang="en-US" sz="3200"/>
              <a:t>= 0.062 (s.e. .027)</a:t>
            </a:r>
          </a:p>
        </p:txBody>
      </p:sp>
    </p:spTree>
    <p:extLst>
      <p:ext uri="{BB962C8B-B14F-4D97-AF65-F5344CB8AC3E}">
        <p14:creationId xmlns:p14="http://schemas.microsoft.com/office/powerpoint/2010/main" val="42085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55</a:t>
            </a:fld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179512" y="548680"/>
            <a:ext cx="8892480" cy="528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estimates in the analysis of Anxiety from 3y to 12y. ML estimates and robust standard errors in parentheses in the AE simplex with parameter </a:t>
            </a:r>
            <a:r>
              <a:rPr lang="en-US" dirty="0" err="1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-69522.1). </a:t>
            </a:r>
            <a:endParaRPr lang="nl-NL" sz="1200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t=1 (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3y)		t=2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(7y)	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t=3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(10y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	t=4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(12y)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At,t-1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-		0.277 (.062)	0.886 (.099)	0.790 (.100)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[z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2.450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(.098)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1.881 (.152)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1.189 (.302)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1.214 (.277)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Et,t-1		-		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0.414 (.182)	1.017 (.232)	0.799 (.125)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[z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1.034 (.240)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1.173 (.229)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1.212 (.307)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0.728 (.477)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0.956 (.227)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0.956 (.227)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0.956 (.227)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0.956 (.227)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1.375 (.173)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1.375 (.173)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1.375 (.173)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1.375 (.173)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 		0.123 (.041)	</a:t>
            </a:r>
            <a:endParaRPr lang="nl-NL" dirty="0"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 		0.062 (.027)</a:t>
            </a:r>
            <a:endParaRPr lang="nl-NL" dirty="0">
              <a:effectLst/>
              <a:latin typeface="Univer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56</a:t>
            </a:fld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179512" y="116632"/>
            <a:ext cx="878497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A1				E1</a:t>
            </a:r>
            <a:r>
              <a:rPr lang="en-US" sz="1600" dirty="0" smtClean="0"/>
              <a:t>		 </a:t>
            </a:r>
            <a:endParaRPr lang="en-US" dirty="0" smtClean="0"/>
          </a:p>
          <a:p>
            <a:r>
              <a:rPr lang="en-US" sz="1200" dirty="0" smtClean="0"/>
              <a:t>1.00								</a:t>
            </a:r>
            <a:r>
              <a:rPr lang="en-US" sz="2800" dirty="0" smtClean="0"/>
              <a:t>A1</a:t>
            </a:r>
            <a:endParaRPr lang="en-US" sz="2800" dirty="0"/>
          </a:p>
          <a:p>
            <a:r>
              <a:rPr lang="en-US" sz="1200" dirty="0"/>
              <a:t>0.34 </a:t>
            </a:r>
            <a:r>
              <a:rPr lang="en-US" sz="1200" dirty="0" smtClean="0"/>
              <a:t>1.00</a:t>
            </a:r>
            <a:endParaRPr lang="en-US" sz="1200" dirty="0"/>
          </a:p>
          <a:p>
            <a:r>
              <a:rPr lang="en-US" sz="1200" dirty="0"/>
              <a:t>0.28 0.83 1.00</a:t>
            </a:r>
          </a:p>
          <a:p>
            <a:r>
              <a:rPr lang="en-US" sz="1200" dirty="0"/>
              <a:t>0.23 0.67 0.81 </a:t>
            </a:r>
            <a:r>
              <a:rPr lang="en-US" sz="1200" dirty="0" smtClean="0"/>
              <a:t>1.00</a:t>
            </a:r>
          </a:p>
          <a:p>
            <a:endParaRPr lang="en-US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0.00 </a:t>
            </a:r>
            <a:r>
              <a:rPr lang="en-US" sz="2400" b="1" dirty="0">
                <a:solidFill>
                  <a:srgbClr val="FF0000"/>
                </a:solidFill>
              </a:rPr>
              <a:t>0.00 0.00 0.00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200" dirty="0" smtClean="0"/>
              <a:t>1.00</a:t>
            </a:r>
            <a:r>
              <a:rPr lang="en-US" dirty="0" smtClean="0"/>
              <a:t>				</a:t>
            </a:r>
            <a:r>
              <a:rPr lang="en-US" sz="2800" dirty="0" smtClean="0"/>
              <a:t>E1</a:t>
            </a:r>
            <a:endParaRPr lang="en-US" sz="2800" dirty="0"/>
          </a:p>
          <a:p>
            <a:r>
              <a:rPr lang="en-US" sz="2400" b="1" dirty="0">
                <a:solidFill>
                  <a:srgbClr val="FF0000"/>
                </a:solidFill>
              </a:rPr>
              <a:t>0.12 0.04 0.03 0.03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200" dirty="0" smtClean="0"/>
              <a:t>0.33 </a:t>
            </a:r>
            <a:r>
              <a:rPr lang="en-US" sz="1200" dirty="0"/>
              <a:t>1.00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0.11 0.07 0.06 0.04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200" dirty="0" smtClean="0"/>
              <a:t>0.25 </a:t>
            </a:r>
            <a:r>
              <a:rPr lang="en-US" sz="1200" dirty="0"/>
              <a:t>0.74 1.00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0.12 0.10 0.10 0.08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200" dirty="0" smtClean="0"/>
              <a:t>0.22 </a:t>
            </a:r>
            <a:r>
              <a:rPr lang="en-US" sz="1200" dirty="0"/>
              <a:t>0.66 0.89 </a:t>
            </a:r>
            <a:r>
              <a:rPr lang="en-US" sz="1200" dirty="0" smtClean="0"/>
              <a:t>1.00</a:t>
            </a:r>
          </a:p>
          <a:p>
            <a:endParaRPr lang="en-US" dirty="0"/>
          </a:p>
          <a:p>
            <a:r>
              <a:rPr lang="en-US" sz="1400" dirty="0" smtClean="0"/>
              <a:t>0.50 </a:t>
            </a:r>
            <a:r>
              <a:rPr lang="en-US" sz="1400" dirty="0"/>
              <a:t>0.17 0.14 0.11 	</a:t>
            </a:r>
            <a:r>
              <a:rPr lang="en-US" sz="1400" dirty="0" smtClean="0"/>
              <a:t>			</a:t>
            </a:r>
            <a:r>
              <a:rPr lang="en-US" sz="1400" dirty="0"/>
              <a:t>	</a:t>
            </a:r>
            <a:r>
              <a:rPr lang="en-US" sz="1400" dirty="0" smtClean="0"/>
              <a:t> 		</a:t>
            </a:r>
            <a:r>
              <a:rPr lang="en-US" sz="2800" dirty="0" smtClean="0"/>
              <a:t>A2</a:t>
            </a:r>
            <a:endParaRPr lang="en-US" sz="2800" dirty="0"/>
          </a:p>
          <a:p>
            <a:r>
              <a:rPr lang="en-US" sz="1400" dirty="0"/>
              <a:t>0.17 0.50 0.42 0.34 	</a:t>
            </a:r>
            <a:r>
              <a:rPr lang="en-US" sz="1400" dirty="0" smtClean="0"/>
              <a:t>	 </a:t>
            </a:r>
            <a:r>
              <a:rPr lang="en-US" sz="1400" dirty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Correlated E – But not C!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1400" dirty="0"/>
              <a:t>0.14 0.42 0.50 0.41 	</a:t>
            </a:r>
            <a:r>
              <a:rPr lang="en-US" sz="1400" dirty="0" smtClean="0"/>
              <a:t>	  </a:t>
            </a:r>
            <a:endParaRPr lang="en-US" sz="1400" dirty="0"/>
          </a:p>
          <a:p>
            <a:r>
              <a:rPr lang="en-US" sz="1400" dirty="0"/>
              <a:t>0.11 0.34 0.41 0.50	</a:t>
            </a:r>
            <a:r>
              <a:rPr lang="en-US" sz="1400" dirty="0" smtClean="0"/>
              <a:t>	</a:t>
            </a:r>
            <a:r>
              <a:rPr lang="en-US" dirty="0" smtClean="0"/>
              <a:t>	 </a:t>
            </a: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sz="2400" b="1" dirty="0" smtClean="0"/>
              <a:t>0.00 </a:t>
            </a:r>
            <a:r>
              <a:rPr lang="en-US" sz="2400" b="1" dirty="0"/>
              <a:t>0.00 0.00 0.00	</a:t>
            </a: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0.00 </a:t>
            </a:r>
            <a:r>
              <a:rPr lang="en-US" sz="2400" b="1" dirty="0">
                <a:solidFill>
                  <a:srgbClr val="00B050"/>
                </a:solidFill>
              </a:rPr>
              <a:t>0.10 0.09 0.09 </a:t>
            </a:r>
            <a:r>
              <a:rPr lang="en-US" sz="2400" b="1" dirty="0"/>
              <a:t>	</a:t>
            </a:r>
            <a:r>
              <a:rPr lang="en-US" sz="2400" b="1" dirty="0" smtClean="0"/>
              <a:t> 	</a:t>
            </a:r>
            <a:r>
              <a:rPr lang="en-US" sz="2800" dirty="0" smtClean="0"/>
              <a:t>E2</a:t>
            </a:r>
            <a:endParaRPr lang="en-US" sz="2800" dirty="0"/>
          </a:p>
          <a:p>
            <a:r>
              <a:rPr lang="en-US" sz="2400" b="1" dirty="0"/>
              <a:t>0.23 0.08 0.07 0.05	</a:t>
            </a: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0.10 </a:t>
            </a:r>
            <a:r>
              <a:rPr lang="en-US" sz="2400" b="1" dirty="0">
                <a:solidFill>
                  <a:srgbClr val="00B050"/>
                </a:solidFill>
              </a:rPr>
              <a:t>0.09 0.11 0.15 </a:t>
            </a:r>
            <a:r>
              <a:rPr lang="en-US" sz="2400" b="1" dirty="0"/>
              <a:t>	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b="1" dirty="0"/>
              <a:t>0.20 0.13 0.11 0.09 	</a:t>
            </a: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0.09 </a:t>
            </a:r>
            <a:r>
              <a:rPr lang="en-US" sz="2400" b="1" dirty="0">
                <a:solidFill>
                  <a:srgbClr val="00B050"/>
                </a:solidFill>
              </a:rPr>
              <a:t>0.11 0.12 0.18 </a:t>
            </a:r>
            <a:r>
              <a:rPr lang="en-US" sz="2400" b="1" dirty="0"/>
              <a:t>	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b="1" dirty="0"/>
              <a:t>0.20 0.18 0.18 0.14 	</a:t>
            </a: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B050"/>
                </a:solidFill>
              </a:rPr>
              <a:t>0.09 </a:t>
            </a:r>
            <a:r>
              <a:rPr lang="en-US" sz="2400" b="1" dirty="0">
                <a:solidFill>
                  <a:srgbClr val="00B050"/>
                </a:solidFill>
              </a:rPr>
              <a:t>0.15 0.18 0.22 </a:t>
            </a:r>
            <a:endParaRPr lang="en-US" sz="1600" dirty="0"/>
          </a:p>
        </p:txBody>
      </p:sp>
      <p:sp>
        <p:nvSpPr>
          <p:cNvPr id="3" name="Ovaal 2"/>
          <p:cNvSpPr/>
          <p:nvPr/>
        </p:nvSpPr>
        <p:spPr>
          <a:xfrm>
            <a:off x="-36512" y="1556792"/>
            <a:ext cx="3096344" cy="20882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al 4"/>
          <p:cNvSpPr/>
          <p:nvPr/>
        </p:nvSpPr>
        <p:spPr>
          <a:xfrm>
            <a:off x="3635896" y="4941168"/>
            <a:ext cx="3024336" cy="208823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vak 5"/>
          <p:cNvSpPr txBox="1"/>
          <p:nvPr/>
        </p:nvSpPr>
        <p:spPr>
          <a:xfrm>
            <a:off x="3779912" y="1124744"/>
            <a:ext cx="2651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G-E covariance</a:t>
            </a:r>
            <a:endParaRPr lang="en-US" sz="3200">
              <a:solidFill>
                <a:srgbClr val="FF0000"/>
              </a:solidFill>
            </a:endParaRPr>
          </a:p>
        </p:txBody>
      </p:sp>
      <p:cxnSp>
        <p:nvCxnSpPr>
          <p:cNvPr id="8" name="Rechte verbindingslijn met pijl 7"/>
          <p:cNvCxnSpPr>
            <a:endCxn id="3" idx="7"/>
          </p:cNvCxnSpPr>
          <p:nvPr/>
        </p:nvCxnSpPr>
        <p:spPr>
          <a:xfrm flipH="1">
            <a:off x="2606383" y="1417131"/>
            <a:ext cx="1173529" cy="445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endCxn id="5" idx="0"/>
          </p:cNvCxnSpPr>
          <p:nvPr/>
        </p:nvCxnSpPr>
        <p:spPr>
          <a:xfrm flipH="1">
            <a:off x="5148064" y="4509120"/>
            <a:ext cx="4680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0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997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Identification #2 T=4 </a:t>
            </a:r>
            <a:br>
              <a:rPr lang="en-US" dirty="0" smtClean="0"/>
            </a:br>
            <a:r>
              <a:rPr lang="en-US" dirty="0" smtClean="0"/>
              <a:t>b</a:t>
            </a:r>
            <a:r>
              <a:rPr lang="en-US" baseline="-25000" dirty="0" smtClean="0"/>
              <a:t>A2,1</a:t>
            </a:r>
            <a:r>
              <a:rPr lang="en-US" dirty="0" smtClean="0"/>
              <a:t> </a:t>
            </a:r>
            <a:r>
              <a:rPr lang="en-US" dirty="0"/>
              <a:t>=b</a:t>
            </a:r>
            <a:r>
              <a:rPr lang="en-US" baseline="-25000" dirty="0"/>
              <a:t>A3,2</a:t>
            </a:r>
            <a:r>
              <a:rPr lang="en-US" dirty="0"/>
              <a:t> =b</a:t>
            </a:r>
            <a:r>
              <a:rPr lang="en-US" baseline="-25000" dirty="0"/>
              <a:t>A4,3 </a:t>
            </a:r>
            <a:r>
              <a:rPr lang="en-US" baseline="-25000" dirty="0" smtClean="0"/>
              <a:t> </a:t>
            </a:r>
            <a:r>
              <a:rPr lang="en-US" dirty="0" smtClean="0"/>
              <a:t>OR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dirty="0" smtClean="0"/>
              <a:t>b</a:t>
            </a:r>
            <a:r>
              <a:rPr lang="en-US" baseline="-25000" dirty="0" smtClean="0"/>
              <a:t>C2,1</a:t>
            </a:r>
            <a:r>
              <a:rPr lang="en-US" dirty="0" smtClean="0"/>
              <a:t> </a:t>
            </a:r>
            <a:r>
              <a:rPr lang="en-US" dirty="0"/>
              <a:t>=b</a:t>
            </a:r>
            <a:r>
              <a:rPr lang="en-US" baseline="-25000" dirty="0"/>
              <a:t>C3,2</a:t>
            </a:r>
            <a:r>
              <a:rPr lang="en-US" dirty="0"/>
              <a:t> =</a:t>
            </a:r>
            <a:r>
              <a:rPr lang="en-US" dirty="0" smtClean="0"/>
              <a:t>b</a:t>
            </a:r>
            <a:r>
              <a:rPr lang="en-US" baseline="-25000" dirty="0" smtClean="0"/>
              <a:t>C4,3</a:t>
            </a:r>
            <a:r>
              <a:rPr lang="en-US" dirty="0" smtClean="0"/>
              <a:t> OR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dirty="0" smtClean="0"/>
              <a:t>b</a:t>
            </a:r>
            <a:r>
              <a:rPr lang="en-US" baseline="-25000" dirty="0" smtClean="0"/>
              <a:t>E2,1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b</a:t>
            </a:r>
            <a:r>
              <a:rPr lang="en-US" baseline="-25000" dirty="0" smtClean="0"/>
              <a:t>E3,2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b</a:t>
            </a:r>
            <a:r>
              <a:rPr lang="en-US" baseline="-25000" dirty="0" smtClean="0"/>
              <a:t>E4,3 </a:t>
            </a:r>
            <a:r>
              <a:rPr lang="en-US" dirty="0" smtClean="0"/>
              <a:t>OR (of course)</a:t>
            </a:r>
            <a:br>
              <a:rPr lang="en-US" dirty="0" smtClean="0"/>
            </a:br>
            <a:r>
              <a:rPr lang="en-US" dirty="0"/>
              <a:t>b</a:t>
            </a:r>
            <a:r>
              <a:rPr lang="en-US" baseline="-25000" dirty="0"/>
              <a:t>C2,1</a:t>
            </a:r>
            <a:r>
              <a:rPr lang="en-US" dirty="0"/>
              <a:t> =b</a:t>
            </a:r>
            <a:r>
              <a:rPr lang="en-US" baseline="-25000" dirty="0"/>
              <a:t>C3,2</a:t>
            </a:r>
            <a:r>
              <a:rPr lang="en-US" dirty="0"/>
              <a:t> =</a:t>
            </a:r>
            <a:r>
              <a:rPr lang="en-US" dirty="0" smtClean="0"/>
              <a:t>b</a:t>
            </a:r>
            <a:r>
              <a:rPr lang="en-US" baseline="-25000" dirty="0" smtClean="0"/>
              <a:t>C4,3</a:t>
            </a:r>
            <a:r>
              <a:rPr lang="en-US" dirty="0"/>
              <a:t> </a:t>
            </a:r>
            <a:r>
              <a:rPr lang="en-US" dirty="0" smtClean="0"/>
              <a:t>= b</a:t>
            </a:r>
            <a:r>
              <a:rPr lang="en-US" baseline="-25000" dirty="0" smtClean="0"/>
              <a:t>E2,1</a:t>
            </a:r>
            <a:r>
              <a:rPr lang="en-US" dirty="0" smtClean="0"/>
              <a:t>=b</a:t>
            </a:r>
            <a:r>
              <a:rPr lang="en-US" baseline="-25000" dirty="0" smtClean="0"/>
              <a:t>E3,2</a:t>
            </a:r>
            <a:r>
              <a:rPr lang="en-US" dirty="0" smtClean="0"/>
              <a:t> </a:t>
            </a:r>
            <a:r>
              <a:rPr lang="en-US" dirty="0"/>
              <a:t>=b</a:t>
            </a:r>
            <a:r>
              <a:rPr lang="en-US" baseline="-25000" dirty="0"/>
              <a:t>E4,3 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1684784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rgbClr val="0070C0"/>
                </a:solidFill>
              </a:rPr>
              <a:t>ph</a:t>
            </a:r>
            <a:r>
              <a:rPr lang="en-US" baseline="-25000" smtClean="0">
                <a:solidFill>
                  <a:srgbClr val="0070C0"/>
                </a:solidFill>
              </a:rPr>
              <a:t>ti</a:t>
            </a:r>
            <a:r>
              <a:rPr lang="en-US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aseline="-25000" smtClean="0">
                <a:solidFill>
                  <a:srgbClr val="0070C0"/>
                </a:solidFill>
                <a:sym typeface="Wingdings" pitchFamily="2" charset="2"/>
              </a:rPr>
              <a:t>(t+1)j 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(i=j) </a:t>
            </a:r>
            <a:r>
              <a:rPr lang="en-US" smtClean="0">
                <a:solidFill>
                  <a:srgbClr val="0070C0"/>
                </a:solidFill>
              </a:rPr>
              <a:t> 		ph</a:t>
            </a:r>
            <a:r>
              <a:rPr lang="en-US" baseline="-25000" smtClean="0">
                <a:solidFill>
                  <a:srgbClr val="0070C0"/>
                </a:solidFill>
              </a:rPr>
              <a:t>ti</a:t>
            </a:r>
            <a:r>
              <a:rPr lang="en-US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E</a:t>
            </a:r>
            <a:r>
              <a:rPr lang="en-US" baseline="-25000" smtClean="0">
                <a:solidFill>
                  <a:srgbClr val="0070C0"/>
                </a:solidFill>
                <a:sym typeface="Wingdings" pitchFamily="2" charset="2"/>
              </a:rPr>
              <a:t>(t+1)j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US" smtClean="0">
                <a:solidFill>
                  <a:srgbClr val="0070C0"/>
                </a:solidFill>
                <a:sym typeface="Wingdings" pitchFamily="2" charset="2"/>
              </a:rPr>
              <a:t>i≠j</a:t>
            </a:r>
            <a:r>
              <a:rPr lang="en-US">
                <a:solidFill>
                  <a:srgbClr val="0070C0"/>
                </a:solidFill>
                <a:sym typeface="Wingdings" pitchFamily="2" charset="2"/>
              </a:rPr>
              <a:t>)</a:t>
            </a:r>
            <a:endParaRPr lang="en-US" smtClean="0">
              <a:solidFill>
                <a:srgbClr val="0070C0"/>
              </a:solidFill>
              <a:latin typeface="Symbol" pitchFamily="18" charset="2"/>
            </a:endParaRPr>
          </a:p>
          <a:p>
            <a:pPr marL="0" indent="0">
              <a:buNone/>
            </a:pPr>
            <a:r>
              <a:rPr lang="en-US" smtClean="0">
                <a:latin typeface="Symbol" pitchFamily="18" charset="2"/>
              </a:rPr>
              <a:t>a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smtClean="0">
                <a:latin typeface="Symbol" pitchFamily="18" charset="2"/>
              </a:rPr>
              <a:t>a</a:t>
            </a:r>
            <a:r>
              <a:rPr lang="en-US" baseline="-25000" smtClean="0"/>
              <a:t>2</a:t>
            </a:r>
            <a:r>
              <a:rPr lang="en-US" smtClean="0"/>
              <a:t>, </a:t>
            </a:r>
            <a:r>
              <a:rPr lang="en-US" smtClean="0">
                <a:latin typeface="Symbol" pitchFamily="18" charset="2"/>
              </a:rPr>
              <a:t>a</a:t>
            </a:r>
            <a:r>
              <a:rPr lang="en-US" baseline="-25000" smtClean="0"/>
              <a:t>3</a:t>
            </a:r>
            <a:r>
              <a:rPr lang="en-US" smtClean="0"/>
              <a:t> </a:t>
            </a:r>
            <a:r>
              <a:rPr lang="en-US">
                <a:sym typeface="Wingdings" pitchFamily="2" charset="2"/>
              </a:rPr>
              <a:t>		</a:t>
            </a:r>
            <a:r>
              <a:rPr lang="en-US" smtClean="0">
                <a:sym typeface="Wingdings" pitchFamily="2" charset="2"/>
              </a:rPr>
              <a:t>	</a:t>
            </a:r>
            <a:r>
              <a:rPr lang="en-US" smtClean="0">
                <a:latin typeface="Symbol" pitchFamily="18" charset="2"/>
              </a:rPr>
              <a:t>b</a:t>
            </a:r>
            <a:r>
              <a:rPr lang="en-US" baseline="-25000" smtClean="0"/>
              <a:t>1</a:t>
            </a:r>
            <a:r>
              <a:rPr lang="en-US"/>
              <a:t>, </a:t>
            </a:r>
            <a:r>
              <a:rPr lang="en-US" smtClean="0">
                <a:latin typeface="Symbol" pitchFamily="18" charset="2"/>
              </a:rPr>
              <a:t>b</a:t>
            </a:r>
            <a:r>
              <a:rPr lang="en-US" baseline="-25000" smtClean="0"/>
              <a:t>2</a:t>
            </a:r>
            <a:r>
              <a:rPr lang="en-US"/>
              <a:t>, </a:t>
            </a:r>
            <a:r>
              <a:rPr lang="en-US" smtClean="0">
                <a:latin typeface="Symbol" pitchFamily="18" charset="2"/>
              </a:rPr>
              <a:t>b</a:t>
            </a:r>
            <a:r>
              <a:rPr lang="en-US" baseline="-25000" smtClean="0"/>
              <a:t>3	</a:t>
            </a:r>
            <a:r>
              <a:rPr lang="en-US"/>
              <a:t> </a:t>
            </a:r>
            <a:endParaRPr lang="en-US" smtClean="0">
              <a:sym typeface="Wingdings" pitchFamily="2" charset="2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6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43"/>
          <p:cNvSpPr txBox="1"/>
          <p:nvPr/>
        </p:nvSpPr>
        <p:spPr>
          <a:xfrm>
            <a:off x="1241470" y="692696"/>
            <a:ext cx="5135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var(y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b</a:t>
            </a:r>
            <a:r>
              <a:rPr lang="nl-NL" sz="3200" baseline="-25000" dirty="0" smtClean="0"/>
              <a:t>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var(x</a:t>
            </a:r>
            <a:r>
              <a:rPr lang="nl-NL" sz="3200" baseline="-25000" dirty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/>
              <a:t>c</a:t>
            </a:r>
            <a:r>
              <a:rPr lang="nl-NL" sz="3200" dirty="0" smtClean="0"/>
              <a:t>ov(x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,x</a:t>
            </a:r>
            <a:r>
              <a:rPr lang="nl-NL" sz="3200" baseline="-25000" dirty="0" smtClean="0"/>
              <a:t>t-1</a:t>
            </a:r>
            <a:r>
              <a:rPr lang="nl-NL" sz="3200" dirty="0" smtClean="0"/>
              <a:t>) = b</a:t>
            </a:r>
            <a:r>
              <a:rPr lang="nl-NL" sz="3200" baseline="-25000" dirty="0" smtClean="0"/>
              <a:t>t-1,t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65266" y="3452227"/>
            <a:ext cx="75738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</a:rPr>
              <a:t>Reliability at each t, rel(t) </a:t>
            </a:r>
            <a:r>
              <a:rPr lang="nl-NL" sz="3200" dirty="0" smtClean="0"/>
              <a:t>: </a:t>
            </a:r>
          </a:p>
          <a:p>
            <a:r>
              <a:rPr lang="nl-NL" sz="3200" dirty="0" smtClean="0"/>
              <a:t>rel(x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= var(x</a:t>
            </a:r>
            <a:r>
              <a:rPr lang="nl-NL" sz="3200" baseline="-25000" dirty="0"/>
              <a:t>1</a:t>
            </a:r>
            <a:r>
              <a:rPr lang="nl-NL" sz="3200" dirty="0"/>
              <a:t>) </a:t>
            </a:r>
            <a:r>
              <a:rPr lang="nl-NL" sz="3200" dirty="0" smtClean="0"/>
              <a:t>/ {var(x</a:t>
            </a:r>
            <a:r>
              <a:rPr lang="nl-NL" sz="3200" baseline="-25000" dirty="0" smtClean="0"/>
              <a:t>1</a:t>
            </a:r>
            <a:r>
              <a:rPr lang="nl-NL" sz="3200" dirty="0"/>
              <a:t>) + var(e</a:t>
            </a:r>
            <a:r>
              <a:rPr lang="nl-NL" sz="3200" baseline="-25000" dirty="0"/>
              <a:t>1</a:t>
            </a:r>
            <a:r>
              <a:rPr lang="nl-NL" sz="3200" dirty="0" smtClean="0"/>
              <a:t>)}</a:t>
            </a:r>
          </a:p>
          <a:p>
            <a:r>
              <a:rPr lang="nl-NL" sz="3200" dirty="0" smtClean="0">
                <a:solidFill>
                  <a:srgbClr val="FF0000"/>
                </a:solidFill>
              </a:rPr>
              <a:t>Interpretation:</a:t>
            </a:r>
            <a:endParaRPr lang="nl-NL" sz="3200" dirty="0">
              <a:solidFill>
                <a:srgbClr val="FF0000"/>
              </a:solidFill>
            </a:endParaRPr>
          </a:p>
          <a:p>
            <a:r>
              <a:rPr lang="nl-NL" sz="3200" dirty="0" smtClean="0"/>
              <a:t>% of variance in y at t due to latent x at t </a:t>
            </a:r>
            <a:endParaRPr lang="nl-NL" sz="3200" dirty="0"/>
          </a:p>
          <a:p>
            <a:endParaRPr lang="nl-N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65266" y="2564904"/>
            <a:ext cx="3535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Standardized stats I: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3336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43"/>
          <p:cNvSpPr txBox="1"/>
          <p:nvPr/>
        </p:nvSpPr>
        <p:spPr>
          <a:xfrm>
            <a:off x="1259632" y="404664"/>
            <a:ext cx="5135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var(y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b</a:t>
            </a:r>
            <a:r>
              <a:rPr lang="nl-NL" sz="3200" baseline="-25000" dirty="0" smtClean="0"/>
              <a:t>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var(x</a:t>
            </a:r>
            <a:r>
              <a:rPr lang="nl-NL" sz="3200" baseline="-25000" dirty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/>
              <a:t>c</a:t>
            </a:r>
            <a:r>
              <a:rPr lang="nl-NL" sz="3200" dirty="0" smtClean="0"/>
              <a:t>ov(x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,x</a:t>
            </a:r>
            <a:r>
              <a:rPr lang="nl-NL" sz="3200" baseline="-25000" dirty="0" smtClean="0"/>
              <a:t>t-1</a:t>
            </a:r>
            <a:r>
              <a:rPr lang="nl-NL" sz="3200" dirty="0" smtClean="0"/>
              <a:t>) = b</a:t>
            </a:r>
            <a:r>
              <a:rPr lang="nl-NL" sz="3200" baseline="-25000" dirty="0" smtClean="0"/>
              <a:t>t-1,t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3140968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</a:rPr>
              <a:t>Stability </a:t>
            </a:r>
            <a:r>
              <a:rPr lang="nl-NL" sz="3200" dirty="0">
                <a:solidFill>
                  <a:srgbClr val="FF0000"/>
                </a:solidFill>
              </a:rPr>
              <a:t>at each t,t-1, stab(t,t-1): </a:t>
            </a:r>
          </a:p>
          <a:p>
            <a:r>
              <a:rPr lang="nl-NL" sz="3200" dirty="0"/>
              <a:t>b</a:t>
            </a:r>
            <a:r>
              <a:rPr lang="nl-NL" sz="3200" baseline="-25000" dirty="0"/>
              <a:t>t-1,t</a:t>
            </a:r>
            <a:r>
              <a:rPr lang="nl-NL" sz="3200" baseline="30000" dirty="0"/>
              <a:t>2</a:t>
            </a:r>
            <a:r>
              <a:rPr lang="nl-NL" sz="3200" baseline="-25000" dirty="0"/>
              <a:t> </a:t>
            </a:r>
            <a:r>
              <a:rPr lang="nl-NL" sz="3200" dirty="0"/>
              <a:t>var(x</a:t>
            </a:r>
            <a:r>
              <a:rPr lang="nl-NL" sz="3200" baseline="-25000" dirty="0"/>
              <a:t>t</a:t>
            </a:r>
            <a:r>
              <a:rPr lang="nl-NL" sz="3200" dirty="0"/>
              <a:t>)  / {b</a:t>
            </a:r>
            <a:r>
              <a:rPr lang="nl-NL" sz="3200" baseline="-25000" dirty="0"/>
              <a:t>t-1,t</a:t>
            </a:r>
            <a:r>
              <a:rPr lang="nl-NL" sz="3200" baseline="30000" dirty="0"/>
              <a:t>2</a:t>
            </a:r>
            <a:r>
              <a:rPr lang="nl-NL" sz="3200" baseline="-25000" dirty="0"/>
              <a:t> </a:t>
            </a:r>
            <a:r>
              <a:rPr lang="nl-NL" sz="3200" dirty="0"/>
              <a:t>var(x</a:t>
            </a:r>
            <a:r>
              <a:rPr lang="nl-NL" sz="3200" baseline="-25000" dirty="0"/>
              <a:t>t</a:t>
            </a:r>
            <a:r>
              <a:rPr lang="nl-NL" sz="3200" dirty="0"/>
              <a:t>) + var(</a:t>
            </a:r>
            <a:r>
              <a:rPr lang="nl-NL" sz="3200" dirty="0">
                <a:latin typeface="Symbol" panose="05050102010706020507" pitchFamily="18" charset="2"/>
              </a:rPr>
              <a:t>z</a:t>
            </a:r>
            <a:r>
              <a:rPr lang="nl-NL" sz="3200" dirty="0"/>
              <a:t>x</a:t>
            </a:r>
            <a:r>
              <a:rPr lang="nl-NL" sz="3200" baseline="-25000" dirty="0"/>
              <a:t>t</a:t>
            </a:r>
            <a:r>
              <a:rPr lang="nl-NL" sz="3200" dirty="0"/>
              <a:t>)}</a:t>
            </a:r>
            <a:endParaRPr lang="nl-NL" sz="3200" baseline="-25000" dirty="0"/>
          </a:p>
          <a:p>
            <a:r>
              <a:rPr lang="nl-NL" sz="3200" dirty="0" smtClean="0">
                <a:solidFill>
                  <a:srgbClr val="FF0000"/>
                </a:solidFill>
              </a:rPr>
              <a:t>Interpretation: </a:t>
            </a:r>
          </a:p>
          <a:p>
            <a:r>
              <a:rPr lang="nl-NL" sz="3200" dirty="0" smtClean="0"/>
              <a:t>%  of the variance in x at t explained by regression on x at t-1 (latent level!)</a:t>
            </a:r>
            <a:endParaRPr lang="nl-N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337266"/>
            <a:ext cx="3639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Standardized stats II: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5745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143"/>
          <p:cNvSpPr txBox="1"/>
          <p:nvPr/>
        </p:nvSpPr>
        <p:spPr>
          <a:xfrm>
            <a:off x="1214873" y="692696"/>
            <a:ext cx="5135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var(y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1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= </a:t>
            </a:r>
            <a:r>
              <a:rPr lang="nl-NL" sz="3200" dirty="0" smtClean="0"/>
              <a:t>b</a:t>
            </a:r>
            <a:r>
              <a:rPr lang="nl-NL" sz="3200" baseline="-25000" dirty="0" smtClean="0"/>
              <a:t>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 smtClean="0"/>
              <a:t>var(x</a:t>
            </a:r>
            <a:r>
              <a:rPr lang="nl-NL" sz="3200" baseline="-25000" dirty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</a:t>
            </a:r>
            <a:endParaRPr lang="nl-NL" sz="3200" baseline="-25000" dirty="0"/>
          </a:p>
          <a:p>
            <a:r>
              <a:rPr lang="nl-NL" sz="3200" dirty="0"/>
              <a:t>c</a:t>
            </a:r>
            <a:r>
              <a:rPr lang="nl-NL" sz="3200" dirty="0" smtClean="0"/>
              <a:t>ov(x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,x</a:t>
            </a:r>
            <a:r>
              <a:rPr lang="nl-NL" sz="3200" baseline="-25000" dirty="0" smtClean="0"/>
              <a:t>t-1</a:t>
            </a:r>
            <a:r>
              <a:rPr lang="nl-NL" sz="3200" dirty="0" smtClean="0"/>
              <a:t>) = b</a:t>
            </a:r>
            <a:r>
              <a:rPr lang="nl-NL" sz="3200" baseline="-25000" dirty="0" smtClean="0"/>
              <a:t>t-1,t</a:t>
            </a:r>
            <a:r>
              <a:rPr lang="nl-NL" sz="3200" dirty="0" smtClean="0"/>
              <a:t>var(x</a:t>
            </a:r>
            <a:r>
              <a:rPr lang="nl-NL" sz="3200" baseline="-25000" dirty="0" smtClean="0"/>
              <a:t>t</a:t>
            </a:r>
            <a:r>
              <a:rPr lang="nl-NL" sz="32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29217" y="3212976"/>
            <a:ext cx="68407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</a:rPr>
              <a:t>Correlation t,t-1, cor(t,t-1): </a:t>
            </a:r>
          </a:p>
          <a:p>
            <a:r>
              <a:rPr lang="nl-NL" sz="3200" dirty="0" smtClean="0"/>
              <a:t>b</a:t>
            </a:r>
            <a:r>
              <a:rPr lang="nl-NL" sz="3200" baseline="-25000" dirty="0" smtClean="0"/>
              <a:t>t-1,t</a:t>
            </a:r>
            <a:r>
              <a:rPr lang="nl-NL" sz="3200" baseline="30000" dirty="0" smtClean="0"/>
              <a:t>2</a:t>
            </a:r>
            <a:r>
              <a:rPr lang="nl-NL" sz="3200" baseline="-25000" dirty="0" smtClean="0"/>
              <a:t> </a:t>
            </a:r>
            <a:r>
              <a:rPr lang="nl-NL" sz="3200" dirty="0"/>
              <a:t>var(x</a:t>
            </a:r>
            <a:r>
              <a:rPr lang="nl-NL" sz="3200" baseline="-25000" dirty="0"/>
              <a:t>t</a:t>
            </a:r>
            <a:r>
              <a:rPr lang="nl-NL" sz="3200" dirty="0"/>
              <a:t>) </a:t>
            </a:r>
            <a:r>
              <a:rPr lang="nl-NL" sz="3200" dirty="0" smtClean="0"/>
              <a:t> / {sd(y</a:t>
            </a:r>
            <a:r>
              <a:rPr lang="nl-NL" sz="3200" baseline="-25000" dirty="0" smtClean="0"/>
              <a:t>t-1</a:t>
            </a:r>
            <a:r>
              <a:rPr lang="nl-NL" sz="3200" dirty="0" smtClean="0"/>
              <a:t>) * sd(y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)}</a:t>
            </a:r>
          </a:p>
          <a:p>
            <a:r>
              <a:rPr lang="nl-NL" sz="3200" dirty="0" smtClean="0"/>
              <a:t>sd(y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=  </a:t>
            </a:r>
            <a:r>
              <a:rPr lang="nl-NL" sz="3200" dirty="0" smtClean="0"/>
              <a:t>sqrt(var(x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 </a:t>
            </a:r>
            <a:r>
              <a:rPr lang="nl-NL" sz="3200" dirty="0"/>
              <a:t>+ </a:t>
            </a:r>
            <a:r>
              <a:rPr lang="nl-NL" sz="3200" dirty="0" smtClean="0"/>
              <a:t>var(e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))</a:t>
            </a:r>
          </a:p>
          <a:p>
            <a:r>
              <a:rPr lang="nl-NL" sz="3200" dirty="0"/>
              <a:t>var(x</a:t>
            </a:r>
            <a:r>
              <a:rPr lang="nl-NL" sz="3200" baseline="-25000" dirty="0"/>
              <a:t>t</a:t>
            </a:r>
            <a:r>
              <a:rPr lang="nl-NL" sz="3200" dirty="0"/>
              <a:t>) = b</a:t>
            </a:r>
            <a:r>
              <a:rPr lang="nl-NL" sz="3200" baseline="-25000" dirty="0"/>
              <a:t>t-1,t</a:t>
            </a:r>
            <a:r>
              <a:rPr lang="nl-NL" sz="3200" baseline="30000" dirty="0"/>
              <a:t>2</a:t>
            </a:r>
            <a:r>
              <a:rPr lang="nl-NL" sz="3200" baseline="-25000" dirty="0"/>
              <a:t> </a:t>
            </a:r>
            <a:r>
              <a:rPr lang="nl-NL" sz="3200" dirty="0"/>
              <a:t>var(x</a:t>
            </a:r>
            <a:r>
              <a:rPr lang="nl-NL" sz="3200" baseline="-25000" dirty="0"/>
              <a:t>t</a:t>
            </a:r>
            <a:r>
              <a:rPr lang="nl-NL" sz="3200" dirty="0"/>
              <a:t>) + </a:t>
            </a:r>
            <a:r>
              <a:rPr lang="nl-NL" sz="3200" dirty="0" smtClean="0"/>
              <a:t>var(</a:t>
            </a:r>
            <a:r>
              <a:rPr lang="nl-NL" sz="3200" dirty="0" smtClean="0">
                <a:latin typeface="Symbol" panose="05050102010706020507" pitchFamily="18" charset="2"/>
              </a:rPr>
              <a:t>z</a:t>
            </a:r>
            <a:r>
              <a:rPr lang="nl-NL" sz="3200" dirty="0" smtClean="0"/>
              <a:t>x</a:t>
            </a:r>
            <a:r>
              <a:rPr lang="nl-NL" sz="3200" baseline="-25000" dirty="0" smtClean="0"/>
              <a:t>t</a:t>
            </a:r>
            <a:r>
              <a:rPr lang="nl-NL" sz="3200" dirty="0" smtClean="0"/>
              <a:t>)</a:t>
            </a:r>
          </a:p>
          <a:p>
            <a:r>
              <a:rPr lang="nl-NL" sz="3200" dirty="0" smtClean="0">
                <a:solidFill>
                  <a:srgbClr val="FF0000"/>
                </a:solidFill>
              </a:rPr>
              <a:t>Interpretation: </a:t>
            </a:r>
          </a:p>
          <a:p>
            <a:r>
              <a:rPr lang="nl-NL" sz="3200" dirty="0" smtClean="0"/>
              <a:t>strength of linear relationship</a:t>
            </a:r>
            <a:endParaRPr lang="nl-NL" sz="3200" baseline="-25000" dirty="0"/>
          </a:p>
          <a:p>
            <a:endParaRPr lang="nl-N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65266" y="2564904"/>
            <a:ext cx="3743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Standardized stats III: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4782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9</a:t>
            </a:fld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1079289" y="3815452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 </a:t>
            </a:r>
            <a:endParaRPr lang="nl-NL" dirty="0"/>
          </a:p>
          <a:p>
            <a:r>
              <a:rPr lang="nl-NL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1.0000</a:t>
            </a:r>
            <a:endParaRPr lang="nl-NL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0.6400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1.000</a:t>
            </a:r>
            <a:endParaRPr lang="nl-NL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0.5120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0.640</a:t>
            </a:r>
            <a:r>
              <a:rPr lang="nl-NL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1.000</a:t>
            </a:r>
            <a:endParaRPr lang="nl-NL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0.4096</a:t>
            </a:r>
            <a:r>
              <a:rPr lang="nl-NL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0.512</a:t>
            </a:r>
            <a:r>
              <a:rPr lang="nl-NL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0.640</a:t>
            </a:r>
            <a:r>
              <a:rPr lang="nl-NL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1.0000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43608" y="548680"/>
            <a:ext cx="6301442" cy="2952328"/>
            <a:chOff x="1341254" y="620688"/>
            <a:chExt cx="6301442" cy="2952328"/>
          </a:xfrm>
        </p:grpSpPr>
        <p:sp>
          <p:nvSpPr>
            <p:cNvPr id="5" name="Rechthoek 5"/>
            <p:cNvSpPr/>
            <p:nvPr/>
          </p:nvSpPr>
          <p:spPr>
            <a:xfrm>
              <a:off x="1346340" y="2210799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y1</a:t>
              </a:r>
              <a:endParaRPr lang="nl-NL" sz="1400" dirty="0"/>
            </a:p>
          </p:txBody>
        </p:sp>
        <p:sp>
          <p:nvSpPr>
            <p:cNvPr id="6" name="Rechthoek 14"/>
            <p:cNvSpPr/>
            <p:nvPr/>
          </p:nvSpPr>
          <p:spPr>
            <a:xfrm>
              <a:off x="3250835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y2</a:t>
              </a:r>
              <a:endParaRPr lang="nl-NL" sz="1400" dirty="0"/>
            </a:p>
          </p:txBody>
        </p:sp>
        <p:sp>
          <p:nvSpPr>
            <p:cNvPr id="7" name="Rechthoek 23"/>
            <p:cNvSpPr/>
            <p:nvPr/>
          </p:nvSpPr>
          <p:spPr>
            <a:xfrm>
              <a:off x="5230057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y3</a:t>
              </a:r>
              <a:endParaRPr lang="nl-NL" sz="1400" dirty="0"/>
            </a:p>
          </p:txBody>
        </p:sp>
        <p:sp>
          <p:nvSpPr>
            <p:cNvPr id="8" name="Rechthoek 32"/>
            <p:cNvSpPr/>
            <p:nvPr/>
          </p:nvSpPr>
          <p:spPr>
            <a:xfrm>
              <a:off x="7115031" y="2215957"/>
              <a:ext cx="501782" cy="45432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y4</a:t>
              </a:r>
              <a:endParaRPr lang="nl-NL" sz="1400" dirty="0"/>
            </a:p>
          </p:txBody>
        </p:sp>
        <p:sp>
          <p:nvSpPr>
            <p:cNvPr id="9" name="Ovaal 50"/>
            <p:cNvSpPr/>
            <p:nvPr/>
          </p:nvSpPr>
          <p:spPr>
            <a:xfrm>
              <a:off x="1346340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x1</a:t>
              </a:r>
              <a:endParaRPr lang="nl-NL" sz="1400" dirty="0"/>
            </a:p>
          </p:txBody>
        </p:sp>
        <p:cxnSp>
          <p:nvCxnSpPr>
            <p:cNvPr id="10" name="Rechte verbindingslijn met pijl 51"/>
            <p:cNvCxnSpPr>
              <a:stCxn id="9" idx="4"/>
              <a:endCxn id="5" idx="0"/>
            </p:cNvCxnSpPr>
            <p:nvPr/>
          </p:nvCxnSpPr>
          <p:spPr>
            <a:xfrm>
              <a:off x="1597231" y="1851023"/>
              <a:ext cx="0" cy="3597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Ovaal 52"/>
            <p:cNvSpPr/>
            <p:nvPr/>
          </p:nvSpPr>
          <p:spPr>
            <a:xfrm>
              <a:off x="3231314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x2</a:t>
              </a:r>
              <a:endParaRPr lang="nl-NL" sz="1400" dirty="0"/>
            </a:p>
          </p:txBody>
        </p:sp>
        <p:cxnSp>
          <p:nvCxnSpPr>
            <p:cNvPr id="12" name="Rechte verbindingslijn met pijl 53"/>
            <p:cNvCxnSpPr>
              <a:stCxn id="11" idx="4"/>
            </p:cNvCxnSpPr>
            <p:nvPr/>
          </p:nvCxnSpPr>
          <p:spPr>
            <a:xfrm>
              <a:off x="3482205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Ovaal 54"/>
            <p:cNvSpPr/>
            <p:nvPr/>
          </p:nvSpPr>
          <p:spPr>
            <a:xfrm>
              <a:off x="5210537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x3</a:t>
              </a:r>
              <a:endParaRPr lang="nl-NL" sz="1400" dirty="0"/>
            </a:p>
          </p:txBody>
        </p:sp>
        <p:cxnSp>
          <p:nvCxnSpPr>
            <p:cNvPr id="14" name="Rechte verbindingslijn met pijl 55"/>
            <p:cNvCxnSpPr>
              <a:stCxn id="13" idx="4"/>
            </p:cNvCxnSpPr>
            <p:nvPr/>
          </p:nvCxnSpPr>
          <p:spPr>
            <a:xfrm>
              <a:off x="5461428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Ovaal 56"/>
            <p:cNvSpPr/>
            <p:nvPr/>
          </p:nvSpPr>
          <p:spPr>
            <a:xfrm>
              <a:off x="7095511" y="1396703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x4</a:t>
              </a:r>
              <a:endParaRPr lang="nl-NL" sz="1400" dirty="0"/>
            </a:p>
          </p:txBody>
        </p:sp>
        <p:cxnSp>
          <p:nvCxnSpPr>
            <p:cNvPr id="16" name="Rechte verbindingslijn met pijl 57"/>
            <p:cNvCxnSpPr>
              <a:stCxn id="15" idx="4"/>
            </p:cNvCxnSpPr>
            <p:nvPr/>
          </p:nvCxnSpPr>
          <p:spPr>
            <a:xfrm>
              <a:off x="7346402" y="1851023"/>
              <a:ext cx="1" cy="3904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Rechte verbindingslijn met pijl 58"/>
            <p:cNvCxnSpPr>
              <a:stCxn id="9" idx="6"/>
              <a:endCxn id="11" idx="2"/>
            </p:cNvCxnSpPr>
            <p:nvPr/>
          </p:nvCxnSpPr>
          <p:spPr>
            <a:xfrm>
              <a:off x="1848122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Rechte verbindingslijn met pijl 59"/>
            <p:cNvCxnSpPr>
              <a:stCxn id="11" idx="6"/>
              <a:endCxn id="13" idx="2"/>
            </p:cNvCxnSpPr>
            <p:nvPr/>
          </p:nvCxnSpPr>
          <p:spPr>
            <a:xfrm>
              <a:off x="3733096" y="1623863"/>
              <a:ext cx="14774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Rechte verbindingslijn met pijl 60"/>
            <p:cNvCxnSpPr>
              <a:stCxn id="13" idx="6"/>
              <a:endCxn id="15" idx="2"/>
            </p:cNvCxnSpPr>
            <p:nvPr/>
          </p:nvCxnSpPr>
          <p:spPr>
            <a:xfrm>
              <a:off x="5712319" y="1623863"/>
              <a:ext cx="138319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Ovaal 75"/>
            <p:cNvSpPr/>
            <p:nvPr/>
          </p:nvSpPr>
          <p:spPr>
            <a:xfrm>
              <a:off x="2918090" y="620688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latin typeface="Symbol" panose="05050102010706020507" pitchFamily="18" charset="2"/>
                </a:rPr>
                <a:t>z</a:t>
              </a:r>
              <a:r>
                <a:rPr lang="en-US" sz="1400" dirty="0" err="1" smtClean="0"/>
                <a:t>x</a:t>
              </a:r>
              <a:endParaRPr lang="nl-NL" sz="1400" dirty="0"/>
            </a:p>
          </p:txBody>
        </p:sp>
        <p:sp>
          <p:nvSpPr>
            <p:cNvPr id="21" name="Ovaal 76"/>
            <p:cNvSpPr/>
            <p:nvPr/>
          </p:nvSpPr>
          <p:spPr>
            <a:xfrm>
              <a:off x="4788024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sp>
          <p:nvSpPr>
            <p:cNvPr id="22" name="Ovaal 77"/>
            <p:cNvSpPr/>
            <p:nvPr/>
          </p:nvSpPr>
          <p:spPr>
            <a:xfrm>
              <a:off x="6662506" y="67042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latin typeface="Symbol" panose="05050102010706020507" pitchFamily="18" charset="2"/>
                </a:rPr>
                <a:t>z</a:t>
              </a:r>
              <a:r>
                <a:rPr lang="en-US" sz="1400" dirty="0" err="1"/>
                <a:t>x</a:t>
              </a:r>
              <a:endParaRPr lang="nl-NL" sz="1400" dirty="0"/>
            </a:p>
          </p:txBody>
        </p:sp>
        <p:cxnSp>
          <p:nvCxnSpPr>
            <p:cNvPr id="23" name="Rechte verbindingslijn met pijl 78"/>
            <p:cNvCxnSpPr>
              <a:stCxn id="20" idx="4"/>
              <a:endCxn id="11" idx="0"/>
            </p:cNvCxnSpPr>
            <p:nvPr/>
          </p:nvCxnSpPr>
          <p:spPr>
            <a:xfrm>
              <a:off x="3168981" y="1075008"/>
              <a:ext cx="313224" cy="32169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Rechte verbindingslijn met pijl 79"/>
            <p:cNvCxnSpPr>
              <a:stCxn id="21" idx="5"/>
              <a:endCxn id="13" idx="0"/>
            </p:cNvCxnSpPr>
            <p:nvPr/>
          </p:nvCxnSpPr>
          <p:spPr>
            <a:xfrm>
              <a:off x="5216322" y="1058210"/>
              <a:ext cx="245106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80"/>
            <p:cNvCxnSpPr>
              <a:stCxn id="22" idx="5"/>
              <a:endCxn id="15" idx="0"/>
            </p:cNvCxnSpPr>
            <p:nvPr/>
          </p:nvCxnSpPr>
          <p:spPr>
            <a:xfrm>
              <a:off x="7090804" y="1058210"/>
              <a:ext cx="255598" cy="33849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Ovaal 88"/>
            <p:cNvSpPr/>
            <p:nvPr/>
          </p:nvSpPr>
          <p:spPr>
            <a:xfrm>
              <a:off x="1341254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e1</a:t>
              </a:r>
              <a:endParaRPr lang="nl-NL" sz="1400" dirty="0"/>
            </a:p>
          </p:txBody>
        </p:sp>
        <p:cxnSp>
          <p:nvCxnSpPr>
            <p:cNvPr id="27" name="Rechte verbindingslijn met pijl 94"/>
            <p:cNvCxnSpPr>
              <a:stCxn id="26" idx="0"/>
              <a:endCxn id="5" idx="2"/>
            </p:cNvCxnSpPr>
            <p:nvPr/>
          </p:nvCxnSpPr>
          <p:spPr>
            <a:xfrm flipV="1">
              <a:off x="1592145" y="2665119"/>
              <a:ext cx="5086" cy="4535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Ovaal 91"/>
            <p:cNvSpPr/>
            <p:nvPr/>
          </p:nvSpPr>
          <p:spPr>
            <a:xfrm>
              <a:off x="7111417" y="3118696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e4</a:t>
              </a:r>
              <a:endParaRPr lang="nl-NL" sz="1400" dirty="0"/>
            </a:p>
          </p:txBody>
        </p:sp>
        <p:cxnSp>
          <p:nvCxnSpPr>
            <p:cNvPr id="29" name="Rechte verbindingslijn met pijl 94"/>
            <p:cNvCxnSpPr>
              <a:stCxn id="28" idx="0"/>
              <a:endCxn id="8" idx="2"/>
            </p:cNvCxnSpPr>
            <p:nvPr/>
          </p:nvCxnSpPr>
          <p:spPr>
            <a:xfrm flipV="1">
              <a:off x="7362308" y="2670277"/>
              <a:ext cx="3614" cy="4484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Ovaal 91"/>
            <p:cNvSpPr/>
            <p:nvPr/>
          </p:nvSpPr>
          <p:spPr>
            <a:xfrm>
              <a:off x="5229686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e3</a:t>
              </a:r>
              <a:endParaRPr lang="nl-NL" sz="1400" dirty="0"/>
            </a:p>
          </p:txBody>
        </p:sp>
        <p:cxnSp>
          <p:nvCxnSpPr>
            <p:cNvPr id="31" name="Rechte verbindingslijn met pijl 94"/>
            <p:cNvCxnSpPr>
              <a:stCxn id="30" idx="0"/>
              <a:endCxn id="7" idx="2"/>
            </p:cNvCxnSpPr>
            <p:nvPr/>
          </p:nvCxnSpPr>
          <p:spPr>
            <a:xfrm flipV="1">
              <a:off x="5480577" y="2670277"/>
              <a:ext cx="371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Ovaal 91"/>
            <p:cNvSpPr/>
            <p:nvPr/>
          </p:nvSpPr>
          <p:spPr>
            <a:xfrm>
              <a:off x="3249265" y="3114994"/>
              <a:ext cx="501782" cy="45432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e2</a:t>
              </a:r>
              <a:endParaRPr lang="nl-NL" sz="1400" dirty="0"/>
            </a:p>
          </p:txBody>
        </p:sp>
        <p:cxnSp>
          <p:nvCxnSpPr>
            <p:cNvPr id="33" name="Rechte verbindingslijn met pijl 94"/>
            <p:cNvCxnSpPr>
              <a:stCxn id="32" idx="0"/>
              <a:endCxn id="6" idx="2"/>
            </p:cNvCxnSpPr>
            <p:nvPr/>
          </p:nvCxnSpPr>
          <p:spPr>
            <a:xfrm flipV="1">
              <a:off x="3500156" y="2670277"/>
              <a:ext cx="1570" cy="44471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619672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78226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22442" y="183553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94650" y="184482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66658" y="2699628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9445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91880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19672" y="270892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nl-NL" sz="1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05996" y="1259468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.8</a:t>
              </a:r>
              <a:endParaRPr lang="nl-NL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17775" y="1196752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.8</a:t>
              </a:r>
              <a:endParaRPr lang="nl-NL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40152" y="1196752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.8</a:t>
              </a:r>
              <a:endParaRPr lang="nl-NL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600329" y="31023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.2</a:t>
            </a:r>
            <a:endParaRPr lang="nl-NL" dirty="0"/>
          </a:p>
        </p:txBody>
      </p:sp>
      <p:sp>
        <p:nvSpPr>
          <p:cNvPr id="46" name="TextBox 45"/>
          <p:cNvSpPr txBox="1"/>
          <p:nvPr/>
        </p:nvSpPr>
        <p:spPr>
          <a:xfrm>
            <a:off x="899592" y="98072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.8</a:t>
            </a:r>
            <a:endParaRPr lang="nl-NL" dirty="0"/>
          </a:p>
        </p:txBody>
      </p:sp>
      <p:sp>
        <p:nvSpPr>
          <p:cNvPr id="47" name="TextBox 46"/>
          <p:cNvSpPr txBox="1"/>
          <p:nvPr/>
        </p:nvSpPr>
        <p:spPr>
          <a:xfrm>
            <a:off x="3060478" y="40466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.288</a:t>
            </a:r>
            <a:endParaRPr lang="nl-NL" dirty="0"/>
          </a:p>
        </p:txBody>
      </p:sp>
      <p:sp>
        <p:nvSpPr>
          <p:cNvPr id="48" name="TextBox 47"/>
          <p:cNvSpPr txBox="1"/>
          <p:nvPr/>
        </p:nvSpPr>
        <p:spPr>
          <a:xfrm>
            <a:off x="4959729" y="39385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.288</a:t>
            </a:r>
            <a:endParaRPr lang="nl-NL" dirty="0"/>
          </a:p>
        </p:txBody>
      </p:sp>
      <p:sp>
        <p:nvSpPr>
          <p:cNvPr id="49" name="TextBox 48"/>
          <p:cNvSpPr txBox="1"/>
          <p:nvPr/>
        </p:nvSpPr>
        <p:spPr>
          <a:xfrm>
            <a:off x="6803530" y="36337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.288</a:t>
            </a:r>
            <a:endParaRPr lang="nl-NL" dirty="0"/>
          </a:p>
        </p:txBody>
      </p:sp>
      <p:sp>
        <p:nvSpPr>
          <p:cNvPr id="50" name="TextBox 49"/>
          <p:cNvSpPr txBox="1"/>
          <p:nvPr/>
        </p:nvSpPr>
        <p:spPr>
          <a:xfrm>
            <a:off x="3450480" y="308958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.2</a:t>
            </a:r>
            <a:endParaRPr lang="nl-NL" dirty="0"/>
          </a:p>
        </p:txBody>
      </p:sp>
      <p:sp>
        <p:nvSpPr>
          <p:cNvPr id="51" name="TextBox 50"/>
          <p:cNvSpPr txBox="1"/>
          <p:nvPr/>
        </p:nvSpPr>
        <p:spPr>
          <a:xfrm>
            <a:off x="5439164" y="310899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.2</a:t>
            </a:r>
            <a:endParaRPr lang="nl-NL" dirty="0"/>
          </a:p>
        </p:txBody>
      </p:sp>
      <p:sp>
        <p:nvSpPr>
          <p:cNvPr id="52" name="TextBox 51"/>
          <p:cNvSpPr txBox="1"/>
          <p:nvPr/>
        </p:nvSpPr>
        <p:spPr>
          <a:xfrm>
            <a:off x="7321377" y="30997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.2</a:t>
            </a:r>
            <a:endParaRPr lang="nl-NL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899592" y="4221088"/>
            <a:ext cx="0" cy="1728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2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2505</Words>
  <Application>Microsoft Office PowerPoint</Application>
  <PresentationFormat>On-screen Show (4:3)</PresentationFormat>
  <Paragraphs>1236</Paragraphs>
  <Slides>57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宋体</vt:lpstr>
      <vt:lpstr>Arial</vt:lpstr>
      <vt:lpstr>Calibri</vt:lpstr>
      <vt:lpstr>Courier New</vt:lpstr>
      <vt:lpstr>Kunstler Script</vt:lpstr>
      <vt:lpstr>Symbol</vt:lpstr>
      <vt:lpstr>Tahoma</vt:lpstr>
      <vt:lpstr>Times New Roman</vt:lpstr>
      <vt:lpstr>Univers</vt:lpstr>
      <vt:lpstr>Wingdings</vt:lpstr>
      <vt:lpstr>Office-thema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ACE simplex T=4</vt:lpstr>
      <vt:lpstr>Identification #1 T=4</vt:lpstr>
      <vt:lpstr>PowerPoint Presentation</vt:lpstr>
      <vt:lpstr>N required given plausible values ACE a1, a2=a3 &amp; b1, b2=b3 </vt:lpstr>
      <vt:lpstr>PowerPoint Presentation</vt:lpstr>
      <vt:lpstr>PowerPoint Presentation</vt:lpstr>
      <vt:lpstr>N required given plausible values AE a1, a2=a3 &amp; b1, b2=b3</vt:lpstr>
      <vt:lpstr>True AE+ak &amp; bk (Nmz=Ndz=1000)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Anxious depression</vt:lpstr>
      <vt:lpstr>Phenotypic correlations</vt:lpstr>
      <vt:lpstr>PowerPoint Presentation</vt:lpstr>
      <vt:lpstr>PowerPoint Presentation</vt:lpstr>
      <vt:lpstr>PowerPoint Presentation</vt:lpstr>
      <vt:lpstr>PowerPoint Presentation</vt:lpstr>
      <vt:lpstr>Identification #2 T=4  bA2,1 =bA3,2 =bA4,3  OR bC2,1 =bC3,2 =bC4,3 OR bE2,1 =bE3,2 =bE4,3 OR (of course) bC2,1 =bC3,2 =bC4,3 = bE2,1=bE3,2 =bE4,3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conor</dc:creator>
  <cp:lastModifiedBy>conor dolan</cp:lastModifiedBy>
  <cp:revision>122</cp:revision>
  <dcterms:created xsi:type="dcterms:W3CDTF">2013-06-25T13:49:44Z</dcterms:created>
  <dcterms:modified xsi:type="dcterms:W3CDTF">2014-03-06T19:36:34Z</dcterms:modified>
</cp:coreProperties>
</file>