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3"/>
  </p:notesMasterIdLst>
  <p:sldIdLst>
    <p:sldId id="256" r:id="rId2"/>
    <p:sldId id="544" r:id="rId3"/>
    <p:sldId id="560" r:id="rId4"/>
    <p:sldId id="561" r:id="rId5"/>
    <p:sldId id="562" r:id="rId6"/>
    <p:sldId id="410" r:id="rId7"/>
    <p:sldId id="525" r:id="rId8"/>
    <p:sldId id="528" r:id="rId9"/>
    <p:sldId id="532" r:id="rId10"/>
    <p:sldId id="415" r:id="rId11"/>
    <p:sldId id="430" r:id="rId12"/>
    <p:sldId id="529" r:id="rId13"/>
    <p:sldId id="530" r:id="rId14"/>
    <p:sldId id="417" r:id="rId15"/>
    <p:sldId id="418" r:id="rId16"/>
    <p:sldId id="432" r:id="rId17"/>
    <p:sldId id="566" r:id="rId18"/>
    <p:sldId id="434" r:id="rId19"/>
    <p:sldId id="435" r:id="rId20"/>
    <p:sldId id="439" r:id="rId21"/>
    <p:sldId id="506" r:id="rId22"/>
    <p:sldId id="541" r:id="rId23"/>
    <p:sldId id="543" r:id="rId24"/>
    <p:sldId id="539" r:id="rId25"/>
    <p:sldId id="567" r:id="rId26"/>
    <p:sldId id="569" r:id="rId27"/>
    <p:sldId id="568" r:id="rId28"/>
    <p:sldId id="574" r:id="rId29"/>
    <p:sldId id="570" r:id="rId30"/>
    <p:sldId id="545" r:id="rId31"/>
    <p:sldId id="547" r:id="rId32"/>
    <p:sldId id="548" r:id="rId33"/>
    <p:sldId id="552" r:id="rId34"/>
    <p:sldId id="553" r:id="rId35"/>
    <p:sldId id="554" r:id="rId36"/>
    <p:sldId id="555" r:id="rId37"/>
    <p:sldId id="556" r:id="rId38"/>
    <p:sldId id="558" r:id="rId39"/>
    <p:sldId id="564" r:id="rId40"/>
    <p:sldId id="559" r:id="rId41"/>
    <p:sldId id="565" r:id="rId42"/>
    <p:sldId id="571" r:id="rId43"/>
    <p:sldId id="572" r:id="rId44"/>
    <p:sldId id="460" r:id="rId45"/>
    <p:sldId id="575" r:id="rId46"/>
    <p:sldId id="578" r:id="rId47"/>
    <p:sldId id="579" r:id="rId48"/>
    <p:sldId id="576" r:id="rId49"/>
    <p:sldId id="442" r:id="rId50"/>
    <p:sldId id="513" r:id="rId51"/>
    <p:sldId id="531" r:id="rId5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  <a:srgbClr val="003399"/>
    <a:srgbClr val="800080"/>
    <a:srgbClr val="CCFFCC"/>
    <a:srgbClr val="FF0000"/>
    <a:srgbClr val="CCECFF"/>
    <a:srgbClr val="333300"/>
    <a:srgbClr val="336600"/>
    <a:srgbClr val="660033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6" d="100"/>
          <a:sy n="66" d="100"/>
        </p:scale>
        <p:origin x="128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E1044437-FE3A-49EF-92D6-3990EF1B2E7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7618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C105D6-0350-415A-AEB9-808B487DADDF}" type="slidenum">
              <a:rPr lang="en-US"/>
              <a:pPr/>
              <a:t>1</a:t>
            </a:fld>
            <a:endParaRPr lang="en-US"/>
          </a:p>
        </p:txBody>
      </p:sp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4279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1F7226-D6A2-45B1-B5A6-FE5569D8687C}" type="slidenum">
              <a:rPr lang="en-US"/>
              <a:pPr/>
              <a:t>10</a:t>
            </a:fld>
            <a:endParaRPr lang="en-US"/>
          </a:p>
        </p:txBody>
      </p:sp>
      <p:sp>
        <p:nvSpPr>
          <p:cNvPr id="26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Yes ! But how?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8239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127BCD-0502-476E-B4CE-2B37956842D7}" type="slidenum">
              <a:rPr lang="en-US"/>
              <a:pPr/>
              <a:t>11</a:t>
            </a:fld>
            <a:endParaRPr lang="en-US"/>
          </a:p>
        </p:txBody>
      </p:sp>
      <p:sp>
        <p:nvSpPr>
          <p:cNvPr id="290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Explain regression on unit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7979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127BCD-0502-476E-B4CE-2B37956842D7}" type="slidenum">
              <a:rPr lang="en-US"/>
              <a:pPr/>
              <a:t>12</a:t>
            </a:fld>
            <a:endParaRPr lang="en-US"/>
          </a:p>
        </p:txBody>
      </p:sp>
      <p:sp>
        <p:nvSpPr>
          <p:cNvPr id="290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Moderation</a:t>
            </a:r>
            <a:r>
              <a:rPr lang="en-US" baseline="0" dirty="0" smtClean="0"/>
              <a:t> of the means: the means depend on b0 intercept and </a:t>
            </a:r>
            <a:r>
              <a:rPr lang="en-US" baseline="0" dirty="0" err="1" smtClean="0"/>
              <a:t>bm</a:t>
            </a:r>
            <a:r>
              <a:rPr lang="en-US" baseline="0" dirty="0" smtClean="0"/>
              <a:t> moderator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4341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127BCD-0502-476E-B4CE-2B37956842D7}" type="slidenum">
              <a:rPr lang="en-US"/>
              <a:pPr/>
              <a:t>13</a:t>
            </a:fld>
            <a:endParaRPr lang="en-US"/>
          </a:p>
        </p:txBody>
      </p:sp>
      <p:sp>
        <p:nvSpPr>
          <p:cNvPr id="290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Explain the notation,</a:t>
            </a:r>
            <a:r>
              <a:rPr lang="en-US" baseline="0" dirty="0" smtClean="0"/>
              <a:t> explain the triangle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6153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50E308-5D97-45EA-9753-C9160810421E}" type="slidenum">
              <a:rPr lang="en-US"/>
              <a:pPr/>
              <a:t>14</a:t>
            </a:fld>
            <a:endParaRPr lang="en-US"/>
          </a:p>
        </p:txBody>
      </p:sp>
      <p:sp>
        <p:nvSpPr>
          <p:cNvPr id="264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Now in terms of sum stats. Nothing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6036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2B7958-40B7-4880-B757-24A72552FA92}" type="slidenum">
              <a:rPr lang="en-US"/>
              <a:pPr/>
              <a:t>15</a:t>
            </a:fld>
            <a:endParaRPr lang="en-US"/>
          </a:p>
        </p:txBody>
      </p:sp>
      <p:sp>
        <p:nvSpPr>
          <p:cNvPr id="266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Moderation of the mean.  Regression,</a:t>
            </a:r>
            <a:r>
              <a:rPr lang="en-US" baseline="0" dirty="0" smtClean="0"/>
              <a:t> the variance components are based on the regression residuals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13654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1363CE-0261-45F6-88A8-291AF5FEE57C}" type="slidenum">
              <a:rPr lang="en-US"/>
              <a:pPr/>
              <a:t>16</a:t>
            </a:fld>
            <a:endParaRPr lang="en-US"/>
          </a:p>
        </p:txBody>
      </p:sp>
      <p:sp>
        <p:nvSpPr>
          <p:cNvPr id="294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Extend the moderation from mean to effect</a:t>
            </a:r>
            <a:r>
              <a:rPr lang="en-US" baseline="0" dirty="0" smtClean="0"/>
              <a:t> of 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39453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1363CE-0261-45F6-88A8-291AF5FEE57C}" type="slidenum">
              <a:rPr lang="en-US"/>
              <a:pPr/>
              <a:t>17</a:t>
            </a:fld>
            <a:endParaRPr lang="en-US"/>
          </a:p>
        </p:txBody>
      </p:sp>
      <p:sp>
        <p:nvSpPr>
          <p:cNvPr id="294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Extend the moderation from mean to effect</a:t>
            </a:r>
            <a:r>
              <a:rPr lang="en-US" baseline="0" dirty="0" smtClean="0"/>
              <a:t> of A simple case of M=0 vs M=1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1961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C30469-263F-4C0E-B220-07FEB280F24A}" type="slidenum">
              <a:rPr lang="en-US"/>
              <a:pPr/>
              <a:t>18</a:t>
            </a:fld>
            <a:endParaRPr lang="en-US"/>
          </a:p>
        </p:txBody>
      </p:sp>
      <p:sp>
        <p:nvSpPr>
          <p:cNvPr id="299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Full moderation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1464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97A35C-8880-434D-BB53-DFC054EF0FC5}" type="slidenum">
              <a:rPr lang="en-US"/>
              <a:pPr/>
              <a:t>19</a:t>
            </a:fld>
            <a:endParaRPr lang="en-US"/>
          </a:p>
        </p:txBody>
      </p:sp>
      <p:sp>
        <p:nvSpPr>
          <p:cNvPr id="301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noProof="1"/>
          </a:p>
          <a:p>
            <a:r>
              <a:rPr lang="en-US" noProof="1"/>
              <a:t>If a variable </a:t>
            </a:r>
            <a:r>
              <a:rPr lang="en-US" b="1" noProof="1"/>
              <a:t>mediates</a:t>
            </a:r>
            <a:r>
              <a:rPr lang="en-US" noProof="1"/>
              <a:t> an effect, </a:t>
            </a:r>
          </a:p>
          <a:p>
            <a:pPr lvl="1"/>
            <a:endParaRPr lang="en-US" noProof="1"/>
          </a:p>
          <a:p>
            <a:pPr lvl="1"/>
            <a:r>
              <a:rPr lang="en-US" noProof="1"/>
              <a:t>significant in the means model, </a:t>
            </a:r>
            <a:r>
              <a:rPr lang="en-US" noProof="1">
                <a:sym typeface="Symbol" pitchFamily="18" charset="2"/>
              </a:rPr>
              <a:t></a:t>
            </a:r>
            <a:r>
              <a:rPr lang="en-US" baseline="-25000" noProof="1"/>
              <a:t>M</a:t>
            </a:r>
            <a:r>
              <a:rPr lang="en-US" noProof="1"/>
              <a:t> &gt; 0</a:t>
            </a:r>
          </a:p>
          <a:p>
            <a:pPr lvl="1"/>
            <a:endParaRPr lang="en-US" noProof="1"/>
          </a:p>
          <a:p>
            <a:pPr lvl="1"/>
            <a:r>
              <a:rPr lang="en-US" noProof="1"/>
              <a:t>significant increase in </a:t>
            </a:r>
            <a:r>
              <a:rPr lang="en-US" i="1" noProof="1"/>
              <a:t>a</a:t>
            </a:r>
            <a:r>
              <a:rPr lang="en-US" noProof="1"/>
              <a:t>, </a:t>
            </a:r>
            <a:r>
              <a:rPr lang="en-US" i="1" noProof="1"/>
              <a:t>c</a:t>
            </a:r>
            <a:r>
              <a:rPr lang="en-US" noProof="1"/>
              <a:t> or </a:t>
            </a:r>
            <a:r>
              <a:rPr lang="en-US" i="1" noProof="1"/>
              <a:t>e</a:t>
            </a:r>
            <a:r>
              <a:rPr lang="en-US" noProof="1"/>
              <a:t> when </a:t>
            </a:r>
            <a:r>
              <a:rPr lang="en-US" noProof="1">
                <a:sym typeface="Symbol" pitchFamily="18" charset="2"/>
              </a:rPr>
              <a:t></a:t>
            </a:r>
            <a:r>
              <a:rPr lang="en-US" baseline="-25000" noProof="1"/>
              <a:t>M</a:t>
            </a:r>
            <a:r>
              <a:rPr lang="en-US" noProof="1"/>
              <a:t> is fixed to 0</a:t>
            </a:r>
          </a:p>
          <a:p>
            <a:endParaRPr lang="en-US" noProof="1"/>
          </a:p>
          <a:p>
            <a:r>
              <a:rPr lang="en-US" noProof="1"/>
              <a:t>If a variable </a:t>
            </a:r>
            <a:r>
              <a:rPr lang="en-US" b="1" noProof="1"/>
              <a:t>moderates</a:t>
            </a:r>
            <a:r>
              <a:rPr lang="en-US" noProof="1"/>
              <a:t> an effect </a:t>
            </a:r>
          </a:p>
          <a:p>
            <a:pPr lvl="1"/>
            <a:endParaRPr lang="en-US" noProof="1">
              <a:sym typeface="Symbol" pitchFamily="18" charset="2"/>
            </a:endParaRPr>
          </a:p>
          <a:p>
            <a:pPr lvl="1"/>
            <a:r>
              <a:rPr lang="en-US" noProof="1">
                <a:sym typeface="Symbol" pitchFamily="18" charset="2"/>
              </a:rPr>
              <a:t></a:t>
            </a:r>
            <a:r>
              <a:rPr lang="en-US" baseline="-10000" noProof="1"/>
              <a:t>X</a:t>
            </a:r>
            <a:r>
              <a:rPr lang="en-US" noProof="1"/>
              <a:t>&gt;0, </a:t>
            </a:r>
            <a:r>
              <a:rPr lang="en-US" noProof="1">
                <a:sym typeface="Symbol" pitchFamily="18" charset="2"/>
              </a:rPr>
              <a:t></a:t>
            </a:r>
            <a:r>
              <a:rPr lang="en-US" baseline="-10000" noProof="1"/>
              <a:t>Y</a:t>
            </a:r>
            <a:r>
              <a:rPr lang="en-US" noProof="1"/>
              <a:t>&gt;0, or </a:t>
            </a:r>
            <a:r>
              <a:rPr lang="en-US" noProof="1">
                <a:sym typeface="Symbol" pitchFamily="18" charset="2"/>
              </a:rPr>
              <a:t></a:t>
            </a:r>
            <a:r>
              <a:rPr lang="en-US" baseline="-10000" noProof="1"/>
              <a:t>Z</a:t>
            </a:r>
            <a:r>
              <a:rPr lang="en-US" noProof="1"/>
              <a:t> &gt; 0</a:t>
            </a:r>
          </a:p>
          <a:p>
            <a:pPr lvl="1"/>
            <a:endParaRPr lang="en-US" noProof="1"/>
          </a:p>
          <a:p>
            <a:pPr lvl="1"/>
            <a:r>
              <a:rPr lang="en-US" noProof="1"/>
              <a:t>irrespective of </a:t>
            </a:r>
            <a:r>
              <a:rPr lang="en-US" noProof="1">
                <a:sym typeface="Symbol" pitchFamily="18" charset="2"/>
              </a:rPr>
              <a:t></a:t>
            </a:r>
            <a:r>
              <a:rPr lang="en-US" baseline="-25000" noProof="1"/>
              <a:t>M</a:t>
            </a:r>
            <a:r>
              <a:rPr lang="en-US" noProof="1"/>
              <a:t> or any reduction in </a:t>
            </a:r>
            <a:r>
              <a:rPr lang="en-US" i="1" noProof="1"/>
              <a:t>a</a:t>
            </a:r>
            <a:r>
              <a:rPr lang="en-US" noProof="1"/>
              <a:t>, </a:t>
            </a:r>
            <a:r>
              <a:rPr lang="en-US" i="1" noProof="1"/>
              <a:t>c</a:t>
            </a:r>
            <a:r>
              <a:rPr lang="en-US" noProof="1"/>
              <a:t> or </a:t>
            </a:r>
            <a:r>
              <a:rPr lang="en-US" i="1" noProof="1"/>
              <a:t>e</a:t>
            </a:r>
            <a:r>
              <a:rPr lang="en-US" noProof="1"/>
              <a:t>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4611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The lit – mention GxE in purcell paper, and the role</a:t>
            </a:r>
            <a:r>
              <a:rPr lang="nl-NL" baseline="0" dirty="0" smtClean="0"/>
              <a:t> of Mx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44437-FE3A-49EF-92D6-3990EF1B2E7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87928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9460B4-E919-428E-B722-5AB923BC1F81}" type="slidenum">
              <a:rPr lang="en-US"/>
              <a:pPr/>
              <a:t>20</a:t>
            </a:fld>
            <a:endParaRPr lang="en-US"/>
          </a:p>
        </p:txBody>
      </p:sp>
      <p:sp>
        <p:nvSpPr>
          <p:cNvPr id="309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Look at variances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9769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90B7B1-585B-44AD-A068-95C805BC5A93}" type="slidenum">
              <a:rPr lang="en-US"/>
              <a:pPr/>
              <a:t>21</a:t>
            </a:fld>
            <a:endParaRPr lang="en-US"/>
          </a:p>
        </p:txBody>
      </p:sp>
      <p:sp>
        <p:nvSpPr>
          <p:cNvPr id="389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Look</a:t>
            </a:r>
            <a:r>
              <a:rPr lang="en-US" baseline="0" dirty="0" smtClean="0"/>
              <a:t> at </a:t>
            </a:r>
            <a:r>
              <a:rPr lang="en-US" baseline="0" dirty="0" err="1" smtClean="0"/>
              <a:t>covariances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40800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Look at standarizatoin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44437-FE3A-49EF-92D6-3990EF1B2E77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94372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Before and after standardization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44437-FE3A-49EF-92D6-3990EF1B2E77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31272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Oh! Oh! Oh no. Spoil</a:t>
            </a:r>
            <a:r>
              <a:rPr lang="nl-NL" baseline="0" dirty="0" smtClean="0"/>
              <a:t> the fun!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44437-FE3A-49EF-92D6-3990EF1B2E77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79419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fixed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44437-FE3A-49EF-92D6-3990EF1B2E77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80184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fixed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44437-FE3A-49EF-92D6-3990EF1B2E77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27105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random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44437-FE3A-49EF-92D6-3990EF1B2E77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28484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Random in</a:t>
            </a:r>
            <a:r>
              <a:rPr lang="nl-NL" baseline="0" dirty="0" smtClean="0"/>
              <a:t> the context of twin model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44437-FE3A-49EF-92D6-3990EF1B2E77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50175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44437-FE3A-49EF-92D6-3990EF1B2E77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7272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explain </a:t>
            </a:r>
            <a:r>
              <a:rPr lang="en-US" dirty="0" err="1" smtClean="0"/>
              <a:t>gxe</a:t>
            </a:r>
            <a:r>
              <a:rPr lang="en-US" dirty="0" smtClean="0"/>
              <a:t>- explain “conditional”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052A2-A489-43FB-83E4-059665E94E7D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660607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D0277BF3-D1B9-4CE7-9057-AC1AC3CA9F7E}" type="slidenum">
              <a:rPr lang="en-US" sz="1200"/>
              <a:pPr algn="r" eaLnBrk="1" hangingPunct="1"/>
              <a:t>31</a:t>
            </a:fld>
            <a:endParaRPr lang="en-US" sz="120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/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r>
              <a:rPr lang="nl-NL" dirty="0" smtClean="0"/>
              <a:t>If this is the case</a:t>
            </a:r>
          </a:p>
          <a:p>
            <a:pPr eaLnBrk="1" hangingPunct="1">
              <a:spcBef>
                <a:spcPct val="0"/>
              </a:spcBef>
              <a:defRPr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378335018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Can we do this?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44437-FE3A-49EF-92D6-3990EF1B2E77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0072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D0277BF3-D1B9-4CE7-9057-AC1AC3CA9F7E}" type="slidenum">
              <a:rPr lang="en-US" sz="1200"/>
              <a:pPr algn="r" eaLnBrk="1" hangingPunct="1"/>
              <a:t>33</a:t>
            </a:fld>
            <a:endParaRPr lang="en-US" sz="120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/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r>
              <a:rPr lang="nl-NL" dirty="0" smtClean="0"/>
              <a:t>Cov(M,T) equally due to A,C,E  - too special to be of interest</a:t>
            </a:r>
          </a:p>
        </p:txBody>
      </p:sp>
    </p:spTree>
    <p:extLst>
      <p:ext uri="{BB962C8B-B14F-4D97-AF65-F5344CB8AC3E}">
        <p14:creationId xmlns:p14="http://schemas.microsoft.com/office/powerpoint/2010/main" val="125084655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D0277BF3-D1B9-4CE7-9057-AC1AC3CA9F7E}" type="slidenum">
              <a:rPr lang="en-US" sz="1200"/>
              <a:pPr algn="r" eaLnBrk="1" hangingPunct="1"/>
              <a:t>34</a:t>
            </a:fld>
            <a:endParaRPr lang="en-US" sz="120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/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r>
              <a:rPr lang="nl-NL" dirty="0" smtClean="0"/>
              <a:t>Quite</a:t>
            </a:r>
            <a:r>
              <a:rPr lang="nl-NL" baseline="0" dirty="0" smtClean="0"/>
              <a:t> special!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419783723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D0277BF3-D1B9-4CE7-9057-AC1AC3CA9F7E}" type="slidenum">
              <a:rPr lang="en-US" sz="1200"/>
              <a:pPr algn="r" eaLnBrk="1" hangingPunct="1"/>
              <a:t>35</a:t>
            </a:fld>
            <a:endParaRPr lang="en-US" sz="120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/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r>
              <a:rPr lang="nl-NL" dirty="0" smtClean="0"/>
              <a:t>Ok</a:t>
            </a:r>
            <a:r>
              <a:rPr lang="nl-NL" baseline="0" dirty="0" smtClean="0"/>
              <a:t> for age, SES any variable that is correlated 1 between the twins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08011430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D0277BF3-D1B9-4CE7-9057-AC1AC3CA9F7E}" type="slidenum">
              <a:rPr lang="en-US" sz="1200"/>
              <a:pPr algn="r" eaLnBrk="1" hangingPunct="1"/>
              <a:t>36</a:t>
            </a:fld>
            <a:endParaRPr lang="en-US" sz="120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/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r>
              <a:rPr lang="nl-NL" dirty="0" smtClean="0"/>
              <a:t>What</a:t>
            </a:r>
            <a:r>
              <a:rPr lang="nl-NL" baseline="0" dirty="0" smtClean="0"/>
              <a:t> to do if you want to treat M as fixed regressor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277358925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9DF6633A-DA3E-485B-9941-2A55F6DB3F6B}" type="slidenum">
              <a:rPr lang="en-US" sz="1200"/>
              <a:pPr algn="r" eaLnBrk="1" hangingPunct="1"/>
              <a:t>37</a:t>
            </a:fld>
            <a:endParaRPr lang="en-US" sz="12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nl-NL" dirty="0" smtClean="0"/>
              <a:t>It can be shown that these regression coefficients usually need to differ between MZ and DZ twins.</a:t>
            </a:r>
          </a:p>
        </p:txBody>
      </p:sp>
    </p:spTree>
    <p:extLst>
      <p:ext uri="{BB962C8B-B14F-4D97-AF65-F5344CB8AC3E}">
        <p14:creationId xmlns:p14="http://schemas.microsoft.com/office/powerpoint/2010/main" val="378604322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9DF6633A-DA3E-485B-9941-2A55F6DB3F6B}" type="slidenum">
              <a:rPr lang="en-US" sz="1200"/>
              <a:pPr algn="r" eaLnBrk="1" hangingPunct="1"/>
              <a:t>38</a:t>
            </a:fld>
            <a:endParaRPr lang="en-US" sz="12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nl-NL" smtClean="0"/>
              <a:t>It can be shown that these regression coefficients usually need to differ between MZ and DZ twins.</a:t>
            </a:r>
          </a:p>
        </p:txBody>
      </p:sp>
    </p:spTree>
    <p:extLst>
      <p:ext uri="{BB962C8B-B14F-4D97-AF65-F5344CB8AC3E}">
        <p14:creationId xmlns:p14="http://schemas.microsoft.com/office/powerpoint/2010/main" val="345861328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Spoil the</a:t>
            </a:r>
            <a:r>
              <a:rPr lang="nl-NL" baseline="0" dirty="0" smtClean="0"/>
              <a:t> fun again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44437-FE3A-49EF-92D6-3990EF1B2E77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78280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D0277BF3-D1B9-4CE7-9057-AC1AC3CA9F7E}" type="slidenum">
              <a:rPr lang="en-US" sz="1200"/>
              <a:pPr algn="r" eaLnBrk="1" hangingPunct="1"/>
              <a:t>40</a:t>
            </a:fld>
            <a:endParaRPr lang="en-US" sz="120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/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r>
              <a:rPr lang="nl-NL" dirty="0" smtClean="0"/>
              <a:t>One way to model moderation is to use Purcell’s model, which is especially handy if the moderator is continuous.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nl-NL" dirty="0" smtClean="0"/>
              <a:t>In the moderation model proposed by Purcell in 2002, </a:t>
            </a:r>
            <a:r>
              <a:rPr lang="nl-NL" b="1" dirty="0" smtClean="0"/>
              <a:t>the path loadings are allowed to vary as a function of the moderator.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nl-NL" dirty="0" smtClean="0"/>
              <a:t>For each individual twin, the moderator values are read in directly and feature in the model as fixed variables.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nl-NL" dirty="0" smtClean="0"/>
              <a:t>In the bivariate parameterization, the moderator </a:t>
            </a:r>
            <a:r>
              <a:rPr lang="nl-NL" b="1" dirty="0" smtClean="0"/>
              <a:t>features twice</a:t>
            </a:r>
            <a:r>
              <a:rPr lang="nl-NL" dirty="0" smtClean="0"/>
              <a:t>: as a ‘normal’ variable whose variance is decomposed, 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nl-NL" dirty="0" smtClean="0"/>
              <a:t>and as a moderator affecting the crosspaths as well as the loadings unique to the trait of interest.</a:t>
            </a:r>
          </a:p>
          <a:p>
            <a:pPr eaLnBrk="1" hangingPunct="1">
              <a:spcBef>
                <a:spcPct val="0"/>
              </a:spcBef>
              <a:defRPr/>
            </a:pPr>
            <a:endParaRPr lang="nl-NL" b="1" dirty="0" smtClean="0"/>
          </a:p>
          <a:p>
            <a:pPr eaLnBrk="1" hangingPunct="1">
              <a:spcBef>
                <a:spcPct val="0"/>
              </a:spcBef>
              <a:defRPr/>
            </a:pPr>
            <a:r>
              <a:rPr lang="nl-NL" b="1" dirty="0" smtClean="0"/>
              <a:t>Advantage</a:t>
            </a:r>
            <a:r>
              <a:rPr lang="nl-NL" dirty="0" smtClean="0"/>
              <a:t> of this model is that the </a:t>
            </a:r>
            <a:r>
              <a:rPr lang="nl-NL" b="1" dirty="0" smtClean="0"/>
              <a:t>covariance</a:t>
            </a:r>
            <a:r>
              <a:rPr lang="nl-NL" dirty="0" smtClean="0"/>
              <a:t> between M and T can also fluctuate as a function of the moderator itself.</a:t>
            </a:r>
          </a:p>
          <a:p>
            <a:pPr eaLnBrk="1" hangingPunct="1">
              <a:spcBef>
                <a:spcPct val="0"/>
              </a:spcBef>
              <a:defRPr/>
            </a:pPr>
            <a:endParaRPr lang="nl-NL" dirty="0" smtClean="0"/>
          </a:p>
          <a:p>
            <a:pPr eaLnBrk="1" hangingPunct="1">
              <a:spcBef>
                <a:spcPct val="0"/>
              </a:spcBef>
              <a:defRPr/>
            </a:pPr>
            <a:r>
              <a:rPr lang="nl-NL" b="1" dirty="0" smtClean="0"/>
              <a:t>Disadvantage</a:t>
            </a:r>
            <a:r>
              <a:rPr lang="nl-NL" dirty="0" smtClean="0"/>
              <a:t>: 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arenR"/>
              <a:defRPr/>
            </a:pPr>
            <a:r>
              <a:rPr lang="nl-NL" dirty="0" smtClean="0"/>
              <a:t>lots of parameters need to be estimated.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arenR"/>
              <a:defRPr/>
            </a:pPr>
            <a:r>
              <a:rPr lang="nl-NL" dirty="0" smtClean="0"/>
              <a:t>Moderator and trait variables needs to have same measurement level</a:t>
            </a:r>
          </a:p>
          <a:p>
            <a:pPr eaLnBrk="1" hangingPunct="1">
              <a:spcBef>
                <a:spcPct val="0"/>
              </a:spcBef>
              <a:defRPr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0408090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gxe</a:t>
            </a:r>
            <a:r>
              <a:rPr lang="en-US" dirty="0" smtClean="0"/>
              <a:t> explain conditional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052A2-A489-43FB-83E4-059665E94E7D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627386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D0277BF3-D1B9-4CE7-9057-AC1AC3CA9F7E}" type="slidenum">
              <a:rPr lang="en-US" sz="1200"/>
              <a:pPr algn="r" eaLnBrk="1" hangingPunct="1"/>
              <a:t>41</a:t>
            </a:fld>
            <a:endParaRPr lang="en-US" sz="120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/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r>
              <a:rPr lang="nl-NL" dirty="0" smtClean="0"/>
              <a:t>So</a:t>
            </a:r>
            <a:r>
              <a:rPr lang="nl-NL" baseline="0" dirty="0" smtClean="0"/>
              <a:t> bar the expections, the full model should really be used expect if cor(M1,M2) = 1 in mz and dz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84097169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6A18A6-36EA-4B27-8F40-3B995E3866BB}" type="slidenum">
              <a:rPr lang="en-US"/>
              <a:pPr/>
              <a:t>44</a:t>
            </a:fld>
            <a:endParaRPr lang="en-US"/>
          </a:p>
        </p:txBody>
      </p:sp>
      <p:sp>
        <p:nvSpPr>
          <p:cNvPr id="354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58105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23734A-AADA-4E81-9577-B2F75FADC321}" type="slidenum">
              <a:rPr lang="en-US"/>
              <a:pPr/>
              <a:t>49</a:t>
            </a:fld>
            <a:endParaRPr lang="en-US"/>
          </a:p>
        </p:txBody>
      </p:sp>
      <p:sp>
        <p:nvSpPr>
          <p:cNvPr id="337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964636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18194E-7580-4CD1-A1A8-986091B6C840}" type="slidenum">
              <a:rPr lang="en-US"/>
              <a:pPr/>
              <a:t>50</a:t>
            </a:fld>
            <a:endParaRPr lang="en-US"/>
          </a:p>
        </p:txBody>
      </p:sp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4024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explain</a:t>
            </a:r>
            <a:r>
              <a:rPr lang="en-US" baseline="0" dirty="0" smtClean="0"/>
              <a:t> moderation as a type of possible </a:t>
            </a:r>
            <a:r>
              <a:rPr lang="en-US" baseline="0" dirty="0" err="1" smtClean="0"/>
              <a:t>gxe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052A2-A489-43FB-83E4-059665E94E7D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34679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17A9C0-5899-489E-B49E-B8176EC6A636}" type="slidenum">
              <a:rPr lang="en-US"/>
              <a:pPr/>
              <a:t>6</a:t>
            </a:fld>
            <a:endParaRPr lang="en-US"/>
          </a:p>
        </p:txBody>
      </p:sp>
      <p:sp>
        <p:nvSpPr>
          <p:cNvPr id="249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we have just learned sex in twin design is special</a:t>
            </a:r>
            <a:r>
              <a:rPr lang="en-US" baseline="0" dirty="0" smtClean="0"/>
              <a:t> due to DZOS – moderator is binary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9623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Other examples,</a:t>
            </a:r>
            <a:r>
              <a:rPr lang="nl-NL" baseline="0" dirty="0" smtClean="0"/>
              <a:t> and the possibility of a multigroup approach – create groups by conditioning on the moderator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44437-FE3A-49EF-92D6-3990EF1B2E7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2337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DAB7FDF1-D605-4346-87A2-D2FA9E5498C4}" type="slidenum">
              <a:rPr lang="en-US" sz="1200"/>
              <a:pPr algn="r" eaLnBrk="1" hangingPunct="1"/>
              <a:t>8</a:t>
            </a:fld>
            <a:endParaRPr lang="en-US" sz="120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nl-NL" dirty="0" smtClean="0"/>
              <a:t>Age as a continuous moderator or standardized variance components. Loss of info due to standardization.</a:t>
            </a:r>
            <a:r>
              <a:rPr lang="nl-NL" baseline="0" dirty="0" smtClean="0"/>
              <a:t> What changed?</a:t>
            </a:r>
            <a:endParaRPr lang="nl-NL" dirty="0" smtClean="0"/>
          </a:p>
          <a:p>
            <a:pPr eaLnBrk="1" hangingPunct="1">
              <a:spcBef>
                <a:spcPct val="0"/>
              </a:spcBef>
            </a:pPr>
            <a:endParaRPr lang="nl-NL" dirty="0" smtClean="0"/>
          </a:p>
          <a:p>
            <a:pPr eaLnBrk="1" hangingPunct="1">
              <a:spcBef>
                <a:spcPct val="0"/>
              </a:spcBef>
            </a:pPr>
            <a:r>
              <a:rPr lang="nl-NL" dirty="0" smtClean="0"/>
              <a:t>For example, the heritability of general cogn ability is not stable across age; age moderates the variance decomp</a:t>
            </a:r>
          </a:p>
          <a:p>
            <a:pPr eaLnBrk="1" hangingPunct="1">
              <a:spcBef>
                <a:spcPct val="0"/>
              </a:spcBef>
            </a:pPr>
            <a:endParaRPr lang="nl-NL" dirty="0" smtClean="0"/>
          </a:p>
          <a:p>
            <a:pPr eaLnBrk="1" hangingPunct="1">
              <a:spcBef>
                <a:spcPct val="0"/>
              </a:spcBef>
            </a:pPr>
            <a:r>
              <a:rPr lang="nl-NL" dirty="0" smtClean="0"/>
              <a:t>Also, the heritability of cogn ability has been found to </a:t>
            </a:r>
            <a:r>
              <a:rPr lang="nl-NL" b="1" dirty="0" smtClean="0"/>
              <a:t>be lower in subjects with low SES status</a:t>
            </a:r>
            <a:r>
              <a:rPr lang="nl-NL" dirty="0" smtClean="0"/>
              <a:t>, compared to subjects with higher SES status.</a:t>
            </a:r>
          </a:p>
          <a:p>
            <a:pPr eaLnBrk="1" hangingPunct="1">
              <a:spcBef>
                <a:spcPct val="0"/>
              </a:spcBef>
            </a:pPr>
            <a:endParaRPr lang="nl-NL" dirty="0" smtClean="0"/>
          </a:p>
          <a:p>
            <a:pPr eaLnBrk="1" hangingPunct="1">
              <a:spcBef>
                <a:spcPct val="0"/>
              </a:spcBef>
            </a:pPr>
            <a:r>
              <a:rPr lang="nl-NL" dirty="0" smtClean="0"/>
              <a:t>If the heritability is not stable across conditions, we speak </a:t>
            </a:r>
            <a:r>
              <a:rPr lang="nl-NL" b="1" dirty="0" smtClean="0"/>
              <a:t>of GxE interaction or moderation</a:t>
            </a:r>
            <a:r>
              <a:rPr lang="nl-NL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311578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Famous example FSIQ</a:t>
            </a:r>
            <a:r>
              <a:rPr lang="nl-NL" baseline="0" dirty="0" smtClean="0"/>
              <a:t> and SES – again standarized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44437-FE3A-49EF-92D6-3990EF1B2E7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906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 dirty="0" smtClean="0"/>
              <a:t>Klik om de stijl te bewerken</a:t>
            </a:r>
            <a:endParaRPr lang="en-US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8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dirty="0" smtClean="0"/>
              <a:t>Klik om het opmaakprofiel van de modelondertitel te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152400"/>
            <a:ext cx="1943100" cy="64008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76900" cy="64008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el, tekst en 2 inhoudseleme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685800" y="1447800"/>
            <a:ext cx="3810000" cy="51054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4648200" y="1447800"/>
            <a:ext cx="3810000" cy="24765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3"/>
          </p:nvPr>
        </p:nvSpPr>
        <p:spPr>
          <a:xfrm>
            <a:off x="4648200" y="4076700"/>
            <a:ext cx="3810000" cy="24765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en 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abel 2"/>
          <p:cNvSpPr>
            <a:spLocks noGrp="1"/>
          </p:cNvSpPr>
          <p:nvPr>
            <p:ph type="tbl" idx="1"/>
          </p:nvPr>
        </p:nvSpPr>
        <p:spPr>
          <a:xfrm>
            <a:off x="685800" y="1447800"/>
            <a:ext cx="7772400" cy="51054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nl-NL" dirty="0" smtClean="0"/>
              <a:t>Klik om de stijl te bewerken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nl-NL" dirty="0" smtClean="0"/>
              <a:t>Klik om de stijl te bewerken</a:t>
            </a:r>
            <a:endParaRPr lang="en-US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nl-NL" dirty="0" smtClean="0"/>
              <a:t>Klik om de stijl te bewerken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38100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en-US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38100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 dirty="0" smtClean="0"/>
              <a:t>Klik om de stijl te bewerken</a:t>
            </a:r>
            <a:endParaRPr lang="en-US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en-US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nl-NL" dirty="0" smtClean="0"/>
              <a:t>Klik om de stijl te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0000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F0000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1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2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066800"/>
            <a:ext cx="7772400" cy="990600"/>
          </a:xfrm>
        </p:spPr>
        <p:txBody>
          <a:bodyPr/>
          <a:lstStyle/>
          <a:p>
            <a:r>
              <a:rPr lang="en-US" dirty="0" smtClean="0"/>
              <a:t>Continuously moderated effects of A,C, and E in the twin design</a:t>
            </a:r>
            <a:br>
              <a:rPr lang="en-US" dirty="0" smtClean="0"/>
            </a:b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2286000"/>
            <a:ext cx="807720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smtClean="0"/>
              <a:t>Conor V Dolan &amp; </a:t>
            </a:r>
            <a:r>
              <a:rPr lang="en-US" sz="2400" dirty="0" err="1" smtClean="0"/>
              <a:t>Sanja</a:t>
            </a:r>
            <a:r>
              <a:rPr lang="en-US" sz="2400" dirty="0" smtClean="0"/>
              <a:t> </a:t>
            </a:r>
            <a:r>
              <a:rPr lang="en-US" sz="2400" dirty="0" err="1" smtClean="0"/>
              <a:t>Franić</a:t>
            </a:r>
            <a:r>
              <a:rPr lang="en-US" sz="2400" dirty="0" smtClean="0"/>
              <a:t> (</a:t>
            </a:r>
            <a:r>
              <a:rPr lang="en-US" sz="2400" dirty="0" err="1" smtClean="0"/>
              <a:t>BioPsy</a:t>
            </a:r>
            <a:r>
              <a:rPr lang="en-US" sz="2400" dirty="0" smtClean="0"/>
              <a:t> VU)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Boulder Twin Workshop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March 4, 2014</a:t>
            </a:r>
          </a:p>
          <a:p>
            <a:pPr>
              <a:lnSpc>
                <a:spcPct val="80000"/>
              </a:lnSpc>
            </a:pP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2400" dirty="0" smtClean="0"/>
              <a:t>Based on PPTs by  Sophie van der </a:t>
            </a:r>
            <a:r>
              <a:rPr lang="en-US" sz="2400" dirty="0" err="1" smtClean="0"/>
              <a:t>Sluis</a:t>
            </a:r>
            <a:r>
              <a:rPr lang="en-US" sz="2400" dirty="0" smtClean="0"/>
              <a:t>  &amp; </a:t>
            </a:r>
            <a:r>
              <a:rPr lang="en-US" sz="2400" dirty="0" err="1" smtClean="0"/>
              <a:t>Marleen</a:t>
            </a:r>
            <a:r>
              <a:rPr lang="en-US" sz="2400" dirty="0" smtClean="0"/>
              <a:t> de Moor</a:t>
            </a:r>
          </a:p>
          <a:p>
            <a:pPr>
              <a:lnSpc>
                <a:spcPct val="80000"/>
              </a:lnSpc>
            </a:pP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 smtClean="0"/>
              <a:t>Thanks to </a:t>
            </a:r>
            <a:r>
              <a:rPr lang="en-US" sz="2400" dirty="0" smtClean="0"/>
              <a:t>Neale family, </a:t>
            </a:r>
            <a:r>
              <a:rPr lang="en-US" sz="2400" dirty="0" smtClean="0"/>
              <a:t>Sarah </a:t>
            </a:r>
            <a:r>
              <a:rPr lang="en-US" sz="2400" dirty="0" err="1" smtClean="0"/>
              <a:t>Medland</a:t>
            </a:r>
            <a:r>
              <a:rPr lang="en-US" sz="2400" dirty="0" smtClean="0"/>
              <a:t>, &amp; Brad </a:t>
            </a:r>
            <a:r>
              <a:rPr lang="en-US" sz="2400" dirty="0" err="1" smtClean="0"/>
              <a:t>Verhulst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667000"/>
            <a:ext cx="8763000" cy="1143000"/>
          </a:xfrm>
        </p:spPr>
        <p:txBody>
          <a:bodyPr/>
          <a:lstStyle/>
          <a:p>
            <a:r>
              <a:rPr lang="en-US" sz="3200" dirty="0" smtClean="0"/>
              <a:t>Continuous Moderators </a:t>
            </a:r>
            <a:br>
              <a:rPr lang="en-US" sz="3200" dirty="0" smtClean="0"/>
            </a:br>
            <a:r>
              <a:rPr lang="en-US" sz="3200" dirty="0" smtClean="0"/>
              <a:t>not amenable to </a:t>
            </a:r>
            <a:r>
              <a:rPr lang="en-US" sz="3200" dirty="0" err="1" smtClean="0"/>
              <a:t>multigroup</a:t>
            </a:r>
            <a:r>
              <a:rPr lang="en-US" sz="3200" dirty="0" smtClean="0"/>
              <a:t> approach</a:t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>…</a:t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>treat the moderator as continuous</a:t>
            </a:r>
            <a:br>
              <a:rPr lang="en-US" sz="3200" dirty="0" smtClean="0"/>
            </a:br>
            <a:r>
              <a:rPr lang="en-US" sz="3200" dirty="0" smtClean="0"/>
              <a:t>(</a:t>
            </a:r>
            <a:r>
              <a:rPr lang="en-US" sz="3200" dirty="0" err="1" smtClean="0"/>
              <a:t>OpenMx</a:t>
            </a:r>
            <a:r>
              <a:rPr lang="en-US" sz="3200" dirty="0" smtClean="0"/>
              <a:t>)</a:t>
            </a:r>
            <a:br>
              <a:rPr lang="en-US" sz="3200" dirty="0" smtClean="0"/>
            </a:b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ACE model</a:t>
            </a:r>
            <a:endParaRPr lang="en-US" dirty="0"/>
          </a:p>
        </p:txBody>
      </p:sp>
      <p:sp>
        <p:nvSpPr>
          <p:cNvPr id="289795" name="Rectangle 3"/>
          <p:cNvSpPr>
            <a:spLocks noChangeArrowheads="1"/>
          </p:cNvSpPr>
          <p:nvPr/>
        </p:nvSpPr>
        <p:spPr bwMode="auto">
          <a:xfrm>
            <a:off x="1981200" y="4800600"/>
            <a:ext cx="990600" cy="838200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 dirty="0" err="1" smtClean="0"/>
              <a:t>pheno</a:t>
            </a:r>
            <a:endParaRPr lang="en-US" sz="2400" dirty="0" smtClean="0"/>
          </a:p>
          <a:p>
            <a:pPr algn="ctr" eaLnBrk="0" hangingPunct="0"/>
            <a:r>
              <a:rPr lang="en-US" sz="2400" dirty="0" smtClean="0"/>
              <a:t>Twin </a:t>
            </a:r>
            <a:r>
              <a:rPr lang="en-US" sz="2400" dirty="0"/>
              <a:t>1</a:t>
            </a:r>
          </a:p>
        </p:txBody>
      </p:sp>
      <p:sp>
        <p:nvSpPr>
          <p:cNvPr id="289796" name="Oval 4"/>
          <p:cNvSpPr>
            <a:spLocks noChangeArrowheads="1"/>
          </p:cNvSpPr>
          <p:nvPr/>
        </p:nvSpPr>
        <p:spPr bwMode="auto">
          <a:xfrm>
            <a:off x="609600" y="2286000"/>
            <a:ext cx="1066800" cy="1066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A</a:t>
            </a:r>
          </a:p>
        </p:txBody>
      </p:sp>
      <p:sp>
        <p:nvSpPr>
          <p:cNvPr id="289797" name="Oval 5"/>
          <p:cNvSpPr>
            <a:spLocks noChangeArrowheads="1"/>
          </p:cNvSpPr>
          <p:nvPr/>
        </p:nvSpPr>
        <p:spPr bwMode="auto">
          <a:xfrm>
            <a:off x="1943100" y="2286000"/>
            <a:ext cx="1066800" cy="1066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C</a:t>
            </a:r>
          </a:p>
        </p:txBody>
      </p:sp>
      <p:sp>
        <p:nvSpPr>
          <p:cNvPr id="289798" name="Oval 6"/>
          <p:cNvSpPr>
            <a:spLocks noChangeArrowheads="1"/>
          </p:cNvSpPr>
          <p:nvPr/>
        </p:nvSpPr>
        <p:spPr bwMode="auto">
          <a:xfrm>
            <a:off x="3352800" y="2286000"/>
            <a:ext cx="1066800" cy="1066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E</a:t>
            </a:r>
          </a:p>
        </p:txBody>
      </p:sp>
      <p:cxnSp>
        <p:nvCxnSpPr>
          <p:cNvPr id="289799" name="AutoShape 7"/>
          <p:cNvCxnSpPr>
            <a:cxnSpLocks noChangeShapeType="1"/>
            <a:stCxn id="289796" idx="4"/>
          </p:cNvCxnSpPr>
          <p:nvPr/>
        </p:nvCxnSpPr>
        <p:spPr bwMode="auto">
          <a:xfrm>
            <a:off x="1143000" y="3352800"/>
            <a:ext cx="1298575" cy="14224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89800" name="AutoShape 8"/>
          <p:cNvCxnSpPr>
            <a:cxnSpLocks noChangeShapeType="1"/>
            <a:stCxn id="289797" idx="4"/>
          </p:cNvCxnSpPr>
          <p:nvPr/>
        </p:nvCxnSpPr>
        <p:spPr bwMode="auto">
          <a:xfrm flipH="1">
            <a:off x="2438400" y="3352800"/>
            <a:ext cx="38100" cy="14224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89801" name="AutoShape 9"/>
          <p:cNvCxnSpPr>
            <a:cxnSpLocks noChangeShapeType="1"/>
            <a:stCxn id="289798" idx="4"/>
          </p:cNvCxnSpPr>
          <p:nvPr/>
        </p:nvCxnSpPr>
        <p:spPr bwMode="auto">
          <a:xfrm flipH="1">
            <a:off x="2438401" y="3352800"/>
            <a:ext cx="1447799" cy="14224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89802" name="Rectangle 10"/>
          <p:cNvSpPr>
            <a:spLocks noChangeArrowheads="1"/>
          </p:cNvSpPr>
          <p:nvPr/>
        </p:nvSpPr>
        <p:spPr bwMode="auto">
          <a:xfrm>
            <a:off x="6172200" y="4800600"/>
            <a:ext cx="990600" cy="838200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 dirty="0" err="1" smtClean="0"/>
              <a:t>pheno</a:t>
            </a:r>
            <a:endParaRPr lang="en-US" sz="2400" dirty="0" smtClean="0"/>
          </a:p>
          <a:p>
            <a:pPr algn="ctr" eaLnBrk="0" hangingPunct="0"/>
            <a:r>
              <a:rPr lang="en-US" sz="2400" dirty="0" smtClean="0"/>
              <a:t>Twin </a:t>
            </a:r>
            <a:r>
              <a:rPr lang="en-US" sz="2400" dirty="0"/>
              <a:t>2</a:t>
            </a:r>
          </a:p>
        </p:txBody>
      </p:sp>
      <p:sp>
        <p:nvSpPr>
          <p:cNvPr id="289803" name="Oval 11"/>
          <p:cNvSpPr>
            <a:spLocks noChangeArrowheads="1"/>
          </p:cNvSpPr>
          <p:nvPr/>
        </p:nvSpPr>
        <p:spPr bwMode="auto">
          <a:xfrm>
            <a:off x="4800600" y="2286000"/>
            <a:ext cx="1066800" cy="1066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A</a:t>
            </a:r>
          </a:p>
        </p:txBody>
      </p:sp>
      <p:sp>
        <p:nvSpPr>
          <p:cNvPr id="289804" name="Oval 12"/>
          <p:cNvSpPr>
            <a:spLocks noChangeArrowheads="1"/>
          </p:cNvSpPr>
          <p:nvPr/>
        </p:nvSpPr>
        <p:spPr bwMode="auto">
          <a:xfrm>
            <a:off x="6134100" y="2286000"/>
            <a:ext cx="1066800" cy="1066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C</a:t>
            </a:r>
          </a:p>
        </p:txBody>
      </p:sp>
      <p:sp>
        <p:nvSpPr>
          <p:cNvPr id="289805" name="Oval 13"/>
          <p:cNvSpPr>
            <a:spLocks noChangeArrowheads="1"/>
          </p:cNvSpPr>
          <p:nvPr/>
        </p:nvSpPr>
        <p:spPr bwMode="auto">
          <a:xfrm>
            <a:off x="7543800" y="2286000"/>
            <a:ext cx="1066800" cy="1066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E</a:t>
            </a:r>
          </a:p>
        </p:txBody>
      </p:sp>
      <p:cxnSp>
        <p:nvCxnSpPr>
          <p:cNvPr id="289806" name="AutoShape 14"/>
          <p:cNvCxnSpPr>
            <a:cxnSpLocks noChangeShapeType="1"/>
          </p:cNvCxnSpPr>
          <p:nvPr/>
        </p:nvCxnSpPr>
        <p:spPr bwMode="auto">
          <a:xfrm>
            <a:off x="5673725" y="3209925"/>
            <a:ext cx="955675" cy="1574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89807" name="AutoShape 15"/>
          <p:cNvCxnSpPr>
            <a:cxnSpLocks noChangeShapeType="1"/>
          </p:cNvCxnSpPr>
          <p:nvPr/>
        </p:nvCxnSpPr>
        <p:spPr bwMode="auto">
          <a:xfrm>
            <a:off x="6629400" y="3365500"/>
            <a:ext cx="0" cy="14192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89808" name="AutoShape 16"/>
          <p:cNvCxnSpPr>
            <a:cxnSpLocks noChangeShapeType="1"/>
          </p:cNvCxnSpPr>
          <p:nvPr/>
        </p:nvCxnSpPr>
        <p:spPr bwMode="auto">
          <a:xfrm flipH="1">
            <a:off x="6629400" y="3200400"/>
            <a:ext cx="1031875" cy="1574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89809" name="AutoShape 17"/>
          <p:cNvCxnSpPr>
            <a:cxnSpLocks noChangeShapeType="1"/>
            <a:stCxn id="289796" idx="0"/>
            <a:endCxn id="289803" idx="0"/>
          </p:cNvCxnSpPr>
          <p:nvPr/>
        </p:nvCxnSpPr>
        <p:spPr bwMode="auto">
          <a:xfrm rot="5400000" flipV="1">
            <a:off x="3237706" y="178594"/>
            <a:ext cx="1588" cy="4191000"/>
          </a:xfrm>
          <a:prstGeom prst="curvedConnector3">
            <a:avLst>
              <a:gd name="adj1" fmla="val -37700005"/>
            </a:avLst>
          </a:prstGeom>
          <a:noFill/>
          <a:ln w="317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89810" name="AutoShape 18"/>
          <p:cNvCxnSpPr>
            <a:cxnSpLocks noChangeShapeType="1"/>
            <a:stCxn id="289797" idx="0"/>
            <a:endCxn id="289804" idx="0"/>
          </p:cNvCxnSpPr>
          <p:nvPr/>
        </p:nvCxnSpPr>
        <p:spPr bwMode="auto">
          <a:xfrm rot="5400000" flipV="1">
            <a:off x="4571206" y="178594"/>
            <a:ext cx="1588" cy="4191000"/>
          </a:xfrm>
          <a:prstGeom prst="curvedConnector3">
            <a:avLst>
              <a:gd name="adj1" fmla="val -36200005"/>
            </a:avLst>
          </a:prstGeom>
          <a:noFill/>
          <a:ln w="317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289811" name="Text Box 19"/>
          <p:cNvSpPr txBox="1">
            <a:spLocks noChangeArrowheads="1"/>
          </p:cNvSpPr>
          <p:nvPr/>
        </p:nvSpPr>
        <p:spPr bwMode="auto">
          <a:xfrm>
            <a:off x="831851" y="3736032"/>
            <a:ext cx="111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chemeClr val="accent2"/>
                </a:solidFill>
              </a:rPr>
              <a:t>a</a:t>
            </a:r>
          </a:p>
        </p:txBody>
      </p:sp>
      <p:sp>
        <p:nvSpPr>
          <p:cNvPr id="289812" name="Text Box 20"/>
          <p:cNvSpPr txBox="1">
            <a:spLocks noChangeArrowheads="1"/>
          </p:cNvSpPr>
          <p:nvPr/>
        </p:nvSpPr>
        <p:spPr bwMode="auto">
          <a:xfrm>
            <a:off x="2171700" y="3571875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accent2"/>
                </a:solidFill>
              </a:rPr>
              <a:t>c</a:t>
            </a:r>
          </a:p>
        </p:txBody>
      </p:sp>
      <p:sp>
        <p:nvSpPr>
          <p:cNvPr id="289813" name="Text Box 21"/>
          <p:cNvSpPr txBox="1">
            <a:spLocks noChangeArrowheads="1"/>
          </p:cNvSpPr>
          <p:nvPr/>
        </p:nvSpPr>
        <p:spPr bwMode="auto">
          <a:xfrm>
            <a:off x="3258002" y="3759200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chemeClr val="accent2"/>
                </a:solidFill>
              </a:rPr>
              <a:t>e</a:t>
            </a:r>
          </a:p>
        </p:txBody>
      </p:sp>
      <p:sp>
        <p:nvSpPr>
          <p:cNvPr id="289814" name="Text Box 22"/>
          <p:cNvSpPr txBox="1">
            <a:spLocks noChangeArrowheads="1"/>
          </p:cNvSpPr>
          <p:nvPr/>
        </p:nvSpPr>
        <p:spPr bwMode="auto">
          <a:xfrm>
            <a:off x="6310313" y="3485966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chemeClr val="accent2"/>
                </a:solidFill>
              </a:rPr>
              <a:t>c</a:t>
            </a:r>
          </a:p>
        </p:txBody>
      </p:sp>
      <p:sp>
        <p:nvSpPr>
          <p:cNvPr id="289815" name="Text Box 23"/>
          <p:cNvSpPr txBox="1">
            <a:spLocks noChangeArrowheads="1"/>
          </p:cNvSpPr>
          <p:nvPr/>
        </p:nvSpPr>
        <p:spPr bwMode="auto">
          <a:xfrm>
            <a:off x="7224712" y="3714566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chemeClr val="accent2"/>
                </a:solidFill>
              </a:rPr>
              <a:t>e</a:t>
            </a:r>
          </a:p>
        </p:txBody>
      </p:sp>
      <p:sp>
        <p:nvSpPr>
          <p:cNvPr id="289816" name="Text Box 24"/>
          <p:cNvSpPr txBox="1">
            <a:spLocks noChangeArrowheads="1"/>
          </p:cNvSpPr>
          <p:nvPr/>
        </p:nvSpPr>
        <p:spPr bwMode="auto">
          <a:xfrm>
            <a:off x="5348171" y="3621789"/>
            <a:ext cx="104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accent2"/>
                </a:solidFill>
              </a:rPr>
              <a:t>a</a:t>
            </a:r>
          </a:p>
        </p:txBody>
      </p:sp>
      <p:sp>
        <p:nvSpPr>
          <p:cNvPr id="289817" name="AutoShape 25"/>
          <p:cNvSpPr>
            <a:spLocks noChangeArrowheads="1"/>
          </p:cNvSpPr>
          <p:nvPr/>
        </p:nvSpPr>
        <p:spPr bwMode="auto">
          <a:xfrm>
            <a:off x="228600" y="4876800"/>
            <a:ext cx="990600" cy="6858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nl-NL" sz="2400" dirty="0" smtClean="0"/>
              <a:t>1</a:t>
            </a:r>
            <a:endParaRPr lang="en-US" sz="2400" dirty="0"/>
          </a:p>
        </p:txBody>
      </p:sp>
      <p:cxnSp>
        <p:nvCxnSpPr>
          <p:cNvPr id="289818" name="AutoShape 26"/>
          <p:cNvCxnSpPr>
            <a:cxnSpLocks noChangeShapeType="1"/>
            <a:stCxn id="289817" idx="5"/>
            <a:endCxn id="289795" idx="1"/>
          </p:cNvCxnSpPr>
          <p:nvPr/>
        </p:nvCxnSpPr>
        <p:spPr bwMode="auto">
          <a:xfrm>
            <a:off x="971550" y="5219700"/>
            <a:ext cx="100965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89819" name="Text Box 27"/>
          <p:cNvSpPr txBox="1">
            <a:spLocks noChangeArrowheads="1"/>
          </p:cNvSpPr>
          <p:nvPr/>
        </p:nvSpPr>
        <p:spPr bwMode="auto">
          <a:xfrm>
            <a:off x="533400" y="4493568"/>
            <a:ext cx="1498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2400" b="1" dirty="0" smtClean="0">
                <a:solidFill>
                  <a:schemeClr val="accent2"/>
                </a:solidFill>
              </a:rPr>
              <a:t>b0</a:t>
            </a:r>
            <a:r>
              <a:rPr lang="nl-NL" sz="2400" b="1" dirty="0" smtClean="0"/>
              <a:t> </a:t>
            </a:r>
            <a:endParaRPr lang="en-US" sz="2400" b="1" dirty="0"/>
          </a:p>
        </p:txBody>
      </p:sp>
      <p:sp>
        <p:nvSpPr>
          <p:cNvPr id="289820" name="AutoShape 28"/>
          <p:cNvSpPr>
            <a:spLocks noChangeArrowheads="1"/>
          </p:cNvSpPr>
          <p:nvPr/>
        </p:nvSpPr>
        <p:spPr bwMode="auto">
          <a:xfrm>
            <a:off x="7924800" y="4876800"/>
            <a:ext cx="990600" cy="6858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nl-NL" sz="2400" dirty="0" smtClean="0"/>
              <a:t>1</a:t>
            </a:r>
            <a:endParaRPr lang="en-US" sz="2400" dirty="0"/>
          </a:p>
        </p:txBody>
      </p:sp>
      <p:cxnSp>
        <p:nvCxnSpPr>
          <p:cNvPr id="289821" name="AutoShape 29"/>
          <p:cNvCxnSpPr>
            <a:cxnSpLocks noChangeShapeType="1"/>
            <a:stCxn id="289820" idx="1"/>
            <a:endCxn id="289802" idx="3"/>
          </p:cNvCxnSpPr>
          <p:nvPr/>
        </p:nvCxnSpPr>
        <p:spPr bwMode="auto">
          <a:xfrm flipH="1">
            <a:off x="7162800" y="5219700"/>
            <a:ext cx="100965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89822" name="Text Box 30"/>
          <p:cNvSpPr txBox="1">
            <a:spLocks noChangeArrowheads="1"/>
          </p:cNvSpPr>
          <p:nvPr/>
        </p:nvSpPr>
        <p:spPr bwMode="auto">
          <a:xfrm>
            <a:off x="6959600" y="4620453"/>
            <a:ext cx="149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nl-NL" sz="2400" b="1" dirty="0" smtClean="0">
                <a:solidFill>
                  <a:schemeClr val="accent2"/>
                </a:solidFill>
              </a:rPr>
              <a:t>b0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410200" y="129540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1</a:t>
            </a:r>
            <a:endParaRPr lang="nl-NL" sz="2800" dirty="0"/>
          </a:p>
        </p:txBody>
      </p:sp>
      <p:sp>
        <p:nvSpPr>
          <p:cNvPr id="38" name="TextBox 37"/>
          <p:cNvSpPr txBox="1"/>
          <p:nvPr/>
        </p:nvSpPr>
        <p:spPr>
          <a:xfrm>
            <a:off x="1600200" y="1219200"/>
            <a:ext cx="11128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1 or .5</a:t>
            </a:r>
            <a:endParaRPr lang="nl-NL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177110" y="5770116"/>
            <a:ext cx="87382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 smtClean="0"/>
              <a:t>Regression on unit: just a way to estimate the mean.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ACE model + </a:t>
            </a:r>
            <a:br>
              <a:rPr lang="en-US" dirty="0" smtClean="0"/>
            </a:br>
            <a:r>
              <a:rPr lang="en-US" dirty="0" smtClean="0"/>
              <a:t>Main effect on Means</a:t>
            </a:r>
            <a:endParaRPr lang="en-US" dirty="0"/>
          </a:p>
        </p:txBody>
      </p:sp>
      <p:sp>
        <p:nvSpPr>
          <p:cNvPr id="289795" name="Rectangle 3"/>
          <p:cNvSpPr>
            <a:spLocks noChangeArrowheads="1"/>
          </p:cNvSpPr>
          <p:nvPr/>
        </p:nvSpPr>
        <p:spPr bwMode="auto">
          <a:xfrm>
            <a:off x="1981200" y="4800600"/>
            <a:ext cx="990600" cy="838200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 dirty="0" err="1" smtClean="0"/>
              <a:t>Pheno</a:t>
            </a:r>
            <a:endParaRPr lang="en-US" sz="2400" dirty="0" smtClean="0"/>
          </a:p>
          <a:p>
            <a:pPr algn="ctr" eaLnBrk="0" hangingPunct="0"/>
            <a:r>
              <a:rPr lang="en-US" sz="2400" dirty="0" smtClean="0"/>
              <a:t>Twin </a:t>
            </a:r>
            <a:r>
              <a:rPr lang="en-US" sz="2400" dirty="0"/>
              <a:t>1</a:t>
            </a:r>
          </a:p>
        </p:txBody>
      </p:sp>
      <p:sp>
        <p:nvSpPr>
          <p:cNvPr id="289796" name="Oval 4"/>
          <p:cNvSpPr>
            <a:spLocks noChangeArrowheads="1"/>
          </p:cNvSpPr>
          <p:nvPr/>
        </p:nvSpPr>
        <p:spPr bwMode="auto">
          <a:xfrm>
            <a:off x="609600" y="2286000"/>
            <a:ext cx="1066800" cy="1066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A</a:t>
            </a:r>
          </a:p>
        </p:txBody>
      </p:sp>
      <p:sp>
        <p:nvSpPr>
          <p:cNvPr id="289797" name="Oval 5"/>
          <p:cNvSpPr>
            <a:spLocks noChangeArrowheads="1"/>
          </p:cNvSpPr>
          <p:nvPr/>
        </p:nvSpPr>
        <p:spPr bwMode="auto">
          <a:xfrm>
            <a:off x="1943100" y="2286000"/>
            <a:ext cx="1066800" cy="1066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C</a:t>
            </a:r>
          </a:p>
        </p:txBody>
      </p:sp>
      <p:sp>
        <p:nvSpPr>
          <p:cNvPr id="289798" name="Oval 6"/>
          <p:cNvSpPr>
            <a:spLocks noChangeArrowheads="1"/>
          </p:cNvSpPr>
          <p:nvPr/>
        </p:nvSpPr>
        <p:spPr bwMode="auto">
          <a:xfrm>
            <a:off x="3352800" y="2286000"/>
            <a:ext cx="1066800" cy="1066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E</a:t>
            </a:r>
          </a:p>
        </p:txBody>
      </p:sp>
      <p:cxnSp>
        <p:nvCxnSpPr>
          <p:cNvPr id="289799" name="AutoShape 7"/>
          <p:cNvCxnSpPr>
            <a:cxnSpLocks noChangeShapeType="1"/>
            <a:stCxn id="289796" idx="4"/>
          </p:cNvCxnSpPr>
          <p:nvPr/>
        </p:nvCxnSpPr>
        <p:spPr bwMode="auto">
          <a:xfrm>
            <a:off x="1143000" y="3352800"/>
            <a:ext cx="1298575" cy="14224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89800" name="AutoShape 8"/>
          <p:cNvCxnSpPr>
            <a:cxnSpLocks noChangeShapeType="1"/>
            <a:stCxn id="289797" idx="4"/>
          </p:cNvCxnSpPr>
          <p:nvPr/>
        </p:nvCxnSpPr>
        <p:spPr bwMode="auto">
          <a:xfrm flipH="1">
            <a:off x="2438400" y="3352800"/>
            <a:ext cx="38100" cy="14224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89801" name="AutoShape 9"/>
          <p:cNvCxnSpPr>
            <a:cxnSpLocks noChangeShapeType="1"/>
            <a:stCxn id="289798" idx="4"/>
          </p:cNvCxnSpPr>
          <p:nvPr/>
        </p:nvCxnSpPr>
        <p:spPr bwMode="auto">
          <a:xfrm flipH="1">
            <a:off x="2438401" y="3352800"/>
            <a:ext cx="1447799" cy="14224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89802" name="Rectangle 10"/>
          <p:cNvSpPr>
            <a:spLocks noChangeArrowheads="1"/>
          </p:cNvSpPr>
          <p:nvPr/>
        </p:nvSpPr>
        <p:spPr bwMode="auto">
          <a:xfrm>
            <a:off x="6172200" y="4800600"/>
            <a:ext cx="990600" cy="838200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 dirty="0" err="1" smtClean="0"/>
              <a:t>Pheno</a:t>
            </a:r>
            <a:endParaRPr lang="en-US" sz="2400" dirty="0" smtClean="0"/>
          </a:p>
          <a:p>
            <a:pPr algn="ctr" eaLnBrk="0" hangingPunct="0"/>
            <a:r>
              <a:rPr lang="en-US" sz="2400" dirty="0" smtClean="0"/>
              <a:t>Twin </a:t>
            </a:r>
            <a:r>
              <a:rPr lang="en-US" sz="2400" dirty="0"/>
              <a:t>2</a:t>
            </a:r>
          </a:p>
        </p:txBody>
      </p:sp>
      <p:sp>
        <p:nvSpPr>
          <p:cNvPr id="289803" name="Oval 11"/>
          <p:cNvSpPr>
            <a:spLocks noChangeArrowheads="1"/>
          </p:cNvSpPr>
          <p:nvPr/>
        </p:nvSpPr>
        <p:spPr bwMode="auto">
          <a:xfrm>
            <a:off x="4800600" y="2286000"/>
            <a:ext cx="1066800" cy="1066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A</a:t>
            </a:r>
          </a:p>
        </p:txBody>
      </p:sp>
      <p:sp>
        <p:nvSpPr>
          <p:cNvPr id="289804" name="Oval 12"/>
          <p:cNvSpPr>
            <a:spLocks noChangeArrowheads="1"/>
          </p:cNvSpPr>
          <p:nvPr/>
        </p:nvSpPr>
        <p:spPr bwMode="auto">
          <a:xfrm>
            <a:off x="6134100" y="2286000"/>
            <a:ext cx="1066800" cy="1066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C</a:t>
            </a:r>
          </a:p>
        </p:txBody>
      </p:sp>
      <p:sp>
        <p:nvSpPr>
          <p:cNvPr id="289805" name="Oval 13"/>
          <p:cNvSpPr>
            <a:spLocks noChangeArrowheads="1"/>
          </p:cNvSpPr>
          <p:nvPr/>
        </p:nvSpPr>
        <p:spPr bwMode="auto">
          <a:xfrm>
            <a:off x="7543800" y="2286000"/>
            <a:ext cx="1066800" cy="1066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E</a:t>
            </a:r>
          </a:p>
        </p:txBody>
      </p:sp>
      <p:cxnSp>
        <p:nvCxnSpPr>
          <p:cNvPr id="289806" name="AutoShape 14"/>
          <p:cNvCxnSpPr>
            <a:cxnSpLocks noChangeShapeType="1"/>
          </p:cNvCxnSpPr>
          <p:nvPr/>
        </p:nvCxnSpPr>
        <p:spPr bwMode="auto">
          <a:xfrm>
            <a:off x="5673725" y="3209925"/>
            <a:ext cx="955675" cy="1574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89807" name="AutoShape 15"/>
          <p:cNvCxnSpPr>
            <a:cxnSpLocks noChangeShapeType="1"/>
          </p:cNvCxnSpPr>
          <p:nvPr/>
        </p:nvCxnSpPr>
        <p:spPr bwMode="auto">
          <a:xfrm>
            <a:off x="6629400" y="3365500"/>
            <a:ext cx="0" cy="14192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89808" name="AutoShape 16"/>
          <p:cNvCxnSpPr>
            <a:cxnSpLocks noChangeShapeType="1"/>
          </p:cNvCxnSpPr>
          <p:nvPr/>
        </p:nvCxnSpPr>
        <p:spPr bwMode="auto">
          <a:xfrm flipH="1">
            <a:off x="6629400" y="3200400"/>
            <a:ext cx="1031875" cy="1574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89809" name="AutoShape 17"/>
          <p:cNvCxnSpPr>
            <a:cxnSpLocks noChangeShapeType="1"/>
            <a:stCxn id="289796" idx="0"/>
            <a:endCxn id="289803" idx="0"/>
          </p:cNvCxnSpPr>
          <p:nvPr/>
        </p:nvCxnSpPr>
        <p:spPr bwMode="auto">
          <a:xfrm rot="5400000" flipV="1">
            <a:off x="3237706" y="178594"/>
            <a:ext cx="1588" cy="4191000"/>
          </a:xfrm>
          <a:prstGeom prst="curvedConnector3">
            <a:avLst>
              <a:gd name="adj1" fmla="val -37700005"/>
            </a:avLst>
          </a:prstGeom>
          <a:noFill/>
          <a:ln w="317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89810" name="AutoShape 18"/>
          <p:cNvCxnSpPr>
            <a:cxnSpLocks noChangeShapeType="1"/>
            <a:stCxn id="289797" idx="0"/>
            <a:endCxn id="289804" idx="0"/>
          </p:cNvCxnSpPr>
          <p:nvPr/>
        </p:nvCxnSpPr>
        <p:spPr bwMode="auto">
          <a:xfrm rot="5400000" flipV="1">
            <a:off x="4571206" y="178594"/>
            <a:ext cx="1588" cy="4191000"/>
          </a:xfrm>
          <a:prstGeom prst="curvedConnector3">
            <a:avLst>
              <a:gd name="adj1" fmla="val -36200005"/>
            </a:avLst>
          </a:prstGeom>
          <a:noFill/>
          <a:ln w="317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289811" name="Text Box 19"/>
          <p:cNvSpPr txBox="1">
            <a:spLocks noChangeArrowheads="1"/>
          </p:cNvSpPr>
          <p:nvPr/>
        </p:nvSpPr>
        <p:spPr bwMode="auto">
          <a:xfrm>
            <a:off x="831851" y="3736032"/>
            <a:ext cx="111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chemeClr val="accent2"/>
                </a:solidFill>
              </a:rPr>
              <a:t>a</a:t>
            </a:r>
          </a:p>
        </p:txBody>
      </p:sp>
      <p:sp>
        <p:nvSpPr>
          <p:cNvPr id="289812" name="Text Box 20"/>
          <p:cNvSpPr txBox="1">
            <a:spLocks noChangeArrowheads="1"/>
          </p:cNvSpPr>
          <p:nvPr/>
        </p:nvSpPr>
        <p:spPr bwMode="auto">
          <a:xfrm>
            <a:off x="2171700" y="3571875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accent2"/>
                </a:solidFill>
              </a:rPr>
              <a:t>c</a:t>
            </a:r>
          </a:p>
        </p:txBody>
      </p:sp>
      <p:sp>
        <p:nvSpPr>
          <p:cNvPr id="289813" name="Text Box 21"/>
          <p:cNvSpPr txBox="1">
            <a:spLocks noChangeArrowheads="1"/>
          </p:cNvSpPr>
          <p:nvPr/>
        </p:nvSpPr>
        <p:spPr bwMode="auto">
          <a:xfrm>
            <a:off x="3258002" y="3759200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chemeClr val="accent2"/>
                </a:solidFill>
              </a:rPr>
              <a:t>e</a:t>
            </a:r>
          </a:p>
        </p:txBody>
      </p:sp>
      <p:sp>
        <p:nvSpPr>
          <p:cNvPr id="289814" name="Text Box 22"/>
          <p:cNvSpPr txBox="1">
            <a:spLocks noChangeArrowheads="1"/>
          </p:cNvSpPr>
          <p:nvPr/>
        </p:nvSpPr>
        <p:spPr bwMode="auto">
          <a:xfrm>
            <a:off x="6310313" y="3485966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chemeClr val="accent2"/>
                </a:solidFill>
              </a:rPr>
              <a:t>c</a:t>
            </a:r>
          </a:p>
        </p:txBody>
      </p:sp>
      <p:sp>
        <p:nvSpPr>
          <p:cNvPr id="289815" name="Text Box 23"/>
          <p:cNvSpPr txBox="1">
            <a:spLocks noChangeArrowheads="1"/>
          </p:cNvSpPr>
          <p:nvPr/>
        </p:nvSpPr>
        <p:spPr bwMode="auto">
          <a:xfrm>
            <a:off x="7224712" y="3714566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chemeClr val="accent2"/>
                </a:solidFill>
              </a:rPr>
              <a:t>e</a:t>
            </a:r>
          </a:p>
        </p:txBody>
      </p:sp>
      <p:sp>
        <p:nvSpPr>
          <p:cNvPr id="289816" name="Text Box 24"/>
          <p:cNvSpPr txBox="1">
            <a:spLocks noChangeArrowheads="1"/>
          </p:cNvSpPr>
          <p:nvPr/>
        </p:nvSpPr>
        <p:spPr bwMode="auto">
          <a:xfrm>
            <a:off x="5348171" y="3621789"/>
            <a:ext cx="104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accent2"/>
                </a:solidFill>
              </a:rPr>
              <a:t>a</a:t>
            </a:r>
          </a:p>
        </p:txBody>
      </p:sp>
      <p:sp>
        <p:nvSpPr>
          <p:cNvPr id="289817" name="AutoShape 25"/>
          <p:cNvSpPr>
            <a:spLocks noChangeArrowheads="1"/>
          </p:cNvSpPr>
          <p:nvPr/>
        </p:nvSpPr>
        <p:spPr bwMode="auto">
          <a:xfrm>
            <a:off x="76200" y="4876800"/>
            <a:ext cx="990600" cy="6858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nl-NL" sz="2400" dirty="0" smtClean="0"/>
              <a:t>1</a:t>
            </a:r>
            <a:endParaRPr lang="en-US" sz="2400" dirty="0"/>
          </a:p>
        </p:txBody>
      </p:sp>
      <p:cxnSp>
        <p:nvCxnSpPr>
          <p:cNvPr id="289818" name="AutoShape 26"/>
          <p:cNvCxnSpPr>
            <a:cxnSpLocks noChangeShapeType="1"/>
            <a:stCxn id="289817" idx="5"/>
            <a:endCxn id="289795" idx="1"/>
          </p:cNvCxnSpPr>
          <p:nvPr/>
        </p:nvCxnSpPr>
        <p:spPr bwMode="auto">
          <a:xfrm>
            <a:off x="819150" y="5219700"/>
            <a:ext cx="116205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89819" name="Text Box 27"/>
          <p:cNvSpPr txBox="1">
            <a:spLocks noChangeArrowheads="1"/>
          </p:cNvSpPr>
          <p:nvPr/>
        </p:nvSpPr>
        <p:spPr bwMode="auto">
          <a:xfrm>
            <a:off x="701366" y="5656820"/>
            <a:ext cx="16383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en-US" sz="2400" b="1" dirty="0" smtClean="0">
                <a:solidFill>
                  <a:schemeClr val="accent2"/>
                </a:solidFill>
              </a:rPr>
              <a:t>b0</a:t>
            </a:r>
            <a:r>
              <a:rPr lang="en-US" sz="2400" b="1" dirty="0" smtClean="0"/>
              <a:t>+</a:t>
            </a:r>
            <a:r>
              <a:rPr lang="el-GR" sz="2400" b="1" dirty="0" smtClean="0">
                <a:solidFill>
                  <a:srgbClr val="FF0000"/>
                </a:solidFill>
                <a:sym typeface="Symbol" pitchFamily="18" charset="2"/>
              </a:rPr>
              <a:t> β</a:t>
            </a:r>
            <a:r>
              <a:rPr lang="nl-NL" sz="2400" b="1" baseline="-25000" dirty="0" smtClean="0">
                <a:solidFill>
                  <a:srgbClr val="FF0000"/>
                </a:solidFill>
                <a:sym typeface="Symbol" pitchFamily="18" charset="2"/>
              </a:rPr>
              <a:t>M </a:t>
            </a:r>
            <a:r>
              <a:rPr lang="en-US" sz="2400" b="1" dirty="0" smtClean="0">
                <a:solidFill>
                  <a:srgbClr val="339933"/>
                </a:solidFill>
              </a:rPr>
              <a:t>M</a:t>
            </a:r>
            <a:r>
              <a:rPr lang="en-US" sz="2400" b="1" baseline="-6000" dirty="0" smtClean="0">
                <a:solidFill>
                  <a:srgbClr val="339933"/>
                </a:solidFill>
              </a:rPr>
              <a:t>1</a:t>
            </a:r>
            <a:endParaRPr lang="en-US" sz="2400" b="1" dirty="0"/>
          </a:p>
        </p:txBody>
      </p:sp>
      <p:sp>
        <p:nvSpPr>
          <p:cNvPr id="289820" name="AutoShape 28"/>
          <p:cNvSpPr>
            <a:spLocks noChangeArrowheads="1"/>
          </p:cNvSpPr>
          <p:nvPr/>
        </p:nvSpPr>
        <p:spPr bwMode="auto">
          <a:xfrm>
            <a:off x="7924800" y="4876800"/>
            <a:ext cx="990600" cy="6858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nl-NL" sz="2400" dirty="0" smtClean="0"/>
              <a:t>1</a:t>
            </a:r>
            <a:endParaRPr lang="en-US" sz="2400" dirty="0"/>
          </a:p>
        </p:txBody>
      </p:sp>
      <p:cxnSp>
        <p:nvCxnSpPr>
          <p:cNvPr id="289821" name="AutoShape 29"/>
          <p:cNvCxnSpPr>
            <a:cxnSpLocks noChangeShapeType="1"/>
            <a:stCxn id="289820" idx="1"/>
            <a:endCxn id="289802" idx="3"/>
          </p:cNvCxnSpPr>
          <p:nvPr/>
        </p:nvCxnSpPr>
        <p:spPr bwMode="auto">
          <a:xfrm flipH="1">
            <a:off x="7162800" y="5219700"/>
            <a:ext cx="100965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89822" name="Text Box 30"/>
          <p:cNvSpPr txBox="1">
            <a:spLocks noChangeArrowheads="1"/>
          </p:cNvSpPr>
          <p:nvPr/>
        </p:nvSpPr>
        <p:spPr bwMode="auto">
          <a:xfrm>
            <a:off x="6794500" y="5703219"/>
            <a:ext cx="149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2400" b="1" dirty="0" smtClean="0">
                <a:solidFill>
                  <a:schemeClr val="accent2"/>
                </a:solidFill>
              </a:rPr>
              <a:t>b0</a:t>
            </a:r>
            <a:r>
              <a:rPr lang="en-US" sz="2400" b="1" dirty="0" smtClean="0"/>
              <a:t>+</a:t>
            </a:r>
            <a:r>
              <a:rPr lang="el-GR" sz="2400" b="1" dirty="0" smtClean="0">
                <a:solidFill>
                  <a:srgbClr val="FF0000"/>
                </a:solidFill>
                <a:sym typeface="Symbol" pitchFamily="18" charset="2"/>
              </a:rPr>
              <a:t>β</a:t>
            </a:r>
            <a:r>
              <a:rPr lang="nl-NL" sz="2400" b="1" baseline="-25000" dirty="0" smtClean="0">
                <a:solidFill>
                  <a:srgbClr val="FF0000"/>
                </a:solidFill>
                <a:sym typeface="Symbol" pitchFamily="18" charset="2"/>
              </a:rPr>
              <a:t>M</a:t>
            </a:r>
            <a:r>
              <a:rPr lang="en-US" sz="2400" b="1" dirty="0" smtClean="0">
                <a:solidFill>
                  <a:srgbClr val="339933"/>
                </a:solidFill>
              </a:rPr>
              <a:t>M</a:t>
            </a:r>
            <a:r>
              <a:rPr lang="en-US" sz="2400" b="1" baseline="-6000" dirty="0" smtClean="0">
                <a:solidFill>
                  <a:srgbClr val="339933"/>
                </a:solidFill>
              </a:rPr>
              <a:t>2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89247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5" name="Rectangle 3"/>
          <p:cNvSpPr>
            <a:spLocks noChangeArrowheads="1"/>
          </p:cNvSpPr>
          <p:nvPr/>
        </p:nvSpPr>
        <p:spPr bwMode="auto">
          <a:xfrm>
            <a:off x="2362200" y="990600"/>
            <a:ext cx="990600" cy="838200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 dirty="0" err="1" smtClean="0"/>
              <a:t>pheno</a:t>
            </a:r>
            <a:endParaRPr lang="en-US" sz="2400" dirty="0" smtClean="0"/>
          </a:p>
          <a:p>
            <a:pPr algn="ctr" eaLnBrk="0" hangingPunct="0"/>
            <a:r>
              <a:rPr lang="en-US" sz="2400" dirty="0" smtClean="0"/>
              <a:t>Twin 1</a:t>
            </a:r>
            <a:endParaRPr lang="en-US" sz="2400" dirty="0"/>
          </a:p>
        </p:txBody>
      </p:sp>
      <p:sp>
        <p:nvSpPr>
          <p:cNvPr id="289817" name="AutoShape 25"/>
          <p:cNvSpPr>
            <a:spLocks noChangeArrowheads="1"/>
          </p:cNvSpPr>
          <p:nvPr/>
        </p:nvSpPr>
        <p:spPr bwMode="auto">
          <a:xfrm>
            <a:off x="457200" y="1066800"/>
            <a:ext cx="990600" cy="6858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nl-NL" sz="2400" dirty="0" smtClean="0"/>
              <a:t>1</a:t>
            </a:r>
            <a:endParaRPr lang="en-US" sz="2400" dirty="0"/>
          </a:p>
        </p:txBody>
      </p:sp>
      <p:cxnSp>
        <p:nvCxnSpPr>
          <p:cNvPr id="289818" name="AutoShape 26"/>
          <p:cNvCxnSpPr>
            <a:cxnSpLocks noChangeShapeType="1"/>
            <a:stCxn id="289817" idx="5"/>
            <a:endCxn id="289795" idx="1"/>
          </p:cNvCxnSpPr>
          <p:nvPr/>
        </p:nvCxnSpPr>
        <p:spPr bwMode="auto">
          <a:xfrm>
            <a:off x="1200150" y="1409700"/>
            <a:ext cx="116205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89819" name="Text Box 27"/>
          <p:cNvSpPr txBox="1">
            <a:spLocks noChangeArrowheads="1"/>
          </p:cNvSpPr>
          <p:nvPr/>
        </p:nvSpPr>
        <p:spPr bwMode="auto">
          <a:xfrm>
            <a:off x="1082366" y="1846820"/>
            <a:ext cx="16383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en-US" sz="2400" b="1" dirty="0" smtClean="0">
                <a:solidFill>
                  <a:schemeClr val="accent2"/>
                </a:solidFill>
              </a:rPr>
              <a:t>b0</a:t>
            </a:r>
            <a:r>
              <a:rPr lang="en-US" sz="2400" b="1" dirty="0" smtClean="0"/>
              <a:t>+</a:t>
            </a:r>
            <a:r>
              <a:rPr lang="el-GR" sz="2400" b="1" dirty="0" smtClean="0">
                <a:solidFill>
                  <a:srgbClr val="FF0000"/>
                </a:solidFill>
                <a:sym typeface="Symbol" pitchFamily="18" charset="2"/>
              </a:rPr>
              <a:t> β</a:t>
            </a:r>
            <a:r>
              <a:rPr lang="nl-NL" sz="2400" b="1" baseline="-25000" dirty="0" smtClean="0">
                <a:solidFill>
                  <a:srgbClr val="FF0000"/>
                </a:solidFill>
                <a:sym typeface="Symbol" pitchFamily="18" charset="2"/>
              </a:rPr>
              <a:t>M </a:t>
            </a:r>
            <a:r>
              <a:rPr lang="en-US" sz="2400" b="1" dirty="0" smtClean="0">
                <a:solidFill>
                  <a:srgbClr val="339933"/>
                </a:solidFill>
              </a:rPr>
              <a:t>M</a:t>
            </a:r>
            <a:r>
              <a:rPr lang="en-US" sz="2400" b="1" baseline="-6000" dirty="0" smtClean="0">
                <a:solidFill>
                  <a:srgbClr val="339933"/>
                </a:solidFill>
              </a:rPr>
              <a:t>1</a:t>
            </a:r>
            <a:endParaRPr lang="en-US" sz="2400" b="1" dirty="0"/>
          </a:p>
        </p:txBody>
      </p:sp>
      <p:sp>
        <p:nvSpPr>
          <p:cNvPr id="33" name="Rectangle 3"/>
          <p:cNvSpPr>
            <a:spLocks noChangeArrowheads="1"/>
          </p:cNvSpPr>
          <p:nvPr/>
        </p:nvSpPr>
        <p:spPr bwMode="auto">
          <a:xfrm>
            <a:off x="6858000" y="878906"/>
            <a:ext cx="990600" cy="838200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 dirty="0" err="1" smtClean="0"/>
              <a:t>pheno</a:t>
            </a:r>
            <a:endParaRPr lang="en-US" sz="2400" dirty="0" smtClean="0"/>
          </a:p>
          <a:p>
            <a:pPr algn="ctr" eaLnBrk="0" hangingPunct="0"/>
            <a:r>
              <a:rPr lang="en-US" sz="2400" dirty="0" smtClean="0"/>
              <a:t>Twin </a:t>
            </a:r>
            <a:r>
              <a:rPr lang="en-US" sz="2400" dirty="0"/>
              <a:t>1</a:t>
            </a:r>
          </a:p>
        </p:txBody>
      </p:sp>
      <p:sp>
        <p:nvSpPr>
          <p:cNvPr id="34" name="AutoShape 25"/>
          <p:cNvSpPr>
            <a:spLocks noChangeArrowheads="1"/>
          </p:cNvSpPr>
          <p:nvPr/>
        </p:nvSpPr>
        <p:spPr bwMode="auto">
          <a:xfrm>
            <a:off x="4953000" y="955106"/>
            <a:ext cx="990600" cy="6858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nl-NL" sz="2400" dirty="0" smtClean="0"/>
              <a:t>1</a:t>
            </a:r>
            <a:endParaRPr lang="en-US" sz="2400" dirty="0"/>
          </a:p>
        </p:txBody>
      </p:sp>
      <p:cxnSp>
        <p:nvCxnSpPr>
          <p:cNvPr id="35" name="AutoShape 26"/>
          <p:cNvCxnSpPr>
            <a:cxnSpLocks noChangeShapeType="1"/>
            <a:stCxn id="34" idx="5"/>
            <a:endCxn id="33" idx="1"/>
          </p:cNvCxnSpPr>
          <p:nvPr/>
        </p:nvCxnSpPr>
        <p:spPr bwMode="auto">
          <a:xfrm>
            <a:off x="5695950" y="1298006"/>
            <a:ext cx="116205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6" name="Text Box 27"/>
          <p:cNvSpPr txBox="1">
            <a:spLocks noChangeArrowheads="1"/>
          </p:cNvSpPr>
          <p:nvPr/>
        </p:nvSpPr>
        <p:spPr bwMode="auto">
          <a:xfrm>
            <a:off x="5631911" y="1838572"/>
            <a:ext cx="16383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el-GR" sz="2400" b="1" dirty="0" smtClean="0">
                <a:solidFill>
                  <a:srgbClr val="FF0000"/>
                </a:solidFill>
                <a:sym typeface="Symbol" pitchFamily="18" charset="2"/>
              </a:rPr>
              <a:t>β</a:t>
            </a:r>
            <a:r>
              <a:rPr lang="nl-NL" sz="2400" b="1" baseline="-25000" dirty="0" smtClean="0">
                <a:solidFill>
                  <a:srgbClr val="FF0000"/>
                </a:solidFill>
                <a:sym typeface="Symbol" pitchFamily="18" charset="2"/>
              </a:rPr>
              <a:t>M</a:t>
            </a:r>
            <a:endParaRPr lang="en-US" sz="2400" b="1" dirty="0"/>
          </a:p>
        </p:txBody>
      </p:sp>
      <p:sp>
        <p:nvSpPr>
          <p:cNvPr id="4" name="Rectangle 3"/>
          <p:cNvSpPr/>
          <p:nvPr/>
        </p:nvSpPr>
        <p:spPr>
          <a:xfrm>
            <a:off x="6021937" y="762000"/>
            <a:ext cx="5100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2"/>
                </a:solidFill>
              </a:rPr>
              <a:t>b0</a:t>
            </a:r>
            <a:endParaRPr lang="nl-NL" sz="2400" dirty="0"/>
          </a:p>
        </p:txBody>
      </p:sp>
      <p:sp>
        <p:nvSpPr>
          <p:cNvPr id="38" name="AutoShape 25"/>
          <p:cNvSpPr>
            <a:spLocks noChangeArrowheads="1"/>
          </p:cNvSpPr>
          <p:nvPr/>
        </p:nvSpPr>
        <p:spPr bwMode="auto">
          <a:xfrm>
            <a:off x="4953000" y="1990223"/>
            <a:ext cx="990600" cy="6858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 b="1" dirty="0">
                <a:solidFill>
                  <a:srgbClr val="339933"/>
                </a:solidFill>
              </a:rPr>
              <a:t>M</a:t>
            </a:r>
            <a:r>
              <a:rPr lang="en-US" sz="2400" b="1" baseline="-6000" dirty="0">
                <a:solidFill>
                  <a:srgbClr val="339933"/>
                </a:solidFill>
              </a:rPr>
              <a:t>1</a:t>
            </a:r>
            <a:endParaRPr lang="en-US" sz="2400" b="1" dirty="0"/>
          </a:p>
        </p:txBody>
      </p:sp>
      <p:cxnSp>
        <p:nvCxnSpPr>
          <p:cNvPr id="6" name="Straight Arrow Connector 5"/>
          <p:cNvCxnSpPr>
            <a:stCxn id="38" idx="5"/>
            <a:endCxn id="33" idx="1"/>
          </p:cNvCxnSpPr>
          <p:nvPr/>
        </p:nvCxnSpPr>
        <p:spPr>
          <a:xfrm flipV="1">
            <a:off x="5695950" y="1298006"/>
            <a:ext cx="1162050" cy="103511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37122" y="3899599"/>
            <a:ext cx="891329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Actually: regression of Phenotype on M ...</a:t>
            </a:r>
          </a:p>
          <a:p>
            <a:r>
              <a:rPr lang="nl-NL" dirty="0" smtClean="0"/>
              <a:t>What is left is the residual, subject to ACE modeling.</a:t>
            </a:r>
          </a:p>
          <a:p>
            <a:endParaRPr lang="nl-NL" dirty="0"/>
          </a:p>
          <a:p>
            <a:r>
              <a:rPr lang="nl-NL" dirty="0" smtClean="0"/>
              <a:t>Why a triangle? Fixed regressors</a:t>
            </a:r>
            <a:endParaRPr lang="nl-NL" dirty="0"/>
          </a:p>
        </p:txBody>
      </p:sp>
      <p:sp>
        <p:nvSpPr>
          <p:cNvPr id="8" name="Oval 7"/>
          <p:cNvSpPr/>
          <p:nvPr/>
        </p:nvSpPr>
        <p:spPr>
          <a:xfrm>
            <a:off x="3048000" y="228600"/>
            <a:ext cx="1447800" cy="5334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2000" dirty="0" smtClean="0"/>
              <a:t>res1</a:t>
            </a:r>
            <a:endParaRPr lang="nl-NL" sz="2000" dirty="0"/>
          </a:p>
        </p:txBody>
      </p:sp>
      <p:cxnSp>
        <p:nvCxnSpPr>
          <p:cNvPr id="10" name="Straight Arrow Connector 9"/>
          <p:cNvCxnSpPr>
            <a:stCxn id="8" idx="3"/>
            <a:endCxn id="289795" idx="0"/>
          </p:cNvCxnSpPr>
          <p:nvPr/>
        </p:nvCxnSpPr>
        <p:spPr>
          <a:xfrm flipH="1">
            <a:off x="2857500" y="683885"/>
            <a:ext cx="402525" cy="30671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45" name="Oval 44"/>
          <p:cNvSpPr/>
          <p:nvPr/>
        </p:nvSpPr>
        <p:spPr>
          <a:xfrm>
            <a:off x="7467600" y="152400"/>
            <a:ext cx="1447800" cy="5334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2000" dirty="0" smtClean="0"/>
              <a:t>res1</a:t>
            </a:r>
            <a:endParaRPr lang="nl-NL" sz="2000" dirty="0"/>
          </a:p>
        </p:txBody>
      </p:sp>
      <p:cxnSp>
        <p:nvCxnSpPr>
          <p:cNvPr id="46" name="Straight Arrow Connector 45"/>
          <p:cNvCxnSpPr>
            <a:stCxn id="45" idx="3"/>
            <a:endCxn id="33" idx="0"/>
          </p:cNvCxnSpPr>
          <p:nvPr/>
        </p:nvCxnSpPr>
        <p:spPr>
          <a:xfrm flipH="1">
            <a:off x="7353300" y="607685"/>
            <a:ext cx="326325" cy="27122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12" name="TextBox 11"/>
          <p:cNvSpPr txBox="1"/>
          <p:nvPr/>
        </p:nvSpPr>
        <p:spPr>
          <a:xfrm>
            <a:off x="3200400" y="2906311"/>
            <a:ext cx="21082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equivalent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93966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stats</a:t>
            </a:r>
            <a:endParaRPr lang="en-US" dirty="0"/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Means vector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Covariance matrix (r = 1 or r=1/2)</a:t>
            </a:r>
          </a:p>
          <a:p>
            <a:endParaRPr lang="en-US" dirty="0"/>
          </a:p>
        </p:txBody>
      </p:sp>
      <p:graphicFrame>
        <p:nvGraphicFramePr>
          <p:cNvPr id="26317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4162758"/>
              </p:ext>
            </p:extLst>
          </p:nvPr>
        </p:nvGraphicFramePr>
        <p:xfrm>
          <a:off x="1866900" y="4419600"/>
          <a:ext cx="5143500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212" name="Equation" r:id="rId4" imgW="1714320" imgH="482400" progId="Equation.3">
                  <p:embed/>
                </p:oleObj>
              </mc:Choice>
              <mc:Fallback>
                <p:oleObj name="Equation" r:id="rId4" imgW="1714320" imgH="4824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6900" y="4419600"/>
                        <a:ext cx="5143500" cy="144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209800" y="2287369"/>
            <a:ext cx="32624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mean1 	mean2</a:t>
            </a:r>
            <a:endParaRPr lang="nl-NL" dirty="0"/>
          </a:p>
        </p:txBody>
      </p:sp>
      <p:sp>
        <p:nvSpPr>
          <p:cNvPr id="4" name="Double Bracket 3"/>
          <p:cNvSpPr/>
          <p:nvPr/>
        </p:nvSpPr>
        <p:spPr>
          <a:xfrm>
            <a:off x="2133600" y="2287369"/>
            <a:ext cx="3338632" cy="646331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Allowing for a main effect of </a:t>
            </a:r>
            <a:r>
              <a:rPr lang="en-US" i="1" dirty="0"/>
              <a:t>X</a:t>
            </a:r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Means vector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 smtClean="0"/>
              <a:t>Covariance matrix (r = 1 or r=1/2)</a:t>
            </a:r>
            <a:endParaRPr lang="en-US" dirty="0"/>
          </a:p>
        </p:txBody>
      </p:sp>
      <p:graphicFrame>
        <p:nvGraphicFramePr>
          <p:cNvPr id="265220" name="Object 4"/>
          <p:cNvGraphicFramePr>
            <a:graphicFrameLocks noChangeAspect="1"/>
          </p:cNvGraphicFramePr>
          <p:nvPr/>
        </p:nvGraphicFramePr>
        <p:xfrm>
          <a:off x="1981200" y="2266950"/>
          <a:ext cx="47244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274" name="Equation" r:id="rId4" imgW="1574640" imgH="228600" progId="Equation.3">
                  <p:embed/>
                </p:oleObj>
              </mc:Choice>
              <mc:Fallback>
                <p:oleObj name="Equation" r:id="rId4" imgW="157464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266950"/>
                        <a:ext cx="47244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522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1218640"/>
              </p:ext>
            </p:extLst>
          </p:nvPr>
        </p:nvGraphicFramePr>
        <p:xfrm>
          <a:off x="1866900" y="4419600"/>
          <a:ext cx="5143500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275" name="Equation" r:id="rId6" imgW="1714320" imgH="482400" progId="Equation.3">
                  <p:embed/>
                </p:oleObj>
              </mc:Choice>
              <mc:Fallback>
                <p:oleObj name="Equation" r:id="rId6" imgW="1714320" imgH="4824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6900" y="4419600"/>
                        <a:ext cx="5143500" cy="144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ACE model + </a:t>
            </a:r>
            <a:br>
              <a:rPr lang="en-US" dirty="0" smtClean="0"/>
            </a:br>
            <a:r>
              <a:rPr lang="en-US" dirty="0" smtClean="0"/>
              <a:t>Effect on Means and a path</a:t>
            </a:r>
            <a:endParaRPr lang="en-US" dirty="0"/>
          </a:p>
        </p:txBody>
      </p:sp>
      <p:sp>
        <p:nvSpPr>
          <p:cNvPr id="293891" name="Rectangle 3"/>
          <p:cNvSpPr>
            <a:spLocks noChangeArrowheads="1"/>
          </p:cNvSpPr>
          <p:nvPr/>
        </p:nvSpPr>
        <p:spPr bwMode="auto">
          <a:xfrm>
            <a:off x="1981200" y="4800600"/>
            <a:ext cx="990600" cy="838200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Twin 1</a:t>
            </a:r>
          </a:p>
        </p:txBody>
      </p:sp>
      <p:sp>
        <p:nvSpPr>
          <p:cNvPr id="293892" name="Oval 4"/>
          <p:cNvSpPr>
            <a:spLocks noChangeArrowheads="1"/>
          </p:cNvSpPr>
          <p:nvPr/>
        </p:nvSpPr>
        <p:spPr bwMode="auto">
          <a:xfrm>
            <a:off x="609600" y="2286000"/>
            <a:ext cx="1066800" cy="1066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A</a:t>
            </a:r>
          </a:p>
        </p:txBody>
      </p:sp>
      <p:sp>
        <p:nvSpPr>
          <p:cNvPr id="293893" name="Oval 5"/>
          <p:cNvSpPr>
            <a:spLocks noChangeArrowheads="1"/>
          </p:cNvSpPr>
          <p:nvPr/>
        </p:nvSpPr>
        <p:spPr bwMode="auto">
          <a:xfrm>
            <a:off x="1943100" y="2286000"/>
            <a:ext cx="1066800" cy="1066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C</a:t>
            </a:r>
          </a:p>
        </p:txBody>
      </p:sp>
      <p:sp>
        <p:nvSpPr>
          <p:cNvPr id="293894" name="Oval 6"/>
          <p:cNvSpPr>
            <a:spLocks noChangeArrowheads="1"/>
          </p:cNvSpPr>
          <p:nvPr/>
        </p:nvSpPr>
        <p:spPr bwMode="auto">
          <a:xfrm>
            <a:off x="3352800" y="2286000"/>
            <a:ext cx="1066800" cy="1066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E</a:t>
            </a:r>
          </a:p>
        </p:txBody>
      </p:sp>
      <p:cxnSp>
        <p:nvCxnSpPr>
          <p:cNvPr id="293895" name="AutoShape 7"/>
          <p:cNvCxnSpPr>
            <a:cxnSpLocks noChangeShapeType="1"/>
          </p:cNvCxnSpPr>
          <p:nvPr/>
        </p:nvCxnSpPr>
        <p:spPr bwMode="auto">
          <a:xfrm>
            <a:off x="1485900" y="3200400"/>
            <a:ext cx="955675" cy="1574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93896" name="AutoShape 8"/>
          <p:cNvCxnSpPr>
            <a:cxnSpLocks noChangeShapeType="1"/>
          </p:cNvCxnSpPr>
          <p:nvPr/>
        </p:nvCxnSpPr>
        <p:spPr bwMode="auto">
          <a:xfrm>
            <a:off x="2438400" y="3355975"/>
            <a:ext cx="0" cy="14192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93897" name="AutoShape 9"/>
          <p:cNvCxnSpPr>
            <a:cxnSpLocks noChangeShapeType="1"/>
          </p:cNvCxnSpPr>
          <p:nvPr/>
        </p:nvCxnSpPr>
        <p:spPr bwMode="auto">
          <a:xfrm flipH="1">
            <a:off x="2438400" y="3200400"/>
            <a:ext cx="1031875" cy="1574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93898" name="Rectangle 10"/>
          <p:cNvSpPr>
            <a:spLocks noChangeArrowheads="1"/>
          </p:cNvSpPr>
          <p:nvPr/>
        </p:nvSpPr>
        <p:spPr bwMode="auto">
          <a:xfrm>
            <a:off x="6172200" y="4800600"/>
            <a:ext cx="990600" cy="838200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Twin 2</a:t>
            </a:r>
          </a:p>
        </p:txBody>
      </p:sp>
      <p:sp>
        <p:nvSpPr>
          <p:cNvPr id="293899" name="Oval 11"/>
          <p:cNvSpPr>
            <a:spLocks noChangeArrowheads="1"/>
          </p:cNvSpPr>
          <p:nvPr/>
        </p:nvSpPr>
        <p:spPr bwMode="auto">
          <a:xfrm>
            <a:off x="4800600" y="2286000"/>
            <a:ext cx="1066800" cy="1066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A</a:t>
            </a:r>
          </a:p>
        </p:txBody>
      </p:sp>
      <p:sp>
        <p:nvSpPr>
          <p:cNvPr id="293900" name="Oval 12"/>
          <p:cNvSpPr>
            <a:spLocks noChangeArrowheads="1"/>
          </p:cNvSpPr>
          <p:nvPr/>
        </p:nvSpPr>
        <p:spPr bwMode="auto">
          <a:xfrm>
            <a:off x="6134100" y="2286000"/>
            <a:ext cx="1066800" cy="1066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C</a:t>
            </a:r>
          </a:p>
        </p:txBody>
      </p:sp>
      <p:sp>
        <p:nvSpPr>
          <p:cNvPr id="293901" name="Oval 13"/>
          <p:cNvSpPr>
            <a:spLocks noChangeArrowheads="1"/>
          </p:cNvSpPr>
          <p:nvPr/>
        </p:nvSpPr>
        <p:spPr bwMode="auto">
          <a:xfrm>
            <a:off x="7543800" y="2286000"/>
            <a:ext cx="1066800" cy="1066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E</a:t>
            </a:r>
          </a:p>
        </p:txBody>
      </p:sp>
      <p:cxnSp>
        <p:nvCxnSpPr>
          <p:cNvPr id="293902" name="AutoShape 14"/>
          <p:cNvCxnSpPr>
            <a:cxnSpLocks noChangeShapeType="1"/>
          </p:cNvCxnSpPr>
          <p:nvPr/>
        </p:nvCxnSpPr>
        <p:spPr bwMode="auto">
          <a:xfrm>
            <a:off x="5673725" y="3209925"/>
            <a:ext cx="955675" cy="1574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93903" name="AutoShape 15"/>
          <p:cNvCxnSpPr>
            <a:cxnSpLocks noChangeShapeType="1"/>
          </p:cNvCxnSpPr>
          <p:nvPr/>
        </p:nvCxnSpPr>
        <p:spPr bwMode="auto">
          <a:xfrm>
            <a:off x="6629400" y="3365500"/>
            <a:ext cx="0" cy="14192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93904" name="AutoShape 16"/>
          <p:cNvCxnSpPr>
            <a:cxnSpLocks noChangeShapeType="1"/>
          </p:cNvCxnSpPr>
          <p:nvPr/>
        </p:nvCxnSpPr>
        <p:spPr bwMode="auto">
          <a:xfrm flipH="1">
            <a:off x="6629400" y="3200400"/>
            <a:ext cx="1031875" cy="1574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93905" name="AutoShape 17"/>
          <p:cNvCxnSpPr>
            <a:cxnSpLocks noChangeShapeType="1"/>
            <a:stCxn id="293892" idx="0"/>
            <a:endCxn id="293899" idx="0"/>
          </p:cNvCxnSpPr>
          <p:nvPr/>
        </p:nvCxnSpPr>
        <p:spPr bwMode="auto">
          <a:xfrm rot="5400000" flipV="1">
            <a:off x="3237706" y="178594"/>
            <a:ext cx="1588" cy="4191000"/>
          </a:xfrm>
          <a:prstGeom prst="curvedConnector3">
            <a:avLst>
              <a:gd name="adj1" fmla="val -37700005"/>
            </a:avLst>
          </a:prstGeom>
          <a:noFill/>
          <a:ln w="317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93906" name="AutoShape 18"/>
          <p:cNvCxnSpPr>
            <a:cxnSpLocks noChangeShapeType="1"/>
            <a:stCxn id="293893" idx="0"/>
            <a:endCxn id="293900" idx="0"/>
          </p:cNvCxnSpPr>
          <p:nvPr/>
        </p:nvCxnSpPr>
        <p:spPr bwMode="auto">
          <a:xfrm rot="5400000" flipV="1">
            <a:off x="4571206" y="178594"/>
            <a:ext cx="1588" cy="4191000"/>
          </a:xfrm>
          <a:prstGeom prst="curvedConnector3">
            <a:avLst>
              <a:gd name="adj1" fmla="val -36200005"/>
            </a:avLst>
          </a:prstGeom>
          <a:noFill/>
          <a:ln w="317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293907" name="Text Box 19"/>
          <p:cNvSpPr txBox="1">
            <a:spLocks noChangeArrowheads="1"/>
          </p:cNvSpPr>
          <p:nvPr/>
        </p:nvSpPr>
        <p:spPr bwMode="auto">
          <a:xfrm>
            <a:off x="685800" y="3647046"/>
            <a:ext cx="1270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chemeClr val="accent2"/>
                </a:solidFill>
              </a:rPr>
              <a:t>a+</a:t>
            </a:r>
            <a:r>
              <a:rPr lang="en-US" sz="2400" b="1" dirty="0">
                <a:solidFill>
                  <a:srgbClr val="FF0000"/>
                </a:solidFill>
                <a:sym typeface="Symbol" pitchFamily="18" charset="2"/>
              </a:rPr>
              <a:t></a:t>
            </a:r>
            <a:r>
              <a:rPr lang="en-US" sz="2400" b="1" baseline="-25000" dirty="0" smtClean="0">
                <a:solidFill>
                  <a:srgbClr val="FF0000"/>
                </a:solidFill>
                <a:sym typeface="Symbol" pitchFamily="18" charset="2"/>
              </a:rPr>
              <a:t>X</a:t>
            </a:r>
            <a:r>
              <a:rPr lang="en-US" sz="2400" b="1" dirty="0" smtClean="0">
                <a:solidFill>
                  <a:srgbClr val="339933"/>
                </a:solidFill>
                <a:sym typeface="Symbol" pitchFamily="18" charset="2"/>
              </a:rPr>
              <a:t>M</a:t>
            </a:r>
            <a:r>
              <a:rPr lang="en-US" sz="2400" b="1" baseline="-25000" dirty="0" smtClean="0">
                <a:solidFill>
                  <a:srgbClr val="339933"/>
                </a:solidFill>
                <a:sym typeface="Symbol" pitchFamily="18" charset="2"/>
              </a:rPr>
              <a:t>1</a:t>
            </a:r>
            <a:endParaRPr lang="en-US" sz="2400" b="1" dirty="0">
              <a:solidFill>
                <a:schemeClr val="accent2"/>
              </a:solidFill>
            </a:endParaRPr>
          </a:p>
        </p:txBody>
      </p:sp>
      <p:sp>
        <p:nvSpPr>
          <p:cNvPr id="293908" name="Text Box 20"/>
          <p:cNvSpPr txBox="1">
            <a:spLocks noChangeArrowheads="1"/>
          </p:cNvSpPr>
          <p:nvPr/>
        </p:nvSpPr>
        <p:spPr bwMode="auto">
          <a:xfrm>
            <a:off x="2171700" y="3571875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accent2"/>
                </a:solidFill>
              </a:rPr>
              <a:t>c</a:t>
            </a:r>
          </a:p>
        </p:txBody>
      </p:sp>
      <p:sp>
        <p:nvSpPr>
          <p:cNvPr id="293909" name="Text Box 21"/>
          <p:cNvSpPr txBox="1">
            <a:spLocks noChangeArrowheads="1"/>
          </p:cNvSpPr>
          <p:nvPr/>
        </p:nvSpPr>
        <p:spPr bwMode="auto">
          <a:xfrm>
            <a:off x="2743200" y="3581400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accent2"/>
                </a:solidFill>
              </a:rPr>
              <a:t>e</a:t>
            </a:r>
          </a:p>
        </p:txBody>
      </p:sp>
      <p:sp>
        <p:nvSpPr>
          <p:cNvPr id="293910" name="Text Box 22"/>
          <p:cNvSpPr txBox="1">
            <a:spLocks noChangeArrowheads="1"/>
          </p:cNvSpPr>
          <p:nvPr/>
        </p:nvSpPr>
        <p:spPr bwMode="auto">
          <a:xfrm>
            <a:off x="6400800" y="3594100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accent2"/>
                </a:solidFill>
              </a:rPr>
              <a:t>c</a:t>
            </a:r>
          </a:p>
        </p:txBody>
      </p:sp>
      <p:sp>
        <p:nvSpPr>
          <p:cNvPr id="293911" name="Text Box 23"/>
          <p:cNvSpPr txBox="1">
            <a:spLocks noChangeArrowheads="1"/>
          </p:cNvSpPr>
          <p:nvPr/>
        </p:nvSpPr>
        <p:spPr bwMode="auto">
          <a:xfrm>
            <a:off x="6934200" y="3594100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accent2"/>
                </a:solidFill>
              </a:rPr>
              <a:t>e</a:t>
            </a:r>
          </a:p>
        </p:txBody>
      </p:sp>
      <p:sp>
        <p:nvSpPr>
          <p:cNvPr id="293912" name="Text Box 24"/>
          <p:cNvSpPr txBox="1">
            <a:spLocks noChangeArrowheads="1"/>
          </p:cNvSpPr>
          <p:nvPr/>
        </p:nvSpPr>
        <p:spPr bwMode="auto">
          <a:xfrm>
            <a:off x="4800600" y="3579168"/>
            <a:ext cx="1270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chemeClr val="accent2"/>
                </a:solidFill>
              </a:rPr>
              <a:t>a</a:t>
            </a:r>
            <a:r>
              <a:rPr lang="en-US" sz="2400" b="1" dirty="0"/>
              <a:t>+</a:t>
            </a:r>
            <a:r>
              <a:rPr lang="en-US" sz="2400" b="1" dirty="0">
                <a:solidFill>
                  <a:srgbClr val="FF0000"/>
                </a:solidFill>
                <a:sym typeface="Symbol" pitchFamily="18" charset="2"/>
              </a:rPr>
              <a:t></a:t>
            </a:r>
            <a:r>
              <a:rPr lang="en-US" sz="2400" b="1" baseline="-25000" dirty="0" smtClean="0">
                <a:solidFill>
                  <a:srgbClr val="FF0000"/>
                </a:solidFill>
                <a:sym typeface="Symbol" pitchFamily="18" charset="2"/>
              </a:rPr>
              <a:t>X</a:t>
            </a:r>
            <a:r>
              <a:rPr lang="en-US" sz="2400" b="1" dirty="0" smtClean="0">
                <a:solidFill>
                  <a:srgbClr val="339933"/>
                </a:solidFill>
                <a:sym typeface="Symbol" pitchFamily="18" charset="2"/>
              </a:rPr>
              <a:t>M</a:t>
            </a:r>
            <a:r>
              <a:rPr lang="en-US" sz="2400" b="1" baseline="-25000" dirty="0" smtClean="0">
                <a:solidFill>
                  <a:srgbClr val="339933"/>
                </a:solidFill>
                <a:sym typeface="Symbol" pitchFamily="18" charset="2"/>
              </a:rPr>
              <a:t>2</a:t>
            </a:r>
            <a:endParaRPr lang="en-US" sz="2400" b="1" dirty="0">
              <a:solidFill>
                <a:schemeClr val="accent2"/>
              </a:solidFill>
            </a:endParaRPr>
          </a:p>
        </p:txBody>
      </p:sp>
      <p:sp>
        <p:nvSpPr>
          <p:cNvPr id="293914" name="Rectangle 26"/>
          <p:cNvSpPr>
            <a:spLocks noChangeArrowheads="1"/>
          </p:cNvSpPr>
          <p:nvPr/>
        </p:nvSpPr>
        <p:spPr bwMode="auto">
          <a:xfrm>
            <a:off x="1981200" y="4800600"/>
            <a:ext cx="990600" cy="838200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Twin 1</a:t>
            </a:r>
          </a:p>
        </p:txBody>
      </p:sp>
      <p:sp>
        <p:nvSpPr>
          <p:cNvPr id="293915" name="Rectangle 27"/>
          <p:cNvSpPr>
            <a:spLocks noChangeArrowheads="1"/>
          </p:cNvSpPr>
          <p:nvPr/>
        </p:nvSpPr>
        <p:spPr bwMode="auto">
          <a:xfrm>
            <a:off x="6172200" y="4800600"/>
            <a:ext cx="990600" cy="838200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Twin 2</a:t>
            </a:r>
          </a:p>
        </p:txBody>
      </p:sp>
      <p:sp>
        <p:nvSpPr>
          <p:cNvPr id="293916" name="AutoShape 28"/>
          <p:cNvSpPr>
            <a:spLocks noChangeArrowheads="1"/>
          </p:cNvSpPr>
          <p:nvPr/>
        </p:nvSpPr>
        <p:spPr bwMode="auto">
          <a:xfrm>
            <a:off x="228600" y="4876800"/>
            <a:ext cx="990600" cy="6858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nl-NL" sz="2400" dirty="0" smtClean="0"/>
              <a:t>1</a:t>
            </a:r>
            <a:endParaRPr lang="en-US" sz="2400" dirty="0"/>
          </a:p>
        </p:txBody>
      </p:sp>
      <p:cxnSp>
        <p:nvCxnSpPr>
          <p:cNvPr id="293917" name="AutoShape 29"/>
          <p:cNvCxnSpPr>
            <a:cxnSpLocks noChangeShapeType="1"/>
          </p:cNvCxnSpPr>
          <p:nvPr/>
        </p:nvCxnSpPr>
        <p:spPr bwMode="auto">
          <a:xfrm>
            <a:off x="998538" y="5219700"/>
            <a:ext cx="890587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93918" name="Text Box 30"/>
          <p:cNvSpPr txBox="1">
            <a:spLocks noChangeArrowheads="1"/>
          </p:cNvSpPr>
          <p:nvPr/>
        </p:nvSpPr>
        <p:spPr bwMode="auto">
          <a:xfrm>
            <a:off x="533400" y="4495800"/>
            <a:ext cx="149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2400" b="1" dirty="0" smtClean="0">
                <a:solidFill>
                  <a:schemeClr val="accent2"/>
                </a:solidFill>
              </a:rPr>
              <a:t>m</a:t>
            </a:r>
            <a:r>
              <a:rPr lang="en-US" sz="2400" b="1" dirty="0" smtClean="0"/>
              <a:t>+</a:t>
            </a:r>
            <a:r>
              <a:rPr lang="el-GR" sz="2400" b="1" dirty="0" smtClean="0">
                <a:solidFill>
                  <a:srgbClr val="FF0000"/>
                </a:solidFill>
                <a:sym typeface="Symbol" pitchFamily="18" charset="2"/>
              </a:rPr>
              <a:t> β</a:t>
            </a:r>
            <a:r>
              <a:rPr lang="nl-NL" sz="2400" b="1" baseline="-25000" dirty="0" smtClean="0">
                <a:solidFill>
                  <a:srgbClr val="FF0000"/>
                </a:solidFill>
                <a:sym typeface="Symbol" pitchFamily="18" charset="2"/>
              </a:rPr>
              <a:t>M </a:t>
            </a:r>
            <a:r>
              <a:rPr lang="en-US" sz="2400" b="1" dirty="0" smtClean="0">
                <a:solidFill>
                  <a:srgbClr val="339933"/>
                </a:solidFill>
              </a:rPr>
              <a:t>M</a:t>
            </a:r>
            <a:r>
              <a:rPr lang="en-US" sz="2400" b="1" baseline="-6000" dirty="0" smtClean="0">
                <a:solidFill>
                  <a:srgbClr val="339933"/>
                </a:solidFill>
              </a:rPr>
              <a:t>1</a:t>
            </a:r>
            <a:endParaRPr lang="en-US" sz="2400" b="1" dirty="0"/>
          </a:p>
        </p:txBody>
      </p:sp>
      <p:sp>
        <p:nvSpPr>
          <p:cNvPr id="293919" name="AutoShape 31"/>
          <p:cNvSpPr>
            <a:spLocks noChangeArrowheads="1"/>
          </p:cNvSpPr>
          <p:nvPr/>
        </p:nvSpPr>
        <p:spPr bwMode="auto">
          <a:xfrm>
            <a:off x="7924800" y="4876800"/>
            <a:ext cx="990600" cy="6858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nl-NL" sz="2400" dirty="0" smtClean="0"/>
              <a:t>1</a:t>
            </a:r>
            <a:endParaRPr lang="en-US" sz="2400" dirty="0"/>
          </a:p>
        </p:txBody>
      </p:sp>
      <p:cxnSp>
        <p:nvCxnSpPr>
          <p:cNvPr id="293920" name="AutoShape 32"/>
          <p:cNvCxnSpPr>
            <a:cxnSpLocks noChangeShapeType="1"/>
            <a:stCxn id="293919" idx="1"/>
          </p:cNvCxnSpPr>
          <p:nvPr/>
        </p:nvCxnSpPr>
        <p:spPr bwMode="auto">
          <a:xfrm flipH="1">
            <a:off x="7102475" y="5219700"/>
            <a:ext cx="1055688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93921" name="Text Box 33"/>
          <p:cNvSpPr txBox="1">
            <a:spLocks noChangeArrowheads="1"/>
          </p:cNvSpPr>
          <p:nvPr/>
        </p:nvSpPr>
        <p:spPr bwMode="auto">
          <a:xfrm>
            <a:off x="7035800" y="4495800"/>
            <a:ext cx="149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2400" b="1" dirty="0" smtClean="0">
                <a:solidFill>
                  <a:schemeClr val="accent2"/>
                </a:solidFill>
              </a:rPr>
              <a:t>m</a:t>
            </a:r>
            <a:r>
              <a:rPr lang="en-US" sz="2400" b="1" dirty="0" smtClean="0"/>
              <a:t>+</a:t>
            </a:r>
            <a:r>
              <a:rPr lang="el-GR" sz="2400" b="1" dirty="0" smtClean="0">
                <a:solidFill>
                  <a:srgbClr val="FF0000"/>
                </a:solidFill>
                <a:sym typeface="Symbol" pitchFamily="18" charset="2"/>
              </a:rPr>
              <a:t> β</a:t>
            </a:r>
            <a:r>
              <a:rPr lang="nl-NL" sz="2400" b="1" baseline="-25000" dirty="0" smtClean="0">
                <a:solidFill>
                  <a:srgbClr val="FF0000"/>
                </a:solidFill>
                <a:sym typeface="Symbol" pitchFamily="18" charset="2"/>
              </a:rPr>
              <a:t>M </a:t>
            </a:r>
            <a:r>
              <a:rPr lang="en-US" sz="2400" b="1" dirty="0" smtClean="0">
                <a:solidFill>
                  <a:srgbClr val="339933"/>
                </a:solidFill>
              </a:rPr>
              <a:t>M</a:t>
            </a:r>
            <a:r>
              <a:rPr lang="en-US" sz="2400" b="1" baseline="-6000" dirty="0" smtClean="0">
                <a:solidFill>
                  <a:srgbClr val="339933"/>
                </a:solidFill>
              </a:rPr>
              <a:t>2</a:t>
            </a:r>
            <a:endParaRPr lang="en-US" sz="2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233499" y="5829300"/>
            <a:ext cx="87919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 smtClean="0"/>
              <a:t>M has main effect on mean + moderation of A effect</a:t>
            </a:r>
            <a:endParaRPr lang="nl-N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1" name="Rectangle 3"/>
          <p:cNvSpPr>
            <a:spLocks noChangeArrowheads="1"/>
          </p:cNvSpPr>
          <p:nvPr/>
        </p:nvSpPr>
        <p:spPr bwMode="auto">
          <a:xfrm>
            <a:off x="4114800" y="2819400"/>
            <a:ext cx="990600" cy="838200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Twin 1</a:t>
            </a:r>
          </a:p>
        </p:txBody>
      </p:sp>
      <p:sp>
        <p:nvSpPr>
          <p:cNvPr id="293892" name="Oval 4"/>
          <p:cNvSpPr>
            <a:spLocks noChangeArrowheads="1"/>
          </p:cNvSpPr>
          <p:nvPr/>
        </p:nvSpPr>
        <p:spPr bwMode="auto">
          <a:xfrm>
            <a:off x="2743200" y="304800"/>
            <a:ext cx="1066800" cy="1066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A</a:t>
            </a:r>
          </a:p>
        </p:txBody>
      </p:sp>
      <p:sp>
        <p:nvSpPr>
          <p:cNvPr id="293893" name="Oval 5"/>
          <p:cNvSpPr>
            <a:spLocks noChangeArrowheads="1"/>
          </p:cNvSpPr>
          <p:nvPr/>
        </p:nvSpPr>
        <p:spPr bwMode="auto">
          <a:xfrm>
            <a:off x="4076700" y="304800"/>
            <a:ext cx="1066800" cy="1066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C</a:t>
            </a:r>
          </a:p>
        </p:txBody>
      </p:sp>
      <p:sp>
        <p:nvSpPr>
          <p:cNvPr id="293894" name="Oval 6"/>
          <p:cNvSpPr>
            <a:spLocks noChangeArrowheads="1"/>
          </p:cNvSpPr>
          <p:nvPr/>
        </p:nvSpPr>
        <p:spPr bwMode="auto">
          <a:xfrm>
            <a:off x="5486400" y="304800"/>
            <a:ext cx="1066800" cy="1066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E</a:t>
            </a:r>
          </a:p>
        </p:txBody>
      </p:sp>
      <p:cxnSp>
        <p:nvCxnSpPr>
          <p:cNvPr id="293895" name="AutoShape 7"/>
          <p:cNvCxnSpPr>
            <a:cxnSpLocks noChangeShapeType="1"/>
          </p:cNvCxnSpPr>
          <p:nvPr/>
        </p:nvCxnSpPr>
        <p:spPr bwMode="auto">
          <a:xfrm>
            <a:off x="3619500" y="1219200"/>
            <a:ext cx="955675" cy="1574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93896" name="AutoShape 8"/>
          <p:cNvCxnSpPr>
            <a:cxnSpLocks noChangeShapeType="1"/>
          </p:cNvCxnSpPr>
          <p:nvPr/>
        </p:nvCxnSpPr>
        <p:spPr bwMode="auto">
          <a:xfrm>
            <a:off x="4572000" y="1374775"/>
            <a:ext cx="0" cy="14192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93897" name="AutoShape 9"/>
          <p:cNvCxnSpPr>
            <a:cxnSpLocks noChangeShapeType="1"/>
          </p:cNvCxnSpPr>
          <p:nvPr/>
        </p:nvCxnSpPr>
        <p:spPr bwMode="auto">
          <a:xfrm flipH="1">
            <a:off x="4572000" y="1219200"/>
            <a:ext cx="1031875" cy="1574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93907" name="Text Box 19"/>
          <p:cNvSpPr txBox="1">
            <a:spLocks noChangeArrowheads="1"/>
          </p:cNvSpPr>
          <p:nvPr/>
        </p:nvSpPr>
        <p:spPr bwMode="auto">
          <a:xfrm>
            <a:off x="2819400" y="1665846"/>
            <a:ext cx="1270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chemeClr val="accent2"/>
                </a:solidFill>
              </a:rPr>
              <a:t>a+</a:t>
            </a:r>
            <a:r>
              <a:rPr lang="en-US" sz="2400" b="1" dirty="0">
                <a:solidFill>
                  <a:srgbClr val="FF0000"/>
                </a:solidFill>
                <a:sym typeface="Symbol" pitchFamily="18" charset="2"/>
              </a:rPr>
              <a:t></a:t>
            </a:r>
            <a:r>
              <a:rPr lang="en-US" sz="2400" b="1" baseline="-25000" dirty="0" smtClean="0">
                <a:solidFill>
                  <a:srgbClr val="FF0000"/>
                </a:solidFill>
                <a:sym typeface="Symbol" pitchFamily="18" charset="2"/>
              </a:rPr>
              <a:t>X</a:t>
            </a:r>
            <a:r>
              <a:rPr lang="en-US" sz="2400" b="1" dirty="0" smtClean="0">
                <a:solidFill>
                  <a:srgbClr val="339933"/>
                </a:solidFill>
                <a:sym typeface="Symbol" pitchFamily="18" charset="2"/>
              </a:rPr>
              <a:t>M</a:t>
            </a:r>
            <a:r>
              <a:rPr lang="en-US" sz="2400" b="1" baseline="-25000" dirty="0" smtClean="0">
                <a:solidFill>
                  <a:srgbClr val="339933"/>
                </a:solidFill>
                <a:sym typeface="Symbol" pitchFamily="18" charset="2"/>
              </a:rPr>
              <a:t>1</a:t>
            </a:r>
            <a:endParaRPr lang="en-US" sz="2400" b="1" dirty="0">
              <a:solidFill>
                <a:schemeClr val="accent2"/>
              </a:solidFill>
            </a:endParaRPr>
          </a:p>
        </p:txBody>
      </p:sp>
      <p:sp>
        <p:nvSpPr>
          <p:cNvPr id="293908" name="Text Box 20"/>
          <p:cNvSpPr txBox="1">
            <a:spLocks noChangeArrowheads="1"/>
          </p:cNvSpPr>
          <p:nvPr/>
        </p:nvSpPr>
        <p:spPr bwMode="auto">
          <a:xfrm>
            <a:off x="4305300" y="1590675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accent2"/>
                </a:solidFill>
              </a:rPr>
              <a:t>c</a:t>
            </a:r>
          </a:p>
        </p:txBody>
      </p:sp>
      <p:sp>
        <p:nvSpPr>
          <p:cNvPr id="293909" name="Text Box 21"/>
          <p:cNvSpPr txBox="1">
            <a:spLocks noChangeArrowheads="1"/>
          </p:cNvSpPr>
          <p:nvPr/>
        </p:nvSpPr>
        <p:spPr bwMode="auto">
          <a:xfrm>
            <a:off x="4876800" y="1600200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accent2"/>
                </a:solidFill>
              </a:rPr>
              <a:t>e</a:t>
            </a:r>
          </a:p>
        </p:txBody>
      </p:sp>
      <p:sp>
        <p:nvSpPr>
          <p:cNvPr id="293914" name="Rectangle 26"/>
          <p:cNvSpPr>
            <a:spLocks noChangeArrowheads="1"/>
          </p:cNvSpPr>
          <p:nvPr/>
        </p:nvSpPr>
        <p:spPr bwMode="auto">
          <a:xfrm>
            <a:off x="4114800" y="2819400"/>
            <a:ext cx="990600" cy="838200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Twin 1</a:t>
            </a:r>
          </a:p>
        </p:txBody>
      </p:sp>
      <p:sp>
        <p:nvSpPr>
          <p:cNvPr id="293916" name="AutoShape 28"/>
          <p:cNvSpPr>
            <a:spLocks noChangeArrowheads="1"/>
          </p:cNvSpPr>
          <p:nvPr/>
        </p:nvSpPr>
        <p:spPr bwMode="auto">
          <a:xfrm>
            <a:off x="2362200" y="2895600"/>
            <a:ext cx="990600" cy="6858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nl-NL" sz="2400" dirty="0" smtClean="0"/>
              <a:t>1</a:t>
            </a:r>
            <a:endParaRPr lang="en-US" sz="2400" dirty="0"/>
          </a:p>
        </p:txBody>
      </p:sp>
      <p:cxnSp>
        <p:nvCxnSpPr>
          <p:cNvPr id="293917" name="AutoShape 29"/>
          <p:cNvCxnSpPr>
            <a:cxnSpLocks noChangeShapeType="1"/>
          </p:cNvCxnSpPr>
          <p:nvPr/>
        </p:nvCxnSpPr>
        <p:spPr bwMode="auto">
          <a:xfrm>
            <a:off x="3132138" y="3238500"/>
            <a:ext cx="890587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93918" name="Text Box 30"/>
          <p:cNvSpPr txBox="1">
            <a:spLocks noChangeArrowheads="1"/>
          </p:cNvSpPr>
          <p:nvPr/>
        </p:nvSpPr>
        <p:spPr bwMode="auto">
          <a:xfrm>
            <a:off x="2667000" y="2514600"/>
            <a:ext cx="149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2400" b="1" dirty="0" smtClean="0">
                <a:solidFill>
                  <a:schemeClr val="accent2"/>
                </a:solidFill>
              </a:rPr>
              <a:t>m</a:t>
            </a:r>
            <a:r>
              <a:rPr lang="en-US" sz="2400" b="1" dirty="0" smtClean="0"/>
              <a:t>+</a:t>
            </a:r>
            <a:r>
              <a:rPr lang="el-GR" sz="2400" b="1" dirty="0" smtClean="0">
                <a:solidFill>
                  <a:srgbClr val="FF0000"/>
                </a:solidFill>
                <a:sym typeface="Symbol" pitchFamily="18" charset="2"/>
              </a:rPr>
              <a:t> β</a:t>
            </a:r>
            <a:r>
              <a:rPr lang="nl-NL" sz="2400" b="1" baseline="-25000" dirty="0" smtClean="0">
                <a:solidFill>
                  <a:srgbClr val="FF0000"/>
                </a:solidFill>
                <a:sym typeface="Symbol" pitchFamily="18" charset="2"/>
              </a:rPr>
              <a:t>M </a:t>
            </a:r>
            <a:r>
              <a:rPr lang="en-US" sz="2400" b="1" dirty="0" smtClean="0">
                <a:solidFill>
                  <a:srgbClr val="339933"/>
                </a:solidFill>
              </a:rPr>
              <a:t>M</a:t>
            </a:r>
            <a:r>
              <a:rPr lang="en-US" sz="2400" b="1" baseline="-6000" dirty="0" smtClean="0">
                <a:solidFill>
                  <a:srgbClr val="339933"/>
                </a:solidFill>
              </a:rPr>
              <a:t>1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90500" y="4495800"/>
            <a:ext cx="10591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400" dirty="0" smtClean="0"/>
              <a:t>M1=0 -&gt; mean=</a:t>
            </a:r>
            <a:r>
              <a:rPr lang="en-US" sz="3400" b="1" dirty="0">
                <a:solidFill>
                  <a:schemeClr val="accent2"/>
                </a:solidFill>
              </a:rPr>
              <a:t> m</a:t>
            </a:r>
            <a:r>
              <a:rPr lang="nl-NL" sz="3400" dirty="0" smtClean="0"/>
              <a:t> &amp; A effect = </a:t>
            </a:r>
            <a:r>
              <a:rPr lang="en-US" sz="3400" b="1" dirty="0">
                <a:solidFill>
                  <a:schemeClr val="accent2"/>
                </a:solidFill>
              </a:rPr>
              <a:t>a</a:t>
            </a:r>
            <a:endParaRPr lang="nl-NL" sz="3400" dirty="0" smtClean="0"/>
          </a:p>
          <a:p>
            <a:r>
              <a:rPr lang="nl-NL" sz="3400" dirty="0" smtClean="0"/>
              <a:t>M1=1 -&gt; </a:t>
            </a:r>
            <a:r>
              <a:rPr lang="nl-NL" sz="3400" dirty="0"/>
              <a:t>mean=</a:t>
            </a:r>
            <a:r>
              <a:rPr lang="en-US" sz="3400" b="1" dirty="0">
                <a:solidFill>
                  <a:schemeClr val="accent2"/>
                </a:solidFill>
              </a:rPr>
              <a:t> m</a:t>
            </a:r>
            <a:r>
              <a:rPr lang="en-US" sz="3400" b="1" dirty="0"/>
              <a:t>+</a:t>
            </a:r>
            <a:r>
              <a:rPr lang="el-GR" sz="3400" b="1" dirty="0">
                <a:solidFill>
                  <a:srgbClr val="FF0000"/>
                </a:solidFill>
                <a:sym typeface="Symbol" pitchFamily="18" charset="2"/>
              </a:rPr>
              <a:t> β</a:t>
            </a:r>
            <a:r>
              <a:rPr lang="nl-NL" sz="3400" b="1" baseline="-25000" dirty="0">
                <a:solidFill>
                  <a:srgbClr val="FF0000"/>
                </a:solidFill>
                <a:sym typeface="Symbol" pitchFamily="18" charset="2"/>
              </a:rPr>
              <a:t>M </a:t>
            </a:r>
            <a:r>
              <a:rPr lang="en-US" sz="3400" b="1" dirty="0" smtClean="0">
                <a:solidFill>
                  <a:srgbClr val="339933"/>
                </a:solidFill>
              </a:rPr>
              <a:t>M</a:t>
            </a:r>
            <a:r>
              <a:rPr lang="en-US" sz="3400" b="1" baseline="-6000" dirty="0" smtClean="0">
                <a:solidFill>
                  <a:srgbClr val="339933"/>
                </a:solidFill>
              </a:rPr>
              <a:t>1</a:t>
            </a:r>
            <a:r>
              <a:rPr lang="en-US" sz="3400" b="1" dirty="0" smtClean="0"/>
              <a:t> </a:t>
            </a:r>
            <a:r>
              <a:rPr lang="nl-NL" sz="3400" dirty="0" smtClean="0"/>
              <a:t>&amp; </a:t>
            </a:r>
            <a:r>
              <a:rPr lang="nl-NL" sz="3400" dirty="0"/>
              <a:t>A effect = </a:t>
            </a:r>
            <a:r>
              <a:rPr lang="en-US" sz="3400" b="1" dirty="0">
                <a:solidFill>
                  <a:schemeClr val="accent2"/>
                </a:solidFill>
              </a:rPr>
              <a:t>a+</a:t>
            </a:r>
            <a:r>
              <a:rPr lang="en-US" sz="3400" b="1" dirty="0">
                <a:solidFill>
                  <a:srgbClr val="FF0000"/>
                </a:solidFill>
                <a:sym typeface="Symbol" pitchFamily="18" charset="2"/>
              </a:rPr>
              <a:t></a:t>
            </a:r>
            <a:r>
              <a:rPr lang="en-US" sz="3400" b="1" baseline="-25000" dirty="0">
                <a:solidFill>
                  <a:srgbClr val="FF0000"/>
                </a:solidFill>
                <a:sym typeface="Symbol" pitchFamily="18" charset="2"/>
              </a:rPr>
              <a:t>X</a:t>
            </a:r>
            <a:r>
              <a:rPr lang="en-US" sz="3400" b="1" dirty="0">
                <a:solidFill>
                  <a:srgbClr val="339933"/>
                </a:solidFill>
                <a:sym typeface="Symbol" pitchFamily="18" charset="2"/>
              </a:rPr>
              <a:t>M</a:t>
            </a:r>
            <a:r>
              <a:rPr lang="en-US" sz="3400" b="1" baseline="-25000" dirty="0">
                <a:solidFill>
                  <a:srgbClr val="339933"/>
                </a:solidFill>
                <a:sym typeface="Symbol" pitchFamily="18" charset="2"/>
              </a:rPr>
              <a:t>1</a:t>
            </a:r>
            <a:endParaRPr lang="en-US" sz="3400" b="1" dirty="0">
              <a:solidFill>
                <a:schemeClr val="accent2"/>
              </a:solidFill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2811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382000" cy="1143000"/>
          </a:xfrm>
        </p:spPr>
        <p:txBody>
          <a:bodyPr/>
          <a:lstStyle/>
          <a:p>
            <a:r>
              <a:rPr lang="en-US" dirty="0" smtClean="0"/>
              <a:t>Standard ACE model + </a:t>
            </a:r>
            <a:br>
              <a:rPr lang="en-US" dirty="0" smtClean="0"/>
            </a:br>
            <a:r>
              <a:rPr lang="en-US" dirty="0" smtClean="0"/>
              <a:t>Effect on Means and </a:t>
            </a:r>
            <a:r>
              <a:rPr lang="en-US" dirty="0" err="1" smtClean="0"/>
              <a:t>a,c</a:t>
            </a:r>
            <a:r>
              <a:rPr lang="en-US" dirty="0" smtClean="0"/>
              <a:t>, &amp; e paths</a:t>
            </a:r>
            <a:endParaRPr lang="en-US" dirty="0"/>
          </a:p>
        </p:txBody>
      </p:sp>
      <p:sp>
        <p:nvSpPr>
          <p:cNvPr id="297987" name="Rectangle 3"/>
          <p:cNvSpPr>
            <a:spLocks noChangeArrowheads="1"/>
          </p:cNvSpPr>
          <p:nvPr/>
        </p:nvSpPr>
        <p:spPr bwMode="auto">
          <a:xfrm>
            <a:off x="1981200" y="4800600"/>
            <a:ext cx="990600" cy="838200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Twin 1</a:t>
            </a:r>
          </a:p>
        </p:txBody>
      </p:sp>
      <p:sp>
        <p:nvSpPr>
          <p:cNvPr id="297988" name="Oval 4"/>
          <p:cNvSpPr>
            <a:spLocks noChangeArrowheads="1"/>
          </p:cNvSpPr>
          <p:nvPr/>
        </p:nvSpPr>
        <p:spPr bwMode="auto">
          <a:xfrm>
            <a:off x="609600" y="2286000"/>
            <a:ext cx="1066800" cy="1066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A</a:t>
            </a:r>
          </a:p>
        </p:txBody>
      </p:sp>
      <p:sp>
        <p:nvSpPr>
          <p:cNvPr id="297989" name="Oval 5"/>
          <p:cNvSpPr>
            <a:spLocks noChangeArrowheads="1"/>
          </p:cNvSpPr>
          <p:nvPr/>
        </p:nvSpPr>
        <p:spPr bwMode="auto">
          <a:xfrm>
            <a:off x="1943100" y="2286000"/>
            <a:ext cx="1066800" cy="1066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C</a:t>
            </a:r>
          </a:p>
        </p:txBody>
      </p:sp>
      <p:sp>
        <p:nvSpPr>
          <p:cNvPr id="297990" name="Oval 6"/>
          <p:cNvSpPr>
            <a:spLocks noChangeArrowheads="1"/>
          </p:cNvSpPr>
          <p:nvPr/>
        </p:nvSpPr>
        <p:spPr bwMode="auto">
          <a:xfrm>
            <a:off x="3352800" y="2286000"/>
            <a:ext cx="1066800" cy="1066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E</a:t>
            </a:r>
          </a:p>
        </p:txBody>
      </p:sp>
      <p:cxnSp>
        <p:nvCxnSpPr>
          <p:cNvPr id="297991" name="AutoShape 7"/>
          <p:cNvCxnSpPr>
            <a:cxnSpLocks noChangeShapeType="1"/>
          </p:cNvCxnSpPr>
          <p:nvPr/>
        </p:nvCxnSpPr>
        <p:spPr bwMode="auto">
          <a:xfrm>
            <a:off x="1485900" y="3200400"/>
            <a:ext cx="955675" cy="1574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97992" name="AutoShape 8"/>
          <p:cNvCxnSpPr>
            <a:cxnSpLocks noChangeShapeType="1"/>
          </p:cNvCxnSpPr>
          <p:nvPr/>
        </p:nvCxnSpPr>
        <p:spPr bwMode="auto">
          <a:xfrm>
            <a:off x="2438400" y="3355975"/>
            <a:ext cx="0" cy="14192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97993" name="AutoShape 9"/>
          <p:cNvCxnSpPr>
            <a:cxnSpLocks noChangeShapeType="1"/>
          </p:cNvCxnSpPr>
          <p:nvPr/>
        </p:nvCxnSpPr>
        <p:spPr bwMode="auto">
          <a:xfrm flipH="1">
            <a:off x="2438400" y="3200400"/>
            <a:ext cx="1031875" cy="1574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97994" name="Rectangle 10"/>
          <p:cNvSpPr>
            <a:spLocks noChangeArrowheads="1"/>
          </p:cNvSpPr>
          <p:nvPr/>
        </p:nvSpPr>
        <p:spPr bwMode="auto">
          <a:xfrm>
            <a:off x="6172200" y="4800600"/>
            <a:ext cx="990600" cy="838200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Twin 2</a:t>
            </a:r>
          </a:p>
        </p:txBody>
      </p:sp>
      <p:sp>
        <p:nvSpPr>
          <p:cNvPr id="297995" name="Oval 11"/>
          <p:cNvSpPr>
            <a:spLocks noChangeArrowheads="1"/>
          </p:cNvSpPr>
          <p:nvPr/>
        </p:nvSpPr>
        <p:spPr bwMode="auto">
          <a:xfrm>
            <a:off x="4800600" y="2286000"/>
            <a:ext cx="1066800" cy="1066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A</a:t>
            </a:r>
          </a:p>
        </p:txBody>
      </p:sp>
      <p:sp>
        <p:nvSpPr>
          <p:cNvPr id="297996" name="Oval 12"/>
          <p:cNvSpPr>
            <a:spLocks noChangeArrowheads="1"/>
          </p:cNvSpPr>
          <p:nvPr/>
        </p:nvSpPr>
        <p:spPr bwMode="auto">
          <a:xfrm>
            <a:off x="6134100" y="2286000"/>
            <a:ext cx="1066800" cy="1066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C</a:t>
            </a:r>
          </a:p>
        </p:txBody>
      </p:sp>
      <p:sp>
        <p:nvSpPr>
          <p:cNvPr id="297997" name="Oval 13"/>
          <p:cNvSpPr>
            <a:spLocks noChangeArrowheads="1"/>
          </p:cNvSpPr>
          <p:nvPr/>
        </p:nvSpPr>
        <p:spPr bwMode="auto">
          <a:xfrm>
            <a:off x="7543800" y="2286000"/>
            <a:ext cx="1066800" cy="1066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E</a:t>
            </a:r>
          </a:p>
        </p:txBody>
      </p:sp>
      <p:cxnSp>
        <p:nvCxnSpPr>
          <p:cNvPr id="297998" name="AutoShape 14"/>
          <p:cNvCxnSpPr>
            <a:cxnSpLocks noChangeShapeType="1"/>
          </p:cNvCxnSpPr>
          <p:nvPr/>
        </p:nvCxnSpPr>
        <p:spPr bwMode="auto">
          <a:xfrm>
            <a:off x="5673725" y="3209925"/>
            <a:ext cx="955675" cy="1574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97999" name="AutoShape 15"/>
          <p:cNvCxnSpPr>
            <a:cxnSpLocks noChangeShapeType="1"/>
          </p:cNvCxnSpPr>
          <p:nvPr/>
        </p:nvCxnSpPr>
        <p:spPr bwMode="auto">
          <a:xfrm>
            <a:off x="6629400" y="3365500"/>
            <a:ext cx="0" cy="14192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98000" name="AutoShape 16"/>
          <p:cNvCxnSpPr>
            <a:cxnSpLocks noChangeShapeType="1"/>
          </p:cNvCxnSpPr>
          <p:nvPr/>
        </p:nvCxnSpPr>
        <p:spPr bwMode="auto">
          <a:xfrm flipH="1">
            <a:off x="6629400" y="3200400"/>
            <a:ext cx="1031875" cy="1574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98001" name="AutoShape 17"/>
          <p:cNvCxnSpPr>
            <a:cxnSpLocks noChangeShapeType="1"/>
            <a:stCxn id="297988" idx="0"/>
            <a:endCxn id="297995" idx="0"/>
          </p:cNvCxnSpPr>
          <p:nvPr/>
        </p:nvCxnSpPr>
        <p:spPr bwMode="auto">
          <a:xfrm rot="5400000" flipV="1">
            <a:off x="3237706" y="178594"/>
            <a:ext cx="1588" cy="4191000"/>
          </a:xfrm>
          <a:prstGeom prst="curvedConnector3">
            <a:avLst>
              <a:gd name="adj1" fmla="val -37700005"/>
            </a:avLst>
          </a:prstGeom>
          <a:noFill/>
          <a:ln w="317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98002" name="AutoShape 18"/>
          <p:cNvCxnSpPr>
            <a:cxnSpLocks noChangeShapeType="1"/>
            <a:stCxn id="297989" idx="0"/>
            <a:endCxn id="297996" idx="0"/>
          </p:cNvCxnSpPr>
          <p:nvPr/>
        </p:nvCxnSpPr>
        <p:spPr bwMode="auto">
          <a:xfrm rot="5400000" flipV="1">
            <a:off x="4571206" y="178594"/>
            <a:ext cx="1588" cy="4191000"/>
          </a:xfrm>
          <a:prstGeom prst="curvedConnector3">
            <a:avLst>
              <a:gd name="adj1" fmla="val -36200005"/>
            </a:avLst>
          </a:prstGeom>
          <a:noFill/>
          <a:ln w="317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298003" name="Text Box 19"/>
          <p:cNvSpPr txBox="1">
            <a:spLocks noChangeArrowheads="1"/>
          </p:cNvSpPr>
          <p:nvPr/>
        </p:nvSpPr>
        <p:spPr bwMode="auto">
          <a:xfrm>
            <a:off x="609600" y="3581400"/>
            <a:ext cx="127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accent2"/>
                </a:solidFill>
              </a:rPr>
              <a:t>a+</a:t>
            </a:r>
            <a:r>
              <a:rPr lang="en-US" sz="2400" b="1">
                <a:solidFill>
                  <a:srgbClr val="FF0000"/>
                </a:solidFill>
                <a:sym typeface="Symbol" pitchFamily="18" charset="2"/>
              </a:rPr>
              <a:t></a:t>
            </a:r>
            <a:r>
              <a:rPr lang="en-US" sz="2400" b="1" baseline="-25000">
                <a:solidFill>
                  <a:srgbClr val="FF0000"/>
                </a:solidFill>
                <a:sym typeface="Symbol" pitchFamily="18" charset="2"/>
              </a:rPr>
              <a:t>X</a:t>
            </a:r>
            <a:r>
              <a:rPr lang="en-US" sz="2400" b="1">
                <a:solidFill>
                  <a:srgbClr val="339933"/>
                </a:solidFill>
                <a:sym typeface="Symbol" pitchFamily="18" charset="2"/>
              </a:rPr>
              <a:t>M</a:t>
            </a:r>
            <a:r>
              <a:rPr lang="en-US" sz="2400" b="1" baseline="-25000">
                <a:solidFill>
                  <a:srgbClr val="339933"/>
                </a:solidFill>
                <a:sym typeface="Symbol" pitchFamily="18" charset="2"/>
              </a:rPr>
              <a:t>1</a:t>
            </a:r>
            <a:endParaRPr lang="en-US" sz="2400" b="1">
              <a:solidFill>
                <a:schemeClr val="accent2"/>
              </a:solidFill>
            </a:endParaRPr>
          </a:p>
        </p:txBody>
      </p:sp>
      <p:sp>
        <p:nvSpPr>
          <p:cNvPr id="298004" name="Text Box 20"/>
          <p:cNvSpPr txBox="1">
            <a:spLocks noChangeArrowheads="1"/>
          </p:cNvSpPr>
          <p:nvPr/>
        </p:nvSpPr>
        <p:spPr bwMode="auto">
          <a:xfrm>
            <a:off x="1676400" y="3276600"/>
            <a:ext cx="127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accent2"/>
                </a:solidFill>
              </a:rPr>
              <a:t>c+</a:t>
            </a:r>
            <a:r>
              <a:rPr lang="en-US" sz="2400" b="1">
                <a:solidFill>
                  <a:srgbClr val="FF0000"/>
                </a:solidFill>
                <a:sym typeface="Symbol" pitchFamily="18" charset="2"/>
              </a:rPr>
              <a:t></a:t>
            </a:r>
            <a:r>
              <a:rPr lang="en-US" sz="2400" b="1" baseline="-25000">
                <a:solidFill>
                  <a:srgbClr val="FF0000"/>
                </a:solidFill>
                <a:sym typeface="Symbol" pitchFamily="18" charset="2"/>
              </a:rPr>
              <a:t>Y</a:t>
            </a:r>
            <a:r>
              <a:rPr lang="en-US" sz="2400" b="1">
                <a:solidFill>
                  <a:srgbClr val="339933"/>
                </a:solidFill>
                <a:sym typeface="Symbol" pitchFamily="18" charset="2"/>
              </a:rPr>
              <a:t>M</a:t>
            </a:r>
            <a:r>
              <a:rPr lang="en-US" sz="2400" b="1" baseline="-25000">
                <a:solidFill>
                  <a:srgbClr val="339933"/>
                </a:solidFill>
                <a:sym typeface="Symbol" pitchFamily="18" charset="2"/>
              </a:rPr>
              <a:t>1</a:t>
            </a:r>
            <a:endParaRPr lang="en-US" sz="2400" b="1">
              <a:solidFill>
                <a:schemeClr val="accent2"/>
              </a:solidFill>
            </a:endParaRPr>
          </a:p>
        </p:txBody>
      </p:sp>
      <p:sp>
        <p:nvSpPr>
          <p:cNvPr id="298005" name="Text Box 21"/>
          <p:cNvSpPr txBox="1">
            <a:spLocks noChangeArrowheads="1"/>
          </p:cNvSpPr>
          <p:nvPr/>
        </p:nvSpPr>
        <p:spPr bwMode="auto">
          <a:xfrm>
            <a:off x="2921000" y="3733800"/>
            <a:ext cx="127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accent2"/>
                </a:solidFill>
              </a:rPr>
              <a:t>e+</a:t>
            </a:r>
            <a:r>
              <a:rPr lang="en-US" sz="2400" b="1">
                <a:solidFill>
                  <a:srgbClr val="FF0000"/>
                </a:solidFill>
                <a:sym typeface="Symbol" pitchFamily="18" charset="2"/>
              </a:rPr>
              <a:t></a:t>
            </a:r>
            <a:r>
              <a:rPr lang="en-US" sz="2400" b="1" baseline="-25000">
                <a:solidFill>
                  <a:srgbClr val="FF0000"/>
                </a:solidFill>
                <a:sym typeface="Symbol" pitchFamily="18" charset="2"/>
              </a:rPr>
              <a:t>Z</a:t>
            </a:r>
            <a:r>
              <a:rPr lang="en-US" sz="2400" b="1">
                <a:solidFill>
                  <a:srgbClr val="339933"/>
                </a:solidFill>
                <a:sym typeface="Symbol" pitchFamily="18" charset="2"/>
              </a:rPr>
              <a:t>M</a:t>
            </a:r>
            <a:r>
              <a:rPr lang="en-US" sz="2400" b="1" baseline="-25000">
                <a:solidFill>
                  <a:srgbClr val="339933"/>
                </a:solidFill>
                <a:sym typeface="Symbol" pitchFamily="18" charset="2"/>
              </a:rPr>
              <a:t>1</a:t>
            </a:r>
            <a:endParaRPr lang="en-US" sz="2400" b="1">
              <a:solidFill>
                <a:schemeClr val="accent2"/>
              </a:solidFill>
            </a:endParaRPr>
          </a:p>
        </p:txBody>
      </p:sp>
      <p:sp>
        <p:nvSpPr>
          <p:cNvPr id="298006" name="Text Box 22"/>
          <p:cNvSpPr txBox="1">
            <a:spLocks noChangeArrowheads="1"/>
          </p:cNvSpPr>
          <p:nvPr/>
        </p:nvSpPr>
        <p:spPr bwMode="auto">
          <a:xfrm>
            <a:off x="4800600" y="3581400"/>
            <a:ext cx="127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accent2"/>
                </a:solidFill>
              </a:rPr>
              <a:t>a+</a:t>
            </a:r>
            <a:r>
              <a:rPr lang="en-US" sz="2400" b="1">
                <a:solidFill>
                  <a:srgbClr val="FF0000"/>
                </a:solidFill>
                <a:sym typeface="Symbol" pitchFamily="18" charset="2"/>
              </a:rPr>
              <a:t></a:t>
            </a:r>
            <a:r>
              <a:rPr lang="en-US" sz="2400" b="1" baseline="-25000">
                <a:solidFill>
                  <a:srgbClr val="FF0000"/>
                </a:solidFill>
                <a:sym typeface="Symbol" pitchFamily="18" charset="2"/>
              </a:rPr>
              <a:t>X</a:t>
            </a:r>
            <a:r>
              <a:rPr lang="en-US" sz="2400" b="1">
                <a:solidFill>
                  <a:srgbClr val="339933"/>
                </a:solidFill>
                <a:sym typeface="Symbol" pitchFamily="18" charset="2"/>
              </a:rPr>
              <a:t>M</a:t>
            </a:r>
            <a:r>
              <a:rPr lang="en-US" sz="2400" b="1" baseline="-25000">
                <a:solidFill>
                  <a:srgbClr val="339933"/>
                </a:solidFill>
                <a:sym typeface="Symbol" pitchFamily="18" charset="2"/>
              </a:rPr>
              <a:t>2</a:t>
            </a:r>
            <a:endParaRPr lang="en-US" sz="2400" b="1">
              <a:solidFill>
                <a:schemeClr val="accent2"/>
              </a:solidFill>
            </a:endParaRPr>
          </a:p>
        </p:txBody>
      </p:sp>
      <p:sp>
        <p:nvSpPr>
          <p:cNvPr id="298007" name="Text Box 23"/>
          <p:cNvSpPr txBox="1">
            <a:spLocks noChangeArrowheads="1"/>
          </p:cNvSpPr>
          <p:nvPr/>
        </p:nvSpPr>
        <p:spPr bwMode="auto">
          <a:xfrm>
            <a:off x="5867400" y="3276600"/>
            <a:ext cx="127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accent2"/>
                </a:solidFill>
              </a:rPr>
              <a:t>c+</a:t>
            </a:r>
            <a:r>
              <a:rPr lang="en-US" sz="2400" b="1">
                <a:solidFill>
                  <a:srgbClr val="FF0000"/>
                </a:solidFill>
                <a:sym typeface="Symbol" pitchFamily="18" charset="2"/>
              </a:rPr>
              <a:t></a:t>
            </a:r>
            <a:r>
              <a:rPr lang="en-US" sz="2400" b="1" baseline="-25000">
                <a:solidFill>
                  <a:srgbClr val="FF0000"/>
                </a:solidFill>
                <a:sym typeface="Symbol" pitchFamily="18" charset="2"/>
              </a:rPr>
              <a:t>Y</a:t>
            </a:r>
            <a:r>
              <a:rPr lang="en-US" sz="2400" b="1">
                <a:solidFill>
                  <a:srgbClr val="339933"/>
                </a:solidFill>
                <a:sym typeface="Symbol" pitchFamily="18" charset="2"/>
              </a:rPr>
              <a:t>M</a:t>
            </a:r>
            <a:r>
              <a:rPr lang="en-US" sz="2400" b="1" baseline="-25000">
                <a:solidFill>
                  <a:srgbClr val="339933"/>
                </a:solidFill>
                <a:sym typeface="Symbol" pitchFamily="18" charset="2"/>
              </a:rPr>
              <a:t>2</a:t>
            </a:r>
            <a:endParaRPr lang="en-US" sz="2400" b="1">
              <a:solidFill>
                <a:schemeClr val="accent2"/>
              </a:solidFill>
            </a:endParaRPr>
          </a:p>
        </p:txBody>
      </p:sp>
      <p:sp>
        <p:nvSpPr>
          <p:cNvPr id="298008" name="Text Box 24"/>
          <p:cNvSpPr txBox="1">
            <a:spLocks noChangeArrowheads="1"/>
          </p:cNvSpPr>
          <p:nvPr/>
        </p:nvSpPr>
        <p:spPr bwMode="auto">
          <a:xfrm>
            <a:off x="7112000" y="3733800"/>
            <a:ext cx="127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accent2"/>
                </a:solidFill>
              </a:rPr>
              <a:t>e+</a:t>
            </a:r>
            <a:r>
              <a:rPr lang="en-US" sz="2400" b="1">
                <a:solidFill>
                  <a:srgbClr val="FF0000"/>
                </a:solidFill>
                <a:sym typeface="Symbol" pitchFamily="18" charset="2"/>
              </a:rPr>
              <a:t></a:t>
            </a:r>
            <a:r>
              <a:rPr lang="en-US" sz="2400" b="1" baseline="-25000">
                <a:solidFill>
                  <a:srgbClr val="FF0000"/>
                </a:solidFill>
                <a:sym typeface="Symbol" pitchFamily="18" charset="2"/>
              </a:rPr>
              <a:t>Z</a:t>
            </a:r>
            <a:r>
              <a:rPr lang="en-US" sz="2400" b="1">
                <a:solidFill>
                  <a:srgbClr val="339933"/>
                </a:solidFill>
                <a:sym typeface="Symbol" pitchFamily="18" charset="2"/>
              </a:rPr>
              <a:t>M</a:t>
            </a:r>
            <a:r>
              <a:rPr lang="en-US" sz="2400" b="1" baseline="-25000">
                <a:solidFill>
                  <a:srgbClr val="339933"/>
                </a:solidFill>
                <a:sym typeface="Symbol" pitchFamily="18" charset="2"/>
              </a:rPr>
              <a:t>2</a:t>
            </a:r>
            <a:endParaRPr lang="en-US" sz="2400" b="1">
              <a:solidFill>
                <a:schemeClr val="accent2"/>
              </a:solidFill>
            </a:endParaRPr>
          </a:p>
        </p:txBody>
      </p:sp>
      <p:sp>
        <p:nvSpPr>
          <p:cNvPr id="298009" name="Rectangle 25"/>
          <p:cNvSpPr>
            <a:spLocks noChangeArrowheads="1"/>
          </p:cNvSpPr>
          <p:nvPr/>
        </p:nvSpPr>
        <p:spPr bwMode="auto">
          <a:xfrm>
            <a:off x="1981200" y="4800600"/>
            <a:ext cx="990600" cy="838200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Twin 1</a:t>
            </a:r>
          </a:p>
        </p:txBody>
      </p:sp>
      <p:sp>
        <p:nvSpPr>
          <p:cNvPr id="298010" name="Rectangle 26"/>
          <p:cNvSpPr>
            <a:spLocks noChangeArrowheads="1"/>
          </p:cNvSpPr>
          <p:nvPr/>
        </p:nvSpPr>
        <p:spPr bwMode="auto">
          <a:xfrm>
            <a:off x="6172200" y="4800600"/>
            <a:ext cx="990600" cy="838200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Twin 2</a:t>
            </a:r>
          </a:p>
        </p:txBody>
      </p:sp>
      <p:sp>
        <p:nvSpPr>
          <p:cNvPr id="298011" name="AutoShape 27"/>
          <p:cNvSpPr>
            <a:spLocks noChangeArrowheads="1"/>
          </p:cNvSpPr>
          <p:nvPr/>
        </p:nvSpPr>
        <p:spPr bwMode="auto">
          <a:xfrm>
            <a:off x="228600" y="4876800"/>
            <a:ext cx="990600" cy="6858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nl-NL" sz="2400" dirty="0" smtClean="0"/>
              <a:t>1</a:t>
            </a:r>
            <a:endParaRPr lang="en-US" sz="2400" dirty="0"/>
          </a:p>
        </p:txBody>
      </p:sp>
      <p:cxnSp>
        <p:nvCxnSpPr>
          <p:cNvPr id="298012" name="AutoShape 28"/>
          <p:cNvCxnSpPr>
            <a:cxnSpLocks noChangeShapeType="1"/>
          </p:cNvCxnSpPr>
          <p:nvPr/>
        </p:nvCxnSpPr>
        <p:spPr bwMode="auto">
          <a:xfrm>
            <a:off x="998538" y="5219700"/>
            <a:ext cx="890587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98013" name="Text Box 29"/>
          <p:cNvSpPr txBox="1">
            <a:spLocks noChangeArrowheads="1"/>
          </p:cNvSpPr>
          <p:nvPr/>
        </p:nvSpPr>
        <p:spPr bwMode="auto">
          <a:xfrm>
            <a:off x="533400" y="4495800"/>
            <a:ext cx="149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accent2"/>
                </a:solidFill>
              </a:rPr>
              <a:t>m</a:t>
            </a:r>
            <a:r>
              <a:rPr lang="en-US" sz="2400" b="1"/>
              <a:t>+</a:t>
            </a:r>
            <a:r>
              <a:rPr lang="en-US" sz="2400" b="1">
                <a:solidFill>
                  <a:srgbClr val="FF0000"/>
                </a:solidFill>
                <a:sym typeface="Symbol" pitchFamily="18" charset="2"/>
              </a:rPr>
              <a:t></a:t>
            </a:r>
            <a:r>
              <a:rPr lang="en-US" sz="2400" b="1" baseline="-25000">
                <a:solidFill>
                  <a:srgbClr val="FF0000"/>
                </a:solidFill>
                <a:sym typeface="Symbol" pitchFamily="18" charset="2"/>
              </a:rPr>
              <a:t>M</a:t>
            </a:r>
            <a:r>
              <a:rPr lang="en-US" sz="2400" b="1">
                <a:solidFill>
                  <a:srgbClr val="339933"/>
                </a:solidFill>
              </a:rPr>
              <a:t>M</a:t>
            </a:r>
            <a:r>
              <a:rPr lang="en-US" sz="2400" b="1" baseline="-6000">
                <a:solidFill>
                  <a:srgbClr val="339933"/>
                </a:solidFill>
              </a:rPr>
              <a:t>1</a:t>
            </a:r>
            <a:endParaRPr lang="en-US" sz="2400" b="1"/>
          </a:p>
        </p:txBody>
      </p:sp>
      <p:sp>
        <p:nvSpPr>
          <p:cNvPr id="298014" name="AutoShape 30"/>
          <p:cNvSpPr>
            <a:spLocks noChangeArrowheads="1"/>
          </p:cNvSpPr>
          <p:nvPr/>
        </p:nvSpPr>
        <p:spPr bwMode="auto">
          <a:xfrm>
            <a:off x="7924800" y="4876800"/>
            <a:ext cx="990600" cy="6858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nl-NL" sz="2400" dirty="0" smtClean="0"/>
              <a:t>1</a:t>
            </a:r>
            <a:endParaRPr lang="en-US" sz="2400" dirty="0"/>
          </a:p>
        </p:txBody>
      </p:sp>
      <p:cxnSp>
        <p:nvCxnSpPr>
          <p:cNvPr id="298015" name="AutoShape 31"/>
          <p:cNvCxnSpPr>
            <a:cxnSpLocks noChangeShapeType="1"/>
          </p:cNvCxnSpPr>
          <p:nvPr/>
        </p:nvCxnSpPr>
        <p:spPr bwMode="auto">
          <a:xfrm flipH="1">
            <a:off x="7162800" y="5218112"/>
            <a:ext cx="1055688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98016" name="Text Box 32"/>
          <p:cNvSpPr txBox="1">
            <a:spLocks noChangeArrowheads="1"/>
          </p:cNvSpPr>
          <p:nvPr/>
        </p:nvSpPr>
        <p:spPr bwMode="auto">
          <a:xfrm>
            <a:off x="7035800" y="4495800"/>
            <a:ext cx="149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accent2"/>
                </a:solidFill>
              </a:rPr>
              <a:t>m</a:t>
            </a:r>
            <a:r>
              <a:rPr lang="en-US" sz="2400" b="1"/>
              <a:t>+</a:t>
            </a:r>
            <a:r>
              <a:rPr lang="en-US" sz="2400" b="1">
                <a:solidFill>
                  <a:srgbClr val="FF0000"/>
                </a:solidFill>
                <a:sym typeface="Symbol" pitchFamily="18" charset="2"/>
              </a:rPr>
              <a:t></a:t>
            </a:r>
            <a:r>
              <a:rPr lang="en-US" sz="2400" b="1" baseline="-25000">
                <a:solidFill>
                  <a:srgbClr val="FF0000"/>
                </a:solidFill>
                <a:sym typeface="Symbol" pitchFamily="18" charset="2"/>
              </a:rPr>
              <a:t>M</a:t>
            </a:r>
            <a:r>
              <a:rPr lang="en-US" sz="2400" b="1">
                <a:solidFill>
                  <a:srgbClr val="339933"/>
                </a:solidFill>
              </a:rPr>
              <a:t>M</a:t>
            </a:r>
            <a:r>
              <a:rPr lang="en-US" sz="2400" b="1" baseline="-6000">
                <a:solidFill>
                  <a:srgbClr val="339933"/>
                </a:solidFill>
              </a:rPr>
              <a:t>2</a:t>
            </a:r>
            <a:endParaRPr lang="en-US" sz="2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"/>
          <p:cNvSpPr txBox="1">
            <a:spLocks noChangeArrowheads="1"/>
          </p:cNvSpPr>
          <p:nvPr/>
        </p:nvSpPr>
        <p:spPr>
          <a:xfrm>
            <a:off x="533400" y="4343400"/>
            <a:ext cx="8001000" cy="1828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Effect on means:</a:t>
            </a:r>
          </a:p>
          <a:p>
            <a:pPr marL="800100" lvl="1" indent="-34290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v"/>
            </a:pP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Main effects (regression of phenol on M)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nl-NL" sz="2400" kern="0" dirty="0" smtClean="0">
                <a:latin typeface="+mn-lt"/>
              </a:rPr>
              <a:t>Effect on a/c/e path loadings:</a:t>
            </a:r>
          </a:p>
          <a:p>
            <a:pPr marL="800100" lvl="1" indent="-34290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v"/>
            </a:pPr>
            <a:r>
              <a:rPr lang="nl-NL" sz="2000" kern="0" dirty="0" smtClean="0">
                <a:latin typeface="+mn-lt"/>
              </a:rPr>
              <a:t>Moderation effects (A x M, C x M, E x M interaction)</a:t>
            </a:r>
          </a:p>
        </p:txBody>
      </p:sp>
      <p:pic>
        <p:nvPicPr>
          <p:cNvPr id="41779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762000"/>
            <a:ext cx="6896100" cy="3155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3429000" y="1757064"/>
            <a:ext cx="8686800" cy="2643068"/>
            <a:chOff x="76200" y="2306772"/>
            <a:chExt cx="7942446" cy="2189028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6200" y="2353265"/>
              <a:ext cx="5410200" cy="2142535"/>
            </a:xfrm>
            <a:prstGeom prst="rect">
              <a:avLst/>
            </a:prstGeom>
          </p:spPr>
        </p:pic>
        <p:sp>
          <p:nvSpPr>
            <p:cNvPr id="3" name="Rectangle 2"/>
            <p:cNvSpPr/>
            <p:nvPr/>
          </p:nvSpPr>
          <p:spPr>
            <a:xfrm>
              <a:off x="170046" y="2306772"/>
              <a:ext cx="7848600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nl-NL" sz="1600" dirty="0"/>
                <a:t>Twin Research Volume 5  Number 6  pp. </a:t>
              </a:r>
              <a:r>
                <a:rPr lang="nl-NL" sz="1600" dirty="0" smtClean="0"/>
                <a:t>554- </a:t>
              </a:r>
              <a:r>
                <a:rPr lang="nl-NL" sz="1600" dirty="0"/>
                <a:t>571</a:t>
              </a:r>
            </a:p>
          </p:txBody>
        </p:sp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400" y="4800600"/>
            <a:ext cx="5211505" cy="1890320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685800" y="88673"/>
            <a:ext cx="5851758" cy="1220416"/>
            <a:chOff x="1752600" y="22872"/>
            <a:chExt cx="7086600" cy="1576975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752600" y="228247"/>
              <a:ext cx="6972300" cy="1371600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4267200" y="22872"/>
              <a:ext cx="4572000" cy="33855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nl-NL" sz="1600" dirty="0"/>
                <a:t>Acta Genet Med GemelloI36:5·20 (</a:t>
              </a:r>
              <a:r>
                <a:rPr lang="nl-NL" sz="1600" dirty="0" smtClean="0"/>
                <a:t>1987) </a:t>
              </a:r>
              <a:endParaRPr lang="nl-NL" sz="1600" dirty="0"/>
            </a:p>
          </p:txBody>
        </p:sp>
      </p:grpSp>
      <p:cxnSp>
        <p:nvCxnSpPr>
          <p:cNvPr id="15" name="Straight Arrow Connector 14"/>
          <p:cNvCxnSpPr/>
          <p:nvPr/>
        </p:nvCxnSpPr>
        <p:spPr>
          <a:xfrm>
            <a:off x="2133600" y="1468028"/>
            <a:ext cx="1005552" cy="66557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2514600" y="4114800"/>
            <a:ext cx="762000" cy="68580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3429000" y="1696966"/>
            <a:ext cx="5612359" cy="2819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TextBox 18"/>
          <p:cNvSpPr txBox="1"/>
          <p:nvPr/>
        </p:nvSpPr>
        <p:spPr>
          <a:xfrm>
            <a:off x="619265" y="2566747"/>
            <a:ext cx="197682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Mx</a:t>
            </a:r>
          </a:p>
          <a:p>
            <a:r>
              <a:rPr lang="nl-NL" sz="2400" dirty="0" smtClean="0"/>
              <a:t>MCNeale et al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1371600" y="1468028"/>
            <a:ext cx="609600" cy="9207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1683876" y="3006725"/>
            <a:ext cx="145527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9723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914400"/>
            <a:ext cx="8458200" cy="3581400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sz="2800" dirty="0" smtClean="0"/>
              <a:t>Expected variances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2800" dirty="0" smtClean="0"/>
              <a:t>Standard </a:t>
            </a:r>
            <a:r>
              <a:rPr lang="en-US" sz="2800" dirty="0"/>
              <a:t>Twin Model: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en-US" sz="2800" dirty="0"/>
              <a:t>   </a:t>
            </a:r>
            <a:r>
              <a:rPr lang="en-US" sz="2800" dirty="0" err="1" smtClean="0"/>
              <a:t>Var</a:t>
            </a:r>
            <a:r>
              <a:rPr lang="en-US" sz="2800" dirty="0" smtClean="0"/>
              <a:t> </a:t>
            </a:r>
            <a:r>
              <a:rPr lang="en-US" sz="2800" dirty="0"/>
              <a:t>(P) = a</a:t>
            </a:r>
            <a:r>
              <a:rPr lang="en-US" sz="2800" baseline="30000" dirty="0"/>
              <a:t>2</a:t>
            </a:r>
            <a:r>
              <a:rPr lang="en-US" sz="2800" dirty="0"/>
              <a:t> + c</a:t>
            </a:r>
            <a:r>
              <a:rPr lang="en-US" sz="2800" baseline="30000" dirty="0"/>
              <a:t>2</a:t>
            </a:r>
            <a:r>
              <a:rPr lang="en-US" sz="2800" dirty="0"/>
              <a:t> + e</a:t>
            </a:r>
            <a:r>
              <a:rPr lang="en-US" sz="2800" baseline="30000" dirty="0"/>
              <a:t>2</a:t>
            </a:r>
          </a:p>
          <a:p>
            <a:pPr>
              <a:lnSpc>
                <a:spcPct val="90000"/>
              </a:lnSpc>
            </a:pPr>
            <a:endParaRPr lang="en-US" sz="2800" baseline="300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2800" dirty="0" smtClean="0"/>
              <a:t>Moderation </a:t>
            </a:r>
            <a:r>
              <a:rPr lang="en-US" sz="2800" dirty="0"/>
              <a:t>Model: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   </a:t>
            </a:r>
            <a:r>
              <a:rPr lang="en-US" sz="2800" dirty="0" err="1" smtClean="0"/>
              <a:t>Var</a:t>
            </a:r>
            <a:r>
              <a:rPr lang="en-US" sz="2800" dirty="0" smtClean="0"/>
              <a:t> </a:t>
            </a:r>
            <a:r>
              <a:rPr lang="en-US" sz="2800" dirty="0"/>
              <a:t>(</a:t>
            </a:r>
            <a:r>
              <a:rPr lang="en-US" sz="2800" dirty="0" smtClean="0"/>
              <a:t>P|M) </a:t>
            </a:r>
            <a:r>
              <a:rPr lang="en-US" sz="2800" dirty="0"/>
              <a:t>=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    (a + β</a:t>
            </a:r>
            <a:r>
              <a:rPr lang="en-US" sz="2800" baseline="-25000" dirty="0"/>
              <a:t>X</a:t>
            </a:r>
            <a:r>
              <a:rPr lang="en-US" sz="2800" dirty="0"/>
              <a:t>M)</a:t>
            </a:r>
            <a:r>
              <a:rPr lang="en-US" sz="2800" baseline="30000" dirty="0"/>
              <a:t>2</a:t>
            </a:r>
            <a:r>
              <a:rPr lang="en-US" sz="2800" dirty="0"/>
              <a:t> + (c + β</a:t>
            </a:r>
            <a:r>
              <a:rPr lang="en-US" sz="2800" baseline="-25000" dirty="0"/>
              <a:t>Y</a:t>
            </a:r>
            <a:r>
              <a:rPr lang="en-US" sz="2800" dirty="0"/>
              <a:t>M)</a:t>
            </a:r>
            <a:r>
              <a:rPr lang="en-US" sz="2800" baseline="30000" dirty="0"/>
              <a:t>2</a:t>
            </a:r>
            <a:r>
              <a:rPr lang="en-US" sz="2800" dirty="0"/>
              <a:t> + (e + β</a:t>
            </a:r>
            <a:r>
              <a:rPr lang="en-US" sz="2800" baseline="-25000" dirty="0"/>
              <a:t>Z</a:t>
            </a:r>
            <a:r>
              <a:rPr lang="en-US" sz="2800" dirty="0"/>
              <a:t>M)</a:t>
            </a:r>
            <a:r>
              <a:rPr lang="en-US" sz="2800" baseline="30000" dirty="0"/>
              <a:t>2</a:t>
            </a:r>
            <a:r>
              <a:rPr lang="en-US" sz="28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Expected MZ / DZ </a:t>
            </a:r>
            <a:r>
              <a:rPr lang="en-US" dirty="0" err="1" smtClean="0"/>
              <a:t>covariances</a:t>
            </a:r>
            <a:endParaRPr lang="nl-NL" dirty="0"/>
          </a:p>
        </p:txBody>
      </p:sp>
      <p:sp>
        <p:nvSpPr>
          <p:cNvPr id="388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382000" cy="16002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err="1" smtClean="0"/>
              <a:t>Cov</a:t>
            </a:r>
            <a:r>
              <a:rPr lang="en-US" dirty="0" smtClean="0"/>
              <a:t>(P</a:t>
            </a:r>
            <a:r>
              <a:rPr lang="en-US" baseline="-25000" dirty="0" smtClean="0"/>
              <a:t>1</a:t>
            </a:r>
            <a:r>
              <a:rPr lang="en-US" dirty="0" smtClean="0"/>
              <a:t>,P</a:t>
            </a:r>
            <a:r>
              <a:rPr lang="en-US" baseline="-25000" dirty="0" smtClean="0"/>
              <a:t>2</a:t>
            </a:r>
            <a:r>
              <a:rPr lang="en-US" dirty="0" smtClean="0"/>
              <a:t>|M)</a:t>
            </a:r>
            <a:r>
              <a:rPr lang="en-US" baseline="-25000" dirty="0" smtClean="0"/>
              <a:t>MZ</a:t>
            </a:r>
            <a:r>
              <a:rPr lang="en-US" dirty="0" smtClean="0"/>
              <a:t> =  </a:t>
            </a:r>
          </a:p>
          <a:p>
            <a:pPr>
              <a:buFontTx/>
              <a:buNone/>
            </a:pPr>
            <a:r>
              <a:rPr lang="en-US" dirty="0"/>
              <a:t> </a:t>
            </a:r>
            <a:endParaRPr lang="en-US" dirty="0" smtClean="0"/>
          </a:p>
          <a:p>
            <a:pPr>
              <a:buFontTx/>
              <a:buNone/>
            </a:pPr>
            <a:r>
              <a:rPr lang="en-US" dirty="0"/>
              <a:t> </a:t>
            </a:r>
            <a:r>
              <a:rPr lang="en-US" dirty="0" smtClean="0"/>
              <a:t>         (a + β</a:t>
            </a:r>
            <a:r>
              <a:rPr lang="en-US" baseline="-25000" dirty="0" smtClean="0"/>
              <a:t>X</a:t>
            </a:r>
            <a:r>
              <a:rPr lang="en-US" dirty="0" smtClean="0"/>
              <a:t>M)</a:t>
            </a:r>
            <a:r>
              <a:rPr lang="en-US" baseline="30000" dirty="0" smtClean="0"/>
              <a:t>2</a:t>
            </a:r>
            <a:r>
              <a:rPr lang="en-US" dirty="0" smtClean="0"/>
              <a:t> + (c + β</a:t>
            </a:r>
            <a:r>
              <a:rPr lang="en-US" baseline="-25000" dirty="0" smtClean="0"/>
              <a:t>Y</a:t>
            </a:r>
            <a:r>
              <a:rPr lang="en-US" dirty="0" smtClean="0"/>
              <a:t>M)</a:t>
            </a:r>
            <a:r>
              <a:rPr lang="en-US" baseline="30000" dirty="0" smtClean="0"/>
              <a:t>2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Cov</a:t>
            </a:r>
            <a:r>
              <a:rPr lang="en-US" dirty="0" smtClean="0"/>
              <a:t>(P</a:t>
            </a:r>
            <a:r>
              <a:rPr lang="en-US" baseline="-25000" dirty="0" smtClean="0"/>
              <a:t>1</a:t>
            </a:r>
            <a:r>
              <a:rPr lang="en-US" dirty="0" smtClean="0"/>
              <a:t>,P</a:t>
            </a:r>
            <a:r>
              <a:rPr lang="en-US" baseline="-25000" dirty="0" smtClean="0"/>
              <a:t>2</a:t>
            </a:r>
            <a:r>
              <a:rPr lang="en-US" dirty="0" smtClean="0"/>
              <a:t>|M)</a:t>
            </a:r>
            <a:r>
              <a:rPr lang="en-US" baseline="-25000" dirty="0" smtClean="0"/>
              <a:t>DZ</a:t>
            </a:r>
            <a:r>
              <a:rPr lang="en-US" dirty="0" smtClean="0"/>
              <a:t> = 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           0.5*(a + β</a:t>
            </a:r>
            <a:r>
              <a:rPr lang="en-US" baseline="-25000" dirty="0" smtClean="0"/>
              <a:t>X</a:t>
            </a:r>
            <a:r>
              <a:rPr lang="en-US" dirty="0" smtClean="0"/>
              <a:t>M)</a:t>
            </a:r>
            <a:r>
              <a:rPr lang="en-US" baseline="30000" dirty="0" smtClean="0"/>
              <a:t>2</a:t>
            </a:r>
            <a:r>
              <a:rPr lang="en-US" dirty="0" smtClean="0"/>
              <a:t> + (c + β</a:t>
            </a:r>
            <a:r>
              <a:rPr lang="en-US" baseline="-25000" dirty="0" smtClean="0"/>
              <a:t>Y</a:t>
            </a:r>
            <a:r>
              <a:rPr lang="en-US" dirty="0" smtClean="0"/>
              <a:t>M)</a:t>
            </a:r>
            <a:r>
              <a:rPr lang="en-US" baseline="30000" dirty="0" smtClean="0"/>
              <a:t>2</a:t>
            </a:r>
            <a:endParaRPr lang="en-US" dirty="0" smtClean="0"/>
          </a:p>
          <a:p>
            <a:pPr>
              <a:buFontTx/>
              <a:buNone/>
            </a:pPr>
            <a:endParaRPr lang="en-US" sz="2000" dirty="0" smtClean="0"/>
          </a:p>
          <a:p>
            <a:pPr>
              <a:buFontTx/>
              <a:buNone/>
            </a:pPr>
            <a:endParaRPr lang="en-US" sz="2000" dirty="0" smtClean="0"/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89072"/>
            <a:ext cx="7848600" cy="108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 </a:t>
            </a:r>
            <a:r>
              <a:rPr lang="en-US" dirty="0" err="1"/>
              <a:t>Var</a:t>
            </a:r>
            <a:r>
              <a:rPr lang="en-US" dirty="0"/>
              <a:t> (</a:t>
            </a:r>
            <a:r>
              <a:rPr lang="en-US" dirty="0" smtClean="0"/>
              <a:t>P|M) </a:t>
            </a:r>
            <a:r>
              <a:rPr lang="en-US" dirty="0"/>
              <a:t>=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    (a + β</a:t>
            </a:r>
            <a:r>
              <a:rPr lang="en-US" baseline="-25000" dirty="0"/>
              <a:t>X</a:t>
            </a:r>
            <a:r>
              <a:rPr lang="en-US" dirty="0"/>
              <a:t>M)</a:t>
            </a:r>
            <a:r>
              <a:rPr lang="en-US" baseline="30000" dirty="0"/>
              <a:t>2</a:t>
            </a:r>
            <a:r>
              <a:rPr lang="en-US" dirty="0"/>
              <a:t> + (c + β</a:t>
            </a:r>
            <a:r>
              <a:rPr lang="en-US" baseline="-25000" dirty="0"/>
              <a:t>Y</a:t>
            </a:r>
            <a:r>
              <a:rPr lang="en-US" dirty="0"/>
              <a:t>M)</a:t>
            </a:r>
            <a:r>
              <a:rPr lang="en-US" baseline="30000" dirty="0"/>
              <a:t>2</a:t>
            </a:r>
            <a:r>
              <a:rPr lang="en-US" dirty="0"/>
              <a:t> + (e + β</a:t>
            </a:r>
            <a:r>
              <a:rPr lang="en-US" baseline="-25000" dirty="0"/>
              <a:t>Z</a:t>
            </a:r>
            <a:r>
              <a:rPr lang="en-US" dirty="0"/>
              <a:t>M)</a:t>
            </a:r>
            <a:r>
              <a:rPr lang="en-US" baseline="30000" dirty="0"/>
              <a:t>2</a:t>
            </a:r>
            <a:r>
              <a:rPr lang="en-US" dirty="0"/>
              <a:t> </a:t>
            </a:r>
            <a:endParaRPr lang="nl-NL" dirty="0"/>
          </a:p>
        </p:txBody>
      </p:sp>
      <p:sp>
        <p:nvSpPr>
          <p:cNvPr id="3" name="TextBox 2"/>
          <p:cNvSpPr txBox="1"/>
          <p:nvPr/>
        </p:nvSpPr>
        <p:spPr>
          <a:xfrm>
            <a:off x="462815" y="2209800"/>
            <a:ext cx="82239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h</a:t>
            </a:r>
            <a:r>
              <a:rPr lang="nl-NL" baseline="30000" dirty="0" smtClean="0"/>
              <a:t>2</a:t>
            </a:r>
            <a:r>
              <a:rPr lang="nl-NL" dirty="0" smtClean="0"/>
              <a:t> |M =</a:t>
            </a:r>
            <a:r>
              <a:rPr lang="en-US" dirty="0"/>
              <a:t> (a + β</a:t>
            </a:r>
            <a:r>
              <a:rPr lang="en-US" baseline="-25000" dirty="0"/>
              <a:t>X</a:t>
            </a:r>
            <a:r>
              <a:rPr lang="en-US" dirty="0"/>
              <a:t>M)</a:t>
            </a:r>
            <a:r>
              <a:rPr lang="en-US" baseline="30000" dirty="0"/>
              <a:t>2</a:t>
            </a:r>
            <a:r>
              <a:rPr lang="en-US" dirty="0"/>
              <a:t> </a:t>
            </a:r>
            <a:r>
              <a:rPr lang="en-US" dirty="0" smtClean="0"/>
              <a:t>/ </a:t>
            </a: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/>
              <a:t>(P|M)</a:t>
            </a: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3048000"/>
            <a:ext cx="82239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c</a:t>
            </a:r>
            <a:r>
              <a:rPr lang="nl-NL" baseline="30000" dirty="0" smtClean="0"/>
              <a:t>2</a:t>
            </a:r>
            <a:r>
              <a:rPr lang="nl-NL" dirty="0" smtClean="0"/>
              <a:t> |M =</a:t>
            </a:r>
            <a:r>
              <a:rPr lang="en-US" dirty="0"/>
              <a:t> </a:t>
            </a:r>
            <a:r>
              <a:rPr lang="en-US" dirty="0" smtClean="0"/>
              <a:t>(c </a:t>
            </a:r>
            <a:r>
              <a:rPr lang="en-US" dirty="0"/>
              <a:t>+ </a:t>
            </a:r>
            <a:r>
              <a:rPr lang="en-US" dirty="0" smtClean="0"/>
              <a:t>β</a:t>
            </a:r>
            <a:r>
              <a:rPr lang="en-US" baseline="-25000" dirty="0" err="1" smtClean="0"/>
              <a:t>y</a:t>
            </a:r>
            <a:r>
              <a:rPr lang="en-US" dirty="0" err="1" smtClean="0"/>
              <a:t>M</a:t>
            </a:r>
            <a:r>
              <a:rPr lang="en-US" dirty="0" smtClean="0"/>
              <a:t>)</a:t>
            </a:r>
            <a:r>
              <a:rPr lang="en-US" baseline="30000" dirty="0" smtClean="0"/>
              <a:t>2</a:t>
            </a:r>
            <a:r>
              <a:rPr lang="en-US" dirty="0" smtClean="0"/>
              <a:t> / </a:t>
            </a: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/>
              <a:t>(P|M)</a:t>
            </a: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886200"/>
            <a:ext cx="82239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e</a:t>
            </a:r>
            <a:r>
              <a:rPr lang="nl-NL" baseline="30000" dirty="0" smtClean="0"/>
              <a:t>2</a:t>
            </a:r>
            <a:r>
              <a:rPr lang="nl-NL" dirty="0" smtClean="0"/>
              <a:t> |M =</a:t>
            </a:r>
            <a:r>
              <a:rPr lang="en-US" dirty="0"/>
              <a:t> </a:t>
            </a:r>
            <a:r>
              <a:rPr lang="en-US" dirty="0" smtClean="0"/>
              <a:t>(e </a:t>
            </a:r>
            <a:r>
              <a:rPr lang="en-US" dirty="0"/>
              <a:t>+ </a:t>
            </a:r>
            <a:r>
              <a:rPr lang="en-US" dirty="0" smtClean="0"/>
              <a:t>β</a:t>
            </a:r>
            <a:r>
              <a:rPr lang="en-US" baseline="-25000" dirty="0" err="1" smtClean="0"/>
              <a:t>y</a:t>
            </a:r>
            <a:r>
              <a:rPr lang="en-US" dirty="0" err="1" smtClean="0"/>
              <a:t>M</a:t>
            </a:r>
            <a:r>
              <a:rPr lang="en-US" dirty="0" smtClean="0"/>
              <a:t>)</a:t>
            </a:r>
            <a:r>
              <a:rPr lang="en-US" baseline="30000" dirty="0" smtClean="0"/>
              <a:t>2</a:t>
            </a:r>
            <a:r>
              <a:rPr lang="en-US" dirty="0" smtClean="0"/>
              <a:t> / </a:t>
            </a: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/>
              <a:t>(P|M)</a:t>
            </a: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6" name="Rectangle 5"/>
          <p:cNvSpPr/>
          <p:nvPr/>
        </p:nvSpPr>
        <p:spPr>
          <a:xfrm>
            <a:off x="311617" y="4953000"/>
            <a:ext cx="83695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 smtClean="0"/>
              <a:t>(h</a:t>
            </a:r>
            <a:r>
              <a:rPr lang="nl-NL" baseline="30000" dirty="0" smtClean="0"/>
              <a:t>2</a:t>
            </a:r>
            <a:r>
              <a:rPr lang="nl-NL" dirty="0"/>
              <a:t>|M </a:t>
            </a:r>
            <a:r>
              <a:rPr lang="nl-NL" dirty="0" smtClean="0"/>
              <a:t> + c</a:t>
            </a:r>
            <a:r>
              <a:rPr lang="nl-NL" baseline="30000" dirty="0" smtClean="0"/>
              <a:t>2</a:t>
            </a:r>
            <a:r>
              <a:rPr lang="nl-NL" dirty="0"/>
              <a:t>|M </a:t>
            </a:r>
            <a:r>
              <a:rPr lang="nl-NL" baseline="30000" dirty="0" smtClean="0"/>
              <a:t> </a:t>
            </a:r>
            <a:r>
              <a:rPr lang="nl-NL" dirty="0" smtClean="0"/>
              <a:t>+ e</a:t>
            </a:r>
            <a:r>
              <a:rPr lang="nl-NL" baseline="30000" dirty="0" smtClean="0"/>
              <a:t>2</a:t>
            </a:r>
            <a:r>
              <a:rPr lang="nl-NL" dirty="0"/>
              <a:t>|M </a:t>
            </a:r>
            <a:r>
              <a:rPr lang="nl-NL" dirty="0" smtClean="0"/>
              <a:t>)  = 1 </a:t>
            </a:r>
          </a:p>
          <a:p>
            <a:r>
              <a:rPr lang="nl-NL" dirty="0" smtClean="0"/>
              <a:t>Standardized conditional on value of M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3181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Turkheimer study SES</a:t>
            </a:r>
            <a:endParaRPr lang="en-US" dirty="0"/>
          </a:p>
        </p:txBody>
      </p:sp>
      <p:sp>
        <p:nvSpPr>
          <p:cNvPr id="6" name="Tekstvak 5"/>
          <p:cNvSpPr txBox="1"/>
          <p:nvPr/>
        </p:nvSpPr>
        <p:spPr>
          <a:xfrm>
            <a:off x="152400" y="1143000"/>
            <a:ext cx="426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>
                <a:latin typeface="+mj-lt"/>
              </a:rPr>
              <a:t>Moderation of </a:t>
            </a:r>
            <a:r>
              <a:rPr lang="nl-NL" sz="2000" b="1" dirty="0" smtClean="0">
                <a:solidFill>
                  <a:srgbClr val="800080"/>
                </a:solidFill>
                <a:latin typeface="+mj-lt"/>
              </a:rPr>
              <a:t>unstandardized </a:t>
            </a:r>
            <a:r>
              <a:rPr lang="nl-NL" sz="2000" dirty="0" smtClean="0">
                <a:latin typeface="+mj-lt"/>
              </a:rPr>
              <a:t>variance components (top)</a:t>
            </a:r>
            <a:endParaRPr lang="en-US" sz="2000" dirty="0">
              <a:latin typeface="+mj-lt"/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4572000" y="1143000"/>
            <a:ext cx="419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>
                <a:latin typeface="+mj-lt"/>
              </a:rPr>
              <a:t>Moderation of </a:t>
            </a:r>
            <a:r>
              <a:rPr lang="nl-NL" sz="2000" b="1" dirty="0" smtClean="0">
                <a:solidFill>
                  <a:srgbClr val="00B050"/>
                </a:solidFill>
                <a:latin typeface="+mj-lt"/>
              </a:rPr>
              <a:t>standardized</a:t>
            </a:r>
            <a:r>
              <a:rPr lang="nl-NL" sz="2000" dirty="0" smtClean="0">
                <a:latin typeface="+mj-lt"/>
              </a:rPr>
              <a:t> variance components (bottom)</a:t>
            </a:r>
            <a:endParaRPr lang="en-US" sz="2000" dirty="0">
              <a:latin typeface="+mj-lt"/>
            </a:endParaRPr>
          </a:p>
        </p:txBody>
      </p:sp>
      <p:pic>
        <p:nvPicPr>
          <p:cNvPr id="8" name="Afbeelding 7" descr="Turkheimeretal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09800" y="3810000"/>
            <a:ext cx="4572000" cy="28194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8762" y="2082730"/>
            <a:ext cx="5781675" cy="149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9559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600200" y="381000"/>
            <a:ext cx="6248400" cy="3194698"/>
            <a:chOff x="1447800" y="2590800"/>
            <a:chExt cx="6248400" cy="3194698"/>
          </a:xfrm>
        </p:grpSpPr>
        <p:pic>
          <p:nvPicPr>
            <p:cNvPr id="3" name="Picture 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47800" y="2926651"/>
              <a:ext cx="6248400" cy="28588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4" name="Tekstvak 4"/>
            <p:cNvSpPr txBox="1"/>
            <p:nvPr/>
          </p:nvSpPr>
          <p:spPr>
            <a:xfrm>
              <a:off x="2971800" y="2590800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400" dirty="0" smtClean="0"/>
                <a:t>1/.5</a:t>
              </a:r>
              <a:endParaRPr lang="en-US" sz="1400" dirty="0"/>
            </a:p>
          </p:txBody>
        </p:sp>
        <p:sp>
          <p:nvSpPr>
            <p:cNvPr id="5" name="Tekstvak 6"/>
            <p:cNvSpPr txBox="1"/>
            <p:nvPr/>
          </p:nvSpPr>
          <p:spPr>
            <a:xfrm>
              <a:off x="4572000" y="2590800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400" dirty="0" smtClean="0"/>
                <a:t>1</a:t>
              </a:r>
              <a:endParaRPr lang="en-US" sz="1400" dirty="0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457200" y="4876800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/>
              <a:t>But what have assumed concerning M?</a:t>
            </a:r>
          </a:p>
        </p:txBody>
      </p:sp>
    </p:spTree>
    <p:extLst>
      <p:ext uri="{BB962C8B-B14F-4D97-AF65-F5344CB8AC3E}">
        <p14:creationId xmlns:p14="http://schemas.microsoft.com/office/powerpoint/2010/main" val="232877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304800"/>
            <a:ext cx="30444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Fixed regressor</a:t>
            </a:r>
            <a:endParaRPr lang="nl-NL" dirty="0"/>
          </a:p>
        </p:txBody>
      </p:sp>
      <p:sp>
        <p:nvSpPr>
          <p:cNvPr id="5" name="Isosceles Triangle 4"/>
          <p:cNvSpPr/>
          <p:nvPr/>
        </p:nvSpPr>
        <p:spPr>
          <a:xfrm>
            <a:off x="1447800" y="2133600"/>
            <a:ext cx="990600" cy="8382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x</a:t>
            </a:r>
            <a:endParaRPr lang="nl-NL" dirty="0"/>
          </a:p>
        </p:txBody>
      </p:sp>
      <p:sp>
        <p:nvSpPr>
          <p:cNvPr id="6" name="Rectangle 5"/>
          <p:cNvSpPr/>
          <p:nvPr/>
        </p:nvSpPr>
        <p:spPr>
          <a:xfrm>
            <a:off x="3962400" y="2133600"/>
            <a:ext cx="762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y</a:t>
            </a:r>
            <a:endParaRPr lang="nl-NL" dirty="0"/>
          </a:p>
        </p:txBody>
      </p:sp>
      <p:cxnSp>
        <p:nvCxnSpPr>
          <p:cNvPr id="8" name="Straight Arrow Connector 7"/>
          <p:cNvCxnSpPr>
            <a:stCxn id="5" idx="5"/>
            <a:endCxn id="6" idx="1"/>
          </p:cNvCxnSpPr>
          <p:nvPr/>
        </p:nvCxnSpPr>
        <p:spPr>
          <a:xfrm>
            <a:off x="2190750" y="2552700"/>
            <a:ext cx="17716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11" idx="2"/>
            <a:endCxn id="6" idx="3"/>
          </p:cNvCxnSpPr>
          <p:nvPr/>
        </p:nvCxnSpPr>
        <p:spPr>
          <a:xfrm flipH="1">
            <a:off x="4724400" y="2552700"/>
            <a:ext cx="9906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5715000" y="2133600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latin typeface="Symbol" panose="05050102010706020507" pitchFamily="18" charset="2"/>
              </a:rPr>
              <a:t>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432562" y="4419600"/>
            <a:ext cx="5843266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Assumption: y|x*~N(m</a:t>
            </a:r>
            <a:r>
              <a:rPr lang="nl-NL" baseline="-25000" dirty="0" smtClean="0"/>
              <a:t>y|x</a:t>
            </a:r>
            <a:r>
              <a:rPr lang="nl-NL" dirty="0" smtClean="0"/>
              <a:t>, s</a:t>
            </a:r>
            <a:r>
              <a:rPr lang="nl-NL" baseline="-25000" dirty="0" smtClean="0"/>
              <a:t>y|x</a:t>
            </a:r>
            <a:r>
              <a:rPr lang="nl-NL" dirty="0" smtClean="0"/>
              <a:t>)</a:t>
            </a:r>
          </a:p>
          <a:p>
            <a:r>
              <a:rPr lang="nl-NL" dirty="0" smtClean="0"/>
              <a:t>m</a:t>
            </a:r>
            <a:r>
              <a:rPr lang="nl-NL" baseline="-25000" dirty="0" smtClean="0"/>
              <a:t>y|x* </a:t>
            </a:r>
            <a:r>
              <a:rPr lang="nl-NL" dirty="0" smtClean="0"/>
              <a:t>= </a:t>
            </a:r>
            <a:r>
              <a:rPr lang="en-US" dirty="0" smtClean="0"/>
              <a:t>β</a:t>
            </a:r>
            <a:r>
              <a:rPr lang="en-US" baseline="-25000" dirty="0" smtClean="0"/>
              <a:t>0</a:t>
            </a:r>
            <a:r>
              <a:rPr lang="nl-NL" dirty="0" smtClean="0"/>
              <a:t> + </a:t>
            </a:r>
            <a:r>
              <a:rPr lang="en-US" dirty="0" smtClean="0"/>
              <a:t>β</a:t>
            </a:r>
            <a:r>
              <a:rPr lang="en-US" baseline="-25000" dirty="0" smtClean="0"/>
              <a:t>1</a:t>
            </a:r>
            <a:r>
              <a:rPr lang="nl-NL" dirty="0" smtClean="0"/>
              <a:t>x*</a:t>
            </a:r>
            <a:endParaRPr lang="nl-NL" dirty="0"/>
          </a:p>
          <a:p>
            <a:r>
              <a:rPr lang="nl-NL" dirty="0" smtClean="0"/>
              <a:t>s</a:t>
            </a:r>
            <a:r>
              <a:rPr lang="nl-NL" baseline="-25000" dirty="0" smtClean="0"/>
              <a:t>y|x*</a:t>
            </a:r>
            <a:r>
              <a:rPr lang="nl-NL" dirty="0" smtClean="0"/>
              <a:t> = s</a:t>
            </a:r>
            <a:r>
              <a:rPr lang="nl-NL" baseline="-25000" dirty="0" smtClean="0">
                <a:latin typeface="Symbol" panose="05050102010706020507" pitchFamily="18" charset="2"/>
              </a:rPr>
              <a:t>e</a:t>
            </a:r>
            <a:r>
              <a:rPr lang="nl-NL" dirty="0" smtClean="0"/>
              <a:t> </a:t>
            </a:r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14" name="Rectangle 13"/>
          <p:cNvSpPr/>
          <p:nvPr/>
        </p:nvSpPr>
        <p:spPr>
          <a:xfrm>
            <a:off x="2780536" y="1871146"/>
            <a:ext cx="5741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β</a:t>
            </a:r>
            <a:r>
              <a:rPr lang="en-US" baseline="-25000" dirty="0" smtClean="0"/>
              <a:t>1</a:t>
            </a:r>
            <a:endParaRPr lang="nl-NL" dirty="0"/>
          </a:p>
        </p:txBody>
      </p:sp>
      <p:sp>
        <p:nvSpPr>
          <p:cNvPr id="15" name="Isosceles Triangle 14"/>
          <p:cNvSpPr/>
          <p:nvPr/>
        </p:nvSpPr>
        <p:spPr>
          <a:xfrm>
            <a:off x="2111498" y="3007023"/>
            <a:ext cx="990600" cy="8382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1</a:t>
            </a:r>
            <a:endParaRPr lang="nl-NL" dirty="0"/>
          </a:p>
        </p:txBody>
      </p:sp>
      <p:cxnSp>
        <p:nvCxnSpPr>
          <p:cNvPr id="17" name="Straight Arrow Connector 16"/>
          <p:cNvCxnSpPr>
            <a:stCxn id="15" idx="5"/>
            <a:endCxn id="6" idx="1"/>
          </p:cNvCxnSpPr>
          <p:nvPr/>
        </p:nvCxnSpPr>
        <p:spPr>
          <a:xfrm flipV="1">
            <a:off x="2854448" y="2552700"/>
            <a:ext cx="1107952" cy="8734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3145538" y="2988492"/>
            <a:ext cx="5741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β</a:t>
            </a:r>
            <a:r>
              <a:rPr lang="en-US" baseline="-25000" dirty="0" smtClean="0"/>
              <a:t>0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8031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304800"/>
            <a:ext cx="30444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Fixed regressor</a:t>
            </a:r>
            <a:endParaRPr lang="nl-NL" dirty="0"/>
          </a:p>
        </p:txBody>
      </p:sp>
      <p:sp>
        <p:nvSpPr>
          <p:cNvPr id="5" name="Isosceles Triangle 4"/>
          <p:cNvSpPr/>
          <p:nvPr/>
        </p:nvSpPr>
        <p:spPr>
          <a:xfrm>
            <a:off x="1447800" y="2133600"/>
            <a:ext cx="990600" cy="8382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x</a:t>
            </a:r>
            <a:endParaRPr lang="nl-NL" dirty="0"/>
          </a:p>
        </p:txBody>
      </p:sp>
      <p:sp>
        <p:nvSpPr>
          <p:cNvPr id="6" name="Rectangle 5"/>
          <p:cNvSpPr/>
          <p:nvPr/>
        </p:nvSpPr>
        <p:spPr>
          <a:xfrm>
            <a:off x="3962400" y="2133600"/>
            <a:ext cx="762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y</a:t>
            </a:r>
            <a:endParaRPr lang="nl-NL" dirty="0"/>
          </a:p>
        </p:txBody>
      </p:sp>
      <p:cxnSp>
        <p:nvCxnSpPr>
          <p:cNvPr id="8" name="Straight Arrow Connector 7"/>
          <p:cNvCxnSpPr>
            <a:stCxn id="5" idx="5"/>
            <a:endCxn id="6" idx="1"/>
          </p:cNvCxnSpPr>
          <p:nvPr/>
        </p:nvCxnSpPr>
        <p:spPr>
          <a:xfrm>
            <a:off x="2190750" y="2552700"/>
            <a:ext cx="17716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11" idx="2"/>
            <a:endCxn id="6" idx="3"/>
          </p:cNvCxnSpPr>
          <p:nvPr/>
        </p:nvCxnSpPr>
        <p:spPr>
          <a:xfrm flipH="1">
            <a:off x="4724400" y="2552700"/>
            <a:ext cx="9906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5715000" y="2133600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latin typeface="Symbol" panose="05050102010706020507" pitchFamily="18" charset="2"/>
              </a:rPr>
              <a:t>e</a:t>
            </a:r>
            <a:endParaRPr lang="nl-NL" dirty="0">
              <a:latin typeface="Symbol" panose="05050102010706020507" pitchFamily="18" charset="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32562" y="4419600"/>
            <a:ext cx="5843266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Assumption: y|x*~N(m</a:t>
            </a:r>
            <a:r>
              <a:rPr lang="nl-NL" baseline="-25000" dirty="0" smtClean="0"/>
              <a:t>y|x</a:t>
            </a:r>
            <a:r>
              <a:rPr lang="nl-NL" dirty="0" smtClean="0"/>
              <a:t>, s</a:t>
            </a:r>
            <a:r>
              <a:rPr lang="nl-NL" baseline="-25000" dirty="0" smtClean="0"/>
              <a:t>y|x</a:t>
            </a:r>
            <a:r>
              <a:rPr lang="nl-NL" dirty="0" smtClean="0"/>
              <a:t>)</a:t>
            </a:r>
          </a:p>
          <a:p>
            <a:r>
              <a:rPr lang="nl-NL" dirty="0" smtClean="0"/>
              <a:t>m</a:t>
            </a:r>
            <a:r>
              <a:rPr lang="nl-NL" baseline="-25000" dirty="0" smtClean="0"/>
              <a:t>y|x* </a:t>
            </a:r>
            <a:r>
              <a:rPr lang="nl-NL" dirty="0" smtClean="0"/>
              <a:t>= </a:t>
            </a:r>
            <a:r>
              <a:rPr lang="en-US" dirty="0" smtClean="0"/>
              <a:t>β</a:t>
            </a:r>
            <a:r>
              <a:rPr lang="en-US" baseline="-25000" dirty="0" smtClean="0"/>
              <a:t>0</a:t>
            </a:r>
            <a:r>
              <a:rPr lang="nl-NL" dirty="0" smtClean="0"/>
              <a:t> + </a:t>
            </a:r>
            <a:r>
              <a:rPr lang="en-US" dirty="0" smtClean="0"/>
              <a:t>β</a:t>
            </a:r>
            <a:r>
              <a:rPr lang="en-US" baseline="-25000" dirty="0" smtClean="0"/>
              <a:t>1</a:t>
            </a:r>
            <a:r>
              <a:rPr lang="nl-NL" dirty="0" smtClean="0"/>
              <a:t>x*</a:t>
            </a:r>
            <a:endParaRPr lang="nl-NL" dirty="0"/>
          </a:p>
          <a:p>
            <a:r>
              <a:rPr lang="nl-NL" dirty="0" smtClean="0"/>
              <a:t>s</a:t>
            </a:r>
            <a:r>
              <a:rPr lang="nl-NL" baseline="-25000" dirty="0" smtClean="0"/>
              <a:t>y|x*</a:t>
            </a:r>
            <a:r>
              <a:rPr lang="nl-NL" dirty="0" smtClean="0"/>
              <a:t> = s</a:t>
            </a:r>
            <a:r>
              <a:rPr lang="nl-NL" baseline="-25000" dirty="0" smtClean="0">
                <a:latin typeface="Symbol" panose="05050102010706020507" pitchFamily="18" charset="2"/>
              </a:rPr>
              <a:t>e</a:t>
            </a:r>
            <a:r>
              <a:rPr lang="nl-NL" dirty="0" smtClean="0"/>
              <a:t> </a:t>
            </a:r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14" name="Rectangle 13"/>
          <p:cNvSpPr/>
          <p:nvPr/>
        </p:nvSpPr>
        <p:spPr>
          <a:xfrm>
            <a:off x="2780536" y="1871146"/>
            <a:ext cx="5741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β</a:t>
            </a:r>
            <a:r>
              <a:rPr lang="en-US" baseline="-25000" dirty="0" smtClean="0"/>
              <a:t>1</a:t>
            </a:r>
            <a:endParaRPr lang="nl-NL" dirty="0"/>
          </a:p>
        </p:txBody>
      </p:sp>
      <p:sp>
        <p:nvSpPr>
          <p:cNvPr id="15" name="Isosceles Triangle 14"/>
          <p:cNvSpPr/>
          <p:nvPr/>
        </p:nvSpPr>
        <p:spPr>
          <a:xfrm>
            <a:off x="2111498" y="3007023"/>
            <a:ext cx="990600" cy="8382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1</a:t>
            </a:r>
            <a:endParaRPr lang="nl-NL" dirty="0"/>
          </a:p>
        </p:txBody>
      </p:sp>
      <p:cxnSp>
        <p:nvCxnSpPr>
          <p:cNvPr id="17" name="Straight Arrow Connector 16"/>
          <p:cNvCxnSpPr>
            <a:stCxn id="15" idx="5"/>
            <a:endCxn id="6" idx="1"/>
          </p:cNvCxnSpPr>
          <p:nvPr/>
        </p:nvCxnSpPr>
        <p:spPr>
          <a:xfrm flipV="1">
            <a:off x="2854448" y="2552700"/>
            <a:ext cx="1107952" cy="8734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3145538" y="2988492"/>
            <a:ext cx="5741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β</a:t>
            </a:r>
            <a:r>
              <a:rPr lang="en-US" baseline="-25000" dirty="0" smtClean="0"/>
              <a:t>0</a:t>
            </a:r>
            <a:endParaRPr lang="nl-NL" dirty="0"/>
          </a:p>
        </p:txBody>
      </p:sp>
      <p:cxnSp>
        <p:nvCxnSpPr>
          <p:cNvPr id="4" name="Straight Arrow Connector 3"/>
          <p:cNvCxnSpPr>
            <a:stCxn id="7" idx="3"/>
            <a:endCxn id="11" idx="7"/>
          </p:cNvCxnSpPr>
          <p:nvPr/>
        </p:nvCxnSpPr>
        <p:spPr>
          <a:xfrm flipH="1">
            <a:off x="6430448" y="1680215"/>
            <a:ext cx="930433" cy="5761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7238129" y="964767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A</a:t>
            </a:r>
            <a:endParaRPr lang="nl-NL" dirty="0"/>
          </a:p>
        </p:txBody>
      </p:sp>
      <p:cxnSp>
        <p:nvCxnSpPr>
          <p:cNvPr id="19" name="Straight Arrow Connector 18"/>
          <p:cNvCxnSpPr>
            <a:stCxn id="20" idx="2"/>
            <a:endCxn id="11" idx="6"/>
          </p:cNvCxnSpPr>
          <p:nvPr/>
        </p:nvCxnSpPr>
        <p:spPr>
          <a:xfrm flipH="1">
            <a:off x="6553200" y="2194311"/>
            <a:ext cx="1196262" cy="3583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7749462" y="1775211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C</a:t>
            </a:r>
            <a:endParaRPr lang="nl-NL" dirty="0"/>
          </a:p>
        </p:txBody>
      </p:sp>
      <p:sp>
        <p:nvSpPr>
          <p:cNvPr id="22" name="Oval 21"/>
          <p:cNvSpPr/>
          <p:nvPr/>
        </p:nvSpPr>
        <p:spPr>
          <a:xfrm>
            <a:off x="7532532" y="2767498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E</a:t>
            </a:r>
            <a:endParaRPr lang="nl-NL" dirty="0"/>
          </a:p>
        </p:txBody>
      </p:sp>
      <p:cxnSp>
        <p:nvCxnSpPr>
          <p:cNvPr id="24" name="Straight Arrow Connector 23"/>
          <p:cNvCxnSpPr>
            <a:stCxn id="22" idx="2"/>
            <a:endCxn id="11" idx="5"/>
          </p:cNvCxnSpPr>
          <p:nvPr/>
        </p:nvCxnSpPr>
        <p:spPr>
          <a:xfrm flipH="1" flipV="1">
            <a:off x="6430448" y="2849048"/>
            <a:ext cx="1102084" cy="3375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281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304800"/>
            <a:ext cx="36728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Random regressor</a:t>
            </a:r>
            <a:endParaRPr lang="nl-NL" dirty="0"/>
          </a:p>
        </p:txBody>
      </p:sp>
      <p:sp>
        <p:nvSpPr>
          <p:cNvPr id="6" name="Rectangle 5"/>
          <p:cNvSpPr/>
          <p:nvPr/>
        </p:nvSpPr>
        <p:spPr>
          <a:xfrm>
            <a:off x="4800600" y="1864846"/>
            <a:ext cx="762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y</a:t>
            </a:r>
            <a:endParaRPr lang="nl-NL" dirty="0"/>
          </a:p>
        </p:txBody>
      </p:sp>
      <p:sp>
        <p:nvSpPr>
          <p:cNvPr id="13" name="TextBox 12"/>
          <p:cNvSpPr txBox="1"/>
          <p:nvPr/>
        </p:nvSpPr>
        <p:spPr>
          <a:xfrm>
            <a:off x="1143000" y="3878391"/>
            <a:ext cx="52922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Assumption: (y,x)~N(</a:t>
            </a:r>
            <a:r>
              <a:rPr lang="nl-NL" b="1" dirty="0" smtClean="0">
                <a:latin typeface="Symbol" panose="05050102010706020507" pitchFamily="18" charset="2"/>
              </a:rPr>
              <a:t>m</a:t>
            </a:r>
            <a:r>
              <a:rPr lang="nl-NL" dirty="0" smtClean="0"/>
              <a:t>, </a:t>
            </a:r>
            <a:r>
              <a:rPr lang="nl-NL" b="1" dirty="0" smtClean="0">
                <a:latin typeface="Symbol" panose="05050102010706020507" pitchFamily="18" charset="2"/>
              </a:rPr>
              <a:t>S</a:t>
            </a:r>
            <a:r>
              <a:rPr lang="nl-NL" dirty="0" smtClean="0"/>
              <a:t>)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590800" y="1864846"/>
            <a:ext cx="762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x</a:t>
            </a:r>
            <a:endParaRPr lang="nl-NL" dirty="0"/>
          </a:p>
        </p:txBody>
      </p:sp>
      <p:cxnSp>
        <p:nvCxnSpPr>
          <p:cNvPr id="4" name="Straight Arrow Connector 3"/>
          <p:cNvCxnSpPr>
            <a:stCxn id="16" idx="3"/>
            <a:endCxn id="6" idx="1"/>
          </p:cNvCxnSpPr>
          <p:nvPr/>
        </p:nvCxnSpPr>
        <p:spPr>
          <a:xfrm>
            <a:off x="3352800" y="2283946"/>
            <a:ext cx="14478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Isosceles Triangle 18"/>
          <p:cNvSpPr/>
          <p:nvPr/>
        </p:nvSpPr>
        <p:spPr>
          <a:xfrm>
            <a:off x="2949698" y="2738269"/>
            <a:ext cx="990600" cy="8382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1</a:t>
            </a:r>
            <a:endParaRPr lang="nl-NL" dirty="0"/>
          </a:p>
        </p:txBody>
      </p:sp>
      <p:cxnSp>
        <p:nvCxnSpPr>
          <p:cNvPr id="20" name="Straight Arrow Connector 19"/>
          <p:cNvCxnSpPr>
            <a:stCxn id="19" idx="5"/>
          </p:cNvCxnSpPr>
          <p:nvPr/>
        </p:nvCxnSpPr>
        <p:spPr>
          <a:xfrm flipV="1">
            <a:off x="3692648" y="2283946"/>
            <a:ext cx="1107952" cy="8734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4064903" y="2727876"/>
            <a:ext cx="5741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β</a:t>
            </a:r>
            <a:r>
              <a:rPr lang="en-US" baseline="-25000" dirty="0" smtClean="0"/>
              <a:t>0</a:t>
            </a:r>
            <a:endParaRPr lang="nl-NL" dirty="0"/>
          </a:p>
        </p:txBody>
      </p:sp>
      <p:sp>
        <p:nvSpPr>
          <p:cNvPr id="22" name="Rectangle 21"/>
          <p:cNvSpPr/>
          <p:nvPr/>
        </p:nvSpPr>
        <p:spPr>
          <a:xfrm>
            <a:off x="3767100" y="1524000"/>
            <a:ext cx="5741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β</a:t>
            </a:r>
            <a:r>
              <a:rPr lang="en-US" baseline="-25000" dirty="0" smtClean="0"/>
              <a:t>1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25202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724400" y="1828800"/>
            <a:ext cx="4114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smtClean="0"/>
              <a:t>“Random </a:t>
            </a:r>
            <a:r>
              <a:rPr lang="nl-NL" sz="3200" dirty="0" smtClean="0"/>
              <a:t>regressor not to be confused with</a:t>
            </a:r>
          </a:p>
          <a:p>
            <a:r>
              <a:rPr lang="nl-NL" sz="3200" dirty="0" smtClean="0"/>
              <a:t>Random effects regression (multilevel modeling</a:t>
            </a:r>
            <a:r>
              <a:rPr lang="nl-NL" sz="3200" dirty="0" smtClean="0"/>
              <a:t>)”</a:t>
            </a:r>
            <a:endParaRPr lang="nl-NL" sz="3200" dirty="0"/>
          </a:p>
        </p:txBody>
      </p:sp>
      <p:sp>
        <p:nvSpPr>
          <p:cNvPr id="6" name="Oval Callout 5"/>
          <p:cNvSpPr/>
          <p:nvPr/>
        </p:nvSpPr>
        <p:spPr>
          <a:xfrm>
            <a:off x="4038600" y="1066800"/>
            <a:ext cx="5029200" cy="4038600"/>
          </a:xfrm>
          <a:prstGeom prst="wedgeEllipseCallout">
            <a:avLst>
              <a:gd name="adj1" fmla="val -56897"/>
              <a:gd name="adj2" fmla="val 1025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7" name="Picture 2" descr="http://www.broadinstitute.org/files/sections/about/bios/bio-neal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71600"/>
            <a:ext cx="3108960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1905000" y="3505200"/>
            <a:ext cx="45719" cy="76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324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457200"/>
            <a:ext cx="62846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Bivariate distribution of X and Y</a:t>
            </a:r>
            <a:endParaRPr lang="nl-NL" dirty="0"/>
          </a:p>
        </p:txBody>
      </p:sp>
      <p:sp>
        <p:nvSpPr>
          <p:cNvPr id="13" name="TextBox 12"/>
          <p:cNvSpPr txBox="1"/>
          <p:nvPr/>
        </p:nvSpPr>
        <p:spPr>
          <a:xfrm>
            <a:off x="1934648" y="6034562"/>
            <a:ext cx="51768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Assumption: (y,x)~N(</a:t>
            </a:r>
            <a:r>
              <a:rPr lang="nl-NL" b="1" dirty="0" smtClean="0">
                <a:latin typeface="Symbol" panose="05050102010706020507" pitchFamily="18" charset="2"/>
              </a:rPr>
              <a:t>m</a:t>
            </a:r>
            <a:r>
              <a:rPr lang="nl-NL" dirty="0" smtClean="0"/>
              <a:t>, </a:t>
            </a:r>
            <a:r>
              <a:rPr lang="nl-NL" b="1" dirty="0" smtClean="0">
                <a:latin typeface="Symbol" panose="05050102010706020507" pitchFamily="18" charset="2"/>
              </a:rPr>
              <a:t>S</a:t>
            </a:r>
            <a:r>
              <a:rPr lang="nl-NL" dirty="0" smtClean="0"/>
              <a:t>)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286000" y="4038600"/>
            <a:ext cx="762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x</a:t>
            </a:r>
            <a:endParaRPr lang="nl-NL" dirty="0"/>
          </a:p>
        </p:txBody>
      </p:sp>
      <p:sp>
        <p:nvSpPr>
          <p:cNvPr id="3" name="Oval 2"/>
          <p:cNvSpPr/>
          <p:nvPr/>
        </p:nvSpPr>
        <p:spPr>
          <a:xfrm>
            <a:off x="1219200" y="1600200"/>
            <a:ext cx="838200" cy="81983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A</a:t>
            </a:r>
            <a:endParaRPr lang="nl-NL" dirty="0"/>
          </a:p>
        </p:txBody>
      </p:sp>
      <p:cxnSp>
        <p:nvCxnSpPr>
          <p:cNvPr id="7" name="Straight Arrow Connector 6"/>
          <p:cNvCxnSpPr>
            <a:stCxn id="3" idx="4"/>
            <a:endCxn id="16" idx="0"/>
          </p:cNvCxnSpPr>
          <p:nvPr/>
        </p:nvCxnSpPr>
        <p:spPr>
          <a:xfrm>
            <a:off x="1638300" y="2420035"/>
            <a:ext cx="1028700" cy="161856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2286000" y="1600200"/>
            <a:ext cx="838200" cy="81983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C</a:t>
            </a:r>
            <a:endParaRPr lang="nl-NL" dirty="0"/>
          </a:p>
        </p:txBody>
      </p:sp>
      <p:sp>
        <p:nvSpPr>
          <p:cNvPr id="17" name="Oval 16"/>
          <p:cNvSpPr/>
          <p:nvPr/>
        </p:nvSpPr>
        <p:spPr>
          <a:xfrm>
            <a:off x="3352800" y="1600200"/>
            <a:ext cx="838200" cy="81983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E</a:t>
            </a:r>
            <a:endParaRPr lang="nl-NL" dirty="0"/>
          </a:p>
        </p:txBody>
      </p:sp>
      <p:cxnSp>
        <p:nvCxnSpPr>
          <p:cNvPr id="9" name="Straight Arrow Connector 8"/>
          <p:cNvCxnSpPr>
            <a:stCxn id="15" idx="4"/>
            <a:endCxn id="16" idx="0"/>
          </p:cNvCxnSpPr>
          <p:nvPr/>
        </p:nvCxnSpPr>
        <p:spPr>
          <a:xfrm flipH="1">
            <a:off x="2667000" y="2420035"/>
            <a:ext cx="38100" cy="161856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17" idx="4"/>
            <a:endCxn id="16" idx="0"/>
          </p:cNvCxnSpPr>
          <p:nvPr/>
        </p:nvCxnSpPr>
        <p:spPr>
          <a:xfrm flipH="1">
            <a:off x="2667000" y="2420035"/>
            <a:ext cx="1104900" cy="161856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5791200" y="4038600"/>
            <a:ext cx="762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y</a:t>
            </a:r>
            <a:endParaRPr lang="nl-NL" dirty="0"/>
          </a:p>
        </p:txBody>
      </p:sp>
      <p:sp>
        <p:nvSpPr>
          <p:cNvPr id="25" name="Oval 24"/>
          <p:cNvSpPr/>
          <p:nvPr/>
        </p:nvSpPr>
        <p:spPr>
          <a:xfrm>
            <a:off x="4724400" y="1600200"/>
            <a:ext cx="838200" cy="81983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A</a:t>
            </a:r>
            <a:endParaRPr lang="nl-NL" dirty="0"/>
          </a:p>
        </p:txBody>
      </p:sp>
      <p:cxnSp>
        <p:nvCxnSpPr>
          <p:cNvPr id="26" name="Straight Arrow Connector 25"/>
          <p:cNvCxnSpPr>
            <a:stCxn id="25" idx="4"/>
            <a:endCxn id="24" idx="0"/>
          </p:cNvCxnSpPr>
          <p:nvPr/>
        </p:nvCxnSpPr>
        <p:spPr>
          <a:xfrm>
            <a:off x="5143500" y="2420035"/>
            <a:ext cx="1028700" cy="161856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5791200" y="1600200"/>
            <a:ext cx="838200" cy="81983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C</a:t>
            </a:r>
            <a:endParaRPr lang="nl-NL" dirty="0"/>
          </a:p>
        </p:txBody>
      </p:sp>
      <p:sp>
        <p:nvSpPr>
          <p:cNvPr id="28" name="Oval 27"/>
          <p:cNvSpPr/>
          <p:nvPr/>
        </p:nvSpPr>
        <p:spPr>
          <a:xfrm>
            <a:off x="6858000" y="1600200"/>
            <a:ext cx="838200" cy="81983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E</a:t>
            </a:r>
            <a:endParaRPr lang="nl-NL" dirty="0"/>
          </a:p>
        </p:txBody>
      </p:sp>
      <p:cxnSp>
        <p:nvCxnSpPr>
          <p:cNvPr id="29" name="Straight Arrow Connector 28"/>
          <p:cNvCxnSpPr>
            <a:stCxn id="27" idx="4"/>
            <a:endCxn id="24" idx="0"/>
          </p:cNvCxnSpPr>
          <p:nvPr/>
        </p:nvCxnSpPr>
        <p:spPr>
          <a:xfrm flipH="1">
            <a:off x="6172200" y="2420035"/>
            <a:ext cx="38100" cy="161856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8" idx="4"/>
            <a:endCxn id="24" idx="0"/>
          </p:cNvCxnSpPr>
          <p:nvPr/>
        </p:nvCxnSpPr>
        <p:spPr>
          <a:xfrm flipH="1">
            <a:off x="6172200" y="2420035"/>
            <a:ext cx="1104900" cy="161856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3" idx="5"/>
            <a:endCxn id="24" idx="1"/>
          </p:cNvCxnSpPr>
          <p:nvPr/>
        </p:nvCxnSpPr>
        <p:spPr>
          <a:xfrm>
            <a:off x="1934648" y="2299973"/>
            <a:ext cx="3856552" cy="215772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5" idx="4"/>
            <a:endCxn id="24" idx="1"/>
          </p:cNvCxnSpPr>
          <p:nvPr/>
        </p:nvCxnSpPr>
        <p:spPr>
          <a:xfrm>
            <a:off x="2705100" y="2420035"/>
            <a:ext cx="3086100" cy="203766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7" idx="4"/>
            <a:endCxn id="24" idx="1"/>
          </p:cNvCxnSpPr>
          <p:nvPr/>
        </p:nvCxnSpPr>
        <p:spPr>
          <a:xfrm>
            <a:off x="3771900" y="2420035"/>
            <a:ext cx="2019300" cy="203766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62219" y="5292296"/>
            <a:ext cx="92170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Regression of Y on X in terms of latent variables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54551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ep 2"/>
          <p:cNvGrpSpPr/>
          <p:nvPr/>
        </p:nvGrpSpPr>
        <p:grpSpPr>
          <a:xfrm>
            <a:off x="677779" y="223073"/>
            <a:ext cx="8201577" cy="4278368"/>
            <a:chOff x="677779" y="223072"/>
            <a:chExt cx="8697187" cy="4880871"/>
          </a:xfrm>
        </p:grpSpPr>
        <p:grpSp>
          <p:nvGrpSpPr>
            <p:cNvPr id="17" name="Groep 16"/>
            <p:cNvGrpSpPr/>
            <p:nvPr/>
          </p:nvGrpSpPr>
          <p:grpSpPr>
            <a:xfrm>
              <a:off x="677779" y="223072"/>
              <a:ext cx="6104020" cy="4880871"/>
              <a:chOff x="609600" y="-381000"/>
              <a:chExt cx="6248400" cy="5069894"/>
            </a:xfrm>
          </p:grpSpPr>
          <p:pic>
            <p:nvPicPr>
              <p:cNvPr id="4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09800" y="-381000"/>
                <a:ext cx="4648200" cy="46499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grpSp>
            <p:nvGrpSpPr>
              <p:cNvPr id="16" name="Groep 15"/>
              <p:cNvGrpSpPr/>
              <p:nvPr/>
            </p:nvGrpSpPr>
            <p:grpSpPr>
              <a:xfrm>
                <a:off x="609600" y="457200"/>
                <a:ext cx="5867400" cy="4231694"/>
                <a:chOff x="609600" y="457200"/>
                <a:chExt cx="5867400" cy="4231694"/>
              </a:xfrm>
            </p:grpSpPr>
            <p:sp>
              <p:nvSpPr>
                <p:cNvPr id="5" name="Tekstvak 4"/>
                <p:cNvSpPr txBox="1"/>
                <p:nvPr/>
              </p:nvSpPr>
              <p:spPr>
                <a:xfrm>
                  <a:off x="609600" y="1524000"/>
                  <a:ext cx="1624838" cy="86318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smtClean="0"/>
                    <a:t>Phenotypic</a:t>
                  </a:r>
                </a:p>
                <a:p>
                  <a:r>
                    <a:rPr lang="en-US" sz="2400" smtClean="0"/>
                    <a:t>scores</a:t>
                  </a:r>
                  <a:endParaRPr lang="nl-NL" sz="2400"/>
                </a:p>
              </p:txBody>
            </p:sp>
            <p:sp>
              <p:nvSpPr>
                <p:cNvPr id="6" name="Tekstvak 5"/>
                <p:cNvSpPr txBox="1"/>
                <p:nvPr/>
              </p:nvSpPr>
              <p:spPr>
                <a:xfrm>
                  <a:off x="2681934" y="4141818"/>
                  <a:ext cx="3703930" cy="54707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dirty="0" smtClean="0"/>
                    <a:t>Genetic level (score on A)</a:t>
                  </a:r>
                  <a:endParaRPr lang="nl-NL" sz="2400" dirty="0"/>
                </a:p>
              </p:txBody>
            </p:sp>
            <p:cxnSp>
              <p:nvCxnSpPr>
                <p:cNvPr id="10" name="Rechte verbindingslijn 9"/>
                <p:cNvCxnSpPr/>
                <p:nvPr/>
              </p:nvCxnSpPr>
              <p:spPr>
                <a:xfrm flipV="1">
                  <a:off x="3048000" y="1371600"/>
                  <a:ext cx="3429000" cy="19050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Rechte verbindingslijn 11"/>
                <p:cNvCxnSpPr/>
                <p:nvPr/>
              </p:nvCxnSpPr>
              <p:spPr>
                <a:xfrm flipV="1">
                  <a:off x="3048000" y="457200"/>
                  <a:ext cx="3124200" cy="25908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Rechte verbindingslijn 13"/>
                <p:cNvCxnSpPr/>
                <p:nvPr/>
              </p:nvCxnSpPr>
              <p:spPr>
                <a:xfrm flipV="1">
                  <a:off x="3048000" y="2400300"/>
                  <a:ext cx="3429000" cy="10287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" name="Groep 1"/>
            <p:cNvGrpSpPr/>
            <p:nvPr/>
          </p:nvGrpSpPr>
          <p:grpSpPr>
            <a:xfrm>
              <a:off x="6781800" y="750963"/>
              <a:ext cx="2593166" cy="2212052"/>
              <a:chOff x="6781800" y="750963"/>
              <a:chExt cx="2593166" cy="2212052"/>
            </a:xfrm>
          </p:grpSpPr>
          <p:sp>
            <p:nvSpPr>
              <p:cNvPr id="18" name="Rechteraccolade 17"/>
              <p:cNvSpPr/>
              <p:nvPr/>
            </p:nvSpPr>
            <p:spPr>
              <a:xfrm>
                <a:off x="6781800" y="914400"/>
                <a:ext cx="304800" cy="1943100"/>
              </a:xfrm>
              <a:prstGeom prst="rightBrac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9" name="Tekstvak 18"/>
              <p:cNvSpPr txBox="1"/>
              <p:nvPr/>
            </p:nvSpPr>
            <p:spPr>
              <a:xfrm>
                <a:off x="7086600" y="750963"/>
                <a:ext cx="2288366" cy="22120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Environmental</a:t>
                </a:r>
              </a:p>
              <a:p>
                <a:r>
                  <a:rPr lang="en-US" sz="2400" dirty="0" smtClean="0"/>
                  <a:t>Dispersion</a:t>
                </a:r>
              </a:p>
              <a:p>
                <a:endParaRPr lang="en-US" sz="2400" dirty="0" smtClean="0"/>
              </a:p>
              <a:p>
                <a:r>
                  <a:rPr lang="en-US" sz="2400" dirty="0" smtClean="0"/>
                  <a:t>Variance of</a:t>
                </a:r>
              </a:p>
              <a:p>
                <a:r>
                  <a:rPr lang="en-US" sz="2400" dirty="0" smtClean="0"/>
                  <a:t>E given G score</a:t>
                </a:r>
                <a:endParaRPr lang="nl-NL" sz="2400" dirty="0"/>
              </a:p>
            </p:txBody>
          </p:sp>
        </p:grpSp>
      </p:grpSp>
      <p:sp>
        <p:nvSpPr>
          <p:cNvPr id="7" name="Rectangle 6"/>
          <p:cNvSpPr/>
          <p:nvPr/>
        </p:nvSpPr>
        <p:spPr>
          <a:xfrm>
            <a:off x="228600" y="4662157"/>
            <a:ext cx="7924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2800" dirty="0"/>
              <a:t>G </a:t>
            </a:r>
            <a:r>
              <a:rPr lang="nl-NL" sz="2800" dirty="0" smtClean="0"/>
              <a:t>x </a:t>
            </a:r>
            <a:r>
              <a:rPr lang="nl-NL" sz="2800" dirty="0"/>
              <a:t>E </a:t>
            </a:r>
            <a:r>
              <a:rPr lang="nl-NL" sz="2800" dirty="0" smtClean="0"/>
              <a:t>  </a:t>
            </a:r>
            <a:r>
              <a:rPr lang="nl-NL" sz="2800"/>
              <a:t>as </a:t>
            </a:r>
            <a:r>
              <a:rPr lang="nl-NL" sz="2800" smtClean="0"/>
              <a:t>“genetic control” </a:t>
            </a:r>
            <a:r>
              <a:rPr lang="nl-NL" sz="2800" dirty="0"/>
              <a:t>of </a:t>
            </a:r>
            <a:r>
              <a:rPr lang="nl-NL" sz="2800" dirty="0" smtClean="0"/>
              <a:t>sensitivity </a:t>
            </a:r>
            <a:r>
              <a:rPr lang="nl-NL" sz="2800" dirty="0"/>
              <a:t>to different </a:t>
            </a:r>
            <a:r>
              <a:rPr lang="nl-NL" sz="2800" dirty="0" smtClean="0"/>
              <a:t>environments: heteroskedasticity</a:t>
            </a:r>
          </a:p>
          <a:p>
            <a:endParaRPr lang="nl-NL" sz="2800" dirty="0"/>
          </a:p>
        </p:txBody>
      </p:sp>
      <p:sp>
        <p:nvSpPr>
          <p:cNvPr id="20" name="Tekstvak 7"/>
          <p:cNvSpPr txBox="1"/>
          <p:nvPr/>
        </p:nvSpPr>
        <p:spPr>
          <a:xfrm>
            <a:off x="2174621" y="6101574"/>
            <a:ext cx="50108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Not all </a:t>
            </a:r>
            <a:r>
              <a:rPr lang="en-US" sz="2400" dirty="0" err="1" smtClean="0"/>
              <a:t>heteroskedasticity</a:t>
            </a:r>
            <a:r>
              <a:rPr lang="en-US" sz="2400" dirty="0" smtClean="0"/>
              <a:t> is </a:t>
            </a:r>
            <a:r>
              <a:rPr lang="en-US" sz="2400" dirty="0" err="1" smtClean="0"/>
              <a:t>GxE</a:t>
            </a:r>
            <a:r>
              <a:rPr lang="en-US" sz="2400" dirty="0" smtClean="0"/>
              <a:t>! </a:t>
            </a:r>
          </a:p>
        </p:txBody>
      </p:sp>
    </p:spTree>
    <p:extLst>
      <p:ext uri="{BB962C8B-B14F-4D97-AF65-F5344CB8AC3E}">
        <p14:creationId xmlns:p14="http://schemas.microsoft.com/office/powerpoint/2010/main" val="591679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533400"/>
            <a:ext cx="7696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/>
              <a:t>M1,M2 (co)variance is not included in the model. M is a “fixed </a:t>
            </a:r>
            <a:r>
              <a:rPr lang="nl-NL" dirty="0" smtClean="0"/>
              <a:t>regressor”.</a:t>
            </a:r>
            <a:endParaRPr lang="nl-NL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2037748"/>
            <a:ext cx="721601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Phenotype = BMI</a:t>
            </a:r>
          </a:p>
          <a:p>
            <a:r>
              <a:rPr lang="nl-NL" dirty="0" smtClean="0"/>
              <a:t>Moderator = Age .... A fixed regressor</a:t>
            </a:r>
            <a:endParaRPr lang="nl-NL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3657600"/>
            <a:ext cx="776366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Phenotype = BMI</a:t>
            </a:r>
          </a:p>
          <a:p>
            <a:r>
              <a:rPr lang="nl-NL" dirty="0" smtClean="0"/>
              <a:t>Moderator = Intelligence ....</a:t>
            </a:r>
          </a:p>
          <a:p>
            <a:r>
              <a:rPr lang="nl-NL" dirty="0" smtClean="0"/>
              <a:t>Can we treat Intelligence as a fixed fixed</a:t>
            </a:r>
          </a:p>
          <a:p>
            <a:r>
              <a:rPr lang="nl-NL" dirty="0" smtClean="0"/>
              <a:t>In this context? Depends... </a:t>
            </a:r>
            <a:r>
              <a:rPr lang="nl-NL" dirty="0" smtClean="0"/>
              <a:t>on </a:t>
            </a:r>
            <a:r>
              <a:rPr lang="nl-NL" dirty="0" smtClean="0"/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3015622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8" name="Oval 94"/>
          <p:cNvSpPr>
            <a:spLocks noChangeArrowheads="1"/>
          </p:cNvSpPr>
          <p:nvPr/>
        </p:nvSpPr>
        <p:spPr bwMode="auto">
          <a:xfrm>
            <a:off x="15875" y="3459163"/>
            <a:ext cx="639763" cy="6413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hangingPunct="1"/>
            <a:r>
              <a:rPr lang="nl-NL" sz="1600" b="1">
                <a:latin typeface="Arial" panose="020B0604020202020204" pitchFamily="34" charset="0"/>
              </a:rPr>
              <a:t>E</a:t>
            </a:r>
            <a:r>
              <a:rPr lang="nl-NL" sz="1600" b="1" baseline="-25000">
                <a:latin typeface="Arial" panose="020B0604020202020204" pitchFamily="34" charset="0"/>
              </a:rPr>
              <a:t>c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336550" y="1600200"/>
            <a:ext cx="8612188" cy="4233863"/>
            <a:chOff x="336550" y="1600200"/>
            <a:chExt cx="8612188" cy="4233863"/>
          </a:xfrm>
        </p:grpSpPr>
        <p:sp>
          <p:nvSpPr>
            <p:cNvPr id="8198" name="Oval 77"/>
            <p:cNvSpPr>
              <a:spLocks noChangeArrowheads="1"/>
            </p:cNvSpPr>
            <p:nvPr/>
          </p:nvSpPr>
          <p:spPr bwMode="auto">
            <a:xfrm>
              <a:off x="2476500" y="2951163"/>
              <a:ext cx="639763" cy="63976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1600" b="1">
                  <a:latin typeface="Arial" panose="020B0604020202020204" pitchFamily="34" charset="0"/>
                </a:rPr>
                <a:t>E</a:t>
              </a:r>
              <a:r>
                <a:rPr lang="nl-NL" sz="1600" b="1" baseline="-25000">
                  <a:latin typeface="Arial" panose="020B0604020202020204" pitchFamily="34" charset="0"/>
                </a:rPr>
                <a:t>u</a:t>
              </a:r>
            </a:p>
          </p:txBody>
        </p:sp>
        <p:sp>
          <p:nvSpPr>
            <p:cNvPr id="8199" name="Rectangle 78"/>
            <p:cNvSpPr>
              <a:spLocks noChangeArrowheads="1"/>
            </p:cNvSpPr>
            <p:nvPr/>
          </p:nvSpPr>
          <p:spPr bwMode="auto">
            <a:xfrm>
              <a:off x="3162300" y="5151438"/>
              <a:ext cx="774700" cy="68262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2000" b="1">
                  <a:latin typeface="Arial" panose="020B0604020202020204" pitchFamily="34" charset="0"/>
                </a:rPr>
                <a:t>T1</a:t>
              </a:r>
            </a:p>
          </p:txBody>
        </p:sp>
        <p:cxnSp>
          <p:nvCxnSpPr>
            <p:cNvPr id="8200" name="AutoShape 80"/>
            <p:cNvCxnSpPr>
              <a:cxnSpLocks noChangeShapeType="1"/>
              <a:stCxn id="8198" idx="4"/>
              <a:endCxn id="8199" idx="0"/>
            </p:cNvCxnSpPr>
            <p:nvPr/>
          </p:nvCxnSpPr>
          <p:spPr bwMode="auto">
            <a:xfrm rot="16200000" flipH="1">
              <a:off x="2392363" y="3995738"/>
              <a:ext cx="1560513" cy="7524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201" name="Text Box 83"/>
            <p:cNvSpPr txBox="1">
              <a:spLocks noChangeArrowheads="1"/>
            </p:cNvSpPr>
            <p:nvPr/>
          </p:nvSpPr>
          <p:spPr bwMode="auto">
            <a:xfrm>
              <a:off x="3634998" y="4526331"/>
              <a:ext cx="123944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600" dirty="0">
                  <a:latin typeface="Arial" panose="020B0604020202020204" pitchFamily="34" charset="0"/>
                </a:rPr>
                <a:t>a</a:t>
              </a:r>
              <a:r>
                <a:rPr lang="nl-NL" sz="1600" baseline="-25000" dirty="0">
                  <a:latin typeface="Arial" panose="020B0604020202020204" pitchFamily="34" charset="0"/>
                </a:rPr>
                <a:t>u</a:t>
              </a:r>
              <a:r>
                <a:rPr lang="nl-NL" sz="1600" dirty="0">
                  <a:latin typeface="Arial" panose="020B0604020202020204" pitchFamily="34" charset="0"/>
                </a:rPr>
                <a:t> + </a:t>
              </a:r>
              <a:r>
                <a:rPr lang="nl-NL" sz="1600" dirty="0" smtClean="0">
                  <a:latin typeface="Arial" panose="020B0604020202020204" pitchFamily="34" charset="0"/>
                </a:rPr>
                <a:t>b</a:t>
              </a:r>
              <a:r>
                <a:rPr lang="nl-NL" sz="1600" baseline="-25000" dirty="0" smtClean="0">
                  <a:latin typeface="Arial" panose="020B0604020202020204" pitchFamily="34" charset="0"/>
                </a:rPr>
                <a:t>au</a:t>
              </a:r>
              <a:r>
                <a:rPr lang="nl-NL" sz="1600" dirty="0" smtClean="0">
                  <a:latin typeface="Arial" panose="020B0604020202020204" pitchFamily="34" charset="0"/>
                </a:rPr>
                <a:t>*</a:t>
              </a:r>
              <a:r>
                <a:rPr lang="nl-NL" sz="16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M</a:t>
              </a:r>
              <a:r>
                <a:rPr lang="nl-NL" sz="1600" b="1" dirty="0" smtClean="0">
                  <a:solidFill>
                    <a:srgbClr val="FF0000"/>
                  </a:solidFill>
                  <a:latin typeface="Arial" panose="020B0604020202020204" pitchFamily="34" charset="0"/>
                </a:rPr>
                <a:t>1</a:t>
              </a:r>
              <a:endParaRPr lang="nl-NL" sz="16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02" name="Oval 94"/>
            <p:cNvSpPr>
              <a:spLocks noChangeArrowheads="1"/>
            </p:cNvSpPr>
            <p:nvPr/>
          </p:nvSpPr>
          <p:spPr bwMode="auto">
            <a:xfrm>
              <a:off x="787400" y="3162300"/>
              <a:ext cx="641350" cy="63976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1600" b="1">
                  <a:latin typeface="Arial" panose="020B0604020202020204" pitchFamily="34" charset="0"/>
                </a:rPr>
                <a:t>C</a:t>
              </a:r>
              <a:r>
                <a:rPr lang="nl-NL" sz="1600" b="1" baseline="-25000">
                  <a:latin typeface="Arial" panose="020B0604020202020204" pitchFamily="34" charset="0"/>
                </a:rPr>
                <a:t>c</a:t>
              </a:r>
            </a:p>
          </p:txBody>
        </p:sp>
        <p:sp>
          <p:nvSpPr>
            <p:cNvPr id="8203" name="Rectangle 95"/>
            <p:cNvSpPr>
              <a:spLocks noChangeArrowheads="1"/>
            </p:cNvSpPr>
            <p:nvPr/>
          </p:nvSpPr>
          <p:spPr bwMode="auto">
            <a:xfrm>
              <a:off x="781050" y="5151438"/>
              <a:ext cx="774700" cy="68262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20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M1</a:t>
              </a:r>
            </a:p>
          </p:txBody>
        </p:sp>
        <p:cxnSp>
          <p:nvCxnSpPr>
            <p:cNvPr id="8204" name="AutoShape 80"/>
            <p:cNvCxnSpPr>
              <a:cxnSpLocks noChangeShapeType="1"/>
              <a:stCxn id="8202" idx="4"/>
              <a:endCxn id="8203" idx="0"/>
            </p:cNvCxnSpPr>
            <p:nvPr/>
          </p:nvCxnSpPr>
          <p:spPr bwMode="auto">
            <a:xfrm rot="16200000" flipH="1">
              <a:off x="463550" y="4446588"/>
              <a:ext cx="1349375" cy="603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205" name="Text Box 83"/>
            <p:cNvSpPr txBox="1">
              <a:spLocks noChangeArrowheads="1"/>
            </p:cNvSpPr>
            <p:nvPr/>
          </p:nvSpPr>
          <p:spPr bwMode="auto">
            <a:xfrm>
              <a:off x="1247775" y="4706938"/>
              <a:ext cx="41229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600" dirty="0">
                  <a:latin typeface="Arial" panose="020B0604020202020204" pitchFamily="34" charset="0"/>
                </a:rPr>
                <a:t>a</a:t>
              </a:r>
              <a:r>
                <a:rPr lang="nl-NL" sz="1600" baseline="-25000" dirty="0">
                  <a:latin typeface="Arial" panose="020B0604020202020204" pitchFamily="34" charset="0"/>
                </a:rPr>
                <a:t>m</a:t>
              </a:r>
              <a:endParaRPr lang="nl-NL" sz="1600" dirty="0">
                <a:solidFill>
                  <a:srgbClr val="F9353A"/>
                </a:solidFill>
                <a:latin typeface="Arial" panose="020B0604020202020204" pitchFamily="34" charset="0"/>
              </a:endParaRPr>
            </a:p>
          </p:txBody>
        </p:sp>
        <p:cxnSp>
          <p:nvCxnSpPr>
            <p:cNvPr id="8206" name="Straight Arrow Connector 73"/>
            <p:cNvCxnSpPr>
              <a:cxnSpLocks noChangeShapeType="1"/>
              <a:stCxn id="8202" idx="4"/>
              <a:endCxn id="8199" idx="0"/>
            </p:cNvCxnSpPr>
            <p:nvPr/>
          </p:nvCxnSpPr>
          <p:spPr bwMode="auto">
            <a:xfrm>
              <a:off x="1108075" y="3802063"/>
              <a:ext cx="2441575" cy="1349375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207" name="Text Box 83"/>
            <p:cNvSpPr txBox="1">
              <a:spLocks noChangeArrowheads="1"/>
            </p:cNvSpPr>
            <p:nvPr/>
          </p:nvSpPr>
          <p:spPr bwMode="auto">
            <a:xfrm rot="2541597">
              <a:off x="2228224" y="4077286"/>
              <a:ext cx="42511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600" dirty="0">
                  <a:latin typeface="Arial" panose="020B0604020202020204" pitchFamily="34" charset="0"/>
                </a:rPr>
                <a:t>a</a:t>
              </a:r>
              <a:r>
                <a:rPr lang="nl-NL" sz="1600" baseline="-25000" dirty="0">
                  <a:latin typeface="Arial" panose="020B0604020202020204" pitchFamily="34" charset="0"/>
                </a:rPr>
                <a:t>c</a:t>
              </a:r>
              <a:r>
                <a:rPr lang="nl-NL" sz="1600" dirty="0">
                  <a:latin typeface="Arial" panose="020B0604020202020204" pitchFamily="34" charset="0"/>
                </a:rPr>
                <a:t> </a:t>
              </a:r>
              <a:endParaRPr lang="nl-NL" sz="16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09" name="Oval 94"/>
            <p:cNvSpPr>
              <a:spLocks noChangeArrowheads="1"/>
            </p:cNvSpPr>
            <p:nvPr/>
          </p:nvSpPr>
          <p:spPr bwMode="auto">
            <a:xfrm>
              <a:off x="1547813" y="2957513"/>
              <a:ext cx="639763" cy="63976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1600" b="1">
                  <a:latin typeface="Arial" panose="020B0604020202020204" pitchFamily="34" charset="0"/>
                </a:rPr>
                <a:t>A</a:t>
              </a:r>
              <a:r>
                <a:rPr lang="nl-NL" sz="1600" b="1" baseline="-25000">
                  <a:latin typeface="Arial" panose="020B0604020202020204" pitchFamily="34" charset="0"/>
                </a:rPr>
                <a:t>c</a:t>
              </a:r>
            </a:p>
          </p:txBody>
        </p:sp>
        <p:cxnSp>
          <p:nvCxnSpPr>
            <p:cNvPr id="8210" name="Straight Arrow Connector 101"/>
            <p:cNvCxnSpPr>
              <a:cxnSpLocks noChangeShapeType="1"/>
            </p:cNvCxnSpPr>
            <p:nvPr/>
          </p:nvCxnSpPr>
          <p:spPr bwMode="auto">
            <a:xfrm>
              <a:off x="1868806" y="3587353"/>
              <a:ext cx="1681163" cy="1554163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11" name="Straight Arrow Connector 103"/>
            <p:cNvCxnSpPr>
              <a:cxnSpLocks noChangeShapeType="1"/>
              <a:stCxn id="8208" idx="4"/>
              <a:endCxn id="8199" idx="0"/>
            </p:cNvCxnSpPr>
            <p:nvPr/>
          </p:nvCxnSpPr>
          <p:spPr bwMode="auto">
            <a:xfrm>
              <a:off x="336550" y="4100513"/>
              <a:ext cx="3213100" cy="1050925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6" name="Straight Arrow Connector 105"/>
            <p:cNvCxnSpPr>
              <a:stCxn id="8208" idx="4"/>
              <a:endCxn id="8203" idx="0"/>
            </p:cNvCxnSpPr>
            <p:nvPr/>
          </p:nvCxnSpPr>
          <p:spPr bwMode="auto">
            <a:xfrm rot="16200000" flipH="1">
              <a:off x="227012" y="4210050"/>
              <a:ext cx="1050925" cy="83185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Arrow Connector 107"/>
            <p:cNvCxnSpPr>
              <a:stCxn id="8209" idx="4"/>
              <a:endCxn id="8203" idx="0"/>
            </p:cNvCxnSpPr>
            <p:nvPr/>
          </p:nvCxnSpPr>
          <p:spPr bwMode="auto">
            <a:xfrm rot="5400000">
              <a:off x="741362" y="4024313"/>
              <a:ext cx="1554163" cy="70008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14" name="Oval 77"/>
            <p:cNvSpPr>
              <a:spLocks noChangeArrowheads="1"/>
            </p:cNvSpPr>
            <p:nvPr/>
          </p:nvSpPr>
          <p:spPr bwMode="auto">
            <a:xfrm>
              <a:off x="3238500" y="3167063"/>
              <a:ext cx="639763" cy="63976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1600" b="1">
                  <a:latin typeface="Arial" panose="020B0604020202020204" pitchFamily="34" charset="0"/>
                </a:rPr>
                <a:t>C</a:t>
              </a:r>
              <a:r>
                <a:rPr lang="nl-NL" sz="1600" b="1" baseline="-25000">
                  <a:latin typeface="Arial" panose="020B0604020202020204" pitchFamily="34" charset="0"/>
                </a:rPr>
                <a:t>u</a:t>
              </a:r>
            </a:p>
          </p:txBody>
        </p:sp>
        <p:sp>
          <p:nvSpPr>
            <p:cNvPr id="8215" name="Oval 77"/>
            <p:cNvSpPr>
              <a:spLocks noChangeArrowheads="1"/>
            </p:cNvSpPr>
            <p:nvPr/>
          </p:nvSpPr>
          <p:spPr bwMode="auto">
            <a:xfrm>
              <a:off x="4000500" y="3459163"/>
              <a:ext cx="639763" cy="64135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1600" b="1">
                  <a:latin typeface="Arial" panose="020B0604020202020204" pitchFamily="34" charset="0"/>
                </a:rPr>
                <a:t>A</a:t>
              </a:r>
              <a:r>
                <a:rPr lang="nl-NL" sz="1600" b="1" baseline="-25000">
                  <a:latin typeface="Arial" panose="020B0604020202020204" pitchFamily="34" charset="0"/>
                </a:rPr>
                <a:t>u</a:t>
              </a:r>
            </a:p>
          </p:txBody>
        </p:sp>
        <p:cxnSp>
          <p:nvCxnSpPr>
            <p:cNvPr id="112" name="Straight Arrow Connector 111"/>
            <p:cNvCxnSpPr>
              <a:stCxn id="8214" idx="4"/>
              <a:endCxn id="8199" idx="0"/>
            </p:cNvCxnSpPr>
            <p:nvPr/>
          </p:nvCxnSpPr>
          <p:spPr bwMode="auto">
            <a:xfrm rot="5400000">
              <a:off x="2900363" y="4454525"/>
              <a:ext cx="1344613" cy="9525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Arrow Connector 113"/>
            <p:cNvCxnSpPr>
              <a:stCxn id="8215" idx="4"/>
              <a:endCxn id="8199" idx="0"/>
            </p:cNvCxnSpPr>
            <p:nvPr/>
          </p:nvCxnSpPr>
          <p:spPr bwMode="auto">
            <a:xfrm rot="5400000">
              <a:off x="3408363" y="4241800"/>
              <a:ext cx="1050925" cy="76993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18" name="Text Box 83"/>
            <p:cNvSpPr txBox="1">
              <a:spLocks noChangeArrowheads="1"/>
            </p:cNvSpPr>
            <p:nvPr/>
          </p:nvSpPr>
          <p:spPr bwMode="auto">
            <a:xfrm rot="1837485">
              <a:off x="1994400" y="4323349"/>
              <a:ext cx="35618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600" dirty="0" smtClean="0">
                  <a:latin typeface="Arial" panose="020B0604020202020204" pitchFamily="34" charset="0"/>
                </a:rPr>
                <a:t>c</a:t>
              </a:r>
              <a:r>
                <a:rPr lang="nl-NL" sz="1600" baseline="-25000" dirty="0" smtClean="0">
                  <a:latin typeface="Arial" panose="020B0604020202020204" pitchFamily="34" charset="0"/>
                </a:rPr>
                <a:t>c</a:t>
              </a:r>
              <a:endParaRPr lang="nl-NL" sz="16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19" name="Text Box 83"/>
            <p:cNvSpPr txBox="1">
              <a:spLocks noChangeArrowheads="1"/>
            </p:cNvSpPr>
            <p:nvPr/>
          </p:nvSpPr>
          <p:spPr bwMode="auto">
            <a:xfrm rot="1026321">
              <a:off x="1955174" y="4618624"/>
              <a:ext cx="42511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600" dirty="0">
                  <a:latin typeface="Arial" panose="020B0604020202020204" pitchFamily="34" charset="0"/>
                </a:rPr>
                <a:t>e</a:t>
              </a:r>
              <a:r>
                <a:rPr lang="nl-NL" sz="1600" baseline="-25000" dirty="0">
                  <a:latin typeface="Arial" panose="020B0604020202020204" pitchFamily="34" charset="0"/>
                </a:rPr>
                <a:t>c</a:t>
              </a:r>
              <a:r>
                <a:rPr lang="nl-NL" sz="1600" dirty="0">
                  <a:latin typeface="Arial" panose="020B0604020202020204" pitchFamily="34" charset="0"/>
                </a:rPr>
                <a:t> </a:t>
              </a:r>
              <a:endParaRPr lang="nl-NL" sz="16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20" name="Text Box 83"/>
            <p:cNvSpPr txBox="1">
              <a:spLocks noChangeArrowheads="1"/>
            </p:cNvSpPr>
            <p:nvPr/>
          </p:nvSpPr>
          <p:spPr bwMode="auto">
            <a:xfrm>
              <a:off x="876300" y="4525963"/>
              <a:ext cx="40107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600" dirty="0">
                  <a:latin typeface="Arial" panose="020B0604020202020204" pitchFamily="34" charset="0"/>
                </a:rPr>
                <a:t>c</a:t>
              </a:r>
              <a:r>
                <a:rPr lang="nl-NL" sz="1600" baseline="-25000" dirty="0">
                  <a:latin typeface="Arial" panose="020B0604020202020204" pitchFamily="34" charset="0"/>
                </a:rPr>
                <a:t>m</a:t>
              </a:r>
              <a:endParaRPr lang="nl-NL" sz="1600" dirty="0">
                <a:solidFill>
                  <a:srgbClr val="F9353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21" name="Text Box 83"/>
            <p:cNvSpPr txBox="1">
              <a:spLocks noChangeArrowheads="1"/>
            </p:cNvSpPr>
            <p:nvPr/>
          </p:nvSpPr>
          <p:spPr bwMode="auto">
            <a:xfrm>
              <a:off x="655638" y="4706938"/>
              <a:ext cx="41229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600" dirty="0">
                  <a:latin typeface="Arial" panose="020B0604020202020204" pitchFamily="34" charset="0"/>
                </a:rPr>
                <a:t>e</a:t>
              </a:r>
              <a:r>
                <a:rPr lang="nl-NL" sz="1600" baseline="-25000" dirty="0">
                  <a:latin typeface="Arial" panose="020B0604020202020204" pitchFamily="34" charset="0"/>
                </a:rPr>
                <a:t>m</a:t>
              </a:r>
              <a:endParaRPr lang="nl-NL" sz="1600" dirty="0">
                <a:solidFill>
                  <a:srgbClr val="F9353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22" name="Text Box 83"/>
            <p:cNvSpPr txBox="1">
              <a:spLocks noChangeArrowheads="1"/>
            </p:cNvSpPr>
            <p:nvPr/>
          </p:nvSpPr>
          <p:spPr bwMode="auto">
            <a:xfrm>
              <a:off x="3227387" y="4051301"/>
              <a:ext cx="1221809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600" dirty="0">
                  <a:latin typeface="Arial" panose="020B0604020202020204" pitchFamily="34" charset="0"/>
                </a:rPr>
                <a:t>c</a:t>
              </a:r>
              <a:r>
                <a:rPr lang="nl-NL" sz="1600" baseline="-25000" dirty="0">
                  <a:latin typeface="Arial" panose="020B0604020202020204" pitchFamily="34" charset="0"/>
                </a:rPr>
                <a:t>u</a:t>
              </a:r>
              <a:r>
                <a:rPr lang="nl-NL" sz="1600" dirty="0">
                  <a:latin typeface="Arial" panose="020B0604020202020204" pitchFamily="34" charset="0"/>
                </a:rPr>
                <a:t> + </a:t>
              </a:r>
              <a:r>
                <a:rPr lang="nl-NL" sz="1600" dirty="0" smtClean="0">
                  <a:latin typeface="Arial" panose="020B0604020202020204" pitchFamily="34" charset="0"/>
                </a:rPr>
                <a:t>b</a:t>
              </a:r>
              <a:r>
                <a:rPr lang="nl-NL" sz="1600" baseline="-25000" dirty="0" smtClean="0">
                  <a:latin typeface="Arial" panose="020B0604020202020204" pitchFamily="34" charset="0"/>
                </a:rPr>
                <a:t>cu</a:t>
              </a:r>
              <a:r>
                <a:rPr lang="nl-NL" sz="1600" dirty="0" smtClean="0">
                  <a:latin typeface="Arial" panose="020B0604020202020204" pitchFamily="34" charset="0"/>
                </a:rPr>
                <a:t>*</a:t>
              </a:r>
              <a:r>
                <a:rPr lang="nl-NL" sz="16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M</a:t>
              </a:r>
              <a:r>
                <a:rPr lang="nl-NL" sz="1600" b="1" dirty="0" smtClean="0">
                  <a:solidFill>
                    <a:srgbClr val="FF0000"/>
                  </a:solidFill>
                  <a:latin typeface="Arial" panose="020B0604020202020204" pitchFamily="34" charset="0"/>
                </a:rPr>
                <a:t>1</a:t>
              </a:r>
              <a:endParaRPr lang="nl-NL" sz="16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23" name="Text Box 83"/>
            <p:cNvSpPr txBox="1">
              <a:spLocks noChangeArrowheads="1"/>
            </p:cNvSpPr>
            <p:nvPr/>
          </p:nvSpPr>
          <p:spPr bwMode="auto">
            <a:xfrm>
              <a:off x="2334419" y="3683780"/>
              <a:ext cx="123944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600" dirty="0">
                  <a:latin typeface="Arial" panose="020B0604020202020204" pitchFamily="34" charset="0"/>
                </a:rPr>
                <a:t>e</a:t>
              </a:r>
              <a:r>
                <a:rPr lang="nl-NL" sz="1600" baseline="-25000" dirty="0">
                  <a:latin typeface="Arial" panose="020B0604020202020204" pitchFamily="34" charset="0"/>
                </a:rPr>
                <a:t>u</a:t>
              </a:r>
              <a:r>
                <a:rPr lang="nl-NL" sz="1600" dirty="0">
                  <a:latin typeface="Arial" panose="020B0604020202020204" pitchFamily="34" charset="0"/>
                </a:rPr>
                <a:t> + </a:t>
              </a:r>
              <a:r>
                <a:rPr lang="nl-NL" sz="1600" dirty="0" smtClean="0">
                  <a:latin typeface="Arial" panose="020B0604020202020204" pitchFamily="34" charset="0"/>
                </a:rPr>
                <a:t>b</a:t>
              </a:r>
              <a:r>
                <a:rPr lang="nl-NL" sz="1600" baseline="-25000" dirty="0" smtClean="0">
                  <a:latin typeface="Arial" panose="020B0604020202020204" pitchFamily="34" charset="0"/>
                </a:rPr>
                <a:t>eu</a:t>
              </a:r>
              <a:r>
                <a:rPr lang="nl-NL" sz="1600" dirty="0" smtClean="0">
                  <a:latin typeface="Arial" panose="020B0604020202020204" pitchFamily="34" charset="0"/>
                </a:rPr>
                <a:t>*</a:t>
              </a:r>
              <a:r>
                <a:rPr lang="nl-NL" sz="16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M</a:t>
              </a:r>
              <a:r>
                <a:rPr lang="nl-NL" sz="1600" b="1" dirty="0" smtClean="0">
                  <a:solidFill>
                    <a:srgbClr val="FF0000"/>
                  </a:solidFill>
                  <a:latin typeface="Arial" panose="020B0604020202020204" pitchFamily="34" charset="0"/>
                </a:rPr>
                <a:t>1</a:t>
              </a:r>
              <a:endParaRPr lang="nl-NL" sz="16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24" name="Rectangle 78"/>
            <p:cNvSpPr>
              <a:spLocks noChangeArrowheads="1"/>
            </p:cNvSpPr>
            <p:nvPr/>
          </p:nvSpPr>
          <p:spPr bwMode="auto">
            <a:xfrm>
              <a:off x="5470525" y="5146675"/>
              <a:ext cx="774700" cy="68262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2000" b="1">
                  <a:latin typeface="Arial" panose="020B0604020202020204" pitchFamily="34" charset="0"/>
                </a:rPr>
                <a:t>T2</a:t>
              </a:r>
            </a:p>
          </p:txBody>
        </p:sp>
        <p:sp>
          <p:nvSpPr>
            <p:cNvPr id="8225" name="Oval 77"/>
            <p:cNvSpPr>
              <a:spLocks noChangeArrowheads="1"/>
            </p:cNvSpPr>
            <p:nvPr/>
          </p:nvSpPr>
          <p:spPr bwMode="auto">
            <a:xfrm>
              <a:off x="4908550" y="3462338"/>
              <a:ext cx="639763" cy="63976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1600" b="1" dirty="0">
                  <a:latin typeface="Arial" panose="020B0604020202020204" pitchFamily="34" charset="0"/>
                </a:rPr>
                <a:t>A</a:t>
              </a:r>
              <a:r>
                <a:rPr lang="nl-NL" sz="1600" b="1" baseline="-25000" dirty="0">
                  <a:latin typeface="Arial" panose="020B0604020202020204" pitchFamily="34" charset="0"/>
                </a:rPr>
                <a:t>u</a:t>
              </a:r>
            </a:p>
          </p:txBody>
        </p:sp>
        <p:sp>
          <p:nvSpPr>
            <p:cNvPr id="8226" name="Oval 77"/>
            <p:cNvSpPr>
              <a:spLocks noChangeArrowheads="1"/>
            </p:cNvSpPr>
            <p:nvPr/>
          </p:nvSpPr>
          <p:spPr bwMode="auto">
            <a:xfrm>
              <a:off x="5548313" y="3173413"/>
              <a:ext cx="639763" cy="63976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1600" b="1">
                  <a:latin typeface="Arial" panose="020B0604020202020204" pitchFamily="34" charset="0"/>
                </a:rPr>
                <a:t>C</a:t>
              </a:r>
              <a:r>
                <a:rPr lang="nl-NL" sz="1600" b="1" baseline="-25000">
                  <a:latin typeface="Arial" panose="020B0604020202020204" pitchFamily="34" charset="0"/>
                </a:rPr>
                <a:t>u</a:t>
              </a:r>
            </a:p>
          </p:txBody>
        </p:sp>
        <p:sp>
          <p:nvSpPr>
            <p:cNvPr id="8227" name="Oval 77"/>
            <p:cNvSpPr>
              <a:spLocks noChangeArrowheads="1"/>
            </p:cNvSpPr>
            <p:nvPr/>
          </p:nvSpPr>
          <p:spPr bwMode="auto">
            <a:xfrm>
              <a:off x="6203950" y="2941638"/>
              <a:ext cx="639763" cy="64135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1600" b="1">
                  <a:latin typeface="Arial" panose="020B0604020202020204" pitchFamily="34" charset="0"/>
                </a:rPr>
                <a:t>E</a:t>
              </a:r>
              <a:r>
                <a:rPr lang="nl-NL" sz="1600" b="1" baseline="-25000">
                  <a:latin typeface="Arial" panose="020B0604020202020204" pitchFamily="34" charset="0"/>
                </a:rPr>
                <a:t>u</a:t>
              </a:r>
            </a:p>
          </p:txBody>
        </p:sp>
        <p:cxnSp>
          <p:nvCxnSpPr>
            <p:cNvPr id="8228" name="AutoShape 149"/>
            <p:cNvCxnSpPr>
              <a:cxnSpLocks noChangeShapeType="1"/>
              <a:stCxn id="8225" idx="4"/>
              <a:endCxn id="8224" idx="0"/>
            </p:cNvCxnSpPr>
            <p:nvPr/>
          </p:nvCxnSpPr>
          <p:spPr bwMode="auto">
            <a:xfrm>
              <a:off x="5229225" y="4102100"/>
              <a:ext cx="628650" cy="10445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29" name="AutoShape 150"/>
            <p:cNvCxnSpPr>
              <a:cxnSpLocks noChangeShapeType="1"/>
              <a:stCxn id="8226" idx="4"/>
              <a:endCxn id="8224" idx="0"/>
            </p:cNvCxnSpPr>
            <p:nvPr/>
          </p:nvCxnSpPr>
          <p:spPr bwMode="auto">
            <a:xfrm flipH="1">
              <a:off x="5857875" y="3813175"/>
              <a:ext cx="11113" cy="13335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30" name="AutoShape 151"/>
            <p:cNvCxnSpPr>
              <a:cxnSpLocks noChangeShapeType="1"/>
              <a:stCxn id="8227" idx="4"/>
              <a:endCxn id="8224" idx="0"/>
            </p:cNvCxnSpPr>
            <p:nvPr/>
          </p:nvCxnSpPr>
          <p:spPr bwMode="auto">
            <a:xfrm flipH="1">
              <a:off x="5857875" y="3582988"/>
              <a:ext cx="666750" cy="15636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231" name="Text Box 83"/>
            <p:cNvSpPr txBox="1">
              <a:spLocks noChangeArrowheads="1"/>
            </p:cNvSpPr>
            <p:nvPr/>
          </p:nvSpPr>
          <p:spPr bwMode="auto">
            <a:xfrm>
              <a:off x="5895975" y="3706813"/>
              <a:ext cx="111921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400" dirty="0">
                  <a:latin typeface="Arial" panose="020B0604020202020204" pitchFamily="34" charset="0"/>
                </a:rPr>
                <a:t>e</a:t>
              </a:r>
              <a:r>
                <a:rPr lang="nl-NL" sz="1400" baseline="-25000" dirty="0">
                  <a:latin typeface="Arial" panose="020B0604020202020204" pitchFamily="34" charset="0"/>
                </a:rPr>
                <a:t>u</a:t>
              </a:r>
              <a:r>
                <a:rPr lang="nl-NL" sz="1400" dirty="0">
                  <a:latin typeface="Arial" panose="020B0604020202020204" pitchFamily="34" charset="0"/>
                </a:rPr>
                <a:t> + </a:t>
              </a:r>
              <a:r>
                <a:rPr lang="nl-NL" sz="1400" dirty="0" smtClean="0">
                  <a:latin typeface="Arial" panose="020B0604020202020204" pitchFamily="34" charset="0"/>
                </a:rPr>
                <a:t>b</a:t>
              </a:r>
              <a:r>
                <a:rPr lang="nl-NL" sz="1400" baseline="-25000" dirty="0" smtClean="0">
                  <a:latin typeface="Arial" panose="020B0604020202020204" pitchFamily="34" charset="0"/>
                </a:rPr>
                <a:t>eu</a:t>
              </a:r>
              <a:r>
                <a:rPr lang="nl-NL" sz="1400" dirty="0" smtClean="0">
                  <a:latin typeface="Arial" panose="020B0604020202020204" pitchFamily="34" charset="0"/>
                </a:rPr>
                <a:t>*</a:t>
              </a:r>
              <a:r>
                <a:rPr lang="nl-NL" sz="1400" b="1" dirty="0" smtClean="0">
                  <a:solidFill>
                    <a:srgbClr val="FF0000"/>
                  </a:solidFill>
                  <a:latin typeface="Arial" panose="020B0604020202020204" pitchFamily="34" charset="0"/>
                </a:rPr>
                <a:t>M2</a:t>
              </a:r>
              <a:endParaRPr lang="nl-NL" sz="14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32" name="Text Box 83"/>
            <p:cNvSpPr txBox="1">
              <a:spLocks noChangeArrowheads="1"/>
            </p:cNvSpPr>
            <p:nvPr/>
          </p:nvSpPr>
          <p:spPr bwMode="auto">
            <a:xfrm>
              <a:off x="5232400" y="4038600"/>
              <a:ext cx="96212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 dirty="0">
                  <a:latin typeface="Arial" panose="020B0604020202020204" pitchFamily="34" charset="0"/>
                </a:rPr>
                <a:t>c</a:t>
              </a:r>
              <a:r>
                <a:rPr lang="nl-NL" sz="1200" baseline="-25000" dirty="0">
                  <a:latin typeface="Arial" panose="020B0604020202020204" pitchFamily="34" charset="0"/>
                </a:rPr>
                <a:t>u</a:t>
              </a:r>
              <a:r>
                <a:rPr lang="nl-NL" sz="1200" dirty="0">
                  <a:latin typeface="Arial" panose="020B0604020202020204" pitchFamily="34" charset="0"/>
                </a:rPr>
                <a:t> + </a:t>
              </a:r>
              <a:r>
                <a:rPr lang="nl-NL" sz="1200" dirty="0" smtClean="0">
                  <a:latin typeface="Arial" panose="020B0604020202020204" pitchFamily="34" charset="0"/>
                </a:rPr>
                <a:t>b</a:t>
              </a:r>
              <a:r>
                <a:rPr lang="nl-NL" sz="1200" baseline="-25000" dirty="0" smtClean="0">
                  <a:latin typeface="Arial" panose="020B0604020202020204" pitchFamily="34" charset="0"/>
                </a:rPr>
                <a:t>cu</a:t>
              </a:r>
              <a:r>
                <a:rPr lang="nl-NL" sz="1200" dirty="0" smtClean="0">
                  <a:latin typeface="Arial" panose="020B0604020202020204" pitchFamily="34" charset="0"/>
                </a:rPr>
                <a:t>*</a:t>
              </a:r>
              <a:r>
                <a:rPr lang="nl-NL" sz="12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M</a:t>
              </a:r>
              <a:r>
                <a:rPr lang="nl-NL" sz="1200" b="1" dirty="0" smtClean="0">
                  <a:solidFill>
                    <a:srgbClr val="FF0000"/>
                  </a:solidFill>
                  <a:latin typeface="Arial" panose="020B0604020202020204" pitchFamily="34" charset="0"/>
                </a:rPr>
                <a:t>2</a:t>
              </a:r>
              <a:endParaRPr lang="nl-NL" sz="12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33" name="Text Box 83"/>
            <p:cNvSpPr txBox="1">
              <a:spLocks noChangeArrowheads="1"/>
            </p:cNvSpPr>
            <p:nvPr/>
          </p:nvSpPr>
          <p:spPr bwMode="auto">
            <a:xfrm>
              <a:off x="4777749" y="4351337"/>
              <a:ext cx="976549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 dirty="0">
                  <a:latin typeface="Arial" panose="020B0604020202020204" pitchFamily="34" charset="0"/>
                </a:rPr>
                <a:t>a</a:t>
              </a:r>
              <a:r>
                <a:rPr lang="nl-NL" sz="1200" baseline="-25000" dirty="0">
                  <a:latin typeface="Arial" panose="020B0604020202020204" pitchFamily="34" charset="0"/>
                </a:rPr>
                <a:t>u</a:t>
              </a:r>
              <a:r>
                <a:rPr lang="nl-NL" sz="1200" dirty="0">
                  <a:latin typeface="Arial" panose="020B0604020202020204" pitchFamily="34" charset="0"/>
                </a:rPr>
                <a:t> + </a:t>
              </a:r>
              <a:r>
                <a:rPr lang="nl-NL" sz="1200" dirty="0" smtClean="0">
                  <a:latin typeface="Arial" panose="020B0604020202020204" pitchFamily="34" charset="0"/>
                </a:rPr>
                <a:t>b</a:t>
              </a:r>
              <a:r>
                <a:rPr lang="nl-NL" sz="1200" baseline="-25000" dirty="0" smtClean="0">
                  <a:latin typeface="Arial" panose="020B0604020202020204" pitchFamily="34" charset="0"/>
                </a:rPr>
                <a:t>au</a:t>
              </a:r>
              <a:r>
                <a:rPr lang="nl-NL" sz="1200" dirty="0" smtClean="0">
                  <a:latin typeface="Arial" panose="020B0604020202020204" pitchFamily="34" charset="0"/>
                </a:rPr>
                <a:t>*</a:t>
              </a:r>
              <a:r>
                <a:rPr lang="nl-NL" sz="12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M</a:t>
              </a:r>
              <a:r>
                <a:rPr lang="nl-NL" sz="1200" b="1" dirty="0" smtClean="0">
                  <a:solidFill>
                    <a:srgbClr val="FF0000"/>
                  </a:solidFill>
                  <a:latin typeface="Arial" panose="020B0604020202020204" pitchFamily="34" charset="0"/>
                </a:rPr>
                <a:t>2</a:t>
              </a:r>
              <a:endParaRPr lang="nl-NL" sz="12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34" name="Rectangle 95"/>
            <p:cNvSpPr>
              <a:spLocks noChangeArrowheads="1"/>
            </p:cNvSpPr>
            <p:nvPr/>
          </p:nvSpPr>
          <p:spPr bwMode="auto">
            <a:xfrm>
              <a:off x="7726204" y="5116814"/>
              <a:ext cx="774700" cy="68262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20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M2</a:t>
              </a:r>
            </a:p>
          </p:txBody>
        </p:sp>
        <p:sp>
          <p:nvSpPr>
            <p:cNvPr id="8235" name="Oval 94"/>
            <p:cNvSpPr>
              <a:spLocks noChangeArrowheads="1"/>
            </p:cNvSpPr>
            <p:nvPr/>
          </p:nvSpPr>
          <p:spPr bwMode="auto">
            <a:xfrm>
              <a:off x="7627938" y="3157538"/>
              <a:ext cx="641350" cy="63976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1600" b="1">
                  <a:latin typeface="Arial" panose="020B0604020202020204" pitchFamily="34" charset="0"/>
                </a:rPr>
                <a:t>C</a:t>
              </a:r>
              <a:r>
                <a:rPr lang="nl-NL" sz="1600" b="1" baseline="-25000">
                  <a:latin typeface="Arial" panose="020B0604020202020204" pitchFamily="34" charset="0"/>
                </a:rPr>
                <a:t>c</a:t>
              </a:r>
            </a:p>
          </p:txBody>
        </p:sp>
        <p:sp>
          <p:nvSpPr>
            <p:cNvPr id="8236" name="Oval 94"/>
            <p:cNvSpPr>
              <a:spLocks noChangeArrowheads="1"/>
            </p:cNvSpPr>
            <p:nvPr/>
          </p:nvSpPr>
          <p:spPr bwMode="auto">
            <a:xfrm>
              <a:off x="8308975" y="3454400"/>
              <a:ext cx="639763" cy="64135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1600" b="1">
                  <a:latin typeface="Arial" panose="020B0604020202020204" pitchFamily="34" charset="0"/>
                </a:rPr>
                <a:t>E</a:t>
              </a:r>
              <a:r>
                <a:rPr lang="nl-NL" sz="1600" b="1" baseline="-25000">
                  <a:latin typeface="Arial" panose="020B0604020202020204" pitchFamily="34" charset="0"/>
                </a:rPr>
                <a:t>c</a:t>
              </a:r>
            </a:p>
          </p:txBody>
        </p:sp>
        <p:sp>
          <p:nvSpPr>
            <p:cNvPr id="8237" name="Oval 94"/>
            <p:cNvSpPr>
              <a:spLocks noChangeArrowheads="1"/>
            </p:cNvSpPr>
            <p:nvPr/>
          </p:nvSpPr>
          <p:spPr bwMode="auto">
            <a:xfrm>
              <a:off x="6924675" y="2952750"/>
              <a:ext cx="639763" cy="63976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1600" b="1">
                  <a:latin typeface="Arial" panose="020B0604020202020204" pitchFamily="34" charset="0"/>
                </a:rPr>
                <a:t>A</a:t>
              </a:r>
              <a:r>
                <a:rPr lang="nl-NL" sz="1600" b="1" baseline="-25000">
                  <a:latin typeface="Arial" panose="020B0604020202020204" pitchFamily="34" charset="0"/>
                </a:rPr>
                <a:t>c</a:t>
              </a:r>
            </a:p>
          </p:txBody>
        </p:sp>
        <p:cxnSp>
          <p:nvCxnSpPr>
            <p:cNvPr id="8238" name="AutoShape 172"/>
            <p:cNvCxnSpPr>
              <a:cxnSpLocks noChangeShapeType="1"/>
              <a:stCxn id="8237" idx="4"/>
              <a:endCxn id="8234" idx="0"/>
            </p:cNvCxnSpPr>
            <p:nvPr/>
          </p:nvCxnSpPr>
          <p:spPr bwMode="auto">
            <a:xfrm>
              <a:off x="7244557" y="3592513"/>
              <a:ext cx="868997" cy="152430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39" name="AutoShape 173"/>
            <p:cNvCxnSpPr>
              <a:cxnSpLocks noChangeShapeType="1"/>
              <a:stCxn id="8235" idx="4"/>
              <a:endCxn id="8234" idx="0"/>
            </p:cNvCxnSpPr>
            <p:nvPr/>
          </p:nvCxnSpPr>
          <p:spPr bwMode="auto">
            <a:xfrm>
              <a:off x="7948613" y="3797301"/>
              <a:ext cx="164941" cy="13195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40" name="AutoShape 174"/>
            <p:cNvCxnSpPr>
              <a:cxnSpLocks noChangeShapeType="1"/>
              <a:stCxn id="8236" idx="4"/>
              <a:endCxn id="8234" idx="0"/>
            </p:cNvCxnSpPr>
            <p:nvPr/>
          </p:nvCxnSpPr>
          <p:spPr bwMode="auto">
            <a:xfrm flipH="1">
              <a:off x="8113554" y="4095750"/>
              <a:ext cx="515303" cy="102106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41" name="AutoShape 175"/>
            <p:cNvCxnSpPr>
              <a:cxnSpLocks noChangeShapeType="1"/>
              <a:stCxn id="8237" idx="4"/>
              <a:endCxn id="8224" idx="0"/>
            </p:cNvCxnSpPr>
            <p:nvPr/>
          </p:nvCxnSpPr>
          <p:spPr bwMode="auto">
            <a:xfrm flipH="1">
              <a:off x="5857875" y="3592513"/>
              <a:ext cx="1387475" cy="155416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42" name="AutoShape 176"/>
            <p:cNvCxnSpPr>
              <a:cxnSpLocks noChangeShapeType="1"/>
              <a:stCxn id="8235" idx="4"/>
              <a:endCxn id="8224" idx="0"/>
            </p:cNvCxnSpPr>
            <p:nvPr/>
          </p:nvCxnSpPr>
          <p:spPr bwMode="auto">
            <a:xfrm flipH="1">
              <a:off x="5857875" y="3797300"/>
              <a:ext cx="2090738" cy="13493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43" name="AutoShape 177"/>
            <p:cNvCxnSpPr>
              <a:cxnSpLocks noChangeShapeType="1"/>
              <a:stCxn id="8236" idx="4"/>
              <a:endCxn id="8224" idx="0"/>
            </p:cNvCxnSpPr>
            <p:nvPr/>
          </p:nvCxnSpPr>
          <p:spPr bwMode="auto">
            <a:xfrm flipH="1">
              <a:off x="5857875" y="4095750"/>
              <a:ext cx="2771775" cy="10509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244" name="Text Box 83"/>
            <p:cNvSpPr txBox="1">
              <a:spLocks noChangeArrowheads="1"/>
            </p:cNvSpPr>
            <p:nvPr/>
          </p:nvSpPr>
          <p:spPr bwMode="auto">
            <a:xfrm>
              <a:off x="7648575" y="4719638"/>
              <a:ext cx="412750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600" dirty="0">
                  <a:latin typeface="Arial" panose="020B0604020202020204" pitchFamily="34" charset="0"/>
                </a:rPr>
                <a:t>a</a:t>
              </a:r>
              <a:r>
                <a:rPr lang="nl-NL" sz="1600" baseline="-25000" dirty="0">
                  <a:latin typeface="Arial" panose="020B0604020202020204" pitchFamily="34" charset="0"/>
                </a:rPr>
                <a:t>m</a:t>
              </a:r>
              <a:endParaRPr lang="nl-NL" sz="1600" dirty="0">
                <a:solidFill>
                  <a:srgbClr val="F9353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45" name="Text Box 83"/>
            <p:cNvSpPr txBox="1">
              <a:spLocks noChangeArrowheads="1"/>
            </p:cNvSpPr>
            <p:nvPr/>
          </p:nvSpPr>
          <p:spPr bwMode="auto">
            <a:xfrm>
              <a:off x="8131175" y="4757738"/>
              <a:ext cx="41229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600" dirty="0">
                  <a:latin typeface="Arial" panose="020B0604020202020204" pitchFamily="34" charset="0"/>
                </a:rPr>
                <a:t>e</a:t>
              </a:r>
              <a:r>
                <a:rPr lang="nl-NL" sz="1600" baseline="-25000" dirty="0">
                  <a:latin typeface="Arial" panose="020B0604020202020204" pitchFamily="34" charset="0"/>
                </a:rPr>
                <a:t>m</a:t>
              </a:r>
              <a:endParaRPr lang="nl-NL" sz="1600" dirty="0">
                <a:solidFill>
                  <a:srgbClr val="F9353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46" name="Text Box 83"/>
            <p:cNvSpPr txBox="1">
              <a:spLocks noChangeArrowheads="1"/>
            </p:cNvSpPr>
            <p:nvPr/>
          </p:nvSpPr>
          <p:spPr bwMode="auto">
            <a:xfrm>
              <a:off x="7961313" y="4343400"/>
              <a:ext cx="40107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600" dirty="0">
                  <a:latin typeface="Arial" panose="020B0604020202020204" pitchFamily="34" charset="0"/>
                </a:rPr>
                <a:t>c</a:t>
              </a:r>
              <a:r>
                <a:rPr lang="nl-NL" sz="1600" baseline="-25000" dirty="0">
                  <a:latin typeface="Arial" panose="020B0604020202020204" pitchFamily="34" charset="0"/>
                </a:rPr>
                <a:t>m</a:t>
              </a:r>
              <a:endParaRPr lang="nl-NL" sz="1600" dirty="0">
                <a:solidFill>
                  <a:srgbClr val="F9353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47" name="Text Box 83"/>
            <p:cNvSpPr txBox="1">
              <a:spLocks noChangeArrowheads="1"/>
            </p:cNvSpPr>
            <p:nvPr/>
          </p:nvSpPr>
          <p:spPr bwMode="auto">
            <a:xfrm rot="20352740">
              <a:off x="6932157" y="4594503"/>
              <a:ext cx="38985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800" dirty="0" smtClean="0">
                  <a:latin typeface="Arial" panose="020B0604020202020204" pitchFamily="34" charset="0"/>
                </a:rPr>
                <a:t>e</a:t>
              </a:r>
              <a:r>
                <a:rPr lang="nl-NL" sz="1800" baseline="-25000" dirty="0" smtClean="0">
                  <a:latin typeface="Arial" panose="020B0604020202020204" pitchFamily="34" charset="0"/>
                </a:rPr>
                <a:t>c</a:t>
              </a:r>
              <a:endParaRPr lang="nl-NL" sz="18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48" name="Text Box 83"/>
            <p:cNvSpPr txBox="1">
              <a:spLocks noChangeArrowheads="1"/>
            </p:cNvSpPr>
            <p:nvPr/>
          </p:nvSpPr>
          <p:spPr bwMode="auto">
            <a:xfrm rot="19705979">
              <a:off x="6929837" y="4240491"/>
              <a:ext cx="37702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800" dirty="0" smtClean="0">
                  <a:latin typeface="Arial" panose="020B0604020202020204" pitchFamily="34" charset="0"/>
                </a:rPr>
                <a:t>c</a:t>
              </a:r>
              <a:r>
                <a:rPr lang="nl-NL" sz="1800" baseline="-25000" dirty="0" smtClean="0">
                  <a:latin typeface="Arial" panose="020B0604020202020204" pitchFamily="34" charset="0"/>
                </a:rPr>
                <a:t>c</a:t>
              </a:r>
              <a:endParaRPr lang="nl-NL" sz="18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49" name="Text Box 83"/>
            <p:cNvSpPr txBox="1">
              <a:spLocks noChangeArrowheads="1"/>
            </p:cNvSpPr>
            <p:nvPr/>
          </p:nvSpPr>
          <p:spPr bwMode="auto">
            <a:xfrm rot="18727200">
              <a:off x="6621463" y="4057650"/>
              <a:ext cx="366713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600" dirty="0" smtClean="0">
                  <a:latin typeface="Arial" panose="020B0604020202020204" pitchFamily="34" charset="0"/>
                </a:rPr>
                <a:t>a</a:t>
              </a:r>
              <a:r>
                <a:rPr lang="nl-NL" sz="1600" baseline="-25000" dirty="0" smtClean="0">
                  <a:latin typeface="Arial" panose="020B0604020202020204" pitchFamily="34" charset="0"/>
                </a:rPr>
                <a:t>c</a:t>
              </a:r>
              <a:endParaRPr lang="nl-NL" sz="16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cxnSp>
          <p:nvCxnSpPr>
            <p:cNvPr id="8250" name="AutoShape 184"/>
            <p:cNvCxnSpPr>
              <a:cxnSpLocks noChangeShapeType="1"/>
              <a:stCxn id="8215" idx="0"/>
              <a:endCxn id="8225" idx="0"/>
            </p:cNvCxnSpPr>
            <p:nvPr/>
          </p:nvCxnSpPr>
          <p:spPr bwMode="auto">
            <a:xfrm rot="5400000" flipV="1">
              <a:off x="4773613" y="3006725"/>
              <a:ext cx="3175" cy="908050"/>
            </a:xfrm>
            <a:prstGeom prst="curvedConnector3">
              <a:avLst>
                <a:gd name="adj1" fmla="val -7200000"/>
              </a:avLst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51" name="AutoShape 185"/>
            <p:cNvCxnSpPr>
              <a:cxnSpLocks noChangeShapeType="1"/>
              <a:stCxn id="8214" idx="0"/>
              <a:endCxn id="8226" idx="0"/>
            </p:cNvCxnSpPr>
            <p:nvPr/>
          </p:nvCxnSpPr>
          <p:spPr bwMode="auto">
            <a:xfrm rot="5400000" flipV="1">
              <a:off x="4711700" y="2014538"/>
              <a:ext cx="6350" cy="2309813"/>
            </a:xfrm>
            <a:prstGeom prst="curvedConnector3">
              <a:avLst>
                <a:gd name="adj1" fmla="val -6550000"/>
              </a:avLst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52" name="AutoShape 186"/>
            <p:cNvCxnSpPr>
              <a:cxnSpLocks noChangeShapeType="1"/>
              <a:stCxn id="8202" idx="0"/>
              <a:endCxn id="8235" idx="0"/>
            </p:cNvCxnSpPr>
            <p:nvPr/>
          </p:nvCxnSpPr>
          <p:spPr bwMode="auto">
            <a:xfrm rot="16200000">
              <a:off x="4525963" y="-260350"/>
              <a:ext cx="4763" cy="6840538"/>
            </a:xfrm>
            <a:prstGeom prst="curvedConnector3">
              <a:avLst>
                <a:gd name="adj1" fmla="val 32700009"/>
              </a:avLst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53" name="AutoShape 188"/>
            <p:cNvCxnSpPr>
              <a:cxnSpLocks noChangeShapeType="1"/>
              <a:stCxn id="8209" idx="0"/>
              <a:endCxn id="8237" idx="0"/>
            </p:cNvCxnSpPr>
            <p:nvPr/>
          </p:nvCxnSpPr>
          <p:spPr bwMode="auto">
            <a:xfrm rot="16200000">
              <a:off x="4554538" y="266700"/>
              <a:ext cx="4763" cy="5376863"/>
            </a:xfrm>
            <a:prstGeom prst="curvedConnector3">
              <a:avLst>
                <a:gd name="adj1" fmla="val 17566662"/>
              </a:avLst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254" name="Text Box 226"/>
            <p:cNvSpPr txBox="1">
              <a:spLocks noChangeArrowheads="1"/>
            </p:cNvSpPr>
            <p:nvPr/>
          </p:nvSpPr>
          <p:spPr bwMode="auto">
            <a:xfrm>
              <a:off x="4079875" y="2133600"/>
              <a:ext cx="1025525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en-US" sz="1200"/>
                <a:t>MZ=1 / DZ=.5</a:t>
              </a:r>
              <a:endParaRPr lang="nl-NL" sz="1200"/>
            </a:p>
          </p:txBody>
        </p:sp>
        <p:sp>
          <p:nvSpPr>
            <p:cNvPr id="8255" name="Text Box 227"/>
            <p:cNvSpPr txBox="1">
              <a:spLocks noChangeArrowheads="1"/>
            </p:cNvSpPr>
            <p:nvPr/>
          </p:nvSpPr>
          <p:spPr bwMode="auto">
            <a:xfrm>
              <a:off x="4530725" y="3200400"/>
              <a:ext cx="574675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sz="1200"/>
                <a:t>MZ=1 </a:t>
              </a:r>
            </a:p>
            <a:p>
              <a:pPr eaLnBrk="1" hangingPunct="1"/>
              <a:r>
                <a:rPr lang="en-US" sz="1200"/>
                <a:t>DZ=.5</a:t>
              </a:r>
              <a:endParaRPr lang="nl-NL" sz="1200"/>
            </a:p>
          </p:txBody>
        </p:sp>
        <p:sp>
          <p:nvSpPr>
            <p:cNvPr id="8256" name="Text Box 228"/>
            <p:cNvSpPr txBox="1">
              <a:spLocks noChangeArrowheads="1"/>
            </p:cNvSpPr>
            <p:nvPr/>
          </p:nvSpPr>
          <p:spPr bwMode="auto">
            <a:xfrm>
              <a:off x="4114800" y="1600200"/>
              <a:ext cx="920750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sz="1200"/>
                <a:t>MZ = DZ = 1</a:t>
              </a:r>
              <a:endParaRPr lang="nl-NL" sz="1200"/>
            </a:p>
          </p:txBody>
        </p:sp>
        <p:sp>
          <p:nvSpPr>
            <p:cNvPr id="8257" name="Text Box 229"/>
            <p:cNvSpPr txBox="1">
              <a:spLocks noChangeArrowheads="1"/>
            </p:cNvSpPr>
            <p:nvPr/>
          </p:nvSpPr>
          <p:spPr bwMode="auto">
            <a:xfrm>
              <a:off x="4114800" y="2743200"/>
              <a:ext cx="920750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sz="1200"/>
                <a:t>MZ = DZ = 1</a:t>
              </a:r>
              <a:endParaRPr lang="nl-NL" sz="1200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311366" y="199124"/>
            <a:ext cx="874887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M as a random regressor, with its own ACE + </a:t>
            </a:r>
          </a:p>
          <a:p>
            <a:r>
              <a:rPr lang="nl-NL" dirty="0" smtClean="0"/>
              <a:t>ACE cross loadings.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6769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Box 63"/>
          <p:cNvSpPr txBox="1"/>
          <p:nvPr/>
        </p:nvSpPr>
        <p:spPr>
          <a:xfrm>
            <a:off x="66976" y="457200"/>
            <a:ext cx="90505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Can we treat M as a fixed effect in this manner?</a:t>
            </a:r>
            <a:endParaRPr lang="nl-NL" dirty="0"/>
          </a:p>
        </p:txBody>
      </p:sp>
      <p:grpSp>
        <p:nvGrpSpPr>
          <p:cNvPr id="65" name="Group 64"/>
          <p:cNvGrpSpPr/>
          <p:nvPr/>
        </p:nvGrpSpPr>
        <p:grpSpPr>
          <a:xfrm>
            <a:off x="762000" y="1371600"/>
            <a:ext cx="7772400" cy="4191000"/>
            <a:chOff x="1447800" y="2590800"/>
            <a:chExt cx="6248400" cy="3194698"/>
          </a:xfrm>
        </p:grpSpPr>
        <p:pic>
          <p:nvPicPr>
            <p:cNvPr id="66" name="Picture 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47800" y="2926651"/>
              <a:ext cx="6248400" cy="28588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7" name="Tekstvak 4"/>
            <p:cNvSpPr txBox="1"/>
            <p:nvPr/>
          </p:nvSpPr>
          <p:spPr>
            <a:xfrm>
              <a:off x="2971800" y="2590800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400" dirty="0" smtClean="0"/>
                <a:t>1/.5</a:t>
              </a:r>
              <a:endParaRPr lang="en-US" sz="1400" dirty="0"/>
            </a:p>
          </p:txBody>
        </p:sp>
        <p:sp>
          <p:nvSpPr>
            <p:cNvPr id="68" name="Tekstvak 6"/>
            <p:cNvSpPr txBox="1"/>
            <p:nvPr/>
          </p:nvSpPr>
          <p:spPr>
            <a:xfrm>
              <a:off x="4572000" y="2590800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400" dirty="0" smtClean="0"/>
                <a:t>1</a:t>
              </a:r>
              <a:endParaRPr lang="en-US" sz="1400" dirty="0"/>
            </a:p>
          </p:txBody>
        </p:sp>
      </p:grpSp>
      <p:sp>
        <p:nvSpPr>
          <p:cNvPr id="69" name="TextBox 68"/>
          <p:cNvSpPr txBox="1"/>
          <p:nvPr/>
        </p:nvSpPr>
        <p:spPr>
          <a:xfrm>
            <a:off x="3393825" y="5791200"/>
            <a:ext cx="381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Not generally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0132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6" name="Group 290"/>
          <p:cNvGrpSpPr>
            <a:grpSpLocks/>
          </p:cNvGrpSpPr>
          <p:nvPr/>
        </p:nvGrpSpPr>
        <p:grpSpPr bwMode="auto">
          <a:xfrm>
            <a:off x="5615" y="1219200"/>
            <a:ext cx="8932863" cy="4233863"/>
            <a:chOff x="10" y="1008"/>
            <a:chExt cx="5627" cy="2667"/>
          </a:xfrm>
        </p:grpSpPr>
        <p:sp>
          <p:nvSpPr>
            <p:cNvPr id="8198" name="Oval 77"/>
            <p:cNvSpPr>
              <a:spLocks noChangeArrowheads="1"/>
            </p:cNvSpPr>
            <p:nvPr/>
          </p:nvSpPr>
          <p:spPr bwMode="auto">
            <a:xfrm>
              <a:off x="1560" y="1859"/>
              <a:ext cx="403" cy="40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1600" b="1">
                  <a:latin typeface="Arial" panose="020B0604020202020204" pitchFamily="34" charset="0"/>
                </a:rPr>
                <a:t>E</a:t>
              </a:r>
              <a:r>
                <a:rPr lang="nl-NL" sz="1600" b="1" baseline="-25000">
                  <a:latin typeface="Arial" panose="020B0604020202020204" pitchFamily="34" charset="0"/>
                </a:rPr>
                <a:t>u</a:t>
              </a:r>
            </a:p>
          </p:txBody>
        </p:sp>
        <p:sp>
          <p:nvSpPr>
            <p:cNvPr id="8199" name="Rectangle 78"/>
            <p:cNvSpPr>
              <a:spLocks noChangeArrowheads="1"/>
            </p:cNvSpPr>
            <p:nvPr/>
          </p:nvSpPr>
          <p:spPr bwMode="auto">
            <a:xfrm>
              <a:off x="1992" y="3245"/>
              <a:ext cx="488" cy="43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2000" b="1">
                  <a:latin typeface="Arial" panose="020B0604020202020204" pitchFamily="34" charset="0"/>
                </a:rPr>
                <a:t>T1</a:t>
              </a:r>
            </a:p>
          </p:txBody>
        </p:sp>
        <p:cxnSp>
          <p:nvCxnSpPr>
            <p:cNvPr id="8200" name="AutoShape 80"/>
            <p:cNvCxnSpPr>
              <a:cxnSpLocks noChangeShapeType="1"/>
              <a:stCxn id="8198" idx="4"/>
              <a:endCxn id="8199" idx="0"/>
            </p:cNvCxnSpPr>
            <p:nvPr/>
          </p:nvCxnSpPr>
          <p:spPr bwMode="auto">
            <a:xfrm rot="16200000" flipH="1">
              <a:off x="1507" y="2517"/>
              <a:ext cx="983" cy="47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201" name="Text Box 83"/>
            <p:cNvSpPr txBox="1">
              <a:spLocks noChangeArrowheads="1"/>
            </p:cNvSpPr>
            <p:nvPr/>
          </p:nvSpPr>
          <p:spPr bwMode="auto">
            <a:xfrm>
              <a:off x="2266" y="2824"/>
              <a:ext cx="61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 dirty="0">
                  <a:latin typeface="Arial" panose="020B0604020202020204" pitchFamily="34" charset="0"/>
                </a:rPr>
                <a:t>a</a:t>
              </a:r>
              <a:r>
                <a:rPr lang="nl-NL" sz="1200" baseline="-25000" dirty="0">
                  <a:latin typeface="Arial" panose="020B0604020202020204" pitchFamily="34" charset="0"/>
                </a:rPr>
                <a:t>u</a:t>
              </a:r>
              <a:r>
                <a:rPr lang="nl-NL" sz="1200" dirty="0">
                  <a:latin typeface="Arial" panose="020B0604020202020204" pitchFamily="34" charset="0"/>
                </a:rPr>
                <a:t> + </a:t>
              </a:r>
              <a:r>
                <a:rPr lang="nl-NL" sz="1200" dirty="0" smtClean="0">
                  <a:latin typeface="Arial" panose="020B0604020202020204" pitchFamily="34" charset="0"/>
                </a:rPr>
                <a:t>b</a:t>
              </a:r>
              <a:r>
                <a:rPr lang="nl-NL" sz="1200" baseline="-25000" dirty="0" smtClean="0">
                  <a:latin typeface="Arial" panose="020B0604020202020204" pitchFamily="34" charset="0"/>
                </a:rPr>
                <a:t>au</a:t>
              </a:r>
              <a:r>
                <a:rPr lang="nl-NL" sz="1200" dirty="0" smtClean="0">
                  <a:latin typeface="Arial" panose="020B0604020202020204" pitchFamily="34" charset="0"/>
                </a:rPr>
                <a:t>*</a:t>
              </a:r>
              <a:r>
                <a:rPr lang="nl-NL" sz="12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M</a:t>
              </a:r>
              <a:r>
                <a:rPr lang="nl-NL" sz="1200" b="1" dirty="0" smtClean="0">
                  <a:solidFill>
                    <a:srgbClr val="FF0000"/>
                  </a:solidFill>
                  <a:latin typeface="Arial" panose="020B0604020202020204" pitchFamily="34" charset="0"/>
                </a:rPr>
                <a:t>1</a:t>
              </a:r>
              <a:endParaRPr lang="nl-NL" sz="12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02" name="Oval 94"/>
            <p:cNvSpPr>
              <a:spLocks noChangeArrowheads="1"/>
            </p:cNvSpPr>
            <p:nvPr/>
          </p:nvSpPr>
          <p:spPr bwMode="auto">
            <a:xfrm>
              <a:off x="496" y="1992"/>
              <a:ext cx="404" cy="40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1600" b="1">
                  <a:latin typeface="Arial" panose="020B0604020202020204" pitchFamily="34" charset="0"/>
                </a:rPr>
                <a:t>C</a:t>
              </a:r>
              <a:r>
                <a:rPr lang="nl-NL" sz="1600" b="1" baseline="-25000">
                  <a:latin typeface="Arial" panose="020B0604020202020204" pitchFamily="34" charset="0"/>
                </a:rPr>
                <a:t>c</a:t>
              </a:r>
            </a:p>
          </p:txBody>
        </p:sp>
        <p:sp>
          <p:nvSpPr>
            <p:cNvPr id="8203" name="Rectangle 95"/>
            <p:cNvSpPr>
              <a:spLocks noChangeArrowheads="1"/>
            </p:cNvSpPr>
            <p:nvPr/>
          </p:nvSpPr>
          <p:spPr bwMode="auto">
            <a:xfrm>
              <a:off x="492" y="3245"/>
              <a:ext cx="488" cy="43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2000" b="1" dirty="0" smtClean="0">
                  <a:latin typeface="Arial" panose="020B0604020202020204" pitchFamily="34" charset="0"/>
                </a:rPr>
                <a:t>M1</a:t>
              </a:r>
              <a:endParaRPr lang="nl-NL" sz="2000" b="1" dirty="0">
                <a:latin typeface="Arial" panose="020B0604020202020204" pitchFamily="34" charset="0"/>
              </a:endParaRPr>
            </a:p>
          </p:txBody>
        </p:sp>
        <p:cxnSp>
          <p:nvCxnSpPr>
            <p:cNvPr id="8204" name="AutoShape 80"/>
            <p:cNvCxnSpPr>
              <a:cxnSpLocks noChangeShapeType="1"/>
              <a:stCxn id="8202" idx="4"/>
              <a:endCxn id="8203" idx="0"/>
            </p:cNvCxnSpPr>
            <p:nvPr/>
          </p:nvCxnSpPr>
          <p:spPr bwMode="auto">
            <a:xfrm rot="16200000" flipH="1">
              <a:off x="292" y="2801"/>
              <a:ext cx="850" cy="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205" name="Text Box 83"/>
            <p:cNvSpPr txBox="1">
              <a:spLocks noChangeArrowheads="1"/>
            </p:cNvSpPr>
            <p:nvPr/>
          </p:nvSpPr>
          <p:spPr bwMode="auto">
            <a:xfrm>
              <a:off x="792" y="2962"/>
              <a:ext cx="302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2000" b="1" dirty="0">
                  <a:solidFill>
                    <a:srgbClr val="00B050"/>
                  </a:solidFill>
                  <a:latin typeface="Arial" panose="020B0604020202020204" pitchFamily="34" charset="0"/>
                </a:rPr>
                <a:t>a</a:t>
              </a:r>
              <a:r>
                <a:rPr lang="nl-NL" sz="2000" b="1" baseline="-25000" dirty="0">
                  <a:solidFill>
                    <a:srgbClr val="00B050"/>
                  </a:solidFill>
                  <a:latin typeface="Arial" panose="020B0604020202020204" pitchFamily="34" charset="0"/>
                </a:rPr>
                <a:t>m</a:t>
              </a:r>
              <a:endParaRPr lang="nl-NL" sz="2000" b="1" dirty="0">
                <a:solidFill>
                  <a:srgbClr val="00B050"/>
                </a:solidFill>
                <a:latin typeface="Arial" panose="020B0604020202020204" pitchFamily="34" charset="0"/>
              </a:endParaRPr>
            </a:p>
          </p:txBody>
        </p:sp>
        <p:cxnSp>
          <p:nvCxnSpPr>
            <p:cNvPr id="8206" name="Straight Arrow Connector 73"/>
            <p:cNvCxnSpPr>
              <a:cxnSpLocks noChangeShapeType="1"/>
              <a:stCxn id="8202" idx="4"/>
              <a:endCxn id="8199" idx="0"/>
            </p:cNvCxnSpPr>
            <p:nvPr/>
          </p:nvCxnSpPr>
          <p:spPr bwMode="auto">
            <a:xfrm>
              <a:off x="698" y="2395"/>
              <a:ext cx="1538" cy="85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207" name="Text Box 83"/>
            <p:cNvSpPr txBox="1">
              <a:spLocks noChangeArrowheads="1"/>
            </p:cNvSpPr>
            <p:nvPr/>
          </p:nvSpPr>
          <p:spPr bwMode="auto">
            <a:xfrm rot="2541597">
              <a:off x="1379" y="2530"/>
              <a:ext cx="31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2400" dirty="0">
                  <a:solidFill>
                    <a:srgbClr val="00B0F0"/>
                  </a:solidFill>
                  <a:latin typeface="Arial" panose="020B0604020202020204" pitchFamily="34" charset="0"/>
                </a:rPr>
                <a:t>a</a:t>
              </a:r>
              <a:r>
                <a:rPr lang="nl-NL" sz="2400" baseline="-25000" dirty="0">
                  <a:solidFill>
                    <a:srgbClr val="00B0F0"/>
                  </a:solidFill>
                  <a:latin typeface="Arial" panose="020B0604020202020204" pitchFamily="34" charset="0"/>
                </a:rPr>
                <a:t>c</a:t>
              </a:r>
              <a:r>
                <a:rPr lang="nl-NL" sz="1200" dirty="0">
                  <a:solidFill>
                    <a:srgbClr val="00B0F0"/>
                  </a:solidFill>
                  <a:latin typeface="Arial" panose="020B0604020202020204" pitchFamily="34" charset="0"/>
                </a:rPr>
                <a:t> </a:t>
              </a:r>
              <a:endParaRPr lang="nl-NL" sz="1200" b="1" dirty="0">
                <a:solidFill>
                  <a:srgbClr val="00B0F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08" name="Oval 94"/>
            <p:cNvSpPr>
              <a:spLocks noChangeArrowheads="1"/>
            </p:cNvSpPr>
            <p:nvPr/>
          </p:nvSpPr>
          <p:spPr bwMode="auto">
            <a:xfrm>
              <a:off x="10" y="2179"/>
              <a:ext cx="403" cy="40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1600" b="1">
                  <a:latin typeface="Arial" panose="020B0604020202020204" pitchFamily="34" charset="0"/>
                </a:rPr>
                <a:t>E</a:t>
              </a:r>
              <a:r>
                <a:rPr lang="nl-NL" sz="1600" b="1" baseline="-25000">
                  <a:latin typeface="Arial" panose="020B0604020202020204" pitchFamily="34" charset="0"/>
                </a:rPr>
                <a:t>c</a:t>
              </a:r>
            </a:p>
          </p:txBody>
        </p:sp>
        <p:sp>
          <p:nvSpPr>
            <p:cNvPr id="8209" name="Oval 94"/>
            <p:cNvSpPr>
              <a:spLocks noChangeArrowheads="1"/>
            </p:cNvSpPr>
            <p:nvPr/>
          </p:nvSpPr>
          <p:spPr bwMode="auto">
            <a:xfrm>
              <a:off x="975" y="1863"/>
              <a:ext cx="403" cy="40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1600" b="1">
                  <a:latin typeface="Arial" panose="020B0604020202020204" pitchFamily="34" charset="0"/>
                </a:rPr>
                <a:t>A</a:t>
              </a:r>
              <a:r>
                <a:rPr lang="nl-NL" sz="1600" b="1" baseline="-25000">
                  <a:latin typeface="Arial" panose="020B0604020202020204" pitchFamily="34" charset="0"/>
                </a:rPr>
                <a:t>c</a:t>
              </a:r>
            </a:p>
          </p:txBody>
        </p:sp>
        <p:cxnSp>
          <p:nvCxnSpPr>
            <p:cNvPr id="8210" name="Straight Arrow Connector 101"/>
            <p:cNvCxnSpPr>
              <a:cxnSpLocks noChangeShapeType="1"/>
              <a:stCxn id="8209" idx="4"/>
              <a:endCxn id="8199" idx="0"/>
            </p:cNvCxnSpPr>
            <p:nvPr/>
          </p:nvCxnSpPr>
          <p:spPr bwMode="auto">
            <a:xfrm>
              <a:off x="1177" y="2266"/>
              <a:ext cx="1059" cy="979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11" name="Straight Arrow Connector 103"/>
            <p:cNvCxnSpPr>
              <a:cxnSpLocks noChangeShapeType="1"/>
            </p:cNvCxnSpPr>
            <p:nvPr/>
          </p:nvCxnSpPr>
          <p:spPr bwMode="auto">
            <a:xfrm>
              <a:off x="235" y="2590"/>
              <a:ext cx="2024" cy="662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6" name="Straight Arrow Connector 105"/>
            <p:cNvCxnSpPr>
              <a:stCxn id="8208" idx="4"/>
              <a:endCxn id="8203" idx="0"/>
            </p:cNvCxnSpPr>
            <p:nvPr/>
          </p:nvCxnSpPr>
          <p:spPr>
            <a:xfrm rot="16200000" flipH="1">
              <a:off x="143" y="2652"/>
              <a:ext cx="662" cy="52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Arrow Connector 107"/>
            <p:cNvCxnSpPr/>
            <p:nvPr/>
          </p:nvCxnSpPr>
          <p:spPr>
            <a:xfrm rot="5400000">
              <a:off x="491" y="2535"/>
              <a:ext cx="979" cy="441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14" name="Oval 77"/>
            <p:cNvSpPr>
              <a:spLocks noChangeArrowheads="1"/>
            </p:cNvSpPr>
            <p:nvPr/>
          </p:nvSpPr>
          <p:spPr bwMode="auto">
            <a:xfrm>
              <a:off x="2040" y="1995"/>
              <a:ext cx="403" cy="40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1600" b="1">
                  <a:latin typeface="Arial" panose="020B0604020202020204" pitchFamily="34" charset="0"/>
                </a:rPr>
                <a:t>C</a:t>
              </a:r>
              <a:r>
                <a:rPr lang="nl-NL" sz="1600" b="1" baseline="-25000">
                  <a:latin typeface="Arial" panose="020B0604020202020204" pitchFamily="34" charset="0"/>
                </a:rPr>
                <a:t>u</a:t>
              </a:r>
            </a:p>
          </p:txBody>
        </p:sp>
        <p:sp>
          <p:nvSpPr>
            <p:cNvPr id="8215" name="Oval 77"/>
            <p:cNvSpPr>
              <a:spLocks noChangeArrowheads="1"/>
            </p:cNvSpPr>
            <p:nvPr/>
          </p:nvSpPr>
          <p:spPr bwMode="auto">
            <a:xfrm>
              <a:off x="2520" y="2179"/>
              <a:ext cx="403" cy="40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1600" b="1">
                  <a:latin typeface="Arial" panose="020B0604020202020204" pitchFamily="34" charset="0"/>
                </a:rPr>
                <a:t>A</a:t>
              </a:r>
              <a:r>
                <a:rPr lang="nl-NL" sz="1600" b="1" baseline="-25000">
                  <a:latin typeface="Arial" panose="020B0604020202020204" pitchFamily="34" charset="0"/>
                </a:rPr>
                <a:t>u</a:t>
              </a:r>
            </a:p>
          </p:txBody>
        </p:sp>
        <p:cxnSp>
          <p:nvCxnSpPr>
            <p:cNvPr id="112" name="Straight Arrow Connector 111"/>
            <p:cNvCxnSpPr>
              <a:stCxn id="8214" idx="4"/>
              <a:endCxn id="8199" idx="0"/>
            </p:cNvCxnSpPr>
            <p:nvPr/>
          </p:nvCxnSpPr>
          <p:spPr>
            <a:xfrm rot="5400000">
              <a:off x="1827" y="2806"/>
              <a:ext cx="847" cy="6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Arrow Connector 113"/>
            <p:cNvCxnSpPr>
              <a:stCxn id="8215" idx="4"/>
              <a:endCxn id="8199" idx="0"/>
            </p:cNvCxnSpPr>
            <p:nvPr/>
          </p:nvCxnSpPr>
          <p:spPr>
            <a:xfrm rot="5400000">
              <a:off x="2147" y="2672"/>
              <a:ext cx="662" cy="485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18" name="Text Box 83"/>
            <p:cNvSpPr txBox="1">
              <a:spLocks noChangeArrowheads="1"/>
            </p:cNvSpPr>
            <p:nvPr/>
          </p:nvSpPr>
          <p:spPr bwMode="auto">
            <a:xfrm rot="1837485">
              <a:off x="1230" y="2685"/>
              <a:ext cx="278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2400" dirty="0" smtClean="0">
                  <a:solidFill>
                    <a:srgbClr val="00B0F0"/>
                  </a:solidFill>
                  <a:latin typeface="Arial" panose="020B0604020202020204" pitchFamily="34" charset="0"/>
                </a:rPr>
                <a:t>c</a:t>
              </a:r>
              <a:r>
                <a:rPr lang="nl-NL" sz="2400" baseline="-25000" dirty="0" smtClean="0">
                  <a:solidFill>
                    <a:srgbClr val="00B0F0"/>
                  </a:solidFill>
                  <a:latin typeface="Arial" panose="020B0604020202020204" pitchFamily="34" charset="0"/>
                </a:rPr>
                <a:t>c</a:t>
              </a:r>
              <a:endParaRPr lang="nl-NL" sz="2400" b="1" dirty="0">
                <a:solidFill>
                  <a:srgbClr val="00B0F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19" name="Text Box 83"/>
            <p:cNvSpPr txBox="1">
              <a:spLocks noChangeArrowheads="1"/>
            </p:cNvSpPr>
            <p:nvPr/>
          </p:nvSpPr>
          <p:spPr bwMode="auto">
            <a:xfrm rot="1026321">
              <a:off x="1207" y="2871"/>
              <a:ext cx="31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2400" dirty="0">
                  <a:solidFill>
                    <a:srgbClr val="00B0F0"/>
                  </a:solidFill>
                  <a:latin typeface="Arial" panose="020B0604020202020204" pitchFamily="34" charset="0"/>
                </a:rPr>
                <a:t>e</a:t>
              </a:r>
              <a:r>
                <a:rPr lang="nl-NL" sz="2400" baseline="-25000" dirty="0">
                  <a:solidFill>
                    <a:srgbClr val="00B0F0"/>
                  </a:solidFill>
                  <a:latin typeface="Arial" panose="020B0604020202020204" pitchFamily="34" charset="0"/>
                </a:rPr>
                <a:t>c</a:t>
              </a:r>
              <a:r>
                <a:rPr lang="nl-NL" sz="1200" dirty="0">
                  <a:latin typeface="Arial" panose="020B0604020202020204" pitchFamily="34" charset="0"/>
                </a:rPr>
                <a:t> </a:t>
              </a:r>
              <a:endParaRPr lang="nl-NL" sz="12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20" name="Text Box 83"/>
            <p:cNvSpPr txBox="1">
              <a:spLocks noChangeArrowheads="1"/>
            </p:cNvSpPr>
            <p:nvPr/>
          </p:nvSpPr>
          <p:spPr bwMode="auto">
            <a:xfrm>
              <a:off x="457" y="2426"/>
              <a:ext cx="302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2000" b="1" dirty="0">
                  <a:solidFill>
                    <a:srgbClr val="00B050"/>
                  </a:solidFill>
                  <a:latin typeface="Arial" panose="020B0604020202020204" pitchFamily="34" charset="0"/>
                </a:rPr>
                <a:t>c</a:t>
              </a:r>
              <a:r>
                <a:rPr lang="nl-NL" sz="2000" b="1" baseline="-25000" dirty="0">
                  <a:solidFill>
                    <a:srgbClr val="00B050"/>
                  </a:solidFill>
                  <a:latin typeface="Arial" panose="020B0604020202020204" pitchFamily="34" charset="0"/>
                </a:rPr>
                <a:t>m</a:t>
              </a:r>
              <a:endParaRPr lang="nl-NL" sz="2000" b="1" dirty="0">
                <a:solidFill>
                  <a:srgbClr val="00B05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21" name="Text Box 83"/>
            <p:cNvSpPr txBox="1">
              <a:spLocks noChangeArrowheads="1"/>
            </p:cNvSpPr>
            <p:nvPr/>
          </p:nvSpPr>
          <p:spPr bwMode="auto">
            <a:xfrm>
              <a:off x="256" y="2879"/>
              <a:ext cx="302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2000" b="1" dirty="0">
                  <a:solidFill>
                    <a:srgbClr val="00B050"/>
                  </a:solidFill>
                  <a:latin typeface="Arial" panose="020B0604020202020204" pitchFamily="34" charset="0"/>
                </a:rPr>
                <a:t>e</a:t>
              </a:r>
              <a:r>
                <a:rPr lang="nl-NL" sz="2000" b="1" baseline="-25000" dirty="0">
                  <a:solidFill>
                    <a:srgbClr val="00B050"/>
                  </a:solidFill>
                  <a:latin typeface="Arial" panose="020B0604020202020204" pitchFamily="34" charset="0"/>
                </a:rPr>
                <a:t>m</a:t>
              </a:r>
              <a:endParaRPr lang="nl-NL" sz="2000" b="1" dirty="0">
                <a:solidFill>
                  <a:srgbClr val="00B05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22" name="Text Box 83"/>
            <p:cNvSpPr txBox="1">
              <a:spLocks noChangeArrowheads="1"/>
            </p:cNvSpPr>
            <p:nvPr/>
          </p:nvSpPr>
          <p:spPr bwMode="auto">
            <a:xfrm>
              <a:off x="2003" y="2552"/>
              <a:ext cx="60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 dirty="0">
                  <a:latin typeface="Arial" panose="020B0604020202020204" pitchFamily="34" charset="0"/>
                </a:rPr>
                <a:t>c</a:t>
              </a:r>
              <a:r>
                <a:rPr lang="nl-NL" sz="1200" baseline="-25000" dirty="0">
                  <a:latin typeface="Arial" panose="020B0604020202020204" pitchFamily="34" charset="0"/>
                </a:rPr>
                <a:t>u</a:t>
              </a:r>
              <a:r>
                <a:rPr lang="nl-NL" sz="1200" dirty="0">
                  <a:latin typeface="Arial" panose="020B0604020202020204" pitchFamily="34" charset="0"/>
                </a:rPr>
                <a:t> + </a:t>
              </a:r>
              <a:r>
                <a:rPr lang="nl-NL" sz="1200" dirty="0" smtClean="0">
                  <a:latin typeface="Arial" panose="020B0604020202020204" pitchFamily="34" charset="0"/>
                </a:rPr>
                <a:t>b</a:t>
              </a:r>
              <a:r>
                <a:rPr lang="nl-NL" sz="1200" baseline="-25000" dirty="0" smtClean="0">
                  <a:latin typeface="Arial" panose="020B0604020202020204" pitchFamily="34" charset="0"/>
                </a:rPr>
                <a:t>cu</a:t>
              </a:r>
              <a:r>
                <a:rPr lang="nl-NL" sz="1200" dirty="0" smtClean="0">
                  <a:latin typeface="Arial" panose="020B0604020202020204" pitchFamily="34" charset="0"/>
                </a:rPr>
                <a:t>*</a:t>
              </a:r>
              <a:r>
                <a:rPr lang="nl-NL" sz="12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M</a:t>
              </a:r>
              <a:r>
                <a:rPr lang="nl-NL" sz="1200" b="1" dirty="0" smtClean="0">
                  <a:solidFill>
                    <a:srgbClr val="FF0000"/>
                  </a:solidFill>
                  <a:latin typeface="Arial" panose="020B0604020202020204" pitchFamily="34" charset="0"/>
                </a:rPr>
                <a:t>1</a:t>
              </a:r>
              <a:endParaRPr lang="nl-NL" sz="12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23" name="Text Box 83"/>
            <p:cNvSpPr txBox="1">
              <a:spLocks noChangeArrowheads="1"/>
            </p:cNvSpPr>
            <p:nvPr/>
          </p:nvSpPr>
          <p:spPr bwMode="auto">
            <a:xfrm>
              <a:off x="1501" y="2345"/>
              <a:ext cx="61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 dirty="0">
                  <a:latin typeface="Arial" panose="020B0604020202020204" pitchFamily="34" charset="0"/>
                </a:rPr>
                <a:t>e</a:t>
              </a:r>
              <a:r>
                <a:rPr lang="nl-NL" sz="1200" baseline="-25000" dirty="0">
                  <a:latin typeface="Arial" panose="020B0604020202020204" pitchFamily="34" charset="0"/>
                </a:rPr>
                <a:t>u</a:t>
              </a:r>
              <a:r>
                <a:rPr lang="nl-NL" sz="1200" dirty="0">
                  <a:latin typeface="Arial" panose="020B0604020202020204" pitchFamily="34" charset="0"/>
                </a:rPr>
                <a:t> + </a:t>
              </a:r>
              <a:r>
                <a:rPr lang="nl-NL" sz="1200" dirty="0" smtClean="0">
                  <a:latin typeface="Arial" panose="020B0604020202020204" pitchFamily="34" charset="0"/>
                </a:rPr>
                <a:t>b</a:t>
              </a:r>
              <a:r>
                <a:rPr lang="nl-NL" sz="1200" baseline="-25000" dirty="0" smtClean="0">
                  <a:latin typeface="Arial" panose="020B0604020202020204" pitchFamily="34" charset="0"/>
                </a:rPr>
                <a:t>eu</a:t>
              </a:r>
              <a:r>
                <a:rPr lang="nl-NL" sz="1200" dirty="0" smtClean="0">
                  <a:latin typeface="Arial" panose="020B0604020202020204" pitchFamily="34" charset="0"/>
                </a:rPr>
                <a:t>*</a:t>
              </a:r>
              <a:r>
                <a:rPr lang="nl-NL" sz="12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M</a:t>
              </a:r>
              <a:r>
                <a:rPr lang="nl-NL" sz="1200" b="1" dirty="0" smtClean="0">
                  <a:solidFill>
                    <a:srgbClr val="FF0000"/>
                  </a:solidFill>
                  <a:latin typeface="Arial" panose="020B0604020202020204" pitchFamily="34" charset="0"/>
                </a:rPr>
                <a:t>1</a:t>
              </a:r>
              <a:endParaRPr lang="nl-NL" sz="12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24" name="Rectangle 78"/>
            <p:cNvSpPr>
              <a:spLocks noChangeArrowheads="1"/>
            </p:cNvSpPr>
            <p:nvPr/>
          </p:nvSpPr>
          <p:spPr bwMode="auto">
            <a:xfrm>
              <a:off x="3446" y="3242"/>
              <a:ext cx="488" cy="43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2000" b="1">
                  <a:latin typeface="Arial" panose="020B0604020202020204" pitchFamily="34" charset="0"/>
                </a:rPr>
                <a:t>T2</a:t>
              </a:r>
            </a:p>
          </p:txBody>
        </p:sp>
        <p:sp>
          <p:nvSpPr>
            <p:cNvPr id="8225" name="Oval 77"/>
            <p:cNvSpPr>
              <a:spLocks noChangeArrowheads="1"/>
            </p:cNvSpPr>
            <p:nvPr/>
          </p:nvSpPr>
          <p:spPr bwMode="auto">
            <a:xfrm>
              <a:off x="3092" y="2181"/>
              <a:ext cx="403" cy="40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1600" b="1">
                  <a:latin typeface="Arial" panose="020B0604020202020204" pitchFamily="34" charset="0"/>
                </a:rPr>
                <a:t>A</a:t>
              </a:r>
              <a:r>
                <a:rPr lang="nl-NL" sz="1600" b="1" baseline="-25000">
                  <a:latin typeface="Arial" panose="020B0604020202020204" pitchFamily="34" charset="0"/>
                </a:rPr>
                <a:t>u</a:t>
              </a:r>
            </a:p>
          </p:txBody>
        </p:sp>
        <p:sp>
          <p:nvSpPr>
            <p:cNvPr id="8226" name="Oval 77"/>
            <p:cNvSpPr>
              <a:spLocks noChangeArrowheads="1"/>
            </p:cNvSpPr>
            <p:nvPr/>
          </p:nvSpPr>
          <p:spPr bwMode="auto">
            <a:xfrm>
              <a:off x="3495" y="1999"/>
              <a:ext cx="403" cy="40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1600" b="1">
                  <a:latin typeface="Arial" panose="020B0604020202020204" pitchFamily="34" charset="0"/>
                </a:rPr>
                <a:t>C</a:t>
              </a:r>
              <a:r>
                <a:rPr lang="nl-NL" sz="1600" b="1" baseline="-25000">
                  <a:latin typeface="Arial" panose="020B0604020202020204" pitchFamily="34" charset="0"/>
                </a:rPr>
                <a:t>u</a:t>
              </a:r>
            </a:p>
          </p:txBody>
        </p:sp>
        <p:sp>
          <p:nvSpPr>
            <p:cNvPr id="8227" name="Oval 77"/>
            <p:cNvSpPr>
              <a:spLocks noChangeArrowheads="1"/>
            </p:cNvSpPr>
            <p:nvPr/>
          </p:nvSpPr>
          <p:spPr bwMode="auto">
            <a:xfrm>
              <a:off x="3908" y="1853"/>
              <a:ext cx="403" cy="40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1600" b="1">
                  <a:latin typeface="Arial" panose="020B0604020202020204" pitchFamily="34" charset="0"/>
                </a:rPr>
                <a:t>E</a:t>
              </a:r>
              <a:r>
                <a:rPr lang="nl-NL" sz="1600" b="1" baseline="-25000">
                  <a:latin typeface="Arial" panose="020B0604020202020204" pitchFamily="34" charset="0"/>
                </a:rPr>
                <a:t>u</a:t>
              </a:r>
            </a:p>
          </p:txBody>
        </p:sp>
        <p:cxnSp>
          <p:nvCxnSpPr>
            <p:cNvPr id="8228" name="AutoShape 149"/>
            <p:cNvCxnSpPr>
              <a:cxnSpLocks noChangeShapeType="1"/>
              <a:stCxn id="8225" idx="4"/>
              <a:endCxn id="8224" idx="0"/>
            </p:cNvCxnSpPr>
            <p:nvPr/>
          </p:nvCxnSpPr>
          <p:spPr bwMode="auto">
            <a:xfrm>
              <a:off x="3294" y="2584"/>
              <a:ext cx="396" cy="6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29" name="AutoShape 150"/>
            <p:cNvCxnSpPr>
              <a:cxnSpLocks noChangeShapeType="1"/>
              <a:stCxn id="8226" idx="4"/>
              <a:endCxn id="8224" idx="0"/>
            </p:cNvCxnSpPr>
            <p:nvPr/>
          </p:nvCxnSpPr>
          <p:spPr bwMode="auto">
            <a:xfrm flipH="1">
              <a:off x="3690" y="2402"/>
              <a:ext cx="7" cy="8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30" name="AutoShape 151"/>
            <p:cNvCxnSpPr>
              <a:cxnSpLocks noChangeShapeType="1"/>
              <a:stCxn id="8227" idx="4"/>
              <a:endCxn id="8224" idx="0"/>
            </p:cNvCxnSpPr>
            <p:nvPr/>
          </p:nvCxnSpPr>
          <p:spPr bwMode="auto">
            <a:xfrm flipH="1">
              <a:off x="3690" y="2257"/>
              <a:ext cx="420" cy="98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231" name="Text Box 83"/>
            <p:cNvSpPr txBox="1">
              <a:spLocks noChangeArrowheads="1"/>
            </p:cNvSpPr>
            <p:nvPr/>
          </p:nvSpPr>
          <p:spPr bwMode="auto">
            <a:xfrm>
              <a:off x="3714" y="2335"/>
              <a:ext cx="61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 dirty="0">
                  <a:latin typeface="Arial" panose="020B0604020202020204" pitchFamily="34" charset="0"/>
                </a:rPr>
                <a:t>e</a:t>
              </a:r>
              <a:r>
                <a:rPr lang="nl-NL" sz="1200" baseline="-25000" dirty="0">
                  <a:latin typeface="Arial" panose="020B0604020202020204" pitchFamily="34" charset="0"/>
                </a:rPr>
                <a:t>u</a:t>
              </a:r>
              <a:r>
                <a:rPr lang="nl-NL" sz="1200" dirty="0">
                  <a:latin typeface="Arial" panose="020B0604020202020204" pitchFamily="34" charset="0"/>
                </a:rPr>
                <a:t> + </a:t>
              </a:r>
              <a:r>
                <a:rPr lang="nl-NL" sz="1200" dirty="0" smtClean="0">
                  <a:latin typeface="Arial" panose="020B0604020202020204" pitchFamily="34" charset="0"/>
                </a:rPr>
                <a:t>b</a:t>
              </a:r>
              <a:r>
                <a:rPr lang="nl-NL" sz="1200" baseline="-25000" dirty="0" smtClean="0">
                  <a:latin typeface="Arial" panose="020B0604020202020204" pitchFamily="34" charset="0"/>
                </a:rPr>
                <a:t>eu</a:t>
              </a:r>
              <a:r>
                <a:rPr lang="nl-NL" sz="1200" dirty="0" smtClean="0">
                  <a:latin typeface="Arial" panose="020B0604020202020204" pitchFamily="34" charset="0"/>
                </a:rPr>
                <a:t>*</a:t>
              </a:r>
              <a:r>
                <a:rPr lang="nl-NL" sz="12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M</a:t>
              </a:r>
              <a:r>
                <a:rPr lang="nl-NL" sz="1200" b="1" dirty="0" smtClean="0">
                  <a:solidFill>
                    <a:srgbClr val="FF0000"/>
                  </a:solidFill>
                  <a:latin typeface="Arial" panose="020B0604020202020204" pitchFamily="34" charset="0"/>
                </a:rPr>
                <a:t>2</a:t>
              </a:r>
              <a:endParaRPr lang="nl-NL" sz="12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32" name="Text Box 83"/>
            <p:cNvSpPr txBox="1">
              <a:spLocks noChangeArrowheads="1"/>
            </p:cNvSpPr>
            <p:nvPr/>
          </p:nvSpPr>
          <p:spPr bwMode="auto">
            <a:xfrm>
              <a:off x="3296" y="2544"/>
              <a:ext cx="60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 dirty="0">
                  <a:latin typeface="Arial" panose="020B0604020202020204" pitchFamily="34" charset="0"/>
                </a:rPr>
                <a:t>c</a:t>
              </a:r>
              <a:r>
                <a:rPr lang="nl-NL" sz="1200" baseline="-25000" dirty="0">
                  <a:latin typeface="Arial" panose="020B0604020202020204" pitchFamily="34" charset="0"/>
                </a:rPr>
                <a:t>u</a:t>
              </a:r>
              <a:r>
                <a:rPr lang="nl-NL" sz="1200" dirty="0">
                  <a:latin typeface="Arial" panose="020B0604020202020204" pitchFamily="34" charset="0"/>
                </a:rPr>
                <a:t> + </a:t>
              </a:r>
              <a:r>
                <a:rPr lang="nl-NL" sz="1200" dirty="0" smtClean="0">
                  <a:latin typeface="Arial" panose="020B0604020202020204" pitchFamily="34" charset="0"/>
                </a:rPr>
                <a:t>b</a:t>
              </a:r>
              <a:r>
                <a:rPr lang="nl-NL" sz="1200" baseline="-25000" dirty="0" smtClean="0">
                  <a:latin typeface="Arial" panose="020B0604020202020204" pitchFamily="34" charset="0"/>
                </a:rPr>
                <a:t>cu</a:t>
              </a:r>
              <a:r>
                <a:rPr lang="nl-NL" sz="1200" dirty="0" smtClean="0">
                  <a:latin typeface="Arial" panose="020B0604020202020204" pitchFamily="34" charset="0"/>
                </a:rPr>
                <a:t>*</a:t>
              </a:r>
              <a:r>
                <a:rPr lang="nl-NL" sz="12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M</a:t>
              </a:r>
              <a:r>
                <a:rPr lang="nl-NL" sz="1200" b="1" dirty="0" smtClean="0">
                  <a:solidFill>
                    <a:srgbClr val="FF0000"/>
                  </a:solidFill>
                  <a:latin typeface="Arial" panose="020B0604020202020204" pitchFamily="34" charset="0"/>
                </a:rPr>
                <a:t>2</a:t>
              </a:r>
              <a:endParaRPr lang="nl-NL" sz="12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33" name="Text Box 83"/>
            <p:cNvSpPr txBox="1">
              <a:spLocks noChangeArrowheads="1"/>
            </p:cNvSpPr>
            <p:nvPr/>
          </p:nvSpPr>
          <p:spPr bwMode="auto">
            <a:xfrm>
              <a:off x="3022" y="2832"/>
              <a:ext cx="61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 dirty="0">
                  <a:latin typeface="Arial" panose="020B0604020202020204" pitchFamily="34" charset="0"/>
                </a:rPr>
                <a:t>a</a:t>
              </a:r>
              <a:r>
                <a:rPr lang="nl-NL" sz="1200" baseline="-25000" dirty="0">
                  <a:latin typeface="Arial" panose="020B0604020202020204" pitchFamily="34" charset="0"/>
                </a:rPr>
                <a:t>u</a:t>
              </a:r>
              <a:r>
                <a:rPr lang="nl-NL" sz="1200" dirty="0">
                  <a:latin typeface="Arial" panose="020B0604020202020204" pitchFamily="34" charset="0"/>
                </a:rPr>
                <a:t> + </a:t>
              </a:r>
              <a:r>
                <a:rPr lang="nl-NL" sz="1200" dirty="0" smtClean="0">
                  <a:latin typeface="Arial" panose="020B0604020202020204" pitchFamily="34" charset="0"/>
                </a:rPr>
                <a:t>b</a:t>
              </a:r>
              <a:r>
                <a:rPr lang="nl-NL" sz="1200" baseline="-25000" dirty="0" smtClean="0">
                  <a:latin typeface="Arial" panose="020B0604020202020204" pitchFamily="34" charset="0"/>
                </a:rPr>
                <a:t>au</a:t>
              </a:r>
              <a:r>
                <a:rPr lang="nl-NL" sz="1200" dirty="0" smtClean="0">
                  <a:latin typeface="Arial" panose="020B0604020202020204" pitchFamily="34" charset="0"/>
                </a:rPr>
                <a:t>*</a:t>
              </a:r>
              <a:r>
                <a:rPr lang="nl-NL" sz="12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M</a:t>
              </a:r>
              <a:r>
                <a:rPr lang="nl-NL" sz="1200" b="1" dirty="0" smtClean="0">
                  <a:solidFill>
                    <a:srgbClr val="FF0000"/>
                  </a:solidFill>
                  <a:latin typeface="Arial" panose="020B0604020202020204" pitchFamily="34" charset="0"/>
                </a:rPr>
                <a:t>2</a:t>
              </a:r>
              <a:endParaRPr lang="nl-NL" sz="12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34" name="Rectangle 95"/>
            <p:cNvSpPr>
              <a:spLocks noChangeArrowheads="1"/>
            </p:cNvSpPr>
            <p:nvPr/>
          </p:nvSpPr>
          <p:spPr bwMode="auto">
            <a:xfrm>
              <a:off x="4840" y="3240"/>
              <a:ext cx="488" cy="43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2000" b="1" dirty="0" smtClean="0">
                  <a:latin typeface="Arial" panose="020B0604020202020204" pitchFamily="34" charset="0"/>
                </a:rPr>
                <a:t>M2</a:t>
              </a:r>
              <a:endParaRPr lang="nl-NL" sz="2000" b="1" dirty="0">
                <a:latin typeface="Arial" panose="020B0604020202020204" pitchFamily="34" charset="0"/>
              </a:endParaRPr>
            </a:p>
          </p:txBody>
        </p:sp>
        <p:sp>
          <p:nvSpPr>
            <p:cNvPr id="8235" name="Oval 94"/>
            <p:cNvSpPr>
              <a:spLocks noChangeArrowheads="1"/>
            </p:cNvSpPr>
            <p:nvPr/>
          </p:nvSpPr>
          <p:spPr bwMode="auto">
            <a:xfrm>
              <a:off x="4805" y="1989"/>
              <a:ext cx="404" cy="40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1600" b="1">
                  <a:latin typeface="Arial" panose="020B0604020202020204" pitchFamily="34" charset="0"/>
                </a:rPr>
                <a:t>C</a:t>
              </a:r>
              <a:r>
                <a:rPr lang="nl-NL" sz="1600" b="1" baseline="-25000">
                  <a:latin typeface="Arial" panose="020B0604020202020204" pitchFamily="34" charset="0"/>
                </a:rPr>
                <a:t>c</a:t>
              </a:r>
            </a:p>
          </p:txBody>
        </p:sp>
        <p:sp>
          <p:nvSpPr>
            <p:cNvPr id="8236" name="Oval 94"/>
            <p:cNvSpPr>
              <a:spLocks noChangeArrowheads="1"/>
            </p:cNvSpPr>
            <p:nvPr/>
          </p:nvSpPr>
          <p:spPr bwMode="auto">
            <a:xfrm>
              <a:off x="5234" y="2176"/>
              <a:ext cx="403" cy="40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1600" b="1">
                  <a:latin typeface="Arial" panose="020B0604020202020204" pitchFamily="34" charset="0"/>
                </a:rPr>
                <a:t>E</a:t>
              </a:r>
              <a:r>
                <a:rPr lang="nl-NL" sz="1600" b="1" baseline="-25000">
                  <a:latin typeface="Arial" panose="020B0604020202020204" pitchFamily="34" charset="0"/>
                </a:rPr>
                <a:t>c</a:t>
              </a:r>
            </a:p>
          </p:txBody>
        </p:sp>
        <p:sp>
          <p:nvSpPr>
            <p:cNvPr id="8237" name="Oval 94"/>
            <p:cNvSpPr>
              <a:spLocks noChangeArrowheads="1"/>
            </p:cNvSpPr>
            <p:nvPr/>
          </p:nvSpPr>
          <p:spPr bwMode="auto">
            <a:xfrm>
              <a:off x="4362" y="1860"/>
              <a:ext cx="403" cy="40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1600" b="1">
                  <a:latin typeface="Arial" panose="020B0604020202020204" pitchFamily="34" charset="0"/>
                </a:rPr>
                <a:t>A</a:t>
              </a:r>
              <a:r>
                <a:rPr lang="nl-NL" sz="1600" b="1" baseline="-25000">
                  <a:latin typeface="Arial" panose="020B0604020202020204" pitchFamily="34" charset="0"/>
                </a:rPr>
                <a:t>c</a:t>
              </a:r>
            </a:p>
          </p:txBody>
        </p:sp>
        <p:cxnSp>
          <p:nvCxnSpPr>
            <p:cNvPr id="8238" name="AutoShape 172"/>
            <p:cNvCxnSpPr>
              <a:cxnSpLocks noChangeShapeType="1"/>
              <a:stCxn id="8237" idx="4"/>
              <a:endCxn id="8234" idx="0"/>
            </p:cNvCxnSpPr>
            <p:nvPr/>
          </p:nvCxnSpPr>
          <p:spPr bwMode="auto">
            <a:xfrm>
              <a:off x="4564" y="2263"/>
              <a:ext cx="520" cy="97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39" name="AutoShape 173"/>
            <p:cNvCxnSpPr>
              <a:cxnSpLocks noChangeShapeType="1"/>
              <a:stCxn id="8235" idx="4"/>
              <a:endCxn id="8234" idx="0"/>
            </p:cNvCxnSpPr>
            <p:nvPr/>
          </p:nvCxnSpPr>
          <p:spPr bwMode="auto">
            <a:xfrm>
              <a:off x="5007" y="2392"/>
              <a:ext cx="77" cy="84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40" name="AutoShape 174"/>
            <p:cNvCxnSpPr>
              <a:cxnSpLocks noChangeShapeType="1"/>
              <a:stCxn id="8236" idx="4"/>
              <a:endCxn id="8234" idx="0"/>
            </p:cNvCxnSpPr>
            <p:nvPr/>
          </p:nvCxnSpPr>
          <p:spPr bwMode="auto">
            <a:xfrm flipH="1">
              <a:off x="5084" y="2580"/>
              <a:ext cx="352" cy="66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41" name="AutoShape 175"/>
            <p:cNvCxnSpPr>
              <a:cxnSpLocks noChangeShapeType="1"/>
              <a:stCxn id="8237" idx="4"/>
              <a:endCxn id="8224" idx="0"/>
            </p:cNvCxnSpPr>
            <p:nvPr/>
          </p:nvCxnSpPr>
          <p:spPr bwMode="auto">
            <a:xfrm flipH="1">
              <a:off x="3690" y="2263"/>
              <a:ext cx="874" cy="97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42" name="AutoShape 176"/>
            <p:cNvCxnSpPr>
              <a:cxnSpLocks noChangeShapeType="1"/>
              <a:stCxn id="8235" idx="4"/>
              <a:endCxn id="8224" idx="0"/>
            </p:cNvCxnSpPr>
            <p:nvPr/>
          </p:nvCxnSpPr>
          <p:spPr bwMode="auto">
            <a:xfrm flipH="1">
              <a:off x="3690" y="2392"/>
              <a:ext cx="1317" cy="8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43" name="AutoShape 177"/>
            <p:cNvCxnSpPr>
              <a:cxnSpLocks noChangeShapeType="1"/>
              <a:stCxn id="8236" idx="4"/>
              <a:endCxn id="8224" idx="0"/>
            </p:cNvCxnSpPr>
            <p:nvPr/>
          </p:nvCxnSpPr>
          <p:spPr bwMode="auto">
            <a:xfrm flipH="1">
              <a:off x="3690" y="2580"/>
              <a:ext cx="1746" cy="6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244" name="Text Box 83"/>
            <p:cNvSpPr txBox="1">
              <a:spLocks noChangeArrowheads="1"/>
            </p:cNvSpPr>
            <p:nvPr/>
          </p:nvSpPr>
          <p:spPr bwMode="auto">
            <a:xfrm>
              <a:off x="4818" y="2973"/>
              <a:ext cx="260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600" dirty="0">
                  <a:solidFill>
                    <a:srgbClr val="00B050"/>
                  </a:solidFill>
                  <a:latin typeface="Arial" panose="020B0604020202020204" pitchFamily="34" charset="0"/>
                </a:rPr>
                <a:t>a</a:t>
              </a:r>
              <a:r>
                <a:rPr lang="nl-NL" sz="1600" baseline="-25000" dirty="0">
                  <a:solidFill>
                    <a:srgbClr val="00B050"/>
                  </a:solidFill>
                  <a:latin typeface="Arial" panose="020B0604020202020204" pitchFamily="34" charset="0"/>
                </a:rPr>
                <a:t>m</a:t>
              </a:r>
              <a:endParaRPr lang="nl-NL" sz="1600" dirty="0">
                <a:solidFill>
                  <a:srgbClr val="00B05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45" name="Text Box 83"/>
            <p:cNvSpPr txBox="1">
              <a:spLocks noChangeArrowheads="1"/>
            </p:cNvSpPr>
            <p:nvPr/>
          </p:nvSpPr>
          <p:spPr bwMode="auto">
            <a:xfrm>
              <a:off x="5160" y="2984"/>
              <a:ext cx="260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600" dirty="0">
                  <a:solidFill>
                    <a:srgbClr val="00B050"/>
                  </a:solidFill>
                  <a:latin typeface="Arial" panose="020B0604020202020204" pitchFamily="34" charset="0"/>
                </a:rPr>
                <a:t>e</a:t>
              </a:r>
              <a:r>
                <a:rPr lang="nl-NL" sz="1600" baseline="-25000" dirty="0">
                  <a:solidFill>
                    <a:srgbClr val="00B050"/>
                  </a:solidFill>
                  <a:latin typeface="Arial" panose="020B0604020202020204" pitchFamily="34" charset="0"/>
                </a:rPr>
                <a:t>m</a:t>
              </a:r>
              <a:endParaRPr lang="nl-NL" sz="1600" dirty="0">
                <a:solidFill>
                  <a:srgbClr val="00B05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46" name="Text Box 83"/>
            <p:cNvSpPr txBox="1">
              <a:spLocks noChangeArrowheads="1"/>
            </p:cNvSpPr>
            <p:nvPr/>
          </p:nvSpPr>
          <p:spPr bwMode="auto">
            <a:xfrm>
              <a:off x="5040" y="2833"/>
              <a:ext cx="235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400" dirty="0">
                  <a:solidFill>
                    <a:srgbClr val="00B050"/>
                  </a:solidFill>
                  <a:latin typeface="Arial" panose="020B0604020202020204" pitchFamily="34" charset="0"/>
                </a:rPr>
                <a:t>c</a:t>
              </a:r>
              <a:r>
                <a:rPr lang="nl-NL" sz="1400" baseline="-25000" dirty="0">
                  <a:solidFill>
                    <a:srgbClr val="00B050"/>
                  </a:solidFill>
                  <a:latin typeface="Arial" panose="020B0604020202020204" pitchFamily="34" charset="0"/>
                </a:rPr>
                <a:t>m</a:t>
              </a:r>
              <a:endParaRPr lang="nl-NL" sz="1400" dirty="0">
                <a:solidFill>
                  <a:srgbClr val="00B05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47" name="Text Box 83"/>
            <p:cNvSpPr txBox="1">
              <a:spLocks noChangeArrowheads="1"/>
            </p:cNvSpPr>
            <p:nvPr/>
          </p:nvSpPr>
          <p:spPr bwMode="auto">
            <a:xfrm rot="20352740">
              <a:off x="4346" y="2866"/>
              <a:ext cx="28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2400" dirty="0" smtClean="0">
                  <a:solidFill>
                    <a:srgbClr val="00B0F0"/>
                  </a:solidFill>
                  <a:latin typeface="Arial" panose="020B0604020202020204" pitchFamily="34" charset="0"/>
                </a:rPr>
                <a:t>e</a:t>
              </a:r>
              <a:r>
                <a:rPr lang="nl-NL" sz="2400" baseline="-25000" dirty="0" smtClean="0">
                  <a:solidFill>
                    <a:srgbClr val="00B0F0"/>
                  </a:solidFill>
                  <a:latin typeface="Arial" panose="020B0604020202020204" pitchFamily="34" charset="0"/>
                </a:rPr>
                <a:t>c</a:t>
              </a:r>
              <a:endParaRPr lang="nl-NL" sz="2400" b="1" dirty="0">
                <a:solidFill>
                  <a:srgbClr val="00B0F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48" name="Text Box 83"/>
            <p:cNvSpPr txBox="1">
              <a:spLocks noChangeArrowheads="1"/>
            </p:cNvSpPr>
            <p:nvPr/>
          </p:nvSpPr>
          <p:spPr bwMode="auto">
            <a:xfrm rot="19705979">
              <a:off x="4346" y="2643"/>
              <a:ext cx="278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2400" dirty="0" smtClean="0">
                  <a:solidFill>
                    <a:srgbClr val="00B0F0"/>
                  </a:solidFill>
                  <a:latin typeface="Arial" panose="020B0604020202020204" pitchFamily="34" charset="0"/>
                </a:rPr>
                <a:t>c</a:t>
              </a:r>
              <a:r>
                <a:rPr lang="nl-NL" sz="2400" baseline="-25000" dirty="0" smtClean="0">
                  <a:solidFill>
                    <a:srgbClr val="00B0F0"/>
                  </a:solidFill>
                  <a:latin typeface="Arial" panose="020B0604020202020204" pitchFamily="34" charset="0"/>
                </a:rPr>
                <a:t>c</a:t>
              </a:r>
              <a:endParaRPr lang="nl-NL" sz="2400" b="1" dirty="0">
                <a:solidFill>
                  <a:srgbClr val="00B0F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49" name="Text Box 83"/>
            <p:cNvSpPr txBox="1">
              <a:spLocks noChangeArrowheads="1"/>
            </p:cNvSpPr>
            <p:nvPr/>
          </p:nvSpPr>
          <p:spPr bwMode="auto">
            <a:xfrm rot="18727200">
              <a:off x="4143" y="2518"/>
              <a:ext cx="28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2400" dirty="0" smtClean="0">
                  <a:solidFill>
                    <a:srgbClr val="00B0F0"/>
                  </a:solidFill>
                  <a:latin typeface="Arial" panose="020B0604020202020204" pitchFamily="34" charset="0"/>
                </a:rPr>
                <a:t>a</a:t>
              </a:r>
              <a:r>
                <a:rPr lang="nl-NL" sz="2400" baseline="-25000" dirty="0" smtClean="0">
                  <a:solidFill>
                    <a:srgbClr val="00B0F0"/>
                  </a:solidFill>
                  <a:latin typeface="Arial" panose="020B0604020202020204" pitchFamily="34" charset="0"/>
                </a:rPr>
                <a:t>c</a:t>
              </a:r>
              <a:endParaRPr lang="nl-NL" sz="2400" b="1" dirty="0">
                <a:solidFill>
                  <a:srgbClr val="00B0F0"/>
                </a:solidFill>
                <a:latin typeface="Arial" panose="020B0604020202020204" pitchFamily="34" charset="0"/>
              </a:endParaRPr>
            </a:p>
          </p:txBody>
        </p:sp>
        <p:cxnSp>
          <p:nvCxnSpPr>
            <p:cNvPr id="8250" name="AutoShape 184"/>
            <p:cNvCxnSpPr>
              <a:cxnSpLocks noChangeShapeType="1"/>
              <a:stCxn id="8215" idx="0"/>
              <a:endCxn id="8225" idx="0"/>
            </p:cNvCxnSpPr>
            <p:nvPr/>
          </p:nvCxnSpPr>
          <p:spPr bwMode="auto">
            <a:xfrm rot="5400000" flipV="1">
              <a:off x="3007" y="1894"/>
              <a:ext cx="2" cy="572"/>
            </a:xfrm>
            <a:prstGeom prst="curvedConnector3">
              <a:avLst>
                <a:gd name="adj1" fmla="val -7200000"/>
              </a:avLst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51" name="AutoShape 185"/>
            <p:cNvCxnSpPr>
              <a:cxnSpLocks noChangeShapeType="1"/>
              <a:stCxn id="8214" idx="0"/>
              <a:endCxn id="8226" idx="0"/>
            </p:cNvCxnSpPr>
            <p:nvPr/>
          </p:nvCxnSpPr>
          <p:spPr bwMode="auto">
            <a:xfrm rot="5400000" flipV="1">
              <a:off x="2968" y="1269"/>
              <a:ext cx="4" cy="1455"/>
            </a:xfrm>
            <a:prstGeom prst="curvedConnector3">
              <a:avLst>
                <a:gd name="adj1" fmla="val -6550000"/>
              </a:avLst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52" name="AutoShape 186"/>
            <p:cNvCxnSpPr>
              <a:cxnSpLocks noChangeShapeType="1"/>
              <a:stCxn id="8202" idx="0"/>
              <a:endCxn id="8235" idx="0"/>
            </p:cNvCxnSpPr>
            <p:nvPr/>
          </p:nvCxnSpPr>
          <p:spPr bwMode="auto">
            <a:xfrm rot="-5400000">
              <a:off x="2851" y="-164"/>
              <a:ext cx="3" cy="4309"/>
            </a:xfrm>
            <a:prstGeom prst="curvedConnector3">
              <a:avLst>
                <a:gd name="adj1" fmla="val 32700009"/>
              </a:avLst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53" name="AutoShape 188"/>
            <p:cNvCxnSpPr>
              <a:cxnSpLocks noChangeShapeType="1"/>
              <a:stCxn id="8209" idx="0"/>
              <a:endCxn id="8237" idx="0"/>
            </p:cNvCxnSpPr>
            <p:nvPr/>
          </p:nvCxnSpPr>
          <p:spPr bwMode="auto">
            <a:xfrm rot="-5400000">
              <a:off x="2869" y="168"/>
              <a:ext cx="3" cy="3387"/>
            </a:xfrm>
            <a:prstGeom prst="curvedConnector3">
              <a:avLst>
                <a:gd name="adj1" fmla="val 17566662"/>
              </a:avLst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254" name="Text Box 226"/>
            <p:cNvSpPr txBox="1">
              <a:spLocks noChangeArrowheads="1"/>
            </p:cNvSpPr>
            <p:nvPr/>
          </p:nvSpPr>
          <p:spPr bwMode="auto">
            <a:xfrm>
              <a:off x="2570" y="1344"/>
              <a:ext cx="64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en-US" sz="1200"/>
                <a:t>MZ=1 / DZ=.5</a:t>
              </a:r>
              <a:endParaRPr lang="nl-NL" sz="1200"/>
            </a:p>
          </p:txBody>
        </p:sp>
        <p:sp>
          <p:nvSpPr>
            <p:cNvPr id="8255" name="Text Box 227"/>
            <p:cNvSpPr txBox="1">
              <a:spLocks noChangeArrowheads="1"/>
            </p:cNvSpPr>
            <p:nvPr/>
          </p:nvSpPr>
          <p:spPr bwMode="auto">
            <a:xfrm>
              <a:off x="2854" y="2016"/>
              <a:ext cx="36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sz="1200"/>
                <a:t>MZ=1 </a:t>
              </a:r>
            </a:p>
            <a:p>
              <a:pPr eaLnBrk="1" hangingPunct="1"/>
              <a:r>
                <a:rPr lang="en-US" sz="1200"/>
                <a:t>DZ=.5</a:t>
              </a:r>
              <a:endParaRPr lang="nl-NL" sz="1200"/>
            </a:p>
          </p:txBody>
        </p:sp>
        <p:sp>
          <p:nvSpPr>
            <p:cNvPr id="8256" name="Text Box 228"/>
            <p:cNvSpPr txBox="1">
              <a:spLocks noChangeArrowheads="1"/>
            </p:cNvSpPr>
            <p:nvPr/>
          </p:nvSpPr>
          <p:spPr bwMode="auto">
            <a:xfrm>
              <a:off x="2592" y="1008"/>
              <a:ext cx="58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sz="1200"/>
                <a:t>MZ = DZ = 1</a:t>
              </a:r>
              <a:endParaRPr lang="nl-NL" sz="1200"/>
            </a:p>
          </p:txBody>
        </p:sp>
        <p:sp>
          <p:nvSpPr>
            <p:cNvPr id="8257" name="Text Box 229"/>
            <p:cNvSpPr txBox="1">
              <a:spLocks noChangeArrowheads="1"/>
            </p:cNvSpPr>
            <p:nvPr/>
          </p:nvSpPr>
          <p:spPr bwMode="auto">
            <a:xfrm>
              <a:off x="2592" y="1728"/>
              <a:ext cx="58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sz="1200"/>
                <a:t>MZ = DZ = 1</a:t>
              </a:r>
              <a:endParaRPr lang="nl-NL" sz="1200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311366" y="199124"/>
            <a:ext cx="648446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OK if #</a:t>
            </a:r>
            <a:r>
              <a:rPr lang="nl-NL" dirty="0" smtClean="0"/>
              <a:t>1:   </a:t>
            </a:r>
            <a:r>
              <a:rPr lang="nl-NL" dirty="0" smtClean="0">
                <a:solidFill>
                  <a:srgbClr val="00B0F0"/>
                </a:solidFill>
              </a:rPr>
              <a:t>a</a:t>
            </a:r>
            <a:r>
              <a:rPr lang="nl-NL" baseline="-25000" dirty="0" smtClean="0">
                <a:solidFill>
                  <a:srgbClr val="00B0F0"/>
                </a:solidFill>
              </a:rPr>
              <a:t>c</a:t>
            </a:r>
            <a:r>
              <a:rPr lang="nl-NL" dirty="0" smtClean="0">
                <a:solidFill>
                  <a:srgbClr val="00B050"/>
                </a:solidFill>
              </a:rPr>
              <a:t>/a</a:t>
            </a:r>
            <a:r>
              <a:rPr lang="nl-NL" baseline="-25000" dirty="0" smtClean="0">
                <a:solidFill>
                  <a:srgbClr val="00B050"/>
                </a:solidFill>
              </a:rPr>
              <a:t>m</a:t>
            </a:r>
            <a:r>
              <a:rPr lang="nl-NL" dirty="0" smtClean="0">
                <a:solidFill>
                  <a:srgbClr val="00B0F0"/>
                </a:solidFill>
              </a:rPr>
              <a:t>  </a:t>
            </a:r>
            <a:r>
              <a:rPr lang="nl-NL" dirty="0">
                <a:solidFill>
                  <a:srgbClr val="00B0F0"/>
                </a:solidFill>
              </a:rPr>
              <a:t>= </a:t>
            </a:r>
            <a:r>
              <a:rPr lang="nl-NL" dirty="0" smtClean="0">
                <a:solidFill>
                  <a:srgbClr val="00B0F0"/>
                </a:solidFill>
              </a:rPr>
              <a:t>c</a:t>
            </a:r>
            <a:r>
              <a:rPr lang="nl-NL" baseline="-25000" dirty="0" smtClean="0">
                <a:solidFill>
                  <a:srgbClr val="00B0F0"/>
                </a:solidFill>
              </a:rPr>
              <a:t>c</a:t>
            </a:r>
            <a:r>
              <a:rPr lang="nl-NL" dirty="0">
                <a:solidFill>
                  <a:srgbClr val="00B050"/>
                </a:solidFill>
              </a:rPr>
              <a:t> </a:t>
            </a:r>
            <a:r>
              <a:rPr lang="nl-NL" dirty="0" smtClean="0">
                <a:solidFill>
                  <a:srgbClr val="00B050"/>
                </a:solidFill>
              </a:rPr>
              <a:t>/c</a:t>
            </a:r>
            <a:r>
              <a:rPr lang="nl-NL" baseline="-25000" dirty="0" smtClean="0">
                <a:solidFill>
                  <a:srgbClr val="00B050"/>
                </a:solidFill>
              </a:rPr>
              <a:t>m</a:t>
            </a:r>
            <a:r>
              <a:rPr lang="nl-NL" dirty="0" smtClean="0">
                <a:solidFill>
                  <a:srgbClr val="00B0F0"/>
                </a:solidFill>
              </a:rPr>
              <a:t> </a:t>
            </a:r>
            <a:r>
              <a:rPr lang="nl-NL" dirty="0">
                <a:solidFill>
                  <a:srgbClr val="00B0F0"/>
                </a:solidFill>
              </a:rPr>
              <a:t>= </a:t>
            </a:r>
            <a:r>
              <a:rPr lang="nl-NL" dirty="0" smtClean="0">
                <a:solidFill>
                  <a:srgbClr val="00B0F0"/>
                </a:solidFill>
              </a:rPr>
              <a:t>e</a:t>
            </a:r>
            <a:r>
              <a:rPr lang="nl-NL" baseline="-25000" dirty="0" smtClean="0">
                <a:solidFill>
                  <a:srgbClr val="00B0F0"/>
                </a:solidFill>
              </a:rPr>
              <a:t>c</a:t>
            </a:r>
            <a:r>
              <a:rPr lang="nl-NL" dirty="0">
                <a:solidFill>
                  <a:srgbClr val="00B050"/>
                </a:solidFill>
              </a:rPr>
              <a:t> </a:t>
            </a:r>
            <a:r>
              <a:rPr lang="nl-NL" dirty="0" smtClean="0">
                <a:solidFill>
                  <a:srgbClr val="00B050"/>
                </a:solidFill>
              </a:rPr>
              <a:t>/ </a:t>
            </a:r>
            <a:r>
              <a:rPr lang="nl-NL" dirty="0">
                <a:solidFill>
                  <a:srgbClr val="00B050"/>
                </a:solidFill>
              </a:rPr>
              <a:t>e</a:t>
            </a:r>
            <a:r>
              <a:rPr lang="nl-NL" baseline="-25000" dirty="0">
                <a:solidFill>
                  <a:srgbClr val="00B050"/>
                </a:solidFill>
              </a:rPr>
              <a:t>m</a:t>
            </a:r>
          </a:p>
          <a:p>
            <a:endParaRPr lang="nl-NL" baseline="-25000" dirty="0">
              <a:solidFill>
                <a:srgbClr val="00B0F0"/>
              </a:solidFill>
            </a:endParaRPr>
          </a:p>
          <a:p>
            <a:r>
              <a:rPr lang="nl-NL" dirty="0" smtClean="0"/>
              <a:t> 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6934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Oval 77"/>
          <p:cNvSpPr>
            <a:spLocks noChangeArrowheads="1"/>
          </p:cNvSpPr>
          <p:nvPr/>
        </p:nvSpPr>
        <p:spPr bwMode="auto">
          <a:xfrm>
            <a:off x="2466240" y="2570163"/>
            <a:ext cx="639763" cy="6397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hangingPunct="1"/>
            <a:r>
              <a:rPr lang="nl-NL" sz="1600" b="1">
                <a:latin typeface="Arial" panose="020B0604020202020204" pitchFamily="34" charset="0"/>
              </a:rPr>
              <a:t>E</a:t>
            </a:r>
            <a:r>
              <a:rPr lang="nl-NL" sz="1600" b="1" baseline="-25000">
                <a:latin typeface="Arial" panose="020B0604020202020204" pitchFamily="34" charset="0"/>
              </a:rPr>
              <a:t>u</a:t>
            </a:r>
          </a:p>
        </p:txBody>
      </p:sp>
      <p:sp>
        <p:nvSpPr>
          <p:cNvPr id="8199" name="Rectangle 78"/>
          <p:cNvSpPr>
            <a:spLocks noChangeArrowheads="1"/>
          </p:cNvSpPr>
          <p:nvPr/>
        </p:nvSpPr>
        <p:spPr bwMode="auto">
          <a:xfrm>
            <a:off x="3152040" y="4770438"/>
            <a:ext cx="774700" cy="6826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hangingPunct="1"/>
            <a:r>
              <a:rPr lang="nl-NL" sz="2000" b="1">
                <a:latin typeface="Arial" panose="020B0604020202020204" pitchFamily="34" charset="0"/>
              </a:rPr>
              <a:t>T1</a:t>
            </a:r>
          </a:p>
        </p:txBody>
      </p:sp>
      <p:cxnSp>
        <p:nvCxnSpPr>
          <p:cNvPr id="8200" name="AutoShape 80"/>
          <p:cNvCxnSpPr>
            <a:cxnSpLocks noChangeShapeType="1"/>
            <a:stCxn id="8198" idx="4"/>
            <a:endCxn id="8199" idx="0"/>
          </p:cNvCxnSpPr>
          <p:nvPr/>
        </p:nvCxnSpPr>
        <p:spPr bwMode="auto">
          <a:xfrm rot="16200000" flipH="1">
            <a:off x="2382103" y="3614738"/>
            <a:ext cx="1560513" cy="752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01" name="Text Box 83"/>
          <p:cNvSpPr txBox="1">
            <a:spLocks noChangeArrowheads="1"/>
          </p:cNvSpPr>
          <p:nvPr/>
        </p:nvSpPr>
        <p:spPr bwMode="auto">
          <a:xfrm>
            <a:off x="3587015" y="4102100"/>
            <a:ext cx="97654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r>
              <a:rPr lang="nl-NL" sz="1200" dirty="0">
                <a:latin typeface="Arial" panose="020B0604020202020204" pitchFamily="34" charset="0"/>
              </a:rPr>
              <a:t>a</a:t>
            </a:r>
            <a:r>
              <a:rPr lang="nl-NL" sz="1200" baseline="-25000" dirty="0">
                <a:latin typeface="Arial" panose="020B0604020202020204" pitchFamily="34" charset="0"/>
              </a:rPr>
              <a:t>u</a:t>
            </a:r>
            <a:r>
              <a:rPr lang="nl-NL" sz="1200" dirty="0">
                <a:latin typeface="Arial" panose="020B0604020202020204" pitchFamily="34" charset="0"/>
              </a:rPr>
              <a:t> + </a:t>
            </a:r>
            <a:r>
              <a:rPr lang="nl-NL" sz="1200" dirty="0" smtClean="0">
                <a:latin typeface="Arial" panose="020B0604020202020204" pitchFamily="34" charset="0"/>
              </a:rPr>
              <a:t>b</a:t>
            </a:r>
            <a:r>
              <a:rPr lang="nl-NL" sz="1200" baseline="-25000" dirty="0" smtClean="0">
                <a:latin typeface="Arial" panose="020B0604020202020204" pitchFamily="34" charset="0"/>
              </a:rPr>
              <a:t>au</a:t>
            </a:r>
            <a:r>
              <a:rPr lang="nl-NL" sz="1200" dirty="0" smtClean="0">
                <a:latin typeface="Arial" panose="020B0604020202020204" pitchFamily="34" charset="0"/>
              </a:rPr>
              <a:t>*</a:t>
            </a:r>
            <a:r>
              <a:rPr lang="nl-NL" sz="1200" b="1" dirty="0">
                <a:solidFill>
                  <a:srgbClr val="FF0000"/>
                </a:solidFill>
                <a:latin typeface="Arial" panose="020B0604020202020204" pitchFamily="34" charset="0"/>
              </a:rPr>
              <a:t>M</a:t>
            </a:r>
            <a:r>
              <a:rPr lang="nl-NL" sz="12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1</a:t>
            </a:r>
            <a:endParaRPr lang="nl-NL" sz="12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8203" name="Rectangle 95"/>
          <p:cNvSpPr>
            <a:spLocks noChangeArrowheads="1"/>
          </p:cNvSpPr>
          <p:nvPr/>
        </p:nvSpPr>
        <p:spPr bwMode="auto">
          <a:xfrm>
            <a:off x="843815" y="4819651"/>
            <a:ext cx="774700" cy="6826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hangingPunct="1"/>
            <a:r>
              <a:rPr lang="nl-NL" sz="2000" b="1" dirty="0" smtClean="0">
                <a:latin typeface="Arial" panose="020B0604020202020204" pitchFamily="34" charset="0"/>
              </a:rPr>
              <a:t>M1</a:t>
            </a:r>
            <a:endParaRPr lang="nl-NL" sz="2000" b="1" dirty="0">
              <a:latin typeface="Arial" panose="020B0604020202020204" pitchFamily="34" charset="0"/>
            </a:endParaRPr>
          </a:p>
        </p:txBody>
      </p:sp>
      <p:sp>
        <p:nvSpPr>
          <p:cNvPr id="8208" name="Oval 94"/>
          <p:cNvSpPr>
            <a:spLocks noChangeArrowheads="1"/>
          </p:cNvSpPr>
          <p:nvPr/>
        </p:nvSpPr>
        <p:spPr bwMode="auto">
          <a:xfrm>
            <a:off x="5615" y="3078163"/>
            <a:ext cx="639763" cy="6413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hangingPunct="1"/>
            <a:r>
              <a:rPr lang="nl-NL" sz="1600" b="1" dirty="0">
                <a:latin typeface="Arial" panose="020B0604020202020204" pitchFamily="34" charset="0"/>
              </a:rPr>
              <a:t>E</a:t>
            </a:r>
            <a:r>
              <a:rPr lang="nl-NL" sz="1600" b="1" baseline="-25000" dirty="0">
                <a:latin typeface="Arial" panose="020B0604020202020204" pitchFamily="34" charset="0"/>
              </a:rPr>
              <a:t>c</a:t>
            </a:r>
          </a:p>
        </p:txBody>
      </p:sp>
      <p:cxnSp>
        <p:nvCxnSpPr>
          <p:cNvPr id="8211" name="Straight Arrow Connector 103"/>
          <p:cNvCxnSpPr>
            <a:cxnSpLocks noChangeShapeType="1"/>
            <a:stCxn id="8208" idx="4"/>
            <a:endCxn id="8199" idx="0"/>
          </p:cNvCxnSpPr>
          <p:nvPr/>
        </p:nvCxnSpPr>
        <p:spPr bwMode="auto">
          <a:xfrm>
            <a:off x="326290" y="3719513"/>
            <a:ext cx="3213100" cy="1050925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6" name="Straight Arrow Connector 105"/>
          <p:cNvCxnSpPr>
            <a:stCxn id="8208" idx="4"/>
            <a:endCxn id="8203" idx="0"/>
          </p:cNvCxnSpPr>
          <p:nvPr/>
        </p:nvCxnSpPr>
        <p:spPr bwMode="auto">
          <a:xfrm>
            <a:off x="325497" y="3719513"/>
            <a:ext cx="905668" cy="110013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14" name="Oval 77"/>
          <p:cNvSpPr>
            <a:spLocks noChangeArrowheads="1"/>
          </p:cNvSpPr>
          <p:nvPr/>
        </p:nvSpPr>
        <p:spPr bwMode="auto">
          <a:xfrm>
            <a:off x="3228240" y="2786063"/>
            <a:ext cx="639763" cy="6397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hangingPunct="1"/>
            <a:r>
              <a:rPr lang="nl-NL" sz="1600" b="1">
                <a:latin typeface="Arial" panose="020B0604020202020204" pitchFamily="34" charset="0"/>
              </a:rPr>
              <a:t>C</a:t>
            </a:r>
            <a:r>
              <a:rPr lang="nl-NL" sz="1600" b="1" baseline="-25000">
                <a:latin typeface="Arial" panose="020B0604020202020204" pitchFamily="34" charset="0"/>
              </a:rPr>
              <a:t>u</a:t>
            </a:r>
          </a:p>
        </p:txBody>
      </p:sp>
      <p:sp>
        <p:nvSpPr>
          <p:cNvPr id="8215" name="Oval 77"/>
          <p:cNvSpPr>
            <a:spLocks noChangeArrowheads="1"/>
          </p:cNvSpPr>
          <p:nvPr/>
        </p:nvSpPr>
        <p:spPr bwMode="auto">
          <a:xfrm>
            <a:off x="3990240" y="3078163"/>
            <a:ext cx="639763" cy="6413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hangingPunct="1"/>
            <a:r>
              <a:rPr lang="nl-NL" sz="1600" b="1">
                <a:latin typeface="Arial" panose="020B0604020202020204" pitchFamily="34" charset="0"/>
              </a:rPr>
              <a:t>A</a:t>
            </a:r>
            <a:r>
              <a:rPr lang="nl-NL" sz="1600" b="1" baseline="-25000">
                <a:latin typeface="Arial" panose="020B0604020202020204" pitchFamily="34" charset="0"/>
              </a:rPr>
              <a:t>u</a:t>
            </a:r>
          </a:p>
        </p:txBody>
      </p:sp>
      <p:cxnSp>
        <p:nvCxnSpPr>
          <p:cNvPr id="112" name="Straight Arrow Connector 111"/>
          <p:cNvCxnSpPr>
            <a:stCxn id="8214" idx="4"/>
            <a:endCxn id="8199" idx="0"/>
          </p:cNvCxnSpPr>
          <p:nvPr/>
        </p:nvCxnSpPr>
        <p:spPr bwMode="auto">
          <a:xfrm rot="5400000">
            <a:off x="2890103" y="4073525"/>
            <a:ext cx="1344613" cy="952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>
            <a:stCxn id="8215" idx="4"/>
            <a:endCxn id="8199" idx="0"/>
          </p:cNvCxnSpPr>
          <p:nvPr/>
        </p:nvCxnSpPr>
        <p:spPr bwMode="auto">
          <a:xfrm rot="5400000">
            <a:off x="3398103" y="3860800"/>
            <a:ext cx="1050925" cy="76993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19" name="Text Box 83"/>
          <p:cNvSpPr txBox="1">
            <a:spLocks noChangeArrowheads="1"/>
          </p:cNvSpPr>
          <p:nvPr/>
        </p:nvSpPr>
        <p:spPr bwMode="auto">
          <a:xfrm rot="1026321">
            <a:off x="1905853" y="4176713"/>
            <a:ext cx="5016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r>
              <a:rPr lang="nl-NL" sz="2400" dirty="0">
                <a:solidFill>
                  <a:srgbClr val="00B0F0"/>
                </a:solidFill>
                <a:latin typeface="Arial" panose="020B0604020202020204" pitchFamily="34" charset="0"/>
              </a:rPr>
              <a:t>e</a:t>
            </a:r>
            <a:r>
              <a:rPr lang="nl-NL" sz="2400" baseline="-25000" dirty="0">
                <a:solidFill>
                  <a:srgbClr val="00B0F0"/>
                </a:solidFill>
                <a:latin typeface="Arial" panose="020B0604020202020204" pitchFamily="34" charset="0"/>
              </a:rPr>
              <a:t>c</a:t>
            </a:r>
            <a:r>
              <a:rPr lang="nl-NL" sz="1200" dirty="0">
                <a:latin typeface="Arial" panose="020B0604020202020204" pitchFamily="34" charset="0"/>
              </a:rPr>
              <a:t> </a:t>
            </a:r>
            <a:endParaRPr lang="nl-NL" sz="12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8221" name="Text Box 83"/>
          <p:cNvSpPr txBox="1">
            <a:spLocks noChangeArrowheads="1"/>
          </p:cNvSpPr>
          <p:nvPr/>
        </p:nvSpPr>
        <p:spPr bwMode="auto">
          <a:xfrm>
            <a:off x="645378" y="4325938"/>
            <a:ext cx="470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r>
              <a:rPr lang="nl-NL" sz="2000">
                <a:latin typeface="Arial" panose="020B0604020202020204" pitchFamily="34" charset="0"/>
              </a:rPr>
              <a:t>e</a:t>
            </a:r>
            <a:r>
              <a:rPr lang="nl-NL" sz="2000" baseline="-25000">
                <a:latin typeface="Arial" panose="020B0604020202020204" pitchFamily="34" charset="0"/>
              </a:rPr>
              <a:t>m</a:t>
            </a:r>
            <a:endParaRPr lang="nl-NL" sz="2000">
              <a:solidFill>
                <a:srgbClr val="F9353A"/>
              </a:solidFill>
              <a:latin typeface="Arial" panose="020B0604020202020204" pitchFamily="34" charset="0"/>
            </a:endParaRPr>
          </a:p>
        </p:txBody>
      </p:sp>
      <p:sp>
        <p:nvSpPr>
          <p:cNvPr id="8222" name="Text Box 83"/>
          <p:cNvSpPr txBox="1">
            <a:spLocks noChangeArrowheads="1"/>
          </p:cNvSpPr>
          <p:nvPr/>
        </p:nvSpPr>
        <p:spPr bwMode="auto">
          <a:xfrm>
            <a:off x="3169503" y="3670300"/>
            <a:ext cx="96212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r>
              <a:rPr lang="nl-NL" sz="1200" dirty="0">
                <a:latin typeface="Arial" panose="020B0604020202020204" pitchFamily="34" charset="0"/>
              </a:rPr>
              <a:t>c</a:t>
            </a:r>
            <a:r>
              <a:rPr lang="nl-NL" sz="1200" baseline="-25000" dirty="0">
                <a:latin typeface="Arial" panose="020B0604020202020204" pitchFamily="34" charset="0"/>
              </a:rPr>
              <a:t>u</a:t>
            </a:r>
            <a:r>
              <a:rPr lang="nl-NL" sz="1200" dirty="0">
                <a:latin typeface="Arial" panose="020B0604020202020204" pitchFamily="34" charset="0"/>
              </a:rPr>
              <a:t> + </a:t>
            </a:r>
            <a:r>
              <a:rPr lang="nl-NL" sz="1200" dirty="0" smtClean="0">
                <a:latin typeface="Arial" panose="020B0604020202020204" pitchFamily="34" charset="0"/>
              </a:rPr>
              <a:t>b</a:t>
            </a:r>
            <a:r>
              <a:rPr lang="nl-NL" sz="1200" baseline="-25000" dirty="0" smtClean="0">
                <a:latin typeface="Arial" panose="020B0604020202020204" pitchFamily="34" charset="0"/>
              </a:rPr>
              <a:t>cu</a:t>
            </a:r>
            <a:r>
              <a:rPr lang="nl-NL" sz="1200" dirty="0" smtClean="0">
                <a:latin typeface="Arial" panose="020B0604020202020204" pitchFamily="34" charset="0"/>
              </a:rPr>
              <a:t>*</a:t>
            </a:r>
            <a:r>
              <a:rPr lang="nl-NL" sz="1200" b="1" dirty="0">
                <a:solidFill>
                  <a:srgbClr val="FF0000"/>
                </a:solidFill>
                <a:latin typeface="Arial" panose="020B0604020202020204" pitchFamily="34" charset="0"/>
              </a:rPr>
              <a:t>M</a:t>
            </a:r>
            <a:r>
              <a:rPr lang="nl-NL" sz="12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1</a:t>
            </a:r>
            <a:endParaRPr lang="nl-NL" sz="12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8223" name="Text Box 83"/>
          <p:cNvSpPr txBox="1">
            <a:spLocks noChangeArrowheads="1"/>
          </p:cNvSpPr>
          <p:nvPr/>
        </p:nvSpPr>
        <p:spPr bwMode="auto">
          <a:xfrm>
            <a:off x="2372578" y="3341688"/>
            <a:ext cx="97654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r>
              <a:rPr lang="nl-NL" sz="1200" dirty="0">
                <a:latin typeface="Arial" panose="020B0604020202020204" pitchFamily="34" charset="0"/>
              </a:rPr>
              <a:t>e</a:t>
            </a:r>
            <a:r>
              <a:rPr lang="nl-NL" sz="1200" baseline="-25000" dirty="0">
                <a:latin typeface="Arial" panose="020B0604020202020204" pitchFamily="34" charset="0"/>
              </a:rPr>
              <a:t>u</a:t>
            </a:r>
            <a:r>
              <a:rPr lang="nl-NL" sz="1200" dirty="0">
                <a:latin typeface="Arial" panose="020B0604020202020204" pitchFamily="34" charset="0"/>
              </a:rPr>
              <a:t> + </a:t>
            </a:r>
            <a:r>
              <a:rPr lang="nl-NL" sz="1200" dirty="0" smtClean="0">
                <a:latin typeface="Arial" panose="020B0604020202020204" pitchFamily="34" charset="0"/>
              </a:rPr>
              <a:t>b</a:t>
            </a:r>
            <a:r>
              <a:rPr lang="nl-NL" sz="1200" baseline="-25000" dirty="0" smtClean="0">
                <a:latin typeface="Arial" panose="020B0604020202020204" pitchFamily="34" charset="0"/>
              </a:rPr>
              <a:t>eu</a:t>
            </a:r>
            <a:r>
              <a:rPr lang="nl-NL" sz="1200" dirty="0" smtClean="0">
                <a:latin typeface="Arial" panose="020B0604020202020204" pitchFamily="34" charset="0"/>
              </a:rPr>
              <a:t>*</a:t>
            </a:r>
            <a:r>
              <a:rPr lang="nl-NL" sz="1200" b="1" dirty="0">
                <a:solidFill>
                  <a:srgbClr val="FF0000"/>
                </a:solidFill>
                <a:latin typeface="Arial" panose="020B0604020202020204" pitchFamily="34" charset="0"/>
              </a:rPr>
              <a:t>M</a:t>
            </a:r>
            <a:r>
              <a:rPr lang="nl-NL" sz="12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1</a:t>
            </a:r>
            <a:endParaRPr lang="nl-NL" sz="12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8224" name="Rectangle 78"/>
          <p:cNvSpPr>
            <a:spLocks noChangeArrowheads="1"/>
          </p:cNvSpPr>
          <p:nvPr/>
        </p:nvSpPr>
        <p:spPr bwMode="auto">
          <a:xfrm>
            <a:off x="5460265" y="4765675"/>
            <a:ext cx="774700" cy="6826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hangingPunct="1"/>
            <a:r>
              <a:rPr lang="nl-NL" sz="2000" b="1">
                <a:latin typeface="Arial" panose="020B0604020202020204" pitchFamily="34" charset="0"/>
              </a:rPr>
              <a:t>T2</a:t>
            </a:r>
          </a:p>
        </p:txBody>
      </p:sp>
      <p:sp>
        <p:nvSpPr>
          <p:cNvPr id="8225" name="Oval 77"/>
          <p:cNvSpPr>
            <a:spLocks noChangeArrowheads="1"/>
          </p:cNvSpPr>
          <p:nvPr/>
        </p:nvSpPr>
        <p:spPr bwMode="auto">
          <a:xfrm>
            <a:off x="4898290" y="3081338"/>
            <a:ext cx="639763" cy="6397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hangingPunct="1"/>
            <a:r>
              <a:rPr lang="nl-NL" sz="1600" b="1">
                <a:latin typeface="Arial" panose="020B0604020202020204" pitchFamily="34" charset="0"/>
              </a:rPr>
              <a:t>A</a:t>
            </a:r>
            <a:r>
              <a:rPr lang="nl-NL" sz="1600" b="1" baseline="-25000">
                <a:latin typeface="Arial" panose="020B0604020202020204" pitchFamily="34" charset="0"/>
              </a:rPr>
              <a:t>u</a:t>
            </a:r>
          </a:p>
        </p:txBody>
      </p:sp>
      <p:sp>
        <p:nvSpPr>
          <p:cNvPr id="8226" name="Oval 77"/>
          <p:cNvSpPr>
            <a:spLocks noChangeArrowheads="1"/>
          </p:cNvSpPr>
          <p:nvPr/>
        </p:nvSpPr>
        <p:spPr bwMode="auto">
          <a:xfrm>
            <a:off x="5538053" y="2792413"/>
            <a:ext cx="639763" cy="6397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hangingPunct="1"/>
            <a:r>
              <a:rPr lang="nl-NL" sz="1600" b="1">
                <a:latin typeface="Arial" panose="020B0604020202020204" pitchFamily="34" charset="0"/>
              </a:rPr>
              <a:t>C</a:t>
            </a:r>
            <a:r>
              <a:rPr lang="nl-NL" sz="1600" b="1" baseline="-25000">
                <a:latin typeface="Arial" panose="020B0604020202020204" pitchFamily="34" charset="0"/>
              </a:rPr>
              <a:t>u</a:t>
            </a:r>
          </a:p>
        </p:txBody>
      </p:sp>
      <p:sp>
        <p:nvSpPr>
          <p:cNvPr id="8227" name="Oval 77"/>
          <p:cNvSpPr>
            <a:spLocks noChangeArrowheads="1"/>
          </p:cNvSpPr>
          <p:nvPr/>
        </p:nvSpPr>
        <p:spPr bwMode="auto">
          <a:xfrm>
            <a:off x="6193690" y="2560638"/>
            <a:ext cx="639763" cy="6413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hangingPunct="1"/>
            <a:r>
              <a:rPr lang="nl-NL" sz="1600" b="1">
                <a:latin typeface="Arial" panose="020B0604020202020204" pitchFamily="34" charset="0"/>
              </a:rPr>
              <a:t>E</a:t>
            </a:r>
            <a:r>
              <a:rPr lang="nl-NL" sz="1600" b="1" baseline="-25000">
                <a:latin typeface="Arial" panose="020B0604020202020204" pitchFamily="34" charset="0"/>
              </a:rPr>
              <a:t>u</a:t>
            </a:r>
          </a:p>
        </p:txBody>
      </p:sp>
      <p:cxnSp>
        <p:nvCxnSpPr>
          <p:cNvPr id="8228" name="AutoShape 149"/>
          <p:cNvCxnSpPr>
            <a:cxnSpLocks noChangeShapeType="1"/>
            <a:stCxn id="8225" idx="4"/>
            <a:endCxn id="8224" idx="0"/>
          </p:cNvCxnSpPr>
          <p:nvPr/>
        </p:nvCxnSpPr>
        <p:spPr bwMode="auto">
          <a:xfrm>
            <a:off x="5218965" y="3721100"/>
            <a:ext cx="628650" cy="1044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29" name="AutoShape 150"/>
          <p:cNvCxnSpPr>
            <a:cxnSpLocks noChangeShapeType="1"/>
            <a:stCxn id="8226" idx="4"/>
            <a:endCxn id="8224" idx="0"/>
          </p:cNvCxnSpPr>
          <p:nvPr/>
        </p:nvCxnSpPr>
        <p:spPr bwMode="auto">
          <a:xfrm flipH="1">
            <a:off x="5847615" y="3432175"/>
            <a:ext cx="11113" cy="1333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30" name="AutoShape 151"/>
          <p:cNvCxnSpPr>
            <a:cxnSpLocks noChangeShapeType="1"/>
            <a:stCxn id="8227" idx="4"/>
            <a:endCxn id="8224" idx="0"/>
          </p:cNvCxnSpPr>
          <p:nvPr/>
        </p:nvCxnSpPr>
        <p:spPr bwMode="auto">
          <a:xfrm flipH="1">
            <a:off x="5847615" y="3201988"/>
            <a:ext cx="666750" cy="15636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31" name="Text Box 83"/>
          <p:cNvSpPr txBox="1">
            <a:spLocks noChangeArrowheads="1"/>
          </p:cNvSpPr>
          <p:nvPr/>
        </p:nvSpPr>
        <p:spPr bwMode="auto">
          <a:xfrm>
            <a:off x="5885715" y="3325813"/>
            <a:ext cx="97654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r>
              <a:rPr lang="nl-NL" sz="1200" dirty="0">
                <a:latin typeface="Arial" panose="020B0604020202020204" pitchFamily="34" charset="0"/>
              </a:rPr>
              <a:t>e</a:t>
            </a:r>
            <a:r>
              <a:rPr lang="nl-NL" sz="1200" baseline="-25000" dirty="0">
                <a:latin typeface="Arial" panose="020B0604020202020204" pitchFamily="34" charset="0"/>
              </a:rPr>
              <a:t>u</a:t>
            </a:r>
            <a:r>
              <a:rPr lang="nl-NL" sz="1200" dirty="0">
                <a:latin typeface="Arial" panose="020B0604020202020204" pitchFamily="34" charset="0"/>
              </a:rPr>
              <a:t> + </a:t>
            </a:r>
            <a:r>
              <a:rPr lang="nl-NL" sz="1200" dirty="0" smtClean="0">
                <a:latin typeface="Arial" panose="020B0604020202020204" pitchFamily="34" charset="0"/>
              </a:rPr>
              <a:t>b</a:t>
            </a:r>
            <a:r>
              <a:rPr lang="nl-NL" sz="1200" baseline="-25000" dirty="0" smtClean="0">
                <a:latin typeface="Arial" panose="020B0604020202020204" pitchFamily="34" charset="0"/>
              </a:rPr>
              <a:t>eu</a:t>
            </a:r>
            <a:r>
              <a:rPr lang="nl-NL" sz="1200" dirty="0" smtClean="0">
                <a:latin typeface="Arial" panose="020B0604020202020204" pitchFamily="34" charset="0"/>
              </a:rPr>
              <a:t>*</a:t>
            </a:r>
            <a:r>
              <a:rPr lang="nl-NL" sz="1200" b="1" dirty="0">
                <a:solidFill>
                  <a:srgbClr val="FF0000"/>
                </a:solidFill>
                <a:latin typeface="Arial" panose="020B0604020202020204" pitchFamily="34" charset="0"/>
              </a:rPr>
              <a:t>M</a:t>
            </a:r>
            <a:r>
              <a:rPr lang="nl-NL" sz="12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2</a:t>
            </a:r>
            <a:endParaRPr lang="nl-NL" sz="12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8232" name="Text Box 83"/>
          <p:cNvSpPr txBox="1">
            <a:spLocks noChangeArrowheads="1"/>
          </p:cNvSpPr>
          <p:nvPr/>
        </p:nvSpPr>
        <p:spPr bwMode="auto">
          <a:xfrm>
            <a:off x="5222140" y="3657600"/>
            <a:ext cx="96212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r>
              <a:rPr lang="nl-NL" sz="1200" dirty="0">
                <a:latin typeface="Arial" panose="020B0604020202020204" pitchFamily="34" charset="0"/>
              </a:rPr>
              <a:t>c</a:t>
            </a:r>
            <a:r>
              <a:rPr lang="nl-NL" sz="1200" baseline="-25000" dirty="0">
                <a:latin typeface="Arial" panose="020B0604020202020204" pitchFamily="34" charset="0"/>
              </a:rPr>
              <a:t>u</a:t>
            </a:r>
            <a:r>
              <a:rPr lang="nl-NL" sz="1200" dirty="0">
                <a:latin typeface="Arial" panose="020B0604020202020204" pitchFamily="34" charset="0"/>
              </a:rPr>
              <a:t> + </a:t>
            </a:r>
            <a:r>
              <a:rPr lang="nl-NL" sz="1200" dirty="0" smtClean="0">
                <a:latin typeface="Arial" panose="020B0604020202020204" pitchFamily="34" charset="0"/>
              </a:rPr>
              <a:t>b</a:t>
            </a:r>
            <a:r>
              <a:rPr lang="nl-NL" sz="1200" baseline="-25000" dirty="0" smtClean="0">
                <a:latin typeface="Arial" panose="020B0604020202020204" pitchFamily="34" charset="0"/>
              </a:rPr>
              <a:t>cu</a:t>
            </a:r>
            <a:r>
              <a:rPr lang="nl-NL" sz="1200" dirty="0" smtClean="0">
                <a:latin typeface="Arial" panose="020B0604020202020204" pitchFamily="34" charset="0"/>
              </a:rPr>
              <a:t>*</a:t>
            </a:r>
            <a:r>
              <a:rPr lang="nl-NL" sz="1200" b="1" dirty="0">
                <a:solidFill>
                  <a:srgbClr val="FF0000"/>
                </a:solidFill>
                <a:latin typeface="Arial" panose="020B0604020202020204" pitchFamily="34" charset="0"/>
              </a:rPr>
              <a:t>M</a:t>
            </a:r>
            <a:r>
              <a:rPr lang="nl-NL" sz="12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2</a:t>
            </a:r>
            <a:endParaRPr lang="nl-NL" sz="12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8233" name="Text Box 83"/>
          <p:cNvSpPr txBox="1">
            <a:spLocks noChangeArrowheads="1"/>
          </p:cNvSpPr>
          <p:nvPr/>
        </p:nvSpPr>
        <p:spPr bwMode="auto">
          <a:xfrm>
            <a:off x="4787165" y="4114800"/>
            <a:ext cx="97654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r>
              <a:rPr lang="nl-NL" sz="1200" dirty="0">
                <a:latin typeface="Arial" panose="020B0604020202020204" pitchFamily="34" charset="0"/>
              </a:rPr>
              <a:t>a</a:t>
            </a:r>
            <a:r>
              <a:rPr lang="nl-NL" sz="1200" baseline="-25000" dirty="0">
                <a:latin typeface="Arial" panose="020B0604020202020204" pitchFamily="34" charset="0"/>
              </a:rPr>
              <a:t>u</a:t>
            </a:r>
            <a:r>
              <a:rPr lang="nl-NL" sz="1200" dirty="0">
                <a:latin typeface="Arial" panose="020B0604020202020204" pitchFamily="34" charset="0"/>
              </a:rPr>
              <a:t> + </a:t>
            </a:r>
            <a:r>
              <a:rPr lang="nl-NL" sz="1200" dirty="0" smtClean="0">
                <a:latin typeface="Arial" panose="020B0604020202020204" pitchFamily="34" charset="0"/>
              </a:rPr>
              <a:t>b</a:t>
            </a:r>
            <a:r>
              <a:rPr lang="nl-NL" sz="1200" baseline="-25000" dirty="0" smtClean="0">
                <a:latin typeface="Arial" panose="020B0604020202020204" pitchFamily="34" charset="0"/>
              </a:rPr>
              <a:t>au</a:t>
            </a:r>
            <a:r>
              <a:rPr lang="nl-NL" sz="1200" dirty="0" smtClean="0">
                <a:latin typeface="Arial" panose="020B0604020202020204" pitchFamily="34" charset="0"/>
              </a:rPr>
              <a:t>*</a:t>
            </a:r>
            <a:r>
              <a:rPr lang="nl-NL" sz="1200" b="1" dirty="0">
                <a:solidFill>
                  <a:srgbClr val="FF0000"/>
                </a:solidFill>
                <a:latin typeface="Arial" panose="020B0604020202020204" pitchFamily="34" charset="0"/>
              </a:rPr>
              <a:t>M</a:t>
            </a:r>
            <a:r>
              <a:rPr lang="nl-NL" sz="12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2</a:t>
            </a:r>
            <a:endParaRPr lang="nl-NL" sz="12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8234" name="Rectangle 95"/>
          <p:cNvSpPr>
            <a:spLocks noChangeArrowheads="1"/>
          </p:cNvSpPr>
          <p:nvPr/>
        </p:nvSpPr>
        <p:spPr bwMode="auto">
          <a:xfrm>
            <a:off x="7673240" y="4762500"/>
            <a:ext cx="774700" cy="6826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hangingPunct="1"/>
            <a:r>
              <a:rPr lang="nl-NL" sz="2000" b="1" dirty="0" smtClean="0">
                <a:latin typeface="Arial" panose="020B0604020202020204" pitchFamily="34" charset="0"/>
              </a:rPr>
              <a:t>M2</a:t>
            </a:r>
            <a:endParaRPr lang="nl-NL" sz="2000" b="1" dirty="0">
              <a:latin typeface="Arial" panose="020B0604020202020204" pitchFamily="34" charset="0"/>
            </a:endParaRPr>
          </a:p>
        </p:txBody>
      </p:sp>
      <p:sp>
        <p:nvSpPr>
          <p:cNvPr id="8236" name="Oval 94"/>
          <p:cNvSpPr>
            <a:spLocks noChangeArrowheads="1"/>
          </p:cNvSpPr>
          <p:nvPr/>
        </p:nvSpPr>
        <p:spPr bwMode="auto">
          <a:xfrm>
            <a:off x="8298715" y="3073400"/>
            <a:ext cx="639763" cy="6413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hangingPunct="1"/>
            <a:r>
              <a:rPr lang="nl-NL" sz="1600" b="1">
                <a:latin typeface="Arial" panose="020B0604020202020204" pitchFamily="34" charset="0"/>
              </a:rPr>
              <a:t>E</a:t>
            </a:r>
            <a:r>
              <a:rPr lang="nl-NL" sz="1600" b="1" baseline="-25000">
                <a:latin typeface="Arial" panose="020B0604020202020204" pitchFamily="34" charset="0"/>
              </a:rPr>
              <a:t>c</a:t>
            </a:r>
          </a:p>
        </p:txBody>
      </p:sp>
      <p:cxnSp>
        <p:nvCxnSpPr>
          <p:cNvPr id="8240" name="AutoShape 174"/>
          <p:cNvCxnSpPr>
            <a:cxnSpLocks noChangeShapeType="1"/>
            <a:stCxn id="8236" idx="4"/>
            <a:endCxn id="8234" idx="0"/>
          </p:cNvCxnSpPr>
          <p:nvPr/>
        </p:nvCxnSpPr>
        <p:spPr bwMode="auto">
          <a:xfrm flipH="1">
            <a:off x="8060590" y="3714750"/>
            <a:ext cx="558800" cy="1047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43" name="AutoShape 177"/>
          <p:cNvCxnSpPr>
            <a:cxnSpLocks noChangeShapeType="1"/>
            <a:stCxn id="8236" idx="4"/>
            <a:endCxn id="8224" idx="0"/>
          </p:cNvCxnSpPr>
          <p:nvPr/>
        </p:nvCxnSpPr>
        <p:spPr bwMode="auto">
          <a:xfrm flipH="1">
            <a:off x="5847615" y="3714750"/>
            <a:ext cx="2771775" cy="1050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45" name="Text Box 83"/>
          <p:cNvSpPr txBox="1">
            <a:spLocks noChangeArrowheads="1"/>
          </p:cNvSpPr>
          <p:nvPr/>
        </p:nvSpPr>
        <p:spPr bwMode="auto">
          <a:xfrm>
            <a:off x="8247915" y="4348163"/>
            <a:ext cx="470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r>
              <a:rPr lang="nl-NL" sz="2000" dirty="0">
                <a:latin typeface="Arial" panose="020B0604020202020204" pitchFamily="34" charset="0"/>
              </a:rPr>
              <a:t>e</a:t>
            </a:r>
            <a:r>
              <a:rPr lang="nl-NL" sz="2000" baseline="-25000" dirty="0">
                <a:latin typeface="Arial" panose="020B0604020202020204" pitchFamily="34" charset="0"/>
              </a:rPr>
              <a:t>m</a:t>
            </a:r>
            <a:endParaRPr lang="nl-NL" sz="2000" dirty="0">
              <a:solidFill>
                <a:srgbClr val="F9353A"/>
              </a:solidFill>
              <a:latin typeface="Arial" panose="020B0604020202020204" pitchFamily="34" charset="0"/>
            </a:endParaRPr>
          </a:p>
        </p:txBody>
      </p:sp>
      <p:sp>
        <p:nvSpPr>
          <p:cNvPr id="8247" name="Text Box 83"/>
          <p:cNvSpPr txBox="1">
            <a:spLocks noChangeArrowheads="1"/>
          </p:cNvSpPr>
          <p:nvPr/>
        </p:nvSpPr>
        <p:spPr bwMode="auto">
          <a:xfrm rot="20352740">
            <a:off x="6889015" y="4168775"/>
            <a:ext cx="4587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r>
              <a:rPr lang="nl-NL" sz="2400" dirty="0" smtClean="0">
                <a:solidFill>
                  <a:srgbClr val="00B0F0"/>
                </a:solidFill>
                <a:latin typeface="Arial" panose="020B0604020202020204" pitchFamily="34" charset="0"/>
              </a:rPr>
              <a:t>e</a:t>
            </a:r>
            <a:r>
              <a:rPr lang="nl-NL" sz="2400" baseline="-25000" dirty="0" smtClean="0">
                <a:solidFill>
                  <a:srgbClr val="00B0F0"/>
                </a:solidFill>
                <a:latin typeface="Arial" panose="020B0604020202020204" pitchFamily="34" charset="0"/>
              </a:rPr>
              <a:t>c</a:t>
            </a:r>
            <a:endParaRPr lang="nl-NL" sz="2400" b="1" dirty="0">
              <a:solidFill>
                <a:srgbClr val="00B0F0"/>
              </a:solidFill>
              <a:latin typeface="Arial" panose="020B0604020202020204" pitchFamily="34" charset="0"/>
            </a:endParaRPr>
          </a:p>
        </p:txBody>
      </p:sp>
      <p:cxnSp>
        <p:nvCxnSpPr>
          <p:cNvPr id="8250" name="AutoShape 184"/>
          <p:cNvCxnSpPr>
            <a:cxnSpLocks noChangeShapeType="1"/>
            <a:stCxn id="8215" idx="0"/>
            <a:endCxn id="8225" idx="0"/>
          </p:cNvCxnSpPr>
          <p:nvPr/>
        </p:nvCxnSpPr>
        <p:spPr bwMode="auto">
          <a:xfrm rot="5400000" flipV="1">
            <a:off x="4763353" y="2625725"/>
            <a:ext cx="3175" cy="908050"/>
          </a:xfrm>
          <a:prstGeom prst="curvedConnector3">
            <a:avLst>
              <a:gd name="adj1" fmla="val -7200000"/>
            </a:avLst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51" name="AutoShape 185"/>
          <p:cNvCxnSpPr>
            <a:cxnSpLocks noChangeShapeType="1"/>
            <a:stCxn id="8214" idx="0"/>
            <a:endCxn id="8226" idx="0"/>
          </p:cNvCxnSpPr>
          <p:nvPr/>
        </p:nvCxnSpPr>
        <p:spPr bwMode="auto">
          <a:xfrm rot="5400000" flipV="1">
            <a:off x="4701440" y="1633538"/>
            <a:ext cx="6350" cy="2309813"/>
          </a:xfrm>
          <a:prstGeom prst="curvedConnector3">
            <a:avLst>
              <a:gd name="adj1" fmla="val -6550000"/>
            </a:avLst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55" name="Text Box 227"/>
          <p:cNvSpPr txBox="1">
            <a:spLocks noChangeArrowheads="1"/>
          </p:cNvSpPr>
          <p:nvPr/>
        </p:nvSpPr>
        <p:spPr bwMode="auto">
          <a:xfrm>
            <a:off x="4520465" y="2819400"/>
            <a:ext cx="574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sz="1200"/>
              <a:t>MZ=1 </a:t>
            </a:r>
          </a:p>
          <a:p>
            <a:pPr eaLnBrk="1" hangingPunct="1"/>
            <a:r>
              <a:rPr lang="en-US" sz="1200"/>
              <a:t>DZ=.5</a:t>
            </a:r>
            <a:endParaRPr lang="nl-NL" sz="1200"/>
          </a:p>
        </p:txBody>
      </p:sp>
      <p:sp>
        <p:nvSpPr>
          <p:cNvPr id="8257" name="Text Box 229"/>
          <p:cNvSpPr txBox="1">
            <a:spLocks noChangeArrowheads="1"/>
          </p:cNvSpPr>
          <p:nvPr/>
        </p:nvSpPr>
        <p:spPr bwMode="auto">
          <a:xfrm>
            <a:off x="4104540" y="2362200"/>
            <a:ext cx="9207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sz="1200"/>
              <a:t>MZ = DZ = 1</a:t>
            </a:r>
            <a:endParaRPr lang="nl-NL" sz="1200"/>
          </a:p>
        </p:txBody>
      </p:sp>
      <p:sp>
        <p:nvSpPr>
          <p:cNvPr id="2" name="TextBox 1"/>
          <p:cNvSpPr txBox="1"/>
          <p:nvPr/>
        </p:nvSpPr>
        <p:spPr>
          <a:xfrm>
            <a:off x="311366" y="199124"/>
            <a:ext cx="46506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OK if #2: r(M1,M2) = 0</a:t>
            </a:r>
            <a:endParaRPr lang="nl-NL" baseline="-25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3957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6" name="Group 290"/>
          <p:cNvGrpSpPr>
            <a:grpSpLocks/>
          </p:cNvGrpSpPr>
          <p:nvPr/>
        </p:nvGrpSpPr>
        <p:grpSpPr bwMode="auto">
          <a:xfrm>
            <a:off x="770789" y="1219200"/>
            <a:ext cx="7677150" cy="4233863"/>
            <a:chOff x="492" y="1008"/>
            <a:chExt cx="4836" cy="2667"/>
          </a:xfrm>
        </p:grpSpPr>
        <p:sp>
          <p:nvSpPr>
            <p:cNvPr id="8198" name="Oval 77"/>
            <p:cNvSpPr>
              <a:spLocks noChangeArrowheads="1"/>
            </p:cNvSpPr>
            <p:nvPr/>
          </p:nvSpPr>
          <p:spPr bwMode="auto">
            <a:xfrm>
              <a:off x="1560" y="1859"/>
              <a:ext cx="403" cy="40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1600" b="1">
                  <a:latin typeface="Arial" panose="020B0604020202020204" pitchFamily="34" charset="0"/>
                </a:rPr>
                <a:t>E</a:t>
              </a:r>
              <a:r>
                <a:rPr lang="nl-NL" sz="1600" b="1" baseline="-25000">
                  <a:latin typeface="Arial" panose="020B0604020202020204" pitchFamily="34" charset="0"/>
                </a:rPr>
                <a:t>u</a:t>
              </a:r>
            </a:p>
          </p:txBody>
        </p:sp>
        <p:sp>
          <p:nvSpPr>
            <p:cNvPr id="8199" name="Rectangle 78"/>
            <p:cNvSpPr>
              <a:spLocks noChangeArrowheads="1"/>
            </p:cNvSpPr>
            <p:nvPr/>
          </p:nvSpPr>
          <p:spPr bwMode="auto">
            <a:xfrm>
              <a:off x="1992" y="3245"/>
              <a:ext cx="488" cy="43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2000" b="1">
                  <a:latin typeface="Arial" panose="020B0604020202020204" pitchFamily="34" charset="0"/>
                </a:rPr>
                <a:t>T1</a:t>
              </a:r>
            </a:p>
          </p:txBody>
        </p:sp>
        <p:cxnSp>
          <p:nvCxnSpPr>
            <p:cNvPr id="8200" name="AutoShape 80"/>
            <p:cNvCxnSpPr>
              <a:cxnSpLocks noChangeShapeType="1"/>
              <a:stCxn id="8198" idx="4"/>
              <a:endCxn id="8199" idx="0"/>
            </p:cNvCxnSpPr>
            <p:nvPr/>
          </p:nvCxnSpPr>
          <p:spPr bwMode="auto">
            <a:xfrm rot="16200000" flipH="1">
              <a:off x="1507" y="2517"/>
              <a:ext cx="983" cy="47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201" name="Text Box 83"/>
            <p:cNvSpPr txBox="1">
              <a:spLocks noChangeArrowheads="1"/>
            </p:cNvSpPr>
            <p:nvPr/>
          </p:nvSpPr>
          <p:spPr bwMode="auto">
            <a:xfrm>
              <a:off x="2266" y="2824"/>
              <a:ext cx="61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 dirty="0">
                  <a:latin typeface="Arial" panose="020B0604020202020204" pitchFamily="34" charset="0"/>
                </a:rPr>
                <a:t>a</a:t>
              </a:r>
              <a:r>
                <a:rPr lang="nl-NL" sz="1200" baseline="-25000" dirty="0">
                  <a:latin typeface="Arial" panose="020B0604020202020204" pitchFamily="34" charset="0"/>
                </a:rPr>
                <a:t>u</a:t>
              </a:r>
              <a:r>
                <a:rPr lang="nl-NL" sz="1200" dirty="0">
                  <a:latin typeface="Arial" panose="020B0604020202020204" pitchFamily="34" charset="0"/>
                </a:rPr>
                <a:t> + </a:t>
              </a:r>
              <a:r>
                <a:rPr lang="nl-NL" sz="1200" dirty="0" smtClean="0">
                  <a:latin typeface="Arial" panose="020B0604020202020204" pitchFamily="34" charset="0"/>
                </a:rPr>
                <a:t>b</a:t>
              </a:r>
              <a:r>
                <a:rPr lang="nl-NL" sz="1200" baseline="-25000" dirty="0" smtClean="0">
                  <a:latin typeface="Arial" panose="020B0604020202020204" pitchFamily="34" charset="0"/>
                </a:rPr>
                <a:t>au</a:t>
              </a:r>
              <a:r>
                <a:rPr lang="nl-NL" sz="1200" dirty="0" smtClean="0">
                  <a:latin typeface="Arial" panose="020B0604020202020204" pitchFamily="34" charset="0"/>
                </a:rPr>
                <a:t>*</a:t>
              </a:r>
              <a:r>
                <a:rPr lang="nl-NL" sz="12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M</a:t>
              </a:r>
              <a:r>
                <a:rPr lang="nl-NL" sz="1200" b="1" dirty="0" smtClean="0">
                  <a:solidFill>
                    <a:srgbClr val="FF0000"/>
                  </a:solidFill>
                  <a:latin typeface="Arial" panose="020B0604020202020204" pitchFamily="34" charset="0"/>
                </a:rPr>
                <a:t>1</a:t>
              </a:r>
              <a:endParaRPr lang="nl-NL" sz="12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02" name="Oval 94"/>
            <p:cNvSpPr>
              <a:spLocks noChangeArrowheads="1"/>
            </p:cNvSpPr>
            <p:nvPr/>
          </p:nvSpPr>
          <p:spPr bwMode="auto">
            <a:xfrm>
              <a:off x="496" y="1992"/>
              <a:ext cx="404" cy="40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1600" b="1">
                  <a:latin typeface="Arial" panose="020B0604020202020204" pitchFamily="34" charset="0"/>
                </a:rPr>
                <a:t>C</a:t>
              </a:r>
              <a:r>
                <a:rPr lang="nl-NL" sz="1600" b="1" baseline="-25000">
                  <a:latin typeface="Arial" panose="020B0604020202020204" pitchFamily="34" charset="0"/>
                </a:rPr>
                <a:t>c</a:t>
              </a:r>
            </a:p>
          </p:txBody>
        </p:sp>
        <p:sp>
          <p:nvSpPr>
            <p:cNvPr id="8203" name="Rectangle 95"/>
            <p:cNvSpPr>
              <a:spLocks noChangeArrowheads="1"/>
            </p:cNvSpPr>
            <p:nvPr/>
          </p:nvSpPr>
          <p:spPr bwMode="auto">
            <a:xfrm>
              <a:off x="492" y="3245"/>
              <a:ext cx="488" cy="43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2000" b="1">
                  <a:latin typeface="Arial" panose="020B0604020202020204" pitchFamily="34" charset="0"/>
                </a:rPr>
                <a:t>M1</a:t>
              </a:r>
            </a:p>
          </p:txBody>
        </p:sp>
        <p:cxnSp>
          <p:nvCxnSpPr>
            <p:cNvPr id="8204" name="AutoShape 80"/>
            <p:cNvCxnSpPr>
              <a:cxnSpLocks noChangeShapeType="1"/>
              <a:stCxn id="8202" idx="4"/>
              <a:endCxn id="8203" idx="0"/>
            </p:cNvCxnSpPr>
            <p:nvPr/>
          </p:nvCxnSpPr>
          <p:spPr bwMode="auto">
            <a:xfrm rot="16200000" flipH="1">
              <a:off x="292" y="2801"/>
              <a:ext cx="850" cy="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06" name="Straight Arrow Connector 73"/>
            <p:cNvCxnSpPr>
              <a:cxnSpLocks noChangeShapeType="1"/>
              <a:stCxn id="8202" idx="4"/>
              <a:endCxn id="8199" idx="0"/>
            </p:cNvCxnSpPr>
            <p:nvPr/>
          </p:nvCxnSpPr>
          <p:spPr bwMode="auto">
            <a:xfrm>
              <a:off x="698" y="2395"/>
              <a:ext cx="1538" cy="85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214" name="Oval 77"/>
            <p:cNvSpPr>
              <a:spLocks noChangeArrowheads="1"/>
            </p:cNvSpPr>
            <p:nvPr/>
          </p:nvSpPr>
          <p:spPr bwMode="auto">
            <a:xfrm>
              <a:off x="2040" y="1995"/>
              <a:ext cx="403" cy="40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1600" b="1">
                  <a:latin typeface="Arial" panose="020B0604020202020204" pitchFamily="34" charset="0"/>
                </a:rPr>
                <a:t>C</a:t>
              </a:r>
              <a:r>
                <a:rPr lang="nl-NL" sz="1600" b="1" baseline="-25000">
                  <a:latin typeface="Arial" panose="020B0604020202020204" pitchFamily="34" charset="0"/>
                </a:rPr>
                <a:t>u</a:t>
              </a:r>
            </a:p>
          </p:txBody>
        </p:sp>
        <p:sp>
          <p:nvSpPr>
            <p:cNvPr id="8215" name="Oval 77"/>
            <p:cNvSpPr>
              <a:spLocks noChangeArrowheads="1"/>
            </p:cNvSpPr>
            <p:nvPr/>
          </p:nvSpPr>
          <p:spPr bwMode="auto">
            <a:xfrm>
              <a:off x="2520" y="2179"/>
              <a:ext cx="403" cy="40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1600" b="1">
                  <a:latin typeface="Arial" panose="020B0604020202020204" pitchFamily="34" charset="0"/>
                </a:rPr>
                <a:t>A</a:t>
              </a:r>
              <a:r>
                <a:rPr lang="nl-NL" sz="1600" b="1" baseline="-25000">
                  <a:latin typeface="Arial" panose="020B0604020202020204" pitchFamily="34" charset="0"/>
                </a:rPr>
                <a:t>u</a:t>
              </a:r>
            </a:p>
          </p:txBody>
        </p:sp>
        <p:cxnSp>
          <p:nvCxnSpPr>
            <p:cNvPr id="112" name="Straight Arrow Connector 111"/>
            <p:cNvCxnSpPr>
              <a:stCxn id="8214" idx="4"/>
              <a:endCxn id="8199" idx="0"/>
            </p:cNvCxnSpPr>
            <p:nvPr/>
          </p:nvCxnSpPr>
          <p:spPr>
            <a:xfrm rot="5400000">
              <a:off x="1827" y="2806"/>
              <a:ext cx="847" cy="6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Arrow Connector 113"/>
            <p:cNvCxnSpPr>
              <a:stCxn id="8215" idx="4"/>
              <a:endCxn id="8199" idx="0"/>
            </p:cNvCxnSpPr>
            <p:nvPr/>
          </p:nvCxnSpPr>
          <p:spPr>
            <a:xfrm rot="5400000">
              <a:off x="2147" y="2672"/>
              <a:ext cx="662" cy="485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18" name="Text Box 83"/>
            <p:cNvSpPr txBox="1">
              <a:spLocks noChangeArrowheads="1"/>
            </p:cNvSpPr>
            <p:nvPr/>
          </p:nvSpPr>
          <p:spPr bwMode="auto">
            <a:xfrm rot="1837485">
              <a:off x="1230" y="2685"/>
              <a:ext cx="278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2400" dirty="0" smtClean="0">
                  <a:solidFill>
                    <a:srgbClr val="00B0F0"/>
                  </a:solidFill>
                  <a:latin typeface="Arial" panose="020B0604020202020204" pitchFamily="34" charset="0"/>
                </a:rPr>
                <a:t>c</a:t>
              </a:r>
              <a:r>
                <a:rPr lang="nl-NL" sz="2400" baseline="-25000" dirty="0" smtClean="0">
                  <a:solidFill>
                    <a:srgbClr val="00B0F0"/>
                  </a:solidFill>
                  <a:latin typeface="Arial" panose="020B0604020202020204" pitchFamily="34" charset="0"/>
                </a:rPr>
                <a:t>c</a:t>
              </a:r>
              <a:endParaRPr lang="nl-NL" sz="2400" b="1" dirty="0">
                <a:solidFill>
                  <a:srgbClr val="00B0F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20" name="Text Box 83"/>
            <p:cNvSpPr txBox="1">
              <a:spLocks noChangeArrowheads="1"/>
            </p:cNvSpPr>
            <p:nvPr/>
          </p:nvSpPr>
          <p:spPr bwMode="auto">
            <a:xfrm>
              <a:off x="552" y="2851"/>
              <a:ext cx="217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>
                  <a:latin typeface="Arial" panose="020B0604020202020204" pitchFamily="34" charset="0"/>
                </a:rPr>
                <a:t>c</a:t>
              </a:r>
              <a:r>
                <a:rPr lang="nl-NL" sz="1200" baseline="-25000">
                  <a:latin typeface="Arial" panose="020B0604020202020204" pitchFamily="34" charset="0"/>
                </a:rPr>
                <a:t>m</a:t>
              </a:r>
              <a:endParaRPr lang="nl-NL" sz="1200">
                <a:solidFill>
                  <a:srgbClr val="F9353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22" name="Text Box 83"/>
            <p:cNvSpPr txBox="1">
              <a:spLocks noChangeArrowheads="1"/>
            </p:cNvSpPr>
            <p:nvPr/>
          </p:nvSpPr>
          <p:spPr bwMode="auto">
            <a:xfrm>
              <a:off x="2003" y="2552"/>
              <a:ext cx="60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 dirty="0">
                  <a:latin typeface="Arial" panose="020B0604020202020204" pitchFamily="34" charset="0"/>
                </a:rPr>
                <a:t>c</a:t>
              </a:r>
              <a:r>
                <a:rPr lang="nl-NL" sz="1200" baseline="-25000" dirty="0">
                  <a:latin typeface="Arial" panose="020B0604020202020204" pitchFamily="34" charset="0"/>
                </a:rPr>
                <a:t>u</a:t>
              </a:r>
              <a:r>
                <a:rPr lang="nl-NL" sz="1200" dirty="0">
                  <a:latin typeface="Arial" panose="020B0604020202020204" pitchFamily="34" charset="0"/>
                </a:rPr>
                <a:t> + </a:t>
              </a:r>
              <a:r>
                <a:rPr lang="nl-NL" sz="1200" dirty="0" smtClean="0">
                  <a:latin typeface="Arial" panose="020B0604020202020204" pitchFamily="34" charset="0"/>
                </a:rPr>
                <a:t>b</a:t>
              </a:r>
              <a:r>
                <a:rPr lang="nl-NL" sz="1200" baseline="-25000" dirty="0" smtClean="0">
                  <a:latin typeface="Arial" panose="020B0604020202020204" pitchFamily="34" charset="0"/>
                </a:rPr>
                <a:t>cu</a:t>
              </a:r>
              <a:r>
                <a:rPr lang="nl-NL" sz="1200" dirty="0" smtClean="0">
                  <a:latin typeface="Arial" panose="020B0604020202020204" pitchFamily="34" charset="0"/>
                </a:rPr>
                <a:t>*</a:t>
              </a:r>
              <a:r>
                <a:rPr lang="nl-NL" sz="12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M</a:t>
              </a:r>
              <a:r>
                <a:rPr lang="nl-NL" sz="1200" b="1" dirty="0" smtClean="0">
                  <a:solidFill>
                    <a:srgbClr val="FF0000"/>
                  </a:solidFill>
                  <a:latin typeface="Arial" panose="020B0604020202020204" pitchFamily="34" charset="0"/>
                </a:rPr>
                <a:t>1</a:t>
              </a:r>
              <a:endParaRPr lang="nl-NL" sz="12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23" name="Text Box 83"/>
            <p:cNvSpPr txBox="1">
              <a:spLocks noChangeArrowheads="1"/>
            </p:cNvSpPr>
            <p:nvPr/>
          </p:nvSpPr>
          <p:spPr bwMode="auto">
            <a:xfrm>
              <a:off x="1501" y="2345"/>
              <a:ext cx="61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 dirty="0">
                  <a:latin typeface="Arial" panose="020B0604020202020204" pitchFamily="34" charset="0"/>
                </a:rPr>
                <a:t>e</a:t>
              </a:r>
              <a:r>
                <a:rPr lang="nl-NL" sz="1200" baseline="-25000" dirty="0">
                  <a:latin typeface="Arial" panose="020B0604020202020204" pitchFamily="34" charset="0"/>
                </a:rPr>
                <a:t>u</a:t>
              </a:r>
              <a:r>
                <a:rPr lang="nl-NL" sz="1200" dirty="0">
                  <a:latin typeface="Arial" panose="020B0604020202020204" pitchFamily="34" charset="0"/>
                </a:rPr>
                <a:t> + </a:t>
              </a:r>
              <a:r>
                <a:rPr lang="nl-NL" sz="1200" dirty="0" smtClean="0">
                  <a:latin typeface="Arial" panose="020B0604020202020204" pitchFamily="34" charset="0"/>
                </a:rPr>
                <a:t>b</a:t>
              </a:r>
              <a:r>
                <a:rPr lang="nl-NL" sz="1200" baseline="-25000" dirty="0" smtClean="0">
                  <a:latin typeface="Arial" panose="020B0604020202020204" pitchFamily="34" charset="0"/>
                </a:rPr>
                <a:t>eu</a:t>
              </a:r>
              <a:r>
                <a:rPr lang="nl-NL" sz="1200" dirty="0" smtClean="0">
                  <a:latin typeface="Arial" panose="020B0604020202020204" pitchFamily="34" charset="0"/>
                </a:rPr>
                <a:t>*</a:t>
              </a:r>
              <a:r>
                <a:rPr lang="nl-NL" sz="12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M</a:t>
              </a:r>
              <a:r>
                <a:rPr lang="nl-NL" sz="1200" b="1" dirty="0" smtClean="0">
                  <a:solidFill>
                    <a:srgbClr val="FF0000"/>
                  </a:solidFill>
                  <a:latin typeface="Arial" panose="020B0604020202020204" pitchFamily="34" charset="0"/>
                </a:rPr>
                <a:t>1</a:t>
              </a:r>
              <a:endParaRPr lang="nl-NL" sz="12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24" name="Rectangle 78"/>
            <p:cNvSpPr>
              <a:spLocks noChangeArrowheads="1"/>
            </p:cNvSpPr>
            <p:nvPr/>
          </p:nvSpPr>
          <p:spPr bwMode="auto">
            <a:xfrm>
              <a:off x="3446" y="3242"/>
              <a:ext cx="488" cy="43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2000" b="1">
                  <a:latin typeface="Arial" panose="020B0604020202020204" pitchFamily="34" charset="0"/>
                </a:rPr>
                <a:t>T2</a:t>
              </a:r>
            </a:p>
          </p:txBody>
        </p:sp>
        <p:sp>
          <p:nvSpPr>
            <p:cNvPr id="8225" name="Oval 77"/>
            <p:cNvSpPr>
              <a:spLocks noChangeArrowheads="1"/>
            </p:cNvSpPr>
            <p:nvPr/>
          </p:nvSpPr>
          <p:spPr bwMode="auto">
            <a:xfrm>
              <a:off x="3092" y="2181"/>
              <a:ext cx="403" cy="40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1600" b="1">
                  <a:latin typeface="Arial" panose="020B0604020202020204" pitchFamily="34" charset="0"/>
                </a:rPr>
                <a:t>A</a:t>
              </a:r>
              <a:r>
                <a:rPr lang="nl-NL" sz="1600" b="1" baseline="-25000">
                  <a:latin typeface="Arial" panose="020B0604020202020204" pitchFamily="34" charset="0"/>
                </a:rPr>
                <a:t>u</a:t>
              </a:r>
            </a:p>
          </p:txBody>
        </p:sp>
        <p:sp>
          <p:nvSpPr>
            <p:cNvPr id="8226" name="Oval 77"/>
            <p:cNvSpPr>
              <a:spLocks noChangeArrowheads="1"/>
            </p:cNvSpPr>
            <p:nvPr/>
          </p:nvSpPr>
          <p:spPr bwMode="auto">
            <a:xfrm>
              <a:off x="3495" y="1999"/>
              <a:ext cx="403" cy="40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1600" b="1">
                  <a:latin typeface="Arial" panose="020B0604020202020204" pitchFamily="34" charset="0"/>
                </a:rPr>
                <a:t>C</a:t>
              </a:r>
              <a:r>
                <a:rPr lang="nl-NL" sz="1600" b="1" baseline="-25000">
                  <a:latin typeface="Arial" panose="020B0604020202020204" pitchFamily="34" charset="0"/>
                </a:rPr>
                <a:t>u</a:t>
              </a:r>
            </a:p>
          </p:txBody>
        </p:sp>
        <p:sp>
          <p:nvSpPr>
            <p:cNvPr id="8227" name="Oval 77"/>
            <p:cNvSpPr>
              <a:spLocks noChangeArrowheads="1"/>
            </p:cNvSpPr>
            <p:nvPr/>
          </p:nvSpPr>
          <p:spPr bwMode="auto">
            <a:xfrm>
              <a:off x="3908" y="1853"/>
              <a:ext cx="403" cy="40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1600" b="1">
                  <a:latin typeface="Arial" panose="020B0604020202020204" pitchFamily="34" charset="0"/>
                </a:rPr>
                <a:t>E</a:t>
              </a:r>
              <a:r>
                <a:rPr lang="nl-NL" sz="1600" b="1" baseline="-25000">
                  <a:latin typeface="Arial" panose="020B0604020202020204" pitchFamily="34" charset="0"/>
                </a:rPr>
                <a:t>u</a:t>
              </a:r>
            </a:p>
          </p:txBody>
        </p:sp>
        <p:cxnSp>
          <p:nvCxnSpPr>
            <p:cNvPr id="8228" name="AutoShape 149"/>
            <p:cNvCxnSpPr>
              <a:cxnSpLocks noChangeShapeType="1"/>
              <a:stCxn id="8225" idx="4"/>
              <a:endCxn id="8224" idx="0"/>
            </p:cNvCxnSpPr>
            <p:nvPr/>
          </p:nvCxnSpPr>
          <p:spPr bwMode="auto">
            <a:xfrm>
              <a:off x="3294" y="2584"/>
              <a:ext cx="396" cy="6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29" name="AutoShape 150"/>
            <p:cNvCxnSpPr>
              <a:cxnSpLocks noChangeShapeType="1"/>
              <a:stCxn id="8226" idx="4"/>
              <a:endCxn id="8224" idx="0"/>
            </p:cNvCxnSpPr>
            <p:nvPr/>
          </p:nvCxnSpPr>
          <p:spPr bwMode="auto">
            <a:xfrm flipH="1">
              <a:off x="3690" y="2402"/>
              <a:ext cx="7" cy="8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30" name="AutoShape 151"/>
            <p:cNvCxnSpPr>
              <a:cxnSpLocks noChangeShapeType="1"/>
              <a:stCxn id="8227" idx="4"/>
              <a:endCxn id="8224" idx="0"/>
            </p:cNvCxnSpPr>
            <p:nvPr/>
          </p:nvCxnSpPr>
          <p:spPr bwMode="auto">
            <a:xfrm flipH="1">
              <a:off x="3690" y="2257"/>
              <a:ext cx="420" cy="98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231" name="Text Box 83"/>
            <p:cNvSpPr txBox="1">
              <a:spLocks noChangeArrowheads="1"/>
            </p:cNvSpPr>
            <p:nvPr/>
          </p:nvSpPr>
          <p:spPr bwMode="auto">
            <a:xfrm>
              <a:off x="3714" y="2335"/>
              <a:ext cx="61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 dirty="0">
                  <a:latin typeface="Arial" panose="020B0604020202020204" pitchFamily="34" charset="0"/>
                </a:rPr>
                <a:t>e</a:t>
              </a:r>
              <a:r>
                <a:rPr lang="nl-NL" sz="1200" baseline="-25000" dirty="0">
                  <a:latin typeface="Arial" panose="020B0604020202020204" pitchFamily="34" charset="0"/>
                </a:rPr>
                <a:t>u</a:t>
              </a:r>
              <a:r>
                <a:rPr lang="nl-NL" sz="1200" dirty="0">
                  <a:latin typeface="Arial" panose="020B0604020202020204" pitchFamily="34" charset="0"/>
                </a:rPr>
                <a:t> + </a:t>
              </a:r>
              <a:r>
                <a:rPr lang="nl-NL" sz="1200" dirty="0" smtClean="0">
                  <a:latin typeface="Arial" panose="020B0604020202020204" pitchFamily="34" charset="0"/>
                </a:rPr>
                <a:t>b</a:t>
              </a:r>
              <a:r>
                <a:rPr lang="nl-NL" sz="1200" baseline="-25000" dirty="0" smtClean="0">
                  <a:latin typeface="Arial" panose="020B0604020202020204" pitchFamily="34" charset="0"/>
                </a:rPr>
                <a:t>eu</a:t>
              </a:r>
              <a:r>
                <a:rPr lang="nl-NL" sz="1200" dirty="0" smtClean="0">
                  <a:latin typeface="Arial" panose="020B0604020202020204" pitchFamily="34" charset="0"/>
                </a:rPr>
                <a:t>*</a:t>
              </a:r>
              <a:r>
                <a:rPr lang="nl-NL" sz="12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M</a:t>
              </a:r>
              <a:r>
                <a:rPr lang="nl-NL" sz="1200" b="1" dirty="0" smtClean="0">
                  <a:solidFill>
                    <a:srgbClr val="FF0000"/>
                  </a:solidFill>
                  <a:latin typeface="Arial" panose="020B0604020202020204" pitchFamily="34" charset="0"/>
                </a:rPr>
                <a:t>2</a:t>
              </a:r>
              <a:endParaRPr lang="nl-NL" sz="12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32" name="Text Box 83"/>
            <p:cNvSpPr txBox="1">
              <a:spLocks noChangeArrowheads="1"/>
            </p:cNvSpPr>
            <p:nvPr/>
          </p:nvSpPr>
          <p:spPr bwMode="auto">
            <a:xfrm>
              <a:off x="3296" y="2544"/>
              <a:ext cx="60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 dirty="0">
                  <a:latin typeface="Arial" panose="020B0604020202020204" pitchFamily="34" charset="0"/>
                </a:rPr>
                <a:t>c</a:t>
              </a:r>
              <a:r>
                <a:rPr lang="nl-NL" sz="1200" baseline="-25000" dirty="0">
                  <a:latin typeface="Arial" panose="020B0604020202020204" pitchFamily="34" charset="0"/>
                </a:rPr>
                <a:t>u</a:t>
              </a:r>
              <a:r>
                <a:rPr lang="nl-NL" sz="1200" dirty="0">
                  <a:latin typeface="Arial" panose="020B0604020202020204" pitchFamily="34" charset="0"/>
                </a:rPr>
                <a:t> + </a:t>
              </a:r>
              <a:r>
                <a:rPr lang="nl-NL" sz="1200" dirty="0" smtClean="0">
                  <a:latin typeface="Arial" panose="020B0604020202020204" pitchFamily="34" charset="0"/>
                </a:rPr>
                <a:t>b</a:t>
              </a:r>
              <a:r>
                <a:rPr lang="nl-NL" sz="1200" baseline="-25000" dirty="0" smtClean="0">
                  <a:latin typeface="Arial" panose="020B0604020202020204" pitchFamily="34" charset="0"/>
                </a:rPr>
                <a:t>cu</a:t>
              </a:r>
              <a:r>
                <a:rPr lang="nl-NL" sz="1200" dirty="0" smtClean="0">
                  <a:latin typeface="Arial" panose="020B0604020202020204" pitchFamily="34" charset="0"/>
                </a:rPr>
                <a:t>*</a:t>
              </a:r>
              <a:r>
                <a:rPr lang="nl-NL" sz="12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M</a:t>
              </a:r>
              <a:r>
                <a:rPr lang="nl-NL" sz="1200" b="1" dirty="0" smtClean="0">
                  <a:solidFill>
                    <a:srgbClr val="FF0000"/>
                  </a:solidFill>
                  <a:latin typeface="Arial" panose="020B0604020202020204" pitchFamily="34" charset="0"/>
                </a:rPr>
                <a:t>2</a:t>
              </a:r>
              <a:endParaRPr lang="nl-NL" sz="12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33" name="Text Box 83"/>
            <p:cNvSpPr txBox="1">
              <a:spLocks noChangeArrowheads="1"/>
            </p:cNvSpPr>
            <p:nvPr/>
          </p:nvSpPr>
          <p:spPr bwMode="auto">
            <a:xfrm>
              <a:off x="3022" y="2832"/>
              <a:ext cx="61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 dirty="0">
                  <a:latin typeface="Arial" panose="020B0604020202020204" pitchFamily="34" charset="0"/>
                </a:rPr>
                <a:t>a</a:t>
              </a:r>
              <a:r>
                <a:rPr lang="nl-NL" sz="1200" baseline="-25000" dirty="0">
                  <a:latin typeface="Arial" panose="020B0604020202020204" pitchFamily="34" charset="0"/>
                </a:rPr>
                <a:t>u</a:t>
              </a:r>
              <a:r>
                <a:rPr lang="nl-NL" sz="1200" dirty="0">
                  <a:latin typeface="Arial" panose="020B0604020202020204" pitchFamily="34" charset="0"/>
                </a:rPr>
                <a:t> + </a:t>
              </a:r>
              <a:r>
                <a:rPr lang="nl-NL" sz="1200" dirty="0" smtClean="0">
                  <a:latin typeface="Arial" panose="020B0604020202020204" pitchFamily="34" charset="0"/>
                </a:rPr>
                <a:t>b</a:t>
              </a:r>
              <a:r>
                <a:rPr lang="nl-NL" sz="1200" baseline="-25000" dirty="0" smtClean="0">
                  <a:latin typeface="Arial" panose="020B0604020202020204" pitchFamily="34" charset="0"/>
                </a:rPr>
                <a:t>au</a:t>
              </a:r>
              <a:r>
                <a:rPr lang="nl-NL" sz="1200" dirty="0" smtClean="0">
                  <a:latin typeface="Arial" panose="020B0604020202020204" pitchFamily="34" charset="0"/>
                </a:rPr>
                <a:t>*</a:t>
              </a:r>
              <a:r>
                <a:rPr lang="nl-NL" sz="12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M</a:t>
              </a:r>
              <a:r>
                <a:rPr lang="nl-NL" sz="1200" b="1" dirty="0" smtClean="0">
                  <a:solidFill>
                    <a:srgbClr val="FF0000"/>
                  </a:solidFill>
                  <a:latin typeface="Arial" panose="020B0604020202020204" pitchFamily="34" charset="0"/>
                </a:rPr>
                <a:t>2</a:t>
              </a:r>
              <a:endParaRPr lang="nl-NL" sz="12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34" name="Rectangle 95"/>
            <p:cNvSpPr>
              <a:spLocks noChangeArrowheads="1"/>
            </p:cNvSpPr>
            <p:nvPr/>
          </p:nvSpPr>
          <p:spPr bwMode="auto">
            <a:xfrm>
              <a:off x="4840" y="3240"/>
              <a:ext cx="488" cy="43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2000" b="1" dirty="0">
                  <a:latin typeface="Arial" panose="020B0604020202020204" pitchFamily="34" charset="0"/>
                </a:rPr>
                <a:t>M2</a:t>
              </a:r>
            </a:p>
          </p:txBody>
        </p:sp>
        <p:sp>
          <p:nvSpPr>
            <p:cNvPr id="8235" name="Oval 94"/>
            <p:cNvSpPr>
              <a:spLocks noChangeArrowheads="1"/>
            </p:cNvSpPr>
            <p:nvPr/>
          </p:nvSpPr>
          <p:spPr bwMode="auto">
            <a:xfrm>
              <a:off x="4805" y="1989"/>
              <a:ext cx="404" cy="40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1600" b="1">
                  <a:latin typeface="Arial" panose="020B0604020202020204" pitchFamily="34" charset="0"/>
                </a:rPr>
                <a:t>C</a:t>
              </a:r>
              <a:r>
                <a:rPr lang="nl-NL" sz="1600" b="1" baseline="-25000">
                  <a:latin typeface="Arial" panose="020B0604020202020204" pitchFamily="34" charset="0"/>
                </a:rPr>
                <a:t>c</a:t>
              </a:r>
            </a:p>
          </p:txBody>
        </p:sp>
        <p:cxnSp>
          <p:nvCxnSpPr>
            <p:cNvPr id="8239" name="AutoShape 173"/>
            <p:cNvCxnSpPr>
              <a:cxnSpLocks noChangeShapeType="1"/>
              <a:stCxn id="8235" idx="4"/>
              <a:endCxn id="8234" idx="0"/>
            </p:cNvCxnSpPr>
            <p:nvPr/>
          </p:nvCxnSpPr>
          <p:spPr bwMode="auto">
            <a:xfrm>
              <a:off x="5007" y="2392"/>
              <a:ext cx="77" cy="84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42" name="AutoShape 176"/>
            <p:cNvCxnSpPr>
              <a:cxnSpLocks noChangeShapeType="1"/>
              <a:stCxn id="8235" idx="4"/>
              <a:endCxn id="8224" idx="0"/>
            </p:cNvCxnSpPr>
            <p:nvPr/>
          </p:nvCxnSpPr>
          <p:spPr bwMode="auto">
            <a:xfrm flipH="1">
              <a:off x="3690" y="2392"/>
              <a:ext cx="1317" cy="8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246" name="Text Box 83"/>
            <p:cNvSpPr txBox="1">
              <a:spLocks noChangeArrowheads="1"/>
            </p:cNvSpPr>
            <p:nvPr/>
          </p:nvSpPr>
          <p:spPr bwMode="auto">
            <a:xfrm>
              <a:off x="5015" y="2838"/>
              <a:ext cx="217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>
                  <a:latin typeface="Arial" panose="020B0604020202020204" pitchFamily="34" charset="0"/>
                </a:rPr>
                <a:t>c</a:t>
              </a:r>
              <a:r>
                <a:rPr lang="nl-NL" sz="1200" baseline="-25000">
                  <a:latin typeface="Arial" panose="020B0604020202020204" pitchFamily="34" charset="0"/>
                </a:rPr>
                <a:t>m</a:t>
              </a:r>
              <a:endParaRPr lang="nl-NL" sz="1200">
                <a:solidFill>
                  <a:srgbClr val="F9353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48" name="Text Box 83"/>
            <p:cNvSpPr txBox="1">
              <a:spLocks noChangeArrowheads="1"/>
            </p:cNvSpPr>
            <p:nvPr/>
          </p:nvSpPr>
          <p:spPr bwMode="auto">
            <a:xfrm rot="19705979">
              <a:off x="4346" y="2643"/>
              <a:ext cx="278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2400" dirty="0" smtClean="0">
                  <a:solidFill>
                    <a:srgbClr val="00B0F0"/>
                  </a:solidFill>
                  <a:latin typeface="Arial" panose="020B0604020202020204" pitchFamily="34" charset="0"/>
                </a:rPr>
                <a:t>c</a:t>
              </a:r>
              <a:r>
                <a:rPr lang="nl-NL" sz="2400" baseline="-25000" dirty="0" smtClean="0">
                  <a:solidFill>
                    <a:srgbClr val="00B0F0"/>
                  </a:solidFill>
                  <a:latin typeface="Arial" panose="020B0604020202020204" pitchFamily="34" charset="0"/>
                </a:rPr>
                <a:t>c</a:t>
              </a:r>
              <a:endParaRPr lang="nl-NL" sz="2400" b="1" dirty="0">
                <a:solidFill>
                  <a:srgbClr val="00B0F0"/>
                </a:solidFill>
                <a:latin typeface="Arial" panose="020B0604020202020204" pitchFamily="34" charset="0"/>
              </a:endParaRPr>
            </a:p>
          </p:txBody>
        </p:sp>
        <p:cxnSp>
          <p:nvCxnSpPr>
            <p:cNvPr id="8250" name="AutoShape 184"/>
            <p:cNvCxnSpPr>
              <a:cxnSpLocks noChangeShapeType="1"/>
              <a:stCxn id="8215" idx="0"/>
              <a:endCxn id="8225" idx="0"/>
            </p:cNvCxnSpPr>
            <p:nvPr/>
          </p:nvCxnSpPr>
          <p:spPr bwMode="auto">
            <a:xfrm rot="5400000" flipV="1">
              <a:off x="3007" y="1894"/>
              <a:ext cx="2" cy="572"/>
            </a:xfrm>
            <a:prstGeom prst="curvedConnector3">
              <a:avLst>
                <a:gd name="adj1" fmla="val -7200000"/>
              </a:avLst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51" name="AutoShape 185"/>
            <p:cNvCxnSpPr>
              <a:cxnSpLocks noChangeShapeType="1"/>
              <a:stCxn id="8214" idx="0"/>
              <a:endCxn id="8226" idx="0"/>
            </p:cNvCxnSpPr>
            <p:nvPr/>
          </p:nvCxnSpPr>
          <p:spPr bwMode="auto">
            <a:xfrm rot="5400000" flipV="1">
              <a:off x="2968" y="1269"/>
              <a:ext cx="4" cy="1455"/>
            </a:xfrm>
            <a:prstGeom prst="curvedConnector3">
              <a:avLst>
                <a:gd name="adj1" fmla="val -6550000"/>
              </a:avLst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52" name="AutoShape 186"/>
            <p:cNvCxnSpPr>
              <a:cxnSpLocks noChangeShapeType="1"/>
              <a:stCxn id="8202" idx="0"/>
              <a:endCxn id="8235" idx="0"/>
            </p:cNvCxnSpPr>
            <p:nvPr/>
          </p:nvCxnSpPr>
          <p:spPr bwMode="auto">
            <a:xfrm rot="-5400000">
              <a:off x="2851" y="-164"/>
              <a:ext cx="3" cy="4309"/>
            </a:xfrm>
            <a:prstGeom prst="curvedConnector3">
              <a:avLst>
                <a:gd name="adj1" fmla="val 32700009"/>
              </a:avLst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255" name="Text Box 227"/>
            <p:cNvSpPr txBox="1">
              <a:spLocks noChangeArrowheads="1"/>
            </p:cNvSpPr>
            <p:nvPr/>
          </p:nvSpPr>
          <p:spPr bwMode="auto">
            <a:xfrm>
              <a:off x="2854" y="2016"/>
              <a:ext cx="36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sz="1200"/>
                <a:t>MZ=1 </a:t>
              </a:r>
            </a:p>
            <a:p>
              <a:pPr eaLnBrk="1" hangingPunct="1"/>
              <a:r>
                <a:rPr lang="en-US" sz="1200"/>
                <a:t>DZ=.5</a:t>
              </a:r>
              <a:endParaRPr lang="nl-NL" sz="1200"/>
            </a:p>
          </p:txBody>
        </p:sp>
        <p:sp>
          <p:nvSpPr>
            <p:cNvPr id="8256" name="Text Box 228"/>
            <p:cNvSpPr txBox="1">
              <a:spLocks noChangeArrowheads="1"/>
            </p:cNvSpPr>
            <p:nvPr/>
          </p:nvSpPr>
          <p:spPr bwMode="auto">
            <a:xfrm>
              <a:off x="2592" y="1008"/>
              <a:ext cx="58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sz="1200"/>
                <a:t>MZ = DZ = 1</a:t>
              </a:r>
              <a:endParaRPr lang="nl-NL" sz="1200"/>
            </a:p>
          </p:txBody>
        </p:sp>
        <p:sp>
          <p:nvSpPr>
            <p:cNvPr id="8257" name="Text Box 229"/>
            <p:cNvSpPr txBox="1">
              <a:spLocks noChangeArrowheads="1"/>
            </p:cNvSpPr>
            <p:nvPr/>
          </p:nvSpPr>
          <p:spPr bwMode="auto">
            <a:xfrm>
              <a:off x="2592" y="1728"/>
              <a:ext cx="58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sz="1200"/>
                <a:t>MZ = DZ = 1</a:t>
              </a:r>
              <a:endParaRPr lang="nl-NL" sz="1200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311366" y="199124"/>
            <a:ext cx="454804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Ok if #3: </a:t>
            </a:r>
            <a:r>
              <a:rPr lang="nl-NL" dirty="0"/>
              <a:t>r(M1,M2) = </a:t>
            </a:r>
            <a:r>
              <a:rPr lang="nl-NL" dirty="0" smtClean="0"/>
              <a:t>1</a:t>
            </a:r>
            <a:endParaRPr lang="nl-NL" baseline="-25000" dirty="0">
              <a:solidFill>
                <a:srgbClr val="00B0F0"/>
              </a:solidFill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4303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6" name="Group 290"/>
          <p:cNvGrpSpPr>
            <a:grpSpLocks/>
          </p:cNvGrpSpPr>
          <p:nvPr/>
        </p:nvGrpSpPr>
        <p:grpSpPr bwMode="auto">
          <a:xfrm>
            <a:off x="58737" y="1600200"/>
            <a:ext cx="8932863" cy="4233863"/>
            <a:chOff x="10" y="1008"/>
            <a:chExt cx="5627" cy="2667"/>
          </a:xfrm>
        </p:grpSpPr>
        <p:sp>
          <p:nvSpPr>
            <p:cNvPr id="8198" name="Oval 77"/>
            <p:cNvSpPr>
              <a:spLocks noChangeArrowheads="1"/>
            </p:cNvSpPr>
            <p:nvPr/>
          </p:nvSpPr>
          <p:spPr bwMode="auto">
            <a:xfrm>
              <a:off x="1560" y="1859"/>
              <a:ext cx="403" cy="40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1600" b="1">
                  <a:latin typeface="Arial" panose="020B0604020202020204" pitchFamily="34" charset="0"/>
                </a:rPr>
                <a:t>E</a:t>
              </a:r>
              <a:r>
                <a:rPr lang="nl-NL" sz="1600" b="1" baseline="-25000">
                  <a:latin typeface="Arial" panose="020B0604020202020204" pitchFamily="34" charset="0"/>
                </a:rPr>
                <a:t>u</a:t>
              </a:r>
            </a:p>
          </p:txBody>
        </p:sp>
        <p:sp>
          <p:nvSpPr>
            <p:cNvPr id="8199" name="Rectangle 78"/>
            <p:cNvSpPr>
              <a:spLocks noChangeArrowheads="1"/>
            </p:cNvSpPr>
            <p:nvPr/>
          </p:nvSpPr>
          <p:spPr bwMode="auto">
            <a:xfrm>
              <a:off x="1992" y="3245"/>
              <a:ext cx="488" cy="43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2000" b="1">
                  <a:latin typeface="Arial" panose="020B0604020202020204" pitchFamily="34" charset="0"/>
                </a:rPr>
                <a:t>T1</a:t>
              </a:r>
            </a:p>
          </p:txBody>
        </p:sp>
        <p:cxnSp>
          <p:nvCxnSpPr>
            <p:cNvPr id="8200" name="AutoShape 80"/>
            <p:cNvCxnSpPr>
              <a:cxnSpLocks noChangeShapeType="1"/>
              <a:stCxn id="8198" idx="4"/>
              <a:endCxn id="8199" idx="0"/>
            </p:cNvCxnSpPr>
            <p:nvPr/>
          </p:nvCxnSpPr>
          <p:spPr bwMode="auto">
            <a:xfrm rot="16200000" flipH="1">
              <a:off x="1507" y="2517"/>
              <a:ext cx="983" cy="47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201" name="Text Box 83"/>
            <p:cNvSpPr txBox="1">
              <a:spLocks noChangeArrowheads="1"/>
            </p:cNvSpPr>
            <p:nvPr/>
          </p:nvSpPr>
          <p:spPr bwMode="auto">
            <a:xfrm>
              <a:off x="2266" y="2824"/>
              <a:ext cx="61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 dirty="0">
                  <a:latin typeface="Arial" panose="020B0604020202020204" pitchFamily="34" charset="0"/>
                </a:rPr>
                <a:t>a</a:t>
              </a:r>
              <a:r>
                <a:rPr lang="nl-NL" sz="1200" baseline="-25000" dirty="0">
                  <a:latin typeface="Arial" panose="020B0604020202020204" pitchFamily="34" charset="0"/>
                </a:rPr>
                <a:t>u</a:t>
              </a:r>
              <a:r>
                <a:rPr lang="nl-NL" sz="1200" dirty="0">
                  <a:latin typeface="Arial" panose="020B0604020202020204" pitchFamily="34" charset="0"/>
                </a:rPr>
                <a:t> + </a:t>
              </a:r>
              <a:r>
                <a:rPr lang="nl-NL" sz="1200" dirty="0" smtClean="0">
                  <a:latin typeface="Arial" panose="020B0604020202020204" pitchFamily="34" charset="0"/>
                </a:rPr>
                <a:t>b</a:t>
              </a:r>
              <a:r>
                <a:rPr lang="nl-NL" sz="1200" baseline="-25000" dirty="0" smtClean="0">
                  <a:latin typeface="Arial" panose="020B0604020202020204" pitchFamily="34" charset="0"/>
                </a:rPr>
                <a:t>au</a:t>
              </a:r>
              <a:r>
                <a:rPr lang="nl-NL" sz="1200" dirty="0" smtClean="0">
                  <a:latin typeface="Arial" panose="020B0604020202020204" pitchFamily="34" charset="0"/>
                </a:rPr>
                <a:t>*</a:t>
              </a:r>
              <a:r>
                <a:rPr lang="nl-NL" sz="12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M</a:t>
              </a:r>
              <a:r>
                <a:rPr lang="nl-NL" sz="1200" b="1" dirty="0" smtClean="0">
                  <a:solidFill>
                    <a:srgbClr val="FF0000"/>
                  </a:solidFill>
                  <a:latin typeface="Arial" panose="020B0604020202020204" pitchFamily="34" charset="0"/>
                </a:rPr>
                <a:t>1</a:t>
              </a:r>
              <a:endParaRPr lang="nl-NL" sz="12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02" name="Oval 94"/>
            <p:cNvSpPr>
              <a:spLocks noChangeArrowheads="1"/>
            </p:cNvSpPr>
            <p:nvPr/>
          </p:nvSpPr>
          <p:spPr bwMode="auto">
            <a:xfrm>
              <a:off x="496" y="1992"/>
              <a:ext cx="404" cy="40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1600" b="1">
                  <a:latin typeface="Arial" panose="020B0604020202020204" pitchFamily="34" charset="0"/>
                </a:rPr>
                <a:t>C</a:t>
              </a:r>
              <a:r>
                <a:rPr lang="nl-NL" sz="1600" b="1" baseline="-25000">
                  <a:latin typeface="Arial" panose="020B0604020202020204" pitchFamily="34" charset="0"/>
                </a:rPr>
                <a:t>c</a:t>
              </a:r>
            </a:p>
          </p:txBody>
        </p:sp>
        <p:sp>
          <p:nvSpPr>
            <p:cNvPr id="8203" name="Rectangle 95"/>
            <p:cNvSpPr>
              <a:spLocks noChangeArrowheads="1"/>
            </p:cNvSpPr>
            <p:nvPr/>
          </p:nvSpPr>
          <p:spPr bwMode="auto">
            <a:xfrm>
              <a:off x="492" y="3245"/>
              <a:ext cx="488" cy="43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2000" b="1">
                  <a:latin typeface="Arial" panose="020B0604020202020204" pitchFamily="34" charset="0"/>
                </a:rPr>
                <a:t>M1</a:t>
              </a:r>
            </a:p>
          </p:txBody>
        </p:sp>
        <p:cxnSp>
          <p:nvCxnSpPr>
            <p:cNvPr id="8204" name="AutoShape 80"/>
            <p:cNvCxnSpPr>
              <a:cxnSpLocks noChangeShapeType="1"/>
              <a:stCxn id="8202" idx="4"/>
              <a:endCxn id="8203" idx="0"/>
            </p:cNvCxnSpPr>
            <p:nvPr/>
          </p:nvCxnSpPr>
          <p:spPr bwMode="auto">
            <a:xfrm rot="16200000" flipH="1">
              <a:off x="292" y="2801"/>
              <a:ext cx="850" cy="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205" name="Text Box 83"/>
            <p:cNvSpPr txBox="1">
              <a:spLocks noChangeArrowheads="1"/>
            </p:cNvSpPr>
            <p:nvPr/>
          </p:nvSpPr>
          <p:spPr bwMode="auto">
            <a:xfrm>
              <a:off x="786" y="2965"/>
              <a:ext cx="22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>
                  <a:latin typeface="Arial" panose="020B0604020202020204" pitchFamily="34" charset="0"/>
                </a:rPr>
                <a:t>a</a:t>
              </a:r>
              <a:r>
                <a:rPr lang="nl-NL" sz="1200" baseline="-25000">
                  <a:latin typeface="Arial" panose="020B0604020202020204" pitchFamily="34" charset="0"/>
                </a:rPr>
                <a:t>m</a:t>
              </a:r>
              <a:endParaRPr lang="nl-NL" sz="1200">
                <a:solidFill>
                  <a:srgbClr val="F9353A"/>
                </a:solidFill>
                <a:latin typeface="Arial" panose="020B0604020202020204" pitchFamily="34" charset="0"/>
              </a:endParaRPr>
            </a:p>
          </p:txBody>
        </p:sp>
        <p:cxnSp>
          <p:nvCxnSpPr>
            <p:cNvPr id="8206" name="Straight Arrow Connector 73"/>
            <p:cNvCxnSpPr>
              <a:cxnSpLocks noChangeShapeType="1"/>
              <a:stCxn id="8202" idx="4"/>
              <a:endCxn id="8199" idx="0"/>
            </p:cNvCxnSpPr>
            <p:nvPr/>
          </p:nvCxnSpPr>
          <p:spPr bwMode="auto">
            <a:xfrm>
              <a:off x="698" y="2395"/>
              <a:ext cx="1538" cy="85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207" name="Text Box 83"/>
            <p:cNvSpPr txBox="1">
              <a:spLocks noChangeArrowheads="1"/>
            </p:cNvSpPr>
            <p:nvPr/>
          </p:nvSpPr>
          <p:spPr bwMode="auto">
            <a:xfrm rot="2541597">
              <a:off x="1423" y="2588"/>
              <a:ext cx="229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 dirty="0">
                  <a:latin typeface="Arial" panose="020B0604020202020204" pitchFamily="34" charset="0"/>
                </a:rPr>
                <a:t>a</a:t>
              </a:r>
              <a:r>
                <a:rPr lang="nl-NL" sz="1200" baseline="-25000" dirty="0">
                  <a:latin typeface="Arial" panose="020B0604020202020204" pitchFamily="34" charset="0"/>
                </a:rPr>
                <a:t>c</a:t>
              </a:r>
              <a:r>
                <a:rPr lang="nl-NL" sz="1200" dirty="0">
                  <a:latin typeface="Arial" panose="020B0604020202020204" pitchFamily="34" charset="0"/>
                </a:rPr>
                <a:t> </a:t>
              </a:r>
              <a:endParaRPr lang="nl-NL" sz="12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08" name="Oval 94"/>
            <p:cNvSpPr>
              <a:spLocks noChangeArrowheads="1"/>
            </p:cNvSpPr>
            <p:nvPr/>
          </p:nvSpPr>
          <p:spPr bwMode="auto">
            <a:xfrm>
              <a:off x="10" y="2179"/>
              <a:ext cx="403" cy="40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1600" b="1">
                  <a:latin typeface="Arial" panose="020B0604020202020204" pitchFamily="34" charset="0"/>
                </a:rPr>
                <a:t>E</a:t>
              </a:r>
              <a:r>
                <a:rPr lang="nl-NL" sz="1600" b="1" baseline="-25000">
                  <a:latin typeface="Arial" panose="020B0604020202020204" pitchFamily="34" charset="0"/>
                </a:rPr>
                <a:t>c</a:t>
              </a:r>
            </a:p>
          </p:txBody>
        </p:sp>
        <p:sp>
          <p:nvSpPr>
            <p:cNvPr id="8209" name="Oval 94"/>
            <p:cNvSpPr>
              <a:spLocks noChangeArrowheads="1"/>
            </p:cNvSpPr>
            <p:nvPr/>
          </p:nvSpPr>
          <p:spPr bwMode="auto">
            <a:xfrm>
              <a:off x="975" y="1863"/>
              <a:ext cx="403" cy="40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1600" b="1">
                  <a:latin typeface="Arial" panose="020B0604020202020204" pitchFamily="34" charset="0"/>
                </a:rPr>
                <a:t>A</a:t>
              </a:r>
              <a:r>
                <a:rPr lang="nl-NL" sz="1600" b="1" baseline="-25000">
                  <a:latin typeface="Arial" panose="020B0604020202020204" pitchFamily="34" charset="0"/>
                </a:rPr>
                <a:t>c</a:t>
              </a:r>
            </a:p>
          </p:txBody>
        </p:sp>
        <p:cxnSp>
          <p:nvCxnSpPr>
            <p:cNvPr id="8210" name="Straight Arrow Connector 101"/>
            <p:cNvCxnSpPr>
              <a:cxnSpLocks noChangeShapeType="1"/>
              <a:stCxn id="8209" idx="4"/>
              <a:endCxn id="8199" idx="0"/>
            </p:cNvCxnSpPr>
            <p:nvPr/>
          </p:nvCxnSpPr>
          <p:spPr bwMode="auto">
            <a:xfrm>
              <a:off x="1177" y="2266"/>
              <a:ext cx="1059" cy="979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11" name="Straight Arrow Connector 103"/>
            <p:cNvCxnSpPr>
              <a:cxnSpLocks noChangeShapeType="1"/>
              <a:stCxn id="8208" idx="4"/>
              <a:endCxn id="8199" idx="0"/>
            </p:cNvCxnSpPr>
            <p:nvPr/>
          </p:nvCxnSpPr>
          <p:spPr bwMode="auto">
            <a:xfrm>
              <a:off x="212" y="2583"/>
              <a:ext cx="2024" cy="662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6" name="Straight Arrow Connector 105"/>
            <p:cNvCxnSpPr>
              <a:stCxn id="8208" idx="4"/>
              <a:endCxn id="8203" idx="0"/>
            </p:cNvCxnSpPr>
            <p:nvPr/>
          </p:nvCxnSpPr>
          <p:spPr>
            <a:xfrm rot="16200000" flipH="1">
              <a:off x="143" y="2652"/>
              <a:ext cx="662" cy="52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Arrow Connector 107"/>
            <p:cNvCxnSpPr>
              <a:stCxn id="8209" idx="4"/>
              <a:endCxn id="8203" idx="0"/>
            </p:cNvCxnSpPr>
            <p:nvPr/>
          </p:nvCxnSpPr>
          <p:spPr>
            <a:xfrm rot="5400000">
              <a:off x="467" y="2535"/>
              <a:ext cx="979" cy="441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14" name="Oval 77"/>
            <p:cNvSpPr>
              <a:spLocks noChangeArrowheads="1"/>
            </p:cNvSpPr>
            <p:nvPr/>
          </p:nvSpPr>
          <p:spPr bwMode="auto">
            <a:xfrm>
              <a:off x="2040" y="1995"/>
              <a:ext cx="403" cy="40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1600" b="1">
                  <a:latin typeface="Arial" panose="020B0604020202020204" pitchFamily="34" charset="0"/>
                </a:rPr>
                <a:t>C</a:t>
              </a:r>
              <a:r>
                <a:rPr lang="nl-NL" sz="1600" b="1" baseline="-25000">
                  <a:latin typeface="Arial" panose="020B0604020202020204" pitchFamily="34" charset="0"/>
                </a:rPr>
                <a:t>u</a:t>
              </a:r>
            </a:p>
          </p:txBody>
        </p:sp>
        <p:sp>
          <p:nvSpPr>
            <p:cNvPr id="8215" name="Oval 77"/>
            <p:cNvSpPr>
              <a:spLocks noChangeArrowheads="1"/>
            </p:cNvSpPr>
            <p:nvPr/>
          </p:nvSpPr>
          <p:spPr bwMode="auto">
            <a:xfrm>
              <a:off x="2520" y="2179"/>
              <a:ext cx="403" cy="40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1600" b="1">
                  <a:latin typeface="Arial" panose="020B0604020202020204" pitchFamily="34" charset="0"/>
                </a:rPr>
                <a:t>A</a:t>
              </a:r>
              <a:r>
                <a:rPr lang="nl-NL" sz="1600" b="1" baseline="-25000">
                  <a:latin typeface="Arial" panose="020B0604020202020204" pitchFamily="34" charset="0"/>
                </a:rPr>
                <a:t>u</a:t>
              </a:r>
            </a:p>
          </p:txBody>
        </p:sp>
        <p:cxnSp>
          <p:nvCxnSpPr>
            <p:cNvPr id="112" name="Straight Arrow Connector 111"/>
            <p:cNvCxnSpPr>
              <a:stCxn id="8214" idx="4"/>
              <a:endCxn id="8199" idx="0"/>
            </p:cNvCxnSpPr>
            <p:nvPr/>
          </p:nvCxnSpPr>
          <p:spPr>
            <a:xfrm rot="5400000">
              <a:off x="1827" y="2806"/>
              <a:ext cx="847" cy="6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Arrow Connector 113"/>
            <p:cNvCxnSpPr>
              <a:stCxn id="8215" idx="4"/>
              <a:endCxn id="8199" idx="0"/>
            </p:cNvCxnSpPr>
            <p:nvPr/>
          </p:nvCxnSpPr>
          <p:spPr>
            <a:xfrm rot="5400000">
              <a:off x="2147" y="2672"/>
              <a:ext cx="662" cy="485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18" name="Text Box 83"/>
            <p:cNvSpPr txBox="1">
              <a:spLocks noChangeArrowheads="1"/>
            </p:cNvSpPr>
            <p:nvPr/>
          </p:nvSpPr>
          <p:spPr bwMode="auto">
            <a:xfrm rot="1837485">
              <a:off x="1270" y="2743"/>
              <a:ext cx="197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 dirty="0" smtClean="0">
                  <a:latin typeface="Arial" panose="020B0604020202020204" pitchFamily="34" charset="0"/>
                </a:rPr>
                <a:t>c</a:t>
              </a:r>
              <a:r>
                <a:rPr lang="nl-NL" sz="1200" baseline="-25000" dirty="0" smtClean="0">
                  <a:latin typeface="Arial" panose="020B0604020202020204" pitchFamily="34" charset="0"/>
                </a:rPr>
                <a:t>c</a:t>
              </a:r>
              <a:endParaRPr lang="nl-NL" sz="12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19" name="Text Box 83"/>
            <p:cNvSpPr txBox="1">
              <a:spLocks noChangeArrowheads="1"/>
            </p:cNvSpPr>
            <p:nvPr/>
          </p:nvSpPr>
          <p:spPr bwMode="auto">
            <a:xfrm rot="1026321">
              <a:off x="1251" y="2929"/>
              <a:ext cx="229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 dirty="0">
                  <a:latin typeface="Arial" panose="020B0604020202020204" pitchFamily="34" charset="0"/>
                </a:rPr>
                <a:t>e</a:t>
              </a:r>
              <a:r>
                <a:rPr lang="nl-NL" sz="1200" baseline="-25000" dirty="0">
                  <a:latin typeface="Arial" panose="020B0604020202020204" pitchFamily="34" charset="0"/>
                </a:rPr>
                <a:t>c</a:t>
              </a:r>
              <a:r>
                <a:rPr lang="nl-NL" sz="1200" dirty="0">
                  <a:latin typeface="Arial" panose="020B0604020202020204" pitchFamily="34" charset="0"/>
                </a:rPr>
                <a:t> </a:t>
              </a:r>
              <a:endParaRPr lang="nl-NL" sz="12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20" name="Text Box 83"/>
            <p:cNvSpPr txBox="1">
              <a:spLocks noChangeArrowheads="1"/>
            </p:cNvSpPr>
            <p:nvPr/>
          </p:nvSpPr>
          <p:spPr bwMode="auto">
            <a:xfrm>
              <a:off x="552" y="2851"/>
              <a:ext cx="217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>
                  <a:latin typeface="Arial" panose="020B0604020202020204" pitchFamily="34" charset="0"/>
                </a:rPr>
                <a:t>c</a:t>
              </a:r>
              <a:r>
                <a:rPr lang="nl-NL" sz="1200" baseline="-25000">
                  <a:latin typeface="Arial" panose="020B0604020202020204" pitchFamily="34" charset="0"/>
                </a:rPr>
                <a:t>m</a:t>
              </a:r>
              <a:endParaRPr lang="nl-NL" sz="1200">
                <a:solidFill>
                  <a:srgbClr val="F9353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21" name="Text Box 83"/>
            <p:cNvSpPr txBox="1">
              <a:spLocks noChangeArrowheads="1"/>
            </p:cNvSpPr>
            <p:nvPr/>
          </p:nvSpPr>
          <p:spPr bwMode="auto">
            <a:xfrm>
              <a:off x="413" y="2965"/>
              <a:ext cx="22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>
                  <a:latin typeface="Arial" panose="020B0604020202020204" pitchFamily="34" charset="0"/>
                </a:rPr>
                <a:t>e</a:t>
              </a:r>
              <a:r>
                <a:rPr lang="nl-NL" sz="1200" baseline="-25000">
                  <a:latin typeface="Arial" panose="020B0604020202020204" pitchFamily="34" charset="0"/>
                </a:rPr>
                <a:t>m</a:t>
              </a:r>
              <a:endParaRPr lang="nl-NL" sz="1200">
                <a:solidFill>
                  <a:srgbClr val="F9353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22" name="Text Box 83"/>
            <p:cNvSpPr txBox="1">
              <a:spLocks noChangeArrowheads="1"/>
            </p:cNvSpPr>
            <p:nvPr/>
          </p:nvSpPr>
          <p:spPr bwMode="auto">
            <a:xfrm>
              <a:off x="2003" y="2552"/>
              <a:ext cx="60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 dirty="0">
                  <a:latin typeface="Arial" panose="020B0604020202020204" pitchFamily="34" charset="0"/>
                </a:rPr>
                <a:t>c</a:t>
              </a:r>
              <a:r>
                <a:rPr lang="nl-NL" sz="1200" baseline="-25000" dirty="0">
                  <a:latin typeface="Arial" panose="020B0604020202020204" pitchFamily="34" charset="0"/>
                </a:rPr>
                <a:t>u</a:t>
              </a:r>
              <a:r>
                <a:rPr lang="nl-NL" sz="1200" dirty="0">
                  <a:latin typeface="Arial" panose="020B0604020202020204" pitchFamily="34" charset="0"/>
                </a:rPr>
                <a:t> + </a:t>
              </a:r>
              <a:r>
                <a:rPr lang="nl-NL" sz="1200" dirty="0" smtClean="0">
                  <a:latin typeface="Arial" panose="020B0604020202020204" pitchFamily="34" charset="0"/>
                </a:rPr>
                <a:t>b</a:t>
              </a:r>
              <a:r>
                <a:rPr lang="nl-NL" sz="1200" baseline="-25000" dirty="0" smtClean="0">
                  <a:latin typeface="Arial" panose="020B0604020202020204" pitchFamily="34" charset="0"/>
                </a:rPr>
                <a:t>cu</a:t>
              </a:r>
              <a:r>
                <a:rPr lang="nl-NL" sz="1200" dirty="0" smtClean="0">
                  <a:latin typeface="Arial" panose="020B0604020202020204" pitchFamily="34" charset="0"/>
                </a:rPr>
                <a:t>*</a:t>
              </a:r>
              <a:r>
                <a:rPr lang="nl-NL" sz="12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M</a:t>
              </a:r>
              <a:r>
                <a:rPr lang="nl-NL" sz="1200" b="1" dirty="0" smtClean="0">
                  <a:solidFill>
                    <a:srgbClr val="FF0000"/>
                  </a:solidFill>
                  <a:latin typeface="Arial" panose="020B0604020202020204" pitchFamily="34" charset="0"/>
                </a:rPr>
                <a:t>1</a:t>
              </a:r>
              <a:endParaRPr lang="nl-NL" sz="12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23" name="Text Box 83"/>
            <p:cNvSpPr txBox="1">
              <a:spLocks noChangeArrowheads="1"/>
            </p:cNvSpPr>
            <p:nvPr/>
          </p:nvSpPr>
          <p:spPr bwMode="auto">
            <a:xfrm>
              <a:off x="1501" y="2345"/>
              <a:ext cx="61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 dirty="0">
                  <a:latin typeface="Arial" panose="020B0604020202020204" pitchFamily="34" charset="0"/>
                </a:rPr>
                <a:t>e</a:t>
              </a:r>
              <a:r>
                <a:rPr lang="nl-NL" sz="1200" baseline="-25000" dirty="0">
                  <a:latin typeface="Arial" panose="020B0604020202020204" pitchFamily="34" charset="0"/>
                </a:rPr>
                <a:t>u</a:t>
              </a:r>
              <a:r>
                <a:rPr lang="nl-NL" sz="1200" dirty="0">
                  <a:latin typeface="Arial" panose="020B0604020202020204" pitchFamily="34" charset="0"/>
                </a:rPr>
                <a:t> + </a:t>
              </a:r>
              <a:r>
                <a:rPr lang="nl-NL" sz="1200" dirty="0" smtClean="0">
                  <a:latin typeface="Arial" panose="020B0604020202020204" pitchFamily="34" charset="0"/>
                </a:rPr>
                <a:t>b</a:t>
              </a:r>
              <a:r>
                <a:rPr lang="nl-NL" sz="1200" baseline="-25000" dirty="0" smtClean="0">
                  <a:latin typeface="Arial" panose="020B0604020202020204" pitchFamily="34" charset="0"/>
                </a:rPr>
                <a:t>eu</a:t>
              </a:r>
              <a:r>
                <a:rPr lang="nl-NL" sz="1200" dirty="0" smtClean="0">
                  <a:latin typeface="Arial" panose="020B0604020202020204" pitchFamily="34" charset="0"/>
                </a:rPr>
                <a:t>*</a:t>
              </a:r>
              <a:r>
                <a:rPr lang="nl-NL" sz="12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M</a:t>
              </a:r>
              <a:r>
                <a:rPr lang="nl-NL" sz="1200" b="1" dirty="0" smtClean="0">
                  <a:solidFill>
                    <a:srgbClr val="FF0000"/>
                  </a:solidFill>
                  <a:latin typeface="Arial" panose="020B0604020202020204" pitchFamily="34" charset="0"/>
                </a:rPr>
                <a:t>1</a:t>
              </a:r>
              <a:endParaRPr lang="nl-NL" sz="12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24" name="Rectangle 78"/>
            <p:cNvSpPr>
              <a:spLocks noChangeArrowheads="1"/>
            </p:cNvSpPr>
            <p:nvPr/>
          </p:nvSpPr>
          <p:spPr bwMode="auto">
            <a:xfrm>
              <a:off x="3446" y="3242"/>
              <a:ext cx="488" cy="43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2000" b="1">
                  <a:latin typeface="Arial" panose="020B0604020202020204" pitchFamily="34" charset="0"/>
                </a:rPr>
                <a:t>T2</a:t>
              </a:r>
            </a:p>
          </p:txBody>
        </p:sp>
        <p:sp>
          <p:nvSpPr>
            <p:cNvPr id="8225" name="Oval 77"/>
            <p:cNvSpPr>
              <a:spLocks noChangeArrowheads="1"/>
            </p:cNvSpPr>
            <p:nvPr/>
          </p:nvSpPr>
          <p:spPr bwMode="auto">
            <a:xfrm>
              <a:off x="3092" y="2181"/>
              <a:ext cx="403" cy="40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1600" b="1">
                  <a:latin typeface="Arial" panose="020B0604020202020204" pitchFamily="34" charset="0"/>
                </a:rPr>
                <a:t>A</a:t>
              </a:r>
              <a:r>
                <a:rPr lang="nl-NL" sz="1600" b="1" baseline="-25000">
                  <a:latin typeface="Arial" panose="020B0604020202020204" pitchFamily="34" charset="0"/>
                </a:rPr>
                <a:t>u</a:t>
              </a:r>
            </a:p>
          </p:txBody>
        </p:sp>
        <p:sp>
          <p:nvSpPr>
            <p:cNvPr id="8226" name="Oval 77"/>
            <p:cNvSpPr>
              <a:spLocks noChangeArrowheads="1"/>
            </p:cNvSpPr>
            <p:nvPr/>
          </p:nvSpPr>
          <p:spPr bwMode="auto">
            <a:xfrm>
              <a:off x="3495" y="1999"/>
              <a:ext cx="403" cy="40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1600" b="1">
                  <a:latin typeface="Arial" panose="020B0604020202020204" pitchFamily="34" charset="0"/>
                </a:rPr>
                <a:t>C</a:t>
              </a:r>
              <a:r>
                <a:rPr lang="nl-NL" sz="1600" b="1" baseline="-25000">
                  <a:latin typeface="Arial" panose="020B0604020202020204" pitchFamily="34" charset="0"/>
                </a:rPr>
                <a:t>u</a:t>
              </a:r>
            </a:p>
          </p:txBody>
        </p:sp>
        <p:sp>
          <p:nvSpPr>
            <p:cNvPr id="8227" name="Oval 77"/>
            <p:cNvSpPr>
              <a:spLocks noChangeArrowheads="1"/>
            </p:cNvSpPr>
            <p:nvPr/>
          </p:nvSpPr>
          <p:spPr bwMode="auto">
            <a:xfrm>
              <a:off x="3908" y="1853"/>
              <a:ext cx="403" cy="40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1600" b="1">
                  <a:latin typeface="Arial" panose="020B0604020202020204" pitchFamily="34" charset="0"/>
                </a:rPr>
                <a:t>E</a:t>
              </a:r>
              <a:r>
                <a:rPr lang="nl-NL" sz="1600" b="1" baseline="-25000">
                  <a:latin typeface="Arial" panose="020B0604020202020204" pitchFamily="34" charset="0"/>
                </a:rPr>
                <a:t>u</a:t>
              </a:r>
            </a:p>
          </p:txBody>
        </p:sp>
        <p:cxnSp>
          <p:nvCxnSpPr>
            <p:cNvPr id="8228" name="AutoShape 149"/>
            <p:cNvCxnSpPr>
              <a:cxnSpLocks noChangeShapeType="1"/>
              <a:stCxn id="8225" idx="4"/>
              <a:endCxn id="8224" idx="0"/>
            </p:cNvCxnSpPr>
            <p:nvPr/>
          </p:nvCxnSpPr>
          <p:spPr bwMode="auto">
            <a:xfrm>
              <a:off x="3294" y="2584"/>
              <a:ext cx="396" cy="6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29" name="AutoShape 150"/>
            <p:cNvCxnSpPr>
              <a:cxnSpLocks noChangeShapeType="1"/>
              <a:stCxn id="8226" idx="4"/>
              <a:endCxn id="8224" idx="0"/>
            </p:cNvCxnSpPr>
            <p:nvPr/>
          </p:nvCxnSpPr>
          <p:spPr bwMode="auto">
            <a:xfrm flipH="1">
              <a:off x="3690" y="2402"/>
              <a:ext cx="7" cy="8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30" name="AutoShape 151"/>
            <p:cNvCxnSpPr>
              <a:cxnSpLocks noChangeShapeType="1"/>
              <a:stCxn id="8227" idx="4"/>
              <a:endCxn id="8224" idx="0"/>
            </p:cNvCxnSpPr>
            <p:nvPr/>
          </p:nvCxnSpPr>
          <p:spPr bwMode="auto">
            <a:xfrm flipH="1">
              <a:off x="3690" y="2257"/>
              <a:ext cx="420" cy="98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231" name="Text Box 83"/>
            <p:cNvSpPr txBox="1">
              <a:spLocks noChangeArrowheads="1"/>
            </p:cNvSpPr>
            <p:nvPr/>
          </p:nvSpPr>
          <p:spPr bwMode="auto">
            <a:xfrm>
              <a:off x="3714" y="2335"/>
              <a:ext cx="61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 dirty="0">
                  <a:latin typeface="Arial" panose="020B0604020202020204" pitchFamily="34" charset="0"/>
                </a:rPr>
                <a:t>e</a:t>
              </a:r>
              <a:r>
                <a:rPr lang="nl-NL" sz="1200" baseline="-25000" dirty="0">
                  <a:latin typeface="Arial" panose="020B0604020202020204" pitchFamily="34" charset="0"/>
                </a:rPr>
                <a:t>u</a:t>
              </a:r>
              <a:r>
                <a:rPr lang="nl-NL" sz="1200" dirty="0">
                  <a:latin typeface="Arial" panose="020B0604020202020204" pitchFamily="34" charset="0"/>
                </a:rPr>
                <a:t> + </a:t>
              </a:r>
              <a:r>
                <a:rPr lang="nl-NL" sz="1200" dirty="0" smtClean="0">
                  <a:latin typeface="Arial" panose="020B0604020202020204" pitchFamily="34" charset="0"/>
                </a:rPr>
                <a:t>b</a:t>
              </a:r>
              <a:r>
                <a:rPr lang="nl-NL" sz="1200" baseline="-25000" dirty="0" smtClean="0">
                  <a:latin typeface="Arial" panose="020B0604020202020204" pitchFamily="34" charset="0"/>
                </a:rPr>
                <a:t>eu</a:t>
              </a:r>
              <a:r>
                <a:rPr lang="nl-NL" sz="1200" dirty="0" smtClean="0">
                  <a:latin typeface="Arial" panose="020B0604020202020204" pitchFamily="34" charset="0"/>
                </a:rPr>
                <a:t>*</a:t>
              </a:r>
              <a:r>
                <a:rPr lang="nl-NL" sz="12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M</a:t>
              </a:r>
              <a:r>
                <a:rPr lang="nl-NL" sz="1200" b="1" dirty="0" smtClean="0">
                  <a:solidFill>
                    <a:srgbClr val="FF0000"/>
                  </a:solidFill>
                  <a:latin typeface="Arial" panose="020B0604020202020204" pitchFamily="34" charset="0"/>
                </a:rPr>
                <a:t>2</a:t>
              </a:r>
              <a:endParaRPr lang="nl-NL" sz="12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32" name="Text Box 83"/>
            <p:cNvSpPr txBox="1">
              <a:spLocks noChangeArrowheads="1"/>
            </p:cNvSpPr>
            <p:nvPr/>
          </p:nvSpPr>
          <p:spPr bwMode="auto">
            <a:xfrm>
              <a:off x="3296" y="2544"/>
              <a:ext cx="60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 dirty="0">
                  <a:latin typeface="Arial" panose="020B0604020202020204" pitchFamily="34" charset="0"/>
                </a:rPr>
                <a:t>c</a:t>
              </a:r>
              <a:r>
                <a:rPr lang="nl-NL" sz="1200" baseline="-25000" dirty="0">
                  <a:latin typeface="Arial" panose="020B0604020202020204" pitchFamily="34" charset="0"/>
                </a:rPr>
                <a:t>u</a:t>
              </a:r>
              <a:r>
                <a:rPr lang="nl-NL" sz="1200" dirty="0">
                  <a:latin typeface="Arial" panose="020B0604020202020204" pitchFamily="34" charset="0"/>
                </a:rPr>
                <a:t> + </a:t>
              </a:r>
              <a:r>
                <a:rPr lang="nl-NL" sz="1200" dirty="0" smtClean="0">
                  <a:latin typeface="Arial" panose="020B0604020202020204" pitchFamily="34" charset="0"/>
                </a:rPr>
                <a:t>b</a:t>
              </a:r>
              <a:r>
                <a:rPr lang="nl-NL" sz="1200" baseline="-25000" dirty="0" smtClean="0">
                  <a:latin typeface="Arial" panose="020B0604020202020204" pitchFamily="34" charset="0"/>
                </a:rPr>
                <a:t>cu</a:t>
              </a:r>
              <a:r>
                <a:rPr lang="nl-NL" sz="1200" dirty="0" smtClean="0">
                  <a:latin typeface="Arial" panose="020B0604020202020204" pitchFamily="34" charset="0"/>
                </a:rPr>
                <a:t>*</a:t>
              </a:r>
              <a:r>
                <a:rPr lang="nl-NL" sz="12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M</a:t>
              </a:r>
              <a:r>
                <a:rPr lang="nl-NL" sz="1200" b="1" dirty="0" smtClean="0">
                  <a:solidFill>
                    <a:srgbClr val="FF0000"/>
                  </a:solidFill>
                  <a:latin typeface="Arial" panose="020B0604020202020204" pitchFamily="34" charset="0"/>
                </a:rPr>
                <a:t>2</a:t>
              </a:r>
              <a:endParaRPr lang="nl-NL" sz="12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33" name="Text Box 83"/>
            <p:cNvSpPr txBox="1">
              <a:spLocks noChangeArrowheads="1"/>
            </p:cNvSpPr>
            <p:nvPr/>
          </p:nvSpPr>
          <p:spPr bwMode="auto">
            <a:xfrm>
              <a:off x="3022" y="2832"/>
              <a:ext cx="61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 dirty="0">
                  <a:latin typeface="Arial" panose="020B0604020202020204" pitchFamily="34" charset="0"/>
                </a:rPr>
                <a:t>a</a:t>
              </a:r>
              <a:r>
                <a:rPr lang="nl-NL" sz="1200" baseline="-25000" dirty="0">
                  <a:latin typeface="Arial" panose="020B0604020202020204" pitchFamily="34" charset="0"/>
                </a:rPr>
                <a:t>u</a:t>
              </a:r>
              <a:r>
                <a:rPr lang="nl-NL" sz="1200" dirty="0">
                  <a:latin typeface="Arial" panose="020B0604020202020204" pitchFamily="34" charset="0"/>
                </a:rPr>
                <a:t> + </a:t>
              </a:r>
              <a:r>
                <a:rPr lang="nl-NL" sz="1200" dirty="0" smtClean="0">
                  <a:latin typeface="Arial" panose="020B0604020202020204" pitchFamily="34" charset="0"/>
                </a:rPr>
                <a:t>b</a:t>
              </a:r>
              <a:r>
                <a:rPr lang="nl-NL" sz="1200" baseline="-25000" dirty="0" smtClean="0">
                  <a:latin typeface="Arial" panose="020B0604020202020204" pitchFamily="34" charset="0"/>
                </a:rPr>
                <a:t>au</a:t>
              </a:r>
              <a:r>
                <a:rPr lang="nl-NL" sz="1200" dirty="0" smtClean="0">
                  <a:latin typeface="Arial" panose="020B0604020202020204" pitchFamily="34" charset="0"/>
                </a:rPr>
                <a:t>*</a:t>
              </a:r>
              <a:r>
                <a:rPr lang="nl-NL" sz="12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M</a:t>
              </a:r>
              <a:r>
                <a:rPr lang="nl-NL" sz="1200" b="1" dirty="0" smtClean="0">
                  <a:solidFill>
                    <a:srgbClr val="FF0000"/>
                  </a:solidFill>
                  <a:latin typeface="Arial" panose="020B0604020202020204" pitchFamily="34" charset="0"/>
                </a:rPr>
                <a:t>2</a:t>
              </a:r>
              <a:endParaRPr lang="nl-NL" sz="12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34" name="Rectangle 95"/>
            <p:cNvSpPr>
              <a:spLocks noChangeArrowheads="1"/>
            </p:cNvSpPr>
            <p:nvPr/>
          </p:nvSpPr>
          <p:spPr bwMode="auto">
            <a:xfrm>
              <a:off x="4840" y="3240"/>
              <a:ext cx="488" cy="43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2000" b="1">
                  <a:latin typeface="Arial" panose="020B0604020202020204" pitchFamily="34" charset="0"/>
                </a:rPr>
                <a:t>M2</a:t>
              </a:r>
            </a:p>
          </p:txBody>
        </p:sp>
        <p:sp>
          <p:nvSpPr>
            <p:cNvPr id="8235" name="Oval 94"/>
            <p:cNvSpPr>
              <a:spLocks noChangeArrowheads="1"/>
            </p:cNvSpPr>
            <p:nvPr/>
          </p:nvSpPr>
          <p:spPr bwMode="auto">
            <a:xfrm>
              <a:off x="4805" y="1989"/>
              <a:ext cx="404" cy="40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1600" b="1">
                  <a:latin typeface="Arial" panose="020B0604020202020204" pitchFamily="34" charset="0"/>
                </a:rPr>
                <a:t>C</a:t>
              </a:r>
              <a:r>
                <a:rPr lang="nl-NL" sz="1600" b="1" baseline="-25000">
                  <a:latin typeface="Arial" panose="020B0604020202020204" pitchFamily="34" charset="0"/>
                </a:rPr>
                <a:t>c</a:t>
              </a:r>
            </a:p>
          </p:txBody>
        </p:sp>
        <p:sp>
          <p:nvSpPr>
            <p:cNvPr id="8236" name="Oval 94"/>
            <p:cNvSpPr>
              <a:spLocks noChangeArrowheads="1"/>
            </p:cNvSpPr>
            <p:nvPr/>
          </p:nvSpPr>
          <p:spPr bwMode="auto">
            <a:xfrm>
              <a:off x="5234" y="2176"/>
              <a:ext cx="403" cy="40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1600" b="1">
                  <a:latin typeface="Arial" panose="020B0604020202020204" pitchFamily="34" charset="0"/>
                </a:rPr>
                <a:t>E</a:t>
              </a:r>
              <a:r>
                <a:rPr lang="nl-NL" sz="1600" b="1" baseline="-25000">
                  <a:latin typeface="Arial" panose="020B0604020202020204" pitchFamily="34" charset="0"/>
                </a:rPr>
                <a:t>c</a:t>
              </a:r>
            </a:p>
          </p:txBody>
        </p:sp>
        <p:sp>
          <p:nvSpPr>
            <p:cNvPr id="8237" name="Oval 94"/>
            <p:cNvSpPr>
              <a:spLocks noChangeArrowheads="1"/>
            </p:cNvSpPr>
            <p:nvPr/>
          </p:nvSpPr>
          <p:spPr bwMode="auto">
            <a:xfrm>
              <a:off x="4362" y="1860"/>
              <a:ext cx="403" cy="40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1600" b="1">
                  <a:latin typeface="Arial" panose="020B0604020202020204" pitchFamily="34" charset="0"/>
                </a:rPr>
                <a:t>A</a:t>
              </a:r>
              <a:r>
                <a:rPr lang="nl-NL" sz="1600" b="1" baseline="-25000">
                  <a:latin typeface="Arial" panose="020B0604020202020204" pitchFamily="34" charset="0"/>
                </a:rPr>
                <a:t>c</a:t>
              </a:r>
            </a:p>
          </p:txBody>
        </p:sp>
        <p:cxnSp>
          <p:nvCxnSpPr>
            <p:cNvPr id="8238" name="AutoShape 172"/>
            <p:cNvCxnSpPr>
              <a:cxnSpLocks noChangeShapeType="1"/>
              <a:stCxn id="8237" idx="4"/>
              <a:endCxn id="8234" idx="0"/>
            </p:cNvCxnSpPr>
            <p:nvPr/>
          </p:nvCxnSpPr>
          <p:spPr bwMode="auto">
            <a:xfrm>
              <a:off x="4564" y="2263"/>
              <a:ext cx="520" cy="97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39" name="AutoShape 173"/>
            <p:cNvCxnSpPr>
              <a:cxnSpLocks noChangeShapeType="1"/>
              <a:stCxn id="8235" idx="4"/>
              <a:endCxn id="8234" idx="0"/>
            </p:cNvCxnSpPr>
            <p:nvPr/>
          </p:nvCxnSpPr>
          <p:spPr bwMode="auto">
            <a:xfrm>
              <a:off x="5007" y="2392"/>
              <a:ext cx="77" cy="84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40" name="AutoShape 174"/>
            <p:cNvCxnSpPr>
              <a:cxnSpLocks noChangeShapeType="1"/>
              <a:stCxn id="8236" idx="4"/>
              <a:endCxn id="8234" idx="0"/>
            </p:cNvCxnSpPr>
            <p:nvPr/>
          </p:nvCxnSpPr>
          <p:spPr bwMode="auto">
            <a:xfrm flipH="1">
              <a:off x="5084" y="2580"/>
              <a:ext cx="352" cy="66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41" name="AutoShape 175"/>
            <p:cNvCxnSpPr>
              <a:cxnSpLocks noChangeShapeType="1"/>
              <a:stCxn id="8237" idx="4"/>
              <a:endCxn id="8224" idx="0"/>
            </p:cNvCxnSpPr>
            <p:nvPr/>
          </p:nvCxnSpPr>
          <p:spPr bwMode="auto">
            <a:xfrm flipH="1">
              <a:off x="3690" y="2263"/>
              <a:ext cx="874" cy="97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42" name="AutoShape 176"/>
            <p:cNvCxnSpPr>
              <a:cxnSpLocks noChangeShapeType="1"/>
              <a:stCxn id="8235" idx="4"/>
              <a:endCxn id="8224" idx="0"/>
            </p:cNvCxnSpPr>
            <p:nvPr/>
          </p:nvCxnSpPr>
          <p:spPr bwMode="auto">
            <a:xfrm flipH="1">
              <a:off x="3690" y="2392"/>
              <a:ext cx="1317" cy="8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43" name="AutoShape 177"/>
            <p:cNvCxnSpPr>
              <a:cxnSpLocks noChangeShapeType="1"/>
              <a:stCxn id="8236" idx="4"/>
              <a:endCxn id="8224" idx="0"/>
            </p:cNvCxnSpPr>
            <p:nvPr/>
          </p:nvCxnSpPr>
          <p:spPr bwMode="auto">
            <a:xfrm flipH="1">
              <a:off x="3690" y="2580"/>
              <a:ext cx="1746" cy="6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244" name="Text Box 83"/>
            <p:cNvSpPr txBox="1">
              <a:spLocks noChangeArrowheads="1"/>
            </p:cNvSpPr>
            <p:nvPr/>
          </p:nvSpPr>
          <p:spPr bwMode="auto">
            <a:xfrm>
              <a:off x="4818" y="2973"/>
              <a:ext cx="22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>
                  <a:latin typeface="Arial" panose="020B0604020202020204" pitchFamily="34" charset="0"/>
                </a:rPr>
                <a:t>a</a:t>
              </a:r>
              <a:r>
                <a:rPr lang="nl-NL" sz="1200" baseline="-25000">
                  <a:latin typeface="Arial" panose="020B0604020202020204" pitchFamily="34" charset="0"/>
                </a:rPr>
                <a:t>m</a:t>
              </a:r>
              <a:endParaRPr lang="nl-NL" sz="1200">
                <a:solidFill>
                  <a:srgbClr val="F9353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45" name="Text Box 83"/>
            <p:cNvSpPr txBox="1">
              <a:spLocks noChangeArrowheads="1"/>
            </p:cNvSpPr>
            <p:nvPr/>
          </p:nvSpPr>
          <p:spPr bwMode="auto">
            <a:xfrm>
              <a:off x="5122" y="2997"/>
              <a:ext cx="22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>
                  <a:latin typeface="Arial" panose="020B0604020202020204" pitchFamily="34" charset="0"/>
                </a:rPr>
                <a:t>e</a:t>
              </a:r>
              <a:r>
                <a:rPr lang="nl-NL" sz="1200" baseline="-25000">
                  <a:latin typeface="Arial" panose="020B0604020202020204" pitchFamily="34" charset="0"/>
                </a:rPr>
                <a:t>m</a:t>
              </a:r>
              <a:endParaRPr lang="nl-NL" sz="1200">
                <a:solidFill>
                  <a:srgbClr val="F9353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46" name="Text Box 83"/>
            <p:cNvSpPr txBox="1">
              <a:spLocks noChangeArrowheads="1"/>
            </p:cNvSpPr>
            <p:nvPr/>
          </p:nvSpPr>
          <p:spPr bwMode="auto">
            <a:xfrm>
              <a:off x="5015" y="2838"/>
              <a:ext cx="217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>
                  <a:latin typeface="Arial" panose="020B0604020202020204" pitchFamily="34" charset="0"/>
                </a:rPr>
                <a:t>c</a:t>
              </a:r>
              <a:r>
                <a:rPr lang="nl-NL" sz="1200" baseline="-25000">
                  <a:latin typeface="Arial" panose="020B0604020202020204" pitchFamily="34" charset="0"/>
                </a:rPr>
                <a:t>m</a:t>
              </a:r>
              <a:endParaRPr lang="nl-NL" sz="1200">
                <a:solidFill>
                  <a:srgbClr val="F9353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47" name="Text Box 83"/>
            <p:cNvSpPr txBox="1">
              <a:spLocks noChangeArrowheads="1"/>
            </p:cNvSpPr>
            <p:nvPr/>
          </p:nvSpPr>
          <p:spPr bwMode="auto">
            <a:xfrm rot="20352740">
              <a:off x="4389" y="2924"/>
              <a:ext cx="202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 dirty="0" smtClean="0">
                  <a:latin typeface="Arial" panose="020B0604020202020204" pitchFamily="34" charset="0"/>
                </a:rPr>
                <a:t>e</a:t>
              </a:r>
              <a:r>
                <a:rPr lang="nl-NL" sz="1200" baseline="-25000" dirty="0" smtClean="0">
                  <a:latin typeface="Arial" panose="020B0604020202020204" pitchFamily="34" charset="0"/>
                </a:rPr>
                <a:t>c</a:t>
              </a:r>
              <a:endParaRPr lang="nl-NL" sz="12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48" name="Text Box 83"/>
            <p:cNvSpPr txBox="1">
              <a:spLocks noChangeArrowheads="1"/>
            </p:cNvSpPr>
            <p:nvPr/>
          </p:nvSpPr>
          <p:spPr bwMode="auto">
            <a:xfrm rot="19705979">
              <a:off x="4386" y="2701"/>
              <a:ext cx="197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 dirty="0" smtClean="0">
                  <a:latin typeface="Arial" panose="020B0604020202020204" pitchFamily="34" charset="0"/>
                </a:rPr>
                <a:t>c</a:t>
              </a:r>
              <a:r>
                <a:rPr lang="nl-NL" sz="1200" baseline="-25000" dirty="0" smtClean="0">
                  <a:latin typeface="Arial" panose="020B0604020202020204" pitchFamily="34" charset="0"/>
                </a:rPr>
                <a:t>c</a:t>
              </a:r>
              <a:endParaRPr lang="nl-NL" sz="12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49" name="Text Box 83"/>
            <p:cNvSpPr txBox="1">
              <a:spLocks noChangeArrowheads="1"/>
            </p:cNvSpPr>
            <p:nvPr/>
          </p:nvSpPr>
          <p:spPr bwMode="auto">
            <a:xfrm rot="18727200">
              <a:off x="4186" y="2576"/>
              <a:ext cx="202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 dirty="0" smtClean="0">
                  <a:latin typeface="Arial" panose="020B0604020202020204" pitchFamily="34" charset="0"/>
                </a:rPr>
                <a:t>a</a:t>
              </a:r>
              <a:r>
                <a:rPr lang="nl-NL" sz="1200" baseline="-25000" dirty="0" smtClean="0">
                  <a:latin typeface="Arial" panose="020B0604020202020204" pitchFamily="34" charset="0"/>
                </a:rPr>
                <a:t>c</a:t>
              </a:r>
              <a:endParaRPr lang="nl-NL" sz="12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cxnSp>
          <p:nvCxnSpPr>
            <p:cNvPr id="8250" name="AutoShape 184"/>
            <p:cNvCxnSpPr>
              <a:cxnSpLocks noChangeShapeType="1"/>
              <a:stCxn id="8215" idx="0"/>
              <a:endCxn id="8225" idx="0"/>
            </p:cNvCxnSpPr>
            <p:nvPr/>
          </p:nvCxnSpPr>
          <p:spPr bwMode="auto">
            <a:xfrm rot="5400000" flipV="1">
              <a:off x="3007" y="1894"/>
              <a:ext cx="2" cy="572"/>
            </a:xfrm>
            <a:prstGeom prst="curvedConnector3">
              <a:avLst>
                <a:gd name="adj1" fmla="val -7200000"/>
              </a:avLst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51" name="AutoShape 185"/>
            <p:cNvCxnSpPr>
              <a:cxnSpLocks noChangeShapeType="1"/>
              <a:stCxn id="8214" idx="0"/>
              <a:endCxn id="8226" idx="0"/>
            </p:cNvCxnSpPr>
            <p:nvPr/>
          </p:nvCxnSpPr>
          <p:spPr bwMode="auto">
            <a:xfrm rot="5400000" flipV="1">
              <a:off x="2968" y="1269"/>
              <a:ext cx="4" cy="1455"/>
            </a:xfrm>
            <a:prstGeom prst="curvedConnector3">
              <a:avLst>
                <a:gd name="adj1" fmla="val -6550000"/>
              </a:avLst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52" name="AutoShape 186"/>
            <p:cNvCxnSpPr>
              <a:cxnSpLocks noChangeShapeType="1"/>
              <a:stCxn id="8202" idx="0"/>
              <a:endCxn id="8235" idx="0"/>
            </p:cNvCxnSpPr>
            <p:nvPr/>
          </p:nvCxnSpPr>
          <p:spPr bwMode="auto">
            <a:xfrm rot="-5400000">
              <a:off x="2851" y="-164"/>
              <a:ext cx="3" cy="4309"/>
            </a:xfrm>
            <a:prstGeom prst="curvedConnector3">
              <a:avLst>
                <a:gd name="adj1" fmla="val 32700009"/>
              </a:avLst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53" name="AutoShape 188"/>
            <p:cNvCxnSpPr>
              <a:cxnSpLocks noChangeShapeType="1"/>
              <a:stCxn id="8209" idx="0"/>
              <a:endCxn id="8237" idx="0"/>
            </p:cNvCxnSpPr>
            <p:nvPr/>
          </p:nvCxnSpPr>
          <p:spPr bwMode="auto">
            <a:xfrm rot="-5400000">
              <a:off x="2869" y="168"/>
              <a:ext cx="3" cy="3387"/>
            </a:xfrm>
            <a:prstGeom prst="curvedConnector3">
              <a:avLst>
                <a:gd name="adj1" fmla="val 17566662"/>
              </a:avLst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254" name="Text Box 226"/>
            <p:cNvSpPr txBox="1">
              <a:spLocks noChangeArrowheads="1"/>
            </p:cNvSpPr>
            <p:nvPr/>
          </p:nvSpPr>
          <p:spPr bwMode="auto">
            <a:xfrm>
              <a:off x="2570" y="1344"/>
              <a:ext cx="64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en-US" sz="1200"/>
                <a:t>MZ=1 / DZ=.5</a:t>
              </a:r>
              <a:endParaRPr lang="nl-NL" sz="1200"/>
            </a:p>
          </p:txBody>
        </p:sp>
        <p:sp>
          <p:nvSpPr>
            <p:cNvPr id="8255" name="Text Box 227"/>
            <p:cNvSpPr txBox="1">
              <a:spLocks noChangeArrowheads="1"/>
            </p:cNvSpPr>
            <p:nvPr/>
          </p:nvSpPr>
          <p:spPr bwMode="auto">
            <a:xfrm>
              <a:off x="2854" y="2016"/>
              <a:ext cx="36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sz="1200"/>
                <a:t>MZ=1 </a:t>
              </a:r>
            </a:p>
            <a:p>
              <a:pPr eaLnBrk="1" hangingPunct="1"/>
              <a:r>
                <a:rPr lang="en-US" sz="1200"/>
                <a:t>DZ=.5</a:t>
              </a:r>
              <a:endParaRPr lang="nl-NL" sz="1200"/>
            </a:p>
          </p:txBody>
        </p:sp>
        <p:sp>
          <p:nvSpPr>
            <p:cNvPr id="8256" name="Text Box 228"/>
            <p:cNvSpPr txBox="1">
              <a:spLocks noChangeArrowheads="1"/>
            </p:cNvSpPr>
            <p:nvPr/>
          </p:nvSpPr>
          <p:spPr bwMode="auto">
            <a:xfrm>
              <a:off x="2592" y="1008"/>
              <a:ext cx="58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sz="1200"/>
                <a:t>MZ = DZ = 1</a:t>
              </a:r>
              <a:endParaRPr lang="nl-NL" sz="1200"/>
            </a:p>
          </p:txBody>
        </p:sp>
        <p:sp>
          <p:nvSpPr>
            <p:cNvPr id="8257" name="Text Box 229"/>
            <p:cNvSpPr txBox="1">
              <a:spLocks noChangeArrowheads="1"/>
            </p:cNvSpPr>
            <p:nvPr/>
          </p:nvSpPr>
          <p:spPr bwMode="auto">
            <a:xfrm>
              <a:off x="2592" y="1728"/>
              <a:ext cx="58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sz="1200"/>
                <a:t>MZ = DZ = 1</a:t>
              </a:r>
              <a:endParaRPr lang="nl-NL" sz="1200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2158365" y="517992"/>
            <a:ext cx="44550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What to do otherwise?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2707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8"/>
          <p:cNvSpPr>
            <a:spLocks noChangeArrowheads="1"/>
          </p:cNvSpPr>
          <p:nvPr/>
        </p:nvSpPr>
        <p:spPr bwMode="auto">
          <a:xfrm>
            <a:off x="0" y="0"/>
            <a:ext cx="4237038" cy="6953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nl-NL">
              <a:solidFill>
                <a:srgbClr val="FFFFFF"/>
              </a:solidFill>
            </a:endParaRPr>
          </a:p>
        </p:txBody>
      </p:sp>
      <p:pic>
        <p:nvPicPr>
          <p:cNvPr id="15363" name="Picture 12" descr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6629400"/>
            <a:ext cx="1041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14" descr="Logo_CNC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9263" y="6484938"/>
            <a:ext cx="1023937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12" descr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6629400"/>
            <a:ext cx="1041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7" name="Picture 14" descr="Logo_CNC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9263" y="6484938"/>
            <a:ext cx="1023937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8" name="TextBox 7"/>
          <p:cNvSpPr txBox="1">
            <a:spLocks noChangeArrowheads="1"/>
          </p:cNvSpPr>
          <p:nvPr/>
        </p:nvSpPr>
        <p:spPr bwMode="auto">
          <a:xfrm>
            <a:off x="732731" y="3714946"/>
            <a:ext cx="7277954" cy="2882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nl-NL" sz="3200" dirty="0"/>
              <a:t>MZ:		T1=</a:t>
            </a:r>
            <a:r>
              <a:rPr lang="el-GR" sz="3200" dirty="0"/>
              <a:t>β</a:t>
            </a:r>
            <a:r>
              <a:rPr lang="nl-NL" sz="3200" baseline="-25000" dirty="0"/>
              <a:t>0,</a:t>
            </a:r>
            <a:r>
              <a:rPr lang="nl-NL" sz="3200" baseline="-25000" dirty="0">
                <a:solidFill>
                  <a:srgbClr val="FF0000"/>
                </a:solidFill>
              </a:rPr>
              <a:t>MZ</a:t>
            </a:r>
            <a:r>
              <a:rPr lang="nl-NL" sz="3200" dirty="0">
                <a:solidFill>
                  <a:srgbClr val="FF0000"/>
                </a:solidFill>
              </a:rPr>
              <a:t> </a:t>
            </a:r>
            <a:r>
              <a:rPr lang="nl-NL" sz="3200" dirty="0"/>
              <a:t>+ </a:t>
            </a:r>
            <a:r>
              <a:rPr lang="el-GR" sz="3200" dirty="0"/>
              <a:t>β</a:t>
            </a:r>
            <a:r>
              <a:rPr lang="nl-NL" sz="3200" baseline="-25000" dirty="0"/>
              <a:t>1,</a:t>
            </a:r>
            <a:r>
              <a:rPr lang="nl-NL" sz="3200" baseline="-25000" dirty="0">
                <a:solidFill>
                  <a:srgbClr val="FF0000"/>
                </a:solidFill>
              </a:rPr>
              <a:t>MZ</a:t>
            </a:r>
            <a:r>
              <a:rPr lang="nl-NL" sz="3200" dirty="0"/>
              <a:t>*M</a:t>
            </a:r>
            <a:r>
              <a:rPr lang="nl-NL" sz="3200" baseline="-25000" dirty="0"/>
              <a:t>1</a:t>
            </a:r>
            <a:r>
              <a:rPr lang="nl-NL" sz="3200" dirty="0"/>
              <a:t> + </a:t>
            </a:r>
            <a:r>
              <a:rPr lang="el-GR" sz="3200" dirty="0"/>
              <a:t>β</a:t>
            </a:r>
            <a:r>
              <a:rPr lang="nl-NL" sz="3200" baseline="-25000" dirty="0"/>
              <a:t>2,</a:t>
            </a:r>
            <a:r>
              <a:rPr lang="nl-NL" sz="3200" baseline="-25000" dirty="0">
                <a:solidFill>
                  <a:srgbClr val="FF0000"/>
                </a:solidFill>
              </a:rPr>
              <a:t>MZ</a:t>
            </a:r>
            <a:r>
              <a:rPr lang="nl-NL" sz="3200" dirty="0"/>
              <a:t>*M</a:t>
            </a:r>
            <a:r>
              <a:rPr lang="nl-NL" sz="3200" baseline="-25000" dirty="0"/>
              <a:t>2</a:t>
            </a:r>
          </a:p>
          <a:p>
            <a:pPr eaLnBrk="1" hangingPunct="1"/>
            <a:r>
              <a:rPr lang="nl-NL" sz="3200" baseline="-25000" dirty="0"/>
              <a:t>		</a:t>
            </a:r>
            <a:r>
              <a:rPr lang="nl-NL" sz="3200" dirty="0"/>
              <a:t> T2=</a:t>
            </a:r>
            <a:r>
              <a:rPr lang="el-GR" sz="3200" dirty="0"/>
              <a:t>β</a:t>
            </a:r>
            <a:r>
              <a:rPr lang="nl-NL" sz="3200" baseline="-25000" dirty="0"/>
              <a:t>0,</a:t>
            </a:r>
            <a:r>
              <a:rPr lang="nl-NL" sz="3200" baseline="-25000" dirty="0">
                <a:solidFill>
                  <a:srgbClr val="FF0000"/>
                </a:solidFill>
              </a:rPr>
              <a:t>MZ</a:t>
            </a:r>
            <a:r>
              <a:rPr lang="nl-NL" sz="3200" dirty="0"/>
              <a:t> + </a:t>
            </a:r>
            <a:r>
              <a:rPr lang="el-GR" sz="3200" dirty="0"/>
              <a:t>β</a:t>
            </a:r>
            <a:r>
              <a:rPr lang="nl-NL" sz="3200" baseline="-25000" dirty="0"/>
              <a:t>1</a:t>
            </a:r>
            <a:r>
              <a:rPr lang="nl-NL" sz="3200" baseline="-25000" dirty="0">
                <a:solidFill>
                  <a:srgbClr val="FF0000"/>
                </a:solidFill>
              </a:rPr>
              <a:t>,MZ</a:t>
            </a:r>
            <a:r>
              <a:rPr lang="nl-NL" sz="3200" dirty="0"/>
              <a:t>*M</a:t>
            </a:r>
            <a:r>
              <a:rPr lang="nl-NL" sz="3200" baseline="-25000" dirty="0"/>
              <a:t>2</a:t>
            </a:r>
            <a:r>
              <a:rPr lang="nl-NL" sz="3200" dirty="0"/>
              <a:t> + </a:t>
            </a:r>
            <a:r>
              <a:rPr lang="el-GR" sz="3200" dirty="0"/>
              <a:t>β</a:t>
            </a:r>
            <a:r>
              <a:rPr lang="nl-NL" sz="3200" baseline="-25000" dirty="0"/>
              <a:t>2,</a:t>
            </a:r>
            <a:r>
              <a:rPr lang="nl-NL" sz="3200" baseline="-25000" dirty="0">
                <a:solidFill>
                  <a:srgbClr val="FF0000"/>
                </a:solidFill>
              </a:rPr>
              <a:t>MZ</a:t>
            </a:r>
            <a:r>
              <a:rPr lang="nl-NL" sz="3200" dirty="0"/>
              <a:t>*M</a:t>
            </a:r>
            <a:r>
              <a:rPr lang="nl-NL" sz="3200" baseline="-25000" dirty="0"/>
              <a:t>1</a:t>
            </a:r>
          </a:p>
          <a:p>
            <a:pPr eaLnBrk="1" hangingPunct="1"/>
            <a:endParaRPr lang="nl-NL" sz="3200" dirty="0"/>
          </a:p>
          <a:p>
            <a:pPr eaLnBrk="1" hangingPunct="1"/>
            <a:r>
              <a:rPr lang="nl-NL" sz="3200" dirty="0"/>
              <a:t>DZ:		T1=</a:t>
            </a:r>
            <a:r>
              <a:rPr lang="el-GR" sz="3200" dirty="0"/>
              <a:t>β</a:t>
            </a:r>
            <a:r>
              <a:rPr lang="nl-NL" sz="3200" baseline="-25000" dirty="0"/>
              <a:t>0,</a:t>
            </a:r>
            <a:r>
              <a:rPr lang="nl-NL" sz="3200" baseline="-25000" dirty="0">
                <a:solidFill>
                  <a:srgbClr val="FF0000"/>
                </a:solidFill>
              </a:rPr>
              <a:t>DZ</a:t>
            </a:r>
            <a:r>
              <a:rPr lang="nl-NL" sz="3200" dirty="0"/>
              <a:t> + </a:t>
            </a:r>
            <a:r>
              <a:rPr lang="el-GR" sz="3200" dirty="0"/>
              <a:t>β</a:t>
            </a:r>
            <a:r>
              <a:rPr lang="nl-NL" sz="3200" baseline="-25000" dirty="0"/>
              <a:t>1,</a:t>
            </a:r>
            <a:r>
              <a:rPr lang="nl-NL" sz="3200" baseline="-25000" dirty="0">
                <a:solidFill>
                  <a:srgbClr val="FF0000"/>
                </a:solidFill>
              </a:rPr>
              <a:t>DZ</a:t>
            </a:r>
            <a:r>
              <a:rPr lang="nl-NL" sz="3200" dirty="0"/>
              <a:t>*M</a:t>
            </a:r>
            <a:r>
              <a:rPr lang="nl-NL" sz="3200" baseline="-25000" dirty="0"/>
              <a:t>1</a:t>
            </a:r>
            <a:r>
              <a:rPr lang="nl-NL" sz="3200" dirty="0"/>
              <a:t> + </a:t>
            </a:r>
            <a:r>
              <a:rPr lang="el-GR" sz="3200" dirty="0"/>
              <a:t>β</a:t>
            </a:r>
            <a:r>
              <a:rPr lang="nl-NL" sz="3200" baseline="-25000" dirty="0"/>
              <a:t>2,</a:t>
            </a:r>
            <a:r>
              <a:rPr lang="nl-NL" sz="3200" baseline="-25000" dirty="0">
                <a:solidFill>
                  <a:srgbClr val="FF0000"/>
                </a:solidFill>
              </a:rPr>
              <a:t>DZ</a:t>
            </a:r>
            <a:r>
              <a:rPr lang="nl-NL" sz="3200" dirty="0"/>
              <a:t>*M</a:t>
            </a:r>
            <a:r>
              <a:rPr lang="nl-NL" sz="3200" baseline="-25000" dirty="0"/>
              <a:t>2</a:t>
            </a:r>
          </a:p>
          <a:p>
            <a:pPr eaLnBrk="1" hangingPunct="1"/>
            <a:r>
              <a:rPr lang="nl-NL" sz="3200" baseline="-25000" dirty="0"/>
              <a:t>		</a:t>
            </a:r>
            <a:r>
              <a:rPr lang="nl-NL" sz="3200" dirty="0"/>
              <a:t> T2=</a:t>
            </a:r>
            <a:r>
              <a:rPr lang="el-GR" sz="3200" dirty="0"/>
              <a:t>β</a:t>
            </a:r>
            <a:r>
              <a:rPr lang="nl-NL" sz="3200" baseline="-25000" dirty="0"/>
              <a:t>0,</a:t>
            </a:r>
            <a:r>
              <a:rPr lang="nl-NL" sz="3200" baseline="-25000" dirty="0">
                <a:solidFill>
                  <a:srgbClr val="FF0000"/>
                </a:solidFill>
              </a:rPr>
              <a:t>DZ</a:t>
            </a:r>
            <a:r>
              <a:rPr lang="nl-NL" sz="3200" dirty="0"/>
              <a:t> + </a:t>
            </a:r>
            <a:r>
              <a:rPr lang="el-GR" sz="3200" dirty="0"/>
              <a:t>β</a:t>
            </a:r>
            <a:r>
              <a:rPr lang="nl-NL" sz="3200" baseline="-25000" dirty="0"/>
              <a:t>1,</a:t>
            </a:r>
            <a:r>
              <a:rPr lang="nl-NL" sz="3200" baseline="-25000" dirty="0">
                <a:solidFill>
                  <a:srgbClr val="FF0000"/>
                </a:solidFill>
              </a:rPr>
              <a:t>DZ</a:t>
            </a:r>
            <a:r>
              <a:rPr lang="nl-NL" sz="3200" dirty="0"/>
              <a:t>*M</a:t>
            </a:r>
            <a:r>
              <a:rPr lang="nl-NL" sz="3200" baseline="-25000" dirty="0"/>
              <a:t>2</a:t>
            </a:r>
            <a:r>
              <a:rPr lang="nl-NL" sz="3200" dirty="0"/>
              <a:t> + </a:t>
            </a:r>
            <a:r>
              <a:rPr lang="el-GR" sz="3200" dirty="0"/>
              <a:t>β</a:t>
            </a:r>
            <a:r>
              <a:rPr lang="nl-NL" sz="3200" baseline="-25000" dirty="0"/>
              <a:t>2,</a:t>
            </a:r>
            <a:r>
              <a:rPr lang="nl-NL" sz="3200" baseline="-25000" dirty="0">
                <a:solidFill>
                  <a:srgbClr val="FF0000"/>
                </a:solidFill>
              </a:rPr>
              <a:t>DZ</a:t>
            </a:r>
            <a:r>
              <a:rPr lang="nl-NL" sz="3200" dirty="0"/>
              <a:t>*M</a:t>
            </a:r>
            <a:r>
              <a:rPr lang="nl-NL" sz="3200" baseline="-25000" dirty="0"/>
              <a:t>1</a:t>
            </a:r>
            <a:endParaRPr lang="en-GB" sz="3200" baseline="-25000" dirty="0"/>
          </a:p>
          <a:p>
            <a:pPr eaLnBrk="1" hangingPunct="1"/>
            <a:endParaRPr lang="en-GB" sz="3200" baseline="-25000" dirty="0"/>
          </a:p>
        </p:txBody>
      </p:sp>
      <p:grpSp>
        <p:nvGrpSpPr>
          <p:cNvPr id="15401" name="Group 41"/>
          <p:cNvGrpSpPr>
            <a:grpSpLocks/>
          </p:cNvGrpSpPr>
          <p:nvPr/>
        </p:nvGrpSpPr>
        <p:grpSpPr bwMode="auto">
          <a:xfrm>
            <a:off x="71170" y="342849"/>
            <a:ext cx="8996363" cy="2962275"/>
            <a:chOff x="42" y="816"/>
            <a:chExt cx="5667" cy="1866"/>
          </a:xfrm>
        </p:grpSpPr>
        <p:sp>
          <p:nvSpPr>
            <p:cNvPr id="15370" name="Oval 75"/>
            <p:cNvSpPr>
              <a:spLocks noChangeArrowheads="1"/>
            </p:cNvSpPr>
            <p:nvPr/>
          </p:nvSpPr>
          <p:spPr bwMode="auto">
            <a:xfrm>
              <a:off x="1167" y="1181"/>
              <a:ext cx="403" cy="40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nl-NL" sz="1600" b="1"/>
                <a:t>E</a:t>
              </a:r>
            </a:p>
          </p:txBody>
        </p:sp>
        <p:sp>
          <p:nvSpPr>
            <p:cNvPr id="15371" name="Oval 76"/>
            <p:cNvSpPr>
              <a:spLocks noChangeArrowheads="1"/>
            </p:cNvSpPr>
            <p:nvPr/>
          </p:nvSpPr>
          <p:spPr bwMode="auto">
            <a:xfrm>
              <a:off x="1751" y="1187"/>
              <a:ext cx="404" cy="40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nl-NL" sz="1600" b="1"/>
                <a:t>C</a:t>
              </a:r>
            </a:p>
          </p:txBody>
        </p:sp>
        <p:sp>
          <p:nvSpPr>
            <p:cNvPr id="15372" name="Oval 77"/>
            <p:cNvSpPr>
              <a:spLocks noChangeArrowheads="1"/>
            </p:cNvSpPr>
            <p:nvPr/>
          </p:nvSpPr>
          <p:spPr bwMode="auto">
            <a:xfrm>
              <a:off x="2347" y="1181"/>
              <a:ext cx="404" cy="40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nl-NL" sz="1600" b="1"/>
                <a:t>A</a:t>
              </a:r>
            </a:p>
          </p:txBody>
        </p:sp>
        <p:sp>
          <p:nvSpPr>
            <p:cNvPr id="15373" name="Rectangle 78"/>
            <p:cNvSpPr>
              <a:spLocks noChangeArrowheads="1"/>
            </p:cNvSpPr>
            <p:nvPr/>
          </p:nvSpPr>
          <p:spPr bwMode="auto">
            <a:xfrm>
              <a:off x="1704" y="2252"/>
              <a:ext cx="488" cy="43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nl-NL" sz="2000" b="1"/>
                <a:t>T1</a:t>
              </a:r>
            </a:p>
          </p:txBody>
        </p:sp>
        <p:cxnSp>
          <p:nvCxnSpPr>
            <p:cNvPr id="15374" name="AutoShape 79"/>
            <p:cNvCxnSpPr>
              <a:cxnSpLocks noChangeShapeType="1"/>
              <a:stCxn id="15371" idx="4"/>
              <a:endCxn id="15373" idx="0"/>
            </p:cNvCxnSpPr>
            <p:nvPr/>
          </p:nvCxnSpPr>
          <p:spPr bwMode="auto">
            <a:xfrm rot="5400000">
              <a:off x="1621" y="1917"/>
              <a:ext cx="662" cy="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75" name="AutoShape 80"/>
            <p:cNvCxnSpPr>
              <a:cxnSpLocks noChangeShapeType="1"/>
              <a:stCxn id="15372" idx="4"/>
              <a:endCxn id="15373" idx="0"/>
            </p:cNvCxnSpPr>
            <p:nvPr/>
          </p:nvCxnSpPr>
          <p:spPr bwMode="auto">
            <a:xfrm rot="5400000">
              <a:off x="1915" y="1616"/>
              <a:ext cx="668" cy="60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76" name="AutoShape 81"/>
            <p:cNvCxnSpPr>
              <a:cxnSpLocks noChangeShapeType="1"/>
              <a:stCxn id="15370" idx="4"/>
              <a:endCxn id="15373" idx="0"/>
            </p:cNvCxnSpPr>
            <p:nvPr/>
          </p:nvCxnSpPr>
          <p:spPr bwMode="auto">
            <a:xfrm rot="16200000" flipH="1">
              <a:off x="1325" y="1628"/>
              <a:ext cx="668" cy="57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377" name="Text Box 82"/>
            <p:cNvSpPr txBox="1">
              <a:spLocks noChangeArrowheads="1"/>
            </p:cNvSpPr>
            <p:nvPr/>
          </p:nvSpPr>
          <p:spPr bwMode="auto">
            <a:xfrm>
              <a:off x="1199" y="1789"/>
              <a:ext cx="66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nl-NL" sz="1600" dirty="0"/>
                <a:t>e + </a:t>
              </a:r>
              <a:r>
                <a:rPr lang="el-GR" sz="1600" b="1" dirty="0"/>
                <a:t>β</a:t>
              </a:r>
              <a:r>
                <a:rPr lang="nl-NL" sz="1600" b="1" baseline="-25000" dirty="0" smtClean="0">
                  <a:solidFill>
                    <a:srgbClr val="FF0000"/>
                  </a:solidFill>
                </a:rPr>
                <a:t>e</a:t>
              </a:r>
              <a:r>
                <a:rPr lang="nl-NL" sz="1600" b="1" dirty="0" smtClean="0">
                  <a:solidFill>
                    <a:srgbClr val="FF0000"/>
                  </a:solidFill>
                </a:rPr>
                <a:t>*M1</a:t>
              </a:r>
              <a:endParaRPr lang="nl-NL" sz="1600" b="1" dirty="0">
                <a:solidFill>
                  <a:srgbClr val="FF0000"/>
                </a:solidFill>
              </a:endParaRPr>
            </a:p>
          </p:txBody>
        </p:sp>
        <p:sp>
          <p:nvSpPr>
            <p:cNvPr id="15378" name="Text Box 83"/>
            <p:cNvSpPr txBox="1">
              <a:spLocks noChangeArrowheads="1"/>
            </p:cNvSpPr>
            <p:nvPr/>
          </p:nvSpPr>
          <p:spPr bwMode="auto">
            <a:xfrm>
              <a:off x="1981" y="1941"/>
              <a:ext cx="65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nl-NL" sz="1600" dirty="0"/>
                <a:t>a + </a:t>
              </a:r>
              <a:r>
                <a:rPr lang="el-GR" sz="1600" b="1" dirty="0"/>
                <a:t>β</a:t>
              </a:r>
              <a:r>
                <a:rPr lang="nl-NL" sz="1600" b="1" baseline="-25000" dirty="0" smtClean="0"/>
                <a:t>a</a:t>
              </a:r>
              <a:r>
                <a:rPr lang="nl-NL" sz="1600" b="1" dirty="0" smtClean="0"/>
                <a:t>*</a:t>
              </a:r>
              <a:r>
                <a:rPr lang="nl-NL" sz="1600" b="1" dirty="0" smtClean="0">
                  <a:solidFill>
                    <a:srgbClr val="FF0000"/>
                  </a:solidFill>
                </a:rPr>
                <a:t>M1</a:t>
              </a:r>
              <a:endParaRPr lang="nl-NL" sz="1600" b="1" dirty="0">
                <a:solidFill>
                  <a:srgbClr val="FF0000"/>
                </a:solidFill>
              </a:endParaRPr>
            </a:p>
          </p:txBody>
        </p:sp>
        <p:sp>
          <p:nvSpPr>
            <p:cNvPr id="15379" name="Text Box 84"/>
            <p:cNvSpPr txBox="1">
              <a:spLocks noChangeArrowheads="1"/>
            </p:cNvSpPr>
            <p:nvPr/>
          </p:nvSpPr>
          <p:spPr bwMode="auto">
            <a:xfrm>
              <a:off x="1599" y="1604"/>
              <a:ext cx="644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nl-NL" sz="1600" dirty="0"/>
                <a:t>c + </a:t>
              </a:r>
              <a:r>
                <a:rPr lang="el-GR" sz="1600" b="1" dirty="0"/>
                <a:t>β</a:t>
              </a:r>
              <a:r>
                <a:rPr lang="nl-NL" sz="1600" b="1" baseline="-25000" dirty="0" smtClean="0"/>
                <a:t>c</a:t>
              </a:r>
              <a:r>
                <a:rPr lang="nl-NL" sz="1600" b="1" dirty="0" smtClean="0"/>
                <a:t>*</a:t>
              </a:r>
              <a:r>
                <a:rPr lang="nl-NL" sz="1600" b="1" dirty="0" smtClean="0">
                  <a:solidFill>
                    <a:srgbClr val="FF0000"/>
                  </a:solidFill>
                </a:rPr>
                <a:t>M1</a:t>
              </a:r>
              <a:endParaRPr lang="nl-NL" sz="1600" b="1" dirty="0">
                <a:solidFill>
                  <a:srgbClr val="FF0000"/>
                </a:solidFill>
              </a:endParaRPr>
            </a:p>
          </p:txBody>
        </p:sp>
        <p:sp>
          <p:nvSpPr>
            <p:cNvPr id="15380" name="Oval 75"/>
            <p:cNvSpPr>
              <a:spLocks noChangeArrowheads="1"/>
            </p:cNvSpPr>
            <p:nvPr/>
          </p:nvSpPr>
          <p:spPr bwMode="auto">
            <a:xfrm>
              <a:off x="2981" y="1181"/>
              <a:ext cx="403" cy="40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nl-NL" sz="1600" b="1"/>
                <a:t>A</a:t>
              </a:r>
            </a:p>
          </p:txBody>
        </p:sp>
        <p:sp>
          <p:nvSpPr>
            <p:cNvPr id="15381" name="Oval 76"/>
            <p:cNvSpPr>
              <a:spLocks noChangeArrowheads="1"/>
            </p:cNvSpPr>
            <p:nvPr/>
          </p:nvSpPr>
          <p:spPr bwMode="auto">
            <a:xfrm>
              <a:off x="3566" y="1187"/>
              <a:ext cx="403" cy="40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nl-NL" sz="1600" b="1"/>
                <a:t>C</a:t>
              </a:r>
            </a:p>
          </p:txBody>
        </p:sp>
        <p:sp>
          <p:nvSpPr>
            <p:cNvPr id="15382" name="Oval 77"/>
            <p:cNvSpPr>
              <a:spLocks noChangeArrowheads="1"/>
            </p:cNvSpPr>
            <p:nvPr/>
          </p:nvSpPr>
          <p:spPr bwMode="auto">
            <a:xfrm>
              <a:off x="4162" y="1181"/>
              <a:ext cx="403" cy="40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nl-NL" sz="1600" b="1"/>
                <a:t>E</a:t>
              </a:r>
            </a:p>
          </p:txBody>
        </p:sp>
        <p:sp>
          <p:nvSpPr>
            <p:cNvPr id="15383" name="Rectangle 78"/>
            <p:cNvSpPr>
              <a:spLocks noChangeArrowheads="1"/>
            </p:cNvSpPr>
            <p:nvPr/>
          </p:nvSpPr>
          <p:spPr bwMode="auto">
            <a:xfrm>
              <a:off x="3518" y="2252"/>
              <a:ext cx="488" cy="43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nl-NL" sz="2000" b="1"/>
                <a:t>T2</a:t>
              </a:r>
            </a:p>
          </p:txBody>
        </p:sp>
        <p:cxnSp>
          <p:nvCxnSpPr>
            <p:cNvPr id="15384" name="AutoShape 79"/>
            <p:cNvCxnSpPr>
              <a:cxnSpLocks noChangeShapeType="1"/>
              <a:stCxn id="15381" idx="4"/>
              <a:endCxn id="15383" idx="0"/>
            </p:cNvCxnSpPr>
            <p:nvPr/>
          </p:nvCxnSpPr>
          <p:spPr bwMode="auto">
            <a:xfrm rot="5400000">
              <a:off x="3435" y="1917"/>
              <a:ext cx="662" cy="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85" name="AutoShape 80"/>
            <p:cNvCxnSpPr>
              <a:cxnSpLocks noChangeShapeType="1"/>
              <a:stCxn id="15382" idx="4"/>
              <a:endCxn id="15383" idx="0"/>
            </p:cNvCxnSpPr>
            <p:nvPr/>
          </p:nvCxnSpPr>
          <p:spPr bwMode="auto">
            <a:xfrm rot="5400000">
              <a:off x="3729" y="1616"/>
              <a:ext cx="668" cy="60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86" name="AutoShape 81"/>
            <p:cNvCxnSpPr>
              <a:cxnSpLocks noChangeShapeType="1"/>
              <a:stCxn id="15380" idx="4"/>
              <a:endCxn id="15383" idx="0"/>
            </p:cNvCxnSpPr>
            <p:nvPr/>
          </p:nvCxnSpPr>
          <p:spPr bwMode="auto">
            <a:xfrm rot="16200000" flipH="1">
              <a:off x="3139" y="1628"/>
              <a:ext cx="668" cy="57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387" name="Text Box 82"/>
            <p:cNvSpPr txBox="1">
              <a:spLocks noChangeArrowheads="1"/>
            </p:cNvSpPr>
            <p:nvPr/>
          </p:nvSpPr>
          <p:spPr bwMode="auto">
            <a:xfrm>
              <a:off x="2952" y="1792"/>
              <a:ext cx="65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nl-NL" sz="1600" dirty="0"/>
                <a:t>a + </a:t>
              </a:r>
              <a:r>
                <a:rPr lang="el-GR" sz="1600" b="1" dirty="0"/>
                <a:t>β</a:t>
              </a:r>
              <a:r>
                <a:rPr lang="nl-NL" sz="1600" b="1" baseline="-25000" dirty="0" smtClean="0"/>
                <a:t>a</a:t>
              </a:r>
              <a:r>
                <a:rPr lang="nl-NL" sz="1600" b="1" dirty="0" smtClean="0"/>
                <a:t>*</a:t>
              </a:r>
              <a:r>
                <a:rPr lang="nl-NL" sz="1600" b="1" dirty="0" smtClean="0">
                  <a:solidFill>
                    <a:srgbClr val="FF0000"/>
                  </a:solidFill>
                </a:rPr>
                <a:t>M2</a:t>
              </a:r>
              <a:endParaRPr lang="nl-NL" sz="1600" b="1" dirty="0">
                <a:solidFill>
                  <a:srgbClr val="FF0000"/>
                </a:solidFill>
              </a:endParaRPr>
            </a:p>
          </p:txBody>
        </p:sp>
        <p:sp>
          <p:nvSpPr>
            <p:cNvPr id="15388" name="Text Box 83"/>
            <p:cNvSpPr txBox="1">
              <a:spLocks noChangeArrowheads="1"/>
            </p:cNvSpPr>
            <p:nvPr/>
          </p:nvSpPr>
          <p:spPr bwMode="auto">
            <a:xfrm>
              <a:off x="3867" y="1835"/>
              <a:ext cx="66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nl-NL" sz="1600" dirty="0"/>
                <a:t>e + </a:t>
              </a:r>
              <a:r>
                <a:rPr lang="el-GR" sz="1600" b="1" dirty="0"/>
                <a:t>β</a:t>
              </a:r>
              <a:r>
                <a:rPr lang="nl-NL" sz="1600" b="1" baseline="-25000" dirty="0" smtClean="0"/>
                <a:t>e</a:t>
              </a:r>
              <a:r>
                <a:rPr lang="nl-NL" sz="1600" b="1" dirty="0" smtClean="0"/>
                <a:t>*</a:t>
              </a:r>
              <a:r>
                <a:rPr lang="nl-NL" sz="1600" b="1" dirty="0" smtClean="0">
                  <a:solidFill>
                    <a:srgbClr val="FF0000"/>
                  </a:solidFill>
                </a:rPr>
                <a:t>M2</a:t>
              </a:r>
              <a:endParaRPr lang="nl-NL" sz="1600" b="1" dirty="0">
                <a:solidFill>
                  <a:srgbClr val="FF0000"/>
                </a:solidFill>
              </a:endParaRPr>
            </a:p>
          </p:txBody>
        </p:sp>
        <p:sp>
          <p:nvSpPr>
            <p:cNvPr id="15389" name="Text Box 84"/>
            <p:cNvSpPr txBox="1">
              <a:spLocks noChangeArrowheads="1"/>
            </p:cNvSpPr>
            <p:nvPr/>
          </p:nvSpPr>
          <p:spPr bwMode="auto">
            <a:xfrm>
              <a:off x="3428" y="1587"/>
              <a:ext cx="644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nl-NL" sz="1600" dirty="0"/>
                <a:t>c + </a:t>
              </a:r>
              <a:r>
                <a:rPr lang="el-GR" sz="1600" b="1" dirty="0"/>
                <a:t>β</a:t>
              </a:r>
              <a:r>
                <a:rPr lang="nl-NL" sz="1600" b="1" baseline="-25000" dirty="0" smtClean="0"/>
                <a:t>c</a:t>
              </a:r>
              <a:r>
                <a:rPr lang="nl-NL" sz="1600" b="1" dirty="0" smtClean="0"/>
                <a:t>*</a:t>
              </a:r>
              <a:r>
                <a:rPr lang="nl-NL" sz="1600" b="1" dirty="0" smtClean="0">
                  <a:solidFill>
                    <a:srgbClr val="FF0000"/>
                  </a:solidFill>
                </a:rPr>
                <a:t>M2</a:t>
              </a:r>
              <a:endParaRPr lang="nl-NL" sz="16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15390" name="Curved Connector 105"/>
            <p:cNvCxnSpPr>
              <a:cxnSpLocks noChangeShapeType="1"/>
              <a:stCxn id="15372" idx="0"/>
              <a:endCxn id="15380" idx="0"/>
            </p:cNvCxnSpPr>
            <p:nvPr/>
          </p:nvCxnSpPr>
          <p:spPr bwMode="auto">
            <a:xfrm rot="5400000" flipV="1">
              <a:off x="2864" y="865"/>
              <a:ext cx="2" cy="634"/>
            </a:xfrm>
            <a:prstGeom prst="curvedConnector3">
              <a:avLst>
                <a:gd name="adj1" fmla="val -9900000"/>
              </a:avLst>
            </a:prstGeom>
            <a:noFill/>
            <a:ln w="12700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91" name="Curved Connector 106"/>
            <p:cNvCxnSpPr>
              <a:cxnSpLocks noChangeShapeType="1"/>
              <a:stCxn id="15371" idx="0"/>
              <a:endCxn id="15381" idx="0"/>
            </p:cNvCxnSpPr>
            <p:nvPr/>
          </p:nvCxnSpPr>
          <p:spPr bwMode="auto">
            <a:xfrm rot="5400000" flipV="1">
              <a:off x="2860" y="280"/>
              <a:ext cx="1" cy="1815"/>
            </a:xfrm>
            <a:prstGeom prst="curvedConnector3">
              <a:avLst>
                <a:gd name="adj1" fmla="val -33900014"/>
              </a:avLst>
            </a:prstGeom>
            <a:noFill/>
            <a:ln w="12700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392" name="TextBox 185"/>
            <p:cNvSpPr txBox="1">
              <a:spLocks noChangeArrowheads="1"/>
            </p:cNvSpPr>
            <p:nvPr/>
          </p:nvSpPr>
          <p:spPr bwMode="auto">
            <a:xfrm>
              <a:off x="2645" y="1046"/>
              <a:ext cx="35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nl-NL" sz="1400"/>
                <a:t>1 / .5</a:t>
              </a:r>
              <a:endParaRPr lang="en-GB" sz="1400"/>
            </a:p>
          </p:txBody>
        </p:sp>
        <p:sp>
          <p:nvSpPr>
            <p:cNvPr id="15393" name="TextBox 186"/>
            <p:cNvSpPr txBox="1">
              <a:spLocks noChangeArrowheads="1"/>
            </p:cNvSpPr>
            <p:nvPr/>
          </p:nvSpPr>
          <p:spPr bwMode="auto">
            <a:xfrm>
              <a:off x="2746" y="816"/>
              <a:ext cx="19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nl-NL" sz="1400"/>
                <a:t>1 </a:t>
              </a:r>
              <a:endParaRPr lang="en-GB" sz="1400"/>
            </a:p>
          </p:txBody>
        </p:sp>
        <p:sp>
          <p:nvSpPr>
            <p:cNvPr id="36" name="Isosceles Triangle 35"/>
            <p:cNvSpPr/>
            <p:nvPr/>
          </p:nvSpPr>
          <p:spPr bwMode="auto">
            <a:xfrm>
              <a:off x="5184" y="2289"/>
              <a:ext cx="525" cy="357"/>
            </a:xfrm>
            <a:prstGeom prst="triangle">
              <a:avLst/>
            </a:prstGeom>
            <a:noFill/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nl-NL" sz="1200" b="1" dirty="0" smtClean="0">
                  <a:solidFill>
                    <a:schemeClr val="tx1"/>
                  </a:solidFill>
                  <a:latin typeface="Arial" charset="0"/>
                  <a:cs typeface="Arial" charset="0"/>
                </a:rPr>
                <a:t>1</a:t>
              </a:r>
              <a:endParaRPr lang="en-GB" sz="1200" b="1" dirty="0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cxnSp>
          <p:nvCxnSpPr>
            <p:cNvPr id="15395" name="AutoShape 44"/>
            <p:cNvCxnSpPr>
              <a:cxnSpLocks noChangeShapeType="1"/>
              <a:stCxn id="36" idx="1"/>
              <a:endCxn id="15383" idx="3"/>
            </p:cNvCxnSpPr>
            <p:nvPr/>
          </p:nvCxnSpPr>
          <p:spPr bwMode="auto">
            <a:xfrm flipH="1" flipV="1">
              <a:off x="4006" y="2467"/>
              <a:ext cx="1309" cy="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396" name="Text Box 83"/>
            <p:cNvSpPr txBox="1">
              <a:spLocks noChangeArrowheads="1"/>
            </p:cNvSpPr>
            <p:nvPr/>
          </p:nvSpPr>
          <p:spPr bwMode="auto">
            <a:xfrm>
              <a:off x="288" y="2153"/>
              <a:ext cx="146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l-GR" sz="1800" dirty="0">
                  <a:solidFill>
                    <a:srgbClr val="FF0000"/>
                  </a:solidFill>
                </a:rPr>
                <a:t>β</a:t>
              </a:r>
              <a:r>
                <a:rPr lang="en-US" sz="1800" baseline="-25000" dirty="0" smtClean="0">
                  <a:solidFill>
                    <a:srgbClr val="FF0000"/>
                  </a:solidFill>
                </a:rPr>
                <a:t>0k</a:t>
              </a:r>
              <a:r>
                <a:rPr lang="nl-NL" sz="1800" dirty="0" smtClean="0">
                  <a:solidFill>
                    <a:srgbClr val="FF0000"/>
                  </a:solidFill>
                </a:rPr>
                <a:t> </a:t>
              </a:r>
              <a:r>
                <a:rPr lang="nl-NL" sz="1800" dirty="0">
                  <a:solidFill>
                    <a:srgbClr val="FF0000"/>
                  </a:solidFill>
                </a:rPr>
                <a:t>+ </a:t>
              </a:r>
              <a:r>
                <a:rPr lang="el-GR" sz="1800" b="1" dirty="0">
                  <a:solidFill>
                    <a:srgbClr val="FF0000"/>
                  </a:solidFill>
                </a:rPr>
                <a:t>β</a:t>
              </a:r>
              <a:r>
                <a:rPr lang="en-US" sz="1800" b="1" baseline="-25000" dirty="0" smtClean="0">
                  <a:solidFill>
                    <a:srgbClr val="FF0000"/>
                  </a:solidFill>
                </a:rPr>
                <a:t>1k</a:t>
              </a:r>
              <a:r>
                <a:rPr lang="nl-NL" sz="1800" b="1" dirty="0" smtClean="0">
                  <a:solidFill>
                    <a:srgbClr val="FF0000"/>
                  </a:solidFill>
                </a:rPr>
                <a:t>*M1 </a:t>
              </a:r>
              <a:r>
                <a:rPr lang="nl-NL" sz="1800" b="1" dirty="0">
                  <a:solidFill>
                    <a:srgbClr val="FF0000"/>
                  </a:solidFill>
                </a:rPr>
                <a:t>+ </a:t>
              </a:r>
              <a:r>
                <a:rPr lang="el-GR" sz="1800" b="1" dirty="0">
                  <a:solidFill>
                    <a:srgbClr val="FF0000"/>
                  </a:solidFill>
                </a:rPr>
                <a:t>β</a:t>
              </a:r>
              <a:r>
                <a:rPr lang="en-US" sz="1800" b="1" baseline="-25000" dirty="0" smtClean="0">
                  <a:solidFill>
                    <a:srgbClr val="FF0000"/>
                  </a:solidFill>
                </a:rPr>
                <a:t>2k</a:t>
              </a:r>
              <a:r>
                <a:rPr lang="nl-NL" sz="1800" b="1" dirty="0" smtClean="0">
                  <a:solidFill>
                    <a:srgbClr val="FF0000"/>
                  </a:solidFill>
                </a:rPr>
                <a:t>*M2</a:t>
              </a:r>
              <a:endParaRPr lang="nl-NL" sz="1800" b="1" dirty="0">
                <a:solidFill>
                  <a:srgbClr val="FF0000"/>
                </a:solidFill>
              </a:endParaRPr>
            </a:p>
          </p:txBody>
        </p:sp>
        <p:sp>
          <p:nvSpPr>
            <p:cNvPr id="40" name="Isosceles Triangle 162"/>
            <p:cNvSpPr/>
            <p:nvPr/>
          </p:nvSpPr>
          <p:spPr bwMode="auto">
            <a:xfrm>
              <a:off x="42" y="2286"/>
              <a:ext cx="524" cy="357"/>
            </a:xfrm>
            <a:prstGeom prst="triangle">
              <a:avLst/>
            </a:prstGeom>
            <a:noFill/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nl-NL" sz="1200" b="1" dirty="0" smtClean="0">
                  <a:solidFill>
                    <a:schemeClr val="tx1"/>
                  </a:solidFill>
                  <a:latin typeface="Arial" charset="0"/>
                  <a:cs typeface="Arial" charset="0"/>
                </a:rPr>
                <a:t>1</a:t>
              </a:r>
              <a:endParaRPr lang="en-GB" sz="1200" b="1" dirty="0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cxnSp>
          <p:nvCxnSpPr>
            <p:cNvPr id="15398" name="AutoShape 47"/>
            <p:cNvCxnSpPr>
              <a:cxnSpLocks noChangeShapeType="1"/>
              <a:stCxn id="40" idx="5"/>
              <a:endCxn id="15373" idx="1"/>
            </p:cNvCxnSpPr>
            <p:nvPr/>
          </p:nvCxnSpPr>
          <p:spPr bwMode="auto">
            <a:xfrm>
              <a:off x="435" y="2465"/>
              <a:ext cx="1269" cy="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399" name="Text Box 83"/>
            <p:cNvSpPr txBox="1">
              <a:spLocks noChangeArrowheads="1"/>
            </p:cNvSpPr>
            <p:nvPr/>
          </p:nvSpPr>
          <p:spPr bwMode="auto">
            <a:xfrm>
              <a:off x="3979" y="2214"/>
              <a:ext cx="146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l-GR" sz="1800" dirty="0">
                  <a:solidFill>
                    <a:srgbClr val="FF0000"/>
                  </a:solidFill>
                </a:rPr>
                <a:t>β</a:t>
              </a:r>
              <a:r>
                <a:rPr lang="en-US" sz="1800" baseline="-25000" dirty="0" smtClean="0">
                  <a:solidFill>
                    <a:srgbClr val="FF0000"/>
                  </a:solidFill>
                </a:rPr>
                <a:t>0k</a:t>
              </a:r>
              <a:r>
                <a:rPr lang="nl-NL" sz="1800" dirty="0" smtClean="0">
                  <a:solidFill>
                    <a:srgbClr val="FF0000"/>
                  </a:solidFill>
                </a:rPr>
                <a:t> </a:t>
              </a:r>
              <a:r>
                <a:rPr lang="nl-NL" sz="1800" dirty="0">
                  <a:solidFill>
                    <a:srgbClr val="FF0000"/>
                  </a:solidFill>
                </a:rPr>
                <a:t>+ </a:t>
              </a:r>
              <a:r>
                <a:rPr lang="el-GR" sz="1800" b="1" dirty="0">
                  <a:solidFill>
                    <a:srgbClr val="FF0000"/>
                  </a:solidFill>
                </a:rPr>
                <a:t>β</a:t>
              </a:r>
              <a:r>
                <a:rPr lang="en-US" sz="1800" b="1" baseline="-25000" dirty="0" smtClean="0">
                  <a:solidFill>
                    <a:srgbClr val="FF0000"/>
                  </a:solidFill>
                </a:rPr>
                <a:t>1k</a:t>
              </a:r>
              <a:r>
                <a:rPr lang="nl-NL" sz="1800" b="1" dirty="0" smtClean="0">
                  <a:solidFill>
                    <a:srgbClr val="FF0000"/>
                  </a:solidFill>
                </a:rPr>
                <a:t>*M2 </a:t>
              </a:r>
              <a:r>
                <a:rPr lang="nl-NL" sz="1800" b="1" dirty="0">
                  <a:solidFill>
                    <a:srgbClr val="FF0000"/>
                  </a:solidFill>
                </a:rPr>
                <a:t>+ </a:t>
              </a:r>
              <a:r>
                <a:rPr lang="el-GR" sz="1800" b="1" dirty="0">
                  <a:solidFill>
                    <a:srgbClr val="FF0000"/>
                  </a:solidFill>
                </a:rPr>
                <a:t>β</a:t>
              </a:r>
              <a:r>
                <a:rPr lang="en-US" sz="1800" b="1" baseline="-25000" dirty="0" smtClean="0">
                  <a:solidFill>
                    <a:srgbClr val="FF0000"/>
                  </a:solidFill>
                </a:rPr>
                <a:t>2k</a:t>
              </a:r>
              <a:r>
                <a:rPr lang="nl-NL" sz="1800" b="1" dirty="0" smtClean="0">
                  <a:solidFill>
                    <a:srgbClr val="FF0000"/>
                  </a:solidFill>
                </a:rPr>
                <a:t>*M1</a:t>
              </a:r>
              <a:endParaRPr lang="nl-NL" sz="1800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8657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8"/>
          <p:cNvSpPr>
            <a:spLocks noChangeArrowheads="1"/>
          </p:cNvSpPr>
          <p:nvPr/>
        </p:nvSpPr>
        <p:spPr bwMode="auto">
          <a:xfrm>
            <a:off x="0" y="0"/>
            <a:ext cx="4237038" cy="6953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nl-NL">
              <a:solidFill>
                <a:srgbClr val="FFFFFF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98258" y="4619715"/>
            <a:ext cx="754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But what have assumed concerning the covariance between M and T?</a:t>
            </a:r>
          </a:p>
        </p:txBody>
      </p:sp>
      <p:grpSp>
        <p:nvGrpSpPr>
          <p:cNvPr id="41" name="Group 41"/>
          <p:cNvGrpSpPr>
            <a:grpSpLocks/>
          </p:cNvGrpSpPr>
          <p:nvPr/>
        </p:nvGrpSpPr>
        <p:grpSpPr bwMode="auto">
          <a:xfrm>
            <a:off x="71170" y="342849"/>
            <a:ext cx="8996363" cy="2962275"/>
            <a:chOff x="42" y="816"/>
            <a:chExt cx="5667" cy="1866"/>
          </a:xfrm>
        </p:grpSpPr>
        <p:sp>
          <p:nvSpPr>
            <p:cNvPr id="42" name="Oval 75"/>
            <p:cNvSpPr>
              <a:spLocks noChangeArrowheads="1"/>
            </p:cNvSpPr>
            <p:nvPr/>
          </p:nvSpPr>
          <p:spPr bwMode="auto">
            <a:xfrm>
              <a:off x="1167" y="1181"/>
              <a:ext cx="403" cy="40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nl-NL" sz="1600" b="1"/>
                <a:t>E</a:t>
              </a:r>
            </a:p>
          </p:txBody>
        </p:sp>
        <p:sp>
          <p:nvSpPr>
            <p:cNvPr id="43" name="Oval 76"/>
            <p:cNvSpPr>
              <a:spLocks noChangeArrowheads="1"/>
            </p:cNvSpPr>
            <p:nvPr/>
          </p:nvSpPr>
          <p:spPr bwMode="auto">
            <a:xfrm>
              <a:off x="1751" y="1187"/>
              <a:ext cx="404" cy="40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nl-NL" sz="1600" b="1"/>
                <a:t>C</a:t>
              </a:r>
            </a:p>
          </p:txBody>
        </p:sp>
        <p:sp>
          <p:nvSpPr>
            <p:cNvPr id="44" name="Oval 77"/>
            <p:cNvSpPr>
              <a:spLocks noChangeArrowheads="1"/>
            </p:cNvSpPr>
            <p:nvPr/>
          </p:nvSpPr>
          <p:spPr bwMode="auto">
            <a:xfrm>
              <a:off x="2347" y="1181"/>
              <a:ext cx="404" cy="40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nl-NL" sz="1600" b="1"/>
                <a:t>A</a:t>
              </a:r>
            </a:p>
          </p:txBody>
        </p:sp>
        <p:sp>
          <p:nvSpPr>
            <p:cNvPr id="45" name="Rectangle 78"/>
            <p:cNvSpPr>
              <a:spLocks noChangeArrowheads="1"/>
            </p:cNvSpPr>
            <p:nvPr/>
          </p:nvSpPr>
          <p:spPr bwMode="auto">
            <a:xfrm>
              <a:off x="1704" y="2252"/>
              <a:ext cx="488" cy="43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nl-NL" sz="2000" b="1"/>
                <a:t>T1</a:t>
              </a:r>
            </a:p>
          </p:txBody>
        </p:sp>
        <p:cxnSp>
          <p:nvCxnSpPr>
            <p:cNvPr id="46" name="AutoShape 79"/>
            <p:cNvCxnSpPr>
              <a:cxnSpLocks noChangeShapeType="1"/>
              <a:stCxn id="43" idx="4"/>
              <a:endCxn id="45" idx="0"/>
            </p:cNvCxnSpPr>
            <p:nvPr/>
          </p:nvCxnSpPr>
          <p:spPr bwMode="auto">
            <a:xfrm rot="5400000">
              <a:off x="1621" y="1917"/>
              <a:ext cx="662" cy="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7" name="AutoShape 80"/>
            <p:cNvCxnSpPr>
              <a:cxnSpLocks noChangeShapeType="1"/>
              <a:stCxn id="44" idx="4"/>
              <a:endCxn id="45" idx="0"/>
            </p:cNvCxnSpPr>
            <p:nvPr/>
          </p:nvCxnSpPr>
          <p:spPr bwMode="auto">
            <a:xfrm rot="5400000">
              <a:off x="1915" y="1616"/>
              <a:ext cx="668" cy="60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8" name="AutoShape 81"/>
            <p:cNvCxnSpPr>
              <a:cxnSpLocks noChangeShapeType="1"/>
              <a:stCxn id="42" idx="4"/>
              <a:endCxn id="45" idx="0"/>
            </p:cNvCxnSpPr>
            <p:nvPr/>
          </p:nvCxnSpPr>
          <p:spPr bwMode="auto">
            <a:xfrm rot="16200000" flipH="1">
              <a:off x="1325" y="1628"/>
              <a:ext cx="668" cy="57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9" name="Text Box 82"/>
            <p:cNvSpPr txBox="1">
              <a:spLocks noChangeArrowheads="1"/>
            </p:cNvSpPr>
            <p:nvPr/>
          </p:nvSpPr>
          <p:spPr bwMode="auto">
            <a:xfrm>
              <a:off x="1199" y="1789"/>
              <a:ext cx="66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nl-NL" sz="1600" dirty="0"/>
                <a:t>e + </a:t>
              </a:r>
              <a:r>
                <a:rPr lang="el-GR" sz="1600" b="1" dirty="0"/>
                <a:t>β</a:t>
              </a:r>
              <a:r>
                <a:rPr lang="nl-NL" sz="1600" b="1" baseline="-25000" dirty="0" smtClean="0">
                  <a:solidFill>
                    <a:srgbClr val="FF0000"/>
                  </a:solidFill>
                </a:rPr>
                <a:t>e</a:t>
              </a:r>
              <a:r>
                <a:rPr lang="nl-NL" sz="1600" b="1" dirty="0" smtClean="0">
                  <a:solidFill>
                    <a:srgbClr val="FF0000"/>
                  </a:solidFill>
                </a:rPr>
                <a:t>*M1</a:t>
              </a:r>
              <a:endParaRPr lang="nl-NL" sz="1600" b="1" dirty="0">
                <a:solidFill>
                  <a:srgbClr val="FF0000"/>
                </a:solidFill>
              </a:endParaRPr>
            </a:p>
          </p:txBody>
        </p:sp>
        <p:sp>
          <p:nvSpPr>
            <p:cNvPr id="50" name="Text Box 83"/>
            <p:cNvSpPr txBox="1">
              <a:spLocks noChangeArrowheads="1"/>
            </p:cNvSpPr>
            <p:nvPr/>
          </p:nvSpPr>
          <p:spPr bwMode="auto">
            <a:xfrm>
              <a:off x="1981" y="1941"/>
              <a:ext cx="65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nl-NL" sz="1600" dirty="0"/>
                <a:t>a + </a:t>
              </a:r>
              <a:r>
                <a:rPr lang="el-GR" sz="1600" b="1" dirty="0"/>
                <a:t>β</a:t>
              </a:r>
              <a:r>
                <a:rPr lang="nl-NL" sz="1600" b="1" baseline="-25000" dirty="0" smtClean="0"/>
                <a:t>a</a:t>
              </a:r>
              <a:r>
                <a:rPr lang="nl-NL" sz="1600" b="1" dirty="0" smtClean="0"/>
                <a:t>*</a:t>
              </a:r>
              <a:r>
                <a:rPr lang="nl-NL" sz="1600" b="1" dirty="0" smtClean="0">
                  <a:solidFill>
                    <a:srgbClr val="FF0000"/>
                  </a:solidFill>
                </a:rPr>
                <a:t>M1</a:t>
              </a:r>
              <a:endParaRPr lang="nl-NL" sz="1600" b="1" dirty="0">
                <a:solidFill>
                  <a:srgbClr val="FF0000"/>
                </a:solidFill>
              </a:endParaRPr>
            </a:p>
          </p:txBody>
        </p:sp>
        <p:sp>
          <p:nvSpPr>
            <p:cNvPr id="51" name="Text Box 84"/>
            <p:cNvSpPr txBox="1">
              <a:spLocks noChangeArrowheads="1"/>
            </p:cNvSpPr>
            <p:nvPr/>
          </p:nvSpPr>
          <p:spPr bwMode="auto">
            <a:xfrm>
              <a:off x="1599" y="1604"/>
              <a:ext cx="644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nl-NL" sz="1600" dirty="0"/>
                <a:t>c + </a:t>
              </a:r>
              <a:r>
                <a:rPr lang="el-GR" sz="1600" b="1" dirty="0"/>
                <a:t>β</a:t>
              </a:r>
              <a:r>
                <a:rPr lang="nl-NL" sz="1600" b="1" baseline="-25000" dirty="0" smtClean="0"/>
                <a:t>c</a:t>
              </a:r>
              <a:r>
                <a:rPr lang="nl-NL" sz="1600" b="1" dirty="0" smtClean="0"/>
                <a:t>*</a:t>
              </a:r>
              <a:r>
                <a:rPr lang="nl-NL" sz="1600" b="1" dirty="0" smtClean="0">
                  <a:solidFill>
                    <a:srgbClr val="FF0000"/>
                  </a:solidFill>
                </a:rPr>
                <a:t>M1</a:t>
              </a:r>
              <a:endParaRPr lang="nl-NL" sz="1600" b="1" dirty="0">
                <a:solidFill>
                  <a:srgbClr val="FF0000"/>
                </a:solidFill>
              </a:endParaRPr>
            </a:p>
          </p:txBody>
        </p:sp>
        <p:sp>
          <p:nvSpPr>
            <p:cNvPr id="52" name="Oval 75"/>
            <p:cNvSpPr>
              <a:spLocks noChangeArrowheads="1"/>
            </p:cNvSpPr>
            <p:nvPr/>
          </p:nvSpPr>
          <p:spPr bwMode="auto">
            <a:xfrm>
              <a:off x="2981" y="1181"/>
              <a:ext cx="403" cy="40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nl-NL" sz="1600" b="1"/>
                <a:t>A</a:t>
              </a:r>
            </a:p>
          </p:txBody>
        </p:sp>
        <p:sp>
          <p:nvSpPr>
            <p:cNvPr id="53" name="Oval 76"/>
            <p:cNvSpPr>
              <a:spLocks noChangeArrowheads="1"/>
            </p:cNvSpPr>
            <p:nvPr/>
          </p:nvSpPr>
          <p:spPr bwMode="auto">
            <a:xfrm>
              <a:off x="3566" y="1187"/>
              <a:ext cx="403" cy="40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nl-NL" sz="1600" b="1"/>
                <a:t>C</a:t>
              </a:r>
            </a:p>
          </p:txBody>
        </p:sp>
        <p:sp>
          <p:nvSpPr>
            <p:cNvPr id="54" name="Oval 77"/>
            <p:cNvSpPr>
              <a:spLocks noChangeArrowheads="1"/>
            </p:cNvSpPr>
            <p:nvPr/>
          </p:nvSpPr>
          <p:spPr bwMode="auto">
            <a:xfrm>
              <a:off x="4162" y="1181"/>
              <a:ext cx="403" cy="40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nl-NL" sz="1600" b="1"/>
                <a:t>E</a:t>
              </a:r>
            </a:p>
          </p:txBody>
        </p:sp>
        <p:sp>
          <p:nvSpPr>
            <p:cNvPr id="55" name="Rectangle 78"/>
            <p:cNvSpPr>
              <a:spLocks noChangeArrowheads="1"/>
            </p:cNvSpPr>
            <p:nvPr/>
          </p:nvSpPr>
          <p:spPr bwMode="auto">
            <a:xfrm>
              <a:off x="3518" y="2252"/>
              <a:ext cx="488" cy="43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nl-NL" sz="2000" b="1"/>
                <a:t>T2</a:t>
              </a:r>
            </a:p>
          </p:txBody>
        </p:sp>
        <p:cxnSp>
          <p:nvCxnSpPr>
            <p:cNvPr id="56" name="AutoShape 79"/>
            <p:cNvCxnSpPr>
              <a:cxnSpLocks noChangeShapeType="1"/>
              <a:stCxn id="53" idx="4"/>
              <a:endCxn id="55" idx="0"/>
            </p:cNvCxnSpPr>
            <p:nvPr/>
          </p:nvCxnSpPr>
          <p:spPr bwMode="auto">
            <a:xfrm rot="5400000">
              <a:off x="3435" y="1917"/>
              <a:ext cx="662" cy="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" name="AutoShape 80"/>
            <p:cNvCxnSpPr>
              <a:cxnSpLocks noChangeShapeType="1"/>
              <a:stCxn id="54" idx="4"/>
              <a:endCxn id="55" idx="0"/>
            </p:cNvCxnSpPr>
            <p:nvPr/>
          </p:nvCxnSpPr>
          <p:spPr bwMode="auto">
            <a:xfrm rot="5400000">
              <a:off x="3729" y="1616"/>
              <a:ext cx="668" cy="60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8" name="AutoShape 81"/>
            <p:cNvCxnSpPr>
              <a:cxnSpLocks noChangeShapeType="1"/>
              <a:stCxn id="52" idx="4"/>
              <a:endCxn id="55" idx="0"/>
            </p:cNvCxnSpPr>
            <p:nvPr/>
          </p:nvCxnSpPr>
          <p:spPr bwMode="auto">
            <a:xfrm rot="16200000" flipH="1">
              <a:off x="3139" y="1628"/>
              <a:ext cx="668" cy="57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9" name="Text Box 82"/>
            <p:cNvSpPr txBox="1">
              <a:spLocks noChangeArrowheads="1"/>
            </p:cNvSpPr>
            <p:nvPr/>
          </p:nvSpPr>
          <p:spPr bwMode="auto">
            <a:xfrm>
              <a:off x="2952" y="1792"/>
              <a:ext cx="65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nl-NL" sz="1600" dirty="0"/>
                <a:t>a + </a:t>
              </a:r>
              <a:r>
                <a:rPr lang="el-GR" sz="1600" b="1" dirty="0"/>
                <a:t>β</a:t>
              </a:r>
              <a:r>
                <a:rPr lang="nl-NL" sz="1600" b="1" baseline="-25000" dirty="0" smtClean="0"/>
                <a:t>a</a:t>
              </a:r>
              <a:r>
                <a:rPr lang="nl-NL" sz="1600" b="1" dirty="0" smtClean="0"/>
                <a:t>*</a:t>
              </a:r>
              <a:r>
                <a:rPr lang="nl-NL" sz="1600" b="1" dirty="0" smtClean="0">
                  <a:solidFill>
                    <a:srgbClr val="FF0000"/>
                  </a:solidFill>
                </a:rPr>
                <a:t>M2</a:t>
              </a:r>
              <a:endParaRPr lang="nl-NL" sz="1600" b="1" dirty="0">
                <a:solidFill>
                  <a:srgbClr val="FF0000"/>
                </a:solidFill>
              </a:endParaRPr>
            </a:p>
          </p:txBody>
        </p:sp>
        <p:sp>
          <p:nvSpPr>
            <p:cNvPr id="60" name="Text Box 83"/>
            <p:cNvSpPr txBox="1">
              <a:spLocks noChangeArrowheads="1"/>
            </p:cNvSpPr>
            <p:nvPr/>
          </p:nvSpPr>
          <p:spPr bwMode="auto">
            <a:xfrm>
              <a:off x="3867" y="1835"/>
              <a:ext cx="66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nl-NL" sz="1600" dirty="0"/>
                <a:t>e + </a:t>
              </a:r>
              <a:r>
                <a:rPr lang="el-GR" sz="1600" b="1" dirty="0"/>
                <a:t>β</a:t>
              </a:r>
              <a:r>
                <a:rPr lang="nl-NL" sz="1600" b="1" baseline="-25000" dirty="0" smtClean="0"/>
                <a:t>e</a:t>
              </a:r>
              <a:r>
                <a:rPr lang="nl-NL" sz="1600" b="1" dirty="0" smtClean="0"/>
                <a:t>*</a:t>
              </a:r>
              <a:r>
                <a:rPr lang="nl-NL" sz="1600" b="1" dirty="0" smtClean="0">
                  <a:solidFill>
                    <a:srgbClr val="FF0000"/>
                  </a:solidFill>
                </a:rPr>
                <a:t>M2</a:t>
              </a:r>
              <a:endParaRPr lang="nl-NL" sz="1600" b="1" dirty="0">
                <a:solidFill>
                  <a:srgbClr val="FF0000"/>
                </a:solidFill>
              </a:endParaRPr>
            </a:p>
          </p:txBody>
        </p:sp>
        <p:sp>
          <p:nvSpPr>
            <p:cNvPr id="61" name="Text Box 84"/>
            <p:cNvSpPr txBox="1">
              <a:spLocks noChangeArrowheads="1"/>
            </p:cNvSpPr>
            <p:nvPr/>
          </p:nvSpPr>
          <p:spPr bwMode="auto">
            <a:xfrm>
              <a:off x="3428" y="1587"/>
              <a:ext cx="644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nl-NL" sz="1600" dirty="0"/>
                <a:t>c + </a:t>
              </a:r>
              <a:r>
                <a:rPr lang="el-GR" sz="1600" b="1" dirty="0"/>
                <a:t>β</a:t>
              </a:r>
              <a:r>
                <a:rPr lang="nl-NL" sz="1600" b="1" baseline="-25000" dirty="0" smtClean="0"/>
                <a:t>c</a:t>
              </a:r>
              <a:r>
                <a:rPr lang="nl-NL" sz="1600" b="1" dirty="0" smtClean="0"/>
                <a:t>*</a:t>
              </a:r>
              <a:r>
                <a:rPr lang="nl-NL" sz="1600" b="1" dirty="0" smtClean="0">
                  <a:solidFill>
                    <a:srgbClr val="FF0000"/>
                  </a:solidFill>
                </a:rPr>
                <a:t>M2</a:t>
              </a:r>
              <a:endParaRPr lang="nl-NL" sz="16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62" name="Curved Connector 105"/>
            <p:cNvCxnSpPr>
              <a:cxnSpLocks noChangeShapeType="1"/>
              <a:stCxn id="44" idx="0"/>
              <a:endCxn id="52" idx="0"/>
            </p:cNvCxnSpPr>
            <p:nvPr/>
          </p:nvCxnSpPr>
          <p:spPr bwMode="auto">
            <a:xfrm rot="5400000" flipV="1">
              <a:off x="2864" y="865"/>
              <a:ext cx="2" cy="634"/>
            </a:xfrm>
            <a:prstGeom prst="curvedConnector3">
              <a:avLst>
                <a:gd name="adj1" fmla="val -9900000"/>
              </a:avLst>
            </a:prstGeom>
            <a:noFill/>
            <a:ln w="12700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3" name="Curved Connector 106"/>
            <p:cNvCxnSpPr>
              <a:cxnSpLocks noChangeShapeType="1"/>
              <a:stCxn id="43" idx="0"/>
              <a:endCxn id="53" idx="0"/>
            </p:cNvCxnSpPr>
            <p:nvPr/>
          </p:nvCxnSpPr>
          <p:spPr bwMode="auto">
            <a:xfrm rot="5400000" flipV="1">
              <a:off x="2860" y="280"/>
              <a:ext cx="1" cy="1815"/>
            </a:xfrm>
            <a:prstGeom prst="curvedConnector3">
              <a:avLst>
                <a:gd name="adj1" fmla="val -33900014"/>
              </a:avLst>
            </a:prstGeom>
            <a:noFill/>
            <a:ln w="12700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4" name="TextBox 185"/>
            <p:cNvSpPr txBox="1">
              <a:spLocks noChangeArrowheads="1"/>
            </p:cNvSpPr>
            <p:nvPr/>
          </p:nvSpPr>
          <p:spPr bwMode="auto">
            <a:xfrm>
              <a:off x="2645" y="1046"/>
              <a:ext cx="35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nl-NL" sz="1400"/>
                <a:t>1 / .5</a:t>
              </a:r>
              <a:endParaRPr lang="en-GB" sz="1400"/>
            </a:p>
          </p:txBody>
        </p:sp>
        <p:sp>
          <p:nvSpPr>
            <p:cNvPr id="65" name="TextBox 186"/>
            <p:cNvSpPr txBox="1">
              <a:spLocks noChangeArrowheads="1"/>
            </p:cNvSpPr>
            <p:nvPr/>
          </p:nvSpPr>
          <p:spPr bwMode="auto">
            <a:xfrm>
              <a:off x="2746" y="816"/>
              <a:ext cx="19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nl-NL" sz="1400"/>
                <a:t>1 </a:t>
              </a:r>
              <a:endParaRPr lang="en-GB" sz="1400"/>
            </a:p>
          </p:txBody>
        </p:sp>
        <p:sp>
          <p:nvSpPr>
            <p:cNvPr id="66" name="Isosceles Triangle 65"/>
            <p:cNvSpPr/>
            <p:nvPr/>
          </p:nvSpPr>
          <p:spPr bwMode="auto">
            <a:xfrm>
              <a:off x="5184" y="2289"/>
              <a:ext cx="525" cy="357"/>
            </a:xfrm>
            <a:prstGeom prst="triangle">
              <a:avLst/>
            </a:prstGeom>
            <a:noFill/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nl-NL" sz="1200" b="1" dirty="0" smtClean="0">
                  <a:solidFill>
                    <a:schemeClr val="tx1"/>
                  </a:solidFill>
                  <a:latin typeface="Arial" charset="0"/>
                  <a:cs typeface="Arial" charset="0"/>
                </a:rPr>
                <a:t>1</a:t>
              </a:r>
              <a:endParaRPr lang="en-GB" sz="1200" b="1" dirty="0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cxnSp>
          <p:nvCxnSpPr>
            <p:cNvPr id="67" name="AutoShape 44"/>
            <p:cNvCxnSpPr>
              <a:cxnSpLocks noChangeShapeType="1"/>
              <a:stCxn id="66" idx="1"/>
              <a:endCxn id="55" idx="3"/>
            </p:cNvCxnSpPr>
            <p:nvPr/>
          </p:nvCxnSpPr>
          <p:spPr bwMode="auto">
            <a:xfrm flipH="1" flipV="1">
              <a:off x="4006" y="2467"/>
              <a:ext cx="1309" cy="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8" name="Text Box 83"/>
            <p:cNvSpPr txBox="1">
              <a:spLocks noChangeArrowheads="1"/>
            </p:cNvSpPr>
            <p:nvPr/>
          </p:nvSpPr>
          <p:spPr bwMode="auto">
            <a:xfrm>
              <a:off x="288" y="2153"/>
              <a:ext cx="146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l-GR" sz="1800" dirty="0">
                  <a:solidFill>
                    <a:srgbClr val="FF0000"/>
                  </a:solidFill>
                </a:rPr>
                <a:t>β</a:t>
              </a:r>
              <a:r>
                <a:rPr lang="en-US" sz="1800" baseline="-25000" dirty="0" smtClean="0">
                  <a:solidFill>
                    <a:srgbClr val="FF0000"/>
                  </a:solidFill>
                </a:rPr>
                <a:t>0k</a:t>
              </a:r>
              <a:r>
                <a:rPr lang="nl-NL" sz="1800" dirty="0" smtClean="0">
                  <a:solidFill>
                    <a:srgbClr val="FF0000"/>
                  </a:solidFill>
                </a:rPr>
                <a:t> </a:t>
              </a:r>
              <a:r>
                <a:rPr lang="nl-NL" sz="1800" dirty="0">
                  <a:solidFill>
                    <a:srgbClr val="FF0000"/>
                  </a:solidFill>
                </a:rPr>
                <a:t>+ </a:t>
              </a:r>
              <a:r>
                <a:rPr lang="el-GR" sz="1800" b="1" dirty="0">
                  <a:solidFill>
                    <a:srgbClr val="FF0000"/>
                  </a:solidFill>
                </a:rPr>
                <a:t>β</a:t>
              </a:r>
              <a:r>
                <a:rPr lang="en-US" sz="1800" b="1" baseline="-25000" dirty="0" smtClean="0">
                  <a:solidFill>
                    <a:srgbClr val="FF0000"/>
                  </a:solidFill>
                </a:rPr>
                <a:t>1k</a:t>
              </a:r>
              <a:r>
                <a:rPr lang="nl-NL" sz="1800" b="1" dirty="0" smtClean="0">
                  <a:solidFill>
                    <a:srgbClr val="FF0000"/>
                  </a:solidFill>
                </a:rPr>
                <a:t>*M1 </a:t>
              </a:r>
              <a:r>
                <a:rPr lang="nl-NL" sz="1800" b="1" dirty="0">
                  <a:solidFill>
                    <a:srgbClr val="FF0000"/>
                  </a:solidFill>
                </a:rPr>
                <a:t>+ </a:t>
              </a:r>
              <a:r>
                <a:rPr lang="el-GR" sz="1800" b="1" dirty="0">
                  <a:solidFill>
                    <a:srgbClr val="FF0000"/>
                  </a:solidFill>
                </a:rPr>
                <a:t>β</a:t>
              </a:r>
              <a:r>
                <a:rPr lang="en-US" sz="1800" b="1" baseline="-25000" dirty="0" smtClean="0">
                  <a:solidFill>
                    <a:srgbClr val="FF0000"/>
                  </a:solidFill>
                </a:rPr>
                <a:t>2k</a:t>
              </a:r>
              <a:r>
                <a:rPr lang="nl-NL" sz="1800" b="1" dirty="0" smtClean="0">
                  <a:solidFill>
                    <a:srgbClr val="FF0000"/>
                  </a:solidFill>
                </a:rPr>
                <a:t>*M2</a:t>
              </a:r>
              <a:endParaRPr lang="nl-NL" sz="1800" b="1" dirty="0">
                <a:solidFill>
                  <a:srgbClr val="FF0000"/>
                </a:solidFill>
              </a:endParaRPr>
            </a:p>
          </p:txBody>
        </p:sp>
        <p:sp>
          <p:nvSpPr>
            <p:cNvPr id="69" name="Isosceles Triangle 162"/>
            <p:cNvSpPr/>
            <p:nvPr/>
          </p:nvSpPr>
          <p:spPr bwMode="auto">
            <a:xfrm>
              <a:off x="42" y="2286"/>
              <a:ext cx="524" cy="357"/>
            </a:xfrm>
            <a:prstGeom prst="triangle">
              <a:avLst/>
            </a:prstGeom>
            <a:noFill/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nl-NL" sz="1200" b="1" dirty="0" smtClean="0">
                  <a:solidFill>
                    <a:schemeClr val="tx1"/>
                  </a:solidFill>
                  <a:latin typeface="Arial" charset="0"/>
                  <a:cs typeface="Arial" charset="0"/>
                </a:rPr>
                <a:t>1</a:t>
              </a:r>
              <a:endParaRPr lang="en-GB" sz="1200" b="1" dirty="0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cxnSp>
          <p:nvCxnSpPr>
            <p:cNvPr id="70" name="AutoShape 47"/>
            <p:cNvCxnSpPr>
              <a:cxnSpLocks noChangeShapeType="1"/>
              <a:stCxn id="69" idx="5"/>
              <a:endCxn id="45" idx="1"/>
            </p:cNvCxnSpPr>
            <p:nvPr/>
          </p:nvCxnSpPr>
          <p:spPr bwMode="auto">
            <a:xfrm>
              <a:off x="435" y="2465"/>
              <a:ext cx="1269" cy="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1" name="Text Box 83"/>
            <p:cNvSpPr txBox="1">
              <a:spLocks noChangeArrowheads="1"/>
            </p:cNvSpPr>
            <p:nvPr/>
          </p:nvSpPr>
          <p:spPr bwMode="auto">
            <a:xfrm>
              <a:off x="3979" y="2214"/>
              <a:ext cx="146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l-GR" sz="1800" dirty="0">
                  <a:solidFill>
                    <a:srgbClr val="FF0000"/>
                  </a:solidFill>
                </a:rPr>
                <a:t>β</a:t>
              </a:r>
              <a:r>
                <a:rPr lang="en-US" sz="1800" baseline="-25000" dirty="0" smtClean="0">
                  <a:solidFill>
                    <a:srgbClr val="FF0000"/>
                  </a:solidFill>
                </a:rPr>
                <a:t>0k</a:t>
              </a:r>
              <a:r>
                <a:rPr lang="nl-NL" sz="1800" dirty="0" smtClean="0">
                  <a:solidFill>
                    <a:srgbClr val="FF0000"/>
                  </a:solidFill>
                </a:rPr>
                <a:t> </a:t>
              </a:r>
              <a:r>
                <a:rPr lang="nl-NL" sz="1800" dirty="0">
                  <a:solidFill>
                    <a:srgbClr val="FF0000"/>
                  </a:solidFill>
                </a:rPr>
                <a:t>+ </a:t>
              </a:r>
              <a:r>
                <a:rPr lang="el-GR" sz="1800" b="1" dirty="0">
                  <a:solidFill>
                    <a:srgbClr val="FF0000"/>
                  </a:solidFill>
                </a:rPr>
                <a:t>β</a:t>
              </a:r>
              <a:r>
                <a:rPr lang="en-US" sz="1800" b="1" baseline="-25000" dirty="0" smtClean="0">
                  <a:solidFill>
                    <a:srgbClr val="FF0000"/>
                  </a:solidFill>
                </a:rPr>
                <a:t>1k</a:t>
              </a:r>
              <a:r>
                <a:rPr lang="nl-NL" sz="1800" b="1" dirty="0" smtClean="0">
                  <a:solidFill>
                    <a:srgbClr val="FF0000"/>
                  </a:solidFill>
                </a:rPr>
                <a:t>*M2 </a:t>
              </a:r>
              <a:r>
                <a:rPr lang="nl-NL" sz="1800" b="1" dirty="0">
                  <a:solidFill>
                    <a:srgbClr val="FF0000"/>
                  </a:solidFill>
                </a:rPr>
                <a:t>+ </a:t>
              </a:r>
              <a:r>
                <a:rPr lang="el-GR" sz="1800" b="1" dirty="0">
                  <a:solidFill>
                    <a:srgbClr val="FF0000"/>
                  </a:solidFill>
                </a:rPr>
                <a:t>β</a:t>
              </a:r>
              <a:r>
                <a:rPr lang="en-US" sz="1800" b="1" baseline="-25000" dirty="0" smtClean="0">
                  <a:solidFill>
                    <a:srgbClr val="FF0000"/>
                  </a:solidFill>
                </a:rPr>
                <a:t>2k</a:t>
              </a:r>
              <a:r>
                <a:rPr lang="nl-NL" sz="1800" b="1" dirty="0" smtClean="0">
                  <a:solidFill>
                    <a:srgbClr val="FF0000"/>
                  </a:solidFill>
                </a:rPr>
                <a:t>*M1</a:t>
              </a:r>
              <a:endParaRPr lang="nl-NL" sz="1800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5471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roup 290"/>
          <p:cNvGrpSpPr>
            <a:grpSpLocks/>
          </p:cNvGrpSpPr>
          <p:nvPr/>
        </p:nvGrpSpPr>
        <p:grpSpPr bwMode="auto">
          <a:xfrm>
            <a:off x="152400" y="838200"/>
            <a:ext cx="8932863" cy="4233863"/>
            <a:chOff x="10" y="1008"/>
            <a:chExt cx="5627" cy="2667"/>
          </a:xfrm>
        </p:grpSpPr>
        <p:sp>
          <p:nvSpPr>
            <p:cNvPr id="63" name="Oval 77"/>
            <p:cNvSpPr>
              <a:spLocks noChangeArrowheads="1"/>
            </p:cNvSpPr>
            <p:nvPr/>
          </p:nvSpPr>
          <p:spPr bwMode="auto">
            <a:xfrm>
              <a:off x="1560" y="1859"/>
              <a:ext cx="403" cy="40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1600" b="1">
                  <a:latin typeface="Arial" panose="020B0604020202020204" pitchFamily="34" charset="0"/>
                </a:rPr>
                <a:t>E</a:t>
              </a:r>
              <a:r>
                <a:rPr lang="nl-NL" sz="1600" b="1" baseline="-25000">
                  <a:latin typeface="Arial" panose="020B0604020202020204" pitchFamily="34" charset="0"/>
                </a:rPr>
                <a:t>u</a:t>
              </a:r>
            </a:p>
          </p:txBody>
        </p:sp>
        <p:sp>
          <p:nvSpPr>
            <p:cNvPr id="64" name="Rectangle 78"/>
            <p:cNvSpPr>
              <a:spLocks noChangeArrowheads="1"/>
            </p:cNvSpPr>
            <p:nvPr/>
          </p:nvSpPr>
          <p:spPr bwMode="auto">
            <a:xfrm>
              <a:off x="1992" y="3245"/>
              <a:ext cx="488" cy="43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2000" b="1">
                  <a:latin typeface="Arial" panose="020B0604020202020204" pitchFamily="34" charset="0"/>
                </a:rPr>
                <a:t>T1</a:t>
              </a:r>
            </a:p>
          </p:txBody>
        </p:sp>
        <p:cxnSp>
          <p:nvCxnSpPr>
            <p:cNvPr id="65" name="AutoShape 80"/>
            <p:cNvCxnSpPr>
              <a:cxnSpLocks noChangeShapeType="1"/>
              <a:stCxn id="63" idx="4"/>
              <a:endCxn id="64" idx="0"/>
            </p:cNvCxnSpPr>
            <p:nvPr/>
          </p:nvCxnSpPr>
          <p:spPr bwMode="auto">
            <a:xfrm rot="16200000" flipH="1">
              <a:off x="1507" y="2517"/>
              <a:ext cx="983" cy="47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6" name="Text Box 83"/>
            <p:cNvSpPr txBox="1">
              <a:spLocks noChangeArrowheads="1"/>
            </p:cNvSpPr>
            <p:nvPr/>
          </p:nvSpPr>
          <p:spPr bwMode="auto">
            <a:xfrm>
              <a:off x="2266" y="2824"/>
              <a:ext cx="61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 dirty="0">
                  <a:latin typeface="Arial" panose="020B0604020202020204" pitchFamily="34" charset="0"/>
                </a:rPr>
                <a:t>a</a:t>
              </a:r>
              <a:r>
                <a:rPr lang="nl-NL" sz="1200" baseline="-25000" dirty="0">
                  <a:latin typeface="Arial" panose="020B0604020202020204" pitchFamily="34" charset="0"/>
                </a:rPr>
                <a:t>u</a:t>
              </a:r>
              <a:r>
                <a:rPr lang="nl-NL" sz="1200" dirty="0">
                  <a:latin typeface="Arial" panose="020B0604020202020204" pitchFamily="34" charset="0"/>
                </a:rPr>
                <a:t> + </a:t>
              </a:r>
              <a:r>
                <a:rPr lang="nl-NL" sz="1200" dirty="0" smtClean="0">
                  <a:latin typeface="Arial" panose="020B0604020202020204" pitchFamily="34" charset="0"/>
                </a:rPr>
                <a:t>b</a:t>
              </a:r>
              <a:r>
                <a:rPr lang="nl-NL" sz="1200" baseline="-25000" dirty="0" smtClean="0">
                  <a:latin typeface="Arial" panose="020B0604020202020204" pitchFamily="34" charset="0"/>
                </a:rPr>
                <a:t>au</a:t>
              </a:r>
              <a:r>
                <a:rPr lang="nl-NL" sz="1200" dirty="0" smtClean="0">
                  <a:latin typeface="Arial" panose="020B0604020202020204" pitchFamily="34" charset="0"/>
                </a:rPr>
                <a:t>*</a:t>
              </a:r>
              <a:r>
                <a:rPr lang="nl-NL" sz="12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M</a:t>
              </a:r>
              <a:r>
                <a:rPr lang="nl-NL" sz="1200" b="1" dirty="0" smtClean="0">
                  <a:solidFill>
                    <a:srgbClr val="FF0000"/>
                  </a:solidFill>
                  <a:latin typeface="Arial" panose="020B0604020202020204" pitchFamily="34" charset="0"/>
                </a:rPr>
                <a:t>1</a:t>
              </a:r>
              <a:endParaRPr lang="nl-NL" sz="12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7" name="Oval 94"/>
            <p:cNvSpPr>
              <a:spLocks noChangeArrowheads="1"/>
            </p:cNvSpPr>
            <p:nvPr/>
          </p:nvSpPr>
          <p:spPr bwMode="auto">
            <a:xfrm>
              <a:off x="496" y="1992"/>
              <a:ext cx="404" cy="40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1600" b="1">
                  <a:latin typeface="Arial" panose="020B0604020202020204" pitchFamily="34" charset="0"/>
                </a:rPr>
                <a:t>C</a:t>
              </a:r>
              <a:r>
                <a:rPr lang="nl-NL" sz="1600" b="1" baseline="-25000">
                  <a:latin typeface="Arial" panose="020B0604020202020204" pitchFamily="34" charset="0"/>
                </a:rPr>
                <a:t>c</a:t>
              </a:r>
            </a:p>
          </p:txBody>
        </p:sp>
        <p:sp>
          <p:nvSpPr>
            <p:cNvPr id="68" name="Rectangle 95"/>
            <p:cNvSpPr>
              <a:spLocks noChangeArrowheads="1"/>
            </p:cNvSpPr>
            <p:nvPr/>
          </p:nvSpPr>
          <p:spPr bwMode="auto">
            <a:xfrm>
              <a:off x="492" y="3245"/>
              <a:ext cx="488" cy="43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2000" b="1">
                  <a:latin typeface="Arial" panose="020B0604020202020204" pitchFamily="34" charset="0"/>
                </a:rPr>
                <a:t>M1</a:t>
              </a:r>
            </a:p>
          </p:txBody>
        </p:sp>
        <p:cxnSp>
          <p:nvCxnSpPr>
            <p:cNvPr id="69" name="AutoShape 80"/>
            <p:cNvCxnSpPr>
              <a:cxnSpLocks noChangeShapeType="1"/>
              <a:stCxn id="67" idx="4"/>
              <a:endCxn id="68" idx="0"/>
            </p:cNvCxnSpPr>
            <p:nvPr/>
          </p:nvCxnSpPr>
          <p:spPr bwMode="auto">
            <a:xfrm rot="16200000" flipH="1">
              <a:off x="292" y="2801"/>
              <a:ext cx="850" cy="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0" name="Text Box 83"/>
            <p:cNvSpPr txBox="1">
              <a:spLocks noChangeArrowheads="1"/>
            </p:cNvSpPr>
            <p:nvPr/>
          </p:nvSpPr>
          <p:spPr bwMode="auto">
            <a:xfrm>
              <a:off x="786" y="2965"/>
              <a:ext cx="22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>
                  <a:latin typeface="Arial" panose="020B0604020202020204" pitchFamily="34" charset="0"/>
                </a:rPr>
                <a:t>a</a:t>
              </a:r>
              <a:r>
                <a:rPr lang="nl-NL" sz="1200" baseline="-25000">
                  <a:latin typeface="Arial" panose="020B0604020202020204" pitchFamily="34" charset="0"/>
                </a:rPr>
                <a:t>m</a:t>
              </a:r>
              <a:endParaRPr lang="nl-NL" sz="1200">
                <a:solidFill>
                  <a:srgbClr val="F9353A"/>
                </a:solidFill>
                <a:latin typeface="Arial" panose="020B0604020202020204" pitchFamily="34" charset="0"/>
              </a:endParaRPr>
            </a:p>
          </p:txBody>
        </p:sp>
        <p:cxnSp>
          <p:nvCxnSpPr>
            <p:cNvPr id="71" name="Straight Arrow Connector 73"/>
            <p:cNvCxnSpPr>
              <a:cxnSpLocks noChangeShapeType="1"/>
              <a:stCxn id="67" idx="4"/>
              <a:endCxn id="64" idx="0"/>
            </p:cNvCxnSpPr>
            <p:nvPr/>
          </p:nvCxnSpPr>
          <p:spPr bwMode="auto">
            <a:xfrm>
              <a:off x="698" y="2395"/>
              <a:ext cx="1538" cy="85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2" name="Text Box 83"/>
            <p:cNvSpPr txBox="1">
              <a:spLocks noChangeArrowheads="1"/>
            </p:cNvSpPr>
            <p:nvPr/>
          </p:nvSpPr>
          <p:spPr bwMode="auto">
            <a:xfrm rot="2541597">
              <a:off x="1423" y="2588"/>
              <a:ext cx="229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 dirty="0">
                  <a:latin typeface="Arial" panose="020B0604020202020204" pitchFamily="34" charset="0"/>
                </a:rPr>
                <a:t>a</a:t>
              </a:r>
              <a:r>
                <a:rPr lang="nl-NL" sz="1200" baseline="-25000" dirty="0">
                  <a:latin typeface="Arial" panose="020B0604020202020204" pitchFamily="34" charset="0"/>
                </a:rPr>
                <a:t>c</a:t>
              </a:r>
              <a:r>
                <a:rPr lang="nl-NL" sz="1200" dirty="0">
                  <a:latin typeface="Arial" panose="020B0604020202020204" pitchFamily="34" charset="0"/>
                </a:rPr>
                <a:t> </a:t>
              </a:r>
              <a:endParaRPr lang="nl-NL" sz="12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3" name="Oval 94"/>
            <p:cNvSpPr>
              <a:spLocks noChangeArrowheads="1"/>
            </p:cNvSpPr>
            <p:nvPr/>
          </p:nvSpPr>
          <p:spPr bwMode="auto">
            <a:xfrm>
              <a:off x="10" y="2179"/>
              <a:ext cx="403" cy="40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1600" b="1">
                  <a:latin typeface="Arial" panose="020B0604020202020204" pitchFamily="34" charset="0"/>
                </a:rPr>
                <a:t>E</a:t>
              </a:r>
              <a:r>
                <a:rPr lang="nl-NL" sz="1600" b="1" baseline="-25000">
                  <a:latin typeface="Arial" panose="020B0604020202020204" pitchFamily="34" charset="0"/>
                </a:rPr>
                <a:t>c</a:t>
              </a:r>
            </a:p>
          </p:txBody>
        </p:sp>
        <p:sp>
          <p:nvSpPr>
            <p:cNvPr id="74" name="Oval 94"/>
            <p:cNvSpPr>
              <a:spLocks noChangeArrowheads="1"/>
            </p:cNvSpPr>
            <p:nvPr/>
          </p:nvSpPr>
          <p:spPr bwMode="auto">
            <a:xfrm>
              <a:off x="975" y="1863"/>
              <a:ext cx="403" cy="40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1600" b="1">
                  <a:latin typeface="Arial" panose="020B0604020202020204" pitchFamily="34" charset="0"/>
                </a:rPr>
                <a:t>A</a:t>
              </a:r>
              <a:r>
                <a:rPr lang="nl-NL" sz="1600" b="1" baseline="-25000">
                  <a:latin typeface="Arial" panose="020B0604020202020204" pitchFamily="34" charset="0"/>
                </a:rPr>
                <a:t>c</a:t>
              </a:r>
            </a:p>
          </p:txBody>
        </p:sp>
        <p:cxnSp>
          <p:nvCxnSpPr>
            <p:cNvPr id="75" name="Straight Arrow Connector 101"/>
            <p:cNvCxnSpPr>
              <a:cxnSpLocks noChangeShapeType="1"/>
              <a:stCxn id="74" idx="4"/>
              <a:endCxn id="64" idx="0"/>
            </p:cNvCxnSpPr>
            <p:nvPr/>
          </p:nvCxnSpPr>
          <p:spPr bwMode="auto">
            <a:xfrm>
              <a:off x="1177" y="2266"/>
              <a:ext cx="1059" cy="979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6" name="Straight Arrow Connector 103"/>
            <p:cNvCxnSpPr>
              <a:cxnSpLocks noChangeShapeType="1"/>
              <a:stCxn id="73" idx="4"/>
              <a:endCxn id="64" idx="0"/>
            </p:cNvCxnSpPr>
            <p:nvPr/>
          </p:nvCxnSpPr>
          <p:spPr bwMode="auto">
            <a:xfrm>
              <a:off x="212" y="2583"/>
              <a:ext cx="2024" cy="662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7" name="Straight Arrow Connector 76"/>
            <p:cNvCxnSpPr>
              <a:stCxn id="73" idx="4"/>
              <a:endCxn id="68" idx="0"/>
            </p:cNvCxnSpPr>
            <p:nvPr/>
          </p:nvCxnSpPr>
          <p:spPr>
            <a:xfrm rot="16200000" flipH="1">
              <a:off x="143" y="2652"/>
              <a:ext cx="662" cy="52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Arrow Connector 77"/>
            <p:cNvCxnSpPr>
              <a:stCxn id="74" idx="4"/>
              <a:endCxn id="68" idx="0"/>
            </p:cNvCxnSpPr>
            <p:nvPr/>
          </p:nvCxnSpPr>
          <p:spPr>
            <a:xfrm rot="5400000">
              <a:off x="467" y="2535"/>
              <a:ext cx="979" cy="441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Oval 77"/>
            <p:cNvSpPr>
              <a:spLocks noChangeArrowheads="1"/>
            </p:cNvSpPr>
            <p:nvPr/>
          </p:nvSpPr>
          <p:spPr bwMode="auto">
            <a:xfrm>
              <a:off x="2040" y="1995"/>
              <a:ext cx="403" cy="40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1600" b="1">
                  <a:latin typeface="Arial" panose="020B0604020202020204" pitchFamily="34" charset="0"/>
                </a:rPr>
                <a:t>C</a:t>
              </a:r>
              <a:r>
                <a:rPr lang="nl-NL" sz="1600" b="1" baseline="-25000">
                  <a:latin typeface="Arial" panose="020B0604020202020204" pitchFamily="34" charset="0"/>
                </a:rPr>
                <a:t>u</a:t>
              </a:r>
            </a:p>
          </p:txBody>
        </p:sp>
        <p:sp>
          <p:nvSpPr>
            <p:cNvPr id="80" name="Oval 77"/>
            <p:cNvSpPr>
              <a:spLocks noChangeArrowheads="1"/>
            </p:cNvSpPr>
            <p:nvPr/>
          </p:nvSpPr>
          <p:spPr bwMode="auto">
            <a:xfrm>
              <a:off x="2520" y="2179"/>
              <a:ext cx="403" cy="40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1600" b="1">
                  <a:latin typeface="Arial" panose="020B0604020202020204" pitchFamily="34" charset="0"/>
                </a:rPr>
                <a:t>A</a:t>
              </a:r>
              <a:r>
                <a:rPr lang="nl-NL" sz="1600" b="1" baseline="-25000">
                  <a:latin typeface="Arial" panose="020B0604020202020204" pitchFamily="34" charset="0"/>
                </a:rPr>
                <a:t>u</a:t>
              </a:r>
            </a:p>
          </p:txBody>
        </p:sp>
        <p:cxnSp>
          <p:nvCxnSpPr>
            <p:cNvPr id="81" name="Straight Arrow Connector 80"/>
            <p:cNvCxnSpPr>
              <a:stCxn id="79" idx="4"/>
              <a:endCxn id="64" idx="0"/>
            </p:cNvCxnSpPr>
            <p:nvPr/>
          </p:nvCxnSpPr>
          <p:spPr>
            <a:xfrm rot="5400000">
              <a:off x="1827" y="2806"/>
              <a:ext cx="847" cy="6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Arrow Connector 81"/>
            <p:cNvCxnSpPr>
              <a:stCxn id="80" idx="4"/>
              <a:endCxn id="64" idx="0"/>
            </p:cNvCxnSpPr>
            <p:nvPr/>
          </p:nvCxnSpPr>
          <p:spPr>
            <a:xfrm rot="5400000">
              <a:off x="2147" y="2672"/>
              <a:ext cx="662" cy="485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Text Box 83"/>
            <p:cNvSpPr txBox="1">
              <a:spLocks noChangeArrowheads="1"/>
            </p:cNvSpPr>
            <p:nvPr/>
          </p:nvSpPr>
          <p:spPr bwMode="auto">
            <a:xfrm rot="1837485">
              <a:off x="1270" y="2743"/>
              <a:ext cx="197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 dirty="0" smtClean="0">
                  <a:latin typeface="Arial" panose="020B0604020202020204" pitchFamily="34" charset="0"/>
                </a:rPr>
                <a:t>c</a:t>
              </a:r>
              <a:r>
                <a:rPr lang="nl-NL" sz="1200" baseline="-25000" dirty="0" smtClean="0">
                  <a:latin typeface="Arial" panose="020B0604020202020204" pitchFamily="34" charset="0"/>
                </a:rPr>
                <a:t>c</a:t>
              </a:r>
              <a:endParaRPr lang="nl-NL" sz="12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4" name="Text Box 83"/>
            <p:cNvSpPr txBox="1">
              <a:spLocks noChangeArrowheads="1"/>
            </p:cNvSpPr>
            <p:nvPr/>
          </p:nvSpPr>
          <p:spPr bwMode="auto">
            <a:xfrm rot="1026321">
              <a:off x="1251" y="2929"/>
              <a:ext cx="229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 dirty="0">
                  <a:latin typeface="Arial" panose="020B0604020202020204" pitchFamily="34" charset="0"/>
                </a:rPr>
                <a:t>e</a:t>
              </a:r>
              <a:r>
                <a:rPr lang="nl-NL" sz="1200" baseline="-25000" dirty="0">
                  <a:latin typeface="Arial" panose="020B0604020202020204" pitchFamily="34" charset="0"/>
                </a:rPr>
                <a:t>c</a:t>
              </a:r>
              <a:r>
                <a:rPr lang="nl-NL" sz="1200" dirty="0">
                  <a:latin typeface="Arial" panose="020B0604020202020204" pitchFamily="34" charset="0"/>
                </a:rPr>
                <a:t> </a:t>
              </a:r>
              <a:endParaRPr lang="nl-NL" sz="12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5" name="Text Box 83"/>
            <p:cNvSpPr txBox="1">
              <a:spLocks noChangeArrowheads="1"/>
            </p:cNvSpPr>
            <p:nvPr/>
          </p:nvSpPr>
          <p:spPr bwMode="auto">
            <a:xfrm>
              <a:off x="552" y="2851"/>
              <a:ext cx="217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>
                  <a:latin typeface="Arial" panose="020B0604020202020204" pitchFamily="34" charset="0"/>
                </a:rPr>
                <a:t>c</a:t>
              </a:r>
              <a:r>
                <a:rPr lang="nl-NL" sz="1200" baseline="-25000">
                  <a:latin typeface="Arial" panose="020B0604020202020204" pitchFamily="34" charset="0"/>
                </a:rPr>
                <a:t>m</a:t>
              </a:r>
              <a:endParaRPr lang="nl-NL" sz="1200">
                <a:solidFill>
                  <a:srgbClr val="F9353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6" name="Text Box 83"/>
            <p:cNvSpPr txBox="1">
              <a:spLocks noChangeArrowheads="1"/>
            </p:cNvSpPr>
            <p:nvPr/>
          </p:nvSpPr>
          <p:spPr bwMode="auto">
            <a:xfrm>
              <a:off x="413" y="2965"/>
              <a:ext cx="22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>
                  <a:latin typeface="Arial" panose="020B0604020202020204" pitchFamily="34" charset="0"/>
                </a:rPr>
                <a:t>e</a:t>
              </a:r>
              <a:r>
                <a:rPr lang="nl-NL" sz="1200" baseline="-25000">
                  <a:latin typeface="Arial" panose="020B0604020202020204" pitchFamily="34" charset="0"/>
                </a:rPr>
                <a:t>m</a:t>
              </a:r>
              <a:endParaRPr lang="nl-NL" sz="1200">
                <a:solidFill>
                  <a:srgbClr val="F9353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7" name="Text Box 83"/>
            <p:cNvSpPr txBox="1">
              <a:spLocks noChangeArrowheads="1"/>
            </p:cNvSpPr>
            <p:nvPr/>
          </p:nvSpPr>
          <p:spPr bwMode="auto">
            <a:xfrm>
              <a:off x="2003" y="2552"/>
              <a:ext cx="60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 dirty="0">
                  <a:latin typeface="Arial" panose="020B0604020202020204" pitchFamily="34" charset="0"/>
                </a:rPr>
                <a:t>c</a:t>
              </a:r>
              <a:r>
                <a:rPr lang="nl-NL" sz="1200" baseline="-25000" dirty="0">
                  <a:latin typeface="Arial" panose="020B0604020202020204" pitchFamily="34" charset="0"/>
                </a:rPr>
                <a:t>u</a:t>
              </a:r>
              <a:r>
                <a:rPr lang="nl-NL" sz="1200" dirty="0">
                  <a:latin typeface="Arial" panose="020B0604020202020204" pitchFamily="34" charset="0"/>
                </a:rPr>
                <a:t> + </a:t>
              </a:r>
              <a:r>
                <a:rPr lang="nl-NL" sz="1200" dirty="0" smtClean="0">
                  <a:latin typeface="Arial" panose="020B0604020202020204" pitchFamily="34" charset="0"/>
                </a:rPr>
                <a:t>b</a:t>
              </a:r>
              <a:r>
                <a:rPr lang="nl-NL" sz="1200" baseline="-25000" dirty="0" smtClean="0">
                  <a:latin typeface="Arial" panose="020B0604020202020204" pitchFamily="34" charset="0"/>
                </a:rPr>
                <a:t>cu</a:t>
              </a:r>
              <a:r>
                <a:rPr lang="nl-NL" sz="1200" dirty="0" smtClean="0">
                  <a:latin typeface="Arial" panose="020B0604020202020204" pitchFamily="34" charset="0"/>
                </a:rPr>
                <a:t>*</a:t>
              </a:r>
              <a:r>
                <a:rPr lang="nl-NL" sz="12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M</a:t>
              </a:r>
              <a:r>
                <a:rPr lang="nl-NL" sz="1200" b="1" dirty="0" smtClean="0">
                  <a:solidFill>
                    <a:srgbClr val="FF0000"/>
                  </a:solidFill>
                  <a:latin typeface="Arial" panose="020B0604020202020204" pitchFamily="34" charset="0"/>
                </a:rPr>
                <a:t>1</a:t>
              </a:r>
              <a:endParaRPr lang="nl-NL" sz="12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8" name="Text Box 83"/>
            <p:cNvSpPr txBox="1">
              <a:spLocks noChangeArrowheads="1"/>
            </p:cNvSpPr>
            <p:nvPr/>
          </p:nvSpPr>
          <p:spPr bwMode="auto">
            <a:xfrm>
              <a:off x="1501" y="2345"/>
              <a:ext cx="61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 dirty="0">
                  <a:latin typeface="Arial" panose="020B0604020202020204" pitchFamily="34" charset="0"/>
                </a:rPr>
                <a:t>e</a:t>
              </a:r>
              <a:r>
                <a:rPr lang="nl-NL" sz="1200" baseline="-25000" dirty="0">
                  <a:latin typeface="Arial" panose="020B0604020202020204" pitchFamily="34" charset="0"/>
                </a:rPr>
                <a:t>u</a:t>
              </a:r>
              <a:r>
                <a:rPr lang="nl-NL" sz="1200" dirty="0">
                  <a:latin typeface="Arial" panose="020B0604020202020204" pitchFamily="34" charset="0"/>
                </a:rPr>
                <a:t> + </a:t>
              </a:r>
              <a:r>
                <a:rPr lang="nl-NL" sz="1200" dirty="0" smtClean="0">
                  <a:latin typeface="Arial" panose="020B0604020202020204" pitchFamily="34" charset="0"/>
                </a:rPr>
                <a:t>b</a:t>
              </a:r>
              <a:r>
                <a:rPr lang="nl-NL" sz="1200" baseline="-25000" dirty="0" smtClean="0">
                  <a:latin typeface="Arial" panose="020B0604020202020204" pitchFamily="34" charset="0"/>
                </a:rPr>
                <a:t>eu</a:t>
              </a:r>
              <a:r>
                <a:rPr lang="nl-NL" sz="1200" dirty="0" smtClean="0">
                  <a:latin typeface="Arial" panose="020B0604020202020204" pitchFamily="34" charset="0"/>
                </a:rPr>
                <a:t>*</a:t>
              </a:r>
              <a:r>
                <a:rPr lang="nl-NL" sz="12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M</a:t>
              </a:r>
              <a:r>
                <a:rPr lang="nl-NL" sz="1200" b="1" dirty="0" smtClean="0">
                  <a:solidFill>
                    <a:srgbClr val="FF0000"/>
                  </a:solidFill>
                  <a:latin typeface="Arial" panose="020B0604020202020204" pitchFamily="34" charset="0"/>
                </a:rPr>
                <a:t>1</a:t>
              </a:r>
              <a:endParaRPr lang="nl-NL" sz="12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9" name="Rectangle 78"/>
            <p:cNvSpPr>
              <a:spLocks noChangeArrowheads="1"/>
            </p:cNvSpPr>
            <p:nvPr/>
          </p:nvSpPr>
          <p:spPr bwMode="auto">
            <a:xfrm>
              <a:off x="3446" y="3242"/>
              <a:ext cx="488" cy="43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2000" b="1">
                  <a:latin typeface="Arial" panose="020B0604020202020204" pitchFamily="34" charset="0"/>
                </a:rPr>
                <a:t>T2</a:t>
              </a:r>
            </a:p>
          </p:txBody>
        </p:sp>
        <p:sp>
          <p:nvSpPr>
            <p:cNvPr id="90" name="Oval 77"/>
            <p:cNvSpPr>
              <a:spLocks noChangeArrowheads="1"/>
            </p:cNvSpPr>
            <p:nvPr/>
          </p:nvSpPr>
          <p:spPr bwMode="auto">
            <a:xfrm>
              <a:off x="3092" y="2181"/>
              <a:ext cx="403" cy="40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1600" b="1">
                  <a:latin typeface="Arial" panose="020B0604020202020204" pitchFamily="34" charset="0"/>
                </a:rPr>
                <a:t>A</a:t>
              </a:r>
              <a:r>
                <a:rPr lang="nl-NL" sz="1600" b="1" baseline="-25000">
                  <a:latin typeface="Arial" panose="020B0604020202020204" pitchFamily="34" charset="0"/>
                </a:rPr>
                <a:t>u</a:t>
              </a:r>
            </a:p>
          </p:txBody>
        </p:sp>
        <p:sp>
          <p:nvSpPr>
            <p:cNvPr id="91" name="Oval 77"/>
            <p:cNvSpPr>
              <a:spLocks noChangeArrowheads="1"/>
            </p:cNvSpPr>
            <p:nvPr/>
          </p:nvSpPr>
          <p:spPr bwMode="auto">
            <a:xfrm>
              <a:off x="3495" y="1999"/>
              <a:ext cx="403" cy="40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1600" b="1">
                  <a:latin typeface="Arial" panose="020B0604020202020204" pitchFamily="34" charset="0"/>
                </a:rPr>
                <a:t>C</a:t>
              </a:r>
              <a:r>
                <a:rPr lang="nl-NL" sz="1600" b="1" baseline="-25000">
                  <a:latin typeface="Arial" panose="020B0604020202020204" pitchFamily="34" charset="0"/>
                </a:rPr>
                <a:t>u</a:t>
              </a:r>
            </a:p>
          </p:txBody>
        </p:sp>
        <p:sp>
          <p:nvSpPr>
            <p:cNvPr id="92" name="Oval 77"/>
            <p:cNvSpPr>
              <a:spLocks noChangeArrowheads="1"/>
            </p:cNvSpPr>
            <p:nvPr/>
          </p:nvSpPr>
          <p:spPr bwMode="auto">
            <a:xfrm>
              <a:off x="3908" y="1853"/>
              <a:ext cx="403" cy="40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1600" b="1">
                  <a:latin typeface="Arial" panose="020B0604020202020204" pitchFamily="34" charset="0"/>
                </a:rPr>
                <a:t>E</a:t>
              </a:r>
              <a:r>
                <a:rPr lang="nl-NL" sz="1600" b="1" baseline="-25000">
                  <a:latin typeface="Arial" panose="020B0604020202020204" pitchFamily="34" charset="0"/>
                </a:rPr>
                <a:t>u</a:t>
              </a:r>
            </a:p>
          </p:txBody>
        </p:sp>
        <p:cxnSp>
          <p:nvCxnSpPr>
            <p:cNvPr id="93" name="AutoShape 149"/>
            <p:cNvCxnSpPr>
              <a:cxnSpLocks noChangeShapeType="1"/>
              <a:stCxn id="90" idx="4"/>
              <a:endCxn id="89" idx="0"/>
            </p:cNvCxnSpPr>
            <p:nvPr/>
          </p:nvCxnSpPr>
          <p:spPr bwMode="auto">
            <a:xfrm>
              <a:off x="3294" y="2584"/>
              <a:ext cx="396" cy="6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4" name="AutoShape 150"/>
            <p:cNvCxnSpPr>
              <a:cxnSpLocks noChangeShapeType="1"/>
              <a:stCxn id="91" idx="4"/>
              <a:endCxn id="89" idx="0"/>
            </p:cNvCxnSpPr>
            <p:nvPr/>
          </p:nvCxnSpPr>
          <p:spPr bwMode="auto">
            <a:xfrm flipH="1">
              <a:off x="3690" y="2402"/>
              <a:ext cx="7" cy="8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5" name="AutoShape 151"/>
            <p:cNvCxnSpPr>
              <a:cxnSpLocks noChangeShapeType="1"/>
              <a:stCxn id="92" idx="4"/>
              <a:endCxn id="89" idx="0"/>
            </p:cNvCxnSpPr>
            <p:nvPr/>
          </p:nvCxnSpPr>
          <p:spPr bwMode="auto">
            <a:xfrm flipH="1">
              <a:off x="3690" y="2257"/>
              <a:ext cx="420" cy="98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6" name="Text Box 83"/>
            <p:cNvSpPr txBox="1">
              <a:spLocks noChangeArrowheads="1"/>
            </p:cNvSpPr>
            <p:nvPr/>
          </p:nvSpPr>
          <p:spPr bwMode="auto">
            <a:xfrm>
              <a:off x="3714" y="2335"/>
              <a:ext cx="61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 dirty="0">
                  <a:latin typeface="Arial" panose="020B0604020202020204" pitchFamily="34" charset="0"/>
                </a:rPr>
                <a:t>e</a:t>
              </a:r>
              <a:r>
                <a:rPr lang="nl-NL" sz="1200" baseline="-25000" dirty="0">
                  <a:latin typeface="Arial" panose="020B0604020202020204" pitchFamily="34" charset="0"/>
                </a:rPr>
                <a:t>u</a:t>
              </a:r>
              <a:r>
                <a:rPr lang="nl-NL" sz="1200" dirty="0">
                  <a:latin typeface="Arial" panose="020B0604020202020204" pitchFamily="34" charset="0"/>
                </a:rPr>
                <a:t> + </a:t>
              </a:r>
              <a:r>
                <a:rPr lang="nl-NL" sz="1200" dirty="0" smtClean="0">
                  <a:latin typeface="Arial" panose="020B0604020202020204" pitchFamily="34" charset="0"/>
                </a:rPr>
                <a:t>b</a:t>
              </a:r>
              <a:r>
                <a:rPr lang="nl-NL" sz="1200" baseline="-25000" dirty="0" smtClean="0">
                  <a:latin typeface="Arial" panose="020B0604020202020204" pitchFamily="34" charset="0"/>
                </a:rPr>
                <a:t>eu</a:t>
              </a:r>
              <a:r>
                <a:rPr lang="nl-NL" sz="1200" dirty="0" smtClean="0">
                  <a:latin typeface="Arial" panose="020B0604020202020204" pitchFamily="34" charset="0"/>
                </a:rPr>
                <a:t>*</a:t>
              </a:r>
              <a:r>
                <a:rPr lang="nl-NL" sz="12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M</a:t>
              </a:r>
              <a:r>
                <a:rPr lang="nl-NL" sz="1200" b="1" dirty="0" smtClean="0">
                  <a:solidFill>
                    <a:srgbClr val="FF0000"/>
                  </a:solidFill>
                  <a:latin typeface="Arial" panose="020B0604020202020204" pitchFamily="34" charset="0"/>
                </a:rPr>
                <a:t>2</a:t>
              </a:r>
              <a:endParaRPr lang="nl-NL" sz="12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7" name="Text Box 83"/>
            <p:cNvSpPr txBox="1">
              <a:spLocks noChangeArrowheads="1"/>
            </p:cNvSpPr>
            <p:nvPr/>
          </p:nvSpPr>
          <p:spPr bwMode="auto">
            <a:xfrm>
              <a:off x="3296" y="2544"/>
              <a:ext cx="60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 dirty="0">
                  <a:latin typeface="Arial" panose="020B0604020202020204" pitchFamily="34" charset="0"/>
                </a:rPr>
                <a:t>c</a:t>
              </a:r>
              <a:r>
                <a:rPr lang="nl-NL" sz="1200" baseline="-25000" dirty="0">
                  <a:latin typeface="Arial" panose="020B0604020202020204" pitchFamily="34" charset="0"/>
                </a:rPr>
                <a:t>u</a:t>
              </a:r>
              <a:r>
                <a:rPr lang="nl-NL" sz="1200" dirty="0">
                  <a:latin typeface="Arial" panose="020B0604020202020204" pitchFamily="34" charset="0"/>
                </a:rPr>
                <a:t> + </a:t>
              </a:r>
              <a:r>
                <a:rPr lang="nl-NL" sz="1200" dirty="0" smtClean="0">
                  <a:latin typeface="Arial" panose="020B0604020202020204" pitchFamily="34" charset="0"/>
                </a:rPr>
                <a:t>b</a:t>
              </a:r>
              <a:r>
                <a:rPr lang="nl-NL" sz="1200" baseline="-25000" dirty="0" smtClean="0">
                  <a:latin typeface="Arial" panose="020B0604020202020204" pitchFamily="34" charset="0"/>
                </a:rPr>
                <a:t>cu</a:t>
              </a:r>
              <a:r>
                <a:rPr lang="nl-NL" sz="1200" dirty="0" smtClean="0">
                  <a:latin typeface="Arial" panose="020B0604020202020204" pitchFamily="34" charset="0"/>
                </a:rPr>
                <a:t>*</a:t>
              </a:r>
              <a:r>
                <a:rPr lang="nl-NL" sz="12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M</a:t>
              </a:r>
              <a:r>
                <a:rPr lang="nl-NL" sz="1200" b="1" dirty="0" smtClean="0">
                  <a:solidFill>
                    <a:srgbClr val="FF0000"/>
                  </a:solidFill>
                  <a:latin typeface="Arial" panose="020B0604020202020204" pitchFamily="34" charset="0"/>
                </a:rPr>
                <a:t>2</a:t>
              </a:r>
              <a:endParaRPr lang="nl-NL" sz="12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8" name="Text Box 83"/>
            <p:cNvSpPr txBox="1">
              <a:spLocks noChangeArrowheads="1"/>
            </p:cNvSpPr>
            <p:nvPr/>
          </p:nvSpPr>
          <p:spPr bwMode="auto">
            <a:xfrm>
              <a:off x="3022" y="2832"/>
              <a:ext cx="61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 dirty="0">
                  <a:latin typeface="Arial" panose="020B0604020202020204" pitchFamily="34" charset="0"/>
                </a:rPr>
                <a:t>a</a:t>
              </a:r>
              <a:r>
                <a:rPr lang="nl-NL" sz="1200" baseline="-25000" dirty="0">
                  <a:latin typeface="Arial" panose="020B0604020202020204" pitchFamily="34" charset="0"/>
                </a:rPr>
                <a:t>u</a:t>
              </a:r>
              <a:r>
                <a:rPr lang="nl-NL" sz="1200" dirty="0">
                  <a:latin typeface="Arial" panose="020B0604020202020204" pitchFamily="34" charset="0"/>
                </a:rPr>
                <a:t> + </a:t>
              </a:r>
              <a:r>
                <a:rPr lang="nl-NL" sz="1200" dirty="0" smtClean="0">
                  <a:latin typeface="Arial" panose="020B0604020202020204" pitchFamily="34" charset="0"/>
                </a:rPr>
                <a:t>b</a:t>
              </a:r>
              <a:r>
                <a:rPr lang="nl-NL" sz="1200" baseline="-25000" dirty="0" smtClean="0">
                  <a:latin typeface="Arial" panose="020B0604020202020204" pitchFamily="34" charset="0"/>
                </a:rPr>
                <a:t>au</a:t>
              </a:r>
              <a:r>
                <a:rPr lang="nl-NL" sz="1200" dirty="0" smtClean="0">
                  <a:latin typeface="Arial" panose="020B0604020202020204" pitchFamily="34" charset="0"/>
                </a:rPr>
                <a:t>*</a:t>
              </a:r>
              <a:r>
                <a:rPr lang="nl-NL" sz="12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M</a:t>
              </a:r>
              <a:r>
                <a:rPr lang="nl-NL" sz="1200" b="1" dirty="0" smtClean="0">
                  <a:solidFill>
                    <a:srgbClr val="FF0000"/>
                  </a:solidFill>
                  <a:latin typeface="Arial" panose="020B0604020202020204" pitchFamily="34" charset="0"/>
                </a:rPr>
                <a:t>2</a:t>
              </a:r>
              <a:endParaRPr lang="nl-NL" sz="12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9" name="Rectangle 95"/>
            <p:cNvSpPr>
              <a:spLocks noChangeArrowheads="1"/>
            </p:cNvSpPr>
            <p:nvPr/>
          </p:nvSpPr>
          <p:spPr bwMode="auto">
            <a:xfrm>
              <a:off x="4840" y="3240"/>
              <a:ext cx="488" cy="43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2000" b="1">
                  <a:latin typeface="Arial" panose="020B0604020202020204" pitchFamily="34" charset="0"/>
                </a:rPr>
                <a:t>M2</a:t>
              </a:r>
            </a:p>
          </p:txBody>
        </p:sp>
        <p:sp>
          <p:nvSpPr>
            <p:cNvPr id="100" name="Oval 94"/>
            <p:cNvSpPr>
              <a:spLocks noChangeArrowheads="1"/>
            </p:cNvSpPr>
            <p:nvPr/>
          </p:nvSpPr>
          <p:spPr bwMode="auto">
            <a:xfrm>
              <a:off x="4805" y="1989"/>
              <a:ext cx="404" cy="40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1600" b="1">
                  <a:latin typeface="Arial" panose="020B0604020202020204" pitchFamily="34" charset="0"/>
                </a:rPr>
                <a:t>C</a:t>
              </a:r>
              <a:r>
                <a:rPr lang="nl-NL" sz="1600" b="1" baseline="-25000">
                  <a:latin typeface="Arial" panose="020B0604020202020204" pitchFamily="34" charset="0"/>
                </a:rPr>
                <a:t>c</a:t>
              </a:r>
            </a:p>
          </p:txBody>
        </p:sp>
        <p:sp>
          <p:nvSpPr>
            <p:cNvPr id="101" name="Oval 94"/>
            <p:cNvSpPr>
              <a:spLocks noChangeArrowheads="1"/>
            </p:cNvSpPr>
            <p:nvPr/>
          </p:nvSpPr>
          <p:spPr bwMode="auto">
            <a:xfrm>
              <a:off x="5234" y="2176"/>
              <a:ext cx="403" cy="40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1600" b="1">
                  <a:latin typeface="Arial" panose="020B0604020202020204" pitchFamily="34" charset="0"/>
                </a:rPr>
                <a:t>E</a:t>
              </a:r>
              <a:r>
                <a:rPr lang="nl-NL" sz="1600" b="1" baseline="-25000">
                  <a:latin typeface="Arial" panose="020B0604020202020204" pitchFamily="34" charset="0"/>
                </a:rPr>
                <a:t>c</a:t>
              </a:r>
            </a:p>
          </p:txBody>
        </p:sp>
        <p:sp>
          <p:nvSpPr>
            <p:cNvPr id="102" name="Oval 94"/>
            <p:cNvSpPr>
              <a:spLocks noChangeArrowheads="1"/>
            </p:cNvSpPr>
            <p:nvPr/>
          </p:nvSpPr>
          <p:spPr bwMode="auto">
            <a:xfrm>
              <a:off x="4362" y="1860"/>
              <a:ext cx="403" cy="40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1600" b="1">
                  <a:latin typeface="Arial" panose="020B0604020202020204" pitchFamily="34" charset="0"/>
                </a:rPr>
                <a:t>A</a:t>
              </a:r>
              <a:r>
                <a:rPr lang="nl-NL" sz="1600" b="1" baseline="-25000">
                  <a:latin typeface="Arial" panose="020B0604020202020204" pitchFamily="34" charset="0"/>
                </a:rPr>
                <a:t>c</a:t>
              </a:r>
            </a:p>
          </p:txBody>
        </p:sp>
        <p:cxnSp>
          <p:nvCxnSpPr>
            <p:cNvPr id="103" name="AutoShape 172"/>
            <p:cNvCxnSpPr>
              <a:cxnSpLocks noChangeShapeType="1"/>
              <a:stCxn id="102" idx="4"/>
              <a:endCxn id="99" idx="0"/>
            </p:cNvCxnSpPr>
            <p:nvPr/>
          </p:nvCxnSpPr>
          <p:spPr bwMode="auto">
            <a:xfrm>
              <a:off x="4564" y="2263"/>
              <a:ext cx="520" cy="97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4" name="AutoShape 173"/>
            <p:cNvCxnSpPr>
              <a:cxnSpLocks noChangeShapeType="1"/>
              <a:stCxn id="100" idx="4"/>
              <a:endCxn id="99" idx="0"/>
            </p:cNvCxnSpPr>
            <p:nvPr/>
          </p:nvCxnSpPr>
          <p:spPr bwMode="auto">
            <a:xfrm>
              <a:off x="5007" y="2392"/>
              <a:ext cx="77" cy="84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5" name="AutoShape 174"/>
            <p:cNvCxnSpPr>
              <a:cxnSpLocks noChangeShapeType="1"/>
              <a:stCxn id="101" idx="4"/>
              <a:endCxn id="99" idx="0"/>
            </p:cNvCxnSpPr>
            <p:nvPr/>
          </p:nvCxnSpPr>
          <p:spPr bwMode="auto">
            <a:xfrm flipH="1">
              <a:off x="5084" y="2580"/>
              <a:ext cx="352" cy="66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6" name="AutoShape 175"/>
            <p:cNvCxnSpPr>
              <a:cxnSpLocks noChangeShapeType="1"/>
              <a:stCxn id="102" idx="4"/>
              <a:endCxn id="89" idx="0"/>
            </p:cNvCxnSpPr>
            <p:nvPr/>
          </p:nvCxnSpPr>
          <p:spPr bwMode="auto">
            <a:xfrm flipH="1">
              <a:off x="3690" y="2263"/>
              <a:ext cx="874" cy="97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7" name="AutoShape 176"/>
            <p:cNvCxnSpPr>
              <a:cxnSpLocks noChangeShapeType="1"/>
              <a:stCxn id="100" idx="4"/>
              <a:endCxn id="89" idx="0"/>
            </p:cNvCxnSpPr>
            <p:nvPr/>
          </p:nvCxnSpPr>
          <p:spPr bwMode="auto">
            <a:xfrm flipH="1">
              <a:off x="3690" y="2392"/>
              <a:ext cx="1317" cy="8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8" name="AutoShape 177"/>
            <p:cNvCxnSpPr>
              <a:cxnSpLocks noChangeShapeType="1"/>
              <a:stCxn id="101" idx="4"/>
              <a:endCxn id="89" idx="0"/>
            </p:cNvCxnSpPr>
            <p:nvPr/>
          </p:nvCxnSpPr>
          <p:spPr bwMode="auto">
            <a:xfrm flipH="1">
              <a:off x="3690" y="2580"/>
              <a:ext cx="1746" cy="6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9" name="Text Box 83"/>
            <p:cNvSpPr txBox="1">
              <a:spLocks noChangeArrowheads="1"/>
            </p:cNvSpPr>
            <p:nvPr/>
          </p:nvSpPr>
          <p:spPr bwMode="auto">
            <a:xfrm>
              <a:off x="4818" y="2973"/>
              <a:ext cx="22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>
                  <a:latin typeface="Arial" panose="020B0604020202020204" pitchFamily="34" charset="0"/>
                </a:rPr>
                <a:t>a</a:t>
              </a:r>
              <a:r>
                <a:rPr lang="nl-NL" sz="1200" baseline="-25000">
                  <a:latin typeface="Arial" panose="020B0604020202020204" pitchFamily="34" charset="0"/>
                </a:rPr>
                <a:t>m</a:t>
              </a:r>
              <a:endParaRPr lang="nl-NL" sz="1200">
                <a:solidFill>
                  <a:srgbClr val="F9353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0" name="Text Box 83"/>
            <p:cNvSpPr txBox="1">
              <a:spLocks noChangeArrowheads="1"/>
            </p:cNvSpPr>
            <p:nvPr/>
          </p:nvSpPr>
          <p:spPr bwMode="auto">
            <a:xfrm>
              <a:off x="5122" y="2997"/>
              <a:ext cx="22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>
                  <a:latin typeface="Arial" panose="020B0604020202020204" pitchFamily="34" charset="0"/>
                </a:rPr>
                <a:t>e</a:t>
              </a:r>
              <a:r>
                <a:rPr lang="nl-NL" sz="1200" baseline="-25000">
                  <a:latin typeface="Arial" panose="020B0604020202020204" pitchFamily="34" charset="0"/>
                </a:rPr>
                <a:t>m</a:t>
              </a:r>
              <a:endParaRPr lang="nl-NL" sz="1200">
                <a:solidFill>
                  <a:srgbClr val="F9353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1" name="Text Box 83"/>
            <p:cNvSpPr txBox="1">
              <a:spLocks noChangeArrowheads="1"/>
            </p:cNvSpPr>
            <p:nvPr/>
          </p:nvSpPr>
          <p:spPr bwMode="auto">
            <a:xfrm>
              <a:off x="5015" y="2838"/>
              <a:ext cx="217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>
                  <a:latin typeface="Arial" panose="020B0604020202020204" pitchFamily="34" charset="0"/>
                </a:rPr>
                <a:t>c</a:t>
              </a:r>
              <a:r>
                <a:rPr lang="nl-NL" sz="1200" baseline="-25000">
                  <a:latin typeface="Arial" panose="020B0604020202020204" pitchFamily="34" charset="0"/>
                </a:rPr>
                <a:t>m</a:t>
              </a:r>
              <a:endParaRPr lang="nl-NL" sz="1200">
                <a:solidFill>
                  <a:srgbClr val="F9353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2" name="Text Box 83"/>
            <p:cNvSpPr txBox="1">
              <a:spLocks noChangeArrowheads="1"/>
            </p:cNvSpPr>
            <p:nvPr/>
          </p:nvSpPr>
          <p:spPr bwMode="auto">
            <a:xfrm rot="20352740">
              <a:off x="4389" y="2924"/>
              <a:ext cx="202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 dirty="0" smtClean="0">
                  <a:latin typeface="Arial" panose="020B0604020202020204" pitchFamily="34" charset="0"/>
                </a:rPr>
                <a:t>e</a:t>
              </a:r>
              <a:r>
                <a:rPr lang="nl-NL" sz="1200" baseline="-25000" dirty="0" smtClean="0">
                  <a:latin typeface="Arial" panose="020B0604020202020204" pitchFamily="34" charset="0"/>
                </a:rPr>
                <a:t>c</a:t>
              </a:r>
              <a:endParaRPr lang="nl-NL" sz="12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3" name="Text Box 83"/>
            <p:cNvSpPr txBox="1">
              <a:spLocks noChangeArrowheads="1"/>
            </p:cNvSpPr>
            <p:nvPr/>
          </p:nvSpPr>
          <p:spPr bwMode="auto">
            <a:xfrm rot="19705979">
              <a:off x="4386" y="2701"/>
              <a:ext cx="197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 dirty="0" smtClean="0">
                  <a:latin typeface="Arial" panose="020B0604020202020204" pitchFamily="34" charset="0"/>
                </a:rPr>
                <a:t>c</a:t>
              </a:r>
              <a:r>
                <a:rPr lang="nl-NL" sz="1200" baseline="-25000" dirty="0" smtClean="0">
                  <a:latin typeface="Arial" panose="020B0604020202020204" pitchFamily="34" charset="0"/>
                </a:rPr>
                <a:t>c</a:t>
              </a:r>
              <a:endParaRPr lang="nl-NL" sz="12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4" name="Text Box 83"/>
            <p:cNvSpPr txBox="1">
              <a:spLocks noChangeArrowheads="1"/>
            </p:cNvSpPr>
            <p:nvPr/>
          </p:nvSpPr>
          <p:spPr bwMode="auto">
            <a:xfrm rot="18727200">
              <a:off x="4186" y="2576"/>
              <a:ext cx="202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 dirty="0" smtClean="0">
                  <a:latin typeface="Arial" panose="020B0604020202020204" pitchFamily="34" charset="0"/>
                </a:rPr>
                <a:t>a</a:t>
              </a:r>
              <a:r>
                <a:rPr lang="nl-NL" sz="1200" baseline="-25000" dirty="0" smtClean="0">
                  <a:latin typeface="Arial" panose="020B0604020202020204" pitchFamily="34" charset="0"/>
                </a:rPr>
                <a:t>c</a:t>
              </a:r>
              <a:endParaRPr lang="nl-NL" sz="12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cxnSp>
          <p:nvCxnSpPr>
            <p:cNvPr id="115" name="AutoShape 184"/>
            <p:cNvCxnSpPr>
              <a:cxnSpLocks noChangeShapeType="1"/>
              <a:stCxn id="80" idx="0"/>
              <a:endCxn id="90" idx="0"/>
            </p:cNvCxnSpPr>
            <p:nvPr/>
          </p:nvCxnSpPr>
          <p:spPr bwMode="auto">
            <a:xfrm rot="5400000" flipV="1">
              <a:off x="3007" y="1894"/>
              <a:ext cx="2" cy="572"/>
            </a:xfrm>
            <a:prstGeom prst="curvedConnector3">
              <a:avLst>
                <a:gd name="adj1" fmla="val -7200000"/>
              </a:avLst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6" name="AutoShape 185"/>
            <p:cNvCxnSpPr>
              <a:cxnSpLocks noChangeShapeType="1"/>
              <a:stCxn id="79" idx="0"/>
              <a:endCxn id="91" idx="0"/>
            </p:cNvCxnSpPr>
            <p:nvPr/>
          </p:nvCxnSpPr>
          <p:spPr bwMode="auto">
            <a:xfrm rot="5400000" flipV="1">
              <a:off x="2968" y="1269"/>
              <a:ext cx="4" cy="1455"/>
            </a:xfrm>
            <a:prstGeom prst="curvedConnector3">
              <a:avLst>
                <a:gd name="adj1" fmla="val -6550000"/>
              </a:avLst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7" name="AutoShape 186"/>
            <p:cNvCxnSpPr>
              <a:cxnSpLocks noChangeShapeType="1"/>
              <a:stCxn id="67" idx="0"/>
              <a:endCxn id="100" idx="0"/>
            </p:cNvCxnSpPr>
            <p:nvPr/>
          </p:nvCxnSpPr>
          <p:spPr bwMode="auto">
            <a:xfrm rot="-5400000">
              <a:off x="2851" y="-164"/>
              <a:ext cx="3" cy="4309"/>
            </a:xfrm>
            <a:prstGeom prst="curvedConnector3">
              <a:avLst>
                <a:gd name="adj1" fmla="val 32700009"/>
              </a:avLst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8" name="AutoShape 188"/>
            <p:cNvCxnSpPr>
              <a:cxnSpLocks noChangeShapeType="1"/>
              <a:stCxn id="74" idx="0"/>
              <a:endCxn id="102" idx="0"/>
            </p:cNvCxnSpPr>
            <p:nvPr/>
          </p:nvCxnSpPr>
          <p:spPr bwMode="auto">
            <a:xfrm rot="-5400000">
              <a:off x="2869" y="168"/>
              <a:ext cx="3" cy="3387"/>
            </a:xfrm>
            <a:prstGeom prst="curvedConnector3">
              <a:avLst>
                <a:gd name="adj1" fmla="val 17566662"/>
              </a:avLst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9" name="Text Box 226"/>
            <p:cNvSpPr txBox="1">
              <a:spLocks noChangeArrowheads="1"/>
            </p:cNvSpPr>
            <p:nvPr/>
          </p:nvSpPr>
          <p:spPr bwMode="auto">
            <a:xfrm>
              <a:off x="2570" y="1344"/>
              <a:ext cx="64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en-US" sz="1200"/>
                <a:t>MZ=1 / DZ=.5</a:t>
              </a:r>
              <a:endParaRPr lang="nl-NL" sz="1200"/>
            </a:p>
          </p:txBody>
        </p:sp>
        <p:sp>
          <p:nvSpPr>
            <p:cNvPr id="120" name="Text Box 227"/>
            <p:cNvSpPr txBox="1">
              <a:spLocks noChangeArrowheads="1"/>
            </p:cNvSpPr>
            <p:nvPr/>
          </p:nvSpPr>
          <p:spPr bwMode="auto">
            <a:xfrm>
              <a:off x="2854" y="2016"/>
              <a:ext cx="36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sz="1200"/>
                <a:t>MZ=1 </a:t>
              </a:r>
            </a:p>
            <a:p>
              <a:pPr eaLnBrk="1" hangingPunct="1"/>
              <a:r>
                <a:rPr lang="en-US" sz="1200"/>
                <a:t>DZ=.5</a:t>
              </a:r>
              <a:endParaRPr lang="nl-NL" sz="1200"/>
            </a:p>
          </p:txBody>
        </p:sp>
        <p:sp>
          <p:nvSpPr>
            <p:cNvPr id="121" name="Text Box 228"/>
            <p:cNvSpPr txBox="1">
              <a:spLocks noChangeArrowheads="1"/>
            </p:cNvSpPr>
            <p:nvPr/>
          </p:nvSpPr>
          <p:spPr bwMode="auto">
            <a:xfrm>
              <a:off x="2592" y="1008"/>
              <a:ext cx="58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sz="1200"/>
                <a:t>MZ = DZ = 1</a:t>
              </a:r>
              <a:endParaRPr lang="nl-NL" sz="1200"/>
            </a:p>
          </p:txBody>
        </p:sp>
        <p:sp>
          <p:nvSpPr>
            <p:cNvPr id="122" name="Text Box 229"/>
            <p:cNvSpPr txBox="1">
              <a:spLocks noChangeArrowheads="1"/>
            </p:cNvSpPr>
            <p:nvPr/>
          </p:nvSpPr>
          <p:spPr bwMode="auto">
            <a:xfrm>
              <a:off x="2592" y="1728"/>
              <a:ext cx="58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sz="1200"/>
                <a:t>MZ = DZ = 1</a:t>
              </a:r>
              <a:endParaRPr lang="nl-NL" sz="1200"/>
            </a:p>
          </p:txBody>
        </p:sp>
      </p:grpSp>
    </p:spTree>
    <p:extLst>
      <p:ext uri="{BB962C8B-B14F-4D97-AF65-F5344CB8AC3E}">
        <p14:creationId xmlns:p14="http://schemas.microsoft.com/office/powerpoint/2010/main" val="608832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vak 7"/>
          <p:cNvSpPr txBox="1"/>
          <p:nvPr/>
        </p:nvSpPr>
        <p:spPr>
          <a:xfrm>
            <a:off x="2151923" y="5788457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Not all </a:t>
            </a:r>
            <a:r>
              <a:rPr lang="en-US" sz="2400" dirty="0" err="1" smtClean="0"/>
              <a:t>heteroskedasticity</a:t>
            </a:r>
            <a:r>
              <a:rPr lang="en-US" sz="2400" dirty="0" smtClean="0"/>
              <a:t> is </a:t>
            </a:r>
            <a:r>
              <a:rPr lang="en-US" sz="2400" dirty="0" err="1" smtClean="0"/>
              <a:t>GxE</a:t>
            </a:r>
            <a:r>
              <a:rPr lang="en-US" sz="2400" dirty="0" smtClean="0"/>
              <a:t>! </a:t>
            </a:r>
          </a:p>
        </p:txBody>
      </p:sp>
      <p:grpSp>
        <p:nvGrpSpPr>
          <p:cNvPr id="3" name="Groep 2"/>
          <p:cNvGrpSpPr/>
          <p:nvPr/>
        </p:nvGrpSpPr>
        <p:grpSpPr>
          <a:xfrm>
            <a:off x="677779" y="223073"/>
            <a:ext cx="7742554" cy="4278367"/>
            <a:chOff x="677779" y="223072"/>
            <a:chExt cx="8210425" cy="4880870"/>
          </a:xfrm>
        </p:grpSpPr>
        <p:grpSp>
          <p:nvGrpSpPr>
            <p:cNvPr id="17" name="Groep 16"/>
            <p:cNvGrpSpPr/>
            <p:nvPr/>
          </p:nvGrpSpPr>
          <p:grpSpPr>
            <a:xfrm>
              <a:off x="677779" y="223072"/>
              <a:ext cx="6407120" cy="4880870"/>
              <a:chOff x="609600" y="-381000"/>
              <a:chExt cx="6558668" cy="5069894"/>
            </a:xfrm>
          </p:grpSpPr>
          <p:pic>
            <p:nvPicPr>
              <p:cNvPr id="4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09800" y="-381000"/>
                <a:ext cx="4648200" cy="46499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grpSp>
            <p:nvGrpSpPr>
              <p:cNvPr id="16" name="Groep 15"/>
              <p:cNvGrpSpPr/>
              <p:nvPr/>
            </p:nvGrpSpPr>
            <p:grpSpPr>
              <a:xfrm>
                <a:off x="609600" y="457200"/>
                <a:ext cx="6558668" cy="4231694"/>
                <a:chOff x="609600" y="457200"/>
                <a:chExt cx="6558668" cy="4231694"/>
              </a:xfrm>
            </p:grpSpPr>
            <p:sp>
              <p:nvSpPr>
                <p:cNvPr id="5" name="Tekstvak 4"/>
                <p:cNvSpPr txBox="1"/>
                <p:nvPr/>
              </p:nvSpPr>
              <p:spPr>
                <a:xfrm>
                  <a:off x="609600" y="1524000"/>
                  <a:ext cx="1624838" cy="86318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smtClean="0"/>
                    <a:t>Phenotypic</a:t>
                  </a:r>
                </a:p>
                <a:p>
                  <a:r>
                    <a:rPr lang="en-US" sz="2400" smtClean="0"/>
                    <a:t>scores</a:t>
                  </a:r>
                  <a:endParaRPr lang="nl-NL" sz="2400"/>
                </a:p>
              </p:txBody>
            </p:sp>
            <p:sp>
              <p:nvSpPr>
                <p:cNvPr id="6" name="Tekstvak 5"/>
                <p:cNvSpPr txBox="1"/>
                <p:nvPr/>
              </p:nvSpPr>
              <p:spPr>
                <a:xfrm>
                  <a:off x="2539314" y="4141818"/>
                  <a:ext cx="4628954" cy="54707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dirty="0" smtClean="0"/>
                    <a:t>Environmental level (score on E)</a:t>
                  </a:r>
                  <a:endParaRPr lang="nl-NL" sz="2400" dirty="0"/>
                </a:p>
              </p:txBody>
            </p:sp>
            <p:cxnSp>
              <p:nvCxnSpPr>
                <p:cNvPr id="10" name="Rechte verbindingslijn 9"/>
                <p:cNvCxnSpPr/>
                <p:nvPr/>
              </p:nvCxnSpPr>
              <p:spPr>
                <a:xfrm flipV="1">
                  <a:off x="3048000" y="1371600"/>
                  <a:ext cx="3429000" cy="19050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Rechte verbindingslijn 11"/>
                <p:cNvCxnSpPr/>
                <p:nvPr/>
              </p:nvCxnSpPr>
              <p:spPr>
                <a:xfrm flipV="1">
                  <a:off x="3048000" y="457200"/>
                  <a:ext cx="3124200" cy="25908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Rechte verbindingslijn 13"/>
                <p:cNvCxnSpPr/>
                <p:nvPr/>
              </p:nvCxnSpPr>
              <p:spPr>
                <a:xfrm flipV="1">
                  <a:off x="3048000" y="2400300"/>
                  <a:ext cx="3429000" cy="10287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" name="Groep 1"/>
            <p:cNvGrpSpPr/>
            <p:nvPr/>
          </p:nvGrpSpPr>
          <p:grpSpPr>
            <a:xfrm>
              <a:off x="6781800" y="709290"/>
              <a:ext cx="2106404" cy="2212052"/>
              <a:chOff x="6781800" y="709290"/>
              <a:chExt cx="2106404" cy="2212052"/>
            </a:xfrm>
          </p:grpSpPr>
          <p:sp>
            <p:nvSpPr>
              <p:cNvPr id="18" name="Rechteraccolade 17"/>
              <p:cNvSpPr/>
              <p:nvPr/>
            </p:nvSpPr>
            <p:spPr>
              <a:xfrm>
                <a:off x="6781800" y="914400"/>
                <a:ext cx="304800" cy="1943100"/>
              </a:xfrm>
              <a:prstGeom prst="rightBrac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9" name="Tekstvak 18"/>
              <p:cNvSpPr txBox="1"/>
              <p:nvPr/>
            </p:nvSpPr>
            <p:spPr>
              <a:xfrm>
                <a:off x="7153997" y="709290"/>
                <a:ext cx="1734207" cy="22120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Genetic</a:t>
                </a:r>
              </a:p>
              <a:p>
                <a:r>
                  <a:rPr lang="en-US" sz="2400" dirty="0" smtClean="0"/>
                  <a:t>Dispersion</a:t>
                </a:r>
              </a:p>
              <a:p>
                <a:endParaRPr lang="en-US" sz="2400" dirty="0" smtClean="0"/>
              </a:p>
              <a:p>
                <a:r>
                  <a:rPr lang="en-US" sz="2400" dirty="0" smtClean="0"/>
                  <a:t>Conditional</a:t>
                </a:r>
              </a:p>
              <a:p>
                <a:r>
                  <a:rPr lang="en-US" sz="2400" dirty="0" smtClean="0"/>
                  <a:t>A variance</a:t>
                </a:r>
                <a:endParaRPr lang="nl-NL" sz="2400" dirty="0"/>
              </a:p>
            </p:txBody>
          </p:sp>
        </p:grpSp>
      </p:grpSp>
      <p:sp>
        <p:nvSpPr>
          <p:cNvPr id="7" name="Rectangle 6"/>
          <p:cNvSpPr/>
          <p:nvPr/>
        </p:nvSpPr>
        <p:spPr>
          <a:xfrm>
            <a:off x="228600" y="4662157"/>
            <a:ext cx="7924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dirty="0"/>
              <a:t>G </a:t>
            </a:r>
            <a:r>
              <a:rPr lang="nl-NL" sz="2800" dirty="0" smtClean="0"/>
              <a:t>x </a:t>
            </a:r>
            <a:r>
              <a:rPr lang="nl-NL" sz="2800" dirty="0"/>
              <a:t>E </a:t>
            </a:r>
            <a:r>
              <a:rPr lang="nl-NL" sz="2800" dirty="0" smtClean="0"/>
              <a:t> as “environmental control”  </a:t>
            </a:r>
            <a:r>
              <a:rPr lang="nl-NL" sz="2800" dirty="0"/>
              <a:t>of </a:t>
            </a:r>
            <a:r>
              <a:rPr lang="nl-NL" sz="2800" dirty="0" smtClean="0"/>
              <a:t>genetic effects: heteroskedasticity.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2151079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8"/>
          <p:cNvSpPr>
            <a:spLocks noChangeArrowheads="1"/>
          </p:cNvSpPr>
          <p:nvPr/>
        </p:nvSpPr>
        <p:spPr bwMode="auto">
          <a:xfrm>
            <a:off x="0" y="0"/>
            <a:ext cx="4237038" cy="6953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nl-NL">
              <a:solidFill>
                <a:srgbClr val="FFFFFF"/>
              </a:solidFill>
            </a:endParaRPr>
          </a:p>
        </p:txBody>
      </p:sp>
      <p:grpSp>
        <p:nvGrpSpPr>
          <p:cNvPr id="8196" name="Group 290"/>
          <p:cNvGrpSpPr>
            <a:grpSpLocks/>
          </p:cNvGrpSpPr>
          <p:nvPr/>
        </p:nvGrpSpPr>
        <p:grpSpPr bwMode="auto">
          <a:xfrm>
            <a:off x="0" y="688908"/>
            <a:ext cx="8932863" cy="4233863"/>
            <a:chOff x="10" y="1008"/>
            <a:chExt cx="5627" cy="2667"/>
          </a:xfrm>
        </p:grpSpPr>
        <p:sp>
          <p:nvSpPr>
            <p:cNvPr id="8198" name="Oval 77"/>
            <p:cNvSpPr>
              <a:spLocks noChangeArrowheads="1"/>
            </p:cNvSpPr>
            <p:nvPr/>
          </p:nvSpPr>
          <p:spPr bwMode="auto">
            <a:xfrm>
              <a:off x="1560" y="1859"/>
              <a:ext cx="403" cy="40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1600" b="1">
                  <a:latin typeface="Arial" panose="020B0604020202020204" pitchFamily="34" charset="0"/>
                </a:rPr>
                <a:t>E</a:t>
              </a:r>
              <a:r>
                <a:rPr lang="nl-NL" sz="1600" b="1" baseline="-25000">
                  <a:latin typeface="Arial" panose="020B0604020202020204" pitchFamily="34" charset="0"/>
                </a:rPr>
                <a:t>u</a:t>
              </a:r>
            </a:p>
          </p:txBody>
        </p:sp>
        <p:sp>
          <p:nvSpPr>
            <p:cNvPr id="8199" name="Rectangle 78"/>
            <p:cNvSpPr>
              <a:spLocks noChangeArrowheads="1"/>
            </p:cNvSpPr>
            <p:nvPr/>
          </p:nvSpPr>
          <p:spPr bwMode="auto">
            <a:xfrm>
              <a:off x="1992" y="3245"/>
              <a:ext cx="488" cy="43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2000" b="1">
                  <a:latin typeface="Arial" panose="020B0604020202020204" pitchFamily="34" charset="0"/>
                </a:rPr>
                <a:t>T1</a:t>
              </a:r>
            </a:p>
          </p:txBody>
        </p:sp>
        <p:cxnSp>
          <p:nvCxnSpPr>
            <p:cNvPr id="8200" name="AutoShape 80"/>
            <p:cNvCxnSpPr>
              <a:cxnSpLocks noChangeShapeType="1"/>
              <a:stCxn id="8198" idx="4"/>
              <a:endCxn id="8199" idx="0"/>
            </p:cNvCxnSpPr>
            <p:nvPr/>
          </p:nvCxnSpPr>
          <p:spPr bwMode="auto">
            <a:xfrm rot="16200000" flipH="1">
              <a:off x="1507" y="2517"/>
              <a:ext cx="983" cy="47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201" name="Text Box 83"/>
            <p:cNvSpPr txBox="1">
              <a:spLocks noChangeArrowheads="1"/>
            </p:cNvSpPr>
            <p:nvPr/>
          </p:nvSpPr>
          <p:spPr bwMode="auto">
            <a:xfrm>
              <a:off x="2266" y="2824"/>
              <a:ext cx="61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 dirty="0">
                  <a:latin typeface="Arial" panose="020B0604020202020204" pitchFamily="34" charset="0"/>
                </a:rPr>
                <a:t>a</a:t>
              </a:r>
              <a:r>
                <a:rPr lang="nl-NL" sz="1200" baseline="-25000" dirty="0">
                  <a:latin typeface="Arial" panose="020B0604020202020204" pitchFamily="34" charset="0"/>
                </a:rPr>
                <a:t>u</a:t>
              </a:r>
              <a:r>
                <a:rPr lang="nl-NL" sz="1200" dirty="0">
                  <a:latin typeface="Arial" panose="020B0604020202020204" pitchFamily="34" charset="0"/>
                </a:rPr>
                <a:t> + </a:t>
              </a:r>
              <a:r>
                <a:rPr lang="nl-NL" sz="1200" dirty="0" smtClean="0">
                  <a:latin typeface="Arial" panose="020B0604020202020204" pitchFamily="34" charset="0"/>
                </a:rPr>
                <a:t>b</a:t>
              </a:r>
              <a:r>
                <a:rPr lang="nl-NL" sz="1200" baseline="-25000" dirty="0" smtClean="0">
                  <a:latin typeface="Arial" panose="020B0604020202020204" pitchFamily="34" charset="0"/>
                </a:rPr>
                <a:t>au</a:t>
              </a:r>
              <a:r>
                <a:rPr lang="nl-NL" sz="1200" dirty="0" smtClean="0">
                  <a:latin typeface="Arial" panose="020B0604020202020204" pitchFamily="34" charset="0"/>
                </a:rPr>
                <a:t>*</a:t>
              </a:r>
              <a:r>
                <a:rPr lang="nl-NL" sz="12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M</a:t>
              </a:r>
              <a:r>
                <a:rPr lang="nl-NL" sz="1200" b="1" dirty="0" smtClean="0">
                  <a:solidFill>
                    <a:srgbClr val="FF0000"/>
                  </a:solidFill>
                  <a:latin typeface="Arial" panose="020B0604020202020204" pitchFamily="34" charset="0"/>
                </a:rPr>
                <a:t>1</a:t>
              </a:r>
              <a:endParaRPr lang="nl-NL" sz="12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02" name="Oval 94"/>
            <p:cNvSpPr>
              <a:spLocks noChangeArrowheads="1"/>
            </p:cNvSpPr>
            <p:nvPr/>
          </p:nvSpPr>
          <p:spPr bwMode="auto">
            <a:xfrm>
              <a:off x="496" y="1992"/>
              <a:ext cx="404" cy="40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1600" b="1">
                  <a:latin typeface="Arial" panose="020B0604020202020204" pitchFamily="34" charset="0"/>
                </a:rPr>
                <a:t>C</a:t>
              </a:r>
              <a:r>
                <a:rPr lang="nl-NL" sz="1600" b="1" baseline="-25000">
                  <a:latin typeface="Arial" panose="020B0604020202020204" pitchFamily="34" charset="0"/>
                </a:rPr>
                <a:t>c</a:t>
              </a:r>
            </a:p>
          </p:txBody>
        </p:sp>
        <p:sp>
          <p:nvSpPr>
            <p:cNvPr id="8203" name="Rectangle 95"/>
            <p:cNvSpPr>
              <a:spLocks noChangeArrowheads="1"/>
            </p:cNvSpPr>
            <p:nvPr/>
          </p:nvSpPr>
          <p:spPr bwMode="auto">
            <a:xfrm>
              <a:off x="492" y="3245"/>
              <a:ext cx="488" cy="43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2000" b="1">
                  <a:latin typeface="Arial" panose="020B0604020202020204" pitchFamily="34" charset="0"/>
                </a:rPr>
                <a:t>M1</a:t>
              </a:r>
            </a:p>
          </p:txBody>
        </p:sp>
        <p:cxnSp>
          <p:nvCxnSpPr>
            <p:cNvPr id="8204" name="AutoShape 80"/>
            <p:cNvCxnSpPr>
              <a:cxnSpLocks noChangeShapeType="1"/>
              <a:stCxn id="8202" idx="4"/>
              <a:endCxn id="8203" idx="0"/>
            </p:cNvCxnSpPr>
            <p:nvPr/>
          </p:nvCxnSpPr>
          <p:spPr bwMode="auto">
            <a:xfrm rot="16200000" flipH="1">
              <a:off x="292" y="2801"/>
              <a:ext cx="850" cy="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205" name="Text Box 83"/>
            <p:cNvSpPr txBox="1">
              <a:spLocks noChangeArrowheads="1"/>
            </p:cNvSpPr>
            <p:nvPr/>
          </p:nvSpPr>
          <p:spPr bwMode="auto">
            <a:xfrm>
              <a:off x="786" y="2965"/>
              <a:ext cx="22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>
                  <a:latin typeface="Arial" panose="020B0604020202020204" pitchFamily="34" charset="0"/>
                </a:rPr>
                <a:t>a</a:t>
              </a:r>
              <a:r>
                <a:rPr lang="nl-NL" sz="1200" baseline="-25000">
                  <a:latin typeface="Arial" panose="020B0604020202020204" pitchFamily="34" charset="0"/>
                </a:rPr>
                <a:t>m</a:t>
              </a:r>
              <a:endParaRPr lang="nl-NL" sz="1200">
                <a:solidFill>
                  <a:srgbClr val="F9353A"/>
                </a:solidFill>
                <a:latin typeface="Arial" panose="020B0604020202020204" pitchFamily="34" charset="0"/>
              </a:endParaRPr>
            </a:p>
          </p:txBody>
        </p:sp>
        <p:cxnSp>
          <p:nvCxnSpPr>
            <p:cNvPr id="8206" name="Straight Arrow Connector 73"/>
            <p:cNvCxnSpPr>
              <a:cxnSpLocks noChangeShapeType="1"/>
              <a:stCxn id="8202" idx="4"/>
              <a:endCxn id="8199" idx="0"/>
            </p:cNvCxnSpPr>
            <p:nvPr/>
          </p:nvCxnSpPr>
          <p:spPr bwMode="auto">
            <a:xfrm>
              <a:off x="698" y="2395"/>
              <a:ext cx="1538" cy="85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207" name="Text Box 83"/>
            <p:cNvSpPr txBox="1">
              <a:spLocks noChangeArrowheads="1"/>
            </p:cNvSpPr>
            <p:nvPr/>
          </p:nvSpPr>
          <p:spPr bwMode="auto">
            <a:xfrm rot="2541597">
              <a:off x="1137" y="2523"/>
              <a:ext cx="607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 dirty="0">
                  <a:latin typeface="Arial" panose="020B0604020202020204" pitchFamily="34" charset="0"/>
                </a:rPr>
                <a:t>a</a:t>
              </a:r>
              <a:r>
                <a:rPr lang="nl-NL" sz="1200" baseline="-25000" dirty="0">
                  <a:latin typeface="Arial" panose="020B0604020202020204" pitchFamily="34" charset="0"/>
                </a:rPr>
                <a:t>c</a:t>
              </a:r>
              <a:r>
                <a:rPr lang="nl-NL" sz="1200" dirty="0">
                  <a:latin typeface="Arial" panose="020B0604020202020204" pitchFamily="34" charset="0"/>
                </a:rPr>
                <a:t> + </a:t>
              </a:r>
              <a:r>
                <a:rPr lang="nl-NL" sz="1200" dirty="0" smtClean="0">
                  <a:latin typeface="Arial" panose="020B0604020202020204" pitchFamily="34" charset="0"/>
                </a:rPr>
                <a:t>b</a:t>
              </a:r>
              <a:r>
                <a:rPr lang="nl-NL" sz="1200" baseline="-25000" dirty="0" smtClean="0">
                  <a:latin typeface="Arial" panose="020B0604020202020204" pitchFamily="34" charset="0"/>
                </a:rPr>
                <a:t>ac</a:t>
              </a:r>
              <a:r>
                <a:rPr lang="nl-NL" sz="1200" dirty="0" smtClean="0">
                  <a:latin typeface="Arial" panose="020B0604020202020204" pitchFamily="34" charset="0"/>
                </a:rPr>
                <a:t>*</a:t>
              </a:r>
              <a:r>
                <a:rPr lang="nl-NL" sz="12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M</a:t>
              </a:r>
              <a:r>
                <a:rPr lang="nl-NL" sz="1200" b="1" dirty="0" smtClean="0">
                  <a:solidFill>
                    <a:srgbClr val="FF0000"/>
                  </a:solidFill>
                  <a:latin typeface="Arial" panose="020B0604020202020204" pitchFamily="34" charset="0"/>
                </a:rPr>
                <a:t>1</a:t>
              </a:r>
              <a:endParaRPr lang="nl-NL" sz="12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08" name="Oval 94"/>
            <p:cNvSpPr>
              <a:spLocks noChangeArrowheads="1"/>
            </p:cNvSpPr>
            <p:nvPr/>
          </p:nvSpPr>
          <p:spPr bwMode="auto">
            <a:xfrm>
              <a:off x="10" y="2179"/>
              <a:ext cx="403" cy="40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1600" b="1">
                  <a:latin typeface="Arial" panose="020B0604020202020204" pitchFamily="34" charset="0"/>
                </a:rPr>
                <a:t>E</a:t>
              </a:r>
              <a:r>
                <a:rPr lang="nl-NL" sz="1600" b="1" baseline="-25000">
                  <a:latin typeface="Arial" panose="020B0604020202020204" pitchFamily="34" charset="0"/>
                </a:rPr>
                <a:t>c</a:t>
              </a:r>
            </a:p>
          </p:txBody>
        </p:sp>
        <p:sp>
          <p:nvSpPr>
            <p:cNvPr id="8209" name="Oval 94"/>
            <p:cNvSpPr>
              <a:spLocks noChangeArrowheads="1"/>
            </p:cNvSpPr>
            <p:nvPr/>
          </p:nvSpPr>
          <p:spPr bwMode="auto">
            <a:xfrm>
              <a:off x="975" y="1863"/>
              <a:ext cx="403" cy="40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1600" b="1">
                  <a:latin typeface="Arial" panose="020B0604020202020204" pitchFamily="34" charset="0"/>
                </a:rPr>
                <a:t>A</a:t>
              </a:r>
              <a:r>
                <a:rPr lang="nl-NL" sz="1600" b="1" baseline="-25000">
                  <a:latin typeface="Arial" panose="020B0604020202020204" pitchFamily="34" charset="0"/>
                </a:rPr>
                <a:t>c</a:t>
              </a:r>
            </a:p>
          </p:txBody>
        </p:sp>
        <p:cxnSp>
          <p:nvCxnSpPr>
            <p:cNvPr id="8210" name="Straight Arrow Connector 101"/>
            <p:cNvCxnSpPr>
              <a:cxnSpLocks noChangeShapeType="1"/>
            </p:cNvCxnSpPr>
            <p:nvPr/>
          </p:nvCxnSpPr>
          <p:spPr bwMode="auto">
            <a:xfrm>
              <a:off x="1151" y="2268"/>
              <a:ext cx="1059" cy="979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11" name="Straight Arrow Connector 103"/>
            <p:cNvCxnSpPr>
              <a:cxnSpLocks noChangeShapeType="1"/>
              <a:stCxn id="8208" idx="4"/>
              <a:endCxn id="8199" idx="0"/>
            </p:cNvCxnSpPr>
            <p:nvPr/>
          </p:nvCxnSpPr>
          <p:spPr bwMode="auto">
            <a:xfrm>
              <a:off x="212" y="2583"/>
              <a:ext cx="2024" cy="662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6" name="Straight Arrow Connector 105"/>
            <p:cNvCxnSpPr>
              <a:stCxn id="8208" idx="4"/>
              <a:endCxn id="8203" idx="0"/>
            </p:cNvCxnSpPr>
            <p:nvPr/>
          </p:nvCxnSpPr>
          <p:spPr>
            <a:xfrm rot="16200000" flipH="1">
              <a:off x="143" y="2652"/>
              <a:ext cx="662" cy="52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Arrow Connector 107"/>
            <p:cNvCxnSpPr>
              <a:stCxn id="8209" idx="4"/>
              <a:endCxn id="8203" idx="0"/>
            </p:cNvCxnSpPr>
            <p:nvPr/>
          </p:nvCxnSpPr>
          <p:spPr>
            <a:xfrm rot="5400000">
              <a:off x="467" y="2535"/>
              <a:ext cx="979" cy="441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14" name="Oval 77"/>
            <p:cNvSpPr>
              <a:spLocks noChangeArrowheads="1"/>
            </p:cNvSpPr>
            <p:nvPr/>
          </p:nvSpPr>
          <p:spPr bwMode="auto">
            <a:xfrm>
              <a:off x="2040" y="1995"/>
              <a:ext cx="403" cy="40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1600" b="1">
                  <a:latin typeface="Arial" panose="020B0604020202020204" pitchFamily="34" charset="0"/>
                </a:rPr>
                <a:t>C</a:t>
              </a:r>
              <a:r>
                <a:rPr lang="nl-NL" sz="1600" b="1" baseline="-25000">
                  <a:latin typeface="Arial" panose="020B0604020202020204" pitchFamily="34" charset="0"/>
                </a:rPr>
                <a:t>u</a:t>
              </a:r>
            </a:p>
          </p:txBody>
        </p:sp>
        <p:sp>
          <p:nvSpPr>
            <p:cNvPr id="8215" name="Oval 77"/>
            <p:cNvSpPr>
              <a:spLocks noChangeArrowheads="1"/>
            </p:cNvSpPr>
            <p:nvPr/>
          </p:nvSpPr>
          <p:spPr bwMode="auto">
            <a:xfrm>
              <a:off x="2520" y="2179"/>
              <a:ext cx="403" cy="40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1600" b="1">
                  <a:latin typeface="Arial" panose="020B0604020202020204" pitchFamily="34" charset="0"/>
                </a:rPr>
                <a:t>A</a:t>
              </a:r>
              <a:r>
                <a:rPr lang="nl-NL" sz="1600" b="1" baseline="-25000">
                  <a:latin typeface="Arial" panose="020B0604020202020204" pitchFamily="34" charset="0"/>
                </a:rPr>
                <a:t>u</a:t>
              </a:r>
            </a:p>
          </p:txBody>
        </p:sp>
        <p:cxnSp>
          <p:nvCxnSpPr>
            <p:cNvPr id="112" name="Straight Arrow Connector 111"/>
            <p:cNvCxnSpPr>
              <a:stCxn id="8214" idx="4"/>
              <a:endCxn id="8199" idx="0"/>
            </p:cNvCxnSpPr>
            <p:nvPr/>
          </p:nvCxnSpPr>
          <p:spPr>
            <a:xfrm rot="5400000">
              <a:off x="1827" y="2806"/>
              <a:ext cx="847" cy="6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Arrow Connector 113"/>
            <p:cNvCxnSpPr>
              <a:stCxn id="8215" idx="4"/>
              <a:endCxn id="8199" idx="0"/>
            </p:cNvCxnSpPr>
            <p:nvPr/>
          </p:nvCxnSpPr>
          <p:spPr>
            <a:xfrm rot="5400000">
              <a:off x="2147" y="2672"/>
              <a:ext cx="662" cy="485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18" name="Text Box 83"/>
            <p:cNvSpPr txBox="1">
              <a:spLocks noChangeArrowheads="1"/>
            </p:cNvSpPr>
            <p:nvPr/>
          </p:nvSpPr>
          <p:spPr bwMode="auto">
            <a:xfrm rot="1837485">
              <a:off x="1070" y="2743"/>
              <a:ext cx="598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 dirty="0">
                  <a:latin typeface="Arial" panose="020B0604020202020204" pitchFamily="34" charset="0"/>
                </a:rPr>
                <a:t>c</a:t>
              </a:r>
              <a:r>
                <a:rPr lang="nl-NL" sz="1200" baseline="-25000" dirty="0">
                  <a:latin typeface="Arial" panose="020B0604020202020204" pitchFamily="34" charset="0"/>
                </a:rPr>
                <a:t>c</a:t>
              </a:r>
              <a:r>
                <a:rPr lang="nl-NL" sz="1200" dirty="0">
                  <a:latin typeface="Arial" panose="020B0604020202020204" pitchFamily="34" charset="0"/>
                </a:rPr>
                <a:t> + </a:t>
              </a:r>
              <a:r>
                <a:rPr lang="nl-NL" sz="1200" dirty="0" smtClean="0">
                  <a:latin typeface="Arial" panose="020B0604020202020204" pitchFamily="34" charset="0"/>
                </a:rPr>
                <a:t>b</a:t>
              </a:r>
              <a:r>
                <a:rPr lang="nl-NL" sz="1200" baseline="-25000" dirty="0" smtClean="0">
                  <a:latin typeface="Arial" panose="020B0604020202020204" pitchFamily="34" charset="0"/>
                </a:rPr>
                <a:t>cc</a:t>
              </a:r>
              <a:r>
                <a:rPr lang="nl-NL" sz="1200" dirty="0" smtClean="0">
                  <a:latin typeface="Arial" panose="020B0604020202020204" pitchFamily="34" charset="0"/>
                </a:rPr>
                <a:t>*</a:t>
              </a:r>
              <a:r>
                <a:rPr lang="nl-NL" sz="12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M</a:t>
              </a:r>
              <a:r>
                <a:rPr lang="nl-NL" sz="1200" b="1" dirty="0" smtClean="0">
                  <a:solidFill>
                    <a:srgbClr val="FF0000"/>
                  </a:solidFill>
                  <a:latin typeface="Arial" panose="020B0604020202020204" pitchFamily="34" charset="0"/>
                </a:rPr>
                <a:t>1</a:t>
              </a:r>
              <a:endParaRPr lang="nl-NL" sz="12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19" name="Text Box 83"/>
            <p:cNvSpPr txBox="1">
              <a:spLocks noChangeArrowheads="1"/>
            </p:cNvSpPr>
            <p:nvPr/>
          </p:nvSpPr>
          <p:spPr bwMode="auto">
            <a:xfrm rot="1026321">
              <a:off x="1061" y="2929"/>
              <a:ext cx="607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 dirty="0">
                  <a:latin typeface="Arial" panose="020B0604020202020204" pitchFamily="34" charset="0"/>
                </a:rPr>
                <a:t>e</a:t>
              </a:r>
              <a:r>
                <a:rPr lang="nl-NL" sz="1200" baseline="-25000" dirty="0">
                  <a:latin typeface="Arial" panose="020B0604020202020204" pitchFamily="34" charset="0"/>
                </a:rPr>
                <a:t>c</a:t>
              </a:r>
              <a:r>
                <a:rPr lang="nl-NL" sz="1200" dirty="0">
                  <a:latin typeface="Arial" panose="020B0604020202020204" pitchFamily="34" charset="0"/>
                </a:rPr>
                <a:t> + </a:t>
              </a:r>
              <a:r>
                <a:rPr lang="nl-NL" sz="1200" dirty="0" smtClean="0">
                  <a:latin typeface="Arial" panose="020B0604020202020204" pitchFamily="34" charset="0"/>
                </a:rPr>
                <a:t>b</a:t>
              </a:r>
              <a:r>
                <a:rPr lang="nl-NL" sz="1200" baseline="-25000" dirty="0" smtClean="0">
                  <a:latin typeface="Arial" panose="020B0604020202020204" pitchFamily="34" charset="0"/>
                </a:rPr>
                <a:t>ec</a:t>
              </a:r>
              <a:r>
                <a:rPr lang="nl-NL" sz="1200" dirty="0" smtClean="0">
                  <a:latin typeface="Arial" panose="020B0604020202020204" pitchFamily="34" charset="0"/>
                </a:rPr>
                <a:t>*</a:t>
              </a:r>
              <a:r>
                <a:rPr lang="nl-NL" sz="12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M</a:t>
              </a:r>
              <a:r>
                <a:rPr lang="nl-NL" sz="1200" b="1" dirty="0" smtClean="0">
                  <a:solidFill>
                    <a:srgbClr val="FF0000"/>
                  </a:solidFill>
                  <a:latin typeface="Arial" panose="020B0604020202020204" pitchFamily="34" charset="0"/>
                </a:rPr>
                <a:t>1</a:t>
              </a:r>
              <a:endParaRPr lang="nl-NL" sz="12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20" name="Text Box 83"/>
            <p:cNvSpPr txBox="1">
              <a:spLocks noChangeArrowheads="1"/>
            </p:cNvSpPr>
            <p:nvPr/>
          </p:nvSpPr>
          <p:spPr bwMode="auto">
            <a:xfrm>
              <a:off x="552" y="2851"/>
              <a:ext cx="217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>
                  <a:latin typeface="Arial" panose="020B0604020202020204" pitchFamily="34" charset="0"/>
                </a:rPr>
                <a:t>c</a:t>
              </a:r>
              <a:r>
                <a:rPr lang="nl-NL" sz="1200" baseline="-25000">
                  <a:latin typeface="Arial" panose="020B0604020202020204" pitchFamily="34" charset="0"/>
                </a:rPr>
                <a:t>m</a:t>
              </a:r>
              <a:endParaRPr lang="nl-NL" sz="1200">
                <a:solidFill>
                  <a:srgbClr val="F9353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21" name="Text Box 83"/>
            <p:cNvSpPr txBox="1">
              <a:spLocks noChangeArrowheads="1"/>
            </p:cNvSpPr>
            <p:nvPr/>
          </p:nvSpPr>
          <p:spPr bwMode="auto">
            <a:xfrm>
              <a:off x="413" y="2965"/>
              <a:ext cx="22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>
                  <a:latin typeface="Arial" panose="020B0604020202020204" pitchFamily="34" charset="0"/>
                </a:rPr>
                <a:t>e</a:t>
              </a:r>
              <a:r>
                <a:rPr lang="nl-NL" sz="1200" baseline="-25000">
                  <a:latin typeface="Arial" panose="020B0604020202020204" pitchFamily="34" charset="0"/>
                </a:rPr>
                <a:t>m</a:t>
              </a:r>
              <a:endParaRPr lang="nl-NL" sz="1200">
                <a:solidFill>
                  <a:srgbClr val="F9353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22" name="Text Box 83"/>
            <p:cNvSpPr txBox="1">
              <a:spLocks noChangeArrowheads="1"/>
            </p:cNvSpPr>
            <p:nvPr/>
          </p:nvSpPr>
          <p:spPr bwMode="auto">
            <a:xfrm>
              <a:off x="2003" y="2552"/>
              <a:ext cx="60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 dirty="0">
                  <a:latin typeface="Arial" panose="020B0604020202020204" pitchFamily="34" charset="0"/>
                </a:rPr>
                <a:t>c</a:t>
              </a:r>
              <a:r>
                <a:rPr lang="nl-NL" sz="1200" baseline="-25000" dirty="0">
                  <a:latin typeface="Arial" panose="020B0604020202020204" pitchFamily="34" charset="0"/>
                </a:rPr>
                <a:t>u</a:t>
              </a:r>
              <a:r>
                <a:rPr lang="nl-NL" sz="1200" dirty="0">
                  <a:latin typeface="Arial" panose="020B0604020202020204" pitchFamily="34" charset="0"/>
                </a:rPr>
                <a:t> + </a:t>
              </a:r>
              <a:r>
                <a:rPr lang="nl-NL" sz="1200" dirty="0" smtClean="0">
                  <a:latin typeface="Arial" panose="020B0604020202020204" pitchFamily="34" charset="0"/>
                </a:rPr>
                <a:t>b</a:t>
              </a:r>
              <a:r>
                <a:rPr lang="nl-NL" sz="1200" baseline="-25000" dirty="0" smtClean="0">
                  <a:latin typeface="Arial" panose="020B0604020202020204" pitchFamily="34" charset="0"/>
                </a:rPr>
                <a:t>cu</a:t>
              </a:r>
              <a:r>
                <a:rPr lang="nl-NL" sz="1200" dirty="0" smtClean="0">
                  <a:latin typeface="Arial" panose="020B0604020202020204" pitchFamily="34" charset="0"/>
                </a:rPr>
                <a:t>*</a:t>
              </a:r>
              <a:r>
                <a:rPr lang="nl-NL" sz="12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M</a:t>
              </a:r>
              <a:r>
                <a:rPr lang="nl-NL" sz="1200" b="1" dirty="0" smtClean="0">
                  <a:solidFill>
                    <a:srgbClr val="FF0000"/>
                  </a:solidFill>
                  <a:latin typeface="Arial" panose="020B0604020202020204" pitchFamily="34" charset="0"/>
                </a:rPr>
                <a:t>1</a:t>
              </a:r>
              <a:endParaRPr lang="nl-NL" sz="12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23" name="Text Box 83"/>
            <p:cNvSpPr txBox="1">
              <a:spLocks noChangeArrowheads="1"/>
            </p:cNvSpPr>
            <p:nvPr/>
          </p:nvSpPr>
          <p:spPr bwMode="auto">
            <a:xfrm>
              <a:off x="1501" y="2345"/>
              <a:ext cx="61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 dirty="0">
                  <a:latin typeface="Arial" panose="020B0604020202020204" pitchFamily="34" charset="0"/>
                </a:rPr>
                <a:t>e</a:t>
              </a:r>
              <a:r>
                <a:rPr lang="nl-NL" sz="1200" baseline="-25000" dirty="0">
                  <a:latin typeface="Arial" panose="020B0604020202020204" pitchFamily="34" charset="0"/>
                </a:rPr>
                <a:t>u</a:t>
              </a:r>
              <a:r>
                <a:rPr lang="nl-NL" sz="1200" dirty="0">
                  <a:latin typeface="Arial" panose="020B0604020202020204" pitchFamily="34" charset="0"/>
                </a:rPr>
                <a:t> + </a:t>
              </a:r>
              <a:r>
                <a:rPr lang="nl-NL" sz="1200" dirty="0" smtClean="0">
                  <a:latin typeface="Arial" panose="020B0604020202020204" pitchFamily="34" charset="0"/>
                </a:rPr>
                <a:t>b</a:t>
              </a:r>
              <a:r>
                <a:rPr lang="nl-NL" sz="1200" baseline="-25000" dirty="0" smtClean="0">
                  <a:latin typeface="Arial" panose="020B0604020202020204" pitchFamily="34" charset="0"/>
                </a:rPr>
                <a:t>eu</a:t>
              </a:r>
              <a:r>
                <a:rPr lang="nl-NL" sz="1200" dirty="0" smtClean="0">
                  <a:latin typeface="Arial" panose="020B0604020202020204" pitchFamily="34" charset="0"/>
                </a:rPr>
                <a:t>*</a:t>
              </a:r>
              <a:r>
                <a:rPr lang="nl-NL" sz="12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M</a:t>
              </a:r>
              <a:r>
                <a:rPr lang="nl-NL" sz="1200" b="1" dirty="0" smtClean="0">
                  <a:solidFill>
                    <a:srgbClr val="FF0000"/>
                  </a:solidFill>
                  <a:latin typeface="Arial" panose="020B0604020202020204" pitchFamily="34" charset="0"/>
                </a:rPr>
                <a:t>1</a:t>
              </a:r>
              <a:endParaRPr lang="nl-NL" sz="12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24" name="Rectangle 78"/>
            <p:cNvSpPr>
              <a:spLocks noChangeArrowheads="1"/>
            </p:cNvSpPr>
            <p:nvPr/>
          </p:nvSpPr>
          <p:spPr bwMode="auto">
            <a:xfrm>
              <a:off x="3446" y="3242"/>
              <a:ext cx="488" cy="43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2000" b="1">
                  <a:latin typeface="Arial" panose="020B0604020202020204" pitchFamily="34" charset="0"/>
                </a:rPr>
                <a:t>T2</a:t>
              </a:r>
            </a:p>
          </p:txBody>
        </p:sp>
        <p:sp>
          <p:nvSpPr>
            <p:cNvPr id="8225" name="Oval 77"/>
            <p:cNvSpPr>
              <a:spLocks noChangeArrowheads="1"/>
            </p:cNvSpPr>
            <p:nvPr/>
          </p:nvSpPr>
          <p:spPr bwMode="auto">
            <a:xfrm>
              <a:off x="3092" y="2181"/>
              <a:ext cx="403" cy="40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1600" b="1">
                  <a:latin typeface="Arial" panose="020B0604020202020204" pitchFamily="34" charset="0"/>
                </a:rPr>
                <a:t>A</a:t>
              </a:r>
              <a:r>
                <a:rPr lang="nl-NL" sz="1600" b="1" baseline="-25000">
                  <a:latin typeface="Arial" panose="020B0604020202020204" pitchFamily="34" charset="0"/>
                </a:rPr>
                <a:t>u</a:t>
              </a:r>
            </a:p>
          </p:txBody>
        </p:sp>
        <p:sp>
          <p:nvSpPr>
            <p:cNvPr id="8226" name="Oval 77"/>
            <p:cNvSpPr>
              <a:spLocks noChangeArrowheads="1"/>
            </p:cNvSpPr>
            <p:nvPr/>
          </p:nvSpPr>
          <p:spPr bwMode="auto">
            <a:xfrm>
              <a:off x="3495" y="1999"/>
              <a:ext cx="403" cy="40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1600" b="1">
                  <a:latin typeface="Arial" panose="020B0604020202020204" pitchFamily="34" charset="0"/>
                </a:rPr>
                <a:t>C</a:t>
              </a:r>
              <a:r>
                <a:rPr lang="nl-NL" sz="1600" b="1" baseline="-25000">
                  <a:latin typeface="Arial" panose="020B0604020202020204" pitchFamily="34" charset="0"/>
                </a:rPr>
                <a:t>u</a:t>
              </a:r>
            </a:p>
          </p:txBody>
        </p:sp>
        <p:sp>
          <p:nvSpPr>
            <p:cNvPr id="8227" name="Oval 77"/>
            <p:cNvSpPr>
              <a:spLocks noChangeArrowheads="1"/>
            </p:cNvSpPr>
            <p:nvPr/>
          </p:nvSpPr>
          <p:spPr bwMode="auto">
            <a:xfrm>
              <a:off x="3908" y="1853"/>
              <a:ext cx="403" cy="40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1600" b="1">
                  <a:latin typeface="Arial" panose="020B0604020202020204" pitchFamily="34" charset="0"/>
                </a:rPr>
                <a:t>E</a:t>
              </a:r>
              <a:r>
                <a:rPr lang="nl-NL" sz="1600" b="1" baseline="-25000">
                  <a:latin typeface="Arial" panose="020B0604020202020204" pitchFamily="34" charset="0"/>
                </a:rPr>
                <a:t>u</a:t>
              </a:r>
            </a:p>
          </p:txBody>
        </p:sp>
        <p:cxnSp>
          <p:nvCxnSpPr>
            <p:cNvPr id="8228" name="AutoShape 149"/>
            <p:cNvCxnSpPr>
              <a:cxnSpLocks noChangeShapeType="1"/>
              <a:stCxn id="8225" idx="4"/>
              <a:endCxn id="8224" idx="0"/>
            </p:cNvCxnSpPr>
            <p:nvPr/>
          </p:nvCxnSpPr>
          <p:spPr bwMode="auto">
            <a:xfrm>
              <a:off x="3294" y="2584"/>
              <a:ext cx="396" cy="6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29" name="AutoShape 150"/>
            <p:cNvCxnSpPr>
              <a:cxnSpLocks noChangeShapeType="1"/>
              <a:stCxn id="8226" idx="4"/>
              <a:endCxn id="8224" idx="0"/>
            </p:cNvCxnSpPr>
            <p:nvPr/>
          </p:nvCxnSpPr>
          <p:spPr bwMode="auto">
            <a:xfrm flipH="1">
              <a:off x="3690" y="2402"/>
              <a:ext cx="7" cy="8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30" name="AutoShape 151"/>
            <p:cNvCxnSpPr>
              <a:cxnSpLocks noChangeShapeType="1"/>
              <a:stCxn id="8227" idx="4"/>
              <a:endCxn id="8224" idx="0"/>
            </p:cNvCxnSpPr>
            <p:nvPr/>
          </p:nvCxnSpPr>
          <p:spPr bwMode="auto">
            <a:xfrm flipH="1">
              <a:off x="3690" y="2257"/>
              <a:ext cx="420" cy="98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231" name="Text Box 83"/>
            <p:cNvSpPr txBox="1">
              <a:spLocks noChangeArrowheads="1"/>
            </p:cNvSpPr>
            <p:nvPr/>
          </p:nvSpPr>
          <p:spPr bwMode="auto">
            <a:xfrm>
              <a:off x="3714" y="2335"/>
              <a:ext cx="61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 dirty="0">
                  <a:latin typeface="Arial" panose="020B0604020202020204" pitchFamily="34" charset="0"/>
                </a:rPr>
                <a:t>e</a:t>
              </a:r>
              <a:r>
                <a:rPr lang="nl-NL" sz="1200" baseline="-25000" dirty="0">
                  <a:latin typeface="Arial" panose="020B0604020202020204" pitchFamily="34" charset="0"/>
                </a:rPr>
                <a:t>u</a:t>
              </a:r>
              <a:r>
                <a:rPr lang="nl-NL" sz="1200" dirty="0">
                  <a:latin typeface="Arial" panose="020B0604020202020204" pitchFamily="34" charset="0"/>
                </a:rPr>
                <a:t> + </a:t>
              </a:r>
              <a:r>
                <a:rPr lang="nl-NL" sz="1200" dirty="0" smtClean="0">
                  <a:latin typeface="Arial" panose="020B0604020202020204" pitchFamily="34" charset="0"/>
                </a:rPr>
                <a:t>b</a:t>
              </a:r>
              <a:r>
                <a:rPr lang="nl-NL" sz="1200" baseline="-25000" dirty="0" smtClean="0">
                  <a:latin typeface="Arial" panose="020B0604020202020204" pitchFamily="34" charset="0"/>
                </a:rPr>
                <a:t>eu</a:t>
              </a:r>
              <a:r>
                <a:rPr lang="nl-NL" sz="1200" dirty="0" smtClean="0">
                  <a:latin typeface="Arial" panose="020B0604020202020204" pitchFamily="34" charset="0"/>
                </a:rPr>
                <a:t>*</a:t>
              </a:r>
              <a:r>
                <a:rPr lang="nl-NL" sz="12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M</a:t>
              </a:r>
              <a:r>
                <a:rPr lang="nl-NL" sz="1200" b="1" dirty="0" smtClean="0">
                  <a:solidFill>
                    <a:srgbClr val="FF0000"/>
                  </a:solidFill>
                  <a:latin typeface="Arial" panose="020B0604020202020204" pitchFamily="34" charset="0"/>
                </a:rPr>
                <a:t>2</a:t>
              </a:r>
              <a:endParaRPr lang="nl-NL" sz="12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32" name="Text Box 83"/>
            <p:cNvSpPr txBox="1">
              <a:spLocks noChangeArrowheads="1"/>
            </p:cNvSpPr>
            <p:nvPr/>
          </p:nvSpPr>
          <p:spPr bwMode="auto">
            <a:xfrm>
              <a:off x="3296" y="2544"/>
              <a:ext cx="60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 dirty="0">
                  <a:latin typeface="Arial" panose="020B0604020202020204" pitchFamily="34" charset="0"/>
                </a:rPr>
                <a:t>c</a:t>
              </a:r>
              <a:r>
                <a:rPr lang="nl-NL" sz="1200" baseline="-25000" dirty="0">
                  <a:latin typeface="Arial" panose="020B0604020202020204" pitchFamily="34" charset="0"/>
                </a:rPr>
                <a:t>u</a:t>
              </a:r>
              <a:r>
                <a:rPr lang="nl-NL" sz="1200" dirty="0">
                  <a:latin typeface="Arial" panose="020B0604020202020204" pitchFamily="34" charset="0"/>
                </a:rPr>
                <a:t> + </a:t>
              </a:r>
              <a:r>
                <a:rPr lang="nl-NL" sz="1200" dirty="0" smtClean="0">
                  <a:latin typeface="Arial" panose="020B0604020202020204" pitchFamily="34" charset="0"/>
                </a:rPr>
                <a:t>b</a:t>
              </a:r>
              <a:r>
                <a:rPr lang="nl-NL" sz="1200" baseline="-25000" dirty="0" smtClean="0">
                  <a:latin typeface="Arial" panose="020B0604020202020204" pitchFamily="34" charset="0"/>
                </a:rPr>
                <a:t>cu</a:t>
              </a:r>
              <a:r>
                <a:rPr lang="nl-NL" sz="1200" dirty="0" smtClean="0">
                  <a:latin typeface="Arial" panose="020B0604020202020204" pitchFamily="34" charset="0"/>
                </a:rPr>
                <a:t>*</a:t>
              </a:r>
              <a:r>
                <a:rPr lang="nl-NL" sz="12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M</a:t>
              </a:r>
              <a:r>
                <a:rPr lang="nl-NL" sz="1200" b="1" dirty="0" smtClean="0">
                  <a:solidFill>
                    <a:srgbClr val="FF0000"/>
                  </a:solidFill>
                  <a:latin typeface="Arial" panose="020B0604020202020204" pitchFamily="34" charset="0"/>
                </a:rPr>
                <a:t>2</a:t>
              </a:r>
              <a:endParaRPr lang="nl-NL" sz="12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33" name="Text Box 83"/>
            <p:cNvSpPr txBox="1">
              <a:spLocks noChangeArrowheads="1"/>
            </p:cNvSpPr>
            <p:nvPr/>
          </p:nvSpPr>
          <p:spPr bwMode="auto">
            <a:xfrm>
              <a:off x="3022" y="2832"/>
              <a:ext cx="61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 dirty="0">
                  <a:latin typeface="Arial" panose="020B0604020202020204" pitchFamily="34" charset="0"/>
                </a:rPr>
                <a:t>a</a:t>
              </a:r>
              <a:r>
                <a:rPr lang="nl-NL" sz="1200" baseline="-25000" dirty="0">
                  <a:latin typeface="Arial" panose="020B0604020202020204" pitchFamily="34" charset="0"/>
                </a:rPr>
                <a:t>u</a:t>
              </a:r>
              <a:r>
                <a:rPr lang="nl-NL" sz="1200" dirty="0">
                  <a:latin typeface="Arial" panose="020B0604020202020204" pitchFamily="34" charset="0"/>
                </a:rPr>
                <a:t> + </a:t>
              </a:r>
              <a:r>
                <a:rPr lang="nl-NL" sz="1200" dirty="0" smtClean="0">
                  <a:latin typeface="Arial" panose="020B0604020202020204" pitchFamily="34" charset="0"/>
                </a:rPr>
                <a:t>b</a:t>
              </a:r>
              <a:r>
                <a:rPr lang="nl-NL" sz="1200" baseline="-25000" dirty="0" smtClean="0">
                  <a:latin typeface="Arial" panose="020B0604020202020204" pitchFamily="34" charset="0"/>
                </a:rPr>
                <a:t>au</a:t>
              </a:r>
              <a:r>
                <a:rPr lang="nl-NL" sz="1200" dirty="0" smtClean="0">
                  <a:latin typeface="Arial" panose="020B0604020202020204" pitchFamily="34" charset="0"/>
                </a:rPr>
                <a:t>*</a:t>
              </a:r>
              <a:r>
                <a:rPr lang="nl-NL" sz="12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M</a:t>
              </a:r>
              <a:r>
                <a:rPr lang="nl-NL" sz="1200" b="1" dirty="0" smtClean="0">
                  <a:solidFill>
                    <a:srgbClr val="FF0000"/>
                  </a:solidFill>
                  <a:latin typeface="Arial" panose="020B0604020202020204" pitchFamily="34" charset="0"/>
                </a:rPr>
                <a:t>2</a:t>
              </a:r>
              <a:endParaRPr lang="nl-NL" sz="12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34" name="Rectangle 95"/>
            <p:cNvSpPr>
              <a:spLocks noChangeArrowheads="1"/>
            </p:cNvSpPr>
            <p:nvPr/>
          </p:nvSpPr>
          <p:spPr bwMode="auto">
            <a:xfrm>
              <a:off x="4840" y="3240"/>
              <a:ext cx="488" cy="43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2000" b="1">
                  <a:latin typeface="Arial" panose="020B0604020202020204" pitchFamily="34" charset="0"/>
                </a:rPr>
                <a:t>M2</a:t>
              </a:r>
            </a:p>
          </p:txBody>
        </p:sp>
        <p:sp>
          <p:nvSpPr>
            <p:cNvPr id="8235" name="Oval 94"/>
            <p:cNvSpPr>
              <a:spLocks noChangeArrowheads="1"/>
            </p:cNvSpPr>
            <p:nvPr/>
          </p:nvSpPr>
          <p:spPr bwMode="auto">
            <a:xfrm>
              <a:off x="4805" y="1989"/>
              <a:ext cx="404" cy="40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1600" b="1">
                  <a:latin typeface="Arial" panose="020B0604020202020204" pitchFamily="34" charset="0"/>
                </a:rPr>
                <a:t>C</a:t>
              </a:r>
              <a:r>
                <a:rPr lang="nl-NL" sz="1600" b="1" baseline="-25000">
                  <a:latin typeface="Arial" panose="020B0604020202020204" pitchFamily="34" charset="0"/>
                </a:rPr>
                <a:t>c</a:t>
              </a:r>
            </a:p>
          </p:txBody>
        </p:sp>
        <p:sp>
          <p:nvSpPr>
            <p:cNvPr id="8236" name="Oval 94"/>
            <p:cNvSpPr>
              <a:spLocks noChangeArrowheads="1"/>
            </p:cNvSpPr>
            <p:nvPr/>
          </p:nvSpPr>
          <p:spPr bwMode="auto">
            <a:xfrm>
              <a:off x="5234" y="2176"/>
              <a:ext cx="403" cy="40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1600" b="1">
                  <a:latin typeface="Arial" panose="020B0604020202020204" pitchFamily="34" charset="0"/>
                </a:rPr>
                <a:t>E</a:t>
              </a:r>
              <a:r>
                <a:rPr lang="nl-NL" sz="1600" b="1" baseline="-25000">
                  <a:latin typeface="Arial" panose="020B0604020202020204" pitchFamily="34" charset="0"/>
                </a:rPr>
                <a:t>c</a:t>
              </a:r>
            </a:p>
          </p:txBody>
        </p:sp>
        <p:sp>
          <p:nvSpPr>
            <p:cNvPr id="8237" name="Oval 94"/>
            <p:cNvSpPr>
              <a:spLocks noChangeArrowheads="1"/>
            </p:cNvSpPr>
            <p:nvPr/>
          </p:nvSpPr>
          <p:spPr bwMode="auto">
            <a:xfrm>
              <a:off x="4362" y="1860"/>
              <a:ext cx="403" cy="40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1600" b="1">
                  <a:latin typeface="Arial" panose="020B0604020202020204" pitchFamily="34" charset="0"/>
                </a:rPr>
                <a:t>A</a:t>
              </a:r>
              <a:r>
                <a:rPr lang="nl-NL" sz="1600" b="1" baseline="-25000">
                  <a:latin typeface="Arial" panose="020B0604020202020204" pitchFamily="34" charset="0"/>
                </a:rPr>
                <a:t>c</a:t>
              </a:r>
            </a:p>
          </p:txBody>
        </p:sp>
        <p:cxnSp>
          <p:nvCxnSpPr>
            <p:cNvPr id="8238" name="AutoShape 172"/>
            <p:cNvCxnSpPr>
              <a:cxnSpLocks noChangeShapeType="1"/>
              <a:stCxn id="8237" idx="4"/>
              <a:endCxn id="8234" idx="0"/>
            </p:cNvCxnSpPr>
            <p:nvPr/>
          </p:nvCxnSpPr>
          <p:spPr bwMode="auto">
            <a:xfrm>
              <a:off x="4564" y="2263"/>
              <a:ext cx="520" cy="97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39" name="AutoShape 173"/>
            <p:cNvCxnSpPr>
              <a:cxnSpLocks noChangeShapeType="1"/>
              <a:stCxn id="8235" idx="4"/>
              <a:endCxn id="8234" idx="0"/>
            </p:cNvCxnSpPr>
            <p:nvPr/>
          </p:nvCxnSpPr>
          <p:spPr bwMode="auto">
            <a:xfrm>
              <a:off x="5007" y="2392"/>
              <a:ext cx="77" cy="84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40" name="AutoShape 174"/>
            <p:cNvCxnSpPr>
              <a:cxnSpLocks noChangeShapeType="1"/>
              <a:stCxn id="8236" idx="4"/>
              <a:endCxn id="8234" idx="0"/>
            </p:cNvCxnSpPr>
            <p:nvPr/>
          </p:nvCxnSpPr>
          <p:spPr bwMode="auto">
            <a:xfrm flipH="1">
              <a:off x="5084" y="2580"/>
              <a:ext cx="352" cy="66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41" name="AutoShape 175"/>
            <p:cNvCxnSpPr>
              <a:cxnSpLocks noChangeShapeType="1"/>
              <a:stCxn id="8237" idx="4"/>
              <a:endCxn id="8224" idx="0"/>
            </p:cNvCxnSpPr>
            <p:nvPr/>
          </p:nvCxnSpPr>
          <p:spPr bwMode="auto">
            <a:xfrm flipH="1">
              <a:off x="3690" y="2263"/>
              <a:ext cx="874" cy="97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42" name="AutoShape 176"/>
            <p:cNvCxnSpPr>
              <a:cxnSpLocks noChangeShapeType="1"/>
              <a:stCxn id="8235" idx="4"/>
              <a:endCxn id="8224" idx="0"/>
            </p:cNvCxnSpPr>
            <p:nvPr/>
          </p:nvCxnSpPr>
          <p:spPr bwMode="auto">
            <a:xfrm flipH="1">
              <a:off x="3690" y="2392"/>
              <a:ext cx="1317" cy="8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43" name="AutoShape 177"/>
            <p:cNvCxnSpPr>
              <a:cxnSpLocks noChangeShapeType="1"/>
              <a:stCxn id="8236" idx="4"/>
              <a:endCxn id="8224" idx="0"/>
            </p:cNvCxnSpPr>
            <p:nvPr/>
          </p:nvCxnSpPr>
          <p:spPr bwMode="auto">
            <a:xfrm flipH="1">
              <a:off x="3690" y="2580"/>
              <a:ext cx="1746" cy="6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244" name="Text Box 83"/>
            <p:cNvSpPr txBox="1">
              <a:spLocks noChangeArrowheads="1"/>
            </p:cNvSpPr>
            <p:nvPr/>
          </p:nvSpPr>
          <p:spPr bwMode="auto">
            <a:xfrm>
              <a:off x="4818" y="2973"/>
              <a:ext cx="22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>
                  <a:latin typeface="Arial" panose="020B0604020202020204" pitchFamily="34" charset="0"/>
                </a:rPr>
                <a:t>a</a:t>
              </a:r>
              <a:r>
                <a:rPr lang="nl-NL" sz="1200" baseline="-25000">
                  <a:latin typeface="Arial" panose="020B0604020202020204" pitchFamily="34" charset="0"/>
                </a:rPr>
                <a:t>m</a:t>
              </a:r>
              <a:endParaRPr lang="nl-NL" sz="1200">
                <a:solidFill>
                  <a:srgbClr val="F9353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45" name="Text Box 83"/>
            <p:cNvSpPr txBox="1">
              <a:spLocks noChangeArrowheads="1"/>
            </p:cNvSpPr>
            <p:nvPr/>
          </p:nvSpPr>
          <p:spPr bwMode="auto">
            <a:xfrm>
              <a:off x="5122" y="2997"/>
              <a:ext cx="22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>
                  <a:latin typeface="Arial" panose="020B0604020202020204" pitchFamily="34" charset="0"/>
                </a:rPr>
                <a:t>e</a:t>
              </a:r>
              <a:r>
                <a:rPr lang="nl-NL" sz="1200" baseline="-25000">
                  <a:latin typeface="Arial" panose="020B0604020202020204" pitchFamily="34" charset="0"/>
                </a:rPr>
                <a:t>m</a:t>
              </a:r>
              <a:endParaRPr lang="nl-NL" sz="1200">
                <a:solidFill>
                  <a:srgbClr val="F9353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46" name="Text Box 83"/>
            <p:cNvSpPr txBox="1">
              <a:spLocks noChangeArrowheads="1"/>
            </p:cNvSpPr>
            <p:nvPr/>
          </p:nvSpPr>
          <p:spPr bwMode="auto">
            <a:xfrm>
              <a:off x="5015" y="2838"/>
              <a:ext cx="217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>
                  <a:latin typeface="Arial" panose="020B0604020202020204" pitchFamily="34" charset="0"/>
                </a:rPr>
                <a:t>c</a:t>
              </a:r>
              <a:r>
                <a:rPr lang="nl-NL" sz="1200" baseline="-25000">
                  <a:latin typeface="Arial" panose="020B0604020202020204" pitchFamily="34" charset="0"/>
                </a:rPr>
                <a:t>m</a:t>
              </a:r>
              <a:endParaRPr lang="nl-NL" sz="1200">
                <a:solidFill>
                  <a:srgbClr val="F9353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47" name="Text Box 83"/>
            <p:cNvSpPr txBox="1">
              <a:spLocks noChangeArrowheads="1"/>
            </p:cNvSpPr>
            <p:nvPr/>
          </p:nvSpPr>
          <p:spPr bwMode="auto">
            <a:xfrm rot="20352740">
              <a:off x="4186" y="2924"/>
              <a:ext cx="607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 dirty="0">
                  <a:latin typeface="Arial" panose="020B0604020202020204" pitchFamily="34" charset="0"/>
                </a:rPr>
                <a:t>e</a:t>
              </a:r>
              <a:r>
                <a:rPr lang="nl-NL" sz="1200" baseline="-25000" dirty="0">
                  <a:latin typeface="Arial" panose="020B0604020202020204" pitchFamily="34" charset="0"/>
                </a:rPr>
                <a:t>c</a:t>
              </a:r>
              <a:r>
                <a:rPr lang="nl-NL" sz="1200" dirty="0">
                  <a:latin typeface="Arial" panose="020B0604020202020204" pitchFamily="34" charset="0"/>
                </a:rPr>
                <a:t> + </a:t>
              </a:r>
              <a:r>
                <a:rPr lang="nl-NL" sz="1200" dirty="0" smtClean="0">
                  <a:latin typeface="Arial" panose="020B0604020202020204" pitchFamily="34" charset="0"/>
                </a:rPr>
                <a:t>b</a:t>
              </a:r>
              <a:r>
                <a:rPr lang="nl-NL" sz="1200" baseline="-25000" dirty="0" smtClean="0">
                  <a:latin typeface="Arial" panose="020B0604020202020204" pitchFamily="34" charset="0"/>
                </a:rPr>
                <a:t>ec</a:t>
              </a:r>
              <a:r>
                <a:rPr lang="nl-NL" sz="1200" dirty="0" smtClean="0">
                  <a:latin typeface="Arial" panose="020B0604020202020204" pitchFamily="34" charset="0"/>
                </a:rPr>
                <a:t>*</a:t>
              </a:r>
              <a:r>
                <a:rPr lang="nl-NL" sz="12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M</a:t>
              </a:r>
              <a:r>
                <a:rPr lang="nl-NL" sz="1200" b="1" dirty="0" smtClean="0">
                  <a:solidFill>
                    <a:srgbClr val="FF0000"/>
                  </a:solidFill>
                  <a:latin typeface="Arial" panose="020B0604020202020204" pitchFamily="34" charset="0"/>
                </a:rPr>
                <a:t>2</a:t>
              </a:r>
              <a:endParaRPr lang="nl-NL" sz="12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48" name="Text Box 83"/>
            <p:cNvSpPr txBox="1">
              <a:spLocks noChangeArrowheads="1"/>
            </p:cNvSpPr>
            <p:nvPr/>
          </p:nvSpPr>
          <p:spPr bwMode="auto">
            <a:xfrm rot="19705979">
              <a:off x="4186" y="2701"/>
              <a:ext cx="598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 dirty="0">
                  <a:latin typeface="Arial" panose="020B0604020202020204" pitchFamily="34" charset="0"/>
                </a:rPr>
                <a:t>c</a:t>
              </a:r>
              <a:r>
                <a:rPr lang="nl-NL" sz="1200" baseline="-25000" dirty="0">
                  <a:latin typeface="Arial" panose="020B0604020202020204" pitchFamily="34" charset="0"/>
                </a:rPr>
                <a:t>c</a:t>
              </a:r>
              <a:r>
                <a:rPr lang="nl-NL" sz="1200" dirty="0">
                  <a:latin typeface="Arial" panose="020B0604020202020204" pitchFamily="34" charset="0"/>
                </a:rPr>
                <a:t> + </a:t>
              </a:r>
              <a:r>
                <a:rPr lang="nl-NL" sz="1200" dirty="0" smtClean="0">
                  <a:latin typeface="Arial" panose="020B0604020202020204" pitchFamily="34" charset="0"/>
                </a:rPr>
                <a:t>b</a:t>
              </a:r>
              <a:r>
                <a:rPr lang="nl-NL" sz="1200" baseline="-25000" dirty="0" smtClean="0">
                  <a:latin typeface="Arial" panose="020B0604020202020204" pitchFamily="34" charset="0"/>
                </a:rPr>
                <a:t>cc</a:t>
              </a:r>
              <a:r>
                <a:rPr lang="nl-NL" sz="1200" dirty="0" smtClean="0">
                  <a:latin typeface="Arial" panose="020B0604020202020204" pitchFamily="34" charset="0"/>
                </a:rPr>
                <a:t>*</a:t>
              </a:r>
              <a:r>
                <a:rPr lang="nl-NL" sz="12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M</a:t>
              </a:r>
              <a:r>
                <a:rPr lang="nl-NL" sz="1200" b="1" dirty="0" smtClean="0">
                  <a:solidFill>
                    <a:srgbClr val="FF0000"/>
                  </a:solidFill>
                  <a:latin typeface="Arial" panose="020B0604020202020204" pitchFamily="34" charset="0"/>
                </a:rPr>
                <a:t>2</a:t>
              </a:r>
              <a:endParaRPr lang="nl-NL" sz="12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49" name="Text Box 83"/>
            <p:cNvSpPr txBox="1">
              <a:spLocks noChangeArrowheads="1"/>
            </p:cNvSpPr>
            <p:nvPr/>
          </p:nvSpPr>
          <p:spPr bwMode="auto">
            <a:xfrm rot="18727200">
              <a:off x="3984" y="2576"/>
              <a:ext cx="607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 dirty="0">
                  <a:latin typeface="Arial" panose="020B0604020202020204" pitchFamily="34" charset="0"/>
                </a:rPr>
                <a:t>a</a:t>
              </a:r>
              <a:r>
                <a:rPr lang="nl-NL" sz="1200" baseline="-25000" dirty="0">
                  <a:latin typeface="Arial" panose="020B0604020202020204" pitchFamily="34" charset="0"/>
                </a:rPr>
                <a:t>c</a:t>
              </a:r>
              <a:r>
                <a:rPr lang="nl-NL" sz="1200" dirty="0">
                  <a:latin typeface="Arial" panose="020B0604020202020204" pitchFamily="34" charset="0"/>
                </a:rPr>
                <a:t> + </a:t>
              </a:r>
              <a:r>
                <a:rPr lang="nl-NL" sz="1200" dirty="0" smtClean="0">
                  <a:latin typeface="Arial" panose="020B0604020202020204" pitchFamily="34" charset="0"/>
                </a:rPr>
                <a:t>b</a:t>
              </a:r>
              <a:r>
                <a:rPr lang="nl-NL" sz="1200" baseline="-25000" dirty="0" smtClean="0">
                  <a:latin typeface="Arial" panose="020B0604020202020204" pitchFamily="34" charset="0"/>
                </a:rPr>
                <a:t>ac</a:t>
              </a:r>
              <a:r>
                <a:rPr lang="nl-NL" sz="1200" dirty="0" smtClean="0">
                  <a:latin typeface="Arial" panose="020B0604020202020204" pitchFamily="34" charset="0"/>
                </a:rPr>
                <a:t>*</a:t>
              </a:r>
              <a:r>
                <a:rPr lang="nl-NL" sz="1200" b="1" dirty="0" smtClean="0">
                  <a:solidFill>
                    <a:srgbClr val="FF0000"/>
                  </a:solidFill>
                  <a:latin typeface="Arial" panose="020B0604020202020204" pitchFamily="34" charset="0"/>
                </a:rPr>
                <a:t>M2</a:t>
              </a:r>
              <a:endParaRPr lang="nl-NL" sz="12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cxnSp>
          <p:nvCxnSpPr>
            <p:cNvPr id="8250" name="AutoShape 184"/>
            <p:cNvCxnSpPr>
              <a:cxnSpLocks noChangeShapeType="1"/>
              <a:stCxn id="8215" idx="0"/>
              <a:endCxn id="8225" idx="0"/>
            </p:cNvCxnSpPr>
            <p:nvPr/>
          </p:nvCxnSpPr>
          <p:spPr bwMode="auto">
            <a:xfrm rot="5400000" flipV="1">
              <a:off x="3007" y="1894"/>
              <a:ext cx="2" cy="572"/>
            </a:xfrm>
            <a:prstGeom prst="curvedConnector3">
              <a:avLst>
                <a:gd name="adj1" fmla="val -7200000"/>
              </a:avLst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51" name="AutoShape 185"/>
            <p:cNvCxnSpPr>
              <a:cxnSpLocks noChangeShapeType="1"/>
              <a:stCxn id="8214" idx="0"/>
              <a:endCxn id="8226" idx="0"/>
            </p:cNvCxnSpPr>
            <p:nvPr/>
          </p:nvCxnSpPr>
          <p:spPr bwMode="auto">
            <a:xfrm rot="5400000" flipV="1">
              <a:off x="2968" y="1269"/>
              <a:ext cx="4" cy="1455"/>
            </a:xfrm>
            <a:prstGeom prst="curvedConnector3">
              <a:avLst>
                <a:gd name="adj1" fmla="val -6550000"/>
              </a:avLst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52" name="AutoShape 186"/>
            <p:cNvCxnSpPr>
              <a:cxnSpLocks noChangeShapeType="1"/>
              <a:stCxn id="8202" idx="0"/>
              <a:endCxn id="8235" idx="0"/>
            </p:cNvCxnSpPr>
            <p:nvPr/>
          </p:nvCxnSpPr>
          <p:spPr bwMode="auto">
            <a:xfrm rot="-5400000">
              <a:off x="2851" y="-164"/>
              <a:ext cx="3" cy="4309"/>
            </a:xfrm>
            <a:prstGeom prst="curvedConnector3">
              <a:avLst>
                <a:gd name="adj1" fmla="val 32700009"/>
              </a:avLst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53" name="AutoShape 188"/>
            <p:cNvCxnSpPr>
              <a:cxnSpLocks noChangeShapeType="1"/>
              <a:stCxn id="8209" idx="0"/>
              <a:endCxn id="8237" idx="0"/>
            </p:cNvCxnSpPr>
            <p:nvPr/>
          </p:nvCxnSpPr>
          <p:spPr bwMode="auto">
            <a:xfrm rot="-5400000">
              <a:off x="2869" y="168"/>
              <a:ext cx="3" cy="3387"/>
            </a:xfrm>
            <a:prstGeom prst="curvedConnector3">
              <a:avLst>
                <a:gd name="adj1" fmla="val 17566662"/>
              </a:avLst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254" name="Text Box 226"/>
            <p:cNvSpPr txBox="1">
              <a:spLocks noChangeArrowheads="1"/>
            </p:cNvSpPr>
            <p:nvPr/>
          </p:nvSpPr>
          <p:spPr bwMode="auto">
            <a:xfrm>
              <a:off x="2570" y="1344"/>
              <a:ext cx="64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en-US" sz="1200"/>
                <a:t>MZ=1 / DZ=.5</a:t>
              </a:r>
              <a:endParaRPr lang="nl-NL" sz="1200"/>
            </a:p>
          </p:txBody>
        </p:sp>
        <p:sp>
          <p:nvSpPr>
            <p:cNvPr id="8255" name="Text Box 227"/>
            <p:cNvSpPr txBox="1">
              <a:spLocks noChangeArrowheads="1"/>
            </p:cNvSpPr>
            <p:nvPr/>
          </p:nvSpPr>
          <p:spPr bwMode="auto">
            <a:xfrm>
              <a:off x="2854" y="2016"/>
              <a:ext cx="36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sz="1200"/>
                <a:t>MZ=1 </a:t>
              </a:r>
            </a:p>
            <a:p>
              <a:pPr eaLnBrk="1" hangingPunct="1"/>
              <a:r>
                <a:rPr lang="en-US" sz="1200"/>
                <a:t>DZ=.5</a:t>
              </a:r>
              <a:endParaRPr lang="nl-NL" sz="1200"/>
            </a:p>
          </p:txBody>
        </p:sp>
        <p:sp>
          <p:nvSpPr>
            <p:cNvPr id="8256" name="Text Box 228"/>
            <p:cNvSpPr txBox="1">
              <a:spLocks noChangeArrowheads="1"/>
            </p:cNvSpPr>
            <p:nvPr/>
          </p:nvSpPr>
          <p:spPr bwMode="auto">
            <a:xfrm>
              <a:off x="2592" y="1008"/>
              <a:ext cx="58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sz="1200" dirty="0"/>
                <a:t>MZ = DZ = 1</a:t>
              </a:r>
              <a:endParaRPr lang="nl-NL" sz="1200" dirty="0"/>
            </a:p>
          </p:txBody>
        </p:sp>
        <p:sp>
          <p:nvSpPr>
            <p:cNvPr id="8257" name="Text Box 229"/>
            <p:cNvSpPr txBox="1">
              <a:spLocks noChangeArrowheads="1"/>
            </p:cNvSpPr>
            <p:nvPr/>
          </p:nvSpPr>
          <p:spPr bwMode="auto">
            <a:xfrm>
              <a:off x="2592" y="1728"/>
              <a:ext cx="58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sz="1200"/>
                <a:t>MZ = DZ = 1</a:t>
              </a:r>
              <a:endParaRPr lang="nl-NL" sz="1200"/>
            </a:p>
          </p:txBody>
        </p:sp>
      </p:grpSp>
    </p:spTree>
    <p:extLst>
      <p:ext uri="{BB962C8B-B14F-4D97-AF65-F5344CB8AC3E}">
        <p14:creationId xmlns:p14="http://schemas.microsoft.com/office/powerpoint/2010/main" val="210459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8"/>
          <p:cNvSpPr>
            <a:spLocks noChangeArrowheads="1"/>
          </p:cNvSpPr>
          <p:nvPr/>
        </p:nvSpPr>
        <p:spPr bwMode="auto">
          <a:xfrm>
            <a:off x="0" y="0"/>
            <a:ext cx="4237038" cy="6953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nl-NL">
              <a:solidFill>
                <a:srgbClr val="FFFFFF"/>
              </a:solidFill>
            </a:endParaRPr>
          </a:p>
        </p:txBody>
      </p:sp>
      <p:grpSp>
        <p:nvGrpSpPr>
          <p:cNvPr id="8196" name="Group 290"/>
          <p:cNvGrpSpPr>
            <a:grpSpLocks/>
          </p:cNvGrpSpPr>
          <p:nvPr/>
        </p:nvGrpSpPr>
        <p:grpSpPr bwMode="auto">
          <a:xfrm>
            <a:off x="0" y="688908"/>
            <a:ext cx="8932863" cy="4233863"/>
            <a:chOff x="10" y="1008"/>
            <a:chExt cx="5627" cy="2667"/>
          </a:xfrm>
        </p:grpSpPr>
        <p:sp>
          <p:nvSpPr>
            <p:cNvPr id="8198" name="Oval 77"/>
            <p:cNvSpPr>
              <a:spLocks noChangeArrowheads="1"/>
            </p:cNvSpPr>
            <p:nvPr/>
          </p:nvSpPr>
          <p:spPr bwMode="auto">
            <a:xfrm>
              <a:off x="1560" y="1859"/>
              <a:ext cx="403" cy="40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1600" b="1">
                  <a:latin typeface="Arial" panose="020B0604020202020204" pitchFamily="34" charset="0"/>
                </a:rPr>
                <a:t>E</a:t>
              </a:r>
              <a:r>
                <a:rPr lang="nl-NL" sz="1600" b="1" baseline="-25000">
                  <a:latin typeface="Arial" panose="020B0604020202020204" pitchFamily="34" charset="0"/>
                </a:rPr>
                <a:t>u</a:t>
              </a:r>
            </a:p>
          </p:txBody>
        </p:sp>
        <p:sp>
          <p:nvSpPr>
            <p:cNvPr id="8199" name="Rectangle 78"/>
            <p:cNvSpPr>
              <a:spLocks noChangeArrowheads="1"/>
            </p:cNvSpPr>
            <p:nvPr/>
          </p:nvSpPr>
          <p:spPr bwMode="auto">
            <a:xfrm>
              <a:off x="1992" y="3245"/>
              <a:ext cx="488" cy="43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2000" b="1">
                  <a:latin typeface="Arial" panose="020B0604020202020204" pitchFamily="34" charset="0"/>
                </a:rPr>
                <a:t>T1</a:t>
              </a:r>
            </a:p>
          </p:txBody>
        </p:sp>
        <p:cxnSp>
          <p:nvCxnSpPr>
            <p:cNvPr id="8200" name="AutoShape 80"/>
            <p:cNvCxnSpPr>
              <a:cxnSpLocks noChangeShapeType="1"/>
              <a:stCxn id="8198" idx="4"/>
              <a:endCxn id="8199" idx="0"/>
            </p:cNvCxnSpPr>
            <p:nvPr/>
          </p:nvCxnSpPr>
          <p:spPr bwMode="auto">
            <a:xfrm rot="16200000" flipH="1">
              <a:off x="1507" y="2517"/>
              <a:ext cx="983" cy="47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201" name="Text Box 83"/>
            <p:cNvSpPr txBox="1">
              <a:spLocks noChangeArrowheads="1"/>
            </p:cNvSpPr>
            <p:nvPr/>
          </p:nvSpPr>
          <p:spPr bwMode="auto">
            <a:xfrm>
              <a:off x="2266" y="2824"/>
              <a:ext cx="61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 dirty="0">
                  <a:latin typeface="Arial" panose="020B0604020202020204" pitchFamily="34" charset="0"/>
                </a:rPr>
                <a:t>a</a:t>
              </a:r>
              <a:r>
                <a:rPr lang="nl-NL" sz="1200" baseline="-25000" dirty="0">
                  <a:latin typeface="Arial" panose="020B0604020202020204" pitchFamily="34" charset="0"/>
                </a:rPr>
                <a:t>u</a:t>
              </a:r>
              <a:r>
                <a:rPr lang="nl-NL" sz="1200" dirty="0">
                  <a:latin typeface="Arial" panose="020B0604020202020204" pitchFamily="34" charset="0"/>
                </a:rPr>
                <a:t> + </a:t>
              </a:r>
              <a:r>
                <a:rPr lang="nl-NL" sz="1200" dirty="0" smtClean="0">
                  <a:latin typeface="Arial" panose="020B0604020202020204" pitchFamily="34" charset="0"/>
                </a:rPr>
                <a:t>b</a:t>
              </a:r>
              <a:r>
                <a:rPr lang="nl-NL" sz="1200" baseline="-25000" dirty="0" smtClean="0">
                  <a:latin typeface="Arial" panose="020B0604020202020204" pitchFamily="34" charset="0"/>
                </a:rPr>
                <a:t>au</a:t>
              </a:r>
              <a:r>
                <a:rPr lang="nl-NL" sz="1200" dirty="0" smtClean="0">
                  <a:latin typeface="Arial" panose="020B0604020202020204" pitchFamily="34" charset="0"/>
                </a:rPr>
                <a:t>*</a:t>
              </a:r>
              <a:r>
                <a:rPr lang="nl-NL" sz="12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M</a:t>
              </a:r>
              <a:r>
                <a:rPr lang="nl-NL" sz="1200" b="1" dirty="0" smtClean="0">
                  <a:solidFill>
                    <a:srgbClr val="FF0000"/>
                  </a:solidFill>
                  <a:latin typeface="Arial" panose="020B0604020202020204" pitchFamily="34" charset="0"/>
                </a:rPr>
                <a:t>1</a:t>
              </a:r>
              <a:endParaRPr lang="nl-NL" sz="12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02" name="Oval 94"/>
            <p:cNvSpPr>
              <a:spLocks noChangeArrowheads="1"/>
            </p:cNvSpPr>
            <p:nvPr/>
          </p:nvSpPr>
          <p:spPr bwMode="auto">
            <a:xfrm>
              <a:off x="496" y="1992"/>
              <a:ext cx="404" cy="40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1600" b="1">
                  <a:latin typeface="Arial" panose="020B0604020202020204" pitchFamily="34" charset="0"/>
                </a:rPr>
                <a:t>C</a:t>
              </a:r>
              <a:r>
                <a:rPr lang="nl-NL" sz="1600" b="1" baseline="-25000">
                  <a:latin typeface="Arial" panose="020B0604020202020204" pitchFamily="34" charset="0"/>
                </a:rPr>
                <a:t>c</a:t>
              </a:r>
            </a:p>
          </p:txBody>
        </p:sp>
        <p:sp>
          <p:nvSpPr>
            <p:cNvPr id="8203" name="Rectangle 95"/>
            <p:cNvSpPr>
              <a:spLocks noChangeArrowheads="1"/>
            </p:cNvSpPr>
            <p:nvPr/>
          </p:nvSpPr>
          <p:spPr bwMode="auto">
            <a:xfrm>
              <a:off x="492" y="3245"/>
              <a:ext cx="488" cy="43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2000" b="1">
                  <a:latin typeface="Arial" panose="020B0604020202020204" pitchFamily="34" charset="0"/>
                </a:rPr>
                <a:t>M1</a:t>
              </a:r>
            </a:p>
          </p:txBody>
        </p:sp>
        <p:cxnSp>
          <p:nvCxnSpPr>
            <p:cNvPr id="8204" name="AutoShape 80"/>
            <p:cNvCxnSpPr>
              <a:cxnSpLocks noChangeShapeType="1"/>
              <a:stCxn id="8202" idx="4"/>
              <a:endCxn id="8203" idx="0"/>
            </p:cNvCxnSpPr>
            <p:nvPr/>
          </p:nvCxnSpPr>
          <p:spPr bwMode="auto">
            <a:xfrm rot="16200000" flipH="1">
              <a:off x="292" y="2801"/>
              <a:ext cx="850" cy="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205" name="Text Box 83"/>
            <p:cNvSpPr txBox="1">
              <a:spLocks noChangeArrowheads="1"/>
            </p:cNvSpPr>
            <p:nvPr/>
          </p:nvSpPr>
          <p:spPr bwMode="auto">
            <a:xfrm>
              <a:off x="786" y="2965"/>
              <a:ext cx="22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>
                  <a:latin typeface="Arial" panose="020B0604020202020204" pitchFamily="34" charset="0"/>
                </a:rPr>
                <a:t>a</a:t>
              </a:r>
              <a:r>
                <a:rPr lang="nl-NL" sz="1200" baseline="-25000">
                  <a:latin typeface="Arial" panose="020B0604020202020204" pitchFamily="34" charset="0"/>
                </a:rPr>
                <a:t>m</a:t>
              </a:r>
              <a:endParaRPr lang="nl-NL" sz="1200">
                <a:solidFill>
                  <a:srgbClr val="F9353A"/>
                </a:solidFill>
                <a:latin typeface="Arial" panose="020B0604020202020204" pitchFamily="34" charset="0"/>
              </a:endParaRPr>
            </a:p>
          </p:txBody>
        </p:sp>
        <p:cxnSp>
          <p:nvCxnSpPr>
            <p:cNvPr id="8206" name="Straight Arrow Connector 73"/>
            <p:cNvCxnSpPr>
              <a:cxnSpLocks noChangeShapeType="1"/>
              <a:stCxn id="8202" idx="4"/>
              <a:endCxn id="8199" idx="0"/>
            </p:cNvCxnSpPr>
            <p:nvPr/>
          </p:nvCxnSpPr>
          <p:spPr bwMode="auto">
            <a:xfrm>
              <a:off x="698" y="2395"/>
              <a:ext cx="1538" cy="85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207" name="Text Box 83"/>
            <p:cNvSpPr txBox="1">
              <a:spLocks noChangeArrowheads="1"/>
            </p:cNvSpPr>
            <p:nvPr/>
          </p:nvSpPr>
          <p:spPr bwMode="auto">
            <a:xfrm rot="2541597">
              <a:off x="1137" y="2523"/>
              <a:ext cx="607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 dirty="0">
                  <a:latin typeface="Arial" panose="020B0604020202020204" pitchFamily="34" charset="0"/>
                </a:rPr>
                <a:t>a</a:t>
              </a:r>
              <a:r>
                <a:rPr lang="nl-NL" sz="1200" baseline="-25000" dirty="0">
                  <a:latin typeface="Arial" panose="020B0604020202020204" pitchFamily="34" charset="0"/>
                </a:rPr>
                <a:t>c</a:t>
              </a:r>
              <a:r>
                <a:rPr lang="nl-NL" sz="1200" dirty="0">
                  <a:latin typeface="Arial" panose="020B0604020202020204" pitchFamily="34" charset="0"/>
                </a:rPr>
                <a:t> + </a:t>
              </a:r>
              <a:r>
                <a:rPr lang="nl-NL" sz="1200" dirty="0" smtClean="0">
                  <a:latin typeface="Arial" panose="020B0604020202020204" pitchFamily="34" charset="0"/>
                </a:rPr>
                <a:t>b</a:t>
              </a:r>
              <a:r>
                <a:rPr lang="nl-NL" sz="1200" baseline="-25000" dirty="0" smtClean="0">
                  <a:latin typeface="Arial" panose="020B0604020202020204" pitchFamily="34" charset="0"/>
                </a:rPr>
                <a:t>ac</a:t>
              </a:r>
              <a:r>
                <a:rPr lang="nl-NL" sz="1200" dirty="0" smtClean="0">
                  <a:latin typeface="Arial" panose="020B0604020202020204" pitchFamily="34" charset="0"/>
                </a:rPr>
                <a:t>*</a:t>
              </a:r>
              <a:r>
                <a:rPr lang="nl-NL" sz="12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M</a:t>
              </a:r>
              <a:r>
                <a:rPr lang="nl-NL" sz="1200" b="1" dirty="0" smtClean="0">
                  <a:solidFill>
                    <a:srgbClr val="FF0000"/>
                  </a:solidFill>
                  <a:latin typeface="Arial" panose="020B0604020202020204" pitchFamily="34" charset="0"/>
                </a:rPr>
                <a:t>1</a:t>
              </a:r>
              <a:endParaRPr lang="nl-NL" sz="12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08" name="Oval 94"/>
            <p:cNvSpPr>
              <a:spLocks noChangeArrowheads="1"/>
            </p:cNvSpPr>
            <p:nvPr/>
          </p:nvSpPr>
          <p:spPr bwMode="auto">
            <a:xfrm>
              <a:off x="10" y="2179"/>
              <a:ext cx="403" cy="40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1600" b="1">
                  <a:latin typeface="Arial" panose="020B0604020202020204" pitchFamily="34" charset="0"/>
                </a:rPr>
                <a:t>E</a:t>
              </a:r>
              <a:r>
                <a:rPr lang="nl-NL" sz="1600" b="1" baseline="-25000">
                  <a:latin typeface="Arial" panose="020B0604020202020204" pitchFamily="34" charset="0"/>
                </a:rPr>
                <a:t>c</a:t>
              </a:r>
            </a:p>
          </p:txBody>
        </p:sp>
        <p:sp>
          <p:nvSpPr>
            <p:cNvPr id="8209" name="Oval 94"/>
            <p:cNvSpPr>
              <a:spLocks noChangeArrowheads="1"/>
            </p:cNvSpPr>
            <p:nvPr/>
          </p:nvSpPr>
          <p:spPr bwMode="auto">
            <a:xfrm>
              <a:off x="975" y="1863"/>
              <a:ext cx="403" cy="40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1600" b="1">
                  <a:latin typeface="Arial" panose="020B0604020202020204" pitchFamily="34" charset="0"/>
                </a:rPr>
                <a:t>A</a:t>
              </a:r>
              <a:r>
                <a:rPr lang="nl-NL" sz="1600" b="1" baseline="-25000">
                  <a:latin typeface="Arial" panose="020B0604020202020204" pitchFamily="34" charset="0"/>
                </a:rPr>
                <a:t>c</a:t>
              </a:r>
            </a:p>
          </p:txBody>
        </p:sp>
        <p:cxnSp>
          <p:nvCxnSpPr>
            <p:cNvPr id="8210" name="Straight Arrow Connector 101"/>
            <p:cNvCxnSpPr>
              <a:cxnSpLocks noChangeShapeType="1"/>
            </p:cNvCxnSpPr>
            <p:nvPr/>
          </p:nvCxnSpPr>
          <p:spPr bwMode="auto">
            <a:xfrm>
              <a:off x="1151" y="2268"/>
              <a:ext cx="1059" cy="979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11" name="Straight Arrow Connector 103"/>
            <p:cNvCxnSpPr>
              <a:cxnSpLocks noChangeShapeType="1"/>
              <a:stCxn id="8208" idx="4"/>
              <a:endCxn id="8199" idx="0"/>
            </p:cNvCxnSpPr>
            <p:nvPr/>
          </p:nvCxnSpPr>
          <p:spPr bwMode="auto">
            <a:xfrm>
              <a:off x="212" y="2583"/>
              <a:ext cx="2024" cy="662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6" name="Straight Arrow Connector 105"/>
            <p:cNvCxnSpPr>
              <a:stCxn id="8208" idx="4"/>
              <a:endCxn id="8203" idx="0"/>
            </p:cNvCxnSpPr>
            <p:nvPr/>
          </p:nvCxnSpPr>
          <p:spPr>
            <a:xfrm rot="16200000" flipH="1">
              <a:off x="143" y="2652"/>
              <a:ext cx="662" cy="52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Arrow Connector 107"/>
            <p:cNvCxnSpPr>
              <a:stCxn id="8209" idx="4"/>
              <a:endCxn id="8203" idx="0"/>
            </p:cNvCxnSpPr>
            <p:nvPr/>
          </p:nvCxnSpPr>
          <p:spPr>
            <a:xfrm rot="5400000">
              <a:off x="467" y="2535"/>
              <a:ext cx="979" cy="441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14" name="Oval 77"/>
            <p:cNvSpPr>
              <a:spLocks noChangeArrowheads="1"/>
            </p:cNvSpPr>
            <p:nvPr/>
          </p:nvSpPr>
          <p:spPr bwMode="auto">
            <a:xfrm>
              <a:off x="2040" y="1995"/>
              <a:ext cx="403" cy="40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1600" b="1">
                  <a:latin typeface="Arial" panose="020B0604020202020204" pitchFamily="34" charset="0"/>
                </a:rPr>
                <a:t>C</a:t>
              </a:r>
              <a:r>
                <a:rPr lang="nl-NL" sz="1600" b="1" baseline="-25000">
                  <a:latin typeface="Arial" panose="020B0604020202020204" pitchFamily="34" charset="0"/>
                </a:rPr>
                <a:t>u</a:t>
              </a:r>
            </a:p>
          </p:txBody>
        </p:sp>
        <p:sp>
          <p:nvSpPr>
            <p:cNvPr id="8215" name="Oval 77"/>
            <p:cNvSpPr>
              <a:spLocks noChangeArrowheads="1"/>
            </p:cNvSpPr>
            <p:nvPr/>
          </p:nvSpPr>
          <p:spPr bwMode="auto">
            <a:xfrm>
              <a:off x="2520" y="2179"/>
              <a:ext cx="403" cy="40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1600" b="1">
                  <a:latin typeface="Arial" panose="020B0604020202020204" pitchFamily="34" charset="0"/>
                </a:rPr>
                <a:t>A</a:t>
              </a:r>
              <a:r>
                <a:rPr lang="nl-NL" sz="1600" b="1" baseline="-25000">
                  <a:latin typeface="Arial" panose="020B0604020202020204" pitchFamily="34" charset="0"/>
                </a:rPr>
                <a:t>u</a:t>
              </a:r>
            </a:p>
          </p:txBody>
        </p:sp>
        <p:cxnSp>
          <p:nvCxnSpPr>
            <p:cNvPr id="112" name="Straight Arrow Connector 111"/>
            <p:cNvCxnSpPr>
              <a:stCxn id="8214" idx="4"/>
              <a:endCxn id="8199" idx="0"/>
            </p:cNvCxnSpPr>
            <p:nvPr/>
          </p:nvCxnSpPr>
          <p:spPr>
            <a:xfrm rot="5400000">
              <a:off x="1827" y="2806"/>
              <a:ext cx="847" cy="6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Arrow Connector 113"/>
            <p:cNvCxnSpPr>
              <a:stCxn id="8215" idx="4"/>
              <a:endCxn id="8199" idx="0"/>
            </p:cNvCxnSpPr>
            <p:nvPr/>
          </p:nvCxnSpPr>
          <p:spPr>
            <a:xfrm rot="5400000">
              <a:off x="2147" y="2672"/>
              <a:ext cx="662" cy="485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18" name="Text Box 83"/>
            <p:cNvSpPr txBox="1">
              <a:spLocks noChangeArrowheads="1"/>
            </p:cNvSpPr>
            <p:nvPr/>
          </p:nvSpPr>
          <p:spPr bwMode="auto">
            <a:xfrm rot="1837485">
              <a:off x="1070" y="2743"/>
              <a:ext cx="598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 dirty="0">
                  <a:latin typeface="Arial" panose="020B0604020202020204" pitchFamily="34" charset="0"/>
                </a:rPr>
                <a:t>c</a:t>
              </a:r>
              <a:r>
                <a:rPr lang="nl-NL" sz="1200" baseline="-25000" dirty="0">
                  <a:latin typeface="Arial" panose="020B0604020202020204" pitchFamily="34" charset="0"/>
                </a:rPr>
                <a:t>c</a:t>
              </a:r>
              <a:r>
                <a:rPr lang="nl-NL" sz="1200" dirty="0">
                  <a:latin typeface="Arial" panose="020B0604020202020204" pitchFamily="34" charset="0"/>
                </a:rPr>
                <a:t> + </a:t>
              </a:r>
              <a:r>
                <a:rPr lang="nl-NL" sz="1200" dirty="0" smtClean="0">
                  <a:latin typeface="Arial" panose="020B0604020202020204" pitchFamily="34" charset="0"/>
                </a:rPr>
                <a:t>b</a:t>
              </a:r>
              <a:r>
                <a:rPr lang="nl-NL" sz="1200" baseline="-25000" dirty="0" smtClean="0">
                  <a:latin typeface="Arial" panose="020B0604020202020204" pitchFamily="34" charset="0"/>
                </a:rPr>
                <a:t>cc</a:t>
              </a:r>
              <a:r>
                <a:rPr lang="nl-NL" sz="1200" dirty="0" smtClean="0">
                  <a:latin typeface="Arial" panose="020B0604020202020204" pitchFamily="34" charset="0"/>
                </a:rPr>
                <a:t>*</a:t>
              </a:r>
              <a:r>
                <a:rPr lang="nl-NL" sz="12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M</a:t>
              </a:r>
              <a:r>
                <a:rPr lang="nl-NL" sz="1200" b="1" dirty="0" smtClean="0">
                  <a:solidFill>
                    <a:srgbClr val="FF0000"/>
                  </a:solidFill>
                  <a:latin typeface="Arial" panose="020B0604020202020204" pitchFamily="34" charset="0"/>
                </a:rPr>
                <a:t>1</a:t>
              </a:r>
              <a:endParaRPr lang="nl-NL" sz="12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19" name="Text Box 83"/>
            <p:cNvSpPr txBox="1">
              <a:spLocks noChangeArrowheads="1"/>
            </p:cNvSpPr>
            <p:nvPr/>
          </p:nvSpPr>
          <p:spPr bwMode="auto">
            <a:xfrm rot="1026321">
              <a:off x="1061" y="2929"/>
              <a:ext cx="607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 dirty="0">
                  <a:latin typeface="Arial" panose="020B0604020202020204" pitchFamily="34" charset="0"/>
                </a:rPr>
                <a:t>e</a:t>
              </a:r>
              <a:r>
                <a:rPr lang="nl-NL" sz="1200" baseline="-25000" dirty="0">
                  <a:latin typeface="Arial" panose="020B0604020202020204" pitchFamily="34" charset="0"/>
                </a:rPr>
                <a:t>c</a:t>
              </a:r>
              <a:r>
                <a:rPr lang="nl-NL" sz="1200" dirty="0">
                  <a:latin typeface="Arial" panose="020B0604020202020204" pitchFamily="34" charset="0"/>
                </a:rPr>
                <a:t> + </a:t>
              </a:r>
              <a:r>
                <a:rPr lang="nl-NL" sz="1200" dirty="0" smtClean="0">
                  <a:latin typeface="Arial" panose="020B0604020202020204" pitchFamily="34" charset="0"/>
                </a:rPr>
                <a:t>b</a:t>
              </a:r>
              <a:r>
                <a:rPr lang="nl-NL" sz="1200" baseline="-25000" dirty="0" smtClean="0">
                  <a:latin typeface="Arial" panose="020B0604020202020204" pitchFamily="34" charset="0"/>
                </a:rPr>
                <a:t>ec</a:t>
              </a:r>
              <a:r>
                <a:rPr lang="nl-NL" sz="1200" dirty="0" smtClean="0">
                  <a:latin typeface="Arial" panose="020B0604020202020204" pitchFamily="34" charset="0"/>
                </a:rPr>
                <a:t>*</a:t>
              </a:r>
              <a:r>
                <a:rPr lang="nl-NL" sz="12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M</a:t>
              </a:r>
              <a:r>
                <a:rPr lang="nl-NL" sz="1200" b="1" dirty="0" smtClean="0">
                  <a:solidFill>
                    <a:srgbClr val="FF0000"/>
                  </a:solidFill>
                  <a:latin typeface="Arial" panose="020B0604020202020204" pitchFamily="34" charset="0"/>
                </a:rPr>
                <a:t>1</a:t>
              </a:r>
              <a:endParaRPr lang="nl-NL" sz="12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20" name="Text Box 83"/>
            <p:cNvSpPr txBox="1">
              <a:spLocks noChangeArrowheads="1"/>
            </p:cNvSpPr>
            <p:nvPr/>
          </p:nvSpPr>
          <p:spPr bwMode="auto">
            <a:xfrm>
              <a:off x="552" y="2851"/>
              <a:ext cx="217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>
                  <a:latin typeface="Arial" panose="020B0604020202020204" pitchFamily="34" charset="0"/>
                </a:rPr>
                <a:t>c</a:t>
              </a:r>
              <a:r>
                <a:rPr lang="nl-NL" sz="1200" baseline="-25000">
                  <a:latin typeface="Arial" panose="020B0604020202020204" pitchFamily="34" charset="0"/>
                </a:rPr>
                <a:t>m</a:t>
              </a:r>
              <a:endParaRPr lang="nl-NL" sz="1200">
                <a:solidFill>
                  <a:srgbClr val="F9353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21" name="Text Box 83"/>
            <p:cNvSpPr txBox="1">
              <a:spLocks noChangeArrowheads="1"/>
            </p:cNvSpPr>
            <p:nvPr/>
          </p:nvSpPr>
          <p:spPr bwMode="auto">
            <a:xfrm>
              <a:off x="413" y="2965"/>
              <a:ext cx="22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>
                  <a:latin typeface="Arial" panose="020B0604020202020204" pitchFamily="34" charset="0"/>
                </a:rPr>
                <a:t>e</a:t>
              </a:r>
              <a:r>
                <a:rPr lang="nl-NL" sz="1200" baseline="-25000">
                  <a:latin typeface="Arial" panose="020B0604020202020204" pitchFamily="34" charset="0"/>
                </a:rPr>
                <a:t>m</a:t>
              </a:r>
              <a:endParaRPr lang="nl-NL" sz="1200">
                <a:solidFill>
                  <a:srgbClr val="F9353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22" name="Text Box 83"/>
            <p:cNvSpPr txBox="1">
              <a:spLocks noChangeArrowheads="1"/>
            </p:cNvSpPr>
            <p:nvPr/>
          </p:nvSpPr>
          <p:spPr bwMode="auto">
            <a:xfrm>
              <a:off x="2003" y="2552"/>
              <a:ext cx="60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 dirty="0">
                  <a:latin typeface="Arial" panose="020B0604020202020204" pitchFamily="34" charset="0"/>
                </a:rPr>
                <a:t>c</a:t>
              </a:r>
              <a:r>
                <a:rPr lang="nl-NL" sz="1200" baseline="-25000" dirty="0">
                  <a:latin typeface="Arial" panose="020B0604020202020204" pitchFamily="34" charset="0"/>
                </a:rPr>
                <a:t>u</a:t>
              </a:r>
              <a:r>
                <a:rPr lang="nl-NL" sz="1200" dirty="0">
                  <a:latin typeface="Arial" panose="020B0604020202020204" pitchFamily="34" charset="0"/>
                </a:rPr>
                <a:t> + </a:t>
              </a:r>
              <a:r>
                <a:rPr lang="nl-NL" sz="1200" dirty="0" smtClean="0">
                  <a:latin typeface="Arial" panose="020B0604020202020204" pitchFamily="34" charset="0"/>
                </a:rPr>
                <a:t>b</a:t>
              </a:r>
              <a:r>
                <a:rPr lang="nl-NL" sz="1200" baseline="-25000" dirty="0" smtClean="0">
                  <a:latin typeface="Arial" panose="020B0604020202020204" pitchFamily="34" charset="0"/>
                </a:rPr>
                <a:t>cu</a:t>
              </a:r>
              <a:r>
                <a:rPr lang="nl-NL" sz="1200" dirty="0" smtClean="0">
                  <a:latin typeface="Arial" panose="020B0604020202020204" pitchFamily="34" charset="0"/>
                </a:rPr>
                <a:t>*</a:t>
              </a:r>
              <a:r>
                <a:rPr lang="nl-NL" sz="12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M</a:t>
              </a:r>
              <a:r>
                <a:rPr lang="nl-NL" sz="1200" b="1" dirty="0" smtClean="0">
                  <a:solidFill>
                    <a:srgbClr val="FF0000"/>
                  </a:solidFill>
                  <a:latin typeface="Arial" panose="020B0604020202020204" pitchFamily="34" charset="0"/>
                </a:rPr>
                <a:t>1</a:t>
              </a:r>
              <a:endParaRPr lang="nl-NL" sz="12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23" name="Text Box 83"/>
            <p:cNvSpPr txBox="1">
              <a:spLocks noChangeArrowheads="1"/>
            </p:cNvSpPr>
            <p:nvPr/>
          </p:nvSpPr>
          <p:spPr bwMode="auto">
            <a:xfrm>
              <a:off x="1501" y="2345"/>
              <a:ext cx="61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 dirty="0">
                  <a:latin typeface="Arial" panose="020B0604020202020204" pitchFamily="34" charset="0"/>
                </a:rPr>
                <a:t>e</a:t>
              </a:r>
              <a:r>
                <a:rPr lang="nl-NL" sz="1200" baseline="-25000" dirty="0">
                  <a:latin typeface="Arial" panose="020B0604020202020204" pitchFamily="34" charset="0"/>
                </a:rPr>
                <a:t>u</a:t>
              </a:r>
              <a:r>
                <a:rPr lang="nl-NL" sz="1200" dirty="0">
                  <a:latin typeface="Arial" panose="020B0604020202020204" pitchFamily="34" charset="0"/>
                </a:rPr>
                <a:t> + </a:t>
              </a:r>
              <a:r>
                <a:rPr lang="nl-NL" sz="1200" dirty="0" smtClean="0">
                  <a:latin typeface="Arial" panose="020B0604020202020204" pitchFamily="34" charset="0"/>
                </a:rPr>
                <a:t>b</a:t>
              </a:r>
              <a:r>
                <a:rPr lang="nl-NL" sz="1200" baseline="-25000" dirty="0" smtClean="0">
                  <a:latin typeface="Arial" panose="020B0604020202020204" pitchFamily="34" charset="0"/>
                </a:rPr>
                <a:t>eu</a:t>
              </a:r>
              <a:r>
                <a:rPr lang="nl-NL" sz="1200" dirty="0" smtClean="0">
                  <a:latin typeface="Arial" panose="020B0604020202020204" pitchFamily="34" charset="0"/>
                </a:rPr>
                <a:t>*</a:t>
              </a:r>
              <a:r>
                <a:rPr lang="nl-NL" sz="12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M</a:t>
              </a:r>
              <a:r>
                <a:rPr lang="nl-NL" sz="1200" b="1" dirty="0" smtClean="0">
                  <a:solidFill>
                    <a:srgbClr val="FF0000"/>
                  </a:solidFill>
                  <a:latin typeface="Arial" panose="020B0604020202020204" pitchFamily="34" charset="0"/>
                </a:rPr>
                <a:t>1</a:t>
              </a:r>
              <a:endParaRPr lang="nl-NL" sz="12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24" name="Rectangle 78"/>
            <p:cNvSpPr>
              <a:spLocks noChangeArrowheads="1"/>
            </p:cNvSpPr>
            <p:nvPr/>
          </p:nvSpPr>
          <p:spPr bwMode="auto">
            <a:xfrm>
              <a:off x="3446" y="3242"/>
              <a:ext cx="488" cy="43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2000" b="1">
                  <a:latin typeface="Arial" panose="020B0604020202020204" pitchFamily="34" charset="0"/>
                </a:rPr>
                <a:t>T2</a:t>
              </a:r>
            </a:p>
          </p:txBody>
        </p:sp>
        <p:sp>
          <p:nvSpPr>
            <p:cNvPr id="8225" name="Oval 77"/>
            <p:cNvSpPr>
              <a:spLocks noChangeArrowheads="1"/>
            </p:cNvSpPr>
            <p:nvPr/>
          </p:nvSpPr>
          <p:spPr bwMode="auto">
            <a:xfrm>
              <a:off x="3092" y="2181"/>
              <a:ext cx="403" cy="40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1600" b="1">
                  <a:latin typeface="Arial" panose="020B0604020202020204" pitchFamily="34" charset="0"/>
                </a:rPr>
                <a:t>A</a:t>
              </a:r>
              <a:r>
                <a:rPr lang="nl-NL" sz="1600" b="1" baseline="-25000">
                  <a:latin typeface="Arial" panose="020B0604020202020204" pitchFamily="34" charset="0"/>
                </a:rPr>
                <a:t>u</a:t>
              </a:r>
            </a:p>
          </p:txBody>
        </p:sp>
        <p:sp>
          <p:nvSpPr>
            <p:cNvPr id="8226" name="Oval 77"/>
            <p:cNvSpPr>
              <a:spLocks noChangeArrowheads="1"/>
            </p:cNvSpPr>
            <p:nvPr/>
          </p:nvSpPr>
          <p:spPr bwMode="auto">
            <a:xfrm>
              <a:off x="3495" y="1999"/>
              <a:ext cx="403" cy="40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1600" b="1">
                  <a:latin typeface="Arial" panose="020B0604020202020204" pitchFamily="34" charset="0"/>
                </a:rPr>
                <a:t>C</a:t>
              </a:r>
              <a:r>
                <a:rPr lang="nl-NL" sz="1600" b="1" baseline="-25000">
                  <a:latin typeface="Arial" panose="020B0604020202020204" pitchFamily="34" charset="0"/>
                </a:rPr>
                <a:t>u</a:t>
              </a:r>
            </a:p>
          </p:txBody>
        </p:sp>
        <p:sp>
          <p:nvSpPr>
            <p:cNvPr id="8227" name="Oval 77"/>
            <p:cNvSpPr>
              <a:spLocks noChangeArrowheads="1"/>
            </p:cNvSpPr>
            <p:nvPr/>
          </p:nvSpPr>
          <p:spPr bwMode="auto">
            <a:xfrm>
              <a:off x="3908" y="1853"/>
              <a:ext cx="403" cy="40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1600" b="1">
                  <a:latin typeface="Arial" panose="020B0604020202020204" pitchFamily="34" charset="0"/>
                </a:rPr>
                <a:t>E</a:t>
              </a:r>
              <a:r>
                <a:rPr lang="nl-NL" sz="1600" b="1" baseline="-25000">
                  <a:latin typeface="Arial" panose="020B0604020202020204" pitchFamily="34" charset="0"/>
                </a:rPr>
                <a:t>u</a:t>
              </a:r>
            </a:p>
          </p:txBody>
        </p:sp>
        <p:cxnSp>
          <p:nvCxnSpPr>
            <p:cNvPr id="8228" name="AutoShape 149"/>
            <p:cNvCxnSpPr>
              <a:cxnSpLocks noChangeShapeType="1"/>
              <a:stCxn id="8225" idx="4"/>
              <a:endCxn id="8224" idx="0"/>
            </p:cNvCxnSpPr>
            <p:nvPr/>
          </p:nvCxnSpPr>
          <p:spPr bwMode="auto">
            <a:xfrm>
              <a:off x="3294" y="2584"/>
              <a:ext cx="396" cy="6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29" name="AutoShape 150"/>
            <p:cNvCxnSpPr>
              <a:cxnSpLocks noChangeShapeType="1"/>
              <a:stCxn id="8226" idx="4"/>
              <a:endCxn id="8224" idx="0"/>
            </p:cNvCxnSpPr>
            <p:nvPr/>
          </p:nvCxnSpPr>
          <p:spPr bwMode="auto">
            <a:xfrm flipH="1">
              <a:off x="3690" y="2402"/>
              <a:ext cx="7" cy="8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30" name="AutoShape 151"/>
            <p:cNvCxnSpPr>
              <a:cxnSpLocks noChangeShapeType="1"/>
              <a:stCxn id="8227" idx="4"/>
              <a:endCxn id="8224" idx="0"/>
            </p:cNvCxnSpPr>
            <p:nvPr/>
          </p:nvCxnSpPr>
          <p:spPr bwMode="auto">
            <a:xfrm flipH="1">
              <a:off x="3690" y="2257"/>
              <a:ext cx="420" cy="98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231" name="Text Box 83"/>
            <p:cNvSpPr txBox="1">
              <a:spLocks noChangeArrowheads="1"/>
            </p:cNvSpPr>
            <p:nvPr/>
          </p:nvSpPr>
          <p:spPr bwMode="auto">
            <a:xfrm>
              <a:off x="3714" y="2335"/>
              <a:ext cx="61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 dirty="0">
                  <a:latin typeface="Arial" panose="020B0604020202020204" pitchFamily="34" charset="0"/>
                </a:rPr>
                <a:t>e</a:t>
              </a:r>
              <a:r>
                <a:rPr lang="nl-NL" sz="1200" baseline="-25000" dirty="0">
                  <a:latin typeface="Arial" panose="020B0604020202020204" pitchFamily="34" charset="0"/>
                </a:rPr>
                <a:t>u</a:t>
              </a:r>
              <a:r>
                <a:rPr lang="nl-NL" sz="1200" dirty="0">
                  <a:latin typeface="Arial" panose="020B0604020202020204" pitchFamily="34" charset="0"/>
                </a:rPr>
                <a:t> + </a:t>
              </a:r>
              <a:r>
                <a:rPr lang="nl-NL" sz="1200" dirty="0" smtClean="0">
                  <a:latin typeface="Arial" panose="020B0604020202020204" pitchFamily="34" charset="0"/>
                </a:rPr>
                <a:t>b</a:t>
              </a:r>
              <a:r>
                <a:rPr lang="nl-NL" sz="1200" baseline="-25000" dirty="0" smtClean="0">
                  <a:latin typeface="Arial" panose="020B0604020202020204" pitchFamily="34" charset="0"/>
                </a:rPr>
                <a:t>eu</a:t>
              </a:r>
              <a:r>
                <a:rPr lang="nl-NL" sz="1200" dirty="0" smtClean="0">
                  <a:latin typeface="Arial" panose="020B0604020202020204" pitchFamily="34" charset="0"/>
                </a:rPr>
                <a:t>*</a:t>
              </a:r>
              <a:r>
                <a:rPr lang="nl-NL" sz="12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M</a:t>
              </a:r>
              <a:r>
                <a:rPr lang="nl-NL" sz="1200" b="1" dirty="0" smtClean="0">
                  <a:solidFill>
                    <a:srgbClr val="FF0000"/>
                  </a:solidFill>
                  <a:latin typeface="Arial" panose="020B0604020202020204" pitchFamily="34" charset="0"/>
                </a:rPr>
                <a:t>2</a:t>
              </a:r>
              <a:endParaRPr lang="nl-NL" sz="12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32" name="Text Box 83"/>
            <p:cNvSpPr txBox="1">
              <a:spLocks noChangeArrowheads="1"/>
            </p:cNvSpPr>
            <p:nvPr/>
          </p:nvSpPr>
          <p:spPr bwMode="auto">
            <a:xfrm>
              <a:off x="3296" y="2544"/>
              <a:ext cx="60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 dirty="0">
                  <a:latin typeface="Arial" panose="020B0604020202020204" pitchFamily="34" charset="0"/>
                </a:rPr>
                <a:t>c</a:t>
              </a:r>
              <a:r>
                <a:rPr lang="nl-NL" sz="1200" baseline="-25000" dirty="0">
                  <a:latin typeface="Arial" panose="020B0604020202020204" pitchFamily="34" charset="0"/>
                </a:rPr>
                <a:t>u</a:t>
              </a:r>
              <a:r>
                <a:rPr lang="nl-NL" sz="1200" dirty="0">
                  <a:latin typeface="Arial" panose="020B0604020202020204" pitchFamily="34" charset="0"/>
                </a:rPr>
                <a:t> + </a:t>
              </a:r>
              <a:r>
                <a:rPr lang="nl-NL" sz="1200" dirty="0" smtClean="0">
                  <a:latin typeface="Arial" panose="020B0604020202020204" pitchFamily="34" charset="0"/>
                </a:rPr>
                <a:t>b</a:t>
              </a:r>
              <a:r>
                <a:rPr lang="nl-NL" sz="1200" baseline="-25000" dirty="0" smtClean="0">
                  <a:latin typeface="Arial" panose="020B0604020202020204" pitchFamily="34" charset="0"/>
                </a:rPr>
                <a:t>cu</a:t>
              </a:r>
              <a:r>
                <a:rPr lang="nl-NL" sz="1200" dirty="0" smtClean="0">
                  <a:latin typeface="Arial" panose="020B0604020202020204" pitchFamily="34" charset="0"/>
                </a:rPr>
                <a:t>*</a:t>
              </a:r>
              <a:r>
                <a:rPr lang="nl-NL" sz="12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M</a:t>
              </a:r>
              <a:r>
                <a:rPr lang="nl-NL" sz="1200" b="1" dirty="0" smtClean="0">
                  <a:solidFill>
                    <a:srgbClr val="FF0000"/>
                  </a:solidFill>
                  <a:latin typeface="Arial" panose="020B0604020202020204" pitchFamily="34" charset="0"/>
                </a:rPr>
                <a:t>2</a:t>
              </a:r>
              <a:endParaRPr lang="nl-NL" sz="12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33" name="Text Box 83"/>
            <p:cNvSpPr txBox="1">
              <a:spLocks noChangeArrowheads="1"/>
            </p:cNvSpPr>
            <p:nvPr/>
          </p:nvSpPr>
          <p:spPr bwMode="auto">
            <a:xfrm>
              <a:off x="3022" y="2832"/>
              <a:ext cx="61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 dirty="0">
                  <a:latin typeface="Arial" panose="020B0604020202020204" pitchFamily="34" charset="0"/>
                </a:rPr>
                <a:t>a</a:t>
              </a:r>
              <a:r>
                <a:rPr lang="nl-NL" sz="1200" baseline="-25000" dirty="0">
                  <a:latin typeface="Arial" panose="020B0604020202020204" pitchFamily="34" charset="0"/>
                </a:rPr>
                <a:t>u</a:t>
              </a:r>
              <a:r>
                <a:rPr lang="nl-NL" sz="1200" dirty="0">
                  <a:latin typeface="Arial" panose="020B0604020202020204" pitchFamily="34" charset="0"/>
                </a:rPr>
                <a:t> + </a:t>
              </a:r>
              <a:r>
                <a:rPr lang="nl-NL" sz="1200" dirty="0" smtClean="0">
                  <a:latin typeface="Arial" panose="020B0604020202020204" pitchFamily="34" charset="0"/>
                </a:rPr>
                <a:t>b</a:t>
              </a:r>
              <a:r>
                <a:rPr lang="nl-NL" sz="1200" baseline="-25000" dirty="0" smtClean="0">
                  <a:latin typeface="Arial" panose="020B0604020202020204" pitchFamily="34" charset="0"/>
                </a:rPr>
                <a:t>au</a:t>
              </a:r>
              <a:r>
                <a:rPr lang="nl-NL" sz="1200" dirty="0" smtClean="0">
                  <a:latin typeface="Arial" panose="020B0604020202020204" pitchFamily="34" charset="0"/>
                </a:rPr>
                <a:t>*</a:t>
              </a:r>
              <a:r>
                <a:rPr lang="nl-NL" sz="12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M</a:t>
              </a:r>
              <a:r>
                <a:rPr lang="nl-NL" sz="1200" b="1" dirty="0" smtClean="0">
                  <a:solidFill>
                    <a:srgbClr val="FF0000"/>
                  </a:solidFill>
                  <a:latin typeface="Arial" panose="020B0604020202020204" pitchFamily="34" charset="0"/>
                </a:rPr>
                <a:t>2</a:t>
              </a:r>
              <a:endParaRPr lang="nl-NL" sz="12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34" name="Rectangle 95"/>
            <p:cNvSpPr>
              <a:spLocks noChangeArrowheads="1"/>
            </p:cNvSpPr>
            <p:nvPr/>
          </p:nvSpPr>
          <p:spPr bwMode="auto">
            <a:xfrm>
              <a:off x="4840" y="3240"/>
              <a:ext cx="488" cy="43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2000" b="1">
                  <a:latin typeface="Arial" panose="020B0604020202020204" pitchFamily="34" charset="0"/>
                </a:rPr>
                <a:t>M2</a:t>
              </a:r>
            </a:p>
          </p:txBody>
        </p:sp>
        <p:sp>
          <p:nvSpPr>
            <p:cNvPr id="8235" name="Oval 94"/>
            <p:cNvSpPr>
              <a:spLocks noChangeArrowheads="1"/>
            </p:cNvSpPr>
            <p:nvPr/>
          </p:nvSpPr>
          <p:spPr bwMode="auto">
            <a:xfrm>
              <a:off x="4805" y="1989"/>
              <a:ext cx="404" cy="40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1600" b="1">
                  <a:latin typeface="Arial" panose="020B0604020202020204" pitchFamily="34" charset="0"/>
                </a:rPr>
                <a:t>C</a:t>
              </a:r>
              <a:r>
                <a:rPr lang="nl-NL" sz="1600" b="1" baseline="-25000">
                  <a:latin typeface="Arial" panose="020B0604020202020204" pitchFamily="34" charset="0"/>
                </a:rPr>
                <a:t>c</a:t>
              </a:r>
            </a:p>
          </p:txBody>
        </p:sp>
        <p:sp>
          <p:nvSpPr>
            <p:cNvPr id="8236" name="Oval 94"/>
            <p:cNvSpPr>
              <a:spLocks noChangeArrowheads="1"/>
            </p:cNvSpPr>
            <p:nvPr/>
          </p:nvSpPr>
          <p:spPr bwMode="auto">
            <a:xfrm>
              <a:off x="5234" y="2176"/>
              <a:ext cx="403" cy="40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1600" b="1">
                  <a:latin typeface="Arial" panose="020B0604020202020204" pitchFamily="34" charset="0"/>
                </a:rPr>
                <a:t>E</a:t>
              </a:r>
              <a:r>
                <a:rPr lang="nl-NL" sz="1600" b="1" baseline="-25000">
                  <a:latin typeface="Arial" panose="020B0604020202020204" pitchFamily="34" charset="0"/>
                </a:rPr>
                <a:t>c</a:t>
              </a:r>
            </a:p>
          </p:txBody>
        </p:sp>
        <p:sp>
          <p:nvSpPr>
            <p:cNvPr id="8237" name="Oval 94"/>
            <p:cNvSpPr>
              <a:spLocks noChangeArrowheads="1"/>
            </p:cNvSpPr>
            <p:nvPr/>
          </p:nvSpPr>
          <p:spPr bwMode="auto">
            <a:xfrm>
              <a:off x="4362" y="1860"/>
              <a:ext cx="403" cy="40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1600" b="1">
                  <a:latin typeface="Arial" panose="020B0604020202020204" pitchFamily="34" charset="0"/>
                </a:rPr>
                <a:t>A</a:t>
              </a:r>
              <a:r>
                <a:rPr lang="nl-NL" sz="1600" b="1" baseline="-25000">
                  <a:latin typeface="Arial" panose="020B0604020202020204" pitchFamily="34" charset="0"/>
                </a:rPr>
                <a:t>c</a:t>
              </a:r>
            </a:p>
          </p:txBody>
        </p:sp>
        <p:cxnSp>
          <p:nvCxnSpPr>
            <p:cNvPr id="8238" name="AutoShape 172"/>
            <p:cNvCxnSpPr>
              <a:cxnSpLocks noChangeShapeType="1"/>
              <a:stCxn id="8237" idx="4"/>
              <a:endCxn id="8234" idx="0"/>
            </p:cNvCxnSpPr>
            <p:nvPr/>
          </p:nvCxnSpPr>
          <p:spPr bwMode="auto">
            <a:xfrm>
              <a:off x="4564" y="2263"/>
              <a:ext cx="520" cy="97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39" name="AutoShape 173"/>
            <p:cNvCxnSpPr>
              <a:cxnSpLocks noChangeShapeType="1"/>
              <a:stCxn id="8235" idx="4"/>
              <a:endCxn id="8234" idx="0"/>
            </p:cNvCxnSpPr>
            <p:nvPr/>
          </p:nvCxnSpPr>
          <p:spPr bwMode="auto">
            <a:xfrm>
              <a:off x="5007" y="2392"/>
              <a:ext cx="77" cy="84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40" name="AutoShape 174"/>
            <p:cNvCxnSpPr>
              <a:cxnSpLocks noChangeShapeType="1"/>
              <a:stCxn id="8236" idx="4"/>
              <a:endCxn id="8234" idx="0"/>
            </p:cNvCxnSpPr>
            <p:nvPr/>
          </p:nvCxnSpPr>
          <p:spPr bwMode="auto">
            <a:xfrm flipH="1">
              <a:off x="5084" y="2580"/>
              <a:ext cx="352" cy="66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41" name="AutoShape 175"/>
            <p:cNvCxnSpPr>
              <a:cxnSpLocks noChangeShapeType="1"/>
              <a:stCxn id="8237" idx="4"/>
              <a:endCxn id="8224" idx="0"/>
            </p:cNvCxnSpPr>
            <p:nvPr/>
          </p:nvCxnSpPr>
          <p:spPr bwMode="auto">
            <a:xfrm flipH="1">
              <a:off x="3690" y="2263"/>
              <a:ext cx="874" cy="97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42" name="AutoShape 176"/>
            <p:cNvCxnSpPr>
              <a:cxnSpLocks noChangeShapeType="1"/>
              <a:stCxn id="8235" idx="4"/>
              <a:endCxn id="8224" idx="0"/>
            </p:cNvCxnSpPr>
            <p:nvPr/>
          </p:nvCxnSpPr>
          <p:spPr bwMode="auto">
            <a:xfrm flipH="1">
              <a:off x="3690" y="2392"/>
              <a:ext cx="1317" cy="8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43" name="AutoShape 177"/>
            <p:cNvCxnSpPr>
              <a:cxnSpLocks noChangeShapeType="1"/>
              <a:stCxn id="8236" idx="4"/>
              <a:endCxn id="8224" idx="0"/>
            </p:cNvCxnSpPr>
            <p:nvPr/>
          </p:nvCxnSpPr>
          <p:spPr bwMode="auto">
            <a:xfrm flipH="1">
              <a:off x="3690" y="2580"/>
              <a:ext cx="1746" cy="6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244" name="Text Box 83"/>
            <p:cNvSpPr txBox="1">
              <a:spLocks noChangeArrowheads="1"/>
            </p:cNvSpPr>
            <p:nvPr/>
          </p:nvSpPr>
          <p:spPr bwMode="auto">
            <a:xfrm>
              <a:off x="4818" y="2973"/>
              <a:ext cx="22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>
                  <a:latin typeface="Arial" panose="020B0604020202020204" pitchFamily="34" charset="0"/>
                </a:rPr>
                <a:t>a</a:t>
              </a:r>
              <a:r>
                <a:rPr lang="nl-NL" sz="1200" baseline="-25000">
                  <a:latin typeface="Arial" panose="020B0604020202020204" pitchFamily="34" charset="0"/>
                </a:rPr>
                <a:t>m</a:t>
              </a:r>
              <a:endParaRPr lang="nl-NL" sz="1200">
                <a:solidFill>
                  <a:srgbClr val="F9353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45" name="Text Box 83"/>
            <p:cNvSpPr txBox="1">
              <a:spLocks noChangeArrowheads="1"/>
            </p:cNvSpPr>
            <p:nvPr/>
          </p:nvSpPr>
          <p:spPr bwMode="auto">
            <a:xfrm>
              <a:off x="5122" y="2997"/>
              <a:ext cx="22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>
                  <a:latin typeface="Arial" panose="020B0604020202020204" pitchFamily="34" charset="0"/>
                </a:rPr>
                <a:t>e</a:t>
              </a:r>
              <a:r>
                <a:rPr lang="nl-NL" sz="1200" baseline="-25000">
                  <a:latin typeface="Arial" panose="020B0604020202020204" pitchFamily="34" charset="0"/>
                </a:rPr>
                <a:t>m</a:t>
              </a:r>
              <a:endParaRPr lang="nl-NL" sz="1200">
                <a:solidFill>
                  <a:srgbClr val="F9353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46" name="Text Box 83"/>
            <p:cNvSpPr txBox="1">
              <a:spLocks noChangeArrowheads="1"/>
            </p:cNvSpPr>
            <p:nvPr/>
          </p:nvSpPr>
          <p:spPr bwMode="auto">
            <a:xfrm>
              <a:off x="5015" y="2838"/>
              <a:ext cx="217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>
                  <a:latin typeface="Arial" panose="020B0604020202020204" pitchFamily="34" charset="0"/>
                </a:rPr>
                <a:t>c</a:t>
              </a:r>
              <a:r>
                <a:rPr lang="nl-NL" sz="1200" baseline="-25000">
                  <a:latin typeface="Arial" panose="020B0604020202020204" pitchFamily="34" charset="0"/>
                </a:rPr>
                <a:t>m</a:t>
              </a:r>
              <a:endParaRPr lang="nl-NL" sz="1200">
                <a:solidFill>
                  <a:srgbClr val="F9353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47" name="Text Box 83"/>
            <p:cNvSpPr txBox="1">
              <a:spLocks noChangeArrowheads="1"/>
            </p:cNvSpPr>
            <p:nvPr/>
          </p:nvSpPr>
          <p:spPr bwMode="auto">
            <a:xfrm rot="20352740">
              <a:off x="4186" y="2924"/>
              <a:ext cx="607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 dirty="0">
                  <a:latin typeface="Arial" panose="020B0604020202020204" pitchFamily="34" charset="0"/>
                </a:rPr>
                <a:t>e</a:t>
              </a:r>
              <a:r>
                <a:rPr lang="nl-NL" sz="1200" baseline="-25000" dirty="0">
                  <a:latin typeface="Arial" panose="020B0604020202020204" pitchFamily="34" charset="0"/>
                </a:rPr>
                <a:t>c</a:t>
              </a:r>
              <a:r>
                <a:rPr lang="nl-NL" sz="1200" dirty="0">
                  <a:latin typeface="Arial" panose="020B0604020202020204" pitchFamily="34" charset="0"/>
                </a:rPr>
                <a:t> + </a:t>
              </a:r>
              <a:r>
                <a:rPr lang="nl-NL" sz="1200" dirty="0" smtClean="0">
                  <a:latin typeface="Arial" panose="020B0604020202020204" pitchFamily="34" charset="0"/>
                </a:rPr>
                <a:t>b</a:t>
              </a:r>
              <a:r>
                <a:rPr lang="nl-NL" sz="1200" baseline="-25000" dirty="0" smtClean="0">
                  <a:latin typeface="Arial" panose="020B0604020202020204" pitchFamily="34" charset="0"/>
                </a:rPr>
                <a:t>ec</a:t>
              </a:r>
              <a:r>
                <a:rPr lang="nl-NL" sz="1200" dirty="0" smtClean="0">
                  <a:latin typeface="Arial" panose="020B0604020202020204" pitchFamily="34" charset="0"/>
                </a:rPr>
                <a:t>*</a:t>
              </a:r>
              <a:r>
                <a:rPr lang="nl-NL" sz="12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M</a:t>
              </a:r>
              <a:r>
                <a:rPr lang="nl-NL" sz="1200" b="1" dirty="0" smtClean="0">
                  <a:solidFill>
                    <a:srgbClr val="FF0000"/>
                  </a:solidFill>
                  <a:latin typeface="Arial" panose="020B0604020202020204" pitchFamily="34" charset="0"/>
                </a:rPr>
                <a:t>2</a:t>
              </a:r>
              <a:endParaRPr lang="nl-NL" sz="12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48" name="Text Box 83"/>
            <p:cNvSpPr txBox="1">
              <a:spLocks noChangeArrowheads="1"/>
            </p:cNvSpPr>
            <p:nvPr/>
          </p:nvSpPr>
          <p:spPr bwMode="auto">
            <a:xfrm rot="19705979">
              <a:off x="4186" y="2701"/>
              <a:ext cx="598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 dirty="0">
                  <a:latin typeface="Arial" panose="020B0604020202020204" pitchFamily="34" charset="0"/>
                </a:rPr>
                <a:t>c</a:t>
              </a:r>
              <a:r>
                <a:rPr lang="nl-NL" sz="1200" baseline="-25000" dirty="0">
                  <a:latin typeface="Arial" panose="020B0604020202020204" pitchFamily="34" charset="0"/>
                </a:rPr>
                <a:t>c</a:t>
              </a:r>
              <a:r>
                <a:rPr lang="nl-NL" sz="1200" dirty="0">
                  <a:latin typeface="Arial" panose="020B0604020202020204" pitchFamily="34" charset="0"/>
                </a:rPr>
                <a:t> + </a:t>
              </a:r>
              <a:r>
                <a:rPr lang="nl-NL" sz="1200" dirty="0" smtClean="0">
                  <a:latin typeface="Arial" panose="020B0604020202020204" pitchFamily="34" charset="0"/>
                </a:rPr>
                <a:t>b</a:t>
              </a:r>
              <a:r>
                <a:rPr lang="nl-NL" sz="1200" baseline="-25000" dirty="0" smtClean="0">
                  <a:latin typeface="Arial" panose="020B0604020202020204" pitchFamily="34" charset="0"/>
                </a:rPr>
                <a:t>cc</a:t>
              </a:r>
              <a:r>
                <a:rPr lang="nl-NL" sz="1200" dirty="0" smtClean="0">
                  <a:latin typeface="Arial" panose="020B0604020202020204" pitchFamily="34" charset="0"/>
                </a:rPr>
                <a:t>*</a:t>
              </a:r>
              <a:r>
                <a:rPr lang="nl-NL" sz="12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M</a:t>
              </a:r>
              <a:r>
                <a:rPr lang="nl-NL" sz="1200" b="1" dirty="0" smtClean="0">
                  <a:solidFill>
                    <a:srgbClr val="FF0000"/>
                  </a:solidFill>
                  <a:latin typeface="Arial" panose="020B0604020202020204" pitchFamily="34" charset="0"/>
                </a:rPr>
                <a:t>2</a:t>
              </a:r>
              <a:endParaRPr lang="nl-NL" sz="12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49" name="Text Box 83"/>
            <p:cNvSpPr txBox="1">
              <a:spLocks noChangeArrowheads="1"/>
            </p:cNvSpPr>
            <p:nvPr/>
          </p:nvSpPr>
          <p:spPr bwMode="auto">
            <a:xfrm rot="18727200">
              <a:off x="3984" y="2576"/>
              <a:ext cx="607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 dirty="0">
                  <a:latin typeface="Arial" panose="020B0604020202020204" pitchFamily="34" charset="0"/>
                </a:rPr>
                <a:t>a</a:t>
              </a:r>
              <a:r>
                <a:rPr lang="nl-NL" sz="1200" baseline="-25000" dirty="0">
                  <a:latin typeface="Arial" panose="020B0604020202020204" pitchFamily="34" charset="0"/>
                </a:rPr>
                <a:t>c</a:t>
              </a:r>
              <a:r>
                <a:rPr lang="nl-NL" sz="1200" dirty="0">
                  <a:latin typeface="Arial" panose="020B0604020202020204" pitchFamily="34" charset="0"/>
                </a:rPr>
                <a:t> + </a:t>
              </a:r>
              <a:r>
                <a:rPr lang="nl-NL" sz="1200" dirty="0" smtClean="0">
                  <a:latin typeface="Arial" panose="020B0604020202020204" pitchFamily="34" charset="0"/>
                </a:rPr>
                <a:t>b</a:t>
              </a:r>
              <a:r>
                <a:rPr lang="nl-NL" sz="1200" baseline="-25000" dirty="0" smtClean="0">
                  <a:latin typeface="Arial" panose="020B0604020202020204" pitchFamily="34" charset="0"/>
                </a:rPr>
                <a:t>ac</a:t>
              </a:r>
              <a:r>
                <a:rPr lang="nl-NL" sz="1200" dirty="0" smtClean="0">
                  <a:latin typeface="Arial" panose="020B0604020202020204" pitchFamily="34" charset="0"/>
                </a:rPr>
                <a:t>*</a:t>
              </a:r>
              <a:r>
                <a:rPr lang="nl-NL" sz="1200" b="1" dirty="0" smtClean="0">
                  <a:solidFill>
                    <a:srgbClr val="FF0000"/>
                  </a:solidFill>
                  <a:latin typeface="Arial" panose="020B0604020202020204" pitchFamily="34" charset="0"/>
                </a:rPr>
                <a:t>M2</a:t>
              </a:r>
              <a:endParaRPr lang="nl-NL" sz="12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cxnSp>
          <p:nvCxnSpPr>
            <p:cNvPr id="8250" name="AutoShape 184"/>
            <p:cNvCxnSpPr>
              <a:cxnSpLocks noChangeShapeType="1"/>
              <a:stCxn id="8215" idx="0"/>
              <a:endCxn id="8225" idx="0"/>
            </p:cNvCxnSpPr>
            <p:nvPr/>
          </p:nvCxnSpPr>
          <p:spPr bwMode="auto">
            <a:xfrm rot="5400000" flipV="1">
              <a:off x="3007" y="1894"/>
              <a:ext cx="2" cy="572"/>
            </a:xfrm>
            <a:prstGeom prst="curvedConnector3">
              <a:avLst>
                <a:gd name="adj1" fmla="val -7200000"/>
              </a:avLst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51" name="AutoShape 185"/>
            <p:cNvCxnSpPr>
              <a:cxnSpLocks noChangeShapeType="1"/>
              <a:stCxn id="8214" idx="0"/>
              <a:endCxn id="8226" idx="0"/>
            </p:cNvCxnSpPr>
            <p:nvPr/>
          </p:nvCxnSpPr>
          <p:spPr bwMode="auto">
            <a:xfrm rot="5400000" flipV="1">
              <a:off x="2968" y="1269"/>
              <a:ext cx="4" cy="1455"/>
            </a:xfrm>
            <a:prstGeom prst="curvedConnector3">
              <a:avLst>
                <a:gd name="adj1" fmla="val -6550000"/>
              </a:avLst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52" name="AutoShape 186"/>
            <p:cNvCxnSpPr>
              <a:cxnSpLocks noChangeShapeType="1"/>
              <a:stCxn id="8202" idx="0"/>
              <a:endCxn id="8235" idx="0"/>
            </p:cNvCxnSpPr>
            <p:nvPr/>
          </p:nvCxnSpPr>
          <p:spPr bwMode="auto">
            <a:xfrm rot="-5400000">
              <a:off x="2851" y="-164"/>
              <a:ext cx="3" cy="4309"/>
            </a:xfrm>
            <a:prstGeom prst="curvedConnector3">
              <a:avLst>
                <a:gd name="adj1" fmla="val 32700009"/>
              </a:avLst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53" name="AutoShape 188"/>
            <p:cNvCxnSpPr>
              <a:cxnSpLocks noChangeShapeType="1"/>
              <a:stCxn id="8209" idx="0"/>
              <a:endCxn id="8237" idx="0"/>
            </p:cNvCxnSpPr>
            <p:nvPr/>
          </p:nvCxnSpPr>
          <p:spPr bwMode="auto">
            <a:xfrm rot="-5400000">
              <a:off x="2869" y="168"/>
              <a:ext cx="3" cy="3387"/>
            </a:xfrm>
            <a:prstGeom prst="curvedConnector3">
              <a:avLst>
                <a:gd name="adj1" fmla="val 17566662"/>
              </a:avLst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254" name="Text Box 226"/>
            <p:cNvSpPr txBox="1">
              <a:spLocks noChangeArrowheads="1"/>
            </p:cNvSpPr>
            <p:nvPr/>
          </p:nvSpPr>
          <p:spPr bwMode="auto">
            <a:xfrm>
              <a:off x="2570" y="1344"/>
              <a:ext cx="64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en-US" sz="1200"/>
                <a:t>MZ=1 / DZ=.5</a:t>
              </a:r>
              <a:endParaRPr lang="nl-NL" sz="1200"/>
            </a:p>
          </p:txBody>
        </p:sp>
        <p:sp>
          <p:nvSpPr>
            <p:cNvPr id="8255" name="Text Box 227"/>
            <p:cNvSpPr txBox="1">
              <a:spLocks noChangeArrowheads="1"/>
            </p:cNvSpPr>
            <p:nvPr/>
          </p:nvSpPr>
          <p:spPr bwMode="auto">
            <a:xfrm>
              <a:off x="2854" y="2016"/>
              <a:ext cx="36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sz="1200"/>
                <a:t>MZ=1 </a:t>
              </a:r>
            </a:p>
            <a:p>
              <a:pPr eaLnBrk="1" hangingPunct="1"/>
              <a:r>
                <a:rPr lang="en-US" sz="1200"/>
                <a:t>DZ=.5</a:t>
              </a:r>
              <a:endParaRPr lang="nl-NL" sz="1200"/>
            </a:p>
          </p:txBody>
        </p:sp>
        <p:sp>
          <p:nvSpPr>
            <p:cNvPr id="8256" name="Text Box 228"/>
            <p:cNvSpPr txBox="1">
              <a:spLocks noChangeArrowheads="1"/>
            </p:cNvSpPr>
            <p:nvPr/>
          </p:nvSpPr>
          <p:spPr bwMode="auto">
            <a:xfrm>
              <a:off x="2592" y="1008"/>
              <a:ext cx="58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sz="1200" dirty="0"/>
                <a:t>MZ = DZ = 1</a:t>
              </a:r>
              <a:endParaRPr lang="nl-NL" sz="1200" dirty="0"/>
            </a:p>
          </p:txBody>
        </p:sp>
        <p:sp>
          <p:nvSpPr>
            <p:cNvPr id="8257" name="Text Box 229"/>
            <p:cNvSpPr txBox="1">
              <a:spLocks noChangeArrowheads="1"/>
            </p:cNvSpPr>
            <p:nvPr/>
          </p:nvSpPr>
          <p:spPr bwMode="auto">
            <a:xfrm>
              <a:off x="2592" y="1728"/>
              <a:ext cx="58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sz="1200"/>
                <a:t>MZ = DZ = 1</a:t>
              </a:r>
              <a:endParaRPr lang="nl-NL" sz="1200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771525" y="5276899"/>
            <a:ext cx="741741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M has to be treated as random </a:t>
            </a:r>
          </a:p>
          <a:p>
            <a:r>
              <a:rPr lang="nl-NL" dirty="0" smtClean="0"/>
              <a:t>and modeled appropriately (as shown)!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9291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609600"/>
            <a:ext cx="7968848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Conclusion:</a:t>
            </a:r>
          </a:p>
          <a:p>
            <a:r>
              <a:rPr lang="nl-NL" dirty="0" smtClean="0"/>
              <a:t> </a:t>
            </a:r>
          </a:p>
          <a:p>
            <a:r>
              <a:rPr lang="nl-NL" dirty="0" smtClean="0">
                <a:solidFill>
                  <a:srgbClr val="FF0000"/>
                </a:solidFill>
              </a:rPr>
              <a:t>Use standard fixed regression approach if</a:t>
            </a:r>
          </a:p>
          <a:p>
            <a:r>
              <a:rPr lang="nl-NL" dirty="0" smtClean="0">
                <a:solidFill>
                  <a:srgbClr val="FF0000"/>
                </a:solidFill>
              </a:rPr>
              <a:t>Cov(M,T) equally due to A,C,E</a:t>
            </a:r>
          </a:p>
          <a:p>
            <a:r>
              <a:rPr lang="nl-NL" dirty="0" smtClean="0">
                <a:solidFill>
                  <a:srgbClr val="FF0000"/>
                </a:solidFill>
              </a:rPr>
              <a:t>Cov(M1,M2) = zero</a:t>
            </a:r>
          </a:p>
          <a:p>
            <a:r>
              <a:rPr lang="nl-NL" dirty="0" smtClean="0">
                <a:solidFill>
                  <a:srgbClr val="FF0000"/>
                </a:solidFill>
              </a:rPr>
              <a:t>Cov(M1,M2) = one </a:t>
            </a:r>
          </a:p>
          <a:p>
            <a:r>
              <a:rPr lang="nl-NL" dirty="0" smtClean="0">
                <a:solidFill>
                  <a:srgbClr val="003399"/>
                </a:solidFill>
              </a:rPr>
              <a:t>Use extended fixed regression approach if</a:t>
            </a:r>
          </a:p>
          <a:p>
            <a:r>
              <a:rPr lang="nl-NL" dirty="0" smtClean="0">
                <a:solidFill>
                  <a:srgbClr val="003399"/>
                </a:solidFill>
              </a:rPr>
              <a:t>Cross paths are not moderated </a:t>
            </a:r>
          </a:p>
          <a:p>
            <a:r>
              <a:rPr lang="nl-NL" dirty="0" smtClean="0">
                <a:solidFill>
                  <a:srgbClr val="339966"/>
                </a:solidFill>
              </a:rPr>
              <a:t>Otherwise use full model.</a:t>
            </a:r>
            <a:endParaRPr lang="nl-NL" dirty="0">
              <a:solidFill>
                <a:srgbClr val="3399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021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838200"/>
            <a:ext cx="7870937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A simpler conclusion:</a:t>
            </a:r>
          </a:p>
          <a:p>
            <a:endParaRPr lang="nl-NL" dirty="0"/>
          </a:p>
          <a:p>
            <a:r>
              <a:rPr lang="nl-NL" dirty="0" smtClean="0"/>
              <a:t>ALWAYS USE FULL MODEL UNLESS</a:t>
            </a:r>
          </a:p>
          <a:p>
            <a:r>
              <a:rPr lang="nl-NL" dirty="0" smtClean="0"/>
              <a:t>Cor(M1,M2) = 1.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7281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14400"/>
          </a:xfrm>
        </p:spPr>
        <p:txBody>
          <a:bodyPr/>
          <a:lstStyle/>
          <a:p>
            <a:r>
              <a:rPr lang="nl-NL" dirty="0" smtClean="0"/>
              <a:t>categorical data</a:t>
            </a:r>
          </a:p>
        </p:txBody>
      </p:sp>
      <p:sp>
        <p:nvSpPr>
          <p:cNvPr id="3532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066800"/>
            <a:ext cx="7772400" cy="5105400"/>
          </a:xfrm>
        </p:spPr>
        <p:txBody>
          <a:bodyPr/>
          <a:lstStyle/>
          <a:p>
            <a:r>
              <a:rPr lang="en-US" dirty="0"/>
              <a:t>Continuous data</a:t>
            </a:r>
          </a:p>
          <a:p>
            <a:pPr lvl="1"/>
            <a:r>
              <a:rPr lang="en-US" dirty="0"/>
              <a:t>Moderation of means and </a:t>
            </a:r>
            <a:r>
              <a:rPr lang="en-US" dirty="0" smtClean="0"/>
              <a:t>variances</a:t>
            </a:r>
          </a:p>
          <a:p>
            <a:pPr marL="533400" indent="-533400"/>
            <a:r>
              <a:rPr lang="en-US" dirty="0" smtClean="0"/>
              <a:t>Ordinal data</a:t>
            </a:r>
          </a:p>
          <a:p>
            <a:pPr marL="914400" lvl="1" indent="-457200"/>
            <a:r>
              <a:rPr lang="en-US" dirty="0" smtClean="0"/>
              <a:t>Moderation of thresholds and variances</a:t>
            </a:r>
          </a:p>
          <a:p>
            <a:pPr marL="914400" lvl="1" indent="-457200"/>
            <a:r>
              <a:rPr lang="en-US" dirty="0" smtClean="0"/>
              <a:t>See Medland et al. 2009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35328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799" y="3429000"/>
            <a:ext cx="7653867" cy="2743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838200"/>
            <a:ext cx="6211957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Non linear moderation?</a:t>
            </a:r>
          </a:p>
          <a:p>
            <a:r>
              <a:rPr lang="nl-NL" dirty="0" smtClean="0"/>
              <a:t>Extend the model from linear to </a:t>
            </a:r>
          </a:p>
          <a:p>
            <a:r>
              <a:rPr lang="nl-NL" dirty="0" smtClean="0"/>
              <a:t>Linear + quadratic?</a:t>
            </a:r>
          </a:p>
          <a:p>
            <a:endParaRPr lang="nl-NL" dirty="0"/>
          </a:p>
          <a:p>
            <a:r>
              <a:rPr lang="nl-NL" dirty="0">
                <a:latin typeface="Arial" panose="020B0604020202020204" pitchFamily="34" charset="0"/>
              </a:rPr>
              <a:t>e</a:t>
            </a:r>
            <a:r>
              <a:rPr lang="nl-NL" baseline="-25000" dirty="0">
                <a:latin typeface="Arial" panose="020B0604020202020204" pitchFamily="34" charset="0"/>
              </a:rPr>
              <a:t>c</a:t>
            </a:r>
            <a:r>
              <a:rPr lang="nl-NL" dirty="0">
                <a:latin typeface="Arial" panose="020B0604020202020204" pitchFamily="34" charset="0"/>
              </a:rPr>
              <a:t> + </a:t>
            </a:r>
            <a:r>
              <a:rPr lang="nl-NL" dirty="0" smtClean="0">
                <a:latin typeface="Arial" panose="020B0604020202020204" pitchFamily="34" charset="0"/>
              </a:rPr>
              <a:t>b</a:t>
            </a:r>
            <a:r>
              <a:rPr lang="nl-NL" baseline="-25000" dirty="0" smtClean="0">
                <a:latin typeface="Arial" panose="020B0604020202020204" pitchFamily="34" charset="0"/>
              </a:rPr>
              <a:t>ec1</a:t>
            </a:r>
            <a:r>
              <a:rPr lang="nl-NL" dirty="0" smtClean="0">
                <a:latin typeface="Arial" panose="020B0604020202020204" pitchFamily="34" charset="0"/>
              </a:rPr>
              <a:t>*</a:t>
            </a:r>
            <a:r>
              <a:rPr lang="nl-NL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M1 </a:t>
            </a:r>
            <a:r>
              <a:rPr lang="nl-NL" dirty="0">
                <a:latin typeface="Arial" panose="020B0604020202020204" pitchFamily="34" charset="0"/>
              </a:rPr>
              <a:t>+ </a:t>
            </a:r>
            <a:r>
              <a:rPr lang="nl-NL" dirty="0" smtClean="0">
                <a:latin typeface="Arial" panose="020B0604020202020204" pitchFamily="34" charset="0"/>
              </a:rPr>
              <a:t>b</a:t>
            </a:r>
            <a:r>
              <a:rPr lang="nl-NL" baseline="-25000" dirty="0" smtClean="0">
                <a:latin typeface="Arial" panose="020B0604020202020204" pitchFamily="34" charset="0"/>
              </a:rPr>
              <a:t>ec2</a:t>
            </a:r>
            <a:r>
              <a:rPr lang="nl-NL" dirty="0" smtClean="0">
                <a:latin typeface="Arial" panose="020B0604020202020204" pitchFamily="34" charset="0"/>
              </a:rPr>
              <a:t>*</a:t>
            </a:r>
            <a:r>
              <a:rPr lang="nl-NL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M1</a:t>
            </a:r>
            <a:r>
              <a:rPr lang="nl-NL" b="1" baseline="30000" dirty="0" smtClean="0">
                <a:solidFill>
                  <a:srgbClr val="FF0000"/>
                </a:solidFill>
                <a:latin typeface="Arial" panose="020B0604020202020204" pitchFamily="34" charset="0"/>
              </a:rPr>
              <a:t>2</a:t>
            </a:r>
            <a:r>
              <a:rPr lang="nl-NL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endParaRPr lang="nl-NL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r>
              <a:rPr lang="nl-NL" dirty="0" smtClean="0"/>
              <a:t>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527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1295400"/>
            <a:ext cx="715131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What about &gt;1 number of moderators</a:t>
            </a:r>
          </a:p>
          <a:p>
            <a:r>
              <a:rPr lang="nl-NL" dirty="0" smtClean="0"/>
              <a:t>Extend the model accordingly </a:t>
            </a:r>
            <a:endParaRPr lang="nl-NL" dirty="0"/>
          </a:p>
        </p:txBody>
      </p:sp>
      <p:sp>
        <p:nvSpPr>
          <p:cNvPr id="5" name="Rectangle 4"/>
          <p:cNvSpPr/>
          <p:nvPr/>
        </p:nvSpPr>
        <p:spPr>
          <a:xfrm>
            <a:off x="1752600" y="3276600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>
                <a:latin typeface="Arial" panose="020B0604020202020204" pitchFamily="34" charset="0"/>
              </a:rPr>
              <a:t>e</a:t>
            </a:r>
            <a:r>
              <a:rPr lang="nl-NL" baseline="-25000" dirty="0">
                <a:latin typeface="Arial" panose="020B0604020202020204" pitchFamily="34" charset="0"/>
              </a:rPr>
              <a:t>c</a:t>
            </a:r>
            <a:r>
              <a:rPr lang="nl-NL" dirty="0">
                <a:latin typeface="Arial" panose="020B0604020202020204" pitchFamily="34" charset="0"/>
              </a:rPr>
              <a:t> + </a:t>
            </a:r>
            <a:r>
              <a:rPr lang="nl-NL" dirty="0" smtClean="0">
                <a:latin typeface="Arial" panose="020B0604020202020204" pitchFamily="34" charset="0"/>
              </a:rPr>
              <a:t>b</a:t>
            </a:r>
            <a:r>
              <a:rPr lang="nl-NL" baseline="-25000" dirty="0" smtClean="0">
                <a:latin typeface="Arial" panose="020B0604020202020204" pitchFamily="34" charset="0"/>
              </a:rPr>
              <a:t>ec1</a:t>
            </a:r>
            <a:r>
              <a:rPr lang="nl-NL" dirty="0" smtClean="0">
                <a:latin typeface="Arial" panose="020B0604020202020204" pitchFamily="34" charset="0"/>
              </a:rPr>
              <a:t>*</a:t>
            </a:r>
            <a:r>
              <a:rPr lang="nl-NL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SES </a:t>
            </a:r>
            <a:r>
              <a:rPr lang="nl-NL" dirty="0">
                <a:latin typeface="Arial" panose="020B0604020202020204" pitchFamily="34" charset="0"/>
              </a:rPr>
              <a:t>+ </a:t>
            </a:r>
            <a:r>
              <a:rPr lang="nl-NL" dirty="0" smtClean="0">
                <a:latin typeface="Arial" panose="020B0604020202020204" pitchFamily="34" charset="0"/>
              </a:rPr>
              <a:t>b</a:t>
            </a:r>
            <a:r>
              <a:rPr lang="nl-NL" baseline="-25000" dirty="0" smtClean="0">
                <a:latin typeface="Arial" panose="020B0604020202020204" pitchFamily="34" charset="0"/>
              </a:rPr>
              <a:t>ec2</a:t>
            </a:r>
            <a:r>
              <a:rPr lang="nl-NL" dirty="0" smtClean="0">
                <a:latin typeface="Arial" panose="020B0604020202020204" pitchFamily="34" charset="0"/>
              </a:rPr>
              <a:t>*</a:t>
            </a:r>
            <a:r>
              <a:rPr lang="nl-NL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AGE </a:t>
            </a:r>
            <a:endParaRPr lang="nl-NL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311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990600"/>
            <a:ext cx="718259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What about &gt;1 number of moderators and interaction Effects (sex X age)</a:t>
            </a:r>
          </a:p>
          <a:p>
            <a:r>
              <a:rPr lang="nl-NL" dirty="0" smtClean="0"/>
              <a:t>Extend the model accordingly...</a:t>
            </a:r>
            <a:endParaRPr lang="nl-NL" dirty="0"/>
          </a:p>
        </p:txBody>
      </p:sp>
      <p:sp>
        <p:nvSpPr>
          <p:cNvPr id="6" name="Rectangle 5"/>
          <p:cNvSpPr/>
          <p:nvPr/>
        </p:nvSpPr>
        <p:spPr>
          <a:xfrm>
            <a:off x="1143000" y="3200400"/>
            <a:ext cx="7086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>
                <a:latin typeface="Arial" panose="020B0604020202020204" pitchFamily="34" charset="0"/>
              </a:rPr>
              <a:t>e</a:t>
            </a:r>
            <a:r>
              <a:rPr lang="nl-NL" baseline="-25000" dirty="0">
                <a:latin typeface="Arial" panose="020B0604020202020204" pitchFamily="34" charset="0"/>
              </a:rPr>
              <a:t>c</a:t>
            </a:r>
            <a:r>
              <a:rPr lang="nl-NL" dirty="0">
                <a:latin typeface="Arial" panose="020B0604020202020204" pitchFamily="34" charset="0"/>
              </a:rPr>
              <a:t> + </a:t>
            </a:r>
            <a:r>
              <a:rPr lang="nl-NL" dirty="0" smtClean="0">
                <a:latin typeface="Arial" panose="020B0604020202020204" pitchFamily="34" charset="0"/>
              </a:rPr>
              <a:t>b</a:t>
            </a:r>
            <a:r>
              <a:rPr lang="nl-NL" baseline="-25000" dirty="0" smtClean="0">
                <a:latin typeface="Arial" panose="020B0604020202020204" pitchFamily="34" charset="0"/>
              </a:rPr>
              <a:t>ec1</a:t>
            </a:r>
            <a:r>
              <a:rPr lang="nl-NL" dirty="0" smtClean="0">
                <a:latin typeface="Arial" panose="020B0604020202020204" pitchFamily="34" charset="0"/>
              </a:rPr>
              <a:t>*</a:t>
            </a:r>
            <a:r>
              <a:rPr lang="nl-NL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SES </a:t>
            </a:r>
            <a:r>
              <a:rPr lang="nl-NL" dirty="0">
                <a:latin typeface="Arial" panose="020B0604020202020204" pitchFamily="34" charset="0"/>
              </a:rPr>
              <a:t>+ </a:t>
            </a:r>
            <a:r>
              <a:rPr lang="nl-NL" dirty="0" smtClean="0">
                <a:latin typeface="Arial" panose="020B0604020202020204" pitchFamily="34" charset="0"/>
              </a:rPr>
              <a:t>b</a:t>
            </a:r>
            <a:r>
              <a:rPr lang="nl-NL" baseline="-25000" dirty="0" smtClean="0">
                <a:latin typeface="Arial" panose="020B0604020202020204" pitchFamily="34" charset="0"/>
              </a:rPr>
              <a:t>ec2</a:t>
            </a:r>
            <a:r>
              <a:rPr lang="nl-NL" dirty="0" smtClean="0">
                <a:latin typeface="Arial" panose="020B0604020202020204" pitchFamily="34" charset="0"/>
              </a:rPr>
              <a:t>*</a:t>
            </a:r>
            <a:r>
              <a:rPr lang="nl-NL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AGE </a:t>
            </a:r>
            <a:r>
              <a:rPr lang="nl-NL" dirty="0" smtClean="0">
                <a:latin typeface="Arial" panose="020B0604020202020204" pitchFamily="34" charset="0"/>
              </a:rPr>
              <a:t>+</a:t>
            </a:r>
          </a:p>
          <a:p>
            <a:endParaRPr lang="nl-NL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r>
              <a:rPr lang="nl-NL" dirty="0">
                <a:latin typeface="Arial" panose="020B0604020202020204" pitchFamily="34" charset="0"/>
              </a:rPr>
              <a:t>b</a:t>
            </a:r>
            <a:r>
              <a:rPr lang="nl-NL" baseline="-25000" dirty="0">
                <a:latin typeface="Arial" panose="020B0604020202020204" pitchFamily="34" charset="0"/>
              </a:rPr>
              <a:t>ec2</a:t>
            </a:r>
            <a:r>
              <a:rPr lang="nl-NL" dirty="0" smtClean="0">
                <a:latin typeface="Arial" panose="020B0604020202020204" pitchFamily="34" charset="0"/>
              </a:rPr>
              <a:t>*(</a:t>
            </a:r>
            <a:r>
              <a:rPr lang="nl-NL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AGE </a:t>
            </a:r>
            <a:r>
              <a:rPr lang="nl-NL" dirty="0" smtClean="0">
                <a:latin typeface="Arial" panose="020B0604020202020204" pitchFamily="34" charset="0"/>
              </a:rPr>
              <a:t>*</a:t>
            </a:r>
            <a:r>
              <a:rPr lang="nl-NL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SES</a:t>
            </a:r>
            <a:r>
              <a:rPr lang="nl-NL" b="1" dirty="0" smtClean="0">
                <a:latin typeface="Arial" panose="020B0604020202020204" pitchFamily="34" charset="0"/>
              </a:rPr>
              <a:t>)</a:t>
            </a:r>
            <a:r>
              <a:rPr lang="nl-NL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endParaRPr lang="nl-NL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877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457200"/>
            <a:ext cx="6248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What about power given such extensions?</a:t>
            </a:r>
          </a:p>
          <a:p>
            <a:endParaRPr lang="nl-NL" dirty="0"/>
          </a:p>
          <a:p>
            <a:r>
              <a:rPr lang="nl-NL" dirty="0" smtClean="0"/>
              <a:t>Do power calculation.... Exactly, by simulation, by exact simulation ?</a:t>
            </a:r>
            <a:endParaRPr lang="nl-NL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4267200"/>
            <a:ext cx="7523346" cy="2321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29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Practical</a:t>
            </a:r>
          </a:p>
        </p:txBody>
      </p:sp>
      <p:sp>
        <p:nvSpPr>
          <p:cNvPr id="314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Replicate findings from Turkheimer et al. with twin data from NTR</a:t>
            </a:r>
          </a:p>
          <a:p>
            <a:endParaRPr lang="nl-NL" dirty="0" smtClean="0"/>
          </a:p>
          <a:p>
            <a:r>
              <a:rPr lang="nl-NL" dirty="0" err="1" smtClean="0"/>
              <a:t>Phenotype</a:t>
            </a:r>
            <a:r>
              <a:rPr lang="nl-NL" dirty="0" smtClean="0"/>
              <a:t>: FSIQ</a:t>
            </a:r>
          </a:p>
          <a:p>
            <a:r>
              <a:rPr lang="nl-NL" dirty="0" smtClean="0"/>
              <a:t>Moderator: SES in children </a:t>
            </a:r>
          </a:p>
          <a:p>
            <a:r>
              <a:rPr lang="nl-NL" dirty="0" smtClean="0"/>
              <a:t>(cor(M1,M2) = 1</a:t>
            </a:r>
          </a:p>
          <a:p>
            <a:endParaRPr lang="nl-NL" dirty="0" smtClean="0"/>
          </a:p>
          <a:p>
            <a:r>
              <a:rPr lang="nl-NL" dirty="0" smtClean="0"/>
              <a:t>Data: 205 MZ and 225 DZ </a:t>
            </a:r>
            <a:r>
              <a:rPr lang="nl-NL" dirty="0" err="1" smtClean="0"/>
              <a:t>twin</a:t>
            </a:r>
            <a:r>
              <a:rPr lang="nl-NL" dirty="0" smtClean="0"/>
              <a:t> pairs</a:t>
            </a:r>
          </a:p>
          <a:p>
            <a:r>
              <a:rPr lang="nl-NL" dirty="0" smtClean="0"/>
              <a:t>5 </a:t>
            </a:r>
            <a:r>
              <a:rPr lang="nl-NL" dirty="0" err="1" smtClean="0"/>
              <a:t>years</a:t>
            </a:r>
            <a:r>
              <a:rPr lang="nl-NL" dirty="0" smtClean="0"/>
              <a:t> </a:t>
            </a:r>
            <a:r>
              <a:rPr lang="nl-NL" dirty="0" err="1" smtClean="0"/>
              <a:t>old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vak 7"/>
          <p:cNvSpPr txBox="1"/>
          <p:nvPr/>
        </p:nvSpPr>
        <p:spPr>
          <a:xfrm>
            <a:off x="1731395" y="5850525"/>
            <a:ext cx="55442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Not all </a:t>
            </a:r>
            <a:r>
              <a:rPr lang="en-US" sz="2400" dirty="0" err="1" smtClean="0"/>
              <a:t>heteroskedasticity</a:t>
            </a:r>
            <a:r>
              <a:rPr lang="en-US" sz="2400" dirty="0" smtClean="0"/>
              <a:t> is moderation! </a:t>
            </a:r>
          </a:p>
        </p:txBody>
      </p:sp>
      <p:grpSp>
        <p:nvGrpSpPr>
          <p:cNvPr id="3" name="Groep 2"/>
          <p:cNvGrpSpPr/>
          <p:nvPr/>
        </p:nvGrpSpPr>
        <p:grpSpPr>
          <a:xfrm>
            <a:off x="677779" y="223073"/>
            <a:ext cx="8194600" cy="4158230"/>
            <a:chOff x="677779" y="223072"/>
            <a:chExt cx="8689789" cy="4743815"/>
          </a:xfrm>
        </p:grpSpPr>
        <p:grpSp>
          <p:nvGrpSpPr>
            <p:cNvPr id="17" name="Groep 16"/>
            <p:cNvGrpSpPr/>
            <p:nvPr/>
          </p:nvGrpSpPr>
          <p:grpSpPr>
            <a:xfrm>
              <a:off x="677779" y="223072"/>
              <a:ext cx="6634254" cy="4743815"/>
              <a:chOff x="609600" y="-381000"/>
              <a:chExt cx="6791175" cy="4927531"/>
            </a:xfrm>
          </p:grpSpPr>
          <p:pic>
            <p:nvPicPr>
              <p:cNvPr id="4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09800" y="-381000"/>
                <a:ext cx="4648200" cy="46499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grpSp>
            <p:nvGrpSpPr>
              <p:cNvPr id="16" name="Groep 15"/>
              <p:cNvGrpSpPr/>
              <p:nvPr/>
            </p:nvGrpSpPr>
            <p:grpSpPr>
              <a:xfrm>
                <a:off x="609600" y="457200"/>
                <a:ext cx="6791175" cy="4089331"/>
                <a:chOff x="609600" y="457200"/>
                <a:chExt cx="6791175" cy="4089331"/>
              </a:xfrm>
            </p:grpSpPr>
            <p:sp>
              <p:nvSpPr>
                <p:cNvPr id="5" name="Tekstvak 4"/>
                <p:cNvSpPr txBox="1"/>
                <p:nvPr/>
              </p:nvSpPr>
              <p:spPr>
                <a:xfrm>
                  <a:off x="609600" y="1524000"/>
                  <a:ext cx="1624838" cy="86318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smtClean="0"/>
                    <a:t>Phenotypic</a:t>
                  </a:r>
                </a:p>
                <a:p>
                  <a:r>
                    <a:rPr lang="en-US" sz="2400" smtClean="0"/>
                    <a:t>scores</a:t>
                  </a:r>
                  <a:endParaRPr lang="nl-NL" sz="2400"/>
                </a:p>
              </p:txBody>
            </p:sp>
            <p:sp>
              <p:nvSpPr>
                <p:cNvPr id="6" name="Tekstvak 5"/>
                <p:cNvSpPr txBox="1"/>
                <p:nvPr/>
              </p:nvSpPr>
              <p:spPr>
                <a:xfrm>
                  <a:off x="2176713" y="3999455"/>
                  <a:ext cx="5224062" cy="54707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dirty="0" smtClean="0"/>
                    <a:t>Moderator level (score on moderator)</a:t>
                  </a:r>
                  <a:endParaRPr lang="nl-NL" sz="2400" dirty="0"/>
                </a:p>
              </p:txBody>
            </p:sp>
            <p:cxnSp>
              <p:nvCxnSpPr>
                <p:cNvPr id="10" name="Rechte verbindingslijn 9"/>
                <p:cNvCxnSpPr/>
                <p:nvPr/>
              </p:nvCxnSpPr>
              <p:spPr>
                <a:xfrm flipV="1">
                  <a:off x="3048000" y="1371600"/>
                  <a:ext cx="3429000" cy="19050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Rechte verbindingslijn 11"/>
                <p:cNvCxnSpPr/>
                <p:nvPr/>
              </p:nvCxnSpPr>
              <p:spPr>
                <a:xfrm flipV="1">
                  <a:off x="3048000" y="457200"/>
                  <a:ext cx="3124200" cy="25908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Rechte verbindingslijn 13"/>
                <p:cNvCxnSpPr/>
                <p:nvPr/>
              </p:nvCxnSpPr>
              <p:spPr>
                <a:xfrm flipV="1">
                  <a:off x="3048000" y="2400300"/>
                  <a:ext cx="3429000" cy="10287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" name="Groep 1"/>
            <p:cNvGrpSpPr/>
            <p:nvPr/>
          </p:nvGrpSpPr>
          <p:grpSpPr>
            <a:xfrm>
              <a:off x="6781800" y="709290"/>
              <a:ext cx="2585768" cy="3054738"/>
              <a:chOff x="6781800" y="709290"/>
              <a:chExt cx="2585768" cy="3054738"/>
            </a:xfrm>
          </p:grpSpPr>
          <p:sp>
            <p:nvSpPr>
              <p:cNvPr id="18" name="Rechteraccolade 17"/>
              <p:cNvSpPr/>
              <p:nvPr/>
            </p:nvSpPr>
            <p:spPr>
              <a:xfrm>
                <a:off x="6781800" y="914400"/>
                <a:ext cx="304800" cy="1943100"/>
              </a:xfrm>
              <a:prstGeom prst="rightBrac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9" name="Tekstvak 18"/>
              <p:cNvSpPr txBox="1"/>
              <p:nvPr/>
            </p:nvSpPr>
            <p:spPr>
              <a:xfrm>
                <a:off x="7153997" y="709290"/>
                <a:ext cx="2213571" cy="30547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Genetic</a:t>
                </a:r>
              </a:p>
              <a:p>
                <a:r>
                  <a:rPr lang="en-US" sz="2400" dirty="0" smtClean="0"/>
                  <a:t>Dispersion</a:t>
                </a:r>
              </a:p>
              <a:p>
                <a:endParaRPr lang="en-US" sz="2400" dirty="0" smtClean="0"/>
              </a:p>
              <a:p>
                <a:r>
                  <a:rPr lang="en-US" sz="2400" dirty="0" smtClean="0"/>
                  <a:t>and / or </a:t>
                </a:r>
              </a:p>
              <a:p>
                <a:endParaRPr lang="en-US" sz="2400" dirty="0"/>
              </a:p>
              <a:p>
                <a:r>
                  <a:rPr lang="en-US" sz="2400" dirty="0" smtClean="0"/>
                  <a:t>Environmental </a:t>
                </a:r>
              </a:p>
              <a:p>
                <a:r>
                  <a:rPr lang="en-US" sz="2400" dirty="0" smtClean="0"/>
                  <a:t>dispersion</a:t>
                </a:r>
              </a:p>
            </p:txBody>
          </p:sp>
        </p:grpSp>
      </p:grpSp>
      <p:sp>
        <p:nvSpPr>
          <p:cNvPr id="7" name="Rectangle 6"/>
          <p:cNvSpPr/>
          <p:nvPr/>
        </p:nvSpPr>
        <p:spPr>
          <a:xfrm>
            <a:off x="228599" y="4686218"/>
            <a:ext cx="864377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dirty="0" smtClean="0"/>
              <a:t>Moderation of effects (A,C,E) by measured moderator M: heteroskedasticity.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83554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Gene-Environment </a:t>
            </a:r>
            <a:r>
              <a:rPr lang="en-US" dirty="0" smtClean="0"/>
              <a:t>Correlation</a:t>
            </a:r>
            <a:endParaRPr lang="en-US" dirty="0"/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nl-NL" dirty="0" err="1" smtClean="0"/>
              <a:t>rGE</a:t>
            </a:r>
            <a:r>
              <a:rPr lang="nl-NL" dirty="0" smtClean="0"/>
              <a:t>:</a:t>
            </a:r>
          </a:p>
          <a:p>
            <a:r>
              <a:rPr lang="en-US" dirty="0" smtClean="0"/>
              <a:t>Genetic control of </a:t>
            </a:r>
            <a:r>
              <a:rPr lang="en-US" dirty="0" smtClean="0">
                <a:solidFill>
                  <a:srgbClr val="800080"/>
                </a:solidFill>
              </a:rPr>
              <a:t>exposure</a:t>
            </a:r>
            <a:r>
              <a:rPr lang="en-US" dirty="0" smtClean="0"/>
              <a:t> to the environment</a:t>
            </a:r>
          </a:p>
          <a:p>
            <a:pPr>
              <a:buNone/>
            </a:pPr>
            <a:endParaRPr lang="nl-NL" sz="2000" dirty="0" smtClean="0"/>
          </a:p>
          <a:p>
            <a:pPr>
              <a:buNone/>
            </a:pPr>
            <a:r>
              <a:rPr lang="nl-NL" sz="2000" dirty="0" err="1" smtClean="0"/>
              <a:t>Examples</a:t>
            </a:r>
            <a:r>
              <a:rPr lang="nl-NL" sz="2000" dirty="0" smtClean="0"/>
              <a:t>:</a:t>
            </a:r>
          </a:p>
          <a:p>
            <a:pPr>
              <a:buFont typeface="Wingdings" pitchFamily="2" charset="2"/>
              <a:buChar char="ü"/>
            </a:pPr>
            <a:r>
              <a:rPr lang="nl-NL" sz="2000" dirty="0" smtClean="0"/>
              <a:t>Active </a:t>
            </a:r>
            <a:r>
              <a:rPr lang="nl-NL" sz="2000" dirty="0" err="1" smtClean="0"/>
              <a:t>rGE</a:t>
            </a:r>
            <a:r>
              <a:rPr lang="nl-NL" sz="2000" dirty="0" smtClean="0"/>
              <a:t>: </a:t>
            </a:r>
            <a:r>
              <a:rPr lang="nl-NL" sz="2000" dirty="0" err="1" smtClean="0"/>
              <a:t>Children</a:t>
            </a:r>
            <a:r>
              <a:rPr lang="nl-NL" sz="2000" dirty="0" smtClean="0"/>
              <a:t> </a:t>
            </a:r>
            <a:r>
              <a:rPr lang="nl-NL" sz="2000" dirty="0" err="1" smtClean="0"/>
              <a:t>with</a:t>
            </a:r>
            <a:r>
              <a:rPr lang="nl-NL" sz="2000" dirty="0" smtClean="0"/>
              <a:t> high IQ </a:t>
            </a:r>
            <a:r>
              <a:rPr lang="nl-NL" sz="2000" dirty="0" err="1" smtClean="0"/>
              <a:t>read</a:t>
            </a:r>
            <a:r>
              <a:rPr lang="nl-NL" sz="2000" dirty="0" smtClean="0"/>
              <a:t> more </a:t>
            </a:r>
            <a:r>
              <a:rPr lang="nl-NL" sz="2000" dirty="0" err="1" smtClean="0"/>
              <a:t>books</a:t>
            </a:r>
            <a:endParaRPr lang="nl-NL" sz="2000" dirty="0" smtClean="0"/>
          </a:p>
          <a:p>
            <a:pPr>
              <a:buFont typeface="Wingdings" pitchFamily="2" charset="2"/>
              <a:buChar char="ü"/>
            </a:pPr>
            <a:r>
              <a:rPr lang="nl-NL" sz="2000" dirty="0" smtClean="0"/>
              <a:t>Passive rGE: Parents of children with high IQ take their children more often to the library</a:t>
            </a:r>
          </a:p>
          <a:p>
            <a:pPr marL="0" indent="0">
              <a:buNone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81000"/>
            <a:ext cx="8686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/>
              <a:t>Genetic control of </a:t>
            </a:r>
            <a:r>
              <a:rPr lang="en-US" dirty="0">
                <a:solidFill>
                  <a:srgbClr val="800080"/>
                </a:solidFill>
              </a:rPr>
              <a:t>exposure</a:t>
            </a:r>
            <a:r>
              <a:rPr lang="en-US" dirty="0"/>
              <a:t> to the </a:t>
            </a:r>
            <a:r>
              <a:rPr lang="en-US" dirty="0" smtClean="0"/>
              <a:t>environment? </a:t>
            </a:r>
            <a:r>
              <a:rPr lang="nl-NL" dirty="0" smtClean="0"/>
              <a:t>“short hand”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Chain of causality?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A “causes” high IQ 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high IQ “causes” 	interest in astronomy</a:t>
            </a:r>
          </a:p>
          <a:p>
            <a:pPr marL="0" indent="0">
              <a:buNone/>
            </a:pPr>
            <a:r>
              <a:rPr lang="nl-NL" dirty="0" smtClean="0"/>
              <a:t>				join the astronomy club</a:t>
            </a:r>
          </a:p>
          <a:p>
            <a:pPr marL="0" indent="0">
              <a:buNone/>
            </a:pPr>
            <a:r>
              <a:rPr lang="nl-NL" dirty="0" smtClean="0"/>
              <a:t>				study astronomy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84490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05001"/>
            <a:ext cx="8229600" cy="2819400"/>
          </a:xfrm>
        </p:spPr>
        <p:txBody>
          <a:bodyPr/>
          <a:lstStyle/>
          <a:p>
            <a:r>
              <a:rPr lang="nl-NL" sz="2400" dirty="0" smtClean="0"/>
              <a:t>Is the magnitude of genetic influences on ADHD the same in boys and girls? </a:t>
            </a:r>
          </a:p>
          <a:p>
            <a:endParaRPr lang="nl-NL" sz="2400" dirty="0" smtClean="0"/>
          </a:p>
          <a:p>
            <a:r>
              <a:rPr lang="nl-NL" sz="2400" dirty="0" smtClean="0"/>
              <a:t>Do different genetic factors influence ADHD in boys and girls? (DZOS)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Moderation of A effects by binary variable with the bonus of the information provided by DZ opposite sex twins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7772400" cy="1143000"/>
          </a:xfrm>
        </p:spPr>
        <p:txBody>
          <a:bodyPr/>
          <a:lstStyle/>
          <a:p>
            <a:r>
              <a:rPr lang="nl-NL" dirty="0" smtClean="0"/>
              <a:t>Sex X A interaction:</a:t>
            </a:r>
            <a:br>
              <a:rPr lang="nl-NL" dirty="0" smtClean="0"/>
            </a:br>
            <a:r>
              <a:rPr lang="nl-NL" dirty="0" smtClean="0"/>
              <a:t>Moderation of A by sex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0198" y="304800"/>
            <a:ext cx="83058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200" dirty="0" smtClean="0"/>
              <a:t>Other examples binary moderators</a:t>
            </a:r>
          </a:p>
          <a:p>
            <a:endParaRPr lang="nl-NL" sz="3200" dirty="0"/>
          </a:p>
          <a:p>
            <a:r>
              <a:rPr lang="nl-NL" sz="3200" dirty="0" smtClean="0"/>
              <a:t>“A” effects moderated by marital status:</a:t>
            </a:r>
          </a:p>
          <a:p>
            <a:r>
              <a:rPr lang="nl-NL" sz="3200" dirty="0" smtClean="0"/>
              <a:t>Unmarried </a:t>
            </a:r>
            <a:r>
              <a:rPr lang="nl-NL" sz="3200" dirty="0"/>
              <a:t>women show greater levels of genetic influence </a:t>
            </a:r>
            <a:r>
              <a:rPr lang="nl-NL" sz="3200" dirty="0" smtClean="0"/>
              <a:t>on depression (Heath </a:t>
            </a:r>
            <a:r>
              <a:rPr lang="nl-NL" sz="3200" dirty="0"/>
              <a:t>et al., 1998). </a:t>
            </a:r>
            <a:endParaRPr lang="nl-NL" sz="3200" dirty="0" smtClean="0"/>
          </a:p>
          <a:p>
            <a:endParaRPr lang="nl-NL" sz="3200" dirty="0" smtClean="0"/>
          </a:p>
          <a:p>
            <a:r>
              <a:rPr lang="nl-NL" sz="3200" dirty="0" smtClean="0"/>
              <a:t>“A” effects moderated by religious upbringing:</a:t>
            </a:r>
            <a:endParaRPr lang="nl-NL" sz="3200" dirty="0"/>
          </a:p>
          <a:p>
            <a:r>
              <a:rPr lang="nl-NL" sz="3200" dirty="0" smtClean="0"/>
              <a:t>A religious upbringing diminishes A effects </a:t>
            </a:r>
            <a:r>
              <a:rPr lang="nl-NL" sz="3200" dirty="0"/>
              <a:t>on the personality trait of disinhibition (Boomsma et al., 1999).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0198" y="5715000"/>
            <a:ext cx="75584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rgbClr val="0070C0"/>
                </a:solidFill>
              </a:rPr>
              <a:t>Binary moderator: multigroup approach</a:t>
            </a:r>
            <a:endParaRPr lang="nl-NL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8462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8"/>
          <p:cNvSpPr>
            <a:spLocks noChangeArrowheads="1"/>
          </p:cNvSpPr>
          <p:nvPr/>
        </p:nvSpPr>
        <p:spPr bwMode="auto">
          <a:xfrm>
            <a:off x="0" y="0"/>
            <a:ext cx="4237038" cy="6953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nl-NL">
              <a:solidFill>
                <a:srgbClr val="FFFFFF"/>
              </a:solidFill>
            </a:endParaRPr>
          </a:p>
        </p:txBody>
      </p:sp>
      <p:pic>
        <p:nvPicPr>
          <p:cNvPr id="1028" name="Picture 12" descr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6629400"/>
            <a:ext cx="1041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14" descr="Logo_CNC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9263" y="6484938"/>
            <a:ext cx="1023937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9"/>
          <p:cNvSpPr>
            <a:spLocks noGrp="1"/>
          </p:cNvSpPr>
          <p:nvPr>
            <p:ph type="title" idx="4294967295"/>
          </p:nvPr>
        </p:nvSpPr>
        <p:spPr>
          <a:xfrm>
            <a:off x="0" y="-9525"/>
            <a:ext cx="9144000" cy="1143000"/>
          </a:xfrm>
          <a:solidFill>
            <a:srgbClr val="008000"/>
          </a:solidFill>
          <a:effectLst>
            <a:outerShdw dist="38100" dir="2700000" rotWithShape="0">
              <a:srgbClr val="000000">
                <a:alpha val="42999"/>
              </a:srgb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solidFill>
                  <a:schemeClr val="bg1"/>
                </a:solidFill>
              </a:rPr>
              <a:t>Continuous moderation  </a:t>
            </a:r>
            <a:endParaRPr lang="nl-NL" sz="4000" dirty="0" smtClean="0">
              <a:solidFill>
                <a:schemeClr val="bg1"/>
              </a:solidFill>
            </a:endParaRPr>
          </a:p>
        </p:txBody>
      </p:sp>
      <p:grpSp>
        <p:nvGrpSpPr>
          <p:cNvPr id="1033" name="Group 6"/>
          <p:cNvGrpSpPr>
            <a:grpSpLocks/>
          </p:cNvGrpSpPr>
          <p:nvPr/>
        </p:nvGrpSpPr>
        <p:grpSpPr bwMode="auto">
          <a:xfrm>
            <a:off x="1371600" y="1447800"/>
            <a:ext cx="6019800" cy="3810000"/>
            <a:chOff x="113" y="522"/>
            <a:chExt cx="3266" cy="2908"/>
          </a:xfrm>
        </p:grpSpPr>
        <p:pic>
          <p:nvPicPr>
            <p:cNvPr id="1034" name="Picture 7" descr="Boomsma_200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522"/>
              <a:ext cx="3266" cy="29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113" y="527"/>
              <a:ext cx="3266" cy="2903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GB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897486" y="5572125"/>
            <a:ext cx="37882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Age as a moderator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72761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A,C,E effects moderated by SES</a:t>
            </a:r>
            <a:endParaRPr lang="en-US" dirty="0"/>
          </a:p>
        </p:txBody>
      </p:sp>
      <p:pic>
        <p:nvPicPr>
          <p:cNvPr id="7" name="Tijdelijke aanduiding voor inhoud 6" descr="Turkheimeretal2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85800" y="1219200"/>
            <a:ext cx="7772400" cy="4792980"/>
          </a:xfrm>
        </p:spPr>
      </p:pic>
      <p:sp>
        <p:nvSpPr>
          <p:cNvPr id="3" name="TextBox 2"/>
          <p:cNvSpPr txBox="1"/>
          <p:nvPr/>
        </p:nvSpPr>
        <p:spPr>
          <a:xfrm>
            <a:off x="838200" y="6211669"/>
            <a:ext cx="50449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SES ordinal or continuous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8758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2625</TotalTime>
  <Words>2639</Words>
  <Application>Microsoft Office PowerPoint</Application>
  <PresentationFormat>On-screen Show (4:3)</PresentationFormat>
  <Paragraphs>792</Paragraphs>
  <Slides>51</Slides>
  <Notes>43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60" baseType="lpstr">
      <vt:lpstr>ＭＳ Ｐゴシック</vt:lpstr>
      <vt:lpstr>Arial</vt:lpstr>
      <vt:lpstr>Calibri</vt:lpstr>
      <vt:lpstr>Symbol</vt:lpstr>
      <vt:lpstr>Times New Roman</vt:lpstr>
      <vt:lpstr>Verdana</vt:lpstr>
      <vt:lpstr>Wingdings</vt:lpstr>
      <vt:lpstr>Default Design</vt:lpstr>
      <vt:lpstr>Equation</vt:lpstr>
      <vt:lpstr>Continuously moderated effects of A,C, and E in the twin design   </vt:lpstr>
      <vt:lpstr>PowerPoint Presentation</vt:lpstr>
      <vt:lpstr>PowerPoint Presentation</vt:lpstr>
      <vt:lpstr>PowerPoint Presentation</vt:lpstr>
      <vt:lpstr>PowerPoint Presentation</vt:lpstr>
      <vt:lpstr>Sex X A interaction: Moderation of A by sex</vt:lpstr>
      <vt:lpstr>PowerPoint Presentation</vt:lpstr>
      <vt:lpstr>Continuous moderation  </vt:lpstr>
      <vt:lpstr>A,C,E effects moderated by SES</vt:lpstr>
      <vt:lpstr>Continuous Moderators  not amenable to multigroup approach  …  treat the moderator as continuous (OpenMx) </vt:lpstr>
      <vt:lpstr>Standard ACE model</vt:lpstr>
      <vt:lpstr>Standard ACE model +  Main effect on Means</vt:lpstr>
      <vt:lpstr>PowerPoint Presentation</vt:lpstr>
      <vt:lpstr>Summary stats</vt:lpstr>
      <vt:lpstr>Allowing for a main effect of X</vt:lpstr>
      <vt:lpstr>Standard ACE model +  Effect on Means and a path</vt:lpstr>
      <vt:lpstr>PowerPoint Presentation</vt:lpstr>
      <vt:lpstr>Standard ACE model +  Effect on Means and a,c, &amp; e paths</vt:lpstr>
      <vt:lpstr>PowerPoint Presentation</vt:lpstr>
      <vt:lpstr>PowerPoint Presentation</vt:lpstr>
      <vt:lpstr>Expected MZ / DZ covariances</vt:lpstr>
      <vt:lpstr>PowerPoint Presentation</vt:lpstr>
      <vt:lpstr>Turkheimer study SES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categorical data</vt:lpstr>
      <vt:lpstr>PowerPoint Presentation</vt:lpstr>
      <vt:lpstr>PowerPoint Presentation</vt:lpstr>
      <vt:lpstr>PowerPoint Presentation</vt:lpstr>
      <vt:lpstr>PowerPoint Presentation</vt:lpstr>
      <vt:lpstr>Practical</vt:lpstr>
      <vt:lpstr>Gene-Environment Correlation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conor dolan</dc:creator>
  <cp:lastModifiedBy>conor dolan</cp:lastModifiedBy>
  <cp:revision>173</cp:revision>
  <dcterms:created xsi:type="dcterms:W3CDTF">1601-01-01T00:00:00Z</dcterms:created>
  <dcterms:modified xsi:type="dcterms:W3CDTF">2014-03-04T21:40:56Z</dcterms:modified>
</cp:coreProperties>
</file>