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9" r:id="rId5"/>
    <p:sldId id="270" r:id="rId6"/>
    <p:sldId id="272" r:id="rId7"/>
    <p:sldId id="27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3" autoAdjust="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A77F-1652-46E2-89E5-BF30EA58EAE3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4EC6D-419A-4CCD-B9E2-BD8205717A9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08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C3102-16CF-46D9-B6B2-3C709387DD5D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9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41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9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43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46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5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6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08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64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20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61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56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90D9-2AA6-4CA5-9563-B729D24A3B58}" type="datetimeFigureOut">
              <a:rPr lang="nl-NL" smtClean="0"/>
              <a:pPr/>
              <a:t>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6661-2BEA-419D-95CE-082FC67DA5D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43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6552" y="1347246"/>
            <a:ext cx="9028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Phenotypic factor analysis: Small practical</a:t>
            </a:r>
          </a:p>
          <a:p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1886552" y="2579572"/>
            <a:ext cx="762202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Big 5 dimensions N &amp; E in males and females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sz="3200" dirty="0" smtClean="0"/>
              <a:t>Script: fa2efa</a:t>
            </a:r>
          </a:p>
          <a:p>
            <a:endParaRPr lang="nl-NL" sz="3200" dirty="0"/>
          </a:p>
          <a:p>
            <a:r>
              <a:rPr lang="nl-NL" sz="3200" dirty="0" smtClean="0"/>
              <a:t>- Efa using R (factanal)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1968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314" y="1723495"/>
            <a:ext cx="31217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Loadings: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Factor1 Factor2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 0.851        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  0.486        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n3  0.838        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n4  0.647  -0.140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n5  </a:t>
            </a:r>
            <a:r>
              <a:rPr lang="pt-BR" sz="20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0.464   0.501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n6  0.801        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e1          0.614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e2          0.537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e3 </a:t>
            </a:r>
            <a:r>
              <a:rPr lang="pt-BR" sz="20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-0.294   0.199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e4          0.466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  0.102   0.497 </a:t>
            </a:r>
          </a:p>
          <a:p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e6 -0.198   0.731 </a:t>
            </a:r>
            <a:endParaRPr lang="nl-NL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029" y="4431929"/>
            <a:ext cx="41228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 Correlations: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Factor1 Factor2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Factor1   1.000  -0.368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Factor2  -0.368   1.000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805314" y="418773"/>
            <a:ext cx="1085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Uniquenesses:</a:t>
            </a:r>
          </a:p>
          <a:p>
            <a:r>
              <a:rPr lang="pt-B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n1    n2    n3    n4    n5    n6    e1    e2    e3    e4    e5    e6 </a:t>
            </a:r>
          </a:p>
          <a:p>
            <a:r>
              <a:rPr lang="pt-B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0.259 0.735 0.237 0.496 0.705 0.330 0.574 0.707 0.831 0.738 0.780 0.321</a:t>
            </a:r>
            <a:endParaRPr lang="nl-NL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8029" y="1723495"/>
            <a:ext cx="3307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latin typeface="Symbol" panose="05050102010706020507" pitchFamily="18" charset="2"/>
              </a:rPr>
              <a:t>S</a:t>
            </a:r>
            <a:r>
              <a:rPr lang="en-US" sz="4000" b="1" baseline="-25000" dirty="0" err="1"/>
              <a:t>y</a:t>
            </a:r>
            <a:r>
              <a:rPr lang="en-US" sz="4000" dirty="0"/>
              <a:t> </a:t>
            </a:r>
            <a:r>
              <a:rPr lang="nl-NL" sz="4000" dirty="0" smtClean="0"/>
              <a:t> = </a:t>
            </a:r>
            <a:r>
              <a:rPr lang="en-US" sz="4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4000" b="1" dirty="0" err="1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</a:t>
            </a:r>
            <a:r>
              <a:rPr lang="en-US" sz="4000" b="1" dirty="0" err="1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4000" baseline="30000" dirty="0" err="1"/>
              <a:t>t</a:t>
            </a:r>
            <a:r>
              <a:rPr lang="en-US" sz="4000" baseline="30000" dirty="0"/>
              <a:t> </a:t>
            </a:r>
            <a:r>
              <a:rPr lang="en-US" sz="4000" dirty="0"/>
              <a:t>+ </a:t>
            </a:r>
            <a:r>
              <a:rPr lang="en-US" sz="4000" b="1" dirty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98519" y="5755368"/>
            <a:ext cx="163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FEMALES</a:t>
            </a:r>
            <a:endParaRPr lang="nl-NL" sz="2800" dirty="0"/>
          </a:p>
        </p:txBody>
      </p:sp>
      <p:sp>
        <p:nvSpPr>
          <p:cNvPr id="8" name="Rectangle 7"/>
          <p:cNvSpPr/>
          <p:nvPr/>
        </p:nvSpPr>
        <p:spPr>
          <a:xfrm>
            <a:off x="4888029" y="2688660"/>
            <a:ext cx="2940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l</a:t>
            </a:r>
            <a:r>
              <a:rPr lang="en-US" sz="3600" baseline="-25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en-US" sz="36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en-US" sz="3600" dirty="0">
                <a:solidFill>
                  <a:schemeClr val="accent2"/>
                </a:solidFill>
                <a:latin typeface="Symbol" panose="05050102010706020507" pitchFamily="18" charset="2"/>
              </a:rPr>
              <a:t>s</a:t>
            </a:r>
            <a:r>
              <a:rPr lang="en-US" sz="3600" baseline="30000" dirty="0">
                <a:solidFill>
                  <a:schemeClr val="accent2"/>
                </a:solidFill>
              </a:rPr>
              <a:t>2</a:t>
            </a:r>
            <a:r>
              <a:rPr lang="en-US" sz="36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</a:t>
            </a:r>
            <a:r>
              <a:rPr lang="en-US" sz="3600" dirty="0">
                <a:solidFill>
                  <a:schemeClr val="accent2"/>
                </a:solidFill>
              </a:rPr>
              <a:t> + </a:t>
            </a:r>
            <a:r>
              <a:rPr lang="en-US" sz="3600" dirty="0">
                <a:solidFill>
                  <a:schemeClr val="accent2"/>
                </a:solidFill>
                <a:latin typeface="Symbol" panose="05050102010706020507" pitchFamily="18" charset="2"/>
              </a:rPr>
              <a:t>s</a:t>
            </a:r>
            <a:r>
              <a:rPr lang="en-US" sz="3600" baseline="30000" dirty="0">
                <a:solidFill>
                  <a:schemeClr val="accent2"/>
                </a:solidFill>
              </a:rPr>
              <a:t>2</a:t>
            </a:r>
            <a:r>
              <a:rPr lang="en-US" sz="3600" baseline="-25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=1</a:t>
            </a:r>
            <a:endParaRPr lang="nl-NL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40517" y="2445437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Symbol" panose="05050102010706020507" pitchFamily="18" charset="2"/>
              </a:rPr>
              <a:t>S</a:t>
            </a:r>
            <a:r>
              <a:rPr lang="en-US" sz="3600" b="1" baseline="-25000" dirty="0" err="1"/>
              <a:t>y</a:t>
            </a:r>
            <a:r>
              <a:rPr lang="en-US" sz="3600" dirty="0"/>
              <a:t> </a:t>
            </a:r>
            <a:r>
              <a:rPr lang="nl-NL" sz="3600" dirty="0"/>
              <a:t> = 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3600" b="1" dirty="0" err="1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</a:t>
            </a:r>
            <a:r>
              <a:rPr lang="en-US" sz="3600" b="1" dirty="0" err="1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3600" baseline="30000" dirty="0" err="1"/>
              <a:t>t</a:t>
            </a:r>
            <a:r>
              <a:rPr lang="en-US" sz="3600" baseline="30000" dirty="0"/>
              <a:t> </a:t>
            </a:r>
            <a:r>
              <a:rPr lang="en-US" sz="3600" dirty="0"/>
              <a:t>+ </a:t>
            </a:r>
            <a:r>
              <a:rPr lang="en-US" sz="3600" b="1" dirty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052" y="0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Ly=mxMatrix(type='Full',nrow=ny,ncol=ne,free=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matrix(c(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T,F,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T,F,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T,F,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T,F,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T,F,  #  T,T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T,F,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F,T,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F,T,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T,T,   # F,T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F,T,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F,T,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F,T),ny,ne,byrow=T),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value=c(4,4,4,4,4,4,0,0,0,0,0,0,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0,0,0,0,0,0,4,4,4,4,4,4),name='Ly')   # read colunm-wise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labels=matrix(c(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'f11','f12',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'f21','f22',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'f31','f32',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'f41','f42',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'f51','f52',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'f61','f62',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'f71','f72',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'f81','f82',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'f91','f92',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'f101','f102',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'f111','f112',</a:t>
            </a:r>
          </a:p>
          <a:p>
            <a:r>
              <a:rPr lang="nl-NL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'f121','f122'),ny,ne,byrow=T)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8058" y="1193533"/>
            <a:ext cx="4577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Define factor loading matrix </a:t>
            </a:r>
            <a:r>
              <a:rPr lang="en-US" sz="2800" b="1" dirty="0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2780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2316" y="1036404"/>
            <a:ext cx="10042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00B050"/>
                </a:solidFill>
              </a:rPr>
              <a:t>Te=mxMatrix(type='Diag',nrow=ny,ncol=ny,free=TRUE,value=10,name='Te') 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6020" y="3889227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Symbol" panose="05050102010706020507" pitchFamily="18" charset="2"/>
              </a:rPr>
              <a:t>S</a:t>
            </a:r>
            <a:r>
              <a:rPr lang="en-US" sz="3600" b="1" baseline="-25000" dirty="0" err="1"/>
              <a:t>y</a:t>
            </a:r>
            <a:r>
              <a:rPr lang="en-US" sz="3600" dirty="0"/>
              <a:t> </a:t>
            </a:r>
            <a:r>
              <a:rPr lang="nl-NL" sz="3600" dirty="0"/>
              <a:t> = 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3600" b="1" dirty="0" err="1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</a:t>
            </a:r>
            <a:r>
              <a:rPr lang="en-US" sz="3600" b="1" dirty="0" err="1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3600" baseline="30000" dirty="0" err="1"/>
              <a:t>t</a:t>
            </a:r>
            <a:r>
              <a:rPr lang="en-US" sz="3600" baseline="30000" dirty="0"/>
              <a:t> </a:t>
            </a:r>
            <a:r>
              <a:rPr lang="en-US" sz="3600" dirty="0"/>
              <a:t>+ </a:t>
            </a:r>
            <a:r>
              <a:rPr lang="en-US" sz="3600" b="1" dirty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7687" y="2753446"/>
            <a:ext cx="6732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/>
              <a:t>Define </a:t>
            </a:r>
            <a:r>
              <a:rPr lang="nl-NL" sz="3200" dirty="0" smtClean="0"/>
              <a:t>covariance matrix of residuals </a:t>
            </a:r>
            <a:r>
              <a:rPr lang="en-US" sz="3200" b="1" dirty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  <a:endParaRPr lang="en-US" sz="3200" b="1" dirty="0">
              <a:solidFill>
                <a:srgbClr val="00B050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23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822" y="856179"/>
            <a:ext cx="99364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## latent correlation matrix </a:t>
            </a:r>
          </a:p>
          <a:p>
            <a:r>
              <a:rPr lang="nl-NL" sz="2400" dirty="0">
                <a:solidFill>
                  <a:srgbClr val="0070C0"/>
                </a:solidFill>
              </a:rPr>
              <a:t>Ps0=mxMatrix(type='Symm',nrow=ne,ncol=ne,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                 free=c(FALSE,TRUE,FALSE),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                 labels=c('v1_0','r12_0', 'v2_0'),values=c(1,-.1,1),name='Ps0')</a:t>
            </a:r>
          </a:p>
          <a:p>
            <a:r>
              <a:rPr lang="nl-NL" sz="2400" dirty="0">
                <a:solidFill>
                  <a:srgbClr val="0070C0"/>
                </a:solidFill>
              </a:rPr>
              <a:t>Ps1=mxMatrix(type='Symm',nrow=ne,ncol=ne,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                 free=c(FALSE,TRUE,FALSE),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                 labels=c('v_1','r12_1', 'v2_1'),values=c(0,0,0),name='Ps1')</a:t>
            </a:r>
          </a:p>
        </p:txBody>
      </p:sp>
      <p:sp>
        <p:nvSpPr>
          <p:cNvPr id="3" name="Rectangle 2"/>
          <p:cNvSpPr/>
          <p:nvPr/>
        </p:nvSpPr>
        <p:spPr>
          <a:xfrm>
            <a:off x="7781663" y="4976881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Symbol" panose="05050102010706020507" pitchFamily="18" charset="2"/>
              </a:rPr>
              <a:t>S</a:t>
            </a:r>
            <a:r>
              <a:rPr lang="en-US" sz="3600" b="1" baseline="-25000" dirty="0" err="1"/>
              <a:t>y</a:t>
            </a:r>
            <a:r>
              <a:rPr lang="en-US" sz="3600" dirty="0"/>
              <a:t> </a:t>
            </a:r>
            <a:r>
              <a:rPr lang="nl-NL" sz="3600" dirty="0"/>
              <a:t> = </a:t>
            </a:r>
            <a:r>
              <a:rPr lang="en-US" sz="3600" b="1" dirty="0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3600" b="1" dirty="0" err="1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</a:t>
            </a:r>
            <a:r>
              <a:rPr lang="en-US" sz="3600" b="1" dirty="0" err="1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3600" baseline="30000" dirty="0" err="1"/>
              <a:t>t</a:t>
            </a:r>
            <a:r>
              <a:rPr lang="en-US" sz="3600" baseline="30000" dirty="0"/>
              <a:t> </a:t>
            </a:r>
            <a:r>
              <a:rPr lang="en-US" sz="3600" dirty="0"/>
              <a:t>+ </a:t>
            </a:r>
            <a:r>
              <a:rPr lang="en-US" sz="3600" b="1" dirty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4354" y="5155999"/>
            <a:ext cx="3334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 = Y0</a:t>
            </a:r>
            <a:r>
              <a:rPr lang="nl-NL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 + sex*</a:t>
            </a:r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Y1</a:t>
            </a:r>
            <a:r>
              <a:rPr lang="nl-NL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endParaRPr lang="nl-NL" sz="3200" dirty="0"/>
          </a:p>
        </p:txBody>
      </p:sp>
      <p:sp>
        <p:nvSpPr>
          <p:cNvPr id="5" name="Rectangle 4"/>
          <p:cNvSpPr/>
          <p:nvPr/>
        </p:nvSpPr>
        <p:spPr>
          <a:xfrm>
            <a:off x="4989304" y="4140226"/>
            <a:ext cx="6408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/>
              <a:t>Define </a:t>
            </a:r>
            <a:r>
              <a:rPr lang="nl-NL" sz="3200" dirty="0" smtClean="0"/>
              <a:t>covariance matrix of factors </a:t>
            </a:r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</a:t>
            </a:r>
            <a:endParaRPr lang="en-US" sz="3200" b="1" dirty="0">
              <a:solidFill>
                <a:srgbClr val="00B050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80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743" y="526248"/>
            <a:ext cx="3334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 = Y0</a:t>
            </a:r>
            <a:r>
              <a:rPr lang="nl-NL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 + sex*</a:t>
            </a:r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Y1</a:t>
            </a:r>
            <a:r>
              <a:rPr lang="nl-NL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endParaRPr lang="nl-NL" sz="3200" dirty="0"/>
          </a:p>
        </p:txBody>
      </p:sp>
      <p:sp>
        <p:nvSpPr>
          <p:cNvPr id="4" name="Rectangle 3"/>
          <p:cNvSpPr/>
          <p:nvPr/>
        </p:nvSpPr>
        <p:spPr>
          <a:xfrm>
            <a:off x="1717823" y="1571813"/>
            <a:ext cx="33858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Y0 = 	1	r0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	r0	1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1646832" y="3030736"/>
            <a:ext cx="338586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Y1</a:t>
            </a:r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 	</a:t>
            </a:r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0</a:t>
            </a:r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</a:t>
            </a:r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r1</a:t>
            </a:r>
            <a:endParaRPr lang="en-US" sz="3200" b="1" dirty="0">
              <a:solidFill>
                <a:srgbClr val="0070C0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lvl="0"/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	</a:t>
            </a:r>
            <a:r>
              <a:rPr lang="en-US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r1</a:t>
            </a:r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	</a:t>
            </a:r>
            <a:r>
              <a:rPr lang="nl-NL" sz="32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0</a:t>
            </a:r>
            <a:endParaRPr lang="nl-NL" dirty="0">
              <a:solidFill>
                <a:prstClr val="black"/>
              </a:solidFill>
            </a:endParaRPr>
          </a:p>
          <a:p>
            <a:endParaRPr lang="nl-NL" dirty="0"/>
          </a:p>
        </p:txBody>
      </p:sp>
      <p:sp>
        <p:nvSpPr>
          <p:cNvPr id="7" name="Double Brace 6"/>
          <p:cNvSpPr/>
          <p:nvPr/>
        </p:nvSpPr>
        <p:spPr>
          <a:xfrm>
            <a:off x="3330343" y="1658034"/>
            <a:ext cx="1847292" cy="90477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ouble Brace 7"/>
          <p:cNvSpPr/>
          <p:nvPr/>
        </p:nvSpPr>
        <p:spPr>
          <a:xfrm>
            <a:off x="3330343" y="3030736"/>
            <a:ext cx="1847292" cy="963749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7626992" y="1942950"/>
            <a:ext cx="3384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Sex = 0: 	</a:t>
            </a:r>
            <a:r>
              <a:rPr lang="nl-NL" sz="3200" dirty="0" smtClean="0">
                <a:latin typeface="Symbol" panose="05050102010706020507" pitchFamily="18" charset="2"/>
              </a:rPr>
              <a:t>r</a:t>
            </a:r>
            <a:r>
              <a:rPr lang="nl-NL" sz="3200" dirty="0" smtClean="0"/>
              <a:t>0</a:t>
            </a:r>
          </a:p>
          <a:p>
            <a:endParaRPr lang="nl-NL" sz="3200" dirty="0"/>
          </a:p>
          <a:p>
            <a:r>
              <a:rPr lang="nl-NL" sz="3200" dirty="0" smtClean="0"/>
              <a:t>Sex =1: 	</a:t>
            </a:r>
            <a:r>
              <a:rPr lang="nl-NL" sz="3200" dirty="0" smtClean="0">
                <a:latin typeface="Symbol" panose="05050102010706020507" pitchFamily="18" charset="2"/>
              </a:rPr>
              <a:t>r</a:t>
            </a:r>
            <a:r>
              <a:rPr lang="nl-NL" sz="3200" dirty="0" smtClean="0"/>
              <a:t>0 + </a:t>
            </a:r>
            <a:r>
              <a:rPr lang="nl-NL" sz="3200" dirty="0" smtClean="0">
                <a:latin typeface="Symbol" panose="05050102010706020507" pitchFamily="18" charset="2"/>
              </a:rPr>
              <a:t>r</a:t>
            </a:r>
            <a:r>
              <a:rPr lang="nl-NL" sz="3200" dirty="0" smtClean="0"/>
              <a:t>1 </a:t>
            </a:r>
            <a:endParaRPr lang="nl-NL" sz="3200" dirty="0"/>
          </a:p>
        </p:txBody>
      </p:sp>
      <p:sp>
        <p:nvSpPr>
          <p:cNvPr id="10" name="Right Arrow 9"/>
          <p:cNvSpPr/>
          <p:nvPr/>
        </p:nvSpPr>
        <p:spPr>
          <a:xfrm>
            <a:off x="5813659" y="2562809"/>
            <a:ext cx="1106906" cy="164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1136693" y="4970658"/>
            <a:ext cx="9793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Allows us to test whether the latent correlation is equal in males and females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946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81" name="Group 23580"/>
          <p:cNvGrpSpPr/>
          <p:nvPr/>
        </p:nvGrpSpPr>
        <p:grpSpPr>
          <a:xfrm>
            <a:off x="2165684" y="434420"/>
            <a:ext cx="8325852" cy="3954700"/>
            <a:chOff x="1039528" y="761679"/>
            <a:chExt cx="10212404" cy="4776350"/>
          </a:xfrm>
        </p:grpSpPr>
        <p:grpSp>
          <p:nvGrpSpPr>
            <p:cNvPr id="23572" name="Group 23571"/>
            <p:cNvGrpSpPr/>
            <p:nvPr/>
          </p:nvGrpSpPr>
          <p:grpSpPr>
            <a:xfrm>
              <a:off x="1039528" y="761679"/>
              <a:ext cx="10212404" cy="4776350"/>
              <a:chOff x="-1100173" y="1194816"/>
              <a:chExt cx="13875354" cy="4776350"/>
            </a:xfrm>
          </p:grpSpPr>
          <p:sp>
            <p:nvSpPr>
              <p:cNvPr id="23558" name="Rectangle 4"/>
              <p:cNvSpPr>
                <a:spLocks noChangeArrowheads="1"/>
              </p:cNvSpPr>
              <p:nvPr/>
            </p:nvSpPr>
            <p:spPr bwMode="auto">
              <a:xfrm>
                <a:off x="2339788" y="43701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</a:t>
                </a:r>
                <a:r>
                  <a:rPr lang="en-US" dirty="0" smtClean="0"/>
                  <a:t>4</a:t>
                </a:r>
                <a:endParaRPr lang="en-GB" dirty="0"/>
              </a:p>
            </p:txBody>
          </p:sp>
          <p:sp>
            <p:nvSpPr>
              <p:cNvPr id="23559" name="Rectangle 5"/>
              <p:cNvSpPr>
                <a:spLocks noChangeArrowheads="1"/>
              </p:cNvSpPr>
              <p:nvPr/>
            </p:nvSpPr>
            <p:spPr bwMode="auto">
              <a:xfrm>
                <a:off x="3662505" y="43701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n5</a:t>
                </a:r>
                <a:endParaRPr lang="en-GB" dirty="0"/>
              </a:p>
            </p:txBody>
          </p:sp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4852950" y="43701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n6</a:t>
                </a:r>
                <a:endParaRPr lang="en-GB" dirty="0"/>
              </a:p>
            </p:txBody>
          </p:sp>
          <p:sp>
            <p:nvSpPr>
              <p:cNvPr id="23561" name="Rectangle 7"/>
              <p:cNvSpPr>
                <a:spLocks noChangeArrowheads="1"/>
              </p:cNvSpPr>
              <p:nvPr/>
            </p:nvSpPr>
            <p:spPr bwMode="auto">
              <a:xfrm>
                <a:off x="6043396" y="43701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e</a:t>
                </a:r>
                <a:r>
                  <a:rPr lang="en-US" dirty="0"/>
                  <a:t>1</a:t>
                </a:r>
                <a:endParaRPr lang="en-GB" dirty="0"/>
              </a:p>
            </p:txBody>
          </p:sp>
          <p:sp>
            <p:nvSpPr>
              <p:cNvPr id="23562" name="Rectangle 8"/>
              <p:cNvSpPr>
                <a:spLocks noChangeArrowheads="1"/>
              </p:cNvSpPr>
              <p:nvPr/>
            </p:nvSpPr>
            <p:spPr bwMode="auto">
              <a:xfrm>
                <a:off x="7233841" y="43701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e</a:t>
                </a:r>
                <a:r>
                  <a:rPr lang="en-US" dirty="0"/>
                  <a:t>2</a:t>
                </a:r>
                <a:endParaRPr lang="en-GB" dirty="0"/>
              </a:p>
            </p:txBody>
          </p:sp>
          <p:sp>
            <p:nvSpPr>
              <p:cNvPr id="23563" name="Rectangle 9"/>
              <p:cNvSpPr>
                <a:spLocks noChangeArrowheads="1"/>
              </p:cNvSpPr>
              <p:nvPr/>
            </p:nvSpPr>
            <p:spPr bwMode="auto">
              <a:xfrm>
                <a:off x="8424286" y="43701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e</a:t>
                </a:r>
                <a:r>
                  <a:rPr lang="en-US" dirty="0"/>
                  <a:t>3</a:t>
                </a:r>
                <a:endParaRPr lang="en-GB" dirty="0"/>
              </a:p>
            </p:txBody>
          </p:sp>
          <p:sp>
            <p:nvSpPr>
              <p:cNvPr id="23564" name="Oval 10"/>
              <p:cNvSpPr>
                <a:spLocks noChangeArrowheads="1"/>
              </p:cNvSpPr>
              <p:nvPr/>
            </p:nvSpPr>
            <p:spPr bwMode="auto">
              <a:xfrm>
                <a:off x="2004476" y="2005585"/>
                <a:ext cx="925902" cy="7523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 dirty="0" smtClean="0"/>
                  <a:t>N</a:t>
                </a:r>
                <a:endParaRPr lang="en-GB" dirty="0"/>
              </a:p>
            </p:txBody>
          </p:sp>
          <p:sp>
            <p:nvSpPr>
              <p:cNvPr id="23565" name="Oval 11"/>
              <p:cNvSpPr>
                <a:spLocks noChangeArrowheads="1"/>
              </p:cNvSpPr>
              <p:nvPr/>
            </p:nvSpPr>
            <p:spPr bwMode="auto">
              <a:xfrm>
                <a:off x="8582922" y="2005585"/>
                <a:ext cx="925902" cy="7523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 dirty="0" smtClean="0"/>
                  <a:t>E</a:t>
                </a:r>
                <a:endParaRPr lang="en-GB" dirty="0"/>
              </a:p>
            </p:txBody>
          </p:sp>
          <p:cxnSp>
            <p:nvCxnSpPr>
              <p:cNvPr id="8" name="Curved Connector 7"/>
              <p:cNvCxnSpPr>
                <a:stCxn id="23564" idx="0"/>
                <a:endCxn id="23565" idx="0"/>
              </p:cNvCxnSpPr>
              <p:nvPr/>
            </p:nvCxnSpPr>
            <p:spPr>
              <a:xfrm rot="5400000" flipH="1" flipV="1">
                <a:off x="5756650" y="-1283638"/>
                <a:ext cx="12700" cy="6578446"/>
              </a:xfrm>
              <a:prstGeom prst="curvedConnector3">
                <a:avLst>
                  <a:gd name="adj1" fmla="val 3543157"/>
                </a:avLst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608320" y="1194816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</a:t>
                </a:r>
                <a:endParaRPr lang="nl-NL" dirty="0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8550353" y="5362373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4" name="Straight Arrow Connector 3"/>
              <p:cNvCxnSpPr>
                <a:stCxn id="2" idx="0"/>
                <a:endCxn id="23563" idx="2"/>
              </p:cNvCxnSpPr>
              <p:nvPr/>
            </p:nvCxnSpPr>
            <p:spPr>
              <a:xfrm flipV="1">
                <a:off x="8887237" y="5122540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7355211" y="5360770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/>
                  <a:t>e</a:t>
                </a:r>
                <a:endParaRPr lang="nl-NL" dirty="0"/>
              </a:p>
            </p:txBody>
          </p:sp>
          <p:cxnSp>
            <p:nvCxnSpPr>
              <p:cNvPr id="35" name="Straight Arrow Connector 34"/>
              <p:cNvCxnSpPr>
                <a:stCxn id="34" idx="0"/>
              </p:cNvCxnSpPr>
              <p:nvPr/>
            </p:nvCxnSpPr>
            <p:spPr>
              <a:xfrm flipV="1">
                <a:off x="7692095" y="5120937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6198575" y="5359170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37" name="Straight Arrow Connector 36"/>
              <p:cNvCxnSpPr>
                <a:stCxn id="36" idx="0"/>
              </p:cNvCxnSpPr>
              <p:nvPr/>
            </p:nvCxnSpPr>
            <p:spPr>
              <a:xfrm flipV="1">
                <a:off x="6535459" y="5119337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4955310" y="5367195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39" name="Straight Arrow Connector 38"/>
              <p:cNvCxnSpPr>
                <a:stCxn id="38" idx="0"/>
              </p:cNvCxnSpPr>
              <p:nvPr/>
            </p:nvCxnSpPr>
            <p:spPr>
              <a:xfrm flipV="1">
                <a:off x="5292194" y="5127362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3789047" y="5355968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41" name="Straight Arrow Connector 40"/>
              <p:cNvCxnSpPr>
                <a:stCxn id="40" idx="0"/>
              </p:cNvCxnSpPr>
              <p:nvPr/>
            </p:nvCxnSpPr>
            <p:spPr>
              <a:xfrm flipV="1">
                <a:off x="4125931" y="5116135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2497654" y="5363989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43" name="Straight Arrow Connector 42"/>
              <p:cNvCxnSpPr>
                <a:stCxn id="42" idx="0"/>
              </p:cNvCxnSpPr>
              <p:nvPr/>
            </p:nvCxnSpPr>
            <p:spPr>
              <a:xfrm flipV="1">
                <a:off x="2834538" y="5124156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468389" y="4387819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e</a:t>
                </a:r>
                <a:r>
                  <a:rPr lang="en-US" dirty="0" smtClean="0"/>
                  <a:t>4</a:t>
                </a:r>
                <a:endParaRPr lang="en-GB" dirty="0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0658834" y="4387819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e</a:t>
                </a:r>
                <a:r>
                  <a:rPr lang="en-US" dirty="0" smtClean="0"/>
                  <a:t>5</a:t>
                </a:r>
                <a:endParaRPr lang="en-GB" dirty="0"/>
              </a:p>
            </p:txBody>
          </p:sp>
          <p:sp>
            <p:nvSpPr>
              <p:cNvPr id="44" name="Rectangle 9"/>
              <p:cNvSpPr>
                <a:spLocks noChangeArrowheads="1"/>
              </p:cNvSpPr>
              <p:nvPr/>
            </p:nvSpPr>
            <p:spPr bwMode="auto">
              <a:xfrm>
                <a:off x="11849279" y="4387819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e</a:t>
                </a:r>
                <a:r>
                  <a:rPr lang="en-US" dirty="0" smtClean="0"/>
                  <a:t>6</a:t>
                </a:r>
                <a:endParaRPr lang="en-GB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1975346" y="5380020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46" name="Straight Arrow Connector 45"/>
              <p:cNvCxnSpPr>
                <a:stCxn id="45" idx="0"/>
                <a:endCxn id="44" idx="2"/>
              </p:cNvCxnSpPr>
              <p:nvPr/>
            </p:nvCxnSpPr>
            <p:spPr>
              <a:xfrm flipV="1">
                <a:off x="12312230" y="5140187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46"/>
              <p:cNvSpPr/>
              <p:nvPr/>
            </p:nvSpPr>
            <p:spPr>
              <a:xfrm>
                <a:off x="10780204" y="5378417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48" name="Straight Arrow Connector 47"/>
              <p:cNvCxnSpPr>
                <a:stCxn id="47" idx="0"/>
              </p:cNvCxnSpPr>
              <p:nvPr/>
            </p:nvCxnSpPr>
            <p:spPr>
              <a:xfrm flipV="1">
                <a:off x="11117088" y="5138584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>
                <a:off x="9623568" y="5376817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50" name="Straight Arrow Connector 49"/>
              <p:cNvCxnSpPr>
                <a:stCxn id="49" idx="0"/>
              </p:cNvCxnSpPr>
              <p:nvPr/>
            </p:nvCxnSpPr>
            <p:spPr>
              <a:xfrm flipV="1">
                <a:off x="9960452" y="5136984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7"/>
              <p:cNvSpPr>
                <a:spLocks noChangeArrowheads="1"/>
              </p:cNvSpPr>
              <p:nvPr/>
            </p:nvSpPr>
            <p:spPr bwMode="auto">
              <a:xfrm>
                <a:off x="-1100173" y="43685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n1</a:t>
                </a:r>
                <a:endParaRPr lang="en-GB" dirty="0"/>
              </a:p>
            </p:txBody>
          </p:sp>
          <p:sp>
            <p:nvSpPr>
              <p:cNvPr id="52" name="Rectangle 8"/>
              <p:cNvSpPr>
                <a:spLocks noChangeArrowheads="1"/>
              </p:cNvSpPr>
              <p:nvPr/>
            </p:nvSpPr>
            <p:spPr bwMode="auto">
              <a:xfrm>
                <a:off x="90272" y="43685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</a:t>
                </a:r>
                <a:r>
                  <a:rPr lang="en-US" dirty="0" smtClean="0"/>
                  <a:t>2</a:t>
                </a:r>
                <a:endParaRPr lang="en-GB" dirty="0"/>
              </a:p>
            </p:txBody>
          </p:sp>
          <p:sp>
            <p:nvSpPr>
              <p:cNvPr id="53" name="Rectangle 9"/>
              <p:cNvSpPr>
                <a:spLocks noChangeArrowheads="1"/>
              </p:cNvSpPr>
              <p:nvPr/>
            </p:nvSpPr>
            <p:spPr bwMode="auto">
              <a:xfrm>
                <a:off x="1280717" y="4368572"/>
                <a:ext cx="925902" cy="7523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n3</a:t>
                </a:r>
                <a:endParaRPr lang="en-GB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406784" y="5360773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/>
                  <a:t>e</a:t>
                </a:r>
                <a:endParaRPr lang="nl-NL" dirty="0"/>
              </a:p>
            </p:txBody>
          </p:sp>
          <p:cxnSp>
            <p:nvCxnSpPr>
              <p:cNvPr id="55" name="Straight Arrow Connector 54"/>
              <p:cNvCxnSpPr>
                <a:stCxn id="54" idx="0"/>
                <a:endCxn id="53" idx="2"/>
              </p:cNvCxnSpPr>
              <p:nvPr/>
            </p:nvCxnSpPr>
            <p:spPr>
              <a:xfrm flipV="1">
                <a:off x="1743668" y="5120940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211642" y="5359170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57" name="Straight Arrow Connector 56"/>
              <p:cNvCxnSpPr>
                <a:stCxn id="56" idx="0"/>
              </p:cNvCxnSpPr>
              <p:nvPr/>
            </p:nvCxnSpPr>
            <p:spPr>
              <a:xfrm flipV="1">
                <a:off x="548526" y="5119337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-944994" y="5357570"/>
                <a:ext cx="673768" cy="591146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e</a:t>
                </a:r>
                <a:endParaRPr lang="nl-NL" dirty="0"/>
              </a:p>
            </p:txBody>
          </p:sp>
          <p:cxnSp>
            <p:nvCxnSpPr>
              <p:cNvPr id="59" name="Straight Arrow Connector 58"/>
              <p:cNvCxnSpPr>
                <a:stCxn id="58" idx="0"/>
              </p:cNvCxnSpPr>
              <p:nvPr/>
            </p:nvCxnSpPr>
            <p:spPr>
              <a:xfrm flipV="1">
                <a:off x="-608110" y="5117737"/>
                <a:ext cx="0" cy="2398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>
                <a:stCxn id="23565" idx="4"/>
                <a:endCxn id="32" idx="0"/>
              </p:cNvCxnSpPr>
              <p:nvPr/>
            </p:nvCxnSpPr>
            <p:spPr>
              <a:xfrm>
                <a:off x="9045873" y="2757953"/>
                <a:ext cx="885467" cy="16298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33" idx="0"/>
              </p:cNvCxnSpPr>
              <p:nvPr/>
            </p:nvCxnSpPr>
            <p:spPr>
              <a:xfrm>
                <a:off x="9040827" y="2764303"/>
                <a:ext cx="2080958" cy="16235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23564" idx="4"/>
                <a:endCxn id="51" idx="0"/>
              </p:cNvCxnSpPr>
              <p:nvPr/>
            </p:nvCxnSpPr>
            <p:spPr>
              <a:xfrm flipH="1">
                <a:off x="-637222" y="2757953"/>
                <a:ext cx="3104649" cy="16106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23564" idx="4"/>
                <a:endCxn id="52" idx="0"/>
              </p:cNvCxnSpPr>
              <p:nvPr/>
            </p:nvCxnSpPr>
            <p:spPr>
              <a:xfrm flipH="1">
                <a:off x="553223" y="2757953"/>
                <a:ext cx="1914204" cy="16106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23564" idx="4"/>
                <a:endCxn id="53" idx="0"/>
              </p:cNvCxnSpPr>
              <p:nvPr/>
            </p:nvCxnSpPr>
            <p:spPr>
              <a:xfrm flipH="1">
                <a:off x="1743668" y="2757953"/>
                <a:ext cx="723759" cy="16106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23564" idx="4"/>
                <a:endCxn id="23558" idx="0"/>
              </p:cNvCxnSpPr>
              <p:nvPr/>
            </p:nvCxnSpPr>
            <p:spPr>
              <a:xfrm>
                <a:off x="2467427" y="2757953"/>
                <a:ext cx="335312" cy="16122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23564" idx="4"/>
                <a:endCxn id="23559" idx="0"/>
              </p:cNvCxnSpPr>
              <p:nvPr/>
            </p:nvCxnSpPr>
            <p:spPr>
              <a:xfrm>
                <a:off x="2467427" y="2757953"/>
                <a:ext cx="1658029" cy="16122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23564" idx="4"/>
                <a:endCxn id="23560" idx="0"/>
              </p:cNvCxnSpPr>
              <p:nvPr/>
            </p:nvCxnSpPr>
            <p:spPr>
              <a:xfrm>
                <a:off x="2467427" y="2757953"/>
                <a:ext cx="2848474" cy="16122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23565" idx="4"/>
                <a:endCxn id="44" idx="0"/>
              </p:cNvCxnSpPr>
              <p:nvPr/>
            </p:nvCxnSpPr>
            <p:spPr>
              <a:xfrm>
                <a:off x="9045873" y="2757953"/>
                <a:ext cx="3266357" cy="16298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53" name="Straight Arrow Connector 23552"/>
              <p:cNvCxnSpPr>
                <a:stCxn id="23565" idx="4"/>
                <a:endCxn id="23563" idx="0"/>
              </p:cNvCxnSpPr>
              <p:nvPr/>
            </p:nvCxnSpPr>
            <p:spPr>
              <a:xfrm flipH="1">
                <a:off x="8887237" y="2757953"/>
                <a:ext cx="158636" cy="16122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56" name="Straight Arrow Connector 23555"/>
              <p:cNvCxnSpPr>
                <a:stCxn id="23565" idx="4"/>
                <a:endCxn id="23562" idx="0"/>
              </p:cNvCxnSpPr>
              <p:nvPr/>
            </p:nvCxnSpPr>
            <p:spPr>
              <a:xfrm flipH="1">
                <a:off x="7696792" y="2757953"/>
                <a:ext cx="1349081" cy="16122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69" name="Straight Arrow Connector 23568"/>
              <p:cNvCxnSpPr>
                <a:stCxn id="23565" idx="4"/>
                <a:endCxn id="23561" idx="0"/>
              </p:cNvCxnSpPr>
              <p:nvPr/>
            </p:nvCxnSpPr>
            <p:spPr>
              <a:xfrm flipH="1">
                <a:off x="6506347" y="2757953"/>
                <a:ext cx="2539526" cy="16122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578" name="Straight Arrow Connector 23577"/>
            <p:cNvCxnSpPr>
              <a:stCxn id="23565" idx="4"/>
              <a:endCxn id="23559" idx="0"/>
            </p:cNvCxnSpPr>
            <p:nvPr/>
          </p:nvCxnSpPr>
          <p:spPr>
            <a:xfrm flipH="1">
              <a:off x="4885645" y="2324816"/>
              <a:ext cx="3621478" cy="16122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0" name="Straight Arrow Connector 23579"/>
            <p:cNvCxnSpPr>
              <a:stCxn id="23564" idx="4"/>
              <a:endCxn id="23563" idx="0"/>
            </p:cNvCxnSpPr>
            <p:nvPr/>
          </p:nvCxnSpPr>
          <p:spPr>
            <a:xfrm>
              <a:off x="3665319" y="2324816"/>
              <a:ext cx="4725046" cy="16122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82" name="TextBox 23581"/>
          <p:cNvSpPr txBox="1"/>
          <p:nvPr/>
        </p:nvSpPr>
        <p:spPr>
          <a:xfrm>
            <a:off x="2086055" y="5029385"/>
            <a:ext cx="72878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Test whether the cross loadings are unequal zero</a:t>
            </a:r>
          </a:p>
          <a:p>
            <a:r>
              <a:rPr lang="nl-NL" sz="2800" dirty="0" smtClean="0"/>
              <a:t>Using a likelihood ratio test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536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6690" y="4237820"/>
            <a:ext cx="41228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 Correlations: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Factor1 Factor2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Factor1   1.000  -0.368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Factor2  -0.368   1.000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9714" y="4237821"/>
            <a:ext cx="41228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 Correlations: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Factor1 Factor2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Factor1   1.000   0.288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Factor2   0.288   1.000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1537" y="1853048"/>
            <a:ext cx="59867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Test whether the correlations are  equal</a:t>
            </a:r>
          </a:p>
          <a:p>
            <a:r>
              <a:rPr lang="nl-NL" sz="2800" dirty="0" smtClean="0"/>
              <a:t>Using a likelihood ratio test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655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78" y="786100"/>
            <a:ext cx="116850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mxCompare(CFM2_out,CFM1_out)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base comparison ep minus2LL   df      AIC   diffLL diffdf            p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CFM1       &lt;NA&gt; 46 33600.68 5954 21692.68       NA     NA           NA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CFM1       CFM1 44 33695.92 5956 21783.92 95.24373      2 2.080113e-21</a:t>
            </a:r>
          </a:p>
          <a:p>
            <a:r>
              <a:rPr lang="nl-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nl-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mxCompare(CFM2_out,CFM3_out)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base comparison ep minus2LL   df      AIC    diffLL diffdf         p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CFM1       &lt;NA&gt; 46 33600.68 5954 21692.68        NA     NA        NA</a:t>
            </a: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CFM1       CFM1 45 33600.90 5955 21690.90 0.2195677      1 0.6393695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764" y="4475747"/>
            <a:ext cx="109152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Factor loadings are significant (alpha=0.01)</a:t>
            </a:r>
          </a:p>
          <a:p>
            <a:r>
              <a:rPr lang="nl-NL" sz="3200" dirty="0" smtClean="0"/>
              <a:t>Sex difference in latent correlation is not significant (alpha=0.01)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136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9316" y="841194"/>
            <a:ext cx="97728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# read the data</a:t>
            </a:r>
          </a:p>
          <a:p>
            <a:r>
              <a:rPr lang="nl-NL" sz="2800" dirty="0"/>
              <a:t>datf=read.table('rdataf')  	# read the female data</a:t>
            </a:r>
          </a:p>
          <a:p>
            <a:r>
              <a:rPr lang="nl-NL" sz="2800" dirty="0"/>
              <a:t>datm=read.table('rdatam')  	# read the male data</a:t>
            </a:r>
          </a:p>
          <a:p>
            <a:r>
              <a:rPr lang="nl-NL" sz="2800" dirty="0"/>
              <a:t>datb5=rbind(datf,datm)     	# into 1 data matrix</a:t>
            </a:r>
          </a:p>
          <a:p>
            <a:r>
              <a:rPr lang="nl-NL" sz="2800" dirty="0"/>
              <a:t>datb5[,1]=datb5[,1]-1   	# recode sex from 1-&gt;0(m) and 2-&gt;1(f)</a:t>
            </a:r>
          </a:p>
          <a:p>
            <a:r>
              <a:rPr lang="nl-NL" sz="2800" dirty="0"/>
              <a:t># assign variable names</a:t>
            </a:r>
          </a:p>
          <a:p>
            <a:r>
              <a:rPr lang="nl-NL" sz="2800" dirty="0"/>
              <a:t>colnames(datb5)=c('sex', </a:t>
            </a:r>
          </a:p>
          <a:p>
            <a:r>
              <a:rPr lang="nl-NL" sz="2800" dirty="0"/>
              <a:t> 'n1', 'n2', 'n3', 'n4', 'n5', 'n6',</a:t>
            </a:r>
          </a:p>
          <a:p>
            <a:r>
              <a:rPr lang="nl-NL" sz="2800" dirty="0"/>
              <a:t> 'e1', 'e2', 'e3', 'e4', 'e5', 'e6',</a:t>
            </a:r>
          </a:p>
          <a:p>
            <a:r>
              <a:rPr lang="nl-NL" sz="2800" dirty="0"/>
              <a:t> 'o1', 'o2', 'o3', 'o4', 'o5', 'o6',</a:t>
            </a:r>
          </a:p>
          <a:p>
            <a:r>
              <a:rPr lang="nl-NL" sz="2800" dirty="0"/>
              <a:t> 'a1', 'a2', 'a3', 'a4', 'a5', 'a6',</a:t>
            </a:r>
          </a:p>
          <a:p>
            <a:r>
              <a:rPr lang="nl-NL" sz="2800" dirty="0"/>
              <a:t> 'c1', 'c2', 'c3', 'c4', 'c5', 'c6')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49953" y="4042070"/>
            <a:ext cx="392607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rgbClr val="FF0000"/>
                </a:solidFill>
              </a:rPr>
              <a:t>Mean = b0 + b1*sex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Sex=0 -&gt; mean=b0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Sex=1 -&gt; mean=b0+b1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So b1=sex difference</a:t>
            </a:r>
            <a:endParaRPr lang="nl-NL" sz="3200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6796" y="3118585"/>
            <a:ext cx="1049153" cy="10876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199" y="1096288"/>
            <a:ext cx="9743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# select the variables of interest</a:t>
            </a:r>
          </a:p>
          <a:p>
            <a:r>
              <a:rPr lang="nl-NL" sz="2800" dirty="0"/>
              <a:t>isel=c(1:13)   # selection of variables sex, n1-n6, e1-e6</a:t>
            </a:r>
          </a:p>
          <a:p>
            <a:r>
              <a:rPr lang="nl-NL" sz="2800" dirty="0"/>
              <a:t>datb2=datb5[,isel]</a:t>
            </a:r>
          </a:p>
          <a:p>
            <a:r>
              <a:rPr lang="nl-NL" sz="2800" dirty="0"/>
              <a:t>sex=datb5[,1]  # sex in a separate vector for </a:t>
            </a:r>
            <a:r>
              <a:rPr lang="nl-NL" sz="2800" dirty="0" smtClean="0"/>
              <a:t>convenience</a:t>
            </a:r>
          </a:p>
          <a:p>
            <a:r>
              <a:rPr lang="nl-NL" sz="2800" dirty="0"/>
              <a:t>table(sex</a:t>
            </a:r>
            <a:r>
              <a:rPr lang="nl-NL" sz="2800" dirty="0" smtClean="0"/>
              <a:t>)  </a:t>
            </a:r>
            <a:endParaRPr lang="nl-NL" sz="2800" dirty="0"/>
          </a:p>
        </p:txBody>
      </p:sp>
      <p:sp>
        <p:nvSpPr>
          <p:cNvPr id="3" name="Rectangle 2"/>
          <p:cNvSpPr/>
          <p:nvPr/>
        </p:nvSpPr>
        <p:spPr>
          <a:xfrm>
            <a:off x="7966510" y="3958737"/>
            <a:ext cx="2197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sex</a:t>
            </a:r>
          </a:p>
          <a:p>
            <a:r>
              <a:rPr lang="nl-NL" sz="3600" dirty="0"/>
              <a:t>  0   </a:t>
            </a:r>
            <a:r>
              <a:rPr lang="nl-NL" sz="3600" dirty="0" smtClean="0"/>
              <a:t>	1 </a:t>
            </a:r>
            <a:endParaRPr lang="nl-NL" sz="3600" dirty="0"/>
          </a:p>
          <a:p>
            <a:r>
              <a:rPr lang="nl-NL" sz="3600" dirty="0"/>
              <a:t>139 </a:t>
            </a:r>
            <a:r>
              <a:rPr lang="nl-NL" sz="3600" dirty="0" smtClean="0"/>
              <a:t>	361 </a:t>
            </a:r>
            <a:endParaRPr lang="nl-NL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23949" y="3343057"/>
            <a:ext cx="5082139" cy="1344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7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064" y="998424"/>
            <a:ext cx="10282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Ss0=cov(datb2[sex==0,2:13])   	# calculate the covariance matrix in males</a:t>
            </a:r>
          </a:p>
          <a:p>
            <a:r>
              <a:rPr lang="nl-NL" sz="2400" dirty="0"/>
              <a:t>Ss1=cov(datb2[sex==1,2:13])	</a:t>
            </a:r>
            <a:r>
              <a:rPr lang="nl-NL" sz="2400" dirty="0" smtClean="0"/>
              <a:t>	# </a:t>
            </a:r>
            <a:r>
              <a:rPr lang="nl-NL" sz="2400" dirty="0"/>
              <a:t>calculate the covariance matrix in females</a:t>
            </a:r>
          </a:p>
          <a:p>
            <a:r>
              <a:rPr lang="en-US" sz="2400" dirty="0"/>
              <a:t>Ms0=apply(datb2[sex==0,2:13],2,mean)   # males means</a:t>
            </a:r>
          </a:p>
          <a:p>
            <a:r>
              <a:rPr lang="en-US" sz="2400" dirty="0"/>
              <a:t>Ms1=apply(datb2[sex==1,2:13],2,mean)	# females means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Rectangle 2"/>
          <p:cNvSpPr/>
          <p:nvPr/>
        </p:nvSpPr>
        <p:spPr>
          <a:xfrm>
            <a:off x="863063" y="2574833"/>
            <a:ext cx="88199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#</a:t>
            </a:r>
          </a:p>
          <a:p>
            <a:r>
              <a:rPr lang="nl-NL" sz="2400" dirty="0"/>
              <a:t>mi=min(Ms0,Ms1)</a:t>
            </a:r>
          </a:p>
          <a:p>
            <a:r>
              <a:rPr lang="nl-NL" sz="2400" dirty="0"/>
              <a:t>ma=max(Ms0,Ms1)</a:t>
            </a:r>
          </a:p>
          <a:p>
            <a:r>
              <a:rPr lang="nl-NL" sz="2400" dirty="0"/>
              <a:t>plot(1:12,Ms0,type='b',col=1,lwd=3,ylim=c(mi,ma))</a:t>
            </a:r>
          </a:p>
          <a:p>
            <a:r>
              <a:rPr lang="nl-NL" sz="2400" dirty="0"/>
              <a:t>lines(1:12,Ms1,type='b',col=2,lwd=3,ylim=c(mi,ma))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825" y="2680711"/>
            <a:ext cx="3429206" cy="342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570" y="777043"/>
            <a:ext cx="95033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alpha=.</a:t>
            </a:r>
            <a:r>
              <a:rPr lang="nl-NL" sz="2400" dirty="0" smtClean="0"/>
              <a:t>05/12; Stest=matrix(0,1,12)</a:t>
            </a:r>
            <a:endParaRPr lang="nl-NL" sz="2400" dirty="0"/>
          </a:p>
          <a:p>
            <a:r>
              <a:rPr lang="nl-NL" sz="2400" dirty="0" smtClean="0"/>
              <a:t>for </a:t>
            </a:r>
            <a:r>
              <a:rPr lang="nl-NL" sz="2400" dirty="0"/>
              <a:t>(j in 2:13) {</a:t>
            </a:r>
          </a:p>
          <a:p>
            <a:r>
              <a:rPr lang="nl-NL" sz="2400" dirty="0"/>
              <a:t>tmp=lm(datb2[,(j)]~(sex))</a:t>
            </a:r>
          </a:p>
          <a:p>
            <a:r>
              <a:rPr lang="nl-NL" sz="2400" dirty="0" smtClean="0"/>
              <a:t>pval=summary(tmp</a:t>
            </a:r>
            <a:r>
              <a:rPr lang="nl-NL" sz="2400" dirty="0"/>
              <a:t>)$coefficients[2,4</a:t>
            </a:r>
            <a:r>
              <a:rPr lang="nl-NL" sz="2400" dirty="0" smtClean="0"/>
              <a:t>] </a:t>
            </a:r>
            <a:endParaRPr lang="nl-NL" sz="2400" dirty="0"/>
          </a:p>
          <a:p>
            <a:r>
              <a:rPr lang="nl-NL" sz="2400" dirty="0" smtClean="0"/>
              <a:t>Stest[1,j-1]=(pval&lt;alpha)}</a:t>
            </a:r>
          </a:p>
          <a:p>
            <a:r>
              <a:rPr lang="nl-NL" sz="2400" dirty="0" smtClean="0"/>
              <a:t>colnames(Stest)=colnames(datb2)[2:13]</a:t>
            </a:r>
          </a:p>
          <a:p>
            <a:r>
              <a:rPr lang="nl-NL" sz="2400" dirty="0" smtClean="0"/>
              <a:t>print(Stest)</a:t>
            </a:r>
            <a:endParaRPr lang="nl-NL" sz="2400" dirty="0"/>
          </a:p>
        </p:txBody>
      </p:sp>
      <p:sp>
        <p:nvSpPr>
          <p:cNvPr id="4" name="Rectangle 3"/>
          <p:cNvSpPr/>
          <p:nvPr/>
        </p:nvSpPr>
        <p:spPr>
          <a:xfrm>
            <a:off x="3349591" y="4453372"/>
            <a:ext cx="84317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 n2 n3 n4 n5 n6 </a:t>
            </a:r>
            <a:r>
              <a:rPr lang="nl-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e1 </a:t>
            </a:r>
            <a:r>
              <a:rPr lang="nl-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e2 e3 e4 e5 e6</a:t>
            </a:r>
          </a:p>
          <a:p>
            <a:r>
              <a:rPr lang="nl-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nl-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0  1  1  1  1  </a:t>
            </a:r>
            <a:r>
              <a:rPr lang="nl-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  </a:t>
            </a:r>
            <a:r>
              <a:rPr lang="nl-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0  0  0  0  0</a:t>
            </a:r>
          </a:p>
        </p:txBody>
      </p:sp>
    </p:spTree>
    <p:extLst>
      <p:ext uri="{BB962C8B-B14F-4D97-AF65-F5344CB8AC3E}">
        <p14:creationId xmlns:p14="http://schemas.microsoft.com/office/powerpoint/2010/main" val="17808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922" y="316047"/>
            <a:ext cx="6554705" cy="654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003" y="504574"/>
            <a:ext cx="4895850" cy="4886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303" y="504573"/>
            <a:ext cx="489585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314" y="1723495"/>
            <a:ext cx="31217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Loadings</a:t>
            </a:r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Factor1 Factor2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 0.901        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  0.588        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n3  0.754  -0.156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n4  0.473  -</a:t>
            </a:r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0.106	 </a:t>
            </a:r>
            <a:endParaRPr lang="nl-NL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n5  </a:t>
            </a:r>
            <a:r>
              <a:rPr lang="nl-NL" sz="20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0.457   0.398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n6  0.714        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e1          0.693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e2          0.653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e3 </a:t>
            </a:r>
            <a:r>
              <a:rPr lang="nl-NL" sz="2000" b="1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-0.357   0.385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e4          0.522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  0.120   0.505 </a:t>
            </a:r>
          </a:p>
          <a:p>
            <a:r>
              <a:rPr lang="nl-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e6 -0.130   0.718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88029" y="4431929"/>
            <a:ext cx="41228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 Correlations: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Factor1 Factor2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Factor1   1.000   0.288</a:t>
            </a:r>
          </a:p>
          <a:p>
            <a:r>
              <a:rPr lang="nl-NL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Factor2   0.288   1.000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805314" y="418773"/>
            <a:ext cx="1085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Uniquenesses:</a:t>
            </a:r>
          </a:p>
          <a:p>
            <a:r>
              <a:rPr lang="nl-NL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n1    n2    n3    n4    n5    n6    e1    e2    e3    e4    e5    e6 </a:t>
            </a:r>
          </a:p>
          <a:p>
            <a:r>
              <a:rPr lang="nl-NL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0.199 0.670 0.339 0.736 0.738 0.461 0.528 0.571 0.645 0.709 0.766 0.413 </a:t>
            </a:r>
          </a:p>
        </p:txBody>
      </p:sp>
      <p:sp>
        <p:nvSpPr>
          <p:cNvPr id="5" name="Rectangle 4"/>
          <p:cNvSpPr/>
          <p:nvPr/>
        </p:nvSpPr>
        <p:spPr>
          <a:xfrm>
            <a:off x="7246218" y="2301011"/>
            <a:ext cx="3307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latin typeface="Symbol" panose="05050102010706020507" pitchFamily="18" charset="2"/>
              </a:rPr>
              <a:t>S</a:t>
            </a:r>
            <a:r>
              <a:rPr lang="en-US" sz="4000" b="1" baseline="-25000" dirty="0" err="1"/>
              <a:t>y</a:t>
            </a:r>
            <a:r>
              <a:rPr lang="en-US" sz="4000" dirty="0"/>
              <a:t> </a:t>
            </a:r>
            <a:r>
              <a:rPr lang="nl-NL" sz="4000" dirty="0" smtClean="0"/>
              <a:t> = </a:t>
            </a:r>
            <a:r>
              <a:rPr lang="en-US" sz="4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4000" b="1" dirty="0" err="1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Y</a:t>
            </a:r>
            <a:r>
              <a:rPr lang="en-US" sz="4000" b="1" dirty="0" err="1">
                <a:solidFill>
                  <a:srgbClr val="FF0000"/>
                </a:solidFill>
                <a:sym typeface="Symbol" panose="05050102010706020507" pitchFamily="18" charset="2"/>
              </a:rPr>
              <a:t></a:t>
            </a:r>
            <a:r>
              <a:rPr lang="en-US" sz="4000" baseline="30000" dirty="0" err="1"/>
              <a:t>t</a:t>
            </a:r>
            <a:r>
              <a:rPr lang="en-US" sz="4000" baseline="30000" dirty="0"/>
              <a:t> </a:t>
            </a:r>
            <a:r>
              <a:rPr lang="en-US" sz="4000" dirty="0"/>
              <a:t>+ </a:t>
            </a:r>
            <a:r>
              <a:rPr lang="en-US" sz="4000" b="1" dirty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77651" y="5755368"/>
            <a:ext cx="1354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MALES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982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323" y="2887016"/>
            <a:ext cx="415043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Loadings</a:t>
            </a:r>
            <a:r>
              <a:rPr lang="nl-NL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nl-NL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Factor1 Factor2</a:t>
            </a:r>
          </a:p>
          <a:p>
            <a:r>
              <a:rPr lang="nl-NL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 0.901   </a:t>
            </a:r>
            <a:r>
              <a:rPr lang="nl-NL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~0      </a:t>
            </a:r>
            <a:endParaRPr lang="nl-NL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nl-NL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4323" y="1004545"/>
            <a:ext cx="29184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Uniquenesses:</a:t>
            </a:r>
          </a:p>
          <a:p>
            <a:r>
              <a:rPr lang="nl-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n1    </a:t>
            </a:r>
            <a:r>
              <a:rPr lang="nl-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nl-NL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0.199 </a:t>
            </a:r>
            <a:r>
              <a:rPr lang="nl-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nl-NL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7651" y="5755368"/>
            <a:ext cx="1354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MALES</a:t>
            </a:r>
            <a:endParaRPr lang="nl-NL" sz="2800" dirty="0"/>
          </a:p>
        </p:txBody>
      </p:sp>
      <p:sp>
        <p:nvSpPr>
          <p:cNvPr id="8" name="Rectangle 7"/>
          <p:cNvSpPr/>
          <p:nvPr/>
        </p:nvSpPr>
        <p:spPr>
          <a:xfrm>
            <a:off x="3896627" y="4579787"/>
            <a:ext cx="30171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l</a:t>
            </a:r>
            <a:r>
              <a:rPr lang="en-US" sz="3600" baseline="-25000" dirty="0" smtClean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en-US" sz="3600" b="1" baseline="30000" dirty="0" smtClean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2 </a:t>
            </a:r>
            <a:r>
              <a:rPr lang="en-US" sz="3600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s</a:t>
            </a:r>
            <a:r>
              <a:rPr lang="en-US" sz="3600" baseline="30000" dirty="0" smtClean="0">
                <a:solidFill>
                  <a:schemeClr val="accent2"/>
                </a:solidFill>
              </a:rPr>
              <a:t>2</a:t>
            </a:r>
            <a:r>
              <a:rPr lang="en-US" sz="36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</a:t>
            </a:r>
            <a:r>
              <a:rPr lang="en-US" sz="3600" dirty="0">
                <a:solidFill>
                  <a:schemeClr val="accent2"/>
                </a:solidFill>
              </a:rPr>
              <a:t> + </a:t>
            </a:r>
            <a:r>
              <a:rPr lang="en-US" sz="3600" dirty="0">
                <a:solidFill>
                  <a:schemeClr val="accent2"/>
                </a:solidFill>
                <a:latin typeface="Symbol" panose="05050102010706020507" pitchFamily="18" charset="2"/>
              </a:rPr>
              <a:t>s</a:t>
            </a:r>
            <a:r>
              <a:rPr lang="en-US" sz="3600" baseline="30000" dirty="0">
                <a:solidFill>
                  <a:schemeClr val="accent2"/>
                </a:solidFill>
              </a:rPr>
              <a:t>2</a:t>
            </a:r>
            <a:r>
              <a:rPr lang="en-US" sz="3600" baseline="-25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=1</a:t>
            </a:r>
            <a:endParaRPr lang="nl-NL" sz="3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2728" y="5261929"/>
            <a:ext cx="3647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.901^2 * 1 + .199 </a:t>
            </a:r>
            <a:r>
              <a:rPr lang="nl-NL" sz="3200" dirty="0" smtClean="0"/>
              <a:t>≈ </a:t>
            </a:r>
            <a:r>
              <a:rPr lang="nl-NL" sz="3200" dirty="0" smtClean="0"/>
              <a:t>1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401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792</Words>
  <Application>Microsoft Office PowerPoint</Application>
  <PresentationFormat>Widescreen</PresentationFormat>
  <Paragraphs>210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conor dolan</cp:lastModifiedBy>
  <cp:revision>96</cp:revision>
  <dcterms:created xsi:type="dcterms:W3CDTF">2014-02-27T15:59:28Z</dcterms:created>
  <dcterms:modified xsi:type="dcterms:W3CDTF">2014-03-05T14:05:29Z</dcterms:modified>
</cp:coreProperties>
</file>