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339" r:id="rId3"/>
    <p:sldId id="256" r:id="rId4"/>
    <p:sldId id="258" r:id="rId5"/>
    <p:sldId id="298" r:id="rId6"/>
    <p:sldId id="323" r:id="rId7"/>
    <p:sldId id="259" r:id="rId8"/>
    <p:sldId id="261" r:id="rId9"/>
    <p:sldId id="263" r:id="rId10"/>
    <p:sldId id="262" r:id="rId11"/>
    <p:sldId id="264" r:id="rId12"/>
    <p:sldId id="281" r:id="rId13"/>
    <p:sldId id="282" r:id="rId14"/>
    <p:sldId id="283" r:id="rId15"/>
    <p:sldId id="284" r:id="rId16"/>
    <p:sldId id="340" r:id="rId17"/>
    <p:sldId id="342" r:id="rId18"/>
    <p:sldId id="287" r:id="rId19"/>
    <p:sldId id="286" r:id="rId20"/>
    <p:sldId id="288" r:id="rId21"/>
    <p:sldId id="289" r:id="rId22"/>
    <p:sldId id="322" r:id="rId23"/>
    <p:sldId id="305" r:id="rId24"/>
    <p:sldId id="306" r:id="rId25"/>
    <p:sldId id="290" r:id="rId26"/>
    <p:sldId id="304" r:id="rId27"/>
    <p:sldId id="291" r:id="rId28"/>
    <p:sldId id="292" r:id="rId29"/>
    <p:sldId id="295" r:id="rId30"/>
    <p:sldId id="296" r:id="rId31"/>
    <p:sldId id="302" r:id="rId32"/>
    <p:sldId id="301" r:id="rId33"/>
    <p:sldId id="303" r:id="rId34"/>
    <p:sldId id="307" r:id="rId35"/>
    <p:sldId id="310" r:id="rId36"/>
    <p:sldId id="311" r:id="rId37"/>
    <p:sldId id="313" r:id="rId38"/>
    <p:sldId id="324" r:id="rId39"/>
    <p:sldId id="325" r:id="rId40"/>
    <p:sldId id="320" r:id="rId41"/>
    <p:sldId id="309" r:id="rId42"/>
    <p:sldId id="314" r:id="rId43"/>
    <p:sldId id="318" r:id="rId44"/>
    <p:sldId id="326" r:id="rId45"/>
    <p:sldId id="327" r:id="rId46"/>
    <p:sldId id="328" r:id="rId47"/>
    <p:sldId id="335" r:id="rId48"/>
    <p:sldId id="329" r:id="rId49"/>
    <p:sldId id="332" r:id="rId50"/>
    <p:sldId id="334" r:id="rId5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73" autoAdjust="0"/>
  </p:normalViewPr>
  <p:slideViewPr>
    <p:cSldViewPr snapToGrid="0">
      <p:cViewPr varScale="1">
        <p:scale>
          <a:sx n="66" d="100"/>
          <a:sy n="66" d="100"/>
        </p:scale>
        <p:origin x="64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CA77F-1652-46E2-89E5-BF30EA58EAE3}" type="datetimeFigureOut">
              <a:rPr lang="nl-NL" smtClean="0"/>
              <a:pPr/>
              <a:t>5-3-2014</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4EC6D-419A-4CCD-B9E2-BD8205717A96}" type="slidenum">
              <a:rPr lang="nl-NL" smtClean="0"/>
              <a:pPr/>
              <a:t>‹#›</a:t>
            </a:fld>
            <a:endParaRPr lang="nl-NL"/>
          </a:p>
        </p:txBody>
      </p:sp>
    </p:spTree>
    <p:extLst>
      <p:ext uri="{BB962C8B-B14F-4D97-AF65-F5344CB8AC3E}">
        <p14:creationId xmlns:p14="http://schemas.microsoft.com/office/powerpoint/2010/main" val="235408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8226C7-0655-469A-8ABF-AAD13CCE3552}" type="slidenum">
              <a:rPr lang="nl-NL"/>
              <a:pPr eaLnBrk="1" hangingPunct="1"/>
              <a:t>5</a:t>
            </a:fld>
            <a:endParaRPr lang="nl-NL"/>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These figure illustrate what we mean by the conditional distribution of y given a fixed value of x. Consider the conditioning on x=-1. The mean of the read data points equals b0+b1*(-1), ie. the predicted value given x=-1. The variance about the mean is due to the variance of e, the residual. </a:t>
            </a:r>
          </a:p>
          <a:p>
            <a:pPr eaLnBrk="1" hangingPunct="1"/>
            <a:r>
              <a:rPr lang="en-US" smtClean="0">
                <a:latin typeface="Arial" panose="020B0604020202020204" pitchFamily="34" charset="0"/>
              </a:rPr>
              <a:t>The variance of e (see the red histogram) afterall expresses the prediction error: y-b0-b1*(-1) = e. Homoscedasticity is evident in the fact that the histograms are much a like: approximately normal, with equal variance and means of zero. </a:t>
            </a:r>
          </a:p>
          <a:p>
            <a:pPr eaLnBrk="1" hangingPunct="1"/>
            <a:r>
              <a:rPr lang="en-US" smtClean="0">
                <a:latin typeface="Arial" panose="020B0604020202020204" pitchFamily="34" charset="0"/>
              </a:rPr>
              <a:t>The independent variable (or variables) is treated as fixed, in the sense that we do not make any distributional assumptions about x. So the statements "b contains fixed parameters", and "x is a fixed regressor" involve different meanings of the term fixed. The parameters are fixed because they do not vary over cases. The predictor is fixed because we make no distributional assumption concerning x. Fixed used with two different meanings: confusing!</a:t>
            </a:r>
          </a:p>
        </p:txBody>
      </p:sp>
    </p:spTree>
    <p:extLst>
      <p:ext uri="{BB962C8B-B14F-4D97-AF65-F5344CB8AC3E}">
        <p14:creationId xmlns:p14="http://schemas.microsoft.com/office/powerpoint/2010/main" val="3919382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683230-99AD-4FBB-A75C-6AD3D47E212B}" type="slidenum">
              <a:rPr lang="nl-NL"/>
              <a:pPr eaLnBrk="1" hangingPunct="1"/>
              <a:t>14</a:t>
            </a:fld>
            <a:endParaRPr lang="nl-NL"/>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And here is exactly the same, but applied to the set of linear equations simultaneously. It is a lot of greek letters, but what is going on really is just the matrix manipulations applied to the common factor linear equations. Note the terms in red are zero by definition in this model. Can you follow the steps?</a:t>
            </a:r>
          </a:p>
          <a:p>
            <a:pPr eaLnBrk="1" hangingPunct="1"/>
            <a:r>
              <a:rPr lang="nl-NL" smtClean="0">
                <a:latin typeface="Arial" panose="020B0604020202020204" pitchFamily="34" charset="0"/>
              </a:rPr>
              <a:t>Why bother you with this? Because the LISREL syntax includes the matrices shown in eq. 6 (in purple). In the LISREL syntax the are called ly, ps, and te.</a:t>
            </a:r>
            <a:endParaRPr lang="en-US" smtClean="0">
              <a:latin typeface="Arial" panose="020B0604020202020204" pitchFamily="34" charset="0"/>
            </a:endParaRPr>
          </a:p>
        </p:txBody>
      </p:sp>
    </p:spTree>
    <p:extLst>
      <p:ext uri="{BB962C8B-B14F-4D97-AF65-F5344CB8AC3E}">
        <p14:creationId xmlns:p14="http://schemas.microsoft.com/office/powerpoint/2010/main" val="847520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FEE59F-D58A-41FD-9D05-B488720D26F9}" type="slidenum">
              <a:rPr lang="nl-NL"/>
              <a:pPr eaLnBrk="1" hangingPunct="1"/>
              <a:t>15</a:t>
            </a:fld>
            <a:endParaRPr lang="nl-NL"/>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Here it is again, but without the intermediate steps. ‘ne’ and ‘ny’ are used in the LISREL syntax to indicate the number of observed variables and the number of latent variable (etas).  </a:t>
            </a:r>
            <a:endParaRPr lang="en-US" smtClean="0">
              <a:latin typeface="Arial" panose="020B0604020202020204" pitchFamily="34" charset="0"/>
            </a:endParaRPr>
          </a:p>
        </p:txBody>
      </p:sp>
    </p:spTree>
    <p:extLst>
      <p:ext uri="{BB962C8B-B14F-4D97-AF65-F5344CB8AC3E}">
        <p14:creationId xmlns:p14="http://schemas.microsoft.com/office/powerpoint/2010/main" val="887490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A6A5153-1679-419C-9CFF-90EA59AED3B0}" type="slidenum">
              <a:rPr lang="en-US"/>
              <a:pPr/>
              <a:t>17</a:t>
            </a:fld>
            <a:endParaRPr lang="en-US"/>
          </a:p>
        </p:txBody>
      </p:sp>
      <p:sp>
        <p:nvSpPr>
          <p:cNvPr id="37889"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nl-NL">
              <a:ea typeface="DejaVu Sans" charset="0"/>
              <a:cs typeface="DejaVu Sans" charset="0"/>
            </a:endParaRPr>
          </a:p>
        </p:txBody>
      </p:sp>
      <p:sp>
        <p:nvSpPr>
          <p:cNvPr id="37891" name="Text Box 3"/>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r">
              <a:buClrTx/>
              <a:buFontTx/>
              <a:buNone/>
            </a:pPr>
            <a:fld id="{453F65CC-F6A7-4EFC-82B0-5AB312835ED6}" type="slidenum">
              <a:rPr lang="en-US" sz="1200"/>
              <a:pPr algn="r">
                <a:buClrTx/>
                <a:buFontTx/>
                <a:buNone/>
              </a:pPr>
              <a:t>17</a:t>
            </a:fld>
            <a:endParaRPr lang="en-US" sz="1200"/>
          </a:p>
        </p:txBody>
      </p:sp>
    </p:spTree>
    <p:extLst>
      <p:ext uri="{BB962C8B-B14F-4D97-AF65-F5344CB8AC3E}">
        <p14:creationId xmlns:p14="http://schemas.microsoft.com/office/powerpoint/2010/main" val="171506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44F5B5-1A5A-49BB-BD31-45DF56E381EE}" type="slidenum">
              <a:rPr lang="nl-NL"/>
              <a:pPr eaLnBrk="1" hangingPunct="1"/>
              <a:t>19</a:t>
            </a:fld>
            <a:endParaRPr lang="nl-NL"/>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If we choose plausible values for the parameters in the model – the elements in lambda (ly), theta (te) and psy (ps) – then we can calculate the expected or model covariance matrix. </a:t>
            </a:r>
            <a:endParaRPr lang="en-US" smtClean="0">
              <a:latin typeface="Arial" panose="020B0604020202020204" pitchFamily="34" charset="0"/>
            </a:endParaRPr>
          </a:p>
        </p:txBody>
      </p:sp>
    </p:spTree>
    <p:extLst>
      <p:ext uri="{BB962C8B-B14F-4D97-AF65-F5344CB8AC3E}">
        <p14:creationId xmlns:p14="http://schemas.microsoft.com/office/powerpoint/2010/main" val="1774824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054B6DD-4125-4CF0-A6EB-5CACBDC4F9C8}" type="slidenum">
              <a:rPr lang="en-US"/>
              <a:pPr eaLnBrk="1" hangingPunct="1"/>
              <a:t>22</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smtClean="0"/>
              <a:t>In the classical twin model, the variance is decomposed in A, C and E.</a:t>
            </a:r>
          </a:p>
          <a:p>
            <a:pPr eaLnBrk="1" hangingPunct="1">
              <a:spcBef>
                <a:spcPct val="0"/>
              </a:spcBef>
            </a:pPr>
            <a:r>
              <a:rPr lang="nl-NL" smtClean="0"/>
              <a:t>Usually, the variances of the latent factors are fixed to 1 fo identification, and the path loadings are estimated, such that the variance of A, for example, is a^2.</a:t>
            </a:r>
          </a:p>
          <a:p>
            <a:pPr eaLnBrk="1" hangingPunct="1">
              <a:spcBef>
                <a:spcPct val="0"/>
              </a:spcBef>
            </a:pPr>
            <a:r>
              <a:rPr lang="nl-NL" smtClean="0"/>
              <a:t>So variance components can never become negative.</a:t>
            </a:r>
          </a:p>
          <a:p>
            <a:pPr eaLnBrk="1" hangingPunct="1">
              <a:spcBef>
                <a:spcPct val="0"/>
              </a:spcBef>
            </a:pPr>
            <a:endParaRPr lang="nl-NL" smtClean="0"/>
          </a:p>
          <a:p>
            <a:pPr eaLnBrk="1" hangingPunct="1">
              <a:spcBef>
                <a:spcPct val="0"/>
              </a:spcBef>
            </a:pPr>
            <a:r>
              <a:rPr lang="nl-NL" smtClean="0"/>
              <a:t>Assumption: homoskedactic: variance decomposition is equal in different subpopulations and under different environmental circumstances.</a:t>
            </a:r>
          </a:p>
        </p:txBody>
      </p:sp>
    </p:spTree>
    <p:extLst>
      <p:ext uri="{BB962C8B-B14F-4D97-AF65-F5344CB8AC3E}">
        <p14:creationId xmlns:p14="http://schemas.microsoft.com/office/powerpoint/2010/main" val="352591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Now, unless the violation of proportionality is large and we have enough power to detect it, the model with one latent variable may still fit</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ABBEA9C-5FEC-4C71-9566-84245D8E7503}" type="slidenum">
              <a:rPr lang="en-US" smtClean="0"/>
              <a:pPr/>
              <a:t>29</a:t>
            </a:fld>
            <a:endParaRPr lang="en-US"/>
          </a:p>
        </p:txBody>
      </p:sp>
    </p:spTree>
    <p:extLst>
      <p:ext uri="{BB962C8B-B14F-4D97-AF65-F5344CB8AC3E}">
        <p14:creationId xmlns:p14="http://schemas.microsoft.com/office/powerpoint/2010/main" val="1622150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However, the model appropriate for this situation is the </a:t>
            </a:r>
            <a:r>
              <a:rPr lang="en-GB" sz="1200" kern="1200" dirty="0" smtClean="0">
                <a:solidFill>
                  <a:schemeClr val="tx1"/>
                </a:solidFill>
                <a:latin typeface="+mn-lt"/>
                <a:ea typeface="+mn-ea"/>
                <a:cs typeface="+mn-cs"/>
              </a:rPr>
              <a:t>independent pathway model</a:t>
            </a:r>
            <a:r>
              <a:rPr lang="en-US" sz="1200" kern="1200" dirty="0" smtClean="0">
                <a:solidFill>
                  <a:schemeClr val="tx1"/>
                </a:solidFill>
                <a:latin typeface="+mn-lt"/>
                <a:ea typeface="+mn-ea"/>
                <a:cs typeface="+mn-cs"/>
              </a:rPr>
              <a:t>, in which we specify direct influences of a c and e factors on item responses.</a:t>
            </a:r>
          </a:p>
          <a:p>
            <a:endParaRPr lang="en-US" dirty="0"/>
          </a:p>
        </p:txBody>
      </p:sp>
      <p:sp>
        <p:nvSpPr>
          <p:cNvPr id="4" name="Slide Number Placeholder 3"/>
          <p:cNvSpPr>
            <a:spLocks noGrp="1"/>
          </p:cNvSpPr>
          <p:nvPr>
            <p:ph type="sldNum" sz="quarter" idx="10"/>
          </p:nvPr>
        </p:nvSpPr>
        <p:spPr/>
        <p:txBody>
          <a:bodyPr/>
          <a:lstStyle/>
          <a:p>
            <a:fld id="{FABBEA9C-5FEC-4C71-9566-84245D8E7503}" type="slidenum">
              <a:rPr lang="en-US" smtClean="0"/>
              <a:pPr/>
              <a:t>30</a:t>
            </a:fld>
            <a:endParaRPr lang="en-US"/>
          </a:p>
        </p:txBody>
      </p:sp>
    </p:spTree>
    <p:extLst>
      <p:ext uri="{BB962C8B-B14F-4D97-AF65-F5344CB8AC3E}">
        <p14:creationId xmlns:p14="http://schemas.microsoft.com/office/powerpoint/2010/main" val="1038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However, the model appropriate for this situation is the </a:t>
            </a:r>
            <a:r>
              <a:rPr lang="en-GB" sz="1200" kern="1200" dirty="0" smtClean="0">
                <a:solidFill>
                  <a:schemeClr val="tx1"/>
                </a:solidFill>
                <a:latin typeface="+mn-lt"/>
                <a:ea typeface="+mn-ea"/>
                <a:cs typeface="+mn-cs"/>
              </a:rPr>
              <a:t>independent pathway model</a:t>
            </a:r>
            <a:r>
              <a:rPr lang="en-US" sz="1200" kern="1200" dirty="0" smtClean="0">
                <a:solidFill>
                  <a:schemeClr val="tx1"/>
                </a:solidFill>
                <a:latin typeface="+mn-lt"/>
                <a:ea typeface="+mn-ea"/>
                <a:cs typeface="+mn-cs"/>
              </a:rPr>
              <a:t>, in which we specify direct influences of a c and e factors on item responses.</a:t>
            </a:r>
          </a:p>
          <a:p>
            <a:endParaRPr lang="en-US" dirty="0"/>
          </a:p>
        </p:txBody>
      </p:sp>
      <p:sp>
        <p:nvSpPr>
          <p:cNvPr id="4" name="Slide Number Placeholder 3"/>
          <p:cNvSpPr>
            <a:spLocks noGrp="1"/>
          </p:cNvSpPr>
          <p:nvPr>
            <p:ph type="sldNum" sz="quarter" idx="10"/>
          </p:nvPr>
        </p:nvSpPr>
        <p:spPr/>
        <p:txBody>
          <a:bodyPr/>
          <a:lstStyle/>
          <a:p>
            <a:fld id="{FABBEA9C-5FEC-4C71-9566-84245D8E7503}" type="slidenum">
              <a:rPr lang="en-US" smtClean="0"/>
              <a:pPr/>
              <a:t>31</a:t>
            </a:fld>
            <a:endParaRPr lang="en-US"/>
          </a:p>
        </p:txBody>
      </p:sp>
    </p:spTree>
    <p:extLst>
      <p:ext uri="{BB962C8B-B14F-4D97-AF65-F5344CB8AC3E}">
        <p14:creationId xmlns:p14="http://schemas.microsoft.com/office/powerpoint/2010/main" val="1038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33</a:t>
            </a:fld>
            <a:endParaRPr lang="en-US"/>
          </a:p>
        </p:txBody>
      </p:sp>
    </p:spTree>
    <p:extLst>
      <p:ext uri="{BB962C8B-B14F-4D97-AF65-F5344CB8AC3E}">
        <p14:creationId xmlns:p14="http://schemas.microsoft.com/office/powerpoint/2010/main" val="399526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40</a:t>
            </a:fld>
            <a:endParaRPr lang="en-US"/>
          </a:p>
        </p:txBody>
      </p:sp>
    </p:spTree>
    <p:extLst>
      <p:ext uri="{BB962C8B-B14F-4D97-AF65-F5344CB8AC3E}">
        <p14:creationId xmlns:p14="http://schemas.microsoft.com/office/powerpoint/2010/main" val="274521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054B6DD-4125-4CF0-A6EB-5CACBDC4F9C8}" type="slidenum">
              <a:rPr lang="en-US"/>
              <a:pPr eaLnBrk="1" hangingPunct="1"/>
              <a:t>6</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smtClean="0"/>
              <a:t>In the classical twin model, the variance is decomposed in A, C and E.</a:t>
            </a:r>
          </a:p>
          <a:p>
            <a:pPr eaLnBrk="1" hangingPunct="1">
              <a:spcBef>
                <a:spcPct val="0"/>
              </a:spcBef>
            </a:pPr>
            <a:r>
              <a:rPr lang="nl-NL" smtClean="0"/>
              <a:t>Usually, the variances of the latent factors are fixed to 1 fo identification, and the path loadings are estimated, such that the variance of A, for example, is a^2.</a:t>
            </a:r>
          </a:p>
          <a:p>
            <a:pPr eaLnBrk="1" hangingPunct="1">
              <a:spcBef>
                <a:spcPct val="0"/>
              </a:spcBef>
            </a:pPr>
            <a:r>
              <a:rPr lang="nl-NL" smtClean="0"/>
              <a:t>So variance components can never become negative.</a:t>
            </a:r>
          </a:p>
          <a:p>
            <a:pPr eaLnBrk="1" hangingPunct="1">
              <a:spcBef>
                <a:spcPct val="0"/>
              </a:spcBef>
            </a:pPr>
            <a:endParaRPr lang="nl-NL" smtClean="0"/>
          </a:p>
          <a:p>
            <a:pPr eaLnBrk="1" hangingPunct="1">
              <a:spcBef>
                <a:spcPct val="0"/>
              </a:spcBef>
            </a:pPr>
            <a:r>
              <a:rPr lang="nl-NL" smtClean="0"/>
              <a:t>Assumption: homoskedactic: variance decomposition is equal in different subpopulations and under different environmental circumstances.</a:t>
            </a:r>
          </a:p>
        </p:txBody>
      </p:sp>
    </p:spTree>
    <p:extLst>
      <p:ext uri="{BB962C8B-B14F-4D97-AF65-F5344CB8AC3E}">
        <p14:creationId xmlns:p14="http://schemas.microsoft.com/office/powerpoint/2010/main" val="910160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43</a:t>
            </a:fld>
            <a:endParaRPr lang="en-US"/>
          </a:p>
        </p:txBody>
      </p:sp>
    </p:spTree>
    <p:extLst>
      <p:ext uri="{BB962C8B-B14F-4D97-AF65-F5344CB8AC3E}">
        <p14:creationId xmlns:p14="http://schemas.microsoft.com/office/powerpoint/2010/main" val="3213461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44</a:t>
            </a:fld>
            <a:endParaRPr lang="en-US"/>
          </a:p>
        </p:txBody>
      </p:sp>
    </p:spTree>
    <p:extLst>
      <p:ext uri="{BB962C8B-B14F-4D97-AF65-F5344CB8AC3E}">
        <p14:creationId xmlns:p14="http://schemas.microsoft.com/office/powerpoint/2010/main" val="1725713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45</a:t>
            </a:fld>
            <a:endParaRPr lang="en-US"/>
          </a:p>
        </p:txBody>
      </p:sp>
    </p:spTree>
    <p:extLst>
      <p:ext uri="{BB962C8B-B14F-4D97-AF65-F5344CB8AC3E}">
        <p14:creationId xmlns:p14="http://schemas.microsoft.com/office/powerpoint/2010/main" val="3286728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r>
              <a:rPr lang="en-US" dirty="0" smtClean="0"/>
              <a:t>What would the presence of the correlated</a:t>
            </a:r>
            <a:r>
              <a:rPr lang="en-US" baseline="0" dirty="0" smtClean="0"/>
              <a:t> residual imply w.r.t. the strong causal interpretation of the common factors?</a:t>
            </a:r>
            <a:endParaRPr lang="en-US" dirty="0" smtClean="0"/>
          </a:p>
        </p:txBody>
      </p:sp>
      <p:sp>
        <p:nvSpPr>
          <p:cNvPr id="126980" name="Slide Number Placeholder 3"/>
          <p:cNvSpPr>
            <a:spLocks noGrp="1"/>
          </p:cNvSpPr>
          <p:nvPr>
            <p:ph type="sldNum" sz="quarter" idx="5"/>
          </p:nvPr>
        </p:nvSpPr>
        <p:spPr>
          <a:noFill/>
        </p:spPr>
        <p:txBody>
          <a:bodyPr/>
          <a:lstStyle/>
          <a:p>
            <a:fld id="{7C6C3102-16CF-46D9-B6B2-3C709387DD5D}" type="slidenum">
              <a:rPr lang="en-US"/>
              <a:pPr/>
              <a:t>46</a:t>
            </a:fld>
            <a:endParaRPr lang="en-US"/>
          </a:p>
        </p:txBody>
      </p:sp>
    </p:spTree>
    <p:extLst>
      <p:ext uri="{BB962C8B-B14F-4D97-AF65-F5344CB8AC3E}">
        <p14:creationId xmlns:p14="http://schemas.microsoft.com/office/powerpoint/2010/main" val="1029303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7054B6DD-4125-4CF0-A6EB-5CACBDC4F9C8}" type="slidenum">
              <a:rPr lang="en-US"/>
              <a:pPr eaLnBrk="1" hangingPunct="1"/>
              <a:t>47</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nl-NL" smtClean="0"/>
              <a:t>In the classical twin model, the variance is decomposed in A, C and E.</a:t>
            </a:r>
          </a:p>
          <a:p>
            <a:pPr eaLnBrk="1" hangingPunct="1">
              <a:spcBef>
                <a:spcPct val="0"/>
              </a:spcBef>
            </a:pPr>
            <a:r>
              <a:rPr lang="nl-NL" smtClean="0"/>
              <a:t>Usually, the variances of the latent factors are fixed to 1 fo identification, and the path loadings are estimated, such that the variance of A, for example, is a^2.</a:t>
            </a:r>
          </a:p>
          <a:p>
            <a:pPr eaLnBrk="1" hangingPunct="1">
              <a:spcBef>
                <a:spcPct val="0"/>
              </a:spcBef>
            </a:pPr>
            <a:r>
              <a:rPr lang="nl-NL" smtClean="0"/>
              <a:t>So variance components can never become negative.</a:t>
            </a:r>
          </a:p>
          <a:p>
            <a:pPr eaLnBrk="1" hangingPunct="1">
              <a:spcBef>
                <a:spcPct val="0"/>
              </a:spcBef>
            </a:pPr>
            <a:endParaRPr lang="nl-NL" smtClean="0"/>
          </a:p>
          <a:p>
            <a:pPr eaLnBrk="1" hangingPunct="1">
              <a:spcBef>
                <a:spcPct val="0"/>
              </a:spcBef>
            </a:pPr>
            <a:r>
              <a:rPr lang="nl-NL" smtClean="0"/>
              <a:t>Assumption: homoskedactic: variance decomposition is equal in different subpopulations and under different environmental circumstances.</a:t>
            </a:r>
          </a:p>
        </p:txBody>
      </p:sp>
    </p:spTree>
    <p:extLst>
      <p:ext uri="{BB962C8B-B14F-4D97-AF65-F5344CB8AC3E}">
        <p14:creationId xmlns:p14="http://schemas.microsoft.com/office/powerpoint/2010/main" val="52101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0ECAE2-009E-4FDF-92F6-BB799337221B}" type="slidenum">
              <a:rPr lang="nl-NL"/>
              <a:pPr eaLnBrk="1" hangingPunct="1"/>
              <a:t>7</a:t>
            </a:fld>
            <a:endParaRPr lang="nl-NL"/>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The common factor model as applied to continuous variables (indicators), y1, y2, y3, and y4, is actually a model of 4 linear regression models: 4 dependent variables and 1 independent (eta). The problem is that the independent variable is not observed…. however this is still a collection of regression coefficients.</a:t>
            </a:r>
            <a:endParaRPr lang="en-US" smtClean="0">
              <a:latin typeface="Arial" panose="020B0604020202020204" pitchFamily="34" charset="0"/>
            </a:endParaRPr>
          </a:p>
        </p:txBody>
      </p:sp>
    </p:spTree>
    <p:extLst>
      <p:ext uri="{BB962C8B-B14F-4D97-AF65-F5344CB8AC3E}">
        <p14:creationId xmlns:p14="http://schemas.microsoft.com/office/powerpoint/2010/main" val="307525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9612007-913C-4197-B0BC-444D4A8E3357}" type="slidenum">
              <a:rPr lang="nl-NL" sz="1200"/>
              <a:pPr algn="r" eaLnBrk="1" hangingPunct="1"/>
              <a:t>8</a:t>
            </a:fld>
            <a:endParaRPr lang="nl-NL" sz="120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We are familiar with the linear regression model (regress y on x). The model conveyed here does not include the intercept (b0) because we have centered the data.</a:t>
            </a:r>
          </a:p>
          <a:p>
            <a:pPr eaLnBrk="1" hangingPunct="1"/>
            <a:r>
              <a:rPr lang="nl-NL" smtClean="0">
                <a:latin typeface="Arial" panose="020B0604020202020204" pitchFamily="34" charset="0"/>
              </a:rPr>
              <a:t>The model can be conveyed in the equation, or in the path diagram. The implied covariance matrix is also given.</a:t>
            </a:r>
            <a:endParaRPr lang="en-US" smtClean="0">
              <a:latin typeface="Arial" panose="020B0604020202020204" pitchFamily="34" charset="0"/>
            </a:endParaRPr>
          </a:p>
        </p:txBody>
      </p:sp>
    </p:spTree>
    <p:extLst>
      <p:ext uri="{BB962C8B-B14F-4D97-AF65-F5344CB8AC3E}">
        <p14:creationId xmlns:p14="http://schemas.microsoft.com/office/powerpoint/2010/main" val="95524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r>
              <a:rPr lang="nl-NL" smtClean="0">
                <a:latin typeface="Arial" panose="020B0604020202020204" pitchFamily="34" charset="0"/>
              </a:rPr>
              <a:t>The regression model comes with the famous R-square effect size (percentage of variance explained). So each regression model in the common factor model must also come with an R-squared. Only R-squared is not usually the term that is used in the common factor model. !</a:t>
            </a:r>
            <a:endParaRPr lang="en-US" smtClean="0">
              <a:latin typeface="Arial" panose="020B0604020202020204" pitchFamily="34" charset="0"/>
            </a:endParaRPr>
          </a:p>
        </p:txBody>
      </p:sp>
      <p:sp>
        <p:nvSpPr>
          <p:cNvPr id="6758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82C471-A7D6-453F-AD2E-B92CCB52279D}" type="slidenum">
              <a:rPr lang="nl-NL"/>
              <a:pPr eaLnBrk="1" hangingPunct="1"/>
              <a:t>9</a:t>
            </a:fld>
            <a:endParaRPr lang="nl-NL"/>
          </a:p>
        </p:txBody>
      </p:sp>
    </p:spTree>
    <p:extLst>
      <p:ext uri="{BB962C8B-B14F-4D97-AF65-F5344CB8AC3E}">
        <p14:creationId xmlns:p14="http://schemas.microsoft.com/office/powerpoint/2010/main" val="161453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1EB822-FD29-41A7-94AB-C2AB1A5CBEE7}" type="slidenum">
              <a:rPr lang="nl-NL"/>
              <a:pPr eaLnBrk="1" hangingPunct="1"/>
              <a:t>10</a:t>
            </a:fld>
            <a:endParaRPr lang="nl-NL"/>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The same results beut for the common factor model: model conveyed in equations, as a path model and the implied covariance matrix. </a:t>
            </a:r>
          </a:p>
          <a:p>
            <a:pPr eaLnBrk="1" hangingPunct="1"/>
            <a:r>
              <a:rPr lang="nl-NL" smtClean="0">
                <a:latin typeface="Arial" panose="020B0604020202020204" pitchFamily="34" charset="0"/>
              </a:rPr>
              <a:t>How is the implied covariance matrix actually calculated? How do we get from the equations to Sigma?  </a:t>
            </a:r>
            <a:endParaRPr lang="en-US" smtClean="0">
              <a:latin typeface="Arial" panose="020B0604020202020204" pitchFamily="34" charset="0"/>
            </a:endParaRPr>
          </a:p>
        </p:txBody>
      </p:sp>
    </p:spTree>
    <p:extLst>
      <p:ext uri="{BB962C8B-B14F-4D97-AF65-F5344CB8AC3E}">
        <p14:creationId xmlns:p14="http://schemas.microsoft.com/office/powerpoint/2010/main" val="61637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C38EC8-1E5A-4556-9E63-E52BC08F71C4}" type="slidenum">
              <a:rPr lang="nl-NL"/>
              <a:pPr eaLnBrk="1" hangingPunct="1"/>
              <a:t>11</a:t>
            </a:fld>
            <a:endParaRPr lang="nl-NL"/>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We are going to express the model in matrix algebraic terms…So first we are going to go over the necessary matrix algebra.</a:t>
            </a:r>
            <a:endParaRPr lang="en-US" smtClean="0">
              <a:latin typeface="Arial" panose="020B0604020202020204" pitchFamily="34" charset="0"/>
            </a:endParaRPr>
          </a:p>
        </p:txBody>
      </p:sp>
    </p:spTree>
    <p:extLst>
      <p:ext uri="{BB962C8B-B14F-4D97-AF65-F5344CB8AC3E}">
        <p14:creationId xmlns:p14="http://schemas.microsoft.com/office/powerpoint/2010/main" val="3321336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D15E13-889D-4FC7-BB79-1CC35F623DDD}" type="slidenum">
              <a:rPr lang="nl-NL"/>
              <a:pPr eaLnBrk="1" hangingPunct="1"/>
              <a:t>12</a:t>
            </a:fld>
            <a:endParaRPr lang="nl-NL"/>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64611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0D55B0-47D9-4040-995D-F24135F40173}" type="slidenum">
              <a:rPr lang="nl-NL"/>
              <a:pPr eaLnBrk="1" hangingPunct="1"/>
              <a:t>13</a:t>
            </a:fld>
            <a:endParaRPr lang="nl-NL"/>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nl-NL" smtClean="0">
                <a:latin typeface="Arial" panose="020B0604020202020204" pitchFamily="34" charset="0"/>
              </a:rPr>
              <a:t>We already know that the regression model y=b0+b1*x+e implies a decomposition of variance of y: into a part that is “explained” by x and a residual part. </a:t>
            </a:r>
          </a:p>
          <a:p>
            <a:pPr eaLnBrk="1" hangingPunct="1"/>
            <a:r>
              <a:rPr lang="nl-NL" smtClean="0">
                <a:latin typeface="Arial" panose="020B0604020202020204" pitchFamily="34" charset="0"/>
              </a:rPr>
              <a:t>Here is the same decomposition for the regression of y1 on eta. Can you follow the steps? </a:t>
            </a:r>
            <a:endParaRPr lang="en-US" smtClean="0">
              <a:latin typeface="Arial" panose="020B0604020202020204" pitchFamily="34" charset="0"/>
            </a:endParaRPr>
          </a:p>
        </p:txBody>
      </p:sp>
    </p:spTree>
    <p:extLst>
      <p:ext uri="{BB962C8B-B14F-4D97-AF65-F5344CB8AC3E}">
        <p14:creationId xmlns:p14="http://schemas.microsoft.com/office/powerpoint/2010/main" val="333558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211990D9-2AA6-4CA5-9563-B729D24A3B58}" type="datetimeFigureOut">
              <a:rPr lang="nl-NL" smtClean="0"/>
              <a:pPr/>
              <a:t>5-3-2014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361341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11990D9-2AA6-4CA5-9563-B729D24A3B58}" type="datetimeFigureOut">
              <a:rPr lang="nl-NL" smtClean="0"/>
              <a:pPr/>
              <a:t>5-3-2014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296097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11990D9-2AA6-4CA5-9563-B729D24A3B58}" type="datetimeFigureOut">
              <a:rPr lang="nl-NL" smtClean="0"/>
              <a:pPr/>
              <a:t>5-3-2014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322643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11990D9-2AA6-4CA5-9563-B729D24A3B58}" type="datetimeFigureOut">
              <a:rPr lang="nl-NL" smtClean="0"/>
              <a:pPr/>
              <a:t>5-3-2014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139146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990D9-2AA6-4CA5-9563-B729D24A3B58}" type="datetimeFigureOut">
              <a:rPr lang="nl-NL" smtClean="0"/>
              <a:pPr/>
              <a:t>5-3-2014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226459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211990D9-2AA6-4CA5-9563-B729D24A3B58}" type="datetimeFigureOut">
              <a:rPr lang="nl-NL" smtClean="0"/>
              <a:pPr/>
              <a:t>5-3-2014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25896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211990D9-2AA6-4CA5-9563-B729D24A3B58}" type="datetimeFigureOut">
              <a:rPr lang="nl-NL" smtClean="0"/>
              <a:pPr/>
              <a:t>5-3-2014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111308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211990D9-2AA6-4CA5-9563-B729D24A3B58}" type="datetimeFigureOut">
              <a:rPr lang="nl-NL" smtClean="0"/>
              <a:pPr/>
              <a:t>5-3-2014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148164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990D9-2AA6-4CA5-9563-B729D24A3B58}" type="datetimeFigureOut">
              <a:rPr lang="nl-NL" smtClean="0"/>
              <a:pPr/>
              <a:t>5-3-2014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379720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990D9-2AA6-4CA5-9563-B729D24A3B58}" type="datetimeFigureOut">
              <a:rPr lang="nl-NL" smtClean="0"/>
              <a:pPr/>
              <a:t>5-3-2014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217761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990D9-2AA6-4CA5-9563-B729D24A3B58}" type="datetimeFigureOut">
              <a:rPr lang="nl-NL" smtClean="0"/>
              <a:pPr/>
              <a:t>5-3-2014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4A06661-2BEA-419D-95CE-082FC67DA5D1}" type="slidenum">
              <a:rPr lang="nl-NL" smtClean="0"/>
              <a:pPr/>
              <a:t>‹#›</a:t>
            </a:fld>
            <a:endParaRPr lang="nl-NL"/>
          </a:p>
        </p:txBody>
      </p:sp>
    </p:spTree>
    <p:extLst>
      <p:ext uri="{BB962C8B-B14F-4D97-AF65-F5344CB8AC3E}">
        <p14:creationId xmlns:p14="http://schemas.microsoft.com/office/powerpoint/2010/main" val="369156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990D9-2AA6-4CA5-9563-B729D24A3B58}" type="datetimeFigureOut">
              <a:rPr lang="nl-NL" smtClean="0"/>
              <a:pPr/>
              <a:t>5-3-2014</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06661-2BEA-419D-95CE-082FC67DA5D1}" type="slidenum">
              <a:rPr lang="nl-NL" smtClean="0"/>
              <a:pPr/>
              <a:t>‹#›</a:t>
            </a:fld>
            <a:endParaRPr lang="nl-NL"/>
          </a:p>
        </p:txBody>
      </p:sp>
    </p:spTree>
    <p:extLst>
      <p:ext uri="{BB962C8B-B14F-4D97-AF65-F5344CB8AC3E}">
        <p14:creationId xmlns:p14="http://schemas.microsoft.com/office/powerpoint/2010/main" val="1697430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4.w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6553" y="1347246"/>
            <a:ext cx="8195833" cy="2031325"/>
          </a:xfrm>
          <a:prstGeom prst="rect">
            <a:avLst/>
          </a:prstGeom>
          <a:noFill/>
        </p:spPr>
        <p:txBody>
          <a:bodyPr wrap="none" rtlCol="0">
            <a:spAutoFit/>
          </a:bodyPr>
          <a:lstStyle/>
          <a:p>
            <a:r>
              <a:rPr lang="nl-NL" sz="3600" dirty="0" smtClean="0"/>
              <a:t>Phenotypic factor analysis</a:t>
            </a:r>
          </a:p>
          <a:p>
            <a:endParaRPr lang="nl-NL" sz="3600" dirty="0"/>
          </a:p>
          <a:p>
            <a:r>
              <a:rPr lang="nl-NL" sz="3600" dirty="0" smtClean="0"/>
              <a:t>Conor Dolan, Mike Neale, &amp; Michel Nivard </a:t>
            </a:r>
          </a:p>
          <a:p>
            <a:endParaRPr lang="nl-NL" dirty="0"/>
          </a:p>
        </p:txBody>
      </p:sp>
    </p:spTree>
    <p:extLst>
      <p:ext uri="{BB962C8B-B14F-4D97-AF65-F5344CB8AC3E}">
        <p14:creationId xmlns:p14="http://schemas.microsoft.com/office/powerpoint/2010/main" val="2196804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C56092-B324-47B4-B890-CE70C523303B}" type="slidenum">
              <a:rPr lang="nl-NL"/>
              <a:pPr eaLnBrk="1" hangingPunct="1"/>
              <a:t>10</a:t>
            </a:fld>
            <a:endParaRPr lang="nl-NL"/>
          </a:p>
        </p:txBody>
      </p:sp>
      <p:sp>
        <p:nvSpPr>
          <p:cNvPr id="17411" name="Rectangle 6"/>
          <p:cNvSpPr>
            <a:spLocks noChangeArrowheads="1"/>
          </p:cNvSpPr>
          <p:nvPr/>
        </p:nvSpPr>
        <p:spPr bwMode="auto">
          <a:xfrm>
            <a:off x="1524001" y="27537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7412" name="Object 5"/>
          <p:cNvGraphicFramePr>
            <a:graphicFrameLocks noChangeAspect="1"/>
          </p:cNvGraphicFramePr>
          <p:nvPr>
            <p:extLst>
              <p:ext uri="{D42A27DB-BD31-4B8C-83A1-F6EECF244321}">
                <p14:modId xmlns:p14="http://schemas.microsoft.com/office/powerpoint/2010/main" val="1627564236"/>
              </p:ext>
            </p:extLst>
          </p:nvPr>
        </p:nvGraphicFramePr>
        <p:xfrm>
          <a:off x="1604963" y="1066800"/>
          <a:ext cx="3167062" cy="2419350"/>
        </p:xfrm>
        <a:graphic>
          <a:graphicData uri="http://schemas.openxmlformats.org/presentationml/2006/ole">
            <mc:AlternateContent xmlns:mc="http://schemas.openxmlformats.org/markup-compatibility/2006">
              <mc:Choice xmlns:v="urn:schemas-microsoft-com:vml" Requires="v">
                <p:oleObj spid="_x0000_s1104" name="Equation" r:id="rId4" imgW="1206360" imgH="914400" progId="Equation.3">
                  <p:embed/>
                </p:oleObj>
              </mc:Choice>
              <mc:Fallback>
                <p:oleObj name="Equation" r:id="rId4" imgW="1206360" imgH="914400" progId="Equation.3">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4963" y="1066800"/>
                        <a:ext cx="3167062" cy="241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3" name="Text Box 7"/>
          <p:cNvSpPr txBox="1">
            <a:spLocks noChangeArrowheads="1"/>
          </p:cNvSpPr>
          <p:nvPr/>
        </p:nvSpPr>
        <p:spPr bwMode="auto">
          <a:xfrm>
            <a:off x="1561676" y="199066"/>
            <a:ext cx="49959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Single common factor model: </a:t>
            </a:r>
          </a:p>
          <a:p>
            <a:pPr eaLnBrk="1" hangingPunct="1"/>
            <a:r>
              <a:rPr lang="en-US" sz="2400" dirty="0"/>
              <a:t>A set of linear regression equations</a:t>
            </a:r>
            <a:endParaRPr lang="nl-NL" sz="2400" dirty="0"/>
          </a:p>
        </p:txBody>
      </p:sp>
      <p:sp>
        <p:nvSpPr>
          <p:cNvPr id="17414" name="Rectangle 11"/>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7415" name="Object 10"/>
          <p:cNvGraphicFramePr>
            <a:graphicFrameLocks noChangeAspect="1"/>
          </p:cNvGraphicFramePr>
          <p:nvPr/>
        </p:nvGraphicFramePr>
        <p:xfrm>
          <a:off x="1816100" y="4435476"/>
          <a:ext cx="8026400" cy="2297113"/>
        </p:xfrm>
        <a:graphic>
          <a:graphicData uri="http://schemas.openxmlformats.org/presentationml/2006/ole">
            <mc:AlternateContent xmlns:mc="http://schemas.openxmlformats.org/markup-compatibility/2006">
              <mc:Choice xmlns:v="urn:schemas-microsoft-com:vml" Requires="v">
                <p:oleObj spid="_x0000_s1105" name="Equation" r:id="rId6" imgW="3441700" imgH="990600" progId="Equation.3">
                  <p:embed/>
                </p:oleObj>
              </mc:Choice>
              <mc:Fallback>
                <p:oleObj name="Equation" r:id="rId6" imgW="3441700" imgH="990600" progId="Equation.3">
                  <p:embed/>
                  <p:pic>
                    <p:nvPicPr>
                      <p:cNvPr id="0"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6100" y="4435476"/>
                        <a:ext cx="8026400" cy="2297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6" name="AutoShape 12"/>
          <p:cNvSpPr>
            <a:spLocks/>
          </p:cNvSpPr>
          <p:nvPr/>
        </p:nvSpPr>
        <p:spPr bwMode="auto">
          <a:xfrm>
            <a:off x="5316140" y="1198339"/>
            <a:ext cx="304800" cy="2362200"/>
          </a:xfrm>
          <a:prstGeom prst="rightBrace">
            <a:avLst>
              <a:gd name="adj1" fmla="val 6458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7417" name="Text Box 13"/>
          <p:cNvSpPr txBox="1">
            <a:spLocks noChangeArrowheads="1"/>
          </p:cNvSpPr>
          <p:nvPr/>
        </p:nvSpPr>
        <p:spPr bwMode="auto">
          <a:xfrm>
            <a:off x="1752600" y="38100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Implies a covariance matrix:</a:t>
            </a:r>
            <a:endParaRPr lang="nl-NL" sz="2400"/>
          </a:p>
        </p:txBody>
      </p:sp>
      <p:grpSp>
        <p:nvGrpSpPr>
          <p:cNvPr id="2" name="Group 1"/>
          <p:cNvGrpSpPr/>
          <p:nvPr/>
        </p:nvGrpSpPr>
        <p:grpSpPr>
          <a:xfrm>
            <a:off x="7229630" y="914400"/>
            <a:ext cx="3072610" cy="3035808"/>
            <a:chOff x="7229630" y="914400"/>
            <a:chExt cx="2447770" cy="2459038"/>
          </a:xfrm>
        </p:grpSpPr>
        <p:sp>
          <p:nvSpPr>
            <p:cNvPr id="17419" name="Oval 92"/>
            <p:cNvSpPr>
              <a:spLocks noChangeArrowheads="1"/>
            </p:cNvSpPr>
            <p:nvPr/>
          </p:nvSpPr>
          <p:spPr bwMode="auto">
            <a:xfrm>
              <a:off x="8184014" y="914400"/>
              <a:ext cx="498193" cy="468146"/>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a:solidFill>
                    <a:srgbClr val="000000"/>
                  </a:solidFill>
                  <a:latin typeface="Symbol" panose="05050102010706020507" pitchFamily="18" charset="2"/>
                  <a:ea typeface="굴림" panose="020B0600000101010101" pitchFamily="34" charset="-127"/>
                </a:rPr>
                <a:t>h</a:t>
              </a:r>
              <a:endParaRPr lang="nl-NL"/>
            </a:p>
          </p:txBody>
        </p:sp>
        <p:sp>
          <p:nvSpPr>
            <p:cNvPr id="17420" name="Rectangle 93"/>
            <p:cNvSpPr>
              <a:spLocks noChangeArrowheads="1"/>
            </p:cNvSpPr>
            <p:nvPr/>
          </p:nvSpPr>
          <p:spPr bwMode="auto">
            <a:xfrm>
              <a:off x="7239000" y="2332831"/>
              <a:ext cx="448016" cy="363831"/>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y1</a:t>
              </a:r>
              <a:endParaRPr lang="nl-NL" sz="1400"/>
            </a:p>
          </p:txBody>
        </p:sp>
        <p:sp>
          <p:nvSpPr>
            <p:cNvPr id="17421" name="Line 94"/>
            <p:cNvSpPr>
              <a:spLocks noChangeShapeType="1"/>
            </p:cNvSpPr>
            <p:nvPr/>
          </p:nvSpPr>
          <p:spPr bwMode="auto">
            <a:xfrm flipV="1">
              <a:off x="7438516" y="2696662"/>
              <a:ext cx="0" cy="31294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22" name="Oval 95"/>
            <p:cNvSpPr>
              <a:spLocks noChangeArrowheads="1"/>
            </p:cNvSpPr>
            <p:nvPr/>
          </p:nvSpPr>
          <p:spPr bwMode="auto">
            <a:xfrm>
              <a:off x="7239000" y="3009607"/>
              <a:ext cx="397838" cy="363831"/>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17423" name="Rectangle 96"/>
            <p:cNvSpPr>
              <a:spLocks noChangeArrowheads="1"/>
            </p:cNvSpPr>
            <p:nvPr/>
          </p:nvSpPr>
          <p:spPr bwMode="auto">
            <a:xfrm>
              <a:off x="7885337" y="2332831"/>
              <a:ext cx="448016" cy="363831"/>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y2</a:t>
              </a:r>
              <a:endParaRPr lang="nl-NL" sz="1400"/>
            </a:p>
          </p:txBody>
        </p:sp>
        <p:sp>
          <p:nvSpPr>
            <p:cNvPr id="17424" name="Line 97"/>
            <p:cNvSpPr>
              <a:spLocks noChangeShapeType="1"/>
            </p:cNvSpPr>
            <p:nvPr/>
          </p:nvSpPr>
          <p:spPr bwMode="auto">
            <a:xfrm flipV="1">
              <a:off x="8084854" y="2696662"/>
              <a:ext cx="0" cy="31294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25" name="Oval 98"/>
            <p:cNvSpPr>
              <a:spLocks noChangeArrowheads="1"/>
            </p:cNvSpPr>
            <p:nvPr/>
          </p:nvSpPr>
          <p:spPr bwMode="auto">
            <a:xfrm>
              <a:off x="7885337" y="3009607"/>
              <a:ext cx="397838" cy="363831"/>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7426" name="Rectangle 99"/>
            <p:cNvSpPr>
              <a:spLocks noChangeArrowheads="1"/>
            </p:cNvSpPr>
            <p:nvPr/>
          </p:nvSpPr>
          <p:spPr bwMode="auto">
            <a:xfrm>
              <a:off x="8583047" y="2332831"/>
              <a:ext cx="448016" cy="363831"/>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y3</a:t>
              </a:r>
              <a:endParaRPr lang="nl-NL" sz="1400"/>
            </a:p>
          </p:txBody>
        </p:sp>
        <p:sp>
          <p:nvSpPr>
            <p:cNvPr id="17427" name="Line 100"/>
            <p:cNvSpPr>
              <a:spLocks noChangeShapeType="1"/>
            </p:cNvSpPr>
            <p:nvPr/>
          </p:nvSpPr>
          <p:spPr bwMode="auto">
            <a:xfrm flipV="1">
              <a:off x="8782563" y="2696662"/>
              <a:ext cx="0" cy="31294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28" name="Oval 101"/>
            <p:cNvSpPr>
              <a:spLocks noChangeArrowheads="1"/>
            </p:cNvSpPr>
            <p:nvPr/>
          </p:nvSpPr>
          <p:spPr bwMode="auto">
            <a:xfrm>
              <a:off x="8583047" y="3009607"/>
              <a:ext cx="397838" cy="363831"/>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7429" name="Rectangle 102"/>
            <p:cNvSpPr>
              <a:spLocks noChangeArrowheads="1"/>
            </p:cNvSpPr>
            <p:nvPr/>
          </p:nvSpPr>
          <p:spPr bwMode="auto">
            <a:xfrm>
              <a:off x="9229384" y="2332831"/>
              <a:ext cx="448016" cy="363831"/>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y4</a:t>
              </a:r>
              <a:endParaRPr lang="nl-NL" sz="1400"/>
            </a:p>
          </p:txBody>
        </p:sp>
        <p:sp>
          <p:nvSpPr>
            <p:cNvPr id="17430" name="Line 103"/>
            <p:cNvSpPr>
              <a:spLocks noChangeShapeType="1"/>
            </p:cNvSpPr>
            <p:nvPr/>
          </p:nvSpPr>
          <p:spPr bwMode="auto">
            <a:xfrm flipV="1">
              <a:off x="9428901" y="2696662"/>
              <a:ext cx="0" cy="31294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31" name="Oval 104"/>
            <p:cNvSpPr>
              <a:spLocks noChangeArrowheads="1"/>
            </p:cNvSpPr>
            <p:nvPr/>
          </p:nvSpPr>
          <p:spPr bwMode="auto">
            <a:xfrm>
              <a:off x="9229384" y="3009607"/>
              <a:ext cx="397838" cy="363831"/>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7432" name="Line 105"/>
            <p:cNvSpPr>
              <a:spLocks noChangeShapeType="1"/>
            </p:cNvSpPr>
            <p:nvPr/>
          </p:nvSpPr>
          <p:spPr bwMode="auto">
            <a:xfrm flipH="1">
              <a:off x="7438516" y="1344382"/>
              <a:ext cx="795676" cy="9362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33" name="Line 106"/>
            <p:cNvSpPr>
              <a:spLocks noChangeShapeType="1"/>
            </p:cNvSpPr>
            <p:nvPr/>
          </p:nvSpPr>
          <p:spPr bwMode="auto">
            <a:xfrm>
              <a:off x="8632030" y="1344382"/>
              <a:ext cx="796871" cy="9362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34" name="Line 107"/>
            <p:cNvSpPr>
              <a:spLocks noChangeShapeType="1"/>
            </p:cNvSpPr>
            <p:nvPr/>
          </p:nvSpPr>
          <p:spPr bwMode="auto">
            <a:xfrm flipH="1">
              <a:off x="8135031" y="1396539"/>
              <a:ext cx="248499" cy="8841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35" name="Line 108"/>
            <p:cNvSpPr>
              <a:spLocks noChangeShapeType="1"/>
            </p:cNvSpPr>
            <p:nvPr/>
          </p:nvSpPr>
          <p:spPr bwMode="auto">
            <a:xfrm>
              <a:off x="8532869" y="1396539"/>
              <a:ext cx="298677" cy="8841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436" name="Text Box 109"/>
            <p:cNvSpPr txBox="1">
              <a:spLocks noChangeArrowheads="1"/>
            </p:cNvSpPr>
            <p:nvPr/>
          </p:nvSpPr>
          <p:spPr bwMode="auto">
            <a:xfrm>
              <a:off x="7577102" y="1471595"/>
              <a:ext cx="285535"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a:solidFill>
                    <a:srgbClr val="000000"/>
                  </a:solidFill>
                  <a:latin typeface="Symbol" panose="05050102010706020507" pitchFamily="18" charset="2"/>
                  <a:ea typeface="굴림" panose="020B0600000101010101" pitchFamily="34" charset="-127"/>
                </a:rPr>
                <a:t>l1</a:t>
              </a:r>
              <a:endParaRPr lang="nl-NL" sz="1400" dirty="0"/>
            </a:p>
          </p:txBody>
        </p:sp>
        <p:sp>
          <p:nvSpPr>
            <p:cNvPr id="17437" name="Text Box 110"/>
            <p:cNvSpPr txBox="1">
              <a:spLocks noChangeArrowheads="1"/>
            </p:cNvSpPr>
            <p:nvPr/>
          </p:nvSpPr>
          <p:spPr bwMode="auto">
            <a:xfrm>
              <a:off x="7985693" y="1708213"/>
              <a:ext cx="284341"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17438" name="Text Box 111"/>
            <p:cNvSpPr txBox="1">
              <a:spLocks noChangeArrowheads="1"/>
            </p:cNvSpPr>
            <p:nvPr/>
          </p:nvSpPr>
          <p:spPr bwMode="auto">
            <a:xfrm>
              <a:off x="8433708" y="1760370"/>
              <a:ext cx="284341"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17439" name="Text Box 112"/>
            <p:cNvSpPr txBox="1">
              <a:spLocks noChangeArrowheads="1"/>
            </p:cNvSpPr>
            <p:nvPr/>
          </p:nvSpPr>
          <p:spPr bwMode="auto">
            <a:xfrm>
              <a:off x="8980885" y="1605170"/>
              <a:ext cx="284341" cy="249339"/>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32" name="Text Box 109"/>
            <p:cNvSpPr txBox="1">
              <a:spLocks noChangeArrowheads="1"/>
            </p:cNvSpPr>
            <p:nvPr/>
          </p:nvSpPr>
          <p:spPr bwMode="auto">
            <a:xfrm>
              <a:off x="7229630" y="2745659"/>
              <a:ext cx="285535"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33" name="Text Box 109"/>
            <p:cNvSpPr txBox="1">
              <a:spLocks noChangeArrowheads="1"/>
            </p:cNvSpPr>
            <p:nvPr/>
          </p:nvSpPr>
          <p:spPr bwMode="auto">
            <a:xfrm>
              <a:off x="7942862" y="2739563"/>
              <a:ext cx="285535"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34" name="Text Box 109"/>
            <p:cNvSpPr txBox="1">
              <a:spLocks noChangeArrowheads="1"/>
            </p:cNvSpPr>
            <p:nvPr/>
          </p:nvSpPr>
          <p:spPr bwMode="auto">
            <a:xfrm>
              <a:off x="8595134" y="2770043"/>
              <a:ext cx="285535"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35" name="Text Box 109"/>
            <p:cNvSpPr txBox="1">
              <a:spLocks noChangeArrowheads="1"/>
            </p:cNvSpPr>
            <p:nvPr/>
          </p:nvSpPr>
          <p:spPr bwMode="auto">
            <a:xfrm>
              <a:off x="9271790" y="2727371"/>
              <a:ext cx="285535" cy="25061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grpSp>
    </p:spTree>
    <p:extLst>
      <p:ext uri="{BB962C8B-B14F-4D97-AF65-F5344CB8AC3E}">
        <p14:creationId xmlns:p14="http://schemas.microsoft.com/office/powerpoint/2010/main" val="1227755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592C1E-79FE-4A10-B9EE-4C15ED075C84}" type="slidenum">
              <a:rPr lang="nl-NL"/>
              <a:pPr eaLnBrk="1" hangingPunct="1"/>
              <a:t>11</a:t>
            </a:fld>
            <a:endParaRPr lang="nl-NL" dirty="0"/>
          </a:p>
        </p:txBody>
      </p:sp>
      <p:sp>
        <p:nvSpPr>
          <p:cNvPr id="19459" name="Rectangle 2"/>
          <p:cNvSpPr>
            <a:spLocks noChangeArrowheads="1"/>
          </p:cNvSpPr>
          <p:nvPr/>
        </p:nvSpPr>
        <p:spPr bwMode="auto">
          <a:xfrm>
            <a:off x="1524001" y="27537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1" name="Text Box 4"/>
          <p:cNvSpPr txBox="1">
            <a:spLocks noChangeArrowheads="1"/>
          </p:cNvSpPr>
          <p:nvPr/>
        </p:nvSpPr>
        <p:spPr bwMode="auto">
          <a:xfrm>
            <a:off x="1905000" y="228601"/>
            <a:ext cx="8001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b="1" dirty="0"/>
              <a:t>A set of linear regression coefficients expressed </a:t>
            </a:r>
          </a:p>
          <a:p>
            <a:pPr eaLnBrk="1" hangingPunct="1"/>
            <a:r>
              <a:rPr lang="en-US" sz="2400" b="1" dirty="0"/>
              <a:t>as a single matrix equation: using matrix algebra</a:t>
            </a:r>
            <a:endParaRPr lang="nl-NL" sz="2400" b="1" dirty="0"/>
          </a:p>
        </p:txBody>
      </p:sp>
      <p:sp>
        <p:nvSpPr>
          <p:cNvPr id="19462" name="AutoShape 5"/>
          <p:cNvSpPr>
            <a:spLocks/>
          </p:cNvSpPr>
          <p:nvPr/>
        </p:nvSpPr>
        <p:spPr bwMode="auto">
          <a:xfrm>
            <a:off x="5224464" y="1498174"/>
            <a:ext cx="381000" cy="2209800"/>
          </a:xfrm>
          <a:prstGeom prst="rightBrace">
            <a:avLst>
              <a:gd name="adj1" fmla="val 4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3" name="Text Box 6"/>
          <p:cNvSpPr txBox="1">
            <a:spLocks noChangeArrowheads="1"/>
          </p:cNvSpPr>
          <p:nvPr/>
        </p:nvSpPr>
        <p:spPr bwMode="auto">
          <a:xfrm>
            <a:off x="6041137" y="2263855"/>
            <a:ext cx="30556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1" baseline="-25000" dirty="0" err="1"/>
              <a:t>i</a:t>
            </a:r>
            <a:r>
              <a:rPr lang="en-US" sz="3200" b="1" dirty="0"/>
              <a:t> </a:t>
            </a:r>
            <a:r>
              <a:rPr lang="en-US" sz="3200" b="1" dirty="0" smtClean="0"/>
              <a:t>– t </a:t>
            </a:r>
            <a:r>
              <a:rPr lang="en-US" sz="3200" dirty="0" smtClean="0"/>
              <a:t>=</a:t>
            </a:r>
            <a:r>
              <a:rPr lang="en-US" sz="3200" b="1" dirty="0" smtClean="0"/>
              <a:t> </a:t>
            </a:r>
            <a:r>
              <a:rPr lang="en-US" sz="3200" b="1" dirty="0">
                <a:sym typeface="Symbol" panose="05050102010706020507" pitchFamily="18" charset="2"/>
              </a:rPr>
              <a:t></a:t>
            </a:r>
            <a:r>
              <a:rPr lang="en-US" sz="3200" b="1" baseline="-25000" dirty="0" err="1"/>
              <a:t>i</a:t>
            </a:r>
            <a:r>
              <a:rPr lang="en-US" sz="3200" dirty="0"/>
              <a:t> + </a:t>
            </a:r>
            <a:r>
              <a:rPr lang="en-US" sz="3200" b="1" dirty="0">
                <a:sym typeface="Symbol" panose="05050102010706020507" pitchFamily="18" charset="2"/>
              </a:rPr>
              <a:t></a:t>
            </a:r>
            <a:r>
              <a:rPr lang="en-US" sz="3200" b="1" baseline="-25000" dirty="0" err="1"/>
              <a:t>i</a:t>
            </a:r>
            <a:r>
              <a:rPr lang="nl-NL" dirty="0"/>
              <a:t> </a:t>
            </a:r>
          </a:p>
        </p:txBody>
      </p:sp>
      <p:sp>
        <p:nvSpPr>
          <p:cNvPr id="19464" name="Rectangle 7"/>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9465" name="Text Box 10"/>
          <p:cNvSpPr txBox="1">
            <a:spLocks noChangeArrowheads="1"/>
          </p:cNvSpPr>
          <p:nvPr/>
        </p:nvSpPr>
        <p:spPr bwMode="auto">
          <a:xfrm>
            <a:off x="1158240" y="4564647"/>
            <a:ext cx="711444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dirty="0"/>
              <a:t>Matrix algebra is </a:t>
            </a:r>
          </a:p>
          <a:p>
            <a:pPr eaLnBrk="1" hangingPunct="1"/>
            <a:r>
              <a:rPr lang="en-US" sz="2800" dirty="0"/>
              <a:t>1) </a:t>
            </a:r>
            <a:r>
              <a:rPr lang="en-US" sz="2800" dirty="0" err="1"/>
              <a:t>Notationally</a:t>
            </a:r>
            <a:r>
              <a:rPr lang="en-US" sz="2800" dirty="0"/>
              <a:t> Efficient</a:t>
            </a:r>
          </a:p>
          <a:p>
            <a:pPr eaLnBrk="1" hangingPunct="1"/>
            <a:r>
              <a:rPr lang="en-US" sz="2800" dirty="0"/>
              <a:t>2) Basis of Multivariate </a:t>
            </a:r>
            <a:r>
              <a:rPr lang="en-US" sz="2800" dirty="0" smtClean="0"/>
              <a:t>Statistics</a:t>
            </a:r>
            <a:r>
              <a:rPr lang="nl-NL" dirty="0" smtClean="0"/>
              <a:t> (useful to know!)</a:t>
            </a:r>
            <a:endParaRPr lang="en-US" sz="2800" dirty="0"/>
          </a:p>
        </p:txBody>
      </p:sp>
      <p:graphicFrame>
        <p:nvGraphicFramePr>
          <p:cNvPr id="10" name="Object 3"/>
          <p:cNvGraphicFramePr>
            <a:graphicFrameLocks noChangeAspect="1"/>
          </p:cNvGraphicFramePr>
          <p:nvPr>
            <p:extLst>
              <p:ext uri="{D42A27DB-BD31-4B8C-83A1-F6EECF244321}">
                <p14:modId xmlns:p14="http://schemas.microsoft.com/office/powerpoint/2010/main" val="2002207168"/>
              </p:ext>
            </p:extLst>
          </p:nvPr>
        </p:nvGraphicFramePr>
        <p:xfrm>
          <a:off x="1062036" y="1081088"/>
          <a:ext cx="3890963" cy="2971800"/>
        </p:xfrm>
        <a:graphic>
          <a:graphicData uri="http://schemas.openxmlformats.org/presentationml/2006/ole">
            <mc:AlternateContent xmlns:mc="http://schemas.openxmlformats.org/markup-compatibility/2006">
              <mc:Choice xmlns:v="urn:schemas-microsoft-com:vml" Requires="v">
                <p:oleObj spid="_x0000_s2087" name="Equation" r:id="rId4" imgW="1206360" imgH="914400" progId="Equation.3">
                  <p:embed/>
                </p:oleObj>
              </mc:Choice>
              <mc:Fallback>
                <p:oleObj name="Equation" r:id="rId4" imgW="1206360" imgH="9144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2036" y="1081088"/>
                        <a:ext cx="3890963"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90950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3ED772-93EC-4833-8769-4B7283195149}" type="slidenum">
              <a:rPr lang="nl-NL"/>
              <a:pPr eaLnBrk="1" hangingPunct="1"/>
              <a:t>12</a:t>
            </a:fld>
            <a:endParaRPr lang="nl-NL"/>
          </a:p>
        </p:txBody>
      </p:sp>
      <p:sp>
        <p:nvSpPr>
          <p:cNvPr id="36867" name="Rectangle 2"/>
          <p:cNvSpPr>
            <a:spLocks noChangeArrowheads="1"/>
          </p:cNvSpPr>
          <p:nvPr/>
        </p:nvSpPr>
        <p:spPr bwMode="auto">
          <a:xfrm>
            <a:off x="1524001" y="2787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6868" name="Object 3"/>
          <p:cNvGraphicFramePr>
            <a:graphicFrameLocks noChangeAspect="1"/>
          </p:cNvGraphicFramePr>
          <p:nvPr>
            <p:extLst>
              <p:ext uri="{D42A27DB-BD31-4B8C-83A1-F6EECF244321}">
                <p14:modId xmlns:p14="http://schemas.microsoft.com/office/powerpoint/2010/main" val="647523487"/>
              </p:ext>
            </p:extLst>
          </p:nvPr>
        </p:nvGraphicFramePr>
        <p:xfrm>
          <a:off x="1292225" y="430213"/>
          <a:ext cx="3890963" cy="2971800"/>
        </p:xfrm>
        <a:graphic>
          <a:graphicData uri="http://schemas.openxmlformats.org/presentationml/2006/ole">
            <mc:AlternateContent xmlns:mc="http://schemas.openxmlformats.org/markup-compatibility/2006">
              <mc:Choice xmlns:v="urn:schemas-microsoft-com:vml" Requires="v">
                <p:oleObj spid="_x0000_s3111" name="Equation" r:id="rId4" imgW="1206360" imgH="914400" progId="Equation.3">
                  <p:embed/>
                </p:oleObj>
              </mc:Choice>
              <mc:Fallback>
                <p:oleObj name="Equation" r:id="rId4" imgW="1206360" imgH="914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2225" y="430213"/>
                        <a:ext cx="3890963"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69" name="AutoShape 5"/>
          <p:cNvSpPr>
            <a:spLocks/>
          </p:cNvSpPr>
          <p:nvPr/>
        </p:nvSpPr>
        <p:spPr bwMode="auto">
          <a:xfrm>
            <a:off x="4953000" y="609600"/>
            <a:ext cx="381000" cy="2590800"/>
          </a:xfrm>
          <a:prstGeom prst="rightBrace">
            <a:avLst>
              <a:gd name="adj1" fmla="val 5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6870" name="Text Box 6"/>
          <p:cNvSpPr txBox="1">
            <a:spLocks noChangeArrowheads="1"/>
          </p:cNvSpPr>
          <p:nvPr/>
        </p:nvSpPr>
        <p:spPr bwMode="auto">
          <a:xfrm>
            <a:off x="6092825" y="1600201"/>
            <a:ext cx="30123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aseline="-25000" dirty="0" err="1"/>
              <a:t>i</a:t>
            </a:r>
            <a:r>
              <a:rPr lang="en-US" sz="3200" b="1" dirty="0"/>
              <a:t> </a:t>
            </a:r>
            <a:r>
              <a:rPr lang="en-US" sz="3200" b="1" dirty="0" smtClean="0"/>
              <a:t>– t </a:t>
            </a:r>
            <a:r>
              <a:rPr lang="en-US" sz="3200" dirty="0" smtClean="0"/>
              <a:t>=</a:t>
            </a:r>
            <a:r>
              <a:rPr lang="en-US" sz="3200" b="1" dirty="0" smtClean="0"/>
              <a:t> </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dirty="0"/>
              <a:t> </a:t>
            </a:r>
          </a:p>
        </p:txBody>
      </p:sp>
      <p:sp>
        <p:nvSpPr>
          <p:cNvPr id="36871" name="Rectangle 7"/>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6872" name="Text Box 9"/>
          <p:cNvSpPr txBox="1">
            <a:spLocks noChangeArrowheads="1"/>
          </p:cNvSpPr>
          <p:nvPr/>
        </p:nvSpPr>
        <p:spPr bwMode="auto">
          <a:xfrm>
            <a:off x="1812925" y="3825876"/>
            <a:ext cx="152638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a:t>y</a:t>
            </a:r>
            <a:r>
              <a:rPr lang="en-US" sz="3200" b="1" baseline="-25000"/>
              <a:t>i</a:t>
            </a:r>
            <a:r>
              <a:rPr lang="en-US" sz="3200" b="1"/>
              <a:t> </a:t>
            </a:r>
            <a:r>
              <a:rPr lang="en-US" sz="3200"/>
              <a:t>= </a:t>
            </a:r>
            <a:r>
              <a:rPr lang="en-US" sz="3200" b="1"/>
              <a:t>	</a:t>
            </a:r>
            <a:r>
              <a:rPr lang="en-US" sz="3200"/>
              <a:t>y</a:t>
            </a:r>
            <a:r>
              <a:rPr lang="en-US" sz="3200" baseline="-25000"/>
              <a:t>i1</a:t>
            </a:r>
          </a:p>
          <a:p>
            <a:pPr eaLnBrk="1" hangingPunct="1"/>
            <a:r>
              <a:rPr lang="en-US" sz="3200" b="1"/>
              <a:t>	</a:t>
            </a:r>
            <a:r>
              <a:rPr lang="en-US" sz="3200"/>
              <a:t>y</a:t>
            </a:r>
            <a:r>
              <a:rPr lang="en-US" sz="3200" baseline="-25000"/>
              <a:t>i2</a:t>
            </a:r>
          </a:p>
          <a:p>
            <a:pPr eaLnBrk="1" hangingPunct="1"/>
            <a:r>
              <a:rPr lang="en-US" sz="3200"/>
              <a:t>	y</a:t>
            </a:r>
            <a:r>
              <a:rPr lang="en-US" sz="3200" baseline="-25000"/>
              <a:t>i3</a:t>
            </a:r>
          </a:p>
          <a:p>
            <a:pPr eaLnBrk="1" hangingPunct="1"/>
            <a:r>
              <a:rPr lang="en-US" sz="3200"/>
              <a:t>	y</a:t>
            </a:r>
            <a:r>
              <a:rPr lang="en-US" sz="3200" baseline="-25000"/>
              <a:t>i4</a:t>
            </a:r>
            <a:endParaRPr lang="nl-NL" baseline="-25000"/>
          </a:p>
        </p:txBody>
      </p:sp>
      <p:sp>
        <p:nvSpPr>
          <p:cNvPr id="36873" name="Text Box 10"/>
          <p:cNvSpPr txBox="1">
            <a:spLocks noChangeArrowheads="1"/>
          </p:cNvSpPr>
          <p:nvPr/>
        </p:nvSpPr>
        <p:spPr bwMode="auto">
          <a:xfrm>
            <a:off x="3621088" y="3821114"/>
            <a:ext cx="150233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a:latin typeface="Symbol" panose="05050102010706020507" pitchFamily="18" charset="2"/>
              </a:rPr>
              <a:t>e</a:t>
            </a:r>
            <a:r>
              <a:rPr lang="en-US" sz="3200" b="1" baseline="-25000"/>
              <a:t>i</a:t>
            </a:r>
            <a:r>
              <a:rPr lang="en-US" sz="3200" b="1"/>
              <a:t> </a:t>
            </a:r>
            <a:r>
              <a:rPr lang="en-US" sz="3200"/>
              <a:t>= </a:t>
            </a:r>
            <a:r>
              <a:rPr lang="en-US" sz="3200" b="1"/>
              <a:t>	</a:t>
            </a:r>
            <a:r>
              <a:rPr lang="en-US" sz="3200" b="1">
                <a:latin typeface="Symbol" panose="05050102010706020507" pitchFamily="18" charset="2"/>
              </a:rPr>
              <a:t>e</a:t>
            </a:r>
            <a:r>
              <a:rPr lang="en-US" sz="3200" baseline="-25000"/>
              <a:t>i1</a:t>
            </a:r>
          </a:p>
          <a:p>
            <a:pPr eaLnBrk="1" hangingPunct="1"/>
            <a:r>
              <a:rPr lang="en-US" sz="3200" b="1"/>
              <a:t>	</a:t>
            </a:r>
            <a:r>
              <a:rPr lang="en-US" sz="3200" b="1">
                <a:latin typeface="Symbol" panose="05050102010706020507" pitchFamily="18" charset="2"/>
              </a:rPr>
              <a:t>e</a:t>
            </a:r>
            <a:r>
              <a:rPr lang="en-US" sz="3200" baseline="-25000"/>
              <a:t>i2</a:t>
            </a:r>
          </a:p>
          <a:p>
            <a:pPr eaLnBrk="1" hangingPunct="1"/>
            <a:r>
              <a:rPr lang="en-US" sz="3200"/>
              <a:t>	</a:t>
            </a:r>
            <a:r>
              <a:rPr lang="en-US" sz="3200" b="1">
                <a:latin typeface="Symbol" panose="05050102010706020507" pitchFamily="18" charset="2"/>
              </a:rPr>
              <a:t>e</a:t>
            </a:r>
            <a:r>
              <a:rPr lang="en-US" sz="3200" baseline="-25000"/>
              <a:t>i3</a:t>
            </a:r>
          </a:p>
          <a:p>
            <a:pPr eaLnBrk="1" hangingPunct="1"/>
            <a:r>
              <a:rPr lang="en-US" sz="3200"/>
              <a:t>	</a:t>
            </a:r>
            <a:r>
              <a:rPr lang="en-US" sz="3200" b="1">
                <a:latin typeface="Symbol" panose="05050102010706020507" pitchFamily="18" charset="2"/>
              </a:rPr>
              <a:t>e</a:t>
            </a:r>
            <a:r>
              <a:rPr lang="en-US" sz="3200" baseline="-25000"/>
              <a:t>i4</a:t>
            </a:r>
            <a:endParaRPr lang="nl-NL" sz="3200" baseline="-25000"/>
          </a:p>
        </p:txBody>
      </p:sp>
      <p:sp>
        <p:nvSpPr>
          <p:cNvPr id="36874" name="Text Box 12"/>
          <p:cNvSpPr txBox="1">
            <a:spLocks noChangeArrowheads="1"/>
          </p:cNvSpPr>
          <p:nvPr/>
        </p:nvSpPr>
        <p:spPr bwMode="auto">
          <a:xfrm>
            <a:off x="5373688" y="3825876"/>
            <a:ext cx="148630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a:latin typeface="Symbol" panose="05050102010706020507" pitchFamily="18" charset="2"/>
              </a:rPr>
              <a:t>L</a:t>
            </a:r>
            <a:r>
              <a:rPr lang="en-US" sz="3200" b="1"/>
              <a:t> </a:t>
            </a:r>
            <a:r>
              <a:rPr lang="en-US" sz="3200"/>
              <a:t>= </a:t>
            </a:r>
            <a:r>
              <a:rPr lang="en-US" sz="3200" b="1"/>
              <a:t>	</a:t>
            </a:r>
            <a:r>
              <a:rPr lang="en-US" sz="3200" b="1">
                <a:latin typeface="Symbol" panose="05050102010706020507" pitchFamily="18" charset="2"/>
              </a:rPr>
              <a:t>l</a:t>
            </a:r>
            <a:r>
              <a:rPr lang="en-US" sz="3200" baseline="-25000"/>
              <a:t>1</a:t>
            </a:r>
          </a:p>
          <a:p>
            <a:pPr eaLnBrk="1" hangingPunct="1"/>
            <a:r>
              <a:rPr lang="en-US" sz="3200" b="1"/>
              <a:t>	</a:t>
            </a:r>
            <a:r>
              <a:rPr lang="en-US" sz="3200" b="1">
                <a:latin typeface="Symbol" panose="05050102010706020507" pitchFamily="18" charset="2"/>
              </a:rPr>
              <a:t>l</a:t>
            </a:r>
            <a:r>
              <a:rPr lang="en-US" sz="3200" baseline="-25000"/>
              <a:t>2</a:t>
            </a:r>
          </a:p>
          <a:p>
            <a:pPr eaLnBrk="1" hangingPunct="1"/>
            <a:r>
              <a:rPr lang="en-US" sz="3200"/>
              <a:t>	</a:t>
            </a:r>
            <a:r>
              <a:rPr lang="en-US" sz="3200" b="1">
                <a:latin typeface="Symbol" panose="05050102010706020507" pitchFamily="18" charset="2"/>
              </a:rPr>
              <a:t>l</a:t>
            </a:r>
            <a:r>
              <a:rPr lang="en-US" sz="3200" baseline="-25000"/>
              <a:t>3</a:t>
            </a:r>
          </a:p>
          <a:p>
            <a:pPr eaLnBrk="1" hangingPunct="1"/>
            <a:r>
              <a:rPr lang="en-US" sz="3200"/>
              <a:t>	</a:t>
            </a:r>
            <a:r>
              <a:rPr lang="en-US" sz="3200" b="1">
                <a:latin typeface="Symbol" panose="05050102010706020507" pitchFamily="18" charset="2"/>
              </a:rPr>
              <a:t>l</a:t>
            </a:r>
            <a:r>
              <a:rPr lang="en-US" sz="3200" baseline="-25000"/>
              <a:t>4</a:t>
            </a:r>
            <a:endParaRPr lang="nl-NL" sz="3200" baseline="-25000"/>
          </a:p>
        </p:txBody>
      </p:sp>
      <p:sp>
        <p:nvSpPr>
          <p:cNvPr id="36875" name="Text Box 13"/>
          <p:cNvSpPr txBox="1">
            <a:spLocks noChangeArrowheads="1"/>
          </p:cNvSpPr>
          <p:nvPr/>
        </p:nvSpPr>
        <p:spPr bwMode="auto">
          <a:xfrm>
            <a:off x="7583488" y="3825876"/>
            <a:ext cx="14173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a:latin typeface="Symbol" panose="05050102010706020507" pitchFamily="18" charset="2"/>
              </a:rPr>
              <a:t>h</a:t>
            </a:r>
            <a:r>
              <a:rPr lang="en-US" sz="3200" baseline="-25000"/>
              <a:t>i</a:t>
            </a:r>
            <a:r>
              <a:rPr lang="en-US" sz="3200" b="1"/>
              <a:t> </a:t>
            </a:r>
            <a:r>
              <a:rPr lang="en-US" sz="3200"/>
              <a:t>= </a:t>
            </a:r>
            <a:r>
              <a:rPr lang="en-US" sz="3200" b="1"/>
              <a:t>	</a:t>
            </a:r>
            <a:r>
              <a:rPr lang="en-US" sz="3200" b="1">
                <a:latin typeface="Symbol" panose="05050102010706020507" pitchFamily="18" charset="2"/>
              </a:rPr>
              <a:t>h</a:t>
            </a:r>
            <a:r>
              <a:rPr lang="en-US" sz="3200" baseline="-25000"/>
              <a:t>i</a:t>
            </a:r>
            <a:endParaRPr lang="nl-NL" sz="3200" baseline="-25000"/>
          </a:p>
        </p:txBody>
      </p:sp>
      <p:sp>
        <p:nvSpPr>
          <p:cNvPr id="36877" name="Text Box 15"/>
          <p:cNvSpPr txBox="1">
            <a:spLocks noChangeArrowheads="1"/>
          </p:cNvSpPr>
          <p:nvPr/>
        </p:nvSpPr>
        <p:spPr bwMode="auto">
          <a:xfrm>
            <a:off x="3621088" y="6106544"/>
            <a:ext cx="99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err="1"/>
              <a:t>ny</a:t>
            </a:r>
            <a:r>
              <a:rPr lang="en-US" sz="2400" dirty="0"/>
              <a:t> x 1</a:t>
            </a:r>
            <a:endParaRPr lang="nl-NL" sz="2400" dirty="0"/>
          </a:p>
        </p:txBody>
      </p:sp>
      <p:sp>
        <p:nvSpPr>
          <p:cNvPr id="36879" name="Text Box 17"/>
          <p:cNvSpPr txBox="1">
            <a:spLocks noChangeArrowheads="1"/>
          </p:cNvSpPr>
          <p:nvPr/>
        </p:nvSpPr>
        <p:spPr bwMode="auto">
          <a:xfrm>
            <a:off x="8207735" y="4978099"/>
            <a:ext cx="8515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smtClean="0"/>
              <a:t>1 </a:t>
            </a:r>
            <a:r>
              <a:rPr lang="en-US" sz="2400" dirty="0"/>
              <a:t>x 1</a:t>
            </a:r>
            <a:endParaRPr lang="nl-NL" sz="2400" dirty="0"/>
          </a:p>
        </p:txBody>
      </p:sp>
      <p:sp>
        <p:nvSpPr>
          <p:cNvPr id="36880" name="Text Box 18"/>
          <p:cNvSpPr txBox="1">
            <a:spLocks noChangeArrowheads="1"/>
          </p:cNvSpPr>
          <p:nvPr/>
        </p:nvSpPr>
        <p:spPr bwMode="auto">
          <a:xfrm>
            <a:off x="5638800" y="2362200"/>
            <a:ext cx="99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1</a:t>
            </a:r>
            <a:endParaRPr lang="nl-NL" sz="2400"/>
          </a:p>
        </p:txBody>
      </p:sp>
      <p:sp>
        <p:nvSpPr>
          <p:cNvPr id="36881" name="Text Box 19"/>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36882" name="Text Box 20"/>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ne x 1</a:t>
            </a:r>
            <a:endParaRPr lang="nl-NL" sz="2400"/>
          </a:p>
        </p:txBody>
      </p:sp>
      <p:sp>
        <p:nvSpPr>
          <p:cNvPr id="36883" name="Text Box 21"/>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ny x 1</a:t>
            </a:r>
            <a:endParaRPr lang="nl-NL" sz="2400"/>
          </a:p>
        </p:txBody>
      </p:sp>
      <p:sp>
        <p:nvSpPr>
          <p:cNvPr id="36884" name="Text Box 22"/>
          <p:cNvSpPr txBox="1">
            <a:spLocks noChangeArrowheads="1"/>
          </p:cNvSpPr>
          <p:nvPr/>
        </p:nvSpPr>
        <p:spPr bwMode="auto">
          <a:xfrm>
            <a:off x="5638801" y="533401"/>
            <a:ext cx="42739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number of variables </a:t>
            </a:r>
          </a:p>
          <a:p>
            <a:pPr eaLnBrk="1" hangingPunct="1"/>
            <a:r>
              <a:rPr lang="en-US" sz="2400"/>
              <a:t>ne number of common factors</a:t>
            </a:r>
            <a:endParaRPr lang="nl-NL" sz="2400"/>
          </a:p>
        </p:txBody>
      </p:sp>
      <p:sp>
        <p:nvSpPr>
          <p:cNvPr id="21" name="Text Box 9"/>
          <p:cNvSpPr txBox="1">
            <a:spLocks noChangeArrowheads="1"/>
          </p:cNvSpPr>
          <p:nvPr/>
        </p:nvSpPr>
        <p:spPr bwMode="auto">
          <a:xfrm>
            <a:off x="334638" y="3821114"/>
            <a:ext cx="137409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smtClean="0"/>
              <a:t>t</a:t>
            </a:r>
            <a:r>
              <a:rPr lang="en-US" sz="3200" b="1" baseline="-25000" dirty="0" smtClean="0"/>
              <a:t>i</a:t>
            </a:r>
            <a:r>
              <a:rPr lang="en-US" sz="3200" b="1" dirty="0" smtClean="0"/>
              <a:t> </a:t>
            </a:r>
            <a:r>
              <a:rPr lang="en-US" sz="3200" dirty="0"/>
              <a:t>= </a:t>
            </a:r>
            <a:r>
              <a:rPr lang="en-US" sz="3200" b="1" dirty="0"/>
              <a:t>	</a:t>
            </a:r>
            <a:r>
              <a:rPr lang="en-US" sz="3200" dirty="0" smtClean="0"/>
              <a:t>t</a:t>
            </a:r>
            <a:r>
              <a:rPr lang="en-US" sz="3200" baseline="-25000" dirty="0" smtClean="0"/>
              <a:t>1</a:t>
            </a:r>
            <a:endParaRPr lang="en-US" sz="3200" baseline="-25000" dirty="0"/>
          </a:p>
          <a:p>
            <a:pPr eaLnBrk="1" hangingPunct="1"/>
            <a:r>
              <a:rPr lang="en-US" sz="3200" b="1" dirty="0"/>
              <a:t>	</a:t>
            </a:r>
            <a:r>
              <a:rPr lang="en-US" sz="3200" dirty="0" smtClean="0"/>
              <a:t>t</a:t>
            </a:r>
            <a:r>
              <a:rPr lang="en-US" sz="3200" baseline="-25000" dirty="0" smtClean="0"/>
              <a:t>2</a:t>
            </a:r>
            <a:endParaRPr lang="en-US" sz="3200" baseline="-25000" dirty="0"/>
          </a:p>
          <a:p>
            <a:pPr eaLnBrk="1" hangingPunct="1"/>
            <a:r>
              <a:rPr lang="en-US" sz="3200" dirty="0"/>
              <a:t>	</a:t>
            </a:r>
            <a:r>
              <a:rPr lang="en-US" sz="3200" dirty="0" smtClean="0"/>
              <a:t>t</a:t>
            </a:r>
            <a:r>
              <a:rPr lang="en-US" sz="3200" baseline="-25000" dirty="0" smtClean="0"/>
              <a:t>3</a:t>
            </a:r>
            <a:endParaRPr lang="en-US" sz="3200" baseline="-25000" dirty="0"/>
          </a:p>
          <a:p>
            <a:pPr eaLnBrk="1" hangingPunct="1"/>
            <a:r>
              <a:rPr lang="en-US" sz="3200" dirty="0"/>
              <a:t>	</a:t>
            </a:r>
            <a:r>
              <a:rPr lang="en-US" sz="3200" dirty="0" smtClean="0"/>
              <a:t>t</a:t>
            </a:r>
            <a:r>
              <a:rPr lang="en-US" sz="3200" baseline="-25000" dirty="0" smtClean="0"/>
              <a:t>4</a:t>
            </a:r>
            <a:endParaRPr lang="nl-NL" baseline="-25000" dirty="0"/>
          </a:p>
        </p:txBody>
      </p:sp>
      <p:sp>
        <p:nvSpPr>
          <p:cNvPr id="2" name="Double Bracket 1"/>
          <p:cNvSpPr/>
          <p:nvPr/>
        </p:nvSpPr>
        <p:spPr>
          <a:xfrm>
            <a:off x="1203158" y="3907857"/>
            <a:ext cx="609767" cy="197536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3" name="Double Bracket 22"/>
          <p:cNvSpPr/>
          <p:nvPr/>
        </p:nvSpPr>
        <p:spPr>
          <a:xfrm>
            <a:off x="2712722" y="3915879"/>
            <a:ext cx="609767" cy="197536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4" name="Double Bracket 23"/>
          <p:cNvSpPr/>
          <p:nvPr/>
        </p:nvSpPr>
        <p:spPr>
          <a:xfrm>
            <a:off x="4502066" y="3976149"/>
            <a:ext cx="609767" cy="197536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b="1" dirty="0"/>
          </a:p>
        </p:txBody>
      </p:sp>
      <p:sp>
        <p:nvSpPr>
          <p:cNvPr id="25" name="Double Bracket 24"/>
          <p:cNvSpPr/>
          <p:nvPr/>
        </p:nvSpPr>
        <p:spPr>
          <a:xfrm>
            <a:off x="6241986" y="3855784"/>
            <a:ext cx="609767" cy="197536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b="1" dirty="0"/>
          </a:p>
        </p:txBody>
      </p:sp>
      <p:sp>
        <p:nvSpPr>
          <p:cNvPr id="26" name="Double Bracket 25"/>
          <p:cNvSpPr/>
          <p:nvPr/>
        </p:nvSpPr>
        <p:spPr>
          <a:xfrm>
            <a:off x="8410058" y="3821114"/>
            <a:ext cx="609767" cy="69313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b="1" dirty="0"/>
          </a:p>
        </p:txBody>
      </p:sp>
    </p:spTree>
    <p:extLst>
      <p:ext uri="{BB962C8B-B14F-4D97-AF65-F5344CB8AC3E}">
        <p14:creationId xmlns:p14="http://schemas.microsoft.com/office/powerpoint/2010/main" val="1910933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84F577-DF53-460B-8EDC-2483D8F623FD}" type="slidenum">
              <a:rPr lang="nl-NL"/>
              <a:pPr eaLnBrk="1" hangingPunct="1"/>
              <a:t>13</a:t>
            </a:fld>
            <a:endParaRPr lang="nl-NL"/>
          </a:p>
        </p:txBody>
      </p:sp>
      <p:sp>
        <p:nvSpPr>
          <p:cNvPr id="37891" name="Rectangle 2"/>
          <p:cNvSpPr>
            <a:spLocks noChangeArrowheads="1"/>
          </p:cNvSpPr>
          <p:nvPr/>
        </p:nvSpPr>
        <p:spPr bwMode="auto">
          <a:xfrm>
            <a:off x="1524001" y="2787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7892" name="Object 3"/>
          <p:cNvGraphicFramePr>
            <a:graphicFrameLocks noChangeAspect="1"/>
          </p:cNvGraphicFramePr>
          <p:nvPr/>
        </p:nvGraphicFramePr>
        <p:xfrm>
          <a:off x="1660526" y="430213"/>
          <a:ext cx="3154363" cy="2971800"/>
        </p:xfrm>
        <a:graphic>
          <a:graphicData uri="http://schemas.openxmlformats.org/presentationml/2006/ole">
            <mc:AlternateContent xmlns:mc="http://schemas.openxmlformats.org/markup-compatibility/2006">
              <mc:Choice xmlns:v="urn:schemas-microsoft-com:vml" Requires="v">
                <p:oleObj spid="_x0000_s4135" name="Equation" r:id="rId4" imgW="977900" imgH="914400" progId="Equation.3">
                  <p:embed/>
                </p:oleObj>
              </mc:Choice>
              <mc:Fallback>
                <p:oleObj name="Equation" r:id="rId4" imgW="977900" imgH="914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0526" y="430213"/>
                        <a:ext cx="3154363"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3" name="AutoShape 4"/>
          <p:cNvSpPr>
            <a:spLocks/>
          </p:cNvSpPr>
          <p:nvPr/>
        </p:nvSpPr>
        <p:spPr bwMode="auto">
          <a:xfrm>
            <a:off x="4953000" y="609600"/>
            <a:ext cx="381000" cy="2590800"/>
          </a:xfrm>
          <a:prstGeom prst="rightBrace">
            <a:avLst>
              <a:gd name="adj1" fmla="val 5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7894" name="Text Box 5"/>
          <p:cNvSpPr txBox="1">
            <a:spLocks noChangeArrowheads="1"/>
          </p:cNvSpPr>
          <p:nvPr/>
        </p:nvSpPr>
        <p:spPr bwMode="auto">
          <a:xfrm>
            <a:off x="6092825" y="1600201"/>
            <a:ext cx="244971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aseline="-25000" dirty="0" err="1"/>
              <a:t>i</a:t>
            </a:r>
            <a:r>
              <a:rPr lang="en-US" sz="3200" b="1" dirty="0"/>
              <a:t> </a:t>
            </a:r>
            <a:r>
              <a:rPr lang="en-US" sz="3200" dirty="0"/>
              <a:t>=</a:t>
            </a:r>
            <a:r>
              <a:rPr lang="en-US" sz="3200" b="1" dirty="0"/>
              <a:t> </a:t>
            </a:r>
            <a:r>
              <a:rPr lang="en-US" sz="3200" b="1" dirty="0">
                <a:sym typeface="Symbol" panose="05050102010706020507" pitchFamily="18" charset="2"/>
              </a:rPr>
              <a:t></a:t>
            </a:r>
            <a:r>
              <a:rPr lang="en-US" sz="3200" b="1" baseline="-25000" dirty="0" err="1"/>
              <a:t>i</a:t>
            </a:r>
            <a:r>
              <a:rPr lang="en-US" sz="3200" dirty="0"/>
              <a:t> + </a:t>
            </a:r>
            <a:r>
              <a:rPr lang="en-US" sz="3200" b="1" dirty="0">
                <a:sym typeface="Symbol" panose="05050102010706020507" pitchFamily="18" charset="2"/>
              </a:rPr>
              <a:t></a:t>
            </a:r>
            <a:r>
              <a:rPr lang="en-US" sz="3200" b="1" baseline="-25000" dirty="0" err="1"/>
              <a:t>i</a:t>
            </a:r>
            <a:r>
              <a:rPr lang="nl-NL" dirty="0"/>
              <a:t> </a:t>
            </a:r>
          </a:p>
        </p:txBody>
      </p:sp>
      <p:sp>
        <p:nvSpPr>
          <p:cNvPr id="37895" name="Rectangle 6"/>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7896" name="Text Box 15"/>
          <p:cNvSpPr txBox="1">
            <a:spLocks noChangeArrowheads="1"/>
          </p:cNvSpPr>
          <p:nvPr/>
        </p:nvSpPr>
        <p:spPr bwMode="auto">
          <a:xfrm>
            <a:off x="5638800" y="2362200"/>
            <a:ext cx="99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1</a:t>
            </a:r>
            <a:endParaRPr lang="nl-NL" sz="2400"/>
          </a:p>
        </p:txBody>
      </p:sp>
      <p:sp>
        <p:nvSpPr>
          <p:cNvPr id="37897" name="Text Box 16"/>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37898" name="Text Box 17"/>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ne x 1</a:t>
            </a:r>
            <a:endParaRPr lang="nl-NL" sz="2400"/>
          </a:p>
        </p:txBody>
      </p:sp>
      <p:sp>
        <p:nvSpPr>
          <p:cNvPr id="37899" name="Text Box 18"/>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ny x 1</a:t>
            </a:r>
            <a:endParaRPr lang="nl-NL" sz="2400"/>
          </a:p>
        </p:txBody>
      </p:sp>
      <p:sp>
        <p:nvSpPr>
          <p:cNvPr id="37900" name="Text Box 19"/>
          <p:cNvSpPr txBox="1">
            <a:spLocks noChangeArrowheads="1"/>
          </p:cNvSpPr>
          <p:nvPr/>
        </p:nvSpPr>
        <p:spPr bwMode="auto">
          <a:xfrm>
            <a:off x="5638801" y="533401"/>
            <a:ext cx="42739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number of variables </a:t>
            </a:r>
          </a:p>
          <a:p>
            <a:pPr eaLnBrk="1" hangingPunct="1"/>
            <a:r>
              <a:rPr lang="en-US" sz="2400"/>
              <a:t>ne number of common factors</a:t>
            </a:r>
            <a:endParaRPr lang="nl-NL" sz="2400"/>
          </a:p>
        </p:txBody>
      </p:sp>
      <p:sp>
        <p:nvSpPr>
          <p:cNvPr id="37901" name="Text Box 21"/>
          <p:cNvSpPr txBox="1">
            <a:spLocks noChangeArrowheads="1"/>
          </p:cNvSpPr>
          <p:nvPr/>
        </p:nvSpPr>
        <p:spPr bwMode="auto">
          <a:xfrm>
            <a:off x="1660526" y="3579237"/>
            <a:ext cx="710247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solidFill>
                  <a:schemeClr val="accent2"/>
                </a:solidFill>
                <a:latin typeface="Symbol" panose="05050102010706020507" pitchFamily="18" charset="2"/>
              </a:rPr>
              <a:t>s</a:t>
            </a:r>
            <a:r>
              <a:rPr lang="en-US" sz="2400" baseline="30000" dirty="0">
                <a:solidFill>
                  <a:schemeClr val="accent2"/>
                </a:solidFill>
              </a:rPr>
              <a:t>2</a:t>
            </a:r>
            <a:r>
              <a:rPr lang="en-US" sz="2400" baseline="-25000" dirty="0">
                <a:solidFill>
                  <a:schemeClr val="accent2"/>
                </a:solidFill>
              </a:rPr>
              <a:t>y1</a:t>
            </a:r>
            <a:r>
              <a:rPr lang="en-US" sz="2400" dirty="0"/>
              <a:t> = E[y</a:t>
            </a:r>
            <a:r>
              <a:rPr lang="en-US" sz="2400" baseline="-25000" dirty="0"/>
              <a:t>1</a:t>
            </a:r>
            <a:r>
              <a:rPr lang="en-US" sz="2400" dirty="0"/>
              <a:t>y</a:t>
            </a:r>
            <a:r>
              <a:rPr lang="en-US" sz="2400" baseline="-25000" dirty="0"/>
              <a:t>1</a:t>
            </a:r>
            <a:r>
              <a:rPr lang="en-US" sz="2400" dirty="0"/>
              <a:t>] = E[</a:t>
            </a:r>
            <a:r>
              <a:rPr lang="nl-NL" sz="2400" dirty="0"/>
              <a:t>(</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t> + </a:t>
            </a:r>
            <a:r>
              <a:rPr lang="en-US" sz="3200" dirty="0">
                <a:sym typeface="Symbol" panose="05050102010706020507" pitchFamily="18" charset="2"/>
              </a:rPr>
              <a:t></a:t>
            </a:r>
            <a:r>
              <a:rPr lang="en-US" sz="3200" baseline="-25000" dirty="0" err="1"/>
              <a:t>i</a:t>
            </a:r>
            <a:r>
              <a:rPr lang="nl-NL" dirty="0"/>
              <a:t> </a:t>
            </a:r>
            <a:r>
              <a:rPr lang="nl-NL" sz="2400" dirty="0"/>
              <a:t>)(</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t> + </a:t>
            </a:r>
            <a:r>
              <a:rPr lang="en-US" sz="3200" dirty="0">
                <a:sym typeface="Symbol" panose="05050102010706020507" pitchFamily="18" charset="2"/>
              </a:rPr>
              <a:t></a:t>
            </a:r>
            <a:r>
              <a:rPr lang="en-US" sz="3200" baseline="-25000" dirty="0" err="1"/>
              <a:t>i</a:t>
            </a:r>
            <a:r>
              <a:rPr lang="nl-NL" dirty="0"/>
              <a:t> </a:t>
            </a:r>
            <a:r>
              <a:rPr lang="nl-NL" sz="2400" dirty="0"/>
              <a:t>)</a:t>
            </a:r>
            <a:r>
              <a:rPr lang="en-US" sz="2400" dirty="0"/>
              <a:t>] =</a:t>
            </a:r>
          </a:p>
          <a:p>
            <a:pPr eaLnBrk="1" hangingPunct="1"/>
            <a:r>
              <a:rPr lang="en-US" sz="2400" dirty="0"/>
              <a:t>E[</a:t>
            </a:r>
            <a:r>
              <a:rPr lang="nl-NL" sz="2400" dirty="0"/>
              <a:t>(</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t> + </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sym typeface="Symbol" panose="05050102010706020507" pitchFamily="18" charset="2"/>
              </a:rPr>
              <a:t></a:t>
            </a:r>
            <a:r>
              <a:rPr lang="en-US" sz="3200" baseline="-25000" dirty="0"/>
              <a:t>i</a:t>
            </a:r>
            <a:r>
              <a:rPr lang="nl-NL" dirty="0"/>
              <a:t> </a:t>
            </a:r>
            <a:r>
              <a:rPr lang="nl-NL" sz="2400" dirty="0"/>
              <a:t>+ </a:t>
            </a:r>
            <a:r>
              <a:rPr lang="en-US" sz="3200" dirty="0">
                <a:sym typeface="Symbol" panose="05050102010706020507" pitchFamily="18" charset="2"/>
              </a:rPr>
              <a:t></a:t>
            </a:r>
            <a:r>
              <a:rPr lang="en-US" sz="3200" baseline="-25000" dirty="0"/>
              <a:t>i</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t> + </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nl-NL" dirty="0"/>
              <a:t> </a:t>
            </a:r>
            <a:r>
              <a:rPr lang="nl-NL" sz="2400" dirty="0"/>
              <a:t>)</a:t>
            </a:r>
            <a:r>
              <a:rPr lang="en-US" sz="2400" dirty="0"/>
              <a:t>] = </a:t>
            </a:r>
          </a:p>
          <a:p>
            <a:pPr eaLnBrk="1" hangingPunct="1"/>
            <a:r>
              <a:rPr lang="en-US" sz="2400" dirty="0"/>
              <a:t>E[</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sym typeface="Symbol" panose="05050102010706020507" pitchFamily="18" charset="2"/>
              </a:rPr>
              <a:t></a:t>
            </a:r>
            <a:r>
              <a:rPr lang="en-US" sz="3200" baseline="-25000" dirty="0"/>
              <a:t>i</a:t>
            </a:r>
            <a:r>
              <a:rPr lang="en-US" sz="2400" dirty="0"/>
              <a:t>]</a:t>
            </a:r>
            <a:r>
              <a:rPr lang="en-US" sz="3200" dirty="0"/>
              <a:t> + </a:t>
            </a:r>
            <a:r>
              <a:rPr lang="en-US" sz="2400" strike="sngStrike" dirty="0"/>
              <a:t>E[</a:t>
            </a:r>
            <a:r>
              <a:rPr lang="en-US" sz="3200" strike="sngStrike" dirty="0">
                <a:latin typeface="Symbol" panose="05050102010706020507" pitchFamily="18" charset="2"/>
                <a:sym typeface="Symbol" panose="05050102010706020507" pitchFamily="18" charset="2"/>
              </a:rPr>
              <a:t>l</a:t>
            </a:r>
            <a:r>
              <a:rPr lang="en-US" sz="3200" strike="sngStrike" baseline="-25000" dirty="0">
                <a:latin typeface="Symbol" panose="05050102010706020507" pitchFamily="18" charset="2"/>
                <a:sym typeface="Symbol" panose="05050102010706020507" pitchFamily="18" charset="2"/>
              </a:rPr>
              <a:t>1</a:t>
            </a:r>
            <a:r>
              <a:rPr lang="en-US" sz="3200" strike="sngStrike" dirty="0">
                <a:sym typeface="Symbol" panose="05050102010706020507" pitchFamily="18" charset="2"/>
              </a:rPr>
              <a:t></a:t>
            </a:r>
            <a:r>
              <a:rPr lang="en-US" sz="3200" strike="sngStrike" baseline="-25000" dirty="0"/>
              <a:t>i</a:t>
            </a:r>
            <a:r>
              <a:rPr lang="en-US" sz="3200" strike="sngStrike" dirty="0">
                <a:sym typeface="Symbol" panose="05050102010706020507" pitchFamily="18" charset="2"/>
              </a:rPr>
              <a:t></a:t>
            </a:r>
            <a:r>
              <a:rPr lang="en-US" sz="3200" strike="sngStrike" baseline="-25000" dirty="0"/>
              <a:t>i</a:t>
            </a:r>
            <a:r>
              <a:rPr lang="en-US" sz="2400" strike="sngStrike" dirty="0"/>
              <a:t>]</a:t>
            </a:r>
            <a:r>
              <a:rPr lang="nl-NL" strike="sngStrike" dirty="0"/>
              <a:t> </a:t>
            </a:r>
            <a:r>
              <a:rPr lang="nl-NL" sz="2400" strike="sngStrike" dirty="0"/>
              <a:t>+ </a:t>
            </a:r>
            <a:r>
              <a:rPr lang="en-US" sz="2400" strike="sngStrike" dirty="0"/>
              <a:t>E[</a:t>
            </a:r>
            <a:r>
              <a:rPr lang="en-US" sz="3200" strike="sngStrike" dirty="0">
                <a:sym typeface="Symbol" panose="05050102010706020507" pitchFamily="18" charset="2"/>
              </a:rPr>
              <a:t></a:t>
            </a:r>
            <a:r>
              <a:rPr lang="en-US" sz="3200" strike="sngStrike" baseline="-25000" dirty="0"/>
              <a:t>i</a:t>
            </a:r>
            <a:r>
              <a:rPr lang="en-US" sz="3200" strike="sngStrike" dirty="0">
                <a:latin typeface="Symbol" panose="05050102010706020507" pitchFamily="18" charset="2"/>
                <a:sym typeface="Symbol" panose="05050102010706020507" pitchFamily="18" charset="2"/>
              </a:rPr>
              <a:t>l</a:t>
            </a:r>
            <a:r>
              <a:rPr lang="en-US" sz="3200" strike="sngStrike" baseline="-25000" dirty="0">
                <a:latin typeface="Symbol" panose="05050102010706020507" pitchFamily="18" charset="2"/>
                <a:sym typeface="Symbol" panose="05050102010706020507" pitchFamily="18" charset="2"/>
              </a:rPr>
              <a:t>1</a:t>
            </a:r>
            <a:r>
              <a:rPr lang="en-US" sz="3200" strike="sngStrike" dirty="0">
                <a:sym typeface="Symbol" panose="05050102010706020507" pitchFamily="18" charset="2"/>
              </a:rPr>
              <a:t></a:t>
            </a:r>
            <a:r>
              <a:rPr lang="en-US" sz="3200" strike="sngStrike" baseline="-25000" dirty="0"/>
              <a:t>i</a:t>
            </a:r>
            <a:r>
              <a:rPr lang="en-US" sz="2400" strike="sngStrike" dirty="0"/>
              <a:t>]</a:t>
            </a:r>
            <a:r>
              <a:rPr lang="en-US" sz="3200" strike="sngStrike" dirty="0"/>
              <a:t> </a:t>
            </a:r>
            <a:r>
              <a:rPr lang="en-US" sz="3200" dirty="0"/>
              <a:t>+ </a:t>
            </a:r>
            <a:r>
              <a:rPr lang="en-US" sz="2400" dirty="0"/>
              <a:t>E[</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nl-NL" dirty="0"/>
              <a:t> </a:t>
            </a:r>
            <a:r>
              <a:rPr lang="en-US" sz="2400" dirty="0"/>
              <a:t>] =</a:t>
            </a:r>
          </a:p>
          <a:p>
            <a:pPr eaLnBrk="1" hangingPunct="1"/>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2400" dirty="0"/>
              <a:t>E[</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en-US" sz="2400" dirty="0"/>
              <a:t>]</a:t>
            </a:r>
            <a:r>
              <a:rPr lang="en-US" sz="3200" dirty="0"/>
              <a:t> + </a:t>
            </a:r>
            <a:r>
              <a:rPr lang="en-US" sz="3200" strike="sngStrike" dirty="0">
                <a:latin typeface="Symbol" panose="05050102010706020507" pitchFamily="18" charset="2"/>
                <a:sym typeface="Symbol" panose="05050102010706020507" pitchFamily="18" charset="2"/>
              </a:rPr>
              <a:t>l</a:t>
            </a:r>
            <a:r>
              <a:rPr lang="en-US" sz="3200" strike="sngStrike" baseline="-25000" dirty="0">
                <a:latin typeface="Symbol" panose="05050102010706020507" pitchFamily="18" charset="2"/>
                <a:sym typeface="Symbol" panose="05050102010706020507" pitchFamily="18" charset="2"/>
              </a:rPr>
              <a:t>1</a:t>
            </a:r>
            <a:r>
              <a:rPr lang="en-US" sz="2400" strike="sngStrike" dirty="0"/>
              <a:t>E[</a:t>
            </a:r>
            <a:r>
              <a:rPr lang="en-US" sz="3200" strike="sngStrike" dirty="0">
                <a:sym typeface="Symbol" panose="05050102010706020507" pitchFamily="18" charset="2"/>
              </a:rPr>
              <a:t></a:t>
            </a:r>
            <a:r>
              <a:rPr lang="en-US" sz="3200" strike="sngStrike" baseline="-25000" dirty="0" err="1"/>
              <a:t>i</a:t>
            </a:r>
            <a:r>
              <a:rPr lang="en-US" sz="3200" strike="sngStrike" dirty="0" err="1">
                <a:sym typeface="Symbol" panose="05050102010706020507" pitchFamily="18" charset="2"/>
              </a:rPr>
              <a:t></a:t>
            </a:r>
            <a:r>
              <a:rPr lang="en-US" sz="3200" strike="sngStrike" baseline="-25000" dirty="0" err="1"/>
              <a:t>i</a:t>
            </a:r>
            <a:r>
              <a:rPr lang="en-US" sz="2400" strike="sngStrike" dirty="0"/>
              <a:t>]</a:t>
            </a:r>
            <a:r>
              <a:rPr lang="nl-NL" strike="sngStrike" dirty="0"/>
              <a:t> </a:t>
            </a:r>
            <a:r>
              <a:rPr lang="nl-NL" sz="2400" dirty="0"/>
              <a:t>+ </a:t>
            </a:r>
            <a:r>
              <a:rPr lang="en-US" sz="3200" strike="sngStrike" dirty="0">
                <a:latin typeface="Symbol" panose="05050102010706020507" pitchFamily="18" charset="2"/>
                <a:sym typeface="Symbol" panose="05050102010706020507" pitchFamily="18" charset="2"/>
              </a:rPr>
              <a:t>l</a:t>
            </a:r>
            <a:r>
              <a:rPr lang="en-US" sz="3200" strike="sngStrike" baseline="-25000" dirty="0">
                <a:latin typeface="Symbol" panose="05050102010706020507" pitchFamily="18" charset="2"/>
                <a:sym typeface="Symbol" panose="05050102010706020507" pitchFamily="18" charset="2"/>
              </a:rPr>
              <a:t>1</a:t>
            </a:r>
            <a:r>
              <a:rPr lang="en-US" sz="2400" strike="sngStrike" dirty="0"/>
              <a:t>E[</a:t>
            </a:r>
            <a:r>
              <a:rPr lang="en-US" sz="3200" strike="sngStrike" dirty="0">
                <a:sym typeface="Symbol" panose="05050102010706020507" pitchFamily="18" charset="2"/>
              </a:rPr>
              <a:t></a:t>
            </a:r>
            <a:r>
              <a:rPr lang="en-US" sz="3200" strike="sngStrike" baseline="-25000" dirty="0" err="1"/>
              <a:t>i</a:t>
            </a:r>
            <a:r>
              <a:rPr lang="en-US" sz="3200" strike="sngStrike" dirty="0" err="1">
                <a:sym typeface="Symbol" panose="05050102010706020507" pitchFamily="18" charset="2"/>
              </a:rPr>
              <a:t></a:t>
            </a:r>
            <a:r>
              <a:rPr lang="en-US" sz="3200" strike="sngStrike" baseline="-25000" dirty="0" err="1"/>
              <a:t>i</a:t>
            </a:r>
            <a:r>
              <a:rPr lang="en-US" sz="2400" strike="sngStrike" dirty="0"/>
              <a:t>]</a:t>
            </a:r>
            <a:r>
              <a:rPr lang="en-US" sz="3200" dirty="0"/>
              <a:t> + </a:t>
            </a:r>
            <a:r>
              <a:rPr lang="en-US" sz="2400" dirty="0"/>
              <a:t>E[</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nl-NL" dirty="0"/>
              <a:t> </a:t>
            </a:r>
            <a:r>
              <a:rPr lang="en-US" sz="2400" dirty="0"/>
              <a:t>] =</a:t>
            </a:r>
          </a:p>
          <a:p>
            <a:pPr eaLnBrk="1" hangingPunct="1"/>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3200" dirty="0">
                <a:latin typeface="Symbol" panose="05050102010706020507" pitchFamily="18" charset="2"/>
                <a:sym typeface="Symbol" panose="05050102010706020507" pitchFamily="18" charset="2"/>
              </a:rPr>
              <a:t>l</a:t>
            </a:r>
            <a:r>
              <a:rPr lang="en-US" sz="3200" baseline="-25000" dirty="0">
                <a:latin typeface="Symbol" panose="05050102010706020507" pitchFamily="18" charset="2"/>
                <a:sym typeface="Symbol" panose="05050102010706020507" pitchFamily="18" charset="2"/>
              </a:rPr>
              <a:t>1</a:t>
            </a:r>
            <a:r>
              <a:rPr lang="en-US" sz="2400" dirty="0"/>
              <a:t>E[</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en-US" sz="2400" dirty="0"/>
              <a:t>]</a:t>
            </a:r>
            <a:r>
              <a:rPr lang="en-US" sz="3200" dirty="0"/>
              <a:t> + </a:t>
            </a:r>
            <a:r>
              <a:rPr lang="en-US" sz="2400" dirty="0"/>
              <a:t>E[</a:t>
            </a:r>
            <a:r>
              <a:rPr lang="en-US" sz="3200" dirty="0">
                <a:sym typeface="Symbol" panose="05050102010706020507" pitchFamily="18" charset="2"/>
              </a:rPr>
              <a:t></a:t>
            </a:r>
            <a:r>
              <a:rPr lang="en-US" sz="3200" baseline="-25000" dirty="0" err="1"/>
              <a:t>i</a:t>
            </a:r>
            <a:r>
              <a:rPr lang="en-US" sz="3200" dirty="0" err="1">
                <a:sym typeface="Symbol" panose="05050102010706020507" pitchFamily="18" charset="2"/>
              </a:rPr>
              <a:t></a:t>
            </a:r>
            <a:r>
              <a:rPr lang="en-US" sz="3200" baseline="-25000" dirty="0" err="1"/>
              <a:t>i</a:t>
            </a:r>
            <a:r>
              <a:rPr lang="nl-NL" dirty="0"/>
              <a:t> </a:t>
            </a:r>
            <a:r>
              <a:rPr lang="en-US" sz="2400" dirty="0"/>
              <a:t>] =  </a:t>
            </a:r>
            <a:r>
              <a:rPr lang="en-US" sz="3200" dirty="0">
                <a:solidFill>
                  <a:schemeClr val="accent2"/>
                </a:solidFill>
                <a:latin typeface="Symbol" panose="05050102010706020507" pitchFamily="18" charset="2"/>
                <a:sym typeface="Symbol" panose="05050102010706020507" pitchFamily="18" charset="2"/>
              </a:rPr>
              <a:t>l</a:t>
            </a:r>
            <a:r>
              <a:rPr lang="en-US" sz="3200" baseline="-25000" dirty="0">
                <a:solidFill>
                  <a:schemeClr val="accent2"/>
                </a:solidFill>
                <a:latin typeface="Symbol" panose="05050102010706020507" pitchFamily="18" charset="2"/>
                <a:sym typeface="Symbol" panose="05050102010706020507" pitchFamily="18" charset="2"/>
              </a:rPr>
              <a:t>1</a:t>
            </a:r>
            <a:r>
              <a:rPr lang="en-US" sz="3200" b="1" baseline="30000" dirty="0">
                <a:solidFill>
                  <a:schemeClr val="accent2"/>
                </a:solidFill>
                <a:latin typeface="Symbol" panose="05050102010706020507" pitchFamily="18" charset="2"/>
                <a:sym typeface="Symbol" panose="05050102010706020507" pitchFamily="18" charset="2"/>
              </a:rPr>
              <a:t>2</a:t>
            </a:r>
            <a:r>
              <a:rPr lang="en-US" sz="2400" dirty="0">
                <a:solidFill>
                  <a:schemeClr val="accent2"/>
                </a:solidFill>
                <a:latin typeface="Symbol" panose="05050102010706020507" pitchFamily="18" charset="2"/>
              </a:rPr>
              <a:t>s</a:t>
            </a:r>
            <a:r>
              <a:rPr lang="en-US" sz="2400" baseline="30000" dirty="0">
                <a:solidFill>
                  <a:schemeClr val="accent2"/>
                </a:solidFill>
              </a:rPr>
              <a:t>2</a:t>
            </a:r>
            <a:r>
              <a:rPr lang="en-US" sz="3200" baseline="-25000" dirty="0">
                <a:solidFill>
                  <a:schemeClr val="accent2"/>
                </a:solidFill>
                <a:sym typeface="Symbol" panose="05050102010706020507" pitchFamily="18" charset="2"/>
              </a:rPr>
              <a:t></a:t>
            </a:r>
            <a:r>
              <a:rPr lang="en-US" sz="3200" dirty="0">
                <a:solidFill>
                  <a:schemeClr val="accent2"/>
                </a:solidFill>
              </a:rPr>
              <a:t> + </a:t>
            </a:r>
            <a:r>
              <a:rPr lang="en-US" sz="2400" dirty="0">
                <a:solidFill>
                  <a:schemeClr val="accent2"/>
                </a:solidFill>
                <a:latin typeface="Symbol" panose="05050102010706020507" pitchFamily="18" charset="2"/>
              </a:rPr>
              <a:t>s</a:t>
            </a:r>
            <a:r>
              <a:rPr lang="en-US" sz="2400" baseline="30000" dirty="0">
                <a:solidFill>
                  <a:schemeClr val="accent2"/>
                </a:solidFill>
              </a:rPr>
              <a:t>2</a:t>
            </a:r>
            <a:r>
              <a:rPr lang="en-US" sz="3200" baseline="-25000" dirty="0">
                <a:solidFill>
                  <a:schemeClr val="accent2"/>
                </a:solidFill>
                <a:latin typeface="Symbol" panose="05050102010706020507" pitchFamily="18" charset="2"/>
                <a:sym typeface="Symbol" panose="05050102010706020507" pitchFamily="18" charset="2"/>
              </a:rPr>
              <a:t>e</a:t>
            </a:r>
            <a:r>
              <a:rPr lang="en-US" sz="2400" dirty="0">
                <a:solidFill>
                  <a:schemeClr val="accent2"/>
                </a:solidFill>
              </a:rPr>
              <a:t> </a:t>
            </a:r>
            <a:endParaRPr lang="nl-NL" sz="2400" dirty="0">
              <a:solidFill>
                <a:schemeClr val="accent2"/>
              </a:solidFill>
            </a:endParaRPr>
          </a:p>
        </p:txBody>
      </p:sp>
      <p:sp>
        <p:nvSpPr>
          <p:cNvPr id="2" name="Rectangle 1"/>
          <p:cNvSpPr/>
          <p:nvPr/>
        </p:nvSpPr>
        <p:spPr>
          <a:xfrm>
            <a:off x="9301360" y="1598999"/>
            <a:ext cx="2705612" cy="584775"/>
          </a:xfrm>
          <a:prstGeom prst="rect">
            <a:avLst/>
          </a:prstGeom>
        </p:spPr>
        <p:txBody>
          <a:bodyPr wrap="none">
            <a:spAutoFit/>
          </a:bodyPr>
          <a:lstStyle/>
          <a:p>
            <a:r>
              <a:rPr lang="en-US" sz="3200" b="1" dirty="0" smtClean="0"/>
              <a:t>Centered t </a:t>
            </a:r>
            <a:r>
              <a:rPr lang="en-US" sz="3200" dirty="0"/>
              <a:t>= </a:t>
            </a:r>
            <a:r>
              <a:rPr lang="en-US" sz="3200" b="1" dirty="0" smtClean="0"/>
              <a:t>0!</a:t>
            </a:r>
            <a:endParaRPr lang="en-US" sz="3200" baseline="-25000" dirty="0"/>
          </a:p>
        </p:txBody>
      </p:sp>
    </p:spTree>
    <p:extLst>
      <p:ext uri="{BB962C8B-B14F-4D97-AF65-F5344CB8AC3E}">
        <p14:creationId xmlns:p14="http://schemas.microsoft.com/office/powerpoint/2010/main" val="2304786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57457F-42D9-4B8F-8A49-2FF81816B3F6}" type="slidenum">
              <a:rPr lang="nl-NL"/>
              <a:pPr eaLnBrk="1" hangingPunct="1"/>
              <a:t>14</a:t>
            </a:fld>
            <a:endParaRPr lang="nl-NL"/>
          </a:p>
        </p:txBody>
      </p:sp>
      <p:sp>
        <p:nvSpPr>
          <p:cNvPr id="38915" name="Rectangle 2"/>
          <p:cNvSpPr>
            <a:spLocks noChangeArrowheads="1"/>
          </p:cNvSpPr>
          <p:nvPr/>
        </p:nvSpPr>
        <p:spPr bwMode="auto">
          <a:xfrm>
            <a:off x="1524001" y="2787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8916" name="Object 3"/>
          <p:cNvGraphicFramePr>
            <a:graphicFrameLocks noChangeAspect="1"/>
          </p:cNvGraphicFramePr>
          <p:nvPr/>
        </p:nvGraphicFramePr>
        <p:xfrm>
          <a:off x="1584326" y="430213"/>
          <a:ext cx="3154363" cy="2971800"/>
        </p:xfrm>
        <a:graphic>
          <a:graphicData uri="http://schemas.openxmlformats.org/presentationml/2006/ole">
            <mc:AlternateContent xmlns:mc="http://schemas.openxmlformats.org/markup-compatibility/2006">
              <mc:Choice xmlns:v="urn:schemas-microsoft-com:vml" Requires="v">
                <p:oleObj spid="_x0000_s5159" name="Equation" r:id="rId4" imgW="977900" imgH="914400" progId="Equation.3">
                  <p:embed/>
                </p:oleObj>
              </mc:Choice>
              <mc:Fallback>
                <p:oleObj name="Equation" r:id="rId4" imgW="977900" imgH="914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326" y="430213"/>
                        <a:ext cx="3154363"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7" name="AutoShape 4"/>
          <p:cNvSpPr>
            <a:spLocks/>
          </p:cNvSpPr>
          <p:nvPr/>
        </p:nvSpPr>
        <p:spPr bwMode="auto">
          <a:xfrm>
            <a:off x="4953000" y="609600"/>
            <a:ext cx="381000" cy="2590800"/>
          </a:xfrm>
          <a:prstGeom prst="rightBrace">
            <a:avLst>
              <a:gd name="adj1" fmla="val 5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8918" name="Text Box 5"/>
          <p:cNvSpPr txBox="1">
            <a:spLocks noChangeArrowheads="1"/>
          </p:cNvSpPr>
          <p:nvPr/>
        </p:nvSpPr>
        <p:spPr bwMode="auto">
          <a:xfrm>
            <a:off x="6092826" y="1600200"/>
            <a:ext cx="261481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1" baseline="-25000" dirty="0" err="1"/>
              <a:t>i</a:t>
            </a:r>
            <a:r>
              <a:rPr lang="en-US" sz="3200" b="1" dirty="0"/>
              <a:t> </a:t>
            </a:r>
            <a:r>
              <a:rPr lang="en-US" sz="3200" dirty="0"/>
              <a:t>=</a:t>
            </a:r>
            <a:r>
              <a:rPr lang="en-US" sz="3200" b="1" dirty="0"/>
              <a:t> </a:t>
            </a:r>
            <a:r>
              <a:rPr lang="en-US" sz="3200" b="1" dirty="0">
                <a:sym typeface="Symbol" panose="05050102010706020507" pitchFamily="18" charset="2"/>
              </a:rPr>
              <a:t></a:t>
            </a:r>
            <a:r>
              <a:rPr lang="en-US" sz="3200" b="1" baseline="-25000" dirty="0" err="1"/>
              <a:t>i</a:t>
            </a:r>
            <a:r>
              <a:rPr lang="en-US" sz="3200" dirty="0"/>
              <a:t> + </a:t>
            </a:r>
            <a:r>
              <a:rPr lang="en-US" sz="3200" b="1" dirty="0" smtClean="0">
                <a:sym typeface="Symbol" panose="05050102010706020507" pitchFamily="18" charset="2"/>
              </a:rPr>
              <a:t></a:t>
            </a:r>
            <a:r>
              <a:rPr lang="en-US" sz="3200" b="1" baseline="-25000" dirty="0" smtClean="0"/>
              <a:t>I  </a:t>
            </a:r>
            <a:r>
              <a:rPr lang="nl-NL" dirty="0" smtClean="0"/>
              <a:t> </a:t>
            </a:r>
            <a:endParaRPr lang="nl-NL" dirty="0"/>
          </a:p>
        </p:txBody>
      </p:sp>
      <p:sp>
        <p:nvSpPr>
          <p:cNvPr id="38919" name="Rectangle 6"/>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8920" name="Text Box 7"/>
          <p:cNvSpPr txBox="1">
            <a:spLocks noChangeArrowheads="1"/>
          </p:cNvSpPr>
          <p:nvPr/>
        </p:nvSpPr>
        <p:spPr bwMode="auto">
          <a:xfrm>
            <a:off x="5638800" y="2362200"/>
            <a:ext cx="99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1</a:t>
            </a:r>
            <a:endParaRPr lang="nl-NL" sz="2400"/>
          </a:p>
        </p:txBody>
      </p:sp>
      <p:sp>
        <p:nvSpPr>
          <p:cNvPr id="38921" name="Text Box 8"/>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38922" name="Text Box 9"/>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ne x 1</a:t>
            </a:r>
            <a:endParaRPr lang="nl-NL" sz="2400"/>
          </a:p>
        </p:txBody>
      </p:sp>
      <p:sp>
        <p:nvSpPr>
          <p:cNvPr id="38923" name="Text Box 10"/>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ny x 1</a:t>
            </a:r>
            <a:endParaRPr lang="nl-NL" sz="2400"/>
          </a:p>
        </p:txBody>
      </p:sp>
      <p:sp>
        <p:nvSpPr>
          <p:cNvPr id="38924" name="Text Box 11"/>
          <p:cNvSpPr txBox="1">
            <a:spLocks noChangeArrowheads="1"/>
          </p:cNvSpPr>
          <p:nvPr/>
        </p:nvSpPr>
        <p:spPr bwMode="auto">
          <a:xfrm>
            <a:off x="5638801" y="533401"/>
            <a:ext cx="42739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number of variables </a:t>
            </a:r>
          </a:p>
          <a:p>
            <a:pPr eaLnBrk="1" hangingPunct="1"/>
            <a:r>
              <a:rPr lang="en-US" sz="2400"/>
              <a:t>ne number of common factors</a:t>
            </a:r>
            <a:endParaRPr lang="nl-NL" sz="2400"/>
          </a:p>
        </p:txBody>
      </p:sp>
      <p:sp>
        <p:nvSpPr>
          <p:cNvPr id="38925" name="Text Box 12"/>
          <p:cNvSpPr txBox="1">
            <a:spLocks noChangeArrowheads="1"/>
          </p:cNvSpPr>
          <p:nvPr/>
        </p:nvSpPr>
        <p:spPr bwMode="auto">
          <a:xfrm>
            <a:off x="1736726" y="3592513"/>
            <a:ext cx="83216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dirty="0" err="1">
                <a:solidFill>
                  <a:schemeClr val="accent2"/>
                </a:solidFill>
                <a:latin typeface="Symbol" panose="05050102010706020507" pitchFamily="18" charset="2"/>
              </a:rPr>
              <a:t>S</a:t>
            </a:r>
            <a:r>
              <a:rPr lang="en-US" sz="2800" b="1" baseline="-25000" dirty="0" err="1">
                <a:solidFill>
                  <a:schemeClr val="accent2"/>
                </a:solidFill>
              </a:rPr>
              <a:t>y</a:t>
            </a:r>
            <a:r>
              <a:rPr lang="en-US" sz="2800" dirty="0">
                <a:solidFill>
                  <a:schemeClr val="accent2"/>
                </a:solidFill>
              </a:rPr>
              <a:t> </a:t>
            </a:r>
            <a:r>
              <a:rPr lang="en-US" sz="2400" dirty="0"/>
              <a:t>= E[</a:t>
            </a:r>
            <a:r>
              <a:rPr lang="en-US" sz="2400" b="1" dirty="0"/>
              <a:t>y</a:t>
            </a:r>
            <a:r>
              <a:rPr lang="en-US" sz="2400" dirty="0"/>
              <a:t>*</a:t>
            </a:r>
            <a:r>
              <a:rPr lang="en-US" sz="2400" b="1" dirty="0" err="1"/>
              <a:t>y</a:t>
            </a:r>
            <a:r>
              <a:rPr lang="en-US" sz="2400" baseline="30000" dirty="0" err="1"/>
              <a:t>t</a:t>
            </a:r>
            <a:r>
              <a:rPr lang="en-US" sz="2400" dirty="0"/>
              <a:t>] = E[</a:t>
            </a:r>
            <a:r>
              <a:rPr lang="nl-NL" sz="2400" dirty="0"/>
              <a:t>(</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sz="2400" dirty="0"/>
              <a:t>)(</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sz="2400" dirty="0"/>
              <a:t>)</a:t>
            </a:r>
            <a:r>
              <a:rPr lang="nl-NL" sz="2400" baseline="30000" dirty="0"/>
              <a:t>t</a:t>
            </a:r>
            <a:r>
              <a:rPr lang="en-US" sz="2400" dirty="0"/>
              <a:t>] =		(1)</a:t>
            </a:r>
          </a:p>
          <a:p>
            <a:pPr eaLnBrk="1" hangingPunct="1"/>
            <a:r>
              <a:rPr lang="en-US" sz="2400" dirty="0"/>
              <a:t>E[</a:t>
            </a:r>
            <a:r>
              <a:rPr lang="nl-NL" sz="2400" dirty="0"/>
              <a:t>(</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sz="2400" dirty="0"/>
              <a:t>)(</a:t>
            </a:r>
            <a:r>
              <a:rPr lang="en-US" sz="3200" b="1" dirty="0">
                <a:sym typeface="Symbol" panose="05050102010706020507" pitchFamily="18" charset="2"/>
              </a:rPr>
              <a:t></a:t>
            </a:r>
            <a:r>
              <a:rPr lang="en-US" sz="3200" baseline="-25000" dirty="0" err="1"/>
              <a:t>i</a:t>
            </a:r>
            <a:r>
              <a:rPr lang="en-US" sz="2400" baseline="30000" dirty="0" err="1"/>
              <a:t>t</a:t>
            </a:r>
            <a:r>
              <a:rPr lang="en-US" sz="3200" b="1" dirty="0" err="1">
                <a:sym typeface="Symbol" panose="05050102010706020507" pitchFamily="18" charset="2"/>
              </a:rPr>
              <a:t></a:t>
            </a:r>
            <a:r>
              <a:rPr lang="en-US" sz="2400" baseline="30000" dirty="0" err="1"/>
              <a:t>t</a:t>
            </a:r>
            <a:r>
              <a:rPr lang="en-US" sz="3200" dirty="0"/>
              <a:t> + </a:t>
            </a:r>
            <a:r>
              <a:rPr lang="en-US" sz="3200" b="1" dirty="0">
                <a:sym typeface="Symbol" panose="05050102010706020507" pitchFamily="18" charset="2"/>
              </a:rPr>
              <a:t></a:t>
            </a:r>
            <a:r>
              <a:rPr lang="en-US" sz="3200" baseline="-25000" dirty="0" err="1"/>
              <a:t>i</a:t>
            </a:r>
            <a:r>
              <a:rPr lang="nl-NL" sz="2400" baseline="30000" dirty="0"/>
              <a:t>t</a:t>
            </a:r>
            <a:r>
              <a:rPr lang="nl-NL" sz="2400" dirty="0"/>
              <a:t>)</a:t>
            </a:r>
            <a:r>
              <a:rPr lang="en-US" sz="2400" dirty="0"/>
              <a:t>] =				(2)</a:t>
            </a:r>
          </a:p>
          <a:p>
            <a:pPr eaLnBrk="1" hangingPunct="1"/>
            <a:r>
              <a:rPr lang="en-US" sz="2400" dirty="0"/>
              <a:t>E[</a:t>
            </a:r>
            <a:r>
              <a:rPr lang="en-US" sz="3200" b="1" dirty="0">
                <a:sym typeface="Symbol" panose="05050102010706020507" pitchFamily="18" charset="2"/>
              </a:rPr>
              <a:t></a:t>
            </a:r>
            <a:r>
              <a:rPr lang="en-US" sz="3200" baseline="-25000" dirty="0" err="1"/>
              <a:t>i</a:t>
            </a:r>
            <a:r>
              <a:rPr lang="en-US" sz="2400" dirty="0"/>
              <a:t> </a:t>
            </a:r>
            <a:r>
              <a:rPr lang="en-US" sz="3200" b="1" dirty="0">
                <a:sym typeface="Symbol" panose="05050102010706020507" pitchFamily="18" charset="2"/>
              </a:rPr>
              <a:t></a:t>
            </a:r>
            <a:r>
              <a:rPr lang="en-US" sz="3200" baseline="-25000" dirty="0" err="1"/>
              <a:t>i</a:t>
            </a:r>
            <a:r>
              <a:rPr lang="en-US" sz="2400" baseline="30000" dirty="0" err="1"/>
              <a:t>t</a:t>
            </a:r>
            <a:r>
              <a:rPr lang="en-US" sz="3200" b="1" dirty="0" err="1">
                <a:sym typeface="Symbol" panose="05050102010706020507" pitchFamily="18" charset="2"/>
              </a:rPr>
              <a:t></a:t>
            </a:r>
            <a:r>
              <a:rPr lang="en-US" sz="2400" baseline="30000" dirty="0" err="1"/>
              <a:t>t</a:t>
            </a:r>
            <a:r>
              <a:rPr lang="en-US" sz="2400" baseline="30000" dirty="0"/>
              <a:t> </a:t>
            </a:r>
            <a:r>
              <a:rPr lang="en-US" sz="2400" dirty="0"/>
              <a:t>+</a:t>
            </a:r>
            <a:r>
              <a:rPr lang="en-US" sz="2400" baseline="30000" dirty="0"/>
              <a:t> </a:t>
            </a:r>
            <a:r>
              <a:rPr lang="en-US" sz="3200" b="1" dirty="0">
                <a:sym typeface="Symbol" panose="05050102010706020507" pitchFamily="18" charset="2"/>
              </a:rPr>
              <a:t></a:t>
            </a:r>
            <a:r>
              <a:rPr lang="en-US" sz="3200" baseline="-25000" dirty="0" err="1"/>
              <a:t>i</a:t>
            </a:r>
            <a:r>
              <a:rPr lang="en-US" sz="3200" b="1" dirty="0" err="1">
                <a:latin typeface="Symbol" panose="05050102010706020507" pitchFamily="18" charset="2"/>
                <a:sym typeface="Symbol" panose="05050102010706020507" pitchFamily="18" charset="2"/>
              </a:rPr>
              <a:t>e</a:t>
            </a:r>
            <a:r>
              <a:rPr lang="en-US" sz="3200" baseline="-25000" dirty="0" err="1"/>
              <a:t>i</a:t>
            </a:r>
            <a:r>
              <a:rPr lang="en-US" sz="2400" baseline="30000" dirty="0" err="1"/>
              <a:t>t</a:t>
            </a:r>
            <a:r>
              <a:rPr lang="en-US" sz="2400" baseline="30000" dirty="0"/>
              <a:t> </a:t>
            </a:r>
            <a:r>
              <a:rPr lang="en-US" sz="2400" dirty="0"/>
              <a:t>+ </a:t>
            </a:r>
            <a:r>
              <a:rPr lang="en-US" sz="3200" b="1" dirty="0" err="1">
                <a:latin typeface="Symbol" panose="05050102010706020507" pitchFamily="18" charset="2"/>
                <a:sym typeface="Symbol" panose="05050102010706020507" pitchFamily="18" charset="2"/>
              </a:rPr>
              <a:t>e</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en-US" sz="3200" b="1" dirty="0" err="1">
                <a:sym typeface="Symbol" panose="05050102010706020507" pitchFamily="18" charset="2"/>
              </a:rPr>
              <a:t></a:t>
            </a:r>
            <a:r>
              <a:rPr lang="en-US" sz="2400" baseline="30000" dirty="0" err="1"/>
              <a:t>t</a:t>
            </a:r>
            <a:r>
              <a:rPr lang="en-US" sz="3200" dirty="0"/>
              <a:t> + </a:t>
            </a:r>
            <a:r>
              <a:rPr lang="en-US" sz="3200" b="1" dirty="0">
                <a:sym typeface="Symbol" panose="05050102010706020507" pitchFamily="18" charset="2"/>
              </a:rPr>
              <a:t></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nl-NL" dirty="0"/>
              <a:t> </a:t>
            </a:r>
            <a:r>
              <a:rPr lang="en-US" sz="2400" dirty="0"/>
              <a:t>] = 		(3)</a:t>
            </a:r>
          </a:p>
          <a:p>
            <a:pPr eaLnBrk="1" hangingPunct="1"/>
            <a:r>
              <a:rPr lang="en-US" sz="2400" dirty="0"/>
              <a:t>E[</a:t>
            </a:r>
            <a:r>
              <a:rPr lang="en-US" sz="3200" b="1" dirty="0">
                <a:sym typeface="Symbol" panose="05050102010706020507" pitchFamily="18" charset="2"/>
              </a:rPr>
              <a:t></a:t>
            </a:r>
            <a:r>
              <a:rPr lang="en-US" sz="3200" baseline="-25000" dirty="0" err="1"/>
              <a:t>i</a:t>
            </a:r>
            <a:r>
              <a:rPr lang="en-US" sz="2400" dirty="0"/>
              <a:t> </a:t>
            </a:r>
            <a:r>
              <a:rPr lang="en-US" sz="3200" b="1" dirty="0">
                <a:sym typeface="Symbol" panose="05050102010706020507" pitchFamily="18" charset="2"/>
              </a:rPr>
              <a:t></a:t>
            </a:r>
            <a:r>
              <a:rPr lang="en-US" sz="3200" baseline="-25000" dirty="0" err="1"/>
              <a:t>i</a:t>
            </a:r>
            <a:r>
              <a:rPr lang="en-US" sz="2400" baseline="30000" dirty="0" err="1"/>
              <a:t>t</a:t>
            </a:r>
            <a:r>
              <a:rPr lang="en-US" sz="3200" b="1" dirty="0" err="1">
                <a:sym typeface="Symbol" panose="05050102010706020507" pitchFamily="18" charset="2"/>
              </a:rPr>
              <a:t></a:t>
            </a:r>
            <a:r>
              <a:rPr lang="en-US" sz="2400" baseline="30000" dirty="0" err="1"/>
              <a:t>t</a:t>
            </a:r>
            <a:r>
              <a:rPr lang="nl-NL" dirty="0"/>
              <a:t> </a:t>
            </a:r>
            <a:r>
              <a:rPr lang="en-US" sz="2400" dirty="0"/>
              <a:t>]</a:t>
            </a:r>
            <a:r>
              <a:rPr lang="en-US" sz="2400" baseline="30000" dirty="0"/>
              <a:t> </a:t>
            </a:r>
            <a:r>
              <a:rPr lang="en-US" sz="2400" dirty="0"/>
              <a:t>+</a:t>
            </a:r>
            <a:r>
              <a:rPr lang="en-US" sz="2400" baseline="30000" dirty="0"/>
              <a:t> </a:t>
            </a:r>
            <a:r>
              <a:rPr lang="en-US" sz="2400" dirty="0"/>
              <a:t>E[</a:t>
            </a:r>
            <a:r>
              <a:rPr lang="en-US" sz="3200" b="1" dirty="0">
                <a:sym typeface="Symbol" panose="05050102010706020507" pitchFamily="18" charset="2"/>
              </a:rPr>
              <a:t></a:t>
            </a:r>
            <a:r>
              <a:rPr lang="en-US" sz="3200" baseline="-25000" dirty="0" err="1"/>
              <a:t>i</a:t>
            </a:r>
            <a:r>
              <a:rPr lang="en-US" sz="3200" b="1" dirty="0" err="1">
                <a:latin typeface="Symbol" panose="05050102010706020507" pitchFamily="18" charset="2"/>
                <a:sym typeface="Symbol" panose="05050102010706020507" pitchFamily="18" charset="2"/>
              </a:rPr>
              <a:t>e</a:t>
            </a:r>
            <a:r>
              <a:rPr lang="en-US" sz="3200" baseline="-25000" dirty="0" err="1"/>
              <a:t>i</a:t>
            </a:r>
            <a:r>
              <a:rPr lang="en-US" sz="2400" baseline="30000" dirty="0" err="1"/>
              <a:t>t</a:t>
            </a:r>
            <a:r>
              <a:rPr lang="nl-NL" dirty="0"/>
              <a:t> </a:t>
            </a:r>
            <a:r>
              <a:rPr lang="en-US" sz="2400" dirty="0"/>
              <a:t>]</a:t>
            </a:r>
            <a:r>
              <a:rPr lang="en-US" sz="2400" baseline="30000" dirty="0"/>
              <a:t> </a:t>
            </a:r>
            <a:r>
              <a:rPr lang="en-US" sz="2400" dirty="0"/>
              <a:t>+ E[</a:t>
            </a:r>
            <a:r>
              <a:rPr lang="en-US" sz="3200" b="1" dirty="0" err="1">
                <a:latin typeface="Symbol" panose="05050102010706020507" pitchFamily="18" charset="2"/>
                <a:sym typeface="Symbol" panose="05050102010706020507" pitchFamily="18" charset="2"/>
              </a:rPr>
              <a:t>e</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en-US" sz="3200" b="1" dirty="0" err="1">
                <a:sym typeface="Symbol" panose="05050102010706020507" pitchFamily="18" charset="2"/>
              </a:rPr>
              <a:t></a:t>
            </a:r>
            <a:r>
              <a:rPr lang="en-US" sz="2400" baseline="30000" dirty="0" err="1"/>
              <a:t>t</a:t>
            </a:r>
            <a:r>
              <a:rPr lang="en-US" sz="2400" dirty="0"/>
              <a:t>]</a:t>
            </a:r>
            <a:r>
              <a:rPr lang="en-US" sz="3200" dirty="0"/>
              <a:t> + </a:t>
            </a:r>
            <a:r>
              <a:rPr lang="en-US" sz="2400" dirty="0"/>
              <a:t>E[</a:t>
            </a:r>
            <a:r>
              <a:rPr lang="en-US" sz="3200" b="1" dirty="0">
                <a:sym typeface="Symbol" panose="05050102010706020507" pitchFamily="18" charset="2"/>
              </a:rPr>
              <a:t></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nl-NL" dirty="0"/>
              <a:t> </a:t>
            </a:r>
            <a:r>
              <a:rPr lang="en-US" sz="2400" dirty="0"/>
              <a:t>] =	(4)</a:t>
            </a:r>
            <a:endParaRPr lang="en-US" sz="2400" b="1" dirty="0"/>
          </a:p>
          <a:p>
            <a:pPr eaLnBrk="1" hangingPunct="1"/>
            <a:r>
              <a:rPr lang="en-US" sz="3200" b="1" dirty="0">
                <a:sym typeface="Symbol" panose="05050102010706020507" pitchFamily="18" charset="2"/>
              </a:rPr>
              <a:t></a:t>
            </a:r>
            <a:r>
              <a:rPr lang="en-US" sz="2400" dirty="0"/>
              <a:t>E[</a:t>
            </a:r>
            <a:r>
              <a:rPr lang="en-US" sz="3200" b="1" dirty="0">
                <a:sym typeface="Symbol" panose="05050102010706020507" pitchFamily="18" charset="2"/>
              </a:rPr>
              <a:t></a:t>
            </a:r>
            <a:r>
              <a:rPr lang="en-US" sz="3200" baseline="-25000" dirty="0" err="1"/>
              <a:t>i</a:t>
            </a:r>
            <a:r>
              <a:rPr lang="en-US" sz="2400" dirty="0"/>
              <a:t> </a:t>
            </a:r>
            <a:r>
              <a:rPr lang="en-US" sz="3200" b="1" dirty="0">
                <a:sym typeface="Symbol" panose="05050102010706020507" pitchFamily="18" charset="2"/>
              </a:rPr>
              <a:t></a:t>
            </a:r>
            <a:r>
              <a:rPr lang="en-US" sz="3200" baseline="-25000" dirty="0"/>
              <a:t>i</a:t>
            </a:r>
            <a:r>
              <a:rPr lang="en-US" sz="2400" baseline="30000" dirty="0"/>
              <a:t>t</a:t>
            </a:r>
            <a:r>
              <a:rPr lang="en-US" sz="2400" dirty="0"/>
              <a:t>]</a:t>
            </a:r>
            <a:r>
              <a:rPr lang="en-US" sz="3200" b="1" dirty="0">
                <a:sym typeface="Symbol" panose="05050102010706020507" pitchFamily="18" charset="2"/>
              </a:rPr>
              <a:t></a:t>
            </a:r>
            <a:r>
              <a:rPr lang="en-US" sz="2400" baseline="30000" dirty="0"/>
              <a:t>t </a:t>
            </a:r>
            <a:r>
              <a:rPr lang="en-US" sz="2400" dirty="0"/>
              <a:t>+</a:t>
            </a:r>
            <a:r>
              <a:rPr lang="en-US" sz="2400" baseline="30000" dirty="0"/>
              <a:t> </a:t>
            </a:r>
            <a:r>
              <a:rPr lang="en-US" sz="3200" b="1" dirty="0">
                <a:sym typeface="Symbol" panose="05050102010706020507" pitchFamily="18" charset="2"/>
              </a:rPr>
              <a:t></a:t>
            </a:r>
            <a:r>
              <a:rPr lang="en-US" sz="2400" dirty="0">
                <a:solidFill>
                  <a:srgbClr val="FF0000"/>
                </a:solidFill>
              </a:rPr>
              <a:t>E[</a:t>
            </a:r>
            <a:r>
              <a:rPr lang="en-US" sz="3200" b="1" dirty="0">
                <a:solidFill>
                  <a:srgbClr val="FF0000"/>
                </a:solidFill>
                <a:sym typeface="Symbol" panose="05050102010706020507" pitchFamily="18" charset="2"/>
              </a:rPr>
              <a:t></a:t>
            </a:r>
            <a:r>
              <a:rPr lang="en-US" sz="3200" baseline="-25000" dirty="0" err="1">
                <a:solidFill>
                  <a:srgbClr val="FF0000"/>
                </a:solidFill>
              </a:rPr>
              <a:t>i</a:t>
            </a:r>
            <a:r>
              <a:rPr lang="en-US" sz="3200" b="1" dirty="0" err="1">
                <a:solidFill>
                  <a:srgbClr val="FF0000"/>
                </a:solidFill>
                <a:latin typeface="Symbol" panose="05050102010706020507" pitchFamily="18" charset="2"/>
                <a:sym typeface="Symbol" panose="05050102010706020507" pitchFamily="18" charset="2"/>
              </a:rPr>
              <a:t>e</a:t>
            </a:r>
            <a:r>
              <a:rPr lang="en-US" sz="3200" baseline="-25000" dirty="0" err="1">
                <a:solidFill>
                  <a:srgbClr val="FF0000"/>
                </a:solidFill>
              </a:rPr>
              <a:t>i</a:t>
            </a:r>
            <a:r>
              <a:rPr lang="en-US" sz="2400" baseline="30000" dirty="0" err="1">
                <a:solidFill>
                  <a:srgbClr val="FF0000"/>
                </a:solidFill>
              </a:rPr>
              <a:t>t</a:t>
            </a:r>
            <a:r>
              <a:rPr lang="nl-NL" dirty="0">
                <a:solidFill>
                  <a:srgbClr val="FF0000"/>
                </a:solidFill>
              </a:rPr>
              <a:t> </a:t>
            </a:r>
            <a:r>
              <a:rPr lang="en-US" sz="2400" dirty="0">
                <a:solidFill>
                  <a:srgbClr val="FF0000"/>
                </a:solidFill>
              </a:rPr>
              <a:t>]</a:t>
            </a:r>
            <a:r>
              <a:rPr lang="en-US" sz="2400" baseline="30000" dirty="0"/>
              <a:t> </a:t>
            </a:r>
            <a:r>
              <a:rPr lang="en-US" sz="2400" dirty="0"/>
              <a:t>+ </a:t>
            </a:r>
            <a:r>
              <a:rPr lang="en-US" sz="2400" dirty="0">
                <a:solidFill>
                  <a:srgbClr val="FF0000"/>
                </a:solidFill>
              </a:rPr>
              <a:t>E[</a:t>
            </a:r>
            <a:r>
              <a:rPr lang="en-US" sz="3200" b="1" dirty="0" err="1">
                <a:solidFill>
                  <a:srgbClr val="FF0000"/>
                </a:solidFill>
                <a:latin typeface="Symbol" panose="05050102010706020507" pitchFamily="18" charset="2"/>
                <a:sym typeface="Symbol" panose="05050102010706020507" pitchFamily="18" charset="2"/>
              </a:rPr>
              <a:t>e</a:t>
            </a:r>
            <a:r>
              <a:rPr lang="en-US" sz="3200" baseline="-25000" dirty="0" err="1">
                <a:solidFill>
                  <a:srgbClr val="FF0000"/>
                </a:solidFill>
              </a:rPr>
              <a:t>i</a:t>
            </a:r>
            <a:r>
              <a:rPr lang="en-US" sz="3200" b="1" dirty="0" err="1">
                <a:solidFill>
                  <a:srgbClr val="FF0000"/>
                </a:solidFill>
                <a:sym typeface="Symbol" panose="05050102010706020507" pitchFamily="18" charset="2"/>
              </a:rPr>
              <a:t></a:t>
            </a:r>
            <a:r>
              <a:rPr lang="en-US" sz="3200" baseline="-25000" dirty="0" err="1">
                <a:solidFill>
                  <a:srgbClr val="FF0000"/>
                </a:solidFill>
              </a:rPr>
              <a:t>i</a:t>
            </a:r>
            <a:r>
              <a:rPr lang="en-US" sz="2400" baseline="30000" dirty="0" err="1">
                <a:solidFill>
                  <a:srgbClr val="FF0000"/>
                </a:solidFill>
              </a:rPr>
              <a:t>t</a:t>
            </a:r>
            <a:r>
              <a:rPr lang="en-US" sz="2400" dirty="0">
                <a:solidFill>
                  <a:srgbClr val="FF0000"/>
                </a:solidFill>
              </a:rPr>
              <a:t>]</a:t>
            </a:r>
            <a:r>
              <a:rPr lang="en-US" sz="3200" b="1" dirty="0">
                <a:sym typeface="Symbol" panose="05050102010706020507" pitchFamily="18" charset="2"/>
              </a:rPr>
              <a:t></a:t>
            </a:r>
            <a:r>
              <a:rPr lang="en-US" sz="2400" baseline="30000" dirty="0"/>
              <a:t>t</a:t>
            </a:r>
            <a:r>
              <a:rPr lang="en-US" sz="3200" dirty="0"/>
              <a:t> + </a:t>
            </a:r>
            <a:r>
              <a:rPr lang="en-US" sz="2400" dirty="0"/>
              <a:t>E[</a:t>
            </a:r>
            <a:r>
              <a:rPr lang="en-US" sz="3200" b="1" dirty="0">
                <a:sym typeface="Symbol" panose="05050102010706020507" pitchFamily="18" charset="2"/>
              </a:rPr>
              <a:t></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nl-NL" dirty="0"/>
              <a:t> </a:t>
            </a:r>
            <a:r>
              <a:rPr lang="en-US" sz="2400" dirty="0"/>
              <a:t>] =	(5)</a:t>
            </a:r>
          </a:p>
          <a:p>
            <a:pPr eaLnBrk="1" hangingPunct="1"/>
            <a:r>
              <a:rPr lang="en-US" sz="2400" b="1" dirty="0" err="1">
                <a:latin typeface="Symbol" panose="05050102010706020507" pitchFamily="18" charset="2"/>
              </a:rPr>
              <a:t>S</a:t>
            </a:r>
            <a:r>
              <a:rPr lang="en-US" sz="2400" b="1" baseline="-25000" dirty="0" err="1"/>
              <a:t>y</a:t>
            </a:r>
            <a:r>
              <a:rPr lang="en-US" sz="2400" dirty="0"/>
              <a:t> = </a:t>
            </a:r>
            <a:r>
              <a:rPr lang="en-US" sz="3200" b="1" dirty="0">
                <a:sym typeface="Symbol" panose="05050102010706020507" pitchFamily="18" charset="2"/>
              </a:rPr>
              <a:t></a:t>
            </a:r>
            <a:r>
              <a:rPr lang="en-US" sz="2400" dirty="0"/>
              <a:t>E[</a:t>
            </a:r>
            <a:r>
              <a:rPr lang="en-US" sz="3200" b="1" dirty="0">
                <a:sym typeface="Symbol" panose="05050102010706020507" pitchFamily="18" charset="2"/>
              </a:rPr>
              <a:t></a:t>
            </a:r>
            <a:r>
              <a:rPr lang="en-US" sz="3200" baseline="-25000" dirty="0" err="1"/>
              <a:t>i</a:t>
            </a:r>
            <a:r>
              <a:rPr lang="en-US" sz="2400" dirty="0"/>
              <a:t> </a:t>
            </a:r>
            <a:r>
              <a:rPr lang="en-US" sz="3200" b="1" dirty="0">
                <a:sym typeface="Symbol" panose="05050102010706020507" pitchFamily="18" charset="2"/>
              </a:rPr>
              <a:t></a:t>
            </a:r>
            <a:r>
              <a:rPr lang="en-US" sz="3200" baseline="-25000" dirty="0"/>
              <a:t>i</a:t>
            </a:r>
            <a:r>
              <a:rPr lang="en-US" sz="2400" baseline="30000" dirty="0"/>
              <a:t>t</a:t>
            </a:r>
            <a:r>
              <a:rPr lang="en-US" sz="2400" dirty="0"/>
              <a:t>]</a:t>
            </a:r>
            <a:r>
              <a:rPr lang="en-US" sz="3200" b="1" dirty="0">
                <a:sym typeface="Symbol" panose="05050102010706020507" pitchFamily="18" charset="2"/>
              </a:rPr>
              <a:t></a:t>
            </a:r>
            <a:r>
              <a:rPr lang="en-US" sz="2400" baseline="30000" dirty="0"/>
              <a:t>t </a:t>
            </a:r>
            <a:r>
              <a:rPr lang="en-US" sz="3200" dirty="0"/>
              <a:t>+ </a:t>
            </a:r>
            <a:r>
              <a:rPr lang="en-US" sz="2400" dirty="0"/>
              <a:t>E[</a:t>
            </a:r>
            <a:r>
              <a:rPr lang="en-US" sz="3200" b="1" dirty="0">
                <a:sym typeface="Symbol" panose="05050102010706020507" pitchFamily="18" charset="2"/>
              </a:rPr>
              <a:t></a:t>
            </a:r>
            <a:r>
              <a:rPr lang="en-US" sz="3200" baseline="-25000" dirty="0" err="1"/>
              <a:t>i</a:t>
            </a:r>
            <a:r>
              <a:rPr lang="en-US" sz="3200" b="1" dirty="0" err="1">
                <a:sym typeface="Symbol" panose="05050102010706020507" pitchFamily="18" charset="2"/>
              </a:rPr>
              <a:t></a:t>
            </a:r>
            <a:r>
              <a:rPr lang="en-US" sz="3200" baseline="-25000" dirty="0" err="1"/>
              <a:t>i</a:t>
            </a:r>
            <a:r>
              <a:rPr lang="en-US" sz="2400" baseline="30000" dirty="0" err="1"/>
              <a:t>t</a:t>
            </a:r>
            <a:r>
              <a:rPr lang="nl-NL" dirty="0"/>
              <a:t> </a:t>
            </a:r>
            <a:r>
              <a:rPr lang="en-US" sz="2400" dirty="0"/>
              <a:t>] = </a:t>
            </a:r>
            <a:r>
              <a:rPr lang="en-US" sz="3200" b="1" dirty="0">
                <a:solidFill>
                  <a:schemeClr val="accent2"/>
                </a:solidFill>
                <a:sym typeface="Symbol" panose="05050102010706020507" pitchFamily="18" charset="2"/>
              </a:rPr>
              <a:t></a:t>
            </a:r>
            <a:r>
              <a:rPr lang="en-US" sz="3200" b="1" dirty="0" err="1">
                <a:solidFill>
                  <a:schemeClr val="accent2"/>
                </a:solidFill>
                <a:latin typeface="Symbol" panose="05050102010706020507" pitchFamily="18" charset="2"/>
                <a:sym typeface="Symbol" panose="05050102010706020507" pitchFamily="18" charset="2"/>
              </a:rPr>
              <a:t>Y</a:t>
            </a:r>
            <a:r>
              <a:rPr lang="en-US" sz="3200" b="1" dirty="0" err="1">
                <a:solidFill>
                  <a:schemeClr val="accent2"/>
                </a:solidFill>
                <a:sym typeface="Symbol" panose="05050102010706020507" pitchFamily="18" charset="2"/>
              </a:rPr>
              <a:t></a:t>
            </a:r>
            <a:r>
              <a:rPr lang="en-US" sz="2400" baseline="30000" dirty="0" err="1">
                <a:solidFill>
                  <a:schemeClr val="accent2"/>
                </a:solidFill>
              </a:rPr>
              <a:t>t</a:t>
            </a:r>
            <a:r>
              <a:rPr lang="en-US" sz="2400" baseline="30000" dirty="0">
                <a:solidFill>
                  <a:schemeClr val="accent2"/>
                </a:solidFill>
              </a:rPr>
              <a:t> </a:t>
            </a:r>
            <a:r>
              <a:rPr lang="en-US" sz="3200" dirty="0">
                <a:solidFill>
                  <a:schemeClr val="accent2"/>
                </a:solidFill>
              </a:rPr>
              <a:t>+ </a:t>
            </a:r>
            <a:r>
              <a:rPr lang="en-US" sz="3200" b="1" dirty="0">
                <a:solidFill>
                  <a:schemeClr val="accent2"/>
                </a:solidFill>
                <a:latin typeface="Symbol" panose="05050102010706020507" pitchFamily="18" charset="2"/>
                <a:sym typeface="Symbol" panose="05050102010706020507" pitchFamily="18" charset="2"/>
              </a:rPr>
              <a:t>Q</a:t>
            </a:r>
            <a:r>
              <a:rPr lang="en-US" sz="2400" dirty="0"/>
              <a:t> 		(6)</a:t>
            </a:r>
          </a:p>
        </p:txBody>
      </p:sp>
      <p:sp>
        <p:nvSpPr>
          <p:cNvPr id="14" name="Rectangle 13"/>
          <p:cNvSpPr/>
          <p:nvPr/>
        </p:nvSpPr>
        <p:spPr>
          <a:xfrm>
            <a:off x="9301360" y="1598999"/>
            <a:ext cx="2705612" cy="584775"/>
          </a:xfrm>
          <a:prstGeom prst="rect">
            <a:avLst/>
          </a:prstGeom>
        </p:spPr>
        <p:txBody>
          <a:bodyPr wrap="none">
            <a:spAutoFit/>
          </a:bodyPr>
          <a:lstStyle/>
          <a:p>
            <a:r>
              <a:rPr lang="en-US" sz="3200" b="1" dirty="0" smtClean="0"/>
              <a:t>Centered t </a:t>
            </a:r>
            <a:r>
              <a:rPr lang="en-US" sz="3200" dirty="0"/>
              <a:t>= </a:t>
            </a:r>
            <a:r>
              <a:rPr lang="en-US" sz="3200" b="1" dirty="0" smtClean="0"/>
              <a:t>0!</a:t>
            </a:r>
            <a:endParaRPr lang="en-US" sz="3200" baseline="-25000" dirty="0"/>
          </a:p>
        </p:txBody>
      </p:sp>
    </p:spTree>
    <p:extLst>
      <p:ext uri="{BB962C8B-B14F-4D97-AF65-F5344CB8AC3E}">
        <p14:creationId xmlns:p14="http://schemas.microsoft.com/office/powerpoint/2010/main" val="181750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E6C640-8DE6-4A8A-BED4-6EEE2BDD4C66}" type="slidenum">
              <a:rPr lang="nl-NL"/>
              <a:pPr eaLnBrk="1" hangingPunct="1"/>
              <a:t>15</a:t>
            </a:fld>
            <a:endParaRPr lang="nl-NL"/>
          </a:p>
        </p:txBody>
      </p:sp>
      <p:sp>
        <p:nvSpPr>
          <p:cNvPr id="39939" name="Rectangle 2"/>
          <p:cNvSpPr>
            <a:spLocks noChangeArrowheads="1"/>
          </p:cNvSpPr>
          <p:nvPr/>
        </p:nvSpPr>
        <p:spPr bwMode="auto">
          <a:xfrm>
            <a:off x="1524001" y="2787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9940" name="Object 3"/>
          <p:cNvGraphicFramePr>
            <a:graphicFrameLocks noChangeAspect="1"/>
          </p:cNvGraphicFramePr>
          <p:nvPr/>
        </p:nvGraphicFramePr>
        <p:xfrm>
          <a:off x="1660526" y="430213"/>
          <a:ext cx="3154363" cy="2971800"/>
        </p:xfrm>
        <a:graphic>
          <a:graphicData uri="http://schemas.openxmlformats.org/presentationml/2006/ole">
            <mc:AlternateContent xmlns:mc="http://schemas.openxmlformats.org/markup-compatibility/2006">
              <mc:Choice xmlns:v="urn:schemas-microsoft-com:vml" Requires="v">
                <p:oleObj spid="_x0000_s6183" name="Equation" r:id="rId4" imgW="977900" imgH="914400" progId="Equation.3">
                  <p:embed/>
                </p:oleObj>
              </mc:Choice>
              <mc:Fallback>
                <p:oleObj name="Equation" r:id="rId4" imgW="977900" imgH="9144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0526" y="430213"/>
                        <a:ext cx="3154363"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1" name="AutoShape 4"/>
          <p:cNvSpPr>
            <a:spLocks/>
          </p:cNvSpPr>
          <p:nvPr/>
        </p:nvSpPr>
        <p:spPr bwMode="auto">
          <a:xfrm>
            <a:off x="4953000" y="609600"/>
            <a:ext cx="381000" cy="2590800"/>
          </a:xfrm>
          <a:prstGeom prst="rightBrace">
            <a:avLst>
              <a:gd name="adj1" fmla="val 5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9942" name="Text Box 5"/>
          <p:cNvSpPr txBox="1">
            <a:spLocks noChangeArrowheads="1"/>
          </p:cNvSpPr>
          <p:nvPr/>
        </p:nvSpPr>
        <p:spPr bwMode="auto">
          <a:xfrm>
            <a:off x="6092825" y="1600201"/>
            <a:ext cx="24208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a:t> </a:t>
            </a:r>
            <a:r>
              <a:rPr lang="en-US" sz="3200" b="1"/>
              <a:t>y</a:t>
            </a:r>
            <a:r>
              <a:rPr lang="en-US" sz="3200" baseline="-25000"/>
              <a:t>i</a:t>
            </a:r>
            <a:r>
              <a:rPr lang="en-US" sz="3200" b="1"/>
              <a:t> </a:t>
            </a:r>
            <a:r>
              <a:rPr lang="en-US" sz="3200"/>
              <a:t>=</a:t>
            </a:r>
            <a:r>
              <a:rPr lang="en-US" sz="3200" b="1"/>
              <a:t> </a:t>
            </a:r>
            <a:r>
              <a:rPr lang="en-US" sz="3200" b="1">
                <a:sym typeface="Symbol" panose="05050102010706020507" pitchFamily="18" charset="2"/>
              </a:rPr>
              <a:t></a:t>
            </a:r>
            <a:r>
              <a:rPr lang="en-US" sz="3200" baseline="-25000"/>
              <a:t>i</a:t>
            </a:r>
            <a:r>
              <a:rPr lang="en-US" sz="3200"/>
              <a:t> + </a:t>
            </a:r>
            <a:r>
              <a:rPr lang="en-US" sz="3200" b="1">
                <a:sym typeface="Symbol" panose="05050102010706020507" pitchFamily="18" charset="2"/>
              </a:rPr>
              <a:t></a:t>
            </a:r>
            <a:r>
              <a:rPr lang="en-US" sz="3200" baseline="-25000"/>
              <a:t>i</a:t>
            </a:r>
            <a:r>
              <a:rPr lang="nl-NL"/>
              <a:t> </a:t>
            </a:r>
          </a:p>
        </p:txBody>
      </p:sp>
      <p:sp>
        <p:nvSpPr>
          <p:cNvPr id="39943" name="Rectangle 6"/>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39944" name="Text Box 7"/>
          <p:cNvSpPr txBox="1">
            <a:spLocks noChangeArrowheads="1"/>
          </p:cNvSpPr>
          <p:nvPr/>
        </p:nvSpPr>
        <p:spPr bwMode="auto">
          <a:xfrm>
            <a:off x="5638800" y="2362200"/>
            <a:ext cx="996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1</a:t>
            </a:r>
            <a:endParaRPr lang="nl-NL" sz="2400"/>
          </a:p>
        </p:txBody>
      </p:sp>
      <p:sp>
        <p:nvSpPr>
          <p:cNvPr id="39945" name="Text Box 8"/>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39946" name="Text Box 9"/>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 ne x 1</a:t>
            </a:r>
            <a:endParaRPr lang="nl-NL" sz="2400"/>
          </a:p>
        </p:txBody>
      </p:sp>
      <p:sp>
        <p:nvSpPr>
          <p:cNvPr id="39947" name="Text Box 10"/>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 </a:t>
            </a:r>
            <a:r>
              <a:rPr lang="en-US" sz="2400" dirty="0" err="1"/>
              <a:t>ny</a:t>
            </a:r>
            <a:r>
              <a:rPr lang="en-US" sz="2400" dirty="0"/>
              <a:t> x 1</a:t>
            </a:r>
            <a:endParaRPr lang="nl-NL" sz="2400" dirty="0"/>
          </a:p>
        </p:txBody>
      </p:sp>
      <p:sp>
        <p:nvSpPr>
          <p:cNvPr id="39948" name="Text Box 11"/>
          <p:cNvSpPr txBox="1">
            <a:spLocks noChangeArrowheads="1"/>
          </p:cNvSpPr>
          <p:nvPr/>
        </p:nvSpPr>
        <p:spPr bwMode="auto">
          <a:xfrm>
            <a:off x="5638801" y="533401"/>
            <a:ext cx="42739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number of variables </a:t>
            </a:r>
          </a:p>
          <a:p>
            <a:pPr eaLnBrk="1" hangingPunct="1"/>
            <a:r>
              <a:rPr lang="en-US" sz="2400"/>
              <a:t>ne number of common factors</a:t>
            </a:r>
            <a:endParaRPr lang="nl-NL" sz="2400"/>
          </a:p>
        </p:txBody>
      </p:sp>
      <p:sp>
        <p:nvSpPr>
          <p:cNvPr id="39949" name="Text Box 12"/>
          <p:cNvSpPr txBox="1">
            <a:spLocks noChangeArrowheads="1"/>
          </p:cNvSpPr>
          <p:nvPr/>
        </p:nvSpPr>
        <p:spPr bwMode="auto">
          <a:xfrm>
            <a:off x="1736726" y="3592514"/>
            <a:ext cx="8321675"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err="1">
                <a:latin typeface="Symbol" panose="05050102010706020507" pitchFamily="18" charset="2"/>
              </a:rPr>
              <a:t>S</a:t>
            </a:r>
            <a:r>
              <a:rPr lang="en-US" sz="3200" b="1" baseline="-25000" dirty="0" err="1"/>
              <a:t>y</a:t>
            </a:r>
            <a:r>
              <a:rPr lang="en-US" sz="2400" dirty="0"/>
              <a:t> = </a:t>
            </a:r>
            <a:r>
              <a:rPr lang="en-US" sz="2400" dirty="0" smtClean="0"/>
              <a:t>E[</a:t>
            </a:r>
            <a:r>
              <a:rPr lang="en-US" sz="2400" b="1" dirty="0" err="1" smtClean="0"/>
              <a:t>yy</a:t>
            </a:r>
            <a:r>
              <a:rPr lang="en-US" sz="2400" baseline="30000" dirty="0" err="1" smtClean="0"/>
              <a:t>t</a:t>
            </a:r>
            <a:r>
              <a:rPr lang="en-US" sz="2400" dirty="0"/>
              <a:t>] = E[</a:t>
            </a:r>
            <a:r>
              <a:rPr lang="nl-NL" sz="2400" dirty="0"/>
              <a:t>(</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sz="2400" dirty="0"/>
              <a:t>)(</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sz="2400" dirty="0"/>
              <a:t>)</a:t>
            </a:r>
            <a:r>
              <a:rPr lang="nl-NL" sz="2400" baseline="30000" dirty="0"/>
              <a:t>t</a:t>
            </a:r>
            <a:r>
              <a:rPr lang="en-US" sz="2400" dirty="0"/>
              <a:t>] = </a:t>
            </a:r>
            <a:r>
              <a:rPr lang="en-US" sz="3200" b="1" dirty="0">
                <a:sym typeface="Symbol" panose="05050102010706020507" pitchFamily="18" charset="2"/>
              </a:rPr>
              <a:t></a:t>
            </a:r>
            <a:r>
              <a:rPr lang="en-US" sz="3200" b="1" dirty="0" err="1">
                <a:latin typeface="Symbol" panose="05050102010706020507" pitchFamily="18" charset="2"/>
                <a:sym typeface="Symbol" panose="05050102010706020507" pitchFamily="18" charset="2"/>
              </a:rPr>
              <a:t>Y</a:t>
            </a:r>
            <a:r>
              <a:rPr lang="en-US" sz="3200" b="1" dirty="0" err="1">
                <a:sym typeface="Symbol" panose="05050102010706020507" pitchFamily="18" charset="2"/>
              </a:rPr>
              <a:t></a:t>
            </a:r>
            <a:r>
              <a:rPr lang="en-US" sz="2400" baseline="30000" dirty="0" err="1"/>
              <a:t>t</a:t>
            </a:r>
            <a:r>
              <a:rPr lang="en-US" sz="2400" baseline="30000" dirty="0"/>
              <a:t> </a:t>
            </a:r>
            <a:r>
              <a:rPr lang="en-US" sz="3200" dirty="0"/>
              <a:t>+ </a:t>
            </a:r>
            <a:r>
              <a:rPr lang="en-US" sz="3200" b="1" dirty="0">
                <a:latin typeface="Symbol" panose="05050102010706020507" pitchFamily="18" charset="2"/>
                <a:sym typeface="Symbol" panose="05050102010706020507" pitchFamily="18" charset="2"/>
              </a:rPr>
              <a:t>Q</a:t>
            </a:r>
          </a:p>
          <a:p>
            <a:pPr eaLnBrk="1" hangingPunct="1"/>
            <a:r>
              <a:rPr lang="en-US" sz="2400" dirty="0"/>
              <a:t>E[</a:t>
            </a:r>
            <a:r>
              <a:rPr lang="en-US" sz="3200" b="1" dirty="0">
                <a:sym typeface="Symbol" panose="05050102010706020507" pitchFamily="18" charset="2"/>
              </a:rPr>
              <a:t></a:t>
            </a:r>
            <a:r>
              <a:rPr lang="en-US" sz="3200" baseline="-25000" dirty="0" err="1"/>
              <a:t>i</a:t>
            </a:r>
            <a:r>
              <a:rPr lang="en-US" sz="2400" dirty="0"/>
              <a:t> </a:t>
            </a:r>
            <a:r>
              <a:rPr lang="en-US" sz="3200" b="1" dirty="0">
                <a:sym typeface="Symbol" panose="05050102010706020507" pitchFamily="18" charset="2"/>
              </a:rPr>
              <a:t></a:t>
            </a:r>
            <a:r>
              <a:rPr lang="en-US" sz="3200" baseline="-25000" dirty="0"/>
              <a:t>i</a:t>
            </a:r>
            <a:r>
              <a:rPr lang="en-US" sz="2400" baseline="30000" dirty="0"/>
              <a:t>t</a:t>
            </a:r>
            <a:r>
              <a:rPr lang="en-US" sz="2400" dirty="0"/>
              <a:t>] = </a:t>
            </a:r>
            <a:r>
              <a:rPr lang="en-US" sz="3200" b="1" dirty="0">
                <a:latin typeface="Symbol" panose="05050102010706020507" pitchFamily="18" charset="2"/>
              </a:rPr>
              <a:t>Y</a:t>
            </a:r>
            <a:r>
              <a:rPr lang="en-US" sz="2400" dirty="0"/>
              <a:t> and E[</a:t>
            </a:r>
            <a:r>
              <a:rPr lang="en-US" sz="3200" b="1" dirty="0" err="1">
                <a:latin typeface="Symbol" panose="05050102010706020507" pitchFamily="18" charset="2"/>
                <a:sym typeface="Symbol" panose="05050102010706020507" pitchFamily="18" charset="2"/>
              </a:rPr>
              <a:t>e</a:t>
            </a:r>
            <a:r>
              <a:rPr lang="en-US" sz="3200" baseline="-25000" dirty="0" err="1"/>
              <a:t>i</a:t>
            </a:r>
            <a:r>
              <a:rPr lang="en-US" sz="2400" dirty="0"/>
              <a:t> </a:t>
            </a:r>
            <a:r>
              <a:rPr lang="en-US" sz="3200" b="1" dirty="0" err="1">
                <a:latin typeface="Symbol" panose="05050102010706020507" pitchFamily="18" charset="2"/>
                <a:sym typeface="Symbol" panose="05050102010706020507" pitchFamily="18" charset="2"/>
              </a:rPr>
              <a:t>e</a:t>
            </a:r>
            <a:r>
              <a:rPr lang="en-US" sz="3200" baseline="-25000" dirty="0" err="1"/>
              <a:t>i</a:t>
            </a:r>
            <a:r>
              <a:rPr lang="en-US" sz="2400" baseline="30000" dirty="0" err="1"/>
              <a:t>t</a:t>
            </a:r>
            <a:r>
              <a:rPr lang="en-US" sz="2400" dirty="0"/>
              <a:t>] = </a:t>
            </a:r>
            <a:r>
              <a:rPr lang="en-US" sz="3200" b="1" dirty="0">
                <a:latin typeface="Symbol" panose="05050102010706020507" pitchFamily="18" charset="2"/>
              </a:rPr>
              <a:t>Q</a:t>
            </a:r>
            <a:r>
              <a:rPr lang="en-US" sz="2400" dirty="0"/>
              <a:t> </a:t>
            </a:r>
          </a:p>
          <a:p>
            <a:pPr eaLnBrk="1" hangingPunct="1"/>
            <a:endParaRPr lang="en-US" sz="2400" dirty="0" smtClean="0"/>
          </a:p>
          <a:p>
            <a:pPr eaLnBrk="1" hangingPunct="1"/>
            <a:r>
              <a:rPr lang="en-US" sz="2400" dirty="0" smtClean="0">
                <a:solidFill>
                  <a:srgbClr val="FF0000"/>
                </a:solidFill>
              </a:rPr>
              <a:t>You can represent this model in </a:t>
            </a:r>
            <a:r>
              <a:rPr lang="en-US" sz="2400" dirty="0" err="1" smtClean="0">
                <a:solidFill>
                  <a:srgbClr val="FF0000"/>
                </a:solidFill>
              </a:rPr>
              <a:t>OpenMx</a:t>
            </a:r>
            <a:r>
              <a:rPr lang="en-US" sz="2400" dirty="0" smtClean="0">
                <a:solidFill>
                  <a:srgbClr val="FF0000"/>
                </a:solidFill>
              </a:rPr>
              <a:t> using matrices</a:t>
            </a:r>
            <a:endParaRPr lang="en-US" sz="2400" dirty="0">
              <a:solidFill>
                <a:srgbClr val="FF0000"/>
              </a:solidFill>
            </a:endParaRPr>
          </a:p>
          <a:p>
            <a:pPr eaLnBrk="1" hangingPunct="1"/>
            <a:endParaRPr lang="en-US" sz="2400" dirty="0"/>
          </a:p>
        </p:txBody>
      </p:sp>
      <p:sp>
        <p:nvSpPr>
          <p:cNvPr id="39950" name="Line 13"/>
          <p:cNvSpPr>
            <a:spLocks noChangeShapeType="1"/>
          </p:cNvSpPr>
          <p:nvPr/>
        </p:nvSpPr>
        <p:spPr bwMode="auto">
          <a:xfrm flipH="1">
            <a:off x="6172200" y="22098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9951" name="Line 14"/>
          <p:cNvSpPr>
            <a:spLocks noChangeShapeType="1"/>
          </p:cNvSpPr>
          <p:nvPr/>
        </p:nvSpPr>
        <p:spPr bwMode="auto">
          <a:xfrm flipH="1">
            <a:off x="7010400" y="20574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9952" name="Line 15"/>
          <p:cNvSpPr>
            <a:spLocks noChangeShapeType="1"/>
          </p:cNvSpPr>
          <p:nvPr/>
        </p:nvSpPr>
        <p:spPr bwMode="auto">
          <a:xfrm>
            <a:off x="7467600" y="21336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9953" name="Line 16"/>
          <p:cNvSpPr>
            <a:spLocks noChangeShapeType="1"/>
          </p:cNvSpPr>
          <p:nvPr/>
        </p:nvSpPr>
        <p:spPr bwMode="auto">
          <a:xfrm>
            <a:off x="8229600" y="2133600"/>
            <a:ext cx="1066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extLst>
      <p:ext uri="{BB962C8B-B14F-4D97-AF65-F5344CB8AC3E}">
        <p14:creationId xmlns:p14="http://schemas.microsoft.com/office/powerpoint/2010/main" val="3447217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2969" y="2326105"/>
            <a:ext cx="9302496" cy="1077218"/>
          </a:xfrm>
          <a:prstGeom prst="rect">
            <a:avLst/>
          </a:prstGeom>
          <a:noFill/>
        </p:spPr>
        <p:txBody>
          <a:bodyPr wrap="square" rtlCol="0">
            <a:spAutoFit/>
          </a:bodyPr>
          <a:lstStyle/>
          <a:p>
            <a:r>
              <a:rPr lang="en-US" sz="3200" b="1" dirty="0" smtClean="0"/>
              <a:t>So what? What is the use?</a:t>
            </a:r>
          </a:p>
          <a:p>
            <a:endParaRPr lang="en-US" sz="3200" dirty="0"/>
          </a:p>
        </p:txBody>
      </p:sp>
    </p:spTree>
    <p:extLst>
      <p:ext uri="{BB962C8B-B14F-4D97-AF65-F5344CB8AC3E}">
        <p14:creationId xmlns:p14="http://schemas.microsoft.com/office/powerpoint/2010/main" val="1825600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2209800" y="3810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ctr">
              <a:buClrTx/>
              <a:buFontTx/>
              <a:buNone/>
            </a:pPr>
            <a:r>
              <a:rPr lang="en-US" sz="4400" b="1" dirty="0" smtClean="0">
                <a:solidFill>
                  <a:srgbClr val="3333CC"/>
                </a:solidFill>
              </a:rPr>
              <a:t>Depression items</a:t>
            </a:r>
            <a:endParaRPr lang="en-US" sz="4400" b="1" dirty="0">
              <a:solidFill>
                <a:srgbClr val="3333CC"/>
              </a:solidFill>
            </a:endParaRPr>
          </a:p>
        </p:txBody>
      </p:sp>
      <p:sp>
        <p:nvSpPr>
          <p:cNvPr id="5122" name="Text Box 2"/>
          <p:cNvSpPr txBox="1">
            <a:spLocks noChangeArrowheads="1"/>
          </p:cNvSpPr>
          <p:nvPr/>
        </p:nvSpPr>
        <p:spPr bwMode="auto">
          <a:xfrm>
            <a:off x="1752600" y="1676400"/>
            <a:ext cx="5638800" cy="4495800"/>
          </a:xfrm>
          <a:prstGeom prst="rect">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Times New Roman" panose="02020603050405020304" pitchFamily="18" charset="0"/>
                <a:ea typeface="DejaVu Sans" charset="0"/>
                <a:cs typeface="DejaVu Sans" charset="0"/>
              </a:defRPr>
            </a:lvl9pPr>
          </a:lstStyle>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lonely</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confused or in a fog</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cry a lot</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worry about my future.</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am afraid I might think or do something bad</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that I have to be perfect</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that no one loves me</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worthless or inferior</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am nervous or tense</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lack self confidence I am too fearful or anxious</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feel too guilty</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am self-conscious or easily embarrassed</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am unhappy, sad or depressed</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worry a lot</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am too concerned about how I look </a:t>
            </a:r>
          </a:p>
          <a:p>
            <a:pPr>
              <a:lnSpc>
                <a:spcPct val="80000"/>
              </a:lnSpc>
              <a:spcBef>
                <a:spcPts val="450"/>
              </a:spcBef>
              <a:buFont typeface="Arial" panose="020B0604020202020204" pitchFamily="34" charset="0"/>
              <a:buChar char="•"/>
            </a:pPr>
            <a:r>
              <a:rPr lang="en-US" sz="1800">
                <a:latin typeface="Arial" panose="020B0604020202020204" pitchFamily="34" charset="0"/>
                <a:cs typeface="Arial" panose="020B0604020202020204" pitchFamily="34" charset="0"/>
              </a:rPr>
              <a:t>I worry about my relations with the opposite sex</a:t>
            </a:r>
          </a:p>
        </p:txBody>
      </p:sp>
      <p:sp>
        <p:nvSpPr>
          <p:cNvPr id="5123" name="Text Box 3"/>
          <p:cNvSpPr txBox="1">
            <a:spLocks noChangeArrowheads="1"/>
          </p:cNvSpPr>
          <p:nvPr/>
        </p:nvSpPr>
        <p:spPr bwMode="auto">
          <a:xfrm>
            <a:off x="7604126" y="1676400"/>
            <a:ext cx="3397550" cy="3049169"/>
          </a:xfrm>
          <a:prstGeom prst="rect">
            <a:avLst/>
          </a:prstGeom>
          <a:noFill/>
          <a:ln w="1908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buClrTx/>
              <a:buFontTx/>
              <a:buNone/>
            </a:pPr>
            <a:r>
              <a:rPr lang="en-US" dirty="0" smtClean="0">
                <a:latin typeface="Arial" panose="020B0604020202020204" pitchFamily="34" charset="0"/>
                <a:cs typeface="Arial" panose="020B0604020202020204" pitchFamily="34" charset="0"/>
              </a:rPr>
              <a:t>Are the data consistent with the presence of a </a:t>
            </a:r>
            <a:r>
              <a:rPr lang="en-US" dirty="0">
                <a:latin typeface="Arial" panose="020B0604020202020204" pitchFamily="34" charset="0"/>
                <a:cs typeface="Arial" panose="020B0604020202020204" pitchFamily="34" charset="0"/>
              </a:rPr>
              <a:t>latent construct that underlies the observed variables (items) and that accounts for the inter-correlations </a:t>
            </a:r>
            <a:r>
              <a:rPr lang="en-US" dirty="0" smtClean="0">
                <a:latin typeface="Arial" panose="020B0604020202020204" pitchFamily="34" charset="0"/>
                <a:cs typeface="Arial" panose="020B0604020202020204" pitchFamily="34" charset="0"/>
              </a:rPr>
              <a:t>between variables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435937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1" y="1219200"/>
            <a:ext cx="9302496" cy="2554545"/>
          </a:xfrm>
          <a:prstGeom prst="rect">
            <a:avLst/>
          </a:prstGeom>
          <a:noFill/>
        </p:spPr>
        <p:txBody>
          <a:bodyPr wrap="square" rtlCol="0">
            <a:spAutoFit/>
          </a:bodyPr>
          <a:lstStyle/>
          <a:p>
            <a:r>
              <a:rPr lang="en-US" sz="3200" dirty="0" smtClean="0"/>
              <a:t>The use is to test the hypothesis that the linear relations among my 4 indicators of neuroticism, as expressed in the correlation or covariance matrix, are consistent with the presence of a single common influence, the latent variable “neuroticism”. </a:t>
            </a:r>
          </a:p>
        </p:txBody>
      </p:sp>
    </p:spTree>
    <p:extLst>
      <p:ext uri="{BB962C8B-B14F-4D97-AF65-F5344CB8AC3E}">
        <p14:creationId xmlns:p14="http://schemas.microsoft.com/office/powerpoint/2010/main" val="773770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8EDA9D-70BC-43AA-A39E-19E38C012AA4}" type="slidenum">
              <a:rPr lang="nl-NL"/>
              <a:pPr eaLnBrk="1" hangingPunct="1"/>
              <a:t>19</a:t>
            </a:fld>
            <a:endParaRPr lang="nl-NL"/>
          </a:p>
        </p:txBody>
      </p:sp>
      <p:graphicFrame>
        <p:nvGraphicFramePr>
          <p:cNvPr id="18" name="Object 10"/>
          <p:cNvGraphicFramePr>
            <a:graphicFrameLocks noChangeAspect="1"/>
          </p:cNvGraphicFramePr>
          <p:nvPr>
            <p:extLst>
              <p:ext uri="{D42A27DB-BD31-4B8C-83A1-F6EECF244321}">
                <p14:modId xmlns:p14="http://schemas.microsoft.com/office/powerpoint/2010/main" val="1227086387"/>
              </p:ext>
            </p:extLst>
          </p:nvPr>
        </p:nvGraphicFramePr>
        <p:xfrm>
          <a:off x="382524" y="3076363"/>
          <a:ext cx="8026400" cy="2297113"/>
        </p:xfrm>
        <a:graphic>
          <a:graphicData uri="http://schemas.openxmlformats.org/presentationml/2006/ole">
            <mc:AlternateContent xmlns:mc="http://schemas.openxmlformats.org/markup-compatibility/2006">
              <mc:Choice xmlns:v="urn:schemas-microsoft-com:vml" Requires="v">
                <p:oleObj spid="_x0000_s8232" name="Equation" r:id="rId4" imgW="3441700" imgH="990600" progId="Equation.3">
                  <p:embed/>
                </p:oleObj>
              </mc:Choice>
              <mc:Fallback>
                <p:oleObj name="Equation" r:id="rId4" imgW="3441700" imgH="9906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524" y="3076363"/>
                        <a:ext cx="8026400" cy="2297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382524" y="325088"/>
            <a:ext cx="8217408" cy="2554545"/>
          </a:xfrm>
          <a:prstGeom prst="rect">
            <a:avLst/>
          </a:prstGeom>
        </p:spPr>
        <p:txBody>
          <a:bodyPr wrap="square">
            <a:spAutoFit/>
          </a:bodyPr>
          <a:lstStyle/>
          <a:p>
            <a:r>
              <a:rPr lang="nl-NL" sz="3200" dirty="0" smtClean="0"/>
              <a:t> 	n3     		n4     		n5     		n6</a:t>
            </a:r>
          </a:p>
          <a:p>
            <a:r>
              <a:rPr lang="nl-NL" sz="3200" dirty="0" smtClean="0"/>
              <a:t>n3 	35.376 	</a:t>
            </a:r>
            <a:r>
              <a:rPr lang="nl-NL" sz="3200" dirty="0" smtClean="0">
                <a:solidFill>
                  <a:srgbClr val="FF0000"/>
                </a:solidFill>
              </a:rPr>
              <a:t>0.624 	0.204 	0.685</a:t>
            </a:r>
          </a:p>
          <a:p>
            <a:r>
              <a:rPr lang="nl-NL" sz="3200" dirty="0" smtClean="0"/>
              <a:t>n4 	15.807 	18.159  	</a:t>
            </a:r>
            <a:r>
              <a:rPr lang="nl-NL" sz="3200" dirty="0" smtClean="0">
                <a:solidFill>
                  <a:srgbClr val="FF0000"/>
                </a:solidFill>
              </a:rPr>
              <a:t>0.154 	0.586</a:t>
            </a:r>
          </a:p>
          <a:p>
            <a:r>
              <a:rPr lang="nl-NL" sz="3200" dirty="0" smtClean="0"/>
              <a:t>n5  	4.956  	2.668 	16.640  	</a:t>
            </a:r>
            <a:r>
              <a:rPr lang="nl-NL" sz="3200" dirty="0" smtClean="0">
                <a:solidFill>
                  <a:srgbClr val="FF0000"/>
                </a:solidFill>
              </a:rPr>
              <a:t>0.225</a:t>
            </a:r>
          </a:p>
          <a:p>
            <a:r>
              <a:rPr lang="nl-NL" sz="3200" dirty="0" smtClean="0"/>
              <a:t>n6 	19.023 	11.654  	4.274 	21.769</a:t>
            </a:r>
            <a:endParaRPr lang="nl-NL" sz="3200" dirty="0"/>
          </a:p>
        </p:txBody>
      </p:sp>
      <p:sp>
        <p:nvSpPr>
          <p:cNvPr id="5" name="Curved Left Arrow 4"/>
          <p:cNvSpPr/>
          <p:nvPr/>
        </p:nvSpPr>
        <p:spPr>
          <a:xfrm>
            <a:off x="9022080" y="1602360"/>
            <a:ext cx="829056" cy="32012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 name="TextBox 5"/>
          <p:cNvSpPr txBox="1"/>
          <p:nvPr/>
        </p:nvSpPr>
        <p:spPr>
          <a:xfrm>
            <a:off x="9851136" y="2589140"/>
            <a:ext cx="505267" cy="923330"/>
          </a:xfrm>
          <a:prstGeom prst="rect">
            <a:avLst/>
          </a:prstGeom>
          <a:noFill/>
        </p:spPr>
        <p:txBody>
          <a:bodyPr wrap="none" rtlCol="0">
            <a:spAutoFit/>
          </a:bodyPr>
          <a:lstStyle/>
          <a:p>
            <a:r>
              <a:rPr lang="en-US" sz="5400" dirty="0" smtClean="0"/>
              <a:t>?</a:t>
            </a:r>
            <a:endParaRPr lang="nl-NL" sz="5400" dirty="0"/>
          </a:p>
        </p:txBody>
      </p:sp>
      <p:sp>
        <p:nvSpPr>
          <p:cNvPr id="7" name="TextBox 6"/>
          <p:cNvSpPr txBox="1"/>
          <p:nvPr/>
        </p:nvSpPr>
        <p:spPr>
          <a:xfrm>
            <a:off x="206144" y="6169580"/>
            <a:ext cx="5639044" cy="461665"/>
          </a:xfrm>
          <a:prstGeom prst="rect">
            <a:avLst/>
          </a:prstGeom>
          <a:noFill/>
        </p:spPr>
        <p:txBody>
          <a:bodyPr wrap="none" rtlCol="0">
            <a:spAutoFit/>
          </a:bodyPr>
          <a:lstStyle/>
          <a:p>
            <a:r>
              <a:rPr lang="en-US" sz="2400" dirty="0" smtClean="0"/>
              <a:t>N=361, Female 1</a:t>
            </a:r>
            <a:r>
              <a:rPr lang="en-US" sz="2400" baseline="30000" dirty="0" smtClean="0"/>
              <a:t>st</a:t>
            </a:r>
            <a:r>
              <a:rPr lang="en-US" sz="2400" dirty="0" smtClean="0"/>
              <a:t> year psychology students</a:t>
            </a:r>
            <a:endParaRPr lang="nl-NL" sz="2400" dirty="0"/>
          </a:p>
        </p:txBody>
      </p:sp>
    </p:spTree>
    <p:extLst>
      <p:ext uri="{BB962C8B-B14F-4D97-AF65-F5344CB8AC3E}">
        <p14:creationId xmlns:p14="http://schemas.microsoft.com/office/powerpoint/2010/main" val="4249706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4739" y="824652"/>
            <a:ext cx="11277600" cy="6093976"/>
          </a:xfrm>
          <a:prstGeom prst="rect">
            <a:avLst/>
          </a:prstGeom>
          <a:noFill/>
        </p:spPr>
        <p:txBody>
          <a:bodyPr wrap="square" rtlCol="0">
            <a:spAutoFit/>
          </a:bodyPr>
          <a:lstStyle/>
          <a:p>
            <a:r>
              <a:rPr lang="en-US" sz="2800" dirty="0" smtClean="0"/>
              <a:t>Factor analysis Part I: </a:t>
            </a:r>
          </a:p>
          <a:p>
            <a:endParaRPr lang="en-US" sz="2800" dirty="0"/>
          </a:p>
          <a:p>
            <a:r>
              <a:rPr lang="en-US" sz="2800" dirty="0" smtClean="0"/>
              <a:t>The linear factor model 	</a:t>
            </a:r>
          </a:p>
          <a:p>
            <a:endParaRPr lang="en-US" sz="2800" dirty="0"/>
          </a:p>
          <a:p>
            <a:r>
              <a:rPr lang="en-US" sz="2800" dirty="0" smtClean="0"/>
              <a:t>	as a statistical (regression) model - formal representation	</a:t>
            </a:r>
          </a:p>
          <a:p>
            <a:r>
              <a:rPr lang="en-US" sz="2800" dirty="0"/>
              <a:t>	</a:t>
            </a:r>
            <a:r>
              <a:rPr lang="en-US" sz="2800" dirty="0" smtClean="0"/>
              <a:t>as a causal – psychometric - model (vs data reduction)</a:t>
            </a:r>
          </a:p>
          <a:p>
            <a:r>
              <a:rPr lang="en-US" sz="2800" dirty="0" smtClean="0"/>
              <a:t>	- what is a common factor substantively? </a:t>
            </a:r>
          </a:p>
          <a:p>
            <a:r>
              <a:rPr lang="en-US" sz="2800" dirty="0" smtClean="0"/>
              <a:t>	- implication in terms of data summary and causal modeling</a:t>
            </a:r>
          </a:p>
          <a:p>
            <a:r>
              <a:rPr lang="en-US" sz="2800" dirty="0"/>
              <a:t>	</a:t>
            </a:r>
            <a:r>
              <a:rPr lang="en-US" sz="2800" dirty="0" smtClean="0"/>
              <a:t>- why is the phenotypic factor model relevant to genetic modeling?</a:t>
            </a:r>
          </a:p>
          <a:p>
            <a:r>
              <a:rPr lang="en-US" sz="2800" dirty="0"/>
              <a:t>	</a:t>
            </a:r>
            <a:r>
              <a:rPr lang="en-US" sz="2800" dirty="0" smtClean="0"/>
              <a:t>- what can we learn about the phenotypic common factors from twin 			data?</a:t>
            </a:r>
          </a:p>
          <a:p>
            <a:r>
              <a:rPr lang="en-US" sz="2800" dirty="0" smtClean="0"/>
              <a:t> </a:t>
            </a:r>
          </a:p>
          <a:p>
            <a:r>
              <a:rPr lang="en-US" dirty="0" smtClean="0"/>
              <a:t>		 </a:t>
            </a:r>
          </a:p>
          <a:p>
            <a:r>
              <a:rPr lang="en-US" dirty="0"/>
              <a:t>	</a:t>
            </a:r>
            <a:r>
              <a:rPr lang="en-US" dirty="0" smtClean="0"/>
              <a:t>		</a:t>
            </a:r>
          </a:p>
          <a:p>
            <a:r>
              <a:rPr lang="en-US" dirty="0"/>
              <a:t>	</a:t>
            </a:r>
            <a:r>
              <a:rPr lang="en-US" dirty="0" smtClean="0"/>
              <a:t>		</a:t>
            </a:r>
          </a:p>
        </p:txBody>
      </p:sp>
    </p:spTree>
    <p:extLst>
      <p:ext uri="{BB962C8B-B14F-4D97-AF65-F5344CB8AC3E}">
        <p14:creationId xmlns:p14="http://schemas.microsoft.com/office/powerpoint/2010/main" val="3884367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096000" cy="7109639"/>
          </a:xfrm>
          <a:prstGeom prst="rect">
            <a:avLst/>
          </a:prstGeom>
        </p:spPr>
        <p:txBody>
          <a:bodyPr>
            <a:spAutoFit/>
          </a:bodyPr>
          <a:lstStyle/>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datf=read.table('rdataf')</a:t>
            </a:r>
          </a:p>
          <a:p>
            <a:r>
              <a:rPr lang="nl-NL" sz="800" dirty="0" smtClean="0">
                <a:latin typeface="Courier New" panose="02070309020205020404" pitchFamily="49" charset="0"/>
                <a:cs typeface="Courier New" panose="02070309020205020404" pitchFamily="49" charset="0"/>
              </a:rPr>
              <a:t>colnames(datf)=c('sex', </a:t>
            </a:r>
          </a:p>
          <a:p>
            <a:r>
              <a:rPr lang="nl-NL" sz="800" dirty="0" smtClean="0">
                <a:latin typeface="Courier New" panose="02070309020205020404" pitchFamily="49" charset="0"/>
                <a:cs typeface="Courier New" panose="02070309020205020404" pitchFamily="49" charset="0"/>
              </a:rPr>
              <a:t> 'n1', 'n2', 'n3', 'n4', 'n5', 'n6',</a:t>
            </a:r>
          </a:p>
          <a:p>
            <a:r>
              <a:rPr lang="nl-NL" sz="800" dirty="0" smtClean="0">
                <a:latin typeface="Courier New" panose="02070309020205020404" pitchFamily="49" charset="0"/>
                <a:cs typeface="Courier New" panose="02070309020205020404" pitchFamily="49" charset="0"/>
              </a:rPr>
              <a:t> 'e1', 'e2', 'e3', 'e4', 'e5', 'e6',</a:t>
            </a:r>
          </a:p>
          <a:p>
            <a:r>
              <a:rPr lang="nl-NL" sz="800" dirty="0" smtClean="0">
                <a:latin typeface="Courier New" panose="02070309020205020404" pitchFamily="49" charset="0"/>
                <a:cs typeface="Courier New" panose="02070309020205020404" pitchFamily="49" charset="0"/>
              </a:rPr>
              <a:t> 'o1', 'o2', 'o3', 'o4', 'o5', 'o6',</a:t>
            </a:r>
          </a:p>
          <a:p>
            <a:r>
              <a:rPr lang="nl-NL" sz="800" dirty="0" smtClean="0">
                <a:latin typeface="Courier New" panose="02070309020205020404" pitchFamily="49" charset="0"/>
                <a:cs typeface="Courier New" panose="02070309020205020404" pitchFamily="49" charset="0"/>
              </a:rPr>
              <a:t> 'a1', 'a2', 'a3', 'a4', 'a5', 'a6',</a:t>
            </a:r>
          </a:p>
          <a:p>
            <a:r>
              <a:rPr lang="nl-NL" sz="800" dirty="0" smtClean="0">
                <a:latin typeface="Courier New" panose="02070309020205020404" pitchFamily="49" charset="0"/>
                <a:cs typeface="Courier New" panose="02070309020205020404" pitchFamily="49" charset="0"/>
              </a:rPr>
              <a:t> 'c1', 'c2', 'c3', 'c4', 'c5', 'c6')</a:t>
            </a:r>
          </a:p>
          <a:p>
            <a:r>
              <a:rPr lang="nl-NL" sz="800" dirty="0" smtClean="0">
                <a:latin typeface="Courier New" panose="02070309020205020404" pitchFamily="49" charset="0"/>
                <a:cs typeface="Courier New" panose="02070309020205020404" pitchFamily="49" charset="0"/>
              </a:rPr>
              <a:t>datf_n4=datf[,4:7]</a:t>
            </a:r>
          </a:p>
          <a:p>
            <a:r>
              <a:rPr lang="nl-NL" sz="800" dirty="0" smtClean="0">
                <a:latin typeface="Courier New" panose="02070309020205020404" pitchFamily="49" charset="0"/>
                <a:cs typeface="Courier New" panose="02070309020205020404" pitchFamily="49" charset="0"/>
              </a:rPr>
              <a:t>Sn4=cov(datf_n4)</a:t>
            </a:r>
          </a:p>
          <a:p>
            <a:r>
              <a:rPr lang="nl-NL" sz="800" dirty="0" smtClean="0">
                <a:latin typeface="Courier New" panose="02070309020205020404" pitchFamily="49" charset="0"/>
                <a:cs typeface="Courier New" panose="02070309020205020404" pitchFamily="49" charset="0"/>
              </a:rPr>
              <a:t>round(Sn4,3)</a:t>
            </a:r>
          </a:p>
          <a:p>
            <a:r>
              <a:rPr lang="nl-NL" sz="800" dirty="0" smtClean="0">
                <a:latin typeface="Courier New" panose="02070309020205020404" pitchFamily="49" charset="0"/>
                <a:cs typeface="Courier New" panose="02070309020205020404" pitchFamily="49" charset="0"/>
              </a:rPr>
              <a:t>fa1=factanal(covmat=Sn4,n.obs=361,factors=1)</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library(OpenMx)</a:t>
            </a:r>
          </a:p>
          <a:p>
            <a:r>
              <a:rPr lang="nl-NL" sz="800" dirty="0" smtClean="0">
                <a:latin typeface="Courier New" panose="02070309020205020404" pitchFamily="49" charset="0"/>
                <a:cs typeface="Courier New" panose="02070309020205020404" pitchFamily="49" charset="0"/>
              </a:rPr>
              <a:t>datf_n4=as.data.frame(datf_n4)</a:t>
            </a:r>
          </a:p>
          <a:p>
            <a:r>
              <a:rPr lang="nl-NL" sz="800" dirty="0" smtClean="0">
                <a:latin typeface="Courier New" panose="02070309020205020404" pitchFamily="49" charset="0"/>
                <a:cs typeface="Courier New" panose="02070309020205020404" pitchFamily="49" charset="0"/>
              </a:rPr>
              <a:t>ny=4</a:t>
            </a:r>
          </a:p>
          <a:p>
            <a:r>
              <a:rPr lang="nl-NL" sz="800" dirty="0" smtClean="0">
                <a:latin typeface="Courier New" panose="02070309020205020404" pitchFamily="49" charset="0"/>
                <a:cs typeface="Courier New" panose="02070309020205020404" pitchFamily="49" charset="0"/>
              </a:rPr>
              <a:t>selvars=colnames(datf_n4)</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Rn4=mxMatrix(type='Stand',nrow=ny,ncol=ny,free=TRUE,value=.5,</a:t>
            </a:r>
          </a:p>
          <a:p>
            <a:r>
              <a:rPr lang="nl-NL" sz="800" dirty="0" smtClean="0">
                <a:latin typeface="Courier New" panose="02070309020205020404" pitchFamily="49" charset="0"/>
                <a:cs typeface="Courier New" panose="02070309020205020404" pitchFamily="49" charset="0"/>
              </a:rPr>
              <a:t>                          lbound=-.9,ubound=.9,name='corn4')</a:t>
            </a:r>
          </a:p>
          <a:p>
            <a:r>
              <a:rPr lang="nl-NL" sz="800" dirty="0" smtClean="0">
                <a:latin typeface="Courier New" panose="02070309020205020404" pitchFamily="49" charset="0"/>
                <a:cs typeface="Courier New" panose="02070309020205020404" pitchFamily="49" charset="0"/>
              </a:rPr>
              <a:t>Sdsn4=mxMatrix(type='Diag',nrow=ny,ncol=ny,free=TRUE,value=5,name='sdsn4')</a:t>
            </a:r>
          </a:p>
          <a:p>
            <a:r>
              <a:rPr lang="nl-NL" sz="800" dirty="0" smtClean="0">
                <a:latin typeface="Courier New" panose="02070309020205020404" pitchFamily="49" charset="0"/>
                <a:cs typeface="Courier New" panose="02070309020205020404" pitchFamily="49" charset="0"/>
              </a:rPr>
              <a:t>Meann4=mxMatrix(type='Full',nrow=1,ncol=ny,free=TRUE,value=20,name='men4')</a:t>
            </a:r>
          </a:p>
          <a:p>
            <a:r>
              <a:rPr lang="nl-NL" sz="800" dirty="0" smtClean="0">
                <a:latin typeface="Courier New" panose="02070309020205020404" pitchFamily="49" charset="0"/>
                <a:cs typeface="Courier New" panose="02070309020205020404" pitchFamily="49" charset="0"/>
              </a:rPr>
              <a:t>MkS=mxAlgebra(expression=sdsn4%*%corn4%*%sdsn4,name='Ssatn4')</a:t>
            </a:r>
          </a:p>
          <a:p>
            <a:r>
              <a:rPr lang="nl-NL" sz="800" dirty="0" smtClean="0">
                <a:latin typeface="Courier New" panose="02070309020205020404" pitchFamily="49" charset="0"/>
                <a:cs typeface="Courier New" panose="02070309020205020404" pitchFamily="49" charset="0"/>
              </a:rPr>
              <a:t>modelp1=mxModel('part1',Rn4, Sdsn4, Meann4,MkS)</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N4model0=mxModel("N4sat",</a:t>
            </a:r>
          </a:p>
          <a:p>
            <a:r>
              <a:rPr lang="nl-NL" sz="800" dirty="0" smtClean="0">
                <a:latin typeface="Courier New" panose="02070309020205020404" pitchFamily="49" charset="0"/>
                <a:cs typeface="Courier New" panose="02070309020205020404" pitchFamily="49" charset="0"/>
              </a:rPr>
              <a:t>   mxData( observed=datf, type="raw"),   # the data</a:t>
            </a:r>
          </a:p>
          <a:p>
            <a:r>
              <a:rPr lang="nl-NL" sz="800" dirty="0" smtClean="0">
                <a:latin typeface="Courier New" panose="02070309020205020404" pitchFamily="49" charset="0"/>
                <a:cs typeface="Courier New" panose="02070309020205020404" pitchFamily="49" charset="0"/>
              </a:rPr>
              <a:t>   mxFIMLObjective( covariance="part1.Ssatn4", means="part1.men4",</a:t>
            </a:r>
          </a:p>
          <a:p>
            <a:r>
              <a:rPr lang="nl-NL" sz="800" dirty="0" smtClean="0">
                <a:latin typeface="Courier New" panose="02070309020205020404" pitchFamily="49" charset="0"/>
                <a:cs typeface="Courier New" panose="02070309020205020404" pitchFamily="49" charset="0"/>
              </a:rPr>
              <a:t>   dimnames=selvars)  # the fit function</a:t>
            </a:r>
          </a:p>
          <a:p>
            <a:r>
              <a:rPr lang="nl-NL" sz="800" dirty="0" smtClean="0">
                <a:latin typeface="Courier New" panose="02070309020205020404" pitchFamily="49" charset="0"/>
                <a:cs typeface="Courier New" panose="02070309020205020404" pitchFamily="49" charset="0"/>
              </a:rPr>
              <a:t>                                    )</a:t>
            </a:r>
          </a:p>
          <a:p>
            <a:r>
              <a:rPr lang="nl-NL" sz="800" dirty="0" smtClean="0">
                <a:latin typeface="Courier New" panose="02070309020205020404" pitchFamily="49" charset="0"/>
                <a:cs typeface="Courier New" panose="02070309020205020404" pitchFamily="49" charset="0"/>
              </a:rPr>
              <a:t>Model1 &lt;-  mxModel("model1", modelp1, N4model0,</a:t>
            </a:r>
          </a:p>
          <a:p>
            <a:r>
              <a:rPr lang="nl-NL" sz="800" dirty="0" smtClean="0">
                <a:latin typeface="Courier New" panose="02070309020205020404" pitchFamily="49" charset="0"/>
                <a:cs typeface="Courier New" panose="02070309020205020404" pitchFamily="49" charset="0"/>
              </a:rPr>
              <a:t>                 mxAlgebra(N4sat.objective, name="minus2loglikelihood"),</a:t>
            </a:r>
          </a:p>
          <a:p>
            <a:r>
              <a:rPr lang="nl-NL" sz="800" dirty="0" smtClean="0">
                <a:latin typeface="Courier New" panose="02070309020205020404" pitchFamily="49" charset="0"/>
                <a:cs typeface="Courier New" panose="02070309020205020404" pitchFamily="49" charset="0"/>
              </a:rPr>
              <a:t>                 mxAlgebraObjective("minus2loglikelihood"))</a:t>
            </a:r>
          </a:p>
          <a:p>
            <a:r>
              <a:rPr lang="nl-NL" sz="800" dirty="0" smtClean="0">
                <a:latin typeface="Courier New" panose="02070309020205020404" pitchFamily="49" charset="0"/>
                <a:cs typeface="Courier New" panose="02070309020205020404" pitchFamily="49" charset="0"/>
              </a:rPr>
              <a:t>                                               </a:t>
            </a:r>
          </a:p>
          <a:p>
            <a:r>
              <a:rPr lang="nl-NL" sz="800" dirty="0" smtClean="0">
                <a:latin typeface="Courier New" panose="02070309020205020404" pitchFamily="49" charset="0"/>
                <a:cs typeface="Courier New" panose="02070309020205020404" pitchFamily="49" charset="0"/>
              </a:rPr>
              <a:t># fit the model </a:t>
            </a:r>
          </a:p>
          <a:p>
            <a:r>
              <a:rPr lang="nl-NL" sz="800" dirty="0" smtClean="0">
                <a:latin typeface="Courier New" panose="02070309020205020404" pitchFamily="49" charset="0"/>
                <a:cs typeface="Courier New" panose="02070309020205020404" pitchFamily="49" charset="0"/>
              </a:rPr>
              <a:t>Model1_o &lt;- mxRun(Model1)</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Ly=mxMatrix(type='Full',nrow=ny,ncol=1,free=TRUE,value=1,name='Ly')</a:t>
            </a:r>
          </a:p>
          <a:p>
            <a:r>
              <a:rPr lang="nl-NL" sz="800" dirty="0" smtClean="0">
                <a:latin typeface="Courier New" panose="02070309020205020404" pitchFamily="49" charset="0"/>
                <a:cs typeface="Courier New" panose="02070309020205020404" pitchFamily="49" charset="0"/>
              </a:rPr>
              <a:t>Te=mxMatrix(type='Diag',nrow=ny,ncol=ny,free=TRUE,value=5,name='Te')</a:t>
            </a:r>
          </a:p>
          <a:p>
            <a:r>
              <a:rPr lang="nl-NL" sz="800" dirty="0" smtClean="0">
                <a:latin typeface="Courier New" panose="02070309020205020404" pitchFamily="49" charset="0"/>
                <a:cs typeface="Courier New" panose="02070309020205020404" pitchFamily="49" charset="0"/>
              </a:rPr>
              <a:t>Ps=mxMatrix(type='Symm',nrow=1,ncol=1,free=FALSE,value=1,name='Ps')</a:t>
            </a:r>
          </a:p>
          <a:p>
            <a:r>
              <a:rPr lang="nl-NL" sz="800" dirty="0" smtClean="0">
                <a:latin typeface="Courier New" panose="02070309020205020404" pitchFamily="49" charset="0"/>
                <a:cs typeface="Courier New" panose="02070309020205020404" pitchFamily="49" charset="0"/>
              </a:rPr>
              <a:t>Meann4=mxMatrix(type='Full',nrow=1,ncol=ny,free=TRUE,value=20,name='men4')</a:t>
            </a:r>
          </a:p>
          <a:p>
            <a:r>
              <a:rPr lang="nl-NL" sz="800" dirty="0" smtClean="0">
                <a:latin typeface="Courier New" panose="02070309020205020404" pitchFamily="49" charset="0"/>
                <a:cs typeface="Courier New" panose="02070309020205020404" pitchFamily="49" charset="0"/>
              </a:rPr>
              <a:t>MkS=mxAlgebra(expression=Ly%*%Ps%*%t(Ly)+Te,name='S1fn4')</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modelp1=mxModel('part1',Ly, Te, Ps, Meann4, MkS)</a:t>
            </a:r>
          </a:p>
          <a:p>
            <a:r>
              <a:rPr lang="nl-NL" sz="800" dirty="0" smtClean="0">
                <a:latin typeface="Courier New" panose="02070309020205020404" pitchFamily="49" charset="0"/>
                <a:cs typeface="Courier New" panose="02070309020205020404" pitchFamily="49" charset="0"/>
              </a:rPr>
              <a:t>#</a:t>
            </a:r>
          </a:p>
          <a:p>
            <a:r>
              <a:rPr lang="nl-NL" sz="800" dirty="0" smtClean="0">
                <a:latin typeface="Courier New" panose="02070309020205020404" pitchFamily="49" charset="0"/>
                <a:cs typeface="Courier New" panose="02070309020205020404" pitchFamily="49" charset="0"/>
              </a:rPr>
              <a:t>N4model2=mxModel("N4f1",</a:t>
            </a:r>
          </a:p>
          <a:p>
            <a:r>
              <a:rPr lang="nl-NL" sz="800" dirty="0" smtClean="0">
                <a:latin typeface="Courier New" panose="02070309020205020404" pitchFamily="49" charset="0"/>
                <a:cs typeface="Courier New" panose="02070309020205020404" pitchFamily="49" charset="0"/>
              </a:rPr>
              <a:t>   mxData( observed=datf, type="raw"),   # the data</a:t>
            </a:r>
          </a:p>
          <a:p>
            <a:r>
              <a:rPr lang="nl-NL" sz="800" dirty="0" smtClean="0">
                <a:latin typeface="Courier New" panose="02070309020205020404" pitchFamily="49" charset="0"/>
                <a:cs typeface="Courier New" panose="02070309020205020404" pitchFamily="49" charset="0"/>
              </a:rPr>
              <a:t>   mxFIMLObjective( covariance="part1.S1fn4", means="part1.men4",</a:t>
            </a:r>
          </a:p>
          <a:p>
            <a:r>
              <a:rPr lang="nl-NL" sz="800" dirty="0" smtClean="0">
                <a:latin typeface="Courier New" panose="02070309020205020404" pitchFamily="49" charset="0"/>
                <a:cs typeface="Courier New" panose="02070309020205020404" pitchFamily="49" charset="0"/>
              </a:rPr>
              <a:t>   dimnames=selvars)  # the fit function</a:t>
            </a:r>
          </a:p>
          <a:p>
            <a:r>
              <a:rPr lang="nl-NL" sz="800" dirty="0" smtClean="0">
                <a:latin typeface="Courier New" panose="02070309020205020404" pitchFamily="49" charset="0"/>
                <a:cs typeface="Courier New" panose="02070309020205020404" pitchFamily="49" charset="0"/>
              </a:rPr>
              <a:t>#                                    )</a:t>
            </a:r>
          </a:p>
          <a:p>
            <a:r>
              <a:rPr lang="nl-NL" sz="800" dirty="0" smtClean="0">
                <a:latin typeface="Courier New" panose="02070309020205020404" pitchFamily="49" charset="0"/>
                <a:cs typeface="Courier New" panose="02070309020205020404" pitchFamily="49" charset="0"/>
              </a:rPr>
              <a:t>Model2 &lt;-  mxModel("model1", modelp1, N4model2,</a:t>
            </a:r>
          </a:p>
          <a:p>
            <a:r>
              <a:rPr lang="nl-NL" sz="800" dirty="0" smtClean="0">
                <a:latin typeface="Courier New" panose="02070309020205020404" pitchFamily="49" charset="0"/>
                <a:cs typeface="Courier New" panose="02070309020205020404" pitchFamily="49" charset="0"/>
              </a:rPr>
              <a:t>                 mxAlgebra(N4f1.objective, name="minus2loglikelihood"),</a:t>
            </a:r>
          </a:p>
          <a:p>
            <a:r>
              <a:rPr lang="nl-NL" sz="800" dirty="0" smtClean="0">
                <a:latin typeface="Courier New" panose="02070309020205020404" pitchFamily="49" charset="0"/>
                <a:cs typeface="Courier New" panose="02070309020205020404" pitchFamily="49" charset="0"/>
              </a:rPr>
              <a:t>                 mxAlgebraObjective("minus2loglikelihood"))</a:t>
            </a:r>
          </a:p>
          <a:p>
            <a:r>
              <a:rPr lang="nl-NL" sz="800" dirty="0" smtClean="0">
                <a:latin typeface="Courier New" panose="02070309020205020404" pitchFamily="49" charset="0"/>
                <a:cs typeface="Courier New" panose="02070309020205020404" pitchFamily="49" charset="0"/>
              </a:rPr>
              <a:t># fit the model </a:t>
            </a:r>
          </a:p>
          <a:p>
            <a:r>
              <a:rPr lang="nl-NL" sz="800" dirty="0" smtClean="0">
                <a:latin typeface="Courier New" panose="02070309020205020404" pitchFamily="49" charset="0"/>
                <a:cs typeface="Courier New" panose="02070309020205020404" pitchFamily="49" charset="0"/>
              </a:rPr>
              <a:t>Model2_o &lt;- mxRun(Model2)</a:t>
            </a:r>
          </a:p>
          <a:p>
            <a:r>
              <a:rPr lang="nl-NL" sz="800" dirty="0" smtClean="0">
                <a:latin typeface="Courier New" panose="02070309020205020404" pitchFamily="49" charset="0"/>
                <a:cs typeface="Courier New" panose="02070309020205020404" pitchFamily="49" charset="0"/>
              </a:rPr>
              <a:t>MxCompare(Model1_o,Model2_o)</a:t>
            </a:r>
          </a:p>
          <a:p>
            <a:endParaRPr lang="nl-NL" sz="800" dirty="0">
              <a:latin typeface="Courier New" panose="02070309020205020404" pitchFamily="49" charset="0"/>
              <a:cs typeface="Courier New" panose="02070309020205020404" pitchFamily="49" charset="0"/>
            </a:endParaRPr>
          </a:p>
        </p:txBody>
      </p:sp>
      <p:sp>
        <p:nvSpPr>
          <p:cNvPr id="7" name="TextBox 6"/>
          <p:cNvSpPr txBox="1"/>
          <p:nvPr/>
        </p:nvSpPr>
        <p:spPr>
          <a:xfrm>
            <a:off x="5008562" y="1042257"/>
            <a:ext cx="6888480" cy="4154984"/>
          </a:xfrm>
          <a:prstGeom prst="rect">
            <a:avLst/>
          </a:prstGeom>
          <a:noFill/>
        </p:spPr>
        <p:txBody>
          <a:bodyPr wrap="square" rtlCol="0">
            <a:spAutoFit/>
          </a:bodyPr>
          <a:lstStyle/>
          <a:p>
            <a:r>
              <a:rPr lang="en-US" sz="2400" dirty="0" smtClean="0"/>
              <a:t>The chi2 goodness of fit test (</a:t>
            </a:r>
            <a:r>
              <a:rPr lang="en-US" sz="2400" dirty="0" smtClean="0">
                <a:latin typeface="Symbol" panose="05050102010706020507" pitchFamily="18" charset="2"/>
              </a:rPr>
              <a:t>c</a:t>
            </a:r>
            <a:r>
              <a:rPr lang="en-US" sz="2400" dirty="0" smtClean="0"/>
              <a:t>2=1.36, </a:t>
            </a:r>
            <a:r>
              <a:rPr lang="en-US" sz="2400" dirty="0" err="1" smtClean="0"/>
              <a:t>df</a:t>
            </a:r>
            <a:r>
              <a:rPr lang="en-US" sz="2400" dirty="0" smtClean="0"/>
              <a:t>=2) suggest that the model fits well. The observed covariance structure is consistent with my theory.</a:t>
            </a:r>
          </a:p>
          <a:p>
            <a:endParaRPr lang="en-US" sz="2400" dirty="0"/>
          </a:p>
          <a:p>
            <a:r>
              <a:rPr lang="en-US" sz="2400" dirty="0" smtClean="0">
                <a:solidFill>
                  <a:srgbClr val="FF0000"/>
                </a:solidFill>
              </a:rPr>
              <a:t>Does this prove the presence of the latent variable? </a:t>
            </a:r>
          </a:p>
          <a:p>
            <a:r>
              <a:rPr lang="en-US" sz="2400" b="1" dirty="0" smtClean="0">
                <a:solidFill>
                  <a:srgbClr val="FF0000"/>
                </a:solidFill>
              </a:rPr>
              <a:t>necessary but not sufficient….</a:t>
            </a:r>
          </a:p>
          <a:p>
            <a:endParaRPr lang="en-US" sz="2400" dirty="0"/>
          </a:p>
          <a:p>
            <a:r>
              <a:rPr lang="en-US" sz="2400" dirty="0" smtClean="0"/>
              <a:t>Why </a:t>
            </a:r>
            <a:r>
              <a:rPr lang="en-US" sz="2400" dirty="0" err="1" smtClean="0"/>
              <a:t>df</a:t>
            </a:r>
            <a:r>
              <a:rPr lang="en-US" sz="2400" dirty="0" smtClean="0"/>
              <a:t>=2?</a:t>
            </a:r>
          </a:p>
          <a:p>
            <a:endParaRPr lang="en-US" sz="2400" dirty="0"/>
          </a:p>
          <a:p>
            <a:r>
              <a:rPr lang="en-US" sz="2400" dirty="0" smtClean="0"/>
              <a:t>Count the observed statistics (S), and the estimated parameters (P): </a:t>
            </a:r>
            <a:r>
              <a:rPr lang="en-US" sz="2400" dirty="0" err="1" smtClean="0"/>
              <a:t>df</a:t>
            </a:r>
            <a:r>
              <a:rPr lang="en-US" sz="2400" dirty="0" smtClean="0"/>
              <a:t> = S-P.</a:t>
            </a:r>
          </a:p>
        </p:txBody>
      </p:sp>
    </p:spTree>
    <p:extLst>
      <p:ext uri="{BB962C8B-B14F-4D97-AF65-F5344CB8AC3E}">
        <p14:creationId xmlns:p14="http://schemas.microsoft.com/office/powerpoint/2010/main" val="2759242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7450" y="542865"/>
            <a:ext cx="8508676" cy="523220"/>
          </a:xfrm>
          <a:prstGeom prst="rect">
            <a:avLst/>
          </a:prstGeom>
          <a:noFill/>
        </p:spPr>
        <p:txBody>
          <a:bodyPr wrap="none" rtlCol="0">
            <a:spAutoFit/>
          </a:bodyPr>
          <a:lstStyle/>
          <a:p>
            <a:r>
              <a:rPr lang="en-US" sz="2800" b="1" dirty="0" smtClean="0"/>
              <a:t>A technical aspect of the common factor model: scaling.</a:t>
            </a:r>
          </a:p>
        </p:txBody>
      </p:sp>
      <p:graphicFrame>
        <p:nvGraphicFramePr>
          <p:cNvPr id="3" name="Object 10"/>
          <p:cNvGraphicFramePr>
            <a:graphicFrameLocks noChangeAspect="1"/>
          </p:cNvGraphicFramePr>
          <p:nvPr>
            <p:extLst>
              <p:ext uri="{D42A27DB-BD31-4B8C-83A1-F6EECF244321}">
                <p14:modId xmlns:p14="http://schemas.microsoft.com/office/powerpoint/2010/main" val="2875749755"/>
              </p:ext>
            </p:extLst>
          </p:nvPr>
        </p:nvGraphicFramePr>
        <p:xfrm>
          <a:off x="1054367" y="1463041"/>
          <a:ext cx="9181544" cy="2627709"/>
        </p:xfrm>
        <a:graphic>
          <a:graphicData uri="http://schemas.openxmlformats.org/presentationml/2006/ole">
            <mc:AlternateContent xmlns:mc="http://schemas.openxmlformats.org/markup-compatibility/2006">
              <mc:Choice xmlns:v="urn:schemas-microsoft-com:vml" Requires="v">
                <p:oleObj spid="_x0000_s9271" name="Equation" r:id="rId3" imgW="3441600" imgH="990360" progId="Equation.3">
                  <p:embed/>
                </p:oleObj>
              </mc:Choice>
              <mc:Fallback>
                <p:oleObj name="Equation" r:id="rId3" imgW="3441600" imgH="990360" progId="Equation.3">
                  <p:embed/>
                  <p:pic>
                    <p:nvPicPr>
                      <p:cNvPr id="0" name="Picture 13"/>
                      <p:cNvPicPr>
                        <a:picLocks noChangeAspect="1" noChangeArrowheads="1"/>
                      </p:cNvPicPr>
                      <p:nvPr/>
                    </p:nvPicPr>
                    <p:blipFill>
                      <a:blip r:embed="rId4"/>
                      <a:srcRect/>
                      <a:stretch>
                        <a:fillRect/>
                      </a:stretch>
                    </p:blipFill>
                    <p:spPr bwMode="auto">
                      <a:xfrm>
                        <a:off x="1054367" y="1463041"/>
                        <a:ext cx="9181544" cy="2627709"/>
                      </a:xfrm>
                      <a:prstGeom prst="rect">
                        <a:avLst/>
                      </a:prstGeom>
                      <a:noFill/>
                      <a:extLst/>
                    </p:spPr>
                  </p:pic>
                </p:oleObj>
              </mc:Fallback>
            </mc:AlternateContent>
          </a:graphicData>
        </a:graphic>
      </p:graphicFrame>
      <p:sp>
        <p:nvSpPr>
          <p:cNvPr id="4" name="TextBox 3"/>
          <p:cNvSpPr txBox="1"/>
          <p:nvPr/>
        </p:nvSpPr>
        <p:spPr>
          <a:xfrm>
            <a:off x="1438656" y="4569211"/>
            <a:ext cx="10241843" cy="1569660"/>
          </a:xfrm>
          <a:prstGeom prst="rect">
            <a:avLst/>
          </a:prstGeom>
          <a:noFill/>
        </p:spPr>
        <p:txBody>
          <a:bodyPr wrap="none" rtlCol="0">
            <a:spAutoFit/>
          </a:bodyPr>
          <a:lstStyle/>
          <a:p>
            <a:r>
              <a:rPr lang="en-US" sz="2400" dirty="0" smtClean="0"/>
              <a:t>The mean and variance of the common factor? The common factor is latent!</a:t>
            </a:r>
          </a:p>
          <a:p>
            <a:r>
              <a:rPr lang="en-US" sz="2400" dirty="0" smtClean="0"/>
              <a:t>Scale by setting the mean to zero.</a:t>
            </a:r>
            <a:r>
              <a:rPr lang="en-US" sz="2400" dirty="0">
                <a:solidFill>
                  <a:srgbClr val="FF0000"/>
                </a:solidFill>
              </a:rPr>
              <a:t> </a:t>
            </a:r>
            <a:r>
              <a:rPr lang="en-US" sz="2400" dirty="0" smtClean="0">
                <a:solidFill>
                  <a:srgbClr val="FF0000"/>
                </a:solidFill>
              </a:rPr>
              <a:t>(</a:t>
            </a:r>
            <a:r>
              <a:rPr lang="en-US" sz="2400" dirty="0" err="1" smtClean="0">
                <a:solidFill>
                  <a:srgbClr val="FF0000"/>
                </a:solidFill>
                <a:latin typeface="Symbol" panose="05050102010706020507" pitchFamily="18" charset="2"/>
              </a:rPr>
              <a:t>m</a:t>
            </a:r>
            <a:r>
              <a:rPr lang="en-US" sz="2400" baseline="-25000" dirty="0" err="1" smtClean="0">
                <a:solidFill>
                  <a:srgbClr val="FF0000"/>
                </a:solidFill>
                <a:latin typeface="Symbol" panose="05050102010706020507" pitchFamily="18" charset="2"/>
              </a:rPr>
              <a:t>h</a:t>
            </a:r>
            <a:r>
              <a:rPr lang="en-US" sz="2400" dirty="0" smtClean="0">
                <a:solidFill>
                  <a:srgbClr val="FF0000"/>
                </a:solidFill>
              </a:rPr>
              <a:t> </a:t>
            </a:r>
            <a:r>
              <a:rPr lang="en-US" sz="2400" dirty="0">
                <a:solidFill>
                  <a:srgbClr val="FF0000"/>
                </a:solidFill>
              </a:rPr>
              <a:t>= </a:t>
            </a:r>
            <a:r>
              <a:rPr lang="en-US" sz="2400" dirty="0" smtClean="0">
                <a:solidFill>
                  <a:srgbClr val="FF0000"/>
                </a:solidFill>
              </a:rPr>
              <a:t>0)</a:t>
            </a:r>
            <a:endParaRPr lang="en-US" sz="2400" dirty="0" smtClean="0"/>
          </a:p>
          <a:p>
            <a:r>
              <a:rPr lang="en-US" sz="2400" dirty="0" smtClean="0"/>
              <a:t>Scale by fixing variance to “sensible value”  </a:t>
            </a:r>
            <a:r>
              <a:rPr lang="en-US" sz="2400" dirty="0" smtClean="0">
                <a:solidFill>
                  <a:srgbClr val="FF0000"/>
                </a:solidFill>
              </a:rPr>
              <a:t>(</a:t>
            </a:r>
            <a:r>
              <a:rPr lang="en-US" sz="2400" dirty="0" smtClean="0">
                <a:solidFill>
                  <a:srgbClr val="FF0000"/>
                </a:solidFill>
                <a:latin typeface="Symbol" panose="05050102010706020507" pitchFamily="18" charset="2"/>
              </a:rPr>
              <a:t>s</a:t>
            </a:r>
            <a:r>
              <a:rPr lang="en-US" sz="2400" baseline="-25000" dirty="0" smtClean="0">
                <a:solidFill>
                  <a:srgbClr val="FF0000"/>
                </a:solidFill>
                <a:latin typeface="Symbol" panose="05050102010706020507" pitchFamily="18" charset="2"/>
              </a:rPr>
              <a:t>h</a:t>
            </a:r>
            <a:r>
              <a:rPr lang="en-US" sz="2400" baseline="30000" dirty="0" smtClean="0">
                <a:solidFill>
                  <a:srgbClr val="FF0000"/>
                </a:solidFill>
              </a:rPr>
              <a:t>2</a:t>
            </a:r>
            <a:r>
              <a:rPr lang="en-US" sz="2400" dirty="0" smtClean="0">
                <a:solidFill>
                  <a:srgbClr val="FF0000"/>
                </a:solidFill>
              </a:rPr>
              <a:t> = 1)</a:t>
            </a:r>
          </a:p>
          <a:p>
            <a:r>
              <a:rPr lang="en-US" sz="2400" dirty="0" smtClean="0"/>
              <a:t>Scale by making it dependent on an indicator by fixing a factor loading to 1 </a:t>
            </a:r>
            <a:r>
              <a:rPr lang="en-US" sz="2400" dirty="0" smtClean="0">
                <a:solidFill>
                  <a:srgbClr val="FF0000"/>
                </a:solidFill>
              </a:rPr>
              <a:t>(</a:t>
            </a:r>
            <a:r>
              <a:rPr lang="en-US" sz="2400" dirty="0" smtClean="0">
                <a:solidFill>
                  <a:srgbClr val="FF0000"/>
                </a:solidFill>
                <a:latin typeface="Symbol" panose="05050102010706020507" pitchFamily="18" charset="2"/>
              </a:rPr>
              <a:t>l</a:t>
            </a:r>
            <a:r>
              <a:rPr lang="en-US" sz="2400" baseline="-25000" dirty="0" smtClean="0">
                <a:solidFill>
                  <a:srgbClr val="FF0000"/>
                </a:solidFill>
              </a:rPr>
              <a:t>1</a:t>
            </a:r>
            <a:r>
              <a:rPr lang="en-US" sz="2400" dirty="0" smtClean="0">
                <a:solidFill>
                  <a:srgbClr val="FF0000"/>
                </a:solidFill>
              </a:rPr>
              <a:t>=1)</a:t>
            </a:r>
            <a:endParaRPr lang="nl-NL" sz="2400" dirty="0">
              <a:solidFill>
                <a:srgbClr val="FF0000"/>
              </a:solidFill>
            </a:endParaRPr>
          </a:p>
        </p:txBody>
      </p:sp>
    </p:spTree>
    <p:extLst>
      <p:ext uri="{BB962C8B-B14F-4D97-AF65-F5344CB8AC3E}">
        <p14:creationId xmlns:p14="http://schemas.microsoft.com/office/powerpoint/2010/main" val="2481561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524000" y="1"/>
            <a:ext cx="4237038" cy="695325"/>
          </a:xfrm>
          <a:prstGeom prst="rect">
            <a:avLst/>
          </a:prstGeom>
          <a:solidFill>
            <a:schemeClr val="bg1"/>
          </a:solidFill>
          <a:ln w="9525">
            <a:solidFill>
              <a:schemeClr val="bg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nl-NL">
              <a:solidFill>
                <a:srgbClr val="FFFFFF"/>
              </a:solidFill>
            </a:endParaRPr>
          </a:p>
        </p:txBody>
      </p:sp>
      <p:grpSp>
        <p:nvGrpSpPr>
          <p:cNvPr id="7175" name="Group 44"/>
          <p:cNvGrpSpPr>
            <a:grpSpLocks/>
          </p:cNvGrpSpPr>
          <p:nvPr/>
        </p:nvGrpSpPr>
        <p:grpSpPr bwMode="auto">
          <a:xfrm>
            <a:off x="1810552" y="2207193"/>
            <a:ext cx="8701088" cy="3714750"/>
            <a:chOff x="209550" y="2076450"/>
            <a:chExt cx="8701088" cy="3714750"/>
          </a:xfrm>
        </p:grpSpPr>
        <p:sp>
          <p:nvSpPr>
            <p:cNvPr id="7176" name="Oval 9"/>
            <p:cNvSpPr>
              <a:spLocks noChangeArrowheads="1"/>
            </p:cNvSpPr>
            <p:nvPr/>
          </p:nvSpPr>
          <p:spPr bwMode="auto">
            <a:xfrm>
              <a:off x="280988"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77" name="Oval 10"/>
            <p:cNvSpPr>
              <a:spLocks noChangeArrowheads="1"/>
            </p:cNvSpPr>
            <p:nvPr/>
          </p:nvSpPr>
          <p:spPr bwMode="auto">
            <a:xfrm>
              <a:off x="1360488"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78" name="Oval 11"/>
            <p:cNvSpPr>
              <a:spLocks noChangeArrowheads="1"/>
            </p:cNvSpPr>
            <p:nvPr/>
          </p:nvSpPr>
          <p:spPr bwMode="auto">
            <a:xfrm>
              <a:off x="2513013"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79" name="Rectangle 12"/>
            <p:cNvSpPr>
              <a:spLocks noChangeArrowheads="1"/>
            </p:cNvSpPr>
            <p:nvPr/>
          </p:nvSpPr>
          <p:spPr bwMode="auto">
            <a:xfrm>
              <a:off x="1366838"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T1</a:t>
              </a:r>
            </a:p>
          </p:txBody>
        </p:sp>
        <p:cxnSp>
          <p:nvCxnSpPr>
            <p:cNvPr id="7180" name="AutoShape 13"/>
            <p:cNvCxnSpPr>
              <a:cxnSpLocks noChangeShapeType="1"/>
              <a:stCxn id="7177" idx="4"/>
              <a:endCxn id="7179" idx="0"/>
            </p:cNvCxnSpPr>
            <p:nvPr/>
          </p:nvCxnSpPr>
          <p:spPr bwMode="auto">
            <a:xfrm>
              <a:off x="1817688"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1" name="AutoShape 14"/>
            <p:cNvCxnSpPr>
              <a:cxnSpLocks noChangeShapeType="1"/>
              <a:stCxn id="7178" idx="4"/>
              <a:endCxn id="7179" idx="0"/>
            </p:cNvCxnSpPr>
            <p:nvPr/>
          </p:nvCxnSpPr>
          <p:spPr bwMode="auto">
            <a:xfrm flipH="1">
              <a:off x="1824038"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2" name="AutoShape 15"/>
            <p:cNvCxnSpPr>
              <a:cxnSpLocks noChangeShapeType="1"/>
              <a:stCxn id="7176" idx="4"/>
              <a:endCxn id="7179" idx="0"/>
            </p:cNvCxnSpPr>
            <p:nvPr/>
          </p:nvCxnSpPr>
          <p:spPr bwMode="auto">
            <a:xfrm>
              <a:off x="738188"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83" name="Text Box 17"/>
            <p:cNvSpPr txBox="1">
              <a:spLocks noChangeArrowheads="1"/>
            </p:cNvSpPr>
            <p:nvPr/>
          </p:nvSpPr>
          <p:spPr bwMode="auto">
            <a:xfrm>
              <a:off x="831850" y="4035425"/>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84" name="Text Box 18"/>
            <p:cNvSpPr txBox="1">
              <a:spLocks noChangeArrowheads="1"/>
            </p:cNvSpPr>
            <p:nvPr/>
          </p:nvSpPr>
          <p:spPr bwMode="auto">
            <a:xfrm>
              <a:off x="2127250" y="4040188"/>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85" name="Text Box 19"/>
            <p:cNvSpPr txBox="1">
              <a:spLocks noChangeArrowheads="1"/>
            </p:cNvSpPr>
            <p:nvPr/>
          </p:nvSpPr>
          <p:spPr bwMode="auto">
            <a:xfrm>
              <a:off x="1441450" y="3963988"/>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sp>
          <p:nvSpPr>
            <p:cNvPr id="7186" name="Oval 20"/>
            <p:cNvSpPr>
              <a:spLocks noChangeArrowheads="1"/>
            </p:cNvSpPr>
            <p:nvPr/>
          </p:nvSpPr>
          <p:spPr bwMode="auto">
            <a:xfrm>
              <a:off x="5746750"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87" name="Oval 21"/>
            <p:cNvSpPr>
              <a:spLocks noChangeArrowheads="1"/>
            </p:cNvSpPr>
            <p:nvPr/>
          </p:nvSpPr>
          <p:spPr bwMode="auto">
            <a:xfrm>
              <a:off x="6826250"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88" name="Oval 22"/>
            <p:cNvSpPr>
              <a:spLocks noChangeArrowheads="1"/>
            </p:cNvSpPr>
            <p:nvPr/>
          </p:nvSpPr>
          <p:spPr bwMode="auto">
            <a:xfrm>
              <a:off x="7978775"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89" name="Rectangle 23"/>
            <p:cNvSpPr>
              <a:spLocks noChangeArrowheads="1"/>
            </p:cNvSpPr>
            <p:nvPr/>
          </p:nvSpPr>
          <p:spPr bwMode="auto">
            <a:xfrm>
              <a:off x="6832600"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T2</a:t>
              </a:r>
            </a:p>
          </p:txBody>
        </p:sp>
        <p:cxnSp>
          <p:nvCxnSpPr>
            <p:cNvPr id="7190" name="AutoShape 24"/>
            <p:cNvCxnSpPr>
              <a:cxnSpLocks noChangeShapeType="1"/>
              <a:stCxn id="7187" idx="4"/>
              <a:endCxn id="7189" idx="0"/>
            </p:cNvCxnSpPr>
            <p:nvPr/>
          </p:nvCxnSpPr>
          <p:spPr bwMode="auto">
            <a:xfrm>
              <a:off x="7283450"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1" name="AutoShape 25"/>
            <p:cNvCxnSpPr>
              <a:cxnSpLocks noChangeShapeType="1"/>
              <a:stCxn id="7188" idx="4"/>
              <a:endCxn id="7189" idx="0"/>
            </p:cNvCxnSpPr>
            <p:nvPr/>
          </p:nvCxnSpPr>
          <p:spPr bwMode="auto">
            <a:xfrm flipH="1">
              <a:off x="7289800"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2" name="AutoShape 26"/>
            <p:cNvCxnSpPr>
              <a:cxnSpLocks noChangeShapeType="1"/>
              <a:stCxn id="7186" idx="4"/>
              <a:endCxn id="7189" idx="0"/>
            </p:cNvCxnSpPr>
            <p:nvPr/>
          </p:nvCxnSpPr>
          <p:spPr bwMode="auto">
            <a:xfrm>
              <a:off x="6203950"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93" name="Text Box 27"/>
            <p:cNvSpPr txBox="1">
              <a:spLocks noChangeArrowheads="1"/>
            </p:cNvSpPr>
            <p:nvPr/>
          </p:nvSpPr>
          <p:spPr bwMode="auto">
            <a:xfrm>
              <a:off x="6215063" y="4146550"/>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94" name="Text Box 28"/>
            <p:cNvSpPr txBox="1">
              <a:spLocks noChangeArrowheads="1"/>
            </p:cNvSpPr>
            <p:nvPr/>
          </p:nvSpPr>
          <p:spPr bwMode="auto">
            <a:xfrm>
              <a:off x="7585075" y="4144963"/>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95" name="Text Box 29"/>
            <p:cNvSpPr txBox="1">
              <a:spLocks noChangeArrowheads="1"/>
            </p:cNvSpPr>
            <p:nvPr/>
          </p:nvSpPr>
          <p:spPr bwMode="auto">
            <a:xfrm>
              <a:off x="6972300" y="3962400"/>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cxnSp>
          <p:nvCxnSpPr>
            <p:cNvPr id="7196" name="AutoShape 30"/>
            <p:cNvCxnSpPr>
              <a:cxnSpLocks noChangeShapeType="1"/>
              <a:stCxn id="7178" idx="0"/>
              <a:endCxn id="7186" idx="0"/>
            </p:cNvCxnSpPr>
            <p:nvPr/>
          </p:nvCxnSpPr>
          <p:spPr bwMode="auto">
            <a:xfrm rot="5400000" flipV="1">
              <a:off x="4586288" y="1271587"/>
              <a:ext cx="1588" cy="3233738"/>
            </a:xfrm>
            <a:prstGeom prst="curvedConnector3">
              <a:avLst>
                <a:gd name="adj1" fmla="val -14400005"/>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97" name="AutoShape 31"/>
            <p:cNvCxnSpPr>
              <a:cxnSpLocks noChangeShapeType="1"/>
              <a:stCxn id="7177" idx="0"/>
              <a:endCxn id="7187" idx="0"/>
            </p:cNvCxnSpPr>
            <p:nvPr/>
          </p:nvCxnSpPr>
          <p:spPr bwMode="auto">
            <a:xfrm rot="5400000" flipV="1">
              <a:off x="4549775" y="165100"/>
              <a:ext cx="1588" cy="5465763"/>
            </a:xfrm>
            <a:prstGeom prst="curvedConnector3">
              <a:avLst>
                <a:gd name="adj1" fmla="val -49500014"/>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198" name="Text Box 32"/>
            <p:cNvSpPr txBox="1">
              <a:spLocks noChangeArrowheads="1"/>
            </p:cNvSpPr>
            <p:nvPr/>
          </p:nvSpPr>
          <p:spPr bwMode="auto">
            <a:xfrm>
              <a:off x="3962400" y="2076450"/>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MZ=DZ=1</a:t>
              </a:r>
            </a:p>
          </p:txBody>
        </p:sp>
        <p:sp>
          <p:nvSpPr>
            <p:cNvPr id="7199" name="Text Box 33"/>
            <p:cNvSpPr txBox="1">
              <a:spLocks noChangeArrowheads="1"/>
            </p:cNvSpPr>
            <p:nvPr/>
          </p:nvSpPr>
          <p:spPr bwMode="auto">
            <a:xfrm>
              <a:off x="3886200" y="2686050"/>
              <a:ext cx="1471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MZ=1 / DZ=.5</a:t>
              </a:r>
            </a:p>
          </p:txBody>
        </p:sp>
        <p:cxnSp>
          <p:nvCxnSpPr>
            <p:cNvPr id="7200" name="AutoShape 41"/>
            <p:cNvCxnSpPr>
              <a:cxnSpLocks noChangeShapeType="1"/>
              <a:stCxn id="7176" idx="0"/>
              <a:endCxn id="7176" idx="1"/>
            </p:cNvCxnSpPr>
            <p:nvPr/>
          </p:nvCxnSpPr>
          <p:spPr bwMode="auto">
            <a:xfrm rot="-5400000" flipH="1" flipV="1">
              <a:off x="509588"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1" name="AutoShape 42"/>
            <p:cNvCxnSpPr>
              <a:cxnSpLocks noChangeShapeType="1"/>
              <a:stCxn id="7177" idx="0"/>
              <a:endCxn id="7177" idx="1"/>
            </p:cNvCxnSpPr>
            <p:nvPr/>
          </p:nvCxnSpPr>
          <p:spPr bwMode="auto">
            <a:xfrm rot="-5400000" flipH="1" flipV="1">
              <a:off x="1589088"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2" name="AutoShape 43"/>
            <p:cNvCxnSpPr>
              <a:cxnSpLocks noChangeShapeType="1"/>
              <a:stCxn id="7178" idx="0"/>
              <a:endCxn id="7178" idx="1"/>
            </p:cNvCxnSpPr>
            <p:nvPr/>
          </p:nvCxnSpPr>
          <p:spPr bwMode="auto">
            <a:xfrm rot="-5400000" flipH="1" flipV="1">
              <a:off x="2741613"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3" name="AutoShape 44"/>
            <p:cNvCxnSpPr>
              <a:cxnSpLocks noChangeShapeType="1"/>
              <a:stCxn id="7186" idx="0"/>
              <a:endCxn id="7186" idx="7"/>
            </p:cNvCxnSpPr>
            <p:nvPr/>
          </p:nvCxnSpPr>
          <p:spPr bwMode="auto">
            <a:xfrm rot="5400000" flipV="1">
              <a:off x="6299200"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4" name="AutoShape 45"/>
            <p:cNvCxnSpPr>
              <a:cxnSpLocks noChangeShapeType="1"/>
              <a:stCxn id="7187" idx="0"/>
              <a:endCxn id="7187" idx="7"/>
            </p:cNvCxnSpPr>
            <p:nvPr/>
          </p:nvCxnSpPr>
          <p:spPr bwMode="auto">
            <a:xfrm rot="5400000" flipV="1">
              <a:off x="7378700"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5" name="AutoShape 46"/>
            <p:cNvCxnSpPr>
              <a:cxnSpLocks noChangeShapeType="1"/>
              <a:stCxn id="7188" idx="0"/>
              <a:endCxn id="7188" idx="7"/>
            </p:cNvCxnSpPr>
            <p:nvPr/>
          </p:nvCxnSpPr>
          <p:spPr bwMode="auto">
            <a:xfrm rot="5400000" flipV="1">
              <a:off x="8531225"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206" name="Text Box 47"/>
            <p:cNvSpPr txBox="1">
              <a:spLocks noChangeArrowheads="1"/>
            </p:cNvSpPr>
            <p:nvPr/>
          </p:nvSpPr>
          <p:spPr bwMode="auto">
            <a:xfrm>
              <a:off x="209550" y="25019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7" name="Text Box 48"/>
            <p:cNvSpPr txBox="1">
              <a:spLocks noChangeArrowheads="1"/>
            </p:cNvSpPr>
            <p:nvPr/>
          </p:nvSpPr>
          <p:spPr bwMode="auto">
            <a:xfrm>
              <a:off x="1285875"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8" name="Text Box 49"/>
            <p:cNvSpPr txBox="1">
              <a:spLocks noChangeArrowheads="1"/>
            </p:cNvSpPr>
            <p:nvPr/>
          </p:nvSpPr>
          <p:spPr bwMode="auto">
            <a:xfrm>
              <a:off x="249078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9" name="Text Box 50"/>
            <p:cNvSpPr txBox="1">
              <a:spLocks noChangeArrowheads="1"/>
            </p:cNvSpPr>
            <p:nvPr/>
          </p:nvSpPr>
          <p:spPr bwMode="auto">
            <a:xfrm>
              <a:off x="637063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0" name="Text Box 51"/>
            <p:cNvSpPr txBox="1">
              <a:spLocks noChangeArrowheads="1"/>
            </p:cNvSpPr>
            <p:nvPr/>
          </p:nvSpPr>
          <p:spPr bwMode="auto">
            <a:xfrm>
              <a:off x="7451725"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1" name="Text Box 52"/>
            <p:cNvSpPr txBox="1">
              <a:spLocks noChangeArrowheads="1"/>
            </p:cNvSpPr>
            <p:nvPr/>
          </p:nvSpPr>
          <p:spPr bwMode="auto">
            <a:xfrm>
              <a:off x="8610600"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grpSp>
      <p:sp>
        <p:nvSpPr>
          <p:cNvPr id="3" name="TextBox 2"/>
          <p:cNvSpPr txBox="1"/>
          <p:nvPr/>
        </p:nvSpPr>
        <p:spPr>
          <a:xfrm>
            <a:off x="1097280" y="837398"/>
            <a:ext cx="10384831" cy="954107"/>
          </a:xfrm>
          <a:prstGeom prst="rect">
            <a:avLst/>
          </a:prstGeom>
          <a:noFill/>
        </p:spPr>
        <p:txBody>
          <a:bodyPr wrap="none" rtlCol="0">
            <a:spAutoFit/>
          </a:bodyPr>
          <a:lstStyle/>
          <a:p>
            <a:r>
              <a:rPr lang="nl-NL" sz="2800" dirty="0" smtClean="0"/>
              <a:t>But we know about scaling, because this model uses the same scaling </a:t>
            </a:r>
          </a:p>
          <a:p>
            <a:r>
              <a:rPr lang="nl-NL" sz="2800" dirty="0" smtClean="0"/>
              <a:t>(var(E)=var(C)=var(A) = 1; mean(A)=mean(C)=mean(E)=0)</a:t>
            </a:r>
            <a:endParaRPr lang="nl-NL" sz="2800" dirty="0"/>
          </a:p>
        </p:txBody>
      </p:sp>
    </p:spTree>
    <p:extLst>
      <p:ext uri="{BB962C8B-B14F-4D97-AF65-F5344CB8AC3E}">
        <p14:creationId xmlns:p14="http://schemas.microsoft.com/office/powerpoint/2010/main" val="1865941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3584" y="1024128"/>
            <a:ext cx="8336769" cy="523220"/>
          </a:xfrm>
          <a:prstGeom prst="rect">
            <a:avLst/>
          </a:prstGeom>
          <a:noFill/>
        </p:spPr>
        <p:txBody>
          <a:bodyPr wrap="none" rtlCol="0">
            <a:spAutoFit/>
          </a:bodyPr>
          <a:lstStyle/>
          <a:p>
            <a:r>
              <a:rPr lang="en-US" sz="2800" dirty="0" smtClean="0"/>
              <a:t>A technical aspect of the common factor model: scaling.</a:t>
            </a:r>
          </a:p>
        </p:txBody>
      </p:sp>
      <p:graphicFrame>
        <p:nvGraphicFramePr>
          <p:cNvPr id="3" name="Object 10"/>
          <p:cNvGraphicFramePr>
            <a:graphicFrameLocks noChangeAspect="1"/>
          </p:cNvGraphicFramePr>
          <p:nvPr>
            <p:extLst>
              <p:ext uri="{D42A27DB-BD31-4B8C-83A1-F6EECF244321}">
                <p14:modId xmlns:p14="http://schemas.microsoft.com/office/powerpoint/2010/main" val="718384513"/>
              </p:ext>
            </p:extLst>
          </p:nvPr>
        </p:nvGraphicFramePr>
        <p:xfrm>
          <a:off x="2638425" y="1843088"/>
          <a:ext cx="6515100" cy="2179637"/>
        </p:xfrm>
        <a:graphic>
          <a:graphicData uri="http://schemas.openxmlformats.org/presentationml/2006/ole">
            <mc:AlternateContent xmlns:mc="http://schemas.openxmlformats.org/markup-compatibility/2006">
              <mc:Choice xmlns:v="urn:schemas-microsoft-com:vml" Requires="v">
                <p:oleObj spid="_x0000_s10271" name="Equation" r:id="rId3" imgW="2793960" imgH="939600" progId="Equation.3">
                  <p:embed/>
                </p:oleObj>
              </mc:Choice>
              <mc:Fallback>
                <p:oleObj name="Equation" r:id="rId3" imgW="2793960" imgH="939600" progId="Equation.3">
                  <p:embed/>
                  <p:pic>
                    <p:nvPicPr>
                      <p:cNvPr id="0" name=""/>
                      <p:cNvPicPr>
                        <a:picLocks noChangeAspect="1" noChangeArrowheads="1"/>
                      </p:cNvPicPr>
                      <p:nvPr/>
                    </p:nvPicPr>
                    <p:blipFill>
                      <a:blip r:embed="rId4"/>
                      <a:srcRect/>
                      <a:stretch>
                        <a:fillRect/>
                      </a:stretch>
                    </p:blipFill>
                    <p:spPr bwMode="auto">
                      <a:xfrm>
                        <a:off x="2638425" y="1843088"/>
                        <a:ext cx="6515100" cy="217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438656" y="4569211"/>
            <a:ext cx="8054064" cy="830997"/>
          </a:xfrm>
          <a:prstGeom prst="rect">
            <a:avLst/>
          </a:prstGeom>
          <a:noFill/>
        </p:spPr>
        <p:txBody>
          <a:bodyPr wrap="none" rtlCol="0">
            <a:spAutoFit/>
          </a:bodyPr>
          <a:lstStyle/>
          <a:p>
            <a:r>
              <a:rPr lang="en-US" sz="2400" dirty="0" smtClean="0"/>
              <a:t> Scale the common factor by fixing to “sensible value”  </a:t>
            </a:r>
            <a:r>
              <a:rPr lang="en-US" sz="2400" dirty="0" smtClean="0">
                <a:solidFill>
                  <a:srgbClr val="FF0000"/>
                </a:solidFill>
              </a:rPr>
              <a:t>(</a:t>
            </a:r>
            <a:r>
              <a:rPr lang="en-US" sz="2400" dirty="0" smtClean="0">
                <a:solidFill>
                  <a:srgbClr val="FF0000"/>
                </a:solidFill>
                <a:latin typeface="Symbol" panose="05050102010706020507" pitchFamily="18" charset="2"/>
              </a:rPr>
              <a:t>s</a:t>
            </a:r>
            <a:r>
              <a:rPr lang="en-US" sz="2400" baseline="-25000" dirty="0" smtClean="0">
                <a:solidFill>
                  <a:srgbClr val="FF0000"/>
                </a:solidFill>
                <a:latin typeface="Symbol" panose="05050102010706020507" pitchFamily="18" charset="2"/>
              </a:rPr>
              <a:t>h</a:t>
            </a:r>
            <a:r>
              <a:rPr lang="en-US" sz="2400" baseline="30000" dirty="0" smtClean="0">
                <a:solidFill>
                  <a:srgbClr val="FF0000"/>
                </a:solidFill>
              </a:rPr>
              <a:t>2</a:t>
            </a:r>
            <a:r>
              <a:rPr lang="en-US" sz="2400" dirty="0" smtClean="0">
                <a:solidFill>
                  <a:srgbClr val="FF0000"/>
                </a:solidFill>
              </a:rPr>
              <a:t> = 1)</a:t>
            </a:r>
          </a:p>
          <a:p>
            <a:r>
              <a:rPr lang="en-US" sz="2400" dirty="0" smtClean="0"/>
              <a:t> </a:t>
            </a:r>
            <a:endParaRPr lang="nl-NL" sz="2400" dirty="0">
              <a:solidFill>
                <a:srgbClr val="FF0000"/>
              </a:solidFill>
            </a:endParaRPr>
          </a:p>
        </p:txBody>
      </p:sp>
    </p:spTree>
    <p:extLst>
      <p:ext uri="{BB962C8B-B14F-4D97-AF65-F5344CB8AC3E}">
        <p14:creationId xmlns:p14="http://schemas.microsoft.com/office/powerpoint/2010/main" val="508997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3584" y="1024128"/>
            <a:ext cx="8336769" cy="523220"/>
          </a:xfrm>
          <a:prstGeom prst="rect">
            <a:avLst/>
          </a:prstGeom>
          <a:noFill/>
        </p:spPr>
        <p:txBody>
          <a:bodyPr wrap="none" rtlCol="0">
            <a:spAutoFit/>
          </a:bodyPr>
          <a:lstStyle/>
          <a:p>
            <a:r>
              <a:rPr lang="en-US" sz="2800" dirty="0" smtClean="0"/>
              <a:t>A technical aspect of the common factor model: scaling.</a:t>
            </a:r>
          </a:p>
        </p:txBody>
      </p:sp>
      <p:graphicFrame>
        <p:nvGraphicFramePr>
          <p:cNvPr id="3" name="Object 10"/>
          <p:cNvGraphicFramePr>
            <a:graphicFrameLocks noChangeAspect="1"/>
          </p:cNvGraphicFramePr>
          <p:nvPr>
            <p:extLst>
              <p:ext uri="{D42A27DB-BD31-4B8C-83A1-F6EECF244321}">
                <p14:modId xmlns:p14="http://schemas.microsoft.com/office/powerpoint/2010/main" val="3658885118"/>
              </p:ext>
            </p:extLst>
          </p:nvPr>
        </p:nvGraphicFramePr>
        <p:xfrm>
          <a:off x="2030413" y="1784350"/>
          <a:ext cx="7731125" cy="2297113"/>
        </p:xfrm>
        <a:graphic>
          <a:graphicData uri="http://schemas.openxmlformats.org/presentationml/2006/ole">
            <mc:AlternateContent xmlns:mc="http://schemas.openxmlformats.org/markup-compatibility/2006">
              <mc:Choice xmlns:v="urn:schemas-microsoft-com:vml" Requires="v">
                <p:oleObj spid="_x0000_s11295" name="Equation" r:id="rId3" imgW="3314520" imgH="990360" progId="Equation.3">
                  <p:embed/>
                </p:oleObj>
              </mc:Choice>
              <mc:Fallback>
                <p:oleObj name="Equation" r:id="rId3" imgW="3314520" imgH="990360" progId="Equation.3">
                  <p:embed/>
                  <p:pic>
                    <p:nvPicPr>
                      <p:cNvPr id="0" name=""/>
                      <p:cNvPicPr>
                        <a:picLocks noChangeAspect="1" noChangeArrowheads="1"/>
                      </p:cNvPicPr>
                      <p:nvPr/>
                    </p:nvPicPr>
                    <p:blipFill>
                      <a:blip r:embed="rId4"/>
                      <a:srcRect/>
                      <a:stretch>
                        <a:fillRect/>
                      </a:stretch>
                    </p:blipFill>
                    <p:spPr bwMode="auto">
                      <a:xfrm>
                        <a:off x="2030413" y="1784350"/>
                        <a:ext cx="7731125" cy="2297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1438656" y="4569211"/>
            <a:ext cx="9612696" cy="461665"/>
          </a:xfrm>
          <a:prstGeom prst="rect">
            <a:avLst/>
          </a:prstGeom>
          <a:noFill/>
        </p:spPr>
        <p:txBody>
          <a:bodyPr wrap="none" rtlCol="0">
            <a:spAutoFit/>
          </a:bodyPr>
          <a:lstStyle/>
          <a:p>
            <a:r>
              <a:rPr lang="en-US" sz="2400" dirty="0" smtClean="0"/>
              <a:t>Or making it dependent on an indicator by fixing a factor loading to 1 </a:t>
            </a:r>
            <a:r>
              <a:rPr lang="en-US" sz="2400" dirty="0" smtClean="0">
                <a:solidFill>
                  <a:srgbClr val="FF0000"/>
                </a:solidFill>
              </a:rPr>
              <a:t>(</a:t>
            </a:r>
            <a:r>
              <a:rPr lang="en-US" sz="2400" dirty="0" smtClean="0">
                <a:solidFill>
                  <a:srgbClr val="FF0000"/>
                </a:solidFill>
                <a:latin typeface="Symbol" panose="05050102010706020507" pitchFamily="18" charset="2"/>
              </a:rPr>
              <a:t>l</a:t>
            </a:r>
            <a:r>
              <a:rPr lang="en-US" sz="2400" baseline="-25000" dirty="0" smtClean="0">
                <a:solidFill>
                  <a:srgbClr val="FF0000"/>
                </a:solidFill>
              </a:rPr>
              <a:t>1</a:t>
            </a:r>
            <a:r>
              <a:rPr lang="en-US" sz="2400" dirty="0" smtClean="0">
                <a:solidFill>
                  <a:srgbClr val="FF0000"/>
                </a:solidFill>
              </a:rPr>
              <a:t>=1)</a:t>
            </a:r>
            <a:endParaRPr lang="nl-NL" sz="2400" dirty="0">
              <a:solidFill>
                <a:srgbClr val="FF0000"/>
              </a:solidFill>
            </a:endParaRPr>
          </a:p>
        </p:txBody>
      </p:sp>
    </p:spTree>
    <p:extLst>
      <p:ext uri="{BB962C8B-B14F-4D97-AF65-F5344CB8AC3E}">
        <p14:creationId xmlns:p14="http://schemas.microsoft.com/office/powerpoint/2010/main" val="3227443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597182" y="1365504"/>
            <a:ext cx="3072610" cy="3035808"/>
            <a:chOff x="1645694" y="1011936"/>
            <a:chExt cx="3072610" cy="3035808"/>
          </a:xfrm>
        </p:grpSpPr>
        <p:sp>
          <p:nvSpPr>
            <p:cNvPr id="3" name="Oval 92"/>
            <p:cNvSpPr>
              <a:spLocks noChangeArrowheads="1"/>
            </p:cNvSpPr>
            <p:nvPr/>
          </p:nvSpPr>
          <p:spPr bwMode="auto">
            <a:xfrm>
              <a:off x="2843703" y="1011936"/>
              <a:ext cx="625366" cy="577950"/>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dirty="0" smtClean="0">
                  <a:solidFill>
                    <a:srgbClr val="000000"/>
                  </a:solidFill>
                  <a:latin typeface="Symbol" panose="05050102010706020507" pitchFamily="18" charset="2"/>
                  <a:ea typeface="굴림" panose="020B0600000101010101" pitchFamily="34" charset="-127"/>
                </a:rPr>
                <a:t>N</a:t>
              </a:r>
              <a:endParaRPr lang="nl-NL" dirty="0"/>
            </a:p>
          </p:txBody>
        </p:sp>
        <p:sp>
          <p:nvSpPr>
            <p:cNvPr id="4" name="Rectangle 93"/>
            <p:cNvSpPr>
              <a:spLocks noChangeArrowheads="1"/>
            </p:cNvSpPr>
            <p:nvPr/>
          </p:nvSpPr>
          <p:spPr bwMode="auto">
            <a:xfrm>
              <a:off x="1657456"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n1</a:t>
              </a:r>
              <a:endParaRPr lang="nl-NL" sz="1400" dirty="0"/>
            </a:p>
          </p:txBody>
        </p:sp>
        <p:sp>
          <p:nvSpPr>
            <p:cNvPr id="5" name="Line 94"/>
            <p:cNvSpPr>
              <a:spLocks noChangeShapeType="1"/>
            </p:cNvSpPr>
            <p:nvPr/>
          </p:nvSpPr>
          <p:spPr bwMode="auto">
            <a:xfrm flipV="1">
              <a:off x="1907902"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 name="Oval 95"/>
            <p:cNvSpPr>
              <a:spLocks noChangeArrowheads="1"/>
            </p:cNvSpPr>
            <p:nvPr/>
          </p:nvSpPr>
          <p:spPr bwMode="auto">
            <a:xfrm>
              <a:off x="1657456"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7" name="Rectangle 96"/>
            <p:cNvSpPr>
              <a:spLocks noChangeArrowheads="1"/>
            </p:cNvSpPr>
            <p:nvPr/>
          </p:nvSpPr>
          <p:spPr bwMode="auto">
            <a:xfrm>
              <a:off x="246878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n2</a:t>
              </a:r>
              <a:endParaRPr lang="nl-NL" sz="1400" dirty="0"/>
            </a:p>
          </p:txBody>
        </p:sp>
        <p:sp>
          <p:nvSpPr>
            <p:cNvPr id="8" name="Line 97"/>
            <p:cNvSpPr>
              <a:spLocks noChangeShapeType="1"/>
            </p:cNvSpPr>
            <p:nvPr/>
          </p:nvSpPr>
          <p:spPr bwMode="auto">
            <a:xfrm flipV="1">
              <a:off x="2719230"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9" name="Oval 98"/>
            <p:cNvSpPr>
              <a:spLocks noChangeArrowheads="1"/>
            </p:cNvSpPr>
            <p:nvPr/>
          </p:nvSpPr>
          <p:spPr bwMode="auto">
            <a:xfrm>
              <a:off x="246878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0" name="Rectangle 99"/>
            <p:cNvSpPr>
              <a:spLocks noChangeArrowheads="1"/>
            </p:cNvSpPr>
            <p:nvPr/>
          </p:nvSpPr>
          <p:spPr bwMode="auto">
            <a:xfrm>
              <a:off x="3344597"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n3</a:t>
              </a:r>
              <a:endParaRPr lang="nl-NL" sz="1400" dirty="0"/>
            </a:p>
          </p:txBody>
        </p:sp>
        <p:sp>
          <p:nvSpPr>
            <p:cNvPr id="11" name="Line 100"/>
            <p:cNvSpPr>
              <a:spLocks noChangeShapeType="1"/>
            </p:cNvSpPr>
            <p:nvPr/>
          </p:nvSpPr>
          <p:spPr bwMode="auto">
            <a:xfrm flipV="1">
              <a:off x="3595043"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2" name="Oval 101"/>
            <p:cNvSpPr>
              <a:spLocks noChangeArrowheads="1"/>
            </p:cNvSpPr>
            <p:nvPr/>
          </p:nvSpPr>
          <p:spPr bwMode="auto">
            <a:xfrm>
              <a:off x="3344597"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3" name="Rectangle 102"/>
            <p:cNvSpPr>
              <a:spLocks noChangeArrowheads="1"/>
            </p:cNvSpPr>
            <p:nvPr/>
          </p:nvSpPr>
          <p:spPr bwMode="auto">
            <a:xfrm>
              <a:off x="415592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n4</a:t>
              </a:r>
              <a:endParaRPr lang="nl-NL" sz="1400" dirty="0"/>
            </a:p>
          </p:txBody>
        </p:sp>
        <p:sp>
          <p:nvSpPr>
            <p:cNvPr id="14" name="Line 103"/>
            <p:cNvSpPr>
              <a:spLocks noChangeShapeType="1"/>
            </p:cNvSpPr>
            <p:nvPr/>
          </p:nvSpPr>
          <p:spPr bwMode="auto">
            <a:xfrm flipV="1">
              <a:off x="4406371"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5" name="Oval 104"/>
            <p:cNvSpPr>
              <a:spLocks noChangeArrowheads="1"/>
            </p:cNvSpPr>
            <p:nvPr/>
          </p:nvSpPr>
          <p:spPr bwMode="auto">
            <a:xfrm>
              <a:off x="415592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6" name="Line 105"/>
            <p:cNvSpPr>
              <a:spLocks noChangeShapeType="1"/>
            </p:cNvSpPr>
            <p:nvPr/>
          </p:nvSpPr>
          <p:spPr bwMode="auto">
            <a:xfrm flipH="1">
              <a:off x="1907902" y="1542771"/>
              <a:ext cx="998787" cy="115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 name="Line 106"/>
            <p:cNvSpPr>
              <a:spLocks noChangeShapeType="1"/>
            </p:cNvSpPr>
            <p:nvPr/>
          </p:nvSpPr>
          <p:spPr bwMode="auto">
            <a:xfrm>
              <a:off x="3436077" y="1589885"/>
              <a:ext cx="970294" cy="11087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8" name="Line 107"/>
            <p:cNvSpPr>
              <a:spLocks noChangeShapeType="1"/>
            </p:cNvSpPr>
            <p:nvPr/>
          </p:nvSpPr>
          <p:spPr bwMode="auto">
            <a:xfrm flipH="1">
              <a:off x="2782216" y="1607161"/>
              <a:ext cx="311933"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9" name="Line 108"/>
            <p:cNvSpPr>
              <a:spLocks noChangeShapeType="1"/>
            </p:cNvSpPr>
            <p:nvPr/>
          </p:nvSpPr>
          <p:spPr bwMode="auto">
            <a:xfrm>
              <a:off x="3281610" y="1607161"/>
              <a:ext cx="374920"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20" name="Text Box 109"/>
            <p:cNvSpPr txBox="1">
              <a:spLocks noChangeArrowheads="1"/>
            </p:cNvSpPr>
            <p:nvPr/>
          </p:nvSpPr>
          <p:spPr bwMode="auto">
            <a:xfrm>
              <a:off x="2081865" y="1699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a:solidFill>
                    <a:srgbClr val="000000"/>
                  </a:solidFill>
                  <a:latin typeface="Symbol" panose="05050102010706020507" pitchFamily="18" charset="2"/>
                  <a:ea typeface="굴림" panose="020B0600000101010101" pitchFamily="34" charset="-127"/>
                </a:rPr>
                <a:t>l1</a:t>
              </a:r>
              <a:endParaRPr lang="nl-NL" sz="1400" dirty="0"/>
            </a:p>
          </p:txBody>
        </p:sp>
        <p:sp>
          <p:nvSpPr>
            <p:cNvPr id="21" name="Text Box 110"/>
            <p:cNvSpPr txBox="1">
              <a:spLocks noChangeArrowheads="1"/>
            </p:cNvSpPr>
            <p:nvPr/>
          </p:nvSpPr>
          <p:spPr bwMode="auto">
            <a:xfrm>
              <a:off x="2594757" y="199193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22" name="Text Box 111"/>
            <p:cNvSpPr txBox="1">
              <a:spLocks noChangeArrowheads="1"/>
            </p:cNvSpPr>
            <p:nvPr/>
          </p:nvSpPr>
          <p:spPr bwMode="auto">
            <a:xfrm>
              <a:off x="3157136" y="205632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23" name="Text Box 112"/>
            <p:cNvSpPr txBox="1">
              <a:spLocks noChangeArrowheads="1"/>
            </p:cNvSpPr>
            <p:nvPr/>
          </p:nvSpPr>
          <p:spPr bwMode="auto">
            <a:xfrm>
              <a:off x="3843990" y="1864727"/>
              <a:ext cx="356924" cy="30782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24" name="Text Box 109"/>
            <p:cNvSpPr txBox="1">
              <a:spLocks noChangeArrowheads="1"/>
            </p:cNvSpPr>
            <p:nvPr/>
          </p:nvSpPr>
          <p:spPr bwMode="auto">
            <a:xfrm>
              <a:off x="1645694" y="3272719"/>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5" name="Text Box 109"/>
            <p:cNvSpPr txBox="1">
              <a:spLocks noChangeArrowheads="1"/>
            </p:cNvSpPr>
            <p:nvPr/>
          </p:nvSpPr>
          <p:spPr bwMode="auto">
            <a:xfrm>
              <a:off x="2540992" y="3265193"/>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6" name="Text Box 109"/>
            <p:cNvSpPr txBox="1">
              <a:spLocks noChangeArrowheads="1"/>
            </p:cNvSpPr>
            <p:nvPr/>
          </p:nvSpPr>
          <p:spPr bwMode="auto">
            <a:xfrm>
              <a:off x="3359769" y="3302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7" name="Text Box 109"/>
            <p:cNvSpPr txBox="1">
              <a:spLocks noChangeArrowheads="1"/>
            </p:cNvSpPr>
            <p:nvPr/>
          </p:nvSpPr>
          <p:spPr bwMode="auto">
            <a:xfrm>
              <a:off x="4209154" y="3250141"/>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grpSp>
      <p:sp>
        <p:nvSpPr>
          <p:cNvPr id="29" name="TextBox 28"/>
          <p:cNvSpPr txBox="1"/>
          <p:nvPr/>
        </p:nvSpPr>
        <p:spPr>
          <a:xfrm>
            <a:off x="4232172" y="715973"/>
            <a:ext cx="7303008" cy="5570756"/>
          </a:xfrm>
          <a:prstGeom prst="rect">
            <a:avLst/>
          </a:prstGeom>
          <a:noFill/>
        </p:spPr>
        <p:txBody>
          <a:bodyPr wrap="square" rtlCol="0">
            <a:spAutoFit/>
          </a:bodyPr>
          <a:lstStyle/>
          <a:p>
            <a:r>
              <a:rPr lang="en-US" sz="2800" dirty="0" smtClean="0"/>
              <a:t>A substantive aspect of the common factor model: interpretation (you bring to the model!)</a:t>
            </a:r>
          </a:p>
          <a:p>
            <a:endParaRPr lang="en-US" dirty="0"/>
          </a:p>
          <a:p>
            <a:r>
              <a:rPr lang="en-US" sz="2400" dirty="0" smtClean="0"/>
              <a:t>Strong realistic view of the latent variable N:</a:t>
            </a:r>
          </a:p>
          <a:p>
            <a:endParaRPr lang="en-US" sz="2400" dirty="0"/>
          </a:p>
          <a:p>
            <a:r>
              <a:rPr lang="en-US" sz="2400" dirty="0" smtClean="0"/>
              <a:t>N is </a:t>
            </a:r>
            <a:r>
              <a:rPr lang="en-US" sz="2400" b="1" dirty="0" smtClean="0"/>
              <a:t>a real, causal, </a:t>
            </a:r>
            <a:r>
              <a:rPr lang="en-US" sz="2400" b="1" dirty="0" err="1" smtClean="0"/>
              <a:t>unidimensional</a:t>
            </a:r>
            <a:r>
              <a:rPr lang="en-US" sz="2400" b="1" dirty="0" smtClean="0"/>
              <a:t> </a:t>
            </a:r>
            <a:r>
              <a:rPr lang="en-US" sz="2400" dirty="0" smtClean="0"/>
              <a:t>source of individual differences. It </a:t>
            </a:r>
            <a:r>
              <a:rPr lang="en-US" sz="2400" b="1" dirty="0" smtClean="0"/>
              <a:t>exists beyond the realm of the indicator set</a:t>
            </a:r>
            <a:r>
              <a:rPr lang="en-US" sz="2400" dirty="0" smtClean="0"/>
              <a:t>, and is not dependent on any given indicator set.</a:t>
            </a:r>
          </a:p>
          <a:p>
            <a:endParaRPr lang="en-US" sz="2400" dirty="0" smtClean="0"/>
          </a:p>
          <a:p>
            <a:r>
              <a:rPr lang="en-US" sz="2400" dirty="0" smtClean="0"/>
              <a:t>Causal - part I: </a:t>
            </a:r>
            <a:r>
              <a:rPr lang="en-US" sz="2400" b="1" dirty="0" smtClean="0"/>
              <a:t>The position of N determines causally the response to the items.</a:t>
            </a:r>
            <a:r>
              <a:rPr lang="en-US" sz="2400" dirty="0" smtClean="0"/>
              <a:t> </a:t>
            </a:r>
            <a:r>
              <a:rPr lang="en-US" sz="2400" b="1" dirty="0" smtClean="0"/>
              <a:t>N is the only direct cause of systematic variation in the items</a:t>
            </a:r>
            <a:r>
              <a:rPr lang="en-US" sz="2400" dirty="0" smtClean="0"/>
              <a:t>. I.e., if you condition on N, then the correlations among the items are zero: local independence.</a:t>
            </a:r>
          </a:p>
          <a:p>
            <a:r>
              <a:rPr lang="en-US" dirty="0" smtClean="0"/>
              <a:t> </a:t>
            </a:r>
            <a:endParaRPr lang="en-US" dirty="0"/>
          </a:p>
        </p:txBody>
      </p:sp>
      <p:sp>
        <p:nvSpPr>
          <p:cNvPr id="30" name="TextBox 29"/>
          <p:cNvSpPr txBox="1"/>
          <p:nvPr/>
        </p:nvSpPr>
        <p:spPr>
          <a:xfrm>
            <a:off x="385483" y="5280212"/>
            <a:ext cx="3325905" cy="1015663"/>
          </a:xfrm>
          <a:prstGeom prst="rect">
            <a:avLst/>
          </a:prstGeom>
          <a:noFill/>
        </p:spPr>
        <p:txBody>
          <a:bodyPr wrap="square" rtlCol="0">
            <a:spAutoFit/>
          </a:bodyPr>
          <a:lstStyle/>
          <a:p>
            <a:r>
              <a:rPr lang="en-US" sz="2000" dirty="0" smtClean="0"/>
              <a:t>Reflective indicators:</a:t>
            </a:r>
          </a:p>
          <a:p>
            <a:r>
              <a:rPr lang="en-US" sz="2000" dirty="0" smtClean="0"/>
              <a:t>They reflect the causal action of the latent variable N</a:t>
            </a:r>
            <a:endParaRPr lang="en-US" sz="2000" dirty="0"/>
          </a:p>
        </p:txBody>
      </p:sp>
    </p:spTree>
    <p:extLst>
      <p:ext uri="{BB962C8B-B14F-4D97-AF65-F5344CB8AC3E}">
        <p14:creationId xmlns:p14="http://schemas.microsoft.com/office/powerpoint/2010/main" val="2425846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597182" y="1365504"/>
            <a:ext cx="3072610" cy="3035808"/>
            <a:chOff x="1645694" y="1011936"/>
            <a:chExt cx="3072610" cy="3035808"/>
          </a:xfrm>
        </p:grpSpPr>
        <p:sp>
          <p:nvSpPr>
            <p:cNvPr id="3" name="Oval 92"/>
            <p:cNvSpPr>
              <a:spLocks noChangeArrowheads="1"/>
            </p:cNvSpPr>
            <p:nvPr/>
          </p:nvSpPr>
          <p:spPr bwMode="auto">
            <a:xfrm>
              <a:off x="2843703" y="1011936"/>
              <a:ext cx="625366" cy="577950"/>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dirty="0" smtClean="0">
                  <a:solidFill>
                    <a:srgbClr val="000000"/>
                  </a:solidFill>
                  <a:latin typeface="Symbol" panose="05050102010706020507" pitchFamily="18" charset="2"/>
                  <a:ea typeface="굴림" panose="020B0600000101010101" pitchFamily="34" charset="-127"/>
                </a:rPr>
                <a:t>N</a:t>
              </a:r>
              <a:endParaRPr lang="nl-NL" dirty="0"/>
            </a:p>
          </p:txBody>
        </p:sp>
        <p:sp>
          <p:nvSpPr>
            <p:cNvPr id="4" name="Rectangle 93"/>
            <p:cNvSpPr>
              <a:spLocks noChangeArrowheads="1"/>
            </p:cNvSpPr>
            <p:nvPr/>
          </p:nvSpPr>
          <p:spPr bwMode="auto">
            <a:xfrm>
              <a:off x="1657456"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n1</a:t>
              </a:r>
              <a:endParaRPr lang="nl-NL" sz="1400" dirty="0"/>
            </a:p>
          </p:txBody>
        </p:sp>
        <p:sp>
          <p:nvSpPr>
            <p:cNvPr id="5" name="Line 94"/>
            <p:cNvSpPr>
              <a:spLocks noChangeShapeType="1"/>
            </p:cNvSpPr>
            <p:nvPr/>
          </p:nvSpPr>
          <p:spPr bwMode="auto">
            <a:xfrm flipV="1">
              <a:off x="1907902"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 name="Oval 95"/>
            <p:cNvSpPr>
              <a:spLocks noChangeArrowheads="1"/>
            </p:cNvSpPr>
            <p:nvPr/>
          </p:nvSpPr>
          <p:spPr bwMode="auto">
            <a:xfrm>
              <a:off x="1657456"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7" name="Rectangle 96"/>
            <p:cNvSpPr>
              <a:spLocks noChangeArrowheads="1"/>
            </p:cNvSpPr>
            <p:nvPr/>
          </p:nvSpPr>
          <p:spPr bwMode="auto">
            <a:xfrm>
              <a:off x="246878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n2</a:t>
              </a:r>
              <a:endParaRPr lang="nl-NL" sz="1400" dirty="0"/>
            </a:p>
          </p:txBody>
        </p:sp>
        <p:sp>
          <p:nvSpPr>
            <p:cNvPr id="8" name="Line 97"/>
            <p:cNvSpPr>
              <a:spLocks noChangeShapeType="1"/>
            </p:cNvSpPr>
            <p:nvPr/>
          </p:nvSpPr>
          <p:spPr bwMode="auto">
            <a:xfrm flipV="1">
              <a:off x="2719230"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9" name="Oval 98"/>
            <p:cNvSpPr>
              <a:spLocks noChangeArrowheads="1"/>
            </p:cNvSpPr>
            <p:nvPr/>
          </p:nvSpPr>
          <p:spPr bwMode="auto">
            <a:xfrm>
              <a:off x="246878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0" name="Rectangle 99"/>
            <p:cNvSpPr>
              <a:spLocks noChangeArrowheads="1"/>
            </p:cNvSpPr>
            <p:nvPr/>
          </p:nvSpPr>
          <p:spPr bwMode="auto">
            <a:xfrm>
              <a:off x="3344597"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n3</a:t>
              </a:r>
              <a:endParaRPr lang="nl-NL" sz="1400" dirty="0"/>
            </a:p>
          </p:txBody>
        </p:sp>
        <p:sp>
          <p:nvSpPr>
            <p:cNvPr id="11" name="Line 100"/>
            <p:cNvSpPr>
              <a:spLocks noChangeShapeType="1"/>
            </p:cNvSpPr>
            <p:nvPr/>
          </p:nvSpPr>
          <p:spPr bwMode="auto">
            <a:xfrm flipV="1">
              <a:off x="3595043"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2" name="Oval 101"/>
            <p:cNvSpPr>
              <a:spLocks noChangeArrowheads="1"/>
            </p:cNvSpPr>
            <p:nvPr/>
          </p:nvSpPr>
          <p:spPr bwMode="auto">
            <a:xfrm>
              <a:off x="3344597"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3" name="Rectangle 102"/>
            <p:cNvSpPr>
              <a:spLocks noChangeArrowheads="1"/>
            </p:cNvSpPr>
            <p:nvPr/>
          </p:nvSpPr>
          <p:spPr bwMode="auto">
            <a:xfrm>
              <a:off x="415592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n4</a:t>
              </a:r>
              <a:endParaRPr lang="nl-NL" sz="1400" dirty="0"/>
            </a:p>
          </p:txBody>
        </p:sp>
        <p:sp>
          <p:nvSpPr>
            <p:cNvPr id="14" name="Line 103"/>
            <p:cNvSpPr>
              <a:spLocks noChangeShapeType="1"/>
            </p:cNvSpPr>
            <p:nvPr/>
          </p:nvSpPr>
          <p:spPr bwMode="auto">
            <a:xfrm flipV="1">
              <a:off x="4406371"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5" name="Oval 104"/>
            <p:cNvSpPr>
              <a:spLocks noChangeArrowheads="1"/>
            </p:cNvSpPr>
            <p:nvPr/>
          </p:nvSpPr>
          <p:spPr bwMode="auto">
            <a:xfrm>
              <a:off x="415592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6" name="Line 105"/>
            <p:cNvSpPr>
              <a:spLocks noChangeShapeType="1"/>
            </p:cNvSpPr>
            <p:nvPr/>
          </p:nvSpPr>
          <p:spPr bwMode="auto">
            <a:xfrm flipH="1">
              <a:off x="1907902" y="1542771"/>
              <a:ext cx="998787" cy="115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 name="Line 106"/>
            <p:cNvSpPr>
              <a:spLocks noChangeShapeType="1"/>
            </p:cNvSpPr>
            <p:nvPr/>
          </p:nvSpPr>
          <p:spPr bwMode="auto">
            <a:xfrm>
              <a:off x="3436077" y="1589885"/>
              <a:ext cx="970294" cy="11087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8" name="Line 107"/>
            <p:cNvSpPr>
              <a:spLocks noChangeShapeType="1"/>
            </p:cNvSpPr>
            <p:nvPr/>
          </p:nvSpPr>
          <p:spPr bwMode="auto">
            <a:xfrm flipH="1">
              <a:off x="2782216" y="1607161"/>
              <a:ext cx="311933"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9" name="Line 108"/>
            <p:cNvSpPr>
              <a:spLocks noChangeShapeType="1"/>
            </p:cNvSpPr>
            <p:nvPr/>
          </p:nvSpPr>
          <p:spPr bwMode="auto">
            <a:xfrm>
              <a:off x="3281610" y="1607161"/>
              <a:ext cx="374920"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20" name="Text Box 109"/>
            <p:cNvSpPr txBox="1">
              <a:spLocks noChangeArrowheads="1"/>
            </p:cNvSpPr>
            <p:nvPr/>
          </p:nvSpPr>
          <p:spPr bwMode="auto">
            <a:xfrm>
              <a:off x="2081865" y="1699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a:solidFill>
                    <a:srgbClr val="000000"/>
                  </a:solidFill>
                  <a:latin typeface="Symbol" panose="05050102010706020507" pitchFamily="18" charset="2"/>
                  <a:ea typeface="굴림" panose="020B0600000101010101" pitchFamily="34" charset="-127"/>
                </a:rPr>
                <a:t>l1</a:t>
              </a:r>
              <a:endParaRPr lang="nl-NL" sz="1400" dirty="0"/>
            </a:p>
          </p:txBody>
        </p:sp>
        <p:sp>
          <p:nvSpPr>
            <p:cNvPr id="21" name="Text Box 110"/>
            <p:cNvSpPr txBox="1">
              <a:spLocks noChangeArrowheads="1"/>
            </p:cNvSpPr>
            <p:nvPr/>
          </p:nvSpPr>
          <p:spPr bwMode="auto">
            <a:xfrm>
              <a:off x="2594757" y="199193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22" name="Text Box 111"/>
            <p:cNvSpPr txBox="1">
              <a:spLocks noChangeArrowheads="1"/>
            </p:cNvSpPr>
            <p:nvPr/>
          </p:nvSpPr>
          <p:spPr bwMode="auto">
            <a:xfrm>
              <a:off x="3157136" y="205632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23" name="Text Box 112"/>
            <p:cNvSpPr txBox="1">
              <a:spLocks noChangeArrowheads="1"/>
            </p:cNvSpPr>
            <p:nvPr/>
          </p:nvSpPr>
          <p:spPr bwMode="auto">
            <a:xfrm>
              <a:off x="3843990" y="1864727"/>
              <a:ext cx="356924" cy="30782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24" name="Text Box 109"/>
            <p:cNvSpPr txBox="1">
              <a:spLocks noChangeArrowheads="1"/>
            </p:cNvSpPr>
            <p:nvPr/>
          </p:nvSpPr>
          <p:spPr bwMode="auto">
            <a:xfrm>
              <a:off x="1645694" y="3272719"/>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5" name="Text Box 109"/>
            <p:cNvSpPr txBox="1">
              <a:spLocks noChangeArrowheads="1"/>
            </p:cNvSpPr>
            <p:nvPr/>
          </p:nvSpPr>
          <p:spPr bwMode="auto">
            <a:xfrm>
              <a:off x="2540992" y="3265193"/>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6" name="Text Box 109"/>
            <p:cNvSpPr txBox="1">
              <a:spLocks noChangeArrowheads="1"/>
            </p:cNvSpPr>
            <p:nvPr/>
          </p:nvSpPr>
          <p:spPr bwMode="auto">
            <a:xfrm>
              <a:off x="3359769" y="3302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7" name="Text Box 109"/>
            <p:cNvSpPr txBox="1">
              <a:spLocks noChangeArrowheads="1"/>
            </p:cNvSpPr>
            <p:nvPr/>
          </p:nvSpPr>
          <p:spPr bwMode="auto">
            <a:xfrm>
              <a:off x="4209154" y="3250141"/>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grpSp>
      <p:sp>
        <p:nvSpPr>
          <p:cNvPr id="29" name="TextBox 28"/>
          <p:cNvSpPr txBox="1"/>
          <p:nvPr/>
        </p:nvSpPr>
        <p:spPr>
          <a:xfrm>
            <a:off x="4232172" y="715973"/>
            <a:ext cx="7303008" cy="2585323"/>
          </a:xfrm>
          <a:prstGeom prst="rect">
            <a:avLst/>
          </a:prstGeom>
          <a:noFill/>
        </p:spPr>
        <p:txBody>
          <a:bodyPr wrap="square" rtlCol="0">
            <a:spAutoFit/>
          </a:bodyPr>
          <a:lstStyle/>
          <a:p>
            <a:endParaRPr lang="en-US" sz="2400" dirty="0" smtClean="0"/>
          </a:p>
          <a:p>
            <a:r>
              <a:rPr lang="en-US" sz="2400" dirty="0" smtClean="0"/>
              <a:t>Causal - part I: </a:t>
            </a:r>
            <a:r>
              <a:rPr lang="en-US" sz="2400" b="1" dirty="0" smtClean="0"/>
              <a:t>The position of N determines causally the response to the items.</a:t>
            </a:r>
            <a:r>
              <a:rPr lang="en-US" sz="2400" dirty="0" smtClean="0"/>
              <a:t> </a:t>
            </a:r>
            <a:r>
              <a:rPr lang="en-US" sz="2400" b="1" dirty="0" smtClean="0"/>
              <a:t>N is the only direct cause of systematic variation in the items</a:t>
            </a:r>
            <a:r>
              <a:rPr lang="en-US" sz="2400" dirty="0" smtClean="0"/>
              <a:t>. I.e., if you condition on N, then the correlations among the items are zero: local independence (as it is called in psychometrics).</a:t>
            </a:r>
          </a:p>
          <a:p>
            <a:r>
              <a:rPr lang="en-US" dirty="0" smtClean="0"/>
              <a:t> </a:t>
            </a:r>
            <a:endParaRPr lang="en-US" dirty="0"/>
          </a:p>
        </p:txBody>
      </p:sp>
      <p:sp>
        <p:nvSpPr>
          <p:cNvPr id="30" name="TextBox 29"/>
          <p:cNvSpPr txBox="1"/>
          <p:nvPr/>
        </p:nvSpPr>
        <p:spPr>
          <a:xfrm>
            <a:off x="385483" y="5280212"/>
            <a:ext cx="3325905" cy="1015663"/>
          </a:xfrm>
          <a:prstGeom prst="rect">
            <a:avLst/>
          </a:prstGeom>
          <a:noFill/>
        </p:spPr>
        <p:txBody>
          <a:bodyPr wrap="square" rtlCol="0">
            <a:spAutoFit/>
          </a:bodyPr>
          <a:lstStyle/>
          <a:p>
            <a:r>
              <a:rPr lang="en-US" sz="2000" dirty="0" smtClean="0"/>
              <a:t>Reflective indicators:</a:t>
            </a:r>
          </a:p>
          <a:p>
            <a:r>
              <a:rPr lang="en-US" sz="2000" dirty="0" smtClean="0"/>
              <a:t>They reflect the causal action of the latent variable N</a:t>
            </a:r>
            <a:endParaRPr lang="en-US" sz="2000" dirty="0"/>
          </a:p>
        </p:txBody>
      </p:sp>
      <p:cxnSp>
        <p:nvCxnSpPr>
          <p:cNvPr id="31" name="Curved Connector 30"/>
          <p:cNvCxnSpPr/>
          <p:nvPr/>
        </p:nvCxnSpPr>
        <p:spPr>
          <a:xfrm rot="16200000" flipH="1">
            <a:off x="1702211" y="3557741"/>
            <a:ext cx="12700" cy="1687141"/>
          </a:xfrm>
          <a:prstGeom prst="curvedConnector3">
            <a:avLst>
              <a:gd name="adj1" fmla="val 1800000"/>
            </a:avLst>
          </a:prstGeom>
          <a:ln>
            <a:solidFill>
              <a:srgbClr val="FF0000"/>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676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4259177" y="983492"/>
            <a:ext cx="7303008" cy="4832092"/>
          </a:xfrm>
          <a:prstGeom prst="rect">
            <a:avLst/>
          </a:prstGeom>
          <a:noFill/>
        </p:spPr>
        <p:txBody>
          <a:bodyPr wrap="square" rtlCol="0">
            <a:spAutoFit/>
          </a:bodyPr>
          <a:lstStyle/>
          <a:p>
            <a:r>
              <a:rPr lang="en-US" sz="2800" dirty="0" smtClean="0"/>
              <a:t>A substantive aspect of the common factor model: interpretation (you bring to the model).</a:t>
            </a:r>
          </a:p>
          <a:p>
            <a:endParaRPr lang="en-US" sz="2800" dirty="0" smtClean="0"/>
          </a:p>
          <a:p>
            <a:r>
              <a:rPr lang="en-US" sz="2800" dirty="0" smtClean="0"/>
              <a:t>Causal part II: The relationship between any external variable (latent or observed) and the indicators is </a:t>
            </a:r>
            <a:r>
              <a:rPr lang="en-US" sz="2800" b="1" dirty="0" smtClean="0"/>
              <a:t>mediated by the common factor N</a:t>
            </a:r>
            <a:r>
              <a:rPr lang="en-US" sz="2800" dirty="0" smtClean="0"/>
              <a:t>: essence of “measurement invariance”. </a:t>
            </a:r>
          </a:p>
          <a:p>
            <a:endParaRPr lang="en-US" sz="2800" dirty="0"/>
          </a:p>
          <a:p>
            <a:r>
              <a:rPr lang="en-US" sz="2800" dirty="0" smtClean="0"/>
              <a:t>If you condition on N, then the correlation between the external variables and the indicators is zero. </a:t>
            </a:r>
          </a:p>
        </p:txBody>
      </p:sp>
      <p:grpSp>
        <p:nvGrpSpPr>
          <p:cNvPr id="38" name="Group 37"/>
          <p:cNvGrpSpPr/>
          <p:nvPr/>
        </p:nvGrpSpPr>
        <p:grpSpPr>
          <a:xfrm>
            <a:off x="134230" y="810768"/>
            <a:ext cx="3633985" cy="5004816"/>
            <a:chOff x="134230" y="810768"/>
            <a:chExt cx="3633985" cy="5004816"/>
          </a:xfrm>
        </p:grpSpPr>
        <p:grpSp>
          <p:nvGrpSpPr>
            <p:cNvPr id="28" name="Group 27"/>
            <p:cNvGrpSpPr/>
            <p:nvPr/>
          </p:nvGrpSpPr>
          <p:grpSpPr>
            <a:xfrm>
              <a:off x="572798" y="2779776"/>
              <a:ext cx="3072610" cy="3035808"/>
              <a:chOff x="1645694" y="1011936"/>
              <a:chExt cx="3072610" cy="3035808"/>
            </a:xfrm>
          </p:grpSpPr>
          <p:sp>
            <p:nvSpPr>
              <p:cNvPr id="3" name="Oval 92"/>
              <p:cNvSpPr>
                <a:spLocks noChangeArrowheads="1"/>
              </p:cNvSpPr>
              <p:nvPr/>
            </p:nvSpPr>
            <p:spPr bwMode="auto">
              <a:xfrm>
                <a:off x="2843703" y="1011936"/>
                <a:ext cx="625366" cy="577950"/>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dirty="0" smtClean="0">
                    <a:solidFill>
                      <a:srgbClr val="000000"/>
                    </a:solidFill>
                    <a:latin typeface="Symbol" panose="05050102010706020507" pitchFamily="18" charset="2"/>
                    <a:ea typeface="굴림" panose="020B0600000101010101" pitchFamily="34" charset="-127"/>
                  </a:rPr>
                  <a:t>N</a:t>
                </a:r>
                <a:endParaRPr lang="nl-NL" dirty="0"/>
              </a:p>
            </p:txBody>
          </p:sp>
          <p:sp>
            <p:nvSpPr>
              <p:cNvPr id="4" name="Rectangle 93"/>
              <p:cNvSpPr>
                <a:spLocks noChangeArrowheads="1"/>
              </p:cNvSpPr>
              <p:nvPr/>
            </p:nvSpPr>
            <p:spPr bwMode="auto">
              <a:xfrm>
                <a:off x="1657456"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n1</a:t>
                </a:r>
                <a:endParaRPr lang="nl-NL" sz="1400" dirty="0"/>
              </a:p>
            </p:txBody>
          </p:sp>
          <p:sp>
            <p:nvSpPr>
              <p:cNvPr id="5" name="Line 94"/>
              <p:cNvSpPr>
                <a:spLocks noChangeShapeType="1"/>
              </p:cNvSpPr>
              <p:nvPr/>
            </p:nvSpPr>
            <p:spPr bwMode="auto">
              <a:xfrm flipV="1">
                <a:off x="1907902"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 name="Oval 95"/>
              <p:cNvSpPr>
                <a:spLocks noChangeArrowheads="1"/>
              </p:cNvSpPr>
              <p:nvPr/>
            </p:nvSpPr>
            <p:spPr bwMode="auto">
              <a:xfrm>
                <a:off x="1657456"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7" name="Rectangle 96"/>
              <p:cNvSpPr>
                <a:spLocks noChangeArrowheads="1"/>
              </p:cNvSpPr>
              <p:nvPr/>
            </p:nvSpPr>
            <p:spPr bwMode="auto">
              <a:xfrm>
                <a:off x="246878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n2</a:t>
                </a:r>
                <a:endParaRPr lang="nl-NL" sz="1400" dirty="0"/>
              </a:p>
            </p:txBody>
          </p:sp>
          <p:sp>
            <p:nvSpPr>
              <p:cNvPr id="8" name="Line 97"/>
              <p:cNvSpPr>
                <a:spLocks noChangeShapeType="1"/>
              </p:cNvSpPr>
              <p:nvPr/>
            </p:nvSpPr>
            <p:spPr bwMode="auto">
              <a:xfrm flipV="1">
                <a:off x="2719230"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9" name="Oval 98"/>
              <p:cNvSpPr>
                <a:spLocks noChangeArrowheads="1"/>
              </p:cNvSpPr>
              <p:nvPr/>
            </p:nvSpPr>
            <p:spPr bwMode="auto">
              <a:xfrm>
                <a:off x="246878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0" name="Rectangle 99"/>
              <p:cNvSpPr>
                <a:spLocks noChangeArrowheads="1"/>
              </p:cNvSpPr>
              <p:nvPr/>
            </p:nvSpPr>
            <p:spPr bwMode="auto">
              <a:xfrm>
                <a:off x="3344597"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n3</a:t>
                </a:r>
                <a:endParaRPr lang="nl-NL" sz="1400" dirty="0"/>
              </a:p>
            </p:txBody>
          </p:sp>
          <p:sp>
            <p:nvSpPr>
              <p:cNvPr id="11" name="Line 100"/>
              <p:cNvSpPr>
                <a:spLocks noChangeShapeType="1"/>
              </p:cNvSpPr>
              <p:nvPr/>
            </p:nvSpPr>
            <p:spPr bwMode="auto">
              <a:xfrm flipV="1">
                <a:off x="3595043"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2" name="Oval 101"/>
              <p:cNvSpPr>
                <a:spLocks noChangeArrowheads="1"/>
              </p:cNvSpPr>
              <p:nvPr/>
            </p:nvSpPr>
            <p:spPr bwMode="auto">
              <a:xfrm>
                <a:off x="3344597"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3" name="Rectangle 102"/>
              <p:cNvSpPr>
                <a:spLocks noChangeArrowheads="1"/>
              </p:cNvSpPr>
              <p:nvPr/>
            </p:nvSpPr>
            <p:spPr bwMode="auto">
              <a:xfrm>
                <a:off x="415592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n4</a:t>
                </a:r>
                <a:endParaRPr lang="nl-NL" sz="1400" dirty="0"/>
              </a:p>
            </p:txBody>
          </p:sp>
          <p:sp>
            <p:nvSpPr>
              <p:cNvPr id="14" name="Line 103"/>
              <p:cNvSpPr>
                <a:spLocks noChangeShapeType="1"/>
              </p:cNvSpPr>
              <p:nvPr/>
            </p:nvSpPr>
            <p:spPr bwMode="auto">
              <a:xfrm flipV="1">
                <a:off x="4406371"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5" name="Oval 104"/>
              <p:cNvSpPr>
                <a:spLocks noChangeArrowheads="1"/>
              </p:cNvSpPr>
              <p:nvPr/>
            </p:nvSpPr>
            <p:spPr bwMode="auto">
              <a:xfrm>
                <a:off x="415592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6" name="Line 105"/>
              <p:cNvSpPr>
                <a:spLocks noChangeShapeType="1"/>
              </p:cNvSpPr>
              <p:nvPr/>
            </p:nvSpPr>
            <p:spPr bwMode="auto">
              <a:xfrm flipH="1">
                <a:off x="1907902" y="1542771"/>
                <a:ext cx="998787" cy="115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 name="Line 106"/>
              <p:cNvSpPr>
                <a:spLocks noChangeShapeType="1"/>
              </p:cNvSpPr>
              <p:nvPr/>
            </p:nvSpPr>
            <p:spPr bwMode="auto">
              <a:xfrm>
                <a:off x="3436077" y="1589885"/>
                <a:ext cx="970294" cy="11087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8" name="Line 107"/>
              <p:cNvSpPr>
                <a:spLocks noChangeShapeType="1"/>
              </p:cNvSpPr>
              <p:nvPr/>
            </p:nvSpPr>
            <p:spPr bwMode="auto">
              <a:xfrm flipH="1">
                <a:off x="2782216" y="1607161"/>
                <a:ext cx="311933"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9" name="Line 108"/>
              <p:cNvSpPr>
                <a:spLocks noChangeShapeType="1"/>
              </p:cNvSpPr>
              <p:nvPr/>
            </p:nvSpPr>
            <p:spPr bwMode="auto">
              <a:xfrm>
                <a:off x="3281610" y="1607161"/>
                <a:ext cx="374920"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20" name="Text Box 109"/>
              <p:cNvSpPr txBox="1">
                <a:spLocks noChangeArrowheads="1"/>
              </p:cNvSpPr>
              <p:nvPr/>
            </p:nvSpPr>
            <p:spPr bwMode="auto">
              <a:xfrm>
                <a:off x="2081865" y="1699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a:solidFill>
                      <a:srgbClr val="000000"/>
                    </a:solidFill>
                    <a:latin typeface="Symbol" panose="05050102010706020507" pitchFamily="18" charset="2"/>
                    <a:ea typeface="굴림" panose="020B0600000101010101" pitchFamily="34" charset="-127"/>
                  </a:rPr>
                  <a:t>l1</a:t>
                </a:r>
                <a:endParaRPr lang="nl-NL" sz="1400" dirty="0"/>
              </a:p>
            </p:txBody>
          </p:sp>
          <p:sp>
            <p:nvSpPr>
              <p:cNvPr id="21" name="Text Box 110"/>
              <p:cNvSpPr txBox="1">
                <a:spLocks noChangeArrowheads="1"/>
              </p:cNvSpPr>
              <p:nvPr/>
            </p:nvSpPr>
            <p:spPr bwMode="auto">
              <a:xfrm>
                <a:off x="2594757" y="199193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22" name="Text Box 111"/>
              <p:cNvSpPr txBox="1">
                <a:spLocks noChangeArrowheads="1"/>
              </p:cNvSpPr>
              <p:nvPr/>
            </p:nvSpPr>
            <p:spPr bwMode="auto">
              <a:xfrm>
                <a:off x="3157136" y="205632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23" name="Text Box 112"/>
              <p:cNvSpPr txBox="1">
                <a:spLocks noChangeArrowheads="1"/>
              </p:cNvSpPr>
              <p:nvPr/>
            </p:nvSpPr>
            <p:spPr bwMode="auto">
              <a:xfrm>
                <a:off x="3843990" y="1864727"/>
                <a:ext cx="356924" cy="30782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24" name="Text Box 109"/>
              <p:cNvSpPr txBox="1">
                <a:spLocks noChangeArrowheads="1"/>
              </p:cNvSpPr>
              <p:nvPr/>
            </p:nvSpPr>
            <p:spPr bwMode="auto">
              <a:xfrm>
                <a:off x="1645694" y="3272719"/>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5" name="Text Box 109"/>
              <p:cNvSpPr txBox="1">
                <a:spLocks noChangeArrowheads="1"/>
              </p:cNvSpPr>
              <p:nvPr/>
            </p:nvSpPr>
            <p:spPr bwMode="auto">
              <a:xfrm>
                <a:off x="2540992" y="3265193"/>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6" name="Text Box 109"/>
              <p:cNvSpPr txBox="1">
                <a:spLocks noChangeArrowheads="1"/>
              </p:cNvSpPr>
              <p:nvPr/>
            </p:nvSpPr>
            <p:spPr bwMode="auto">
              <a:xfrm>
                <a:off x="3359769" y="3302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7" name="Text Box 109"/>
              <p:cNvSpPr txBox="1">
                <a:spLocks noChangeArrowheads="1"/>
              </p:cNvSpPr>
              <p:nvPr/>
            </p:nvSpPr>
            <p:spPr bwMode="auto">
              <a:xfrm>
                <a:off x="4209154" y="3250141"/>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grpSp>
        <p:sp>
          <p:nvSpPr>
            <p:cNvPr id="2" name="Rectangle 1"/>
            <p:cNvSpPr/>
            <p:nvPr/>
          </p:nvSpPr>
          <p:spPr>
            <a:xfrm>
              <a:off x="134230" y="1353312"/>
              <a:ext cx="602346" cy="516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sex</a:t>
              </a:r>
              <a:endParaRPr lang="nl-NL" dirty="0"/>
            </a:p>
          </p:txBody>
        </p:sp>
        <p:sp>
          <p:nvSpPr>
            <p:cNvPr id="31" name="Oval 30"/>
            <p:cNvSpPr/>
            <p:nvPr/>
          </p:nvSpPr>
          <p:spPr>
            <a:xfrm>
              <a:off x="3044628" y="1640866"/>
              <a:ext cx="723587" cy="576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nl-NL" dirty="0"/>
            </a:p>
          </p:txBody>
        </p:sp>
        <p:cxnSp>
          <p:nvCxnSpPr>
            <p:cNvPr id="33" name="Straight Arrow Connector 32"/>
            <p:cNvCxnSpPr>
              <a:stCxn id="31" idx="3"/>
              <a:endCxn id="3" idx="0"/>
            </p:cNvCxnSpPr>
            <p:nvPr/>
          </p:nvCxnSpPr>
          <p:spPr>
            <a:xfrm flipH="1">
              <a:off x="2083490" y="2133103"/>
              <a:ext cx="1067105" cy="64667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7" name="Straight Arrow Connector 36"/>
            <p:cNvCxnSpPr>
              <a:stCxn id="2" idx="2"/>
              <a:endCxn id="3" idx="0"/>
            </p:cNvCxnSpPr>
            <p:nvPr/>
          </p:nvCxnSpPr>
          <p:spPr>
            <a:xfrm>
              <a:off x="435403" y="1870135"/>
              <a:ext cx="1648087" cy="90964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5" name="Rectangle 34"/>
            <p:cNvSpPr/>
            <p:nvPr/>
          </p:nvSpPr>
          <p:spPr>
            <a:xfrm>
              <a:off x="1676518" y="810768"/>
              <a:ext cx="602346" cy="516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GV</a:t>
              </a:r>
              <a:endParaRPr lang="nl-NL" dirty="0"/>
            </a:p>
          </p:txBody>
        </p:sp>
        <p:cxnSp>
          <p:nvCxnSpPr>
            <p:cNvPr id="36" name="Straight Arrow Connector 35"/>
            <p:cNvCxnSpPr>
              <a:stCxn id="35" idx="2"/>
              <a:endCxn id="3" idx="0"/>
            </p:cNvCxnSpPr>
            <p:nvPr/>
          </p:nvCxnSpPr>
          <p:spPr>
            <a:xfrm>
              <a:off x="1977691" y="1327591"/>
              <a:ext cx="105799" cy="145218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85641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4341497" y="1300401"/>
            <a:ext cx="7303008" cy="3385542"/>
          </a:xfrm>
          <a:prstGeom prst="rect">
            <a:avLst/>
          </a:prstGeom>
          <a:noFill/>
        </p:spPr>
        <p:txBody>
          <a:bodyPr wrap="square" rtlCol="0">
            <a:spAutoFit/>
          </a:bodyPr>
          <a:lstStyle/>
          <a:p>
            <a:endParaRPr lang="en-US" sz="2800" dirty="0"/>
          </a:p>
          <a:p>
            <a:r>
              <a:rPr lang="en-US" sz="2800" dirty="0" smtClean="0"/>
              <a:t>Direct relationships are supposed to be absent. </a:t>
            </a:r>
          </a:p>
          <a:p>
            <a:endParaRPr lang="en-US" sz="2800" dirty="0" smtClean="0"/>
          </a:p>
          <a:p>
            <a:r>
              <a:rPr lang="en-US" sz="2800" dirty="0" smtClean="0"/>
              <a:t>(these destroy </a:t>
            </a:r>
            <a:r>
              <a:rPr lang="en-US" sz="2800" dirty="0" err="1" smtClean="0"/>
              <a:t>unidimensionality</a:t>
            </a:r>
            <a:r>
              <a:rPr lang="en-US" sz="2800" dirty="0" smtClean="0"/>
              <a:t>….)</a:t>
            </a:r>
          </a:p>
          <a:p>
            <a:endParaRPr lang="en-US" sz="2800" dirty="0" smtClean="0"/>
          </a:p>
          <a:p>
            <a:r>
              <a:rPr lang="en-US" sz="2800" dirty="0" smtClean="0"/>
              <a:t>Twin design affords an omnibus test of the mediatory role of N</a:t>
            </a:r>
          </a:p>
          <a:p>
            <a:endParaRPr lang="en-US" dirty="0"/>
          </a:p>
        </p:txBody>
      </p:sp>
      <p:grpSp>
        <p:nvGrpSpPr>
          <p:cNvPr id="28" name="Group 27"/>
          <p:cNvGrpSpPr/>
          <p:nvPr/>
        </p:nvGrpSpPr>
        <p:grpSpPr>
          <a:xfrm>
            <a:off x="572798" y="2779776"/>
            <a:ext cx="3072610" cy="3035808"/>
            <a:chOff x="1645694" y="1011936"/>
            <a:chExt cx="3072610" cy="3035808"/>
          </a:xfrm>
        </p:grpSpPr>
        <p:sp>
          <p:nvSpPr>
            <p:cNvPr id="3" name="Oval 92"/>
            <p:cNvSpPr>
              <a:spLocks noChangeArrowheads="1"/>
            </p:cNvSpPr>
            <p:nvPr/>
          </p:nvSpPr>
          <p:spPr bwMode="auto">
            <a:xfrm>
              <a:off x="2843703" y="1011936"/>
              <a:ext cx="625366" cy="577950"/>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dirty="0" smtClean="0">
                  <a:solidFill>
                    <a:srgbClr val="000000"/>
                  </a:solidFill>
                  <a:latin typeface="Symbol" panose="05050102010706020507" pitchFamily="18" charset="2"/>
                  <a:ea typeface="굴림" panose="020B0600000101010101" pitchFamily="34" charset="-127"/>
                </a:rPr>
                <a:t>N</a:t>
              </a:r>
              <a:endParaRPr lang="nl-NL" dirty="0"/>
            </a:p>
          </p:txBody>
        </p:sp>
        <p:sp>
          <p:nvSpPr>
            <p:cNvPr id="4" name="Rectangle 93"/>
            <p:cNvSpPr>
              <a:spLocks noChangeArrowheads="1"/>
            </p:cNvSpPr>
            <p:nvPr/>
          </p:nvSpPr>
          <p:spPr bwMode="auto">
            <a:xfrm>
              <a:off x="1657456"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n1</a:t>
              </a:r>
              <a:endParaRPr lang="nl-NL" sz="1400" dirty="0"/>
            </a:p>
          </p:txBody>
        </p:sp>
        <p:sp>
          <p:nvSpPr>
            <p:cNvPr id="5" name="Line 94"/>
            <p:cNvSpPr>
              <a:spLocks noChangeShapeType="1"/>
            </p:cNvSpPr>
            <p:nvPr/>
          </p:nvSpPr>
          <p:spPr bwMode="auto">
            <a:xfrm flipV="1">
              <a:off x="1907902"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6" name="Oval 95"/>
            <p:cNvSpPr>
              <a:spLocks noChangeArrowheads="1"/>
            </p:cNvSpPr>
            <p:nvPr/>
          </p:nvSpPr>
          <p:spPr bwMode="auto">
            <a:xfrm>
              <a:off x="1657456"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7" name="Rectangle 96"/>
            <p:cNvSpPr>
              <a:spLocks noChangeArrowheads="1"/>
            </p:cNvSpPr>
            <p:nvPr/>
          </p:nvSpPr>
          <p:spPr bwMode="auto">
            <a:xfrm>
              <a:off x="246878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n2</a:t>
              </a:r>
              <a:endParaRPr lang="nl-NL" sz="1400" dirty="0"/>
            </a:p>
          </p:txBody>
        </p:sp>
        <p:sp>
          <p:nvSpPr>
            <p:cNvPr id="8" name="Line 97"/>
            <p:cNvSpPr>
              <a:spLocks noChangeShapeType="1"/>
            </p:cNvSpPr>
            <p:nvPr/>
          </p:nvSpPr>
          <p:spPr bwMode="auto">
            <a:xfrm flipV="1">
              <a:off x="2719230"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9" name="Oval 98"/>
            <p:cNvSpPr>
              <a:spLocks noChangeArrowheads="1"/>
            </p:cNvSpPr>
            <p:nvPr/>
          </p:nvSpPr>
          <p:spPr bwMode="auto">
            <a:xfrm>
              <a:off x="246878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0" name="Rectangle 99"/>
            <p:cNvSpPr>
              <a:spLocks noChangeArrowheads="1"/>
            </p:cNvSpPr>
            <p:nvPr/>
          </p:nvSpPr>
          <p:spPr bwMode="auto">
            <a:xfrm>
              <a:off x="3344597"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n3</a:t>
              </a:r>
              <a:endParaRPr lang="nl-NL" sz="1400" dirty="0"/>
            </a:p>
          </p:txBody>
        </p:sp>
        <p:sp>
          <p:nvSpPr>
            <p:cNvPr id="11" name="Line 100"/>
            <p:cNvSpPr>
              <a:spLocks noChangeShapeType="1"/>
            </p:cNvSpPr>
            <p:nvPr/>
          </p:nvSpPr>
          <p:spPr bwMode="auto">
            <a:xfrm flipV="1">
              <a:off x="3595043"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2" name="Oval 101"/>
            <p:cNvSpPr>
              <a:spLocks noChangeArrowheads="1"/>
            </p:cNvSpPr>
            <p:nvPr/>
          </p:nvSpPr>
          <p:spPr bwMode="auto">
            <a:xfrm>
              <a:off x="3344597"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3" name="Rectangle 102"/>
            <p:cNvSpPr>
              <a:spLocks noChangeArrowheads="1"/>
            </p:cNvSpPr>
            <p:nvPr/>
          </p:nvSpPr>
          <p:spPr bwMode="auto">
            <a:xfrm>
              <a:off x="4155923" y="2763062"/>
              <a:ext cx="562381" cy="449168"/>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dirty="0" smtClean="0">
                  <a:solidFill>
                    <a:srgbClr val="000000"/>
                  </a:solidFill>
                  <a:ea typeface="굴림" panose="020B0600000101010101" pitchFamily="34" charset="-127"/>
                </a:rPr>
                <a:t>n4</a:t>
              </a:r>
              <a:endParaRPr lang="nl-NL" sz="1400" dirty="0"/>
            </a:p>
          </p:txBody>
        </p:sp>
        <p:sp>
          <p:nvSpPr>
            <p:cNvPr id="14" name="Line 103"/>
            <p:cNvSpPr>
              <a:spLocks noChangeShapeType="1"/>
            </p:cNvSpPr>
            <p:nvPr/>
          </p:nvSpPr>
          <p:spPr bwMode="auto">
            <a:xfrm flipV="1">
              <a:off x="4406371" y="3212229"/>
              <a:ext cx="0" cy="3863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5" name="Oval 104"/>
            <p:cNvSpPr>
              <a:spLocks noChangeArrowheads="1"/>
            </p:cNvSpPr>
            <p:nvPr/>
          </p:nvSpPr>
          <p:spPr bwMode="auto">
            <a:xfrm>
              <a:off x="4155923" y="3598576"/>
              <a:ext cx="499394" cy="449168"/>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6" name="Line 105"/>
            <p:cNvSpPr>
              <a:spLocks noChangeShapeType="1"/>
            </p:cNvSpPr>
            <p:nvPr/>
          </p:nvSpPr>
          <p:spPr bwMode="auto">
            <a:xfrm flipH="1">
              <a:off x="1907902" y="1542771"/>
              <a:ext cx="998787" cy="115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7" name="Line 106"/>
            <p:cNvSpPr>
              <a:spLocks noChangeShapeType="1"/>
            </p:cNvSpPr>
            <p:nvPr/>
          </p:nvSpPr>
          <p:spPr bwMode="auto">
            <a:xfrm>
              <a:off x="3436077" y="1589885"/>
              <a:ext cx="970294" cy="11087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8" name="Line 107"/>
            <p:cNvSpPr>
              <a:spLocks noChangeShapeType="1"/>
            </p:cNvSpPr>
            <p:nvPr/>
          </p:nvSpPr>
          <p:spPr bwMode="auto">
            <a:xfrm flipH="1">
              <a:off x="2782216" y="1607161"/>
              <a:ext cx="311933"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9" name="Line 108"/>
            <p:cNvSpPr>
              <a:spLocks noChangeShapeType="1"/>
            </p:cNvSpPr>
            <p:nvPr/>
          </p:nvSpPr>
          <p:spPr bwMode="auto">
            <a:xfrm>
              <a:off x="3281610" y="1607161"/>
              <a:ext cx="374920" cy="1091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20" name="Text Box 109"/>
            <p:cNvSpPr txBox="1">
              <a:spLocks noChangeArrowheads="1"/>
            </p:cNvSpPr>
            <p:nvPr/>
          </p:nvSpPr>
          <p:spPr bwMode="auto">
            <a:xfrm>
              <a:off x="2081865" y="1699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a:solidFill>
                    <a:srgbClr val="000000"/>
                  </a:solidFill>
                  <a:latin typeface="Symbol" panose="05050102010706020507" pitchFamily="18" charset="2"/>
                  <a:ea typeface="굴림" panose="020B0600000101010101" pitchFamily="34" charset="-127"/>
                </a:rPr>
                <a:t>l1</a:t>
              </a:r>
              <a:endParaRPr lang="nl-NL" sz="1400" dirty="0"/>
            </a:p>
          </p:txBody>
        </p:sp>
        <p:sp>
          <p:nvSpPr>
            <p:cNvPr id="21" name="Text Box 110"/>
            <p:cNvSpPr txBox="1">
              <a:spLocks noChangeArrowheads="1"/>
            </p:cNvSpPr>
            <p:nvPr/>
          </p:nvSpPr>
          <p:spPr bwMode="auto">
            <a:xfrm>
              <a:off x="2594757" y="199193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22" name="Text Box 111"/>
            <p:cNvSpPr txBox="1">
              <a:spLocks noChangeArrowheads="1"/>
            </p:cNvSpPr>
            <p:nvPr/>
          </p:nvSpPr>
          <p:spPr bwMode="auto">
            <a:xfrm>
              <a:off x="3157136" y="2056329"/>
              <a:ext cx="356924"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23" name="Text Box 112"/>
            <p:cNvSpPr txBox="1">
              <a:spLocks noChangeArrowheads="1"/>
            </p:cNvSpPr>
            <p:nvPr/>
          </p:nvSpPr>
          <p:spPr bwMode="auto">
            <a:xfrm>
              <a:off x="3843990" y="1864727"/>
              <a:ext cx="356924" cy="30782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24" name="Text Box 109"/>
            <p:cNvSpPr txBox="1">
              <a:spLocks noChangeArrowheads="1"/>
            </p:cNvSpPr>
            <p:nvPr/>
          </p:nvSpPr>
          <p:spPr bwMode="auto">
            <a:xfrm>
              <a:off x="1645694" y="3272719"/>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5" name="Text Box 109"/>
            <p:cNvSpPr txBox="1">
              <a:spLocks noChangeArrowheads="1"/>
            </p:cNvSpPr>
            <p:nvPr/>
          </p:nvSpPr>
          <p:spPr bwMode="auto">
            <a:xfrm>
              <a:off x="2540992" y="3265193"/>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6" name="Text Box 109"/>
            <p:cNvSpPr txBox="1">
              <a:spLocks noChangeArrowheads="1"/>
            </p:cNvSpPr>
            <p:nvPr/>
          </p:nvSpPr>
          <p:spPr bwMode="auto">
            <a:xfrm>
              <a:off x="3359769" y="3302822"/>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sp>
          <p:nvSpPr>
            <p:cNvPr id="27" name="Text Box 109"/>
            <p:cNvSpPr txBox="1">
              <a:spLocks noChangeArrowheads="1"/>
            </p:cNvSpPr>
            <p:nvPr/>
          </p:nvSpPr>
          <p:spPr bwMode="auto">
            <a:xfrm>
              <a:off x="4209154" y="3250141"/>
              <a:ext cx="358423" cy="30939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dirty="0" smtClean="0">
                  <a:solidFill>
                    <a:srgbClr val="000000"/>
                  </a:solidFill>
                  <a:latin typeface="Symbol" panose="05050102010706020507" pitchFamily="18" charset="2"/>
                  <a:ea typeface="굴림" panose="020B0600000101010101" pitchFamily="34" charset="-127"/>
                </a:rPr>
                <a:t>1</a:t>
              </a:r>
              <a:endParaRPr lang="nl-NL" sz="1400" dirty="0"/>
            </a:p>
          </p:txBody>
        </p:sp>
      </p:grpSp>
      <p:sp>
        <p:nvSpPr>
          <p:cNvPr id="2" name="Rectangle 1"/>
          <p:cNvSpPr/>
          <p:nvPr/>
        </p:nvSpPr>
        <p:spPr>
          <a:xfrm>
            <a:off x="134230" y="1353312"/>
            <a:ext cx="602346" cy="516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sex</a:t>
            </a:r>
            <a:endParaRPr lang="nl-NL" dirty="0"/>
          </a:p>
        </p:txBody>
      </p:sp>
      <p:cxnSp>
        <p:nvCxnSpPr>
          <p:cNvPr id="40" name="Straight Arrow Connector 39"/>
          <p:cNvCxnSpPr>
            <a:stCxn id="2" idx="2"/>
          </p:cNvCxnSpPr>
          <p:nvPr/>
        </p:nvCxnSpPr>
        <p:spPr>
          <a:xfrm>
            <a:off x="435403" y="1870135"/>
            <a:ext cx="429524" cy="2570175"/>
          </a:xfrm>
          <a:prstGeom prst="straightConnector1">
            <a:avLst/>
          </a:prstGeom>
          <a:ln w="19050">
            <a:solidFill>
              <a:srgbClr val="FF0000"/>
            </a:solidFill>
            <a:prstDash val="sysDash"/>
            <a:tailEnd type="triangle"/>
          </a:ln>
        </p:spPr>
        <p:style>
          <a:lnRef idx="3">
            <a:schemeClr val="accent5"/>
          </a:lnRef>
          <a:fillRef idx="0">
            <a:schemeClr val="accent5"/>
          </a:fillRef>
          <a:effectRef idx="2">
            <a:schemeClr val="accent5"/>
          </a:effectRef>
          <a:fontRef idx="minor">
            <a:schemeClr val="tx1"/>
          </a:fontRef>
        </p:style>
      </p:cxnSp>
      <p:cxnSp>
        <p:nvCxnSpPr>
          <p:cNvPr id="32" name="Straight Arrow Connector 31"/>
          <p:cNvCxnSpPr>
            <a:stCxn id="2" idx="2"/>
            <a:endCxn id="7" idx="0"/>
          </p:cNvCxnSpPr>
          <p:nvPr/>
        </p:nvCxnSpPr>
        <p:spPr>
          <a:xfrm>
            <a:off x="435403" y="1870135"/>
            <a:ext cx="1241675" cy="2660767"/>
          </a:xfrm>
          <a:prstGeom prst="straightConnector1">
            <a:avLst/>
          </a:prstGeom>
          <a:ln w="1905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403" y="1870135"/>
            <a:ext cx="1648087" cy="90964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1476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2578714" y="1264516"/>
            <a:ext cx="432200" cy="522962"/>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 </a:t>
            </a:r>
            <a:endParaRPr lang="hr-HR" sz="1200" baseline="-25000" dirty="0">
              <a:solidFill>
                <a:schemeClr val="tx1">
                  <a:lumMod val="85000"/>
                  <a:lumOff val="15000"/>
                </a:schemeClr>
              </a:solidFill>
            </a:endParaRPr>
          </a:p>
        </p:txBody>
      </p:sp>
      <p:sp>
        <p:nvSpPr>
          <p:cNvPr id="43" name="Rectangle 42"/>
          <p:cNvSpPr/>
          <p:nvPr/>
        </p:nvSpPr>
        <p:spPr>
          <a:xfrm>
            <a:off x="2042929" y="2297803"/>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4</a:t>
            </a:r>
            <a:endParaRPr lang="hr-HR" baseline="-25000" dirty="0">
              <a:solidFill>
                <a:schemeClr val="tx1">
                  <a:lumMod val="85000"/>
                  <a:lumOff val="15000"/>
                </a:schemeClr>
              </a:solidFill>
            </a:endParaRPr>
          </a:p>
        </p:txBody>
      </p:sp>
      <p:sp>
        <p:nvSpPr>
          <p:cNvPr id="44" name="Rectangle 43"/>
          <p:cNvSpPr/>
          <p:nvPr/>
        </p:nvSpPr>
        <p:spPr>
          <a:xfrm>
            <a:off x="2578714" y="2297803"/>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5</a:t>
            </a:r>
            <a:endParaRPr lang="hr-HR" baseline="-25000" dirty="0">
              <a:solidFill>
                <a:schemeClr val="tx1">
                  <a:lumMod val="85000"/>
                  <a:lumOff val="15000"/>
                </a:schemeClr>
              </a:solidFill>
            </a:endParaRPr>
          </a:p>
        </p:txBody>
      </p:sp>
      <p:sp>
        <p:nvSpPr>
          <p:cNvPr id="45" name="Rectangle 44"/>
          <p:cNvSpPr/>
          <p:nvPr/>
        </p:nvSpPr>
        <p:spPr>
          <a:xfrm>
            <a:off x="3114499" y="2297803"/>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6</a:t>
            </a:r>
            <a:endParaRPr lang="hr-HR" baseline="-25000" dirty="0">
              <a:solidFill>
                <a:schemeClr val="tx1">
                  <a:lumMod val="85000"/>
                  <a:lumOff val="15000"/>
                </a:schemeClr>
              </a:solidFill>
            </a:endParaRPr>
          </a:p>
        </p:txBody>
      </p:sp>
      <p:cxnSp>
        <p:nvCxnSpPr>
          <p:cNvPr id="46" name="Straight Arrow Connector 45"/>
          <p:cNvCxnSpPr>
            <a:stCxn id="42" idx="4"/>
            <a:endCxn id="43" idx="0"/>
          </p:cNvCxnSpPr>
          <p:nvPr/>
        </p:nvCxnSpPr>
        <p:spPr>
          <a:xfrm flipH="1">
            <a:off x="2232239" y="1787478"/>
            <a:ext cx="589364" cy="510325"/>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2" idx="4"/>
            <a:endCxn id="44" idx="0"/>
          </p:cNvCxnSpPr>
          <p:nvPr/>
        </p:nvCxnSpPr>
        <p:spPr>
          <a:xfrm>
            <a:off x="2794814" y="1787478"/>
            <a:ext cx="0" cy="510325"/>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2" idx="4"/>
            <a:endCxn id="45" idx="0"/>
          </p:cNvCxnSpPr>
          <p:nvPr/>
        </p:nvCxnSpPr>
        <p:spPr>
          <a:xfrm>
            <a:off x="2768024" y="1787478"/>
            <a:ext cx="589364" cy="510325"/>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4757573" y="413331"/>
            <a:ext cx="432200" cy="522962"/>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E</a:t>
            </a:r>
            <a:endParaRPr lang="hr-HR" sz="1200" baseline="-25000" dirty="0">
              <a:solidFill>
                <a:schemeClr val="tx1">
                  <a:lumMod val="85000"/>
                  <a:lumOff val="15000"/>
                </a:schemeClr>
              </a:solidFill>
            </a:endParaRPr>
          </a:p>
        </p:txBody>
      </p:sp>
      <p:sp>
        <p:nvSpPr>
          <p:cNvPr id="50" name="Oval 49"/>
          <p:cNvSpPr/>
          <p:nvPr/>
        </p:nvSpPr>
        <p:spPr>
          <a:xfrm>
            <a:off x="399855" y="413331"/>
            <a:ext cx="432200" cy="522962"/>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A</a:t>
            </a:r>
            <a:endParaRPr lang="hr-HR" sz="1200" baseline="-25000" dirty="0">
              <a:solidFill>
                <a:schemeClr val="tx1">
                  <a:lumMod val="85000"/>
                  <a:lumOff val="15000"/>
                </a:schemeClr>
              </a:solidFill>
            </a:endParaRPr>
          </a:p>
        </p:txBody>
      </p:sp>
      <p:sp>
        <p:nvSpPr>
          <p:cNvPr id="51" name="Rectangle 50"/>
          <p:cNvSpPr/>
          <p:nvPr/>
        </p:nvSpPr>
        <p:spPr>
          <a:xfrm>
            <a:off x="3686003"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7</a:t>
            </a:r>
            <a:endParaRPr lang="hr-HR" baseline="-25000" dirty="0">
              <a:solidFill>
                <a:schemeClr val="tx1">
                  <a:lumMod val="85000"/>
                  <a:lumOff val="15000"/>
                </a:schemeClr>
              </a:solidFill>
            </a:endParaRPr>
          </a:p>
        </p:txBody>
      </p:sp>
      <p:sp>
        <p:nvSpPr>
          <p:cNvPr id="52" name="Rectangle 51"/>
          <p:cNvSpPr/>
          <p:nvPr/>
        </p:nvSpPr>
        <p:spPr>
          <a:xfrm>
            <a:off x="4186069"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8</a:t>
            </a:r>
            <a:endParaRPr lang="hr-HR" baseline="-25000" dirty="0">
              <a:solidFill>
                <a:schemeClr val="tx1">
                  <a:lumMod val="85000"/>
                  <a:lumOff val="15000"/>
                </a:schemeClr>
              </a:solidFill>
            </a:endParaRPr>
          </a:p>
        </p:txBody>
      </p:sp>
      <p:sp>
        <p:nvSpPr>
          <p:cNvPr id="53" name="Rectangle 52"/>
          <p:cNvSpPr/>
          <p:nvPr/>
        </p:nvSpPr>
        <p:spPr>
          <a:xfrm>
            <a:off x="4757573"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9</a:t>
            </a:r>
            <a:endParaRPr lang="hr-HR" baseline="-25000" dirty="0">
              <a:solidFill>
                <a:schemeClr val="tx1">
                  <a:lumMod val="85000"/>
                  <a:lumOff val="15000"/>
                </a:schemeClr>
              </a:solidFill>
            </a:endParaRPr>
          </a:p>
        </p:txBody>
      </p:sp>
      <p:sp>
        <p:nvSpPr>
          <p:cNvPr id="54" name="Rectangle 53"/>
          <p:cNvSpPr/>
          <p:nvPr/>
        </p:nvSpPr>
        <p:spPr>
          <a:xfrm>
            <a:off x="399855"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1</a:t>
            </a:r>
            <a:endParaRPr lang="hr-HR" baseline="-25000" dirty="0">
              <a:solidFill>
                <a:schemeClr val="tx1">
                  <a:lumMod val="85000"/>
                  <a:lumOff val="15000"/>
                </a:schemeClr>
              </a:solidFill>
            </a:endParaRPr>
          </a:p>
        </p:txBody>
      </p:sp>
      <p:sp>
        <p:nvSpPr>
          <p:cNvPr id="55" name="Rectangle 54"/>
          <p:cNvSpPr/>
          <p:nvPr/>
        </p:nvSpPr>
        <p:spPr>
          <a:xfrm>
            <a:off x="971359"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2</a:t>
            </a:r>
            <a:endParaRPr lang="hr-HR" baseline="-25000" dirty="0">
              <a:solidFill>
                <a:schemeClr val="tx1">
                  <a:lumMod val="85000"/>
                  <a:lumOff val="15000"/>
                </a:schemeClr>
              </a:solidFill>
            </a:endParaRPr>
          </a:p>
        </p:txBody>
      </p:sp>
      <p:sp>
        <p:nvSpPr>
          <p:cNvPr id="56" name="Rectangle 55"/>
          <p:cNvSpPr/>
          <p:nvPr/>
        </p:nvSpPr>
        <p:spPr>
          <a:xfrm>
            <a:off x="1542863" y="2291732"/>
            <a:ext cx="432200" cy="313777"/>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3</a:t>
            </a:r>
            <a:endParaRPr lang="hr-HR" baseline="-25000" dirty="0">
              <a:solidFill>
                <a:schemeClr val="tx1">
                  <a:lumMod val="85000"/>
                  <a:lumOff val="15000"/>
                </a:schemeClr>
              </a:solidFill>
            </a:endParaRPr>
          </a:p>
        </p:txBody>
      </p:sp>
      <p:cxnSp>
        <p:nvCxnSpPr>
          <p:cNvPr id="57" name="Straight Arrow Connector 56"/>
          <p:cNvCxnSpPr>
            <a:stCxn id="42" idx="4"/>
            <a:endCxn id="51" idx="0"/>
          </p:cNvCxnSpPr>
          <p:nvPr/>
        </p:nvCxnSpPr>
        <p:spPr>
          <a:xfrm>
            <a:off x="2739449" y="1787478"/>
            <a:ext cx="1218018"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2" idx="4"/>
            <a:endCxn id="52" idx="0"/>
          </p:cNvCxnSpPr>
          <p:nvPr/>
        </p:nvCxnSpPr>
        <p:spPr>
          <a:xfrm>
            <a:off x="2714446" y="1787478"/>
            <a:ext cx="1768091"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2" idx="4"/>
            <a:endCxn id="53" idx="0"/>
          </p:cNvCxnSpPr>
          <p:nvPr/>
        </p:nvCxnSpPr>
        <p:spPr>
          <a:xfrm>
            <a:off x="2685871" y="1787478"/>
            <a:ext cx="2396745"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2" idx="4"/>
            <a:endCxn id="56" idx="0"/>
          </p:cNvCxnSpPr>
          <p:nvPr/>
        </p:nvCxnSpPr>
        <p:spPr>
          <a:xfrm flipH="1">
            <a:off x="1707170" y="1787478"/>
            <a:ext cx="1139436"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2" idx="4"/>
            <a:endCxn id="55" idx="0"/>
          </p:cNvCxnSpPr>
          <p:nvPr/>
        </p:nvCxnSpPr>
        <p:spPr>
          <a:xfrm flipH="1">
            <a:off x="1107091" y="1787478"/>
            <a:ext cx="1768091"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2" idx="4"/>
            <a:endCxn id="54" idx="0"/>
          </p:cNvCxnSpPr>
          <p:nvPr/>
        </p:nvCxnSpPr>
        <p:spPr>
          <a:xfrm flipH="1">
            <a:off x="507012" y="1787478"/>
            <a:ext cx="2396745" cy="50425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2578783" y="407260"/>
            <a:ext cx="432200" cy="522962"/>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C</a:t>
            </a:r>
            <a:endParaRPr lang="hr-HR" sz="1200" baseline="-25000" dirty="0">
              <a:solidFill>
                <a:schemeClr val="tx1">
                  <a:lumMod val="85000"/>
                  <a:lumOff val="15000"/>
                </a:schemeClr>
              </a:solidFill>
            </a:endParaRPr>
          </a:p>
        </p:txBody>
      </p:sp>
      <p:cxnSp>
        <p:nvCxnSpPr>
          <p:cNvPr id="64" name="Straight Arrow Connector 63"/>
          <p:cNvCxnSpPr>
            <a:stCxn id="49" idx="3"/>
            <a:endCxn id="42" idx="0"/>
          </p:cNvCxnSpPr>
          <p:nvPr/>
        </p:nvCxnSpPr>
        <p:spPr>
          <a:xfrm flipH="1">
            <a:off x="2794814" y="859707"/>
            <a:ext cx="2026053" cy="404809"/>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3" idx="4"/>
            <a:endCxn id="42" idx="0"/>
          </p:cNvCxnSpPr>
          <p:nvPr/>
        </p:nvCxnSpPr>
        <p:spPr>
          <a:xfrm flipH="1">
            <a:off x="2794810" y="930222"/>
            <a:ext cx="76" cy="33429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0" idx="5"/>
            <a:endCxn id="42" idx="0"/>
          </p:cNvCxnSpPr>
          <p:nvPr/>
        </p:nvCxnSpPr>
        <p:spPr>
          <a:xfrm>
            <a:off x="768761" y="859707"/>
            <a:ext cx="2026053" cy="404809"/>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451454"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1643469"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1027454"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2111469"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3227469"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2670528" y="2766357"/>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3767469" y="2765563"/>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4847469" y="2765563"/>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4271469" y="2765563"/>
            <a:ext cx="258359" cy="11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2639674" y="3637527"/>
            <a:ext cx="432200" cy="475420"/>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C</a:t>
            </a:r>
            <a:endParaRPr lang="hr-HR" sz="1200" baseline="-25000" dirty="0">
              <a:solidFill>
                <a:schemeClr val="tx1">
                  <a:lumMod val="85000"/>
                  <a:lumOff val="15000"/>
                </a:schemeClr>
              </a:solidFill>
            </a:endParaRPr>
          </a:p>
        </p:txBody>
      </p:sp>
      <p:sp>
        <p:nvSpPr>
          <p:cNvPr id="114" name="Rectangle 113"/>
          <p:cNvSpPr/>
          <p:nvPr/>
        </p:nvSpPr>
        <p:spPr>
          <a:xfrm>
            <a:off x="2103889" y="5518561"/>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4</a:t>
            </a:r>
            <a:endParaRPr lang="hr-HR" baseline="-25000" dirty="0">
              <a:solidFill>
                <a:schemeClr val="tx1">
                  <a:lumMod val="85000"/>
                  <a:lumOff val="15000"/>
                </a:schemeClr>
              </a:solidFill>
            </a:endParaRPr>
          </a:p>
        </p:txBody>
      </p:sp>
      <p:sp>
        <p:nvSpPr>
          <p:cNvPr id="115" name="Rectangle 114"/>
          <p:cNvSpPr/>
          <p:nvPr/>
        </p:nvSpPr>
        <p:spPr>
          <a:xfrm>
            <a:off x="2639674" y="5518561"/>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5</a:t>
            </a:r>
            <a:endParaRPr lang="hr-HR" baseline="-25000" dirty="0">
              <a:solidFill>
                <a:schemeClr val="tx1">
                  <a:lumMod val="85000"/>
                  <a:lumOff val="15000"/>
                </a:schemeClr>
              </a:solidFill>
            </a:endParaRPr>
          </a:p>
        </p:txBody>
      </p:sp>
      <p:sp>
        <p:nvSpPr>
          <p:cNvPr id="116" name="Rectangle 115"/>
          <p:cNvSpPr/>
          <p:nvPr/>
        </p:nvSpPr>
        <p:spPr>
          <a:xfrm>
            <a:off x="3175459" y="5518561"/>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6</a:t>
            </a:r>
            <a:endParaRPr lang="hr-HR" baseline="-25000" dirty="0">
              <a:solidFill>
                <a:schemeClr val="tx1">
                  <a:lumMod val="85000"/>
                  <a:lumOff val="15000"/>
                </a:schemeClr>
              </a:solidFill>
            </a:endParaRPr>
          </a:p>
        </p:txBody>
      </p:sp>
      <p:cxnSp>
        <p:nvCxnSpPr>
          <p:cNvPr id="117" name="Straight Arrow Connector 116"/>
          <p:cNvCxnSpPr>
            <a:stCxn id="113" idx="4"/>
            <a:endCxn id="114" idx="0"/>
          </p:cNvCxnSpPr>
          <p:nvPr/>
        </p:nvCxnSpPr>
        <p:spPr>
          <a:xfrm flipH="1">
            <a:off x="2344343" y="4112947"/>
            <a:ext cx="487077" cy="140561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3" idx="4"/>
            <a:endCxn id="115" idx="0"/>
          </p:cNvCxnSpPr>
          <p:nvPr/>
        </p:nvCxnSpPr>
        <p:spPr>
          <a:xfrm>
            <a:off x="2855774" y="4112947"/>
            <a:ext cx="0" cy="140561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3" idx="4"/>
            <a:endCxn id="116" idx="0"/>
          </p:cNvCxnSpPr>
          <p:nvPr/>
        </p:nvCxnSpPr>
        <p:spPr>
          <a:xfrm>
            <a:off x="2880128" y="4112947"/>
            <a:ext cx="487077" cy="1405614"/>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4818533" y="3643598"/>
            <a:ext cx="432200" cy="475420"/>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E</a:t>
            </a:r>
            <a:endParaRPr lang="hr-HR" sz="1200" baseline="-25000" dirty="0">
              <a:solidFill>
                <a:schemeClr val="tx1">
                  <a:lumMod val="85000"/>
                  <a:lumOff val="15000"/>
                </a:schemeClr>
              </a:solidFill>
            </a:endParaRPr>
          </a:p>
        </p:txBody>
      </p:sp>
      <p:sp>
        <p:nvSpPr>
          <p:cNvPr id="121" name="Oval 120"/>
          <p:cNvSpPr/>
          <p:nvPr/>
        </p:nvSpPr>
        <p:spPr>
          <a:xfrm>
            <a:off x="460815" y="3643598"/>
            <a:ext cx="432200" cy="475420"/>
          </a:xfrm>
          <a:prstGeom prst="ellipse">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chemeClr val="tx1">
                    <a:lumMod val="85000"/>
                    <a:lumOff val="15000"/>
                  </a:schemeClr>
                </a:solidFill>
              </a:rPr>
              <a:t>A</a:t>
            </a:r>
            <a:endParaRPr lang="hr-HR" sz="1200" baseline="-25000" dirty="0">
              <a:solidFill>
                <a:schemeClr val="tx1">
                  <a:lumMod val="85000"/>
                  <a:lumOff val="15000"/>
                </a:schemeClr>
              </a:solidFill>
            </a:endParaRPr>
          </a:p>
        </p:txBody>
      </p:sp>
      <p:sp>
        <p:nvSpPr>
          <p:cNvPr id="122" name="Rectangle 121"/>
          <p:cNvSpPr/>
          <p:nvPr/>
        </p:nvSpPr>
        <p:spPr>
          <a:xfrm>
            <a:off x="3746963"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7</a:t>
            </a:r>
            <a:endParaRPr lang="hr-HR" baseline="-25000" dirty="0">
              <a:solidFill>
                <a:schemeClr val="tx1">
                  <a:lumMod val="85000"/>
                  <a:lumOff val="15000"/>
                </a:schemeClr>
              </a:solidFill>
            </a:endParaRPr>
          </a:p>
        </p:txBody>
      </p:sp>
      <p:sp>
        <p:nvSpPr>
          <p:cNvPr id="123" name="Rectangle 122"/>
          <p:cNvSpPr/>
          <p:nvPr/>
        </p:nvSpPr>
        <p:spPr>
          <a:xfrm>
            <a:off x="4247029"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8</a:t>
            </a:r>
            <a:endParaRPr lang="hr-HR" baseline="-25000" dirty="0">
              <a:solidFill>
                <a:schemeClr val="tx1">
                  <a:lumMod val="85000"/>
                  <a:lumOff val="15000"/>
                </a:schemeClr>
              </a:solidFill>
            </a:endParaRPr>
          </a:p>
        </p:txBody>
      </p:sp>
      <p:sp>
        <p:nvSpPr>
          <p:cNvPr id="124" name="Rectangle 123"/>
          <p:cNvSpPr/>
          <p:nvPr/>
        </p:nvSpPr>
        <p:spPr>
          <a:xfrm>
            <a:off x="4818533"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9</a:t>
            </a:r>
            <a:endParaRPr lang="hr-HR" baseline="-25000" dirty="0">
              <a:solidFill>
                <a:schemeClr val="tx1">
                  <a:lumMod val="85000"/>
                  <a:lumOff val="15000"/>
                </a:schemeClr>
              </a:solidFill>
            </a:endParaRPr>
          </a:p>
        </p:txBody>
      </p:sp>
      <p:sp>
        <p:nvSpPr>
          <p:cNvPr id="125" name="Rectangle 124"/>
          <p:cNvSpPr/>
          <p:nvPr/>
        </p:nvSpPr>
        <p:spPr>
          <a:xfrm>
            <a:off x="460815"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1</a:t>
            </a:r>
            <a:endParaRPr lang="hr-HR" baseline="-25000" dirty="0">
              <a:solidFill>
                <a:schemeClr val="tx1">
                  <a:lumMod val="85000"/>
                  <a:lumOff val="15000"/>
                </a:schemeClr>
              </a:solidFill>
            </a:endParaRPr>
          </a:p>
        </p:txBody>
      </p:sp>
      <p:sp>
        <p:nvSpPr>
          <p:cNvPr id="126" name="Rectangle 125"/>
          <p:cNvSpPr/>
          <p:nvPr/>
        </p:nvSpPr>
        <p:spPr>
          <a:xfrm>
            <a:off x="1032319"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2</a:t>
            </a:r>
            <a:endParaRPr lang="hr-HR" baseline="-25000" dirty="0">
              <a:solidFill>
                <a:schemeClr val="tx1">
                  <a:lumMod val="85000"/>
                  <a:lumOff val="15000"/>
                </a:schemeClr>
              </a:solidFill>
            </a:endParaRPr>
          </a:p>
        </p:txBody>
      </p:sp>
      <p:sp>
        <p:nvSpPr>
          <p:cNvPr id="127" name="Rectangle 126"/>
          <p:cNvSpPr/>
          <p:nvPr/>
        </p:nvSpPr>
        <p:spPr>
          <a:xfrm>
            <a:off x="1603823" y="5512490"/>
            <a:ext cx="432200" cy="285252"/>
          </a:xfrm>
          <a:prstGeom prst="rect">
            <a:avLst/>
          </a:pr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defPPr>
              <a:defRPr lang="sr-Latn-C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lumMod val="85000"/>
                    <a:lumOff val="15000"/>
                  </a:schemeClr>
                </a:solidFill>
              </a:rPr>
              <a:t>n</a:t>
            </a:r>
            <a:r>
              <a:rPr lang="en-US" baseline="-25000" dirty="0" smtClean="0">
                <a:solidFill>
                  <a:schemeClr val="tx1">
                    <a:lumMod val="85000"/>
                    <a:lumOff val="15000"/>
                  </a:schemeClr>
                </a:solidFill>
              </a:rPr>
              <a:t>3</a:t>
            </a:r>
            <a:endParaRPr lang="hr-HR" baseline="-25000" dirty="0">
              <a:solidFill>
                <a:schemeClr val="tx1">
                  <a:lumMod val="85000"/>
                  <a:lumOff val="15000"/>
                </a:schemeClr>
              </a:solidFill>
            </a:endParaRPr>
          </a:p>
        </p:txBody>
      </p:sp>
      <p:cxnSp>
        <p:nvCxnSpPr>
          <p:cNvPr id="128" name="Straight Arrow Connector 127"/>
          <p:cNvCxnSpPr>
            <a:stCxn id="113" idx="4"/>
            <a:endCxn id="122" idx="0"/>
          </p:cNvCxnSpPr>
          <p:nvPr/>
        </p:nvCxnSpPr>
        <p:spPr>
          <a:xfrm>
            <a:off x="2906105" y="4112947"/>
            <a:ext cx="1006626"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13" idx="4"/>
            <a:endCxn id="123" idx="0"/>
          </p:cNvCxnSpPr>
          <p:nvPr/>
        </p:nvCxnSpPr>
        <p:spPr>
          <a:xfrm>
            <a:off x="2928835" y="4112947"/>
            <a:ext cx="1461232"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13" idx="4"/>
            <a:endCxn id="124" idx="0"/>
          </p:cNvCxnSpPr>
          <p:nvPr/>
        </p:nvCxnSpPr>
        <p:spPr>
          <a:xfrm>
            <a:off x="2954813" y="4112947"/>
            <a:ext cx="1980781"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stCxn id="113" idx="4"/>
            <a:endCxn id="127" idx="0"/>
          </p:cNvCxnSpPr>
          <p:nvPr/>
        </p:nvCxnSpPr>
        <p:spPr>
          <a:xfrm flipH="1">
            <a:off x="1867007" y="4112947"/>
            <a:ext cx="941683"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113" idx="4"/>
            <a:endCxn id="126" idx="0"/>
          </p:cNvCxnSpPr>
          <p:nvPr/>
        </p:nvCxnSpPr>
        <p:spPr>
          <a:xfrm flipH="1">
            <a:off x="1321480" y="4112947"/>
            <a:ext cx="1461232"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113" idx="4"/>
            <a:endCxn id="125" idx="0"/>
          </p:cNvCxnSpPr>
          <p:nvPr/>
        </p:nvCxnSpPr>
        <p:spPr>
          <a:xfrm flipH="1">
            <a:off x="775954" y="4112947"/>
            <a:ext cx="1980781"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121" idx="4"/>
            <a:endCxn id="125" idx="0"/>
          </p:cNvCxnSpPr>
          <p:nvPr/>
        </p:nvCxnSpPr>
        <p:spPr>
          <a:xfrm>
            <a:off x="676915" y="4119018"/>
            <a:ext cx="0"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21" idx="4"/>
            <a:endCxn id="126" idx="0"/>
          </p:cNvCxnSpPr>
          <p:nvPr/>
        </p:nvCxnSpPr>
        <p:spPr>
          <a:xfrm>
            <a:off x="702893" y="4119018"/>
            <a:ext cx="519549"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21" idx="4"/>
            <a:endCxn id="127" idx="0"/>
          </p:cNvCxnSpPr>
          <p:nvPr/>
        </p:nvCxnSpPr>
        <p:spPr>
          <a:xfrm>
            <a:off x="728870" y="4119018"/>
            <a:ext cx="1039098"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121" idx="4"/>
            <a:endCxn id="114" idx="0"/>
          </p:cNvCxnSpPr>
          <p:nvPr/>
        </p:nvCxnSpPr>
        <p:spPr>
          <a:xfrm>
            <a:off x="751600" y="4119018"/>
            <a:ext cx="1493704"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21" idx="4"/>
            <a:endCxn id="115" idx="0"/>
          </p:cNvCxnSpPr>
          <p:nvPr/>
        </p:nvCxnSpPr>
        <p:spPr>
          <a:xfrm>
            <a:off x="775954" y="4119018"/>
            <a:ext cx="1980781"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121" idx="4"/>
            <a:endCxn id="116" idx="0"/>
          </p:cNvCxnSpPr>
          <p:nvPr/>
        </p:nvCxnSpPr>
        <p:spPr>
          <a:xfrm>
            <a:off x="800308" y="4119018"/>
            <a:ext cx="2467858"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21" idx="4"/>
            <a:endCxn id="122" idx="0"/>
          </p:cNvCxnSpPr>
          <p:nvPr/>
        </p:nvCxnSpPr>
        <p:spPr>
          <a:xfrm>
            <a:off x="826286" y="4119018"/>
            <a:ext cx="2987407"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121" idx="4"/>
            <a:endCxn id="123" idx="0"/>
          </p:cNvCxnSpPr>
          <p:nvPr/>
        </p:nvCxnSpPr>
        <p:spPr>
          <a:xfrm>
            <a:off x="849016" y="4119018"/>
            <a:ext cx="3442013"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21" idx="4"/>
            <a:endCxn id="124" idx="0"/>
          </p:cNvCxnSpPr>
          <p:nvPr/>
        </p:nvCxnSpPr>
        <p:spPr>
          <a:xfrm>
            <a:off x="874993" y="4119018"/>
            <a:ext cx="3961562"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20" idx="4"/>
            <a:endCxn id="124" idx="0"/>
          </p:cNvCxnSpPr>
          <p:nvPr/>
        </p:nvCxnSpPr>
        <p:spPr>
          <a:xfrm>
            <a:off x="5034633" y="4119018"/>
            <a:ext cx="0"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20" idx="4"/>
            <a:endCxn id="123" idx="0"/>
          </p:cNvCxnSpPr>
          <p:nvPr/>
        </p:nvCxnSpPr>
        <p:spPr>
          <a:xfrm flipH="1">
            <a:off x="4489107" y="4119018"/>
            <a:ext cx="519549"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20" idx="4"/>
            <a:endCxn id="122" idx="0"/>
          </p:cNvCxnSpPr>
          <p:nvPr/>
        </p:nvCxnSpPr>
        <p:spPr>
          <a:xfrm flipH="1">
            <a:off x="4011771" y="4119018"/>
            <a:ext cx="974155"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20" idx="4"/>
            <a:endCxn id="116" idx="0"/>
          </p:cNvCxnSpPr>
          <p:nvPr/>
        </p:nvCxnSpPr>
        <p:spPr>
          <a:xfrm flipH="1">
            <a:off x="3466244" y="4119018"/>
            <a:ext cx="1493704"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stCxn id="120" idx="4"/>
            <a:endCxn id="115" idx="0"/>
          </p:cNvCxnSpPr>
          <p:nvPr/>
        </p:nvCxnSpPr>
        <p:spPr>
          <a:xfrm flipH="1">
            <a:off x="2954813" y="4119018"/>
            <a:ext cx="1980781"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20" idx="4"/>
            <a:endCxn id="114" idx="0"/>
          </p:cNvCxnSpPr>
          <p:nvPr/>
        </p:nvCxnSpPr>
        <p:spPr>
          <a:xfrm flipH="1">
            <a:off x="2443382" y="4119018"/>
            <a:ext cx="2467858" cy="1399543"/>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120" idx="4"/>
            <a:endCxn id="127" idx="0"/>
          </p:cNvCxnSpPr>
          <p:nvPr/>
        </p:nvCxnSpPr>
        <p:spPr>
          <a:xfrm flipH="1">
            <a:off x="1966046" y="4119018"/>
            <a:ext cx="2922464"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120" idx="4"/>
            <a:endCxn id="126" idx="0"/>
          </p:cNvCxnSpPr>
          <p:nvPr/>
        </p:nvCxnSpPr>
        <p:spPr>
          <a:xfrm flipH="1">
            <a:off x="1420520" y="4119018"/>
            <a:ext cx="3442013"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120" idx="4"/>
            <a:endCxn id="125" idx="0"/>
          </p:cNvCxnSpPr>
          <p:nvPr/>
        </p:nvCxnSpPr>
        <p:spPr>
          <a:xfrm flipH="1">
            <a:off x="874993" y="4119018"/>
            <a:ext cx="3961562" cy="139347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flipH="1" flipV="1">
            <a:off x="512414"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flipH="1" flipV="1">
            <a:off x="1704429"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rot="5400000" flipH="1" flipV="1">
            <a:off x="1088414"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flipH="1" flipV="1">
            <a:off x="2172429"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5400000" flipH="1" flipV="1">
            <a:off x="3288429"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rot="5400000" flipH="1" flipV="1">
            <a:off x="2731488" y="5948522"/>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rot="5400000" flipH="1" flipV="1">
            <a:off x="3828429" y="5947728"/>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5400000" flipH="1" flipV="1">
            <a:off x="4908429" y="5947728"/>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rot="5400000" flipH="1" flipV="1">
            <a:off x="4332429" y="5947728"/>
            <a:ext cx="258359" cy="1056"/>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6178742" y="3285744"/>
            <a:ext cx="5647498" cy="2677656"/>
          </a:xfrm>
          <a:prstGeom prst="rect">
            <a:avLst/>
          </a:prstGeom>
          <a:noFill/>
        </p:spPr>
        <p:txBody>
          <a:bodyPr wrap="square" rtlCol="0">
            <a:spAutoFit/>
          </a:bodyPr>
          <a:lstStyle/>
          <a:p>
            <a:r>
              <a:rPr lang="en-GB" sz="2400" dirty="0"/>
              <a:t>Independent pathway </a:t>
            </a:r>
            <a:r>
              <a:rPr lang="en-GB" sz="2400" dirty="0" smtClean="0"/>
              <a:t>model</a:t>
            </a:r>
          </a:p>
          <a:p>
            <a:r>
              <a:rPr lang="en-GB" sz="2400" dirty="0" smtClean="0"/>
              <a:t>Biometric model</a:t>
            </a:r>
          </a:p>
          <a:p>
            <a:endParaRPr lang="en-GB" sz="2400" dirty="0"/>
          </a:p>
          <a:p>
            <a:r>
              <a:rPr lang="en-GB" sz="2400" dirty="0" smtClean="0"/>
              <a:t>Phenotypic multidimensionality…..</a:t>
            </a:r>
          </a:p>
          <a:p>
            <a:endParaRPr lang="en-GB" sz="2400" dirty="0" smtClean="0"/>
          </a:p>
          <a:p>
            <a:r>
              <a:rPr lang="en-GB" sz="2400" dirty="0" smtClean="0"/>
              <a:t>What about N in the phenotypic analysis? The phenotypic model was incorrect!</a:t>
            </a:r>
          </a:p>
        </p:txBody>
      </p:sp>
      <p:sp>
        <p:nvSpPr>
          <p:cNvPr id="162" name="TextBox 161"/>
          <p:cNvSpPr txBox="1"/>
          <p:nvPr/>
        </p:nvSpPr>
        <p:spPr>
          <a:xfrm>
            <a:off x="6080890" y="407260"/>
            <a:ext cx="5330822" cy="2308324"/>
          </a:xfrm>
          <a:prstGeom prst="rect">
            <a:avLst/>
          </a:prstGeom>
          <a:noFill/>
        </p:spPr>
        <p:txBody>
          <a:bodyPr wrap="square" rtlCol="0">
            <a:spAutoFit/>
          </a:bodyPr>
          <a:lstStyle/>
          <a:p>
            <a:r>
              <a:rPr lang="en-GB" sz="2400" dirty="0" smtClean="0"/>
              <a:t>Common </a:t>
            </a:r>
            <a:r>
              <a:rPr lang="en-GB" sz="2400" dirty="0"/>
              <a:t>pathway </a:t>
            </a:r>
            <a:r>
              <a:rPr lang="en-GB" sz="2400" dirty="0" smtClean="0"/>
              <a:t>model</a:t>
            </a:r>
          </a:p>
          <a:p>
            <a:r>
              <a:rPr lang="en-GB" sz="2400" dirty="0" smtClean="0"/>
              <a:t>Psychometric model</a:t>
            </a:r>
          </a:p>
          <a:p>
            <a:endParaRPr lang="en-GB" sz="2400" dirty="0"/>
          </a:p>
          <a:p>
            <a:r>
              <a:rPr lang="en-GB" sz="2400" dirty="0" smtClean="0"/>
              <a:t>Phenotypic </a:t>
            </a:r>
            <a:r>
              <a:rPr lang="en-GB" sz="2400" dirty="0" err="1" smtClean="0"/>
              <a:t>unidimensionality</a:t>
            </a:r>
            <a:endParaRPr lang="en-GB" sz="2400" dirty="0" smtClean="0"/>
          </a:p>
          <a:p>
            <a:r>
              <a:rPr lang="en-GB" sz="2400" dirty="0" smtClean="0"/>
              <a:t>N mediates all external sources of individual differences</a:t>
            </a:r>
            <a:endParaRPr lang="en-US" sz="2400" dirty="0"/>
          </a:p>
        </p:txBody>
      </p:sp>
      <p:sp>
        <p:nvSpPr>
          <p:cNvPr id="2" name="Right Brace 1"/>
          <p:cNvSpPr/>
          <p:nvPr/>
        </p:nvSpPr>
        <p:spPr>
          <a:xfrm>
            <a:off x="5644896" y="243840"/>
            <a:ext cx="243840" cy="26514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7" name="Right Brace 86"/>
          <p:cNvSpPr/>
          <p:nvPr/>
        </p:nvSpPr>
        <p:spPr>
          <a:xfrm>
            <a:off x="5724144" y="3285744"/>
            <a:ext cx="243840" cy="26514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2033803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4996" y="1066479"/>
            <a:ext cx="9594358" cy="1384995"/>
          </a:xfrm>
          <a:prstGeom prst="rect">
            <a:avLst/>
          </a:prstGeom>
          <a:noFill/>
        </p:spPr>
        <p:txBody>
          <a:bodyPr wrap="none" rtlCol="0">
            <a:spAutoFit/>
          </a:bodyPr>
          <a:lstStyle/>
          <a:p>
            <a:r>
              <a:rPr lang="en-US" sz="2800" dirty="0" smtClean="0"/>
              <a:t>If you understand linear regression, </a:t>
            </a:r>
          </a:p>
          <a:p>
            <a:r>
              <a:rPr lang="en-US" sz="2800" dirty="0"/>
              <a:t>	</a:t>
            </a:r>
            <a:r>
              <a:rPr lang="en-US" sz="2800" dirty="0" smtClean="0"/>
              <a:t>you understand a key ingredient of the linear factor model</a:t>
            </a:r>
          </a:p>
          <a:p>
            <a:r>
              <a:rPr lang="en-US" sz="2800" dirty="0" smtClean="0"/>
              <a:t>(as a statistical model)</a:t>
            </a:r>
            <a:r>
              <a:rPr lang="en-US" sz="2400" dirty="0" smtClean="0"/>
              <a:t>.</a:t>
            </a:r>
          </a:p>
        </p:txBody>
      </p:sp>
      <p:sp>
        <p:nvSpPr>
          <p:cNvPr id="3" name="TextBox 2"/>
          <p:cNvSpPr txBox="1"/>
          <p:nvPr/>
        </p:nvSpPr>
        <p:spPr>
          <a:xfrm>
            <a:off x="744996" y="2951427"/>
            <a:ext cx="9789796" cy="1815882"/>
          </a:xfrm>
          <a:prstGeom prst="rect">
            <a:avLst/>
          </a:prstGeom>
          <a:noFill/>
        </p:spPr>
        <p:txBody>
          <a:bodyPr wrap="none" rtlCol="0">
            <a:spAutoFit/>
          </a:bodyPr>
          <a:lstStyle/>
          <a:p>
            <a:r>
              <a:rPr lang="en-US" sz="2800" dirty="0" smtClean="0"/>
              <a:t>If you understand logistic linear regression, </a:t>
            </a:r>
          </a:p>
          <a:p>
            <a:r>
              <a:rPr lang="en-US" sz="2800" dirty="0"/>
              <a:t>	</a:t>
            </a:r>
            <a:r>
              <a:rPr lang="en-US" sz="2800" dirty="0" smtClean="0"/>
              <a:t>you understand a key ingredient of the ordinal factor model</a:t>
            </a:r>
          </a:p>
          <a:p>
            <a:r>
              <a:rPr lang="en-US" sz="2800" dirty="0"/>
              <a:t>(as a statistical model)</a:t>
            </a:r>
            <a:r>
              <a:rPr lang="en-US" sz="2400" dirty="0"/>
              <a:t>.</a:t>
            </a:r>
          </a:p>
          <a:p>
            <a:endParaRPr lang="en-US" sz="2800" dirty="0" smtClean="0"/>
          </a:p>
        </p:txBody>
      </p:sp>
    </p:spTree>
    <p:extLst>
      <p:ext uri="{BB962C8B-B14F-4D97-AF65-F5344CB8AC3E}">
        <p14:creationId xmlns:p14="http://schemas.microsoft.com/office/powerpoint/2010/main" val="3122054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2266" y="336303"/>
            <a:ext cx="10556150" cy="1815882"/>
          </a:xfrm>
          <a:prstGeom prst="rect">
            <a:avLst/>
          </a:prstGeom>
          <a:noFill/>
        </p:spPr>
        <p:txBody>
          <a:bodyPr wrap="square" rtlCol="0">
            <a:spAutoFit/>
          </a:bodyPr>
          <a:lstStyle/>
          <a:p>
            <a:r>
              <a:rPr lang="en-US" sz="2800" dirty="0" smtClean="0"/>
              <a:t>A different interpretation: factor analysis as a data summary</a:t>
            </a:r>
          </a:p>
          <a:p>
            <a:r>
              <a:rPr lang="en-US" sz="2800" dirty="0" smtClean="0"/>
              <a:t>Just a way to reduce multiple phenotypes into a single index.</a:t>
            </a:r>
          </a:p>
          <a:p>
            <a:r>
              <a:rPr lang="en-US" sz="2800" dirty="0" smtClean="0"/>
              <a:t>(Alternative statistical technique used to this end: principal component analysis; PCA)</a:t>
            </a:r>
            <a:endParaRPr lang="en-US" sz="2800" dirty="0"/>
          </a:p>
        </p:txBody>
      </p:sp>
      <p:grpSp>
        <p:nvGrpSpPr>
          <p:cNvPr id="30" name="Group 29"/>
          <p:cNvGrpSpPr/>
          <p:nvPr/>
        </p:nvGrpSpPr>
        <p:grpSpPr>
          <a:xfrm>
            <a:off x="3182655" y="2523517"/>
            <a:ext cx="5925581" cy="2599765"/>
            <a:chOff x="466254" y="2402541"/>
            <a:chExt cx="7817203" cy="2967319"/>
          </a:xfrm>
        </p:grpSpPr>
        <p:sp>
          <p:nvSpPr>
            <p:cNvPr id="3" name="Oval 2"/>
            <p:cNvSpPr/>
            <p:nvPr/>
          </p:nvSpPr>
          <p:spPr>
            <a:xfrm>
              <a:off x="3585881" y="2402541"/>
              <a:ext cx="1739153"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a:t>
              </a:r>
            </a:p>
            <a:p>
              <a:pPr algn="ctr"/>
              <a:r>
                <a:rPr lang="en-US" dirty="0" smtClean="0"/>
                <a:t>health</a:t>
              </a:r>
              <a:endParaRPr lang="en-US" dirty="0"/>
            </a:p>
          </p:txBody>
        </p:sp>
        <p:sp>
          <p:nvSpPr>
            <p:cNvPr id="4" name="Rectangle 3"/>
            <p:cNvSpPr/>
            <p:nvPr/>
          </p:nvSpPr>
          <p:spPr>
            <a:xfrm>
              <a:off x="2043922" y="4231341"/>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Cooper</a:t>
              </a:r>
            </a:p>
            <a:p>
              <a:pPr algn="ctr"/>
              <a:r>
                <a:rPr lang="en-US" dirty="0" smtClean="0"/>
                <a:t>Test score</a:t>
              </a:r>
              <a:endParaRPr lang="en-US" dirty="0"/>
            </a:p>
          </p:txBody>
        </p:sp>
        <p:sp>
          <p:nvSpPr>
            <p:cNvPr id="5" name="Rectangle 4"/>
            <p:cNvSpPr/>
            <p:nvPr/>
          </p:nvSpPr>
          <p:spPr>
            <a:xfrm>
              <a:off x="3630681" y="423133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Blood pressure </a:t>
              </a:r>
              <a:endParaRPr lang="en-US" dirty="0"/>
            </a:p>
          </p:txBody>
        </p:sp>
        <p:sp>
          <p:nvSpPr>
            <p:cNvPr id="7" name="Rectangle 6"/>
            <p:cNvSpPr/>
            <p:nvPr/>
          </p:nvSpPr>
          <p:spPr>
            <a:xfrm>
              <a:off x="5217481" y="424029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 style smoke</a:t>
              </a:r>
              <a:endParaRPr lang="en-US" dirty="0"/>
            </a:p>
          </p:txBody>
        </p:sp>
        <p:sp>
          <p:nvSpPr>
            <p:cNvPr id="8" name="Rectangle 7"/>
            <p:cNvSpPr/>
            <p:nvPr/>
          </p:nvSpPr>
          <p:spPr>
            <a:xfrm>
              <a:off x="6786351" y="424925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BMI</a:t>
              </a:r>
              <a:endParaRPr lang="en-US" dirty="0"/>
            </a:p>
          </p:txBody>
        </p:sp>
        <p:sp>
          <p:nvSpPr>
            <p:cNvPr id="9" name="Rectangle 8"/>
            <p:cNvSpPr/>
            <p:nvPr/>
          </p:nvSpPr>
          <p:spPr>
            <a:xfrm>
              <a:off x="466254" y="4222363"/>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 style</a:t>
              </a:r>
            </a:p>
            <a:p>
              <a:pPr algn="ctr"/>
              <a:r>
                <a:rPr lang="en-US" dirty="0" smtClean="0"/>
                <a:t>diet</a:t>
              </a:r>
              <a:endParaRPr lang="en-US" dirty="0"/>
            </a:p>
          </p:txBody>
        </p:sp>
        <p:cxnSp>
          <p:nvCxnSpPr>
            <p:cNvPr id="11" name="Straight Arrow Connector 10"/>
            <p:cNvCxnSpPr>
              <a:stCxn id="3" idx="4"/>
              <a:endCxn id="9" idx="0"/>
            </p:cNvCxnSpPr>
            <p:nvPr/>
          </p:nvCxnSpPr>
          <p:spPr>
            <a:xfrm flipH="1">
              <a:off x="1214807" y="3048000"/>
              <a:ext cx="3240651" cy="1174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 idx="4"/>
              <a:endCxn id="4" idx="0"/>
            </p:cNvCxnSpPr>
            <p:nvPr/>
          </p:nvCxnSpPr>
          <p:spPr>
            <a:xfrm flipH="1">
              <a:off x="2792475" y="3048000"/>
              <a:ext cx="1662983" cy="11833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4"/>
              <a:endCxn id="5" idx="0"/>
            </p:cNvCxnSpPr>
            <p:nvPr/>
          </p:nvCxnSpPr>
          <p:spPr>
            <a:xfrm flipH="1">
              <a:off x="4379234" y="3048000"/>
              <a:ext cx="76224" cy="1183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3" idx="4"/>
              <a:endCxn id="7" idx="0"/>
            </p:cNvCxnSpPr>
            <p:nvPr/>
          </p:nvCxnSpPr>
          <p:spPr>
            <a:xfrm>
              <a:off x="4455458" y="3048000"/>
              <a:ext cx="1510576" cy="1192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 idx="4"/>
              <a:endCxn id="8" idx="0"/>
            </p:cNvCxnSpPr>
            <p:nvPr/>
          </p:nvCxnSpPr>
          <p:spPr>
            <a:xfrm>
              <a:off x="4455458" y="3048000"/>
              <a:ext cx="3079446" cy="120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9" idx="2"/>
            </p:cNvCxnSpPr>
            <p:nvPr/>
          </p:nvCxnSpPr>
          <p:spPr>
            <a:xfrm flipH="1" flipV="1">
              <a:off x="1214807" y="5002293"/>
              <a:ext cx="22322" cy="3406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4" idx="2"/>
            </p:cNvCxnSpPr>
            <p:nvPr/>
          </p:nvCxnSpPr>
          <p:spPr>
            <a:xfrm flipH="1" flipV="1">
              <a:off x="2792475" y="5011271"/>
              <a:ext cx="58301" cy="313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5" idx="2"/>
            </p:cNvCxnSpPr>
            <p:nvPr/>
          </p:nvCxnSpPr>
          <p:spPr>
            <a:xfrm flipH="1" flipV="1">
              <a:off x="4379234" y="5011266"/>
              <a:ext cx="121048" cy="3406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7" idx="2"/>
            </p:cNvCxnSpPr>
            <p:nvPr/>
          </p:nvCxnSpPr>
          <p:spPr>
            <a:xfrm flipH="1" flipV="1">
              <a:off x="5966034" y="5020226"/>
              <a:ext cx="112036" cy="322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8" idx="2"/>
            </p:cNvCxnSpPr>
            <p:nvPr/>
          </p:nvCxnSpPr>
          <p:spPr>
            <a:xfrm flipH="1" flipV="1">
              <a:off x="7534904" y="5029186"/>
              <a:ext cx="120955" cy="340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390983" y="5274424"/>
            <a:ext cx="11240185" cy="954107"/>
          </a:xfrm>
          <a:prstGeom prst="rect">
            <a:avLst/>
          </a:prstGeom>
          <a:noFill/>
        </p:spPr>
        <p:txBody>
          <a:bodyPr wrap="square" rtlCol="0">
            <a:spAutoFit/>
          </a:bodyPr>
          <a:lstStyle/>
          <a:p>
            <a:r>
              <a:rPr lang="en-US" sz="2800" dirty="0" smtClean="0"/>
              <a:t>Formative variable. No causal interpretation: General Health does not cause smoking! Common pathway model is not going to fit the data! </a:t>
            </a:r>
            <a:endParaRPr lang="en-US" sz="2800" dirty="0"/>
          </a:p>
        </p:txBody>
      </p:sp>
    </p:spTree>
    <p:extLst>
      <p:ext uri="{BB962C8B-B14F-4D97-AF65-F5344CB8AC3E}">
        <p14:creationId xmlns:p14="http://schemas.microsoft.com/office/powerpoint/2010/main" val="33469017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660983" y="3487271"/>
            <a:ext cx="1353671" cy="663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 health</a:t>
            </a:r>
            <a:endParaRPr lang="en-US" dirty="0"/>
          </a:p>
        </p:txBody>
      </p:sp>
      <p:sp>
        <p:nvSpPr>
          <p:cNvPr id="33" name="Oval 32"/>
          <p:cNvSpPr/>
          <p:nvPr/>
        </p:nvSpPr>
        <p:spPr>
          <a:xfrm>
            <a:off x="8964347" y="1882588"/>
            <a:ext cx="762000" cy="600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35" name="Oval 34"/>
          <p:cNvSpPr/>
          <p:nvPr/>
        </p:nvSpPr>
        <p:spPr>
          <a:xfrm>
            <a:off x="9977387" y="1900513"/>
            <a:ext cx="762000" cy="600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36" name="Oval 35"/>
          <p:cNvSpPr/>
          <p:nvPr/>
        </p:nvSpPr>
        <p:spPr>
          <a:xfrm>
            <a:off x="10999363" y="1909478"/>
            <a:ext cx="762000" cy="600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38" name="Straight Arrow Connector 37"/>
          <p:cNvCxnSpPr>
            <a:stCxn id="33" idx="4"/>
            <a:endCxn id="32" idx="0"/>
          </p:cNvCxnSpPr>
          <p:nvPr/>
        </p:nvCxnSpPr>
        <p:spPr>
          <a:xfrm flipH="1">
            <a:off x="9337819" y="2483224"/>
            <a:ext cx="7528" cy="1004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5" idx="4"/>
            <a:endCxn id="32" idx="0"/>
          </p:cNvCxnSpPr>
          <p:nvPr/>
        </p:nvCxnSpPr>
        <p:spPr>
          <a:xfrm flipH="1">
            <a:off x="9337819" y="2501149"/>
            <a:ext cx="1020568" cy="986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6" idx="4"/>
            <a:endCxn id="32" idx="0"/>
          </p:cNvCxnSpPr>
          <p:nvPr/>
        </p:nvCxnSpPr>
        <p:spPr>
          <a:xfrm flipH="1">
            <a:off x="9337819" y="2510114"/>
            <a:ext cx="2042544" cy="977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7601712" y="1918447"/>
            <a:ext cx="1156447" cy="519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Genetic  variant</a:t>
            </a:r>
            <a:endParaRPr lang="en-US" dirty="0"/>
          </a:p>
        </p:txBody>
      </p:sp>
      <p:cxnSp>
        <p:nvCxnSpPr>
          <p:cNvPr id="46" name="Straight Arrow Connector 45"/>
          <p:cNvCxnSpPr>
            <a:stCxn id="44" idx="2"/>
            <a:endCxn id="32" idx="0"/>
          </p:cNvCxnSpPr>
          <p:nvPr/>
        </p:nvCxnSpPr>
        <p:spPr>
          <a:xfrm>
            <a:off x="8179936" y="2438400"/>
            <a:ext cx="1157883" cy="10488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Left Brace 9"/>
          <p:cNvSpPr/>
          <p:nvPr/>
        </p:nvSpPr>
        <p:spPr>
          <a:xfrm rot="16200000">
            <a:off x="3308712" y="2423355"/>
            <a:ext cx="363932" cy="4882505"/>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2" name="TextBox 11"/>
          <p:cNvSpPr txBox="1"/>
          <p:nvPr/>
        </p:nvSpPr>
        <p:spPr>
          <a:xfrm>
            <a:off x="654631" y="5402698"/>
            <a:ext cx="5423408" cy="369332"/>
          </a:xfrm>
          <a:prstGeom prst="rect">
            <a:avLst/>
          </a:prstGeom>
          <a:noFill/>
        </p:spPr>
        <p:txBody>
          <a:bodyPr wrap="none" rtlCol="0">
            <a:spAutoFit/>
          </a:bodyPr>
          <a:lstStyle/>
          <a:p>
            <a:r>
              <a:rPr lang="en-US" dirty="0" smtClean="0"/>
              <a:t>Sum these and analyze the phenotype “General Health”</a:t>
            </a:r>
            <a:endParaRPr lang="nl-NL" dirty="0"/>
          </a:p>
        </p:txBody>
      </p:sp>
      <p:sp>
        <p:nvSpPr>
          <p:cNvPr id="14" name="Curved Right Arrow 13"/>
          <p:cNvSpPr/>
          <p:nvPr/>
        </p:nvSpPr>
        <p:spPr>
          <a:xfrm rot="15450975">
            <a:off x="7107883" y="3541842"/>
            <a:ext cx="883885" cy="468181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47" name="TextBox 46"/>
          <p:cNvSpPr txBox="1"/>
          <p:nvPr/>
        </p:nvSpPr>
        <p:spPr>
          <a:xfrm>
            <a:off x="935717" y="491336"/>
            <a:ext cx="4015843" cy="523220"/>
          </a:xfrm>
          <a:prstGeom prst="rect">
            <a:avLst/>
          </a:prstGeom>
          <a:noFill/>
        </p:spPr>
        <p:txBody>
          <a:bodyPr wrap="none" rtlCol="0">
            <a:spAutoFit/>
          </a:bodyPr>
          <a:lstStyle/>
          <a:p>
            <a:r>
              <a:rPr lang="en-US" sz="2800" dirty="0" smtClean="0"/>
              <a:t>When to use a sum score?</a:t>
            </a:r>
            <a:endParaRPr lang="nl-NL" sz="2800" dirty="0"/>
          </a:p>
        </p:txBody>
      </p:sp>
      <p:grpSp>
        <p:nvGrpSpPr>
          <p:cNvPr id="34" name="Group 33"/>
          <p:cNvGrpSpPr/>
          <p:nvPr/>
        </p:nvGrpSpPr>
        <p:grpSpPr>
          <a:xfrm>
            <a:off x="654155" y="1908744"/>
            <a:ext cx="5925581" cy="2599765"/>
            <a:chOff x="466254" y="2402541"/>
            <a:chExt cx="7817203" cy="2967319"/>
          </a:xfrm>
        </p:grpSpPr>
        <p:sp>
          <p:nvSpPr>
            <p:cNvPr id="37" name="Oval 36"/>
            <p:cNvSpPr/>
            <p:nvPr/>
          </p:nvSpPr>
          <p:spPr>
            <a:xfrm>
              <a:off x="3585881" y="2402541"/>
              <a:ext cx="1739153" cy="64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a:t>
              </a:r>
            </a:p>
            <a:p>
              <a:pPr algn="ctr"/>
              <a:r>
                <a:rPr lang="en-US" dirty="0" smtClean="0"/>
                <a:t>health</a:t>
              </a:r>
              <a:endParaRPr lang="en-US" dirty="0"/>
            </a:p>
          </p:txBody>
        </p:sp>
        <p:sp>
          <p:nvSpPr>
            <p:cNvPr id="39" name="Rectangle 38"/>
            <p:cNvSpPr/>
            <p:nvPr/>
          </p:nvSpPr>
          <p:spPr>
            <a:xfrm>
              <a:off x="2043922" y="4231341"/>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Cooper</a:t>
              </a:r>
            </a:p>
            <a:p>
              <a:pPr algn="ctr"/>
              <a:r>
                <a:rPr lang="en-US" dirty="0" smtClean="0"/>
                <a:t>Test score</a:t>
              </a:r>
              <a:endParaRPr lang="en-US" dirty="0"/>
            </a:p>
          </p:txBody>
        </p:sp>
        <p:sp>
          <p:nvSpPr>
            <p:cNvPr id="41" name="Rectangle 40"/>
            <p:cNvSpPr/>
            <p:nvPr/>
          </p:nvSpPr>
          <p:spPr>
            <a:xfrm>
              <a:off x="3630681" y="423133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Blood pressure </a:t>
              </a:r>
              <a:endParaRPr lang="en-US" dirty="0"/>
            </a:p>
          </p:txBody>
        </p:sp>
        <p:sp>
          <p:nvSpPr>
            <p:cNvPr id="42" name="Rectangle 41"/>
            <p:cNvSpPr/>
            <p:nvPr/>
          </p:nvSpPr>
          <p:spPr>
            <a:xfrm>
              <a:off x="5217481" y="424029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 style smoke</a:t>
              </a:r>
              <a:endParaRPr lang="en-US" dirty="0"/>
            </a:p>
          </p:txBody>
        </p:sp>
        <p:sp>
          <p:nvSpPr>
            <p:cNvPr id="45" name="Rectangle 44"/>
            <p:cNvSpPr/>
            <p:nvPr/>
          </p:nvSpPr>
          <p:spPr>
            <a:xfrm>
              <a:off x="6786351" y="4249256"/>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BMI</a:t>
              </a:r>
              <a:endParaRPr lang="en-US" dirty="0"/>
            </a:p>
          </p:txBody>
        </p:sp>
        <p:sp>
          <p:nvSpPr>
            <p:cNvPr id="48" name="Rectangle 47"/>
            <p:cNvSpPr/>
            <p:nvPr/>
          </p:nvSpPr>
          <p:spPr>
            <a:xfrm>
              <a:off x="466254" y="4222363"/>
              <a:ext cx="1497106" cy="77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 style</a:t>
              </a:r>
            </a:p>
            <a:p>
              <a:pPr algn="ctr"/>
              <a:r>
                <a:rPr lang="en-US" dirty="0" smtClean="0"/>
                <a:t>diet</a:t>
              </a:r>
              <a:endParaRPr lang="en-US" dirty="0"/>
            </a:p>
          </p:txBody>
        </p:sp>
        <p:cxnSp>
          <p:nvCxnSpPr>
            <p:cNvPr id="49" name="Straight Arrow Connector 48"/>
            <p:cNvCxnSpPr>
              <a:stCxn id="37" idx="4"/>
              <a:endCxn id="48" idx="0"/>
            </p:cNvCxnSpPr>
            <p:nvPr/>
          </p:nvCxnSpPr>
          <p:spPr>
            <a:xfrm flipH="1">
              <a:off x="1214807" y="3048000"/>
              <a:ext cx="3240651" cy="1174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7" idx="4"/>
              <a:endCxn id="39" idx="0"/>
            </p:cNvCxnSpPr>
            <p:nvPr/>
          </p:nvCxnSpPr>
          <p:spPr>
            <a:xfrm flipH="1">
              <a:off x="2792475" y="3048000"/>
              <a:ext cx="1662983" cy="11833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7" idx="4"/>
              <a:endCxn id="41" idx="0"/>
            </p:cNvCxnSpPr>
            <p:nvPr/>
          </p:nvCxnSpPr>
          <p:spPr>
            <a:xfrm flipH="1">
              <a:off x="4379234" y="3048000"/>
              <a:ext cx="76224" cy="1183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7" idx="4"/>
              <a:endCxn id="42" idx="0"/>
            </p:cNvCxnSpPr>
            <p:nvPr/>
          </p:nvCxnSpPr>
          <p:spPr>
            <a:xfrm>
              <a:off x="4455458" y="3048000"/>
              <a:ext cx="1510576" cy="1192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7" idx="4"/>
              <a:endCxn id="45" idx="0"/>
            </p:cNvCxnSpPr>
            <p:nvPr/>
          </p:nvCxnSpPr>
          <p:spPr>
            <a:xfrm>
              <a:off x="4455458" y="3048000"/>
              <a:ext cx="3079446" cy="120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8" idx="2"/>
            </p:cNvCxnSpPr>
            <p:nvPr/>
          </p:nvCxnSpPr>
          <p:spPr>
            <a:xfrm flipH="1" flipV="1">
              <a:off x="1214807" y="5002293"/>
              <a:ext cx="22322" cy="3406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39" idx="2"/>
            </p:cNvCxnSpPr>
            <p:nvPr/>
          </p:nvCxnSpPr>
          <p:spPr>
            <a:xfrm flipH="1" flipV="1">
              <a:off x="2792475" y="5011271"/>
              <a:ext cx="58301" cy="313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41" idx="2"/>
            </p:cNvCxnSpPr>
            <p:nvPr/>
          </p:nvCxnSpPr>
          <p:spPr>
            <a:xfrm flipH="1" flipV="1">
              <a:off x="4379234" y="5011266"/>
              <a:ext cx="121048" cy="3406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42" idx="2"/>
            </p:cNvCxnSpPr>
            <p:nvPr/>
          </p:nvCxnSpPr>
          <p:spPr>
            <a:xfrm flipH="1" flipV="1">
              <a:off x="5966034" y="5020226"/>
              <a:ext cx="112036" cy="322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5" idx="2"/>
            </p:cNvCxnSpPr>
            <p:nvPr/>
          </p:nvCxnSpPr>
          <p:spPr>
            <a:xfrm flipH="1" flipV="1">
              <a:off x="7534904" y="5029186"/>
              <a:ext cx="120955" cy="340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46901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9575" y="600635"/>
            <a:ext cx="11219755" cy="5909310"/>
          </a:xfrm>
          <a:prstGeom prst="rect">
            <a:avLst/>
          </a:prstGeom>
          <a:noFill/>
        </p:spPr>
        <p:txBody>
          <a:bodyPr wrap="square" rtlCol="0">
            <a:spAutoFit/>
          </a:bodyPr>
          <a:lstStyle/>
          <a:p>
            <a:r>
              <a:rPr lang="en-US" sz="2400" dirty="0" smtClean="0"/>
              <a:t>Back to the common factor model ! </a:t>
            </a:r>
          </a:p>
          <a:p>
            <a:endParaRPr lang="en-US" sz="2400" dirty="0"/>
          </a:p>
          <a:p>
            <a:r>
              <a:rPr lang="en-US" sz="2400" dirty="0" smtClean="0"/>
              <a:t>Multiple common factors, CFA vs. EFA with rotation</a:t>
            </a:r>
          </a:p>
          <a:p>
            <a:endParaRPr lang="en-US" sz="2400" dirty="0" smtClean="0"/>
          </a:p>
          <a:p>
            <a:r>
              <a:rPr lang="en-US" sz="2400" dirty="0" smtClean="0"/>
              <a:t>EFA (always more than one common factor). </a:t>
            </a:r>
          </a:p>
          <a:p>
            <a:endParaRPr lang="en-US" sz="2400" dirty="0" smtClean="0"/>
          </a:p>
          <a:p>
            <a:r>
              <a:rPr lang="en-US" sz="2400" b="1" dirty="0" smtClean="0"/>
              <a:t>Aim</a:t>
            </a:r>
            <a:r>
              <a:rPr lang="en-US" sz="2400" dirty="0" smtClean="0"/>
              <a:t>: determine dimensionality and derive meaning of factors from loadings</a:t>
            </a:r>
          </a:p>
          <a:p>
            <a:endParaRPr lang="en-US" sz="2400" dirty="0" smtClean="0"/>
          </a:p>
          <a:p>
            <a:r>
              <a:rPr lang="en-US" sz="2400" dirty="0" smtClean="0"/>
              <a:t>Exploratory approach: </a:t>
            </a:r>
            <a:r>
              <a:rPr lang="en-US" sz="2400" dirty="0" smtClean="0">
                <a:solidFill>
                  <a:srgbClr val="FF0000"/>
                </a:solidFill>
              </a:rPr>
              <a:t>How many latent variables</a:t>
            </a:r>
            <a:r>
              <a:rPr lang="en-US" sz="2400" dirty="0" smtClean="0"/>
              <a:t>? </a:t>
            </a:r>
            <a:r>
              <a:rPr lang="en-US" sz="2400" dirty="0" smtClean="0">
                <a:solidFill>
                  <a:srgbClr val="0070C0"/>
                </a:solidFill>
              </a:rPr>
              <a:t>What is the pattern of factor loadings</a:t>
            </a:r>
            <a:r>
              <a:rPr lang="en-US" sz="2400" dirty="0" smtClean="0"/>
              <a:t>? Low on prior theory, but still involves choices.</a:t>
            </a:r>
          </a:p>
          <a:p>
            <a:endParaRPr lang="en-US" sz="2400" dirty="0" smtClean="0"/>
          </a:p>
          <a:p>
            <a:r>
              <a:rPr lang="en-US" sz="2400" dirty="0" smtClean="0">
                <a:solidFill>
                  <a:srgbClr val="FF0000"/>
                </a:solidFill>
              </a:rPr>
              <a:t>How many latent variables</a:t>
            </a:r>
            <a:r>
              <a:rPr lang="en-US" sz="2400" dirty="0" smtClean="0"/>
              <a:t>: </a:t>
            </a:r>
            <a:r>
              <a:rPr lang="en-US" sz="2400" dirty="0" err="1" smtClean="0"/>
              <a:t>Screeplot</a:t>
            </a:r>
            <a:r>
              <a:rPr lang="en-US" sz="2400" dirty="0" smtClean="0"/>
              <a:t>, Eigenvalue &gt; 1 rule, Goodness of fit measures (</a:t>
            </a:r>
            <a:r>
              <a:rPr lang="en-US" sz="2400" dirty="0" smtClean="0">
                <a:latin typeface="Symbol" panose="05050102010706020507" pitchFamily="18" charset="2"/>
              </a:rPr>
              <a:t>c</a:t>
            </a:r>
            <a:r>
              <a:rPr lang="en-US" sz="2400" baseline="30000" dirty="0" smtClean="0"/>
              <a:t>2</a:t>
            </a:r>
            <a:r>
              <a:rPr lang="en-US" sz="2400" dirty="0" smtClean="0"/>
              <a:t>, RMSEA, NNFI), info criteria (BIC, AIC).</a:t>
            </a:r>
          </a:p>
          <a:p>
            <a:endParaRPr lang="en-US" sz="2400" dirty="0" smtClean="0"/>
          </a:p>
          <a:p>
            <a:r>
              <a:rPr lang="en-US" sz="2400" dirty="0" smtClean="0">
                <a:solidFill>
                  <a:srgbClr val="0070C0"/>
                </a:solidFill>
              </a:rPr>
              <a:t>Pattern of factor loadings</a:t>
            </a:r>
            <a:r>
              <a:rPr lang="en-US" sz="2400" dirty="0" smtClean="0"/>
              <a:t>: Type of rotation (</a:t>
            </a:r>
            <a:r>
              <a:rPr lang="en-US" sz="2400" dirty="0" err="1" smtClean="0"/>
              <a:t>varimax</a:t>
            </a:r>
            <a:r>
              <a:rPr lang="en-US" sz="2400" dirty="0" smtClean="0"/>
              <a:t>, </a:t>
            </a:r>
            <a:r>
              <a:rPr lang="en-US" sz="2400" dirty="0" err="1" smtClean="0"/>
              <a:t>oblimin</a:t>
            </a:r>
            <a:r>
              <a:rPr lang="en-US" sz="2400" dirty="0" smtClean="0"/>
              <a:t>, many choices!).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87188" y="239620"/>
            <a:ext cx="10515600" cy="818216"/>
          </a:xfrm>
        </p:spPr>
        <p:txBody>
          <a:bodyPr>
            <a:normAutofit/>
          </a:bodyPr>
          <a:lstStyle/>
          <a:p>
            <a:pPr eaLnBrk="1" hangingPunct="1"/>
            <a:r>
              <a:rPr lang="en-US" sz="2800" b="1" dirty="0" smtClean="0"/>
              <a:t>EFA (two) factor model as it is fitted in standard programs </a:t>
            </a:r>
            <a:endParaRPr lang="en-GB" sz="2800" b="1" dirty="0" smtClean="0"/>
          </a:p>
        </p:txBody>
      </p:sp>
      <p:sp>
        <p:nvSpPr>
          <p:cNvPr id="23558" name="Rectangle 4"/>
          <p:cNvSpPr>
            <a:spLocks noChangeArrowheads="1"/>
          </p:cNvSpPr>
          <p:nvPr/>
        </p:nvSpPr>
        <p:spPr bwMode="auto">
          <a:xfrm>
            <a:off x="2445666"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y1</a:t>
            </a:r>
            <a:endParaRPr lang="en-GB"/>
          </a:p>
        </p:txBody>
      </p:sp>
      <p:sp>
        <p:nvSpPr>
          <p:cNvPr id="23559" name="Rectangle 5"/>
          <p:cNvSpPr>
            <a:spLocks noChangeArrowheads="1"/>
          </p:cNvSpPr>
          <p:nvPr/>
        </p:nvSpPr>
        <p:spPr bwMode="auto">
          <a:xfrm>
            <a:off x="3768383"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958828"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149274"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339719"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530164" y="3985161"/>
            <a:ext cx="925902" cy="752368"/>
          </a:xfrm>
          <a:prstGeom prst="rect">
            <a:avLst/>
          </a:prstGeom>
          <a:solidFill>
            <a:schemeClr val="bg1"/>
          </a:solidFill>
          <a:ln w="2857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900655" y="1620574"/>
            <a:ext cx="925902" cy="752368"/>
          </a:xfrm>
          <a:prstGeom prst="ellipse">
            <a:avLst/>
          </a:prstGeom>
          <a:solidFill>
            <a:schemeClr val="bg1"/>
          </a:solidFill>
          <a:ln w="28575">
            <a:solidFill>
              <a:schemeClr val="tx1"/>
            </a:solidFill>
            <a:round/>
            <a:headEnd/>
            <a:tailEnd/>
          </a:ln>
        </p:spPr>
        <p:txBody>
          <a:bodyPr wrap="none" anchor="ctr"/>
          <a:lstStyle/>
          <a:p>
            <a:pPr algn="ctr"/>
            <a:r>
              <a:rPr lang="en-US" dirty="0">
                <a:latin typeface="Symbol" pitchFamily="18" charset="2"/>
              </a:rPr>
              <a:t>h</a:t>
            </a:r>
            <a:r>
              <a:rPr lang="en-US" dirty="0"/>
              <a:t>1</a:t>
            </a:r>
            <a:endParaRPr lang="en-GB" dirty="0"/>
          </a:p>
        </p:txBody>
      </p:sp>
      <p:sp>
        <p:nvSpPr>
          <p:cNvPr id="23565" name="Oval 11"/>
          <p:cNvSpPr>
            <a:spLocks noChangeArrowheads="1"/>
          </p:cNvSpPr>
          <p:nvPr/>
        </p:nvSpPr>
        <p:spPr bwMode="auto">
          <a:xfrm>
            <a:off x="6810632" y="1620574"/>
            <a:ext cx="925902" cy="752368"/>
          </a:xfrm>
          <a:prstGeom prst="ellipse">
            <a:avLst/>
          </a:prstGeom>
          <a:solidFill>
            <a:schemeClr val="bg1"/>
          </a:solidFill>
          <a:ln w="28575">
            <a:solidFill>
              <a:schemeClr val="tx1"/>
            </a:solidFill>
            <a:round/>
            <a:headEnd/>
            <a:tailEnd/>
          </a:ln>
        </p:spPr>
        <p:txBody>
          <a:bodyPr wrap="none" anchor="ctr"/>
          <a:lstStyle/>
          <a:p>
            <a:pPr algn="ctr"/>
            <a:r>
              <a:rPr lang="en-US" dirty="0">
                <a:latin typeface="Symbol" pitchFamily="18" charset="2"/>
              </a:rPr>
              <a:t>h</a:t>
            </a:r>
            <a:r>
              <a:rPr lang="en-US" dirty="0"/>
              <a:t>2</a:t>
            </a:r>
            <a:endParaRPr lang="en-GB" dirty="0"/>
          </a:p>
        </p:txBody>
      </p:sp>
      <p:sp>
        <p:nvSpPr>
          <p:cNvPr id="23566" name="Line 12"/>
          <p:cNvSpPr>
            <a:spLocks noChangeShapeType="1"/>
          </p:cNvSpPr>
          <p:nvPr/>
        </p:nvSpPr>
        <p:spPr bwMode="auto">
          <a:xfrm flipH="1">
            <a:off x="2974753" y="2372942"/>
            <a:ext cx="1322717" cy="1612218"/>
          </a:xfrm>
          <a:prstGeom prst="line">
            <a:avLst/>
          </a:prstGeom>
          <a:noFill/>
          <a:ln w="2857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297470" y="2372942"/>
            <a:ext cx="0" cy="1612218"/>
          </a:xfrm>
          <a:prstGeom prst="line">
            <a:avLst/>
          </a:prstGeom>
          <a:noFill/>
          <a:ln w="2857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297470" y="2372942"/>
            <a:ext cx="1058174" cy="1612218"/>
          </a:xfrm>
          <a:prstGeom prst="line">
            <a:avLst/>
          </a:prstGeom>
          <a:noFill/>
          <a:ln w="28575">
            <a:solidFill>
              <a:schemeClr val="tx1"/>
            </a:solidFill>
            <a:round/>
            <a:headEnd/>
            <a:tailEnd type="triangle" w="med" len="med"/>
          </a:ln>
        </p:spPr>
        <p:txBody>
          <a:bodyPr/>
          <a:lstStyle/>
          <a:p>
            <a:endParaRPr lang="en-US"/>
          </a:p>
        </p:txBody>
      </p:sp>
      <p:sp>
        <p:nvSpPr>
          <p:cNvPr id="23569" name="Line 15"/>
          <p:cNvSpPr>
            <a:spLocks noChangeShapeType="1"/>
          </p:cNvSpPr>
          <p:nvPr/>
        </p:nvSpPr>
        <p:spPr bwMode="auto">
          <a:xfrm>
            <a:off x="4297470" y="2372942"/>
            <a:ext cx="2380891" cy="1612218"/>
          </a:xfrm>
          <a:prstGeom prst="line">
            <a:avLst/>
          </a:prstGeom>
          <a:noFill/>
          <a:ln w="28575">
            <a:solidFill>
              <a:schemeClr val="tx1"/>
            </a:solidFill>
            <a:round/>
            <a:headEnd/>
            <a:tailEnd type="triangle" w="med" len="med"/>
          </a:ln>
        </p:spPr>
        <p:txBody>
          <a:bodyPr/>
          <a:lstStyle/>
          <a:p>
            <a:endParaRPr lang="en-US"/>
          </a:p>
        </p:txBody>
      </p:sp>
      <p:sp>
        <p:nvSpPr>
          <p:cNvPr id="23570" name="Line 16"/>
          <p:cNvSpPr>
            <a:spLocks noChangeShapeType="1"/>
          </p:cNvSpPr>
          <p:nvPr/>
        </p:nvSpPr>
        <p:spPr bwMode="auto">
          <a:xfrm>
            <a:off x="4297470" y="2372942"/>
            <a:ext cx="3571336" cy="1612218"/>
          </a:xfrm>
          <a:prstGeom prst="line">
            <a:avLst/>
          </a:prstGeom>
          <a:noFill/>
          <a:ln w="28575">
            <a:solidFill>
              <a:schemeClr val="tx1"/>
            </a:solidFill>
            <a:round/>
            <a:headEnd/>
            <a:tailEnd type="triangle" w="med" len="med"/>
          </a:ln>
        </p:spPr>
        <p:txBody>
          <a:bodyPr/>
          <a:lstStyle/>
          <a:p>
            <a:endParaRPr lang="en-US"/>
          </a:p>
        </p:txBody>
      </p:sp>
      <p:sp>
        <p:nvSpPr>
          <p:cNvPr id="23571" name="Line 17"/>
          <p:cNvSpPr>
            <a:spLocks noChangeShapeType="1"/>
          </p:cNvSpPr>
          <p:nvPr/>
        </p:nvSpPr>
        <p:spPr bwMode="auto">
          <a:xfrm>
            <a:off x="4317757" y="2372941"/>
            <a:ext cx="4609222" cy="1612219"/>
          </a:xfrm>
          <a:prstGeom prst="line">
            <a:avLst/>
          </a:prstGeom>
          <a:noFill/>
          <a:ln w="28575">
            <a:solidFill>
              <a:schemeClr val="tx1"/>
            </a:solidFill>
            <a:round/>
            <a:headEnd/>
            <a:tailEnd type="triangle" w="med" len="med"/>
          </a:ln>
        </p:spPr>
        <p:txBody>
          <a:bodyPr/>
          <a:lstStyle/>
          <a:p>
            <a:endParaRPr lang="en-US"/>
          </a:p>
        </p:txBody>
      </p:sp>
      <p:sp>
        <p:nvSpPr>
          <p:cNvPr id="23572" name="Line 18"/>
          <p:cNvSpPr>
            <a:spLocks noChangeShapeType="1"/>
          </p:cNvSpPr>
          <p:nvPr/>
        </p:nvSpPr>
        <p:spPr bwMode="auto">
          <a:xfrm flipH="1">
            <a:off x="3239296" y="2372942"/>
            <a:ext cx="3968151" cy="1612218"/>
          </a:xfrm>
          <a:prstGeom prst="line">
            <a:avLst/>
          </a:prstGeom>
          <a:noFill/>
          <a:ln w="28575">
            <a:solidFill>
              <a:schemeClr val="tx1"/>
            </a:solidFill>
            <a:round/>
            <a:headEnd/>
            <a:tailEnd type="triangle" w="med" len="med"/>
          </a:ln>
        </p:spPr>
        <p:txBody>
          <a:bodyPr/>
          <a:lstStyle/>
          <a:p>
            <a:endParaRPr lang="en-US"/>
          </a:p>
        </p:txBody>
      </p:sp>
      <p:sp>
        <p:nvSpPr>
          <p:cNvPr id="23573" name="Line 19"/>
          <p:cNvSpPr>
            <a:spLocks noChangeShapeType="1"/>
          </p:cNvSpPr>
          <p:nvPr/>
        </p:nvSpPr>
        <p:spPr bwMode="auto">
          <a:xfrm flipH="1">
            <a:off x="4297470" y="2372942"/>
            <a:ext cx="2909977" cy="1612218"/>
          </a:xfrm>
          <a:prstGeom prst="line">
            <a:avLst/>
          </a:prstGeom>
          <a:noFill/>
          <a:ln w="28575">
            <a:solidFill>
              <a:schemeClr val="tx1"/>
            </a:solidFill>
            <a:round/>
            <a:headEnd/>
            <a:tailEnd type="triangle" w="med" len="med"/>
          </a:ln>
        </p:spPr>
        <p:txBody>
          <a:bodyPr/>
          <a:lstStyle/>
          <a:p>
            <a:endParaRPr lang="en-US"/>
          </a:p>
        </p:txBody>
      </p:sp>
      <p:sp>
        <p:nvSpPr>
          <p:cNvPr id="23574" name="Line 20"/>
          <p:cNvSpPr>
            <a:spLocks noChangeShapeType="1"/>
          </p:cNvSpPr>
          <p:nvPr/>
        </p:nvSpPr>
        <p:spPr bwMode="auto">
          <a:xfrm flipH="1">
            <a:off x="5487915" y="2372942"/>
            <a:ext cx="1719532" cy="1612218"/>
          </a:xfrm>
          <a:prstGeom prst="line">
            <a:avLst/>
          </a:prstGeom>
          <a:noFill/>
          <a:ln w="2857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678360" y="2372942"/>
            <a:ext cx="529087" cy="1612218"/>
          </a:xfrm>
          <a:prstGeom prst="line">
            <a:avLst/>
          </a:prstGeom>
          <a:noFill/>
          <a:ln w="2857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207447" y="2372942"/>
            <a:ext cx="793630" cy="1612218"/>
          </a:xfrm>
          <a:prstGeom prst="line">
            <a:avLst/>
          </a:prstGeom>
          <a:noFill/>
          <a:ln w="2857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207447" y="2372942"/>
            <a:ext cx="1851804" cy="1612218"/>
          </a:xfrm>
          <a:prstGeom prst="line">
            <a:avLst/>
          </a:prstGeom>
          <a:noFill/>
          <a:ln w="28575">
            <a:solidFill>
              <a:schemeClr val="tx1"/>
            </a:solidFill>
            <a:round/>
            <a:headEnd/>
            <a:tailEnd type="triangle" w="med" len="med"/>
          </a:ln>
        </p:spPr>
        <p:txBody>
          <a:bodyPr/>
          <a:lstStyle/>
          <a:p>
            <a:endParaRPr lang="en-US"/>
          </a:p>
        </p:txBody>
      </p:sp>
      <p:cxnSp>
        <p:nvCxnSpPr>
          <p:cNvPr id="4" name="Curved Connector 3"/>
          <p:cNvCxnSpPr>
            <a:stCxn id="23564" idx="0"/>
            <a:endCxn id="23565" idx="0"/>
          </p:cNvCxnSpPr>
          <p:nvPr/>
        </p:nvCxnSpPr>
        <p:spPr>
          <a:xfrm rot="5400000" flipH="1" flipV="1">
            <a:off x="5818594" y="165586"/>
            <a:ext cx="12700" cy="2909977"/>
          </a:xfrm>
          <a:prstGeom prst="curvedConnector3">
            <a:avLst>
              <a:gd name="adj1" fmla="val 1800000"/>
            </a:avLst>
          </a:prstGeom>
          <a:ln w="28575">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500018" y="972156"/>
            <a:ext cx="835485" cy="523220"/>
          </a:xfrm>
          <a:prstGeom prst="rect">
            <a:avLst/>
          </a:prstGeom>
          <a:noFill/>
        </p:spPr>
        <p:txBody>
          <a:bodyPr wrap="none" rtlCol="0">
            <a:spAutoFit/>
          </a:bodyPr>
          <a:lstStyle/>
          <a:p>
            <a:r>
              <a:rPr lang="nl-NL" sz="2800" dirty="0" smtClean="0"/>
              <a:t>r = 0</a:t>
            </a:r>
            <a:endParaRPr lang="nl-NL" sz="2800" dirty="0"/>
          </a:p>
        </p:txBody>
      </p:sp>
      <p:sp>
        <p:nvSpPr>
          <p:cNvPr id="49" name="Oval 48"/>
          <p:cNvSpPr/>
          <p:nvPr/>
        </p:nvSpPr>
        <p:spPr>
          <a:xfrm>
            <a:off x="8656226" y="4996614"/>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e6</a:t>
            </a:r>
            <a:endParaRPr lang="nl-NL" dirty="0"/>
          </a:p>
        </p:txBody>
      </p:sp>
      <p:cxnSp>
        <p:nvCxnSpPr>
          <p:cNvPr id="50" name="Straight Arrow Connector 49"/>
          <p:cNvCxnSpPr>
            <a:stCxn id="49" idx="0"/>
          </p:cNvCxnSpPr>
          <p:nvPr/>
        </p:nvCxnSpPr>
        <p:spPr>
          <a:xfrm flipV="1">
            <a:off x="8993110" y="4756781"/>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7461084" y="4995011"/>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e5</a:t>
            </a:r>
            <a:endParaRPr lang="nl-NL" dirty="0"/>
          </a:p>
        </p:txBody>
      </p:sp>
      <p:cxnSp>
        <p:nvCxnSpPr>
          <p:cNvPr id="52" name="Straight Arrow Connector 51"/>
          <p:cNvCxnSpPr>
            <a:stCxn id="51" idx="0"/>
          </p:cNvCxnSpPr>
          <p:nvPr/>
        </p:nvCxnSpPr>
        <p:spPr>
          <a:xfrm flipV="1">
            <a:off x="7797968" y="4755178"/>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304448" y="4993411"/>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54" name="Straight Arrow Connector 53"/>
          <p:cNvCxnSpPr>
            <a:stCxn id="53" idx="0"/>
          </p:cNvCxnSpPr>
          <p:nvPr/>
        </p:nvCxnSpPr>
        <p:spPr>
          <a:xfrm flipV="1">
            <a:off x="6641332" y="4753578"/>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061183" y="5001436"/>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56" name="Straight Arrow Connector 55"/>
          <p:cNvCxnSpPr>
            <a:stCxn id="55" idx="0"/>
          </p:cNvCxnSpPr>
          <p:nvPr/>
        </p:nvCxnSpPr>
        <p:spPr>
          <a:xfrm flipV="1">
            <a:off x="5398067" y="4761603"/>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3894920" y="4990209"/>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58" name="Straight Arrow Connector 57"/>
          <p:cNvCxnSpPr>
            <a:stCxn id="57" idx="0"/>
          </p:cNvCxnSpPr>
          <p:nvPr/>
        </p:nvCxnSpPr>
        <p:spPr>
          <a:xfrm flipV="1">
            <a:off x="4231804" y="4750376"/>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2603527" y="4998230"/>
            <a:ext cx="673768" cy="591146"/>
          </a:xfrm>
          <a:prstGeom prst="ellipse">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60" name="Straight Arrow Connector 59"/>
          <p:cNvCxnSpPr>
            <a:stCxn id="59" idx="0"/>
          </p:cNvCxnSpPr>
          <p:nvPr/>
        </p:nvCxnSpPr>
        <p:spPr>
          <a:xfrm flipV="1">
            <a:off x="2940411" y="4758397"/>
            <a:ext cx="0" cy="23983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 y="0"/>
            <a:ext cx="12390264" cy="6801862"/>
          </a:xfrm>
          <a:prstGeom prst="rect">
            <a:avLst/>
          </a:prstGeom>
        </p:spPr>
        <p:txBody>
          <a:bodyPr wrap="square">
            <a:spAutoFit/>
          </a:bodyPr>
          <a:lstStyle/>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1</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1</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31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32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3</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4</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41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42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4</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5</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51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52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5</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6</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61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62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6</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b="1" dirty="0" err="1">
                <a:latin typeface="Symbol" panose="05050102010706020507" pitchFamily="18" charset="2"/>
                <a:ea typeface="Times New Roman" panose="02020603050405020304" pitchFamily="18" charset="0"/>
              </a:rPr>
              <a:t>h</a:t>
            </a:r>
            <a:r>
              <a:rPr lang="en-US" sz="2400" baseline="30000" dirty="0" err="1">
                <a:latin typeface="Courier New" panose="02070309020205020404" pitchFamily="49" charset="0"/>
                <a:ea typeface="Times New Roman" panose="02020603050405020304" pitchFamily="18" charset="0"/>
              </a:rPr>
              <a:t>t</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b="1" dirty="0">
                <a:latin typeface="Symbol" panose="05050102010706020507" pitchFamily="18" charset="2"/>
                <a:ea typeface="Times New Roman" panose="02020603050405020304" pitchFamily="18" charset="0"/>
              </a:rPr>
              <a:t>L</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11</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21</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smtClean="0">
                <a:latin typeface="Courier New" panose="02070309020205020404" pitchFamily="49" charset="0"/>
                <a:ea typeface="Times New Roman" panose="02020603050405020304" pitchFamily="18" charset="0"/>
              </a:rPr>
              <a:t>       …	…</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51</a:t>
            </a: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52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6</a:t>
            </a:r>
            <a:r>
              <a:rPr lang="en-US" sz="2400" baseline="-25000" dirty="0" smtClean="0">
                <a:latin typeface="Courier New" panose="02070309020205020404" pitchFamily="49" charset="0"/>
                <a:ea typeface="Times New Roman" panose="02020603050405020304" pitchFamily="18" charset="0"/>
              </a:rPr>
              <a:t>1</a:t>
            </a:r>
            <a:r>
              <a:rPr lang="en-US" sz="2400" dirty="0" smtClean="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62</a:t>
            </a:r>
            <a:endParaRPr lang="nl-NL" sz="2400" dirty="0">
              <a:latin typeface="Courier New" panose="02070309020205020404" pitchFamily="49" charset="0"/>
              <a:ea typeface="Times New Roman" panose="02020603050405020304" pitchFamily="18" charset="0"/>
            </a:endParaRPr>
          </a:p>
          <a:p>
            <a:pPr>
              <a:spcAft>
                <a:spcPts val="0"/>
              </a:spcAft>
            </a:pPr>
            <a:endParaRPr lang="nl-NL" sz="2800" dirty="0" smtClean="0">
              <a:latin typeface="Times New Roman" panose="02020603050405020304" pitchFamily="18" charset="0"/>
              <a:ea typeface="Times New Roman" panose="02020603050405020304" pitchFamily="18" charset="0"/>
            </a:endParaRPr>
          </a:p>
          <a:p>
            <a:pPr>
              <a:spcAft>
                <a:spcPts val="0"/>
              </a:spcAft>
              <a:tabLst>
                <a:tab pos="449580" algn="l"/>
              </a:tabLst>
            </a:pPr>
            <a:r>
              <a:rPr lang="en-US" dirty="0">
                <a:latin typeface="Courier New" panose="02070309020205020404" pitchFamily="49" charset="0"/>
                <a:ea typeface="Times New Roman" panose="02020603050405020304" pitchFamily="18" charset="0"/>
              </a:rPr>
              <a:t> </a:t>
            </a:r>
            <a:r>
              <a:rPr lang="en-US" sz="2400" b="1" dirty="0" smtClean="0">
                <a:latin typeface="Symbol" panose="05050102010706020507" pitchFamily="18" charset="2"/>
                <a:ea typeface="Times New Roman" panose="02020603050405020304" pitchFamily="18" charset="0"/>
              </a:rPr>
              <a:t>Y</a:t>
            </a:r>
            <a:r>
              <a:rPr lang="en-US" sz="2400" dirty="0" smtClean="0">
                <a:latin typeface="Courier New" panose="02070309020205020404" pitchFamily="49" charset="0"/>
                <a:ea typeface="Times New Roman" panose="02020603050405020304" pitchFamily="18" charset="0"/>
              </a:rPr>
              <a:t> = </a:t>
            </a:r>
            <a:r>
              <a:rPr lang="en-US" sz="2400" b="1" dirty="0" smtClean="0">
                <a:latin typeface="Courier New" panose="02070309020205020404" pitchFamily="49" charset="0"/>
                <a:ea typeface="Times New Roman" panose="02020603050405020304" pitchFamily="18" charset="0"/>
              </a:rPr>
              <a:t>I</a:t>
            </a:r>
            <a:r>
              <a:rPr lang="en-US" sz="2400" dirty="0" smtClean="0">
                <a:latin typeface="Courier New" panose="02070309020205020404" pitchFamily="49" charset="0"/>
                <a:ea typeface="Times New Roman" panose="02020603050405020304" pitchFamily="18" charset="0"/>
              </a:rPr>
              <a:t> = 1 </a:t>
            </a: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0	</a:t>
            </a:r>
            <a:r>
              <a:rPr lang="en-US" sz="2400" dirty="0" smtClean="0">
                <a:latin typeface="Courier New" panose="02070309020205020404" pitchFamily="49" charset="0"/>
                <a:ea typeface="Times New Roman" panose="02020603050405020304" pitchFamily="18" charset="0"/>
              </a:rPr>
              <a:t>1</a:t>
            </a:r>
            <a:r>
              <a:rPr lang="nl-NL" sz="2400" dirty="0" smtClean="0">
                <a:latin typeface="Courier New" panose="02070309020205020404" pitchFamily="49" charset="0"/>
                <a:ea typeface="Times New Roman" panose="02020603050405020304" pitchFamily="18" charset="0"/>
              </a:rPr>
              <a:t> 			</a:t>
            </a:r>
          </a:p>
          <a:p>
            <a:pPr>
              <a:spcAft>
                <a:spcPts val="0"/>
              </a:spcAft>
            </a:pPr>
            <a:r>
              <a:rPr lang="en-US" sz="2400" b="1" dirty="0" smtClean="0">
                <a:latin typeface="Symbol" panose="05050102010706020507" pitchFamily="18" charset="2"/>
                <a:ea typeface="Times New Roman" panose="02020603050405020304" pitchFamily="18" charset="0"/>
              </a:rPr>
              <a:t>Q</a:t>
            </a:r>
            <a:r>
              <a:rPr lang="en-US" sz="2400" baseline="-25000" dirty="0" smtClean="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err="1">
                <a:latin typeface="Courier New" panose="02070309020205020404" pitchFamily="49" charset="0"/>
                <a:ea typeface="Times New Roman" panose="02020603050405020304" pitchFamily="18" charset="0"/>
              </a:rPr>
              <a:t>diag</a:t>
            </a:r>
            <a:r>
              <a:rPr lang="en-US" sz="2400" dirty="0">
                <a:latin typeface="Courier New" panose="02070309020205020404" pitchFamily="49" charset="0"/>
                <a:ea typeface="Times New Roman" panose="02020603050405020304" pitchFamily="18" charset="0"/>
              </a:rPr>
              <a:t>(</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1</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4</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5</a:t>
            </a: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s</a:t>
            </a:r>
            <a:r>
              <a:rPr lang="en-US" sz="2400" baseline="30000" dirty="0" smtClean="0">
                <a:latin typeface="Symbol" panose="05050102010706020507" pitchFamily="18" charset="2"/>
                <a:ea typeface="Times New Roman" panose="02020603050405020304" pitchFamily="18" charset="0"/>
              </a:rPr>
              <a:t>2</a:t>
            </a:r>
            <a:r>
              <a:rPr lang="en-US" sz="2400" baseline="-25000" dirty="0" smtClean="0">
                <a:latin typeface="Symbol" panose="05050102010706020507" pitchFamily="18" charset="2"/>
                <a:ea typeface="Times New Roman" panose="02020603050405020304" pitchFamily="18" charset="0"/>
              </a:rPr>
              <a:t>e</a:t>
            </a:r>
            <a:r>
              <a:rPr lang="en-US" sz="2400" baseline="-25000" dirty="0" smtClean="0">
                <a:latin typeface="Courier New" panose="02070309020205020404" pitchFamily="49" charset="0"/>
                <a:ea typeface="Times New Roman" panose="02020603050405020304" pitchFamily="18" charset="0"/>
              </a:rPr>
              <a:t>6</a:t>
            </a:r>
            <a:r>
              <a:rPr lang="en-US" sz="2400" dirty="0" smtClean="0">
                <a:latin typeface="Courier New" panose="02070309020205020404" pitchFamily="49" charset="0"/>
                <a:ea typeface="Times New Roman" panose="02020603050405020304" pitchFamily="18" charset="0"/>
              </a:rPr>
              <a:t>)</a:t>
            </a:r>
            <a:endParaRPr lang="nl-NL" sz="2400" dirty="0">
              <a:effectLst/>
              <a:latin typeface="Courier New" panose="02070309020205020404" pitchFamily="49" charset="0"/>
              <a:ea typeface="Times New Roman" panose="02020603050405020304" pitchFamily="18" charset="0"/>
            </a:endParaRPr>
          </a:p>
        </p:txBody>
      </p:sp>
      <p:sp>
        <p:nvSpPr>
          <p:cNvPr id="3" name="Right Brace 2"/>
          <p:cNvSpPr/>
          <p:nvPr/>
        </p:nvSpPr>
        <p:spPr>
          <a:xfrm>
            <a:off x="4535424" y="182880"/>
            <a:ext cx="329184" cy="20726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nvGrpSpPr>
          <p:cNvPr id="5" name="Group 4"/>
          <p:cNvGrpSpPr/>
          <p:nvPr/>
        </p:nvGrpSpPr>
        <p:grpSpPr>
          <a:xfrm>
            <a:off x="6025573" y="560003"/>
            <a:ext cx="4630738" cy="1318393"/>
            <a:chOff x="5638800" y="1505472"/>
            <a:chExt cx="4630738" cy="1318393"/>
          </a:xfrm>
        </p:grpSpPr>
        <p:sp>
          <p:nvSpPr>
            <p:cNvPr id="6" name="Text Box 5"/>
            <p:cNvSpPr txBox="1">
              <a:spLocks noChangeArrowheads="1"/>
            </p:cNvSpPr>
            <p:nvPr/>
          </p:nvSpPr>
          <p:spPr bwMode="auto">
            <a:xfrm>
              <a:off x="6137275" y="1505472"/>
              <a:ext cx="24208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aseline="-25000" dirty="0" err="1"/>
                <a:t>i</a:t>
              </a:r>
              <a:r>
                <a:rPr lang="en-US" sz="3200" b="1" dirty="0"/>
                <a:t> </a:t>
              </a:r>
              <a:r>
                <a:rPr lang="en-US" sz="3200" dirty="0"/>
                <a:t>=</a:t>
              </a:r>
              <a:r>
                <a:rPr lang="en-US" sz="3200" b="1" dirty="0"/>
                <a:t> </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dirty="0"/>
                <a:t> </a:t>
              </a:r>
            </a:p>
          </p:txBody>
        </p:sp>
        <p:sp>
          <p:nvSpPr>
            <p:cNvPr id="7" name="Text Box 7"/>
            <p:cNvSpPr txBox="1">
              <a:spLocks noChangeArrowheads="1"/>
            </p:cNvSpPr>
            <p:nvPr/>
          </p:nvSpPr>
          <p:spPr bwMode="auto">
            <a:xfrm>
              <a:off x="5638800" y="2362200"/>
              <a:ext cx="10054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err="1"/>
                <a:t>ny</a:t>
              </a:r>
              <a:r>
                <a:rPr lang="en-US" sz="2400" dirty="0"/>
                <a:t> x 1</a:t>
              </a:r>
              <a:endParaRPr lang="nl-NL" sz="2400" dirty="0"/>
            </a:p>
          </p:txBody>
        </p:sp>
        <p:sp>
          <p:nvSpPr>
            <p:cNvPr id="8" name="Text Box 8"/>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9" name="Text Box 9"/>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 ne x </a:t>
              </a:r>
              <a:r>
                <a:rPr lang="en-US" sz="2400" dirty="0" smtClean="0"/>
                <a:t>1</a:t>
              </a:r>
              <a:endParaRPr lang="nl-NL" sz="2400" dirty="0"/>
            </a:p>
          </p:txBody>
        </p:sp>
        <p:sp>
          <p:nvSpPr>
            <p:cNvPr id="10" name="Text Box 10"/>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 </a:t>
              </a:r>
              <a:r>
                <a:rPr lang="en-US" sz="2400" dirty="0" err="1"/>
                <a:t>ny</a:t>
              </a:r>
              <a:r>
                <a:rPr lang="en-US" sz="2400" dirty="0"/>
                <a:t> x 1</a:t>
              </a:r>
              <a:endParaRPr lang="nl-NL" sz="2400" dirty="0"/>
            </a:p>
          </p:txBody>
        </p:sp>
        <p:sp>
          <p:nvSpPr>
            <p:cNvPr id="11" name="Line 13"/>
            <p:cNvSpPr>
              <a:spLocks noChangeShapeType="1"/>
            </p:cNvSpPr>
            <p:nvPr/>
          </p:nvSpPr>
          <p:spPr bwMode="auto">
            <a:xfrm flipH="1">
              <a:off x="6172200" y="22098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2" name="Line 14"/>
            <p:cNvSpPr>
              <a:spLocks noChangeShapeType="1"/>
            </p:cNvSpPr>
            <p:nvPr/>
          </p:nvSpPr>
          <p:spPr bwMode="auto">
            <a:xfrm flipH="1">
              <a:off x="7010400" y="20574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3" name="Line 15"/>
            <p:cNvSpPr>
              <a:spLocks noChangeShapeType="1"/>
            </p:cNvSpPr>
            <p:nvPr/>
          </p:nvSpPr>
          <p:spPr bwMode="auto">
            <a:xfrm>
              <a:off x="7467600" y="21336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4" name="Line 16"/>
            <p:cNvSpPr>
              <a:spLocks noChangeShapeType="1"/>
            </p:cNvSpPr>
            <p:nvPr/>
          </p:nvSpPr>
          <p:spPr bwMode="auto">
            <a:xfrm>
              <a:off x="8229600" y="2133600"/>
              <a:ext cx="1066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15" name="Text Box 12"/>
          <p:cNvSpPr txBox="1">
            <a:spLocks noChangeArrowheads="1"/>
          </p:cNvSpPr>
          <p:nvPr/>
        </p:nvSpPr>
        <p:spPr bwMode="auto">
          <a:xfrm>
            <a:off x="4567917" y="3322190"/>
            <a:ext cx="72872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err="1" smtClean="0">
                <a:latin typeface="Symbol" panose="05050102010706020507" pitchFamily="18" charset="2"/>
              </a:rPr>
              <a:t>S</a:t>
            </a:r>
            <a:r>
              <a:rPr lang="en-US" sz="3200" b="1" baseline="-25000" dirty="0" err="1" smtClean="0"/>
              <a:t>y</a:t>
            </a:r>
            <a:r>
              <a:rPr lang="en-US" sz="2400" dirty="0" smtClean="0"/>
              <a:t> </a:t>
            </a:r>
            <a:r>
              <a:rPr lang="en-US" sz="2400" dirty="0"/>
              <a:t>= 		</a:t>
            </a:r>
            <a:r>
              <a:rPr lang="en-US" sz="3200" b="1" dirty="0">
                <a:sym typeface="Symbol" panose="05050102010706020507" pitchFamily="18" charset="2"/>
              </a:rPr>
              <a:t>        </a:t>
            </a:r>
            <a:r>
              <a:rPr lang="en-US" sz="3200" b="1" dirty="0">
                <a:latin typeface="Symbol" panose="05050102010706020507" pitchFamily="18" charset="2"/>
                <a:sym typeface="Symbol" panose="05050102010706020507" pitchFamily="18" charset="2"/>
              </a:rPr>
              <a:t>Y            </a:t>
            </a:r>
            <a:r>
              <a:rPr lang="en-US" sz="3200" b="1" dirty="0">
                <a:sym typeface="Symbol" panose="05050102010706020507" pitchFamily="18" charset="2"/>
              </a:rPr>
              <a:t></a:t>
            </a:r>
            <a:r>
              <a:rPr lang="en-US" sz="2400" baseline="30000" dirty="0"/>
              <a:t>t         </a:t>
            </a:r>
            <a:r>
              <a:rPr lang="en-US" sz="3200" dirty="0"/>
              <a:t>+  </a:t>
            </a:r>
            <a:r>
              <a:rPr lang="en-US" sz="3200" b="1" dirty="0">
                <a:latin typeface="Symbol" panose="05050102010706020507" pitchFamily="18" charset="2"/>
                <a:sym typeface="Symbol" panose="05050102010706020507" pitchFamily="18" charset="2"/>
              </a:rPr>
              <a:t>Q </a:t>
            </a:r>
            <a:endParaRPr lang="en-US" sz="2400" dirty="0"/>
          </a:p>
          <a:p>
            <a:pPr eaLnBrk="1" hangingPunct="1"/>
            <a:r>
              <a:rPr lang="en-US" sz="2400" dirty="0"/>
              <a:t>(</a:t>
            </a:r>
            <a:r>
              <a:rPr lang="en-US" sz="2400" dirty="0" err="1"/>
              <a:t>ny</a:t>
            </a:r>
            <a:r>
              <a:rPr lang="en-US" sz="2400" dirty="0"/>
              <a:t> x </a:t>
            </a:r>
            <a:r>
              <a:rPr lang="en-US" sz="2400" dirty="0" err="1"/>
              <a:t>ny</a:t>
            </a:r>
            <a:r>
              <a:rPr lang="en-US" sz="2400" dirty="0"/>
              <a:t>)	(</a:t>
            </a:r>
            <a:r>
              <a:rPr lang="en-US" sz="2400" dirty="0" err="1"/>
              <a:t>ny</a:t>
            </a:r>
            <a:r>
              <a:rPr lang="en-US" sz="2400" dirty="0"/>
              <a:t> x ne)(ne x ne)(ne x </a:t>
            </a:r>
            <a:r>
              <a:rPr lang="en-US" sz="2400" dirty="0" err="1"/>
              <a:t>ny</a:t>
            </a:r>
            <a:r>
              <a:rPr lang="en-US" sz="2400" dirty="0"/>
              <a:t>) + (</a:t>
            </a:r>
            <a:r>
              <a:rPr lang="en-US" sz="2400" dirty="0" err="1"/>
              <a:t>ny</a:t>
            </a:r>
            <a:r>
              <a:rPr lang="en-US" sz="2400" dirty="0"/>
              <a:t> x </a:t>
            </a:r>
            <a:r>
              <a:rPr lang="en-US" sz="2400" dirty="0" err="1"/>
              <a:t>ny</a:t>
            </a:r>
            <a:r>
              <a:rPr lang="en-US" sz="2400" dirty="0" smtClean="0"/>
              <a:t>)</a:t>
            </a:r>
          </a:p>
        </p:txBody>
      </p:sp>
    </p:spTree>
    <p:extLst>
      <p:ext uri="{BB962C8B-B14F-4D97-AF65-F5344CB8AC3E}">
        <p14:creationId xmlns:p14="http://schemas.microsoft.com/office/powerpoint/2010/main" val="2976728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13436" y="4008798"/>
            <a:ext cx="11378564" cy="2616101"/>
          </a:xfrm>
          <a:prstGeom prst="rect">
            <a:avLst/>
          </a:prstGeom>
        </p:spPr>
        <p:txBody>
          <a:bodyPr wrap="none">
            <a:spAutoFit/>
          </a:bodyPr>
          <a:lstStyle/>
          <a:p>
            <a:r>
              <a:rPr lang="en-US" sz="2800" b="1" dirty="0">
                <a:latin typeface="Symbol" panose="05050102010706020507" pitchFamily="18" charset="2"/>
                <a:ea typeface="Times New Roman" panose="02020603050405020304" pitchFamily="18" charset="0"/>
                <a:cs typeface="Courier New" panose="02070309020205020404" pitchFamily="49" charset="0"/>
              </a:rPr>
              <a:t>L</a:t>
            </a:r>
            <a:r>
              <a:rPr lang="en-US" sz="2800" baseline="30000" dirty="0">
                <a:latin typeface="Courier New" panose="02070309020205020404" pitchFamily="49" charset="0"/>
                <a:ea typeface="Times New Roman" panose="02020603050405020304" pitchFamily="18" charset="0"/>
              </a:rPr>
              <a:t>t</a:t>
            </a:r>
            <a:r>
              <a:rPr lang="en-US" sz="2800" b="1" dirty="0">
                <a:latin typeface="Symbol" panose="05050102010706020507" pitchFamily="18" charset="2"/>
                <a:ea typeface="Times New Roman" panose="02020603050405020304" pitchFamily="18" charset="0"/>
                <a:cs typeface="Courier New" panose="02070309020205020404" pitchFamily="49" charset="0"/>
              </a:rPr>
              <a:t>Q</a:t>
            </a:r>
            <a:r>
              <a:rPr lang="en-US" sz="2800" baseline="30000" dirty="0">
                <a:latin typeface="Courier New" panose="02070309020205020404" pitchFamily="49" charset="0"/>
                <a:ea typeface="Times New Roman" panose="02020603050405020304" pitchFamily="18" charset="0"/>
              </a:rPr>
              <a:t>-1</a:t>
            </a:r>
            <a:r>
              <a:rPr lang="en-US" sz="2800" b="1" dirty="0">
                <a:latin typeface="Symbol" panose="05050102010706020507" pitchFamily="18" charset="2"/>
                <a:ea typeface="Times New Roman" panose="02020603050405020304" pitchFamily="18" charset="0"/>
                <a:cs typeface="Courier New" panose="02070309020205020404" pitchFamily="49" charset="0"/>
              </a:rPr>
              <a:t>L</a:t>
            </a:r>
            <a:r>
              <a:rPr lang="en-US" sz="2800" dirty="0">
                <a:latin typeface="Courier New" panose="02070309020205020404" pitchFamily="49" charset="0"/>
                <a:ea typeface="Times New Roman" panose="02020603050405020304" pitchFamily="18" charset="0"/>
              </a:rPr>
              <a:t> </a:t>
            </a:r>
            <a:r>
              <a:rPr lang="en-US" sz="2800" dirty="0" smtClean="0">
                <a:latin typeface="Calibri" panose="020F0502020204030204" pitchFamily="34" charset="0"/>
                <a:ea typeface="Times New Roman" panose="02020603050405020304" pitchFamily="18" charset="0"/>
              </a:rPr>
              <a:t>is diagonal (identifying constraint) </a:t>
            </a:r>
          </a:p>
          <a:p>
            <a:endParaRPr lang="en-US" sz="2800" dirty="0" smtClean="0">
              <a:latin typeface="Calibri" panose="020F0502020204030204" pitchFamily="34" charset="0"/>
              <a:ea typeface="Times New Roman" panose="02020603050405020304" pitchFamily="18" charset="0"/>
            </a:endParaRPr>
          </a:p>
          <a:p>
            <a:r>
              <a:rPr lang="en-US" sz="2800" dirty="0" smtClean="0">
                <a:latin typeface="Calibri" panose="020F0502020204030204" pitchFamily="34" charset="0"/>
              </a:rPr>
              <a:t>Associated with the identifying constraint: unique values of </a:t>
            </a:r>
            <a:r>
              <a:rPr lang="en-US" sz="2800" b="1" dirty="0" smtClean="0">
                <a:latin typeface="Symbol" panose="05050102010706020507" pitchFamily="18" charset="2"/>
                <a:ea typeface="Times New Roman" panose="02020603050405020304" pitchFamily="18" charset="0"/>
                <a:cs typeface="Courier New" panose="02070309020205020404" pitchFamily="49" charset="0"/>
              </a:rPr>
              <a:t>L</a:t>
            </a:r>
            <a:r>
              <a:rPr lang="en-US" sz="2800" dirty="0" smtClean="0">
                <a:latin typeface="Calibri" panose="020F0502020204030204" pitchFamily="34" charset="0"/>
              </a:rPr>
              <a:t>, but rotatable. </a:t>
            </a:r>
            <a:endParaRPr lang="en-US" sz="2800" dirty="0">
              <a:latin typeface="Calibri" panose="020F0502020204030204" pitchFamily="34" charset="0"/>
            </a:endParaRPr>
          </a:p>
          <a:p>
            <a:endParaRPr lang="en-US" sz="2800" dirty="0" smtClean="0">
              <a:latin typeface="Calibri" panose="020F0502020204030204" pitchFamily="34" charset="0"/>
            </a:endParaRPr>
          </a:p>
          <a:p>
            <a:r>
              <a:rPr lang="en-US" sz="2800" b="1" dirty="0" smtClean="0">
                <a:latin typeface="Symbol" panose="05050102010706020507" pitchFamily="18" charset="2"/>
                <a:ea typeface="Times New Roman" panose="02020603050405020304" pitchFamily="18" charset="0"/>
                <a:cs typeface="Courier New" panose="02070309020205020404" pitchFamily="49" charset="0"/>
              </a:rPr>
              <a:t>LM = L</a:t>
            </a:r>
            <a:r>
              <a:rPr lang="en-US" sz="2800" b="1" baseline="30000" dirty="0" smtClean="0">
                <a:latin typeface="Symbol" panose="05050102010706020507" pitchFamily="18" charset="2"/>
                <a:ea typeface="Times New Roman" panose="02020603050405020304" pitchFamily="18" charset="0"/>
                <a:cs typeface="Courier New" panose="02070309020205020404" pitchFamily="49" charset="0"/>
              </a:rPr>
              <a:t>*</a:t>
            </a:r>
            <a:r>
              <a:rPr lang="en-US" sz="2800" dirty="0" smtClean="0">
                <a:latin typeface="Calibri" panose="020F0502020204030204" pitchFamily="34" charset="0"/>
              </a:rPr>
              <a:t>, </a:t>
            </a:r>
            <a:r>
              <a:rPr lang="en-US" sz="2800" b="1" dirty="0" err="1" smtClean="0">
                <a:latin typeface="Symbol" panose="05050102010706020507" pitchFamily="18" charset="2"/>
              </a:rPr>
              <a:t>MM</a:t>
            </a:r>
            <a:r>
              <a:rPr lang="en-US" sz="2800" baseline="30000" dirty="0" err="1">
                <a:latin typeface="Courier New" panose="02070309020205020404" pitchFamily="49" charset="0"/>
                <a:ea typeface="Times New Roman" panose="02020603050405020304" pitchFamily="18" charset="0"/>
              </a:rPr>
              <a:t>t</a:t>
            </a:r>
            <a:r>
              <a:rPr lang="en-US" sz="2800" dirty="0" smtClean="0">
                <a:latin typeface="Calibri" panose="020F0502020204030204" pitchFamily="34" charset="0"/>
              </a:rPr>
              <a:t> = </a:t>
            </a:r>
            <a:r>
              <a:rPr lang="en-US" sz="2800" b="1" dirty="0" smtClean="0">
                <a:latin typeface="Calibri" panose="020F0502020204030204" pitchFamily="34" charset="0"/>
              </a:rPr>
              <a:t>I</a:t>
            </a:r>
            <a:r>
              <a:rPr lang="en-US" sz="2800" dirty="0" smtClean="0">
                <a:latin typeface="Calibri" panose="020F0502020204030204" pitchFamily="34" charset="0"/>
              </a:rPr>
              <a:t>, so that </a:t>
            </a:r>
            <a:r>
              <a:rPr lang="en-US" sz="2800" b="1" dirty="0" err="1">
                <a:latin typeface="Symbol" panose="05050102010706020507" pitchFamily="18" charset="2"/>
              </a:rPr>
              <a:t>S</a:t>
            </a:r>
            <a:r>
              <a:rPr lang="en-US" sz="2800" b="1" baseline="-25000" dirty="0" err="1"/>
              <a:t>y</a:t>
            </a:r>
            <a:r>
              <a:rPr lang="en-US" sz="2800" dirty="0"/>
              <a:t> = </a:t>
            </a:r>
            <a:r>
              <a:rPr lang="en-US" sz="2800" b="1" dirty="0" smtClean="0">
                <a:sym typeface="Symbol" panose="05050102010706020507" pitchFamily="18" charset="2"/>
              </a:rPr>
              <a:t></a:t>
            </a:r>
            <a:r>
              <a:rPr lang="en-US" sz="2800" b="1" dirty="0">
                <a:latin typeface="Symbol" panose="05050102010706020507" pitchFamily="18" charset="2"/>
              </a:rPr>
              <a:t> </a:t>
            </a:r>
            <a:r>
              <a:rPr lang="en-US" sz="2800" b="1" dirty="0" err="1" smtClean="0">
                <a:latin typeface="Symbol" panose="05050102010706020507" pitchFamily="18" charset="2"/>
              </a:rPr>
              <a:t>MM</a:t>
            </a:r>
            <a:r>
              <a:rPr lang="en-US" sz="2800" baseline="30000" dirty="0" err="1" smtClean="0">
                <a:latin typeface="Courier New" panose="02070309020205020404" pitchFamily="49" charset="0"/>
                <a:ea typeface="Times New Roman" panose="02020603050405020304" pitchFamily="18" charset="0"/>
              </a:rPr>
              <a:t>t</a:t>
            </a:r>
            <a:r>
              <a:rPr lang="en-US" sz="2800" b="1" dirty="0" err="1" smtClean="0">
                <a:sym typeface="Symbol" panose="05050102010706020507" pitchFamily="18" charset="2"/>
              </a:rPr>
              <a:t></a:t>
            </a:r>
            <a:r>
              <a:rPr lang="en-US" sz="2800" baseline="30000" dirty="0" err="1"/>
              <a:t>t</a:t>
            </a:r>
            <a:r>
              <a:rPr lang="en-US" sz="2800" baseline="30000" dirty="0"/>
              <a:t> </a:t>
            </a:r>
            <a:r>
              <a:rPr lang="en-US" sz="2800" baseline="30000" dirty="0" smtClean="0"/>
              <a:t> </a:t>
            </a:r>
            <a:r>
              <a:rPr lang="en-US" sz="2800" dirty="0"/>
              <a:t>+  </a:t>
            </a:r>
            <a:r>
              <a:rPr lang="en-US" sz="2800" b="1" dirty="0" smtClean="0">
                <a:latin typeface="Symbol" panose="05050102010706020507" pitchFamily="18" charset="2"/>
                <a:sym typeface="Symbol" panose="05050102010706020507" pitchFamily="18" charset="2"/>
              </a:rPr>
              <a:t>Q </a:t>
            </a:r>
            <a:r>
              <a:rPr lang="en-US" sz="2800" dirty="0"/>
              <a:t>= </a:t>
            </a:r>
            <a:r>
              <a:rPr lang="en-US" sz="2800" b="1" dirty="0" smtClean="0">
                <a:sym typeface="Symbol" panose="05050102010706020507" pitchFamily="18" charset="2"/>
              </a:rPr>
              <a:t></a:t>
            </a:r>
            <a:r>
              <a:rPr lang="en-US" sz="2800" b="1" dirty="0" err="1" smtClean="0">
                <a:latin typeface="Symbol" panose="05050102010706020507" pitchFamily="18" charset="2"/>
              </a:rPr>
              <a:t>I</a:t>
            </a:r>
            <a:r>
              <a:rPr lang="en-US" sz="2800" b="1" dirty="0" err="1" smtClean="0">
                <a:sym typeface="Symbol" panose="05050102010706020507" pitchFamily="18" charset="2"/>
              </a:rPr>
              <a:t></a:t>
            </a:r>
            <a:r>
              <a:rPr lang="en-US" sz="2800" baseline="30000" dirty="0" err="1"/>
              <a:t>t</a:t>
            </a:r>
            <a:r>
              <a:rPr lang="en-US" sz="2800" baseline="30000" dirty="0"/>
              <a:t>  </a:t>
            </a:r>
            <a:r>
              <a:rPr lang="en-US" sz="2800" dirty="0"/>
              <a:t>+  </a:t>
            </a:r>
            <a:r>
              <a:rPr lang="en-US" sz="2800" b="1" dirty="0">
                <a:latin typeface="Symbol" panose="05050102010706020507" pitchFamily="18" charset="2"/>
                <a:sym typeface="Symbol" panose="05050102010706020507" pitchFamily="18" charset="2"/>
              </a:rPr>
              <a:t>Q</a:t>
            </a:r>
            <a:r>
              <a:rPr lang="en-US" sz="2800" b="1" dirty="0" smtClean="0">
                <a:latin typeface="Symbol" panose="05050102010706020507" pitchFamily="18" charset="2"/>
                <a:sym typeface="Symbol" panose="05050102010706020507" pitchFamily="18" charset="2"/>
              </a:rPr>
              <a:t> </a:t>
            </a:r>
            <a:endParaRPr lang="en-US" sz="2800" dirty="0"/>
          </a:p>
          <a:p>
            <a:endParaRPr lang="en-US" sz="2400" dirty="0">
              <a:latin typeface="Calibri" panose="020F0502020204030204" pitchFamily="34" charset="0"/>
            </a:endParaRPr>
          </a:p>
        </p:txBody>
      </p:sp>
      <p:sp>
        <p:nvSpPr>
          <p:cNvPr id="2" name="Rectangle 1"/>
          <p:cNvSpPr/>
          <p:nvPr/>
        </p:nvSpPr>
        <p:spPr>
          <a:xfrm>
            <a:off x="813436" y="1002114"/>
            <a:ext cx="7368037" cy="2677656"/>
          </a:xfrm>
          <a:prstGeom prst="rect">
            <a:avLst/>
          </a:prstGeom>
        </p:spPr>
        <p:txBody>
          <a:bodyPr wrap="square">
            <a:spAutoFit/>
          </a:bodyPr>
          <a:lstStyle/>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1</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11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12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1</a:t>
            </a:r>
            <a:endParaRPr lang="nl-NL" sz="2800" dirty="0">
              <a:latin typeface="Courier New" panose="02070309020205020404" pitchFamily="49" charset="0"/>
              <a:ea typeface="Times New Roman" panose="02020603050405020304" pitchFamily="18" charset="0"/>
            </a:endParaRPr>
          </a:p>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21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22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2</a:t>
            </a:r>
            <a:endParaRPr lang="nl-NL" sz="2800" dirty="0">
              <a:latin typeface="Courier New" panose="02070309020205020404" pitchFamily="49" charset="0"/>
              <a:ea typeface="Times New Roman" panose="02020603050405020304" pitchFamily="18" charset="0"/>
            </a:endParaRPr>
          </a:p>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3</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31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32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3</a:t>
            </a:r>
            <a:endParaRPr lang="nl-NL" sz="2800" dirty="0">
              <a:latin typeface="Courier New" panose="02070309020205020404" pitchFamily="49" charset="0"/>
              <a:ea typeface="Times New Roman" panose="02020603050405020304" pitchFamily="18" charset="0"/>
            </a:endParaRPr>
          </a:p>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4</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41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42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4</a:t>
            </a:r>
            <a:endParaRPr lang="nl-NL" sz="2800" dirty="0">
              <a:latin typeface="Courier New" panose="02070309020205020404" pitchFamily="49" charset="0"/>
              <a:ea typeface="Times New Roman" panose="02020603050405020304" pitchFamily="18" charset="0"/>
            </a:endParaRPr>
          </a:p>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5</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51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52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5</a:t>
            </a:r>
            <a:endParaRPr lang="nl-NL" sz="2800" dirty="0">
              <a:latin typeface="Courier New" panose="02070309020205020404" pitchFamily="49" charset="0"/>
              <a:ea typeface="Times New Roman" panose="02020603050405020304" pitchFamily="18" charset="0"/>
            </a:endParaRPr>
          </a:p>
          <a:p>
            <a:pPr>
              <a:spcAft>
                <a:spcPts val="0"/>
              </a:spcAft>
            </a:pPr>
            <a:r>
              <a:rPr lang="en-US" sz="2800" dirty="0">
                <a:latin typeface="Courier New" panose="02070309020205020404" pitchFamily="49" charset="0"/>
                <a:ea typeface="Times New Roman" panose="02020603050405020304" pitchFamily="18" charset="0"/>
              </a:rPr>
              <a:t>y</a:t>
            </a:r>
            <a:r>
              <a:rPr lang="en-US" sz="2800" baseline="-25000" dirty="0">
                <a:latin typeface="Courier New" panose="02070309020205020404" pitchFamily="49" charset="0"/>
                <a:ea typeface="Times New Roman" panose="02020603050405020304" pitchFamily="18" charset="0"/>
              </a:rPr>
              <a:t>6</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61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1</a:t>
            </a:r>
            <a:r>
              <a:rPr lang="en-US" sz="2800" baseline="-25000" dirty="0">
                <a:latin typeface="Courier New" panose="02070309020205020404" pitchFamily="49" charset="0"/>
                <a:ea typeface="Times New Roman" panose="02020603050405020304" pitchFamily="18" charset="0"/>
              </a:rPr>
              <a:t> </a:t>
            </a:r>
            <a:r>
              <a:rPr lang="en-US" sz="2800" dirty="0">
                <a:latin typeface="Courier New" panose="02070309020205020404" pitchFamily="49" charset="0"/>
                <a:ea typeface="Times New Roman" panose="02020603050405020304" pitchFamily="18" charset="0"/>
              </a:rPr>
              <a:t>+ </a:t>
            </a:r>
            <a:r>
              <a:rPr lang="en-US" sz="2800" dirty="0">
                <a:latin typeface="Symbol" panose="05050102010706020507" pitchFamily="18" charset="2"/>
                <a:ea typeface="Times New Roman" panose="02020603050405020304" pitchFamily="18" charset="0"/>
              </a:rPr>
              <a:t>l</a:t>
            </a:r>
            <a:r>
              <a:rPr lang="en-US" sz="2800" baseline="-25000" dirty="0">
                <a:latin typeface="Courier New" panose="02070309020205020404" pitchFamily="49" charset="0"/>
                <a:ea typeface="Times New Roman" panose="02020603050405020304" pitchFamily="18" charset="0"/>
              </a:rPr>
              <a:t>62 </a:t>
            </a:r>
            <a:r>
              <a:rPr lang="en-US" sz="2800" dirty="0">
                <a:latin typeface="Symbol" panose="05050102010706020507" pitchFamily="18" charset="2"/>
                <a:ea typeface="Times New Roman" panose="02020603050405020304" pitchFamily="18" charset="0"/>
              </a:rPr>
              <a:t>h</a:t>
            </a:r>
            <a:r>
              <a:rPr lang="en-US" sz="2800" baseline="-25000" dirty="0">
                <a:latin typeface="Symbol" panose="05050102010706020507" pitchFamily="18" charset="2"/>
                <a:ea typeface="Times New Roman" panose="02020603050405020304" pitchFamily="18" charset="0"/>
              </a:rPr>
              <a:t>2</a:t>
            </a:r>
            <a:r>
              <a:rPr lang="en-US" sz="2800" dirty="0">
                <a:latin typeface="Courier New" panose="02070309020205020404" pitchFamily="49" charset="0"/>
                <a:ea typeface="Times New Roman" panose="02020603050405020304" pitchFamily="18" charset="0"/>
              </a:rPr>
              <a:t> + </a:t>
            </a:r>
            <a:r>
              <a:rPr lang="en-US" sz="2800" dirty="0">
                <a:latin typeface="Symbol" panose="05050102010706020507" pitchFamily="18" charset="2"/>
                <a:ea typeface="Times New Roman" panose="02020603050405020304" pitchFamily="18" charset="0"/>
              </a:rPr>
              <a:t>e</a:t>
            </a:r>
            <a:r>
              <a:rPr lang="en-US" sz="2800" baseline="-25000" dirty="0">
                <a:latin typeface="Courier New" panose="02070309020205020404" pitchFamily="49" charset="0"/>
                <a:ea typeface="Times New Roman" panose="02020603050405020304" pitchFamily="18" charset="0"/>
              </a:rPr>
              <a:t>6</a:t>
            </a:r>
            <a:endParaRPr lang="nl-NL" sz="2800" dirty="0">
              <a:latin typeface="Courier New" panose="02070309020205020404" pitchFamily="49" charset="0"/>
              <a:ea typeface="Times New Roman" panose="02020603050405020304" pitchFamily="18" charset="0"/>
            </a:endParaRPr>
          </a:p>
        </p:txBody>
      </p:sp>
      <p:sp>
        <p:nvSpPr>
          <p:cNvPr id="3" name="Right Brace 2"/>
          <p:cNvSpPr/>
          <p:nvPr/>
        </p:nvSpPr>
        <p:spPr>
          <a:xfrm>
            <a:off x="5601905" y="1002114"/>
            <a:ext cx="413886" cy="275173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 name="TextBox 3"/>
          <p:cNvSpPr txBox="1"/>
          <p:nvPr/>
        </p:nvSpPr>
        <p:spPr>
          <a:xfrm>
            <a:off x="6314172" y="1980181"/>
            <a:ext cx="5590698" cy="954107"/>
          </a:xfrm>
          <a:prstGeom prst="rect">
            <a:avLst/>
          </a:prstGeom>
          <a:noFill/>
        </p:spPr>
        <p:txBody>
          <a:bodyPr wrap="none" rtlCol="0">
            <a:spAutoFit/>
          </a:bodyPr>
          <a:lstStyle/>
          <a:p>
            <a:r>
              <a:rPr lang="nl-NL" sz="2800" dirty="0" smtClean="0"/>
              <a:t>Meaning of the common factors? </a:t>
            </a:r>
          </a:p>
          <a:p>
            <a:r>
              <a:rPr lang="nl-NL" sz="2800" dirty="0" smtClean="0"/>
              <a:t>Based on these factor loadings? No!  </a:t>
            </a:r>
            <a:endParaRPr lang="nl-NL" sz="2800" dirty="0"/>
          </a:p>
        </p:txBody>
      </p:sp>
    </p:spTree>
    <p:extLst>
      <p:ext uri="{BB962C8B-B14F-4D97-AF65-F5344CB8AC3E}">
        <p14:creationId xmlns:p14="http://schemas.microsoft.com/office/powerpoint/2010/main" val="24614291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623" y="476750"/>
            <a:ext cx="9822153" cy="5293757"/>
          </a:xfrm>
          <a:prstGeom prst="rect">
            <a:avLst/>
          </a:prstGeom>
        </p:spPr>
        <p:txBody>
          <a:bodyPr wrap="square">
            <a:spAutoFit/>
          </a:bodyPr>
          <a:lstStyle/>
          <a:p>
            <a:r>
              <a:rPr lang="en-US" sz="3200" b="1" dirty="0">
                <a:latin typeface="Symbol" panose="05050102010706020507" pitchFamily="18" charset="2"/>
                <a:ea typeface="Times New Roman" panose="02020603050405020304" pitchFamily="18" charset="0"/>
                <a:cs typeface="Courier New" panose="02070309020205020404" pitchFamily="49" charset="0"/>
              </a:rPr>
              <a:t>LM = L</a:t>
            </a:r>
            <a:r>
              <a:rPr lang="en-US" sz="3200" b="1" baseline="30000" dirty="0" smtClean="0">
                <a:latin typeface="Symbol" panose="05050102010706020507" pitchFamily="18" charset="2"/>
                <a:ea typeface="Times New Roman" panose="02020603050405020304" pitchFamily="18" charset="0"/>
                <a:cs typeface="Courier New" panose="02070309020205020404" pitchFamily="49" charset="0"/>
              </a:rPr>
              <a:t>*</a:t>
            </a:r>
            <a:r>
              <a:rPr lang="en-US" dirty="0" smtClean="0">
                <a:latin typeface="Calibri" panose="020F0502020204030204" pitchFamily="34" charset="0"/>
              </a:rPr>
              <a:t> </a:t>
            </a:r>
          </a:p>
          <a:p>
            <a:endParaRPr lang="en-US" dirty="0">
              <a:latin typeface="Calibri" panose="020F0502020204030204" pitchFamily="34" charset="0"/>
            </a:endParaRPr>
          </a:p>
          <a:p>
            <a:r>
              <a:rPr lang="en-US" sz="3200" b="1" dirty="0" smtClean="0">
                <a:latin typeface="Symbol" panose="05050102010706020507" pitchFamily="18" charset="2"/>
                <a:ea typeface="Times New Roman" panose="02020603050405020304" pitchFamily="18" charset="0"/>
                <a:cs typeface="Courier New" panose="02070309020205020404" pitchFamily="49" charset="0"/>
              </a:rPr>
              <a:t>M</a:t>
            </a:r>
            <a:r>
              <a:rPr lang="en-US" sz="3200" dirty="0" smtClean="0">
                <a:latin typeface="Symbol" panose="05050102010706020507" pitchFamily="18" charset="2"/>
                <a:ea typeface="Times New Roman" panose="02020603050405020304" pitchFamily="18" charset="0"/>
                <a:cs typeface="Courier New" panose="02070309020205020404" pitchFamily="49" charset="0"/>
              </a:rPr>
              <a:t>: </a:t>
            </a:r>
            <a:r>
              <a:rPr lang="en-US" sz="3200" dirty="0" smtClean="0">
                <a:solidFill>
                  <a:prstClr val="black"/>
                </a:solidFill>
                <a:ea typeface="Times New Roman" panose="02020603050405020304" pitchFamily="18" charset="0"/>
                <a:cs typeface="Courier New" panose="02070309020205020404" pitchFamily="49" charset="0"/>
              </a:rPr>
              <a:t>Rotation matrix is calculated by maximizing a rotation criterion. These minimize of maximize loadings to improve interpretability. </a:t>
            </a:r>
          </a:p>
          <a:p>
            <a:pPr marL="457200" indent="-457200">
              <a:buFont typeface="Symbol" panose="05050102010706020507" pitchFamily="18" charset="2"/>
              <a:buChar char="M"/>
            </a:pPr>
            <a:endParaRPr lang="en-US" sz="3200" dirty="0">
              <a:solidFill>
                <a:prstClr val="black"/>
              </a:solidFill>
              <a:ea typeface="Times New Roman" panose="02020603050405020304" pitchFamily="18" charset="0"/>
              <a:cs typeface="Courier New" panose="02070309020205020404" pitchFamily="49" charset="0"/>
            </a:endParaRPr>
          </a:p>
          <a:p>
            <a:r>
              <a:rPr lang="en-US" sz="3200" dirty="0" smtClean="0">
                <a:solidFill>
                  <a:prstClr val="black"/>
                </a:solidFill>
                <a:ea typeface="Times New Roman" panose="02020603050405020304" pitchFamily="18" charset="0"/>
                <a:cs typeface="Courier New" panose="02070309020205020404" pitchFamily="49" charset="0"/>
              </a:rPr>
              <a:t>Orthogonal rotation leaves common factors uncorrelated</a:t>
            </a:r>
          </a:p>
          <a:p>
            <a:r>
              <a:rPr lang="en-US" sz="3200" dirty="0" smtClean="0">
                <a:solidFill>
                  <a:prstClr val="black"/>
                </a:solidFill>
                <a:ea typeface="Times New Roman" panose="02020603050405020304" pitchFamily="18" charset="0"/>
                <a:cs typeface="Courier New" panose="02070309020205020404" pitchFamily="49" charset="0"/>
              </a:rPr>
              <a:t>Oblique rotation allows for correlation. </a:t>
            </a:r>
          </a:p>
          <a:p>
            <a:endParaRPr lang="en-US" sz="3200" dirty="0" smtClean="0">
              <a:solidFill>
                <a:prstClr val="black"/>
              </a:solidFill>
              <a:ea typeface="Times New Roman" panose="02020603050405020304" pitchFamily="18" charset="0"/>
              <a:cs typeface="Courier New" panose="02070309020205020404" pitchFamily="49" charset="0"/>
            </a:endParaRPr>
          </a:p>
          <a:p>
            <a:r>
              <a:rPr lang="en-US" sz="3200" dirty="0" smtClean="0">
                <a:solidFill>
                  <a:prstClr val="black"/>
                </a:solidFill>
                <a:ea typeface="Times New Roman" panose="02020603050405020304" pitchFamily="18" charset="0"/>
                <a:cs typeface="Courier New" panose="02070309020205020404" pitchFamily="49" charset="0"/>
              </a:rPr>
              <a:t>Rotation is just a transformation of results (no testing!).</a:t>
            </a:r>
          </a:p>
          <a:p>
            <a:r>
              <a:rPr lang="en-US" sz="3200" dirty="0" smtClean="0">
                <a:solidFill>
                  <a:prstClr val="black"/>
                </a:solidFill>
                <a:ea typeface="Times New Roman" panose="02020603050405020304" pitchFamily="18" charset="0"/>
                <a:cs typeface="Courier New" panose="02070309020205020404" pitchFamily="49" charset="0"/>
              </a:rPr>
              <a:t>E.g., test whether factor correlations are 0 is not possible.</a:t>
            </a:r>
            <a:endParaRPr lang="en-US" sz="3200" dirty="0">
              <a:solidFill>
                <a:prstClr val="black"/>
              </a:solidFill>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3671732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44992" y="177315"/>
            <a:ext cx="6044565" cy="6032805"/>
          </a:xfrm>
          <a:prstGeom prst="rect">
            <a:avLst/>
          </a:prstGeom>
        </p:spPr>
      </p:pic>
      <p:sp>
        <p:nvSpPr>
          <p:cNvPr id="5" name="TextBox 4"/>
          <p:cNvSpPr txBox="1"/>
          <p:nvPr/>
        </p:nvSpPr>
        <p:spPr>
          <a:xfrm>
            <a:off x="6381549" y="1126158"/>
            <a:ext cx="5676362" cy="3662541"/>
          </a:xfrm>
          <a:prstGeom prst="rect">
            <a:avLst/>
          </a:prstGeom>
          <a:noFill/>
        </p:spPr>
        <p:txBody>
          <a:bodyPr wrap="none" rtlCol="0">
            <a:spAutoFit/>
          </a:bodyPr>
          <a:lstStyle/>
          <a:p>
            <a:r>
              <a:rPr lang="nl-NL" sz="2800" dirty="0" smtClean="0"/>
              <a:t>BIG 5 data 361 females students</a:t>
            </a:r>
          </a:p>
          <a:p>
            <a:endParaRPr lang="nl-NL" sz="2800" dirty="0" smtClean="0"/>
          </a:p>
          <a:p>
            <a:r>
              <a:rPr lang="nl-NL" sz="2800" dirty="0" smtClean="0"/>
              <a:t>Screeplot locate the “elbow joint” (5)</a:t>
            </a:r>
          </a:p>
          <a:p>
            <a:r>
              <a:rPr lang="nl-NL" sz="2800" dirty="0" smtClean="0"/>
              <a:t>Eigenvalues &gt; 1 rule (6?)</a:t>
            </a:r>
          </a:p>
          <a:p>
            <a:endParaRPr lang="nl-NL" sz="2800" dirty="0"/>
          </a:p>
          <a:p>
            <a:endParaRPr lang="nl-NL" sz="2800" dirty="0" smtClean="0"/>
          </a:p>
          <a:p>
            <a:r>
              <a:rPr lang="nl-NL" sz="2800" dirty="0" smtClean="0"/>
              <a:t>5 EFA factor model: Chi2(295) = 822.0</a:t>
            </a:r>
          </a:p>
          <a:p>
            <a:endParaRPr lang="nl-NL" dirty="0"/>
          </a:p>
          <a:p>
            <a:endParaRPr lang="nl-NL" dirty="0"/>
          </a:p>
        </p:txBody>
      </p:sp>
      <p:cxnSp>
        <p:nvCxnSpPr>
          <p:cNvPr id="7" name="Straight Connector 6"/>
          <p:cNvCxnSpPr/>
          <p:nvPr/>
        </p:nvCxnSpPr>
        <p:spPr>
          <a:xfrm>
            <a:off x="2300438" y="4225490"/>
            <a:ext cx="3734602" cy="69301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3297" y="1193533"/>
            <a:ext cx="798897" cy="330146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864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8365" y="244692"/>
            <a:ext cx="6063815" cy="6052018"/>
          </a:xfrm>
          <a:prstGeom prst="rect">
            <a:avLst/>
          </a:prstGeom>
        </p:spPr>
      </p:pic>
      <p:sp>
        <p:nvSpPr>
          <p:cNvPr id="6" name="TextBox 5"/>
          <p:cNvSpPr txBox="1"/>
          <p:nvPr/>
        </p:nvSpPr>
        <p:spPr>
          <a:xfrm>
            <a:off x="6381549" y="1126158"/>
            <a:ext cx="5676362" cy="4093428"/>
          </a:xfrm>
          <a:prstGeom prst="rect">
            <a:avLst/>
          </a:prstGeom>
          <a:noFill/>
        </p:spPr>
        <p:txBody>
          <a:bodyPr wrap="none" rtlCol="0">
            <a:spAutoFit/>
          </a:bodyPr>
          <a:lstStyle/>
          <a:p>
            <a:r>
              <a:rPr lang="nl-NL" sz="2800" dirty="0" smtClean="0"/>
              <a:t>WAIS-III</a:t>
            </a:r>
          </a:p>
          <a:p>
            <a:r>
              <a:rPr lang="nl-NL" sz="2800" dirty="0" smtClean="0"/>
              <a:t>1868 US whites</a:t>
            </a:r>
          </a:p>
          <a:p>
            <a:endParaRPr lang="nl-NL" sz="2800" dirty="0" smtClean="0"/>
          </a:p>
          <a:p>
            <a:r>
              <a:rPr lang="nl-NL" sz="2800" dirty="0" smtClean="0"/>
              <a:t>Screeplot locate the “elbow joint” (1)</a:t>
            </a:r>
          </a:p>
          <a:p>
            <a:r>
              <a:rPr lang="nl-NL" sz="2800" dirty="0" smtClean="0"/>
              <a:t>Eigenvalues &gt; 1 rule (3)</a:t>
            </a:r>
          </a:p>
          <a:p>
            <a:endParaRPr lang="nl-NL" sz="2800" dirty="0"/>
          </a:p>
          <a:p>
            <a:endParaRPr lang="nl-NL" sz="2800" dirty="0" smtClean="0"/>
          </a:p>
          <a:p>
            <a:r>
              <a:rPr lang="nl-NL" sz="2800" dirty="0" smtClean="0"/>
              <a:t>3 EFA factor model: Chi2(42) = 111.9</a:t>
            </a:r>
          </a:p>
          <a:p>
            <a:endParaRPr lang="nl-NL" dirty="0"/>
          </a:p>
          <a:p>
            <a:endParaRPr lang="nl-NL" dirty="0"/>
          </a:p>
        </p:txBody>
      </p:sp>
      <p:cxnSp>
        <p:nvCxnSpPr>
          <p:cNvPr id="8" name="Straight Connector 7"/>
          <p:cNvCxnSpPr/>
          <p:nvPr/>
        </p:nvCxnSpPr>
        <p:spPr>
          <a:xfrm>
            <a:off x="1617044" y="1366787"/>
            <a:ext cx="365760" cy="32244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4321743"/>
            <a:ext cx="4119613" cy="62564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6424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00614" y="129187"/>
            <a:ext cx="4895850" cy="4886325"/>
          </a:xfrm>
          <a:prstGeom prst="rect">
            <a:avLst/>
          </a:prstGeom>
        </p:spPr>
      </p:pic>
      <p:pic>
        <p:nvPicPr>
          <p:cNvPr id="4" name="Picture 3"/>
          <p:cNvPicPr>
            <a:picLocks noChangeAspect="1"/>
          </p:cNvPicPr>
          <p:nvPr/>
        </p:nvPicPr>
        <p:blipFill>
          <a:blip r:embed="rId3"/>
          <a:stretch>
            <a:fillRect/>
          </a:stretch>
        </p:blipFill>
        <p:spPr>
          <a:xfrm>
            <a:off x="6400900" y="129187"/>
            <a:ext cx="4895850" cy="4886325"/>
          </a:xfrm>
          <a:prstGeom prst="rect">
            <a:avLst/>
          </a:prstGeom>
        </p:spPr>
      </p:pic>
      <p:sp>
        <p:nvSpPr>
          <p:cNvPr id="5" name="TextBox 4"/>
          <p:cNvSpPr txBox="1"/>
          <p:nvPr/>
        </p:nvSpPr>
        <p:spPr>
          <a:xfrm>
            <a:off x="7074568" y="5188768"/>
            <a:ext cx="3845155" cy="954107"/>
          </a:xfrm>
          <a:prstGeom prst="rect">
            <a:avLst/>
          </a:prstGeom>
          <a:noFill/>
        </p:spPr>
        <p:txBody>
          <a:bodyPr wrap="none" rtlCol="0">
            <a:spAutoFit/>
          </a:bodyPr>
          <a:lstStyle/>
          <a:p>
            <a:r>
              <a:rPr lang="nl-NL" sz="2800" dirty="0" smtClean="0"/>
              <a:t>Promax rotated (oblique)</a:t>
            </a:r>
          </a:p>
          <a:p>
            <a:r>
              <a:rPr lang="nl-NL" sz="2800" dirty="0"/>
              <a:t>Chi2(42) = </a:t>
            </a:r>
            <a:r>
              <a:rPr lang="nl-NL" sz="2800" dirty="0" smtClean="0"/>
              <a:t>111.9</a:t>
            </a:r>
            <a:endParaRPr lang="nl-NL" sz="2800" dirty="0"/>
          </a:p>
        </p:txBody>
      </p:sp>
      <p:sp>
        <p:nvSpPr>
          <p:cNvPr id="6" name="TextBox 5"/>
          <p:cNvSpPr txBox="1"/>
          <p:nvPr/>
        </p:nvSpPr>
        <p:spPr>
          <a:xfrm>
            <a:off x="1092755" y="5082890"/>
            <a:ext cx="2659702" cy="954107"/>
          </a:xfrm>
          <a:prstGeom prst="rect">
            <a:avLst/>
          </a:prstGeom>
          <a:noFill/>
        </p:spPr>
        <p:txBody>
          <a:bodyPr wrap="none" rtlCol="0">
            <a:spAutoFit/>
          </a:bodyPr>
          <a:lstStyle/>
          <a:p>
            <a:r>
              <a:rPr lang="nl-NL" sz="2800" dirty="0" smtClean="0"/>
              <a:t>Unrotated </a:t>
            </a:r>
          </a:p>
          <a:p>
            <a:r>
              <a:rPr lang="nl-NL" sz="2800" dirty="0"/>
              <a:t>Chi2(42) = </a:t>
            </a:r>
            <a:r>
              <a:rPr lang="nl-NL" sz="2800" dirty="0" smtClean="0"/>
              <a:t>111.9 </a:t>
            </a:r>
            <a:endParaRPr lang="nl-NL" sz="2800" dirty="0"/>
          </a:p>
        </p:txBody>
      </p:sp>
      <p:sp>
        <p:nvSpPr>
          <p:cNvPr id="10" name="TextBox 9"/>
          <p:cNvSpPr txBox="1"/>
          <p:nvPr/>
        </p:nvSpPr>
        <p:spPr>
          <a:xfrm>
            <a:off x="7449953" y="500514"/>
            <a:ext cx="808523" cy="369332"/>
          </a:xfrm>
          <a:prstGeom prst="rect">
            <a:avLst/>
          </a:prstGeom>
          <a:noFill/>
        </p:spPr>
        <p:txBody>
          <a:bodyPr wrap="square" rtlCol="0">
            <a:spAutoFit/>
          </a:bodyPr>
          <a:lstStyle/>
          <a:p>
            <a:r>
              <a:rPr lang="nl-NL" dirty="0" smtClean="0">
                <a:solidFill>
                  <a:schemeClr val="accent5">
                    <a:lumMod val="75000"/>
                  </a:schemeClr>
                </a:solidFill>
              </a:rPr>
              <a:t>verbal</a:t>
            </a:r>
            <a:endParaRPr lang="nl-NL" dirty="0">
              <a:solidFill>
                <a:schemeClr val="accent5">
                  <a:lumMod val="75000"/>
                </a:schemeClr>
              </a:solidFill>
            </a:endParaRPr>
          </a:p>
        </p:txBody>
      </p:sp>
      <p:sp>
        <p:nvSpPr>
          <p:cNvPr id="11" name="TextBox 10"/>
          <p:cNvSpPr txBox="1"/>
          <p:nvPr/>
        </p:nvSpPr>
        <p:spPr>
          <a:xfrm>
            <a:off x="9440782" y="500514"/>
            <a:ext cx="1349138" cy="369332"/>
          </a:xfrm>
          <a:prstGeom prst="rect">
            <a:avLst/>
          </a:prstGeom>
          <a:noFill/>
        </p:spPr>
        <p:txBody>
          <a:bodyPr wrap="square" rtlCol="0">
            <a:spAutoFit/>
          </a:bodyPr>
          <a:lstStyle/>
          <a:p>
            <a:r>
              <a:rPr lang="nl-NL" dirty="0" smtClean="0">
                <a:solidFill>
                  <a:srgbClr val="00B0F0"/>
                </a:solidFill>
              </a:rPr>
              <a:t>Non-verbal</a:t>
            </a:r>
            <a:endParaRPr lang="nl-NL" dirty="0">
              <a:solidFill>
                <a:srgbClr val="00B0F0"/>
              </a:solidFill>
            </a:endParaRPr>
          </a:p>
        </p:txBody>
      </p:sp>
    </p:spTree>
    <p:extLst>
      <p:ext uri="{BB962C8B-B14F-4D97-AF65-F5344CB8AC3E}">
        <p14:creationId xmlns:p14="http://schemas.microsoft.com/office/powerpoint/2010/main" val="421846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Text Box 4"/>
          <p:cNvSpPr txBox="1">
            <a:spLocks noChangeArrowheads="1"/>
          </p:cNvSpPr>
          <p:nvPr/>
        </p:nvSpPr>
        <p:spPr bwMode="auto">
          <a:xfrm>
            <a:off x="403732" y="335936"/>
            <a:ext cx="92395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r>
              <a:rPr lang="en-US" sz="3200" dirty="0"/>
              <a:t>Path diagram regression model </a:t>
            </a:r>
            <a:r>
              <a:rPr lang="en-US" sz="3200" dirty="0" smtClean="0"/>
              <a:t>“regression of Y </a:t>
            </a:r>
            <a:r>
              <a:rPr lang="en-US" sz="3200" dirty="0"/>
              <a:t>on X”:</a:t>
            </a:r>
            <a:endParaRPr lang="nl-NL" sz="3200" dirty="0"/>
          </a:p>
        </p:txBody>
      </p:sp>
      <p:grpSp>
        <p:nvGrpSpPr>
          <p:cNvPr id="4" name="Group 3"/>
          <p:cNvGrpSpPr/>
          <p:nvPr/>
        </p:nvGrpSpPr>
        <p:grpSpPr>
          <a:xfrm>
            <a:off x="1921054" y="1175782"/>
            <a:ext cx="3886200" cy="609600"/>
            <a:chOff x="2971800" y="1371600"/>
            <a:chExt cx="3886200" cy="609600"/>
          </a:xfrm>
        </p:grpSpPr>
        <p:sp>
          <p:nvSpPr>
            <p:cNvPr id="117765" name="Rectangle 5"/>
            <p:cNvSpPr>
              <a:spLocks noChangeArrowheads="1"/>
            </p:cNvSpPr>
            <p:nvPr/>
          </p:nvSpPr>
          <p:spPr bwMode="auto">
            <a:xfrm>
              <a:off x="2971800" y="1447800"/>
              <a:ext cx="685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X</a:t>
              </a:r>
              <a:endParaRPr lang="nl-NL"/>
            </a:p>
          </p:txBody>
        </p:sp>
        <p:sp>
          <p:nvSpPr>
            <p:cNvPr id="117766" name="Rectangle 6"/>
            <p:cNvSpPr>
              <a:spLocks noChangeArrowheads="1"/>
            </p:cNvSpPr>
            <p:nvPr/>
          </p:nvSpPr>
          <p:spPr bwMode="auto">
            <a:xfrm>
              <a:off x="4953000" y="1447800"/>
              <a:ext cx="685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Y</a:t>
              </a:r>
              <a:endParaRPr lang="nl-NL"/>
            </a:p>
          </p:txBody>
        </p:sp>
        <p:sp>
          <p:nvSpPr>
            <p:cNvPr id="117768" name="Oval 8"/>
            <p:cNvSpPr>
              <a:spLocks noChangeArrowheads="1"/>
            </p:cNvSpPr>
            <p:nvPr/>
          </p:nvSpPr>
          <p:spPr bwMode="auto">
            <a:xfrm>
              <a:off x="6324600" y="1447800"/>
              <a:ext cx="533400" cy="533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e</a:t>
              </a:r>
              <a:endParaRPr lang="nl-NL"/>
            </a:p>
          </p:txBody>
        </p:sp>
        <p:cxnSp>
          <p:nvCxnSpPr>
            <p:cNvPr id="117770" name="AutoShape 10"/>
            <p:cNvCxnSpPr>
              <a:cxnSpLocks noChangeShapeType="1"/>
              <a:stCxn id="117765" idx="3"/>
              <a:endCxn id="117766" idx="1"/>
            </p:cNvCxnSpPr>
            <p:nvPr/>
          </p:nvCxnSpPr>
          <p:spPr bwMode="auto">
            <a:xfrm>
              <a:off x="3657600" y="1714500"/>
              <a:ext cx="12954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1" name="AutoShape 11"/>
            <p:cNvCxnSpPr>
              <a:cxnSpLocks noChangeShapeType="1"/>
              <a:stCxn id="117768" idx="2"/>
              <a:endCxn id="117766" idx="3"/>
            </p:cNvCxnSpPr>
            <p:nvPr/>
          </p:nvCxnSpPr>
          <p:spPr bwMode="auto">
            <a:xfrm flipH="1">
              <a:off x="5638800" y="1714500"/>
              <a:ext cx="685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2" name="Text Box 12"/>
            <p:cNvSpPr txBox="1">
              <a:spLocks noChangeArrowheads="1"/>
            </p:cNvSpPr>
            <p:nvPr/>
          </p:nvSpPr>
          <p:spPr bwMode="auto">
            <a:xfrm>
              <a:off x="4108450" y="1385888"/>
              <a:ext cx="4235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b1</a:t>
              </a:r>
              <a:endParaRPr lang="nl-NL" dirty="0"/>
            </a:p>
          </p:txBody>
        </p:sp>
        <p:sp>
          <p:nvSpPr>
            <p:cNvPr id="10" name="Text Box 12"/>
            <p:cNvSpPr txBox="1">
              <a:spLocks noChangeArrowheads="1"/>
            </p:cNvSpPr>
            <p:nvPr/>
          </p:nvSpPr>
          <p:spPr bwMode="auto">
            <a:xfrm>
              <a:off x="5807254" y="13716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a:t>
              </a:r>
              <a:endParaRPr lang="nl-NL" dirty="0"/>
            </a:p>
          </p:txBody>
        </p:sp>
      </p:grpSp>
      <p:grpSp>
        <p:nvGrpSpPr>
          <p:cNvPr id="5" name="Group 4"/>
          <p:cNvGrpSpPr/>
          <p:nvPr/>
        </p:nvGrpSpPr>
        <p:grpSpPr>
          <a:xfrm>
            <a:off x="1163459" y="2247531"/>
            <a:ext cx="8479790" cy="4031873"/>
            <a:chOff x="783595" y="2076843"/>
            <a:chExt cx="8479790" cy="4031873"/>
          </a:xfrm>
        </p:grpSpPr>
        <p:sp>
          <p:nvSpPr>
            <p:cNvPr id="117774" name="Text Box 14"/>
            <p:cNvSpPr txBox="1">
              <a:spLocks noChangeArrowheads="1"/>
            </p:cNvSpPr>
            <p:nvPr/>
          </p:nvSpPr>
          <p:spPr bwMode="auto">
            <a:xfrm>
              <a:off x="783595" y="2076843"/>
              <a:ext cx="8479790" cy="4031873"/>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t>The model for the Y</a:t>
              </a:r>
              <a:r>
                <a:rPr lang="en-US" sz="2400" baseline="-25000" dirty="0"/>
                <a:t>i</a:t>
              </a:r>
              <a:r>
                <a:rPr lang="en-US" sz="2400" dirty="0"/>
                <a:t> = </a:t>
              </a:r>
              <a:r>
                <a:rPr lang="en-US" sz="2400" dirty="0">
                  <a:solidFill>
                    <a:srgbClr val="FF0000"/>
                  </a:solidFill>
                </a:rPr>
                <a:t>b0</a:t>
              </a:r>
              <a:r>
                <a:rPr lang="en-US" sz="2400" dirty="0"/>
                <a:t> + </a:t>
              </a:r>
              <a:r>
                <a:rPr lang="en-US" sz="2400" dirty="0">
                  <a:solidFill>
                    <a:srgbClr val="FF0000"/>
                  </a:solidFill>
                </a:rPr>
                <a:t>b1</a:t>
              </a:r>
              <a:r>
                <a:rPr lang="en-US" sz="2400" dirty="0"/>
                <a:t>*X</a:t>
              </a:r>
              <a:r>
                <a:rPr lang="en-US" sz="2400" baseline="-25000" dirty="0"/>
                <a:t>i</a:t>
              </a:r>
              <a:r>
                <a:rPr lang="en-US" sz="2400" dirty="0"/>
                <a:t> + </a:t>
              </a:r>
              <a:r>
                <a:rPr lang="en-US" sz="2400" dirty="0" err="1"/>
                <a:t>e</a:t>
              </a:r>
              <a:r>
                <a:rPr lang="en-US" sz="2400" baseline="-25000" dirty="0" err="1"/>
                <a:t>i</a:t>
              </a:r>
              <a:r>
                <a:rPr lang="en-US" sz="2400" baseline="-25000" dirty="0"/>
                <a:t> </a:t>
              </a:r>
            </a:p>
            <a:p>
              <a:endParaRPr lang="en-US" sz="2400" baseline="-25000" dirty="0"/>
            </a:p>
            <a:p>
              <a:r>
                <a:rPr lang="en-US" sz="2400" dirty="0"/>
                <a:t>The implied model for the mean: </a:t>
              </a:r>
            </a:p>
            <a:p>
              <a:r>
                <a:rPr lang="en-US" sz="2400" dirty="0" smtClean="0"/>
                <a:t>mean(Y) </a:t>
              </a:r>
              <a:r>
                <a:rPr lang="en-US" sz="2400" dirty="0"/>
                <a:t>=</a:t>
              </a:r>
              <a:r>
                <a:rPr lang="en-US" sz="2400" dirty="0">
                  <a:solidFill>
                    <a:srgbClr val="FF0000"/>
                  </a:solidFill>
                </a:rPr>
                <a:t> b0 </a:t>
              </a:r>
              <a:r>
                <a:rPr lang="en-US" sz="2400" dirty="0"/>
                <a:t>+ </a:t>
              </a:r>
              <a:r>
                <a:rPr lang="en-US" sz="2400" dirty="0" smtClean="0">
                  <a:solidFill>
                    <a:srgbClr val="FF0000"/>
                  </a:solidFill>
                </a:rPr>
                <a:t>b1</a:t>
              </a:r>
              <a:r>
                <a:rPr lang="en-US" sz="2400" dirty="0" smtClean="0"/>
                <a:t>*mean(X) </a:t>
              </a:r>
            </a:p>
            <a:p>
              <a:r>
                <a:rPr lang="en-US" sz="2400" dirty="0"/>
                <a:t>m</a:t>
              </a:r>
              <a:r>
                <a:rPr lang="en-US" sz="2400" dirty="0" smtClean="0"/>
                <a:t>ean(Y) = </a:t>
              </a:r>
              <a:r>
                <a:rPr lang="en-US" sz="2400" dirty="0">
                  <a:solidFill>
                    <a:srgbClr val="FF0000"/>
                  </a:solidFill>
                </a:rPr>
                <a:t>b0</a:t>
              </a:r>
              <a:r>
                <a:rPr lang="en-US" sz="2400" dirty="0"/>
                <a:t> </a:t>
              </a:r>
              <a:r>
                <a:rPr lang="en-US" sz="2400" dirty="0" smtClean="0"/>
                <a:t>(if mean(x) = 0) </a:t>
              </a:r>
            </a:p>
            <a:p>
              <a:r>
                <a:rPr lang="en-US" sz="2400" dirty="0" smtClean="0"/>
                <a:t> </a:t>
              </a:r>
              <a:endParaRPr lang="en-US" sz="2400" dirty="0"/>
            </a:p>
            <a:p>
              <a:r>
                <a:rPr lang="en-US" sz="2400" dirty="0"/>
                <a:t>The implied model for the covariance matrix</a:t>
              </a:r>
              <a:r>
                <a:rPr lang="en-US" sz="2400" dirty="0" smtClean="0"/>
                <a:t>:</a:t>
              </a:r>
            </a:p>
            <a:p>
              <a:endParaRPr lang="en-US" sz="2400" dirty="0"/>
            </a:p>
            <a:p>
              <a:r>
                <a:rPr lang="en-US" sz="2400" dirty="0" smtClean="0"/>
                <a:t>	x	y		x		y</a:t>
              </a:r>
              <a:endParaRPr lang="en-US" sz="2400" dirty="0"/>
            </a:p>
            <a:p>
              <a:r>
                <a:rPr lang="en-US" sz="2400" dirty="0" smtClean="0"/>
                <a:t>x</a:t>
              </a:r>
              <a:r>
                <a:rPr lang="en-US" sz="2400" dirty="0"/>
                <a:t>	s</a:t>
              </a:r>
              <a:r>
                <a:rPr lang="en-US" sz="2400" baseline="30000" dirty="0"/>
                <a:t>2</a:t>
              </a:r>
              <a:r>
                <a:rPr lang="en-US" sz="2400" dirty="0"/>
                <a:t>x	</a:t>
              </a:r>
              <a:r>
                <a:rPr lang="en-US" sz="2400" dirty="0" err="1"/>
                <a:t>sxy</a:t>
              </a:r>
              <a:r>
                <a:rPr lang="en-US" sz="2400" dirty="0"/>
                <a:t>	= 	s</a:t>
              </a:r>
              <a:r>
                <a:rPr lang="en-US" sz="2400" baseline="30000" dirty="0"/>
                <a:t>2</a:t>
              </a:r>
              <a:r>
                <a:rPr lang="en-US" sz="2400" dirty="0"/>
                <a:t>x	</a:t>
              </a:r>
              <a:r>
                <a:rPr lang="en-US" sz="2400" dirty="0" smtClean="0"/>
                <a:t>	</a:t>
              </a:r>
              <a:r>
                <a:rPr lang="en-US" sz="2400" dirty="0" smtClean="0">
                  <a:solidFill>
                    <a:srgbClr val="FF0000"/>
                  </a:solidFill>
                </a:rPr>
                <a:t>b1*</a:t>
              </a:r>
              <a:r>
                <a:rPr lang="en-US" sz="2400" dirty="0" smtClean="0"/>
                <a:t>s</a:t>
              </a:r>
              <a:r>
                <a:rPr lang="en-US" sz="2400" baseline="30000" dirty="0" smtClean="0"/>
                <a:t>2</a:t>
              </a:r>
              <a:r>
                <a:rPr lang="en-US" sz="2400" dirty="0" smtClean="0"/>
                <a:t>x</a:t>
              </a:r>
              <a:r>
                <a:rPr lang="en-US" sz="2400" dirty="0"/>
                <a:t>	</a:t>
              </a:r>
            </a:p>
            <a:p>
              <a:r>
                <a:rPr lang="en-US" sz="2400" dirty="0" smtClean="0"/>
                <a:t>y</a:t>
              </a:r>
              <a:r>
                <a:rPr lang="en-US" sz="2400" dirty="0"/>
                <a:t>	</a:t>
              </a:r>
              <a:r>
                <a:rPr lang="en-US" sz="2400" dirty="0" err="1"/>
                <a:t>sxy</a:t>
              </a:r>
              <a:r>
                <a:rPr lang="en-US" sz="2400" dirty="0"/>
                <a:t>	s</a:t>
              </a:r>
              <a:r>
                <a:rPr lang="en-US" sz="2400" baseline="30000" dirty="0"/>
                <a:t>2</a:t>
              </a:r>
              <a:r>
                <a:rPr lang="en-US" sz="2400" dirty="0"/>
                <a:t>y		</a:t>
              </a:r>
              <a:r>
                <a:rPr lang="en-US" sz="2400" dirty="0">
                  <a:solidFill>
                    <a:srgbClr val="FF0000"/>
                  </a:solidFill>
                </a:rPr>
                <a:t>b1*</a:t>
              </a:r>
              <a:r>
                <a:rPr lang="en-US" sz="2400" dirty="0"/>
                <a:t>s</a:t>
              </a:r>
              <a:r>
                <a:rPr lang="en-US" sz="2400" baseline="30000" dirty="0"/>
                <a:t>2</a:t>
              </a:r>
              <a:r>
                <a:rPr lang="en-US" sz="2400" dirty="0"/>
                <a:t>x	</a:t>
              </a:r>
              <a:r>
                <a:rPr lang="en-US" sz="2400" dirty="0" smtClean="0"/>
                <a:t>	</a:t>
              </a:r>
              <a:r>
                <a:rPr lang="en-US" sz="2400" dirty="0" smtClean="0">
                  <a:solidFill>
                    <a:srgbClr val="FF0000"/>
                  </a:solidFill>
                </a:rPr>
                <a:t>b1</a:t>
              </a:r>
              <a:r>
                <a:rPr lang="en-US" sz="2400" baseline="30000" dirty="0" smtClean="0">
                  <a:solidFill>
                    <a:srgbClr val="FF0000"/>
                  </a:solidFill>
                </a:rPr>
                <a:t>2</a:t>
              </a:r>
              <a:r>
                <a:rPr lang="en-US" sz="2400" dirty="0" smtClean="0">
                  <a:solidFill>
                    <a:srgbClr val="FF0000"/>
                  </a:solidFill>
                </a:rPr>
                <a:t>*</a:t>
              </a:r>
              <a:r>
                <a:rPr lang="en-US" sz="2400" dirty="0" smtClean="0"/>
                <a:t>s</a:t>
              </a:r>
              <a:r>
                <a:rPr lang="en-US" sz="2400" baseline="30000" dirty="0" smtClean="0"/>
                <a:t>2</a:t>
              </a:r>
              <a:r>
                <a:rPr lang="en-US" sz="2400" dirty="0" smtClean="0"/>
                <a:t>x </a:t>
              </a:r>
              <a:r>
                <a:rPr lang="en-US" sz="2400" dirty="0"/>
                <a:t>+ s</a:t>
              </a:r>
              <a:r>
                <a:rPr lang="en-US" sz="2400" baseline="30000" dirty="0"/>
                <a:t>2</a:t>
              </a:r>
              <a:r>
                <a:rPr lang="en-US" sz="2400" dirty="0"/>
                <a:t>e</a:t>
              </a:r>
              <a:endParaRPr lang="nl-NL" sz="2400" dirty="0"/>
            </a:p>
          </p:txBody>
        </p:sp>
        <p:sp>
          <p:nvSpPr>
            <p:cNvPr id="2" name="Oval 1"/>
            <p:cNvSpPr/>
            <p:nvPr/>
          </p:nvSpPr>
          <p:spPr>
            <a:xfrm>
              <a:off x="5295900" y="5474208"/>
              <a:ext cx="1738884" cy="59740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ounded Rectangle 2"/>
            <p:cNvSpPr/>
            <p:nvPr/>
          </p:nvSpPr>
          <p:spPr>
            <a:xfrm>
              <a:off x="6243014" y="5593071"/>
              <a:ext cx="2044394" cy="50863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Tree>
    <p:extLst>
      <p:ext uri="{BB962C8B-B14F-4D97-AF65-F5344CB8AC3E}">
        <p14:creationId xmlns:p14="http://schemas.microsoft.com/office/powerpoint/2010/main" val="7959078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02691" y="159057"/>
            <a:ext cx="10515600" cy="818216"/>
          </a:xfrm>
        </p:spPr>
        <p:txBody>
          <a:bodyPr>
            <a:normAutofit fontScale="90000"/>
          </a:bodyPr>
          <a:lstStyle/>
          <a:p>
            <a:pPr eaLnBrk="1" hangingPunct="1"/>
            <a:r>
              <a:rPr lang="en-US" sz="2800" b="1" dirty="0" smtClean="0"/>
              <a:t>CFA (two) factor model: impose a pattern of loadings based on theory ,</a:t>
            </a:r>
            <a:br>
              <a:rPr lang="en-US" sz="2800" b="1" dirty="0" smtClean="0"/>
            </a:br>
            <a:r>
              <a:rPr lang="en-US" sz="2800" b="1" dirty="0" smtClean="0"/>
              <a:t>define the common factors based on prior knowledge. </a:t>
            </a:r>
            <a:endParaRPr lang="en-GB" sz="2800" b="1" dirty="0" smtClean="0"/>
          </a:p>
        </p:txBody>
      </p:sp>
      <p:sp>
        <p:nvSpPr>
          <p:cNvPr id="23558" name="Rectangle 4"/>
          <p:cNvSpPr>
            <a:spLocks noChangeArrowheads="1"/>
          </p:cNvSpPr>
          <p:nvPr/>
        </p:nvSpPr>
        <p:spPr bwMode="auto">
          <a:xfrm>
            <a:off x="2339788"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dirty="0" smtClean="0"/>
              <a:t>y1</a:t>
            </a:r>
            <a:endParaRPr lang="en-GB" dirty="0"/>
          </a:p>
        </p:txBody>
      </p:sp>
      <p:sp>
        <p:nvSpPr>
          <p:cNvPr id="23559" name="Rectangle 5"/>
          <p:cNvSpPr>
            <a:spLocks noChangeArrowheads="1"/>
          </p:cNvSpPr>
          <p:nvPr/>
        </p:nvSpPr>
        <p:spPr bwMode="auto">
          <a:xfrm>
            <a:off x="3662505"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852950"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043396"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233841"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424286" y="4370172"/>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794777" y="2005585"/>
            <a:ext cx="925902" cy="752368"/>
          </a:xfrm>
          <a:prstGeom prst="ellipse">
            <a:avLst/>
          </a:prstGeom>
          <a:solidFill>
            <a:schemeClr val="bg1"/>
          </a:solidFill>
          <a:ln w="9525">
            <a:solidFill>
              <a:schemeClr val="tx1"/>
            </a:solidFill>
            <a:round/>
            <a:headEnd/>
            <a:tailEnd/>
          </a:ln>
        </p:spPr>
        <p:txBody>
          <a:bodyPr wrap="none" anchor="ctr"/>
          <a:lstStyle/>
          <a:p>
            <a:pPr algn="ctr"/>
            <a:r>
              <a:rPr lang="en-US" dirty="0">
                <a:latin typeface="Symbol" pitchFamily="18" charset="2"/>
              </a:rPr>
              <a:t>h</a:t>
            </a:r>
            <a:r>
              <a:rPr lang="en-US" dirty="0"/>
              <a:t>1</a:t>
            </a:r>
            <a:endParaRPr lang="en-GB" dirty="0"/>
          </a:p>
        </p:txBody>
      </p:sp>
      <p:sp>
        <p:nvSpPr>
          <p:cNvPr id="23565" name="Oval 11"/>
          <p:cNvSpPr>
            <a:spLocks noChangeArrowheads="1"/>
          </p:cNvSpPr>
          <p:nvPr/>
        </p:nvSpPr>
        <p:spPr bwMode="auto">
          <a:xfrm>
            <a:off x="6704754" y="2005585"/>
            <a:ext cx="925902" cy="752368"/>
          </a:xfrm>
          <a:prstGeom prst="ellipse">
            <a:avLst/>
          </a:prstGeom>
          <a:solidFill>
            <a:schemeClr val="bg1"/>
          </a:solidFill>
          <a:ln w="9525">
            <a:solidFill>
              <a:schemeClr val="tx1"/>
            </a:solidFill>
            <a:round/>
            <a:headEnd/>
            <a:tailEnd/>
          </a:ln>
        </p:spPr>
        <p:txBody>
          <a:bodyPr wrap="none" anchor="ctr"/>
          <a:lstStyle/>
          <a:p>
            <a:pPr algn="ctr"/>
            <a:r>
              <a:rPr lang="en-US" dirty="0">
                <a:latin typeface="Symbol" pitchFamily="18" charset="2"/>
              </a:rPr>
              <a:t>h</a:t>
            </a:r>
            <a:r>
              <a:rPr lang="en-US" dirty="0"/>
              <a:t>2</a:t>
            </a:r>
            <a:endParaRPr lang="en-GB" dirty="0"/>
          </a:p>
        </p:txBody>
      </p:sp>
      <p:sp>
        <p:nvSpPr>
          <p:cNvPr id="23566" name="Line 12"/>
          <p:cNvSpPr>
            <a:spLocks noChangeShapeType="1"/>
          </p:cNvSpPr>
          <p:nvPr/>
        </p:nvSpPr>
        <p:spPr bwMode="auto">
          <a:xfrm flipH="1">
            <a:off x="2868875" y="2757953"/>
            <a:ext cx="1322717" cy="1612218"/>
          </a:xfrm>
          <a:prstGeom prst="line">
            <a:avLst/>
          </a:prstGeom>
          <a:noFill/>
          <a:ln w="952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191592" y="2757953"/>
            <a:ext cx="0" cy="1612218"/>
          </a:xfrm>
          <a:prstGeom prst="line">
            <a:avLst/>
          </a:prstGeom>
          <a:noFill/>
          <a:ln w="952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191592" y="2757953"/>
            <a:ext cx="1058174" cy="1612218"/>
          </a:xfrm>
          <a:prstGeom prst="line">
            <a:avLst/>
          </a:prstGeom>
          <a:noFill/>
          <a:ln w="952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572482" y="2757953"/>
            <a:ext cx="529087" cy="1612218"/>
          </a:xfrm>
          <a:prstGeom prst="line">
            <a:avLst/>
          </a:prstGeom>
          <a:noFill/>
          <a:ln w="952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101569" y="2757953"/>
            <a:ext cx="793630" cy="1612218"/>
          </a:xfrm>
          <a:prstGeom prst="line">
            <a:avLst/>
          </a:prstGeom>
          <a:noFill/>
          <a:ln w="952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101569" y="2757953"/>
            <a:ext cx="1851804" cy="1612218"/>
          </a:xfrm>
          <a:prstGeom prst="line">
            <a:avLst/>
          </a:prstGeom>
          <a:noFill/>
          <a:ln w="9525">
            <a:solidFill>
              <a:schemeClr val="tx1"/>
            </a:solidFill>
            <a:round/>
            <a:headEnd/>
            <a:tailEnd type="triangle" w="med" len="med"/>
          </a:ln>
        </p:spPr>
        <p:txBody>
          <a:bodyPr/>
          <a:lstStyle/>
          <a:p>
            <a:endParaRPr lang="en-US"/>
          </a:p>
        </p:txBody>
      </p:sp>
      <p:cxnSp>
        <p:nvCxnSpPr>
          <p:cNvPr id="8" name="Curved Connector 7"/>
          <p:cNvCxnSpPr>
            <a:stCxn id="23564" idx="0"/>
            <a:endCxn id="23565" idx="0"/>
          </p:cNvCxnSpPr>
          <p:nvPr/>
        </p:nvCxnSpPr>
        <p:spPr>
          <a:xfrm rot="5400000" flipH="1" flipV="1">
            <a:off x="5712716" y="550597"/>
            <a:ext cx="12700" cy="2909977"/>
          </a:xfrm>
          <a:prstGeom prst="curvedConnector3">
            <a:avLst>
              <a:gd name="adj1" fmla="val 352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8320" y="1194816"/>
            <a:ext cx="264816" cy="369332"/>
          </a:xfrm>
          <a:prstGeom prst="rect">
            <a:avLst/>
          </a:prstGeom>
          <a:noFill/>
        </p:spPr>
        <p:txBody>
          <a:bodyPr wrap="none" rtlCol="0">
            <a:spAutoFit/>
          </a:bodyPr>
          <a:lstStyle/>
          <a:p>
            <a:r>
              <a:rPr lang="en-US" dirty="0"/>
              <a:t>r</a:t>
            </a:r>
            <a:endParaRPr lang="nl-NL" dirty="0"/>
          </a:p>
        </p:txBody>
      </p:sp>
      <p:sp>
        <p:nvSpPr>
          <p:cNvPr id="2" name="Oval 1"/>
          <p:cNvSpPr/>
          <p:nvPr/>
        </p:nvSpPr>
        <p:spPr>
          <a:xfrm>
            <a:off x="8550353" y="5362373"/>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e6</a:t>
            </a:r>
            <a:endParaRPr lang="nl-NL" dirty="0"/>
          </a:p>
        </p:txBody>
      </p:sp>
      <p:cxnSp>
        <p:nvCxnSpPr>
          <p:cNvPr id="4" name="Straight Arrow Connector 3"/>
          <p:cNvCxnSpPr>
            <a:stCxn id="2" idx="0"/>
            <a:endCxn id="23563" idx="2"/>
          </p:cNvCxnSpPr>
          <p:nvPr/>
        </p:nvCxnSpPr>
        <p:spPr>
          <a:xfrm flipV="1">
            <a:off x="8887237" y="5122540"/>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355211" y="536077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e5</a:t>
            </a:r>
            <a:endParaRPr lang="nl-NL" dirty="0"/>
          </a:p>
        </p:txBody>
      </p:sp>
      <p:cxnSp>
        <p:nvCxnSpPr>
          <p:cNvPr id="35" name="Straight Arrow Connector 34"/>
          <p:cNvCxnSpPr>
            <a:stCxn id="34" idx="0"/>
          </p:cNvCxnSpPr>
          <p:nvPr/>
        </p:nvCxnSpPr>
        <p:spPr>
          <a:xfrm flipV="1">
            <a:off x="7692095" y="5120937"/>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6198575" y="535917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37" name="Straight Arrow Connector 36"/>
          <p:cNvCxnSpPr>
            <a:stCxn id="36" idx="0"/>
          </p:cNvCxnSpPr>
          <p:nvPr/>
        </p:nvCxnSpPr>
        <p:spPr>
          <a:xfrm flipV="1">
            <a:off x="6535459" y="5119337"/>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955310" y="5367195"/>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39" name="Straight Arrow Connector 38"/>
          <p:cNvCxnSpPr>
            <a:stCxn id="38" idx="0"/>
          </p:cNvCxnSpPr>
          <p:nvPr/>
        </p:nvCxnSpPr>
        <p:spPr>
          <a:xfrm flipV="1">
            <a:off x="5292194" y="5127362"/>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789047" y="5355968"/>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41" name="Straight Arrow Connector 40"/>
          <p:cNvCxnSpPr>
            <a:stCxn id="40" idx="0"/>
          </p:cNvCxnSpPr>
          <p:nvPr/>
        </p:nvCxnSpPr>
        <p:spPr>
          <a:xfrm flipV="1">
            <a:off x="4125931" y="5116135"/>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497654" y="5363989"/>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43" name="Straight Arrow Connector 42"/>
          <p:cNvCxnSpPr>
            <a:stCxn id="42" idx="0"/>
          </p:cNvCxnSpPr>
          <p:nvPr/>
        </p:nvCxnSpPr>
        <p:spPr>
          <a:xfrm flipV="1">
            <a:off x="2834538" y="5124156"/>
            <a:ext cx="0" cy="239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084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 y="0"/>
            <a:ext cx="12390264" cy="6432530"/>
          </a:xfrm>
          <a:prstGeom prst="rect">
            <a:avLst/>
          </a:prstGeom>
        </p:spPr>
        <p:txBody>
          <a:bodyPr wrap="square">
            <a:spAutoFit/>
          </a:bodyPr>
          <a:lstStyle/>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1</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1</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b="1"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31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3</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4</a:t>
            </a:r>
            <a:r>
              <a:rPr lang="en-US" sz="2400" dirty="0">
                <a:latin typeface="Courier New" panose="02070309020205020404" pitchFamily="49" charset="0"/>
                <a:ea typeface="Times New Roman" panose="02020603050405020304" pitchFamily="18" charset="0"/>
              </a:rPr>
              <a:t> = </a:t>
            </a:r>
            <a:r>
              <a:rPr lang="en-US" sz="2400"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42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4</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5</a:t>
            </a:r>
            <a:r>
              <a:rPr lang="en-US" sz="2400" dirty="0">
                <a:latin typeface="Courier New" panose="02070309020205020404" pitchFamily="49" charset="0"/>
                <a:ea typeface="Times New Roman" panose="02020603050405020304" pitchFamily="18" charset="0"/>
              </a:rPr>
              <a:t> = </a:t>
            </a:r>
            <a:r>
              <a:rPr lang="en-US" sz="2400"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52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5</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y</a:t>
            </a:r>
            <a:r>
              <a:rPr lang="en-US" sz="2400" baseline="-25000" dirty="0">
                <a:latin typeface="Courier New" panose="02070309020205020404" pitchFamily="49" charset="0"/>
                <a:ea typeface="Times New Roman" panose="02020603050405020304" pitchFamily="18" charset="0"/>
              </a:rPr>
              <a:t>6</a:t>
            </a:r>
            <a:r>
              <a:rPr lang="en-US" sz="2400" dirty="0">
                <a:latin typeface="Courier New" panose="02070309020205020404" pitchFamily="49" charset="0"/>
                <a:ea typeface="Times New Roman" panose="02020603050405020304" pitchFamily="18" charset="0"/>
              </a:rPr>
              <a:t> = </a:t>
            </a:r>
            <a:r>
              <a:rPr lang="en-US" sz="2400" dirty="0" smtClean="0">
                <a:solidFill>
                  <a:srgbClr val="FF0000"/>
                </a:solidFill>
                <a:latin typeface="Symbol" panose="05050102010706020507" pitchFamily="18" charset="2"/>
                <a:ea typeface="Times New Roman" panose="02020603050405020304" pitchFamily="18" charset="0"/>
              </a:rPr>
              <a:t>0</a:t>
            </a:r>
            <a:r>
              <a:rPr lang="en-US" sz="2400" baseline="-25000" dirty="0" smtClean="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a:t>
            </a:r>
            <a:r>
              <a:rPr lang="en-US" sz="2400" baseline="-25000" dirty="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62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6</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b="1" dirty="0" err="1">
                <a:latin typeface="Symbol" panose="05050102010706020507" pitchFamily="18" charset="2"/>
                <a:ea typeface="Times New Roman" panose="02020603050405020304" pitchFamily="18" charset="0"/>
              </a:rPr>
              <a:t>h</a:t>
            </a:r>
            <a:r>
              <a:rPr lang="en-US" sz="2400" baseline="30000" dirty="0" err="1">
                <a:latin typeface="Courier New" panose="02070309020205020404" pitchFamily="49" charset="0"/>
                <a:ea typeface="Times New Roman" panose="02020603050405020304" pitchFamily="18" charset="0"/>
              </a:rPr>
              <a:t>t</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1   </a:t>
            </a:r>
            <a:r>
              <a:rPr lang="en-US" sz="2400" dirty="0">
                <a:latin typeface="Symbol" panose="05050102010706020507" pitchFamily="18" charset="2"/>
                <a:ea typeface="Times New Roman" panose="02020603050405020304" pitchFamily="18" charset="0"/>
              </a:rPr>
              <a:t>h</a:t>
            </a:r>
            <a:r>
              <a:rPr lang="en-US" sz="2400" baseline="-25000" dirty="0">
                <a:latin typeface="Symbol" panose="05050102010706020507" pitchFamily="18" charset="2"/>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b="1" dirty="0">
                <a:latin typeface="Symbol" panose="05050102010706020507" pitchFamily="18" charset="2"/>
                <a:ea typeface="Times New Roman" panose="02020603050405020304" pitchFamily="18" charset="0"/>
              </a:rPr>
              <a:t>L</a:t>
            </a:r>
            <a:r>
              <a:rPr lang="en-US" sz="2400" dirty="0">
                <a:latin typeface="Courier New" panose="02070309020205020404" pitchFamily="49" charset="0"/>
                <a:ea typeface="Times New Roman" panose="02020603050405020304" pitchFamily="18" charset="0"/>
              </a:rPr>
              <a:t> =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11</a:t>
            </a:r>
            <a:r>
              <a:rPr lang="en-US" sz="2400" dirty="0">
                <a:latin typeface="Courier New" panose="02070309020205020404" pitchFamily="49" charset="0"/>
                <a:ea typeface="Times New Roman" panose="02020603050405020304" pitchFamily="18" charset="0"/>
              </a:rPr>
              <a:t>	</a:t>
            </a:r>
            <a:r>
              <a:rPr lang="en-US" sz="2400" dirty="0" smtClean="0">
                <a:solidFill>
                  <a:srgbClr val="FF0000"/>
                </a:solidFill>
                <a:latin typeface="Symbol" panose="05050102010706020507" pitchFamily="18" charset="2"/>
                <a:ea typeface="Times New Roman" panose="02020603050405020304" pitchFamily="18" charset="0"/>
              </a:rPr>
              <a:t>0</a:t>
            </a:r>
            <a:endParaRPr lang="nl-NL" sz="2400" dirty="0">
              <a:solidFill>
                <a:srgbClr val="FF0000"/>
              </a:solidFill>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l</a:t>
            </a:r>
            <a:r>
              <a:rPr lang="en-US" sz="2400" baseline="-25000" dirty="0">
                <a:latin typeface="Courier New" panose="02070309020205020404" pitchFamily="49" charset="0"/>
                <a:ea typeface="Times New Roman" panose="02020603050405020304" pitchFamily="18" charset="0"/>
              </a:rPr>
              <a:t>21</a:t>
            </a:r>
            <a:r>
              <a:rPr lang="en-US" sz="2400" dirty="0">
                <a:latin typeface="Courier New" panose="02070309020205020404" pitchFamily="49" charset="0"/>
                <a:ea typeface="Times New Roman" panose="02020603050405020304" pitchFamily="18" charset="0"/>
              </a:rPr>
              <a:t>	</a:t>
            </a:r>
            <a:r>
              <a:rPr lang="en-US" sz="2400" dirty="0" smtClean="0">
                <a:solidFill>
                  <a:srgbClr val="FF0000"/>
                </a:solidFill>
                <a:latin typeface="Symbol" panose="05050102010706020507" pitchFamily="18" charset="2"/>
                <a:ea typeface="Times New Roman" panose="02020603050405020304" pitchFamily="18" charset="0"/>
              </a:rPr>
              <a:t>0</a:t>
            </a:r>
            <a:endParaRPr lang="nl-NL" sz="2400" dirty="0">
              <a:solidFill>
                <a:srgbClr val="FF0000"/>
              </a:solidFill>
              <a:latin typeface="Courier New" panose="02070309020205020404" pitchFamily="49" charset="0"/>
              <a:ea typeface="Times New Roman" panose="02020603050405020304" pitchFamily="18" charset="0"/>
            </a:endParaRPr>
          </a:p>
          <a:p>
            <a:pPr>
              <a:spcAft>
                <a:spcPts val="0"/>
              </a:spcAft>
            </a:pPr>
            <a:r>
              <a:rPr lang="en-US" sz="2400" dirty="0" smtClean="0">
                <a:latin typeface="Courier New" panose="02070309020205020404" pitchFamily="49" charset="0"/>
                <a:ea typeface="Times New Roman" panose="02020603050405020304" pitchFamily="18" charset="0"/>
              </a:rPr>
              <a:t>       …	…</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 </a:t>
            </a:r>
            <a:r>
              <a:rPr lang="en-US" sz="2400" dirty="0">
                <a:solidFill>
                  <a:srgbClr val="FF0000"/>
                </a:solidFill>
                <a:latin typeface="Symbol" panose="05050102010706020507" pitchFamily="18" charset="2"/>
                <a:ea typeface="Times New Roman" panose="02020603050405020304" pitchFamily="18" charset="0"/>
              </a:rPr>
              <a:t>0</a:t>
            </a:r>
            <a:r>
              <a:rPr lang="en-US" sz="2400" dirty="0">
                <a:latin typeface="Symbol" panose="05050102010706020507" pitchFamily="18" charset="2"/>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52</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 </a:t>
            </a:r>
            <a:r>
              <a:rPr lang="en-US" sz="2400" dirty="0">
                <a:solidFill>
                  <a:srgbClr val="FF0000"/>
                </a:solidFill>
                <a:latin typeface="Symbol" panose="05050102010706020507" pitchFamily="18" charset="2"/>
                <a:ea typeface="Times New Roman" panose="02020603050405020304" pitchFamily="18" charset="0"/>
              </a:rPr>
              <a:t>0</a:t>
            </a:r>
            <a:r>
              <a:rPr lang="en-US" sz="2400" dirty="0">
                <a:latin typeface="Symbol" panose="05050102010706020507" pitchFamily="18" charset="2"/>
                <a:ea typeface="Times New Roman" panose="02020603050405020304" pitchFamily="18" charset="0"/>
              </a:rPr>
              <a:t> </a:t>
            </a:r>
            <a:r>
              <a:rPr lang="en-US" sz="2400" dirty="0" smtClean="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l</a:t>
            </a:r>
            <a:r>
              <a:rPr lang="en-US" sz="2400" baseline="-25000" dirty="0" smtClean="0">
                <a:latin typeface="Courier New" panose="02070309020205020404" pitchFamily="49" charset="0"/>
                <a:ea typeface="Times New Roman" panose="02020603050405020304" pitchFamily="18" charset="0"/>
              </a:rPr>
              <a:t>62</a:t>
            </a:r>
            <a:endParaRPr lang="nl-NL" sz="2400" dirty="0" smtClean="0">
              <a:latin typeface="Courier New" panose="02070309020205020404" pitchFamily="49" charset="0"/>
              <a:ea typeface="Times New Roman" panose="02020603050405020304" pitchFamily="18" charset="0"/>
            </a:endParaRPr>
          </a:p>
          <a:p>
            <a:pPr>
              <a:spcAft>
                <a:spcPts val="0"/>
              </a:spcAft>
            </a:pPr>
            <a:endParaRPr lang="nl-NL" sz="2800" dirty="0" smtClean="0">
              <a:latin typeface="Times New Roman" panose="02020603050405020304" pitchFamily="18" charset="0"/>
              <a:ea typeface="Times New Roman" panose="02020603050405020304" pitchFamily="18" charset="0"/>
            </a:endParaRPr>
          </a:p>
          <a:p>
            <a:pPr>
              <a:spcAft>
                <a:spcPts val="0"/>
              </a:spcAft>
              <a:tabLst>
                <a:tab pos="449580" algn="l"/>
              </a:tabLst>
            </a:pPr>
            <a:r>
              <a:rPr lang="en-US" dirty="0">
                <a:latin typeface="Courier New" panose="02070309020205020404" pitchFamily="49" charset="0"/>
                <a:ea typeface="Times New Roman" panose="02020603050405020304" pitchFamily="18" charset="0"/>
              </a:rPr>
              <a:t> </a:t>
            </a:r>
            <a:r>
              <a:rPr lang="en-US" sz="2400" b="1" dirty="0" smtClean="0">
                <a:latin typeface="Symbol" panose="05050102010706020507" pitchFamily="18" charset="2"/>
                <a:ea typeface="Times New Roman" panose="02020603050405020304" pitchFamily="18" charset="0"/>
              </a:rPr>
              <a:t>Y</a:t>
            </a:r>
            <a:r>
              <a:rPr lang="en-US" sz="2400" dirty="0" smtClean="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smtClean="0">
                <a:latin typeface="Courier New" panose="02070309020205020404" pitchFamily="49" charset="0"/>
                <a:ea typeface="Times New Roman" panose="02020603050405020304" pitchFamily="18" charset="0"/>
              </a:rPr>
              <a:t>1 </a:t>
            </a:r>
            <a:r>
              <a:rPr lang="en-US" sz="2400" dirty="0">
                <a:latin typeface="Courier New" panose="02070309020205020404" pitchFamily="49" charset="0"/>
                <a:ea typeface="Times New Roman" panose="02020603050405020304" pitchFamily="18" charset="0"/>
              </a:rPr>
              <a:t>	</a:t>
            </a:r>
            <a:endParaRPr lang="nl-NL" sz="2400" dirty="0">
              <a:latin typeface="Courier New" panose="02070309020205020404" pitchFamily="49" charset="0"/>
              <a:ea typeface="Times New Roman" panose="02020603050405020304" pitchFamily="18" charset="0"/>
            </a:endParaRPr>
          </a:p>
          <a:p>
            <a:pPr>
              <a:spcAft>
                <a:spcPts val="0"/>
              </a:spcAft>
            </a:pP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r</a:t>
            </a:r>
            <a:r>
              <a:rPr lang="en-US" sz="2400" dirty="0">
                <a:latin typeface="Courier New" panose="02070309020205020404" pitchFamily="49" charset="0"/>
                <a:ea typeface="Times New Roman" panose="02020603050405020304" pitchFamily="18" charset="0"/>
              </a:rPr>
              <a:t>	</a:t>
            </a:r>
            <a:r>
              <a:rPr lang="en-US" sz="2400" dirty="0" smtClean="0">
                <a:latin typeface="Courier New" panose="02070309020205020404" pitchFamily="49" charset="0"/>
                <a:ea typeface="Times New Roman" panose="02020603050405020304" pitchFamily="18" charset="0"/>
              </a:rPr>
              <a:t>1</a:t>
            </a:r>
            <a:r>
              <a:rPr lang="nl-NL" sz="2400" dirty="0" smtClean="0">
                <a:latin typeface="Courier New" panose="02070309020205020404" pitchFamily="49" charset="0"/>
                <a:ea typeface="Times New Roman" panose="02020603050405020304" pitchFamily="18" charset="0"/>
              </a:rPr>
              <a:t> 	</a:t>
            </a:r>
            <a:r>
              <a:rPr lang="nl-NL" sz="2400" dirty="0">
                <a:latin typeface="Courier New" panose="02070309020205020404" pitchFamily="49" charset="0"/>
                <a:ea typeface="Times New Roman" panose="02020603050405020304" pitchFamily="18" charset="0"/>
              </a:rPr>
              <a:t> </a:t>
            </a:r>
            <a:r>
              <a:rPr lang="en-US" sz="2400" b="1" dirty="0" smtClean="0">
                <a:latin typeface="Symbol" panose="05050102010706020507" pitchFamily="18" charset="2"/>
                <a:ea typeface="Times New Roman" panose="02020603050405020304" pitchFamily="18" charset="0"/>
              </a:rPr>
              <a:t>Q</a:t>
            </a:r>
            <a:r>
              <a:rPr lang="en-US" sz="2400" baseline="-25000" dirty="0" smtClean="0">
                <a:latin typeface="Courier New" panose="02070309020205020404" pitchFamily="49" charset="0"/>
                <a:ea typeface="Times New Roman" panose="02020603050405020304" pitchFamily="18" charset="0"/>
              </a:rPr>
              <a:t> </a:t>
            </a:r>
            <a:r>
              <a:rPr lang="en-US" sz="2400" dirty="0">
                <a:latin typeface="Courier New" panose="02070309020205020404" pitchFamily="49" charset="0"/>
                <a:ea typeface="Times New Roman" panose="02020603050405020304" pitchFamily="18" charset="0"/>
              </a:rPr>
              <a:t>= </a:t>
            </a:r>
            <a:r>
              <a:rPr lang="en-US" sz="2400" dirty="0" err="1">
                <a:latin typeface="Courier New" panose="02070309020205020404" pitchFamily="49" charset="0"/>
                <a:ea typeface="Times New Roman" panose="02020603050405020304" pitchFamily="18" charset="0"/>
              </a:rPr>
              <a:t>diag</a:t>
            </a:r>
            <a:r>
              <a:rPr lang="en-US" sz="2400" dirty="0">
                <a:latin typeface="Courier New" panose="02070309020205020404" pitchFamily="49" charset="0"/>
                <a:ea typeface="Times New Roman" panose="02020603050405020304" pitchFamily="18" charset="0"/>
              </a:rPr>
              <a:t>(</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1</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2</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3</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4</a:t>
            </a:r>
            <a:r>
              <a:rPr lang="en-US" sz="2400" dirty="0">
                <a:latin typeface="Courier New" panose="02070309020205020404" pitchFamily="49" charset="0"/>
                <a:ea typeface="Times New Roman" panose="02020603050405020304" pitchFamily="18" charset="0"/>
              </a:rPr>
              <a:t> </a:t>
            </a:r>
            <a:r>
              <a:rPr lang="en-US" sz="2400" dirty="0">
                <a:latin typeface="Symbol" panose="05050102010706020507" pitchFamily="18" charset="2"/>
                <a:ea typeface="Times New Roman" panose="02020603050405020304" pitchFamily="18" charset="0"/>
              </a:rPr>
              <a:t>s</a:t>
            </a:r>
            <a:r>
              <a:rPr lang="en-US" sz="2400" baseline="30000" dirty="0">
                <a:latin typeface="Symbol" panose="05050102010706020507" pitchFamily="18" charset="2"/>
                <a:ea typeface="Times New Roman" panose="02020603050405020304" pitchFamily="18" charset="0"/>
              </a:rPr>
              <a:t>2</a:t>
            </a:r>
            <a:r>
              <a:rPr lang="en-US" sz="2400" baseline="-25000" dirty="0">
                <a:latin typeface="Symbol" panose="05050102010706020507" pitchFamily="18" charset="2"/>
                <a:ea typeface="Times New Roman" panose="02020603050405020304" pitchFamily="18" charset="0"/>
              </a:rPr>
              <a:t>e</a:t>
            </a:r>
            <a:r>
              <a:rPr lang="en-US" sz="2400" baseline="-25000" dirty="0">
                <a:latin typeface="Courier New" panose="02070309020205020404" pitchFamily="49" charset="0"/>
                <a:ea typeface="Times New Roman" panose="02020603050405020304" pitchFamily="18" charset="0"/>
              </a:rPr>
              <a:t>5</a:t>
            </a:r>
            <a:r>
              <a:rPr lang="en-US" sz="2400" dirty="0">
                <a:latin typeface="Courier New" panose="02070309020205020404" pitchFamily="49" charset="0"/>
                <a:ea typeface="Times New Roman" panose="02020603050405020304" pitchFamily="18" charset="0"/>
              </a:rPr>
              <a:t> </a:t>
            </a:r>
            <a:r>
              <a:rPr lang="en-US" sz="2400" dirty="0" smtClean="0">
                <a:latin typeface="Symbol" panose="05050102010706020507" pitchFamily="18" charset="2"/>
                <a:ea typeface="Times New Roman" panose="02020603050405020304" pitchFamily="18" charset="0"/>
              </a:rPr>
              <a:t>s</a:t>
            </a:r>
            <a:r>
              <a:rPr lang="en-US" sz="2400" baseline="30000" dirty="0" smtClean="0">
                <a:latin typeface="Symbol" panose="05050102010706020507" pitchFamily="18" charset="2"/>
                <a:ea typeface="Times New Roman" panose="02020603050405020304" pitchFamily="18" charset="0"/>
              </a:rPr>
              <a:t>2</a:t>
            </a:r>
            <a:r>
              <a:rPr lang="en-US" sz="2400" baseline="-25000" dirty="0" smtClean="0">
                <a:latin typeface="Symbol" panose="05050102010706020507" pitchFamily="18" charset="2"/>
                <a:ea typeface="Times New Roman" panose="02020603050405020304" pitchFamily="18" charset="0"/>
              </a:rPr>
              <a:t>e</a:t>
            </a:r>
            <a:r>
              <a:rPr lang="en-US" sz="2400" baseline="-25000" dirty="0" smtClean="0">
                <a:latin typeface="Courier New" panose="02070309020205020404" pitchFamily="49" charset="0"/>
                <a:ea typeface="Times New Roman" panose="02020603050405020304" pitchFamily="18" charset="0"/>
              </a:rPr>
              <a:t>6</a:t>
            </a:r>
            <a:r>
              <a:rPr lang="en-US" sz="2400" dirty="0" smtClean="0">
                <a:latin typeface="Courier New" panose="02070309020205020404" pitchFamily="49" charset="0"/>
                <a:ea typeface="Times New Roman" panose="02020603050405020304" pitchFamily="18" charset="0"/>
              </a:rPr>
              <a:t>)</a:t>
            </a:r>
            <a:endParaRPr lang="nl-NL" sz="2400" dirty="0">
              <a:effectLst/>
              <a:latin typeface="Courier New" panose="02070309020205020404" pitchFamily="49" charset="0"/>
              <a:ea typeface="Times New Roman" panose="02020603050405020304" pitchFamily="18" charset="0"/>
            </a:endParaRPr>
          </a:p>
        </p:txBody>
      </p:sp>
      <p:sp>
        <p:nvSpPr>
          <p:cNvPr id="3" name="Right Brace 2"/>
          <p:cNvSpPr/>
          <p:nvPr/>
        </p:nvSpPr>
        <p:spPr>
          <a:xfrm>
            <a:off x="4535424" y="182880"/>
            <a:ext cx="329184" cy="20726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nvGrpSpPr>
          <p:cNvPr id="5" name="Group 4"/>
          <p:cNvGrpSpPr/>
          <p:nvPr/>
        </p:nvGrpSpPr>
        <p:grpSpPr>
          <a:xfrm>
            <a:off x="5553936" y="937127"/>
            <a:ext cx="4630738" cy="1318393"/>
            <a:chOff x="5638800" y="1505472"/>
            <a:chExt cx="4630738" cy="1318393"/>
          </a:xfrm>
        </p:grpSpPr>
        <p:sp>
          <p:nvSpPr>
            <p:cNvPr id="6" name="Text Box 5"/>
            <p:cNvSpPr txBox="1">
              <a:spLocks noChangeArrowheads="1"/>
            </p:cNvSpPr>
            <p:nvPr/>
          </p:nvSpPr>
          <p:spPr bwMode="auto">
            <a:xfrm>
              <a:off x="6137275" y="1505472"/>
              <a:ext cx="24208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dirty="0"/>
                <a:t> </a:t>
              </a:r>
              <a:r>
                <a:rPr lang="en-US" sz="3200" b="1" dirty="0" err="1"/>
                <a:t>y</a:t>
              </a:r>
              <a:r>
                <a:rPr lang="en-US" sz="3200" baseline="-25000" dirty="0" err="1"/>
                <a:t>i</a:t>
              </a:r>
              <a:r>
                <a:rPr lang="en-US" sz="3200" b="1" dirty="0"/>
                <a:t> </a:t>
              </a:r>
              <a:r>
                <a:rPr lang="en-US" sz="3200" dirty="0"/>
                <a:t>=</a:t>
              </a:r>
              <a:r>
                <a:rPr lang="en-US" sz="3200" b="1" dirty="0"/>
                <a:t> </a:t>
              </a:r>
              <a:r>
                <a:rPr lang="en-US" sz="3200" b="1" dirty="0">
                  <a:sym typeface="Symbol" panose="05050102010706020507" pitchFamily="18" charset="2"/>
                </a:rPr>
                <a:t></a:t>
              </a:r>
              <a:r>
                <a:rPr lang="en-US" sz="3200" baseline="-25000" dirty="0" err="1"/>
                <a:t>i</a:t>
              </a:r>
              <a:r>
                <a:rPr lang="en-US" sz="3200" dirty="0"/>
                <a:t> + </a:t>
              </a:r>
              <a:r>
                <a:rPr lang="en-US" sz="3200" b="1" dirty="0">
                  <a:sym typeface="Symbol" panose="05050102010706020507" pitchFamily="18" charset="2"/>
                </a:rPr>
                <a:t></a:t>
              </a:r>
              <a:r>
                <a:rPr lang="en-US" sz="3200" baseline="-25000" dirty="0" err="1"/>
                <a:t>i</a:t>
              </a:r>
              <a:r>
                <a:rPr lang="nl-NL" dirty="0"/>
                <a:t> </a:t>
              </a:r>
            </a:p>
          </p:txBody>
        </p:sp>
        <p:sp>
          <p:nvSpPr>
            <p:cNvPr id="7" name="Text Box 7"/>
            <p:cNvSpPr txBox="1">
              <a:spLocks noChangeArrowheads="1"/>
            </p:cNvSpPr>
            <p:nvPr/>
          </p:nvSpPr>
          <p:spPr bwMode="auto">
            <a:xfrm>
              <a:off x="5638800" y="2362200"/>
              <a:ext cx="10054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err="1"/>
                <a:t>ny</a:t>
              </a:r>
              <a:r>
                <a:rPr lang="en-US" sz="2400" dirty="0"/>
                <a:t> x 1</a:t>
              </a:r>
              <a:endParaRPr lang="nl-NL" sz="2400" dirty="0"/>
            </a:p>
          </p:txBody>
        </p:sp>
        <p:sp>
          <p:nvSpPr>
            <p:cNvPr id="8" name="Text Box 8"/>
            <p:cNvSpPr txBox="1">
              <a:spLocks noChangeArrowheads="1"/>
            </p:cNvSpPr>
            <p:nvPr/>
          </p:nvSpPr>
          <p:spPr bwMode="auto">
            <a:xfrm>
              <a:off x="6629401" y="2362200"/>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ny x ne</a:t>
              </a:r>
              <a:endParaRPr lang="nl-NL" sz="2400"/>
            </a:p>
          </p:txBody>
        </p:sp>
        <p:sp>
          <p:nvSpPr>
            <p:cNvPr id="9" name="Text Box 9"/>
            <p:cNvSpPr txBox="1">
              <a:spLocks noChangeArrowheads="1"/>
            </p:cNvSpPr>
            <p:nvPr/>
          </p:nvSpPr>
          <p:spPr bwMode="auto">
            <a:xfrm>
              <a:off x="7824788" y="23622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 ne x </a:t>
              </a:r>
              <a:r>
                <a:rPr lang="en-US" sz="2400" dirty="0" smtClean="0"/>
                <a:t>1</a:t>
              </a:r>
              <a:endParaRPr lang="nl-NL" sz="2400" dirty="0"/>
            </a:p>
          </p:txBody>
        </p:sp>
        <p:sp>
          <p:nvSpPr>
            <p:cNvPr id="10" name="Text Box 10"/>
            <p:cNvSpPr txBox="1">
              <a:spLocks noChangeArrowheads="1"/>
            </p:cNvSpPr>
            <p:nvPr/>
          </p:nvSpPr>
          <p:spPr bwMode="auto">
            <a:xfrm>
              <a:off x="9188450" y="2362200"/>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 </a:t>
              </a:r>
              <a:r>
                <a:rPr lang="en-US" sz="2400" dirty="0" err="1"/>
                <a:t>ny</a:t>
              </a:r>
              <a:r>
                <a:rPr lang="en-US" sz="2400" dirty="0"/>
                <a:t> x 1</a:t>
              </a:r>
              <a:endParaRPr lang="nl-NL" sz="2400" dirty="0"/>
            </a:p>
          </p:txBody>
        </p:sp>
        <p:sp>
          <p:nvSpPr>
            <p:cNvPr id="11" name="Line 13"/>
            <p:cNvSpPr>
              <a:spLocks noChangeShapeType="1"/>
            </p:cNvSpPr>
            <p:nvPr/>
          </p:nvSpPr>
          <p:spPr bwMode="auto">
            <a:xfrm flipH="1">
              <a:off x="6172200" y="22098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2" name="Line 14"/>
            <p:cNvSpPr>
              <a:spLocks noChangeShapeType="1"/>
            </p:cNvSpPr>
            <p:nvPr/>
          </p:nvSpPr>
          <p:spPr bwMode="auto">
            <a:xfrm flipH="1">
              <a:off x="7010400" y="20574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3" name="Line 15"/>
            <p:cNvSpPr>
              <a:spLocks noChangeShapeType="1"/>
            </p:cNvSpPr>
            <p:nvPr/>
          </p:nvSpPr>
          <p:spPr bwMode="auto">
            <a:xfrm>
              <a:off x="7467600" y="21336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4" name="Line 16"/>
            <p:cNvSpPr>
              <a:spLocks noChangeShapeType="1"/>
            </p:cNvSpPr>
            <p:nvPr/>
          </p:nvSpPr>
          <p:spPr bwMode="auto">
            <a:xfrm>
              <a:off x="8229600" y="2133600"/>
              <a:ext cx="1066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sp>
        <p:nvSpPr>
          <p:cNvPr id="15" name="Text Box 12"/>
          <p:cNvSpPr txBox="1">
            <a:spLocks noChangeArrowheads="1"/>
          </p:cNvSpPr>
          <p:nvPr/>
        </p:nvSpPr>
        <p:spPr bwMode="auto">
          <a:xfrm>
            <a:off x="5034492" y="3567856"/>
            <a:ext cx="72872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err="1" smtClean="0">
                <a:latin typeface="Symbol" panose="05050102010706020507" pitchFamily="18" charset="2"/>
              </a:rPr>
              <a:t>S</a:t>
            </a:r>
            <a:r>
              <a:rPr lang="en-US" sz="3200" b="1" baseline="-25000" dirty="0" err="1" smtClean="0"/>
              <a:t>y</a:t>
            </a:r>
            <a:r>
              <a:rPr lang="en-US" sz="2400" dirty="0" smtClean="0"/>
              <a:t> </a:t>
            </a:r>
            <a:r>
              <a:rPr lang="en-US" sz="2400" dirty="0"/>
              <a:t>= 		</a:t>
            </a:r>
            <a:r>
              <a:rPr lang="en-US" sz="3200" b="1" dirty="0">
                <a:sym typeface="Symbol" panose="05050102010706020507" pitchFamily="18" charset="2"/>
              </a:rPr>
              <a:t>        </a:t>
            </a:r>
            <a:r>
              <a:rPr lang="en-US" sz="3200" b="1" dirty="0">
                <a:latin typeface="Symbol" panose="05050102010706020507" pitchFamily="18" charset="2"/>
                <a:sym typeface="Symbol" panose="05050102010706020507" pitchFamily="18" charset="2"/>
              </a:rPr>
              <a:t>Y            </a:t>
            </a:r>
            <a:r>
              <a:rPr lang="en-US" sz="3200" b="1" dirty="0">
                <a:sym typeface="Symbol" panose="05050102010706020507" pitchFamily="18" charset="2"/>
              </a:rPr>
              <a:t></a:t>
            </a:r>
            <a:r>
              <a:rPr lang="en-US" sz="2400" baseline="30000" dirty="0"/>
              <a:t>t         </a:t>
            </a:r>
            <a:r>
              <a:rPr lang="en-US" sz="3200" dirty="0"/>
              <a:t>+  </a:t>
            </a:r>
            <a:r>
              <a:rPr lang="en-US" sz="3200" b="1" dirty="0">
                <a:latin typeface="Symbol" panose="05050102010706020507" pitchFamily="18" charset="2"/>
                <a:sym typeface="Symbol" panose="05050102010706020507" pitchFamily="18" charset="2"/>
              </a:rPr>
              <a:t>Q </a:t>
            </a:r>
            <a:endParaRPr lang="en-US" sz="2400" dirty="0"/>
          </a:p>
          <a:p>
            <a:pPr eaLnBrk="1" hangingPunct="1"/>
            <a:r>
              <a:rPr lang="en-US" sz="2400" dirty="0"/>
              <a:t>(</a:t>
            </a:r>
            <a:r>
              <a:rPr lang="en-US" sz="2400" dirty="0" err="1"/>
              <a:t>ny</a:t>
            </a:r>
            <a:r>
              <a:rPr lang="en-US" sz="2400" dirty="0"/>
              <a:t> x </a:t>
            </a:r>
            <a:r>
              <a:rPr lang="en-US" sz="2400" dirty="0" err="1"/>
              <a:t>ny</a:t>
            </a:r>
            <a:r>
              <a:rPr lang="en-US" sz="2400" dirty="0"/>
              <a:t>)	(</a:t>
            </a:r>
            <a:r>
              <a:rPr lang="en-US" sz="2400" dirty="0" err="1"/>
              <a:t>ny</a:t>
            </a:r>
            <a:r>
              <a:rPr lang="en-US" sz="2400" dirty="0"/>
              <a:t> x ne)(ne x ne)(ne x </a:t>
            </a:r>
            <a:r>
              <a:rPr lang="en-US" sz="2400" dirty="0" err="1"/>
              <a:t>ny</a:t>
            </a:r>
            <a:r>
              <a:rPr lang="en-US" sz="2400" dirty="0"/>
              <a:t>) + (</a:t>
            </a:r>
            <a:r>
              <a:rPr lang="en-US" sz="2400" dirty="0" err="1"/>
              <a:t>ny</a:t>
            </a:r>
            <a:r>
              <a:rPr lang="en-US" sz="2400" dirty="0"/>
              <a:t> x </a:t>
            </a:r>
            <a:r>
              <a:rPr lang="en-US" sz="2400" dirty="0" err="1"/>
              <a:t>ny</a:t>
            </a:r>
            <a:r>
              <a:rPr lang="en-US" sz="2400" dirty="0" smtClean="0"/>
              <a:t>)</a:t>
            </a:r>
          </a:p>
        </p:txBody>
      </p:sp>
    </p:spTree>
    <p:extLst>
      <p:ext uri="{BB962C8B-B14F-4D97-AF65-F5344CB8AC3E}">
        <p14:creationId xmlns:p14="http://schemas.microsoft.com/office/powerpoint/2010/main" val="15136032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2195039" y="526272"/>
            <a:ext cx="72872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3200" b="1" dirty="0" err="1" smtClean="0">
                <a:latin typeface="Symbol" panose="05050102010706020507" pitchFamily="18" charset="2"/>
              </a:rPr>
              <a:t>S</a:t>
            </a:r>
            <a:r>
              <a:rPr lang="en-US" sz="3200" b="1" baseline="-25000" dirty="0" err="1" smtClean="0"/>
              <a:t>y</a:t>
            </a:r>
            <a:r>
              <a:rPr lang="en-US" sz="2400" dirty="0" smtClean="0"/>
              <a:t> </a:t>
            </a:r>
            <a:r>
              <a:rPr lang="en-US" sz="2400" dirty="0"/>
              <a:t>= 		</a:t>
            </a:r>
            <a:r>
              <a:rPr lang="en-US" sz="3200" b="1" dirty="0">
                <a:sym typeface="Symbol" panose="05050102010706020507" pitchFamily="18" charset="2"/>
              </a:rPr>
              <a:t>        </a:t>
            </a:r>
            <a:r>
              <a:rPr lang="en-US" sz="3200" b="1" dirty="0">
                <a:latin typeface="Symbol" panose="05050102010706020507" pitchFamily="18" charset="2"/>
                <a:sym typeface="Symbol" panose="05050102010706020507" pitchFamily="18" charset="2"/>
              </a:rPr>
              <a:t>Y            </a:t>
            </a:r>
            <a:r>
              <a:rPr lang="en-US" sz="3200" b="1" dirty="0">
                <a:sym typeface="Symbol" panose="05050102010706020507" pitchFamily="18" charset="2"/>
              </a:rPr>
              <a:t></a:t>
            </a:r>
            <a:r>
              <a:rPr lang="en-US" sz="2400" baseline="30000" dirty="0"/>
              <a:t>t         </a:t>
            </a:r>
            <a:r>
              <a:rPr lang="en-US" sz="3200" dirty="0"/>
              <a:t>+  </a:t>
            </a:r>
            <a:r>
              <a:rPr lang="en-US" sz="3200" b="1" dirty="0">
                <a:latin typeface="Symbol" panose="05050102010706020507" pitchFamily="18" charset="2"/>
                <a:sym typeface="Symbol" panose="05050102010706020507" pitchFamily="18" charset="2"/>
              </a:rPr>
              <a:t>Q </a:t>
            </a:r>
            <a:endParaRPr lang="en-US" sz="2400" dirty="0"/>
          </a:p>
          <a:p>
            <a:pPr eaLnBrk="1" hangingPunct="1"/>
            <a:r>
              <a:rPr lang="en-US" sz="2400" dirty="0"/>
              <a:t>(</a:t>
            </a:r>
            <a:r>
              <a:rPr lang="en-US" sz="2400" dirty="0" err="1"/>
              <a:t>ny</a:t>
            </a:r>
            <a:r>
              <a:rPr lang="en-US" sz="2400" dirty="0"/>
              <a:t> x </a:t>
            </a:r>
            <a:r>
              <a:rPr lang="en-US" sz="2400" dirty="0" err="1"/>
              <a:t>ny</a:t>
            </a:r>
            <a:r>
              <a:rPr lang="en-US" sz="2400" dirty="0"/>
              <a:t>)	(</a:t>
            </a:r>
            <a:r>
              <a:rPr lang="en-US" sz="2400" dirty="0" err="1"/>
              <a:t>ny</a:t>
            </a:r>
            <a:r>
              <a:rPr lang="en-US" sz="2400" dirty="0"/>
              <a:t> x ne)(ne x ne)(ne x </a:t>
            </a:r>
            <a:r>
              <a:rPr lang="en-US" sz="2400" dirty="0" err="1"/>
              <a:t>ny</a:t>
            </a:r>
            <a:r>
              <a:rPr lang="en-US" sz="2400" dirty="0"/>
              <a:t>) + (</a:t>
            </a:r>
            <a:r>
              <a:rPr lang="en-US" sz="2400" dirty="0" err="1"/>
              <a:t>ny</a:t>
            </a:r>
            <a:r>
              <a:rPr lang="en-US" sz="2400" dirty="0"/>
              <a:t> x </a:t>
            </a:r>
            <a:r>
              <a:rPr lang="en-US" sz="2400" dirty="0" err="1"/>
              <a:t>ny</a:t>
            </a:r>
            <a:r>
              <a:rPr lang="en-US" sz="2400" dirty="0" smtClean="0"/>
              <a:t>)</a:t>
            </a:r>
          </a:p>
        </p:txBody>
      </p:sp>
      <p:sp>
        <p:nvSpPr>
          <p:cNvPr id="3" name="TextBox 2"/>
          <p:cNvSpPr txBox="1"/>
          <p:nvPr/>
        </p:nvSpPr>
        <p:spPr>
          <a:xfrm>
            <a:off x="1581857" y="2695073"/>
            <a:ext cx="8513651" cy="2677656"/>
          </a:xfrm>
          <a:prstGeom prst="rect">
            <a:avLst/>
          </a:prstGeom>
          <a:noFill/>
        </p:spPr>
        <p:txBody>
          <a:bodyPr wrap="square" rtlCol="0">
            <a:spAutoFit/>
          </a:bodyPr>
          <a:lstStyle/>
          <a:p>
            <a:r>
              <a:rPr lang="nl-NL" sz="2800" dirty="0" smtClean="0"/>
              <a:t>In CFA, in contrast to EFA, you can impose all kinds of constraints on the parameters </a:t>
            </a:r>
          </a:p>
          <a:p>
            <a:endParaRPr lang="nl-NL" sz="2800" dirty="0" smtClean="0"/>
          </a:p>
          <a:p>
            <a:r>
              <a:rPr lang="nl-NL" sz="2800" dirty="0" smtClean="0"/>
              <a:t>In CFA, in constrast to EFA, you can estimate off-diagonal elements in the cov matrix of the residuals</a:t>
            </a:r>
            <a:r>
              <a:rPr lang="nl-NL" sz="2800" dirty="0" smtClean="0">
                <a:latin typeface="Symbol" panose="05050102010706020507" pitchFamily="18" charset="2"/>
              </a:rPr>
              <a:t> Q</a:t>
            </a:r>
          </a:p>
          <a:p>
            <a:endParaRPr lang="nl-NL" sz="2800" dirty="0" smtClean="0"/>
          </a:p>
        </p:txBody>
      </p:sp>
    </p:spTree>
    <p:extLst>
      <p:ext uri="{BB962C8B-B14F-4D97-AF65-F5344CB8AC3E}">
        <p14:creationId xmlns:p14="http://schemas.microsoft.com/office/powerpoint/2010/main" val="33377203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4"/>
          <p:cNvSpPr>
            <a:spLocks noChangeArrowheads="1"/>
          </p:cNvSpPr>
          <p:nvPr/>
        </p:nvSpPr>
        <p:spPr bwMode="auto">
          <a:xfrm>
            <a:off x="2339788"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dirty="0" smtClean="0"/>
              <a:t>y1</a:t>
            </a:r>
            <a:endParaRPr lang="en-GB" dirty="0"/>
          </a:p>
        </p:txBody>
      </p:sp>
      <p:sp>
        <p:nvSpPr>
          <p:cNvPr id="23559" name="Rectangle 5"/>
          <p:cNvSpPr>
            <a:spLocks noChangeArrowheads="1"/>
          </p:cNvSpPr>
          <p:nvPr/>
        </p:nvSpPr>
        <p:spPr bwMode="auto">
          <a:xfrm>
            <a:off x="3662505"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852950"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04339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233841"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42428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794777"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f1</a:t>
            </a:r>
            <a:endParaRPr lang="en-GB" dirty="0"/>
          </a:p>
        </p:txBody>
      </p:sp>
      <p:sp>
        <p:nvSpPr>
          <p:cNvPr id="23565" name="Oval 11"/>
          <p:cNvSpPr>
            <a:spLocks noChangeArrowheads="1"/>
          </p:cNvSpPr>
          <p:nvPr/>
        </p:nvSpPr>
        <p:spPr bwMode="auto">
          <a:xfrm>
            <a:off x="6704754"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f2</a:t>
            </a:r>
            <a:endParaRPr lang="en-GB" dirty="0"/>
          </a:p>
        </p:txBody>
      </p:sp>
      <p:sp>
        <p:nvSpPr>
          <p:cNvPr id="23566" name="Line 12"/>
          <p:cNvSpPr>
            <a:spLocks noChangeShapeType="1"/>
          </p:cNvSpPr>
          <p:nvPr/>
        </p:nvSpPr>
        <p:spPr bwMode="auto">
          <a:xfrm flipH="1">
            <a:off x="2868875" y="2218939"/>
            <a:ext cx="1322717" cy="1612218"/>
          </a:xfrm>
          <a:prstGeom prst="line">
            <a:avLst/>
          </a:prstGeom>
          <a:noFill/>
          <a:ln w="952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191592" y="2218939"/>
            <a:ext cx="0" cy="1612218"/>
          </a:xfrm>
          <a:prstGeom prst="line">
            <a:avLst/>
          </a:prstGeom>
          <a:noFill/>
          <a:ln w="952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191592" y="2218939"/>
            <a:ext cx="1058174" cy="1612218"/>
          </a:xfrm>
          <a:prstGeom prst="line">
            <a:avLst/>
          </a:prstGeom>
          <a:noFill/>
          <a:ln w="952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572482" y="2218939"/>
            <a:ext cx="529087" cy="1612218"/>
          </a:xfrm>
          <a:prstGeom prst="line">
            <a:avLst/>
          </a:prstGeom>
          <a:noFill/>
          <a:ln w="952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101569" y="2218939"/>
            <a:ext cx="793630" cy="1612218"/>
          </a:xfrm>
          <a:prstGeom prst="line">
            <a:avLst/>
          </a:prstGeom>
          <a:noFill/>
          <a:ln w="952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101569" y="2218939"/>
            <a:ext cx="1851804" cy="1612218"/>
          </a:xfrm>
          <a:prstGeom prst="line">
            <a:avLst/>
          </a:prstGeom>
          <a:noFill/>
          <a:ln w="9525">
            <a:solidFill>
              <a:schemeClr val="tx1"/>
            </a:solidFill>
            <a:round/>
            <a:headEnd/>
            <a:tailEnd type="triangle" w="med" len="med"/>
          </a:ln>
        </p:spPr>
        <p:txBody>
          <a:bodyPr/>
          <a:lstStyle/>
          <a:p>
            <a:endParaRPr lang="en-US"/>
          </a:p>
        </p:txBody>
      </p:sp>
      <p:cxnSp>
        <p:nvCxnSpPr>
          <p:cNvPr id="8" name="Curved Connector 7"/>
          <p:cNvCxnSpPr>
            <a:stCxn id="23564" idx="0"/>
            <a:endCxn id="23565" idx="0"/>
          </p:cNvCxnSpPr>
          <p:nvPr/>
        </p:nvCxnSpPr>
        <p:spPr>
          <a:xfrm rot="5400000" flipH="1" flipV="1">
            <a:off x="5712716" y="11583"/>
            <a:ext cx="12700" cy="2909977"/>
          </a:xfrm>
          <a:prstGeom prst="curvedConnector3">
            <a:avLst>
              <a:gd name="adj1" fmla="val 352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8320" y="655802"/>
            <a:ext cx="264816" cy="369332"/>
          </a:xfrm>
          <a:prstGeom prst="rect">
            <a:avLst/>
          </a:prstGeom>
          <a:noFill/>
        </p:spPr>
        <p:txBody>
          <a:bodyPr wrap="none" rtlCol="0">
            <a:spAutoFit/>
          </a:bodyPr>
          <a:lstStyle/>
          <a:p>
            <a:r>
              <a:rPr lang="en-US" dirty="0"/>
              <a:t>r</a:t>
            </a:r>
            <a:endParaRPr lang="nl-NL" dirty="0"/>
          </a:p>
        </p:txBody>
      </p:sp>
      <p:sp>
        <p:nvSpPr>
          <p:cNvPr id="42" name="Oval 41"/>
          <p:cNvSpPr/>
          <p:nvPr/>
        </p:nvSpPr>
        <p:spPr>
          <a:xfrm>
            <a:off x="2459154" y="497897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43" name="Straight Arrow Connector 42"/>
          <p:cNvCxnSpPr>
            <a:stCxn id="42" idx="0"/>
            <a:endCxn id="23558" idx="2"/>
          </p:cNvCxnSpPr>
          <p:nvPr/>
        </p:nvCxnSpPr>
        <p:spPr>
          <a:xfrm flipV="1">
            <a:off x="2796038" y="458352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2"/>
          <p:cNvSpPr txBox="1">
            <a:spLocks noChangeArrowheads="1"/>
          </p:cNvSpPr>
          <p:nvPr/>
        </p:nvSpPr>
        <p:spPr>
          <a:xfrm>
            <a:off x="371278" y="39691"/>
            <a:ext cx="10515600" cy="818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Suppose 3 indicators at 2 time points</a:t>
            </a:r>
          </a:p>
        </p:txBody>
      </p:sp>
      <p:sp>
        <p:nvSpPr>
          <p:cNvPr id="6" name="TextBox 5"/>
          <p:cNvSpPr txBox="1"/>
          <p:nvPr/>
        </p:nvSpPr>
        <p:spPr>
          <a:xfrm>
            <a:off x="3171422" y="2707412"/>
            <a:ext cx="301686" cy="369332"/>
          </a:xfrm>
          <a:prstGeom prst="rect">
            <a:avLst/>
          </a:prstGeom>
          <a:noFill/>
        </p:spPr>
        <p:txBody>
          <a:bodyPr wrap="none" rtlCol="0">
            <a:spAutoFit/>
          </a:bodyPr>
          <a:lstStyle/>
          <a:p>
            <a:r>
              <a:rPr lang="nl-NL" dirty="0" smtClean="0"/>
              <a:t>1</a:t>
            </a:r>
            <a:endParaRPr lang="nl-NL" dirty="0"/>
          </a:p>
        </p:txBody>
      </p:sp>
      <p:sp>
        <p:nvSpPr>
          <p:cNvPr id="47" name="TextBox 46"/>
          <p:cNvSpPr txBox="1"/>
          <p:nvPr/>
        </p:nvSpPr>
        <p:spPr>
          <a:xfrm>
            <a:off x="6557918" y="2705812"/>
            <a:ext cx="301686" cy="369332"/>
          </a:xfrm>
          <a:prstGeom prst="rect">
            <a:avLst/>
          </a:prstGeom>
          <a:noFill/>
        </p:spPr>
        <p:txBody>
          <a:bodyPr wrap="none" rtlCol="0">
            <a:spAutoFit/>
          </a:bodyPr>
          <a:lstStyle/>
          <a:p>
            <a:r>
              <a:rPr lang="nl-NL" dirty="0" smtClean="0"/>
              <a:t>1</a:t>
            </a:r>
            <a:endParaRPr lang="nl-NL" dirty="0"/>
          </a:p>
        </p:txBody>
      </p:sp>
      <p:sp>
        <p:nvSpPr>
          <p:cNvPr id="7" name="TextBox 6"/>
          <p:cNvSpPr txBox="1"/>
          <p:nvPr/>
        </p:nvSpPr>
        <p:spPr>
          <a:xfrm>
            <a:off x="4323863" y="3216143"/>
            <a:ext cx="295274" cy="369332"/>
          </a:xfrm>
          <a:prstGeom prst="rect">
            <a:avLst/>
          </a:prstGeom>
          <a:noFill/>
        </p:spPr>
        <p:txBody>
          <a:bodyPr wrap="none" rtlCol="0">
            <a:spAutoFit/>
          </a:bodyPr>
          <a:lstStyle/>
          <a:p>
            <a:r>
              <a:rPr lang="nl-NL" dirty="0" smtClean="0"/>
              <a:t>a</a:t>
            </a:r>
            <a:endParaRPr lang="nl-NL" dirty="0"/>
          </a:p>
        </p:txBody>
      </p:sp>
      <p:sp>
        <p:nvSpPr>
          <p:cNvPr id="9" name="TextBox 8"/>
          <p:cNvSpPr txBox="1"/>
          <p:nvPr/>
        </p:nvSpPr>
        <p:spPr>
          <a:xfrm>
            <a:off x="4852950" y="2890478"/>
            <a:ext cx="306494" cy="369332"/>
          </a:xfrm>
          <a:prstGeom prst="rect">
            <a:avLst/>
          </a:prstGeom>
          <a:noFill/>
        </p:spPr>
        <p:txBody>
          <a:bodyPr wrap="none" rtlCol="0">
            <a:spAutoFit/>
          </a:bodyPr>
          <a:lstStyle/>
          <a:p>
            <a:r>
              <a:rPr lang="nl-NL" dirty="0" smtClean="0"/>
              <a:t>b</a:t>
            </a:r>
            <a:endParaRPr lang="nl-NL" dirty="0"/>
          </a:p>
        </p:txBody>
      </p:sp>
      <p:sp>
        <p:nvSpPr>
          <p:cNvPr id="11" name="TextBox 10"/>
          <p:cNvSpPr txBox="1"/>
          <p:nvPr/>
        </p:nvSpPr>
        <p:spPr>
          <a:xfrm>
            <a:off x="7388690" y="3400809"/>
            <a:ext cx="282450" cy="369332"/>
          </a:xfrm>
          <a:prstGeom prst="rect">
            <a:avLst/>
          </a:prstGeom>
          <a:noFill/>
        </p:spPr>
        <p:txBody>
          <a:bodyPr wrap="none" rtlCol="0">
            <a:spAutoFit/>
          </a:bodyPr>
          <a:lstStyle/>
          <a:p>
            <a:r>
              <a:rPr lang="nl-NL" dirty="0" smtClean="0"/>
              <a:t>c</a:t>
            </a:r>
            <a:endParaRPr lang="nl-NL" dirty="0"/>
          </a:p>
        </p:txBody>
      </p:sp>
      <p:sp>
        <p:nvSpPr>
          <p:cNvPr id="12" name="TextBox 11"/>
          <p:cNvSpPr txBox="1"/>
          <p:nvPr/>
        </p:nvSpPr>
        <p:spPr>
          <a:xfrm>
            <a:off x="8027470" y="2840382"/>
            <a:ext cx="306494" cy="369332"/>
          </a:xfrm>
          <a:prstGeom prst="rect">
            <a:avLst/>
          </a:prstGeom>
          <a:noFill/>
        </p:spPr>
        <p:txBody>
          <a:bodyPr wrap="none" rtlCol="0">
            <a:spAutoFit/>
          </a:bodyPr>
          <a:lstStyle/>
          <a:p>
            <a:r>
              <a:rPr lang="nl-NL" dirty="0" smtClean="0"/>
              <a:t>d</a:t>
            </a:r>
            <a:endParaRPr lang="nl-NL" dirty="0"/>
          </a:p>
        </p:txBody>
      </p:sp>
      <p:cxnSp>
        <p:nvCxnSpPr>
          <p:cNvPr id="14" name="Curved Connector 13"/>
          <p:cNvCxnSpPr>
            <a:stCxn id="23564" idx="1"/>
            <a:endCxn id="23564" idx="2"/>
          </p:cNvCxnSpPr>
          <p:nvPr/>
        </p:nvCxnSpPr>
        <p:spPr>
          <a:xfrm rot="16200000" flipH="1" flipV="1">
            <a:off x="3729574" y="1641956"/>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23565" idx="7"/>
            <a:endCxn id="23565" idx="6"/>
          </p:cNvCxnSpPr>
          <p:nvPr/>
        </p:nvCxnSpPr>
        <p:spPr>
          <a:xfrm rot="16200000" flipH="1">
            <a:off x="7429857" y="1641957"/>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65690" y="1289785"/>
            <a:ext cx="367408" cy="369332"/>
          </a:xfrm>
          <a:prstGeom prst="rect">
            <a:avLst/>
          </a:prstGeom>
          <a:noFill/>
        </p:spPr>
        <p:txBody>
          <a:bodyPr wrap="none" rtlCol="0">
            <a:spAutoFit/>
          </a:bodyPr>
          <a:lstStyle/>
          <a:p>
            <a:r>
              <a:rPr lang="nl-NL" dirty="0" smtClean="0"/>
              <a:t>v</a:t>
            </a:r>
            <a:r>
              <a:rPr lang="nl-NL" baseline="-25000" dirty="0" smtClean="0"/>
              <a:t>1</a:t>
            </a:r>
            <a:endParaRPr lang="nl-NL" baseline="-25000" dirty="0"/>
          </a:p>
        </p:txBody>
      </p:sp>
      <p:sp>
        <p:nvSpPr>
          <p:cNvPr id="18" name="TextBox 17"/>
          <p:cNvSpPr txBox="1"/>
          <p:nvPr/>
        </p:nvSpPr>
        <p:spPr>
          <a:xfrm>
            <a:off x="7964361" y="1353757"/>
            <a:ext cx="367408" cy="369332"/>
          </a:xfrm>
          <a:prstGeom prst="rect">
            <a:avLst/>
          </a:prstGeom>
          <a:noFill/>
        </p:spPr>
        <p:txBody>
          <a:bodyPr wrap="none" rtlCol="0">
            <a:spAutoFit/>
          </a:bodyPr>
          <a:lstStyle/>
          <a:p>
            <a:r>
              <a:rPr lang="nl-NL" dirty="0" smtClean="0"/>
              <a:t>v</a:t>
            </a:r>
            <a:r>
              <a:rPr lang="nl-NL" baseline="-25000" dirty="0" smtClean="0"/>
              <a:t>2</a:t>
            </a:r>
            <a:endParaRPr lang="nl-NL" baseline="-25000" dirty="0"/>
          </a:p>
        </p:txBody>
      </p:sp>
      <p:cxnSp>
        <p:nvCxnSpPr>
          <p:cNvPr id="22" name="Curved Connector 21"/>
          <p:cNvCxnSpPr>
            <a:stCxn id="42" idx="1"/>
            <a:endCxn id="42" idx="2"/>
          </p:cNvCxnSpPr>
          <p:nvPr/>
        </p:nvCxnSpPr>
        <p:spPr>
          <a:xfrm rot="16200000" flipH="1" flipV="1">
            <a:off x="2403989" y="512071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843589" y="4977369"/>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65" name="Straight Arrow Connector 64"/>
          <p:cNvCxnSpPr>
            <a:stCxn id="64" idx="0"/>
          </p:cNvCxnSpPr>
          <p:nvPr/>
        </p:nvCxnSpPr>
        <p:spPr>
          <a:xfrm flipV="1">
            <a:off x="4180473" y="4581919"/>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64" idx="1"/>
            <a:endCxn id="64" idx="2"/>
          </p:cNvCxnSpPr>
          <p:nvPr/>
        </p:nvCxnSpPr>
        <p:spPr>
          <a:xfrm rot="16200000" flipH="1" flipV="1">
            <a:off x="3788424" y="5119105"/>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5006646" y="5004642"/>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68" name="Straight Arrow Connector 67"/>
          <p:cNvCxnSpPr>
            <a:stCxn id="67" idx="0"/>
          </p:cNvCxnSpPr>
          <p:nvPr/>
        </p:nvCxnSpPr>
        <p:spPr>
          <a:xfrm flipV="1">
            <a:off x="5343530" y="4609192"/>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67" idx="1"/>
            <a:endCxn id="67" idx="2"/>
          </p:cNvCxnSpPr>
          <p:nvPr/>
        </p:nvCxnSpPr>
        <p:spPr>
          <a:xfrm rot="16200000" flipH="1" flipV="1">
            <a:off x="4951481" y="5146378"/>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6169699" y="498379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71" name="Straight Arrow Connector 70"/>
          <p:cNvCxnSpPr>
            <a:stCxn id="70" idx="0"/>
          </p:cNvCxnSpPr>
          <p:nvPr/>
        </p:nvCxnSpPr>
        <p:spPr>
          <a:xfrm flipV="1">
            <a:off x="6506583" y="4588340"/>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70" idx="1"/>
            <a:endCxn id="70" idx="2"/>
          </p:cNvCxnSpPr>
          <p:nvPr/>
        </p:nvCxnSpPr>
        <p:spPr>
          <a:xfrm rot="16200000" flipH="1" flipV="1">
            <a:off x="6114534" y="5125526"/>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7420987" y="4993411"/>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t>e5</a:t>
            </a:r>
            <a:endParaRPr lang="nl-NL" b="1" dirty="0"/>
          </a:p>
        </p:txBody>
      </p:sp>
      <p:cxnSp>
        <p:nvCxnSpPr>
          <p:cNvPr id="74" name="Straight Arrow Connector 73"/>
          <p:cNvCxnSpPr>
            <a:stCxn id="73" idx="0"/>
          </p:cNvCxnSpPr>
          <p:nvPr/>
        </p:nvCxnSpPr>
        <p:spPr>
          <a:xfrm flipV="1">
            <a:off x="7757871" y="4597961"/>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a:stCxn id="73" idx="1"/>
            <a:endCxn id="73" idx="2"/>
          </p:cNvCxnSpPr>
          <p:nvPr/>
        </p:nvCxnSpPr>
        <p:spPr>
          <a:xfrm rot="16200000" flipH="1" flipV="1">
            <a:off x="7365822" y="5135147"/>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8526284" y="498218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smtClean="0"/>
              <a:t>e6</a:t>
            </a:r>
            <a:endParaRPr lang="nl-NL" b="1" dirty="0"/>
          </a:p>
        </p:txBody>
      </p:sp>
      <p:cxnSp>
        <p:nvCxnSpPr>
          <p:cNvPr id="77" name="Straight Arrow Connector 76"/>
          <p:cNvCxnSpPr>
            <a:stCxn id="76" idx="0"/>
          </p:cNvCxnSpPr>
          <p:nvPr/>
        </p:nvCxnSpPr>
        <p:spPr>
          <a:xfrm flipV="1">
            <a:off x="8863168" y="458673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76" idx="1"/>
            <a:endCxn id="76" idx="2"/>
          </p:cNvCxnSpPr>
          <p:nvPr/>
        </p:nvCxnSpPr>
        <p:spPr>
          <a:xfrm rot="16200000" flipH="1" flipV="1">
            <a:off x="8471119" y="512392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780674" y="4765559"/>
            <a:ext cx="442109" cy="369332"/>
          </a:xfrm>
          <a:prstGeom prst="rect">
            <a:avLst/>
          </a:prstGeom>
          <a:noFill/>
        </p:spPr>
        <p:txBody>
          <a:bodyPr wrap="none" rtlCol="0">
            <a:spAutoFit/>
          </a:bodyPr>
          <a:lstStyle/>
          <a:p>
            <a:r>
              <a:rPr lang="nl-NL" dirty="0" smtClean="0"/>
              <a:t>v</a:t>
            </a:r>
            <a:r>
              <a:rPr lang="nl-NL" baseline="-25000" dirty="0" smtClean="0"/>
              <a:t>e1</a:t>
            </a:r>
            <a:endParaRPr lang="nl-NL" baseline="-25000" dirty="0"/>
          </a:p>
        </p:txBody>
      </p:sp>
      <p:sp>
        <p:nvSpPr>
          <p:cNvPr id="50" name="TextBox 49"/>
          <p:cNvSpPr txBox="1"/>
          <p:nvPr/>
        </p:nvSpPr>
        <p:spPr>
          <a:xfrm>
            <a:off x="3251738" y="4773584"/>
            <a:ext cx="442109" cy="369332"/>
          </a:xfrm>
          <a:prstGeom prst="rect">
            <a:avLst/>
          </a:prstGeom>
          <a:noFill/>
        </p:spPr>
        <p:txBody>
          <a:bodyPr wrap="none" rtlCol="0">
            <a:spAutoFit/>
          </a:bodyPr>
          <a:lstStyle/>
          <a:p>
            <a:r>
              <a:rPr lang="nl-NL" dirty="0" smtClean="0"/>
              <a:t>v</a:t>
            </a:r>
            <a:r>
              <a:rPr lang="nl-NL" baseline="-25000" dirty="0" smtClean="0"/>
              <a:t>e2</a:t>
            </a:r>
            <a:endParaRPr lang="nl-NL" baseline="-25000" dirty="0"/>
          </a:p>
        </p:txBody>
      </p:sp>
      <p:sp>
        <p:nvSpPr>
          <p:cNvPr id="51" name="TextBox 50"/>
          <p:cNvSpPr txBox="1"/>
          <p:nvPr/>
        </p:nvSpPr>
        <p:spPr>
          <a:xfrm>
            <a:off x="4424418" y="4762359"/>
            <a:ext cx="442109" cy="369332"/>
          </a:xfrm>
          <a:prstGeom prst="rect">
            <a:avLst/>
          </a:prstGeom>
          <a:noFill/>
        </p:spPr>
        <p:txBody>
          <a:bodyPr wrap="none" rtlCol="0">
            <a:spAutoFit/>
          </a:bodyPr>
          <a:lstStyle/>
          <a:p>
            <a:r>
              <a:rPr lang="nl-NL" dirty="0" smtClean="0"/>
              <a:t>v</a:t>
            </a:r>
            <a:r>
              <a:rPr lang="nl-NL" baseline="-25000" dirty="0" smtClean="0"/>
              <a:t>e3</a:t>
            </a:r>
            <a:endParaRPr lang="nl-NL" baseline="-25000" dirty="0"/>
          </a:p>
        </p:txBody>
      </p:sp>
      <p:sp>
        <p:nvSpPr>
          <p:cNvPr id="52" name="TextBox 51"/>
          <p:cNvSpPr txBox="1"/>
          <p:nvPr/>
        </p:nvSpPr>
        <p:spPr>
          <a:xfrm>
            <a:off x="5558596" y="4683751"/>
            <a:ext cx="520655" cy="369332"/>
          </a:xfrm>
          <a:prstGeom prst="rect">
            <a:avLst/>
          </a:prstGeom>
          <a:noFill/>
        </p:spPr>
        <p:txBody>
          <a:bodyPr wrap="none" rtlCol="0">
            <a:spAutoFit/>
          </a:bodyPr>
          <a:lstStyle/>
          <a:p>
            <a:r>
              <a:rPr lang="nl-NL" dirty="0" smtClean="0"/>
              <a:t>v</a:t>
            </a:r>
            <a:r>
              <a:rPr lang="nl-NL" baseline="-25000" dirty="0" smtClean="0"/>
              <a:t>e14</a:t>
            </a:r>
            <a:endParaRPr lang="nl-NL" baseline="-25000" dirty="0"/>
          </a:p>
        </p:txBody>
      </p:sp>
      <p:sp>
        <p:nvSpPr>
          <p:cNvPr id="53" name="TextBox 52"/>
          <p:cNvSpPr txBox="1"/>
          <p:nvPr/>
        </p:nvSpPr>
        <p:spPr>
          <a:xfrm>
            <a:off x="6846782" y="4701396"/>
            <a:ext cx="442109" cy="369332"/>
          </a:xfrm>
          <a:prstGeom prst="rect">
            <a:avLst/>
          </a:prstGeom>
          <a:noFill/>
        </p:spPr>
        <p:txBody>
          <a:bodyPr wrap="none" rtlCol="0">
            <a:spAutoFit/>
          </a:bodyPr>
          <a:lstStyle/>
          <a:p>
            <a:r>
              <a:rPr lang="nl-NL" dirty="0" smtClean="0"/>
              <a:t>v</a:t>
            </a:r>
            <a:r>
              <a:rPr lang="nl-NL" baseline="-25000" dirty="0" smtClean="0"/>
              <a:t>e5</a:t>
            </a:r>
            <a:endParaRPr lang="nl-NL" baseline="-25000" dirty="0"/>
          </a:p>
        </p:txBody>
      </p:sp>
      <p:sp>
        <p:nvSpPr>
          <p:cNvPr id="54" name="TextBox 53"/>
          <p:cNvSpPr txBox="1"/>
          <p:nvPr/>
        </p:nvSpPr>
        <p:spPr>
          <a:xfrm>
            <a:off x="7923208" y="4699796"/>
            <a:ext cx="442109" cy="369332"/>
          </a:xfrm>
          <a:prstGeom prst="rect">
            <a:avLst/>
          </a:prstGeom>
          <a:noFill/>
        </p:spPr>
        <p:txBody>
          <a:bodyPr wrap="none" rtlCol="0">
            <a:spAutoFit/>
          </a:bodyPr>
          <a:lstStyle/>
          <a:p>
            <a:r>
              <a:rPr lang="nl-NL" dirty="0" smtClean="0"/>
              <a:t>v</a:t>
            </a:r>
            <a:r>
              <a:rPr lang="nl-NL" baseline="-25000" dirty="0" smtClean="0"/>
              <a:t>e6</a:t>
            </a:r>
            <a:endParaRPr lang="nl-NL" baseline="-25000" dirty="0"/>
          </a:p>
        </p:txBody>
      </p:sp>
    </p:spTree>
    <p:extLst>
      <p:ext uri="{BB962C8B-B14F-4D97-AF65-F5344CB8AC3E}">
        <p14:creationId xmlns:p14="http://schemas.microsoft.com/office/powerpoint/2010/main" val="24125980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4"/>
          <p:cNvSpPr>
            <a:spLocks noChangeArrowheads="1"/>
          </p:cNvSpPr>
          <p:nvPr/>
        </p:nvSpPr>
        <p:spPr bwMode="auto">
          <a:xfrm>
            <a:off x="2339788"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dirty="0" smtClean="0"/>
              <a:t>y1</a:t>
            </a:r>
            <a:endParaRPr lang="en-GB" dirty="0"/>
          </a:p>
        </p:txBody>
      </p:sp>
      <p:sp>
        <p:nvSpPr>
          <p:cNvPr id="23559" name="Rectangle 5"/>
          <p:cNvSpPr>
            <a:spLocks noChangeArrowheads="1"/>
          </p:cNvSpPr>
          <p:nvPr/>
        </p:nvSpPr>
        <p:spPr bwMode="auto">
          <a:xfrm>
            <a:off x="3662505"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852950"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04339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233841"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42428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794777"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f1</a:t>
            </a:r>
            <a:endParaRPr lang="en-GB" dirty="0"/>
          </a:p>
        </p:txBody>
      </p:sp>
      <p:sp>
        <p:nvSpPr>
          <p:cNvPr id="23565" name="Oval 11"/>
          <p:cNvSpPr>
            <a:spLocks noChangeArrowheads="1"/>
          </p:cNvSpPr>
          <p:nvPr/>
        </p:nvSpPr>
        <p:spPr bwMode="auto">
          <a:xfrm>
            <a:off x="6704754"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f2</a:t>
            </a:r>
            <a:endParaRPr lang="en-GB" dirty="0"/>
          </a:p>
        </p:txBody>
      </p:sp>
      <p:sp>
        <p:nvSpPr>
          <p:cNvPr id="23566" name="Line 12"/>
          <p:cNvSpPr>
            <a:spLocks noChangeShapeType="1"/>
          </p:cNvSpPr>
          <p:nvPr/>
        </p:nvSpPr>
        <p:spPr bwMode="auto">
          <a:xfrm flipH="1">
            <a:off x="2868875" y="2218939"/>
            <a:ext cx="1322717" cy="1612218"/>
          </a:xfrm>
          <a:prstGeom prst="line">
            <a:avLst/>
          </a:prstGeom>
          <a:noFill/>
          <a:ln w="952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191592" y="2218939"/>
            <a:ext cx="0" cy="1612218"/>
          </a:xfrm>
          <a:prstGeom prst="line">
            <a:avLst/>
          </a:prstGeom>
          <a:noFill/>
          <a:ln w="952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191592" y="2218939"/>
            <a:ext cx="1058174" cy="1612218"/>
          </a:xfrm>
          <a:prstGeom prst="line">
            <a:avLst/>
          </a:prstGeom>
          <a:noFill/>
          <a:ln w="952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572482" y="2218939"/>
            <a:ext cx="529087" cy="1612218"/>
          </a:xfrm>
          <a:prstGeom prst="line">
            <a:avLst/>
          </a:prstGeom>
          <a:noFill/>
          <a:ln w="952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101569" y="2218939"/>
            <a:ext cx="793630" cy="1612218"/>
          </a:xfrm>
          <a:prstGeom prst="line">
            <a:avLst/>
          </a:prstGeom>
          <a:noFill/>
          <a:ln w="952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101569" y="2218939"/>
            <a:ext cx="1851804" cy="1612218"/>
          </a:xfrm>
          <a:prstGeom prst="line">
            <a:avLst/>
          </a:prstGeom>
          <a:noFill/>
          <a:ln w="9525">
            <a:solidFill>
              <a:schemeClr val="tx1"/>
            </a:solidFill>
            <a:round/>
            <a:headEnd/>
            <a:tailEnd type="triangle" w="med" len="med"/>
          </a:ln>
        </p:spPr>
        <p:txBody>
          <a:bodyPr/>
          <a:lstStyle/>
          <a:p>
            <a:endParaRPr lang="en-US"/>
          </a:p>
        </p:txBody>
      </p:sp>
      <p:cxnSp>
        <p:nvCxnSpPr>
          <p:cNvPr id="8" name="Curved Connector 7"/>
          <p:cNvCxnSpPr>
            <a:stCxn id="23564" idx="0"/>
            <a:endCxn id="23565" idx="0"/>
          </p:cNvCxnSpPr>
          <p:nvPr/>
        </p:nvCxnSpPr>
        <p:spPr>
          <a:xfrm rot="5400000" flipH="1" flipV="1">
            <a:off x="5712716" y="11583"/>
            <a:ext cx="12700" cy="2909977"/>
          </a:xfrm>
          <a:prstGeom prst="curvedConnector3">
            <a:avLst>
              <a:gd name="adj1" fmla="val 352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8320" y="655802"/>
            <a:ext cx="264816" cy="369332"/>
          </a:xfrm>
          <a:prstGeom prst="rect">
            <a:avLst/>
          </a:prstGeom>
          <a:noFill/>
        </p:spPr>
        <p:txBody>
          <a:bodyPr wrap="none" rtlCol="0">
            <a:spAutoFit/>
          </a:bodyPr>
          <a:lstStyle/>
          <a:p>
            <a:r>
              <a:rPr lang="en-US" dirty="0"/>
              <a:t>r</a:t>
            </a:r>
            <a:endParaRPr lang="nl-NL" dirty="0"/>
          </a:p>
        </p:txBody>
      </p:sp>
      <p:sp>
        <p:nvSpPr>
          <p:cNvPr id="42" name="Oval 41"/>
          <p:cNvSpPr/>
          <p:nvPr/>
        </p:nvSpPr>
        <p:spPr>
          <a:xfrm>
            <a:off x="2459154" y="497897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43" name="Straight Arrow Connector 42"/>
          <p:cNvCxnSpPr>
            <a:stCxn id="42" idx="0"/>
            <a:endCxn id="23558" idx="2"/>
          </p:cNvCxnSpPr>
          <p:nvPr/>
        </p:nvCxnSpPr>
        <p:spPr>
          <a:xfrm flipV="1">
            <a:off x="2796038" y="458352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2"/>
          <p:cNvSpPr txBox="1">
            <a:spLocks noChangeArrowheads="1"/>
          </p:cNvSpPr>
          <p:nvPr/>
        </p:nvSpPr>
        <p:spPr>
          <a:xfrm>
            <a:off x="371278" y="39691"/>
            <a:ext cx="10515600" cy="818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Suppose 3 indicators at 2 time points</a:t>
            </a:r>
          </a:p>
        </p:txBody>
      </p:sp>
      <p:sp>
        <p:nvSpPr>
          <p:cNvPr id="6" name="TextBox 5"/>
          <p:cNvSpPr txBox="1"/>
          <p:nvPr/>
        </p:nvSpPr>
        <p:spPr>
          <a:xfrm>
            <a:off x="3493091" y="2512563"/>
            <a:ext cx="301686" cy="369332"/>
          </a:xfrm>
          <a:prstGeom prst="rect">
            <a:avLst/>
          </a:prstGeom>
          <a:noFill/>
        </p:spPr>
        <p:txBody>
          <a:bodyPr wrap="none" rtlCol="0">
            <a:spAutoFit/>
          </a:bodyPr>
          <a:lstStyle/>
          <a:p>
            <a:r>
              <a:rPr lang="nl-NL" dirty="0" smtClean="0"/>
              <a:t>1</a:t>
            </a:r>
            <a:endParaRPr lang="nl-NL" dirty="0"/>
          </a:p>
        </p:txBody>
      </p:sp>
      <p:sp>
        <p:nvSpPr>
          <p:cNvPr id="47" name="TextBox 46"/>
          <p:cNvSpPr txBox="1"/>
          <p:nvPr/>
        </p:nvSpPr>
        <p:spPr>
          <a:xfrm>
            <a:off x="6506346" y="2697229"/>
            <a:ext cx="301686" cy="369332"/>
          </a:xfrm>
          <a:prstGeom prst="rect">
            <a:avLst/>
          </a:prstGeom>
          <a:noFill/>
        </p:spPr>
        <p:txBody>
          <a:bodyPr wrap="none" rtlCol="0">
            <a:spAutoFit/>
          </a:bodyPr>
          <a:lstStyle/>
          <a:p>
            <a:r>
              <a:rPr lang="nl-NL" dirty="0" smtClean="0"/>
              <a:t>1</a:t>
            </a:r>
            <a:endParaRPr lang="nl-NL" dirty="0"/>
          </a:p>
        </p:txBody>
      </p:sp>
      <p:sp>
        <p:nvSpPr>
          <p:cNvPr id="7" name="TextBox 6"/>
          <p:cNvSpPr txBox="1"/>
          <p:nvPr/>
        </p:nvSpPr>
        <p:spPr>
          <a:xfrm>
            <a:off x="3573097" y="3177642"/>
            <a:ext cx="688009"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9" name="TextBox 8"/>
          <p:cNvSpPr txBox="1"/>
          <p:nvPr/>
        </p:nvSpPr>
        <p:spPr>
          <a:xfrm>
            <a:off x="4852950" y="289047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sp>
        <p:nvSpPr>
          <p:cNvPr id="11" name="TextBox 10"/>
          <p:cNvSpPr txBox="1"/>
          <p:nvPr/>
        </p:nvSpPr>
        <p:spPr>
          <a:xfrm>
            <a:off x="7167705" y="3341900"/>
            <a:ext cx="707245"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12" name="TextBox 11"/>
          <p:cNvSpPr txBox="1"/>
          <p:nvPr/>
        </p:nvSpPr>
        <p:spPr>
          <a:xfrm>
            <a:off x="8159743" y="276343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cxnSp>
        <p:nvCxnSpPr>
          <p:cNvPr id="14" name="Curved Connector 13"/>
          <p:cNvCxnSpPr>
            <a:stCxn id="23564" idx="1"/>
            <a:endCxn id="23564" idx="2"/>
          </p:cNvCxnSpPr>
          <p:nvPr/>
        </p:nvCxnSpPr>
        <p:spPr>
          <a:xfrm rot="16200000" flipH="1" flipV="1">
            <a:off x="3729574" y="1641956"/>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23565" idx="7"/>
            <a:endCxn id="23565" idx="6"/>
          </p:cNvCxnSpPr>
          <p:nvPr/>
        </p:nvCxnSpPr>
        <p:spPr>
          <a:xfrm rot="16200000" flipH="1">
            <a:off x="7429857" y="1641957"/>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65690" y="1289785"/>
            <a:ext cx="367408" cy="369332"/>
          </a:xfrm>
          <a:prstGeom prst="rect">
            <a:avLst/>
          </a:prstGeom>
          <a:noFill/>
        </p:spPr>
        <p:txBody>
          <a:bodyPr wrap="none" rtlCol="0">
            <a:spAutoFit/>
          </a:bodyPr>
          <a:lstStyle/>
          <a:p>
            <a:r>
              <a:rPr lang="nl-NL" dirty="0" smtClean="0"/>
              <a:t>v</a:t>
            </a:r>
            <a:r>
              <a:rPr lang="nl-NL" baseline="-25000" dirty="0" smtClean="0"/>
              <a:t>1</a:t>
            </a:r>
            <a:endParaRPr lang="nl-NL" baseline="-25000" dirty="0"/>
          </a:p>
        </p:txBody>
      </p:sp>
      <p:sp>
        <p:nvSpPr>
          <p:cNvPr id="18" name="TextBox 17"/>
          <p:cNvSpPr txBox="1"/>
          <p:nvPr/>
        </p:nvSpPr>
        <p:spPr>
          <a:xfrm>
            <a:off x="7964361" y="1353757"/>
            <a:ext cx="367408" cy="369332"/>
          </a:xfrm>
          <a:prstGeom prst="rect">
            <a:avLst/>
          </a:prstGeom>
          <a:noFill/>
        </p:spPr>
        <p:txBody>
          <a:bodyPr wrap="none" rtlCol="0">
            <a:spAutoFit/>
          </a:bodyPr>
          <a:lstStyle/>
          <a:p>
            <a:r>
              <a:rPr lang="nl-NL" dirty="0" smtClean="0"/>
              <a:t>v</a:t>
            </a:r>
            <a:r>
              <a:rPr lang="nl-NL" baseline="-25000" dirty="0" smtClean="0"/>
              <a:t>2</a:t>
            </a:r>
            <a:endParaRPr lang="nl-NL" baseline="-25000" dirty="0"/>
          </a:p>
        </p:txBody>
      </p:sp>
      <p:cxnSp>
        <p:nvCxnSpPr>
          <p:cNvPr id="22" name="Curved Connector 21"/>
          <p:cNvCxnSpPr>
            <a:stCxn id="42" idx="1"/>
            <a:endCxn id="42" idx="2"/>
          </p:cNvCxnSpPr>
          <p:nvPr/>
        </p:nvCxnSpPr>
        <p:spPr>
          <a:xfrm rot="16200000" flipH="1" flipV="1">
            <a:off x="2403989" y="512071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843589" y="4977369"/>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65" name="Straight Arrow Connector 64"/>
          <p:cNvCxnSpPr>
            <a:stCxn id="64" idx="0"/>
          </p:cNvCxnSpPr>
          <p:nvPr/>
        </p:nvCxnSpPr>
        <p:spPr>
          <a:xfrm flipV="1">
            <a:off x="4180473" y="4581919"/>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64" idx="1"/>
            <a:endCxn id="64" idx="2"/>
          </p:cNvCxnSpPr>
          <p:nvPr/>
        </p:nvCxnSpPr>
        <p:spPr>
          <a:xfrm rot="16200000" flipH="1" flipV="1">
            <a:off x="3788424" y="5119105"/>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5006646" y="5004642"/>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68" name="Straight Arrow Connector 67"/>
          <p:cNvCxnSpPr>
            <a:stCxn id="67" idx="0"/>
          </p:cNvCxnSpPr>
          <p:nvPr/>
        </p:nvCxnSpPr>
        <p:spPr>
          <a:xfrm flipV="1">
            <a:off x="5343530" y="4609192"/>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67" idx="1"/>
            <a:endCxn id="67" idx="2"/>
          </p:cNvCxnSpPr>
          <p:nvPr/>
        </p:nvCxnSpPr>
        <p:spPr>
          <a:xfrm rot="16200000" flipH="1" flipV="1">
            <a:off x="4951481" y="5146378"/>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6169699" y="498379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71" name="Straight Arrow Connector 70"/>
          <p:cNvCxnSpPr>
            <a:stCxn id="70" idx="0"/>
          </p:cNvCxnSpPr>
          <p:nvPr/>
        </p:nvCxnSpPr>
        <p:spPr>
          <a:xfrm flipV="1">
            <a:off x="6506583" y="4588340"/>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70" idx="1"/>
            <a:endCxn id="70" idx="2"/>
          </p:cNvCxnSpPr>
          <p:nvPr/>
        </p:nvCxnSpPr>
        <p:spPr>
          <a:xfrm rot="16200000" flipH="1" flipV="1">
            <a:off x="6114534" y="5125526"/>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7420987" y="4993411"/>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t>e5</a:t>
            </a:r>
            <a:endParaRPr lang="nl-NL" b="1" dirty="0"/>
          </a:p>
        </p:txBody>
      </p:sp>
      <p:cxnSp>
        <p:nvCxnSpPr>
          <p:cNvPr id="74" name="Straight Arrow Connector 73"/>
          <p:cNvCxnSpPr>
            <a:stCxn id="73" idx="0"/>
          </p:cNvCxnSpPr>
          <p:nvPr/>
        </p:nvCxnSpPr>
        <p:spPr>
          <a:xfrm flipV="1">
            <a:off x="7757871" y="4597961"/>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a:stCxn id="73" idx="1"/>
            <a:endCxn id="73" idx="2"/>
          </p:cNvCxnSpPr>
          <p:nvPr/>
        </p:nvCxnSpPr>
        <p:spPr>
          <a:xfrm rot="16200000" flipH="1" flipV="1">
            <a:off x="7365822" y="5135147"/>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8526284" y="498218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smtClean="0"/>
              <a:t>e6</a:t>
            </a:r>
            <a:endParaRPr lang="nl-NL" b="1" dirty="0"/>
          </a:p>
        </p:txBody>
      </p:sp>
      <p:cxnSp>
        <p:nvCxnSpPr>
          <p:cNvPr id="77" name="Straight Arrow Connector 76"/>
          <p:cNvCxnSpPr>
            <a:stCxn id="76" idx="0"/>
          </p:cNvCxnSpPr>
          <p:nvPr/>
        </p:nvCxnSpPr>
        <p:spPr>
          <a:xfrm flipV="1">
            <a:off x="8863168" y="458673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76" idx="1"/>
            <a:endCxn id="76" idx="2"/>
          </p:cNvCxnSpPr>
          <p:nvPr/>
        </p:nvCxnSpPr>
        <p:spPr>
          <a:xfrm rot="16200000" flipH="1" flipV="1">
            <a:off x="8471119" y="512392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780674" y="4765559"/>
            <a:ext cx="442109" cy="369332"/>
          </a:xfrm>
          <a:prstGeom prst="rect">
            <a:avLst/>
          </a:prstGeom>
          <a:noFill/>
        </p:spPr>
        <p:txBody>
          <a:bodyPr wrap="none" rtlCol="0">
            <a:spAutoFit/>
          </a:bodyPr>
          <a:lstStyle/>
          <a:p>
            <a:r>
              <a:rPr lang="nl-NL" dirty="0" smtClean="0"/>
              <a:t>v</a:t>
            </a:r>
            <a:r>
              <a:rPr lang="nl-NL" baseline="-25000" dirty="0" smtClean="0"/>
              <a:t>e1</a:t>
            </a:r>
            <a:endParaRPr lang="nl-NL" baseline="-25000" dirty="0"/>
          </a:p>
        </p:txBody>
      </p:sp>
      <p:sp>
        <p:nvSpPr>
          <p:cNvPr id="50" name="TextBox 49"/>
          <p:cNvSpPr txBox="1"/>
          <p:nvPr/>
        </p:nvSpPr>
        <p:spPr>
          <a:xfrm>
            <a:off x="3251738" y="4773584"/>
            <a:ext cx="442109" cy="369332"/>
          </a:xfrm>
          <a:prstGeom prst="rect">
            <a:avLst/>
          </a:prstGeom>
          <a:noFill/>
        </p:spPr>
        <p:txBody>
          <a:bodyPr wrap="none" rtlCol="0">
            <a:spAutoFit/>
          </a:bodyPr>
          <a:lstStyle/>
          <a:p>
            <a:r>
              <a:rPr lang="nl-NL" dirty="0" smtClean="0"/>
              <a:t>v</a:t>
            </a:r>
            <a:r>
              <a:rPr lang="nl-NL" baseline="-25000" dirty="0" smtClean="0"/>
              <a:t>e2</a:t>
            </a:r>
            <a:endParaRPr lang="nl-NL" baseline="-25000" dirty="0"/>
          </a:p>
        </p:txBody>
      </p:sp>
      <p:sp>
        <p:nvSpPr>
          <p:cNvPr id="51" name="TextBox 50"/>
          <p:cNvSpPr txBox="1"/>
          <p:nvPr/>
        </p:nvSpPr>
        <p:spPr>
          <a:xfrm>
            <a:off x="4424418" y="4762359"/>
            <a:ext cx="442109" cy="369332"/>
          </a:xfrm>
          <a:prstGeom prst="rect">
            <a:avLst/>
          </a:prstGeom>
          <a:noFill/>
        </p:spPr>
        <p:txBody>
          <a:bodyPr wrap="none" rtlCol="0">
            <a:spAutoFit/>
          </a:bodyPr>
          <a:lstStyle/>
          <a:p>
            <a:r>
              <a:rPr lang="nl-NL" dirty="0" smtClean="0"/>
              <a:t>v</a:t>
            </a:r>
            <a:r>
              <a:rPr lang="nl-NL" baseline="-25000" dirty="0" smtClean="0"/>
              <a:t>e3</a:t>
            </a:r>
            <a:endParaRPr lang="nl-NL" baseline="-25000" dirty="0"/>
          </a:p>
        </p:txBody>
      </p:sp>
      <p:sp>
        <p:nvSpPr>
          <p:cNvPr id="52" name="TextBox 51"/>
          <p:cNvSpPr txBox="1"/>
          <p:nvPr/>
        </p:nvSpPr>
        <p:spPr>
          <a:xfrm>
            <a:off x="5558596" y="4683751"/>
            <a:ext cx="520655" cy="369332"/>
          </a:xfrm>
          <a:prstGeom prst="rect">
            <a:avLst/>
          </a:prstGeom>
          <a:noFill/>
        </p:spPr>
        <p:txBody>
          <a:bodyPr wrap="none" rtlCol="0">
            <a:spAutoFit/>
          </a:bodyPr>
          <a:lstStyle/>
          <a:p>
            <a:r>
              <a:rPr lang="nl-NL" dirty="0" smtClean="0"/>
              <a:t>v</a:t>
            </a:r>
            <a:r>
              <a:rPr lang="nl-NL" baseline="-25000" dirty="0" smtClean="0"/>
              <a:t>e14</a:t>
            </a:r>
            <a:endParaRPr lang="nl-NL" baseline="-25000" dirty="0"/>
          </a:p>
        </p:txBody>
      </p:sp>
      <p:sp>
        <p:nvSpPr>
          <p:cNvPr id="53" name="TextBox 52"/>
          <p:cNvSpPr txBox="1"/>
          <p:nvPr/>
        </p:nvSpPr>
        <p:spPr>
          <a:xfrm>
            <a:off x="6846782" y="4701396"/>
            <a:ext cx="442109" cy="369332"/>
          </a:xfrm>
          <a:prstGeom prst="rect">
            <a:avLst/>
          </a:prstGeom>
          <a:noFill/>
        </p:spPr>
        <p:txBody>
          <a:bodyPr wrap="none" rtlCol="0">
            <a:spAutoFit/>
          </a:bodyPr>
          <a:lstStyle/>
          <a:p>
            <a:r>
              <a:rPr lang="nl-NL" dirty="0" smtClean="0"/>
              <a:t>v</a:t>
            </a:r>
            <a:r>
              <a:rPr lang="nl-NL" baseline="-25000" dirty="0" smtClean="0"/>
              <a:t>e5</a:t>
            </a:r>
            <a:endParaRPr lang="nl-NL" baseline="-25000" dirty="0"/>
          </a:p>
        </p:txBody>
      </p:sp>
      <p:sp>
        <p:nvSpPr>
          <p:cNvPr id="54" name="TextBox 53"/>
          <p:cNvSpPr txBox="1"/>
          <p:nvPr/>
        </p:nvSpPr>
        <p:spPr>
          <a:xfrm>
            <a:off x="7923208" y="4699796"/>
            <a:ext cx="442109" cy="369332"/>
          </a:xfrm>
          <a:prstGeom prst="rect">
            <a:avLst/>
          </a:prstGeom>
          <a:noFill/>
        </p:spPr>
        <p:txBody>
          <a:bodyPr wrap="none" rtlCol="0">
            <a:spAutoFit/>
          </a:bodyPr>
          <a:lstStyle/>
          <a:p>
            <a:r>
              <a:rPr lang="nl-NL" dirty="0" smtClean="0"/>
              <a:t>v</a:t>
            </a:r>
            <a:r>
              <a:rPr lang="nl-NL" baseline="-25000" dirty="0" smtClean="0"/>
              <a:t>e6</a:t>
            </a:r>
            <a:endParaRPr lang="nl-NL" baseline="-25000" dirty="0"/>
          </a:p>
        </p:txBody>
      </p:sp>
    </p:spTree>
    <p:extLst>
      <p:ext uri="{BB962C8B-B14F-4D97-AF65-F5344CB8AC3E}">
        <p14:creationId xmlns:p14="http://schemas.microsoft.com/office/powerpoint/2010/main" val="434311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4"/>
          <p:cNvSpPr>
            <a:spLocks noChangeArrowheads="1"/>
          </p:cNvSpPr>
          <p:nvPr/>
        </p:nvSpPr>
        <p:spPr bwMode="auto">
          <a:xfrm>
            <a:off x="2339788"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dirty="0" smtClean="0"/>
              <a:t>y1</a:t>
            </a:r>
            <a:endParaRPr lang="en-GB" dirty="0"/>
          </a:p>
        </p:txBody>
      </p:sp>
      <p:sp>
        <p:nvSpPr>
          <p:cNvPr id="23559" name="Rectangle 5"/>
          <p:cNvSpPr>
            <a:spLocks noChangeArrowheads="1"/>
          </p:cNvSpPr>
          <p:nvPr/>
        </p:nvSpPr>
        <p:spPr bwMode="auto">
          <a:xfrm>
            <a:off x="3662505"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852950"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04339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233841"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42428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794777"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f1</a:t>
            </a:r>
            <a:endParaRPr lang="en-GB" dirty="0"/>
          </a:p>
        </p:txBody>
      </p:sp>
      <p:sp>
        <p:nvSpPr>
          <p:cNvPr id="23565" name="Oval 11"/>
          <p:cNvSpPr>
            <a:spLocks noChangeArrowheads="1"/>
          </p:cNvSpPr>
          <p:nvPr/>
        </p:nvSpPr>
        <p:spPr bwMode="auto">
          <a:xfrm>
            <a:off x="6704754"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f2</a:t>
            </a:r>
            <a:endParaRPr lang="en-GB" dirty="0"/>
          </a:p>
        </p:txBody>
      </p:sp>
      <p:sp>
        <p:nvSpPr>
          <p:cNvPr id="23566" name="Line 12"/>
          <p:cNvSpPr>
            <a:spLocks noChangeShapeType="1"/>
          </p:cNvSpPr>
          <p:nvPr/>
        </p:nvSpPr>
        <p:spPr bwMode="auto">
          <a:xfrm flipH="1">
            <a:off x="2868875" y="2218939"/>
            <a:ext cx="1322717" cy="1612218"/>
          </a:xfrm>
          <a:prstGeom prst="line">
            <a:avLst/>
          </a:prstGeom>
          <a:noFill/>
          <a:ln w="952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191592" y="2218939"/>
            <a:ext cx="0" cy="1612218"/>
          </a:xfrm>
          <a:prstGeom prst="line">
            <a:avLst/>
          </a:prstGeom>
          <a:noFill/>
          <a:ln w="952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191592" y="2218939"/>
            <a:ext cx="1058174" cy="1612218"/>
          </a:xfrm>
          <a:prstGeom prst="line">
            <a:avLst/>
          </a:prstGeom>
          <a:noFill/>
          <a:ln w="952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572482" y="2218939"/>
            <a:ext cx="529087" cy="1612218"/>
          </a:xfrm>
          <a:prstGeom prst="line">
            <a:avLst/>
          </a:prstGeom>
          <a:noFill/>
          <a:ln w="952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101569" y="2218939"/>
            <a:ext cx="793630" cy="1612218"/>
          </a:xfrm>
          <a:prstGeom prst="line">
            <a:avLst/>
          </a:prstGeom>
          <a:noFill/>
          <a:ln w="952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101569" y="2218939"/>
            <a:ext cx="1851804" cy="1612218"/>
          </a:xfrm>
          <a:prstGeom prst="line">
            <a:avLst/>
          </a:prstGeom>
          <a:noFill/>
          <a:ln w="9525">
            <a:solidFill>
              <a:schemeClr val="tx1"/>
            </a:solidFill>
            <a:round/>
            <a:headEnd/>
            <a:tailEnd type="triangle" w="med" len="med"/>
          </a:ln>
        </p:spPr>
        <p:txBody>
          <a:bodyPr/>
          <a:lstStyle/>
          <a:p>
            <a:endParaRPr lang="en-US"/>
          </a:p>
        </p:txBody>
      </p:sp>
      <p:cxnSp>
        <p:nvCxnSpPr>
          <p:cNvPr id="8" name="Curved Connector 7"/>
          <p:cNvCxnSpPr>
            <a:stCxn id="23564" idx="0"/>
            <a:endCxn id="23565" idx="0"/>
          </p:cNvCxnSpPr>
          <p:nvPr/>
        </p:nvCxnSpPr>
        <p:spPr>
          <a:xfrm rot="5400000" flipH="1" flipV="1">
            <a:off x="5712716" y="11583"/>
            <a:ext cx="12700" cy="2909977"/>
          </a:xfrm>
          <a:prstGeom prst="curvedConnector3">
            <a:avLst>
              <a:gd name="adj1" fmla="val 352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8320" y="655802"/>
            <a:ext cx="264816" cy="369332"/>
          </a:xfrm>
          <a:prstGeom prst="rect">
            <a:avLst/>
          </a:prstGeom>
          <a:noFill/>
        </p:spPr>
        <p:txBody>
          <a:bodyPr wrap="none" rtlCol="0">
            <a:spAutoFit/>
          </a:bodyPr>
          <a:lstStyle/>
          <a:p>
            <a:r>
              <a:rPr lang="en-US" dirty="0"/>
              <a:t>r</a:t>
            </a:r>
            <a:endParaRPr lang="nl-NL" dirty="0"/>
          </a:p>
        </p:txBody>
      </p:sp>
      <p:sp>
        <p:nvSpPr>
          <p:cNvPr id="42" name="Oval 41"/>
          <p:cNvSpPr/>
          <p:nvPr/>
        </p:nvSpPr>
        <p:spPr>
          <a:xfrm>
            <a:off x="2459154" y="497897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43" name="Straight Arrow Connector 42"/>
          <p:cNvCxnSpPr>
            <a:stCxn id="42" idx="0"/>
            <a:endCxn id="23558" idx="2"/>
          </p:cNvCxnSpPr>
          <p:nvPr/>
        </p:nvCxnSpPr>
        <p:spPr>
          <a:xfrm flipV="1">
            <a:off x="2796038" y="458352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2"/>
          <p:cNvSpPr txBox="1">
            <a:spLocks noChangeArrowheads="1"/>
          </p:cNvSpPr>
          <p:nvPr/>
        </p:nvSpPr>
        <p:spPr>
          <a:xfrm>
            <a:off x="371278" y="39691"/>
            <a:ext cx="10515600" cy="818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Suppose 3 indicators at 2 time points</a:t>
            </a:r>
          </a:p>
        </p:txBody>
      </p:sp>
      <p:sp>
        <p:nvSpPr>
          <p:cNvPr id="6" name="TextBox 5"/>
          <p:cNvSpPr txBox="1"/>
          <p:nvPr/>
        </p:nvSpPr>
        <p:spPr>
          <a:xfrm>
            <a:off x="3493091" y="2512563"/>
            <a:ext cx="301686" cy="369332"/>
          </a:xfrm>
          <a:prstGeom prst="rect">
            <a:avLst/>
          </a:prstGeom>
          <a:noFill/>
        </p:spPr>
        <p:txBody>
          <a:bodyPr wrap="none" rtlCol="0">
            <a:spAutoFit/>
          </a:bodyPr>
          <a:lstStyle/>
          <a:p>
            <a:r>
              <a:rPr lang="nl-NL" dirty="0" smtClean="0"/>
              <a:t>1</a:t>
            </a:r>
            <a:endParaRPr lang="nl-NL" dirty="0"/>
          </a:p>
        </p:txBody>
      </p:sp>
      <p:sp>
        <p:nvSpPr>
          <p:cNvPr id="47" name="TextBox 46"/>
          <p:cNvSpPr txBox="1"/>
          <p:nvPr/>
        </p:nvSpPr>
        <p:spPr>
          <a:xfrm>
            <a:off x="6505786" y="2766395"/>
            <a:ext cx="301686" cy="369332"/>
          </a:xfrm>
          <a:prstGeom prst="rect">
            <a:avLst/>
          </a:prstGeom>
          <a:noFill/>
        </p:spPr>
        <p:txBody>
          <a:bodyPr wrap="none" rtlCol="0">
            <a:spAutoFit/>
          </a:bodyPr>
          <a:lstStyle/>
          <a:p>
            <a:r>
              <a:rPr lang="nl-NL" dirty="0" smtClean="0"/>
              <a:t>1</a:t>
            </a:r>
            <a:endParaRPr lang="nl-NL" dirty="0"/>
          </a:p>
        </p:txBody>
      </p:sp>
      <p:sp>
        <p:nvSpPr>
          <p:cNvPr id="7" name="TextBox 6"/>
          <p:cNvSpPr txBox="1"/>
          <p:nvPr/>
        </p:nvSpPr>
        <p:spPr>
          <a:xfrm>
            <a:off x="3573097" y="3177642"/>
            <a:ext cx="688009"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9" name="TextBox 8"/>
          <p:cNvSpPr txBox="1"/>
          <p:nvPr/>
        </p:nvSpPr>
        <p:spPr>
          <a:xfrm>
            <a:off x="4852950" y="289047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sp>
        <p:nvSpPr>
          <p:cNvPr id="11" name="TextBox 10"/>
          <p:cNvSpPr txBox="1"/>
          <p:nvPr/>
        </p:nvSpPr>
        <p:spPr>
          <a:xfrm>
            <a:off x="7167705" y="3341900"/>
            <a:ext cx="707245"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12" name="TextBox 11"/>
          <p:cNvSpPr txBox="1"/>
          <p:nvPr/>
        </p:nvSpPr>
        <p:spPr>
          <a:xfrm>
            <a:off x="8159743" y="276343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cxnSp>
        <p:nvCxnSpPr>
          <p:cNvPr id="14" name="Curved Connector 13"/>
          <p:cNvCxnSpPr>
            <a:stCxn id="23564" idx="1"/>
            <a:endCxn id="23564" idx="2"/>
          </p:cNvCxnSpPr>
          <p:nvPr/>
        </p:nvCxnSpPr>
        <p:spPr>
          <a:xfrm rot="16200000" flipH="1" flipV="1">
            <a:off x="3729574" y="1641956"/>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23565" idx="7"/>
            <a:endCxn id="23565" idx="6"/>
          </p:cNvCxnSpPr>
          <p:nvPr/>
        </p:nvCxnSpPr>
        <p:spPr>
          <a:xfrm rot="16200000" flipH="1">
            <a:off x="7429857" y="1641957"/>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65690" y="1289785"/>
            <a:ext cx="367408" cy="369332"/>
          </a:xfrm>
          <a:prstGeom prst="rect">
            <a:avLst/>
          </a:prstGeom>
          <a:noFill/>
        </p:spPr>
        <p:txBody>
          <a:bodyPr wrap="none" rtlCol="0">
            <a:spAutoFit/>
          </a:bodyPr>
          <a:lstStyle/>
          <a:p>
            <a:r>
              <a:rPr lang="nl-NL" dirty="0" smtClean="0"/>
              <a:t>v</a:t>
            </a:r>
            <a:r>
              <a:rPr lang="nl-NL" baseline="-25000" dirty="0" smtClean="0"/>
              <a:t>1</a:t>
            </a:r>
            <a:endParaRPr lang="nl-NL" baseline="-25000" dirty="0"/>
          </a:p>
        </p:txBody>
      </p:sp>
      <p:sp>
        <p:nvSpPr>
          <p:cNvPr id="18" name="TextBox 17"/>
          <p:cNvSpPr txBox="1"/>
          <p:nvPr/>
        </p:nvSpPr>
        <p:spPr>
          <a:xfrm>
            <a:off x="7964361" y="1353757"/>
            <a:ext cx="367408" cy="369332"/>
          </a:xfrm>
          <a:prstGeom prst="rect">
            <a:avLst/>
          </a:prstGeom>
          <a:noFill/>
        </p:spPr>
        <p:txBody>
          <a:bodyPr wrap="none" rtlCol="0">
            <a:spAutoFit/>
          </a:bodyPr>
          <a:lstStyle/>
          <a:p>
            <a:r>
              <a:rPr lang="nl-NL" dirty="0" smtClean="0"/>
              <a:t>v</a:t>
            </a:r>
            <a:r>
              <a:rPr lang="nl-NL" baseline="-25000" dirty="0" smtClean="0"/>
              <a:t>2</a:t>
            </a:r>
            <a:endParaRPr lang="nl-NL" baseline="-25000" dirty="0"/>
          </a:p>
        </p:txBody>
      </p:sp>
      <p:cxnSp>
        <p:nvCxnSpPr>
          <p:cNvPr id="22" name="Curved Connector 21"/>
          <p:cNvCxnSpPr>
            <a:stCxn id="42" idx="1"/>
            <a:endCxn id="42" idx="2"/>
          </p:cNvCxnSpPr>
          <p:nvPr/>
        </p:nvCxnSpPr>
        <p:spPr>
          <a:xfrm rot="16200000" flipH="1" flipV="1">
            <a:off x="2403989" y="512071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843589" y="4977369"/>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65" name="Straight Arrow Connector 64"/>
          <p:cNvCxnSpPr>
            <a:stCxn id="64" idx="0"/>
          </p:cNvCxnSpPr>
          <p:nvPr/>
        </p:nvCxnSpPr>
        <p:spPr>
          <a:xfrm flipV="1">
            <a:off x="4180473" y="4581919"/>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64" idx="1"/>
            <a:endCxn id="64" idx="2"/>
          </p:cNvCxnSpPr>
          <p:nvPr/>
        </p:nvCxnSpPr>
        <p:spPr>
          <a:xfrm rot="16200000" flipH="1" flipV="1">
            <a:off x="3788424" y="5119105"/>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5006646" y="5004642"/>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68" name="Straight Arrow Connector 67"/>
          <p:cNvCxnSpPr>
            <a:stCxn id="67" idx="0"/>
          </p:cNvCxnSpPr>
          <p:nvPr/>
        </p:nvCxnSpPr>
        <p:spPr>
          <a:xfrm flipV="1">
            <a:off x="5343530" y="4609192"/>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67" idx="1"/>
            <a:endCxn id="67" idx="2"/>
          </p:cNvCxnSpPr>
          <p:nvPr/>
        </p:nvCxnSpPr>
        <p:spPr>
          <a:xfrm rot="16200000" flipH="1" flipV="1">
            <a:off x="4951481" y="5146378"/>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6169699" y="498379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71" name="Straight Arrow Connector 70"/>
          <p:cNvCxnSpPr>
            <a:stCxn id="70" idx="0"/>
          </p:cNvCxnSpPr>
          <p:nvPr/>
        </p:nvCxnSpPr>
        <p:spPr>
          <a:xfrm flipV="1">
            <a:off x="6506583" y="4588340"/>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70" idx="1"/>
            <a:endCxn id="70" idx="2"/>
          </p:cNvCxnSpPr>
          <p:nvPr/>
        </p:nvCxnSpPr>
        <p:spPr>
          <a:xfrm rot="16200000" flipH="1" flipV="1">
            <a:off x="6114534" y="5125526"/>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7420987" y="4993411"/>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t>e5</a:t>
            </a:r>
            <a:endParaRPr lang="nl-NL" b="1" dirty="0"/>
          </a:p>
        </p:txBody>
      </p:sp>
      <p:cxnSp>
        <p:nvCxnSpPr>
          <p:cNvPr id="74" name="Straight Arrow Connector 73"/>
          <p:cNvCxnSpPr>
            <a:stCxn id="73" idx="0"/>
          </p:cNvCxnSpPr>
          <p:nvPr/>
        </p:nvCxnSpPr>
        <p:spPr>
          <a:xfrm flipV="1">
            <a:off x="7757871" y="4597961"/>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a:stCxn id="73" idx="1"/>
            <a:endCxn id="73" idx="2"/>
          </p:cNvCxnSpPr>
          <p:nvPr/>
        </p:nvCxnSpPr>
        <p:spPr>
          <a:xfrm rot="16200000" flipH="1" flipV="1">
            <a:off x="7365822" y="5135147"/>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8526284" y="498218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smtClean="0"/>
              <a:t>e6</a:t>
            </a:r>
            <a:endParaRPr lang="nl-NL" b="1" dirty="0"/>
          </a:p>
        </p:txBody>
      </p:sp>
      <p:cxnSp>
        <p:nvCxnSpPr>
          <p:cNvPr id="77" name="Straight Arrow Connector 76"/>
          <p:cNvCxnSpPr>
            <a:stCxn id="76" idx="0"/>
          </p:cNvCxnSpPr>
          <p:nvPr/>
        </p:nvCxnSpPr>
        <p:spPr>
          <a:xfrm flipV="1">
            <a:off x="8863168" y="458673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76" idx="1"/>
            <a:endCxn id="76" idx="2"/>
          </p:cNvCxnSpPr>
          <p:nvPr/>
        </p:nvCxnSpPr>
        <p:spPr>
          <a:xfrm rot="16200000" flipH="1" flipV="1">
            <a:off x="8471119" y="512392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885102" y="5555500"/>
            <a:ext cx="1161857" cy="707886"/>
          </a:xfrm>
          <a:prstGeom prst="rect">
            <a:avLst/>
          </a:prstGeom>
          <a:noFill/>
        </p:spPr>
        <p:txBody>
          <a:bodyPr wrap="none" rtlCol="0">
            <a:spAutoFit/>
          </a:bodyPr>
          <a:lstStyle/>
          <a:p>
            <a:r>
              <a:rPr lang="nl-NL" sz="2800" dirty="0" smtClean="0">
                <a:solidFill>
                  <a:srgbClr val="FF0000"/>
                </a:solidFill>
              </a:rPr>
              <a:t>v</a:t>
            </a:r>
            <a:r>
              <a:rPr lang="nl-NL" sz="2800" baseline="-25000" dirty="0" smtClean="0">
                <a:solidFill>
                  <a:srgbClr val="FF0000"/>
                </a:solidFill>
              </a:rPr>
              <a:t>e1</a:t>
            </a:r>
            <a:r>
              <a:rPr lang="nl-NL" sz="2800" dirty="0" smtClean="0">
                <a:solidFill>
                  <a:srgbClr val="FF0000"/>
                </a:solidFill>
              </a:rPr>
              <a:t>=v</a:t>
            </a:r>
            <a:r>
              <a:rPr lang="nl-NL" sz="2800" baseline="-25000" dirty="0" smtClean="0">
                <a:solidFill>
                  <a:srgbClr val="FF0000"/>
                </a:solidFill>
              </a:rPr>
              <a:t>e4</a:t>
            </a:r>
            <a:endParaRPr lang="nl-NL" sz="2800" baseline="-25000" dirty="0">
              <a:solidFill>
                <a:srgbClr val="FF0000"/>
              </a:solidFill>
            </a:endParaRPr>
          </a:p>
          <a:p>
            <a:endParaRPr lang="nl-NL" baseline="-25000" dirty="0"/>
          </a:p>
        </p:txBody>
      </p:sp>
      <p:sp>
        <p:nvSpPr>
          <p:cNvPr id="50" name="TextBox 49"/>
          <p:cNvSpPr txBox="1"/>
          <p:nvPr/>
        </p:nvSpPr>
        <p:spPr>
          <a:xfrm>
            <a:off x="3302239" y="5555500"/>
            <a:ext cx="1305101" cy="584775"/>
          </a:xfrm>
          <a:prstGeom prst="rect">
            <a:avLst/>
          </a:prstGeom>
          <a:noFill/>
        </p:spPr>
        <p:txBody>
          <a:bodyPr wrap="none" rtlCol="0">
            <a:spAutoFit/>
          </a:bodyPr>
          <a:lstStyle/>
          <a:p>
            <a:r>
              <a:rPr lang="nl-NL" sz="3200" dirty="0" smtClean="0">
                <a:solidFill>
                  <a:srgbClr val="FF0000"/>
                </a:solidFill>
              </a:rPr>
              <a:t>v</a:t>
            </a:r>
            <a:r>
              <a:rPr lang="nl-NL" sz="3200" baseline="-25000" dirty="0" smtClean="0">
                <a:solidFill>
                  <a:srgbClr val="FF0000"/>
                </a:solidFill>
              </a:rPr>
              <a:t>e2</a:t>
            </a:r>
            <a:r>
              <a:rPr lang="nl-NL" sz="3200" dirty="0" smtClean="0">
                <a:solidFill>
                  <a:srgbClr val="FF0000"/>
                </a:solidFill>
              </a:rPr>
              <a:t>=v</a:t>
            </a:r>
            <a:r>
              <a:rPr lang="nl-NL" sz="3200" baseline="-25000" dirty="0" smtClean="0">
                <a:solidFill>
                  <a:srgbClr val="FF0000"/>
                </a:solidFill>
              </a:rPr>
              <a:t>e5</a:t>
            </a:r>
            <a:endParaRPr lang="nl-NL" sz="3200" baseline="-25000" dirty="0">
              <a:solidFill>
                <a:srgbClr val="FF0000"/>
              </a:solidFill>
            </a:endParaRPr>
          </a:p>
        </p:txBody>
      </p:sp>
      <p:sp>
        <p:nvSpPr>
          <p:cNvPr id="51" name="TextBox 50"/>
          <p:cNvSpPr txBox="1"/>
          <p:nvPr/>
        </p:nvSpPr>
        <p:spPr>
          <a:xfrm>
            <a:off x="4636249" y="5621906"/>
            <a:ext cx="1407147" cy="584775"/>
          </a:xfrm>
          <a:prstGeom prst="rect">
            <a:avLst/>
          </a:prstGeom>
          <a:noFill/>
        </p:spPr>
        <p:txBody>
          <a:bodyPr wrap="square" rtlCol="0">
            <a:spAutoFit/>
          </a:bodyPr>
          <a:lstStyle/>
          <a:p>
            <a:r>
              <a:rPr lang="nl-NL" sz="3200" dirty="0" smtClean="0">
                <a:solidFill>
                  <a:srgbClr val="FF0000"/>
                </a:solidFill>
              </a:rPr>
              <a:t>v</a:t>
            </a:r>
            <a:r>
              <a:rPr lang="nl-NL" sz="3200" baseline="-25000" dirty="0" smtClean="0">
                <a:solidFill>
                  <a:srgbClr val="FF0000"/>
                </a:solidFill>
              </a:rPr>
              <a:t>e3</a:t>
            </a:r>
            <a:r>
              <a:rPr lang="nl-NL" sz="3200" dirty="0" smtClean="0">
                <a:solidFill>
                  <a:srgbClr val="FF0000"/>
                </a:solidFill>
              </a:rPr>
              <a:t>=v</a:t>
            </a:r>
            <a:r>
              <a:rPr lang="nl-NL" sz="3200" baseline="-25000" dirty="0" smtClean="0">
                <a:solidFill>
                  <a:srgbClr val="FF0000"/>
                </a:solidFill>
              </a:rPr>
              <a:t>e6</a:t>
            </a:r>
            <a:endParaRPr lang="nl-NL" sz="3200" baseline="-25000" dirty="0">
              <a:solidFill>
                <a:srgbClr val="FF0000"/>
              </a:solidFill>
            </a:endParaRPr>
          </a:p>
        </p:txBody>
      </p:sp>
      <p:sp>
        <p:nvSpPr>
          <p:cNvPr id="55" name="TextBox 54"/>
          <p:cNvSpPr txBox="1"/>
          <p:nvPr/>
        </p:nvSpPr>
        <p:spPr>
          <a:xfrm>
            <a:off x="5926113" y="5563525"/>
            <a:ext cx="1161857" cy="707886"/>
          </a:xfrm>
          <a:prstGeom prst="rect">
            <a:avLst/>
          </a:prstGeom>
          <a:noFill/>
        </p:spPr>
        <p:txBody>
          <a:bodyPr wrap="none" rtlCol="0">
            <a:spAutoFit/>
          </a:bodyPr>
          <a:lstStyle/>
          <a:p>
            <a:r>
              <a:rPr lang="nl-NL" sz="2800" dirty="0" smtClean="0">
                <a:solidFill>
                  <a:srgbClr val="FF0000"/>
                </a:solidFill>
              </a:rPr>
              <a:t>v</a:t>
            </a:r>
            <a:r>
              <a:rPr lang="nl-NL" sz="2800" baseline="-25000" dirty="0" smtClean="0">
                <a:solidFill>
                  <a:srgbClr val="FF0000"/>
                </a:solidFill>
              </a:rPr>
              <a:t>e1</a:t>
            </a:r>
            <a:r>
              <a:rPr lang="nl-NL" sz="2800" dirty="0" smtClean="0">
                <a:solidFill>
                  <a:srgbClr val="FF0000"/>
                </a:solidFill>
              </a:rPr>
              <a:t>=v</a:t>
            </a:r>
            <a:r>
              <a:rPr lang="nl-NL" sz="2800" baseline="-25000" dirty="0" smtClean="0">
                <a:solidFill>
                  <a:srgbClr val="FF0000"/>
                </a:solidFill>
              </a:rPr>
              <a:t>e4</a:t>
            </a:r>
            <a:endParaRPr lang="nl-NL" sz="2800" baseline="-25000" dirty="0">
              <a:solidFill>
                <a:srgbClr val="FF0000"/>
              </a:solidFill>
            </a:endParaRPr>
          </a:p>
          <a:p>
            <a:endParaRPr lang="nl-NL" baseline="-25000" dirty="0"/>
          </a:p>
        </p:txBody>
      </p:sp>
      <p:sp>
        <p:nvSpPr>
          <p:cNvPr id="56" name="TextBox 55"/>
          <p:cNvSpPr txBox="1"/>
          <p:nvPr/>
        </p:nvSpPr>
        <p:spPr>
          <a:xfrm>
            <a:off x="7343250" y="5563525"/>
            <a:ext cx="1305101" cy="584775"/>
          </a:xfrm>
          <a:prstGeom prst="rect">
            <a:avLst/>
          </a:prstGeom>
          <a:noFill/>
        </p:spPr>
        <p:txBody>
          <a:bodyPr wrap="none" rtlCol="0">
            <a:spAutoFit/>
          </a:bodyPr>
          <a:lstStyle/>
          <a:p>
            <a:r>
              <a:rPr lang="nl-NL" sz="3200" dirty="0" smtClean="0">
                <a:solidFill>
                  <a:srgbClr val="FF0000"/>
                </a:solidFill>
              </a:rPr>
              <a:t>v</a:t>
            </a:r>
            <a:r>
              <a:rPr lang="nl-NL" sz="3200" baseline="-25000" dirty="0" smtClean="0">
                <a:solidFill>
                  <a:srgbClr val="FF0000"/>
                </a:solidFill>
              </a:rPr>
              <a:t>e2</a:t>
            </a:r>
            <a:r>
              <a:rPr lang="nl-NL" sz="3200" dirty="0" smtClean="0">
                <a:solidFill>
                  <a:srgbClr val="FF0000"/>
                </a:solidFill>
              </a:rPr>
              <a:t>=v</a:t>
            </a:r>
            <a:r>
              <a:rPr lang="nl-NL" sz="3200" baseline="-25000" dirty="0" smtClean="0">
                <a:solidFill>
                  <a:srgbClr val="FF0000"/>
                </a:solidFill>
              </a:rPr>
              <a:t>e5</a:t>
            </a:r>
            <a:endParaRPr lang="nl-NL" sz="3200" baseline="-25000" dirty="0">
              <a:solidFill>
                <a:srgbClr val="FF0000"/>
              </a:solidFill>
            </a:endParaRPr>
          </a:p>
        </p:txBody>
      </p:sp>
      <p:sp>
        <p:nvSpPr>
          <p:cNvPr id="57" name="TextBox 56"/>
          <p:cNvSpPr txBox="1"/>
          <p:nvPr/>
        </p:nvSpPr>
        <p:spPr>
          <a:xfrm>
            <a:off x="8677260" y="5629931"/>
            <a:ext cx="1407147" cy="584775"/>
          </a:xfrm>
          <a:prstGeom prst="rect">
            <a:avLst/>
          </a:prstGeom>
          <a:noFill/>
        </p:spPr>
        <p:txBody>
          <a:bodyPr wrap="square" rtlCol="0">
            <a:spAutoFit/>
          </a:bodyPr>
          <a:lstStyle/>
          <a:p>
            <a:r>
              <a:rPr lang="nl-NL" sz="3200" dirty="0" smtClean="0">
                <a:solidFill>
                  <a:srgbClr val="FF0000"/>
                </a:solidFill>
              </a:rPr>
              <a:t>v</a:t>
            </a:r>
            <a:r>
              <a:rPr lang="nl-NL" sz="3200" baseline="-25000" dirty="0" smtClean="0">
                <a:solidFill>
                  <a:srgbClr val="FF0000"/>
                </a:solidFill>
              </a:rPr>
              <a:t>e3</a:t>
            </a:r>
            <a:r>
              <a:rPr lang="nl-NL" sz="3200" dirty="0" smtClean="0">
                <a:solidFill>
                  <a:srgbClr val="FF0000"/>
                </a:solidFill>
              </a:rPr>
              <a:t>=v</a:t>
            </a:r>
            <a:r>
              <a:rPr lang="nl-NL" sz="3200" baseline="-25000" dirty="0" smtClean="0">
                <a:solidFill>
                  <a:srgbClr val="FF0000"/>
                </a:solidFill>
              </a:rPr>
              <a:t>e6</a:t>
            </a:r>
            <a:endParaRPr lang="nl-NL" sz="3200" baseline="-25000" dirty="0">
              <a:solidFill>
                <a:srgbClr val="FF0000"/>
              </a:solidFill>
            </a:endParaRPr>
          </a:p>
        </p:txBody>
      </p:sp>
    </p:spTree>
    <p:extLst>
      <p:ext uri="{BB962C8B-B14F-4D97-AF65-F5344CB8AC3E}">
        <p14:creationId xmlns:p14="http://schemas.microsoft.com/office/powerpoint/2010/main" val="38459436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4"/>
          <p:cNvSpPr>
            <a:spLocks noChangeArrowheads="1"/>
          </p:cNvSpPr>
          <p:nvPr/>
        </p:nvSpPr>
        <p:spPr bwMode="auto">
          <a:xfrm>
            <a:off x="2339788"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dirty="0" smtClean="0"/>
              <a:t>y1</a:t>
            </a:r>
            <a:endParaRPr lang="en-GB" dirty="0"/>
          </a:p>
        </p:txBody>
      </p:sp>
      <p:sp>
        <p:nvSpPr>
          <p:cNvPr id="23559" name="Rectangle 5"/>
          <p:cNvSpPr>
            <a:spLocks noChangeArrowheads="1"/>
          </p:cNvSpPr>
          <p:nvPr/>
        </p:nvSpPr>
        <p:spPr bwMode="auto">
          <a:xfrm>
            <a:off x="3662505"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y2</a:t>
            </a:r>
            <a:endParaRPr lang="en-GB"/>
          </a:p>
        </p:txBody>
      </p:sp>
      <p:sp>
        <p:nvSpPr>
          <p:cNvPr id="23560" name="Rectangle 6"/>
          <p:cNvSpPr>
            <a:spLocks noChangeArrowheads="1"/>
          </p:cNvSpPr>
          <p:nvPr/>
        </p:nvSpPr>
        <p:spPr bwMode="auto">
          <a:xfrm>
            <a:off x="4852950"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y3</a:t>
            </a:r>
            <a:endParaRPr lang="en-GB"/>
          </a:p>
        </p:txBody>
      </p:sp>
      <p:sp>
        <p:nvSpPr>
          <p:cNvPr id="23561" name="Rectangle 7"/>
          <p:cNvSpPr>
            <a:spLocks noChangeArrowheads="1"/>
          </p:cNvSpPr>
          <p:nvPr/>
        </p:nvSpPr>
        <p:spPr bwMode="auto">
          <a:xfrm>
            <a:off x="604339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y4</a:t>
            </a:r>
            <a:endParaRPr lang="en-GB"/>
          </a:p>
        </p:txBody>
      </p:sp>
      <p:sp>
        <p:nvSpPr>
          <p:cNvPr id="23562" name="Rectangle 8"/>
          <p:cNvSpPr>
            <a:spLocks noChangeArrowheads="1"/>
          </p:cNvSpPr>
          <p:nvPr/>
        </p:nvSpPr>
        <p:spPr bwMode="auto">
          <a:xfrm>
            <a:off x="7233841"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y5</a:t>
            </a:r>
            <a:endParaRPr lang="en-GB"/>
          </a:p>
        </p:txBody>
      </p:sp>
      <p:sp>
        <p:nvSpPr>
          <p:cNvPr id="23563" name="Rectangle 9"/>
          <p:cNvSpPr>
            <a:spLocks noChangeArrowheads="1"/>
          </p:cNvSpPr>
          <p:nvPr/>
        </p:nvSpPr>
        <p:spPr bwMode="auto">
          <a:xfrm>
            <a:off x="8424286" y="3831158"/>
            <a:ext cx="925902" cy="752368"/>
          </a:xfrm>
          <a:prstGeom prst="rect">
            <a:avLst/>
          </a:prstGeom>
          <a:solidFill>
            <a:schemeClr val="bg1"/>
          </a:solidFill>
          <a:ln w="9525">
            <a:solidFill>
              <a:schemeClr val="tx1"/>
            </a:solidFill>
            <a:miter lim="800000"/>
            <a:headEnd/>
            <a:tailEnd/>
          </a:ln>
        </p:spPr>
        <p:txBody>
          <a:bodyPr wrap="none" anchor="ctr"/>
          <a:lstStyle/>
          <a:p>
            <a:pPr algn="ctr"/>
            <a:r>
              <a:rPr lang="en-US"/>
              <a:t>y6</a:t>
            </a:r>
            <a:endParaRPr lang="en-GB"/>
          </a:p>
        </p:txBody>
      </p:sp>
      <p:sp>
        <p:nvSpPr>
          <p:cNvPr id="23564" name="Oval 10"/>
          <p:cNvSpPr>
            <a:spLocks noChangeArrowheads="1"/>
          </p:cNvSpPr>
          <p:nvPr/>
        </p:nvSpPr>
        <p:spPr bwMode="auto">
          <a:xfrm>
            <a:off x="3794777"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f1</a:t>
            </a:r>
            <a:endParaRPr lang="en-GB" dirty="0"/>
          </a:p>
        </p:txBody>
      </p:sp>
      <p:sp>
        <p:nvSpPr>
          <p:cNvPr id="23565" name="Oval 11"/>
          <p:cNvSpPr>
            <a:spLocks noChangeArrowheads="1"/>
          </p:cNvSpPr>
          <p:nvPr/>
        </p:nvSpPr>
        <p:spPr bwMode="auto">
          <a:xfrm>
            <a:off x="6704754" y="1466571"/>
            <a:ext cx="925902" cy="752368"/>
          </a:xfrm>
          <a:prstGeom prst="ellipse">
            <a:avLst/>
          </a:prstGeom>
          <a:solidFill>
            <a:schemeClr val="bg1"/>
          </a:solidFill>
          <a:ln w="9525">
            <a:solidFill>
              <a:schemeClr val="tx1"/>
            </a:solidFill>
            <a:round/>
            <a:headEnd/>
            <a:tailEnd/>
          </a:ln>
        </p:spPr>
        <p:txBody>
          <a:bodyPr wrap="none" anchor="ctr"/>
          <a:lstStyle/>
          <a:p>
            <a:pPr algn="ctr"/>
            <a:r>
              <a:rPr lang="en-US" dirty="0" smtClean="0"/>
              <a:t>f2</a:t>
            </a:r>
            <a:endParaRPr lang="en-GB" dirty="0"/>
          </a:p>
        </p:txBody>
      </p:sp>
      <p:sp>
        <p:nvSpPr>
          <p:cNvPr id="23566" name="Line 12"/>
          <p:cNvSpPr>
            <a:spLocks noChangeShapeType="1"/>
          </p:cNvSpPr>
          <p:nvPr/>
        </p:nvSpPr>
        <p:spPr bwMode="auto">
          <a:xfrm flipH="1">
            <a:off x="2868875" y="2218939"/>
            <a:ext cx="1322717" cy="1612218"/>
          </a:xfrm>
          <a:prstGeom prst="line">
            <a:avLst/>
          </a:prstGeom>
          <a:noFill/>
          <a:ln w="9525">
            <a:solidFill>
              <a:schemeClr val="tx1"/>
            </a:solidFill>
            <a:round/>
            <a:headEnd/>
            <a:tailEnd type="triangle" w="med" len="med"/>
          </a:ln>
        </p:spPr>
        <p:txBody>
          <a:bodyPr/>
          <a:lstStyle/>
          <a:p>
            <a:endParaRPr lang="en-US"/>
          </a:p>
        </p:txBody>
      </p:sp>
      <p:sp>
        <p:nvSpPr>
          <p:cNvPr id="23567" name="Line 13"/>
          <p:cNvSpPr>
            <a:spLocks noChangeShapeType="1"/>
          </p:cNvSpPr>
          <p:nvPr/>
        </p:nvSpPr>
        <p:spPr bwMode="auto">
          <a:xfrm>
            <a:off x="4191592" y="2218939"/>
            <a:ext cx="0" cy="1612218"/>
          </a:xfrm>
          <a:prstGeom prst="line">
            <a:avLst/>
          </a:prstGeom>
          <a:noFill/>
          <a:ln w="9525">
            <a:solidFill>
              <a:schemeClr val="tx1"/>
            </a:solidFill>
            <a:round/>
            <a:headEnd/>
            <a:tailEnd type="triangle" w="med" len="med"/>
          </a:ln>
        </p:spPr>
        <p:txBody>
          <a:bodyPr/>
          <a:lstStyle/>
          <a:p>
            <a:endParaRPr lang="en-US"/>
          </a:p>
        </p:txBody>
      </p:sp>
      <p:sp>
        <p:nvSpPr>
          <p:cNvPr id="23568" name="Line 14"/>
          <p:cNvSpPr>
            <a:spLocks noChangeShapeType="1"/>
          </p:cNvSpPr>
          <p:nvPr/>
        </p:nvSpPr>
        <p:spPr bwMode="auto">
          <a:xfrm>
            <a:off x="4191592" y="2218939"/>
            <a:ext cx="1058174" cy="1612218"/>
          </a:xfrm>
          <a:prstGeom prst="line">
            <a:avLst/>
          </a:prstGeom>
          <a:noFill/>
          <a:ln w="9525">
            <a:solidFill>
              <a:schemeClr val="tx1"/>
            </a:solidFill>
            <a:round/>
            <a:headEnd/>
            <a:tailEnd type="triangle" w="med" len="med"/>
          </a:ln>
        </p:spPr>
        <p:txBody>
          <a:bodyPr/>
          <a:lstStyle/>
          <a:p>
            <a:endParaRPr lang="en-US"/>
          </a:p>
        </p:txBody>
      </p:sp>
      <p:sp>
        <p:nvSpPr>
          <p:cNvPr id="23575" name="Line 21"/>
          <p:cNvSpPr>
            <a:spLocks noChangeShapeType="1"/>
          </p:cNvSpPr>
          <p:nvPr/>
        </p:nvSpPr>
        <p:spPr bwMode="auto">
          <a:xfrm flipH="1">
            <a:off x="6572482" y="2218939"/>
            <a:ext cx="529087" cy="1612218"/>
          </a:xfrm>
          <a:prstGeom prst="line">
            <a:avLst/>
          </a:prstGeom>
          <a:noFill/>
          <a:ln w="9525">
            <a:solidFill>
              <a:schemeClr val="tx1"/>
            </a:solidFill>
            <a:round/>
            <a:headEnd/>
            <a:tailEnd type="triangle" w="med" len="med"/>
          </a:ln>
        </p:spPr>
        <p:txBody>
          <a:bodyPr/>
          <a:lstStyle/>
          <a:p>
            <a:endParaRPr lang="en-US"/>
          </a:p>
        </p:txBody>
      </p:sp>
      <p:sp>
        <p:nvSpPr>
          <p:cNvPr id="23576" name="Line 22"/>
          <p:cNvSpPr>
            <a:spLocks noChangeShapeType="1"/>
          </p:cNvSpPr>
          <p:nvPr/>
        </p:nvSpPr>
        <p:spPr bwMode="auto">
          <a:xfrm>
            <a:off x="7101569" y="2218939"/>
            <a:ext cx="793630" cy="1612218"/>
          </a:xfrm>
          <a:prstGeom prst="line">
            <a:avLst/>
          </a:prstGeom>
          <a:noFill/>
          <a:ln w="9525">
            <a:solidFill>
              <a:schemeClr val="tx1"/>
            </a:solidFill>
            <a:round/>
            <a:headEnd/>
            <a:tailEnd type="triangle" w="med" len="med"/>
          </a:ln>
        </p:spPr>
        <p:txBody>
          <a:bodyPr/>
          <a:lstStyle/>
          <a:p>
            <a:endParaRPr lang="en-US"/>
          </a:p>
        </p:txBody>
      </p:sp>
      <p:sp>
        <p:nvSpPr>
          <p:cNvPr id="23577" name="Line 23"/>
          <p:cNvSpPr>
            <a:spLocks noChangeShapeType="1"/>
          </p:cNvSpPr>
          <p:nvPr/>
        </p:nvSpPr>
        <p:spPr bwMode="auto">
          <a:xfrm>
            <a:off x="7101569" y="2218939"/>
            <a:ext cx="1851804" cy="1612218"/>
          </a:xfrm>
          <a:prstGeom prst="line">
            <a:avLst/>
          </a:prstGeom>
          <a:noFill/>
          <a:ln w="9525">
            <a:solidFill>
              <a:schemeClr val="tx1"/>
            </a:solidFill>
            <a:round/>
            <a:headEnd/>
            <a:tailEnd type="triangle" w="med" len="med"/>
          </a:ln>
        </p:spPr>
        <p:txBody>
          <a:bodyPr/>
          <a:lstStyle/>
          <a:p>
            <a:endParaRPr lang="en-US"/>
          </a:p>
        </p:txBody>
      </p:sp>
      <p:cxnSp>
        <p:nvCxnSpPr>
          <p:cNvPr id="8" name="Curved Connector 7"/>
          <p:cNvCxnSpPr>
            <a:stCxn id="23564" idx="0"/>
            <a:endCxn id="23565" idx="0"/>
          </p:cNvCxnSpPr>
          <p:nvPr/>
        </p:nvCxnSpPr>
        <p:spPr>
          <a:xfrm rot="5400000" flipH="1" flipV="1">
            <a:off x="5712716" y="11583"/>
            <a:ext cx="12700" cy="2909977"/>
          </a:xfrm>
          <a:prstGeom prst="curvedConnector3">
            <a:avLst>
              <a:gd name="adj1" fmla="val 352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08320" y="655802"/>
            <a:ext cx="264816" cy="369332"/>
          </a:xfrm>
          <a:prstGeom prst="rect">
            <a:avLst/>
          </a:prstGeom>
          <a:noFill/>
        </p:spPr>
        <p:txBody>
          <a:bodyPr wrap="none" rtlCol="0">
            <a:spAutoFit/>
          </a:bodyPr>
          <a:lstStyle/>
          <a:p>
            <a:r>
              <a:rPr lang="en-US" dirty="0"/>
              <a:t>r</a:t>
            </a:r>
            <a:endParaRPr lang="nl-NL" dirty="0"/>
          </a:p>
        </p:txBody>
      </p:sp>
      <p:sp>
        <p:nvSpPr>
          <p:cNvPr id="42" name="Oval 41"/>
          <p:cNvSpPr/>
          <p:nvPr/>
        </p:nvSpPr>
        <p:spPr>
          <a:xfrm>
            <a:off x="2459154" y="497897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e1</a:t>
            </a:r>
            <a:endParaRPr lang="nl-NL" dirty="0"/>
          </a:p>
        </p:txBody>
      </p:sp>
      <p:cxnSp>
        <p:nvCxnSpPr>
          <p:cNvPr id="43" name="Straight Arrow Connector 42"/>
          <p:cNvCxnSpPr>
            <a:stCxn id="42" idx="0"/>
            <a:endCxn id="23558" idx="2"/>
          </p:cNvCxnSpPr>
          <p:nvPr/>
        </p:nvCxnSpPr>
        <p:spPr>
          <a:xfrm flipV="1">
            <a:off x="2796038" y="458352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2"/>
          <p:cNvSpPr txBox="1">
            <a:spLocks noChangeArrowheads="1"/>
          </p:cNvSpPr>
          <p:nvPr/>
        </p:nvSpPr>
        <p:spPr>
          <a:xfrm>
            <a:off x="371278" y="39691"/>
            <a:ext cx="10515600" cy="8182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smtClean="0"/>
              <a:t>Suppose 3 indicators at 2 time points</a:t>
            </a:r>
          </a:p>
        </p:txBody>
      </p:sp>
      <p:sp>
        <p:nvSpPr>
          <p:cNvPr id="6" name="TextBox 5"/>
          <p:cNvSpPr txBox="1"/>
          <p:nvPr/>
        </p:nvSpPr>
        <p:spPr>
          <a:xfrm>
            <a:off x="3493091" y="2512563"/>
            <a:ext cx="301686" cy="369332"/>
          </a:xfrm>
          <a:prstGeom prst="rect">
            <a:avLst/>
          </a:prstGeom>
          <a:noFill/>
        </p:spPr>
        <p:txBody>
          <a:bodyPr wrap="none" rtlCol="0">
            <a:spAutoFit/>
          </a:bodyPr>
          <a:lstStyle/>
          <a:p>
            <a:r>
              <a:rPr lang="nl-NL" dirty="0" smtClean="0"/>
              <a:t>1</a:t>
            </a:r>
            <a:endParaRPr lang="nl-NL" dirty="0"/>
          </a:p>
        </p:txBody>
      </p:sp>
      <p:sp>
        <p:nvSpPr>
          <p:cNvPr id="47" name="TextBox 46"/>
          <p:cNvSpPr txBox="1"/>
          <p:nvPr/>
        </p:nvSpPr>
        <p:spPr>
          <a:xfrm>
            <a:off x="6505786" y="2766395"/>
            <a:ext cx="301686" cy="369332"/>
          </a:xfrm>
          <a:prstGeom prst="rect">
            <a:avLst/>
          </a:prstGeom>
          <a:noFill/>
        </p:spPr>
        <p:txBody>
          <a:bodyPr wrap="none" rtlCol="0">
            <a:spAutoFit/>
          </a:bodyPr>
          <a:lstStyle/>
          <a:p>
            <a:r>
              <a:rPr lang="nl-NL" dirty="0" smtClean="0"/>
              <a:t>1</a:t>
            </a:r>
            <a:endParaRPr lang="nl-NL" dirty="0"/>
          </a:p>
        </p:txBody>
      </p:sp>
      <p:sp>
        <p:nvSpPr>
          <p:cNvPr id="7" name="TextBox 6"/>
          <p:cNvSpPr txBox="1"/>
          <p:nvPr/>
        </p:nvSpPr>
        <p:spPr>
          <a:xfrm>
            <a:off x="3573097" y="3177642"/>
            <a:ext cx="688009"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9" name="TextBox 8"/>
          <p:cNvSpPr txBox="1"/>
          <p:nvPr/>
        </p:nvSpPr>
        <p:spPr>
          <a:xfrm>
            <a:off x="4852950" y="289047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sp>
        <p:nvSpPr>
          <p:cNvPr id="11" name="TextBox 10"/>
          <p:cNvSpPr txBox="1"/>
          <p:nvPr/>
        </p:nvSpPr>
        <p:spPr>
          <a:xfrm>
            <a:off x="7167705" y="3341900"/>
            <a:ext cx="707245" cy="523220"/>
          </a:xfrm>
          <a:prstGeom prst="rect">
            <a:avLst/>
          </a:prstGeom>
          <a:noFill/>
        </p:spPr>
        <p:txBody>
          <a:bodyPr wrap="none" rtlCol="0">
            <a:spAutoFit/>
          </a:bodyPr>
          <a:lstStyle/>
          <a:p>
            <a:r>
              <a:rPr lang="nl-NL" sz="2800" dirty="0" smtClean="0">
                <a:solidFill>
                  <a:srgbClr val="FF0000"/>
                </a:solidFill>
              </a:rPr>
              <a:t>a=c</a:t>
            </a:r>
            <a:endParaRPr lang="nl-NL" sz="2800" dirty="0">
              <a:solidFill>
                <a:srgbClr val="FF0000"/>
              </a:solidFill>
            </a:endParaRPr>
          </a:p>
        </p:txBody>
      </p:sp>
      <p:sp>
        <p:nvSpPr>
          <p:cNvPr id="12" name="TextBox 11"/>
          <p:cNvSpPr txBox="1"/>
          <p:nvPr/>
        </p:nvSpPr>
        <p:spPr>
          <a:xfrm>
            <a:off x="8159743" y="2763438"/>
            <a:ext cx="742511" cy="523220"/>
          </a:xfrm>
          <a:prstGeom prst="rect">
            <a:avLst/>
          </a:prstGeom>
          <a:noFill/>
        </p:spPr>
        <p:txBody>
          <a:bodyPr wrap="none" rtlCol="0">
            <a:spAutoFit/>
          </a:bodyPr>
          <a:lstStyle/>
          <a:p>
            <a:r>
              <a:rPr lang="nl-NL" sz="2800" dirty="0" smtClean="0">
                <a:solidFill>
                  <a:srgbClr val="FF0000"/>
                </a:solidFill>
              </a:rPr>
              <a:t>b=d</a:t>
            </a:r>
            <a:endParaRPr lang="nl-NL" sz="2800" dirty="0">
              <a:solidFill>
                <a:srgbClr val="FF0000"/>
              </a:solidFill>
            </a:endParaRPr>
          </a:p>
        </p:txBody>
      </p:sp>
      <p:cxnSp>
        <p:nvCxnSpPr>
          <p:cNvPr id="14" name="Curved Connector 13"/>
          <p:cNvCxnSpPr>
            <a:stCxn id="23564" idx="1"/>
            <a:endCxn id="23564" idx="2"/>
          </p:cNvCxnSpPr>
          <p:nvPr/>
        </p:nvCxnSpPr>
        <p:spPr>
          <a:xfrm rot="16200000" flipH="1" flipV="1">
            <a:off x="3729574" y="1641956"/>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23565" idx="7"/>
            <a:endCxn id="23565" idx="6"/>
          </p:cNvCxnSpPr>
          <p:nvPr/>
        </p:nvCxnSpPr>
        <p:spPr>
          <a:xfrm rot="16200000" flipH="1">
            <a:off x="7429857" y="1641957"/>
            <a:ext cx="266002" cy="135595"/>
          </a:xfrm>
          <a:prstGeom prst="curvedConnector4">
            <a:avLst>
              <a:gd name="adj1" fmla="val -127361"/>
              <a:gd name="adj2" fmla="val 26859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65690" y="1289785"/>
            <a:ext cx="367408" cy="369332"/>
          </a:xfrm>
          <a:prstGeom prst="rect">
            <a:avLst/>
          </a:prstGeom>
          <a:noFill/>
        </p:spPr>
        <p:txBody>
          <a:bodyPr wrap="none" rtlCol="0">
            <a:spAutoFit/>
          </a:bodyPr>
          <a:lstStyle/>
          <a:p>
            <a:r>
              <a:rPr lang="nl-NL" dirty="0" smtClean="0"/>
              <a:t>v</a:t>
            </a:r>
            <a:r>
              <a:rPr lang="nl-NL" baseline="-25000" dirty="0" smtClean="0"/>
              <a:t>1</a:t>
            </a:r>
            <a:endParaRPr lang="nl-NL" baseline="-25000" dirty="0"/>
          </a:p>
        </p:txBody>
      </p:sp>
      <p:sp>
        <p:nvSpPr>
          <p:cNvPr id="18" name="TextBox 17"/>
          <p:cNvSpPr txBox="1"/>
          <p:nvPr/>
        </p:nvSpPr>
        <p:spPr>
          <a:xfrm>
            <a:off x="7964361" y="1353757"/>
            <a:ext cx="367408" cy="369332"/>
          </a:xfrm>
          <a:prstGeom prst="rect">
            <a:avLst/>
          </a:prstGeom>
          <a:noFill/>
        </p:spPr>
        <p:txBody>
          <a:bodyPr wrap="none" rtlCol="0">
            <a:spAutoFit/>
          </a:bodyPr>
          <a:lstStyle/>
          <a:p>
            <a:r>
              <a:rPr lang="nl-NL" dirty="0" smtClean="0"/>
              <a:t>v</a:t>
            </a:r>
            <a:r>
              <a:rPr lang="nl-NL" baseline="-25000" dirty="0" smtClean="0"/>
              <a:t>2</a:t>
            </a:r>
            <a:endParaRPr lang="nl-NL" baseline="-25000" dirty="0"/>
          </a:p>
        </p:txBody>
      </p:sp>
      <p:cxnSp>
        <p:nvCxnSpPr>
          <p:cNvPr id="22" name="Curved Connector 21"/>
          <p:cNvCxnSpPr>
            <a:stCxn id="42" idx="1"/>
            <a:endCxn id="42" idx="2"/>
          </p:cNvCxnSpPr>
          <p:nvPr/>
        </p:nvCxnSpPr>
        <p:spPr>
          <a:xfrm rot="16200000" flipH="1" flipV="1">
            <a:off x="2403989" y="512071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843589" y="4977369"/>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e2</a:t>
            </a:r>
            <a:endParaRPr lang="nl-NL" dirty="0"/>
          </a:p>
        </p:txBody>
      </p:sp>
      <p:cxnSp>
        <p:nvCxnSpPr>
          <p:cNvPr id="65" name="Straight Arrow Connector 64"/>
          <p:cNvCxnSpPr>
            <a:stCxn id="64" idx="0"/>
          </p:cNvCxnSpPr>
          <p:nvPr/>
        </p:nvCxnSpPr>
        <p:spPr>
          <a:xfrm flipV="1">
            <a:off x="4180473" y="4581919"/>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64" idx="1"/>
            <a:endCxn id="64" idx="2"/>
          </p:cNvCxnSpPr>
          <p:nvPr/>
        </p:nvCxnSpPr>
        <p:spPr>
          <a:xfrm rot="16200000" flipH="1" flipV="1">
            <a:off x="3788424" y="5119105"/>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5006646" y="5004642"/>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e3</a:t>
            </a:r>
            <a:endParaRPr lang="nl-NL" dirty="0"/>
          </a:p>
        </p:txBody>
      </p:sp>
      <p:cxnSp>
        <p:nvCxnSpPr>
          <p:cNvPr id="68" name="Straight Arrow Connector 67"/>
          <p:cNvCxnSpPr>
            <a:stCxn id="67" idx="0"/>
          </p:cNvCxnSpPr>
          <p:nvPr/>
        </p:nvCxnSpPr>
        <p:spPr>
          <a:xfrm flipV="1">
            <a:off x="5343530" y="4609192"/>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67" idx="1"/>
            <a:endCxn id="67" idx="2"/>
          </p:cNvCxnSpPr>
          <p:nvPr/>
        </p:nvCxnSpPr>
        <p:spPr>
          <a:xfrm rot="16200000" flipH="1" flipV="1">
            <a:off x="4951481" y="5146378"/>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6169699" y="4983790"/>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dirty="0" smtClean="0"/>
              <a:t>e4</a:t>
            </a:r>
            <a:endParaRPr lang="nl-NL" dirty="0"/>
          </a:p>
        </p:txBody>
      </p:sp>
      <p:cxnSp>
        <p:nvCxnSpPr>
          <p:cNvPr id="71" name="Straight Arrow Connector 70"/>
          <p:cNvCxnSpPr>
            <a:stCxn id="70" idx="0"/>
          </p:cNvCxnSpPr>
          <p:nvPr/>
        </p:nvCxnSpPr>
        <p:spPr>
          <a:xfrm flipV="1">
            <a:off x="6506583" y="4588340"/>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70" idx="1"/>
            <a:endCxn id="70" idx="2"/>
          </p:cNvCxnSpPr>
          <p:nvPr/>
        </p:nvCxnSpPr>
        <p:spPr>
          <a:xfrm rot="16200000" flipH="1" flipV="1">
            <a:off x="6114534" y="5125526"/>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7420987" y="4993411"/>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dirty="0" smtClean="0"/>
              <a:t>e5</a:t>
            </a:r>
            <a:endParaRPr lang="nl-NL" b="1" dirty="0"/>
          </a:p>
        </p:txBody>
      </p:sp>
      <p:cxnSp>
        <p:nvCxnSpPr>
          <p:cNvPr id="74" name="Straight Arrow Connector 73"/>
          <p:cNvCxnSpPr>
            <a:stCxn id="73" idx="0"/>
          </p:cNvCxnSpPr>
          <p:nvPr/>
        </p:nvCxnSpPr>
        <p:spPr>
          <a:xfrm flipV="1">
            <a:off x="7757871" y="4597961"/>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74"/>
          <p:cNvCxnSpPr>
            <a:stCxn id="73" idx="1"/>
            <a:endCxn id="73" idx="2"/>
          </p:cNvCxnSpPr>
          <p:nvPr/>
        </p:nvCxnSpPr>
        <p:spPr>
          <a:xfrm rot="16200000" flipH="1" flipV="1">
            <a:off x="7365822" y="5135147"/>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8526284" y="4982186"/>
            <a:ext cx="673768" cy="5911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b="1" smtClean="0"/>
              <a:t>e6</a:t>
            </a:r>
            <a:endParaRPr lang="nl-NL" b="1" dirty="0"/>
          </a:p>
        </p:txBody>
      </p:sp>
      <p:cxnSp>
        <p:nvCxnSpPr>
          <p:cNvPr id="77" name="Straight Arrow Connector 76"/>
          <p:cNvCxnSpPr>
            <a:stCxn id="76" idx="0"/>
          </p:cNvCxnSpPr>
          <p:nvPr/>
        </p:nvCxnSpPr>
        <p:spPr>
          <a:xfrm flipV="1">
            <a:off x="8863168" y="4586736"/>
            <a:ext cx="6701" cy="395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77"/>
          <p:cNvCxnSpPr>
            <a:stCxn id="76" idx="1"/>
            <a:endCxn id="76" idx="2"/>
          </p:cNvCxnSpPr>
          <p:nvPr/>
        </p:nvCxnSpPr>
        <p:spPr>
          <a:xfrm rot="16200000" flipH="1" flipV="1">
            <a:off x="8471119" y="5123922"/>
            <a:ext cx="209002" cy="98671"/>
          </a:xfrm>
          <a:prstGeom prst="curvedConnector4">
            <a:avLst>
              <a:gd name="adj1" fmla="val -150798"/>
              <a:gd name="adj2" fmla="val 331679"/>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52477" y="5969395"/>
            <a:ext cx="1161857" cy="707886"/>
          </a:xfrm>
          <a:prstGeom prst="rect">
            <a:avLst/>
          </a:prstGeom>
          <a:noFill/>
        </p:spPr>
        <p:txBody>
          <a:bodyPr wrap="none" rtlCol="0">
            <a:spAutoFit/>
          </a:bodyPr>
          <a:lstStyle/>
          <a:p>
            <a:r>
              <a:rPr lang="nl-NL" sz="2800" dirty="0" smtClean="0">
                <a:solidFill>
                  <a:srgbClr val="FF0000"/>
                </a:solidFill>
              </a:rPr>
              <a:t>v</a:t>
            </a:r>
            <a:r>
              <a:rPr lang="nl-NL" sz="2800" baseline="-25000" dirty="0" smtClean="0">
                <a:solidFill>
                  <a:srgbClr val="FF0000"/>
                </a:solidFill>
              </a:rPr>
              <a:t>e1</a:t>
            </a:r>
            <a:r>
              <a:rPr lang="nl-NL" sz="2800" dirty="0" smtClean="0">
                <a:solidFill>
                  <a:srgbClr val="FF0000"/>
                </a:solidFill>
              </a:rPr>
              <a:t>=v</a:t>
            </a:r>
            <a:r>
              <a:rPr lang="nl-NL" sz="2800" baseline="-25000" dirty="0" smtClean="0">
                <a:solidFill>
                  <a:srgbClr val="FF0000"/>
                </a:solidFill>
              </a:rPr>
              <a:t>e4</a:t>
            </a:r>
            <a:endParaRPr lang="nl-NL" sz="2800" baseline="-25000" dirty="0">
              <a:solidFill>
                <a:srgbClr val="FF0000"/>
              </a:solidFill>
            </a:endParaRPr>
          </a:p>
          <a:p>
            <a:endParaRPr lang="nl-NL" baseline="-25000" dirty="0"/>
          </a:p>
        </p:txBody>
      </p:sp>
      <p:sp>
        <p:nvSpPr>
          <p:cNvPr id="50" name="TextBox 49"/>
          <p:cNvSpPr txBox="1"/>
          <p:nvPr/>
        </p:nvSpPr>
        <p:spPr>
          <a:xfrm>
            <a:off x="3369614" y="5969395"/>
            <a:ext cx="1305101" cy="584775"/>
          </a:xfrm>
          <a:prstGeom prst="rect">
            <a:avLst/>
          </a:prstGeom>
          <a:noFill/>
        </p:spPr>
        <p:txBody>
          <a:bodyPr wrap="none" rtlCol="0">
            <a:spAutoFit/>
          </a:bodyPr>
          <a:lstStyle/>
          <a:p>
            <a:r>
              <a:rPr lang="nl-NL" sz="3200" dirty="0" smtClean="0">
                <a:solidFill>
                  <a:srgbClr val="FF0000"/>
                </a:solidFill>
              </a:rPr>
              <a:t>v</a:t>
            </a:r>
            <a:r>
              <a:rPr lang="nl-NL" sz="3200" baseline="-25000" dirty="0" smtClean="0">
                <a:solidFill>
                  <a:srgbClr val="FF0000"/>
                </a:solidFill>
              </a:rPr>
              <a:t>e2</a:t>
            </a:r>
            <a:r>
              <a:rPr lang="nl-NL" sz="3200" dirty="0" smtClean="0">
                <a:solidFill>
                  <a:srgbClr val="FF0000"/>
                </a:solidFill>
              </a:rPr>
              <a:t>=v</a:t>
            </a:r>
            <a:r>
              <a:rPr lang="nl-NL" sz="3200" baseline="-25000" dirty="0" smtClean="0">
                <a:solidFill>
                  <a:srgbClr val="FF0000"/>
                </a:solidFill>
              </a:rPr>
              <a:t>e5</a:t>
            </a:r>
            <a:endParaRPr lang="nl-NL" sz="3200" baseline="-25000" dirty="0">
              <a:solidFill>
                <a:srgbClr val="FF0000"/>
              </a:solidFill>
            </a:endParaRPr>
          </a:p>
        </p:txBody>
      </p:sp>
      <p:sp>
        <p:nvSpPr>
          <p:cNvPr id="51" name="TextBox 50"/>
          <p:cNvSpPr txBox="1"/>
          <p:nvPr/>
        </p:nvSpPr>
        <p:spPr>
          <a:xfrm>
            <a:off x="4703624" y="6035801"/>
            <a:ext cx="1407147" cy="584775"/>
          </a:xfrm>
          <a:prstGeom prst="rect">
            <a:avLst/>
          </a:prstGeom>
          <a:noFill/>
        </p:spPr>
        <p:txBody>
          <a:bodyPr wrap="square" rtlCol="0">
            <a:spAutoFit/>
          </a:bodyPr>
          <a:lstStyle/>
          <a:p>
            <a:r>
              <a:rPr lang="nl-NL" sz="3200" dirty="0" smtClean="0">
                <a:solidFill>
                  <a:srgbClr val="FF0000"/>
                </a:solidFill>
              </a:rPr>
              <a:t>v</a:t>
            </a:r>
            <a:r>
              <a:rPr lang="nl-NL" sz="3200" baseline="-25000" dirty="0" smtClean="0">
                <a:solidFill>
                  <a:srgbClr val="FF0000"/>
                </a:solidFill>
              </a:rPr>
              <a:t>e3</a:t>
            </a:r>
            <a:r>
              <a:rPr lang="nl-NL" sz="3200" dirty="0" smtClean="0">
                <a:solidFill>
                  <a:srgbClr val="FF0000"/>
                </a:solidFill>
              </a:rPr>
              <a:t>=v</a:t>
            </a:r>
            <a:r>
              <a:rPr lang="nl-NL" sz="3200" baseline="-25000" dirty="0" smtClean="0">
                <a:solidFill>
                  <a:srgbClr val="FF0000"/>
                </a:solidFill>
              </a:rPr>
              <a:t>e6</a:t>
            </a:r>
            <a:endParaRPr lang="nl-NL" sz="3200" baseline="-25000" dirty="0">
              <a:solidFill>
                <a:srgbClr val="FF0000"/>
              </a:solidFill>
            </a:endParaRPr>
          </a:p>
        </p:txBody>
      </p:sp>
      <p:sp>
        <p:nvSpPr>
          <p:cNvPr id="55" name="TextBox 54"/>
          <p:cNvSpPr txBox="1"/>
          <p:nvPr/>
        </p:nvSpPr>
        <p:spPr>
          <a:xfrm>
            <a:off x="5993488" y="5977420"/>
            <a:ext cx="1161857" cy="707886"/>
          </a:xfrm>
          <a:prstGeom prst="rect">
            <a:avLst/>
          </a:prstGeom>
          <a:noFill/>
        </p:spPr>
        <p:txBody>
          <a:bodyPr wrap="none" rtlCol="0">
            <a:spAutoFit/>
          </a:bodyPr>
          <a:lstStyle/>
          <a:p>
            <a:r>
              <a:rPr lang="nl-NL" sz="2800" dirty="0" smtClean="0">
                <a:solidFill>
                  <a:srgbClr val="FF0000"/>
                </a:solidFill>
              </a:rPr>
              <a:t>v</a:t>
            </a:r>
            <a:r>
              <a:rPr lang="nl-NL" sz="2800" baseline="-25000" dirty="0" smtClean="0">
                <a:solidFill>
                  <a:srgbClr val="FF0000"/>
                </a:solidFill>
              </a:rPr>
              <a:t>e1</a:t>
            </a:r>
            <a:r>
              <a:rPr lang="nl-NL" sz="2800" dirty="0" smtClean="0">
                <a:solidFill>
                  <a:srgbClr val="FF0000"/>
                </a:solidFill>
              </a:rPr>
              <a:t>=v</a:t>
            </a:r>
            <a:r>
              <a:rPr lang="nl-NL" sz="2800" baseline="-25000" dirty="0" smtClean="0">
                <a:solidFill>
                  <a:srgbClr val="FF0000"/>
                </a:solidFill>
              </a:rPr>
              <a:t>e4</a:t>
            </a:r>
            <a:endParaRPr lang="nl-NL" sz="2800" baseline="-25000" dirty="0">
              <a:solidFill>
                <a:srgbClr val="FF0000"/>
              </a:solidFill>
            </a:endParaRPr>
          </a:p>
          <a:p>
            <a:endParaRPr lang="nl-NL" baseline="-25000" dirty="0"/>
          </a:p>
        </p:txBody>
      </p:sp>
      <p:sp>
        <p:nvSpPr>
          <p:cNvPr id="56" name="TextBox 55"/>
          <p:cNvSpPr txBox="1"/>
          <p:nvPr/>
        </p:nvSpPr>
        <p:spPr>
          <a:xfrm>
            <a:off x="7410625" y="5977420"/>
            <a:ext cx="1305101" cy="584775"/>
          </a:xfrm>
          <a:prstGeom prst="rect">
            <a:avLst/>
          </a:prstGeom>
          <a:noFill/>
        </p:spPr>
        <p:txBody>
          <a:bodyPr wrap="none" rtlCol="0">
            <a:spAutoFit/>
          </a:bodyPr>
          <a:lstStyle/>
          <a:p>
            <a:r>
              <a:rPr lang="nl-NL" sz="3200" dirty="0" smtClean="0">
                <a:solidFill>
                  <a:srgbClr val="FF0000"/>
                </a:solidFill>
              </a:rPr>
              <a:t>v</a:t>
            </a:r>
            <a:r>
              <a:rPr lang="nl-NL" sz="3200" baseline="-25000" dirty="0" smtClean="0">
                <a:solidFill>
                  <a:srgbClr val="FF0000"/>
                </a:solidFill>
              </a:rPr>
              <a:t>e2</a:t>
            </a:r>
            <a:r>
              <a:rPr lang="nl-NL" sz="3200" dirty="0" smtClean="0">
                <a:solidFill>
                  <a:srgbClr val="FF0000"/>
                </a:solidFill>
              </a:rPr>
              <a:t>=v</a:t>
            </a:r>
            <a:r>
              <a:rPr lang="nl-NL" sz="3200" baseline="-25000" dirty="0" smtClean="0">
                <a:solidFill>
                  <a:srgbClr val="FF0000"/>
                </a:solidFill>
              </a:rPr>
              <a:t>e5</a:t>
            </a:r>
            <a:endParaRPr lang="nl-NL" sz="3200" baseline="-25000" dirty="0">
              <a:solidFill>
                <a:srgbClr val="FF0000"/>
              </a:solidFill>
            </a:endParaRPr>
          </a:p>
        </p:txBody>
      </p:sp>
      <p:sp>
        <p:nvSpPr>
          <p:cNvPr id="57" name="TextBox 56"/>
          <p:cNvSpPr txBox="1"/>
          <p:nvPr/>
        </p:nvSpPr>
        <p:spPr>
          <a:xfrm>
            <a:off x="8744635" y="6043826"/>
            <a:ext cx="1407147" cy="584775"/>
          </a:xfrm>
          <a:prstGeom prst="rect">
            <a:avLst/>
          </a:prstGeom>
          <a:noFill/>
        </p:spPr>
        <p:txBody>
          <a:bodyPr wrap="square" rtlCol="0">
            <a:spAutoFit/>
          </a:bodyPr>
          <a:lstStyle/>
          <a:p>
            <a:r>
              <a:rPr lang="nl-NL" sz="3200" dirty="0" smtClean="0">
                <a:solidFill>
                  <a:srgbClr val="FF0000"/>
                </a:solidFill>
              </a:rPr>
              <a:t>v</a:t>
            </a:r>
            <a:r>
              <a:rPr lang="nl-NL" sz="3200" baseline="-25000" dirty="0" smtClean="0">
                <a:solidFill>
                  <a:srgbClr val="FF0000"/>
                </a:solidFill>
              </a:rPr>
              <a:t>e3</a:t>
            </a:r>
            <a:r>
              <a:rPr lang="nl-NL" sz="3200" dirty="0" smtClean="0">
                <a:solidFill>
                  <a:srgbClr val="FF0000"/>
                </a:solidFill>
              </a:rPr>
              <a:t>=v</a:t>
            </a:r>
            <a:r>
              <a:rPr lang="nl-NL" sz="3200" baseline="-25000" dirty="0" smtClean="0">
                <a:solidFill>
                  <a:srgbClr val="FF0000"/>
                </a:solidFill>
              </a:rPr>
              <a:t>e6</a:t>
            </a:r>
            <a:endParaRPr lang="nl-NL" sz="3200" baseline="-25000" dirty="0">
              <a:solidFill>
                <a:srgbClr val="FF0000"/>
              </a:solidFill>
            </a:endParaRPr>
          </a:p>
        </p:txBody>
      </p:sp>
      <p:cxnSp>
        <p:nvCxnSpPr>
          <p:cNvPr id="23" name="Curved Connector 22"/>
          <p:cNvCxnSpPr>
            <a:stCxn id="42" idx="4"/>
            <a:endCxn id="70" idx="4"/>
          </p:cNvCxnSpPr>
          <p:nvPr/>
        </p:nvCxnSpPr>
        <p:spPr>
          <a:xfrm rot="16200000" flipH="1">
            <a:off x="4648903" y="3717256"/>
            <a:ext cx="4814" cy="3710545"/>
          </a:xfrm>
          <a:prstGeom prst="curvedConnector3">
            <a:avLst>
              <a:gd name="adj1" fmla="val 484865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urved Connector 24"/>
          <p:cNvCxnSpPr>
            <a:stCxn id="64" idx="4"/>
            <a:endCxn id="73" idx="4"/>
          </p:cNvCxnSpPr>
          <p:nvPr/>
        </p:nvCxnSpPr>
        <p:spPr>
          <a:xfrm rot="16200000" flipH="1">
            <a:off x="5961151" y="3787837"/>
            <a:ext cx="16042" cy="3577398"/>
          </a:xfrm>
          <a:prstGeom prst="curvedConnector3">
            <a:avLst>
              <a:gd name="adj1" fmla="val 1525009"/>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a:stCxn id="67" idx="4"/>
            <a:endCxn id="76" idx="4"/>
          </p:cNvCxnSpPr>
          <p:nvPr/>
        </p:nvCxnSpPr>
        <p:spPr>
          <a:xfrm rot="5400000" flipH="1" flipV="1">
            <a:off x="7092121" y="3824741"/>
            <a:ext cx="22456" cy="3519638"/>
          </a:xfrm>
          <a:prstGeom prst="curvedConnector3">
            <a:avLst>
              <a:gd name="adj1" fmla="val -101799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2524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524000" y="1"/>
            <a:ext cx="4237038" cy="695325"/>
          </a:xfrm>
          <a:prstGeom prst="rect">
            <a:avLst/>
          </a:prstGeom>
          <a:solidFill>
            <a:schemeClr val="bg1"/>
          </a:solidFill>
          <a:ln w="9525">
            <a:solidFill>
              <a:schemeClr val="bg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nl-NL">
              <a:solidFill>
                <a:srgbClr val="FFFFFF"/>
              </a:solidFill>
            </a:endParaRPr>
          </a:p>
        </p:txBody>
      </p:sp>
      <p:grpSp>
        <p:nvGrpSpPr>
          <p:cNvPr id="7175" name="Group 44"/>
          <p:cNvGrpSpPr>
            <a:grpSpLocks/>
          </p:cNvGrpSpPr>
          <p:nvPr/>
        </p:nvGrpSpPr>
        <p:grpSpPr bwMode="auto">
          <a:xfrm>
            <a:off x="1945306" y="695326"/>
            <a:ext cx="8701088" cy="3714750"/>
            <a:chOff x="209550" y="2076450"/>
            <a:chExt cx="8701088" cy="3714750"/>
          </a:xfrm>
        </p:grpSpPr>
        <p:sp>
          <p:nvSpPr>
            <p:cNvPr id="7176" name="Oval 9"/>
            <p:cNvSpPr>
              <a:spLocks noChangeArrowheads="1"/>
            </p:cNvSpPr>
            <p:nvPr/>
          </p:nvSpPr>
          <p:spPr bwMode="auto">
            <a:xfrm>
              <a:off x="280988"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77" name="Oval 10"/>
            <p:cNvSpPr>
              <a:spLocks noChangeArrowheads="1"/>
            </p:cNvSpPr>
            <p:nvPr/>
          </p:nvSpPr>
          <p:spPr bwMode="auto">
            <a:xfrm>
              <a:off x="1360488"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78" name="Oval 11"/>
            <p:cNvSpPr>
              <a:spLocks noChangeArrowheads="1"/>
            </p:cNvSpPr>
            <p:nvPr/>
          </p:nvSpPr>
          <p:spPr bwMode="auto">
            <a:xfrm>
              <a:off x="2513013"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79" name="Rectangle 12"/>
            <p:cNvSpPr>
              <a:spLocks noChangeArrowheads="1"/>
            </p:cNvSpPr>
            <p:nvPr/>
          </p:nvSpPr>
          <p:spPr bwMode="auto">
            <a:xfrm>
              <a:off x="1366838"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T1</a:t>
              </a:r>
            </a:p>
          </p:txBody>
        </p:sp>
        <p:cxnSp>
          <p:nvCxnSpPr>
            <p:cNvPr id="7180" name="AutoShape 13"/>
            <p:cNvCxnSpPr>
              <a:cxnSpLocks noChangeShapeType="1"/>
              <a:stCxn id="7177" idx="4"/>
              <a:endCxn id="7179" idx="0"/>
            </p:cNvCxnSpPr>
            <p:nvPr/>
          </p:nvCxnSpPr>
          <p:spPr bwMode="auto">
            <a:xfrm>
              <a:off x="1817688"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1" name="AutoShape 14"/>
            <p:cNvCxnSpPr>
              <a:cxnSpLocks noChangeShapeType="1"/>
              <a:stCxn id="7178" idx="4"/>
              <a:endCxn id="7179" idx="0"/>
            </p:cNvCxnSpPr>
            <p:nvPr/>
          </p:nvCxnSpPr>
          <p:spPr bwMode="auto">
            <a:xfrm flipH="1">
              <a:off x="1824038"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2" name="AutoShape 15"/>
            <p:cNvCxnSpPr>
              <a:cxnSpLocks noChangeShapeType="1"/>
              <a:stCxn id="7176" idx="4"/>
              <a:endCxn id="7179" idx="0"/>
            </p:cNvCxnSpPr>
            <p:nvPr/>
          </p:nvCxnSpPr>
          <p:spPr bwMode="auto">
            <a:xfrm>
              <a:off x="738188"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83" name="Text Box 17"/>
            <p:cNvSpPr txBox="1">
              <a:spLocks noChangeArrowheads="1"/>
            </p:cNvSpPr>
            <p:nvPr/>
          </p:nvSpPr>
          <p:spPr bwMode="auto">
            <a:xfrm>
              <a:off x="831850" y="4035425"/>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84" name="Text Box 18"/>
            <p:cNvSpPr txBox="1">
              <a:spLocks noChangeArrowheads="1"/>
            </p:cNvSpPr>
            <p:nvPr/>
          </p:nvSpPr>
          <p:spPr bwMode="auto">
            <a:xfrm>
              <a:off x="2127250" y="4040188"/>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85" name="Text Box 19"/>
            <p:cNvSpPr txBox="1">
              <a:spLocks noChangeArrowheads="1"/>
            </p:cNvSpPr>
            <p:nvPr/>
          </p:nvSpPr>
          <p:spPr bwMode="auto">
            <a:xfrm>
              <a:off x="1441450" y="3963988"/>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sp>
          <p:nvSpPr>
            <p:cNvPr id="7186" name="Oval 20"/>
            <p:cNvSpPr>
              <a:spLocks noChangeArrowheads="1"/>
            </p:cNvSpPr>
            <p:nvPr/>
          </p:nvSpPr>
          <p:spPr bwMode="auto">
            <a:xfrm>
              <a:off x="5746750"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87" name="Oval 21"/>
            <p:cNvSpPr>
              <a:spLocks noChangeArrowheads="1"/>
            </p:cNvSpPr>
            <p:nvPr/>
          </p:nvSpPr>
          <p:spPr bwMode="auto">
            <a:xfrm>
              <a:off x="6826250"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88" name="Oval 22"/>
            <p:cNvSpPr>
              <a:spLocks noChangeArrowheads="1"/>
            </p:cNvSpPr>
            <p:nvPr/>
          </p:nvSpPr>
          <p:spPr bwMode="auto">
            <a:xfrm>
              <a:off x="7978775"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89" name="Rectangle 23"/>
            <p:cNvSpPr>
              <a:spLocks noChangeArrowheads="1"/>
            </p:cNvSpPr>
            <p:nvPr/>
          </p:nvSpPr>
          <p:spPr bwMode="auto">
            <a:xfrm>
              <a:off x="6832600"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T2</a:t>
              </a:r>
            </a:p>
          </p:txBody>
        </p:sp>
        <p:cxnSp>
          <p:nvCxnSpPr>
            <p:cNvPr id="7190" name="AutoShape 24"/>
            <p:cNvCxnSpPr>
              <a:cxnSpLocks noChangeShapeType="1"/>
              <a:stCxn id="7187" idx="4"/>
              <a:endCxn id="7189" idx="0"/>
            </p:cNvCxnSpPr>
            <p:nvPr/>
          </p:nvCxnSpPr>
          <p:spPr bwMode="auto">
            <a:xfrm>
              <a:off x="7283450"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1" name="AutoShape 25"/>
            <p:cNvCxnSpPr>
              <a:cxnSpLocks noChangeShapeType="1"/>
              <a:stCxn id="7188" idx="4"/>
              <a:endCxn id="7189" idx="0"/>
            </p:cNvCxnSpPr>
            <p:nvPr/>
          </p:nvCxnSpPr>
          <p:spPr bwMode="auto">
            <a:xfrm flipH="1">
              <a:off x="7289800"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2" name="AutoShape 26"/>
            <p:cNvCxnSpPr>
              <a:cxnSpLocks noChangeShapeType="1"/>
              <a:stCxn id="7186" idx="4"/>
              <a:endCxn id="7189" idx="0"/>
            </p:cNvCxnSpPr>
            <p:nvPr/>
          </p:nvCxnSpPr>
          <p:spPr bwMode="auto">
            <a:xfrm>
              <a:off x="6203950"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93" name="Text Box 27"/>
            <p:cNvSpPr txBox="1">
              <a:spLocks noChangeArrowheads="1"/>
            </p:cNvSpPr>
            <p:nvPr/>
          </p:nvSpPr>
          <p:spPr bwMode="auto">
            <a:xfrm>
              <a:off x="6215063" y="4146550"/>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94" name="Text Box 28"/>
            <p:cNvSpPr txBox="1">
              <a:spLocks noChangeArrowheads="1"/>
            </p:cNvSpPr>
            <p:nvPr/>
          </p:nvSpPr>
          <p:spPr bwMode="auto">
            <a:xfrm>
              <a:off x="7585075" y="4144963"/>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95" name="Text Box 29"/>
            <p:cNvSpPr txBox="1">
              <a:spLocks noChangeArrowheads="1"/>
            </p:cNvSpPr>
            <p:nvPr/>
          </p:nvSpPr>
          <p:spPr bwMode="auto">
            <a:xfrm>
              <a:off x="6972300" y="3962400"/>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cxnSp>
          <p:nvCxnSpPr>
            <p:cNvPr id="7196" name="AutoShape 30"/>
            <p:cNvCxnSpPr>
              <a:cxnSpLocks noChangeShapeType="1"/>
              <a:stCxn id="7178" idx="0"/>
              <a:endCxn id="7186" idx="0"/>
            </p:cNvCxnSpPr>
            <p:nvPr/>
          </p:nvCxnSpPr>
          <p:spPr bwMode="auto">
            <a:xfrm rot="5400000" flipV="1">
              <a:off x="4586288" y="1271587"/>
              <a:ext cx="1588" cy="3233738"/>
            </a:xfrm>
            <a:prstGeom prst="curvedConnector3">
              <a:avLst>
                <a:gd name="adj1" fmla="val -14400005"/>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97" name="AutoShape 31"/>
            <p:cNvCxnSpPr>
              <a:cxnSpLocks noChangeShapeType="1"/>
              <a:stCxn id="7177" idx="0"/>
              <a:endCxn id="7187" idx="0"/>
            </p:cNvCxnSpPr>
            <p:nvPr/>
          </p:nvCxnSpPr>
          <p:spPr bwMode="auto">
            <a:xfrm rot="5400000" flipV="1">
              <a:off x="4549775" y="165100"/>
              <a:ext cx="1588" cy="5465763"/>
            </a:xfrm>
            <a:prstGeom prst="curvedConnector3">
              <a:avLst>
                <a:gd name="adj1" fmla="val -49500014"/>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198" name="Text Box 32"/>
            <p:cNvSpPr txBox="1">
              <a:spLocks noChangeArrowheads="1"/>
            </p:cNvSpPr>
            <p:nvPr/>
          </p:nvSpPr>
          <p:spPr bwMode="auto">
            <a:xfrm>
              <a:off x="3962400" y="2076450"/>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MZ=DZ=1</a:t>
              </a:r>
            </a:p>
          </p:txBody>
        </p:sp>
        <p:sp>
          <p:nvSpPr>
            <p:cNvPr id="7199" name="Text Box 33"/>
            <p:cNvSpPr txBox="1">
              <a:spLocks noChangeArrowheads="1"/>
            </p:cNvSpPr>
            <p:nvPr/>
          </p:nvSpPr>
          <p:spPr bwMode="auto">
            <a:xfrm>
              <a:off x="3886200" y="2686050"/>
              <a:ext cx="1471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MZ=1 / DZ=.5</a:t>
              </a:r>
            </a:p>
          </p:txBody>
        </p:sp>
        <p:cxnSp>
          <p:nvCxnSpPr>
            <p:cNvPr id="7200" name="AutoShape 41"/>
            <p:cNvCxnSpPr>
              <a:cxnSpLocks noChangeShapeType="1"/>
              <a:stCxn id="7176" idx="0"/>
              <a:endCxn id="7176" idx="1"/>
            </p:cNvCxnSpPr>
            <p:nvPr/>
          </p:nvCxnSpPr>
          <p:spPr bwMode="auto">
            <a:xfrm rot="-5400000" flipH="1" flipV="1">
              <a:off x="509588"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1" name="AutoShape 42"/>
            <p:cNvCxnSpPr>
              <a:cxnSpLocks noChangeShapeType="1"/>
              <a:stCxn id="7177" idx="0"/>
              <a:endCxn id="7177" idx="1"/>
            </p:cNvCxnSpPr>
            <p:nvPr/>
          </p:nvCxnSpPr>
          <p:spPr bwMode="auto">
            <a:xfrm rot="-5400000" flipH="1" flipV="1">
              <a:off x="1589088"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2" name="AutoShape 43"/>
            <p:cNvCxnSpPr>
              <a:cxnSpLocks noChangeShapeType="1"/>
              <a:stCxn id="7178" idx="0"/>
              <a:endCxn id="7178" idx="1"/>
            </p:cNvCxnSpPr>
            <p:nvPr/>
          </p:nvCxnSpPr>
          <p:spPr bwMode="auto">
            <a:xfrm rot="-5400000" flipH="1" flipV="1">
              <a:off x="2741613"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3" name="AutoShape 44"/>
            <p:cNvCxnSpPr>
              <a:cxnSpLocks noChangeShapeType="1"/>
              <a:stCxn id="7186" idx="0"/>
              <a:endCxn id="7186" idx="7"/>
            </p:cNvCxnSpPr>
            <p:nvPr/>
          </p:nvCxnSpPr>
          <p:spPr bwMode="auto">
            <a:xfrm rot="5400000" flipV="1">
              <a:off x="6299200"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4" name="AutoShape 45"/>
            <p:cNvCxnSpPr>
              <a:cxnSpLocks noChangeShapeType="1"/>
              <a:stCxn id="7187" idx="0"/>
              <a:endCxn id="7187" idx="7"/>
            </p:cNvCxnSpPr>
            <p:nvPr/>
          </p:nvCxnSpPr>
          <p:spPr bwMode="auto">
            <a:xfrm rot="5400000" flipV="1">
              <a:off x="7378700"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5" name="AutoShape 46"/>
            <p:cNvCxnSpPr>
              <a:cxnSpLocks noChangeShapeType="1"/>
              <a:stCxn id="7188" idx="0"/>
              <a:endCxn id="7188" idx="7"/>
            </p:cNvCxnSpPr>
            <p:nvPr/>
          </p:nvCxnSpPr>
          <p:spPr bwMode="auto">
            <a:xfrm rot="5400000" flipV="1">
              <a:off x="8531225"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206" name="Text Box 47"/>
            <p:cNvSpPr txBox="1">
              <a:spLocks noChangeArrowheads="1"/>
            </p:cNvSpPr>
            <p:nvPr/>
          </p:nvSpPr>
          <p:spPr bwMode="auto">
            <a:xfrm>
              <a:off x="209550" y="25019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7" name="Text Box 48"/>
            <p:cNvSpPr txBox="1">
              <a:spLocks noChangeArrowheads="1"/>
            </p:cNvSpPr>
            <p:nvPr/>
          </p:nvSpPr>
          <p:spPr bwMode="auto">
            <a:xfrm>
              <a:off x="1285875"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8" name="Text Box 49"/>
            <p:cNvSpPr txBox="1">
              <a:spLocks noChangeArrowheads="1"/>
            </p:cNvSpPr>
            <p:nvPr/>
          </p:nvSpPr>
          <p:spPr bwMode="auto">
            <a:xfrm>
              <a:off x="249078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9" name="Text Box 50"/>
            <p:cNvSpPr txBox="1">
              <a:spLocks noChangeArrowheads="1"/>
            </p:cNvSpPr>
            <p:nvPr/>
          </p:nvSpPr>
          <p:spPr bwMode="auto">
            <a:xfrm>
              <a:off x="637063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0" name="Text Box 51"/>
            <p:cNvSpPr txBox="1">
              <a:spLocks noChangeArrowheads="1"/>
            </p:cNvSpPr>
            <p:nvPr/>
          </p:nvSpPr>
          <p:spPr bwMode="auto">
            <a:xfrm>
              <a:off x="7451725"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1" name="Text Box 52"/>
            <p:cNvSpPr txBox="1">
              <a:spLocks noChangeArrowheads="1"/>
            </p:cNvSpPr>
            <p:nvPr/>
          </p:nvSpPr>
          <p:spPr bwMode="auto">
            <a:xfrm>
              <a:off x="8610600"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grpSp>
      <p:sp>
        <p:nvSpPr>
          <p:cNvPr id="3" name="TextBox 2"/>
          <p:cNvSpPr txBox="1"/>
          <p:nvPr/>
        </p:nvSpPr>
        <p:spPr>
          <a:xfrm>
            <a:off x="3640304" y="5013623"/>
            <a:ext cx="5680527" cy="461665"/>
          </a:xfrm>
          <a:prstGeom prst="rect">
            <a:avLst/>
          </a:prstGeom>
          <a:noFill/>
        </p:spPr>
        <p:txBody>
          <a:bodyPr wrap="square" rtlCol="0">
            <a:spAutoFit/>
          </a:bodyPr>
          <a:lstStyle/>
          <a:p>
            <a:r>
              <a:rPr lang="nl-NL" sz="2400" dirty="0" smtClean="0"/>
              <a:t>Equality constraints are nothing new!</a:t>
            </a:r>
            <a:endParaRPr lang="nl-NL" sz="2400" dirty="0"/>
          </a:p>
        </p:txBody>
      </p:sp>
    </p:spTree>
    <p:extLst>
      <p:ext uri="{BB962C8B-B14F-4D97-AF65-F5344CB8AC3E}">
        <p14:creationId xmlns:p14="http://schemas.microsoft.com/office/powerpoint/2010/main" val="42490395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897" y="683394"/>
            <a:ext cx="10342868" cy="5570756"/>
          </a:xfrm>
          <a:prstGeom prst="rect">
            <a:avLst/>
          </a:prstGeom>
          <a:noFill/>
        </p:spPr>
        <p:txBody>
          <a:bodyPr wrap="square" rtlCol="0">
            <a:spAutoFit/>
          </a:bodyPr>
          <a:lstStyle/>
          <a:p>
            <a:r>
              <a:rPr lang="nl-NL" sz="3200" dirty="0" smtClean="0"/>
              <a:t>The linear common factor model: “continuous” indicators (7 point Likert scale is “continuous”)</a:t>
            </a:r>
          </a:p>
          <a:p>
            <a:endParaRPr lang="nl-NL" sz="3200" dirty="0"/>
          </a:p>
          <a:p>
            <a:r>
              <a:rPr lang="nl-NL" sz="3200" dirty="0" smtClean="0"/>
              <a:t>What about ordinal or binary indicators? </a:t>
            </a:r>
          </a:p>
          <a:p>
            <a:endParaRPr lang="nl-NL" sz="3200" dirty="0"/>
          </a:p>
          <a:p>
            <a:r>
              <a:rPr lang="nl-NL" sz="3200" dirty="0" smtClean="0"/>
              <a:t>Linear regression model is key ingredient in the linear factor model</a:t>
            </a:r>
          </a:p>
          <a:p>
            <a:endParaRPr lang="nl-NL" sz="3200" dirty="0"/>
          </a:p>
          <a:p>
            <a:r>
              <a:rPr lang="nl-NL" sz="3200" dirty="0" smtClean="0"/>
              <a:t>Logistic or probit regression is a key ingredient in ordinal or discrete factor analysis.</a:t>
            </a:r>
          </a:p>
          <a:p>
            <a:endParaRPr lang="nl-NL" dirty="0"/>
          </a:p>
          <a:p>
            <a:r>
              <a:rPr lang="nl-NL" dirty="0" smtClean="0"/>
              <a:t> </a:t>
            </a:r>
          </a:p>
        </p:txBody>
      </p:sp>
    </p:spTree>
    <p:extLst>
      <p:ext uri="{BB962C8B-B14F-4D97-AF65-F5344CB8AC3E}">
        <p14:creationId xmlns:p14="http://schemas.microsoft.com/office/powerpoint/2010/main" val="31147132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00933" y="640111"/>
            <a:ext cx="10685240" cy="4893647"/>
            <a:chOff x="-101929" y="1990215"/>
            <a:chExt cx="10685240" cy="4893647"/>
          </a:xfrm>
        </p:grpSpPr>
        <p:sp>
          <p:nvSpPr>
            <p:cNvPr id="117774" name="Text Box 14"/>
            <p:cNvSpPr txBox="1">
              <a:spLocks noChangeArrowheads="1"/>
            </p:cNvSpPr>
            <p:nvPr/>
          </p:nvSpPr>
          <p:spPr bwMode="auto">
            <a:xfrm>
              <a:off x="-101929" y="1990215"/>
              <a:ext cx="10685240" cy="4893647"/>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t>The model for the Y</a:t>
              </a:r>
              <a:r>
                <a:rPr lang="en-US" sz="2400" baseline="-25000" dirty="0"/>
                <a:t>i</a:t>
              </a:r>
              <a:r>
                <a:rPr lang="en-US" sz="2400" dirty="0"/>
                <a:t> = </a:t>
              </a:r>
              <a:r>
                <a:rPr lang="en-US" sz="2400" dirty="0">
                  <a:solidFill>
                    <a:srgbClr val="FF0000"/>
                  </a:solidFill>
                </a:rPr>
                <a:t>b0</a:t>
              </a:r>
              <a:r>
                <a:rPr lang="en-US" sz="2400" dirty="0"/>
                <a:t> + </a:t>
              </a:r>
              <a:r>
                <a:rPr lang="en-US" sz="2400" dirty="0">
                  <a:solidFill>
                    <a:srgbClr val="FF0000"/>
                  </a:solidFill>
                </a:rPr>
                <a:t>b1</a:t>
              </a:r>
              <a:r>
                <a:rPr lang="en-US" sz="2400" dirty="0"/>
                <a:t>*X</a:t>
              </a:r>
              <a:r>
                <a:rPr lang="en-US" sz="2400" baseline="-25000" dirty="0"/>
                <a:t>i</a:t>
              </a:r>
              <a:r>
                <a:rPr lang="en-US" sz="2400" dirty="0"/>
                <a:t> + </a:t>
              </a:r>
              <a:r>
                <a:rPr lang="en-US" sz="2400" dirty="0" err="1"/>
                <a:t>e</a:t>
              </a:r>
              <a:r>
                <a:rPr lang="en-US" sz="2400" baseline="-25000" dirty="0" err="1"/>
                <a:t>i</a:t>
              </a:r>
              <a:r>
                <a:rPr lang="en-US" sz="2400" baseline="-25000" dirty="0"/>
                <a:t> </a:t>
              </a:r>
            </a:p>
            <a:p>
              <a:r>
                <a:rPr lang="en-US" sz="2400" dirty="0" smtClean="0"/>
                <a:t> </a:t>
              </a:r>
            </a:p>
            <a:p>
              <a:r>
                <a:rPr lang="en-US" sz="2400" dirty="0" smtClean="0"/>
                <a:t>E[Y|X=x˚]  = </a:t>
              </a:r>
              <a:r>
                <a:rPr lang="en-US" sz="2400" dirty="0">
                  <a:solidFill>
                    <a:srgbClr val="FF0000"/>
                  </a:solidFill>
                </a:rPr>
                <a:t>b0</a:t>
              </a:r>
              <a:r>
                <a:rPr lang="en-US" sz="2400" dirty="0"/>
                <a:t> + </a:t>
              </a:r>
              <a:r>
                <a:rPr lang="en-US" sz="2400" dirty="0" smtClean="0">
                  <a:solidFill>
                    <a:srgbClr val="FF0000"/>
                  </a:solidFill>
                </a:rPr>
                <a:t>b1</a:t>
              </a:r>
              <a:r>
                <a:rPr lang="en-US" sz="2400" dirty="0" smtClean="0"/>
                <a:t>*</a:t>
              </a:r>
              <a:r>
                <a:rPr lang="en-US" sz="2400" dirty="0"/>
                <a:t>x˚ </a:t>
              </a:r>
              <a:endParaRPr lang="en-US" sz="2400" dirty="0" smtClean="0"/>
            </a:p>
            <a:p>
              <a:endParaRPr lang="en-US" sz="2400" dirty="0" smtClean="0"/>
            </a:p>
            <a:p>
              <a:r>
                <a:rPr lang="en-US" sz="2400" dirty="0" err="1" smtClean="0"/>
                <a:t>Logit</a:t>
              </a:r>
              <a:r>
                <a:rPr lang="en-US" sz="2400" dirty="0" smtClean="0"/>
                <a:t>:</a:t>
              </a:r>
              <a:endParaRPr lang="en-US" sz="2400" dirty="0"/>
            </a:p>
            <a:p>
              <a:r>
                <a:rPr lang="en-US" sz="2400" dirty="0" smtClean="0"/>
                <a:t>E[Z|X=x˚] = </a:t>
              </a:r>
              <a:r>
                <a:rPr lang="en-US" sz="2400" dirty="0" err="1" smtClean="0"/>
                <a:t>Prob</a:t>
              </a:r>
              <a:r>
                <a:rPr lang="en-US" sz="2400" dirty="0" smtClean="0"/>
                <a:t>(Z=0|</a:t>
              </a:r>
              <a:r>
                <a:rPr lang="en-US" sz="2400" dirty="0"/>
                <a:t>X=x˚</a:t>
              </a:r>
              <a:r>
                <a:rPr lang="en-US" sz="2400" dirty="0" smtClean="0"/>
                <a:t>) = </a:t>
              </a:r>
              <a:r>
                <a:rPr lang="en-US" sz="2400" dirty="0" err="1" smtClean="0"/>
                <a:t>exp</a:t>
              </a:r>
              <a:r>
                <a:rPr lang="en-US" sz="2400" dirty="0" smtClean="0"/>
                <a:t>(b0 + b1*x˚) / {1 + </a:t>
              </a:r>
              <a:r>
                <a:rPr lang="en-US" sz="2400" dirty="0" err="1" smtClean="0"/>
                <a:t>exp</a:t>
              </a:r>
              <a:r>
                <a:rPr lang="en-US" sz="2400" dirty="0" smtClean="0"/>
                <a:t>(b0 </a:t>
              </a:r>
              <a:r>
                <a:rPr lang="en-US" sz="2400" dirty="0"/>
                <a:t>+ b1*x</a:t>
              </a:r>
              <a:r>
                <a:rPr lang="en-US" sz="2400" dirty="0" smtClean="0"/>
                <a:t>˚)}</a:t>
              </a:r>
              <a:endParaRPr lang="nl-NL" sz="2400" dirty="0"/>
            </a:p>
            <a:p>
              <a:endParaRPr lang="nl-NL" sz="2400" dirty="0" smtClean="0"/>
            </a:p>
            <a:p>
              <a:r>
                <a:rPr lang="nl-NL" sz="2400" dirty="0" smtClean="0"/>
                <a:t>Probit: </a:t>
              </a:r>
            </a:p>
            <a:p>
              <a:r>
                <a:rPr lang="en-US" sz="2400" dirty="0"/>
                <a:t>E[Z|X=x˚] = </a:t>
              </a:r>
              <a:r>
                <a:rPr lang="en-US" sz="2400" dirty="0" err="1"/>
                <a:t>Prob</a:t>
              </a:r>
              <a:r>
                <a:rPr lang="en-US" sz="2400" dirty="0"/>
                <a:t>(Z=0|X=x˚) </a:t>
              </a:r>
              <a:r>
                <a:rPr lang="en-US" sz="2400" dirty="0" smtClean="0"/>
                <a:t>= </a:t>
              </a:r>
              <a:r>
                <a:rPr lang="en-US" sz="2400" dirty="0" smtClean="0">
                  <a:latin typeface="Symbol" panose="05050102010706020507" pitchFamily="18" charset="2"/>
                </a:rPr>
                <a:t>F</a:t>
              </a:r>
              <a:r>
                <a:rPr lang="en-US" sz="2400" dirty="0" smtClean="0"/>
                <a:t>(b0 </a:t>
              </a:r>
              <a:r>
                <a:rPr lang="en-US" sz="2400" dirty="0"/>
                <a:t>+ b1*x˚</a:t>
              </a:r>
              <a:r>
                <a:rPr lang="en-US" sz="2400" dirty="0" smtClean="0"/>
                <a:t>),    </a:t>
              </a:r>
              <a:r>
                <a:rPr lang="en-US" sz="2400" dirty="0" smtClean="0">
                  <a:latin typeface="Symbol" panose="05050102010706020507" pitchFamily="18" charset="2"/>
                </a:rPr>
                <a:t>F</a:t>
              </a:r>
              <a:r>
                <a:rPr lang="en-US" sz="2400" dirty="0" smtClean="0"/>
                <a:t>(.) cumulative </a:t>
              </a:r>
              <a:r>
                <a:rPr lang="en-US" sz="2400" dirty="0" err="1" smtClean="0"/>
                <a:t>st.</a:t>
              </a:r>
              <a:r>
                <a:rPr lang="en-US" sz="2400" dirty="0" smtClean="0"/>
                <a:t> normal distribution </a:t>
              </a:r>
              <a:r>
                <a:rPr lang="nl-NL" sz="2400" dirty="0" smtClean="0"/>
                <a:t> </a:t>
              </a:r>
              <a:endParaRPr lang="nl-NL" sz="2400" dirty="0"/>
            </a:p>
            <a:p>
              <a:endParaRPr lang="nl-NL" sz="2400" dirty="0" smtClean="0"/>
            </a:p>
            <a:p>
              <a:r>
                <a:rPr lang="nl-NL" sz="2400" dirty="0" smtClean="0"/>
                <a:t>Replace X, observed predictor, but </a:t>
              </a:r>
              <a:r>
                <a:rPr lang="nl-NL" sz="2400" dirty="0" smtClean="0">
                  <a:latin typeface="Symbol" panose="05050102010706020507" pitchFamily="18" charset="2"/>
                </a:rPr>
                <a:t>h</a:t>
              </a:r>
              <a:r>
                <a:rPr lang="nl-NL" sz="2400" dirty="0" smtClean="0"/>
                <a:t>, the common factor.</a:t>
              </a:r>
              <a:endParaRPr lang="nl-NL" sz="2400" dirty="0"/>
            </a:p>
            <a:p>
              <a:endParaRPr lang="nl-NL" sz="2400" dirty="0"/>
            </a:p>
            <a:p>
              <a:endParaRPr lang="nl-NL" sz="2400" dirty="0"/>
            </a:p>
          </p:txBody>
        </p:sp>
        <p:sp>
          <p:nvSpPr>
            <p:cNvPr id="2" name="Oval 1"/>
            <p:cNvSpPr/>
            <p:nvPr/>
          </p:nvSpPr>
          <p:spPr>
            <a:xfrm>
              <a:off x="5295900" y="5474208"/>
              <a:ext cx="1738884" cy="59740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Tree>
    <p:extLst>
      <p:ext uri="{BB962C8B-B14F-4D97-AF65-F5344CB8AC3E}">
        <p14:creationId xmlns:p14="http://schemas.microsoft.com/office/powerpoint/2010/main" val="715968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nummer 3"/>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403306-D882-429A-8C2E-3B2B4164A55C}" type="slidenum">
              <a:rPr lang="nl-NL"/>
              <a:pPr eaLnBrk="1" hangingPunct="1"/>
              <a:t>5</a:t>
            </a:fld>
            <a:endParaRPr lang="nl-NL"/>
          </a:p>
        </p:txBody>
      </p:sp>
      <p:pic>
        <p:nvPicPr>
          <p:cNvPr id="1536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216" y="188913"/>
            <a:ext cx="5327904" cy="5318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498" y="569515"/>
            <a:ext cx="4777422" cy="476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Text Box 9"/>
          <p:cNvSpPr txBox="1">
            <a:spLocks noChangeArrowheads="1"/>
          </p:cNvSpPr>
          <p:nvPr/>
        </p:nvSpPr>
        <p:spPr bwMode="auto">
          <a:xfrm>
            <a:off x="1577023" y="5380641"/>
            <a:ext cx="8931275"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sz="2800" dirty="0"/>
              <a:t>Distributional assumption in linear regression concerns </a:t>
            </a:r>
          </a:p>
          <a:p>
            <a:pPr eaLnBrk="1" hangingPunct="1"/>
            <a:r>
              <a:rPr lang="nl-NL" sz="2800" dirty="0"/>
              <a:t>the y's </a:t>
            </a:r>
            <a:r>
              <a:rPr lang="nl-NL" sz="2800" u="sng" dirty="0"/>
              <a:t>given (conditional on)</a:t>
            </a:r>
            <a:r>
              <a:rPr lang="nl-NL" sz="2800" dirty="0"/>
              <a:t> a fixed value of x (</a:t>
            </a:r>
            <a:r>
              <a:rPr lang="en-US" sz="2800" dirty="0"/>
              <a:t>x•</a:t>
            </a:r>
            <a:r>
              <a:rPr lang="nl-NL" sz="2800" dirty="0" smtClean="0"/>
              <a:t>).</a:t>
            </a:r>
          </a:p>
          <a:p>
            <a:pPr eaLnBrk="1" hangingPunct="1"/>
            <a:r>
              <a:rPr lang="en-US" sz="2800" dirty="0" smtClean="0"/>
              <a:t>Two important aspects: Linearity, </a:t>
            </a:r>
            <a:r>
              <a:rPr lang="en-US" sz="2800" dirty="0" err="1" smtClean="0"/>
              <a:t>Homoskasticity</a:t>
            </a:r>
            <a:endParaRPr lang="nl-NL" sz="2800" dirty="0"/>
          </a:p>
          <a:p>
            <a:pPr eaLnBrk="1" hangingPunct="1"/>
            <a:r>
              <a:rPr lang="nl-NL" dirty="0" smtClean="0"/>
              <a:t> </a:t>
            </a:r>
            <a:endParaRPr lang="en-US" dirty="0"/>
          </a:p>
        </p:txBody>
      </p:sp>
    </p:spTree>
    <p:extLst>
      <p:ext uri="{BB962C8B-B14F-4D97-AF65-F5344CB8AC3E}">
        <p14:creationId xmlns:p14="http://schemas.microsoft.com/office/powerpoint/2010/main" val="23788010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65709" y="774081"/>
            <a:ext cx="4895850" cy="4886325"/>
          </a:xfrm>
          <a:prstGeom prst="rect">
            <a:avLst/>
          </a:prstGeom>
        </p:spPr>
      </p:pic>
      <p:sp>
        <p:nvSpPr>
          <p:cNvPr id="3" name="TextBox 2"/>
          <p:cNvSpPr txBox="1"/>
          <p:nvPr/>
        </p:nvSpPr>
        <p:spPr>
          <a:xfrm>
            <a:off x="5174390" y="5291074"/>
            <a:ext cx="3225242" cy="369332"/>
          </a:xfrm>
          <a:prstGeom prst="rect">
            <a:avLst/>
          </a:prstGeom>
          <a:noFill/>
        </p:spPr>
        <p:txBody>
          <a:bodyPr wrap="none" rtlCol="0">
            <a:spAutoFit/>
          </a:bodyPr>
          <a:lstStyle/>
          <a:p>
            <a:r>
              <a:rPr lang="nl-NL" dirty="0" smtClean="0"/>
              <a:t>The common factor Extraversion</a:t>
            </a:r>
            <a:endParaRPr lang="nl-NL" dirty="0"/>
          </a:p>
        </p:txBody>
      </p:sp>
      <p:sp>
        <p:nvSpPr>
          <p:cNvPr id="4" name="TextBox 3"/>
          <p:cNvSpPr txBox="1"/>
          <p:nvPr/>
        </p:nvSpPr>
        <p:spPr>
          <a:xfrm rot="16200000">
            <a:off x="1971494" y="2820203"/>
            <a:ext cx="3619099" cy="369332"/>
          </a:xfrm>
          <a:prstGeom prst="rect">
            <a:avLst/>
          </a:prstGeom>
          <a:noFill/>
        </p:spPr>
        <p:txBody>
          <a:bodyPr wrap="square" rtlCol="0">
            <a:spAutoFit/>
          </a:bodyPr>
          <a:lstStyle/>
          <a:p>
            <a:r>
              <a:rPr lang="nl-NL" dirty="0" smtClean="0"/>
              <a:t>The probability of</a:t>
            </a:r>
            <a:r>
              <a:rPr lang="nl-NL" dirty="0"/>
              <a:t> </a:t>
            </a:r>
            <a:r>
              <a:rPr lang="nl-NL" dirty="0" smtClean="0"/>
              <a:t>endorsement </a:t>
            </a:r>
            <a:endParaRPr lang="nl-NL" dirty="0"/>
          </a:p>
        </p:txBody>
      </p:sp>
      <p:sp>
        <p:nvSpPr>
          <p:cNvPr id="5" name="Rectangle 4"/>
          <p:cNvSpPr/>
          <p:nvPr/>
        </p:nvSpPr>
        <p:spPr>
          <a:xfrm>
            <a:off x="1836727" y="1876927"/>
            <a:ext cx="1585562" cy="369332"/>
          </a:xfrm>
          <a:prstGeom prst="rect">
            <a:avLst/>
          </a:prstGeom>
        </p:spPr>
        <p:txBody>
          <a:bodyPr wrap="none">
            <a:spAutoFit/>
          </a:bodyPr>
          <a:lstStyle/>
          <a:p>
            <a:r>
              <a:rPr lang="en-US" dirty="0" err="1" smtClean="0"/>
              <a:t>Prob</a:t>
            </a:r>
            <a:r>
              <a:rPr lang="en-US" dirty="0" smtClean="0"/>
              <a:t>(</a:t>
            </a:r>
            <a:r>
              <a:rPr lang="en-US" dirty="0" err="1" smtClean="0"/>
              <a:t>yes|X</a:t>
            </a:r>
            <a:r>
              <a:rPr lang="en-US" dirty="0" smtClean="0"/>
              <a:t>=x</a:t>
            </a:r>
            <a:r>
              <a:rPr lang="en-US" dirty="0"/>
              <a:t>˚)</a:t>
            </a:r>
            <a:endParaRPr lang="nl-NL" dirty="0"/>
          </a:p>
        </p:txBody>
      </p:sp>
      <p:sp>
        <p:nvSpPr>
          <p:cNvPr id="6" name="TextBox 5"/>
          <p:cNvSpPr txBox="1"/>
          <p:nvPr/>
        </p:nvSpPr>
        <p:spPr>
          <a:xfrm>
            <a:off x="4803006" y="856648"/>
            <a:ext cx="3316742" cy="369332"/>
          </a:xfrm>
          <a:prstGeom prst="rect">
            <a:avLst/>
          </a:prstGeom>
          <a:noFill/>
        </p:spPr>
        <p:txBody>
          <a:bodyPr wrap="none" rtlCol="0">
            <a:spAutoFit/>
          </a:bodyPr>
          <a:lstStyle/>
          <a:p>
            <a:r>
              <a:rPr lang="nl-NL" dirty="0" smtClean="0"/>
              <a:t>Do you like to go to parties? (y/n)</a:t>
            </a:r>
            <a:endParaRPr lang="nl-NL" dirty="0"/>
          </a:p>
        </p:txBody>
      </p:sp>
    </p:spTree>
    <p:extLst>
      <p:ext uri="{BB962C8B-B14F-4D97-AF65-F5344CB8AC3E}">
        <p14:creationId xmlns:p14="http://schemas.microsoft.com/office/powerpoint/2010/main" val="3242242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524000" y="1"/>
            <a:ext cx="4237038" cy="695325"/>
          </a:xfrm>
          <a:prstGeom prst="rect">
            <a:avLst/>
          </a:prstGeom>
          <a:solidFill>
            <a:schemeClr val="bg1"/>
          </a:solidFill>
          <a:ln w="9525">
            <a:solidFill>
              <a:schemeClr val="bg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nl-NL">
              <a:solidFill>
                <a:srgbClr val="FFFFFF"/>
              </a:solidFill>
            </a:endParaRPr>
          </a:p>
        </p:txBody>
      </p:sp>
      <p:grpSp>
        <p:nvGrpSpPr>
          <p:cNvPr id="7175" name="Group 44"/>
          <p:cNvGrpSpPr>
            <a:grpSpLocks/>
          </p:cNvGrpSpPr>
          <p:nvPr/>
        </p:nvGrpSpPr>
        <p:grpSpPr bwMode="auto">
          <a:xfrm>
            <a:off x="1945306" y="695326"/>
            <a:ext cx="8701088" cy="3714750"/>
            <a:chOff x="209550" y="2076450"/>
            <a:chExt cx="8701088" cy="3714750"/>
          </a:xfrm>
        </p:grpSpPr>
        <p:sp>
          <p:nvSpPr>
            <p:cNvPr id="7176" name="Oval 9"/>
            <p:cNvSpPr>
              <a:spLocks noChangeArrowheads="1"/>
            </p:cNvSpPr>
            <p:nvPr/>
          </p:nvSpPr>
          <p:spPr bwMode="auto">
            <a:xfrm>
              <a:off x="280988"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77" name="Oval 10"/>
            <p:cNvSpPr>
              <a:spLocks noChangeArrowheads="1"/>
            </p:cNvSpPr>
            <p:nvPr/>
          </p:nvSpPr>
          <p:spPr bwMode="auto">
            <a:xfrm>
              <a:off x="1360488"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78" name="Oval 11"/>
            <p:cNvSpPr>
              <a:spLocks noChangeArrowheads="1"/>
            </p:cNvSpPr>
            <p:nvPr/>
          </p:nvSpPr>
          <p:spPr bwMode="auto">
            <a:xfrm>
              <a:off x="2513013"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79" name="Rectangle 12"/>
            <p:cNvSpPr>
              <a:spLocks noChangeArrowheads="1"/>
            </p:cNvSpPr>
            <p:nvPr/>
          </p:nvSpPr>
          <p:spPr bwMode="auto">
            <a:xfrm>
              <a:off x="1366838"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T1</a:t>
              </a:r>
            </a:p>
          </p:txBody>
        </p:sp>
        <p:cxnSp>
          <p:nvCxnSpPr>
            <p:cNvPr id="7180" name="AutoShape 13"/>
            <p:cNvCxnSpPr>
              <a:cxnSpLocks noChangeShapeType="1"/>
              <a:stCxn id="7177" idx="4"/>
              <a:endCxn id="7179" idx="0"/>
            </p:cNvCxnSpPr>
            <p:nvPr/>
          </p:nvCxnSpPr>
          <p:spPr bwMode="auto">
            <a:xfrm>
              <a:off x="1817688"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1" name="AutoShape 14"/>
            <p:cNvCxnSpPr>
              <a:cxnSpLocks noChangeShapeType="1"/>
              <a:stCxn id="7178" idx="4"/>
              <a:endCxn id="7179" idx="0"/>
            </p:cNvCxnSpPr>
            <p:nvPr/>
          </p:nvCxnSpPr>
          <p:spPr bwMode="auto">
            <a:xfrm flipH="1">
              <a:off x="1824038"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82" name="AutoShape 15"/>
            <p:cNvCxnSpPr>
              <a:cxnSpLocks noChangeShapeType="1"/>
              <a:stCxn id="7176" idx="4"/>
              <a:endCxn id="7179" idx="0"/>
            </p:cNvCxnSpPr>
            <p:nvPr/>
          </p:nvCxnSpPr>
          <p:spPr bwMode="auto">
            <a:xfrm>
              <a:off x="738188"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83" name="Text Box 17"/>
            <p:cNvSpPr txBox="1">
              <a:spLocks noChangeArrowheads="1"/>
            </p:cNvSpPr>
            <p:nvPr/>
          </p:nvSpPr>
          <p:spPr bwMode="auto">
            <a:xfrm>
              <a:off x="831850" y="4035425"/>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84" name="Text Box 18"/>
            <p:cNvSpPr txBox="1">
              <a:spLocks noChangeArrowheads="1"/>
            </p:cNvSpPr>
            <p:nvPr/>
          </p:nvSpPr>
          <p:spPr bwMode="auto">
            <a:xfrm>
              <a:off x="2127250" y="4040188"/>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85" name="Text Box 19"/>
            <p:cNvSpPr txBox="1">
              <a:spLocks noChangeArrowheads="1"/>
            </p:cNvSpPr>
            <p:nvPr/>
          </p:nvSpPr>
          <p:spPr bwMode="auto">
            <a:xfrm>
              <a:off x="1441450" y="3963988"/>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sp>
          <p:nvSpPr>
            <p:cNvPr id="7186" name="Oval 20"/>
            <p:cNvSpPr>
              <a:spLocks noChangeArrowheads="1"/>
            </p:cNvSpPr>
            <p:nvPr/>
          </p:nvSpPr>
          <p:spPr bwMode="auto">
            <a:xfrm>
              <a:off x="5746750"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A</a:t>
              </a:r>
            </a:p>
          </p:txBody>
        </p:sp>
        <p:sp>
          <p:nvSpPr>
            <p:cNvPr id="7187" name="Oval 21"/>
            <p:cNvSpPr>
              <a:spLocks noChangeArrowheads="1"/>
            </p:cNvSpPr>
            <p:nvPr/>
          </p:nvSpPr>
          <p:spPr bwMode="auto">
            <a:xfrm>
              <a:off x="6826250" y="2897188"/>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C</a:t>
              </a:r>
            </a:p>
          </p:txBody>
        </p:sp>
        <p:sp>
          <p:nvSpPr>
            <p:cNvPr id="7188" name="Oval 22"/>
            <p:cNvSpPr>
              <a:spLocks noChangeArrowheads="1"/>
            </p:cNvSpPr>
            <p:nvPr/>
          </p:nvSpPr>
          <p:spPr bwMode="auto">
            <a:xfrm>
              <a:off x="7978775" y="2887663"/>
              <a:ext cx="914400" cy="914400"/>
            </a:xfrm>
            <a:prstGeom prst="ellipse">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400" b="1"/>
                <a:t>E</a:t>
              </a:r>
            </a:p>
          </p:txBody>
        </p:sp>
        <p:sp>
          <p:nvSpPr>
            <p:cNvPr id="7189" name="Rectangle 23"/>
            <p:cNvSpPr>
              <a:spLocks noChangeArrowheads="1"/>
            </p:cNvSpPr>
            <p:nvPr/>
          </p:nvSpPr>
          <p:spPr bwMode="auto">
            <a:xfrm>
              <a:off x="6832600" y="4876800"/>
              <a:ext cx="914400" cy="914400"/>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nl-NL" sz="2000" b="1"/>
                <a:t>T2</a:t>
              </a:r>
            </a:p>
          </p:txBody>
        </p:sp>
        <p:cxnSp>
          <p:nvCxnSpPr>
            <p:cNvPr id="7190" name="AutoShape 24"/>
            <p:cNvCxnSpPr>
              <a:cxnSpLocks noChangeShapeType="1"/>
              <a:stCxn id="7187" idx="4"/>
              <a:endCxn id="7189" idx="0"/>
            </p:cNvCxnSpPr>
            <p:nvPr/>
          </p:nvCxnSpPr>
          <p:spPr bwMode="auto">
            <a:xfrm>
              <a:off x="7283450" y="3811588"/>
              <a:ext cx="6350" cy="1065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1" name="AutoShape 25"/>
            <p:cNvCxnSpPr>
              <a:cxnSpLocks noChangeShapeType="1"/>
              <a:stCxn id="7188" idx="4"/>
              <a:endCxn id="7189" idx="0"/>
            </p:cNvCxnSpPr>
            <p:nvPr/>
          </p:nvCxnSpPr>
          <p:spPr bwMode="auto">
            <a:xfrm flipH="1">
              <a:off x="7289800" y="3802063"/>
              <a:ext cx="1146175"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92" name="AutoShape 26"/>
            <p:cNvCxnSpPr>
              <a:cxnSpLocks noChangeShapeType="1"/>
              <a:stCxn id="7186" idx="4"/>
              <a:endCxn id="7189" idx="0"/>
            </p:cNvCxnSpPr>
            <p:nvPr/>
          </p:nvCxnSpPr>
          <p:spPr bwMode="auto">
            <a:xfrm>
              <a:off x="6203950" y="3802063"/>
              <a:ext cx="1085850" cy="10747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193" name="Text Box 27"/>
            <p:cNvSpPr txBox="1">
              <a:spLocks noChangeArrowheads="1"/>
            </p:cNvSpPr>
            <p:nvPr/>
          </p:nvSpPr>
          <p:spPr bwMode="auto">
            <a:xfrm>
              <a:off x="6215063" y="4146550"/>
              <a:ext cx="296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a</a:t>
              </a:r>
              <a:endParaRPr lang="nl-NL" b="1">
                <a:solidFill>
                  <a:srgbClr val="F9353A"/>
                </a:solidFill>
              </a:endParaRPr>
            </a:p>
          </p:txBody>
        </p:sp>
        <p:sp>
          <p:nvSpPr>
            <p:cNvPr id="7194" name="Text Box 28"/>
            <p:cNvSpPr txBox="1">
              <a:spLocks noChangeArrowheads="1"/>
            </p:cNvSpPr>
            <p:nvPr/>
          </p:nvSpPr>
          <p:spPr bwMode="auto">
            <a:xfrm>
              <a:off x="7585075" y="4144963"/>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e</a:t>
              </a:r>
              <a:endParaRPr lang="nl-NL" b="1">
                <a:solidFill>
                  <a:srgbClr val="F9353A"/>
                </a:solidFill>
              </a:endParaRPr>
            </a:p>
          </p:txBody>
        </p:sp>
        <p:sp>
          <p:nvSpPr>
            <p:cNvPr id="7195" name="Text Box 29"/>
            <p:cNvSpPr txBox="1">
              <a:spLocks noChangeArrowheads="1"/>
            </p:cNvSpPr>
            <p:nvPr/>
          </p:nvSpPr>
          <p:spPr bwMode="auto">
            <a:xfrm>
              <a:off x="6972300" y="3962400"/>
              <a:ext cx="27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c</a:t>
              </a:r>
            </a:p>
          </p:txBody>
        </p:sp>
        <p:cxnSp>
          <p:nvCxnSpPr>
            <p:cNvPr id="7196" name="AutoShape 30"/>
            <p:cNvCxnSpPr>
              <a:cxnSpLocks noChangeShapeType="1"/>
              <a:stCxn id="7178" idx="0"/>
              <a:endCxn id="7186" idx="0"/>
            </p:cNvCxnSpPr>
            <p:nvPr/>
          </p:nvCxnSpPr>
          <p:spPr bwMode="auto">
            <a:xfrm rot="5400000" flipV="1">
              <a:off x="4586288" y="1271587"/>
              <a:ext cx="1588" cy="3233738"/>
            </a:xfrm>
            <a:prstGeom prst="curvedConnector3">
              <a:avLst>
                <a:gd name="adj1" fmla="val -14400005"/>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97" name="AutoShape 31"/>
            <p:cNvCxnSpPr>
              <a:cxnSpLocks noChangeShapeType="1"/>
              <a:stCxn id="7177" idx="0"/>
              <a:endCxn id="7187" idx="0"/>
            </p:cNvCxnSpPr>
            <p:nvPr/>
          </p:nvCxnSpPr>
          <p:spPr bwMode="auto">
            <a:xfrm rot="5400000" flipV="1">
              <a:off x="4549775" y="165100"/>
              <a:ext cx="1588" cy="5465763"/>
            </a:xfrm>
            <a:prstGeom prst="curvedConnector3">
              <a:avLst>
                <a:gd name="adj1" fmla="val -49500014"/>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198" name="Text Box 32"/>
            <p:cNvSpPr txBox="1">
              <a:spLocks noChangeArrowheads="1"/>
            </p:cNvSpPr>
            <p:nvPr/>
          </p:nvSpPr>
          <p:spPr bwMode="auto">
            <a:xfrm>
              <a:off x="3962400" y="2076450"/>
              <a:ext cx="109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MZ=DZ=1</a:t>
              </a:r>
            </a:p>
          </p:txBody>
        </p:sp>
        <p:sp>
          <p:nvSpPr>
            <p:cNvPr id="7199" name="Text Box 33"/>
            <p:cNvSpPr txBox="1">
              <a:spLocks noChangeArrowheads="1"/>
            </p:cNvSpPr>
            <p:nvPr/>
          </p:nvSpPr>
          <p:spPr bwMode="auto">
            <a:xfrm>
              <a:off x="3886200" y="2686050"/>
              <a:ext cx="14716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nl-NL" b="1"/>
                <a:t>MZ=1 / DZ=.5</a:t>
              </a:r>
            </a:p>
          </p:txBody>
        </p:sp>
        <p:cxnSp>
          <p:nvCxnSpPr>
            <p:cNvPr id="7200" name="AutoShape 41"/>
            <p:cNvCxnSpPr>
              <a:cxnSpLocks noChangeShapeType="1"/>
              <a:stCxn id="7176" idx="0"/>
              <a:endCxn id="7176" idx="1"/>
            </p:cNvCxnSpPr>
            <p:nvPr/>
          </p:nvCxnSpPr>
          <p:spPr bwMode="auto">
            <a:xfrm rot="-5400000" flipH="1" flipV="1">
              <a:off x="509588"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1" name="AutoShape 42"/>
            <p:cNvCxnSpPr>
              <a:cxnSpLocks noChangeShapeType="1"/>
              <a:stCxn id="7177" idx="0"/>
              <a:endCxn id="7177" idx="1"/>
            </p:cNvCxnSpPr>
            <p:nvPr/>
          </p:nvCxnSpPr>
          <p:spPr bwMode="auto">
            <a:xfrm rot="-5400000" flipH="1" flipV="1">
              <a:off x="1589088"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2" name="AutoShape 43"/>
            <p:cNvCxnSpPr>
              <a:cxnSpLocks noChangeShapeType="1"/>
              <a:stCxn id="7178" idx="0"/>
              <a:endCxn id="7178" idx="1"/>
            </p:cNvCxnSpPr>
            <p:nvPr/>
          </p:nvCxnSpPr>
          <p:spPr bwMode="auto">
            <a:xfrm rot="-5400000" flipH="1" flipV="1">
              <a:off x="2741613"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3" name="AutoShape 44"/>
            <p:cNvCxnSpPr>
              <a:cxnSpLocks noChangeShapeType="1"/>
              <a:stCxn id="7186" idx="0"/>
              <a:endCxn id="7186" idx="7"/>
            </p:cNvCxnSpPr>
            <p:nvPr/>
          </p:nvCxnSpPr>
          <p:spPr bwMode="auto">
            <a:xfrm rot="5400000" flipV="1">
              <a:off x="6299200"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4" name="AutoShape 45"/>
            <p:cNvCxnSpPr>
              <a:cxnSpLocks noChangeShapeType="1"/>
              <a:stCxn id="7187" idx="0"/>
              <a:endCxn id="7187" idx="7"/>
            </p:cNvCxnSpPr>
            <p:nvPr/>
          </p:nvCxnSpPr>
          <p:spPr bwMode="auto">
            <a:xfrm rot="5400000" flipV="1">
              <a:off x="7378700" y="2801937"/>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205" name="AutoShape 46"/>
            <p:cNvCxnSpPr>
              <a:cxnSpLocks noChangeShapeType="1"/>
              <a:stCxn id="7188" idx="0"/>
              <a:endCxn id="7188" idx="7"/>
            </p:cNvCxnSpPr>
            <p:nvPr/>
          </p:nvCxnSpPr>
          <p:spPr bwMode="auto">
            <a:xfrm rot="5400000" flipV="1">
              <a:off x="8531225" y="2792412"/>
              <a:ext cx="133350" cy="323850"/>
            </a:xfrm>
            <a:prstGeom prst="curvedConnector3">
              <a:avLst>
                <a:gd name="adj1" fmla="val -17143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206" name="Text Box 47"/>
            <p:cNvSpPr txBox="1">
              <a:spLocks noChangeArrowheads="1"/>
            </p:cNvSpPr>
            <p:nvPr/>
          </p:nvSpPr>
          <p:spPr bwMode="auto">
            <a:xfrm>
              <a:off x="209550" y="25019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7" name="Text Box 48"/>
            <p:cNvSpPr txBox="1">
              <a:spLocks noChangeArrowheads="1"/>
            </p:cNvSpPr>
            <p:nvPr/>
          </p:nvSpPr>
          <p:spPr bwMode="auto">
            <a:xfrm>
              <a:off x="1285875"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8" name="Text Box 49"/>
            <p:cNvSpPr txBox="1">
              <a:spLocks noChangeArrowheads="1"/>
            </p:cNvSpPr>
            <p:nvPr/>
          </p:nvSpPr>
          <p:spPr bwMode="auto">
            <a:xfrm>
              <a:off x="249078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09" name="Text Box 50"/>
            <p:cNvSpPr txBox="1">
              <a:spLocks noChangeArrowheads="1"/>
            </p:cNvSpPr>
            <p:nvPr/>
          </p:nvSpPr>
          <p:spPr bwMode="auto">
            <a:xfrm>
              <a:off x="6370638"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0" name="Text Box 51"/>
            <p:cNvSpPr txBox="1">
              <a:spLocks noChangeArrowheads="1"/>
            </p:cNvSpPr>
            <p:nvPr/>
          </p:nvSpPr>
          <p:spPr bwMode="auto">
            <a:xfrm>
              <a:off x="7451725" y="2540000"/>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sp>
          <p:nvSpPr>
            <p:cNvPr id="7211" name="Text Box 52"/>
            <p:cNvSpPr txBox="1">
              <a:spLocks noChangeArrowheads="1"/>
            </p:cNvSpPr>
            <p:nvPr/>
          </p:nvSpPr>
          <p:spPr bwMode="auto">
            <a:xfrm>
              <a:off x="8610600" y="2528888"/>
              <a:ext cx="30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t>1</a:t>
              </a:r>
              <a:endParaRPr lang="nl-NL"/>
            </a:p>
          </p:txBody>
        </p:sp>
      </p:grpSp>
      <p:sp>
        <p:nvSpPr>
          <p:cNvPr id="3" name="TextBox 2"/>
          <p:cNvSpPr txBox="1"/>
          <p:nvPr/>
        </p:nvSpPr>
        <p:spPr>
          <a:xfrm>
            <a:off x="2125561" y="4725342"/>
            <a:ext cx="9274622" cy="1569660"/>
          </a:xfrm>
          <a:prstGeom prst="rect">
            <a:avLst/>
          </a:prstGeom>
          <a:noFill/>
        </p:spPr>
        <p:txBody>
          <a:bodyPr wrap="square" rtlCol="0">
            <a:spAutoFit/>
          </a:bodyPr>
          <a:lstStyle/>
          <a:p>
            <a:r>
              <a:rPr lang="nl-NL" sz="2400" dirty="0" smtClean="0"/>
              <a:t>In absence of any interaction, this model is homoskedastic too!</a:t>
            </a:r>
          </a:p>
          <a:p>
            <a:endParaRPr lang="nl-NL" sz="2400" dirty="0"/>
          </a:p>
          <a:p>
            <a:r>
              <a:rPr lang="nl-NL" sz="2400" dirty="0" smtClean="0"/>
              <a:t>BTW: if you understand heteroskedasticity you understand an important conceptualization of GxE interaction.</a:t>
            </a:r>
            <a:endParaRPr lang="nl-NL" sz="2400" dirty="0"/>
          </a:p>
        </p:txBody>
      </p:sp>
    </p:spTree>
    <p:extLst>
      <p:ext uri="{BB962C8B-B14F-4D97-AF65-F5344CB8AC3E}">
        <p14:creationId xmlns:p14="http://schemas.microsoft.com/office/powerpoint/2010/main" val="217466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76917E-DF5E-4095-BD25-C7E17943625D}" type="slidenum">
              <a:rPr lang="nl-NL"/>
              <a:pPr eaLnBrk="1" hangingPunct="1"/>
              <a:t>7</a:t>
            </a:fld>
            <a:endParaRPr lang="nl-NL"/>
          </a:p>
        </p:txBody>
      </p:sp>
      <p:sp>
        <p:nvSpPr>
          <p:cNvPr id="14339" name="Rectangle 2"/>
          <p:cNvSpPr>
            <a:spLocks noChangeArrowheads="1"/>
          </p:cNvSpPr>
          <p:nvPr/>
        </p:nvSpPr>
        <p:spPr bwMode="auto">
          <a:xfrm>
            <a:off x="1524001" y="27537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4340" name="Text Box 4"/>
          <p:cNvSpPr txBox="1">
            <a:spLocks noChangeArrowheads="1"/>
          </p:cNvSpPr>
          <p:nvPr/>
        </p:nvSpPr>
        <p:spPr bwMode="auto">
          <a:xfrm>
            <a:off x="1905001" y="152401"/>
            <a:ext cx="49959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t>Single common factor model: </a:t>
            </a:r>
          </a:p>
          <a:p>
            <a:pPr eaLnBrk="1" hangingPunct="1"/>
            <a:r>
              <a:rPr lang="en-US" sz="2400"/>
              <a:t>A set of linear regression equations</a:t>
            </a:r>
            <a:endParaRPr lang="nl-NL" sz="2400"/>
          </a:p>
        </p:txBody>
      </p:sp>
      <p:sp>
        <p:nvSpPr>
          <p:cNvPr id="14341" name="Rectangle 5"/>
          <p:cNvSpPr>
            <a:spLocks noChangeArrowheads="1"/>
          </p:cNvSpPr>
          <p:nvPr/>
        </p:nvSpPr>
        <p:spPr bwMode="auto">
          <a:xfrm>
            <a:off x="1524001" y="2701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4342" name="AutoShape 7"/>
          <p:cNvSpPr>
            <a:spLocks/>
          </p:cNvSpPr>
          <p:nvPr/>
        </p:nvSpPr>
        <p:spPr bwMode="auto">
          <a:xfrm>
            <a:off x="5957887" y="1071564"/>
            <a:ext cx="304800" cy="2362200"/>
          </a:xfrm>
          <a:prstGeom prst="rightBrace">
            <a:avLst>
              <a:gd name="adj1" fmla="val 6458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4343" name="Oval 11"/>
          <p:cNvSpPr>
            <a:spLocks noChangeArrowheads="1"/>
          </p:cNvSpPr>
          <p:nvPr/>
        </p:nvSpPr>
        <p:spPr bwMode="auto">
          <a:xfrm>
            <a:off x="7769225" y="762000"/>
            <a:ext cx="661988" cy="584200"/>
          </a:xfrm>
          <a:prstGeom prst="ellipse">
            <a:avLst/>
          </a:prstGeom>
          <a:solidFill>
            <a:srgbClr val="FFFFFF"/>
          </a:solidFill>
          <a:ln w="38100">
            <a:solidFill>
              <a:srgbClr val="FF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a:solidFill>
                  <a:srgbClr val="000000"/>
                </a:solidFill>
                <a:latin typeface="Symbol" panose="05050102010706020507" pitchFamily="18" charset="2"/>
                <a:ea typeface="굴림" panose="020B0600000101010101" pitchFamily="34" charset="-127"/>
              </a:rPr>
              <a:t>h</a:t>
            </a:r>
            <a:endParaRPr lang="nl-NL"/>
          </a:p>
        </p:txBody>
      </p:sp>
      <p:sp>
        <p:nvSpPr>
          <p:cNvPr id="14344" name="Rectangle 13"/>
          <p:cNvSpPr>
            <a:spLocks noChangeArrowheads="1"/>
          </p:cNvSpPr>
          <p:nvPr/>
        </p:nvSpPr>
        <p:spPr bwMode="auto">
          <a:xfrm>
            <a:off x="6513513" y="2532064"/>
            <a:ext cx="595312" cy="454025"/>
          </a:xfrm>
          <a:prstGeom prst="rect">
            <a:avLst/>
          </a:prstGeom>
          <a:solidFill>
            <a:srgbClr val="FFFFFF"/>
          </a:solidFill>
          <a:ln w="38100">
            <a:solidFill>
              <a:srgbClr val="FF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y1</a:t>
            </a:r>
            <a:endParaRPr lang="nl-NL" sz="1400"/>
          </a:p>
        </p:txBody>
      </p:sp>
      <p:sp>
        <p:nvSpPr>
          <p:cNvPr id="14345" name="Line 14"/>
          <p:cNvSpPr>
            <a:spLocks noChangeShapeType="1"/>
          </p:cNvSpPr>
          <p:nvPr/>
        </p:nvSpPr>
        <p:spPr bwMode="auto">
          <a:xfrm flipV="1">
            <a:off x="6778625" y="2986089"/>
            <a:ext cx="0" cy="3905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46" name="Oval 15"/>
          <p:cNvSpPr>
            <a:spLocks noChangeArrowheads="1"/>
          </p:cNvSpPr>
          <p:nvPr/>
        </p:nvSpPr>
        <p:spPr bwMode="auto">
          <a:xfrm>
            <a:off x="6513514" y="3376614"/>
            <a:ext cx="528637" cy="454025"/>
          </a:xfrm>
          <a:prstGeom prst="ellipse">
            <a:avLst/>
          </a:prstGeom>
          <a:solidFill>
            <a:srgbClr val="FFFFFF"/>
          </a:solidFill>
          <a:ln w="38100">
            <a:solidFill>
              <a:srgbClr val="FF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14347" name="Rectangle 17"/>
          <p:cNvSpPr>
            <a:spLocks noChangeArrowheads="1"/>
          </p:cNvSpPr>
          <p:nvPr/>
        </p:nvSpPr>
        <p:spPr bwMode="auto">
          <a:xfrm>
            <a:off x="7372351" y="2532064"/>
            <a:ext cx="595313" cy="454025"/>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y2</a:t>
            </a:r>
            <a:endParaRPr lang="nl-NL" sz="1400"/>
          </a:p>
        </p:txBody>
      </p:sp>
      <p:sp>
        <p:nvSpPr>
          <p:cNvPr id="14348" name="Line 18"/>
          <p:cNvSpPr>
            <a:spLocks noChangeShapeType="1"/>
          </p:cNvSpPr>
          <p:nvPr/>
        </p:nvSpPr>
        <p:spPr bwMode="auto">
          <a:xfrm flipV="1">
            <a:off x="7637463" y="2986089"/>
            <a:ext cx="0" cy="3905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49" name="Oval 19"/>
          <p:cNvSpPr>
            <a:spLocks noChangeArrowheads="1"/>
          </p:cNvSpPr>
          <p:nvPr/>
        </p:nvSpPr>
        <p:spPr bwMode="auto">
          <a:xfrm>
            <a:off x="7372350" y="3376614"/>
            <a:ext cx="528638" cy="454025"/>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2</a:t>
            </a:r>
            <a:endParaRPr lang="nl-NL" sz="1400"/>
          </a:p>
        </p:txBody>
      </p:sp>
      <p:sp>
        <p:nvSpPr>
          <p:cNvPr id="14350" name="Rectangle 21"/>
          <p:cNvSpPr>
            <a:spLocks noChangeArrowheads="1"/>
          </p:cNvSpPr>
          <p:nvPr/>
        </p:nvSpPr>
        <p:spPr bwMode="auto">
          <a:xfrm>
            <a:off x="8299451" y="2532064"/>
            <a:ext cx="595313" cy="454025"/>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y3</a:t>
            </a:r>
            <a:endParaRPr lang="nl-NL" sz="1400"/>
          </a:p>
        </p:txBody>
      </p:sp>
      <p:sp>
        <p:nvSpPr>
          <p:cNvPr id="14351" name="Line 22"/>
          <p:cNvSpPr>
            <a:spLocks noChangeShapeType="1"/>
          </p:cNvSpPr>
          <p:nvPr/>
        </p:nvSpPr>
        <p:spPr bwMode="auto">
          <a:xfrm flipV="1">
            <a:off x="8564563" y="2986089"/>
            <a:ext cx="0" cy="3905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52" name="Oval 23"/>
          <p:cNvSpPr>
            <a:spLocks noChangeArrowheads="1"/>
          </p:cNvSpPr>
          <p:nvPr/>
        </p:nvSpPr>
        <p:spPr bwMode="auto">
          <a:xfrm>
            <a:off x="8299450" y="3376614"/>
            <a:ext cx="528638" cy="454025"/>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3</a:t>
            </a:r>
            <a:endParaRPr lang="nl-NL" sz="1400"/>
          </a:p>
        </p:txBody>
      </p:sp>
      <p:sp>
        <p:nvSpPr>
          <p:cNvPr id="14353" name="Rectangle 25"/>
          <p:cNvSpPr>
            <a:spLocks noChangeArrowheads="1"/>
          </p:cNvSpPr>
          <p:nvPr/>
        </p:nvSpPr>
        <p:spPr bwMode="auto">
          <a:xfrm>
            <a:off x="9158288" y="2532064"/>
            <a:ext cx="595312" cy="454025"/>
          </a:xfrm>
          <a:prstGeom prst="rect">
            <a:avLst/>
          </a:prstGeom>
          <a:solidFill>
            <a:srgbClr val="FFFFFF"/>
          </a:solidFill>
          <a:ln w="9525">
            <a:solidFill>
              <a:srgbClr val="00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y4</a:t>
            </a:r>
            <a:endParaRPr lang="nl-NL" sz="1400"/>
          </a:p>
        </p:txBody>
      </p:sp>
      <p:sp>
        <p:nvSpPr>
          <p:cNvPr id="14354" name="Line 26"/>
          <p:cNvSpPr>
            <a:spLocks noChangeShapeType="1"/>
          </p:cNvSpPr>
          <p:nvPr/>
        </p:nvSpPr>
        <p:spPr bwMode="auto">
          <a:xfrm flipV="1">
            <a:off x="9423400" y="2986089"/>
            <a:ext cx="0" cy="3905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55" name="Oval 27"/>
          <p:cNvSpPr>
            <a:spLocks noChangeArrowheads="1"/>
          </p:cNvSpPr>
          <p:nvPr/>
        </p:nvSpPr>
        <p:spPr bwMode="auto">
          <a:xfrm>
            <a:off x="9158289" y="3376614"/>
            <a:ext cx="528637" cy="454025"/>
          </a:xfrm>
          <a:prstGeom prst="ellipse">
            <a:avLst/>
          </a:prstGeom>
          <a:solidFill>
            <a:srgbClr val="FFFFFF"/>
          </a:solidFill>
          <a:ln w="9525">
            <a:solidFill>
              <a:srgbClr val="00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4</a:t>
            </a:r>
            <a:endParaRPr lang="nl-NL" sz="1400"/>
          </a:p>
        </p:txBody>
      </p:sp>
      <p:sp>
        <p:nvSpPr>
          <p:cNvPr id="14356" name="Line 28"/>
          <p:cNvSpPr>
            <a:spLocks noChangeShapeType="1"/>
          </p:cNvSpPr>
          <p:nvPr/>
        </p:nvSpPr>
        <p:spPr bwMode="auto">
          <a:xfrm flipH="1">
            <a:off x="6778625" y="1298575"/>
            <a:ext cx="1104900" cy="1168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57" name="Line 29"/>
          <p:cNvSpPr>
            <a:spLocks noChangeShapeType="1"/>
          </p:cNvSpPr>
          <p:nvPr/>
        </p:nvSpPr>
        <p:spPr bwMode="auto">
          <a:xfrm>
            <a:off x="8364538" y="1298575"/>
            <a:ext cx="1058862" cy="1168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58" name="Line 30"/>
          <p:cNvSpPr>
            <a:spLocks noChangeShapeType="1"/>
          </p:cNvSpPr>
          <p:nvPr/>
        </p:nvSpPr>
        <p:spPr bwMode="auto">
          <a:xfrm flipH="1">
            <a:off x="7704138" y="1363663"/>
            <a:ext cx="330200" cy="11033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59" name="Line 31"/>
          <p:cNvSpPr>
            <a:spLocks noChangeShapeType="1"/>
          </p:cNvSpPr>
          <p:nvPr/>
        </p:nvSpPr>
        <p:spPr bwMode="auto">
          <a:xfrm>
            <a:off x="8232776" y="1363663"/>
            <a:ext cx="396875" cy="11033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60" name="Text Box 32"/>
          <p:cNvSpPr txBox="1">
            <a:spLocks noChangeArrowheads="1"/>
          </p:cNvSpPr>
          <p:nvPr/>
        </p:nvSpPr>
        <p:spPr bwMode="auto">
          <a:xfrm>
            <a:off x="6962776" y="1457325"/>
            <a:ext cx="379413" cy="31273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600">
                <a:solidFill>
                  <a:srgbClr val="FF0000"/>
                </a:solidFill>
                <a:latin typeface="Symbol" panose="05050102010706020507" pitchFamily="18" charset="2"/>
                <a:ea typeface="굴림" panose="020B0600000101010101" pitchFamily="34" charset="-127"/>
              </a:rPr>
              <a:t>l1</a:t>
            </a:r>
            <a:endParaRPr lang="nl-NL" sz="1600">
              <a:solidFill>
                <a:srgbClr val="FF0000"/>
              </a:solidFill>
            </a:endParaRPr>
          </a:p>
        </p:txBody>
      </p:sp>
      <p:sp>
        <p:nvSpPr>
          <p:cNvPr id="14361" name="Text Box 33"/>
          <p:cNvSpPr txBox="1">
            <a:spLocks noChangeArrowheads="1"/>
          </p:cNvSpPr>
          <p:nvPr/>
        </p:nvSpPr>
        <p:spPr bwMode="auto">
          <a:xfrm>
            <a:off x="7505701" y="1752600"/>
            <a:ext cx="377825" cy="31273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l2</a:t>
            </a:r>
            <a:endParaRPr lang="nl-NL" sz="1400"/>
          </a:p>
        </p:txBody>
      </p:sp>
      <p:sp>
        <p:nvSpPr>
          <p:cNvPr id="14362" name="Text Box 34"/>
          <p:cNvSpPr txBox="1">
            <a:spLocks noChangeArrowheads="1"/>
          </p:cNvSpPr>
          <p:nvPr/>
        </p:nvSpPr>
        <p:spPr bwMode="auto">
          <a:xfrm>
            <a:off x="8101014" y="1817689"/>
            <a:ext cx="377825" cy="31273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l3</a:t>
            </a:r>
            <a:endParaRPr lang="nl-NL" sz="1400"/>
          </a:p>
        </p:txBody>
      </p:sp>
      <p:sp>
        <p:nvSpPr>
          <p:cNvPr id="14363" name="Text Box 35"/>
          <p:cNvSpPr txBox="1">
            <a:spLocks noChangeArrowheads="1"/>
          </p:cNvSpPr>
          <p:nvPr/>
        </p:nvSpPr>
        <p:spPr bwMode="auto">
          <a:xfrm>
            <a:off x="8828089" y="1624013"/>
            <a:ext cx="377825" cy="3111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46259" tIns="23130" rIns="46259" bIns="2313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ko-KR" sz="1400">
                <a:solidFill>
                  <a:srgbClr val="000000"/>
                </a:solidFill>
                <a:latin typeface="Symbol" panose="05050102010706020507" pitchFamily="18" charset="2"/>
                <a:ea typeface="굴림" panose="020B0600000101010101" pitchFamily="34" charset="-127"/>
              </a:rPr>
              <a:t>l4</a:t>
            </a:r>
            <a:endParaRPr lang="nl-NL" sz="1400"/>
          </a:p>
        </p:txBody>
      </p:sp>
      <p:sp>
        <p:nvSpPr>
          <p:cNvPr id="14366" name="Text Box 94"/>
          <p:cNvSpPr txBox="1">
            <a:spLocks noChangeArrowheads="1"/>
          </p:cNvSpPr>
          <p:nvPr/>
        </p:nvSpPr>
        <p:spPr bwMode="auto">
          <a:xfrm>
            <a:off x="1677481" y="5316538"/>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dirty="0"/>
              <a:t>y</a:t>
            </a:r>
            <a:r>
              <a:rPr lang="en-US" sz="2400" baseline="-25000" dirty="0"/>
              <a:t>i1</a:t>
            </a:r>
            <a:r>
              <a:rPr lang="en-US" sz="2400" dirty="0"/>
              <a:t> </a:t>
            </a:r>
            <a:r>
              <a:rPr lang="en-US" sz="2400" dirty="0" smtClean="0"/>
              <a:t>= b</a:t>
            </a:r>
            <a:r>
              <a:rPr lang="en-US" sz="2400" baseline="-25000" dirty="0" smtClean="0"/>
              <a:t>0</a:t>
            </a:r>
            <a:r>
              <a:rPr lang="en-US" sz="2400" dirty="0" smtClean="0"/>
              <a:t> +  </a:t>
            </a:r>
            <a:r>
              <a:rPr lang="en-US" sz="2400" dirty="0"/>
              <a:t>b</a:t>
            </a:r>
            <a:r>
              <a:rPr lang="en-US" sz="2400" baseline="-25000" dirty="0"/>
              <a:t>1</a:t>
            </a:r>
            <a:r>
              <a:rPr lang="en-US" sz="2400" dirty="0"/>
              <a:t>x</a:t>
            </a:r>
            <a:r>
              <a:rPr lang="en-US" sz="2400" baseline="-25000" dirty="0"/>
              <a:t>i</a:t>
            </a:r>
            <a:r>
              <a:rPr lang="en-US" sz="2400" dirty="0"/>
              <a:t> + </a:t>
            </a:r>
            <a:r>
              <a:rPr lang="en-US" sz="2400" dirty="0" err="1"/>
              <a:t>e</a:t>
            </a:r>
            <a:r>
              <a:rPr lang="en-US" sz="2400" baseline="-25000" dirty="0" err="1"/>
              <a:t>i</a:t>
            </a:r>
            <a:endParaRPr lang="en-US" sz="2400" baseline="-25000" dirty="0"/>
          </a:p>
        </p:txBody>
      </p:sp>
      <p:sp>
        <p:nvSpPr>
          <p:cNvPr id="14367" name="Rectangle 102"/>
          <p:cNvSpPr>
            <a:spLocks noChangeArrowheads="1"/>
          </p:cNvSpPr>
          <p:nvPr/>
        </p:nvSpPr>
        <p:spPr bwMode="auto">
          <a:xfrm>
            <a:off x="6540501" y="5381626"/>
            <a:ext cx="595313" cy="454025"/>
          </a:xfrm>
          <a:prstGeom prst="rect">
            <a:avLst/>
          </a:prstGeom>
          <a:solidFill>
            <a:srgbClr val="FFFFFF"/>
          </a:solidFill>
          <a:ln w="38100">
            <a:solidFill>
              <a:srgbClr val="FF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y1</a:t>
            </a:r>
            <a:endParaRPr lang="nl-NL" sz="1400"/>
          </a:p>
        </p:txBody>
      </p:sp>
      <p:sp>
        <p:nvSpPr>
          <p:cNvPr id="14368" name="Oval 103"/>
          <p:cNvSpPr>
            <a:spLocks noChangeArrowheads="1"/>
          </p:cNvSpPr>
          <p:nvPr/>
        </p:nvSpPr>
        <p:spPr bwMode="auto">
          <a:xfrm>
            <a:off x="6540500" y="6226176"/>
            <a:ext cx="528638" cy="454025"/>
          </a:xfrm>
          <a:prstGeom prst="ellipse">
            <a:avLst/>
          </a:prstGeom>
          <a:solidFill>
            <a:srgbClr val="FFFFFF"/>
          </a:solidFill>
          <a:ln w="38100">
            <a:solidFill>
              <a:srgbClr val="FF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14369" name="Line 104"/>
          <p:cNvSpPr>
            <a:spLocks noChangeShapeType="1"/>
          </p:cNvSpPr>
          <p:nvPr/>
        </p:nvSpPr>
        <p:spPr bwMode="auto">
          <a:xfrm flipH="1">
            <a:off x="6805614" y="4775200"/>
            <a:ext cx="509587" cy="5413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70" name="Line 105"/>
          <p:cNvSpPr>
            <a:spLocks noChangeShapeType="1"/>
          </p:cNvSpPr>
          <p:nvPr/>
        </p:nvSpPr>
        <p:spPr bwMode="auto">
          <a:xfrm flipV="1">
            <a:off x="6781800" y="5832476"/>
            <a:ext cx="0" cy="3905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4371" name="Rectangle 106"/>
          <p:cNvSpPr>
            <a:spLocks noChangeArrowheads="1"/>
          </p:cNvSpPr>
          <p:nvPr/>
        </p:nvSpPr>
        <p:spPr bwMode="auto">
          <a:xfrm>
            <a:off x="7315200" y="4343400"/>
            <a:ext cx="533400" cy="533400"/>
          </a:xfrm>
          <a:prstGeom prst="rect">
            <a:avLst/>
          </a:prstGeom>
          <a:solidFill>
            <a:schemeClr val="accent1"/>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t>x</a:t>
            </a:r>
          </a:p>
        </p:txBody>
      </p:sp>
      <p:sp>
        <p:nvSpPr>
          <p:cNvPr id="14426" name="Text Box 90"/>
          <p:cNvSpPr txBox="1">
            <a:spLocks noChangeArrowheads="1"/>
          </p:cNvSpPr>
          <p:nvPr/>
        </p:nvSpPr>
        <p:spPr bwMode="auto">
          <a:xfrm>
            <a:off x="6613525" y="4684713"/>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b1</a:t>
            </a:r>
            <a:endParaRPr lang="nl-NL"/>
          </a:p>
        </p:txBody>
      </p:sp>
      <p:graphicFrame>
        <p:nvGraphicFramePr>
          <p:cNvPr id="89" name="Object 5"/>
          <p:cNvGraphicFramePr>
            <a:graphicFrameLocks noChangeAspect="1"/>
          </p:cNvGraphicFramePr>
          <p:nvPr>
            <p:extLst>
              <p:ext uri="{D42A27DB-BD31-4B8C-83A1-F6EECF244321}">
                <p14:modId xmlns:p14="http://schemas.microsoft.com/office/powerpoint/2010/main" val="386907358"/>
              </p:ext>
            </p:extLst>
          </p:nvPr>
        </p:nvGraphicFramePr>
        <p:xfrm>
          <a:off x="1748634" y="1143828"/>
          <a:ext cx="3167062" cy="2419350"/>
        </p:xfrm>
        <a:graphic>
          <a:graphicData uri="http://schemas.openxmlformats.org/presentationml/2006/ole">
            <mc:AlternateContent xmlns:mc="http://schemas.openxmlformats.org/markup-compatibility/2006">
              <mc:Choice xmlns:v="urn:schemas-microsoft-com:vml" Requires="v">
                <p:oleObj spid="_x0000_s7205" name="Equation" r:id="rId4" imgW="1206360" imgH="914400" progId="Equation.3">
                  <p:embed/>
                </p:oleObj>
              </mc:Choice>
              <mc:Fallback>
                <p:oleObj name="Equation" r:id="rId4" imgW="1206360" imgH="9144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8634" y="1143828"/>
                        <a:ext cx="3167062" cy="241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7510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p:cNvSpPr txBox="1">
            <a:spLocks noGrp="1"/>
          </p:cNvSpPr>
          <p:nvPr/>
        </p:nvSpPr>
        <p:spPr bwMode="auto">
          <a:xfrm>
            <a:off x="8136193" y="624261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E57AD7D-5AD6-406D-8A53-4F8EB3F7FDBA}" type="slidenum">
              <a:rPr lang="nl-NL" sz="1400"/>
              <a:pPr algn="r" eaLnBrk="1" hangingPunct="1"/>
              <a:t>8</a:t>
            </a:fld>
            <a:endParaRPr lang="nl-NL" sz="1400"/>
          </a:p>
        </p:txBody>
      </p:sp>
      <p:sp>
        <p:nvSpPr>
          <p:cNvPr id="118787" name="Rectangle 4"/>
          <p:cNvSpPr>
            <a:spLocks noChangeArrowheads="1"/>
          </p:cNvSpPr>
          <p:nvPr/>
        </p:nvSpPr>
        <p:spPr bwMode="auto">
          <a:xfrm>
            <a:off x="1122861" y="138963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18788" name="Text Box 82"/>
          <p:cNvSpPr txBox="1">
            <a:spLocks noChangeArrowheads="1"/>
          </p:cNvSpPr>
          <p:nvPr/>
        </p:nvSpPr>
        <p:spPr bwMode="auto">
          <a:xfrm>
            <a:off x="1813560" y="393710"/>
            <a:ext cx="33680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dirty="0"/>
              <a:t>y</a:t>
            </a:r>
            <a:r>
              <a:rPr lang="en-US" sz="2800" baseline="-25000" dirty="0"/>
              <a:t>i1</a:t>
            </a:r>
            <a:r>
              <a:rPr lang="en-US" sz="2800" dirty="0"/>
              <a:t> </a:t>
            </a:r>
            <a:r>
              <a:rPr lang="en-US" sz="2800" dirty="0" smtClean="0"/>
              <a:t>=</a:t>
            </a:r>
            <a:r>
              <a:rPr lang="en-US" sz="2800" dirty="0" smtClean="0">
                <a:latin typeface="Symbol" panose="05050102010706020507" pitchFamily="18" charset="2"/>
              </a:rPr>
              <a:t>t</a:t>
            </a:r>
            <a:r>
              <a:rPr lang="en-US" sz="2800" baseline="-25000" dirty="0" smtClean="0"/>
              <a:t>1</a:t>
            </a:r>
            <a:r>
              <a:rPr lang="en-US" sz="2800" dirty="0" smtClean="0"/>
              <a:t> + </a:t>
            </a:r>
            <a:r>
              <a:rPr lang="en-US" sz="2800" dirty="0" smtClean="0">
                <a:latin typeface="Symbol" panose="05050102010706020507" pitchFamily="18" charset="2"/>
              </a:rPr>
              <a:t>l</a:t>
            </a:r>
            <a:r>
              <a:rPr lang="en-US" sz="2800" baseline="-25000" dirty="0" smtClean="0"/>
              <a:t>1</a:t>
            </a:r>
            <a:r>
              <a:rPr lang="en-US" sz="2800" dirty="0" smtClean="0">
                <a:latin typeface="Symbol" panose="05050102010706020507" pitchFamily="18" charset="2"/>
              </a:rPr>
              <a:t>h</a:t>
            </a:r>
            <a:r>
              <a:rPr lang="en-US" sz="2800" baseline="-25000" dirty="0" smtClean="0"/>
              <a:t>i</a:t>
            </a:r>
            <a:r>
              <a:rPr lang="en-US" sz="2800" dirty="0" smtClean="0"/>
              <a:t> </a:t>
            </a:r>
            <a:r>
              <a:rPr lang="en-US" sz="2800" dirty="0"/>
              <a:t>+ </a:t>
            </a:r>
            <a:r>
              <a:rPr lang="en-US" sz="2800" dirty="0" err="1"/>
              <a:t>e</a:t>
            </a:r>
            <a:r>
              <a:rPr lang="en-US" sz="2800" baseline="-25000" dirty="0" err="1"/>
              <a:t>i</a:t>
            </a:r>
            <a:endParaRPr lang="en-US" sz="2800" baseline="-25000" dirty="0"/>
          </a:p>
        </p:txBody>
      </p:sp>
      <p:sp>
        <p:nvSpPr>
          <p:cNvPr id="118789" name="Rectangle 83"/>
          <p:cNvSpPr>
            <a:spLocks noChangeArrowheads="1"/>
          </p:cNvSpPr>
          <p:nvPr/>
        </p:nvSpPr>
        <p:spPr bwMode="auto">
          <a:xfrm>
            <a:off x="9823705" y="1319785"/>
            <a:ext cx="595313" cy="454025"/>
          </a:xfrm>
          <a:prstGeom prst="rect">
            <a:avLst/>
          </a:prstGeom>
          <a:solidFill>
            <a:srgbClr val="FFFFFF"/>
          </a:solidFill>
          <a:ln w="38100">
            <a:solidFill>
              <a:srgbClr val="FF0000"/>
            </a:solidFill>
            <a:miter lim="800000"/>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ea typeface="굴림" panose="020B0600000101010101" pitchFamily="34" charset="-127"/>
              </a:rPr>
              <a:t>y1</a:t>
            </a:r>
            <a:endParaRPr lang="nl-NL" sz="1400"/>
          </a:p>
        </p:txBody>
      </p:sp>
      <p:sp>
        <p:nvSpPr>
          <p:cNvPr id="118790" name="Oval 84"/>
          <p:cNvSpPr>
            <a:spLocks noChangeArrowheads="1"/>
          </p:cNvSpPr>
          <p:nvPr/>
        </p:nvSpPr>
        <p:spPr bwMode="auto">
          <a:xfrm>
            <a:off x="9811004" y="2135760"/>
            <a:ext cx="528638" cy="454025"/>
          </a:xfrm>
          <a:prstGeom prst="ellipse">
            <a:avLst/>
          </a:prstGeom>
          <a:solidFill>
            <a:srgbClr val="FFFFFF"/>
          </a:solidFill>
          <a:ln w="38100">
            <a:solidFill>
              <a:srgbClr val="FF0000"/>
            </a:solidFill>
            <a:round/>
            <a:headEnd/>
            <a:tailEnd/>
          </a:ln>
        </p:spPr>
        <p:txBody>
          <a:bodyPr lIns="46259" tIns="23130" rIns="46259" bIns="2313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ko-KR" sz="1400">
                <a:solidFill>
                  <a:srgbClr val="000000"/>
                </a:solidFill>
                <a:latin typeface="Symbol" panose="05050102010706020507" pitchFamily="18" charset="2"/>
                <a:ea typeface="굴림" panose="020B0600000101010101" pitchFamily="34" charset="-127"/>
              </a:rPr>
              <a:t>e</a:t>
            </a:r>
            <a:r>
              <a:rPr lang="nl-NL" altLang="ko-KR" sz="1400">
                <a:solidFill>
                  <a:srgbClr val="000000"/>
                </a:solidFill>
                <a:ea typeface="굴림" panose="020B0600000101010101" pitchFamily="34" charset="-127"/>
              </a:rPr>
              <a:t>1</a:t>
            </a:r>
            <a:endParaRPr lang="nl-NL" sz="1400"/>
          </a:p>
        </p:txBody>
      </p:sp>
      <p:sp>
        <p:nvSpPr>
          <p:cNvPr id="118791" name="Line 85"/>
          <p:cNvSpPr>
            <a:spLocks noChangeShapeType="1"/>
          </p:cNvSpPr>
          <p:nvPr/>
        </p:nvSpPr>
        <p:spPr bwMode="auto">
          <a:xfrm flipH="1">
            <a:off x="10052304" y="710184"/>
            <a:ext cx="509588" cy="5413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18792" name="Line 86"/>
          <p:cNvSpPr>
            <a:spLocks noChangeShapeType="1"/>
          </p:cNvSpPr>
          <p:nvPr/>
        </p:nvSpPr>
        <p:spPr bwMode="auto">
          <a:xfrm flipV="1">
            <a:off x="10052304" y="1742060"/>
            <a:ext cx="0" cy="39052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18794" name="Text Box 88"/>
          <p:cNvSpPr txBox="1">
            <a:spLocks noChangeArrowheads="1"/>
          </p:cNvSpPr>
          <p:nvPr/>
        </p:nvSpPr>
        <p:spPr bwMode="auto">
          <a:xfrm>
            <a:off x="2593213" y="2635305"/>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18815" name="Group 31"/>
          <p:cNvGraphicFramePr>
            <a:graphicFrameLocks noGrp="1"/>
          </p:cNvGraphicFramePr>
          <p:nvPr>
            <p:extLst>
              <p:ext uri="{D42A27DB-BD31-4B8C-83A1-F6EECF244321}">
                <p14:modId xmlns:p14="http://schemas.microsoft.com/office/powerpoint/2010/main" val="2163021314"/>
              </p:ext>
            </p:extLst>
          </p:nvPr>
        </p:nvGraphicFramePr>
        <p:xfrm>
          <a:off x="1600200" y="2201536"/>
          <a:ext cx="6641592" cy="1980321"/>
        </p:xfrm>
        <a:graphic>
          <a:graphicData uri="http://schemas.openxmlformats.org/drawingml/2006/table">
            <a:tbl>
              <a:tblPr/>
              <a:tblGrid>
                <a:gridCol w="2239607"/>
                <a:gridCol w="2188121"/>
                <a:gridCol w="2213864"/>
              </a:tblGrid>
              <a:tr h="53827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Symbol" panose="05050102010706020507" pitchFamily="18" charset="2"/>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816">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anose="05050102010706020507" pitchFamily="18" charset="2"/>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anose="05050102010706020507" pitchFamily="18" charset="2"/>
                        </a:rPr>
                        <a:t>s</a:t>
                      </a:r>
                      <a:r>
                        <a:rPr kumimoji="0" lang="en-US" sz="2800" b="0" i="0" u="none" strike="noStrike" cap="none" normalizeH="0" baseline="30000" smtClean="0">
                          <a:ln>
                            <a:noFill/>
                          </a:ln>
                          <a:solidFill>
                            <a:schemeClr val="tx1"/>
                          </a:solidFill>
                          <a:effectLst/>
                          <a:latin typeface="Arial" panose="020B0604020202020204" pitchFamily="34" charset="0"/>
                        </a:rPr>
                        <a:t>2</a:t>
                      </a:r>
                      <a:r>
                        <a:rPr kumimoji="0" lang="en-US" sz="2800" b="0" i="0" u="none" strike="noStrike" cap="none" normalizeH="0" baseline="-25000" smtClean="0">
                          <a:ln>
                            <a:noFill/>
                          </a:ln>
                          <a:solidFill>
                            <a:schemeClr val="tx1"/>
                          </a:solidFill>
                          <a:effectLst/>
                          <a:latin typeface="Symbol" panose="05050102010706020507" pitchFamily="18" charset="2"/>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anose="05050102010706020507" pitchFamily="18" charset="2"/>
                        </a:rPr>
                        <a:t>l</a:t>
                      </a:r>
                      <a:r>
                        <a:rPr kumimoji="0" lang="en-US" sz="2800" b="0" i="0" u="none" strike="noStrike" cap="none" normalizeH="0" baseline="-25000" smtClean="0">
                          <a:ln>
                            <a:noFill/>
                          </a:ln>
                          <a:solidFill>
                            <a:schemeClr val="tx1"/>
                          </a:solidFill>
                          <a:effectLst/>
                          <a:latin typeface="Arial" panose="020B0604020202020204" pitchFamily="34" charset="0"/>
                        </a:rPr>
                        <a:t>1</a:t>
                      </a:r>
                      <a:r>
                        <a:rPr kumimoji="0" lang="en-US" sz="2800" b="0" i="0" u="none" strike="noStrike" cap="none" normalizeH="0" baseline="0" smtClean="0">
                          <a:ln>
                            <a:noFill/>
                          </a:ln>
                          <a:solidFill>
                            <a:schemeClr val="tx1"/>
                          </a:solidFill>
                          <a:effectLst/>
                          <a:latin typeface="Symbol" panose="05050102010706020507" pitchFamily="18" charset="2"/>
                        </a:rPr>
                        <a:t>s</a:t>
                      </a:r>
                      <a:r>
                        <a:rPr kumimoji="0" lang="en-US" sz="2800" b="0" i="0" u="none" strike="noStrike" cap="none" normalizeH="0" baseline="30000" smtClean="0">
                          <a:ln>
                            <a:noFill/>
                          </a:ln>
                          <a:solidFill>
                            <a:schemeClr val="tx1"/>
                          </a:solidFill>
                          <a:effectLst/>
                          <a:latin typeface="Arial" panose="020B0604020202020204" pitchFamily="34" charset="0"/>
                        </a:rPr>
                        <a:t>2</a:t>
                      </a:r>
                      <a:r>
                        <a:rPr kumimoji="0" lang="en-US" sz="2800" b="0" i="0" u="none" strike="noStrike" cap="none" normalizeH="0" baseline="-25000" smtClean="0">
                          <a:ln>
                            <a:noFill/>
                          </a:ln>
                          <a:solidFill>
                            <a:schemeClr val="tx1"/>
                          </a:solidFill>
                          <a:effectLst/>
                          <a:latin typeface="Symbol" panose="05050102010706020507" pitchFamily="18" charset="2"/>
                        </a:rPr>
                        <a:t>h</a:t>
                      </a:r>
                      <a:endParaRPr kumimoji="0" lang="en-US" sz="2800" b="0" i="0" u="none" strike="noStrike" cap="none" normalizeH="0" baseline="0" smtClean="0">
                        <a:ln>
                          <a:noFill/>
                        </a:ln>
                        <a:solidFill>
                          <a:schemeClr val="tx1"/>
                        </a:solidFill>
                        <a:effectLst/>
                        <a:latin typeface="Symbol" panose="05050102010706020507"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227">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anose="020B0604020202020204" pitchFamily="34"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Symbol" panose="05050102010706020507" pitchFamily="18" charset="2"/>
                        </a:rPr>
                        <a:t>l</a:t>
                      </a:r>
                      <a:r>
                        <a:rPr kumimoji="0" lang="en-US" sz="2800" b="0" i="0" u="none" strike="noStrike" cap="none" normalizeH="0" baseline="-25000" smtClean="0">
                          <a:ln>
                            <a:noFill/>
                          </a:ln>
                          <a:solidFill>
                            <a:schemeClr val="tx1"/>
                          </a:solidFill>
                          <a:effectLst/>
                          <a:latin typeface="Arial" panose="020B0604020202020204" pitchFamily="34" charset="0"/>
                        </a:rPr>
                        <a:t>1</a:t>
                      </a:r>
                      <a:r>
                        <a:rPr kumimoji="0" lang="en-US" sz="2800" b="0" i="0" u="none" strike="noStrike" cap="none" normalizeH="0" baseline="0" smtClean="0">
                          <a:ln>
                            <a:noFill/>
                          </a:ln>
                          <a:solidFill>
                            <a:schemeClr val="tx1"/>
                          </a:solidFill>
                          <a:effectLst/>
                          <a:latin typeface="Symbol" panose="05050102010706020507" pitchFamily="18" charset="2"/>
                        </a:rPr>
                        <a:t>s</a:t>
                      </a:r>
                      <a:r>
                        <a:rPr kumimoji="0" lang="en-US" sz="2800" b="0" i="0" u="none" strike="noStrike" cap="none" normalizeH="0" baseline="30000" smtClean="0">
                          <a:ln>
                            <a:noFill/>
                          </a:ln>
                          <a:solidFill>
                            <a:schemeClr val="tx1"/>
                          </a:solidFill>
                          <a:effectLst/>
                          <a:latin typeface="Arial" panose="020B0604020202020204" pitchFamily="34" charset="0"/>
                        </a:rPr>
                        <a:t>2</a:t>
                      </a:r>
                      <a:r>
                        <a:rPr kumimoji="0" lang="en-US" sz="2800" b="0" i="0" u="none" strike="noStrike" cap="none" normalizeH="0" baseline="-25000" smtClean="0">
                          <a:ln>
                            <a:noFill/>
                          </a:ln>
                          <a:solidFill>
                            <a:schemeClr val="tx1"/>
                          </a:solidFill>
                          <a:effectLst/>
                          <a:latin typeface="Symbol" panose="05050102010706020507" pitchFamily="18" charset="2"/>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Symbol" panose="05050102010706020507" pitchFamily="18" charset="2"/>
                        </a:rPr>
                        <a:t>l</a:t>
                      </a:r>
                      <a:r>
                        <a:rPr kumimoji="0" lang="en-US" sz="2800" b="0" i="0" u="none" strike="noStrike" cap="none" normalizeH="0" baseline="-25000" dirty="0" smtClean="0">
                          <a:ln>
                            <a:noFill/>
                          </a:ln>
                          <a:solidFill>
                            <a:schemeClr val="tx1"/>
                          </a:solidFill>
                          <a:effectLst/>
                          <a:latin typeface="Arial" panose="020B0604020202020204" pitchFamily="34" charset="0"/>
                        </a:rPr>
                        <a:t>1</a:t>
                      </a:r>
                      <a:r>
                        <a:rPr kumimoji="0" lang="en-US" sz="2800" b="0" i="0" u="none" strike="noStrike" cap="none" normalizeH="0" baseline="30000" dirty="0" smtClean="0">
                          <a:ln>
                            <a:noFill/>
                          </a:ln>
                          <a:solidFill>
                            <a:schemeClr val="tx1"/>
                          </a:solidFill>
                          <a:effectLst/>
                          <a:latin typeface="Arial" panose="020B0604020202020204" pitchFamily="34" charset="0"/>
                        </a:rPr>
                        <a:t>2</a:t>
                      </a:r>
                      <a:r>
                        <a:rPr kumimoji="0" lang="en-US" sz="2800" b="0" i="0" u="none" strike="noStrike" cap="none" normalizeH="0" baseline="0" dirty="0" smtClean="0">
                          <a:ln>
                            <a:noFill/>
                          </a:ln>
                          <a:solidFill>
                            <a:schemeClr val="tx1"/>
                          </a:solidFill>
                          <a:effectLst/>
                          <a:latin typeface="Symbol" panose="05050102010706020507" pitchFamily="18" charset="2"/>
                        </a:rPr>
                        <a:t>s</a:t>
                      </a:r>
                      <a:r>
                        <a:rPr kumimoji="0" lang="en-US" sz="2800" b="0" i="0" u="none" strike="noStrike" cap="none" normalizeH="0" baseline="30000" dirty="0" smtClean="0">
                          <a:ln>
                            <a:noFill/>
                          </a:ln>
                          <a:solidFill>
                            <a:schemeClr val="tx1"/>
                          </a:solidFill>
                          <a:effectLst/>
                          <a:latin typeface="Arial" panose="020B0604020202020204" pitchFamily="34" charset="0"/>
                        </a:rPr>
                        <a:t>2</a:t>
                      </a:r>
                      <a:r>
                        <a:rPr kumimoji="0" lang="en-US" sz="2800" b="0" i="0" u="none" strike="noStrike" cap="none" normalizeH="0" baseline="-25000" dirty="0" smtClean="0">
                          <a:ln>
                            <a:noFill/>
                          </a:ln>
                          <a:solidFill>
                            <a:schemeClr val="tx1"/>
                          </a:solidFill>
                          <a:effectLst/>
                          <a:latin typeface="Symbol" panose="05050102010706020507" pitchFamily="18" charset="2"/>
                        </a:rPr>
                        <a:t>h</a:t>
                      </a:r>
                      <a:r>
                        <a:rPr kumimoji="0" lang="en-US" sz="2800" b="0" i="0" u="none" strike="noStrike" cap="none" normalizeH="0" baseline="0" dirty="0" smtClean="0">
                          <a:ln>
                            <a:noFill/>
                          </a:ln>
                          <a:solidFill>
                            <a:schemeClr val="tx1"/>
                          </a:solidFill>
                          <a:effectLst/>
                          <a:latin typeface="Arial" panose="020B0604020202020204" pitchFamily="34" charset="0"/>
                        </a:rPr>
                        <a:t> + </a:t>
                      </a:r>
                      <a:r>
                        <a:rPr kumimoji="0" lang="en-US" sz="2800" b="0" i="0" u="none" strike="noStrike" cap="none" normalizeH="0" baseline="0" dirty="0" smtClean="0">
                          <a:ln>
                            <a:noFill/>
                          </a:ln>
                          <a:solidFill>
                            <a:schemeClr val="tx1"/>
                          </a:solidFill>
                          <a:effectLst/>
                          <a:latin typeface="Symbol" panose="05050102010706020507" pitchFamily="18" charset="2"/>
                        </a:rPr>
                        <a:t>s</a:t>
                      </a:r>
                      <a:r>
                        <a:rPr kumimoji="0" lang="en-US" sz="2800" b="0" i="0" u="none" strike="noStrike" cap="none" normalizeH="0" baseline="30000" dirty="0" smtClean="0">
                          <a:ln>
                            <a:noFill/>
                          </a:ln>
                          <a:solidFill>
                            <a:schemeClr val="tx1"/>
                          </a:solidFill>
                          <a:effectLst/>
                          <a:latin typeface="Arial" panose="020B0604020202020204" pitchFamily="34" charset="0"/>
                        </a:rPr>
                        <a:t>2</a:t>
                      </a:r>
                      <a:r>
                        <a:rPr kumimoji="0" lang="en-US" sz="2800" b="0" i="0" u="none" strike="noStrike" cap="none" normalizeH="0" baseline="-25000" dirty="0" smtClean="0">
                          <a:ln>
                            <a:noFill/>
                          </a:ln>
                          <a:solidFill>
                            <a:schemeClr val="tx1"/>
                          </a:solidFill>
                          <a:effectLst/>
                          <a:latin typeface="Symbol" panose="05050102010706020507" pitchFamily="18" charset="2"/>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8813" name="Rectangle 220"/>
          <p:cNvSpPr>
            <a:spLocks noChangeArrowheads="1"/>
          </p:cNvSpPr>
          <p:nvPr/>
        </p:nvSpPr>
        <p:spPr bwMode="auto">
          <a:xfrm>
            <a:off x="1307592" y="1497352"/>
            <a:ext cx="75498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800" dirty="0" smtClean="0"/>
              <a:t>The implied model for the covariance matrix:</a:t>
            </a:r>
            <a:endParaRPr lang="en-US" sz="2800" dirty="0"/>
          </a:p>
        </p:txBody>
      </p:sp>
      <p:sp>
        <p:nvSpPr>
          <p:cNvPr id="118814" name="Oval 30"/>
          <p:cNvSpPr>
            <a:spLocks noChangeArrowheads="1"/>
          </p:cNvSpPr>
          <p:nvPr/>
        </p:nvSpPr>
        <p:spPr bwMode="auto">
          <a:xfrm>
            <a:off x="10509504" y="252984"/>
            <a:ext cx="609600" cy="533400"/>
          </a:xfrm>
          <a:prstGeom prst="ellipse">
            <a:avLst/>
          </a:prstGeom>
          <a:solidFill>
            <a:schemeClr val="accent1"/>
          </a:solidFill>
          <a:ln w="190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Symbol" panose="05050102010706020507" pitchFamily="18" charset="2"/>
              </a:rPr>
              <a:t>h</a:t>
            </a:r>
            <a:endParaRPr lang="nl-NL">
              <a:latin typeface="Symbol" panose="05050102010706020507" pitchFamily="18" charset="2"/>
            </a:endParaRPr>
          </a:p>
        </p:txBody>
      </p:sp>
      <p:sp>
        <p:nvSpPr>
          <p:cNvPr id="118816" name="Text Box 32"/>
          <p:cNvSpPr txBox="1">
            <a:spLocks noChangeArrowheads="1"/>
          </p:cNvSpPr>
          <p:nvPr/>
        </p:nvSpPr>
        <p:spPr bwMode="auto">
          <a:xfrm>
            <a:off x="9960230" y="591122"/>
            <a:ext cx="3095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atin typeface="Symbol" panose="05050102010706020507" pitchFamily="18" charset="2"/>
              </a:rPr>
              <a:t>l</a:t>
            </a:r>
            <a:endParaRPr lang="nl-NL">
              <a:latin typeface="Symbol" panose="05050102010706020507" pitchFamily="18" charset="2"/>
            </a:endParaRPr>
          </a:p>
        </p:txBody>
      </p:sp>
      <p:sp>
        <p:nvSpPr>
          <p:cNvPr id="15" name="Text Box 82"/>
          <p:cNvSpPr txBox="1">
            <a:spLocks noChangeArrowheads="1"/>
          </p:cNvSpPr>
          <p:nvPr/>
        </p:nvSpPr>
        <p:spPr bwMode="auto">
          <a:xfrm>
            <a:off x="1422453" y="4476426"/>
            <a:ext cx="65562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dirty="0" smtClean="0"/>
              <a:t>Mean(y</a:t>
            </a:r>
            <a:r>
              <a:rPr lang="en-US" sz="2800" baseline="-25000" dirty="0" smtClean="0"/>
              <a:t>1</a:t>
            </a:r>
            <a:r>
              <a:rPr lang="en-US" sz="2800" dirty="0" smtClean="0"/>
              <a:t>)= </a:t>
            </a:r>
            <a:r>
              <a:rPr lang="en-US" sz="2800" dirty="0" smtClean="0">
                <a:latin typeface="Symbol" panose="05050102010706020507" pitchFamily="18" charset="2"/>
              </a:rPr>
              <a:t>t</a:t>
            </a:r>
            <a:r>
              <a:rPr lang="en-US" sz="2800" baseline="-25000" dirty="0" smtClean="0"/>
              <a:t>1</a:t>
            </a:r>
            <a:r>
              <a:rPr lang="en-US" sz="2800" dirty="0" smtClean="0"/>
              <a:t> + </a:t>
            </a:r>
            <a:r>
              <a:rPr lang="en-US" sz="2800" dirty="0" smtClean="0">
                <a:latin typeface="Symbol" panose="05050102010706020507" pitchFamily="18" charset="2"/>
              </a:rPr>
              <a:t>l</a:t>
            </a:r>
            <a:r>
              <a:rPr lang="en-US" sz="2800" baseline="-25000" dirty="0" smtClean="0"/>
              <a:t>1</a:t>
            </a:r>
            <a:r>
              <a:rPr lang="en-US" sz="2800" dirty="0" smtClean="0"/>
              <a:t>Mean(</a:t>
            </a:r>
            <a:r>
              <a:rPr lang="en-US" sz="2800" dirty="0" smtClean="0">
                <a:latin typeface="Symbol" panose="05050102010706020507" pitchFamily="18" charset="2"/>
              </a:rPr>
              <a:t>h</a:t>
            </a:r>
            <a:r>
              <a:rPr lang="en-US" sz="2800" dirty="0" smtClean="0"/>
              <a:t>) = </a:t>
            </a:r>
            <a:r>
              <a:rPr lang="en-US" sz="2800" dirty="0" smtClean="0">
                <a:latin typeface="Symbol" panose="05050102010706020507" pitchFamily="18" charset="2"/>
              </a:rPr>
              <a:t>t</a:t>
            </a:r>
            <a:r>
              <a:rPr lang="en-US" sz="2800" baseline="-25000" dirty="0" smtClean="0"/>
              <a:t>1 </a:t>
            </a:r>
            <a:endParaRPr lang="en-US" sz="2800" baseline="-25000" dirty="0"/>
          </a:p>
        </p:txBody>
      </p:sp>
      <p:sp>
        <p:nvSpPr>
          <p:cNvPr id="16" name="Text Box 7"/>
          <p:cNvSpPr txBox="1">
            <a:spLocks noChangeArrowheads="1"/>
          </p:cNvSpPr>
          <p:nvPr/>
        </p:nvSpPr>
        <p:spPr bwMode="auto">
          <a:xfrm>
            <a:off x="2685288" y="5457871"/>
            <a:ext cx="53864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dirty="0" smtClean="0"/>
              <a:t>R</a:t>
            </a:r>
            <a:r>
              <a:rPr lang="en-US" sz="2800" baseline="30000" dirty="0" smtClean="0"/>
              <a:t>2</a:t>
            </a:r>
            <a:r>
              <a:rPr lang="en-US" sz="2800" dirty="0" smtClean="0"/>
              <a:t> = (</a:t>
            </a:r>
            <a:r>
              <a:rPr lang="en-US" sz="2800" dirty="0" smtClean="0">
                <a:latin typeface="Symbol" panose="05050102010706020507" pitchFamily="18" charset="2"/>
              </a:rPr>
              <a:t>l</a:t>
            </a:r>
            <a:r>
              <a:rPr lang="en-US" sz="2800" baseline="-25000" dirty="0" smtClean="0"/>
              <a:t>1</a:t>
            </a:r>
            <a:r>
              <a:rPr lang="en-US" sz="2800" baseline="30000" dirty="0" smtClean="0"/>
              <a:t>2</a:t>
            </a:r>
            <a:r>
              <a:rPr lang="en-US" sz="2800" dirty="0" smtClean="0"/>
              <a:t> </a:t>
            </a:r>
            <a:r>
              <a:rPr lang="en-US" sz="2800" dirty="0"/>
              <a:t>* </a:t>
            </a:r>
            <a:r>
              <a:rPr lang="en-US" sz="2800" dirty="0">
                <a:latin typeface="Symbol" panose="05050102010706020507" pitchFamily="18" charset="2"/>
              </a:rPr>
              <a:t>s</a:t>
            </a:r>
            <a:r>
              <a:rPr lang="en-US" sz="2800" baseline="30000" dirty="0"/>
              <a:t>2</a:t>
            </a:r>
            <a:r>
              <a:rPr lang="en-US" sz="2800" baseline="-25000" dirty="0">
                <a:latin typeface="Symbol" panose="05050102010706020507" pitchFamily="18" charset="2"/>
              </a:rPr>
              <a:t>h</a:t>
            </a:r>
            <a:r>
              <a:rPr lang="en-US" sz="2800" dirty="0"/>
              <a:t> ) / (</a:t>
            </a:r>
            <a:r>
              <a:rPr lang="en-US" sz="2800" dirty="0">
                <a:latin typeface="Symbol" panose="05050102010706020507" pitchFamily="18" charset="2"/>
              </a:rPr>
              <a:t>l</a:t>
            </a:r>
            <a:r>
              <a:rPr lang="en-US" sz="2800" baseline="-25000" dirty="0"/>
              <a:t>1</a:t>
            </a:r>
            <a:r>
              <a:rPr lang="en-US" sz="2800" baseline="30000" dirty="0"/>
              <a:t>2</a:t>
            </a:r>
            <a:r>
              <a:rPr lang="en-US" sz="2800" dirty="0"/>
              <a:t> * </a:t>
            </a:r>
            <a:r>
              <a:rPr lang="en-US" sz="2800" dirty="0">
                <a:latin typeface="Symbol" panose="05050102010706020507" pitchFamily="18" charset="2"/>
              </a:rPr>
              <a:t>s</a:t>
            </a:r>
            <a:r>
              <a:rPr lang="en-US" sz="2800" baseline="30000" dirty="0"/>
              <a:t>2</a:t>
            </a:r>
            <a:r>
              <a:rPr lang="en-US" sz="2800" baseline="-25000" dirty="0">
                <a:latin typeface="Symbol" panose="05050102010706020507" pitchFamily="18" charset="2"/>
              </a:rPr>
              <a:t>h</a:t>
            </a:r>
            <a:r>
              <a:rPr lang="en-US" sz="2800" dirty="0"/>
              <a:t> + </a:t>
            </a:r>
            <a:r>
              <a:rPr lang="en-US" sz="2800" dirty="0">
                <a:latin typeface="Symbol" panose="05050102010706020507" pitchFamily="18" charset="2"/>
              </a:rPr>
              <a:t>s</a:t>
            </a:r>
            <a:r>
              <a:rPr lang="en-US" sz="2800" baseline="30000" dirty="0"/>
              <a:t>2</a:t>
            </a:r>
            <a:r>
              <a:rPr lang="en-US" sz="2800" baseline="-25000" dirty="0">
                <a:latin typeface="Symbol" panose="05050102010706020507" pitchFamily="18" charset="2"/>
              </a:rPr>
              <a:t>e</a:t>
            </a:r>
            <a:r>
              <a:rPr lang="en-US" sz="2800" dirty="0"/>
              <a:t>)</a:t>
            </a:r>
          </a:p>
        </p:txBody>
      </p:sp>
    </p:spTree>
    <p:extLst>
      <p:ext uri="{BB962C8B-B14F-4D97-AF65-F5344CB8AC3E}">
        <p14:creationId xmlns:p14="http://schemas.microsoft.com/office/powerpoint/2010/main" val="1406751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548916-C610-4C91-A8C0-C014DEFC5B46}" type="slidenum">
              <a:rPr lang="nl-NL"/>
              <a:pPr eaLnBrk="1" hangingPunct="1"/>
              <a:t>9</a:t>
            </a:fld>
            <a:endParaRPr lang="nl-NL"/>
          </a:p>
        </p:txBody>
      </p:sp>
      <p:sp>
        <p:nvSpPr>
          <p:cNvPr id="9" name="TextBox 8"/>
          <p:cNvSpPr txBox="1"/>
          <p:nvPr/>
        </p:nvSpPr>
        <p:spPr>
          <a:xfrm>
            <a:off x="1195939" y="1600926"/>
            <a:ext cx="9151219" cy="1938992"/>
          </a:xfrm>
          <a:prstGeom prst="rect">
            <a:avLst/>
          </a:prstGeom>
          <a:noFill/>
        </p:spPr>
        <p:txBody>
          <a:bodyPr wrap="square" rtlCol="0">
            <a:spAutoFit/>
          </a:bodyPr>
          <a:lstStyle/>
          <a:p>
            <a:pPr lvl="0"/>
            <a:r>
              <a:rPr lang="en-US" sz="4000" dirty="0" smtClean="0"/>
              <a:t>But what is the point if the common factor (</a:t>
            </a:r>
            <a:r>
              <a:rPr lang="en-US" sz="4000" b="1" dirty="0" smtClean="0"/>
              <a:t>the independent variable, </a:t>
            </a:r>
            <a:r>
              <a:rPr kumimoji="0" lang="en-US" sz="4000" b="1" i="0" u="none" strike="noStrike" cap="none" normalizeH="0" baseline="0" dirty="0" smtClean="0">
                <a:ln>
                  <a:noFill/>
                </a:ln>
                <a:solidFill>
                  <a:schemeClr val="tx1"/>
                </a:solidFill>
                <a:effectLst/>
                <a:latin typeface="Symbol" panose="05050102010706020507" pitchFamily="18" charset="2"/>
              </a:rPr>
              <a:t>h</a:t>
            </a:r>
            <a:r>
              <a:rPr lang="en-US" sz="4000" dirty="0" smtClean="0"/>
              <a:t>) is not observed? </a:t>
            </a:r>
            <a:endParaRPr lang="nl-NL" sz="4000" dirty="0"/>
          </a:p>
        </p:txBody>
      </p:sp>
    </p:spTree>
    <p:extLst>
      <p:ext uri="{BB962C8B-B14F-4D97-AF65-F5344CB8AC3E}">
        <p14:creationId xmlns:p14="http://schemas.microsoft.com/office/powerpoint/2010/main" val="2676656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1862</TotalTime>
  <Words>4025</Words>
  <Application>Microsoft Office PowerPoint</Application>
  <PresentationFormat>Widescreen</PresentationFormat>
  <Paragraphs>864</Paragraphs>
  <Slides>50</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1" baseType="lpstr">
      <vt:lpstr>굴림</vt:lpstr>
      <vt:lpstr>ＭＳ Ｐゴシック</vt:lpstr>
      <vt:lpstr>Arial</vt:lpstr>
      <vt:lpstr>Calibri</vt:lpstr>
      <vt:lpstr>Calibri Light</vt:lpstr>
      <vt:lpstr>Courier New</vt:lpstr>
      <vt:lpstr>DejaVu Sans</vt:lpstr>
      <vt:lpstr>Symbol</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EFA (two) factor model as it is fitted in standard programs </vt:lpstr>
      <vt:lpstr>PowerPoint Presentation</vt:lpstr>
      <vt:lpstr>PowerPoint Presentation</vt:lpstr>
      <vt:lpstr>PowerPoint Presentation</vt:lpstr>
      <vt:lpstr>PowerPoint Presentation</vt:lpstr>
      <vt:lpstr>PowerPoint Presentation</vt:lpstr>
      <vt:lpstr>PowerPoint Presentation</vt:lpstr>
      <vt:lpstr>CFA (two) factor model: impose a pattern of loadings based on theory , define the common factors based on prior knowledge.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conor</dc:creator>
  <cp:lastModifiedBy>conor dolan</cp:lastModifiedBy>
  <cp:revision>81</cp:revision>
  <dcterms:created xsi:type="dcterms:W3CDTF">2014-02-27T15:59:28Z</dcterms:created>
  <dcterms:modified xsi:type="dcterms:W3CDTF">2014-03-05T14:06:07Z</dcterms:modified>
</cp:coreProperties>
</file>