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5" r:id="rId2"/>
    <p:sldId id="266" r:id="rId3"/>
    <p:sldId id="267" r:id="rId4"/>
    <p:sldId id="268" r:id="rId5"/>
    <p:sldId id="256" r:id="rId6"/>
    <p:sldId id="259" r:id="rId7"/>
    <p:sldId id="257" r:id="rId8"/>
    <p:sldId id="260" r:id="rId9"/>
    <p:sldId id="261" r:id="rId10"/>
    <p:sldId id="258" r:id="rId11"/>
    <p:sldId id="263" r:id="rId12"/>
    <p:sldId id="262" r:id="rId13"/>
    <p:sldId id="26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327" autoAdjust="0"/>
  </p:normalViewPr>
  <p:slideViewPr>
    <p:cSldViewPr snapToGrid="0" snapToObjects="1">
      <p:cViewPr varScale="1">
        <p:scale>
          <a:sx n="63" d="100"/>
          <a:sy n="63" d="100"/>
        </p:scale>
        <p:origin x="-280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710243-8E13-404C-9DA8-FEA3F9BA1128}" type="datetimeFigureOut">
              <a:rPr lang="en-US" smtClean="0"/>
              <a:t>7/3/13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BAADC5-AE19-954D-9468-3E16BBF81DF4}" type="slidenum">
              <a:rPr lang="en-US" smtClean="0"/>
              <a:t>‹#›</a:t>
            </a:fld>
            <a:endParaRPr lang="en-US"/>
          </a:p>
        </p:txBody>
      </p:sp>
    </p:spTree>
    <p:extLst>
      <p:ext uri="{BB962C8B-B14F-4D97-AF65-F5344CB8AC3E}">
        <p14:creationId xmlns:p14="http://schemas.microsoft.com/office/powerpoint/2010/main" val="19145041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method is developed by So and Pak.</a:t>
            </a:r>
            <a:r>
              <a:rPr lang="en-US" baseline="0" dirty="0" smtClean="0"/>
              <a:t> The major advantage is that it requires summary statistics – the z scores from the association analysis – only. Raw genotype is not required, which is particularly useful for estimating variance explained by GWAS SNPs from meta-analysis. The main idea is to compare the observed distribution of z statistics against the expected under the null hypothesis, see how differences they are. For example, the figure on the right illustrate the distribution of z score of ~80K of </a:t>
            </a:r>
            <a:r>
              <a:rPr lang="en-US" baseline="0" dirty="0" err="1" smtClean="0"/>
              <a:t>Crohn’s</a:t>
            </a:r>
            <a:r>
              <a:rPr lang="en-US" baseline="0" dirty="0" smtClean="0"/>
              <a:t> disease. The distribution fits pretty well with the standard normal distribution, with the mean of 0 and variance of 1. But you can see the longer tails at both end, indicating more significant SNPs than expected and suggested, maybe, a substantial proportion of variance can be explained by these SNPs used in the analysis/</a:t>
            </a:r>
            <a:endParaRPr lang="en-US" dirty="0"/>
          </a:p>
        </p:txBody>
      </p:sp>
      <p:sp>
        <p:nvSpPr>
          <p:cNvPr id="4" name="Slide Number Placeholder 3"/>
          <p:cNvSpPr>
            <a:spLocks noGrp="1"/>
          </p:cNvSpPr>
          <p:nvPr>
            <p:ph type="sldNum" sz="quarter" idx="10"/>
          </p:nvPr>
        </p:nvSpPr>
        <p:spPr/>
        <p:txBody>
          <a:bodyPr/>
          <a:lstStyle/>
          <a:p>
            <a:fld id="{6DBAADC5-AE19-954D-9468-3E16BBF81DF4}" type="slidenum">
              <a:rPr lang="en-US" smtClean="0"/>
              <a:t>2</a:t>
            </a:fld>
            <a:endParaRPr lang="en-US"/>
          </a:p>
        </p:txBody>
      </p:sp>
    </p:spTree>
    <p:extLst>
      <p:ext uri="{BB962C8B-B14F-4D97-AF65-F5344CB8AC3E}">
        <p14:creationId xmlns:p14="http://schemas.microsoft.com/office/powerpoint/2010/main" val="304765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briefly go through the methodology</a:t>
            </a:r>
            <a:r>
              <a:rPr lang="en-US" baseline="0" dirty="0" smtClean="0"/>
              <a:t> here. </a:t>
            </a:r>
          </a:p>
          <a:p>
            <a:endParaRPr lang="en-US" baseline="0" dirty="0" smtClean="0"/>
          </a:p>
          <a:p>
            <a:r>
              <a:rPr lang="en-US" baseline="0" dirty="0" smtClean="0"/>
              <a:t>The observed z statistics follow normal distribution with mean of delta and variance of 1. Delta equals zero for SNPs not associated with disease/trait under analysis and is greater or smaller than 1 for truly associated variants. We first start with the estimation of the density function of z from the observed z’s, which is denoted as f(z). So tried a number of estimation methods and ended up with the kernel density estimation, which is implemented in the software which you are going to use in a moment. Next, the 1</a:t>
            </a:r>
            <a:r>
              <a:rPr lang="en-US" baseline="30000" dirty="0" smtClean="0"/>
              <a:t>st</a:t>
            </a:r>
            <a:r>
              <a:rPr lang="en-US" baseline="0" dirty="0" smtClean="0"/>
              <a:t> order derivative is estimated. In our case, we use the </a:t>
            </a:r>
            <a:r>
              <a:rPr lang="en-US" baseline="0" dirty="0" err="1" smtClean="0"/>
              <a:t>smooth.spline</a:t>
            </a:r>
            <a:r>
              <a:rPr lang="en-US" baseline="0" dirty="0" smtClean="0"/>
              <a:t> function in R for the estimation.</a:t>
            </a:r>
            <a:endParaRPr lang="en-US" dirty="0"/>
          </a:p>
        </p:txBody>
      </p:sp>
      <p:sp>
        <p:nvSpPr>
          <p:cNvPr id="4" name="Slide Number Placeholder 3"/>
          <p:cNvSpPr>
            <a:spLocks noGrp="1"/>
          </p:cNvSpPr>
          <p:nvPr>
            <p:ph type="sldNum" sz="quarter" idx="10"/>
          </p:nvPr>
        </p:nvSpPr>
        <p:spPr/>
        <p:txBody>
          <a:bodyPr/>
          <a:lstStyle/>
          <a:p>
            <a:fld id="{6DBAADC5-AE19-954D-9468-3E16BBF81DF4}" type="slidenum">
              <a:rPr lang="en-US" smtClean="0"/>
              <a:t>3</a:t>
            </a:fld>
            <a:endParaRPr lang="en-US"/>
          </a:p>
        </p:txBody>
      </p:sp>
    </p:spTree>
    <p:extLst>
      <p:ext uri="{BB962C8B-B14F-4D97-AF65-F5344CB8AC3E}">
        <p14:creationId xmlns:p14="http://schemas.microsoft.com/office/powerpoint/2010/main" val="3121885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Delta</a:t>
            </a:r>
            <a:r>
              <a:rPr lang="en-US" baseline="0" dirty="0" smtClean="0"/>
              <a:t> was then estimated from the observed z using empirical Bayes approach. You can consider it as adding a correction term of the derivative and density function we just computed. Note that f’(z), so as the correction term, will be &lt; 0 when z&gt;0 and when z&lt;0, the correction term will be&gt; 0. Such correction might shrink the distribution towards zero. Finally, we convert the delta to variance explained and sum them up across all SNPs for the overall variance explained. The conversion is pretty straight forward for quantitative trait. </a:t>
            </a:r>
            <a:r>
              <a:rPr lang="en-US" baseline="0" smtClean="0"/>
              <a:t>But </a:t>
            </a:r>
            <a:r>
              <a:rPr lang="en-US" baseline="0" dirty="0" smtClean="0"/>
              <a:t>for binary trait, you can read the paper for further reference.</a:t>
            </a:r>
            <a:endParaRPr lang="en-US" dirty="0"/>
          </a:p>
        </p:txBody>
      </p:sp>
      <p:sp>
        <p:nvSpPr>
          <p:cNvPr id="4" name="Slide Number Placeholder 3"/>
          <p:cNvSpPr>
            <a:spLocks noGrp="1"/>
          </p:cNvSpPr>
          <p:nvPr>
            <p:ph type="sldNum" sz="quarter" idx="10"/>
          </p:nvPr>
        </p:nvSpPr>
        <p:spPr/>
        <p:txBody>
          <a:bodyPr/>
          <a:lstStyle/>
          <a:p>
            <a:fld id="{6DBAADC5-AE19-954D-9468-3E16BBF81DF4}" type="slidenum">
              <a:rPr lang="en-US" smtClean="0"/>
              <a:t>4</a:t>
            </a:fld>
            <a:endParaRPr lang="en-US"/>
          </a:p>
        </p:txBody>
      </p:sp>
    </p:spTree>
    <p:extLst>
      <p:ext uri="{BB962C8B-B14F-4D97-AF65-F5344CB8AC3E}">
        <p14:creationId xmlns:p14="http://schemas.microsoft.com/office/powerpoint/2010/main" val="2465141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6DFE73-1BEC-A844-B0E4-AC52676A7CD8}" type="datetimeFigureOut">
              <a:rPr lang="en-US" smtClean="0"/>
              <a:t>7/3/13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BC109-6729-DC48-B2C4-B1CF0C096E61}" type="slidenum">
              <a:rPr lang="en-US" smtClean="0"/>
              <a:t>‹#›</a:t>
            </a:fld>
            <a:endParaRPr lang="en-US"/>
          </a:p>
        </p:txBody>
      </p:sp>
    </p:spTree>
    <p:extLst>
      <p:ext uri="{BB962C8B-B14F-4D97-AF65-F5344CB8AC3E}">
        <p14:creationId xmlns:p14="http://schemas.microsoft.com/office/powerpoint/2010/main" val="3765125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6DFE73-1BEC-A844-B0E4-AC52676A7CD8}" type="datetimeFigureOut">
              <a:rPr lang="en-US" smtClean="0"/>
              <a:t>7/3/13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BC109-6729-DC48-B2C4-B1CF0C096E61}" type="slidenum">
              <a:rPr lang="en-US" smtClean="0"/>
              <a:t>‹#›</a:t>
            </a:fld>
            <a:endParaRPr lang="en-US"/>
          </a:p>
        </p:txBody>
      </p:sp>
    </p:spTree>
    <p:extLst>
      <p:ext uri="{BB962C8B-B14F-4D97-AF65-F5344CB8AC3E}">
        <p14:creationId xmlns:p14="http://schemas.microsoft.com/office/powerpoint/2010/main" val="870162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6DFE73-1BEC-A844-B0E4-AC52676A7CD8}" type="datetimeFigureOut">
              <a:rPr lang="en-US" smtClean="0"/>
              <a:t>7/3/13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BC109-6729-DC48-B2C4-B1CF0C096E61}" type="slidenum">
              <a:rPr lang="en-US" smtClean="0"/>
              <a:t>‹#›</a:t>
            </a:fld>
            <a:endParaRPr lang="en-US"/>
          </a:p>
        </p:txBody>
      </p:sp>
    </p:spTree>
    <p:extLst>
      <p:ext uri="{BB962C8B-B14F-4D97-AF65-F5344CB8AC3E}">
        <p14:creationId xmlns:p14="http://schemas.microsoft.com/office/powerpoint/2010/main" val="275010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6DFE73-1BEC-A844-B0E4-AC52676A7CD8}" type="datetimeFigureOut">
              <a:rPr lang="en-US" smtClean="0"/>
              <a:t>7/3/13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BC109-6729-DC48-B2C4-B1CF0C096E61}" type="slidenum">
              <a:rPr lang="en-US" smtClean="0"/>
              <a:t>‹#›</a:t>
            </a:fld>
            <a:endParaRPr lang="en-US"/>
          </a:p>
        </p:txBody>
      </p:sp>
    </p:spTree>
    <p:extLst>
      <p:ext uri="{BB962C8B-B14F-4D97-AF65-F5344CB8AC3E}">
        <p14:creationId xmlns:p14="http://schemas.microsoft.com/office/powerpoint/2010/main" val="2297233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6DFE73-1BEC-A844-B0E4-AC52676A7CD8}" type="datetimeFigureOut">
              <a:rPr lang="en-US" smtClean="0"/>
              <a:t>7/3/13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BC109-6729-DC48-B2C4-B1CF0C096E61}" type="slidenum">
              <a:rPr lang="en-US" smtClean="0"/>
              <a:t>‹#›</a:t>
            </a:fld>
            <a:endParaRPr lang="en-US"/>
          </a:p>
        </p:txBody>
      </p:sp>
    </p:spTree>
    <p:extLst>
      <p:ext uri="{BB962C8B-B14F-4D97-AF65-F5344CB8AC3E}">
        <p14:creationId xmlns:p14="http://schemas.microsoft.com/office/powerpoint/2010/main" val="343993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6DFE73-1BEC-A844-B0E4-AC52676A7CD8}" type="datetimeFigureOut">
              <a:rPr lang="en-US" smtClean="0"/>
              <a:t>7/3/13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BC109-6729-DC48-B2C4-B1CF0C096E61}" type="slidenum">
              <a:rPr lang="en-US" smtClean="0"/>
              <a:t>‹#›</a:t>
            </a:fld>
            <a:endParaRPr lang="en-US"/>
          </a:p>
        </p:txBody>
      </p:sp>
    </p:spTree>
    <p:extLst>
      <p:ext uri="{BB962C8B-B14F-4D97-AF65-F5344CB8AC3E}">
        <p14:creationId xmlns:p14="http://schemas.microsoft.com/office/powerpoint/2010/main" val="3956111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6DFE73-1BEC-A844-B0E4-AC52676A7CD8}" type="datetimeFigureOut">
              <a:rPr lang="en-US" smtClean="0"/>
              <a:t>7/3/13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1BC109-6729-DC48-B2C4-B1CF0C096E61}" type="slidenum">
              <a:rPr lang="en-US" smtClean="0"/>
              <a:t>‹#›</a:t>
            </a:fld>
            <a:endParaRPr lang="en-US"/>
          </a:p>
        </p:txBody>
      </p:sp>
    </p:spTree>
    <p:extLst>
      <p:ext uri="{BB962C8B-B14F-4D97-AF65-F5344CB8AC3E}">
        <p14:creationId xmlns:p14="http://schemas.microsoft.com/office/powerpoint/2010/main" val="1491337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6DFE73-1BEC-A844-B0E4-AC52676A7CD8}" type="datetimeFigureOut">
              <a:rPr lang="en-US" smtClean="0"/>
              <a:t>7/3/13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1BC109-6729-DC48-B2C4-B1CF0C096E61}" type="slidenum">
              <a:rPr lang="en-US" smtClean="0"/>
              <a:t>‹#›</a:t>
            </a:fld>
            <a:endParaRPr lang="en-US"/>
          </a:p>
        </p:txBody>
      </p:sp>
    </p:spTree>
    <p:extLst>
      <p:ext uri="{BB962C8B-B14F-4D97-AF65-F5344CB8AC3E}">
        <p14:creationId xmlns:p14="http://schemas.microsoft.com/office/powerpoint/2010/main" val="177861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DFE73-1BEC-A844-B0E4-AC52676A7CD8}" type="datetimeFigureOut">
              <a:rPr lang="en-US" smtClean="0"/>
              <a:t>7/3/13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1BC109-6729-DC48-B2C4-B1CF0C096E61}" type="slidenum">
              <a:rPr lang="en-US" smtClean="0"/>
              <a:t>‹#›</a:t>
            </a:fld>
            <a:endParaRPr lang="en-US"/>
          </a:p>
        </p:txBody>
      </p:sp>
    </p:spTree>
    <p:extLst>
      <p:ext uri="{BB962C8B-B14F-4D97-AF65-F5344CB8AC3E}">
        <p14:creationId xmlns:p14="http://schemas.microsoft.com/office/powerpoint/2010/main" val="4063201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6DFE73-1BEC-A844-B0E4-AC52676A7CD8}" type="datetimeFigureOut">
              <a:rPr lang="en-US" smtClean="0"/>
              <a:t>7/3/13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BC109-6729-DC48-B2C4-B1CF0C096E61}" type="slidenum">
              <a:rPr lang="en-US" smtClean="0"/>
              <a:t>‹#›</a:t>
            </a:fld>
            <a:endParaRPr lang="en-US"/>
          </a:p>
        </p:txBody>
      </p:sp>
    </p:spTree>
    <p:extLst>
      <p:ext uri="{BB962C8B-B14F-4D97-AF65-F5344CB8AC3E}">
        <p14:creationId xmlns:p14="http://schemas.microsoft.com/office/powerpoint/2010/main" val="211208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6DFE73-1BEC-A844-B0E4-AC52676A7CD8}" type="datetimeFigureOut">
              <a:rPr lang="en-US" smtClean="0"/>
              <a:t>7/3/13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BC109-6729-DC48-B2C4-B1CF0C096E61}" type="slidenum">
              <a:rPr lang="en-US" smtClean="0"/>
              <a:t>‹#›</a:t>
            </a:fld>
            <a:endParaRPr lang="en-US"/>
          </a:p>
        </p:txBody>
      </p:sp>
    </p:spTree>
    <p:extLst>
      <p:ext uri="{BB962C8B-B14F-4D97-AF65-F5344CB8AC3E}">
        <p14:creationId xmlns:p14="http://schemas.microsoft.com/office/powerpoint/2010/main" val="26378048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DFE73-1BEC-A844-B0E4-AC52676A7CD8}" type="datetimeFigureOut">
              <a:rPr lang="en-US" smtClean="0"/>
              <a:t>7/3/13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BC109-6729-DC48-B2C4-B1CF0C096E61}" type="slidenum">
              <a:rPr lang="en-US" smtClean="0"/>
              <a:t>‹#›</a:t>
            </a:fld>
            <a:endParaRPr lang="en-US"/>
          </a:p>
        </p:txBody>
      </p:sp>
    </p:spTree>
    <p:extLst>
      <p:ext uri="{BB962C8B-B14F-4D97-AF65-F5344CB8AC3E}">
        <p14:creationId xmlns:p14="http://schemas.microsoft.com/office/powerpoint/2010/main" val="1488205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ites.google.com/site/honcheongso/software/total-v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Estimating the phenotypic variance explained by GWAS SNPs using summary statistics</a:t>
            </a:r>
            <a:endParaRPr lang="en-US" dirty="0"/>
          </a:p>
        </p:txBody>
      </p:sp>
      <p:sp>
        <p:nvSpPr>
          <p:cNvPr id="3" name="Subtitle 2"/>
          <p:cNvSpPr>
            <a:spLocks noGrp="1"/>
          </p:cNvSpPr>
          <p:nvPr>
            <p:ph type="subTitle" idx="1"/>
          </p:nvPr>
        </p:nvSpPr>
        <p:spPr/>
        <p:txBody>
          <a:bodyPr/>
          <a:lstStyle/>
          <a:p>
            <a:pPr algn="r"/>
            <a:endParaRPr lang="en-US" dirty="0" smtClean="0"/>
          </a:p>
          <a:p>
            <a:pPr algn="r"/>
            <a:r>
              <a:rPr lang="en-US" dirty="0" smtClean="0"/>
              <a:t>So, Li and Sham (2011)</a:t>
            </a:r>
            <a:endParaRPr lang="en-US" dirty="0"/>
          </a:p>
        </p:txBody>
      </p:sp>
    </p:spTree>
    <p:extLst>
      <p:ext uri="{BB962C8B-B14F-4D97-AF65-F5344CB8AC3E}">
        <p14:creationId xmlns:p14="http://schemas.microsoft.com/office/powerpoint/2010/main" val="8917358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LD Pruning</a:t>
            </a:r>
            <a:endParaRPr lang="en-US" b="1" dirty="0"/>
          </a:p>
        </p:txBody>
      </p:sp>
      <p:sp>
        <p:nvSpPr>
          <p:cNvPr id="5" name="Rectangle 7"/>
          <p:cNvSpPr>
            <a:spLocks noChangeArrowheads="1"/>
          </p:cNvSpPr>
          <p:nvPr/>
        </p:nvSpPr>
        <p:spPr bwMode="auto">
          <a:xfrm>
            <a:off x="821121" y="2808321"/>
            <a:ext cx="4341900" cy="134722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DejaVu Sans" charset="0"/>
            </a:endParaRPr>
          </a:p>
        </p:txBody>
      </p:sp>
      <p:sp>
        <p:nvSpPr>
          <p:cNvPr id="6" name="Rectangle 7"/>
          <p:cNvSpPr>
            <a:spLocks noChangeArrowheads="1"/>
          </p:cNvSpPr>
          <p:nvPr/>
        </p:nvSpPr>
        <p:spPr bwMode="auto">
          <a:xfrm>
            <a:off x="821121" y="4530165"/>
            <a:ext cx="4341900" cy="1788467"/>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DejaVu Sans" charset="0"/>
            </a:endParaRPr>
          </a:p>
        </p:txBody>
      </p:sp>
      <p:sp>
        <p:nvSpPr>
          <p:cNvPr id="3" name="Content Placeholder 2"/>
          <p:cNvSpPr>
            <a:spLocks noGrp="1"/>
          </p:cNvSpPr>
          <p:nvPr>
            <p:ph idx="1"/>
          </p:nvPr>
        </p:nvSpPr>
        <p:spPr>
          <a:xfrm>
            <a:off x="526225" y="1515534"/>
            <a:ext cx="8229600" cy="5035091"/>
          </a:xfrm>
        </p:spPr>
        <p:txBody>
          <a:bodyPr>
            <a:normAutofit/>
          </a:bodyPr>
          <a:lstStyle/>
          <a:p>
            <a:pPr>
              <a:buClr>
                <a:schemeClr val="accent5"/>
              </a:buClr>
              <a:buFont typeface="Wingdings" charset="2"/>
              <a:buChar char="§"/>
            </a:pPr>
            <a:r>
              <a:rPr lang="en-US" sz="2800" dirty="0" smtClean="0"/>
              <a:t>Remove SNPs with r</a:t>
            </a:r>
            <a:r>
              <a:rPr lang="en-US" sz="2800" baseline="30000" dirty="0" smtClean="0"/>
              <a:t>2 </a:t>
            </a:r>
            <a:r>
              <a:rPr lang="en-US" sz="2800" dirty="0" smtClean="0"/>
              <a:t>&gt; 0.25 using sliding window of 100 SNPs</a:t>
            </a:r>
          </a:p>
          <a:p>
            <a:pPr>
              <a:buClr>
                <a:schemeClr val="accent5"/>
              </a:buClr>
              <a:buFont typeface="Wingdings" charset="2"/>
              <a:buChar char="§"/>
            </a:pPr>
            <a:endParaRPr lang="en-US" sz="2000" dirty="0" smtClean="0"/>
          </a:p>
          <a:p>
            <a:pPr marL="0" indent="0">
              <a:buClr>
                <a:schemeClr val="accent5"/>
              </a:buClr>
              <a:buNone/>
            </a:pPr>
            <a:r>
              <a:rPr lang="en-US" sz="2400" dirty="0" smtClean="0"/>
              <a:t>	</a:t>
            </a:r>
            <a:r>
              <a:rPr lang="en-US" sz="2000" dirty="0">
                <a:solidFill>
                  <a:srgbClr val="000066"/>
                </a:solidFill>
                <a:latin typeface="Calibri" charset="0"/>
                <a:ea typeface="新細明體" charset="0"/>
                <a:cs typeface="新細明體" charset="0"/>
              </a:rPr>
              <a:t>plink --</a:t>
            </a:r>
            <a:r>
              <a:rPr lang="en-US" sz="2000" dirty="0" err="1">
                <a:solidFill>
                  <a:srgbClr val="000066"/>
                </a:solidFill>
                <a:latin typeface="Calibri" charset="0"/>
                <a:ea typeface="新細明體" charset="0"/>
                <a:cs typeface="新細明體" charset="0"/>
              </a:rPr>
              <a:t>bfile</a:t>
            </a:r>
            <a:r>
              <a:rPr lang="en-US" sz="2000" dirty="0">
                <a:solidFill>
                  <a:srgbClr val="000066"/>
                </a:solidFill>
                <a:latin typeface="Calibri" charset="0"/>
                <a:ea typeface="新細明體" charset="0"/>
                <a:cs typeface="新細明體" charset="0"/>
              </a:rPr>
              <a:t> </a:t>
            </a:r>
            <a:r>
              <a:rPr lang="en-US" sz="2000" dirty="0" smtClean="0">
                <a:solidFill>
                  <a:srgbClr val="000066"/>
                </a:solidFill>
                <a:latin typeface="Calibri" charset="0"/>
                <a:ea typeface="新細明體" charset="0"/>
                <a:cs typeface="新細明體" charset="0"/>
              </a:rPr>
              <a:t>example \</a:t>
            </a:r>
            <a:endParaRPr lang="en-US" sz="2000" dirty="0">
              <a:solidFill>
                <a:srgbClr val="000066"/>
              </a:solidFill>
              <a:latin typeface="Calibri" charset="0"/>
              <a:ea typeface="新細明體" charset="0"/>
              <a:cs typeface="新細明體" charset="0"/>
            </a:endParaRPr>
          </a:p>
          <a:p>
            <a:pPr marL="457200" lvl="1" indent="0">
              <a:buClr>
                <a:schemeClr val="accent5"/>
              </a:buClr>
              <a:buNone/>
            </a:pPr>
            <a:r>
              <a:rPr lang="en-US" sz="2000" dirty="0" smtClean="0">
                <a:solidFill>
                  <a:srgbClr val="000066"/>
                </a:solidFill>
                <a:latin typeface="Calibri" charset="0"/>
                <a:ea typeface="新細明體" charset="0"/>
                <a:cs typeface="新細明體" charset="0"/>
              </a:rPr>
              <a:t>          -</a:t>
            </a:r>
            <a:r>
              <a:rPr lang="en-US" sz="2000" dirty="0">
                <a:solidFill>
                  <a:srgbClr val="000066"/>
                </a:solidFill>
                <a:latin typeface="Calibri" charset="0"/>
                <a:ea typeface="新細明體" charset="0"/>
                <a:cs typeface="新細明體" charset="0"/>
              </a:rPr>
              <a:t>-</a:t>
            </a:r>
            <a:r>
              <a:rPr lang="en-US" sz="2000" dirty="0" err="1">
                <a:solidFill>
                  <a:srgbClr val="000066"/>
                </a:solidFill>
                <a:latin typeface="Calibri" charset="0"/>
                <a:ea typeface="新細明體" charset="0"/>
                <a:cs typeface="新細明體" charset="0"/>
              </a:rPr>
              <a:t>indep</a:t>
            </a:r>
            <a:r>
              <a:rPr lang="en-US" sz="2000" dirty="0">
                <a:solidFill>
                  <a:srgbClr val="000066"/>
                </a:solidFill>
                <a:latin typeface="Calibri" charset="0"/>
                <a:ea typeface="新細明體" charset="0"/>
                <a:cs typeface="新細明體" charset="0"/>
              </a:rPr>
              <a:t>-pairwise 100 25 0.25 \</a:t>
            </a:r>
          </a:p>
          <a:p>
            <a:pPr marL="457200" lvl="1" indent="0">
              <a:buClr>
                <a:schemeClr val="accent5"/>
              </a:buClr>
              <a:buNone/>
            </a:pPr>
            <a:r>
              <a:rPr lang="en-US" sz="2000" dirty="0" smtClean="0">
                <a:solidFill>
                  <a:srgbClr val="000066"/>
                </a:solidFill>
                <a:latin typeface="Calibri" charset="0"/>
                <a:ea typeface="新細明體" charset="0"/>
                <a:cs typeface="新細明體" charset="0"/>
              </a:rPr>
              <a:t>          -</a:t>
            </a:r>
            <a:r>
              <a:rPr lang="en-US" sz="2000" dirty="0">
                <a:solidFill>
                  <a:srgbClr val="000066"/>
                </a:solidFill>
                <a:latin typeface="Calibri" charset="0"/>
                <a:ea typeface="新細明體" charset="0"/>
                <a:cs typeface="新細明體" charset="0"/>
              </a:rPr>
              <a:t>-out </a:t>
            </a:r>
            <a:r>
              <a:rPr lang="en-US" sz="2000" dirty="0" smtClean="0">
                <a:solidFill>
                  <a:srgbClr val="000066"/>
                </a:solidFill>
                <a:latin typeface="Calibri" charset="0"/>
                <a:ea typeface="新細明體" charset="0"/>
                <a:cs typeface="新細明體" charset="0"/>
              </a:rPr>
              <a:t>test</a:t>
            </a:r>
          </a:p>
          <a:p>
            <a:pPr marL="457200" lvl="1" indent="0">
              <a:buClr>
                <a:schemeClr val="accent5"/>
              </a:buClr>
              <a:buNone/>
            </a:pPr>
            <a:endParaRPr lang="en-US" sz="2000" dirty="0" smtClean="0">
              <a:solidFill>
                <a:srgbClr val="000066"/>
              </a:solidFill>
              <a:latin typeface="Calibri" charset="0"/>
              <a:ea typeface="新細明體" charset="0"/>
              <a:cs typeface="新細明體" charset="0"/>
            </a:endParaRPr>
          </a:p>
          <a:p>
            <a:pPr marL="457200" lvl="1" indent="0">
              <a:buClr>
                <a:schemeClr val="accent5"/>
              </a:buClr>
              <a:buNone/>
            </a:pPr>
            <a:endParaRPr lang="en-US" sz="2000" dirty="0">
              <a:solidFill>
                <a:srgbClr val="000066"/>
              </a:solidFill>
              <a:latin typeface="Calibri" charset="0"/>
              <a:ea typeface="新細明體" charset="0"/>
              <a:cs typeface="新細明體" charset="0"/>
            </a:endParaRPr>
          </a:p>
          <a:p>
            <a:pPr indent="0">
              <a:buClr>
                <a:schemeClr val="accent5"/>
              </a:buClr>
              <a:buNone/>
            </a:pPr>
            <a:r>
              <a:rPr lang="en-US" sz="2000" dirty="0" smtClean="0">
                <a:solidFill>
                  <a:srgbClr val="000066"/>
                </a:solidFill>
                <a:latin typeface="Calibri" charset="0"/>
                <a:ea typeface="新細明體" charset="0"/>
                <a:cs typeface="新細明體" charset="0"/>
              </a:rPr>
              <a:t>R </a:t>
            </a:r>
            <a:r>
              <a:rPr lang="en-US" sz="2000" dirty="0">
                <a:solidFill>
                  <a:srgbClr val="000066"/>
                </a:solidFill>
                <a:latin typeface="Calibri" charset="0"/>
                <a:ea typeface="新細明體" charset="0"/>
                <a:cs typeface="新細明體" charset="0"/>
              </a:rPr>
              <a:t>script remove-pruned-</a:t>
            </a:r>
            <a:r>
              <a:rPr lang="en-US" sz="2000" dirty="0" err="1">
                <a:solidFill>
                  <a:srgbClr val="000066"/>
                </a:solidFill>
                <a:latin typeface="Calibri" charset="0"/>
                <a:ea typeface="新細明體" charset="0"/>
                <a:cs typeface="新細明體" charset="0"/>
              </a:rPr>
              <a:t>snp.R</a:t>
            </a:r>
            <a:r>
              <a:rPr lang="en-US" sz="2000" dirty="0">
                <a:solidFill>
                  <a:srgbClr val="000066"/>
                </a:solidFill>
                <a:latin typeface="Calibri" charset="0"/>
                <a:ea typeface="新細明體" charset="0"/>
                <a:cs typeface="新細明體" charset="0"/>
              </a:rPr>
              <a:t> </a:t>
            </a:r>
            <a:r>
              <a:rPr lang="en-US" sz="2000" dirty="0" smtClean="0">
                <a:solidFill>
                  <a:srgbClr val="000066"/>
                </a:solidFill>
                <a:latin typeface="Calibri" charset="0"/>
                <a:ea typeface="新細明體" charset="0"/>
                <a:cs typeface="新細明體" charset="0"/>
              </a:rPr>
              <a:t> \</a:t>
            </a:r>
          </a:p>
          <a:p>
            <a:pPr indent="0">
              <a:buClr>
                <a:schemeClr val="accent5"/>
              </a:buClr>
              <a:buNone/>
            </a:pPr>
            <a:r>
              <a:rPr lang="en-US" sz="2000" dirty="0">
                <a:solidFill>
                  <a:srgbClr val="000066"/>
                </a:solidFill>
                <a:latin typeface="Calibri" charset="0"/>
                <a:ea typeface="新細明體" charset="0"/>
                <a:cs typeface="新細明體" charset="0"/>
              </a:rPr>
              <a:t>	</a:t>
            </a:r>
            <a:r>
              <a:rPr lang="en-US" sz="2000" dirty="0" smtClean="0">
                <a:solidFill>
                  <a:srgbClr val="000066"/>
                </a:solidFill>
                <a:latin typeface="Calibri" charset="0"/>
                <a:ea typeface="新細明體" charset="0"/>
                <a:cs typeface="新細明體" charset="0"/>
              </a:rPr>
              <a:t>test.allSNPs.trait1</a:t>
            </a:r>
            <a:r>
              <a:rPr lang="en-US" sz="2000" dirty="0">
                <a:solidFill>
                  <a:srgbClr val="000066"/>
                </a:solidFill>
                <a:latin typeface="Calibri" charset="0"/>
                <a:ea typeface="新細明體" charset="0"/>
                <a:cs typeface="新細明體" charset="0"/>
              </a:rPr>
              <a:t>.assoc.linear </a:t>
            </a:r>
            <a:r>
              <a:rPr lang="en-US" sz="2000" dirty="0" smtClean="0">
                <a:solidFill>
                  <a:srgbClr val="000066"/>
                </a:solidFill>
                <a:latin typeface="Calibri" charset="0"/>
                <a:ea typeface="新細明體" charset="0"/>
                <a:cs typeface="新細明體" charset="0"/>
              </a:rPr>
              <a:t>\</a:t>
            </a:r>
          </a:p>
          <a:p>
            <a:pPr indent="0">
              <a:buClr>
                <a:schemeClr val="accent5"/>
              </a:buClr>
              <a:buNone/>
            </a:pPr>
            <a:r>
              <a:rPr lang="en-US" sz="2000" dirty="0">
                <a:solidFill>
                  <a:srgbClr val="000066"/>
                </a:solidFill>
                <a:latin typeface="Calibri" charset="0"/>
                <a:ea typeface="新細明體" charset="0"/>
                <a:cs typeface="新細明體" charset="0"/>
              </a:rPr>
              <a:t>	</a:t>
            </a:r>
            <a:r>
              <a:rPr lang="en-US" sz="2000" dirty="0" err="1" smtClean="0">
                <a:solidFill>
                  <a:srgbClr val="000066"/>
                </a:solidFill>
                <a:latin typeface="Calibri" charset="0"/>
                <a:ea typeface="新細明體" charset="0"/>
                <a:cs typeface="新細明體" charset="0"/>
              </a:rPr>
              <a:t>test.prune.in</a:t>
            </a:r>
            <a:r>
              <a:rPr lang="en-US" sz="2000" dirty="0" smtClean="0">
                <a:solidFill>
                  <a:srgbClr val="000066"/>
                </a:solidFill>
                <a:latin typeface="Calibri" charset="0"/>
                <a:ea typeface="新細明體" charset="0"/>
                <a:cs typeface="新細明體" charset="0"/>
              </a:rPr>
              <a:t> \</a:t>
            </a:r>
          </a:p>
          <a:p>
            <a:pPr indent="0">
              <a:buClr>
                <a:schemeClr val="accent5"/>
              </a:buClr>
              <a:buNone/>
            </a:pPr>
            <a:r>
              <a:rPr lang="en-US" sz="2000" dirty="0">
                <a:solidFill>
                  <a:srgbClr val="000066"/>
                </a:solidFill>
                <a:latin typeface="Calibri" charset="0"/>
                <a:ea typeface="新細明體" charset="0"/>
                <a:cs typeface="新細明體" charset="0"/>
              </a:rPr>
              <a:t> </a:t>
            </a:r>
            <a:r>
              <a:rPr lang="en-US" sz="2000" dirty="0" smtClean="0">
                <a:solidFill>
                  <a:srgbClr val="000066"/>
                </a:solidFill>
                <a:latin typeface="Calibri" charset="0"/>
                <a:ea typeface="新細明體" charset="0"/>
                <a:cs typeface="新細明體" charset="0"/>
              </a:rPr>
              <a:t> test.pruned.trait1</a:t>
            </a:r>
            <a:r>
              <a:rPr lang="en-US" sz="2000" dirty="0">
                <a:solidFill>
                  <a:srgbClr val="000066"/>
                </a:solidFill>
                <a:latin typeface="Calibri" charset="0"/>
                <a:ea typeface="新細明體" charset="0"/>
                <a:cs typeface="新細明體" charset="0"/>
              </a:rPr>
              <a:t>.assoc.linear</a:t>
            </a:r>
            <a:endParaRPr lang="en-US" sz="2000" dirty="0">
              <a:solidFill>
                <a:srgbClr val="000066"/>
              </a:solidFill>
              <a:latin typeface="Calibri" charset="0"/>
              <a:ea typeface="新細明體" charset="0"/>
              <a:cs typeface="新細明體" charset="0"/>
            </a:endParaRPr>
          </a:p>
          <a:p>
            <a:pPr marL="457200" lvl="1" indent="0">
              <a:buNone/>
            </a:pPr>
            <a:endParaRPr lang="en-US" sz="2000" dirty="0"/>
          </a:p>
        </p:txBody>
      </p:sp>
      <p:pic>
        <p:nvPicPr>
          <p:cNvPr id="8" name="Content Placeholder 4"/>
          <p:cNvPicPr>
            <a:picLocks noChangeAspect="1"/>
          </p:cNvPicPr>
          <p:nvPr/>
        </p:nvPicPr>
        <p:blipFill rotWithShape="1">
          <a:blip r:embed="rId2"/>
          <a:srcRect t="-3717" r="2973" b="-7017"/>
          <a:stretch/>
        </p:blipFill>
        <p:spPr>
          <a:xfrm>
            <a:off x="5163021" y="2581691"/>
            <a:ext cx="3741119" cy="3457253"/>
          </a:xfrm>
          <a:prstGeom prst="rect">
            <a:avLst/>
          </a:prstGeom>
        </p:spPr>
      </p:pic>
    </p:spTree>
    <p:extLst>
      <p:ext uri="{BB962C8B-B14F-4D97-AF65-F5344CB8AC3E}">
        <p14:creationId xmlns:p14="http://schemas.microsoft.com/office/powerpoint/2010/main" val="4835304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otal-Vg</a:t>
            </a:r>
            <a:endParaRPr lang="en-US" dirty="0"/>
          </a:p>
        </p:txBody>
      </p:sp>
      <p:sp>
        <p:nvSpPr>
          <p:cNvPr id="3" name="Content Placeholder 2"/>
          <p:cNvSpPr>
            <a:spLocks noGrp="1"/>
          </p:cNvSpPr>
          <p:nvPr>
            <p:ph idx="1"/>
          </p:nvPr>
        </p:nvSpPr>
        <p:spPr>
          <a:xfrm>
            <a:off x="457200" y="1600200"/>
            <a:ext cx="8432800" cy="4525963"/>
          </a:xfrm>
        </p:spPr>
        <p:txBody>
          <a:bodyPr/>
          <a:lstStyle/>
          <a:p>
            <a:pPr marL="342900" lvl="1" indent="-342900">
              <a:buFont typeface="Arial"/>
              <a:buChar char="•"/>
            </a:pPr>
            <a:r>
              <a:rPr lang="en-US" dirty="0" err="1" smtClean="0"/>
              <a:t>Rscript</a:t>
            </a:r>
            <a:r>
              <a:rPr lang="en-US" dirty="0" smtClean="0"/>
              <a:t> total-</a:t>
            </a:r>
            <a:r>
              <a:rPr lang="en-US" dirty="0" err="1" smtClean="0"/>
              <a:t>vg.R</a:t>
            </a:r>
            <a:r>
              <a:rPr lang="en-US" dirty="0" smtClean="0"/>
              <a:t> test.allSNPs.trait1.assoc.linear 2000</a:t>
            </a:r>
          </a:p>
          <a:p>
            <a:pPr marL="342900" lvl="1" indent="-342900">
              <a:buFont typeface="Arial"/>
              <a:buChar char="•"/>
            </a:pPr>
            <a:r>
              <a:rPr lang="en-US" dirty="0" err="1" smtClean="0"/>
              <a:t>Rscript</a:t>
            </a:r>
            <a:r>
              <a:rPr lang="en-US" dirty="0" smtClean="0"/>
              <a:t> total-</a:t>
            </a:r>
            <a:r>
              <a:rPr lang="en-US" dirty="0" err="1" smtClean="0"/>
              <a:t>vg.R</a:t>
            </a:r>
            <a:r>
              <a:rPr lang="en-US" dirty="0" smtClean="0"/>
              <a:t> </a:t>
            </a:r>
            <a:r>
              <a:rPr lang="en-US" dirty="0"/>
              <a:t>test.pruned.trait1.assoc.linear </a:t>
            </a:r>
            <a:r>
              <a:rPr lang="en-US" dirty="0" smtClean="0"/>
              <a:t>2000</a:t>
            </a:r>
          </a:p>
          <a:p>
            <a:pPr marL="342900" lvl="1" indent="-342900">
              <a:buFont typeface="Arial"/>
              <a:buChar char="•"/>
            </a:pPr>
            <a:endParaRPr lang="en-US" dirty="0" smtClean="0"/>
          </a:p>
          <a:p>
            <a:pPr marL="342900" lvl="1" indent="-342900">
              <a:buFont typeface="Arial"/>
              <a:buChar char="•"/>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33602592"/>
              </p:ext>
            </p:extLst>
          </p:nvPr>
        </p:nvGraphicFramePr>
        <p:xfrm>
          <a:off x="833758" y="2968235"/>
          <a:ext cx="7159264" cy="1645920"/>
        </p:xfrm>
        <a:graphic>
          <a:graphicData uri="http://schemas.openxmlformats.org/drawingml/2006/table">
            <a:tbl>
              <a:tblPr firstRow="1" bandRow="1">
                <a:tableStyleId>{7DF18680-E054-41AD-8BC1-D1AEF772440D}</a:tableStyleId>
              </a:tblPr>
              <a:tblGrid>
                <a:gridCol w="1753969"/>
                <a:gridCol w="1610581"/>
                <a:gridCol w="1897357"/>
                <a:gridCol w="1897357"/>
              </a:tblGrid>
              <a:tr h="509552">
                <a:tc>
                  <a:txBody>
                    <a:bodyPr/>
                    <a:lstStyle/>
                    <a:p>
                      <a:r>
                        <a:rPr lang="en-US" sz="2400" dirty="0" smtClean="0"/>
                        <a:t>V(g)/V(p)</a:t>
                      </a:r>
                      <a:endParaRPr lang="en-US" sz="2400" dirty="0"/>
                    </a:p>
                  </a:txBody>
                  <a:tcPr/>
                </a:tc>
                <a:tc>
                  <a:txBody>
                    <a:bodyPr/>
                    <a:lstStyle/>
                    <a:p>
                      <a:r>
                        <a:rPr lang="en-US" sz="2400" dirty="0" smtClean="0"/>
                        <a:t>GCTA</a:t>
                      </a:r>
                      <a:endParaRPr lang="en-US" sz="2400" dirty="0"/>
                    </a:p>
                  </a:txBody>
                  <a:tcPr/>
                </a:tc>
                <a:tc>
                  <a:txBody>
                    <a:bodyPr/>
                    <a:lstStyle/>
                    <a:p>
                      <a:r>
                        <a:rPr lang="en-US" sz="2400" dirty="0" smtClean="0"/>
                        <a:t>total-Vg (pruned)</a:t>
                      </a:r>
                      <a:endParaRPr lang="en-US" sz="2400" dirty="0"/>
                    </a:p>
                  </a:txBody>
                  <a:tcPr/>
                </a:tc>
                <a:tc>
                  <a:txBody>
                    <a:bodyPr/>
                    <a:lstStyle/>
                    <a:p>
                      <a:r>
                        <a:rPr lang="en-US" sz="2400" dirty="0" smtClean="0"/>
                        <a:t>total-Vg</a:t>
                      </a:r>
                      <a:r>
                        <a:rPr lang="en-US" sz="2400" baseline="0" dirty="0" smtClean="0"/>
                        <a:t> (</a:t>
                      </a:r>
                      <a:r>
                        <a:rPr lang="en-US" sz="2400" baseline="0" dirty="0" err="1" smtClean="0"/>
                        <a:t>unpruned</a:t>
                      </a:r>
                      <a:r>
                        <a:rPr lang="en-US" sz="2400" baseline="0" dirty="0" smtClean="0"/>
                        <a:t>)</a:t>
                      </a:r>
                      <a:endParaRPr lang="en-US" sz="2400" dirty="0"/>
                    </a:p>
                  </a:txBody>
                  <a:tcPr/>
                </a:tc>
              </a:tr>
              <a:tr h="509552">
                <a:tc>
                  <a:txBody>
                    <a:bodyPr/>
                    <a:lstStyle/>
                    <a:p>
                      <a:r>
                        <a:rPr lang="en-US" sz="2400" dirty="0" smtClean="0"/>
                        <a:t>Trait</a:t>
                      </a:r>
                      <a:r>
                        <a:rPr lang="en-US" sz="2400" baseline="0" dirty="0" smtClean="0"/>
                        <a:t> 1</a:t>
                      </a:r>
                      <a:endParaRPr lang="en-US" sz="2400" dirty="0"/>
                    </a:p>
                  </a:txBody>
                  <a:tcPr/>
                </a:tc>
                <a:tc>
                  <a:txBody>
                    <a:bodyPr/>
                    <a:lstStyle/>
                    <a:p>
                      <a:r>
                        <a:rPr lang="en-US" sz="2400" dirty="0" smtClean="0"/>
                        <a:t>0.054</a:t>
                      </a:r>
                      <a:r>
                        <a:rPr lang="en-US" sz="2400" baseline="0" dirty="0" smtClean="0"/>
                        <a:t> (0.021)</a:t>
                      </a:r>
                      <a:endParaRPr lang="en-US" sz="2400" dirty="0"/>
                    </a:p>
                  </a:txBody>
                  <a:tcPr/>
                </a:tc>
                <a:tc>
                  <a:txBody>
                    <a:bodyPr/>
                    <a:lstStyle/>
                    <a:p>
                      <a:r>
                        <a:rPr lang="en-US" sz="2400" dirty="0" smtClean="0"/>
                        <a:t>0.063</a:t>
                      </a:r>
                      <a:endParaRPr lang="en-US" sz="2400" dirty="0"/>
                    </a:p>
                  </a:txBody>
                  <a:tcPr/>
                </a:tc>
                <a:tc>
                  <a:txBody>
                    <a:bodyPr/>
                    <a:lstStyle/>
                    <a:p>
                      <a:r>
                        <a:rPr lang="en-US" sz="2400" dirty="0" smtClean="0"/>
                        <a:t>0.207</a:t>
                      </a:r>
                      <a:endParaRPr lang="en-US" sz="2400" dirty="0"/>
                    </a:p>
                  </a:txBody>
                  <a:tcPr/>
                </a:tc>
              </a:tr>
            </a:tbl>
          </a:graphicData>
        </a:graphic>
      </p:graphicFrame>
    </p:spTree>
    <p:extLst>
      <p:ext uri="{BB962C8B-B14F-4D97-AF65-F5344CB8AC3E}">
        <p14:creationId xmlns:p14="http://schemas.microsoft.com/office/powerpoint/2010/main" val="1805852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otal-Vg</a:t>
            </a:r>
            <a:endParaRPr lang="en-US" dirty="0"/>
          </a:p>
        </p:txBody>
      </p:sp>
      <p:sp>
        <p:nvSpPr>
          <p:cNvPr id="3" name="Content Placeholder 2"/>
          <p:cNvSpPr>
            <a:spLocks noGrp="1"/>
          </p:cNvSpPr>
          <p:nvPr>
            <p:ph idx="1"/>
          </p:nvPr>
        </p:nvSpPr>
        <p:spPr/>
        <p:txBody>
          <a:bodyPr/>
          <a:lstStyle/>
          <a:p>
            <a:pPr marL="342900" lvl="1" indent="-342900">
              <a:buFont typeface="Arial"/>
              <a:buChar char="•"/>
            </a:pPr>
            <a:r>
              <a:rPr lang="en-US" dirty="0" smtClean="0"/>
              <a:t>Repeat for the other 2 traits</a:t>
            </a:r>
          </a:p>
          <a:p>
            <a:pPr marL="342900" lvl="1" indent="-342900">
              <a:buFont typeface="Arial"/>
              <a:buChar char="•"/>
            </a:pPr>
            <a:endParaRPr lang="en-US" dirty="0" smtClean="0"/>
          </a:p>
          <a:p>
            <a:pPr marL="342900" lvl="1" indent="-342900">
              <a:buFont typeface="Arial"/>
              <a:buChar char="•"/>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69154681"/>
              </p:ext>
            </p:extLst>
          </p:nvPr>
        </p:nvGraphicFramePr>
        <p:xfrm>
          <a:off x="833758" y="2504418"/>
          <a:ext cx="7159263" cy="2038208"/>
        </p:xfrm>
        <a:graphic>
          <a:graphicData uri="http://schemas.openxmlformats.org/drawingml/2006/table">
            <a:tbl>
              <a:tblPr firstRow="1" bandRow="1">
                <a:tableStyleId>{7DF18680-E054-41AD-8BC1-D1AEF772440D}</a:tableStyleId>
              </a:tblPr>
              <a:tblGrid>
                <a:gridCol w="2386421"/>
                <a:gridCol w="2191330"/>
                <a:gridCol w="2581512"/>
              </a:tblGrid>
              <a:tr h="509552">
                <a:tc>
                  <a:txBody>
                    <a:bodyPr/>
                    <a:lstStyle/>
                    <a:p>
                      <a:r>
                        <a:rPr lang="en-US" sz="2400" dirty="0" smtClean="0"/>
                        <a:t>V(g)/V(p)</a:t>
                      </a:r>
                      <a:endParaRPr lang="en-US" sz="2400" dirty="0"/>
                    </a:p>
                  </a:txBody>
                  <a:tcPr/>
                </a:tc>
                <a:tc>
                  <a:txBody>
                    <a:bodyPr/>
                    <a:lstStyle/>
                    <a:p>
                      <a:r>
                        <a:rPr lang="en-US" sz="2400" dirty="0" smtClean="0"/>
                        <a:t>GCTA</a:t>
                      </a:r>
                      <a:endParaRPr lang="en-US" sz="2400" dirty="0"/>
                    </a:p>
                  </a:txBody>
                  <a:tcPr/>
                </a:tc>
                <a:tc>
                  <a:txBody>
                    <a:bodyPr/>
                    <a:lstStyle/>
                    <a:p>
                      <a:r>
                        <a:rPr lang="en-US" sz="2400" dirty="0" smtClean="0"/>
                        <a:t>total-Vg (pruned)</a:t>
                      </a:r>
                      <a:endParaRPr lang="en-US" sz="2400" dirty="0"/>
                    </a:p>
                  </a:txBody>
                  <a:tcPr/>
                </a:tc>
              </a:tr>
              <a:tr h="509552">
                <a:tc>
                  <a:txBody>
                    <a:bodyPr/>
                    <a:lstStyle/>
                    <a:p>
                      <a:r>
                        <a:rPr lang="en-US" sz="2400" dirty="0" smtClean="0"/>
                        <a:t>Trait</a:t>
                      </a:r>
                      <a:r>
                        <a:rPr lang="en-US" sz="2400" baseline="0" dirty="0" smtClean="0"/>
                        <a:t> 1</a:t>
                      </a:r>
                      <a:endParaRPr lang="en-US" sz="2400" dirty="0"/>
                    </a:p>
                  </a:txBody>
                  <a:tcPr/>
                </a:tc>
                <a:tc>
                  <a:txBody>
                    <a:bodyPr/>
                    <a:lstStyle/>
                    <a:p>
                      <a:r>
                        <a:rPr lang="en-US" sz="2400" dirty="0" smtClean="0"/>
                        <a:t>0.054</a:t>
                      </a:r>
                      <a:r>
                        <a:rPr lang="en-US" sz="2400" baseline="0" dirty="0" smtClean="0"/>
                        <a:t> (0.021)</a:t>
                      </a:r>
                      <a:endParaRPr lang="en-US" sz="2400" dirty="0"/>
                    </a:p>
                  </a:txBody>
                  <a:tcPr/>
                </a:tc>
                <a:tc>
                  <a:txBody>
                    <a:bodyPr/>
                    <a:lstStyle/>
                    <a:p>
                      <a:endParaRPr lang="en-US" dirty="0"/>
                    </a:p>
                  </a:txBody>
                  <a:tcPr/>
                </a:tc>
              </a:tr>
              <a:tr h="509552">
                <a:tc>
                  <a:txBody>
                    <a:bodyPr/>
                    <a:lstStyle/>
                    <a:p>
                      <a:r>
                        <a:rPr lang="en-US" sz="2400" dirty="0" smtClean="0"/>
                        <a:t>Trait</a:t>
                      </a:r>
                      <a:r>
                        <a:rPr lang="en-US" sz="2400" baseline="0" dirty="0" smtClean="0"/>
                        <a:t> 2</a:t>
                      </a:r>
                      <a:endParaRPr lang="en-US" sz="2400" dirty="0"/>
                    </a:p>
                  </a:txBody>
                  <a:tcPr/>
                </a:tc>
                <a:tc>
                  <a:txBody>
                    <a:bodyPr/>
                    <a:lstStyle/>
                    <a:p>
                      <a:r>
                        <a:rPr lang="en-US" sz="2400" dirty="0" smtClean="0"/>
                        <a:t>0.358 (0.033)</a:t>
                      </a:r>
                      <a:endParaRPr lang="en-US" sz="2400" dirty="0"/>
                    </a:p>
                  </a:txBody>
                  <a:tcPr/>
                </a:tc>
                <a:tc>
                  <a:txBody>
                    <a:bodyPr/>
                    <a:lstStyle/>
                    <a:p>
                      <a:endParaRPr lang="en-US"/>
                    </a:p>
                  </a:txBody>
                  <a:tcPr/>
                </a:tc>
              </a:tr>
              <a:tr h="509552">
                <a:tc>
                  <a:txBody>
                    <a:bodyPr/>
                    <a:lstStyle/>
                    <a:p>
                      <a:r>
                        <a:rPr lang="en-US" sz="2400" dirty="0" smtClean="0"/>
                        <a:t>Trait 3 </a:t>
                      </a:r>
                      <a:endParaRPr lang="en-US" sz="2400" dirty="0"/>
                    </a:p>
                  </a:txBody>
                  <a:tcPr/>
                </a:tc>
                <a:tc>
                  <a:txBody>
                    <a:bodyPr/>
                    <a:lstStyle/>
                    <a:p>
                      <a:r>
                        <a:rPr lang="en-US" sz="2400" dirty="0" smtClean="0"/>
                        <a:t>0.582 (0.027)</a:t>
                      </a:r>
                      <a:endParaRPr lang="en-US" sz="2400"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98430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otal-Vg</a:t>
            </a:r>
            <a:endParaRPr lang="en-US" dirty="0"/>
          </a:p>
        </p:txBody>
      </p:sp>
      <p:sp>
        <p:nvSpPr>
          <p:cNvPr id="3" name="Content Placeholder 2"/>
          <p:cNvSpPr>
            <a:spLocks noGrp="1"/>
          </p:cNvSpPr>
          <p:nvPr>
            <p:ph idx="1"/>
          </p:nvPr>
        </p:nvSpPr>
        <p:spPr/>
        <p:txBody>
          <a:bodyPr/>
          <a:lstStyle/>
          <a:p>
            <a:pPr marL="342900" lvl="1" indent="-342900">
              <a:buFont typeface="Arial"/>
              <a:buChar char="•"/>
            </a:pPr>
            <a:r>
              <a:rPr lang="en-US" dirty="0" smtClean="0"/>
              <a:t>Repeat for the other 2 traits</a:t>
            </a:r>
          </a:p>
          <a:p>
            <a:pPr marL="342900" lvl="1" indent="-342900">
              <a:buFont typeface="Arial"/>
              <a:buChar char="•"/>
            </a:pPr>
            <a:endParaRPr lang="en-US" dirty="0" smtClean="0"/>
          </a:p>
          <a:p>
            <a:pPr marL="342900" lvl="1" indent="-342900">
              <a:buFont typeface="Arial"/>
              <a:buChar char="•"/>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15248070"/>
              </p:ext>
            </p:extLst>
          </p:nvPr>
        </p:nvGraphicFramePr>
        <p:xfrm>
          <a:off x="833758" y="2504418"/>
          <a:ext cx="7159263" cy="2038208"/>
        </p:xfrm>
        <a:graphic>
          <a:graphicData uri="http://schemas.openxmlformats.org/drawingml/2006/table">
            <a:tbl>
              <a:tblPr firstRow="1" bandRow="1">
                <a:tableStyleId>{7DF18680-E054-41AD-8BC1-D1AEF772440D}</a:tableStyleId>
              </a:tblPr>
              <a:tblGrid>
                <a:gridCol w="2386421"/>
                <a:gridCol w="2191330"/>
                <a:gridCol w="2581512"/>
              </a:tblGrid>
              <a:tr h="509552">
                <a:tc>
                  <a:txBody>
                    <a:bodyPr/>
                    <a:lstStyle/>
                    <a:p>
                      <a:r>
                        <a:rPr lang="en-US" sz="2400" dirty="0" smtClean="0"/>
                        <a:t>V(g)/V(p)</a:t>
                      </a:r>
                      <a:endParaRPr lang="en-US" sz="2400" dirty="0"/>
                    </a:p>
                  </a:txBody>
                  <a:tcPr/>
                </a:tc>
                <a:tc>
                  <a:txBody>
                    <a:bodyPr/>
                    <a:lstStyle/>
                    <a:p>
                      <a:r>
                        <a:rPr lang="en-US" sz="2400" dirty="0" smtClean="0"/>
                        <a:t>GCTA</a:t>
                      </a:r>
                      <a:endParaRPr lang="en-US" sz="2400" dirty="0"/>
                    </a:p>
                  </a:txBody>
                  <a:tcPr/>
                </a:tc>
                <a:tc>
                  <a:txBody>
                    <a:bodyPr/>
                    <a:lstStyle/>
                    <a:p>
                      <a:r>
                        <a:rPr lang="en-US" sz="2400" dirty="0" smtClean="0"/>
                        <a:t>total-Vg (pruned)</a:t>
                      </a:r>
                      <a:endParaRPr lang="en-US" sz="2400" dirty="0"/>
                    </a:p>
                  </a:txBody>
                  <a:tcPr/>
                </a:tc>
              </a:tr>
              <a:tr h="509552">
                <a:tc>
                  <a:txBody>
                    <a:bodyPr/>
                    <a:lstStyle/>
                    <a:p>
                      <a:r>
                        <a:rPr lang="en-US" sz="2400" dirty="0" smtClean="0"/>
                        <a:t>Trait</a:t>
                      </a:r>
                      <a:r>
                        <a:rPr lang="en-US" sz="2400" baseline="0" dirty="0" smtClean="0"/>
                        <a:t> 1</a:t>
                      </a:r>
                      <a:endParaRPr lang="en-US" sz="2400" dirty="0"/>
                    </a:p>
                  </a:txBody>
                  <a:tcPr/>
                </a:tc>
                <a:tc>
                  <a:txBody>
                    <a:bodyPr/>
                    <a:lstStyle/>
                    <a:p>
                      <a:r>
                        <a:rPr lang="en-US" sz="2400" dirty="0" smtClean="0"/>
                        <a:t>0.054</a:t>
                      </a:r>
                      <a:r>
                        <a:rPr lang="en-US" sz="2400" baseline="0" dirty="0" smtClean="0"/>
                        <a:t> (0.021)</a:t>
                      </a:r>
                      <a:endParaRPr lang="en-US" sz="2400" dirty="0"/>
                    </a:p>
                  </a:txBody>
                  <a:tcPr/>
                </a:tc>
                <a:tc>
                  <a:txBody>
                    <a:bodyPr/>
                    <a:lstStyle/>
                    <a:p>
                      <a:r>
                        <a:rPr lang="en-US" sz="2400" dirty="0" smtClean="0"/>
                        <a:t>0.063</a:t>
                      </a:r>
                      <a:endParaRPr lang="en-US" sz="2400" dirty="0"/>
                    </a:p>
                  </a:txBody>
                  <a:tcPr/>
                </a:tc>
              </a:tr>
              <a:tr h="509552">
                <a:tc>
                  <a:txBody>
                    <a:bodyPr/>
                    <a:lstStyle/>
                    <a:p>
                      <a:r>
                        <a:rPr lang="en-US" sz="2400" dirty="0" smtClean="0"/>
                        <a:t>Trait</a:t>
                      </a:r>
                      <a:r>
                        <a:rPr lang="en-US" sz="2400" baseline="0" dirty="0" smtClean="0"/>
                        <a:t> 2</a:t>
                      </a:r>
                      <a:endParaRPr lang="en-US" sz="2400" dirty="0"/>
                    </a:p>
                  </a:txBody>
                  <a:tcPr/>
                </a:tc>
                <a:tc>
                  <a:txBody>
                    <a:bodyPr/>
                    <a:lstStyle/>
                    <a:p>
                      <a:r>
                        <a:rPr lang="en-US" sz="2400" dirty="0" smtClean="0"/>
                        <a:t>0.358 (0.033)</a:t>
                      </a:r>
                      <a:endParaRPr lang="en-US" sz="2400" dirty="0"/>
                    </a:p>
                  </a:txBody>
                  <a:tcPr/>
                </a:tc>
                <a:tc>
                  <a:txBody>
                    <a:bodyPr/>
                    <a:lstStyle/>
                    <a:p>
                      <a:r>
                        <a:rPr lang="en-US" sz="2400" dirty="0" smtClean="0"/>
                        <a:t>0.227</a:t>
                      </a:r>
                      <a:endParaRPr lang="en-US" sz="2400" dirty="0"/>
                    </a:p>
                  </a:txBody>
                  <a:tcPr/>
                </a:tc>
              </a:tr>
              <a:tr h="509552">
                <a:tc>
                  <a:txBody>
                    <a:bodyPr/>
                    <a:lstStyle/>
                    <a:p>
                      <a:r>
                        <a:rPr lang="en-US" sz="2400" dirty="0" smtClean="0"/>
                        <a:t>Trait 3 </a:t>
                      </a:r>
                      <a:endParaRPr lang="en-US" sz="2400" dirty="0"/>
                    </a:p>
                  </a:txBody>
                  <a:tcPr/>
                </a:tc>
                <a:tc>
                  <a:txBody>
                    <a:bodyPr/>
                    <a:lstStyle/>
                    <a:p>
                      <a:r>
                        <a:rPr lang="en-US" sz="2400" dirty="0" smtClean="0"/>
                        <a:t>0.582 (0.027)</a:t>
                      </a:r>
                      <a:endParaRPr lang="en-US" sz="2400" dirty="0"/>
                    </a:p>
                  </a:txBody>
                  <a:tcPr/>
                </a:tc>
                <a:tc>
                  <a:txBody>
                    <a:bodyPr/>
                    <a:lstStyle/>
                    <a:p>
                      <a:r>
                        <a:rPr lang="en-US" sz="2400" dirty="0" smtClean="0"/>
                        <a:t>0.605</a:t>
                      </a:r>
                      <a:endParaRPr lang="en-US" sz="2400" dirty="0"/>
                    </a:p>
                  </a:txBody>
                  <a:tcPr/>
                </a:tc>
              </a:tr>
            </a:tbl>
          </a:graphicData>
        </a:graphic>
      </p:graphicFrame>
      <p:sp>
        <p:nvSpPr>
          <p:cNvPr id="4" name="Rectangle 3"/>
          <p:cNvSpPr/>
          <p:nvPr/>
        </p:nvSpPr>
        <p:spPr>
          <a:xfrm>
            <a:off x="833758" y="4731475"/>
            <a:ext cx="7535821" cy="1487587"/>
          </a:xfrm>
          <a:prstGeom prst="rect">
            <a:avLst/>
          </a:prstGeom>
        </p:spPr>
        <p:txBody>
          <a:bodyPr wrap="square">
            <a:spAutoFit/>
          </a:bodyPr>
          <a:lstStyle/>
          <a:p>
            <a:pPr>
              <a:spcBef>
                <a:spcPts val="800"/>
              </a:spcBef>
            </a:pPr>
            <a:r>
              <a:rPr lang="en-US" sz="2800" dirty="0">
                <a:solidFill>
                  <a:srgbClr val="000000"/>
                </a:solidFill>
              </a:rPr>
              <a:t>Trait 1: h2=.60, </a:t>
            </a:r>
            <a:r>
              <a:rPr lang="en-US" sz="2800" dirty="0">
                <a:solidFill>
                  <a:schemeClr val="accent5">
                    <a:lumMod val="50000"/>
                  </a:schemeClr>
                </a:solidFill>
              </a:rPr>
              <a:t>CV MAF	.0005-.002</a:t>
            </a:r>
          </a:p>
          <a:p>
            <a:pPr>
              <a:spcBef>
                <a:spcPts val="800"/>
              </a:spcBef>
            </a:pPr>
            <a:r>
              <a:rPr lang="en-US" sz="2800" dirty="0">
                <a:solidFill>
                  <a:srgbClr val="000000"/>
                </a:solidFill>
              </a:rPr>
              <a:t>Trait 2: h2=.60, </a:t>
            </a:r>
            <a:r>
              <a:rPr lang="en-US" sz="2800" dirty="0">
                <a:solidFill>
                  <a:srgbClr val="215968"/>
                </a:solidFill>
              </a:rPr>
              <a:t>CV MAF 	.01-.05</a:t>
            </a:r>
            <a:br>
              <a:rPr lang="en-US" sz="2800" dirty="0">
                <a:solidFill>
                  <a:srgbClr val="215968"/>
                </a:solidFill>
              </a:rPr>
            </a:br>
            <a:r>
              <a:rPr lang="en-US" sz="2800" dirty="0">
                <a:solidFill>
                  <a:srgbClr val="000000"/>
                </a:solidFill>
              </a:rPr>
              <a:t>Trait 3: h2=.60, </a:t>
            </a:r>
            <a:r>
              <a:rPr lang="en-US" sz="2800" dirty="0">
                <a:solidFill>
                  <a:srgbClr val="215968"/>
                </a:solidFill>
              </a:rPr>
              <a:t>CV MAF 	</a:t>
            </a:r>
            <a:r>
              <a:rPr lang="en-US" sz="2800" dirty="0" smtClean="0">
                <a:solidFill>
                  <a:srgbClr val="215968"/>
                </a:solidFill>
              </a:rPr>
              <a:t>.</a:t>
            </a:r>
            <a:r>
              <a:rPr lang="en-US" sz="2800" dirty="0">
                <a:solidFill>
                  <a:srgbClr val="215968"/>
                </a:solidFill>
              </a:rPr>
              <a:t>10-.</a:t>
            </a:r>
            <a:r>
              <a:rPr lang="en-US" sz="2800" dirty="0" smtClean="0">
                <a:solidFill>
                  <a:srgbClr val="215968"/>
                </a:solidFill>
              </a:rPr>
              <a:t>50</a:t>
            </a:r>
            <a:endParaRPr lang="en-US" sz="2800" dirty="0">
              <a:solidFill>
                <a:srgbClr val="215968"/>
              </a:solidFill>
            </a:endParaRPr>
          </a:p>
        </p:txBody>
      </p:sp>
    </p:spTree>
    <p:extLst>
      <p:ext uri="{BB962C8B-B14F-4D97-AF65-F5344CB8AC3E}">
        <p14:creationId xmlns:p14="http://schemas.microsoft.com/office/powerpoint/2010/main" val="171973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Methodology</a:t>
            </a:r>
            <a:endParaRPr lang="en-US" b="1" dirty="0"/>
          </a:p>
        </p:txBody>
      </p:sp>
      <p:sp>
        <p:nvSpPr>
          <p:cNvPr id="3" name="Content Placeholder 2"/>
          <p:cNvSpPr>
            <a:spLocks noGrp="1"/>
          </p:cNvSpPr>
          <p:nvPr>
            <p:ph idx="1"/>
          </p:nvPr>
        </p:nvSpPr>
        <p:spPr/>
        <p:txBody>
          <a:bodyPr>
            <a:normAutofit/>
          </a:bodyPr>
          <a:lstStyle/>
          <a:p>
            <a:pPr marL="342900" lvl="1" indent="-342900">
              <a:buFont typeface="Arial"/>
              <a:buChar char="•"/>
            </a:pPr>
            <a:r>
              <a:rPr lang="en-US" dirty="0" smtClean="0"/>
              <a:t>So et al. </a:t>
            </a:r>
            <a:r>
              <a:rPr lang="en-US" dirty="0"/>
              <a:t>(2011</a:t>
            </a:r>
            <a:r>
              <a:rPr lang="en-US" dirty="0" smtClean="0"/>
              <a:t>) </a:t>
            </a:r>
            <a:r>
              <a:rPr lang="fi-FI" dirty="0" err="1"/>
              <a:t>Genet</a:t>
            </a:r>
            <a:r>
              <a:rPr lang="fi-FI" dirty="0"/>
              <a:t> </a:t>
            </a:r>
            <a:r>
              <a:rPr lang="fi-FI" dirty="0" err="1"/>
              <a:t>Epidemiol</a:t>
            </a:r>
            <a:r>
              <a:rPr lang="fi-FI" dirty="0"/>
              <a:t>. </a:t>
            </a:r>
            <a:r>
              <a:rPr lang="fi-FI" dirty="0" smtClean="0"/>
              <a:t>35</a:t>
            </a:r>
            <a:r>
              <a:rPr lang="fi-FI" dirty="0"/>
              <a:t>(6):447-</a:t>
            </a:r>
            <a:r>
              <a:rPr lang="fi-FI" dirty="0" smtClean="0"/>
              <a:t>56</a:t>
            </a:r>
            <a:endParaRPr lang="en-US" sz="2800" dirty="0" smtClean="0"/>
          </a:p>
          <a:p>
            <a:r>
              <a:rPr lang="en-US" sz="2800" dirty="0" smtClean="0"/>
              <a:t>Advantages</a:t>
            </a:r>
            <a:endParaRPr lang="en-US" sz="2800" dirty="0"/>
          </a:p>
          <a:p>
            <a:pPr lvl="1"/>
            <a:r>
              <a:rPr lang="en-US" dirty="0"/>
              <a:t>Rely on summary statistics</a:t>
            </a:r>
          </a:p>
          <a:p>
            <a:pPr lvl="2"/>
            <a:r>
              <a:rPr lang="en-US" dirty="0"/>
              <a:t>z-</a:t>
            </a:r>
            <a:r>
              <a:rPr lang="en-US" dirty="0" smtClean="0"/>
              <a:t>scores </a:t>
            </a:r>
            <a:r>
              <a:rPr lang="en-US" dirty="0"/>
              <a:t>from association </a:t>
            </a:r>
            <a:r>
              <a:rPr lang="en-US" dirty="0" smtClean="0"/>
              <a:t>analysis</a:t>
            </a:r>
          </a:p>
          <a:p>
            <a:endParaRPr lang="en-US" dirty="0"/>
          </a:p>
          <a:p>
            <a:endParaRPr lang="en-US" dirty="0" smtClean="0"/>
          </a:p>
          <a:p>
            <a:pPr lvl="2"/>
            <a:endParaRPr lang="en-US" dirty="0" smtClean="0"/>
          </a:p>
          <a:p>
            <a:pPr lvl="1"/>
            <a:endParaRPr lang="en-US" b="1" dirty="0"/>
          </a:p>
          <a:p>
            <a:pPr lvl="1"/>
            <a:endParaRPr lang="en-US" dirty="0" smtClean="0"/>
          </a:p>
          <a:p>
            <a:pPr lvl="1"/>
            <a:endParaRPr lang="en-US" dirty="0" smtClean="0"/>
          </a:p>
          <a:p>
            <a:pPr lvl="1"/>
            <a:endParaRPr lang="en-US" dirty="0" smtClean="0"/>
          </a:p>
          <a:p>
            <a:pPr marL="457200" lvl="1" indent="0">
              <a:buNone/>
            </a:pPr>
            <a:endParaRPr lang="en-US" dirty="0"/>
          </a:p>
        </p:txBody>
      </p:sp>
      <p:pic>
        <p:nvPicPr>
          <p:cNvPr id="4" name="Content Placeholder 4"/>
          <p:cNvPicPr>
            <a:picLocks noChangeAspect="1"/>
          </p:cNvPicPr>
          <p:nvPr/>
        </p:nvPicPr>
        <p:blipFill rotWithShape="1">
          <a:blip r:embed="rId3"/>
          <a:srcRect t="-3717" r="2973" b="-7017"/>
          <a:stretch/>
        </p:blipFill>
        <p:spPr>
          <a:xfrm>
            <a:off x="5163021" y="3498909"/>
            <a:ext cx="3741119" cy="3457253"/>
          </a:xfrm>
          <a:prstGeom prst="rect">
            <a:avLst/>
          </a:prstGeom>
        </p:spPr>
      </p:pic>
      <p:sp>
        <p:nvSpPr>
          <p:cNvPr id="5" name="TextBox 4"/>
          <p:cNvSpPr txBox="1"/>
          <p:nvPr/>
        </p:nvSpPr>
        <p:spPr>
          <a:xfrm>
            <a:off x="457200" y="3594838"/>
            <a:ext cx="4705821" cy="2523768"/>
          </a:xfrm>
          <a:prstGeom prst="rect">
            <a:avLst/>
          </a:prstGeom>
          <a:noFill/>
        </p:spPr>
        <p:txBody>
          <a:bodyPr wrap="square" rtlCol="0">
            <a:spAutoFit/>
          </a:bodyPr>
          <a:lstStyle/>
          <a:p>
            <a:pPr marL="342900" lvl="0" indent="-342900">
              <a:spcBef>
                <a:spcPct val="20000"/>
              </a:spcBef>
              <a:buFont typeface="Arial"/>
              <a:buChar char="•"/>
            </a:pPr>
            <a:r>
              <a:rPr lang="en-US" sz="2800" dirty="0">
                <a:solidFill>
                  <a:prstClr val="black"/>
                </a:solidFill>
              </a:rPr>
              <a:t>Assess empirically how much the observed distribution of z-statistics differs from </a:t>
            </a:r>
            <a:r>
              <a:rPr lang="en-US" sz="2800" dirty="0" smtClean="0">
                <a:solidFill>
                  <a:prstClr val="black"/>
                </a:solidFill>
              </a:rPr>
              <a:t>expected </a:t>
            </a:r>
            <a:r>
              <a:rPr lang="en-US" sz="2800" dirty="0">
                <a:solidFill>
                  <a:prstClr val="black"/>
                </a:solidFill>
              </a:rPr>
              <a:t>under the null hypothesis </a:t>
            </a:r>
          </a:p>
          <a:p>
            <a:endParaRPr lang="en-US" dirty="0"/>
          </a:p>
        </p:txBody>
      </p:sp>
    </p:spTree>
    <p:extLst>
      <p:ext uri="{BB962C8B-B14F-4D97-AF65-F5344CB8AC3E}">
        <p14:creationId xmlns:p14="http://schemas.microsoft.com/office/powerpoint/2010/main" val="32473370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Methodology</a:t>
            </a:r>
            <a:endParaRPr lang="en-US" dirty="0"/>
          </a:p>
        </p:txBody>
      </p:sp>
      <p:sp>
        <p:nvSpPr>
          <p:cNvPr id="3" name="Content Placeholder 2"/>
          <p:cNvSpPr>
            <a:spLocks noGrp="1"/>
          </p:cNvSpPr>
          <p:nvPr>
            <p:ph idx="1"/>
          </p:nvPr>
        </p:nvSpPr>
        <p:spPr>
          <a:xfrm>
            <a:off x="330201" y="1417638"/>
            <a:ext cx="8686800" cy="5228695"/>
          </a:xfrm>
        </p:spPr>
        <p:txBody>
          <a:bodyPr>
            <a:normAutofit fontScale="85000" lnSpcReduction="20000"/>
          </a:bodyPr>
          <a:lstStyle/>
          <a:p>
            <a:r>
              <a:rPr lang="en-US" sz="3100" dirty="0"/>
              <a:t>T</a:t>
            </a:r>
            <a:r>
              <a:rPr lang="en-US" sz="3100" dirty="0" smtClean="0"/>
              <a:t>he observed z statistics have underlying distribution,</a:t>
            </a:r>
          </a:p>
          <a:p>
            <a:endParaRPr lang="en-US" sz="3800" dirty="0" smtClean="0"/>
          </a:p>
          <a:p>
            <a:pPr marL="457200" lvl="1" indent="0">
              <a:buNone/>
            </a:pPr>
            <a:r>
              <a:rPr lang="en-US" sz="3100" dirty="0"/>
              <a:t>	</a:t>
            </a:r>
            <a:r>
              <a:rPr lang="en-US" dirty="0" err="1" smtClean="0"/>
              <a:t>δ</a:t>
            </a:r>
            <a:r>
              <a:rPr lang="en-US" dirty="0" smtClean="0"/>
              <a:t> </a:t>
            </a:r>
            <a:r>
              <a:rPr lang="en-US" dirty="0"/>
              <a:t>= 0 for null variants</a:t>
            </a:r>
          </a:p>
          <a:p>
            <a:pPr marL="457200" lvl="1" indent="0">
              <a:buNone/>
            </a:pPr>
            <a:r>
              <a:rPr lang="en-US" dirty="0" smtClean="0"/>
              <a:t>	</a:t>
            </a:r>
            <a:r>
              <a:rPr lang="en-US" dirty="0" err="1" smtClean="0"/>
              <a:t>δ</a:t>
            </a:r>
            <a:r>
              <a:rPr lang="en-US" dirty="0" smtClean="0"/>
              <a:t> ≠ 0 for truly associated variants</a:t>
            </a:r>
          </a:p>
          <a:p>
            <a:pPr marL="457200" lvl="1" indent="0">
              <a:buNone/>
            </a:pPr>
            <a:endParaRPr lang="en-US" sz="1200" b="1" dirty="0" smtClean="0"/>
          </a:p>
          <a:p>
            <a:r>
              <a:rPr lang="en-US" sz="3100" b="1" dirty="0" smtClean="0"/>
              <a:t>Step </a:t>
            </a:r>
            <a:r>
              <a:rPr lang="en-US" sz="3100" b="1" dirty="0"/>
              <a:t>1</a:t>
            </a:r>
          </a:p>
          <a:p>
            <a:pPr lvl="1"/>
            <a:r>
              <a:rPr lang="en-US" sz="3100" dirty="0" smtClean="0"/>
              <a:t>Estimate f(z), the density function of z, from observed z’s</a:t>
            </a:r>
          </a:p>
          <a:p>
            <a:pPr marL="457200" lvl="1" indent="0">
              <a:buNone/>
            </a:pPr>
            <a:r>
              <a:rPr lang="en-US" sz="3100" dirty="0"/>
              <a:t>	</a:t>
            </a:r>
            <a:r>
              <a:rPr lang="en-US" sz="3100" dirty="0" smtClean="0"/>
              <a:t>	e.g. using kernel </a:t>
            </a:r>
            <a:r>
              <a:rPr lang="en-US" sz="3100" dirty="0"/>
              <a:t>density </a:t>
            </a:r>
            <a:r>
              <a:rPr lang="en-US" sz="3100" dirty="0" smtClean="0"/>
              <a:t>estimation</a:t>
            </a:r>
          </a:p>
          <a:p>
            <a:pPr marL="457200" lvl="1" indent="0">
              <a:buNone/>
            </a:pPr>
            <a:r>
              <a:rPr lang="en-US" sz="3100" dirty="0" smtClean="0"/>
              <a:t>	</a:t>
            </a:r>
            <a:endParaRPr lang="en-US" sz="3100" dirty="0"/>
          </a:p>
          <a:p>
            <a:pPr marL="457200" lvl="1" indent="0">
              <a:buNone/>
            </a:pPr>
            <a:r>
              <a:rPr lang="en-US" sz="3100" dirty="0" smtClean="0"/>
              <a:t>	</a:t>
            </a:r>
            <a:endParaRPr lang="en-US" sz="3100" dirty="0"/>
          </a:p>
          <a:p>
            <a:r>
              <a:rPr lang="en-US" sz="3100" b="1" dirty="0"/>
              <a:t>Step </a:t>
            </a:r>
            <a:r>
              <a:rPr lang="en-US" sz="3100" b="1" dirty="0" smtClean="0"/>
              <a:t>2</a:t>
            </a:r>
          </a:p>
          <a:p>
            <a:pPr lvl="1"/>
            <a:r>
              <a:rPr lang="en-US" sz="3100" dirty="0" smtClean="0"/>
              <a:t>Estimate f ’(</a:t>
            </a:r>
            <a:r>
              <a:rPr lang="en-US" sz="3100" dirty="0"/>
              <a:t>z</a:t>
            </a:r>
            <a:r>
              <a:rPr lang="en-US" sz="3100" dirty="0" smtClean="0"/>
              <a:t>) from f(z)</a:t>
            </a:r>
          </a:p>
          <a:p>
            <a:pPr marL="457200" lvl="1" indent="0">
              <a:buNone/>
            </a:pPr>
            <a:r>
              <a:rPr lang="en-US" sz="3100" dirty="0"/>
              <a:t>	</a:t>
            </a:r>
            <a:r>
              <a:rPr lang="en-US" sz="3100" dirty="0" smtClean="0"/>
              <a:t>	e.g. using </a:t>
            </a:r>
            <a:r>
              <a:rPr lang="en-US" sz="3100" dirty="0" err="1" smtClean="0"/>
              <a:t>smooth.spline</a:t>
            </a:r>
            <a:r>
              <a:rPr lang="en-US" sz="3100" dirty="0" smtClean="0"/>
              <a:t> function in R</a:t>
            </a:r>
          </a:p>
          <a:p>
            <a:endParaRPr lang="en-US" dirty="0"/>
          </a:p>
        </p:txBody>
      </p:sp>
      <p:pic>
        <p:nvPicPr>
          <p:cNvPr id="5" name="Picture 4"/>
          <p:cNvPicPr>
            <a:picLocks noChangeAspect="1"/>
          </p:cNvPicPr>
          <p:nvPr/>
        </p:nvPicPr>
        <p:blipFill rotWithShape="1">
          <a:blip r:embed="rId3"/>
          <a:srcRect r="4139"/>
          <a:stretch/>
        </p:blipFill>
        <p:spPr>
          <a:xfrm>
            <a:off x="2650783" y="1745194"/>
            <a:ext cx="2118336" cy="647700"/>
          </a:xfrm>
          <a:prstGeom prst="rect">
            <a:avLst/>
          </a:prstGeom>
        </p:spPr>
      </p:pic>
      <p:pic>
        <p:nvPicPr>
          <p:cNvPr id="7" name="Picture 6"/>
          <p:cNvPicPr>
            <a:picLocks noChangeAspect="1"/>
          </p:cNvPicPr>
          <p:nvPr/>
        </p:nvPicPr>
        <p:blipFill>
          <a:blip r:embed="rId4"/>
          <a:stretch>
            <a:fillRect/>
          </a:stretch>
        </p:blipFill>
        <p:spPr>
          <a:xfrm>
            <a:off x="2664894" y="4326467"/>
            <a:ext cx="3238500" cy="1016000"/>
          </a:xfrm>
          <a:prstGeom prst="rect">
            <a:avLst/>
          </a:prstGeom>
        </p:spPr>
      </p:pic>
    </p:spTree>
    <p:extLst>
      <p:ext uri="{BB962C8B-B14F-4D97-AF65-F5344CB8AC3E}">
        <p14:creationId xmlns:p14="http://schemas.microsoft.com/office/powerpoint/2010/main" val="38614317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Methodology</a:t>
            </a:r>
            <a:endParaRPr lang="en-US" dirty="0"/>
          </a:p>
        </p:txBody>
      </p:sp>
      <p:sp>
        <p:nvSpPr>
          <p:cNvPr id="3" name="Content Placeholder 2"/>
          <p:cNvSpPr>
            <a:spLocks noGrp="1"/>
          </p:cNvSpPr>
          <p:nvPr>
            <p:ph idx="1"/>
          </p:nvPr>
        </p:nvSpPr>
        <p:spPr>
          <a:xfrm>
            <a:off x="457200" y="1417638"/>
            <a:ext cx="8229600" cy="4708525"/>
          </a:xfrm>
        </p:spPr>
        <p:txBody>
          <a:bodyPr>
            <a:normAutofit/>
          </a:bodyPr>
          <a:lstStyle/>
          <a:p>
            <a:r>
              <a:rPr lang="en-US" sz="2400" b="1" dirty="0"/>
              <a:t>Step 3</a:t>
            </a:r>
          </a:p>
          <a:p>
            <a:pPr lvl="1"/>
            <a:r>
              <a:rPr lang="en-US" sz="2400" dirty="0" smtClean="0"/>
              <a:t>Estimate </a:t>
            </a:r>
            <a:r>
              <a:rPr lang="en-US" sz="2400" dirty="0" err="1" smtClean="0"/>
              <a:t>δ</a:t>
            </a:r>
            <a:r>
              <a:rPr lang="en-US" sz="2400" dirty="0" smtClean="0"/>
              <a:t> from observed z by adding correction term</a:t>
            </a:r>
          </a:p>
          <a:p>
            <a:pPr marL="0" indent="0">
              <a:buNone/>
            </a:pPr>
            <a:endParaRPr lang="en-US" b="1" dirty="0"/>
          </a:p>
          <a:p>
            <a:r>
              <a:rPr lang="en-US" sz="2400" b="1" dirty="0" smtClean="0"/>
              <a:t>Step 4</a:t>
            </a:r>
          </a:p>
          <a:p>
            <a:pPr lvl="1"/>
            <a:r>
              <a:rPr lang="en-US" sz="2400" dirty="0" smtClean="0"/>
              <a:t>Convert </a:t>
            </a:r>
            <a:r>
              <a:rPr lang="en-US" sz="2400" dirty="0" err="1" smtClean="0"/>
              <a:t>δ</a:t>
            </a:r>
            <a:r>
              <a:rPr lang="en-US" sz="2400" dirty="0" smtClean="0"/>
              <a:t> to variance explained (Vg)</a:t>
            </a:r>
            <a:endParaRPr lang="en-US" sz="2400" dirty="0"/>
          </a:p>
          <a:p>
            <a:endParaRPr lang="en-US" sz="2400" b="1" dirty="0" smtClean="0"/>
          </a:p>
          <a:p>
            <a:endParaRPr lang="en-US" sz="2400" b="1" dirty="0"/>
          </a:p>
          <a:p>
            <a:r>
              <a:rPr lang="en-US" sz="2400" b="1" dirty="0" smtClean="0"/>
              <a:t>Step 5</a:t>
            </a:r>
          </a:p>
          <a:p>
            <a:pPr lvl="1"/>
            <a:r>
              <a:rPr lang="en-US" sz="2400" dirty="0" smtClean="0">
                <a:solidFill>
                  <a:prstClr val="black"/>
                </a:solidFill>
              </a:rPr>
              <a:t>Summate </a:t>
            </a:r>
            <a:r>
              <a:rPr lang="en-US" sz="2400" dirty="0" smtClean="0"/>
              <a:t>Vg</a:t>
            </a:r>
            <a:r>
              <a:rPr lang="en-US" sz="2400" dirty="0" smtClean="0">
                <a:solidFill>
                  <a:prstClr val="black"/>
                </a:solidFill>
              </a:rPr>
              <a:t> to obtain overall variance explained by all SNPs</a:t>
            </a:r>
            <a:endParaRPr lang="en-US" sz="2400" dirty="0">
              <a:solidFill>
                <a:prstClr val="black"/>
              </a:solidFill>
            </a:endParaRPr>
          </a:p>
          <a:p>
            <a:endParaRPr lang="en-US" sz="2000" dirty="0"/>
          </a:p>
          <a:p>
            <a:pPr marL="0" indent="0">
              <a:buNone/>
            </a:pPr>
            <a:endParaRPr lang="en-US" sz="2400" b="1" dirty="0"/>
          </a:p>
          <a:p>
            <a:endParaRPr lang="en-US" dirty="0"/>
          </a:p>
        </p:txBody>
      </p:sp>
      <p:pic>
        <p:nvPicPr>
          <p:cNvPr id="4" name="Picture 3"/>
          <p:cNvPicPr>
            <a:picLocks noChangeAspect="1"/>
          </p:cNvPicPr>
          <p:nvPr/>
        </p:nvPicPr>
        <p:blipFill rotWithShape="1">
          <a:blip r:embed="rId3"/>
          <a:srcRect r="15807"/>
          <a:stretch/>
        </p:blipFill>
        <p:spPr>
          <a:xfrm>
            <a:off x="2507544" y="2238027"/>
            <a:ext cx="2325620" cy="984250"/>
          </a:xfrm>
          <a:prstGeom prst="rect">
            <a:avLst/>
          </a:prstGeom>
        </p:spPr>
      </p:pic>
      <p:pic>
        <p:nvPicPr>
          <p:cNvPr id="7" name="Picture 6"/>
          <p:cNvPicPr>
            <a:picLocks noChangeAspect="1"/>
          </p:cNvPicPr>
          <p:nvPr/>
        </p:nvPicPr>
        <p:blipFill>
          <a:blip r:embed="rId4"/>
          <a:stretch>
            <a:fillRect/>
          </a:stretch>
        </p:blipFill>
        <p:spPr>
          <a:xfrm>
            <a:off x="2629958" y="3857277"/>
            <a:ext cx="2825750" cy="889000"/>
          </a:xfrm>
          <a:prstGeom prst="rect">
            <a:avLst/>
          </a:prstGeom>
        </p:spPr>
      </p:pic>
      <p:sp>
        <p:nvSpPr>
          <p:cNvPr id="8" name="TextBox 7"/>
          <p:cNvSpPr txBox="1"/>
          <p:nvPr/>
        </p:nvSpPr>
        <p:spPr>
          <a:xfrm>
            <a:off x="6081889" y="2511778"/>
            <a:ext cx="2398889" cy="369332"/>
          </a:xfrm>
          <a:prstGeom prst="rect">
            <a:avLst/>
          </a:prstGeom>
          <a:noFill/>
        </p:spPr>
        <p:txBody>
          <a:bodyPr wrap="square" rtlCol="0">
            <a:spAutoFit/>
          </a:bodyPr>
          <a:lstStyle/>
          <a:p>
            <a:r>
              <a:rPr lang="en-US" dirty="0" err="1" smtClean="0"/>
              <a:t>Efron</a:t>
            </a:r>
            <a:r>
              <a:rPr lang="en-US" dirty="0" smtClean="0"/>
              <a:t> (2009)</a:t>
            </a:r>
            <a:endParaRPr lang="en-US" dirty="0"/>
          </a:p>
        </p:txBody>
      </p:sp>
    </p:spTree>
    <p:extLst>
      <p:ext uri="{BB962C8B-B14F-4D97-AF65-F5344CB8AC3E}">
        <p14:creationId xmlns:p14="http://schemas.microsoft.com/office/powerpoint/2010/main" val="39335710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79307"/>
            <a:ext cx="7772400" cy="1470025"/>
          </a:xfrm>
        </p:spPr>
        <p:txBody>
          <a:bodyPr>
            <a:noAutofit/>
          </a:bodyPr>
          <a:lstStyle/>
          <a:p>
            <a:r>
              <a:rPr lang="en-US" b="1" dirty="0" smtClean="0"/>
              <a:t>Practical on total-Vg</a:t>
            </a:r>
            <a:br>
              <a:rPr lang="en-US" b="1" dirty="0" smtClean="0"/>
            </a:br>
            <a:r>
              <a:rPr lang="en-US" sz="2400" dirty="0" smtClean="0"/>
              <a:t/>
            </a:r>
            <a:br>
              <a:rPr lang="en-US" sz="2400" dirty="0" smtClean="0"/>
            </a:br>
            <a:r>
              <a:rPr lang="en-US" sz="2400" dirty="0" smtClean="0"/>
              <a:t/>
            </a:r>
            <a:br>
              <a:rPr lang="en-US" sz="2400" dirty="0" smtClean="0"/>
            </a:br>
            <a:r>
              <a:rPr lang="en-US" sz="3200" dirty="0" smtClean="0"/>
              <a:t>Variance explained by SNPs in GWAS</a:t>
            </a:r>
            <a:br>
              <a:rPr lang="en-US" sz="3200" dirty="0" smtClean="0"/>
            </a:br>
            <a:r>
              <a:rPr lang="en-US" sz="3200" dirty="0" smtClean="0"/>
              <a:t>using summary statistics</a:t>
            </a:r>
            <a:r>
              <a:rPr lang="en-US" sz="3200" dirty="0"/>
              <a:t/>
            </a:r>
            <a:br>
              <a:rPr lang="en-US" sz="3200" dirty="0"/>
            </a:br>
            <a:r>
              <a:rPr lang="en-US" sz="3200" dirty="0" smtClean="0"/>
              <a:t> </a:t>
            </a:r>
            <a:endParaRPr lang="en-US" sz="3200" dirty="0"/>
          </a:p>
        </p:txBody>
      </p:sp>
    </p:spTree>
    <p:extLst>
      <p:ext uri="{BB962C8B-B14F-4D97-AF65-F5344CB8AC3E}">
        <p14:creationId xmlns:p14="http://schemas.microsoft.com/office/powerpoint/2010/main" val="22654808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b="1" dirty="0"/>
          </a:p>
        </p:txBody>
      </p:sp>
      <p:sp>
        <p:nvSpPr>
          <p:cNvPr id="3" name="Content Placeholder 2"/>
          <p:cNvSpPr>
            <a:spLocks noGrp="1"/>
          </p:cNvSpPr>
          <p:nvPr>
            <p:ph idx="1"/>
          </p:nvPr>
        </p:nvSpPr>
        <p:spPr/>
        <p:txBody>
          <a:bodyPr/>
          <a:lstStyle/>
          <a:p>
            <a:pPr>
              <a:buClr>
                <a:schemeClr val="accent1">
                  <a:lumMod val="60000"/>
                  <a:lumOff val="40000"/>
                </a:schemeClr>
              </a:buClr>
              <a:buFont typeface="Wingdings" charset="2"/>
              <a:buChar char="§"/>
            </a:pPr>
            <a:endParaRPr lang="en-US" sz="800" dirty="0" smtClean="0"/>
          </a:p>
          <a:p>
            <a:pPr>
              <a:buClr>
                <a:schemeClr val="accent5"/>
              </a:buClr>
              <a:buSzPct val="100000"/>
              <a:buFont typeface="Wingdings" charset="2"/>
              <a:buChar char="§"/>
            </a:pPr>
            <a:r>
              <a:rPr lang="en-US" dirty="0" smtClean="0"/>
              <a:t>LD pruning to remove SNPs in high LD</a:t>
            </a:r>
          </a:p>
          <a:p>
            <a:pPr>
              <a:buClr>
                <a:schemeClr val="accent5"/>
              </a:buClr>
              <a:buSzPct val="100000"/>
              <a:buFont typeface="Wingdings" charset="2"/>
              <a:buChar char="§"/>
            </a:pPr>
            <a:endParaRPr lang="en-US" dirty="0"/>
          </a:p>
          <a:p>
            <a:pPr>
              <a:buClr>
                <a:schemeClr val="accent5"/>
              </a:buClr>
              <a:buSzPct val="100000"/>
              <a:buFont typeface="Wingdings" charset="2"/>
              <a:buChar char="§"/>
            </a:pPr>
            <a:r>
              <a:rPr lang="en-US" dirty="0" smtClean="0"/>
              <a:t>Calculate the phenotypic variance explained by SNPs for the 3 quantitative traits</a:t>
            </a:r>
          </a:p>
          <a:p>
            <a:pPr>
              <a:buClr>
                <a:schemeClr val="accent5"/>
              </a:buClr>
              <a:buSzPct val="100000"/>
              <a:buFont typeface="Wingdings" charset="2"/>
              <a:buChar char="§"/>
            </a:pPr>
            <a:endParaRPr lang="en-US" dirty="0"/>
          </a:p>
          <a:p>
            <a:pPr>
              <a:buClr>
                <a:schemeClr val="accent5"/>
              </a:buClr>
              <a:buSzPct val="100000"/>
              <a:buFont typeface="Wingdings" charset="2"/>
              <a:buChar char="§"/>
            </a:pPr>
            <a:r>
              <a:rPr lang="en-US" dirty="0" smtClean="0"/>
              <a:t>Compare the estimates with GCTA</a:t>
            </a:r>
            <a:endParaRPr lang="en-US" dirty="0"/>
          </a:p>
        </p:txBody>
      </p:sp>
    </p:spTree>
    <p:extLst>
      <p:ext uri="{BB962C8B-B14F-4D97-AF65-F5344CB8AC3E}">
        <p14:creationId xmlns:p14="http://schemas.microsoft.com/office/powerpoint/2010/main" val="15686559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 scripts</a:t>
            </a:r>
            <a:endParaRPr lang="en-US" b="1" dirty="0"/>
          </a:p>
        </p:txBody>
      </p:sp>
      <p:sp>
        <p:nvSpPr>
          <p:cNvPr id="3" name="Content Placeholder 2"/>
          <p:cNvSpPr>
            <a:spLocks noGrp="1"/>
          </p:cNvSpPr>
          <p:nvPr>
            <p:ph idx="1"/>
          </p:nvPr>
        </p:nvSpPr>
        <p:spPr/>
        <p:txBody>
          <a:bodyPr>
            <a:normAutofit/>
          </a:bodyPr>
          <a:lstStyle/>
          <a:p>
            <a:pPr>
              <a:buClr>
                <a:schemeClr val="accent5"/>
              </a:buClr>
              <a:buFont typeface="Wingdings" charset="2"/>
              <a:buChar char="§"/>
            </a:pPr>
            <a:r>
              <a:rPr lang="en-US" dirty="0" smtClean="0">
                <a:hlinkClick r:id="rId2"/>
              </a:rPr>
              <a:t>https://sites.google.com/site/honcheongso/software/total-vg</a:t>
            </a:r>
            <a:endParaRPr lang="en-US" dirty="0" smtClean="0"/>
          </a:p>
          <a:p>
            <a:pPr lvl="1">
              <a:buClr>
                <a:schemeClr val="accent5"/>
              </a:buClr>
              <a:buFont typeface="Wingdings" charset="2"/>
              <a:buChar char="§"/>
            </a:pPr>
            <a:r>
              <a:rPr lang="en-US" dirty="0" smtClean="0"/>
              <a:t>Binary trait</a:t>
            </a:r>
          </a:p>
          <a:p>
            <a:pPr lvl="1">
              <a:buClr>
                <a:schemeClr val="accent5"/>
              </a:buClr>
              <a:buFont typeface="Wingdings" charset="2"/>
              <a:buChar char="§"/>
            </a:pPr>
            <a:r>
              <a:rPr lang="en-US" b="1" dirty="0" smtClean="0"/>
              <a:t>Quantitative trait</a:t>
            </a:r>
          </a:p>
          <a:p>
            <a:pPr lvl="1">
              <a:buClr>
                <a:schemeClr val="accent5"/>
              </a:buClr>
              <a:buFont typeface="Wingdings" charset="2"/>
              <a:buChar char="§"/>
            </a:pPr>
            <a:endParaRPr lang="en-US" dirty="0" smtClean="0"/>
          </a:p>
          <a:p>
            <a:pPr marL="457200" lvl="1" indent="-457200">
              <a:buClr>
                <a:schemeClr val="accent5"/>
              </a:buClr>
              <a:buFont typeface="Wingdings" charset="2"/>
              <a:buChar char="§"/>
            </a:pPr>
            <a:r>
              <a:rPr lang="en-US" sz="3200" dirty="0"/>
              <a:t>So H.C., Li MX and Sham P.C. (2011</a:t>
            </a:r>
            <a:r>
              <a:rPr lang="en-US" sz="3200" dirty="0" smtClean="0"/>
              <a:t>)</a:t>
            </a:r>
          </a:p>
          <a:p>
            <a:pPr marL="742950" lvl="2" indent="-342900">
              <a:buClr>
                <a:schemeClr val="accent5"/>
              </a:buClr>
              <a:buFont typeface="Wingdings" charset="2"/>
              <a:buChar char="§"/>
            </a:pPr>
            <a:r>
              <a:rPr lang="en-US" dirty="0" smtClean="0"/>
              <a:t>Uncovering </a:t>
            </a:r>
            <a:r>
              <a:rPr lang="en-US" dirty="0"/>
              <a:t>the total heritability explained by all true susceptibility variants in a genome-wide association study. Genetic Epidemiology</a:t>
            </a:r>
            <a:r>
              <a:rPr lang="en-US" dirty="0" smtClean="0"/>
              <a:t>.</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706593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Practical</a:t>
            </a:r>
            <a:endParaRPr lang="en-US" b="1" dirty="0"/>
          </a:p>
        </p:txBody>
      </p:sp>
      <p:sp>
        <p:nvSpPr>
          <p:cNvPr id="4" name="Rectangle 7"/>
          <p:cNvSpPr>
            <a:spLocks noChangeArrowheads="1"/>
          </p:cNvSpPr>
          <p:nvPr/>
        </p:nvSpPr>
        <p:spPr bwMode="auto">
          <a:xfrm>
            <a:off x="1235267" y="2090409"/>
            <a:ext cx="2561072" cy="433388"/>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DejaVu Sans" charset="0"/>
            </a:endParaRPr>
          </a:p>
        </p:txBody>
      </p:sp>
      <p:sp>
        <p:nvSpPr>
          <p:cNvPr id="5" name="Rectangle 7"/>
          <p:cNvSpPr>
            <a:spLocks noChangeArrowheads="1"/>
          </p:cNvSpPr>
          <p:nvPr/>
        </p:nvSpPr>
        <p:spPr bwMode="auto">
          <a:xfrm>
            <a:off x="1235266" y="3927117"/>
            <a:ext cx="6807623" cy="421699"/>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DejaVu Sans" charset="0"/>
            </a:endParaRPr>
          </a:p>
        </p:txBody>
      </p:sp>
      <p:sp>
        <p:nvSpPr>
          <p:cNvPr id="6" name="Rectangle 7"/>
          <p:cNvSpPr>
            <a:spLocks noChangeArrowheads="1"/>
          </p:cNvSpPr>
          <p:nvPr/>
        </p:nvSpPr>
        <p:spPr bwMode="auto">
          <a:xfrm>
            <a:off x="1235267" y="5266265"/>
            <a:ext cx="2561072" cy="433388"/>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DejaVu Sans" charset="0"/>
            </a:endParaRPr>
          </a:p>
        </p:txBody>
      </p:sp>
      <p:sp>
        <p:nvSpPr>
          <p:cNvPr id="3" name="Content Placeholder 2"/>
          <p:cNvSpPr>
            <a:spLocks noGrp="1"/>
          </p:cNvSpPr>
          <p:nvPr>
            <p:ph idx="1"/>
          </p:nvPr>
        </p:nvSpPr>
        <p:spPr>
          <a:xfrm>
            <a:off x="556854" y="1664135"/>
            <a:ext cx="8229600" cy="4525963"/>
          </a:xfrm>
        </p:spPr>
        <p:txBody>
          <a:bodyPr/>
          <a:lstStyle/>
          <a:p>
            <a:pPr>
              <a:lnSpc>
                <a:spcPct val="83000"/>
              </a:lnSpc>
              <a:buClr>
                <a:schemeClr val="accent5"/>
              </a:buClr>
              <a:buFont typeface="Wingdings" charset="2"/>
              <a:buChar char="§"/>
            </a:pPr>
            <a:r>
              <a:rPr lang="en-US" altLang="zh-TW" dirty="0" smtClean="0">
                <a:latin typeface="Calibri" charset="0"/>
                <a:ea typeface="新細明體" charset="0"/>
                <a:cs typeface="新細明體" charset="0"/>
              </a:rPr>
              <a:t>Open terminal and make a new directory</a:t>
            </a:r>
          </a:p>
          <a:p>
            <a:pPr lvl="1">
              <a:lnSpc>
                <a:spcPct val="83000"/>
              </a:lnSpc>
              <a:buClr>
                <a:schemeClr val="accent5"/>
              </a:buClr>
              <a:buFont typeface="Wingdings" charset="2"/>
              <a:buChar char="§"/>
            </a:pPr>
            <a:r>
              <a:rPr lang="en-US" altLang="zh-TW" dirty="0" err="1" smtClean="0">
                <a:solidFill>
                  <a:srgbClr val="000066"/>
                </a:solidFill>
                <a:latin typeface="Calibri" charset="0"/>
                <a:ea typeface="新細明體" charset="0"/>
                <a:cs typeface="新細明體" charset="0"/>
              </a:rPr>
              <a:t>mkdir</a:t>
            </a:r>
            <a:r>
              <a:rPr lang="en-US" altLang="zh-TW" dirty="0" smtClean="0">
                <a:solidFill>
                  <a:srgbClr val="000066"/>
                </a:solidFill>
                <a:latin typeface="Calibri" charset="0"/>
                <a:ea typeface="新細明體" charset="0"/>
                <a:cs typeface="新細明體" charset="0"/>
              </a:rPr>
              <a:t> ~/total-Vg</a:t>
            </a:r>
          </a:p>
          <a:p>
            <a:pPr marL="457200" lvl="1" indent="0">
              <a:lnSpc>
                <a:spcPct val="83000"/>
              </a:lnSpc>
              <a:buClr>
                <a:schemeClr val="accent5"/>
              </a:buClr>
              <a:buNone/>
            </a:pPr>
            <a:endParaRPr lang="en-US" altLang="zh-TW" dirty="0" smtClean="0">
              <a:solidFill>
                <a:srgbClr val="000066"/>
              </a:solidFill>
              <a:latin typeface="Calibri" charset="0"/>
              <a:ea typeface="新細明體" charset="0"/>
              <a:cs typeface="新細明體" charset="0"/>
            </a:endParaRPr>
          </a:p>
          <a:p>
            <a:pPr>
              <a:lnSpc>
                <a:spcPct val="83000"/>
              </a:lnSpc>
              <a:buClr>
                <a:schemeClr val="accent5"/>
              </a:buClr>
              <a:buFont typeface="Wingdings" charset="2"/>
              <a:buChar char="§"/>
            </a:pPr>
            <a:r>
              <a:rPr lang="en-US" altLang="zh-TW" dirty="0" smtClean="0">
                <a:latin typeface="Calibri" charset="0"/>
                <a:ea typeface="新細明體" charset="0"/>
                <a:cs typeface="新細明體" charset="0"/>
              </a:rPr>
              <a:t>Copy the data folder to your home </a:t>
            </a:r>
            <a:r>
              <a:rPr lang="en-US" altLang="zh-TW" dirty="0" smtClean="0">
                <a:solidFill>
                  <a:schemeClr val="accent5">
                    <a:lumMod val="75000"/>
                  </a:schemeClr>
                </a:solidFill>
                <a:latin typeface="Calibri" charset="0"/>
                <a:ea typeface="新細明體" charset="0"/>
                <a:cs typeface="新細明體" charset="0"/>
              </a:rPr>
              <a:t>total-Vg </a:t>
            </a:r>
            <a:r>
              <a:rPr lang="en-US" altLang="zh-TW" dirty="0" smtClean="0">
                <a:latin typeface="Calibri" charset="0"/>
                <a:ea typeface="新細明體" charset="0"/>
                <a:cs typeface="新細明體" charset="0"/>
              </a:rPr>
              <a:t>directory</a:t>
            </a:r>
          </a:p>
          <a:p>
            <a:pPr lvl="1">
              <a:lnSpc>
                <a:spcPct val="83000"/>
              </a:lnSpc>
              <a:buClr>
                <a:schemeClr val="accent5"/>
              </a:buClr>
              <a:buFont typeface="Wingdings" charset="2"/>
              <a:buChar char="§"/>
            </a:pPr>
            <a:r>
              <a:rPr lang="en-US" altLang="zh-TW" dirty="0" err="1">
                <a:solidFill>
                  <a:srgbClr val="000066"/>
                </a:solidFill>
                <a:latin typeface="Calibri" charset="0"/>
                <a:ea typeface="新細明體" charset="0"/>
                <a:cs typeface="新細明體" charset="0"/>
              </a:rPr>
              <a:t>c</a:t>
            </a:r>
            <a:r>
              <a:rPr lang="en-US" altLang="zh-TW" dirty="0" err="1" smtClean="0">
                <a:solidFill>
                  <a:srgbClr val="000066"/>
                </a:solidFill>
                <a:latin typeface="Calibri" charset="0"/>
                <a:ea typeface="新細明體" charset="0"/>
                <a:cs typeface="新細明體" charset="0"/>
              </a:rPr>
              <a:t>p</a:t>
            </a:r>
            <a:r>
              <a:rPr lang="en-US" altLang="zh-TW" dirty="0">
                <a:solidFill>
                  <a:srgbClr val="000066"/>
                </a:solidFill>
                <a:latin typeface="Calibri" charset="0"/>
                <a:ea typeface="新細明體" charset="0"/>
                <a:cs typeface="新細明體" charset="0"/>
              </a:rPr>
              <a:t> /</a:t>
            </a:r>
            <a:r>
              <a:rPr lang="en-US" altLang="zh-TW" dirty="0" smtClean="0">
                <a:solidFill>
                  <a:srgbClr val="000066"/>
                </a:solidFill>
                <a:latin typeface="Calibri" charset="0"/>
                <a:ea typeface="新細明體" charset="0"/>
                <a:cs typeface="新細明體" charset="0"/>
              </a:rPr>
              <a:t>faculty/</a:t>
            </a:r>
            <a:r>
              <a:rPr lang="en-US" altLang="zh-TW" dirty="0" err="1" smtClean="0">
                <a:solidFill>
                  <a:srgbClr val="000066"/>
                </a:solidFill>
                <a:latin typeface="Calibri" charset="0"/>
                <a:ea typeface="新細明體" charset="0"/>
                <a:cs typeface="新細明體" charset="0"/>
              </a:rPr>
              <a:t>clara</a:t>
            </a:r>
            <a:r>
              <a:rPr lang="en-US" altLang="zh-TW" dirty="0" smtClean="0">
                <a:solidFill>
                  <a:srgbClr val="000066"/>
                </a:solidFill>
                <a:latin typeface="Calibri" charset="0"/>
                <a:ea typeface="新細明體" charset="0"/>
                <a:cs typeface="新細明體" charset="0"/>
              </a:rPr>
              <a:t>/total-</a:t>
            </a:r>
            <a:r>
              <a:rPr lang="en-US" altLang="zh-TW" dirty="0" smtClean="0">
                <a:solidFill>
                  <a:srgbClr val="000066"/>
                </a:solidFill>
                <a:latin typeface="Calibri" charset="0"/>
                <a:ea typeface="新細明體" charset="0"/>
                <a:cs typeface="新細明體" charset="0"/>
              </a:rPr>
              <a:t>Vg/*  </a:t>
            </a:r>
            <a:r>
              <a:rPr lang="en-US" altLang="zh-TW" dirty="0" smtClean="0">
                <a:solidFill>
                  <a:srgbClr val="000066"/>
                </a:solidFill>
                <a:latin typeface="Calibri" charset="0"/>
                <a:ea typeface="新細明體" charset="0"/>
                <a:cs typeface="新細明體" charset="0"/>
              </a:rPr>
              <a:t>~/total-</a:t>
            </a:r>
            <a:r>
              <a:rPr lang="en-US" altLang="zh-TW" dirty="0" smtClean="0">
                <a:solidFill>
                  <a:srgbClr val="000066"/>
                </a:solidFill>
                <a:latin typeface="Calibri" charset="0"/>
                <a:ea typeface="新細明體" charset="0"/>
                <a:cs typeface="新細明體" charset="0"/>
              </a:rPr>
              <a:t>Vg/</a:t>
            </a:r>
            <a:endParaRPr lang="en-US" altLang="zh-TW" dirty="0" smtClean="0">
              <a:solidFill>
                <a:srgbClr val="000066"/>
              </a:solidFill>
              <a:latin typeface="Calibri" charset="0"/>
              <a:ea typeface="新細明體" charset="0"/>
              <a:cs typeface="新細明體" charset="0"/>
            </a:endParaRPr>
          </a:p>
          <a:p>
            <a:pPr marL="457200" lvl="1" indent="0">
              <a:lnSpc>
                <a:spcPct val="83000"/>
              </a:lnSpc>
              <a:buClr>
                <a:schemeClr val="accent5"/>
              </a:buClr>
              <a:buNone/>
            </a:pPr>
            <a:endParaRPr lang="en-US" altLang="zh-TW" dirty="0" smtClean="0">
              <a:solidFill>
                <a:srgbClr val="000066"/>
              </a:solidFill>
              <a:latin typeface="Calibri" charset="0"/>
              <a:ea typeface="新細明體" charset="0"/>
              <a:cs typeface="新細明體" charset="0"/>
            </a:endParaRPr>
          </a:p>
          <a:p>
            <a:pPr>
              <a:lnSpc>
                <a:spcPct val="83000"/>
              </a:lnSpc>
              <a:buClr>
                <a:schemeClr val="accent5"/>
              </a:buClr>
              <a:buFont typeface="Wingdings" charset="2"/>
              <a:buChar char="§"/>
            </a:pPr>
            <a:r>
              <a:rPr lang="en-US" altLang="zh-TW" dirty="0" smtClean="0">
                <a:latin typeface="Calibri" charset="0"/>
                <a:ea typeface="新細明體" charset="0"/>
                <a:cs typeface="新細明體" charset="0"/>
              </a:rPr>
              <a:t>Go to your </a:t>
            </a:r>
            <a:r>
              <a:rPr lang="en-US" altLang="zh-TW" dirty="0" smtClean="0">
                <a:solidFill>
                  <a:srgbClr val="31859C"/>
                </a:solidFill>
                <a:latin typeface="Calibri" charset="0"/>
                <a:ea typeface="新細明體" charset="0"/>
                <a:cs typeface="新細明體" charset="0"/>
              </a:rPr>
              <a:t>total-Vg</a:t>
            </a:r>
            <a:r>
              <a:rPr lang="en-US" altLang="zh-TW" dirty="0" smtClean="0">
                <a:latin typeface="Calibri" charset="0"/>
                <a:ea typeface="新細明體" charset="0"/>
                <a:cs typeface="新細明體" charset="0"/>
              </a:rPr>
              <a:t> directory</a:t>
            </a:r>
          </a:p>
          <a:p>
            <a:pPr lvl="1">
              <a:lnSpc>
                <a:spcPct val="83000"/>
              </a:lnSpc>
              <a:buClr>
                <a:schemeClr val="accent5"/>
              </a:buClr>
              <a:buFont typeface="Wingdings" charset="2"/>
              <a:buChar char="§"/>
            </a:pPr>
            <a:r>
              <a:rPr lang="en-US" altLang="zh-TW" dirty="0" smtClean="0">
                <a:solidFill>
                  <a:srgbClr val="000066"/>
                </a:solidFill>
                <a:latin typeface="Calibri" charset="0"/>
                <a:ea typeface="新細明體" charset="0"/>
                <a:cs typeface="新細明體" charset="0"/>
              </a:rPr>
              <a:t>cd ~/total-Vg</a:t>
            </a:r>
          </a:p>
          <a:p>
            <a:pPr marL="0" indent="0">
              <a:buNone/>
            </a:pPr>
            <a:endParaRPr lang="en-US" dirty="0"/>
          </a:p>
        </p:txBody>
      </p:sp>
    </p:spTree>
    <p:extLst>
      <p:ext uri="{BB962C8B-B14F-4D97-AF65-F5344CB8AC3E}">
        <p14:creationId xmlns:p14="http://schemas.microsoft.com/office/powerpoint/2010/main" val="34937156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Association analysis – linear regression</a:t>
            </a:r>
            <a:endParaRPr lang="en-US" dirty="0"/>
          </a:p>
        </p:txBody>
      </p:sp>
      <p:sp>
        <p:nvSpPr>
          <p:cNvPr id="5" name="Rectangle 7"/>
          <p:cNvSpPr>
            <a:spLocks noChangeArrowheads="1"/>
          </p:cNvSpPr>
          <p:nvPr/>
        </p:nvSpPr>
        <p:spPr bwMode="auto">
          <a:xfrm>
            <a:off x="1431098" y="1600200"/>
            <a:ext cx="4341900" cy="19558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DejaVu Sans" charset="0"/>
            </a:endParaRPr>
          </a:p>
        </p:txBody>
      </p:sp>
      <p:sp>
        <p:nvSpPr>
          <p:cNvPr id="6" name="Content Placeholder 5"/>
          <p:cNvSpPr>
            <a:spLocks noGrp="1"/>
          </p:cNvSpPr>
          <p:nvPr>
            <p:ph idx="1"/>
          </p:nvPr>
        </p:nvSpPr>
        <p:spPr>
          <a:xfrm>
            <a:off x="1485258" y="1628417"/>
            <a:ext cx="5711012" cy="1927583"/>
          </a:xfrm>
        </p:spPr>
        <p:txBody>
          <a:bodyPr/>
          <a:lstStyle/>
          <a:p>
            <a:pPr marL="342900" lvl="1" indent="0">
              <a:buClr>
                <a:schemeClr val="accent5"/>
              </a:buClr>
              <a:buNone/>
            </a:pPr>
            <a:r>
              <a:rPr lang="en-US" sz="2000" dirty="0" smtClean="0">
                <a:solidFill>
                  <a:srgbClr val="000066"/>
                </a:solidFill>
                <a:latin typeface="Calibri" charset="0"/>
                <a:ea typeface="新細明體" charset="0"/>
                <a:cs typeface="新細明體" charset="0"/>
              </a:rPr>
              <a:t>plink </a:t>
            </a:r>
            <a:r>
              <a:rPr lang="en-US" sz="2000" dirty="0" smtClean="0">
                <a:solidFill>
                  <a:srgbClr val="000066"/>
                </a:solidFill>
                <a:latin typeface="Calibri" charset="0"/>
                <a:ea typeface="新細明體" charset="0"/>
                <a:cs typeface="新細明體" charset="0"/>
              </a:rPr>
              <a:t>--</a:t>
            </a:r>
            <a:r>
              <a:rPr lang="en-US" sz="2000" dirty="0" err="1" smtClean="0">
                <a:solidFill>
                  <a:srgbClr val="000066"/>
                </a:solidFill>
                <a:latin typeface="Calibri" charset="0"/>
                <a:ea typeface="新細明體" charset="0"/>
                <a:cs typeface="新細明體" charset="0"/>
              </a:rPr>
              <a:t>bfile</a:t>
            </a:r>
            <a:r>
              <a:rPr lang="en-US" sz="2000" dirty="0" smtClean="0">
                <a:solidFill>
                  <a:srgbClr val="000066"/>
                </a:solidFill>
                <a:latin typeface="Calibri" charset="0"/>
                <a:ea typeface="新細明體" charset="0"/>
                <a:cs typeface="新細明體" charset="0"/>
              </a:rPr>
              <a:t> example \</a:t>
            </a:r>
          </a:p>
          <a:p>
            <a:pPr marL="457200" lvl="1" indent="0">
              <a:buClr>
                <a:schemeClr val="accent5"/>
              </a:buClr>
              <a:buNone/>
            </a:pPr>
            <a:r>
              <a:rPr lang="en-US" sz="2000" dirty="0" smtClean="0">
                <a:solidFill>
                  <a:srgbClr val="000066"/>
                </a:solidFill>
                <a:latin typeface="Calibri" charset="0"/>
                <a:ea typeface="新細明體" charset="0"/>
                <a:cs typeface="新細明體" charset="0"/>
              </a:rPr>
              <a:t>	  --</a:t>
            </a:r>
            <a:r>
              <a:rPr lang="en-US" sz="2000" dirty="0" err="1" smtClean="0">
                <a:solidFill>
                  <a:srgbClr val="000066"/>
                </a:solidFill>
                <a:latin typeface="Calibri" charset="0"/>
                <a:ea typeface="新細明體" charset="0"/>
                <a:cs typeface="新細明體" charset="0"/>
              </a:rPr>
              <a:t>pheno</a:t>
            </a:r>
            <a:r>
              <a:rPr lang="en-US" sz="2000" dirty="0" smtClean="0">
                <a:solidFill>
                  <a:srgbClr val="000066"/>
                </a:solidFill>
                <a:latin typeface="Calibri" charset="0"/>
                <a:ea typeface="新細明體" charset="0"/>
                <a:cs typeface="新細明體" charset="0"/>
              </a:rPr>
              <a:t> </a:t>
            </a:r>
            <a:r>
              <a:rPr lang="en-US" sz="2000" dirty="0" err="1" smtClean="0">
                <a:solidFill>
                  <a:srgbClr val="000066"/>
                </a:solidFill>
                <a:latin typeface="Calibri" charset="0"/>
                <a:ea typeface="新細明體" charset="0"/>
                <a:cs typeface="新細明體" charset="0"/>
              </a:rPr>
              <a:t>example.pheno</a:t>
            </a:r>
            <a:r>
              <a:rPr lang="en-US" sz="2000" dirty="0" smtClean="0">
                <a:solidFill>
                  <a:srgbClr val="000066"/>
                </a:solidFill>
                <a:latin typeface="Calibri" charset="0"/>
                <a:ea typeface="新細明體" charset="0"/>
                <a:cs typeface="新細明體" charset="0"/>
              </a:rPr>
              <a:t> \</a:t>
            </a:r>
          </a:p>
          <a:p>
            <a:pPr marL="457200" lvl="1" indent="0">
              <a:buClr>
                <a:schemeClr val="accent5"/>
              </a:buClr>
              <a:buNone/>
            </a:pPr>
            <a:r>
              <a:rPr lang="en-US" sz="2000" dirty="0" smtClean="0">
                <a:solidFill>
                  <a:srgbClr val="000066"/>
                </a:solidFill>
                <a:latin typeface="Calibri" charset="0"/>
                <a:ea typeface="新細明體" charset="0"/>
                <a:cs typeface="新細明體" charset="0"/>
              </a:rPr>
              <a:t>	  --</a:t>
            </a:r>
            <a:r>
              <a:rPr lang="en-US" sz="2000" dirty="0" err="1" smtClean="0">
                <a:solidFill>
                  <a:srgbClr val="000066"/>
                </a:solidFill>
                <a:latin typeface="Calibri" charset="0"/>
                <a:ea typeface="新細明體" charset="0"/>
                <a:cs typeface="新細明體" charset="0"/>
              </a:rPr>
              <a:t>mpheno</a:t>
            </a:r>
            <a:r>
              <a:rPr lang="en-US" sz="2000" dirty="0" smtClean="0">
                <a:solidFill>
                  <a:srgbClr val="000066"/>
                </a:solidFill>
                <a:latin typeface="Calibri" charset="0"/>
                <a:ea typeface="新細明體" charset="0"/>
                <a:cs typeface="新細明體" charset="0"/>
              </a:rPr>
              <a:t> 1 \</a:t>
            </a:r>
          </a:p>
          <a:p>
            <a:pPr marL="457200" lvl="1" indent="0">
              <a:buClr>
                <a:schemeClr val="accent5"/>
              </a:buClr>
              <a:buNone/>
            </a:pPr>
            <a:r>
              <a:rPr lang="en-US" sz="2000" dirty="0" smtClean="0">
                <a:solidFill>
                  <a:srgbClr val="000066"/>
                </a:solidFill>
                <a:latin typeface="Calibri" charset="0"/>
                <a:ea typeface="新細明體" charset="0"/>
                <a:cs typeface="新細明體" charset="0"/>
              </a:rPr>
              <a:t>	  --linear \</a:t>
            </a:r>
          </a:p>
          <a:p>
            <a:pPr marL="457200" lvl="1" indent="0">
              <a:buClr>
                <a:schemeClr val="accent5"/>
              </a:buClr>
              <a:buNone/>
            </a:pPr>
            <a:r>
              <a:rPr lang="en-US" sz="2000" dirty="0" smtClean="0">
                <a:solidFill>
                  <a:srgbClr val="000066"/>
                </a:solidFill>
                <a:latin typeface="Calibri" charset="0"/>
                <a:ea typeface="新細明體" charset="0"/>
                <a:cs typeface="新細明體" charset="0"/>
              </a:rPr>
              <a:t>	  --out test.allSNPs.trait1</a:t>
            </a:r>
          </a:p>
          <a:p>
            <a:pPr marL="457200" lvl="1" indent="0">
              <a:buClr>
                <a:schemeClr val="accent5"/>
              </a:buClr>
              <a:buNone/>
            </a:pPr>
            <a:endParaRPr lang="en-US" sz="2000" dirty="0">
              <a:solidFill>
                <a:srgbClr val="000066"/>
              </a:solidFill>
              <a:latin typeface="Calibri" charset="0"/>
              <a:ea typeface="新細明體" charset="0"/>
              <a:cs typeface="新細明體" charset="0"/>
            </a:endParaRPr>
          </a:p>
          <a:p>
            <a:pPr marL="457200" lvl="1" indent="0">
              <a:buClr>
                <a:schemeClr val="accent5"/>
              </a:buClr>
              <a:buNone/>
            </a:pPr>
            <a:endParaRPr lang="en-US" sz="2000" dirty="0" smtClean="0">
              <a:solidFill>
                <a:srgbClr val="000066"/>
              </a:solidFill>
              <a:latin typeface="Calibri" charset="0"/>
              <a:ea typeface="新細明體" charset="0"/>
              <a:cs typeface="新細明體" charset="0"/>
            </a:endParaRPr>
          </a:p>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347110738"/>
              </p:ext>
            </p:extLst>
          </p:nvPr>
        </p:nvGraphicFramePr>
        <p:xfrm>
          <a:off x="457204" y="4355220"/>
          <a:ext cx="8315268" cy="1722120"/>
        </p:xfrm>
        <a:graphic>
          <a:graphicData uri="http://schemas.openxmlformats.org/drawingml/2006/table">
            <a:tbl>
              <a:tblPr/>
              <a:tblGrid>
                <a:gridCol w="436368"/>
                <a:gridCol w="1420146"/>
                <a:gridCol w="1274338"/>
                <a:gridCol w="595871"/>
                <a:gridCol w="917709"/>
                <a:gridCol w="917709"/>
                <a:gridCol w="917709"/>
                <a:gridCol w="917709"/>
                <a:gridCol w="917709"/>
              </a:tblGrid>
              <a:tr h="190500">
                <a:tc>
                  <a:txBody>
                    <a:bodyPr/>
                    <a:lstStyle/>
                    <a:p>
                      <a:pPr algn="r" fontAlgn="b"/>
                      <a:r>
                        <a:rPr lang="en-US" sz="1800" b="1" i="0" u="none" strike="noStrike" dirty="0">
                          <a:solidFill>
                            <a:srgbClr val="000000"/>
                          </a:solidFill>
                          <a:effectLst/>
                          <a:latin typeface="Calibri"/>
                        </a:rPr>
                        <a:t>CHR</a:t>
                      </a:r>
                    </a:p>
                  </a:txBody>
                  <a:tcPr marL="12700" marR="12700" marT="12700" marB="0" anchor="b">
                    <a:lnL>
                      <a:noFill/>
                    </a:lnL>
                    <a:lnR>
                      <a:noFill/>
                    </a:lnR>
                    <a:lnT>
                      <a:noFill/>
                    </a:lnT>
                    <a:lnB>
                      <a:noFill/>
                    </a:lnB>
                  </a:tcPr>
                </a:tc>
                <a:tc>
                  <a:txBody>
                    <a:bodyPr/>
                    <a:lstStyle/>
                    <a:p>
                      <a:pPr algn="r" fontAlgn="b"/>
                      <a:r>
                        <a:rPr lang="en-US" sz="1800" b="1" i="0" u="none" strike="noStrike" dirty="0">
                          <a:solidFill>
                            <a:srgbClr val="000000"/>
                          </a:solidFill>
                          <a:effectLst/>
                          <a:latin typeface="Calibri"/>
                        </a:rPr>
                        <a:t>SNP</a:t>
                      </a:r>
                    </a:p>
                  </a:txBody>
                  <a:tcPr marL="12700" marR="12700" marT="12700" marB="0" anchor="b">
                    <a:lnL>
                      <a:noFill/>
                    </a:lnL>
                    <a:lnR>
                      <a:noFill/>
                    </a:lnR>
                    <a:lnT>
                      <a:noFill/>
                    </a:lnT>
                    <a:lnB>
                      <a:noFill/>
                    </a:lnB>
                  </a:tcPr>
                </a:tc>
                <a:tc>
                  <a:txBody>
                    <a:bodyPr/>
                    <a:lstStyle/>
                    <a:p>
                      <a:pPr algn="r" fontAlgn="b"/>
                      <a:r>
                        <a:rPr lang="en-US" sz="1800" b="1" i="0" u="none" strike="noStrike" dirty="0">
                          <a:solidFill>
                            <a:srgbClr val="000000"/>
                          </a:solidFill>
                          <a:effectLst/>
                          <a:latin typeface="Calibri"/>
                        </a:rPr>
                        <a:t>BP</a:t>
                      </a:r>
                    </a:p>
                  </a:txBody>
                  <a:tcPr marL="12700" marR="12700" marT="12700" marB="0" anchor="b">
                    <a:lnL>
                      <a:noFill/>
                    </a:lnL>
                    <a:lnR>
                      <a:noFill/>
                    </a:lnR>
                    <a:lnT>
                      <a:noFill/>
                    </a:lnT>
                    <a:lnB>
                      <a:noFill/>
                    </a:lnB>
                  </a:tcPr>
                </a:tc>
                <a:tc>
                  <a:txBody>
                    <a:bodyPr/>
                    <a:lstStyle/>
                    <a:p>
                      <a:pPr algn="r" fontAlgn="b"/>
                      <a:r>
                        <a:rPr lang="en-US" sz="1800" b="1" i="0" u="none" strike="noStrike" dirty="0">
                          <a:solidFill>
                            <a:srgbClr val="000000"/>
                          </a:solidFill>
                          <a:effectLst/>
                          <a:latin typeface="Calibri"/>
                        </a:rPr>
                        <a:t>A1</a:t>
                      </a:r>
                    </a:p>
                  </a:txBody>
                  <a:tcPr marL="12700" marR="12700" marT="12700" marB="0" anchor="b">
                    <a:lnL>
                      <a:noFill/>
                    </a:lnL>
                    <a:lnR>
                      <a:noFill/>
                    </a:lnR>
                    <a:lnT>
                      <a:noFill/>
                    </a:lnT>
                    <a:lnB>
                      <a:noFill/>
                    </a:lnB>
                  </a:tcPr>
                </a:tc>
                <a:tc>
                  <a:txBody>
                    <a:bodyPr/>
                    <a:lstStyle/>
                    <a:p>
                      <a:pPr algn="r" fontAlgn="b"/>
                      <a:r>
                        <a:rPr lang="en-US" sz="1800" b="1" i="0" u="none" strike="noStrike" dirty="0">
                          <a:solidFill>
                            <a:srgbClr val="000000"/>
                          </a:solidFill>
                          <a:effectLst/>
                          <a:latin typeface="Calibri"/>
                        </a:rPr>
                        <a:t>TEST</a:t>
                      </a:r>
                    </a:p>
                  </a:txBody>
                  <a:tcPr marL="12700" marR="12700" marT="12700" marB="0" anchor="b">
                    <a:lnL>
                      <a:noFill/>
                    </a:lnL>
                    <a:lnR>
                      <a:noFill/>
                    </a:lnR>
                    <a:lnT>
                      <a:noFill/>
                    </a:lnT>
                    <a:lnB>
                      <a:noFill/>
                    </a:lnB>
                  </a:tcPr>
                </a:tc>
                <a:tc>
                  <a:txBody>
                    <a:bodyPr/>
                    <a:lstStyle/>
                    <a:p>
                      <a:pPr algn="r" fontAlgn="b"/>
                      <a:r>
                        <a:rPr lang="en-US" sz="1800" b="1" i="0" u="none" strike="noStrike" dirty="0">
                          <a:solidFill>
                            <a:srgbClr val="000000"/>
                          </a:solidFill>
                          <a:effectLst/>
                          <a:latin typeface="Calibri"/>
                        </a:rPr>
                        <a:t>NMISS</a:t>
                      </a:r>
                    </a:p>
                  </a:txBody>
                  <a:tcPr marL="12700" marR="12700" marT="12700" marB="0" anchor="b">
                    <a:lnL>
                      <a:noFill/>
                    </a:lnL>
                    <a:lnR>
                      <a:noFill/>
                    </a:lnR>
                    <a:lnT>
                      <a:noFill/>
                    </a:lnT>
                    <a:lnB>
                      <a:noFill/>
                    </a:lnB>
                  </a:tcPr>
                </a:tc>
                <a:tc>
                  <a:txBody>
                    <a:bodyPr/>
                    <a:lstStyle/>
                    <a:p>
                      <a:pPr algn="r" fontAlgn="b"/>
                      <a:r>
                        <a:rPr lang="en-US" sz="1800" b="1" i="0" u="none" strike="noStrike" dirty="0">
                          <a:solidFill>
                            <a:srgbClr val="000000"/>
                          </a:solidFill>
                          <a:effectLst/>
                          <a:latin typeface="Calibri"/>
                        </a:rPr>
                        <a:t>BETA</a:t>
                      </a:r>
                    </a:p>
                  </a:txBody>
                  <a:tcPr marL="12700" marR="12700" marT="12700" marB="0" anchor="b">
                    <a:lnL>
                      <a:noFill/>
                    </a:lnL>
                    <a:lnR>
                      <a:noFill/>
                    </a:lnR>
                    <a:lnT>
                      <a:noFill/>
                    </a:lnT>
                    <a:lnB>
                      <a:noFill/>
                    </a:lnB>
                  </a:tcPr>
                </a:tc>
                <a:tc>
                  <a:txBody>
                    <a:bodyPr/>
                    <a:lstStyle/>
                    <a:p>
                      <a:pPr algn="r" fontAlgn="b"/>
                      <a:r>
                        <a:rPr lang="en-US" sz="1800" b="1" i="0" u="none" strike="noStrike" dirty="0">
                          <a:solidFill>
                            <a:srgbClr val="000000"/>
                          </a:solidFill>
                          <a:effectLst/>
                          <a:latin typeface="Calibri"/>
                        </a:rPr>
                        <a:t>STAT</a:t>
                      </a:r>
                    </a:p>
                  </a:txBody>
                  <a:tcPr marL="12700" marR="12700" marT="12700" marB="0" anchor="b">
                    <a:lnL>
                      <a:noFill/>
                    </a:lnL>
                    <a:lnR>
                      <a:noFill/>
                    </a:lnR>
                    <a:lnT>
                      <a:noFill/>
                    </a:lnT>
                    <a:lnB>
                      <a:noFill/>
                    </a:lnB>
                  </a:tcPr>
                </a:tc>
                <a:tc>
                  <a:txBody>
                    <a:bodyPr/>
                    <a:lstStyle/>
                    <a:p>
                      <a:pPr algn="r" fontAlgn="b"/>
                      <a:r>
                        <a:rPr lang="en-US" sz="1800" b="1" i="0" u="none" strike="noStrike" dirty="0">
                          <a:solidFill>
                            <a:srgbClr val="000000"/>
                          </a:solidFill>
                          <a:effectLst/>
                          <a:latin typeface="Calibri"/>
                        </a:rPr>
                        <a:t>P</a:t>
                      </a:r>
                    </a:p>
                  </a:txBody>
                  <a:tcPr marL="12700" marR="12700" marT="12700" marB="0" anchor="b">
                    <a:lnL>
                      <a:noFill/>
                    </a:lnL>
                    <a:lnR>
                      <a:noFill/>
                    </a:lnR>
                    <a:lnT>
                      <a:noFill/>
                    </a:lnT>
                    <a:lnB>
                      <a:noFill/>
                    </a:lnB>
                  </a:tcPr>
                </a:tc>
              </a:tr>
              <a:tr h="190500">
                <a:tc>
                  <a:txBody>
                    <a:bodyPr/>
                    <a:lstStyle/>
                    <a:p>
                      <a:pPr algn="r" fontAlgn="b"/>
                      <a:r>
                        <a:rPr lang="en-US" sz="1800" b="0" i="0" u="none" strike="noStrike" dirty="0">
                          <a:solidFill>
                            <a:srgbClr val="000000"/>
                          </a:solidFill>
                          <a:effectLst/>
                          <a:latin typeface="Calibri"/>
                        </a:rPr>
                        <a:t>15</a:t>
                      </a:r>
                    </a:p>
                  </a:txBody>
                  <a:tcPr marL="12700" marR="12700" marT="12700"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a:rPr>
                        <a:t>rs1896801</a:t>
                      </a:r>
                    </a:p>
                  </a:txBody>
                  <a:tcPr marL="12700" marR="12700" marT="12700"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a:rPr>
                        <a:t>82034088</a:t>
                      </a:r>
                    </a:p>
                  </a:txBody>
                  <a:tcPr marL="12700" marR="12700" marT="12700"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a:rPr>
                        <a:t>2</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ADD</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2000</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0.06995</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0.2875</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0.7737</a:t>
                      </a:r>
                    </a:p>
                  </a:txBody>
                  <a:tcPr marL="12700" marR="12700" marT="12700" marB="0" anchor="b">
                    <a:lnL>
                      <a:noFill/>
                    </a:lnL>
                    <a:lnR>
                      <a:noFill/>
                    </a:lnR>
                    <a:lnT>
                      <a:noFill/>
                    </a:lnT>
                    <a:lnB>
                      <a:noFill/>
                    </a:lnB>
                  </a:tcPr>
                </a:tc>
              </a:tr>
              <a:tr h="190500">
                <a:tc>
                  <a:txBody>
                    <a:bodyPr/>
                    <a:lstStyle/>
                    <a:p>
                      <a:pPr algn="r" fontAlgn="b"/>
                      <a:r>
                        <a:rPr lang="en-US" sz="1800" b="0" i="0" u="none" strike="noStrike" dirty="0">
                          <a:solidFill>
                            <a:srgbClr val="000000"/>
                          </a:solidFill>
                          <a:effectLst/>
                          <a:latin typeface="Calibri"/>
                        </a:rPr>
                        <a:t>15</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15-82054371</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82054371</a:t>
                      </a:r>
                    </a:p>
                  </a:txBody>
                  <a:tcPr marL="12700" marR="12700" marT="12700"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a:rPr>
                        <a:t>2</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ADD</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2000</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-0.3436</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-1.038</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0.2993</a:t>
                      </a:r>
                    </a:p>
                  </a:txBody>
                  <a:tcPr marL="12700" marR="12700" marT="12700" marB="0" anchor="b">
                    <a:lnL>
                      <a:noFill/>
                    </a:lnL>
                    <a:lnR>
                      <a:noFill/>
                    </a:lnR>
                    <a:lnT>
                      <a:noFill/>
                    </a:lnT>
                    <a:lnB>
                      <a:noFill/>
                    </a:lnB>
                  </a:tcPr>
                </a:tc>
              </a:tr>
              <a:tr h="190500">
                <a:tc>
                  <a:txBody>
                    <a:bodyPr/>
                    <a:lstStyle/>
                    <a:p>
                      <a:pPr algn="r" fontAlgn="b"/>
                      <a:r>
                        <a:rPr lang="en-US" sz="1800" b="0" i="0" u="none" strike="noStrike" dirty="0">
                          <a:solidFill>
                            <a:srgbClr val="000000"/>
                          </a:solidFill>
                          <a:effectLst/>
                          <a:latin typeface="Calibri"/>
                        </a:rPr>
                        <a:t>15</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rs17158780</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82057668</a:t>
                      </a:r>
                    </a:p>
                  </a:txBody>
                  <a:tcPr marL="12700" marR="12700" marT="12700"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a:rPr>
                        <a:t>2</a:t>
                      </a:r>
                    </a:p>
                  </a:txBody>
                  <a:tcPr marL="12700" marR="12700" marT="12700"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a:rPr>
                        <a:t>ADD</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2000</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-0.1449</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-0.5175</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0.6048</a:t>
                      </a:r>
                    </a:p>
                  </a:txBody>
                  <a:tcPr marL="12700" marR="12700" marT="12700" marB="0" anchor="b">
                    <a:lnL>
                      <a:noFill/>
                    </a:lnL>
                    <a:lnR>
                      <a:noFill/>
                    </a:lnR>
                    <a:lnT>
                      <a:noFill/>
                    </a:lnT>
                    <a:lnB>
                      <a:noFill/>
                    </a:lnB>
                  </a:tcPr>
                </a:tc>
              </a:tr>
              <a:tr h="190500">
                <a:tc>
                  <a:txBody>
                    <a:bodyPr/>
                    <a:lstStyle/>
                    <a:p>
                      <a:pPr algn="r" fontAlgn="b"/>
                      <a:r>
                        <a:rPr lang="en-US" sz="1800" b="0" i="0" u="none" strike="noStrike" dirty="0">
                          <a:solidFill>
                            <a:srgbClr val="000000"/>
                          </a:solidFill>
                          <a:effectLst/>
                          <a:latin typeface="Calibri"/>
                        </a:rPr>
                        <a:t>15</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15-82067637</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82067637</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2</a:t>
                      </a:r>
                    </a:p>
                  </a:txBody>
                  <a:tcPr marL="12700" marR="12700" marT="12700"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a:rPr>
                        <a:t>ADD</a:t>
                      </a:r>
                    </a:p>
                  </a:txBody>
                  <a:tcPr marL="12700" marR="12700" marT="12700"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a:rPr>
                        <a:t>2000</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-0.2329</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-0.513</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0.608</a:t>
                      </a:r>
                    </a:p>
                  </a:txBody>
                  <a:tcPr marL="12700" marR="12700" marT="12700" marB="0" anchor="b">
                    <a:lnL>
                      <a:noFill/>
                    </a:lnL>
                    <a:lnR>
                      <a:noFill/>
                    </a:lnR>
                    <a:lnT>
                      <a:noFill/>
                    </a:lnT>
                    <a:lnB>
                      <a:noFill/>
                    </a:lnB>
                  </a:tcPr>
                </a:tc>
              </a:tr>
              <a:tr h="190500">
                <a:tc>
                  <a:txBody>
                    <a:bodyPr/>
                    <a:lstStyle/>
                    <a:p>
                      <a:pPr algn="r" fontAlgn="b"/>
                      <a:r>
                        <a:rPr lang="en-US" sz="1800" b="0" i="0" u="none" strike="noStrike" dirty="0">
                          <a:solidFill>
                            <a:srgbClr val="000000"/>
                          </a:solidFill>
                          <a:effectLst/>
                          <a:latin typeface="Calibri"/>
                        </a:rPr>
                        <a:t>15</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15-82071784</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82071784</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2</a:t>
                      </a:r>
                    </a:p>
                  </a:txBody>
                  <a:tcPr marL="12700" marR="12700" marT="12700"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a:rPr>
                        <a:t>ADD</a:t>
                      </a:r>
                    </a:p>
                  </a:txBody>
                  <a:tcPr marL="12700" marR="12700" marT="12700"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a:rPr>
                        <a:t>2000</a:t>
                      </a:r>
                    </a:p>
                  </a:txBody>
                  <a:tcPr marL="12700" marR="12700" marT="12700"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a:rPr>
                        <a:t>-0.3721</a:t>
                      </a:r>
                    </a:p>
                  </a:txBody>
                  <a:tcPr marL="12700" marR="12700" marT="12700"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a:rPr>
                        <a:t>-0.906</a:t>
                      </a:r>
                    </a:p>
                  </a:txBody>
                  <a:tcPr marL="12700" marR="12700" marT="12700"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a:rPr>
                        <a:t>0.3651</a:t>
                      </a:r>
                    </a:p>
                  </a:txBody>
                  <a:tcPr marL="12700" marR="12700" marT="12700" marB="0" anchor="b">
                    <a:lnL>
                      <a:noFill/>
                    </a:lnL>
                    <a:lnR>
                      <a:noFill/>
                    </a:lnR>
                    <a:lnT>
                      <a:noFill/>
                    </a:lnT>
                    <a:lnB>
                      <a:noFill/>
                    </a:lnB>
                  </a:tcPr>
                </a:tc>
              </a:tr>
            </a:tbl>
          </a:graphicData>
        </a:graphic>
      </p:graphicFrame>
      <p:sp>
        <p:nvSpPr>
          <p:cNvPr id="10" name="TextBox 9"/>
          <p:cNvSpPr txBox="1"/>
          <p:nvPr/>
        </p:nvSpPr>
        <p:spPr>
          <a:xfrm>
            <a:off x="645043" y="3930375"/>
            <a:ext cx="8066955" cy="369332"/>
          </a:xfrm>
          <a:prstGeom prst="rect">
            <a:avLst/>
          </a:prstGeom>
          <a:solidFill>
            <a:schemeClr val="accent5">
              <a:lumMod val="20000"/>
              <a:lumOff val="80000"/>
            </a:schemeClr>
          </a:solidFill>
        </p:spPr>
        <p:txBody>
          <a:bodyPr wrap="square" rtlCol="0">
            <a:spAutoFit/>
          </a:bodyPr>
          <a:lstStyle/>
          <a:p>
            <a:r>
              <a:rPr lang="en-US" dirty="0"/>
              <a:t>t</a:t>
            </a:r>
            <a:r>
              <a:rPr lang="en-US" dirty="0" smtClean="0"/>
              <a:t>est.allSNPs.trait1.assoc.linear</a:t>
            </a:r>
            <a:endParaRPr lang="en-US" dirty="0"/>
          </a:p>
        </p:txBody>
      </p:sp>
    </p:spTree>
    <p:extLst>
      <p:ext uri="{BB962C8B-B14F-4D97-AF65-F5344CB8AC3E}">
        <p14:creationId xmlns:p14="http://schemas.microsoft.com/office/powerpoint/2010/main" val="8679769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607</TotalTime>
  <Words>914</Words>
  <Application>Microsoft Macintosh PowerPoint</Application>
  <PresentationFormat>On-screen Show (4:3)</PresentationFormat>
  <Paragraphs>185</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Estimating the phenotypic variance explained by GWAS SNPs using summary statistics</vt:lpstr>
      <vt:lpstr>Methodology</vt:lpstr>
      <vt:lpstr>Methodology</vt:lpstr>
      <vt:lpstr>Methodology</vt:lpstr>
      <vt:lpstr>Practical on total-Vg   Variance explained by SNPs in GWAS using summary statistics  </vt:lpstr>
      <vt:lpstr>Overview</vt:lpstr>
      <vt:lpstr>R scripts</vt:lpstr>
      <vt:lpstr>Practical</vt:lpstr>
      <vt:lpstr>Association analysis – linear regression</vt:lpstr>
      <vt:lpstr>LD Pruning</vt:lpstr>
      <vt:lpstr>total-Vg</vt:lpstr>
      <vt:lpstr>total-Vg</vt:lpstr>
      <vt:lpstr>total-Vg</vt:lpstr>
    </vt:vector>
  </TitlesOfParts>
  <Company>HKU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on total-Vg </dc:title>
  <dc:creator>Clara Tang</dc:creator>
  <cp:lastModifiedBy>Clara Tang</cp:lastModifiedBy>
  <cp:revision>55</cp:revision>
  <dcterms:created xsi:type="dcterms:W3CDTF">2013-03-05T06:43:16Z</dcterms:created>
  <dcterms:modified xsi:type="dcterms:W3CDTF">2013-03-07T15:02:51Z</dcterms:modified>
</cp:coreProperties>
</file>