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sldIdLst>
    <p:sldId id="256" r:id="rId2"/>
    <p:sldId id="258" r:id="rId3"/>
    <p:sldId id="259" r:id="rId4"/>
    <p:sldId id="260" r:id="rId5"/>
    <p:sldId id="287" r:id="rId6"/>
    <p:sldId id="288" r:id="rId7"/>
    <p:sldId id="337" r:id="rId8"/>
    <p:sldId id="338" r:id="rId9"/>
    <p:sldId id="339" r:id="rId10"/>
    <p:sldId id="340" r:id="rId11"/>
    <p:sldId id="341" r:id="rId12"/>
    <p:sldId id="342" r:id="rId13"/>
    <p:sldId id="261" r:id="rId14"/>
    <p:sldId id="289" r:id="rId15"/>
    <p:sldId id="263" r:id="rId16"/>
    <p:sldId id="264" r:id="rId17"/>
    <p:sldId id="298" r:id="rId18"/>
    <p:sldId id="305" r:id="rId19"/>
    <p:sldId id="265" r:id="rId20"/>
    <p:sldId id="266" r:id="rId21"/>
    <p:sldId id="295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90" r:id="rId30"/>
    <p:sldId id="291" r:id="rId31"/>
    <p:sldId id="281" r:id="rId32"/>
    <p:sldId id="283" r:id="rId33"/>
    <p:sldId id="284" r:id="rId34"/>
    <p:sldId id="306" r:id="rId35"/>
    <p:sldId id="293" r:id="rId36"/>
    <p:sldId id="294" r:id="rId37"/>
    <p:sldId id="296" r:id="rId38"/>
    <p:sldId id="299" r:id="rId39"/>
    <p:sldId id="303" r:id="rId40"/>
    <p:sldId id="300" r:id="rId41"/>
    <p:sldId id="301" r:id="rId42"/>
    <p:sldId id="302" r:id="rId43"/>
    <p:sldId id="297" r:id="rId44"/>
    <p:sldId id="304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A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448" y="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430D1-9A77-BD45-B04F-58EACBA5FAA6}" type="datetimeFigureOut">
              <a:rPr lang="en-US" smtClean="0"/>
              <a:pPr/>
              <a:t>3/7/13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E440F-6D80-BF4B-AA48-B7A64144A2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9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(1/14/13 14:36) -----</a:t>
            </a:r>
          </a:p>
          <a:p>
            <a:r>
              <a:rPr lang="en-US"/>
              <a:t>Notice how lambda increases at 99% despite deviating further from the expectation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982D6-0518-C74E-A92E-7F5CBEEEE8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94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(1/14/13 14:36) -----</a:t>
            </a:r>
          </a:p>
          <a:p>
            <a:r>
              <a:rPr lang="en-US"/>
              <a:t>Notice how lambda increases at 99% despite deviating further from the expectation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982D6-0518-C74E-A92E-7F5CBEEEE8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94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(1/14/13 14:36) -----</a:t>
            </a:r>
          </a:p>
          <a:p>
            <a:r>
              <a:rPr lang="en-US"/>
              <a:t>Notice how lambda increases at 99% despite deviating further from the expectation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982D6-0518-C74E-A92E-7F5CBEEEE8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94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(1/14/13 14:36) -----</a:t>
            </a:r>
          </a:p>
          <a:p>
            <a:r>
              <a:rPr lang="en-US"/>
              <a:t>Notice how lambda increases at 99% despite deviating further from the expectation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982D6-0518-C74E-A92E-7F5CBEEEE8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94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4B40-7A86-574F-9E16-D15172C08B8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4B40-7A86-574F-9E16-D15172C08B8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F4B40-7A86-574F-9E16-D15172C08B8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AC1B22-5AB1-244A-9520-11D416FD5834}" type="datetimeFigureOut">
              <a:rPr lang="en-US" smtClean="0"/>
              <a:pPr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25FA-D87B-B942-99BC-B9CA2543F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AC1B22-5AB1-244A-9520-11D416FD5834}" type="datetimeFigureOut">
              <a:rPr lang="en-US" smtClean="0"/>
              <a:pPr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25FA-D87B-B942-99BC-B9CA2543F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AC1B22-5AB1-244A-9520-11D416FD5834}" type="datetimeFigureOut">
              <a:rPr lang="en-US" smtClean="0"/>
              <a:pPr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25FA-D87B-B942-99BC-B9CA2543F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AC1B22-5AB1-244A-9520-11D416FD5834}" type="datetimeFigureOut">
              <a:rPr lang="en-US" smtClean="0"/>
              <a:pPr/>
              <a:t>3/7/13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25FA-D87B-B942-99BC-B9CA2543F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AC1B22-5AB1-244A-9520-11D416FD5834}" type="datetimeFigureOut">
              <a:rPr lang="en-US" smtClean="0"/>
              <a:pPr/>
              <a:t>3/7/13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25FA-D87B-B942-99BC-B9CA2543F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AC1B22-5AB1-244A-9520-11D416FD5834}" type="datetimeFigureOut">
              <a:rPr lang="en-US" smtClean="0"/>
              <a:pPr/>
              <a:t>3/7/13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25FA-D87B-B942-99BC-B9CA2543F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AC1B22-5AB1-244A-9520-11D416FD5834}" type="datetimeFigureOut">
              <a:rPr lang="en-US" smtClean="0"/>
              <a:pPr/>
              <a:t>3/7/13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25FA-D87B-B942-99BC-B9CA2543F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AC1B22-5AB1-244A-9520-11D416FD5834}" type="datetimeFigureOut">
              <a:rPr lang="en-US" smtClean="0"/>
              <a:pPr/>
              <a:t>3/7/13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25FA-D87B-B942-99BC-B9CA2543F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AC1B22-5AB1-244A-9520-11D416FD5834}" type="datetimeFigureOut">
              <a:rPr lang="en-US" smtClean="0"/>
              <a:pPr/>
              <a:t>3/7/13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25FA-D87B-B942-99BC-B9CA2543F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AC1B22-5AB1-244A-9520-11D416FD5834}" type="datetimeFigureOut">
              <a:rPr lang="en-US" smtClean="0"/>
              <a:pPr/>
              <a:t>3/7/13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825FA-D87B-B942-99BC-B9CA2543F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4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_mpg.png"/>
          <p:cNvPicPr>
            <a:picLocks noChangeAspect="1"/>
          </p:cNvPicPr>
          <p:nvPr/>
        </p:nvPicPr>
        <p:blipFill>
          <a:blip r:embed="rId12">
            <a:alphaModFix/>
            <a:lum bright="15000" contrast="-43000"/>
          </a:blip>
          <a:stretch>
            <a:fillRect/>
          </a:stretch>
        </p:blipFill>
        <p:spPr>
          <a:xfrm>
            <a:off x="0" y="1602041"/>
            <a:ext cx="9144000" cy="457015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37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Minion Pro"/>
                <a:cs typeface="Minion Pro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Minion Pro"/>
                <a:cs typeface="Minion Pro"/>
              </a:defRPr>
            </a:lvl1pPr>
          </a:lstStyle>
          <a:p>
            <a:fld id="{CC1825FA-D87B-B942-99BC-B9CA2543F5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Minion Pro"/>
          <a:ea typeface="+mj-ea"/>
          <a:cs typeface="Minion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Minion Pro"/>
          <a:ea typeface="+mn-ea"/>
          <a:cs typeface="Minion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Minion Pro"/>
          <a:ea typeface="+mn-ea"/>
          <a:cs typeface="Minion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Minion Pro"/>
          <a:ea typeface="+mn-ea"/>
          <a:cs typeface="Minion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Minion Pro"/>
          <a:ea typeface="+mn-ea"/>
          <a:cs typeface="Minion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Minion Pro"/>
          <a:ea typeface="+mn-ea"/>
          <a:cs typeface="Minion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ll.com/AJHG/abstract/S0002-9297(10)00207-7" TargetMode="External"/><Relationship Id="rId4" Type="http://schemas.openxmlformats.org/officeDocument/2006/relationships/hyperlink" Target="http://www.plosgenetics.org/article/info:doi/10.1371/journal.pgen.1000384" TargetMode="External"/><Relationship Id="rId5" Type="http://schemas.openxmlformats.org/officeDocument/2006/relationships/hyperlink" Target="http://www.cell.com/AJHG/abstract/S0002-9297(08)00408-4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losgenetics.org/article/info:doi/10.1371/journal.pgen.1001322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gi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Analytic Issues Associated with Rare Variant Testing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Benjamin Neale</a:t>
            </a:r>
          </a:p>
          <a:p>
            <a:r>
              <a:rPr lang="en-US" dirty="0" smtClean="0"/>
              <a:t>March 7</a:t>
            </a:r>
            <a:r>
              <a:rPr lang="en-US" baseline="30000" dirty="0" smtClean="0"/>
              <a:t>th</a:t>
            </a:r>
            <a:r>
              <a:rPr lang="en-US" dirty="0" smtClean="0"/>
              <a:t> 2013</a:t>
            </a:r>
            <a:endParaRPr lang="en-US" dirty="0" smtClean="0"/>
          </a:p>
          <a:p>
            <a:r>
              <a:rPr lang="en-US" dirty="0" smtClean="0"/>
              <a:t>Boulder Workshop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94512" y="6182768"/>
            <a:ext cx="22494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1962" y="6184356"/>
            <a:ext cx="1352550" cy="68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7412" y="6184356"/>
            <a:ext cx="21145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02956" y="655967"/>
            <a:ext cx="26654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Lambda Statistic</a:t>
            </a:r>
          </a:p>
          <a:p>
            <a:endParaRPr lang="en-US" dirty="0" smtClean="0"/>
          </a:p>
          <a:p>
            <a:r>
              <a:rPr lang="en-US" i="1" dirty="0" smtClean="0"/>
              <a:t>How well is our test statistic behaving?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 descr="CodeCogsEq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71" y="2135013"/>
            <a:ext cx="3222885" cy="572110"/>
          </a:xfrm>
          <a:prstGeom prst="rect">
            <a:avLst/>
          </a:prstGeom>
        </p:spPr>
      </p:pic>
      <p:pic>
        <p:nvPicPr>
          <p:cNvPr id="6" name="Picture 5" descr="lambda_example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4571" cy="5624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444" y="5926667"/>
            <a:ext cx="151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Dan </a:t>
            </a:r>
            <a:r>
              <a:rPr lang="en-US" dirty="0" err="1" smtClean="0"/>
              <a:t>Howrigan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6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02956" y="655967"/>
            <a:ext cx="26654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Lambda Statistic</a:t>
            </a:r>
          </a:p>
          <a:p>
            <a:endParaRPr lang="en-US" dirty="0" smtClean="0"/>
          </a:p>
          <a:p>
            <a:r>
              <a:rPr lang="en-US" i="1" dirty="0" smtClean="0"/>
              <a:t>How well is our test statistic behaving?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 descr="CodeCogsEq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71" y="2135013"/>
            <a:ext cx="3222885" cy="572110"/>
          </a:xfrm>
          <a:prstGeom prst="rect">
            <a:avLst/>
          </a:prstGeom>
        </p:spPr>
      </p:pic>
      <p:pic>
        <p:nvPicPr>
          <p:cNvPr id="3" name="Picture 2" descr="lambda_example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4571" cy="5624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0444" y="5926667"/>
            <a:ext cx="151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Dan </a:t>
            </a:r>
            <a:r>
              <a:rPr lang="en-US" dirty="0" err="1" smtClean="0"/>
              <a:t>Howrigan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1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02956" y="655967"/>
            <a:ext cx="26654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Lambda Statistic</a:t>
            </a:r>
          </a:p>
          <a:p>
            <a:endParaRPr lang="en-US" dirty="0" smtClean="0"/>
          </a:p>
          <a:p>
            <a:r>
              <a:rPr lang="en-US" i="1" dirty="0" smtClean="0"/>
              <a:t>How well is our test statistic behaving?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 descr="CodeCogsEq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71" y="2135013"/>
            <a:ext cx="3222885" cy="572110"/>
          </a:xfrm>
          <a:prstGeom prst="rect">
            <a:avLst/>
          </a:prstGeom>
        </p:spPr>
      </p:pic>
      <p:pic>
        <p:nvPicPr>
          <p:cNvPr id="4" name="Picture 3" descr="lambda_example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4571" cy="5624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2956" y="3556186"/>
            <a:ext cx="26654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Better asymptotic properties</a:t>
            </a:r>
          </a:p>
          <a:p>
            <a:r>
              <a:rPr lang="en-US" dirty="0" smtClean="0"/>
              <a:t>vs.</a:t>
            </a:r>
          </a:p>
          <a:p>
            <a:r>
              <a:rPr lang="en-US" b="1" dirty="0" smtClean="0"/>
              <a:t>More accurate probabilities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444" y="5926667"/>
            <a:ext cx="151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Dan </a:t>
            </a:r>
            <a:r>
              <a:rPr lang="en-US" dirty="0" err="1" smtClean="0"/>
              <a:t>Howrigan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293787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Problem:</a:t>
            </a:r>
            <a:br>
              <a:rPr lang="en-US" dirty="0" smtClean="0"/>
            </a:br>
            <a:r>
              <a:rPr lang="en-US" dirty="0" smtClean="0"/>
              <a:t>We do not observe enough copies of rare variants to use traditional association testing approaches.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293787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Solution:</a:t>
            </a:r>
            <a:br>
              <a:rPr lang="en-US" dirty="0" smtClean="0"/>
            </a:br>
            <a:r>
              <a:rPr lang="en-US" dirty="0" smtClean="0"/>
              <a:t>We group variants together to increase the amount of testable variation and to improve power to detect association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 representation of sequence data testing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733553" y="216229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733553" y="276703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33553" y="246466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33553" y="3067359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733553" y="3672099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733553" y="3369729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733553" y="4133397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733553" y="4738137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733553" y="4435767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733553" y="503845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733553" y="564319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733553" y="534082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ket 16"/>
          <p:cNvSpPr/>
          <p:nvPr/>
        </p:nvSpPr>
        <p:spPr>
          <a:xfrm>
            <a:off x="1384056" y="2218260"/>
            <a:ext cx="45719" cy="1760688"/>
          </a:xfrm>
          <a:prstGeom prst="leftBracke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ket 17"/>
          <p:cNvSpPr/>
          <p:nvPr/>
        </p:nvSpPr>
        <p:spPr>
          <a:xfrm>
            <a:off x="1384056" y="4158114"/>
            <a:ext cx="45719" cy="1760688"/>
          </a:xfrm>
          <a:prstGeom prst="leftBracke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2863670"/>
            <a:ext cx="1041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Cases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4755298"/>
            <a:ext cx="144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Controls</a:t>
            </a:r>
            <a:endParaRPr lang="en-US" sz="2800" dirty="0"/>
          </a:p>
        </p:txBody>
      </p:sp>
      <p:sp>
        <p:nvSpPr>
          <p:cNvPr id="21" name="Rounded Rectangle 20"/>
          <p:cNvSpPr/>
          <p:nvPr/>
        </p:nvSpPr>
        <p:spPr>
          <a:xfrm>
            <a:off x="2074757" y="216229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768852" y="246466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2774099" y="3067359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924379" y="276703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888226" y="5323895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538293" y="216229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5784759" y="3067359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926826" y="246466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893473" y="413339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779346" y="3672099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4929626" y="473813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3893473" y="473813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84759" y="2447051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893473" y="564319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538293" y="305733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5790006" y="413339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883400" y="4736772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7926826" y="534082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7347041" y="443576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1733553" y="6185146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184400" y="6185146"/>
            <a:ext cx="165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Genetic Variant</a:t>
            </a:r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1721866" y="6554478"/>
            <a:ext cx="328174" cy="250887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223654" y="6486746"/>
            <a:ext cx="117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Haplotype</a:t>
            </a:r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8697294" y="2464668"/>
            <a:ext cx="328174" cy="25088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8692047" y="3049742"/>
            <a:ext cx="328174" cy="25088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8697294" y="3654482"/>
            <a:ext cx="328174" cy="25088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8692047" y="2150553"/>
            <a:ext cx="328174" cy="25088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8697294" y="2748740"/>
            <a:ext cx="328174" cy="25088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8686800" y="4447512"/>
            <a:ext cx="328174" cy="25088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8697294" y="5340828"/>
            <a:ext cx="328174" cy="25088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8686800" y="5637326"/>
            <a:ext cx="328174" cy="25088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8681553" y="4133397"/>
            <a:ext cx="328174" cy="25088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8686800" y="4731584"/>
            <a:ext cx="328174" cy="250887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6112933" y="1642533"/>
            <a:ext cx="2584361" cy="508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944865" y="1457867"/>
            <a:ext cx="3173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Rare variant yes/no test</a:t>
            </a:r>
            <a:endParaRPr lang="en-US" sz="2400" dirty="0"/>
          </a:p>
        </p:txBody>
      </p:sp>
      <p:sp>
        <p:nvSpPr>
          <p:cNvPr id="54" name="TextBox 53"/>
          <p:cNvSpPr txBox="1"/>
          <p:nvPr/>
        </p:nvSpPr>
        <p:spPr>
          <a:xfrm>
            <a:off x="7032722" y="6436033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 and Leal AJHG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 representation of sequence data testing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733553" y="216229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733553" y="276703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33553" y="246466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33553" y="3067359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733553" y="3672099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733553" y="3369729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733553" y="4133397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733553" y="4738137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733553" y="4435767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733553" y="503845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733553" y="564319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733553" y="534082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ket 16"/>
          <p:cNvSpPr/>
          <p:nvPr/>
        </p:nvSpPr>
        <p:spPr>
          <a:xfrm>
            <a:off x="1384056" y="2218260"/>
            <a:ext cx="45719" cy="1760688"/>
          </a:xfrm>
          <a:prstGeom prst="leftBracke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ket 17"/>
          <p:cNvSpPr/>
          <p:nvPr/>
        </p:nvSpPr>
        <p:spPr>
          <a:xfrm>
            <a:off x="1384056" y="4158114"/>
            <a:ext cx="45719" cy="1760688"/>
          </a:xfrm>
          <a:prstGeom prst="leftBracke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2863670"/>
            <a:ext cx="1041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Cases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4755298"/>
            <a:ext cx="144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Controls</a:t>
            </a:r>
            <a:endParaRPr lang="en-US" sz="2800" dirty="0"/>
          </a:p>
        </p:txBody>
      </p:sp>
      <p:sp>
        <p:nvSpPr>
          <p:cNvPr id="21" name="Rounded Rectangle 20"/>
          <p:cNvSpPr/>
          <p:nvPr/>
        </p:nvSpPr>
        <p:spPr>
          <a:xfrm>
            <a:off x="2074757" y="216229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768852" y="246466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2774099" y="3067359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924379" y="276703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888226" y="5323895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538293" y="216229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5784759" y="3067359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926826" y="246466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893473" y="413339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779346" y="3672099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4929626" y="473813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3893473" y="473813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84759" y="2447051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893473" y="564319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538293" y="305733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5790006" y="413339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883400" y="4736772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7926826" y="534082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7347041" y="443576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1733553" y="6185146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184400" y="6185146"/>
            <a:ext cx="165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Genetic Variant</a:t>
            </a:r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1721866" y="6554478"/>
            <a:ext cx="328174" cy="250887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223654" y="6486746"/>
            <a:ext cx="117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Haplotype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8771467" y="1976805"/>
            <a:ext cx="316413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kern="1400" spc="150" dirty="0" smtClean="0"/>
              <a:t>2</a:t>
            </a:r>
          </a:p>
          <a:p>
            <a:r>
              <a:rPr lang="en-US" sz="2000" kern="1400" spc="150" dirty="0" smtClean="0"/>
              <a:t>3</a:t>
            </a:r>
          </a:p>
          <a:p>
            <a:r>
              <a:rPr lang="en-US" sz="2000" kern="1400" spc="150" dirty="0" smtClean="0"/>
              <a:t>1</a:t>
            </a:r>
          </a:p>
          <a:p>
            <a:r>
              <a:rPr lang="en-US" sz="2000" kern="1400" spc="150" dirty="0" smtClean="0"/>
              <a:t>3</a:t>
            </a:r>
          </a:p>
          <a:p>
            <a:r>
              <a:rPr lang="en-US" sz="2000" kern="1400" spc="150" dirty="0" smtClean="0"/>
              <a:t>0</a:t>
            </a:r>
          </a:p>
          <a:p>
            <a:r>
              <a:rPr lang="en-US" sz="2000" kern="1400" spc="150" dirty="0" smtClean="0"/>
              <a:t>1</a:t>
            </a:r>
          </a:p>
          <a:p>
            <a:endParaRPr lang="en-US" sz="2000" kern="1400" spc="150" dirty="0" smtClean="0"/>
          </a:p>
          <a:p>
            <a:r>
              <a:rPr lang="en-US" sz="2000" kern="1400" spc="150" dirty="0" smtClean="0"/>
              <a:t>2</a:t>
            </a:r>
          </a:p>
          <a:p>
            <a:r>
              <a:rPr lang="en-US" sz="2000" kern="1400" spc="150" dirty="0" smtClean="0"/>
              <a:t>1</a:t>
            </a:r>
          </a:p>
          <a:p>
            <a:r>
              <a:rPr lang="en-US" sz="2000" kern="1400" spc="150" dirty="0" smtClean="0"/>
              <a:t>3</a:t>
            </a:r>
          </a:p>
          <a:p>
            <a:r>
              <a:rPr lang="en-US" sz="2000" kern="1400" spc="150" dirty="0" smtClean="0"/>
              <a:t>0</a:t>
            </a:r>
          </a:p>
          <a:p>
            <a:r>
              <a:rPr lang="en-US" sz="2000" kern="1400" spc="150" dirty="0" smtClean="0"/>
              <a:t>2</a:t>
            </a:r>
          </a:p>
          <a:p>
            <a:r>
              <a:rPr lang="en-US" sz="2000" kern="1400" spc="150" dirty="0" smtClean="0"/>
              <a:t>1 </a:t>
            </a:r>
            <a:endParaRPr lang="en-US" sz="2000" kern="1400" spc="150" dirty="0"/>
          </a:p>
        </p:txBody>
      </p:sp>
      <p:sp>
        <p:nvSpPr>
          <p:cNvPr id="46" name="Rounded Rectangle 45"/>
          <p:cNvSpPr/>
          <p:nvPr/>
        </p:nvSpPr>
        <p:spPr>
          <a:xfrm>
            <a:off x="8754533" y="2079188"/>
            <a:ext cx="316413" cy="3957179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>
            <a:endCxn id="46" idx="0"/>
          </p:cNvCxnSpPr>
          <p:nvPr/>
        </p:nvCxnSpPr>
        <p:spPr>
          <a:xfrm>
            <a:off x="6118180" y="1710267"/>
            <a:ext cx="2794560" cy="3689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319864" y="1363570"/>
            <a:ext cx="3723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Rare variant burden testing:</a:t>
            </a:r>
          </a:p>
          <a:p>
            <a:r>
              <a:rPr lang="en-US" sz="2400" dirty="0" smtClean="0"/>
              <a:t>Case versus control counts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032722" y="6436033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 and Leal AJHG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Cohort Allelic Sum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Conduct a burden test</a:t>
            </a:r>
          </a:p>
          <a:p>
            <a:pPr lvl="1"/>
            <a:r>
              <a:rPr lang="en-US" dirty="0" smtClean="0"/>
              <a:t># case alleles vs. # control alleles</a:t>
            </a:r>
          </a:p>
          <a:p>
            <a:r>
              <a:rPr lang="en-US" dirty="0" smtClean="0"/>
              <a:t>For a gene stratify the variation</a:t>
            </a:r>
          </a:p>
          <a:p>
            <a:pPr lvl="1"/>
            <a:r>
              <a:rPr lang="en-US" dirty="0" smtClean="0"/>
              <a:t>‘Functional’ vs. not [e.g. </a:t>
            </a:r>
            <a:r>
              <a:rPr lang="en-US" dirty="0" err="1" smtClean="0"/>
              <a:t>missense</a:t>
            </a:r>
            <a:r>
              <a:rPr lang="en-US" dirty="0" smtClean="0"/>
              <a:t>/nonsense vs. synonymous]</a:t>
            </a:r>
          </a:p>
          <a:p>
            <a:r>
              <a:rPr lang="en-US" dirty="0" smtClean="0"/>
              <a:t>Test for difference in functional vs. not.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Combined Multivariate and Collapsing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an allele frequency threshold</a:t>
            </a:r>
          </a:p>
          <a:p>
            <a:pPr lvl="1"/>
            <a:r>
              <a:rPr lang="en-US" dirty="0" smtClean="0"/>
              <a:t>Variation above this gets modeled in regression</a:t>
            </a:r>
          </a:p>
          <a:p>
            <a:pPr lvl="1"/>
            <a:r>
              <a:rPr lang="en-US" dirty="0" smtClean="0"/>
              <a:t>Variation below gets collapsed into a single predictor [burden test]</a:t>
            </a:r>
          </a:p>
          <a:p>
            <a:r>
              <a:rPr lang="en-US" dirty="0" smtClean="0"/>
              <a:t>Improves power over collapsing everything or testing all variation separately</a:t>
            </a:r>
          </a:p>
          <a:p>
            <a:r>
              <a:rPr lang="en-US" dirty="0" smtClean="0"/>
              <a:t>Test the variants you can and collapse the ones you can’t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325760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Observation:</a:t>
            </a:r>
            <a:br>
              <a:rPr lang="en-US" dirty="0" smtClean="0"/>
            </a:br>
            <a:r>
              <a:rPr lang="en-US" dirty="0" smtClean="0"/>
              <a:t>Neutral variation reduces power to detect, so restricting to functional variation or weighting variation may yield improved power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of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Single </a:t>
            </a:r>
            <a:r>
              <a:rPr lang="en-US" dirty="0" smtClean="0"/>
              <a:t>Locus Testing</a:t>
            </a:r>
          </a:p>
          <a:p>
            <a:pPr lvl="1"/>
            <a:r>
              <a:rPr lang="en-US" dirty="0" smtClean="0"/>
              <a:t>Difficulties/</a:t>
            </a:r>
            <a:r>
              <a:rPr lang="en-US" dirty="0" err="1" smtClean="0"/>
              <a:t>asymptotics</a:t>
            </a:r>
            <a:endParaRPr lang="en-US" dirty="0" smtClean="0"/>
          </a:p>
          <a:p>
            <a:r>
              <a:rPr lang="en-US" dirty="0" smtClean="0"/>
              <a:t>Field-wide development of analytic approaches for sequence data</a:t>
            </a:r>
          </a:p>
          <a:p>
            <a:pPr lvl="1"/>
            <a:r>
              <a:rPr lang="en-US" dirty="0" smtClean="0"/>
              <a:t>Cohort Allelic Sum Test (CAST; Hobbs, Cohen and others)</a:t>
            </a:r>
          </a:p>
          <a:p>
            <a:pPr lvl="1"/>
            <a:r>
              <a:rPr lang="en-US" dirty="0" smtClean="0"/>
              <a:t>Li and Leal (AJHG)</a:t>
            </a:r>
          </a:p>
          <a:p>
            <a:pPr lvl="1"/>
            <a:r>
              <a:rPr lang="en-US" dirty="0" smtClean="0"/>
              <a:t>Madsen and Browning (</a:t>
            </a:r>
            <a:r>
              <a:rPr lang="en-US" dirty="0" err="1" smtClean="0"/>
              <a:t>PLoS</a:t>
            </a:r>
            <a:r>
              <a:rPr lang="en-US" dirty="0" smtClean="0"/>
              <a:t> Genetics)</a:t>
            </a:r>
          </a:p>
          <a:p>
            <a:pPr lvl="1"/>
            <a:r>
              <a:rPr lang="en-US" dirty="0" smtClean="0"/>
              <a:t>C-alpha (</a:t>
            </a:r>
            <a:r>
              <a:rPr lang="en-US" dirty="0" err="1" smtClean="0"/>
              <a:t>PLoS</a:t>
            </a:r>
            <a:r>
              <a:rPr lang="en-US" dirty="0" smtClean="0"/>
              <a:t> Genetics)</a:t>
            </a:r>
          </a:p>
          <a:p>
            <a:pPr lvl="1"/>
            <a:r>
              <a:rPr lang="en-US" dirty="0" smtClean="0"/>
              <a:t>SKAT/SKAT-O (AJHG</a:t>
            </a:r>
            <a:r>
              <a:rPr lang="en-US" dirty="0" smtClean="0"/>
              <a:t>)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Madsen and Browning (</a:t>
            </a:r>
            <a:r>
              <a:rPr lang="en-US" dirty="0" err="1" smtClean="0"/>
              <a:t>PLoS</a:t>
            </a:r>
            <a:r>
              <a:rPr lang="en-US" dirty="0" smtClean="0"/>
              <a:t> Genetics)</a:t>
            </a:r>
          </a:p>
          <a:p>
            <a:pPr lvl="1"/>
            <a:r>
              <a:rPr lang="en-US" dirty="0" smtClean="0"/>
              <a:t>Sum of allele count, weighted by inverse of the binomial variance (i.e. rarer alleles carry more weight)</a:t>
            </a:r>
          </a:p>
          <a:p>
            <a:pPr lvl="1"/>
            <a:r>
              <a:rPr lang="en-US" dirty="0" smtClean="0"/>
              <a:t>Functional weighting (e.g. POLYPHEN) may improve power</a:t>
            </a:r>
          </a:p>
          <a:p>
            <a:r>
              <a:rPr lang="en-US" dirty="0" smtClean="0"/>
              <a:t>Variable Threshold (</a:t>
            </a:r>
            <a:r>
              <a:rPr lang="en-US" dirty="0" err="1" smtClean="0"/>
              <a:t>Alkes</a:t>
            </a:r>
            <a:r>
              <a:rPr lang="en-US" dirty="0" smtClean="0"/>
              <a:t> Price, </a:t>
            </a:r>
            <a:r>
              <a:rPr lang="en-US" dirty="0" err="1" smtClean="0"/>
              <a:t>Shamil</a:t>
            </a:r>
            <a:r>
              <a:rPr lang="en-US" dirty="0" smtClean="0"/>
              <a:t> </a:t>
            </a:r>
            <a:r>
              <a:rPr lang="en-US" dirty="0" err="1" smtClean="0"/>
              <a:t>Sunyaev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Adaptation of burden tests to optimally select allele frequency cut-off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Madsen &amp; Browning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 region sum rare variation in a weighted fashion</a:t>
            </a:r>
          </a:p>
          <a:p>
            <a:r>
              <a:rPr lang="en-US" dirty="0" smtClean="0"/>
              <a:t>Derive these weights from the inverse of the control allele frequency</a:t>
            </a:r>
          </a:p>
          <a:p>
            <a:pPr lvl="1"/>
            <a:r>
              <a:rPr lang="en-US" dirty="0" smtClean="0"/>
              <a:t>In practice this is </a:t>
            </a:r>
            <a:r>
              <a:rPr lang="en-US" dirty="0" err="1" smtClean="0"/>
              <a:t>v</a:t>
            </a:r>
            <a:r>
              <a:rPr lang="en-US" dirty="0" smtClean="0"/>
              <a:t>. similar to pooled allele frequency</a:t>
            </a:r>
          </a:p>
          <a:p>
            <a:r>
              <a:rPr lang="en-US" dirty="0" smtClean="0"/>
              <a:t>Conduct a rank sum test</a:t>
            </a:r>
          </a:p>
          <a:p>
            <a:pPr lvl="1"/>
            <a:r>
              <a:rPr lang="en-US" dirty="0" smtClean="0"/>
              <a:t>Similar to the </a:t>
            </a:r>
            <a:r>
              <a:rPr lang="en-US" dirty="0" err="1" smtClean="0"/>
              <a:t>Wilcoxon</a:t>
            </a:r>
            <a:r>
              <a:rPr lang="en-US" dirty="0" smtClean="0"/>
              <a:t> test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 Threshold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824566"/>
            <a:ext cx="5892800" cy="4699000"/>
          </a:xfrm>
          <a:prstGeom prst="round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68133" y="2590800"/>
            <a:ext cx="389467" cy="2980267"/>
          </a:xfrm>
          <a:prstGeom prst="roundRect">
            <a:avLst/>
          </a:prstGeom>
          <a:gradFill>
            <a:gsLst>
              <a:gs pos="0">
                <a:schemeClr val="accent1">
                  <a:shade val="47500"/>
                  <a:satMod val="137000"/>
                  <a:alpha val="3000"/>
                </a:schemeClr>
              </a:gs>
              <a:gs pos="1000">
                <a:schemeClr val="accent1">
                  <a:shade val="69000"/>
                  <a:satMod val="137000"/>
                  <a:alpha val="37000"/>
                </a:schemeClr>
              </a:gs>
              <a:gs pos="2000">
                <a:schemeClr val="accent1">
                  <a:shade val="98000"/>
                  <a:satMod val="137000"/>
                  <a:alpha val="31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0800000">
            <a:off x="3437464" y="2692399"/>
            <a:ext cx="4080936" cy="491067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95317" y="3183467"/>
            <a:ext cx="20486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Identify threshold</a:t>
            </a:r>
          </a:p>
          <a:p>
            <a:r>
              <a:rPr lang="en-US" dirty="0" smtClean="0"/>
              <a:t>that  gives the </a:t>
            </a:r>
          </a:p>
          <a:p>
            <a:r>
              <a:rPr lang="en-US" dirty="0" smtClean="0"/>
              <a:t>largest test statistic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 permutation to </a:t>
            </a:r>
          </a:p>
          <a:p>
            <a:r>
              <a:rPr lang="en-US" dirty="0" smtClean="0"/>
              <a:t>assess significance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301149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Observation:</a:t>
            </a:r>
            <a:br>
              <a:rPr lang="en-US" dirty="0" smtClean="0"/>
            </a:br>
            <a:r>
              <a:rPr lang="en-US" dirty="0" smtClean="0"/>
              <a:t>Variation in a region that influences phenotype is potentially a mixture of neutral, risk, and protective variation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 mixture we’re looking for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9774"/>
            <a:ext cx="5221224" cy="5221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9733" y="2556933"/>
            <a:ext cx="1243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Mixed Coin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50% 2/0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50% null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6040" y="2573869"/>
            <a:ext cx="1291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Biased Coin</a:t>
            </a:r>
          </a:p>
          <a:p>
            <a:r>
              <a:rPr lang="en-US" dirty="0" smtClean="0"/>
              <a:t>100% 75/25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153492" y="2148264"/>
          <a:ext cx="3922776" cy="2286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694"/>
                <a:gridCol w="980694"/>
                <a:gridCol w="980694"/>
                <a:gridCol w="980694"/>
              </a:tblGrid>
              <a:tr h="5102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Coin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2/0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1/1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0/2</a:t>
                      </a:r>
                      <a:endParaRPr lang="en-US" sz="2000" dirty="0"/>
                    </a:p>
                  </a:txBody>
                  <a:tcPr/>
                </a:tc>
              </a:tr>
              <a:tr h="88799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Mixed Coin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0.625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0.125</a:t>
                      </a:r>
                      <a:endParaRPr lang="en-US" sz="2000" dirty="0"/>
                    </a:p>
                  </a:txBody>
                  <a:tcPr/>
                </a:tc>
              </a:tr>
              <a:tr h="88799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Biased</a:t>
                      </a:r>
                      <a:r>
                        <a:rPr lang="en-US" sz="2000" baseline="0" dirty="0" smtClean="0"/>
                        <a:t> Coin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0.5625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0.375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0.0625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318398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Problem:</a:t>
            </a:r>
            <a:br>
              <a:rPr lang="en-US" dirty="0" smtClean="0"/>
            </a:br>
            <a:r>
              <a:rPr lang="en-US" dirty="0" smtClean="0"/>
              <a:t>What is the most powerful approach for testing whether a mixture of neutral, risk, and protective variants are present?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C-alpha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Neyman</a:t>
            </a:r>
            <a:r>
              <a:rPr lang="en-US" dirty="0" smtClean="0"/>
              <a:t> and Scott. On the use of </a:t>
            </a:r>
            <a:r>
              <a:rPr lang="en-US" dirty="0" err="1" smtClean="0"/>
              <a:t>c(α</a:t>
            </a:r>
            <a:r>
              <a:rPr lang="en-US" dirty="0" smtClean="0"/>
              <a:t>) optimal tests of composite hypotheses. 1966 </a:t>
            </a:r>
          </a:p>
          <a:p>
            <a:pPr lvl="1"/>
            <a:r>
              <a:rPr lang="en-US" dirty="0" smtClean="0"/>
              <a:t>Developed a set of functions defined for testing for mixtures </a:t>
            </a:r>
          </a:p>
          <a:p>
            <a:r>
              <a:rPr lang="en-US" dirty="0" err="1" smtClean="0"/>
              <a:t>Zelterman</a:t>
            </a:r>
            <a:r>
              <a:rPr lang="en-US" dirty="0" smtClean="0"/>
              <a:t> and Chen. Homogeneity tests against central-mixture alternatives. 1988</a:t>
            </a:r>
          </a:p>
          <a:p>
            <a:pPr lvl="1"/>
            <a:r>
              <a:rPr lang="en-US" dirty="0" smtClean="0"/>
              <a:t>Applied </a:t>
            </a:r>
            <a:r>
              <a:rPr lang="en-US" dirty="0" err="1" smtClean="0"/>
              <a:t>c(α</a:t>
            </a:r>
            <a:r>
              <a:rPr lang="en-US" dirty="0" smtClean="0"/>
              <a:t>) approach for binomial mixtures in a score test fashion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 representation of sequence data testing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733553" y="216229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733553" y="276703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33553" y="246466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33553" y="3067359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733553" y="3672099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733553" y="3369729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733553" y="4133397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733553" y="4738137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733553" y="4435767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733553" y="503845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733553" y="564319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733553" y="534082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ket 16"/>
          <p:cNvSpPr/>
          <p:nvPr/>
        </p:nvSpPr>
        <p:spPr>
          <a:xfrm>
            <a:off x="1384056" y="2218260"/>
            <a:ext cx="45719" cy="1760688"/>
          </a:xfrm>
          <a:prstGeom prst="leftBracke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ket 17"/>
          <p:cNvSpPr/>
          <p:nvPr/>
        </p:nvSpPr>
        <p:spPr>
          <a:xfrm>
            <a:off x="1384056" y="4158114"/>
            <a:ext cx="45719" cy="1760688"/>
          </a:xfrm>
          <a:prstGeom prst="leftBracke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2863670"/>
            <a:ext cx="1041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Cases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4755298"/>
            <a:ext cx="144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Controls</a:t>
            </a:r>
            <a:endParaRPr lang="en-US" sz="2800" dirty="0"/>
          </a:p>
        </p:txBody>
      </p:sp>
      <p:sp>
        <p:nvSpPr>
          <p:cNvPr id="21" name="Rounded Rectangle 20"/>
          <p:cNvSpPr/>
          <p:nvPr/>
        </p:nvSpPr>
        <p:spPr>
          <a:xfrm>
            <a:off x="2074757" y="216229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768852" y="246466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2774099" y="3067359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924379" y="276703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888226" y="5323895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538293" y="216229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5784759" y="3067359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926826" y="246466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893473" y="413339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779346" y="3672099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4929626" y="473813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3893473" y="473813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84759" y="2447051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893473" y="564319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538293" y="305733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5790006" y="413339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883400" y="4736772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7926826" y="534082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7347041" y="443576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1733553" y="6185146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184400" y="6185146"/>
            <a:ext cx="165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Genetic Variant</a:t>
            </a:r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1721866" y="6554478"/>
            <a:ext cx="328174" cy="250887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223654" y="6486746"/>
            <a:ext cx="117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Haplotype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C-alpha: variant distribution in cases versus 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our example the data can be reduced down to: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0933" y="3115733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					Case Count / Control Count</a:t>
            </a:r>
          </a:p>
          <a:p>
            <a:r>
              <a:rPr lang="en-US" sz="2400" dirty="0" smtClean="0"/>
              <a:t>Singles	:					1/0 0/1 0/1			</a:t>
            </a:r>
          </a:p>
          <a:p>
            <a:r>
              <a:rPr lang="en-US" sz="2400" dirty="0" smtClean="0"/>
              <a:t>Doubles:					1/1 2/0 1/1			</a:t>
            </a:r>
          </a:p>
          <a:p>
            <a:r>
              <a:rPr lang="en-US" sz="2400" dirty="0" smtClean="0"/>
              <a:t>Triples:						3/0 2/1</a:t>
            </a:r>
          </a:p>
          <a:p>
            <a:r>
              <a:rPr lang="en-US" sz="2400" dirty="0" smtClean="0"/>
              <a:t>Quadruples:				0/4</a:t>
            </a:r>
          </a:p>
          <a:p>
            <a:r>
              <a:rPr lang="en-US" sz="2400" dirty="0" smtClean="0"/>
              <a:t>Quintuples:				-</a:t>
            </a:r>
          </a:p>
          <a:p>
            <a:r>
              <a:rPr lang="en-US" sz="2400" dirty="0" smtClean="0"/>
              <a:t>….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Binomial Expectation</a:t>
            </a:r>
            <a:endParaRPr lang="en-US" dirty="0"/>
          </a:p>
        </p:txBody>
      </p:sp>
      <p:pic>
        <p:nvPicPr>
          <p:cNvPr id="5" name="Picture 4" descr="Picture 9.png"/>
          <p:cNvPicPr>
            <a:picLocks noChangeAspect="1"/>
          </p:cNvPicPr>
          <p:nvPr/>
        </p:nvPicPr>
        <p:blipFill>
          <a:blip r:embed="rId2"/>
          <a:srcRect l="18230" r="18230"/>
          <a:stretch>
            <a:fillRect/>
          </a:stretch>
        </p:blipFill>
        <p:spPr>
          <a:xfrm>
            <a:off x="2205317" y="2284226"/>
            <a:ext cx="4634598" cy="306533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7" name="TextBox 6"/>
          <p:cNvSpPr txBox="1"/>
          <p:nvPr/>
        </p:nvSpPr>
        <p:spPr>
          <a:xfrm>
            <a:off x="388471" y="5812118"/>
            <a:ext cx="6629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row shows a different number of copies of the rare variant [2-9]</a:t>
            </a:r>
          </a:p>
          <a:p>
            <a:r>
              <a:rPr lang="en-US" dirty="0" smtClean="0"/>
              <a:t>We align the variation by counting # in cases vs. # controls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 representation of sequence data testing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733553" y="216229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733553" y="276703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33553" y="246466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33553" y="3067359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733553" y="3672099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733553" y="3369729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733553" y="4133397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733553" y="4738137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733553" y="4435767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733553" y="503845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733553" y="564319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733553" y="534082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ket 16"/>
          <p:cNvSpPr/>
          <p:nvPr/>
        </p:nvSpPr>
        <p:spPr>
          <a:xfrm>
            <a:off x="1384056" y="2218260"/>
            <a:ext cx="45719" cy="1760688"/>
          </a:xfrm>
          <a:prstGeom prst="leftBracke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ket 17"/>
          <p:cNvSpPr/>
          <p:nvPr/>
        </p:nvSpPr>
        <p:spPr>
          <a:xfrm>
            <a:off x="1384056" y="4158114"/>
            <a:ext cx="45719" cy="1760688"/>
          </a:xfrm>
          <a:prstGeom prst="leftBracke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2863670"/>
            <a:ext cx="1041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Cases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4755298"/>
            <a:ext cx="144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Controls</a:t>
            </a:r>
            <a:endParaRPr lang="en-US" sz="2800" dirty="0"/>
          </a:p>
        </p:txBody>
      </p:sp>
      <p:sp>
        <p:nvSpPr>
          <p:cNvPr id="21" name="Rounded Rectangle 20"/>
          <p:cNvSpPr/>
          <p:nvPr/>
        </p:nvSpPr>
        <p:spPr>
          <a:xfrm>
            <a:off x="2074757" y="216229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768852" y="246466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2774099" y="3067359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924379" y="276703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888226" y="5323895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538293" y="216229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5784759" y="3067359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926826" y="246466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893473" y="413339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779346" y="3672099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4929626" y="473813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3893473" y="473813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84759" y="2447051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893473" y="564319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538293" y="305733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5790006" y="413339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883400" y="4736772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7926826" y="534082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7347041" y="443576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1733553" y="6185146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184400" y="6185146"/>
            <a:ext cx="165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Genetic Variant</a:t>
            </a:r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1721866" y="6554478"/>
            <a:ext cx="328174" cy="250887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223654" y="6486746"/>
            <a:ext cx="117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Haplotype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signal look like?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icture 9.png"/>
          <p:cNvPicPr>
            <a:picLocks noChangeAspect="1"/>
          </p:cNvPicPr>
          <p:nvPr/>
        </p:nvPicPr>
        <p:blipFill>
          <a:blip r:embed="rId2"/>
          <a:srcRect l="18230" r="18230"/>
          <a:stretch>
            <a:fillRect/>
          </a:stretch>
        </p:blipFill>
        <p:spPr>
          <a:xfrm>
            <a:off x="2205317" y="2284226"/>
            <a:ext cx="4634598" cy="306533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5" name="TextBox 4"/>
          <p:cNvSpPr txBox="1"/>
          <p:nvPr/>
        </p:nvSpPr>
        <p:spPr>
          <a:xfrm>
            <a:off x="457200" y="6126163"/>
            <a:ext cx="5816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are trying to find </a:t>
            </a:r>
            <a:r>
              <a:rPr lang="en-US" dirty="0" err="1" smtClean="0"/>
              <a:t>overdispersion</a:t>
            </a:r>
            <a:r>
              <a:rPr lang="en-US" dirty="0" smtClean="0"/>
              <a:t>, or increase in variance.</a:t>
            </a:r>
          </a:p>
          <a:p>
            <a:r>
              <a:rPr lang="en-US" dirty="0" smtClean="0"/>
              <a:t>So we will observe more 2:0 and 0:2 than 1:1. 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 rot="2600488">
            <a:off x="2855572" y="2229980"/>
            <a:ext cx="1001059" cy="29171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030325">
            <a:off x="5368678" y="2292734"/>
            <a:ext cx="1001059" cy="29171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Data – </a:t>
            </a:r>
            <a:r>
              <a:rPr lang="en-US" dirty="0" err="1" smtClean="0"/>
              <a:t>Crohn’s</a:t>
            </a:r>
            <a:r>
              <a:rPr lang="en-US" dirty="0" smtClean="0"/>
              <a:t>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381"/>
          <a:stretch/>
        </p:blipFill>
        <p:spPr>
          <a:xfrm>
            <a:off x="1848555" y="1587500"/>
            <a:ext cx="6110111" cy="5130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APOB – Triglycerides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5167"/>
          <a:stretch>
            <a:fillRect/>
          </a:stretch>
        </p:blipFill>
        <p:spPr>
          <a:xfrm>
            <a:off x="1862667" y="1587500"/>
            <a:ext cx="6096000" cy="50342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APOB – Triglycerides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5167"/>
          <a:stretch>
            <a:fillRect/>
          </a:stretch>
        </p:blipFill>
        <p:spPr>
          <a:xfrm>
            <a:off x="1862667" y="1587500"/>
            <a:ext cx="6096000" cy="50342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2655" y="3403602"/>
            <a:ext cx="7958667" cy="18288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8789" y="5215464"/>
            <a:ext cx="37172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Variants:</a:t>
            </a:r>
          </a:p>
          <a:p>
            <a:r>
              <a:rPr lang="en-US" dirty="0" smtClean="0"/>
              <a:t>6 copies in cases and none in controls</a:t>
            </a:r>
          </a:p>
          <a:p>
            <a:pPr algn="ctr"/>
            <a:r>
              <a:rPr lang="en-US" dirty="0" smtClean="0"/>
              <a:t>				&amp;</a:t>
            </a:r>
          </a:p>
          <a:p>
            <a:r>
              <a:rPr lang="en-US" dirty="0" smtClean="0"/>
              <a:t>6 copies in controls and none in cases</a:t>
            </a:r>
            <a:endParaRPr lang="en-US" dirty="0"/>
          </a:p>
        </p:txBody>
      </p:sp>
      <p:cxnSp>
        <p:nvCxnSpPr>
          <p:cNvPr id="9" name="Shape 8"/>
          <p:cNvCxnSpPr>
            <a:stCxn id="6" idx="1"/>
            <a:endCxn id="7" idx="1"/>
          </p:cNvCxnSpPr>
          <p:nvPr/>
        </p:nvCxnSpPr>
        <p:spPr>
          <a:xfrm rot="10800000" flipV="1">
            <a:off x="558789" y="3495041"/>
            <a:ext cx="33866" cy="2320587"/>
          </a:xfrm>
          <a:prstGeom prst="curvedConnector3">
            <a:avLst>
              <a:gd name="adj1" fmla="val 77501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Skat</a:t>
            </a:r>
            <a:r>
              <a:rPr lang="en-US" dirty="0" smtClean="0"/>
              <a:t> – a closer 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</a:t>
            </a:r>
            <a:r>
              <a:rPr lang="en-US" dirty="0" err="1" smtClean="0"/>
              <a:t>ar</a:t>
            </a:r>
            <a:r>
              <a:rPr lang="en-US" dirty="0" smtClean="0"/>
              <a:t> comp score statistic:</a:t>
            </a:r>
          </a:p>
          <a:p>
            <a:pPr lvl="1"/>
            <a:r>
              <a:rPr lang="en-US" dirty="0" smtClean="0"/>
              <a:t>Q = (y – </a:t>
            </a:r>
            <a:r>
              <a:rPr lang="en-US" dirty="0" err="1" smtClean="0"/>
              <a:t>m_hat</a:t>
            </a:r>
            <a:r>
              <a:rPr lang="en-US" dirty="0" smtClean="0"/>
              <a:t>)’ * K * (y - </a:t>
            </a:r>
            <a:r>
              <a:rPr lang="en-US" dirty="0" err="1" smtClean="0"/>
              <a:t>m_hat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Y  = phenotype vector</a:t>
            </a:r>
          </a:p>
          <a:p>
            <a:pPr lvl="1"/>
            <a:r>
              <a:rPr lang="en-US" dirty="0" err="1" smtClean="0"/>
              <a:t>m_hat</a:t>
            </a:r>
            <a:r>
              <a:rPr lang="en-US" dirty="0" smtClean="0"/>
              <a:t> = mean correction [incorporate covariates]</a:t>
            </a:r>
          </a:p>
          <a:p>
            <a:pPr lvl="1"/>
            <a:r>
              <a:rPr lang="en-US" dirty="0" smtClean="0"/>
              <a:t>K = G * W * G’</a:t>
            </a:r>
          </a:p>
          <a:p>
            <a:pPr lvl="1"/>
            <a:r>
              <a:rPr lang="en-US" dirty="0" smtClean="0"/>
              <a:t>G = n x p matrix of n individuals p markers</a:t>
            </a:r>
          </a:p>
          <a:p>
            <a:pPr lvl="1"/>
            <a:r>
              <a:rPr lang="en-US" dirty="0" smtClean="0"/>
              <a:t>W = weight matrix for the markers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about singletons?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Much of the variation in </a:t>
            </a:r>
            <a:r>
              <a:rPr lang="en-US" dirty="0" err="1" smtClean="0"/>
              <a:t>exomes</a:t>
            </a:r>
            <a:r>
              <a:rPr lang="en-US" dirty="0" smtClean="0"/>
              <a:t> and genomes will be singletons [i.e. observed in one person]</a:t>
            </a:r>
          </a:p>
          <a:p>
            <a:r>
              <a:rPr lang="en-US" dirty="0" smtClean="0"/>
              <a:t>C-alpha either excludes singletons or combines them into a single case/control measure [30 singletons -&gt; 30-ton variant]</a:t>
            </a:r>
          </a:p>
          <a:p>
            <a:r>
              <a:rPr lang="en-US" dirty="0" smtClean="0"/>
              <a:t>Madsen and Browning are most heavily defined by singletons</a:t>
            </a:r>
          </a:p>
          <a:p>
            <a:r>
              <a:rPr lang="en-US" dirty="0" smtClean="0"/>
              <a:t>SKAT-O extends the VC framework to test jointly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6984942" cy="1909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907" y="2731219"/>
            <a:ext cx="6561714" cy="1616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458" y="4088721"/>
            <a:ext cx="7165238" cy="233192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Dimensionality of the </a:t>
            </a:r>
            <a:r>
              <a:rPr lang="en-US" dirty="0" err="1" smtClean="0"/>
              <a:t>exome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 why I want more variants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C-alpha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Aims to identify </a:t>
            </a:r>
            <a:r>
              <a:rPr lang="en-US" dirty="0" err="1" smtClean="0"/>
              <a:t>overdispersion</a:t>
            </a:r>
            <a:r>
              <a:rPr lang="en-US" dirty="0" smtClean="0"/>
              <a:t> of distribution of allele gene-by-gene</a:t>
            </a:r>
          </a:p>
          <a:p>
            <a:r>
              <a:rPr lang="en-US" dirty="0" smtClean="0"/>
              <a:t>Condition minor allele count between 2 and 40</a:t>
            </a:r>
          </a:p>
          <a:p>
            <a:r>
              <a:rPr lang="en-US" dirty="0" smtClean="0"/>
              <a:t>Presented analysis on 701 passing sample</a:t>
            </a:r>
          </a:p>
          <a:p>
            <a:r>
              <a:rPr lang="en-US" dirty="0" smtClean="0"/>
              <a:t>From real autism analysis data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Visual representation of sequence data testing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733553" y="216229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733553" y="276703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33553" y="246466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33553" y="3067359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733553" y="3672099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733553" y="3369729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733553" y="4133397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733553" y="4738137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733553" y="4435767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733553" y="503845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733553" y="564319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1733553" y="5340828"/>
            <a:ext cx="6814018" cy="25088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ket 16"/>
          <p:cNvSpPr/>
          <p:nvPr/>
        </p:nvSpPr>
        <p:spPr>
          <a:xfrm>
            <a:off x="1384056" y="2218260"/>
            <a:ext cx="45719" cy="1760688"/>
          </a:xfrm>
          <a:prstGeom prst="leftBracke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ket 17"/>
          <p:cNvSpPr/>
          <p:nvPr/>
        </p:nvSpPr>
        <p:spPr>
          <a:xfrm>
            <a:off x="1384056" y="4158114"/>
            <a:ext cx="45719" cy="1760688"/>
          </a:xfrm>
          <a:prstGeom prst="leftBracke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0" y="2863670"/>
            <a:ext cx="1041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Cases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4755298"/>
            <a:ext cx="1441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Controls</a:t>
            </a:r>
            <a:endParaRPr lang="en-US" sz="2800" dirty="0"/>
          </a:p>
        </p:txBody>
      </p:sp>
      <p:sp>
        <p:nvSpPr>
          <p:cNvPr id="21" name="Rounded Rectangle 20"/>
          <p:cNvSpPr/>
          <p:nvPr/>
        </p:nvSpPr>
        <p:spPr>
          <a:xfrm>
            <a:off x="2074757" y="216229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2768852" y="246466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2774099" y="3067359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924379" y="276703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888226" y="5323895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538293" y="216229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5784759" y="3067359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7926826" y="246466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3893473" y="413339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779346" y="3672099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4929626" y="473813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3893473" y="473813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84759" y="2447051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893473" y="564319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538293" y="305733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5790006" y="413339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6883400" y="4736772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7926826" y="5340828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7347041" y="4435767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1733553" y="6185146"/>
            <a:ext cx="328174" cy="250887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184400" y="6185146"/>
            <a:ext cx="165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Genetic Variant</a:t>
            </a:r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1721866" y="6554478"/>
            <a:ext cx="328174" cy="250887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223654" y="6486746"/>
            <a:ext cx="1179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Haplotype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2768852" y="2162298"/>
            <a:ext cx="328174" cy="3731787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>
            <a:endCxn id="45" idx="0"/>
          </p:cNvCxnSpPr>
          <p:nvPr/>
        </p:nvCxnSpPr>
        <p:spPr>
          <a:xfrm rot="5400000">
            <a:off x="2916439" y="1675967"/>
            <a:ext cx="502832" cy="4698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02771" y="1353397"/>
            <a:ext cx="5741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Comparing phenotype based on the genotype: Single-locus classic association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QQ Plot of Gene Tests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319" y="989835"/>
            <a:ext cx="5914189" cy="591418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Permutation P-values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408" y="6055103"/>
            <a:ext cx="9125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1F497D"/>
                </a:solidFill>
                <a:latin typeface="Minion Pro"/>
                <a:cs typeface="Minion Pro"/>
              </a:rPr>
              <a:t>~10% P &gt; 1e-1 ~22% P &gt; 1e-2 ~34% P &gt; 1e-3 </a:t>
            </a:r>
            <a:endParaRPr lang="en-US" sz="2600" b="1" dirty="0">
              <a:solidFill>
                <a:srgbClr val="1F497D"/>
              </a:solidFill>
              <a:latin typeface="Minion Pro"/>
              <a:cs typeface="Minion Pro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488950"/>
            <a:ext cx="7848600" cy="5880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3360" y="1931238"/>
            <a:ext cx="529724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For 10K permutations:</a:t>
            </a:r>
          </a:p>
          <a:p>
            <a:r>
              <a:rPr lang="en-US" sz="2400" dirty="0" smtClean="0">
                <a:solidFill>
                  <a:srgbClr val="1F497D"/>
                </a:solidFill>
              </a:rPr>
              <a:t># ties for maximum score/#permutations</a:t>
            </a:r>
          </a:p>
          <a:p>
            <a:endParaRPr lang="en-US" sz="2400" dirty="0">
              <a:solidFill>
                <a:srgbClr val="1F497D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QQ Plot I-stat reduced [1e-3]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92" y="996940"/>
            <a:ext cx="7848600" cy="58801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Much work remains for defining the optimal approach</a:t>
            </a:r>
          </a:p>
          <a:p>
            <a:r>
              <a:rPr lang="en-US" dirty="0" smtClean="0"/>
              <a:t>Different models perform well under different scenarios</a:t>
            </a:r>
          </a:p>
          <a:p>
            <a:r>
              <a:rPr lang="en-US" dirty="0" smtClean="0"/>
              <a:t>Plenty of room for extending and developing the work</a:t>
            </a:r>
          </a:p>
          <a:p>
            <a:pPr lvl="1"/>
            <a:r>
              <a:rPr lang="en-US" dirty="0" smtClean="0"/>
              <a:t>E.g. families, pathways, etc.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C-alpha </a:t>
            </a:r>
            <a:r>
              <a:rPr lang="en-US" dirty="0" smtClean="0">
                <a:hlinkClick r:id="rId2"/>
              </a:rPr>
              <a:t>http://www.plosgenetics.org/article/info%3Adoi%2F10.1371%2Fjournal.pgen.1001322</a:t>
            </a:r>
            <a:endParaRPr lang="en-US" dirty="0" smtClean="0"/>
          </a:p>
          <a:p>
            <a:r>
              <a:rPr lang="en-US" dirty="0" smtClean="0"/>
              <a:t>Variable Threshold </a:t>
            </a:r>
            <a:r>
              <a:rPr lang="en-US" dirty="0" smtClean="0">
                <a:hlinkClick r:id="rId3"/>
              </a:rPr>
              <a:t>http://www.cell.com/AJHG/abstract/S0002-9297(10)00207-7</a:t>
            </a:r>
            <a:endParaRPr lang="en-US" dirty="0" smtClean="0"/>
          </a:p>
          <a:p>
            <a:r>
              <a:rPr lang="en-US" dirty="0" smtClean="0"/>
              <a:t>Madsen Browning </a:t>
            </a:r>
            <a:r>
              <a:rPr lang="en-US" dirty="0" smtClean="0">
                <a:hlinkClick r:id="rId4"/>
              </a:rPr>
              <a:t>http://www.plosgenetics.org/article/info%3Adoi%2F10.1371%2Fjournal.pgen.1000384</a:t>
            </a:r>
            <a:endParaRPr lang="en-US" dirty="0" smtClean="0"/>
          </a:p>
          <a:p>
            <a:r>
              <a:rPr lang="en-US" dirty="0" smtClean="0"/>
              <a:t>Li and Leal </a:t>
            </a:r>
            <a:r>
              <a:rPr lang="en-US" dirty="0" smtClean="0">
                <a:hlinkClick r:id="rId5"/>
              </a:rPr>
              <a:t>http://www.cell.com/AJHG/abstract/S0002-9297(08)00408-4</a:t>
            </a:r>
            <a:endParaRPr lang="en-US" dirty="0" smtClean="0"/>
          </a:p>
          <a:p>
            <a:r>
              <a:rPr lang="en-US" dirty="0" smtClean="0"/>
              <a:t>SKAT Wu et al</a:t>
            </a:r>
            <a:r>
              <a:rPr lang="en-US" smtClean="0"/>
              <a:t>. 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Locus Association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different tests can be used for association</a:t>
            </a:r>
          </a:p>
          <a:p>
            <a:r>
              <a:rPr lang="en-US" dirty="0" smtClean="0"/>
              <a:t>With few observations, the maximum significance achievable can be quite large</a:t>
            </a:r>
          </a:p>
          <a:p>
            <a:r>
              <a:rPr lang="en-US" dirty="0" smtClean="0"/>
              <a:t>If I have a doubleton, even with 10,000 cases and 10,000 controls my best two-sided P-value is 0.5</a:t>
            </a:r>
          </a:p>
          <a:p>
            <a:r>
              <a:rPr lang="en-US" dirty="0" smtClean="0"/>
              <a:t>We can explore this a bit further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Difficulties of common tests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9855"/>
            <a:ext cx="9144000" cy="42084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235" y="6488668"/>
            <a:ext cx="121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 </a:t>
            </a:r>
            <a:r>
              <a:rPr lang="en-US" dirty="0" err="1" smtClean="0"/>
              <a:t>Bigdeli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83" r="362"/>
          <a:stretch/>
        </p:blipFill>
        <p:spPr>
          <a:xfrm>
            <a:off x="2074333" y="1600200"/>
            <a:ext cx="4797778" cy="4431665"/>
          </a:xfrm>
          <a:prstGeom prst="rect">
            <a:avLst/>
          </a:prstGeom>
          <a:solidFill>
            <a:srgbClr val="F2F2F2"/>
          </a:solidFill>
        </p:spPr>
      </p:pic>
      <p:sp>
        <p:nvSpPr>
          <p:cNvPr id="5" name="TextBox 4"/>
          <p:cNvSpPr txBox="1"/>
          <p:nvPr/>
        </p:nvSpPr>
        <p:spPr>
          <a:xfrm>
            <a:off x="457200" y="1787241"/>
            <a:ext cx="1587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Exome</a:t>
            </a:r>
            <a:r>
              <a:rPr lang="en-US" i="1" dirty="0" smtClean="0"/>
              <a:t> Chip</a:t>
            </a:r>
            <a:r>
              <a:rPr lang="en-US" dirty="0" smtClean="0"/>
              <a:t>:</a:t>
            </a:r>
          </a:p>
          <a:p>
            <a:r>
              <a:rPr lang="en-US" dirty="0" smtClean="0"/>
              <a:t>MAF &lt; 1%</a:t>
            </a:r>
          </a:p>
          <a:p>
            <a:r>
              <a:rPr lang="en-US" dirty="0" smtClean="0"/>
              <a:t>2,883 cases</a:t>
            </a:r>
          </a:p>
          <a:p>
            <a:r>
              <a:rPr lang="en-US" dirty="0" smtClean="0"/>
              <a:t>4,315 </a:t>
            </a:r>
            <a:r>
              <a:rPr lang="en-US" dirty="0" smtClean="0"/>
              <a:t>controls</a:t>
            </a:r>
          </a:p>
          <a:p>
            <a:r>
              <a:rPr lang="en-US" dirty="0" smtClean="0"/>
              <a:t>Schizophrenia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214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examined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Pearson Chi-Square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Yates Correction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Fisher Exact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Cochran-</a:t>
            </a:r>
            <a:r>
              <a:rPr lang="en-US" i="1" dirty="0" err="1" smtClean="0"/>
              <a:t>Armitage</a:t>
            </a:r>
            <a:r>
              <a:rPr lang="en-US" i="1" dirty="0" smtClean="0"/>
              <a:t> Trend</a:t>
            </a:r>
            <a:endParaRPr lang="en-US" i="1" dirty="0"/>
          </a:p>
        </p:txBody>
      </p:sp>
      <p:pic>
        <p:nvPicPr>
          <p:cNvPr id="5" name="Picture 4" descr="chisq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62" y="1534124"/>
            <a:ext cx="2095500" cy="6731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 descr="chisq_ya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62" y="2594738"/>
            <a:ext cx="3251200" cy="736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fishe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87" y="3685984"/>
            <a:ext cx="4056589" cy="1064436"/>
          </a:xfrm>
          <a:prstGeom prst="rect">
            <a:avLst/>
          </a:prstGeom>
        </p:spPr>
      </p:pic>
      <p:pic>
        <p:nvPicPr>
          <p:cNvPr id="8" name="Picture 7" descr="CA_tr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40" y="5142785"/>
            <a:ext cx="2870200" cy="6604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35803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02956" y="655967"/>
            <a:ext cx="266540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Lambda Statistic</a:t>
            </a:r>
          </a:p>
          <a:p>
            <a:endParaRPr lang="en-US" dirty="0" smtClean="0"/>
          </a:p>
          <a:p>
            <a:r>
              <a:rPr lang="en-US" i="1" dirty="0" smtClean="0"/>
              <a:t>How well is our test statistic behaving?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 descr="CodeCogsEq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71" y="2135013"/>
            <a:ext cx="3222885" cy="572110"/>
          </a:xfrm>
          <a:prstGeom prst="rect">
            <a:avLst/>
          </a:prstGeom>
        </p:spPr>
      </p:pic>
      <p:pic>
        <p:nvPicPr>
          <p:cNvPr id="12" name="Picture 11" descr="lambda_exampl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4571" cy="56245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0444" y="5926667"/>
            <a:ext cx="151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Dan </a:t>
            </a:r>
            <a:r>
              <a:rPr lang="en-US" dirty="0" err="1" smtClean="0"/>
              <a:t>Howrigan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8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pg_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mpg_theme.thmx</Template>
  <TotalTime>1114</TotalTime>
  <Words>1260</Words>
  <Application>Microsoft Macintosh PowerPoint</Application>
  <PresentationFormat>On-screen Show (4:3)</PresentationFormat>
  <Paragraphs>236</Paragraphs>
  <Slides>44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mpg_theme</vt:lpstr>
      <vt:lpstr>Analytic Issues Associated with Rare Variant Testing</vt:lpstr>
      <vt:lpstr>Slide of Contents</vt:lpstr>
      <vt:lpstr>Visual representation of sequence data testing</vt:lpstr>
      <vt:lpstr>Visual representation of sequence data testing</vt:lpstr>
      <vt:lpstr>Single Locus Association</vt:lpstr>
      <vt:lpstr>Difficulties of common tests</vt:lpstr>
      <vt:lpstr>Motivation</vt:lpstr>
      <vt:lpstr>Tests examined</vt:lpstr>
      <vt:lpstr>PowerPoint Presentation</vt:lpstr>
      <vt:lpstr>PowerPoint Presentation</vt:lpstr>
      <vt:lpstr>PowerPoint Presentation</vt:lpstr>
      <vt:lpstr>PowerPoint Presentation</vt:lpstr>
      <vt:lpstr>Problem: We do not observe enough copies of rare variants to use traditional association testing approaches. </vt:lpstr>
      <vt:lpstr>Solution: We group variants together to increase the amount of testable variation and to improve power to detect association </vt:lpstr>
      <vt:lpstr>Visual representation of sequence data testing</vt:lpstr>
      <vt:lpstr>Visual representation of sequence data testing</vt:lpstr>
      <vt:lpstr>Cohort Allelic Sum Test</vt:lpstr>
      <vt:lpstr>Combined Multivariate and Collapsing</vt:lpstr>
      <vt:lpstr>Observation: Neutral variation reduces power to detect, so restricting to functional variation or weighting variation may yield improved power </vt:lpstr>
      <vt:lpstr>Additional methods</vt:lpstr>
      <vt:lpstr>Madsen &amp; Browning Test</vt:lpstr>
      <vt:lpstr>Variable Threshold</vt:lpstr>
      <vt:lpstr>Observation: Variation in a region that influences phenotype is potentially a mixture of neutral, risk, and protective variation </vt:lpstr>
      <vt:lpstr>It’s a mixture we’re looking for</vt:lpstr>
      <vt:lpstr>Problem: What is the most powerful approach for testing whether a mixture of neutral, risk, and protective variants are present? </vt:lpstr>
      <vt:lpstr>Solution: C-alpha</vt:lpstr>
      <vt:lpstr>Visual representation of sequence data testing</vt:lpstr>
      <vt:lpstr>C-alpha: variant distribution in cases versus controls</vt:lpstr>
      <vt:lpstr>Binomial Expectation</vt:lpstr>
      <vt:lpstr>What does signal look like?</vt:lpstr>
      <vt:lpstr>Real Data – Crohn’s Disease</vt:lpstr>
      <vt:lpstr>APOB – Triglycerides</vt:lpstr>
      <vt:lpstr>APOB – Triglycerides</vt:lpstr>
      <vt:lpstr>Skat – a closer look</vt:lpstr>
      <vt:lpstr>What about singletons?</vt:lpstr>
      <vt:lpstr>Singletons</vt:lpstr>
      <vt:lpstr>Other methods</vt:lpstr>
      <vt:lpstr>Dimensionality of the exome or why I want more variants</vt:lpstr>
      <vt:lpstr>C-alpha approach</vt:lpstr>
      <vt:lpstr>QQ Plot of Gene Tests</vt:lpstr>
      <vt:lpstr>Maximum Permutation P-values</vt:lpstr>
      <vt:lpstr>QQ Plot I-stat reduced [1e-3]</vt:lpstr>
      <vt:lpstr>Conclusions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Analytic Issues Associated with Rare Variant Testing</dc:title>
  <dc:creator>Benjamin Neale</dc:creator>
  <cp:lastModifiedBy>Benjamin Neale</cp:lastModifiedBy>
  <cp:revision>18</cp:revision>
  <dcterms:created xsi:type="dcterms:W3CDTF">2011-03-10T15:03:53Z</dcterms:created>
  <dcterms:modified xsi:type="dcterms:W3CDTF">2013-03-07T17:59:20Z</dcterms:modified>
</cp:coreProperties>
</file>