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3" r:id="rId3"/>
    <p:sldId id="304" r:id="rId4"/>
    <p:sldId id="305" r:id="rId5"/>
    <p:sldId id="306" r:id="rId6"/>
    <p:sldId id="307" r:id="rId7"/>
    <p:sldId id="294" r:id="rId8"/>
    <p:sldId id="309" r:id="rId9"/>
    <p:sldId id="310" r:id="rId10"/>
    <p:sldId id="308" r:id="rId11"/>
    <p:sldId id="311" r:id="rId12"/>
    <p:sldId id="312" r:id="rId13"/>
    <p:sldId id="313" r:id="rId14"/>
    <p:sldId id="314" r:id="rId15"/>
    <p:sldId id="295" r:id="rId16"/>
    <p:sldId id="29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3073" autoAdjust="0"/>
  </p:normalViewPr>
  <p:slideViewPr>
    <p:cSldViewPr>
      <p:cViewPr varScale="1">
        <p:scale>
          <a:sx n="52" d="100"/>
          <a:sy n="52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3FE8E-60EE-4AC1-99FE-40DEE42BFADA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21AF7-5865-4BB7-8E41-E4C93A05CF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29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CFC199-B099-4408-BE07-249D523D6C6F}" type="slidenum">
              <a:rPr lang="en-US"/>
              <a:pPr/>
              <a:t>8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CFC199-B099-4408-BE07-249D523D6C6F}" type="slidenum">
              <a:rPr lang="en-US"/>
              <a:pPr/>
              <a:t>9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E08747-3988-4260-ADF3-A906C8532C91}" type="slidenum">
              <a:rPr lang="en-US"/>
              <a:pPr/>
              <a:t>12</a:t>
            </a:fld>
            <a:endParaRPr lang="en-US"/>
          </a:p>
        </p:txBody>
      </p:sp>
      <p:sp>
        <p:nvSpPr>
          <p:cNvPr id="563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F8DA5E-C894-4D88-9AD5-80B5AB07369B}" type="slidenum">
              <a:rPr lang="en-US"/>
              <a:pPr/>
              <a:t>13</a:t>
            </a:fld>
            <a:endParaRPr lang="en-US"/>
          </a:p>
        </p:txBody>
      </p:sp>
      <p:sp>
        <p:nvSpPr>
          <p:cNvPr id="57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4CA98C-9159-4AE0-9D78-5CADB5317BB8}" type="slidenum">
              <a:rPr lang="en-US"/>
              <a:pPr/>
              <a:t>14</a:t>
            </a:fld>
            <a:endParaRPr lang="en-US"/>
          </a:p>
        </p:txBody>
      </p:sp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81BAE83-F764-44EF-AAE9-3C9579C2892F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51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391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157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290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40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5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775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67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4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663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7498-FF65-451B-96BE-F9DC7C909841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689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4655567"/>
            <a:ext cx="8352928" cy="2088232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32" y="4437112"/>
            <a:ext cx="7772400" cy="1470025"/>
          </a:xfrm>
        </p:spPr>
        <p:txBody>
          <a:bodyPr/>
          <a:lstStyle/>
          <a:p>
            <a:pPr algn="l"/>
            <a:r>
              <a:rPr lang="en-AU" dirty="0" smtClean="0"/>
              <a:t>Some more Linux some more R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9632" y="5867499"/>
            <a:ext cx="6400800" cy="1752600"/>
          </a:xfrm>
        </p:spPr>
        <p:txBody>
          <a:bodyPr/>
          <a:lstStyle/>
          <a:p>
            <a:pPr algn="r"/>
            <a:r>
              <a:rPr lang="en-AU" dirty="0" smtClean="0">
                <a:solidFill>
                  <a:schemeClr val="tx1"/>
                </a:solidFill>
              </a:rPr>
              <a:t>Sarah </a:t>
            </a:r>
            <a:r>
              <a:rPr lang="en-AU" dirty="0" err="1" smtClean="0">
                <a:solidFill>
                  <a:schemeClr val="tx1"/>
                </a:solidFill>
              </a:rPr>
              <a:t>Medland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Linux one liners practice 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en-AU" dirty="0" smtClean="0"/>
              <a:t>Only </a:t>
            </a:r>
            <a:r>
              <a:rPr lang="en-AU" dirty="0" err="1" smtClean="0"/>
              <a:t>awk</a:t>
            </a:r>
            <a:r>
              <a:rPr lang="en-AU" dirty="0" smtClean="0"/>
              <a:t>…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sz="2400" dirty="0" err="1" smtClean="0">
                <a:latin typeface="Courier" pitchFamily="49" charset="0"/>
              </a:rPr>
              <a:t>awk</a:t>
            </a:r>
            <a:r>
              <a:rPr lang="en-AU" sz="2400" dirty="0" smtClean="0">
                <a:latin typeface="Courier" pitchFamily="49" charset="0"/>
              </a:rPr>
              <a:t> ‘{ if ($5==‘male’) print $1, $1, “0 0 1“,  $2*100, $3, $4, $3/($4*$4) ; </a:t>
            </a:r>
            <a:r>
              <a:rPr lang="en-AU" sz="2400" dirty="0">
                <a:latin typeface="Courier" pitchFamily="49" charset="0"/>
              </a:rPr>
              <a:t>if ($5</a:t>
            </a:r>
            <a:r>
              <a:rPr lang="en-AU" sz="2400" dirty="0" smtClean="0">
                <a:latin typeface="Courier" pitchFamily="49" charset="0"/>
              </a:rPr>
              <a:t>==‘female</a:t>
            </a:r>
            <a:r>
              <a:rPr lang="en-AU" sz="2400" dirty="0">
                <a:latin typeface="Courier" pitchFamily="49" charset="0"/>
              </a:rPr>
              <a:t>’) print $1, $1, “0 0 </a:t>
            </a:r>
            <a:r>
              <a:rPr lang="en-AU" sz="2400" dirty="0" smtClean="0">
                <a:latin typeface="Courier" pitchFamily="49" charset="0"/>
              </a:rPr>
              <a:t>2“,  </a:t>
            </a:r>
            <a:r>
              <a:rPr lang="en-AU" sz="2400" dirty="0">
                <a:latin typeface="Courier" pitchFamily="49" charset="0"/>
              </a:rPr>
              <a:t>$2*100, $3, $4, $3/($4*$4</a:t>
            </a:r>
            <a:r>
              <a:rPr lang="en-AU" sz="2400" dirty="0" smtClean="0">
                <a:latin typeface="Courier" pitchFamily="49" charset="0"/>
              </a:rPr>
              <a:t>) }’ data.txt &gt; newdata.txt</a:t>
            </a:r>
            <a:r>
              <a:rPr lang="en-AU" dirty="0" smtClean="0"/>
              <a:t> </a:t>
            </a:r>
          </a:p>
          <a:p>
            <a:endParaRPr lang="en-AU" dirty="0" smtClean="0"/>
          </a:p>
          <a:p>
            <a:pPr marL="457200" lvl="1" indent="0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2195" y="1428750"/>
            <a:ext cx="7313612" cy="4513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4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889" y="1213153"/>
            <a:ext cx="2831979" cy="1063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47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Linux one liners practice 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en-AU" dirty="0" err="1" smtClean="0"/>
              <a:t>sed</a:t>
            </a:r>
            <a:r>
              <a:rPr lang="en-AU" dirty="0" smtClean="0"/>
              <a:t> &amp; </a:t>
            </a:r>
            <a:r>
              <a:rPr lang="en-AU" dirty="0" err="1" smtClean="0"/>
              <a:t>awk</a:t>
            </a:r>
            <a:r>
              <a:rPr lang="en-AU" dirty="0" smtClean="0"/>
              <a:t>…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sz="2400" dirty="0" err="1" smtClean="0">
                <a:latin typeface="Courier" pitchFamily="49" charset="0"/>
              </a:rPr>
              <a:t>sed</a:t>
            </a:r>
            <a:r>
              <a:rPr lang="en-AU" sz="2400" dirty="0" smtClean="0">
                <a:latin typeface="Courier" pitchFamily="49" charset="0"/>
              </a:rPr>
              <a:t> ‘s/female/2/</a:t>
            </a:r>
            <a:r>
              <a:rPr lang="en-AU" sz="2400" dirty="0" err="1" smtClean="0">
                <a:latin typeface="Courier" pitchFamily="49" charset="0"/>
              </a:rPr>
              <a:t>g;s</a:t>
            </a:r>
            <a:r>
              <a:rPr lang="en-AU" sz="2400" dirty="0" smtClean="0">
                <a:latin typeface="Courier" pitchFamily="49" charset="0"/>
              </a:rPr>
              <a:t>/male/1/g’ | </a:t>
            </a:r>
            <a:r>
              <a:rPr lang="en-AU" sz="2400" dirty="0" err="1" smtClean="0">
                <a:latin typeface="Courier" pitchFamily="49" charset="0"/>
              </a:rPr>
              <a:t>awk</a:t>
            </a:r>
            <a:r>
              <a:rPr lang="en-AU" sz="2400" dirty="0" smtClean="0">
                <a:latin typeface="Courier" pitchFamily="49" charset="0"/>
              </a:rPr>
              <a:t> ‘{print $1, $1, “0 0” , $5, $2*100, $3, $4, $3/($4*$4)}’ data.txt &gt; newdata.txt</a:t>
            </a:r>
            <a:r>
              <a:rPr lang="en-AU" dirty="0" smtClean="0"/>
              <a:t> </a:t>
            </a:r>
          </a:p>
          <a:p>
            <a:endParaRPr lang="en-AU" dirty="0" smtClean="0"/>
          </a:p>
          <a:p>
            <a:pPr marL="457200" lvl="1" indent="0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2195" y="1428750"/>
            <a:ext cx="7313612" cy="4513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4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889" y="1213153"/>
            <a:ext cx="2831979" cy="1063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12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476672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 dirty="0">
                <a:solidFill>
                  <a:srgbClr val="424456"/>
                </a:solidFill>
                <a:latin typeface="Trebuchet MS" pitchFamily="32" charset="0"/>
              </a:rPr>
              <a:t>Loops 1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4213" y="1827213"/>
            <a:ext cx="79994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5125" indent="-2540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sz="2100" dirty="0">
                <a:latin typeface="Georgia" pitchFamily="16" charset="0"/>
              </a:rPr>
              <a:t>&lt;contents of imaginary file loop_a.sh&gt;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sz="2500" dirty="0">
                <a:solidFill>
                  <a:srgbClr val="424456"/>
                </a:solidFill>
                <a:latin typeface="Georgia" pitchFamily="16" charset="0"/>
              </a:rPr>
              <a:t>for $</a:t>
            </a:r>
            <a:r>
              <a:rPr lang="en-AU" sz="2500" dirty="0" err="1">
                <a:solidFill>
                  <a:srgbClr val="424456"/>
                </a:solidFill>
                <a:latin typeface="Georgia" pitchFamily="16" charset="0"/>
              </a:rPr>
              <a:t>i</a:t>
            </a:r>
            <a:r>
              <a:rPr lang="en-AU" sz="2500" dirty="0">
                <a:solidFill>
                  <a:srgbClr val="424456"/>
                </a:solidFill>
                <a:latin typeface="Georgia" pitchFamily="16" charset="0"/>
              </a:rPr>
              <a:t> in 1 2 3 4 5 6 7 8 9 10 11 12 13 14 15 16 17 18 19 20 21 22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sz="1900" dirty="0">
                <a:solidFill>
                  <a:srgbClr val="424456"/>
                </a:solidFill>
                <a:latin typeface="Georgia" pitchFamily="16" charset="0"/>
              </a:rPr>
              <a:t>do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sz="1900" dirty="0">
                <a:solidFill>
                  <a:srgbClr val="424456"/>
                </a:solidFill>
                <a:latin typeface="Georgia" pitchFamily="16" charset="0"/>
              </a:rPr>
              <a:t>	</a:t>
            </a:r>
            <a:r>
              <a:rPr lang="en-AU" sz="1900" dirty="0" err="1">
                <a:solidFill>
                  <a:srgbClr val="424456"/>
                </a:solidFill>
                <a:latin typeface="Georgia" pitchFamily="16" charset="0"/>
              </a:rPr>
              <a:t>pedstats</a:t>
            </a:r>
            <a:r>
              <a:rPr lang="en-AU" sz="1900" dirty="0">
                <a:solidFill>
                  <a:srgbClr val="424456"/>
                </a:solidFill>
                <a:latin typeface="Georgia" pitchFamily="16" charset="0"/>
              </a:rPr>
              <a:t> –p $</a:t>
            </a:r>
            <a:r>
              <a:rPr lang="en-AU" sz="1900" dirty="0" err="1">
                <a:solidFill>
                  <a:srgbClr val="424456"/>
                </a:solidFill>
                <a:latin typeface="Georgia" pitchFamily="16" charset="0"/>
              </a:rPr>
              <a:t>i.ped</a:t>
            </a:r>
            <a:r>
              <a:rPr lang="en-AU" sz="1900" dirty="0">
                <a:solidFill>
                  <a:srgbClr val="424456"/>
                </a:solidFill>
                <a:latin typeface="Georgia" pitchFamily="16" charset="0"/>
              </a:rPr>
              <a:t> –d $i.dat --</a:t>
            </a:r>
            <a:r>
              <a:rPr lang="en-AU" sz="1900" dirty="0" err="1">
                <a:solidFill>
                  <a:srgbClr val="424456"/>
                </a:solidFill>
                <a:latin typeface="Georgia" pitchFamily="16" charset="0"/>
              </a:rPr>
              <a:t>pdf</a:t>
            </a:r>
            <a:r>
              <a:rPr lang="en-AU" sz="1900" dirty="0">
                <a:solidFill>
                  <a:srgbClr val="424456"/>
                </a:solidFill>
                <a:latin typeface="Georgia" pitchFamily="16" charset="0"/>
              </a:rPr>
              <a:t> --prefix:$</a:t>
            </a:r>
            <a:r>
              <a:rPr lang="en-AU" sz="1900" dirty="0" err="1">
                <a:solidFill>
                  <a:srgbClr val="424456"/>
                </a:solidFill>
                <a:latin typeface="Georgia" pitchFamily="16" charset="0"/>
              </a:rPr>
              <a:t>i</a:t>
            </a:r>
            <a:endParaRPr lang="en-AU" sz="1900" dirty="0">
              <a:solidFill>
                <a:srgbClr val="424456"/>
              </a:solidFill>
              <a:latin typeface="Georgia" pitchFamily="16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sz="1900" dirty="0">
                <a:solidFill>
                  <a:srgbClr val="424456"/>
                </a:solidFill>
                <a:latin typeface="Georgia" pitchFamily="16" charset="0"/>
              </a:rPr>
              <a:t>	merlin –p $</a:t>
            </a:r>
            <a:r>
              <a:rPr lang="en-AU" sz="1900" dirty="0" err="1">
                <a:solidFill>
                  <a:srgbClr val="424456"/>
                </a:solidFill>
                <a:latin typeface="Georgia" pitchFamily="16" charset="0"/>
              </a:rPr>
              <a:t>i.ped</a:t>
            </a:r>
            <a:r>
              <a:rPr lang="en-AU" sz="1900" dirty="0">
                <a:solidFill>
                  <a:srgbClr val="424456"/>
                </a:solidFill>
                <a:latin typeface="Georgia" pitchFamily="16" charset="0"/>
              </a:rPr>
              <a:t> –d $i.dat –m $</a:t>
            </a:r>
            <a:r>
              <a:rPr lang="en-AU" sz="1900" dirty="0" err="1">
                <a:solidFill>
                  <a:srgbClr val="424456"/>
                </a:solidFill>
                <a:latin typeface="Georgia" pitchFamily="16" charset="0"/>
              </a:rPr>
              <a:t>i.map</a:t>
            </a:r>
            <a:r>
              <a:rPr lang="en-AU" sz="1900" dirty="0">
                <a:solidFill>
                  <a:srgbClr val="424456"/>
                </a:solidFill>
                <a:latin typeface="Georgia" pitchFamily="16" charset="0"/>
              </a:rPr>
              <a:t> --</a:t>
            </a:r>
            <a:r>
              <a:rPr lang="en-AU" sz="1900" dirty="0" err="1">
                <a:solidFill>
                  <a:srgbClr val="424456"/>
                </a:solidFill>
                <a:latin typeface="Georgia" pitchFamily="16" charset="0"/>
              </a:rPr>
              <a:t>vc</a:t>
            </a:r>
            <a:r>
              <a:rPr lang="en-AU" sz="1900" dirty="0">
                <a:solidFill>
                  <a:srgbClr val="424456"/>
                </a:solidFill>
                <a:latin typeface="Georgia" pitchFamily="16" charset="0"/>
              </a:rPr>
              <a:t> --</a:t>
            </a:r>
            <a:r>
              <a:rPr lang="en-AU" sz="1900" dirty="0" err="1">
                <a:solidFill>
                  <a:srgbClr val="424456"/>
                </a:solidFill>
                <a:latin typeface="Georgia" pitchFamily="16" charset="0"/>
              </a:rPr>
              <a:t>pdf</a:t>
            </a:r>
            <a:r>
              <a:rPr lang="en-AU" sz="1900" dirty="0">
                <a:solidFill>
                  <a:srgbClr val="424456"/>
                </a:solidFill>
                <a:latin typeface="Georgia" pitchFamily="16" charset="0"/>
              </a:rPr>
              <a:t> --prefix:$</a:t>
            </a:r>
            <a:r>
              <a:rPr lang="en-AU" sz="1900" dirty="0" err="1">
                <a:solidFill>
                  <a:srgbClr val="424456"/>
                </a:solidFill>
                <a:latin typeface="Georgia" pitchFamily="16" charset="0"/>
              </a:rPr>
              <a:t>i</a:t>
            </a:r>
            <a:r>
              <a:rPr lang="en-AU" sz="1900" dirty="0">
                <a:solidFill>
                  <a:srgbClr val="424456"/>
                </a:solidFill>
                <a:latin typeface="Georgia" pitchFamily="16" charset="0"/>
              </a:rPr>
              <a:t> 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sz="1900" dirty="0">
                <a:solidFill>
                  <a:srgbClr val="424456"/>
                </a:solidFill>
                <a:latin typeface="Georgia" pitchFamily="16" charset="0"/>
              </a:rPr>
              <a:t>done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en-AU" sz="1900" dirty="0">
              <a:solidFill>
                <a:srgbClr val="424456"/>
              </a:solidFill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10667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Loops 2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5125" indent="-2540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sz="2100">
                <a:latin typeface="Georgia" pitchFamily="16" charset="0"/>
              </a:rPr>
              <a:t>&lt;contents of imaginary file loop_b.sh&gt;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sz="2500">
                <a:solidFill>
                  <a:srgbClr val="424456"/>
                </a:solidFill>
                <a:latin typeface="Georgia" pitchFamily="16" charset="0"/>
              </a:rPr>
              <a:t>for ((  i = 1 ;  i &lt;= 22 ;  i++  ))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sz="1900">
                <a:solidFill>
                  <a:srgbClr val="424456"/>
                </a:solidFill>
                <a:latin typeface="Georgia" pitchFamily="16" charset="0"/>
              </a:rPr>
              <a:t>do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sz="1900">
                <a:solidFill>
                  <a:srgbClr val="424456"/>
                </a:solidFill>
                <a:latin typeface="Georgia" pitchFamily="16" charset="0"/>
              </a:rPr>
              <a:t>	pedstats –p $i.ped –d $i.dat --pdf --prefix:$i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sz="1900">
                <a:solidFill>
                  <a:srgbClr val="424456"/>
                </a:solidFill>
                <a:latin typeface="Georgia" pitchFamily="16" charset="0"/>
              </a:rPr>
              <a:t>	merlin –p $i.ped –d $i.dat –m $i.map --vc --pdf --prefix:$i 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en-AU" sz="1900">
                <a:solidFill>
                  <a:srgbClr val="424456"/>
                </a:solidFill>
                <a:latin typeface="Georgia" pitchFamily="16" charset="0"/>
              </a:rPr>
              <a:t>done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en-US" sz="2500">
              <a:latin typeface="Georgia" pitchFamily="16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endParaRPr lang="en-US" sz="2500"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5582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Trebuchet MS" pitchFamily="32" charset="0"/>
              </a:rPr>
              <a:t>Other bits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 marL="655638" indent="-244475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>
                <a:latin typeface="Georgia" pitchFamily="16" charset="0"/>
              </a:rPr>
              <a:t>When working on servers 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bg &amp;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fg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nohup 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crtl+c 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crtl+z</a:t>
            </a:r>
          </a:p>
          <a:p>
            <a:pPr lvl="1" eaLnBrk="1" hangingPunct="1">
              <a:spcBef>
                <a:spcPts val="300"/>
              </a:spcBef>
              <a:buClr>
                <a:srgbClr val="438086"/>
              </a:buClr>
              <a:buFont typeface="Georgia" pitchFamily="16" charset="0"/>
              <a:buChar char="▫"/>
            </a:pPr>
            <a:r>
              <a:rPr lang="en-AU" sz="2600">
                <a:solidFill>
                  <a:srgbClr val="438086"/>
                </a:solidFill>
                <a:latin typeface="Georgia" pitchFamily="16" charset="0"/>
              </a:rPr>
              <a:t>which</a:t>
            </a:r>
          </a:p>
        </p:txBody>
      </p:sp>
    </p:spTree>
    <p:extLst>
      <p:ext uri="{BB962C8B-B14F-4D97-AF65-F5344CB8AC3E}">
        <p14:creationId xmlns:p14="http://schemas.microsoft.com/office/powerpoint/2010/main" val="357506724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223224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Now a little R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Open R studio</a:t>
            </a:r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2195" y="1428750"/>
            <a:ext cx="7313612" cy="4513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278918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64088" y="116632"/>
            <a:ext cx="3528392" cy="1080120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Bus shelter on the road to </a:t>
            </a:r>
            <a:r>
              <a:rPr lang="en-AU" sz="2000" dirty="0" err="1" smtClean="0">
                <a:solidFill>
                  <a:schemeClr val="tx1"/>
                </a:solidFill>
              </a:rPr>
              <a:t>Sintra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smtClean="0">
                <a:solidFill>
                  <a:schemeClr val="tx1"/>
                </a:solidFill>
              </a:rPr>
              <a:t>(Portugal)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1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PLINK - File formats… 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--file </a:t>
            </a:r>
            <a:r>
              <a:rPr lang="en-AU" dirty="0" smtClean="0"/>
              <a:t>small-example</a:t>
            </a:r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Assumes that you have a map and a </a:t>
            </a:r>
            <a:r>
              <a:rPr lang="en-AU" dirty="0" err="1" smtClean="0"/>
              <a:t>ped</a:t>
            </a:r>
            <a:r>
              <a:rPr lang="en-AU" dirty="0" smtClean="0"/>
              <a:t> file that both have the prefix small-example</a:t>
            </a:r>
          </a:p>
          <a:p>
            <a:r>
              <a:rPr lang="en-AU" dirty="0" smtClean="0"/>
              <a:t>Plink format Map file</a:t>
            </a:r>
          </a:p>
          <a:p>
            <a:pPr lvl="1"/>
            <a:r>
              <a:rPr lang="en-AU" dirty="0" smtClean="0"/>
              <a:t>Note the traditional map</a:t>
            </a:r>
          </a:p>
          <a:p>
            <a:pPr marL="457200" lvl="1" indent="0">
              <a:buNone/>
            </a:pPr>
            <a:r>
              <a:rPr lang="en-AU" dirty="0" smtClean="0"/>
              <a:t>format contains only 3 </a:t>
            </a:r>
          </a:p>
          <a:p>
            <a:pPr marL="457200" lvl="1" indent="0">
              <a:buNone/>
            </a:pPr>
            <a:r>
              <a:rPr lang="en-AU" dirty="0" smtClean="0"/>
              <a:t>columns &amp; uses cM not M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2195" y="1428750"/>
            <a:ext cx="7313612" cy="4513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465" y="3359844"/>
            <a:ext cx="19526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465" y="4221088"/>
            <a:ext cx="31051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465" y="5047456"/>
            <a:ext cx="32670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6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PLINK - File formats… 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Plink format </a:t>
            </a:r>
            <a:r>
              <a:rPr lang="en-AU" dirty="0" err="1" smtClean="0"/>
              <a:t>Ped</a:t>
            </a:r>
            <a:r>
              <a:rPr lang="en-AU" dirty="0" smtClean="0"/>
              <a:t> file</a:t>
            </a:r>
          </a:p>
          <a:p>
            <a:pPr lvl="1"/>
            <a:r>
              <a:rPr lang="en-AU" dirty="0" smtClean="0"/>
              <a:t>Note the traditional </a:t>
            </a:r>
            <a:r>
              <a:rPr lang="en-AU" dirty="0" err="1" smtClean="0"/>
              <a:t>ped</a:t>
            </a:r>
            <a:endParaRPr lang="en-AU" dirty="0" smtClean="0"/>
          </a:p>
          <a:p>
            <a:pPr marL="457200" lvl="1" indent="0">
              <a:buNone/>
            </a:pPr>
            <a:r>
              <a:rPr lang="en-AU" dirty="0" smtClean="0"/>
              <a:t>format contains these 1st </a:t>
            </a:r>
          </a:p>
          <a:p>
            <a:pPr marL="457200" lvl="1" indent="0">
              <a:buNone/>
            </a:pPr>
            <a:r>
              <a:rPr lang="en-AU" dirty="0" smtClean="0"/>
              <a:t>5 columns</a:t>
            </a:r>
          </a:p>
          <a:p>
            <a:pPr lvl="1"/>
            <a:r>
              <a:rPr lang="en-AU" dirty="0" smtClean="0"/>
              <a:t>Alleles can be letters (this is best) or numbers (A=1,C=2,G=3,T=4)</a:t>
            </a:r>
          </a:p>
          <a:p>
            <a:pPr lvl="1"/>
            <a:r>
              <a:rPr lang="en-AU" dirty="0" smtClean="0"/>
              <a:t>Unless you specify something else </a:t>
            </a:r>
          </a:p>
          <a:p>
            <a:pPr marL="457200" lvl="1" indent="0">
              <a:buNone/>
            </a:pPr>
            <a:r>
              <a:rPr lang="en-AU" dirty="0" smtClean="0"/>
              <a:t>   -</a:t>
            </a:r>
            <a:r>
              <a:rPr lang="en-AU" dirty="0"/>
              <a:t>9 missing </a:t>
            </a:r>
          </a:p>
          <a:p>
            <a:pPr marL="457200" lvl="1" indent="0">
              <a:buNone/>
            </a:pPr>
            <a:r>
              <a:rPr lang="en-AU" dirty="0"/>
              <a:t>     0 missing</a:t>
            </a:r>
          </a:p>
          <a:p>
            <a:pPr marL="457200" lvl="1" indent="0">
              <a:buNone/>
            </a:pPr>
            <a:r>
              <a:rPr lang="en-AU" dirty="0"/>
              <a:t>     1 unaffected</a:t>
            </a:r>
          </a:p>
          <a:p>
            <a:pPr marL="457200" lvl="1" indent="0">
              <a:buNone/>
            </a:pPr>
            <a:r>
              <a:rPr lang="en-AU" dirty="0"/>
              <a:t>     2 </a:t>
            </a:r>
            <a:r>
              <a:rPr lang="en-AU" dirty="0" smtClean="0"/>
              <a:t>affected</a:t>
            </a:r>
            <a:endParaRPr lang="en-AU" dirty="0"/>
          </a:p>
          <a:p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2195" y="1428750"/>
            <a:ext cx="7313612" cy="4513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1125860"/>
            <a:ext cx="351496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1941939"/>
            <a:ext cx="3310231" cy="1161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1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PLINK - File formats… 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AU" dirty="0" smtClean="0"/>
              <a:t>--</a:t>
            </a:r>
            <a:r>
              <a:rPr lang="en-AU" dirty="0" err="1" smtClean="0"/>
              <a:t>bfile</a:t>
            </a:r>
            <a:r>
              <a:rPr lang="en-AU" dirty="0" smtClean="0"/>
              <a:t> </a:t>
            </a:r>
            <a:r>
              <a:rPr lang="en-AU" i="1" dirty="0" err="1"/>
              <a:t>gwas</a:t>
            </a:r>
            <a:r>
              <a:rPr lang="en-AU" i="1" dirty="0"/>
              <a:t>-example</a:t>
            </a:r>
            <a:endParaRPr lang="en-AU" dirty="0" smtClean="0"/>
          </a:p>
          <a:p>
            <a:pPr lvl="1">
              <a:buFont typeface="Arial" pitchFamily="34" charset="0"/>
              <a:buChar char="•"/>
            </a:pPr>
            <a:r>
              <a:rPr lang="en-AU" dirty="0" smtClean="0"/>
              <a:t>Assumes that you have bed </a:t>
            </a:r>
            <a:r>
              <a:rPr lang="en-AU" dirty="0" err="1" smtClean="0"/>
              <a:t>bim</a:t>
            </a:r>
            <a:r>
              <a:rPr lang="en-AU" dirty="0" smtClean="0"/>
              <a:t> and </a:t>
            </a:r>
            <a:r>
              <a:rPr lang="en-AU" dirty="0" err="1" smtClean="0"/>
              <a:t>fam</a:t>
            </a:r>
            <a:r>
              <a:rPr lang="en-AU" dirty="0" smtClean="0"/>
              <a:t> files that all have the prefix </a:t>
            </a:r>
            <a:r>
              <a:rPr lang="en-AU" dirty="0" err="1" smtClean="0"/>
              <a:t>gwas</a:t>
            </a:r>
            <a:r>
              <a:rPr lang="en-AU" dirty="0" smtClean="0"/>
              <a:t>-example</a:t>
            </a:r>
          </a:p>
          <a:p>
            <a:r>
              <a:rPr lang="en-AU" dirty="0" smtClean="0"/>
              <a:t>bed file </a:t>
            </a:r>
          </a:p>
          <a:p>
            <a:pPr lvl="1"/>
            <a:r>
              <a:rPr lang="en-AU" dirty="0" smtClean="0"/>
              <a:t>Binary version of your </a:t>
            </a:r>
            <a:r>
              <a:rPr lang="en-AU" dirty="0" err="1" smtClean="0"/>
              <a:t>ped</a:t>
            </a:r>
            <a:r>
              <a:rPr lang="en-AU" dirty="0" smtClean="0"/>
              <a:t> file </a:t>
            </a:r>
          </a:p>
          <a:p>
            <a:pPr lvl="1"/>
            <a:r>
              <a:rPr lang="en-AU" dirty="0" smtClean="0"/>
              <a:t>Don’t try and open or change this</a:t>
            </a:r>
          </a:p>
          <a:p>
            <a:r>
              <a:rPr lang="en-AU" dirty="0" err="1" smtClean="0"/>
              <a:t>fam</a:t>
            </a:r>
            <a:r>
              <a:rPr lang="en-AU" dirty="0" smtClean="0"/>
              <a:t> file</a:t>
            </a:r>
          </a:p>
          <a:p>
            <a:pPr lvl="1"/>
            <a:r>
              <a:rPr lang="en-AU" dirty="0" smtClean="0"/>
              <a:t>1</a:t>
            </a:r>
            <a:r>
              <a:rPr lang="en-AU" baseline="30000" dirty="0" smtClean="0"/>
              <a:t>st</a:t>
            </a:r>
            <a:r>
              <a:rPr lang="en-AU" dirty="0" smtClean="0"/>
              <a:t> 6 columns of your </a:t>
            </a:r>
            <a:r>
              <a:rPr lang="en-AU" dirty="0" err="1" smtClean="0"/>
              <a:t>ped</a:t>
            </a:r>
            <a:r>
              <a:rPr lang="en-AU" dirty="0" smtClean="0"/>
              <a:t> file</a:t>
            </a:r>
          </a:p>
          <a:p>
            <a:pPr lvl="1"/>
            <a:r>
              <a:rPr lang="en-AU" dirty="0" smtClean="0"/>
              <a:t>Can be opened in a txt editor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2195" y="1428750"/>
            <a:ext cx="7313612" cy="4513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33504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PLINK - File formats… 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AU" dirty="0" err="1" smtClean="0"/>
              <a:t>bim</a:t>
            </a:r>
            <a:r>
              <a:rPr lang="en-AU" dirty="0" smtClean="0"/>
              <a:t> file</a:t>
            </a:r>
          </a:p>
          <a:p>
            <a:pPr lvl="1"/>
            <a:r>
              <a:rPr lang="en-AU" dirty="0" smtClean="0"/>
              <a:t>Map file with 2 extra columns </a:t>
            </a:r>
          </a:p>
          <a:p>
            <a:pPr marL="457200" lvl="1" indent="0">
              <a:buNone/>
            </a:pPr>
            <a:r>
              <a:rPr lang="fr-FR" sz="1600" dirty="0"/>
              <a:t>20	rs4814683	0	9795	G	T</a:t>
            </a:r>
          </a:p>
          <a:p>
            <a:pPr marL="457200" lvl="1" indent="0">
              <a:buNone/>
            </a:pPr>
            <a:r>
              <a:rPr lang="fr-FR" sz="1600" dirty="0"/>
              <a:t>20	rs6139074	0	11244	C	A</a:t>
            </a:r>
          </a:p>
          <a:p>
            <a:pPr marL="457200" lvl="1" indent="0">
              <a:buNone/>
            </a:pPr>
            <a:r>
              <a:rPr lang="fr-FR" sz="1600" dirty="0"/>
              <a:t>20	rs1418258	0	11799	T	C</a:t>
            </a:r>
          </a:p>
          <a:p>
            <a:pPr marL="457200" lvl="1" indent="0">
              <a:buNone/>
            </a:pPr>
            <a:r>
              <a:rPr lang="fr-FR" sz="1600" dirty="0"/>
              <a:t>20	rs6086616	0	16749	C	T</a:t>
            </a:r>
          </a:p>
          <a:p>
            <a:pPr marL="457200" lvl="1" indent="0">
              <a:buNone/>
            </a:pPr>
            <a:r>
              <a:rPr lang="fr-FR" sz="1600" dirty="0"/>
              <a:t>20	rs6039403	0	17094	A	G</a:t>
            </a:r>
          </a:p>
          <a:p>
            <a:pPr lvl="1"/>
            <a:r>
              <a:rPr lang="en-AU" dirty="0"/>
              <a:t>By default, the minor allele is coded A1 and the major allele is coded A2 </a:t>
            </a:r>
            <a:endParaRPr lang="en-AU" dirty="0" smtClean="0"/>
          </a:p>
          <a:p>
            <a:pPr lvl="2"/>
            <a:r>
              <a:rPr lang="en-AU" dirty="0" smtClean="0"/>
              <a:t>Based on NON FOUNDERS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2195" y="1428750"/>
            <a:ext cx="7313612" cy="4513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418719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PLINK - File formats… 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AU" dirty="0" err="1" smtClean="0"/>
              <a:t>pheno</a:t>
            </a:r>
            <a:r>
              <a:rPr lang="en-AU" dirty="0" smtClean="0"/>
              <a:t> file</a:t>
            </a:r>
          </a:p>
          <a:p>
            <a:pPr lvl="1"/>
            <a:r>
              <a:rPr lang="en-AU" dirty="0" smtClean="0"/>
              <a:t>FID IID phenotypes</a:t>
            </a:r>
          </a:p>
          <a:p>
            <a:r>
              <a:rPr lang="en-AU" dirty="0" err="1" smtClean="0"/>
              <a:t>covar</a:t>
            </a:r>
            <a:r>
              <a:rPr lang="en-AU" dirty="0" smtClean="0"/>
              <a:t> file</a:t>
            </a:r>
          </a:p>
          <a:p>
            <a:pPr lvl="1"/>
            <a:r>
              <a:rPr lang="en-AU" dirty="0" smtClean="0"/>
              <a:t>FID IID covariates</a:t>
            </a:r>
          </a:p>
          <a:p>
            <a:endParaRPr lang="en-AU" dirty="0"/>
          </a:p>
          <a:p>
            <a:pPr marL="457200" lvl="1" indent="0">
              <a:buNone/>
            </a:pPr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2195" y="1428750"/>
            <a:ext cx="7313612" cy="4513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132981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Linux one liners practice 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en-AU" dirty="0" smtClean="0"/>
              <a:t>We have a file data.txt</a:t>
            </a:r>
          </a:p>
          <a:p>
            <a:pPr lvl="1"/>
            <a:r>
              <a:rPr lang="en-AU" dirty="0" smtClean="0"/>
              <a:t>ID Age/100 Weight(kg) Height(M)</a:t>
            </a:r>
          </a:p>
          <a:p>
            <a:r>
              <a:rPr lang="en-AU" dirty="0" smtClean="0"/>
              <a:t>We want to change this into a </a:t>
            </a:r>
            <a:r>
              <a:rPr lang="en-AU" dirty="0" err="1" smtClean="0"/>
              <a:t>ped</a:t>
            </a:r>
            <a:r>
              <a:rPr lang="en-AU" dirty="0" smtClean="0"/>
              <a:t> file</a:t>
            </a:r>
          </a:p>
          <a:p>
            <a:pPr lvl="1"/>
            <a:r>
              <a:rPr lang="en-AU" dirty="0" smtClean="0"/>
              <a:t>FID IID PID MID sex age </a:t>
            </a:r>
            <a:r>
              <a:rPr lang="en-AU" dirty="0"/>
              <a:t>Weight(kg) Height(M</a:t>
            </a:r>
            <a:r>
              <a:rPr lang="en-AU" dirty="0" smtClean="0"/>
              <a:t>) BMI</a:t>
            </a:r>
          </a:p>
          <a:p>
            <a:r>
              <a:rPr lang="en-AU" dirty="0" smtClean="0"/>
              <a:t>How could we go about this </a:t>
            </a:r>
          </a:p>
          <a:p>
            <a:pPr lvl="1"/>
            <a:r>
              <a:rPr lang="en-AU" dirty="0" smtClean="0"/>
              <a:t>can use </a:t>
            </a:r>
            <a:r>
              <a:rPr lang="en-AU" dirty="0" err="1" smtClean="0"/>
              <a:t>awk</a:t>
            </a:r>
            <a:r>
              <a:rPr lang="en-AU" dirty="0" smtClean="0"/>
              <a:t> and </a:t>
            </a:r>
            <a:r>
              <a:rPr lang="en-AU" dirty="0" err="1" smtClean="0"/>
              <a:t>sed</a:t>
            </a:r>
            <a:endParaRPr lang="en-AU" dirty="0" smtClean="0"/>
          </a:p>
          <a:p>
            <a:pPr marL="457200" lvl="1" indent="0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2195" y="1428750"/>
            <a:ext cx="7313612" cy="4513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4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889" y="1213153"/>
            <a:ext cx="2831979" cy="1063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18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539750" y="836613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>
                <a:solidFill>
                  <a:srgbClr val="424456"/>
                </a:solidFill>
                <a:latin typeface="+mn-lt"/>
              </a:rPr>
              <a:t>Awk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700213"/>
            <a:ext cx="8229600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 dirty="0">
                <a:latin typeface="+mn-lt"/>
              </a:rPr>
              <a:t>Ozbmi2.rec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None/>
            </a:pPr>
            <a:endParaRPr lang="en-AU" sz="2800" dirty="0">
              <a:latin typeface="+mn-lt"/>
            </a:endParaRP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None/>
            </a:pPr>
            <a:endParaRPr lang="en-AU" sz="2800" dirty="0">
              <a:latin typeface="+mn-lt"/>
            </a:endParaRP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None/>
            </a:pPr>
            <a:endParaRPr lang="en-AU" sz="2800" dirty="0">
              <a:latin typeface="+mn-lt"/>
            </a:endParaRP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2800" dirty="0" err="1" smtClean="0">
                <a:latin typeface="+mn-lt"/>
              </a:rPr>
              <a:t>awk</a:t>
            </a:r>
            <a:r>
              <a:rPr lang="en-AU" sz="2800" dirty="0" smtClean="0">
                <a:latin typeface="+mn-lt"/>
              </a:rPr>
              <a:t> </a:t>
            </a:r>
            <a:r>
              <a:rPr lang="en-AU" sz="2800" dirty="0">
                <a:latin typeface="+mn-lt"/>
              </a:rPr>
              <a:t>‘{ print $1, $10, $11, $4, $5 </a:t>
            </a:r>
            <a:r>
              <a:rPr lang="en-AU" sz="2800" dirty="0" smtClean="0">
                <a:latin typeface="+mn-lt"/>
              </a:rPr>
              <a:t>}’ </a:t>
            </a:r>
            <a:r>
              <a:rPr lang="en-AU" sz="2800" dirty="0">
                <a:latin typeface="+mn-lt"/>
              </a:rPr>
              <a:t>ozbmi2.rec &gt; </a:t>
            </a:r>
            <a:r>
              <a:rPr lang="en-AU" sz="2800" dirty="0" err="1">
                <a:latin typeface="+mn-lt"/>
              </a:rPr>
              <a:t>new.rec</a:t>
            </a:r>
            <a:endParaRPr lang="en-AU" sz="2800" dirty="0">
              <a:latin typeface="+mn-lt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63" y="2349501"/>
            <a:ext cx="7417737" cy="1223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149080"/>
            <a:ext cx="2592388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693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260648"/>
            <a:ext cx="8208912" cy="6048672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539750" y="836613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AU" sz="4000" dirty="0" err="1" smtClean="0">
                <a:solidFill>
                  <a:srgbClr val="424456"/>
                </a:solidFill>
                <a:latin typeface="+mn-lt"/>
              </a:rPr>
              <a:t>sed</a:t>
            </a:r>
            <a:endParaRPr lang="en-AU" sz="4000" dirty="0">
              <a:solidFill>
                <a:srgbClr val="424456"/>
              </a:solidFill>
              <a:latin typeface="+mn-lt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700213"/>
            <a:ext cx="8229600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3538" indent="-255588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Verdana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3200" dirty="0" smtClean="0">
                <a:latin typeface="+mn-lt"/>
              </a:rPr>
              <a:t>Find and </a:t>
            </a:r>
            <a:r>
              <a:rPr lang="en-AU" sz="3200" dirty="0" smtClean="0">
                <a:latin typeface="+mn-lt"/>
              </a:rPr>
              <a:t>replace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r>
              <a:rPr lang="en-AU" sz="3200" dirty="0" smtClean="0">
                <a:latin typeface="+mn-lt"/>
              </a:rPr>
              <a:t>Change all </a:t>
            </a:r>
            <a:r>
              <a:rPr lang="en-AU" sz="3200" dirty="0" err="1" smtClean="0">
                <a:latin typeface="+mn-lt"/>
              </a:rPr>
              <a:t>occurances</a:t>
            </a:r>
            <a:r>
              <a:rPr lang="en-AU" sz="3200" dirty="0" smtClean="0">
                <a:latin typeface="+mn-lt"/>
              </a:rPr>
              <a:t> of the word green to blue within a file</a:t>
            </a:r>
          </a:p>
          <a:p>
            <a:pPr lvl="1">
              <a:spcBef>
                <a:spcPts val="300"/>
              </a:spcBef>
              <a:buClr>
                <a:srgbClr val="A04DA3"/>
              </a:buClr>
            </a:pPr>
            <a:r>
              <a:rPr lang="en-AU" sz="3200" dirty="0" err="1" smtClean="0">
                <a:latin typeface="+mn-lt"/>
              </a:rPr>
              <a:t>sed</a:t>
            </a:r>
            <a:r>
              <a:rPr lang="en-AU" sz="3200" dirty="0" smtClean="0">
                <a:latin typeface="+mn-lt"/>
              </a:rPr>
              <a:t> ‘s/green/blue/g’ </a:t>
            </a:r>
            <a:r>
              <a:rPr lang="en-AU" sz="3200" dirty="0" err="1" smtClean="0">
                <a:latin typeface="+mn-lt"/>
              </a:rPr>
              <a:t>oldfile</a:t>
            </a:r>
            <a:r>
              <a:rPr lang="en-AU" sz="3200" dirty="0" smtClean="0">
                <a:latin typeface="+mn-lt"/>
              </a:rPr>
              <a:t> &gt; </a:t>
            </a:r>
            <a:r>
              <a:rPr lang="en-AU" sz="3200" dirty="0" err="1" smtClean="0">
                <a:latin typeface="+mn-lt"/>
              </a:rPr>
              <a:t>newfile</a:t>
            </a:r>
            <a:endParaRPr lang="en-AU" sz="3200" dirty="0" smtClean="0">
              <a:latin typeface="+mn-lt"/>
            </a:endParaRP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endParaRPr lang="en-AU" sz="2800" dirty="0">
              <a:latin typeface="+mn-lt"/>
            </a:endParaRP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Char char="•"/>
            </a:pPr>
            <a:endParaRPr lang="en-AU" sz="2800" dirty="0">
              <a:latin typeface="+mn-lt"/>
            </a:endParaRP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None/>
            </a:pPr>
            <a:endParaRPr lang="en-AU" sz="2800" dirty="0">
              <a:latin typeface="+mn-lt"/>
            </a:endParaRP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None/>
            </a:pPr>
            <a:endParaRPr lang="en-AU" sz="2800" dirty="0">
              <a:latin typeface="+mn-lt"/>
            </a:endParaRP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6" charset="0"/>
              <a:buNone/>
            </a:pPr>
            <a:endParaRPr lang="en-A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4693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nt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sintra</Template>
  <TotalTime>333</TotalTime>
  <Words>502</Words>
  <Application>Microsoft Office PowerPoint</Application>
  <PresentationFormat>On-screen Show (4:3)</PresentationFormat>
  <Paragraphs>109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sintra</vt:lpstr>
      <vt:lpstr>Some more Linux some more R</vt:lpstr>
      <vt:lpstr>PLINK - File formats… </vt:lpstr>
      <vt:lpstr>PLINK - File formats… </vt:lpstr>
      <vt:lpstr>PLINK - File formats… </vt:lpstr>
      <vt:lpstr>PLINK - File formats… </vt:lpstr>
      <vt:lpstr>PLINK - File formats… </vt:lpstr>
      <vt:lpstr>Linux one liners practice </vt:lpstr>
      <vt:lpstr>PowerPoint Presentation</vt:lpstr>
      <vt:lpstr>PowerPoint Presentation</vt:lpstr>
      <vt:lpstr>Linux one liners practice </vt:lpstr>
      <vt:lpstr>Linux one liners practice </vt:lpstr>
      <vt:lpstr>PowerPoint Presentation</vt:lpstr>
      <vt:lpstr>PowerPoint Presentation</vt:lpstr>
      <vt:lpstr>PowerPoint Presentation</vt:lpstr>
      <vt:lpstr>Now a little R</vt:lpstr>
      <vt:lpstr>PowerPoint Presentation</vt:lpstr>
    </vt:vector>
  </TitlesOfParts>
  <Company>QIMR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</dc:creator>
  <cp:lastModifiedBy>Scaz</cp:lastModifiedBy>
  <cp:revision>54</cp:revision>
  <dcterms:created xsi:type="dcterms:W3CDTF">2012-03-05T16:51:34Z</dcterms:created>
  <dcterms:modified xsi:type="dcterms:W3CDTF">2013-03-05T15:03:13Z</dcterms:modified>
</cp:coreProperties>
</file>