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4" r:id="rId1"/>
  </p:sldMasterIdLst>
  <p:notesMasterIdLst>
    <p:notesMasterId r:id="rId21"/>
  </p:notesMasterIdLst>
  <p:sldIdLst>
    <p:sldId id="256" r:id="rId2"/>
    <p:sldId id="299" r:id="rId3"/>
    <p:sldId id="303" r:id="rId4"/>
    <p:sldId id="304" r:id="rId5"/>
    <p:sldId id="302" r:id="rId6"/>
    <p:sldId id="308" r:id="rId7"/>
    <p:sldId id="293" r:id="rId8"/>
    <p:sldId id="313" r:id="rId9"/>
    <p:sldId id="310" r:id="rId10"/>
    <p:sldId id="305" r:id="rId11"/>
    <p:sldId id="306" r:id="rId12"/>
    <p:sldId id="307" r:id="rId13"/>
    <p:sldId id="295" r:id="rId14"/>
    <p:sldId id="296" r:id="rId15"/>
    <p:sldId id="309" r:id="rId16"/>
    <p:sldId id="311" r:id="rId17"/>
    <p:sldId id="315" r:id="rId18"/>
    <p:sldId id="314" r:id="rId19"/>
    <p:sldId id="31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29" autoAdjust="0"/>
  </p:normalViewPr>
  <p:slideViewPr>
    <p:cSldViewPr>
      <p:cViewPr>
        <p:scale>
          <a:sx n="100" d="100"/>
          <a:sy n="100" d="100"/>
        </p:scale>
        <p:origin x="-516" y="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D27B2-9397-4879-BA7F-A38BDAADF469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265B8-241D-4AC4-90D5-63BE34C11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3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lead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65B8-241D-4AC4-90D5-63BE34C115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4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Assume…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we proposed  … we hope this mathematical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hybridization could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Specifically,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is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GATES is a representative of the best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picking tests. The set-based p-value is equal to the p value multiplying  a factor related to the effective number of independent tests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scaled chi-square test is a representative of the all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aggregating tests.  It use a scale C to adjust for the dependency between  p values. Here the C is relevant to the covariance of p values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important reason why we choose the two tests is because both can accurately account for .. without using 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Brown, M.B. (1975). A method for combining non-independent, one-sided tests of significance. Biometrics 31, 987-992.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65B8-241D-4AC4-90D5-63BE34C115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1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one group,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combined test statistics is derived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other group,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combined test statistics is equal to the summation of all SNPs in a set..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our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picking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can be more powerful when the true risk SNP is limited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other hand, the all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aggregating tests can outperform the best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picking test when they are multiple ..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we usually do not know what will happed in a real case.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the question is how to make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best of both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Curtis, D., Vine, A.E., and Knight, J. (2008). A simple method for assessing the strength of evidence for association at the level of the whole gene.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Bioinform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 115-120.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Dudbridge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F.,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Koeleman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B.P. (2003). Rank truncated product of P-values, with application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genomewide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association scans. Genet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Epidemiol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25, 360-366.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Liu, J.Z., McRae, A.F.,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Nyholt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D.R.,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Medland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S.E., Wray, N.R., Brown, K.M., Investigators, A., Hayward, N.K., Montgomery, G.W.,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Visscher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P.M., et al. (2010). A versatile gene-based test for genome-wide association studies. Am J Hum Genet 87, 139-145.</a:t>
            </a:r>
          </a:p>
          <a:p>
            <a:r>
              <a:rPr lang="en-US" dirty="0" err="1" smtClean="0"/>
              <a:t>Moskvina</a:t>
            </a:r>
            <a:r>
              <a:rPr lang="en-US" dirty="0" smtClean="0"/>
              <a:t>, V., </a:t>
            </a:r>
            <a:r>
              <a:rPr lang="en-US" dirty="0" err="1" smtClean="0"/>
              <a:t>O'Dushlaine</a:t>
            </a:r>
            <a:r>
              <a:rPr lang="en-US" dirty="0" smtClean="0"/>
              <a:t>, C., Purcell, S., Craddock, N., </a:t>
            </a:r>
            <a:r>
              <a:rPr lang="en-US" dirty="0" err="1" smtClean="0"/>
              <a:t>Holmans</a:t>
            </a:r>
            <a:r>
              <a:rPr lang="en-US" dirty="0" smtClean="0"/>
              <a:t>, P., and O'Donovan, M.C. (2011). Evaluation of an approximation method for assessment of overall significance of multiple-dependent tests in a </a:t>
            </a:r>
            <a:r>
              <a:rPr lang="en-US" dirty="0" err="1" smtClean="0"/>
              <a:t>genomewide</a:t>
            </a:r>
            <a:r>
              <a:rPr lang="en-US" dirty="0" smtClean="0"/>
              <a:t> association study. Genet </a:t>
            </a:r>
            <a:r>
              <a:rPr lang="en-US" dirty="0" err="1" smtClean="0"/>
              <a:t>Epidemiol</a:t>
            </a:r>
            <a:r>
              <a:rPr lang="en-US" dirty="0" smtClean="0"/>
              <a:t> 35, 861-866.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u, M.C., Kraft, P., Epstein, M.P., Taylor, D.M.,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Chanock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S.J., Hunter, D.J., and Lin, X. (2010). Powerful SNP-set analysis for case-control genome-wide association studies. Am J Hum Genet 86, 929-942.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65B8-241D-4AC4-90D5-63BE34C115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1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Starting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The critical</a:t>
            </a:r>
            <a:r>
              <a:rPr lang="en-US" baseline="0" dirty="0" smtClean="0"/>
              <a:t> point is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2BE54-2B33-4B60-844A-1F795CAF8F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20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Better</a:t>
            </a:r>
            <a:r>
              <a:rPr lang="en-US" baseline="0" dirty="0" smtClean="0"/>
              <a:t> than its parental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65B8-241D-4AC4-90D5-63BE34C115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5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724400" y="30480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D428A47-C88C-4329-8959-BAAC6B6C6A6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4" descr="C:\Users\swchoi\Desktop\1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766" y1="377" x2="8766" y2="377"/>
                        <a14:foregroundMark x1="8766" y1="1055" x2="8851" y2="29314"/>
                        <a14:foregroundMark x1="90723" y1="29540" x2="9021" y2="29314"/>
                        <a14:foregroundMark x1="90723" y1="29691" x2="90979" y2="0"/>
                        <a14:foregroundMark x1="90894" y1="151" x2="8596" y2="151"/>
                        <a14:foregroundMark x1="8766" y1="151" x2="90298" y2="29314"/>
                        <a14:foregroundMark x1="9191" y1="29314" x2="90723" y2="377"/>
                        <a14:foregroundMark x1="49702" y1="377" x2="49872" y2="29314"/>
                        <a14:foregroundMark x1="8596" y1="15373" x2="90553" y2="14619"/>
                        <a14:foregroundMark x1="9191" y1="15448" x2="49702" y2="29691"/>
                        <a14:foregroundMark x1="49872" y1="29691" x2="90468" y2="14846"/>
                        <a14:foregroundMark x1="90468" y1="14846" x2="49021" y2="0"/>
                        <a14:foregroundMark x1="49617" y1="528" x2="8766" y2="15072"/>
                        <a14:foregroundMark x1="86213" y1="1055" x2="72255" y2="27882"/>
                        <a14:foregroundMark x1="84085" y1="2035" x2="89447" y2="12811"/>
                        <a14:foregroundMark x1="90468" y1="29390" x2="27064" y2="77242"/>
                        <a14:foregroundMark x1="9021" y1="29540" x2="78979" y2="70460"/>
                        <a14:foregroundMark x1="64936" y1="31952" x2="50468" y2="74906"/>
                        <a14:foregroundMark x1="29447" y1="35418" x2="65617" y2="56669"/>
                        <a14:foregroundMark x1="35660" y1="33685" x2="89277" y2="53052"/>
                        <a14:foregroundMark x1="62213" y1="32027" x2="33702" y2="66466"/>
                        <a14:foregroundMark x1="12170" y1="1281" x2="14383" y2="17257"/>
                        <a14:foregroundMark x1="76681" y1="5576" x2="63064" y2="24491"/>
                        <a14:foregroundMark x1="50468" y1="30897" x2="71574" y2="67596"/>
                        <a14:foregroundMark x1="69191" y1="30897" x2="67149" y2="72344"/>
                        <a14:foregroundMark x1="56085" y1="68953" x2="67489" y2="33459"/>
                        <a14:foregroundMark x1="48170" y1="65561" x2="22043" y2="39563"/>
                        <a14:foregroundMark x1="50894" y1="63075" x2="33872" y2="34589"/>
                        <a14:foregroundMark x1="22638" y1="73399" x2="39404" y2="41221"/>
                        <a14:foregroundMark x1="41617" y1="83647" x2="26298" y2="43632"/>
                        <a14:foregroundMark x1="26894" y1="71138" x2="37532" y2="42577"/>
                        <a14:foregroundMark x1="37532" y1="42577" x2="41787" y2="43858"/>
                        <a14:foregroundMark x1="13957" y1="56895" x2="57277" y2="55313"/>
                        <a14:foregroundMark x1="18213" y1="69631" x2="9872" y2="76262"/>
                        <a14:foregroundMark x1="13702" y1="68500" x2="14979" y2="82442"/>
                        <a14:foregroundMark x1="5447" y1="76112" x2="21106" y2="72645"/>
                        <a14:foregroundMark x1="23915" y1="74981" x2="10298" y2="80407"/>
                        <a14:foregroundMark x1="15149" y1="66843" x2="10723" y2="79050"/>
                        <a14:foregroundMark x1="10723" y1="66240" x2="12596" y2="79879"/>
                        <a14:foregroundMark x1="7745" y1="69706" x2="13702" y2="80784"/>
                        <a14:foregroundMark x1="1617" y1="77167" x2="53957" y2="95252"/>
                        <a14:foregroundMark x1="3319" y1="79503" x2="43064" y2="96835"/>
                        <a14:foregroundMark x1="11149" y1="87415" x2="74809" y2="94348"/>
                        <a14:foregroundMark x1="22809" y1="93971" x2="89702" y2="86662"/>
                        <a14:foregroundMark x1="43234" y1="98719" x2="99234" y2="77769"/>
                        <a14:foregroundMark x1="11404" y1="14619" x2="18638" y2="30821"/>
                        <a14:foregroundMark x1="55830" y1="1884" x2="83064" y2="3165"/>
                        <a14:foregroundMark x1="51149" y1="99472" x2="86723" y2="86059"/>
                        <a14:foregroundMark x1="87149" y1="65561" x2="83660" y2="86059"/>
                        <a14:foregroundMark x1="68170" y1="87038" x2="96511" y2="74228"/>
                        <a14:foregroundMark x1="96000" y1="76036" x2="88170" y2="65335"/>
                        <a14:foregroundMark x1="80340" y1="79653" x2="84766" y2="67069"/>
                        <a14:foregroundMark x1="18677" y1="28366" x2="76566" y2="26413"/>
                        <a14:foregroundMark x1="84455" y1="24358" x2="41879" y2="6886"/>
                        <a14:foregroundMark x1="44432" y1="32785" x2="39559" y2="82117"/>
                        <a14:foregroundMark x1="19838" y1="81295" x2="34455" y2="87873"/>
                        <a14:foregroundMark x1="96636" y1="82014" x2="67865" y2="97122"/>
                        <a14:foregroundMark x1="8933" y1="66906" x2="2436" y2="76978"/>
                        <a14:foregroundMark x1="1160" y1="76362" x2="1508" y2="79856"/>
                        <a14:foregroundMark x1="1276" y1="80062" x2="14501" y2="90339"/>
                        <a14:foregroundMark x1="22738" y1="94347" x2="42923" y2="99075"/>
                        <a14:foregroundMark x1="27030" y1="95786" x2="39559" y2="98767"/>
                        <a14:foregroundMark x1="42807" y1="99075" x2="50116" y2="99589"/>
                        <a14:foregroundMark x1="51160" y1="99486" x2="61833" y2="98664"/>
                        <a14:foregroundMark x1="69490" y1="96917" x2="82831" y2="91572"/>
                        <a14:foregroundMark x1="88747" y1="65159" x2="91299" y2="65570"/>
                        <a14:foregroundMark x1="34571" y1="87359" x2="45128" y2="89311"/>
                        <a14:foregroundMark x1="46056" y1="89311" x2="51972" y2="89414"/>
                        <a14:foregroundMark x1="55220" y1="89003" x2="61833" y2="88181"/>
                        <a14:foregroundMark x1="958" y1="79887" x2="0" y2="78187"/>
                        <a14:foregroundMark x1="9585" y1="16431" x2="9585" y2="30878"/>
                        <a14:foregroundMark x1="9265" y1="19263" x2="9265" y2="28045"/>
                        <a14:foregroundMark x1="9265" y1="15864" x2="9265" y2="20397"/>
                        <a14:foregroundMark x1="9265" y1="15864" x2="9585" y2="29178"/>
                        <a14:foregroundMark x1="14576" y1="90120" x2="22712" y2="94311"/>
                        <a14:foregroundMark x1="62373" y1="98503" x2="67458" y2="97305"/>
                        <a14:foregroundMark x1="92203" y1="66467" x2="95932" y2="72754"/>
                        <a14:foregroundMark x1="90169" y1="599" x2="90508" y2="4491"/>
                        <a14:foregroundMark x1="45763" y1="99401" x2="50847" y2="99401"/>
                        <a14:foregroundMark x1="40000" y1="99102" x2="49492" y2="99701"/>
                        <a14:foregroundMark x1="49831" y1="99701" x2="56271" y2="99102"/>
                        <a14:foregroundMark x1="83729" y1="66467" x2="86441" y2="65269"/>
                        <a14:backgroundMark x1="8701" y1="18499" x2="8701" y2="18499"/>
                        <a14:backgroundMark x1="8701" y1="29702" x2="8585" y2="1439"/>
                        <a14:backgroundMark x1="91299" y1="7708" x2="91067" y2="0"/>
                        <a14:backgroundMark x1="639" y1="81303" x2="0" y2="79320"/>
                        <a14:backgroundMark x1="24407" y1="79940" x2="38644" y2="86228"/>
                        <a14:backgroundMark x1="39322" y1="99701" x2="43051" y2="99701"/>
                        <a14:backgroundMark x1="43390" y1="99701" x2="46441" y2="99701"/>
                        <a14:backgroundMark x1="43051" y1="99701" x2="44068" y2="99701"/>
                        <a14:backgroundMark x1="57288" y1="99701" x2="53898" y2="99701"/>
                        <a14:backgroundMark x1="91525" y1="7485" x2="91525" y2="16168"/>
                        <a14:backgroundMark x1="89492" y1="54790" x2="90169" y2="51497"/>
                        <a14:backgroundMark x1="84407" y1="65868" x2="87458" y2="62874"/>
                        <a14:backgroundMark x1="88475" y1="63473" x2="85763" y2="64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15" y="69422"/>
            <a:ext cx="1287885" cy="145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85142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057400"/>
            <a:ext cx="3419856" cy="37490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57400"/>
            <a:ext cx="3419856" cy="37490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4" descr="C:\Users\swchoi\Desktop\1d.jpg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8766" y1="377" x2="8766" y2="377"/>
                        <a14:foregroundMark x1="8766" y1="1055" x2="8851" y2="29314"/>
                        <a14:foregroundMark x1="90723" y1="29540" x2="9021" y2="29314"/>
                        <a14:foregroundMark x1="90723" y1="29691" x2="90979" y2="0"/>
                        <a14:foregroundMark x1="90894" y1="151" x2="8596" y2="151"/>
                        <a14:foregroundMark x1="8766" y1="151" x2="90298" y2="29314"/>
                        <a14:foregroundMark x1="9191" y1="29314" x2="90723" y2="377"/>
                        <a14:foregroundMark x1="49702" y1="377" x2="49872" y2="29314"/>
                        <a14:foregroundMark x1="8596" y1="15373" x2="90553" y2="14619"/>
                        <a14:foregroundMark x1="9191" y1="15448" x2="49702" y2="29691"/>
                        <a14:foregroundMark x1="49872" y1="29691" x2="90468" y2="14846"/>
                        <a14:foregroundMark x1="90468" y1="14846" x2="49021" y2="0"/>
                        <a14:foregroundMark x1="49617" y1="528" x2="8766" y2="15072"/>
                        <a14:foregroundMark x1="86213" y1="1055" x2="72255" y2="27882"/>
                        <a14:foregroundMark x1="84085" y1="2035" x2="89447" y2="12811"/>
                        <a14:foregroundMark x1="90468" y1="29390" x2="27064" y2="77242"/>
                        <a14:foregroundMark x1="9021" y1="29540" x2="78979" y2="70460"/>
                        <a14:foregroundMark x1="64936" y1="31952" x2="50468" y2="74906"/>
                        <a14:foregroundMark x1="29447" y1="35418" x2="65617" y2="56669"/>
                        <a14:foregroundMark x1="35660" y1="33685" x2="89277" y2="53052"/>
                        <a14:foregroundMark x1="62213" y1="32027" x2="33702" y2="66466"/>
                        <a14:foregroundMark x1="12170" y1="1281" x2="14383" y2="17257"/>
                        <a14:foregroundMark x1="76681" y1="5576" x2="63064" y2="24491"/>
                        <a14:foregroundMark x1="50468" y1="30897" x2="71574" y2="67596"/>
                        <a14:foregroundMark x1="69191" y1="30897" x2="67149" y2="72344"/>
                        <a14:foregroundMark x1="56085" y1="68953" x2="67489" y2="33459"/>
                        <a14:foregroundMark x1="48170" y1="65561" x2="22043" y2="39563"/>
                        <a14:foregroundMark x1="50894" y1="63075" x2="33872" y2="34589"/>
                        <a14:foregroundMark x1="22638" y1="73399" x2="39404" y2="41221"/>
                        <a14:foregroundMark x1="41617" y1="83647" x2="26298" y2="43632"/>
                        <a14:foregroundMark x1="26894" y1="71138" x2="37532" y2="42577"/>
                        <a14:foregroundMark x1="37532" y1="42577" x2="41787" y2="43858"/>
                        <a14:foregroundMark x1="13957" y1="56895" x2="57277" y2="55313"/>
                        <a14:foregroundMark x1="18213" y1="69631" x2="9872" y2="76262"/>
                        <a14:foregroundMark x1="13702" y1="68500" x2="14979" y2="82442"/>
                        <a14:foregroundMark x1="5447" y1="76112" x2="21106" y2="72645"/>
                        <a14:foregroundMark x1="23915" y1="74981" x2="10298" y2="80407"/>
                        <a14:foregroundMark x1="15149" y1="66843" x2="10723" y2="79050"/>
                        <a14:foregroundMark x1="10723" y1="66240" x2="12596" y2="79879"/>
                        <a14:foregroundMark x1="7745" y1="69706" x2="13702" y2="80784"/>
                        <a14:foregroundMark x1="1617" y1="77167" x2="53957" y2="95252"/>
                        <a14:foregroundMark x1="3319" y1="79503" x2="43064" y2="96835"/>
                        <a14:foregroundMark x1="11149" y1="87415" x2="74809" y2="94348"/>
                        <a14:foregroundMark x1="22809" y1="93971" x2="89702" y2="86662"/>
                        <a14:foregroundMark x1="43234" y1="98719" x2="99234" y2="77769"/>
                        <a14:foregroundMark x1="11404" y1="14619" x2="18638" y2="30821"/>
                        <a14:foregroundMark x1="55830" y1="1884" x2="83064" y2="3165"/>
                        <a14:foregroundMark x1="51149" y1="99472" x2="86723" y2="86059"/>
                        <a14:foregroundMark x1="87149" y1="65561" x2="83660" y2="86059"/>
                        <a14:foregroundMark x1="68170" y1="87038" x2="96511" y2="74228"/>
                        <a14:foregroundMark x1="96000" y1="76036" x2="88170" y2="65335"/>
                        <a14:foregroundMark x1="80340" y1="79653" x2="84766" y2="67069"/>
                        <a14:foregroundMark x1="18677" y1="28366" x2="76566" y2="26413"/>
                        <a14:foregroundMark x1="84455" y1="24358" x2="41879" y2="6886"/>
                        <a14:foregroundMark x1="44432" y1="32785" x2="39559" y2="82117"/>
                        <a14:foregroundMark x1="19838" y1="81295" x2="34455" y2="87873"/>
                        <a14:foregroundMark x1="96636" y1="82014" x2="67865" y2="97122"/>
                        <a14:foregroundMark x1="8933" y1="66906" x2="2436" y2="76978"/>
                        <a14:foregroundMark x1="1160" y1="76362" x2="1508" y2="79856"/>
                        <a14:foregroundMark x1="1276" y1="80062" x2="14501" y2="90339"/>
                        <a14:foregroundMark x1="22738" y1="94347" x2="42923" y2="99075"/>
                        <a14:foregroundMark x1="27030" y1="95786" x2="39559" y2="98767"/>
                        <a14:foregroundMark x1="42807" y1="99075" x2="50116" y2="99589"/>
                        <a14:foregroundMark x1="51160" y1="99486" x2="61833" y2="98664"/>
                        <a14:foregroundMark x1="69490" y1="96917" x2="82831" y2="91572"/>
                        <a14:foregroundMark x1="88747" y1="65159" x2="91299" y2="65570"/>
                        <a14:foregroundMark x1="34571" y1="87359" x2="45128" y2="89311"/>
                        <a14:foregroundMark x1="46056" y1="89311" x2="51972" y2="89414"/>
                        <a14:foregroundMark x1="55220" y1="89003" x2="61833" y2="88181"/>
                        <a14:foregroundMark x1="958" y1="79887" x2="0" y2="78187"/>
                        <a14:foregroundMark x1="9585" y1="16431" x2="9585" y2="30878"/>
                        <a14:foregroundMark x1="9265" y1="19263" x2="9265" y2="28045"/>
                        <a14:foregroundMark x1="9265" y1="15864" x2="9265" y2="20397"/>
                        <a14:foregroundMark x1="9265" y1="15864" x2="9585" y2="29178"/>
                        <a14:foregroundMark x1="14576" y1="90120" x2="22712" y2="94311"/>
                        <a14:foregroundMark x1="62373" y1="98503" x2="67458" y2="97305"/>
                        <a14:foregroundMark x1="92203" y1="66467" x2="95932" y2="72754"/>
                        <a14:foregroundMark x1="90169" y1="599" x2="90508" y2="4491"/>
                        <a14:foregroundMark x1="45763" y1="99401" x2="50847" y2="99401"/>
                        <a14:foregroundMark x1="40000" y1="99102" x2="49492" y2="99701"/>
                        <a14:foregroundMark x1="49831" y1="99701" x2="56271" y2="99102"/>
                        <a14:backgroundMark x1="8701" y1="18499" x2="8701" y2="18499"/>
                        <a14:backgroundMark x1="8701" y1="29702" x2="8585" y2="1439"/>
                        <a14:backgroundMark x1="91299" y1="7708" x2="91067" y2="0"/>
                        <a14:backgroundMark x1="639" y1="81303" x2="0" y2="79320"/>
                        <a14:backgroundMark x1="24407" y1="79940" x2="38644" y2="86228"/>
                        <a14:backgroundMark x1="39322" y1="99701" x2="43051" y2="99701"/>
                        <a14:backgroundMark x1="43390" y1="99701" x2="46441" y2="99701"/>
                        <a14:backgroundMark x1="43051" y1="99701" x2="44068" y2="99701"/>
                        <a14:backgroundMark x1="57288" y1="99701" x2="53898" y2="9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119" y="4953000"/>
            <a:ext cx="1287885" cy="145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150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021196"/>
            <a:ext cx="6777317" cy="3811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D428A47-C88C-4329-8959-BAAC6B6C6A6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oadinstitute.org/gsea/msigdb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tring-db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oinfo.hk.hk/kggweb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Multipoint association analyses using gene, protein interaction, and </a:t>
            </a:r>
            <a:r>
              <a:rPr lang="en-US" sz="2400" dirty="0" smtClean="0"/>
              <a:t>pathway on </a:t>
            </a:r>
            <a:r>
              <a:rPr lang="en-US" sz="2400" b="1" u="sng" dirty="0" smtClean="0">
                <a:solidFill>
                  <a:srgbClr val="FF0000"/>
                </a:solidFill>
              </a:rPr>
              <a:t>KGG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733365" y="4454371"/>
            <a:ext cx="3309803" cy="1641629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IBG 2013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Miaoxin</a:t>
            </a:r>
            <a:r>
              <a:rPr lang="en-US" sz="1200" dirty="0" smtClean="0">
                <a:solidFill>
                  <a:schemeClr val="tx1"/>
                </a:solidFill>
              </a:rPr>
              <a:t> Li, Pak. C. Sham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Department of Psychiatry &amp; Centre for Genomics Sciences  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The </a:t>
            </a:r>
            <a:r>
              <a:rPr lang="en-US" sz="1200" dirty="0">
                <a:solidFill>
                  <a:schemeClr val="tx1"/>
                </a:solidFill>
              </a:rPr>
              <a:t>University of Hong Kong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mxli@hku.hk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Gene-based association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refGene.txt.gz from UCSC  (with boundary extensions)</a:t>
            </a:r>
          </a:p>
          <a:p>
            <a:r>
              <a:rPr lang="en-US" dirty="0" smtClean="0"/>
              <a:t>GATES or HSYT</a:t>
            </a:r>
          </a:p>
        </p:txBody>
      </p:sp>
    </p:spTree>
    <p:extLst>
      <p:ext uri="{BB962C8B-B14F-4D97-AF65-F5344CB8AC3E}">
        <p14:creationId xmlns:p14="http://schemas.microsoft.com/office/powerpoint/2010/main" val="19518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Pathway/gene set-based </a:t>
            </a:r>
            <a:r>
              <a:rPr lang="en-US" dirty="0"/>
              <a:t>association analysis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Datasets:</a:t>
            </a:r>
          </a:p>
          <a:p>
            <a:pPr lvl="1"/>
            <a:r>
              <a:rPr lang="en-US" sz="1400" dirty="0" smtClean="0"/>
              <a:t>Gene sets </a:t>
            </a:r>
            <a:r>
              <a:rPr lang="en-US" sz="1400" dirty="0"/>
              <a:t>provided by </a:t>
            </a:r>
            <a:r>
              <a:rPr lang="en-US" sz="1400" dirty="0" err="1"/>
              <a:t>MSigDB</a:t>
            </a:r>
            <a:r>
              <a:rPr lang="en-US" sz="1400" dirty="0"/>
              <a:t>,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www.broadinstitute.org/gsea/msigdb</a:t>
            </a:r>
            <a:endParaRPr lang="en-US" sz="1400" dirty="0" smtClean="0"/>
          </a:p>
          <a:p>
            <a:pPr lvl="2"/>
            <a:r>
              <a:rPr lang="en-US" sz="1400" dirty="0"/>
              <a:t>CP: Canonical pathways (1452 sets)</a:t>
            </a:r>
          </a:p>
          <a:p>
            <a:pPr lvl="2"/>
            <a:r>
              <a:rPr lang="en-US" sz="1400" dirty="0"/>
              <a:t>C2: curated gene sets (4850 sets)</a:t>
            </a:r>
          </a:p>
          <a:p>
            <a:pPr lvl="2"/>
            <a:r>
              <a:rPr lang="en-US" sz="1400" dirty="0"/>
              <a:t>C4: computational gene sets (858 sets)</a:t>
            </a:r>
          </a:p>
          <a:p>
            <a:pPr lvl="2"/>
            <a:r>
              <a:rPr lang="en-US" sz="1400" dirty="0"/>
              <a:t>C6: oncogenic signatures (189 sets)</a:t>
            </a:r>
          </a:p>
          <a:p>
            <a:pPr lvl="1"/>
            <a:r>
              <a:rPr lang="en-US" sz="1400" dirty="0"/>
              <a:t>Customized gene </a:t>
            </a:r>
            <a:r>
              <a:rPr lang="en-US" sz="1400" dirty="0" smtClean="0"/>
              <a:t>sets</a:t>
            </a:r>
          </a:p>
          <a:p>
            <a:r>
              <a:rPr lang="en-US" dirty="0" smtClean="0"/>
              <a:t>Procedure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387200" y="4648200"/>
            <a:ext cx="2880000" cy="2880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</a:rPr>
              <a:t>Gene-base association test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2835000" y="4916850"/>
            <a:ext cx="3629" cy="216000"/>
          </a:xfrm>
          <a:prstGeom prst="straightConnector1">
            <a:avLst/>
          </a:prstGeom>
          <a:ln w="12700" cmpd="sng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2835000" y="5393100"/>
            <a:ext cx="3629" cy="216000"/>
          </a:xfrm>
          <a:prstGeom prst="straightConnector1">
            <a:avLst/>
          </a:prstGeom>
          <a:ln w="12700" cmpd="sng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1768200" y="5132850"/>
            <a:ext cx="2160000" cy="2880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</a:rPr>
              <a:t>HYST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751325" y="5616375"/>
            <a:ext cx="2160000" cy="2880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</a:rPr>
              <a:t>Hyper-geometric test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PPI-based </a:t>
            </a:r>
            <a:r>
              <a:rPr lang="en-US" dirty="0"/>
              <a:t>association analysis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sets</a:t>
            </a:r>
          </a:p>
          <a:p>
            <a:pPr lvl="1"/>
            <a:r>
              <a:rPr lang="en-US" dirty="0" smtClean="0"/>
              <a:t>String </a:t>
            </a:r>
            <a:r>
              <a:rPr lang="en-US" dirty="0"/>
              <a:t>database (</a:t>
            </a:r>
            <a:r>
              <a:rPr lang="en-US" dirty="0">
                <a:hlinkClick r:id="rId2"/>
              </a:rPr>
              <a:t>http://string-db.org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Customized </a:t>
            </a:r>
            <a:r>
              <a:rPr lang="en-US" dirty="0"/>
              <a:t>gene </a:t>
            </a:r>
            <a:r>
              <a:rPr lang="en-US" dirty="0" smtClean="0"/>
              <a:t>sets</a:t>
            </a:r>
          </a:p>
          <a:p>
            <a:endParaRPr lang="en-US" dirty="0"/>
          </a:p>
          <a:p>
            <a:r>
              <a:rPr lang="en-US" dirty="0" smtClean="0"/>
              <a:t>Procedure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387200" y="4191000"/>
            <a:ext cx="2880000" cy="2880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</a:rPr>
              <a:t>Gene-base association test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2835000" y="4459650"/>
            <a:ext cx="3629" cy="216000"/>
          </a:xfrm>
          <a:prstGeom prst="straightConnector1">
            <a:avLst/>
          </a:prstGeom>
          <a:ln w="12700" cmpd="sng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2835000" y="4935900"/>
            <a:ext cx="3629" cy="216000"/>
          </a:xfrm>
          <a:prstGeom prst="straightConnector1">
            <a:avLst/>
          </a:prstGeom>
          <a:ln w="12700" cmpd="sng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1768200" y="4675650"/>
            <a:ext cx="2160000" cy="2880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</a:rPr>
              <a:t>HYST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751325" y="5159175"/>
            <a:ext cx="2160000" cy="2880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</a:rPr>
              <a:t>Heterogeneity test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24375" y="1417638"/>
          <a:ext cx="4467225" cy="1524000"/>
        </p:xfrm>
        <a:graphic>
          <a:graphicData uri="http://schemas.openxmlformats.org/drawingml/2006/table">
            <a:tbl>
              <a:tblPr/>
              <a:tblGrid>
                <a:gridCol w="746125"/>
                <a:gridCol w="777875"/>
                <a:gridCol w="841375"/>
                <a:gridCol w="809625"/>
                <a:gridCol w="809625"/>
                <a:gridCol w="4826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CHR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SNP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P-value1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Test-Mode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P-value2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…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rs1513559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0.02301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additive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0.007688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…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rs1513559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0.4384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recessive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0.006112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…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rs1513559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0.002688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dominant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0.4893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…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rs1841043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0.01115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additive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0.119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…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rs1841043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0.005892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recessive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…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…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…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…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…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…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…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28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TW"/>
              <a:t> 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1417638"/>
          <a:ext cx="4343400" cy="170675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3900"/>
                <a:gridCol w="787400"/>
                <a:gridCol w="787400"/>
                <a:gridCol w="787400"/>
                <a:gridCol w="787400"/>
                <a:gridCol w="469900"/>
              </a:tblGrid>
              <a:tr h="243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latin typeface="Times New Roman"/>
                          <a:ea typeface="宋体"/>
                        </a:rPr>
                        <a:t>CHR</a:t>
                      </a:r>
                      <a:endParaRPr lang="zh-TW" sz="1200" kern="1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kern="100">
                          <a:latin typeface="Times New Roman"/>
                          <a:ea typeface="宋体"/>
                        </a:rPr>
                        <a:t>SNP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latin typeface="Times New Roman"/>
                          <a:ea typeface="宋体"/>
                        </a:rPr>
                        <a:t>P-value1</a:t>
                      </a:r>
                      <a:endParaRPr lang="zh-TW" sz="1200" kern="1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latin typeface="Times New Roman"/>
                          <a:ea typeface="宋体"/>
                        </a:rPr>
                        <a:t>P-value2</a:t>
                      </a:r>
                      <a:endParaRPr lang="zh-TW" sz="1200" kern="1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kern="100">
                          <a:latin typeface="Times New Roman"/>
                          <a:ea typeface="宋体"/>
                        </a:rPr>
                        <a:t>P-value3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…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4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rs1513559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0.02301</a:t>
                      </a:r>
                      <a:endParaRPr lang="zh-TW" sz="1200" kern="1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0.8815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0.007688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…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4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rs294755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0.4384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0.9575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0.006112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…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4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rs835316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0.002688</a:t>
                      </a:r>
                      <a:endParaRPr lang="zh-TW" sz="1200" kern="1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0.007688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0.4893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…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4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rs1841043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0.01115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0.006112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0.119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…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4</a:t>
                      </a:r>
                      <a:endParaRPr lang="zh-TW" sz="1200" kern="1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rs11726946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0.005892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0.4893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…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…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…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…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…</a:t>
                      </a:r>
                      <a:endParaRPr lang="zh-TW" sz="1200" kern="1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…</a:t>
                      </a:r>
                      <a:endParaRPr lang="zh-TW" sz="1200" kern="1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…</a:t>
                      </a:r>
                      <a:endParaRPr lang="zh-TW" sz="1200" kern="1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378" name="TextBox 6"/>
          <p:cNvSpPr txBox="1">
            <a:spLocks noChangeArrowheads="1"/>
          </p:cNvSpPr>
          <p:nvPr/>
        </p:nvSpPr>
        <p:spPr bwMode="auto">
          <a:xfrm>
            <a:off x="0" y="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TW" sz="2400" b="1" dirty="0">
                <a:latin typeface="+mj-lt"/>
                <a:ea typeface="宋体" pitchFamily="2" charset="-122"/>
                <a:cs typeface="Times New Roman" pitchFamily="18" charset="0"/>
              </a:rPr>
              <a:t>Main inputs of KGG</a:t>
            </a:r>
            <a:endParaRPr lang="zh-TW" altLang="en-US" sz="2400" b="1" dirty="0">
              <a:latin typeface="+mj-lt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2858" name="TextBox 6"/>
          <p:cNvSpPr txBox="1">
            <a:spLocks noChangeArrowheads="1"/>
          </p:cNvSpPr>
          <p:nvPr/>
        </p:nvSpPr>
        <p:spPr bwMode="auto">
          <a:xfrm>
            <a:off x="152400" y="914400"/>
            <a:ext cx="145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TW"/>
              <a:t>p-value sets</a:t>
            </a:r>
            <a:endParaRPr lang="zh-TW" altLang="en-US"/>
          </a:p>
        </p:txBody>
      </p:sp>
      <p:sp>
        <p:nvSpPr>
          <p:cNvPr id="32859" name="TextBox 7"/>
          <p:cNvSpPr txBox="1">
            <a:spLocks noChangeArrowheads="1"/>
          </p:cNvSpPr>
          <p:nvPr/>
        </p:nvSpPr>
        <p:spPr bwMode="auto">
          <a:xfrm>
            <a:off x="152400" y="3516313"/>
            <a:ext cx="317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TW"/>
              <a:t>Candidate gene list (optional)</a:t>
            </a:r>
            <a:endParaRPr lang="zh-TW" altLang="en-US"/>
          </a:p>
        </p:txBody>
      </p:sp>
      <p:pic>
        <p:nvPicPr>
          <p:cNvPr id="3286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1440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6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66825"/>
            <a:ext cx="91440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91440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63" name="TextBox 12"/>
          <p:cNvSpPr txBox="1">
            <a:spLocks noChangeArrowheads="1"/>
          </p:cNvSpPr>
          <p:nvPr/>
        </p:nvSpPr>
        <p:spPr bwMode="auto">
          <a:xfrm>
            <a:off x="152400" y="4735513"/>
            <a:ext cx="565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TW"/>
              <a:t>Pair-wise linkage-disequilibrium coefficients (optional)</a:t>
            </a:r>
            <a:endParaRPr lang="zh-TW" altLang="en-US"/>
          </a:p>
        </p:txBody>
      </p:sp>
      <p:sp>
        <p:nvSpPr>
          <p:cNvPr id="14" name="Rectangle 13"/>
          <p:cNvSpPr/>
          <p:nvPr/>
        </p:nvSpPr>
        <p:spPr>
          <a:xfrm>
            <a:off x="457200" y="5181600"/>
            <a:ext cx="7467600" cy="12001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altLang="zh-TW" dirty="0" err="1">
                <a:ea typeface="宋体" pitchFamily="2" charset="-122"/>
              </a:rPr>
              <a:t>HapMap</a:t>
            </a:r>
            <a:r>
              <a:rPr lang="en-US" altLang="zh-TW" dirty="0">
                <a:ea typeface="宋体" pitchFamily="2" charset="-122"/>
              </a:rPr>
              <a:t> LD SNP coefficients (downloaded from </a:t>
            </a:r>
            <a:r>
              <a:rPr lang="en-US" altLang="zh-TW" dirty="0" err="1">
                <a:ea typeface="宋体" pitchFamily="2" charset="-122"/>
              </a:rPr>
              <a:t>HapMap</a:t>
            </a:r>
            <a:r>
              <a:rPr lang="en-US" altLang="zh-TW" dirty="0">
                <a:ea typeface="宋体" pitchFamily="2" charset="-122"/>
              </a:rPr>
              <a:t> ftp)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altLang="zh-TW" dirty="0">
                <a:ea typeface="宋体" pitchFamily="2" charset="-122"/>
              </a:rPr>
              <a:t>Genotype of user samples (Plink bed file format)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altLang="zh-TW" dirty="0">
                <a:ea typeface="宋体" pitchFamily="2" charset="-122"/>
              </a:rPr>
              <a:t>Available local LD SNP coefficients (calculated by third-party tool like Plink). </a:t>
            </a:r>
            <a:endParaRPr lang="zh-TW" altLang="en-US" dirty="0">
              <a:ea typeface="宋体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3276600"/>
            <a:ext cx="1676400" cy="12922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a-DK" altLang="zh-TW" sz="1300" dirty="0">
                <a:ea typeface="宋体" pitchFamily="2" charset="-122"/>
              </a:rPr>
              <a:t>Gene_Symbol</a:t>
            </a:r>
          </a:p>
          <a:p>
            <a:pPr algn="ctr">
              <a:defRPr/>
            </a:pPr>
            <a:r>
              <a:rPr lang="da-DK" altLang="zh-TW" sz="1300" dirty="0">
                <a:ea typeface="宋体" pitchFamily="2" charset="-122"/>
              </a:rPr>
              <a:t>IL23R</a:t>
            </a:r>
          </a:p>
          <a:p>
            <a:pPr algn="ctr">
              <a:defRPr/>
            </a:pPr>
            <a:r>
              <a:rPr lang="da-DK" altLang="zh-TW" sz="1300" dirty="0">
                <a:ea typeface="宋体" pitchFamily="2" charset="-122"/>
              </a:rPr>
              <a:t>NKX2-3</a:t>
            </a:r>
          </a:p>
          <a:p>
            <a:pPr algn="ctr">
              <a:defRPr/>
            </a:pPr>
            <a:r>
              <a:rPr lang="da-DK" altLang="zh-TW" sz="1300" dirty="0">
                <a:ea typeface="宋体" pitchFamily="2" charset="-122"/>
              </a:rPr>
              <a:t>TNFSF15</a:t>
            </a:r>
          </a:p>
          <a:p>
            <a:pPr algn="ctr">
              <a:defRPr/>
            </a:pPr>
            <a:r>
              <a:rPr lang="da-DK" altLang="zh-TW" sz="1300" dirty="0">
                <a:ea typeface="宋体" pitchFamily="2" charset="-122"/>
              </a:rPr>
              <a:t>SAG</a:t>
            </a:r>
          </a:p>
          <a:p>
            <a:pPr algn="ctr">
              <a:defRPr/>
            </a:pPr>
            <a:r>
              <a:rPr lang="da-DK" altLang="zh-TW" sz="1300" dirty="0">
                <a:ea typeface="宋体" pitchFamily="2" charset="-122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0752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862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37909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4572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5638800" y="776287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latin typeface="Arial" pitchFamily="34" charset="0"/>
                <a:ea typeface="宋体" pitchFamily="2" charset="-122"/>
              </a:rPr>
              <a:t>Versatile outputs of KGG</a:t>
            </a: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6577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43200"/>
            <a:ext cx="525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6553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3638550"/>
            <a:ext cx="5399087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9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Step by step procedure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3851429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sz="2000" dirty="0" smtClean="0"/>
              <a:t>Create a KGG project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000" dirty="0" smtClean="0"/>
              <a:t>Build an analysis Genome by RSID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000" dirty="0" smtClean="0"/>
              <a:t>Gene-based association analysis by GATES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000" dirty="0"/>
              <a:t>Gene-based association analysis by </a:t>
            </a:r>
            <a:r>
              <a:rPr lang="en-US" sz="2000" dirty="0" smtClean="0"/>
              <a:t>HYST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000" dirty="0" smtClean="0"/>
              <a:t>Pathway gene set-based </a:t>
            </a:r>
            <a:r>
              <a:rPr lang="en-US" sz="2000" dirty="0"/>
              <a:t>association analysis by </a:t>
            </a:r>
            <a:r>
              <a:rPr lang="en-US" sz="2000" dirty="0" smtClean="0"/>
              <a:t>HYST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000" dirty="0" smtClean="0"/>
              <a:t>Protein-protein interaction-based </a:t>
            </a:r>
            <a:r>
              <a:rPr lang="en-US" sz="2000" dirty="0"/>
              <a:t>association analysis by HYST</a:t>
            </a:r>
          </a:p>
          <a:p>
            <a:pPr marL="525780" indent="-457200">
              <a:buFont typeface="+mj-lt"/>
              <a:buAutoNum type="arabicPeriod"/>
            </a:pPr>
            <a:endParaRPr lang="en-US" sz="2000" dirty="0"/>
          </a:p>
          <a:p>
            <a:pPr marL="525780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11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altLang="zh-CN" sz="3600" b="1" dirty="0"/>
              <a:t>Input data</a:t>
            </a:r>
            <a:r>
              <a:rPr lang="en-US" altLang="zh-CN" sz="3600" b="1" dirty="0" smtClean="0"/>
              <a:t>: </a:t>
            </a:r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miaoxin</a:t>
            </a:r>
            <a:r>
              <a:rPr lang="en-US" altLang="zh-CN" sz="2000" dirty="0" smtClean="0"/>
              <a:t>/IBG2013/KGG/</a:t>
            </a:r>
            <a:r>
              <a:rPr lang="en-US" altLang="zh-CN" sz="2000" dirty="0" err="1" smtClean="0"/>
              <a:t>KGGSample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2286000"/>
          </a:xfrm>
        </p:spPr>
        <p:txBody>
          <a:bodyPr/>
          <a:lstStyle/>
          <a:p>
            <a:pPr lvl="0"/>
            <a:r>
              <a:rPr lang="en-US" altLang="zh-CN" dirty="0" smtClean="0"/>
              <a:t>Meta-analysis </a:t>
            </a:r>
            <a:r>
              <a:rPr lang="en-US" altLang="zh-CN" dirty="0"/>
              <a:t>test statistics of  </a:t>
            </a:r>
            <a:r>
              <a:rPr lang="en-US" altLang="zh-CN" dirty="0" err="1"/>
              <a:t>Crohn's</a:t>
            </a:r>
            <a:r>
              <a:rPr lang="en-US" altLang="zh-CN" dirty="0"/>
              <a:t> disease </a:t>
            </a:r>
            <a:r>
              <a:rPr lang="en-US" altLang="zh-CN" sz="1400" dirty="0"/>
              <a:t>(http://www.broadinstitute.org/~jcbarret/ibd-meta/)</a:t>
            </a:r>
            <a:endParaRPr lang="zh-CN" altLang="zh-CN" sz="1400" dirty="0"/>
          </a:p>
          <a:p>
            <a:pPr lvl="1">
              <a:buFont typeface="Wingdings" pitchFamily="2" charset="2"/>
              <a:buChar char="ü"/>
            </a:pPr>
            <a:r>
              <a:rPr lang="en-US" altLang="zh-CN" sz="2000" dirty="0" smtClean="0"/>
              <a:t>CrohnMetaPValueSetChr1.txt</a:t>
            </a:r>
            <a:r>
              <a:rPr lang="en-US" altLang="zh-CN" dirty="0" smtClean="0"/>
              <a:t>  </a:t>
            </a:r>
            <a:endParaRPr lang="zh-CN" altLang="zh-CN" dirty="0"/>
          </a:p>
          <a:p>
            <a:pPr lvl="0"/>
            <a:r>
              <a:rPr lang="en-US" altLang="zh-CN" dirty="0"/>
              <a:t>Known risk gene list of </a:t>
            </a:r>
            <a:r>
              <a:rPr lang="en-US" altLang="zh-CN" dirty="0" err="1"/>
              <a:t>Crohn's</a:t>
            </a:r>
            <a:r>
              <a:rPr lang="en-US" altLang="zh-CN" dirty="0"/>
              <a:t> disease</a:t>
            </a:r>
            <a:endParaRPr lang="zh-CN" altLang="zh-CN" dirty="0"/>
          </a:p>
          <a:p>
            <a:pPr lvl="1">
              <a:buFont typeface="Wingdings" pitchFamily="2" charset="2"/>
              <a:buChar char="ü"/>
            </a:pPr>
            <a:r>
              <a:rPr lang="en-US" altLang="zh-CN" sz="2000" dirty="0" smtClean="0"/>
              <a:t>CrohnCandidateGeneSet.txt</a:t>
            </a:r>
          </a:p>
          <a:p>
            <a:pPr lvl="1">
              <a:buFont typeface="Wingdings" pitchFamily="2" charset="2"/>
              <a:buChar char="ü"/>
            </a:pPr>
            <a:endParaRPr lang="zh-CN" altLang="zh-CN" sz="2000" dirty="0"/>
          </a:p>
          <a:p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052456" y="31242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3600" b="1" dirty="0" smtClean="0"/>
              <a:t>Tutorial file: </a:t>
            </a:r>
            <a:r>
              <a:rPr lang="en-US" altLang="zh-CN" sz="2000" dirty="0"/>
              <a:t>/</a:t>
            </a:r>
            <a:r>
              <a:rPr lang="en-US" altLang="zh-CN" sz="2000" dirty="0" err="1"/>
              <a:t>miaoxin</a:t>
            </a:r>
            <a:r>
              <a:rPr lang="en-US" altLang="zh-CN" sz="2000" dirty="0"/>
              <a:t>/IBG2013/KGG/</a:t>
            </a:r>
            <a:endParaRPr lang="zh-CN" altLang="en-US" sz="200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052233" y="4267200"/>
            <a:ext cx="6777317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ShortTutorialKGG.docx</a:t>
            </a:r>
            <a:endParaRPr lang="zh-CN" altLang="zh-CN" sz="20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420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24744" cy="114300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Gene-based association test by GATES</a:t>
            </a:r>
            <a:endParaRPr lang="zh-CN" altLang="en-US" sz="2800" dirty="0"/>
          </a:p>
        </p:txBody>
      </p:sp>
      <p:pic>
        <p:nvPicPr>
          <p:cNvPr id="4" name="图片 3" descr="D:\home\mxli\MyJava\KGG2\htmlLog\genescan1.META-P.QQPlotGen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686175"/>
            <a:ext cx="4571999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D:\home\mxli\MyJava\KGG2\htmlLog\genescan1.META-P.GeneManhattanPlo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1524001"/>
            <a:ext cx="5257799" cy="248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D:\home\mxli\MyJava\KGG2\htmlLog\genescan1.META-P.GeneManhattanPlot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1"/>
            <a:ext cx="4495800" cy="2482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867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The significant </a:t>
            </a:r>
            <a:r>
              <a:rPr lang="en-US" altLang="zh-CN" sz="3200" dirty="0" smtClean="0"/>
              <a:t>pathways in </a:t>
            </a:r>
            <a:r>
              <a:rPr lang="en-US" altLang="zh-CN" sz="3200" dirty="0" err="1"/>
              <a:t>Crohn’s</a:t>
            </a:r>
            <a:r>
              <a:rPr lang="en-US" altLang="zh-CN" sz="3200" dirty="0"/>
              <a:t> Disease GWAS data </a:t>
            </a:r>
            <a:r>
              <a:rPr lang="en-US" altLang="zh-CN" sz="3200" dirty="0" smtClean="0"/>
              <a:t>set</a:t>
            </a:r>
            <a:endParaRPr lang="zh-CN" altLang="en-US" sz="3200" dirty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1981200"/>
            <a:ext cx="5274310" cy="30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23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2" y="1371600"/>
            <a:ext cx="4709568" cy="440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609600"/>
            <a:ext cx="738243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The significant </a:t>
            </a:r>
            <a:r>
              <a:rPr lang="en-US" sz="2400" dirty="0"/>
              <a:t>PPI pairs in </a:t>
            </a:r>
            <a:r>
              <a:rPr lang="en-US" sz="2400" dirty="0" err="1"/>
              <a:t>Crohn’s</a:t>
            </a:r>
            <a:r>
              <a:rPr lang="en-US" sz="2400" dirty="0"/>
              <a:t> </a:t>
            </a:r>
            <a:r>
              <a:rPr lang="en-US" sz="2400" dirty="0" smtClean="0"/>
              <a:t>Disease GWAS data set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66724" y="5933326"/>
            <a:ext cx="4694328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Filed: </a:t>
            </a:r>
            <a:r>
              <a:rPr lang="en-US" sz="1600" dirty="0" smtClean="0"/>
              <a:t>genes </a:t>
            </a:r>
            <a:r>
              <a:rPr lang="en-US" sz="1600" dirty="0"/>
              <a:t>significant in either the SNP-based, the gene-based analysis, or both tests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2065294"/>
            <a:ext cx="256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Five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IL18RAP, JAK2,</a:t>
            </a:r>
            <a:endParaRPr lang="en-US" dirty="0"/>
          </a:p>
          <a:p>
            <a:r>
              <a:rPr lang="en-US" dirty="0" smtClean="0"/>
              <a:t>TNFSF15, CCL2, </a:t>
            </a:r>
            <a:r>
              <a:rPr lang="en-US" dirty="0"/>
              <a:t>and </a:t>
            </a:r>
            <a:r>
              <a:rPr lang="en-US" dirty="0" smtClean="0"/>
              <a:t>STAT3) out of the </a:t>
            </a:r>
            <a:r>
              <a:rPr lang="en-US" b="1" dirty="0">
                <a:solidFill>
                  <a:srgbClr val="FF0000"/>
                </a:solidFill>
              </a:rPr>
              <a:t>seven</a:t>
            </a:r>
            <a:r>
              <a:rPr lang="en-US" dirty="0"/>
              <a:t> </a:t>
            </a:r>
            <a:r>
              <a:rPr lang="en-US" dirty="0" smtClean="0"/>
              <a:t>were </a:t>
            </a:r>
            <a:r>
              <a:rPr lang="en-US" dirty="0"/>
              <a:t>confirmed </a:t>
            </a:r>
            <a:r>
              <a:rPr lang="en-US" dirty="0" smtClean="0"/>
              <a:t>susceptibility genes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57800" y="5748660"/>
            <a:ext cx="341906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100" dirty="0">
                <a:latin typeface="Arial" pitchFamily="34" charset="0"/>
                <a:ea typeface="宋体" pitchFamily="2" charset="-122"/>
              </a:rPr>
              <a:t>[1] Barrett, J.C. et al. Genome-wide association defines more than 30 distinct susceptibility loci for </a:t>
            </a:r>
            <a:r>
              <a:rPr lang="en-US" altLang="zh-CN" sz="1100" dirty="0" err="1">
                <a:latin typeface="Arial" pitchFamily="34" charset="0"/>
                <a:ea typeface="宋体" pitchFamily="2" charset="-122"/>
              </a:rPr>
              <a:t>Crohn's</a:t>
            </a:r>
            <a:r>
              <a:rPr lang="en-US" altLang="zh-CN" sz="1100" dirty="0">
                <a:latin typeface="Arial" pitchFamily="34" charset="0"/>
                <a:ea typeface="宋体" pitchFamily="2" charset="-122"/>
              </a:rPr>
              <a:t> disease. </a:t>
            </a:r>
            <a:r>
              <a:rPr lang="en-US" altLang="zh-CN" sz="1100" i="1" dirty="0">
                <a:latin typeface="Arial" pitchFamily="34" charset="0"/>
                <a:ea typeface="宋体" pitchFamily="2" charset="-122"/>
              </a:rPr>
              <a:t>Nature genetics</a:t>
            </a:r>
            <a:r>
              <a:rPr lang="en-US" altLang="zh-CN" sz="1100" dirty="0">
                <a:latin typeface="Arial" pitchFamily="34" charset="0"/>
                <a:ea typeface="宋体" pitchFamily="2" charset="-122"/>
              </a:rPr>
              <a:t> </a:t>
            </a:r>
            <a:r>
              <a:rPr lang="en-US" altLang="zh-CN" sz="1100" b="1" dirty="0">
                <a:latin typeface="Arial" pitchFamily="34" charset="0"/>
                <a:ea typeface="宋体" pitchFamily="2" charset="-122"/>
              </a:rPr>
              <a:t>40</a:t>
            </a:r>
            <a:r>
              <a:rPr lang="en-US" altLang="zh-CN" sz="1100" dirty="0">
                <a:latin typeface="Arial" pitchFamily="34" charset="0"/>
                <a:ea typeface="宋体" pitchFamily="2" charset="-122"/>
              </a:rPr>
              <a:t>, 955-962 (2008).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27622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0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Set-based tests</a:t>
            </a:r>
            <a:endParaRPr 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GATES: </a:t>
            </a:r>
            <a:r>
              <a:rPr lang="en-US" sz="2000" dirty="0"/>
              <a:t>A rapid and powerful gene-based association test using extended </a:t>
            </a:r>
            <a:r>
              <a:rPr lang="en-US" sz="2000" dirty="0" err="1"/>
              <a:t>Simes</a:t>
            </a:r>
            <a:r>
              <a:rPr lang="en-US" sz="2000" dirty="0"/>
              <a:t> procedure. Am J Hum Genet. 2011 Mar 11;88(3):283-293</a:t>
            </a:r>
            <a:r>
              <a:rPr lang="en-US" sz="2000" dirty="0" smtClean="0"/>
              <a:t>.</a:t>
            </a:r>
          </a:p>
          <a:p>
            <a:endParaRPr lang="en-US" dirty="0"/>
          </a:p>
          <a:p>
            <a:r>
              <a:rPr lang="en-US" dirty="0"/>
              <a:t>HYST: </a:t>
            </a:r>
            <a:r>
              <a:rPr lang="en-US" sz="2000" dirty="0"/>
              <a:t>A </a:t>
            </a:r>
            <a:r>
              <a:rPr lang="en-US" sz="2000" dirty="0" err="1"/>
              <a:t>HYbrid</a:t>
            </a:r>
            <a:r>
              <a:rPr lang="en-US" sz="2000" dirty="0"/>
              <a:t> Set-based Test for genome-wide association </a:t>
            </a:r>
            <a:r>
              <a:rPr lang="en-US" sz="2000" dirty="0" smtClean="0"/>
              <a:t>studies,... </a:t>
            </a:r>
            <a:r>
              <a:rPr lang="en-US" sz="2000" dirty="0"/>
              <a:t>Am J </a:t>
            </a:r>
            <a:r>
              <a:rPr lang="en-US" sz="2000" dirty="0" smtClean="0"/>
              <a:t>Hum </a:t>
            </a:r>
            <a:r>
              <a:rPr lang="en-US" sz="2000" dirty="0"/>
              <a:t>Genet. 2012 Sep 7;91(3):478-88</a:t>
            </a:r>
            <a:r>
              <a:rPr lang="en-US" sz="2000" dirty="0" smtClean="0"/>
              <a:t>. </a:t>
            </a:r>
            <a:r>
              <a:rPr lang="en-US" dirty="0" smtClean="0"/>
              <a:t>(=GATES+ Scaled chi-square test)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GATES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1"/>
            <a:ext cx="6777317" cy="91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Extended </a:t>
            </a:r>
            <a:r>
              <a:rPr lang="en-US" sz="2000" dirty="0" err="1"/>
              <a:t>Simes</a:t>
            </a:r>
            <a:r>
              <a:rPr lang="en-US" sz="2000" dirty="0"/>
              <a:t>’ test (known as GATES</a:t>
            </a:r>
            <a:r>
              <a:rPr lang="en-US" sz="2000" dirty="0" smtClean="0"/>
              <a:t>) (Li et al. 2011)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594286"/>
              </p:ext>
            </p:extLst>
          </p:nvPr>
        </p:nvGraphicFramePr>
        <p:xfrm>
          <a:off x="2484437" y="2133600"/>
          <a:ext cx="2392363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" name="方程式" r:id="rId4" imgW="1498320" imgH="863280" progId="Equation.3">
                  <p:embed/>
                </p:oleObj>
              </mc:Choice>
              <mc:Fallback>
                <p:oleObj name="方程式" r:id="rId4" imgW="149832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7" y="2133600"/>
                        <a:ext cx="2392363" cy="138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00600" y="24384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dirty="0"/>
              <a:t>where</a:t>
            </a:r>
          </a:p>
          <a:p>
            <a:pPr lvl="1"/>
            <a:r>
              <a:rPr lang="en-US" i="1" dirty="0" smtClean="0"/>
              <a:t>P</a:t>
            </a:r>
            <a:r>
              <a:rPr lang="en-US" i="1" baseline="-25000" dirty="0" smtClean="0"/>
              <a:t>(j)</a:t>
            </a:r>
            <a:r>
              <a:rPr lang="en-US" i="1" dirty="0" smtClean="0"/>
              <a:t>= </a:t>
            </a:r>
            <a:r>
              <a:rPr lang="en-US" dirty="0" smtClean="0"/>
              <a:t>sorted SNP </a:t>
            </a:r>
            <a:r>
              <a:rPr lang="en-US" i="1" dirty="0" smtClean="0"/>
              <a:t>p</a:t>
            </a:r>
            <a:r>
              <a:rPr lang="en-US" dirty="0" smtClean="0"/>
              <a:t> value</a:t>
            </a:r>
          </a:p>
          <a:p>
            <a:pPr lvl="1"/>
            <a:r>
              <a:rPr lang="en-US" dirty="0" smtClean="0"/>
              <a:t>m</a:t>
            </a:r>
            <a:r>
              <a:rPr lang="en-US" baseline="-25000" dirty="0" smtClean="0"/>
              <a:t>e</a:t>
            </a:r>
            <a:r>
              <a:rPr lang="en-US" dirty="0" smtClean="0"/>
              <a:t> </a:t>
            </a:r>
            <a:r>
              <a:rPr lang="en-US" dirty="0"/>
              <a:t>= effective number of test</a:t>
            </a:r>
          </a:p>
          <a:p>
            <a:pPr lvl="1"/>
            <a:r>
              <a:rPr lang="en-US" dirty="0"/>
              <a:t>w</a:t>
            </a:r>
            <a:r>
              <a:rPr lang="en-US" baseline="-25000" dirty="0"/>
              <a:t>(k)</a:t>
            </a:r>
            <a:r>
              <a:rPr lang="en-US" dirty="0"/>
              <a:t> = weight for SNP </a:t>
            </a:r>
            <a:r>
              <a:rPr lang="en-US" dirty="0" smtClean="0"/>
              <a:t>j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296743"/>
              </p:ext>
            </p:extLst>
          </p:nvPr>
        </p:nvGraphicFramePr>
        <p:xfrm>
          <a:off x="617538" y="2493963"/>
          <a:ext cx="150653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" name="方程式" r:id="rId6" imgW="1066680" imgH="457200" progId="Equation.3">
                  <p:embed/>
                </p:oleObj>
              </mc:Choice>
              <mc:Fallback>
                <p:oleObj name="方程式" r:id="rId6" imgW="1066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2493963"/>
                        <a:ext cx="1506537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2133600" y="2755285"/>
            <a:ext cx="304800" cy="152400"/>
          </a:xfrm>
          <a:prstGeom prst="rightArrow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" y="2362200"/>
            <a:ext cx="1600200" cy="99060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556260" y="3993553"/>
            <a:ext cx="4267200" cy="7571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HK" sz="1600" b="1" dirty="0"/>
              <a:t>Desirable </a:t>
            </a:r>
            <a:r>
              <a:rPr lang="en-US" altLang="zh-HK" sz="1600" b="1" dirty="0" smtClean="0"/>
              <a:t>properties</a:t>
            </a:r>
            <a:endParaRPr lang="en-US" altLang="zh-HK" sz="16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HK" sz="1600" dirty="0"/>
              <a:t>Dependent </a:t>
            </a:r>
            <a:r>
              <a:rPr lang="en-US" altLang="zh-HK" sz="1600" dirty="0" smtClean="0"/>
              <a:t> p values</a:t>
            </a:r>
            <a:endParaRPr lang="en-US" altLang="zh-HK" sz="16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CN" sz="1600" dirty="0" smtClean="0"/>
              <a:t>Not </a:t>
            </a:r>
            <a:r>
              <a:rPr lang="en-US" altLang="zh-CN" sz="1600" dirty="0"/>
              <a:t>resort to permutation and simulation</a:t>
            </a:r>
            <a:endParaRPr lang="zh-TW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568315"/>
            <a:ext cx="6553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2"/>
                </a:solidFill>
              </a:rPr>
              <a:t>TATES: Trait-based Association Test that uses Extended </a:t>
            </a:r>
            <a:r>
              <a:rPr lang="en-US" altLang="zh-CN" sz="2000" dirty="0" err="1">
                <a:solidFill>
                  <a:schemeClr val="tx2"/>
                </a:solidFill>
              </a:rPr>
              <a:t>Simes</a:t>
            </a:r>
            <a:r>
              <a:rPr lang="en-US" altLang="zh-CN" sz="2000" dirty="0">
                <a:solidFill>
                  <a:schemeClr val="tx2"/>
                </a:solidFill>
              </a:rPr>
              <a:t> procedure  </a:t>
            </a:r>
            <a:r>
              <a:rPr lang="en-US" altLang="zh-CN" dirty="0" smtClean="0"/>
              <a:t>(</a:t>
            </a:r>
            <a:r>
              <a:rPr lang="nl-NL" altLang="zh-CN" dirty="0"/>
              <a:t>van der Sluis S,et al. PLoS Genet. 2013 Jan;9(1):e1003235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86585"/>
            <a:ext cx="3041662" cy="21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Set-based statistical tests for combining p values of SNPs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“Best-SNP picking” strategy</a:t>
            </a:r>
          </a:p>
          <a:p>
            <a:pPr lvl="1"/>
            <a:r>
              <a:rPr lang="en-US" sz="1600" dirty="0" err="1"/>
              <a:t>Bonferroni</a:t>
            </a:r>
            <a:r>
              <a:rPr lang="en-US" sz="1600" dirty="0"/>
              <a:t> correction and  </a:t>
            </a:r>
            <a:r>
              <a:rPr lang="en-US" sz="1600" dirty="0" err="1"/>
              <a:t>Simes</a:t>
            </a:r>
            <a:r>
              <a:rPr lang="en-US" sz="1600" dirty="0"/>
              <a:t> test</a:t>
            </a:r>
          </a:p>
          <a:p>
            <a:pPr lvl="1"/>
            <a:r>
              <a:rPr lang="en-US" sz="1600" dirty="0"/>
              <a:t>GATES </a:t>
            </a:r>
            <a:r>
              <a:rPr lang="en-US" sz="1600" dirty="0">
                <a:solidFill>
                  <a:schemeClr val="tx1"/>
                </a:solidFill>
              </a:rPr>
              <a:t>(Li et al. 2011)</a:t>
            </a:r>
          </a:p>
          <a:p>
            <a:pPr lvl="1"/>
            <a:r>
              <a:rPr lang="en-US" sz="1600" dirty="0"/>
              <a:t>VEGAS Best statistics (</a:t>
            </a:r>
            <a:r>
              <a:rPr lang="en-US" sz="1600" dirty="0">
                <a:solidFill>
                  <a:schemeClr val="tx1"/>
                </a:solidFill>
              </a:rPr>
              <a:t>Liu et al 2010)</a:t>
            </a:r>
            <a:endParaRPr lang="en-US" sz="1600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“All-SNP aggregating” strategy</a:t>
            </a:r>
          </a:p>
          <a:p>
            <a:pPr lvl="1"/>
            <a:r>
              <a:rPr lang="en-US" sz="1600" dirty="0" smtClean="0"/>
              <a:t>Fisher’s </a:t>
            </a:r>
            <a:r>
              <a:rPr lang="en-US" sz="1600" dirty="0"/>
              <a:t>combination test </a:t>
            </a:r>
            <a:r>
              <a:rPr lang="en-US" sz="1600" dirty="0">
                <a:solidFill>
                  <a:schemeClr val="tx1"/>
                </a:solidFill>
              </a:rPr>
              <a:t>(Curtis et al. 2008)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/>
              <a:t>Scaled chi-square </a:t>
            </a:r>
            <a:r>
              <a:rPr lang="en-US" sz="1600" dirty="0" smtClean="0"/>
              <a:t>test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Moskvina</a:t>
            </a:r>
            <a:r>
              <a:rPr lang="en-US" sz="1600" dirty="0" smtClean="0">
                <a:solidFill>
                  <a:schemeClr val="tx1"/>
                </a:solidFill>
              </a:rPr>
              <a:t> et al. 2011)</a:t>
            </a:r>
            <a:endParaRPr lang="en-US" sz="1600" dirty="0"/>
          </a:p>
          <a:p>
            <a:pPr lvl="1"/>
            <a:r>
              <a:rPr lang="en-US" sz="1600" dirty="0"/>
              <a:t> VEGAS Summation </a:t>
            </a:r>
            <a:r>
              <a:rPr lang="en-US" sz="1600" dirty="0" smtClean="0"/>
              <a:t>statistics </a:t>
            </a:r>
            <a:r>
              <a:rPr lang="en-US" sz="1600" dirty="0" smtClean="0">
                <a:solidFill>
                  <a:schemeClr val="tx1"/>
                </a:solidFill>
              </a:rPr>
              <a:t>(Liu et al 2010)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76400" y="5944364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528560" y="5840988"/>
            <a:ext cx="0" cy="2160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12536" y="584162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08680" y="5841876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80960" y="584098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64936" y="584162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61080" y="5841876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08504" y="584035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20648" y="5840988"/>
            <a:ext cx="0" cy="2160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88624" y="5831716"/>
            <a:ext cx="0" cy="2160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60904" y="583082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44880" y="584098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41024" y="5831716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32144" y="584098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16120" y="584162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84544" y="584098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68520" y="584162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96512" y="5840988"/>
            <a:ext cx="0" cy="2160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828800" y="5638800"/>
            <a:ext cx="32766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676400" y="3761089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28560" y="365771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12536" y="365834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08680" y="3658601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80960" y="365771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464936" y="365834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761080" y="3658601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08504" y="365707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320648" y="3657713"/>
            <a:ext cx="0" cy="2160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788624" y="3648441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60904" y="364755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44880" y="365771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941024" y="3648441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32144" y="365771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016120" y="365834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384544" y="365771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168520" y="365834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096512" y="365771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Down Arrow 42"/>
          <p:cNvSpPr/>
          <p:nvPr/>
        </p:nvSpPr>
        <p:spPr>
          <a:xfrm>
            <a:off x="3276600" y="3343892"/>
            <a:ext cx="114300" cy="292608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553200" y="60579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Li et al,</a:t>
            </a:r>
            <a:r>
              <a:rPr lang="en-US" altLang="zh-CN" sz="1100" dirty="0"/>
              <a:t> Am J Hum Genet. 2011 Mar 11;88(3):283-93</a:t>
            </a:r>
            <a:r>
              <a:rPr lang="en-US" altLang="zh-CN" sz="1100" dirty="0" smtClean="0"/>
              <a:t> 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5908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1390380" y="2913856"/>
            <a:ext cx="2801198" cy="91489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082492" y="2902808"/>
            <a:ext cx="181094" cy="85393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4758489" y="2892648"/>
            <a:ext cx="1432164" cy="86409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5415714" y="2894417"/>
            <a:ext cx="2664297" cy="86232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966026" y="1450896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818186" y="134752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602162" y="1348155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898306" y="134840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970586" y="134752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754562" y="1348155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050706" y="134840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998130" y="1346885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610274" y="134752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078250" y="133824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150530" y="133736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934506" y="134752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230650" y="133824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110532" y="133736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894508" y="1337995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190652" y="132872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262932" y="133736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046908" y="1337995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487068" y="132872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434492" y="132720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902620" y="133736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7279538" y="133761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586892" y="132720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370868" y="1327835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7431938" y="133761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711586" y="1337995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7863986" y="1337995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8584066" y="134752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521770" y="134752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305746" y="1348155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674170" y="134752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458146" y="1348155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4715076" y="1456420"/>
            <a:ext cx="21407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6971290" y="1457628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1386138" y="134752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8080010" y="134752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ight Brace 131"/>
          <p:cNvSpPr/>
          <p:nvPr/>
        </p:nvSpPr>
        <p:spPr>
          <a:xfrm rot="16200000">
            <a:off x="4634717" y="-2766165"/>
            <a:ext cx="244133" cy="7942596"/>
          </a:xfrm>
          <a:prstGeom prst="righ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3" name="TextBox 132"/>
          <p:cNvSpPr txBox="1"/>
          <p:nvPr/>
        </p:nvSpPr>
        <p:spPr>
          <a:xfrm>
            <a:off x="2967442" y="752599"/>
            <a:ext cx="3601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 set of SNPs on multiple genomic regions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9095" y="3781127"/>
            <a:ext cx="8730043" cy="1171873"/>
            <a:chOff x="29095" y="3942928"/>
            <a:chExt cx="8730043" cy="1171873"/>
          </a:xfrm>
        </p:grpSpPr>
        <p:sp>
          <p:nvSpPr>
            <p:cNvPr id="53" name="Right Brace 52"/>
            <p:cNvSpPr/>
            <p:nvPr/>
          </p:nvSpPr>
          <p:spPr>
            <a:xfrm rot="5400000">
              <a:off x="4643101" y="666603"/>
              <a:ext cx="244134" cy="7987940"/>
            </a:xfrm>
            <a:prstGeom prst="righ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012288" y="4807024"/>
              <a:ext cx="55112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Set-based </a:t>
              </a:r>
              <a:r>
                <a:rPr lang="en-US" sz="1400" b="1" i="1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by scaled chi-square test, accounting for </a:t>
              </a:r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415714" y="4186832"/>
              <a:ext cx="27353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← LD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b="1" i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of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key SNPs of </a:t>
              </a:r>
              <a:r>
                <a:rPr lang="en-US" sz="1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blocks</a:t>
              </a:r>
              <a:endPara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9095" y="3942928"/>
              <a:ext cx="75557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Times New Roman" pitchFamily="18" charset="0"/>
                  <a:cs typeface="Times New Roman" pitchFamily="18" charset="0"/>
                </a:rPr>
                <a:t>Step 3</a:t>
              </a:r>
              <a:endParaRPr 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075" y="3962673"/>
              <a:ext cx="1235027" cy="67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0" y="1784648"/>
            <a:ext cx="8804332" cy="936104"/>
            <a:chOff x="0" y="1946449"/>
            <a:chExt cx="8804332" cy="936104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970268" y="2358177"/>
              <a:ext cx="3657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1822428" y="225480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1606404" y="225543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2902548" y="2255689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974828" y="225480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758804" y="225543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3054948" y="2255689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3002372" y="225416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2614516" y="225480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4082492" y="2245529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154772" y="224464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2938748" y="225480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4234892" y="2245529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5114774" y="224464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898750" y="224527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6194894" y="2236004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5267174" y="224464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5051150" y="224527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6491310" y="2236004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6438734" y="223448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5906862" y="224464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7283780" y="2244894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6591134" y="223448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6375110" y="223511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7436180" y="2244894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7715828" y="224527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7868228" y="224527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8588308" y="225480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1118526" y="1946449"/>
              <a:ext cx="11052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Block 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9" name="Straight Connector 168"/>
            <p:cNvCxnSpPr/>
            <p:nvPr/>
          </p:nvCxnSpPr>
          <p:spPr>
            <a:xfrm>
              <a:off x="1526012" y="225480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1309988" y="225543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1678412" y="225480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1462388" y="225543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4719318" y="2363701"/>
              <a:ext cx="214079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6975532" y="2364909"/>
              <a:ext cx="1828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1390380" y="225480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8084252" y="225480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/>
            <p:cNvSpPr txBox="1"/>
            <p:nvPr/>
          </p:nvSpPr>
          <p:spPr>
            <a:xfrm>
              <a:off x="2874524" y="1946449"/>
              <a:ext cx="11052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Block </a:t>
              </a:r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178780" y="1946449"/>
              <a:ext cx="11052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7411028" y="1946449"/>
              <a:ext cx="11052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Block </a:t>
              </a:r>
              <a:r>
                <a:rPr lang="en-US" sz="1400" b="1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0" name="Right Brace 179"/>
            <p:cNvSpPr/>
            <p:nvPr/>
          </p:nvSpPr>
          <p:spPr>
            <a:xfrm rot="5400000">
              <a:off x="1560417" y="2011594"/>
              <a:ext cx="219458" cy="1097280"/>
            </a:xfrm>
            <a:prstGeom prst="righ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81" name="Right Brace 180"/>
            <p:cNvSpPr/>
            <p:nvPr/>
          </p:nvSpPr>
          <p:spPr>
            <a:xfrm rot="5400000">
              <a:off x="3301888" y="1640579"/>
              <a:ext cx="223779" cy="1843632"/>
            </a:xfrm>
            <a:prstGeom prst="righ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82" name="Right Brace 181"/>
            <p:cNvSpPr/>
            <p:nvPr/>
          </p:nvSpPr>
          <p:spPr>
            <a:xfrm rot="5400000">
              <a:off x="5613586" y="1640239"/>
              <a:ext cx="223779" cy="1828800"/>
            </a:xfrm>
            <a:prstGeom prst="righ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83" name="Right Brace 182"/>
            <p:cNvSpPr/>
            <p:nvPr/>
          </p:nvSpPr>
          <p:spPr>
            <a:xfrm rot="5400000">
              <a:off x="7820284" y="1868839"/>
              <a:ext cx="223779" cy="1371600"/>
            </a:xfrm>
            <a:prstGeom prst="righ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0" y="2234481"/>
              <a:ext cx="775244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latin typeface="Times New Roman" pitchFamily="18" charset="0"/>
                  <a:cs typeface="Times New Roman" pitchFamily="18" charset="0"/>
                </a:rPr>
                <a:t>Step 1</a:t>
              </a:r>
              <a:endParaRPr 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235380" y="2585315"/>
              <a:ext cx="288032" cy="297238"/>
            </a:xfrm>
            <a:prstGeom prst="downArrow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9909" y="2676624"/>
            <a:ext cx="8770181" cy="980232"/>
            <a:chOff x="29909" y="2838425"/>
            <a:chExt cx="8770181" cy="98023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966026" y="2962121"/>
              <a:ext cx="3657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818186" y="285874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602162" y="2859380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98306" y="2859633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970586" y="285874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754562" y="2859380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050706" y="2859633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98130" y="2858110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610274" y="285874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078250" y="2849473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50530" y="284858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934506" y="285874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230650" y="2849473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10532" y="284858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894508" y="2849220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90652" y="2839948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262932" y="284858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046908" y="2849220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487068" y="2839948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434492" y="283842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902620" y="284858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279538" y="2848838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586892" y="283842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370868" y="2839060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431938" y="2848838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711586" y="2849220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863986" y="2849220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ight Brace 41"/>
            <p:cNvSpPr/>
            <p:nvPr/>
          </p:nvSpPr>
          <p:spPr>
            <a:xfrm rot="5400000">
              <a:off x="1560417" y="2615538"/>
              <a:ext cx="219458" cy="1097280"/>
            </a:xfrm>
            <a:prstGeom prst="righ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8584066" y="285874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146332" y="3286310"/>
              <a:ext cx="1105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Block-based </a:t>
              </a:r>
              <a:r>
                <a:rPr lang="en-US" sz="1200" b="1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200" b="1" i="1" baseline="-250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2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by GATES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521770" y="285874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305746" y="2859380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674170" y="285874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458146" y="2859380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ight Brace 58"/>
            <p:cNvSpPr/>
            <p:nvPr/>
          </p:nvSpPr>
          <p:spPr>
            <a:xfrm rot="5400000">
              <a:off x="3301888" y="2245303"/>
              <a:ext cx="223779" cy="1843632"/>
            </a:xfrm>
            <a:prstGeom prst="righ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715076" y="2967645"/>
              <a:ext cx="214079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971290" y="2968853"/>
              <a:ext cx="1828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ight Brace 60"/>
            <p:cNvSpPr/>
            <p:nvPr/>
          </p:nvSpPr>
          <p:spPr>
            <a:xfrm rot="5400000">
              <a:off x="7811900" y="2482308"/>
              <a:ext cx="223779" cy="1371600"/>
            </a:xfrm>
            <a:prstGeom prst="righ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2" name="Right Brace 61"/>
            <p:cNvSpPr/>
            <p:nvPr/>
          </p:nvSpPr>
          <p:spPr>
            <a:xfrm rot="5400000">
              <a:off x="5613560" y="2251939"/>
              <a:ext cx="223779" cy="1828800"/>
            </a:xfrm>
            <a:prstGeom prst="righ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386138" y="2858745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080010" y="2858745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29909" y="2934816"/>
              <a:ext cx="75557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latin typeface="Times New Roman" pitchFamily="18" charset="0"/>
                  <a:cs typeface="Times New Roman" pitchFamily="18" charset="0"/>
                </a:rPr>
                <a:t>Step 2 </a:t>
              </a:r>
              <a:endParaRPr 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018540" y="3284984"/>
              <a:ext cx="1105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Block-based </a:t>
              </a:r>
              <a:r>
                <a:rPr lang="en-US" sz="1200" b="1" i="1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200" b="1" i="1" baseline="-25000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2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by GATES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174538" y="3289523"/>
              <a:ext cx="1105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411028" y="3289523"/>
              <a:ext cx="1105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Block-based </a:t>
              </a:r>
              <a:r>
                <a:rPr lang="en-US" sz="1200" b="1" i="1" dirty="0" err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200" b="1" i="1" baseline="-25000" dirty="0" err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200" b="1" baseline="-25000" dirty="0" err="1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by GATES</a:t>
              </a:r>
            </a:p>
          </p:txBody>
        </p:sp>
        <p:sp>
          <p:nvSpPr>
            <p:cNvPr id="185" name="Down Arrow 184"/>
            <p:cNvSpPr/>
            <p:nvPr/>
          </p:nvSpPr>
          <p:spPr>
            <a:xfrm>
              <a:off x="235380" y="3314601"/>
              <a:ext cx="288032" cy="504056"/>
            </a:xfrm>
            <a:prstGeom prst="downArrow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4536182" y="6197600"/>
            <a:ext cx="4258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Li et al. Am </a:t>
            </a:r>
            <a:r>
              <a:rPr lang="de-DE" sz="1400" i="1" dirty="0"/>
              <a:t>J Hum Genet. </a:t>
            </a:r>
            <a:r>
              <a:rPr lang="de-DE" sz="1400" i="1" dirty="0" smtClean="0"/>
              <a:t>2012; 7;91(3</a:t>
            </a:r>
            <a:r>
              <a:rPr lang="de-DE" sz="1400" i="1" dirty="0"/>
              <a:t>):478-88.</a:t>
            </a:r>
            <a:endParaRPr lang="en-US" sz="1400" i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224411"/>
              </p:ext>
            </p:extLst>
          </p:nvPr>
        </p:nvGraphicFramePr>
        <p:xfrm>
          <a:off x="554038" y="4800600"/>
          <a:ext cx="14986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1" name="方程式" r:id="rId5" imgW="990360" imgH="431640" progId="Equation.3">
                  <p:embed/>
                </p:oleObj>
              </mc:Choice>
              <mc:Fallback>
                <p:oleObj name="方程式" r:id="rId5" imgW="990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4800600"/>
                        <a:ext cx="1498600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564995"/>
              </p:ext>
            </p:extLst>
          </p:nvPr>
        </p:nvGraphicFramePr>
        <p:xfrm>
          <a:off x="2857500" y="4927600"/>
          <a:ext cx="8778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2" name="方程式" r:id="rId7" imgW="558720" imgH="253800" progId="Equation.3">
                  <p:embed/>
                </p:oleObj>
              </mc:Choice>
              <mc:Fallback>
                <p:oleObj name="方程式" r:id="rId7" imgW="558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4927600"/>
                        <a:ext cx="8778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186985"/>
              </p:ext>
            </p:extLst>
          </p:nvPr>
        </p:nvGraphicFramePr>
        <p:xfrm>
          <a:off x="533400" y="5410200"/>
          <a:ext cx="3848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3" name="公式" r:id="rId9" imgW="2476440" imgH="444240" progId="Equation.3">
                  <p:embed/>
                </p:oleObj>
              </mc:Choice>
              <mc:Fallback>
                <p:oleObj name="公式" r:id="rId9" imgW="24764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10200"/>
                        <a:ext cx="3848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103366"/>
              </p:ext>
            </p:extLst>
          </p:nvPr>
        </p:nvGraphicFramePr>
        <p:xfrm>
          <a:off x="4501627" y="5605857"/>
          <a:ext cx="9604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4" name="方程式" r:id="rId11" imgW="622030" imgH="203112" progId="Equation.3">
                  <p:embed/>
                </p:oleObj>
              </mc:Choice>
              <mc:Fallback>
                <p:oleObj name="方程式" r:id="rId11" imgW="62203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1627" y="5605857"/>
                        <a:ext cx="9604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" name="Down Arrow 185"/>
          <p:cNvSpPr/>
          <p:nvPr/>
        </p:nvSpPr>
        <p:spPr>
          <a:xfrm>
            <a:off x="1333500" y="2543299"/>
            <a:ext cx="114300" cy="146304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Down Arrow 186"/>
          <p:cNvSpPr/>
          <p:nvPr/>
        </p:nvSpPr>
        <p:spPr>
          <a:xfrm>
            <a:off x="4023360" y="2543299"/>
            <a:ext cx="114300" cy="146304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Down Arrow 187"/>
          <p:cNvSpPr/>
          <p:nvPr/>
        </p:nvSpPr>
        <p:spPr>
          <a:xfrm>
            <a:off x="6134100" y="2528059"/>
            <a:ext cx="114300" cy="146304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Down Arrow 188"/>
          <p:cNvSpPr/>
          <p:nvPr/>
        </p:nvSpPr>
        <p:spPr>
          <a:xfrm>
            <a:off x="8027670" y="2545585"/>
            <a:ext cx="114300" cy="146304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6"/>
          <p:cNvSpPr/>
          <p:nvPr/>
        </p:nvSpPr>
        <p:spPr>
          <a:xfrm>
            <a:off x="381000" y="6107668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(-2ln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2ln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i="1" baseline="-25000" dirty="0" smtClean="0">
                <a:latin typeface="Times New Roman" pitchFamily="18" charset="0"/>
                <a:cs typeface="Times New Roman" pitchFamily="18" charset="0"/>
              </a:rPr>
              <a:t>Bj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)≈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0.75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+3.25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504529"/>
              </p:ext>
            </p:extLst>
          </p:nvPr>
        </p:nvGraphicFramePr>
        <p:xfrm>
          <a:off x="1602162" y="3612424"/>
          <a:ext cx="900254" cy="322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5" name="方程式" r:id="rId13" imgW="660240" imgH="241200" progId="Equation.3">
                  <p:embed/>
                </p:oleObj>
              </mc:Choice>
              <mc:Fallback>
                <p:oleObj name="方程式" r:id="rId13" imgW="660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162" y="3612424"/>
                        <a:ext cx="900254" cy="322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" name="矩形 190"/>
          <p:cNvSpPr/>
          <p:nvPr/>
        </p:nvSpPr>
        <p:spPr>
          <a:xfrm>
            <a:off x="6963201" y="3701483"/>
            <a:ext cx="183688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Hybridization!!!</a:t>
            </a:r>
            <a:endParaRPr lang="zh-CN" altLang="en-US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2" name="Rectangle 16"/>
          <p:cNvSpPr/>
          <p:nvPr/>
        </p:nvSpPr>
        <p:spPr>
          <a:xfrm>
            <a:off x="381000" y="6477000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cov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(-2ln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2ln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Bj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)≈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8.6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Improved)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6" grpId="0" animBg="1"/>
      <p:bldP spid="187" grpId="0" animBg="1"/>
      <p:bldP spid="188" grpId="0" animBg="1"/>
      <p:bldP spid="189" grpId="0" animBg="1"/>
      <p:bldP spid="190" grpId="0"/>
      <p:bldP spid="191" grpId="0"/>
      <p:bldP spid="1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96240"/>
            <a:ext cx="753483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Power </a:t>
            </a:r>
            <a:r>
              <a:rPr lang="en-US" sz="2800" dirty="0"/>
              <a:t>in simulation under Alternative </a:t>
            </a:r>
            <a:r>
              <a:rPr lang="en-US" sz="2800" dirty="0" smtClean="0"/>
              <a:t>Hypotheses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486400"/>
            <a:ext cx="7186108" cy="838200"/>
          </a:xfrm>
        </p:spPr>
        <p:txBody>
          <a:bodyPr>
            <a:noAutofit/>
          </a:bodyPr>
          <a:lstStyle/>
          <a:p>
            <a:r>
              <a:rPr lang="en-US" sz="1000" dirty="0" err="1" smtClean="0"/>
              <a:t>ScaleChi</a:t>
            </a:r>
            <a:r>
              <a:rPr lang="en-US" sz="1000" dirty="0"/>
              <a:t>, scaled </a:t>
            </a:r>
            <a:r>
              <a:rPr lang="en-US" sz="1000" dirty="0" smtClean="0"/>
              <a:t>chis-</a:t>
            </a:r>
            <a:r>
              <a:rPr lang="en-US" sz="1000" dirty="0" err="1" smtClean="0"/>
              <a:t>quare</a:t>
            </a:r>
            <a:r>
              <a:rPr lang="en-US" sz="1000" dirty="0" smtClean="0"/>
              <a:t> test</a:t>
            </a:r>
            <a:r>
              <a:rPr lang="en-US" sz="1000" dirty="0"/>
              <a:t>; </a:t>
            </a:r>
            <a:endParaRPr lang="en-US" sz="1000" dirty="0" smtClean="0"/>
          </a:p>
          <a:p>
            <a:r>
              <a:rPr lang="en-US" sz="1000" dirty="0"/>
              <a:t>VEGAS: A versatile gene-based test for genome-wide association studies</a:t>
            </a:r>
            <a:endParaRPr lang="en-US" sz="1000" dirty="0" smtClean="0"/>
          </a:p>
          <a:p>
            <a:r>
              <a:rPr lang="en-US" sz="1000" dirty="0" smtClean="0"/>
              <a:t>LKM</a:t>
            </a:r>
            <a:r>
              <a:rPr lang="en-US" sz="1000" dirty="0"/>
              <a:t>: the Logistic </a:t>
            </a:r>
            <a:r>
              <a:rPr lang="en-US" sz="1000" dirty="0" smtClean="0"/>
              <a:t>Kernel Machine </a:t>
            </a:r>
            <a:r>
              <a:rPr lang="en-US" sz="1000" dirty="0"/>
              <a:t>Test</a:t>
            </a:r>
            <a:r>
              <a:rPr lang="en-US" sz="1000" dirty="0" smtClean="0"/>
              <a:t>.</a:t>
            </a:r>
          </a:p>
          <a:p>
            <a:r>
              <a:rPr lang="en-US" sz="1000" dirty="0"/>
              <a:t>GATES: A Rapid and Powerful Gene-Based Association Test Using Extended </a:t>
            </a:r>
            <a:r>
              <a:rPr lang="en-US" sz="1000" dirty="0" err="1"/>
              <a:t>Simes</a:t>
            </a:r>
            <a:r>
              <a:rPr lang="en-US" sz="1000" dirty="0"/>
              <a:t> Procedure</a:t>
            </a:r>
          </a:p>
          <a:p>
            <a:endParaRPr lang="en-US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4757"/>
            <a:ext cx="4114800" cy="307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2874"/>
            <a:ext cx="4120591" cy="288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2906" y="4690153"/>
            <a:ext cx="76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6505" y="4680416"/>
            <a:ext cx="76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6564312"/>
            <a:ext cx="4876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Graphic interface of KGG user client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0"/>
            <a:ext cx="8935974" cy="72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52500"/>
            <a:ext cx="662940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  <a:defRPr/>
            </a:pPr>
            <a:r>
              <a:rPr lang="en-US" altLang="zh-TW" sz="2000" dirty="0" smtClean="0"/>
              <a:t>Website of 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KGG </a:t>
            </a:r>
            <a:r>
              <a:rPr lang="en-US" altLang="zh-TW" sz="2000" dirty="0" smtClean="0"/>
              <a:t>: </a:t>
            </a:r>
            <a:r>
              <a:rPr lang="en-US" altLang="zh-TW" sz="2000" u="sng" dirty="0" smtClean="0">
                <a:hlinkClick r:id="rId3"/>
              </a:rPr>
              <a:t>http://bioinfo.hk.hk/kggweb</a:t>
            </a:r>
            <a:endParaRPr lang="zh-TW" altLang="en-US" sz="2000" u="sng" dirty="0" smtClean="0"/>
          </a:p>
        </p:txBody>
      </p:sp>
      <p:pic>
        <p:nvPicPr>
          <p:cNvPr id="15362" name="Picture 3" descr="Description: k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3" y="1592580"/>
            <a:ext cx="8973887" cy="480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8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Inputs and function modules of KGG</a:t>
            </a:r>
            <a:endParaRPr lang="en-US" sz="2800" dirty="0"/>
          </a:p>
        </p:txBody>
      </p:sp>
      <p:pic>
        <p:nvPicPr>
          <p:cNvPr id="14338" name="Picture 2" descr="http://bioinfo1.hku.hk:13080/kggweb/images/kggworkflow2.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1"/>
            <a:ext cx="824305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十字星 4"/>
          <p:cNvSpPr/>
          <p:nvPr/>
        </p:nvSpPr>
        <p:spPr>
          <a:xfrm>
            <a:off x="4324350" y="4152900"/>
            <a:ext cx="457200" cy="304800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十字星 5"/>
          <p:cNvSpPr/>
          <p:nvPr/>
        </p:nvSpPr>
        <p:spPr>
          <a:xfrm>
            <a:off x="6067425" y="2609850"/>
            <a:ext cx="457200" cy="304800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十字星 6"/>
          <p:cNvSpPr/>
          <p:nvPr/>
        </p:nvSpPr>
        <p:spPr>
          <a:xfrm>
            <a:off x="6067425" y="3524250"/>
            <a:ext cx="457200" cy="304800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53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Generate SNP-based p-values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Plink, SNPTTEST, </a:t>
            </a:r>
            <a:r>
              <a:rPr lang="en-US" altLang="zh-CN" dirty="0" smtClean="0"/>
              <a:t>PBAT, TDT, QTDT, Meta-analysis…</a:t>
            </a:r>
          </a:p>
          <a:p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Example command of Plink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dirty="0" smtClean="0"/>
              <a:t>plink --file example --</a:t>
            </a:r>
            <a:r>
              <a:rPr lang="en-US" altLang="zh-CN" dirty="0" err="1" smtClean="0"/>
              <a:t>assoc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57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oinformatics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7331</TotalTime>
  <Words>1335</Words>
  <Application>Microsoft Office PowerPoint</Application>
  <PresentationFormat>全屏显示(4:3)</PresentationFormat>
  <Paragraphs>252</Paragraphs>
  <Slides>19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Bioinformatics</vt:lpstr>
      <vt:lpstr>方程式</vt:lpstr>
      <vt:lpstr>公式</vt:lpstr>
      <vt:lpstr>Multipoint association analyses using gene, protein interaction, and pathway on KGG</vt:lpstr>
      <vt:lpstr>Set-based tests</vt:lpstr>
      <vt:lpstr>GATES</vt:lpstr>
      <vt:lpstr>Set-based statistical tests for combining p values of SNPs</vt:lpstr>
      <vt:lpstr>PowerPoint 演示文稿</vt:lpstr>
      <vt:lpstr>Power in simulation under Alternative Hypotheses</vt:lpstr>
      <vt:lpstr>PowerPoint 演示文稿</vt:lpstr>
      <vt:lpstr>Inputs and function modules of KGG</vt:lpstr>
      <vt:lpstr>Generate SNP-based p-values</vt:lpstr>
      <vt:lpstr>Gene-based association analysis</vt:lpstr>
      <vt:lpstr>Pathway/gene set-based association analysis</vt:lpstr>
      <vt:lpstr>PPI-based association analysis</vt:lpstr>
      <vt:lpstr>PowerPoint 演示文稿</vt:lpstr>
      <vt:lpstr>PowerPoint 演示文稿</vt:lpstr>
      <vt:lpstr>Step by step procedure</vt:lpstr>
      <vt:lpstr>Input data: /miaoxin/IBG2013/KGG/KGGSample</vt:lpstr>
      <vt:lpstr>Gene-based association test by GATES</vt:lpstr>
      <vt:lpstr>The significant pathways in Crohn’s Disease GWAS data set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Choi Shing Wan</dc:creator>
  <cp:lastModifiedBy>MXLi</cp:lastModifiedBy>
  <cp:revision>350</cp:revision>
  <dcterms:created xsi:type="dcterms:W3CDTF">2012-08-10T06:49:55Z</dcterms:created>
  <dcterms:modified xsi:type="dcterms:W3CDTF">2013-03-06T17:54:15Z</dcterms:modified>
</cp:coreProperties>
</file>