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84" r:id="rId1"/>
  </p:sldMasterIdLst>
  <p:notesMasterIdLst>
    <p:notesMasterId r:id="rId10"/>
  </p:notesMasterIdLst>
  <p:sldIdLst>
    <p:sldId id="256" r:id="rId2"/>
    <p:sldId id="319" r:id="rId3"/>
    <p:sldId id="295" r:id="rId4"/>
    <p:sldId id="317" r:id="rId5"/>
    <p:sldId id="316" r:id="rId6"/>
    <p:sldId id="318" r:id="rId7"/>
    <p:sldId id="311" r:id="rId8"/>
    <p:sldId id="32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29" autoAdjust="0"/>
  </p:normalViewPr>
  <p:slideViewPr>
    <p:cSldViewPr>
      <p:cViewPr>
        <p:scale>
          <a:sx n="100" d="100"/>
          <a:sy n="100" d="100"/>
        </p:scale>
        <p:origin x="-51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D27B2-9397-4879-BA7F-A38BDAADF469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265B8-241D-4AC4-90D5-63BE34C11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3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6B6AC5F2-22DF-40FD-8C87-968C73121577}" type="slidenum">
              <a:rPr lang="zh-TW" altLang="en-US" smtClean="0"/>
              <a:pPr eaLnBrk="1" hangingPunct="1"/>
              <a:t>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3048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4" descr="C:\Users\swchoi\Desktop\1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766" y1="377" x2="8766" y2="377"/>
                        <a14:foregroundMark x1="8766" y1="1055" x2="8851" y2="29314"/>
                        <a14:foregroundMark x1="90723" y1="29540" x2="9021" y2="29314"/>
                        <a14:foregroundMark x1="90723" y1="29691" x2="90979" y2="0"/>
                        <a14:foregroundMark x1="90894" y1="151" x2="8596" y2="151"/>
                        <a14:foregroundMark x1="8766" y1="151" x2="90298" y2="29314"/>
                        <a14:foregroundMark x1="9191" y1="29314" x2="90723" y2="377"/>
                        <a14:foregroundMark x1="49702" y1="377" x2="49872" y2="29314"/>
                        <a14:foregroundMark x1="8596" y1="15373" x2="90553" y2="14619"/>
                        <a14:foregroundMark x1="9191" y1="15448" x2="49702" y2="29691"/>
                        <a14:foregroundMark x1="49872" y1="29691" x2="90468" y2="14846"/>
                        <a14:foregroundMark x1="90468" y1="14846" x2="49021" y2="0"/>
                        <a14:foregroundMark x1="49617" y1="528" x2="8766" y2="15072"/>
                        <a14:foregroundMark x1="86213" y1="1055" x2="72255" y2="27882"/>
                        <a14:foregroundMark x1="84085" y1="2035" x2="89447" y2="12811"/>
                        <a14:foregroundMark x1="90468" y1="29390" x2="27064" y2="77242"/>
                        <a14:foregroundMark x1="9021" y1="29540" x2="78979" y2="70460"/>
                        <a14:foregroundMark x1="64936" y1="31952" x2="50468" y2="74906"/>
                        <a14:foregroundMark x1="29447" y1="35418" x2="65617" y2="56669"/>
                        <a14:foregroundMark x1="35660" y1="33685" x2="89277" y2="53052"/>
                        <a14:foregroundMark x1="62213" y1="32027" x2="33702" y2="66466"/>
                        <a14:foregroundMark x1="12170" y1="1281" x2="14383" y2="17257"/>
                        <a14:foregroundMark x1="76681" y1="5576" x2="63064" y2="24491"/>
                        <a14:foregroundMark x1="50468" y1="30897" x2="71574" y2="67596"/>
                        <a14:foregroundMark x1="69191" y1="30897" x2="67149" y2="72344"/>
                        <a14:foregroundMark x1="56085" y1="68953" x2="67489" y2="33459"/>
                        <a14:foregroundMark x1="48170" y1="65561" x2="22043" y2="39563"/>
                        <a14:foregroundMark x1="50894" y1="63075" x2="33872" y2="34589"/>
                        <a14:foregroundMark x1="22638" y1="73399" x2="39404" y2="41221"/>
                        <a14:foregroundMark x1="41617" y1="83647" x2="26298" y2="43632"/>
                        <a14:foregroundMark x1="26894" y1="71138" x2="37532" y2="42577"/>
                        <a14:foregroundMark x1="37532" y1="42577" x2="41787" y2="43858"/>
                        <a14:foregroundMark x1="13957" y1="56895" x2="57277" y2="55313"/>
                        <a14:foregroundMark x1="18213" y1="69631" x2="9872" y2="76262"/>
                        <a14:foregroundMark x1="13702" y1="68500" x2="14979" y2="82442"/>
                        <a14:foregroundMark x1="5447" y1="76112" x2="21106" y2="72645"/>
                        <a14:foregroundMark x1="23915" y1="74981" x2="10298" y2="80407"/>
                        <a14:foregroundMark x1="15149" y1="66843" x2="10723" y2="79050"/>
                        <a14:foregroundMark x1="10723" y1="66240" x2="12596" y2="79879"/>
                        <a14:foregroundMark x1="7745" y1="69706" x2="13702" y2="80784"/>
                        <a14:foregroundMark x1="1617" y1="77167" x2="53957" y2="95252"/>
                        <a14:foregroundMark x1="3319" y1="79503" x2="43064" y2="96835"/>
                        <a14:foregroundMark x1="11149" y1="87415" x2="74809" y2="94348"/>
                        <a14:foregroundMark x1="22809" y1="93971" x2="89702" y2="86662"/>
                        <a14:foregroundMark x1="43234" y1="98719" x2="99234" y2="77769"/>
                        <a14:foregroundMark x1="11404" y1="14619" x2="18638" y2="30821"/>
                        <a14:foregroundMark x1="55830" y1="1884" x2="83064" y2="3165"/>
                        <a14:foregroundMark x1="51149" y1="99472" x2="86723" y2="86059"/>
                        <a14:foregroundMark x1="87149" y1="65561" x2="83660" y2="86059"/>
                        <a14:foregroundMark x1="68170" y1="87038" x2="96511" y2="74228"/>
                        <a14:foregroundMark x1="96000" y1="76036" x2="88170" y2="65335"/>
                        <a14:foregroundMark x1="80340" y1="79653" x2="84766" y2="67069"/>
                        <a14:foregroundMark x1="18677" y1="28366" x2="76566" y2="26413"/>
                        <a14:foregroundMark x1="84455" y1="24358" x2="41879" y2="6886"/>
                        <a14:foregroundMark x1="44432" y1="32785" x2="39559" y2="82117"/>
                        <a14:foregroundMark x1="19838" y1="81295" x2="34455" y2="87873"/>
                        <a14:foregroundMark x1="96636" y1="82014" x2="67865" y2="97122"/>
                        <a14:foregroundMark x1="8933" y1="66906" x2="2436" y2="76978"/>
                        <a14:foregroundMark x1="1160" y1="76362" x2="1508" y2="79856"/>
                        <a14:foregroundMark x1="1276" y1="80062" x2="14501" y2="90339"/>
                        <a14:foregroundMark x1="22738" y1="94347" x2="42923" y2="99075"/>
                        <a14:foregroundMark x1="27030" y1="95786" x2="39559" y2="98767"/>
                        <a14:foregroundMark x1="42807" y1="99075" x2="50116" y2="99589"/>
                        <a14:foregroundMark x1="51160" y1="99486" x2="61833" y2="98664"/>
                        <a14:foregroundMark x1="69490" y1="96917" x2="82831" y2="91572"/>
                        <a14:foregroundMark x1="88747" y1="65159" x2="91299" y2="65570"/>
                        <a14:foregroundMark x1="34571" y1="87359" x2="45128" y2="89311"/>
                        <a14:foregroundMark x1="46056" y1="89311" x2="51972" y2="89414"/>
                        <a14:foregroundMark x1="55220" y1="89003" x2="61833" y2="88181"/>
                        <a14:foregroundMark x1="958" y1="79887" x2="0" y2="78187"/>
                        <a14:foregroundMark x1="9585" y1="16431" x2="9585" y2="30878"/>
                        <a14:foregroundMark x1="9265" y1="19263" x2="9265" y2="28045"/>
                        <a14:foregroundMark x1="9265" y1="15864" x2="9265" y2="20397"/>
                        <a14:foregroundMark x1="9265" y1="15864" x2="9585" y2="29178"/>
                        <a14:foregroundMark x1="14576" y1="90120" x2="22712" y2="94311"/>
                        <a14:foregroundMark x1="62373" y1="98503" x2="67458" y2="97305"/>
                        <a14:foregroundMark x1="92203" y1="66467" x2="95932" y2="72754"/>
                        <a14:foregroundMark x1="90169" y1="599" x2="90508" y2="4491"/>
                        <a14:foregroundMark x1="45763" y1="99401" x2="50847" y2="99401"/>
                        <a14:foregroundMark x1="40000" y1="99102" x2="49492" y2="99701"/>
                        <a14:foregroundMark x1="49831" y1="99701" x2="56271" y2="99102"/>
                        <a14:foregroundMark x1="83729" y1="66467" x2="86441" y2="65269"/>
                        <a14:backgroundMark x1="8701" y1="18499" x2="8701" y2="18499"/>
                        <a14:backgroundMark x1="8701" y1="29702" x2="8585" y2="1439"/>
                        <a14:backgroundMark x1="91299" y1="7708" x2="91067" y2="0"/>
                        <a14:backgroundMark x1="639" y1="81303" x2="0" y2="79320"/>
                        <a14:backgroundMark x1="24407" y1="79940" x2="38644" y2="86228"/>
                        <a14:backgroundMark x1="39322" y1="99701" x2="43051" y2="99701"/>
                        <a14:backgroundMark x1="43390" y1="99701" x2="46441" y2="99701"/>
                        <a14:backgroundMark x1="43051" y1="99701" x2="44068" y2="99701"/>
                        <a14:backgroundMark x1="57288" y1="99701" x2="53898" y2="99701"/>
                        <a14:backgroundMark x1="91525" y1="7485" x2="91525" y2="16168"/>
                        <a14:backgroundMark x1="89492" y1="54790" x2="90169" y2="51497"/>
                        <a14:backgroundMark x1="84407" y1="65868" x2="87458" y2="62874"/>
                        <a14:backgroundMark x1="88475" y1="63473" x2="85763" y2="649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915" y="69422"/>
            <a:ext cx="1287885" cy="145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057400"/>
            <a:ext cx="3419856" cy="3749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57400"/>
            <a:ext cx="3419856" cy="37490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4" descr="C:\Users\swchoi\Desktop\1d.jpg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8766" y1="377" x2="8766" y2="377"/>
                        <a14:foregroundMark x1="8766" y1="1055" x2="8851" y2="29314"/>
                        <a14:foregroundMark x1="90723" y1="29540" x2="9021" y2="29314"/>
                        <a14:foregroundMark x1="90723" y1="29691" x2="90979" y2="0"/>
                        <a14:foregroundMark x1="90894" y1="151" x2="8596" y2="151"/>
                        <a14:foregroundMark x1="8766" y1="151" x2="90298" y2="29314"/>
                        <a14:foregroundMark x1="9191" y1="29314" x2="90723" y2="377"/>
                        <a14:foregroundMark x1="49702" y1="377" x2="49872" y2="29314"/>
                        <a14:foregroundMark x1="8596" y1="15373" x2="90553" y2="14619"/>
                        <a14:foregroundMark x1="9191" y1="15448" x2="49702" y2="29691"/>
                        <a14:foregroundMark x1="49872" y1="29691" x2="90468" y2="14846"/>
                        <a14:foregroundMark x1="90468" y1="14846" x2="49021" y2="0"/>
                        <a14:foregroundMark x1="49617" y1="528" x2="8766" y2="15072"/>
                        <a14:foregroundMark x1="86213" y1="1055" x2="72255" y2="27882"/>
                        <a14:foregroundMark x1="84085" y1="2035" x2="89447" y2="12811"/>
                        <a14:foregroundMark x1="90468" y1="29390" x2="27064" y2="77242"/>
                        <a14:foregroundMark x1="9021" y1="29540" x2="78979" y2="70460"/>
                        <a14:foregroundMark x1="64936" y1="31952" x2="50468" y2="74906"/>
                        <a14:foregroundMark x1="29447" y1="35418" x2="65617" y2="56669"/>
                        <a14:foregroundMark x1="35660" y1="33685" x2="89277" y2="53052"/>
                        <a14:foregroundMark x1="62213" y1="32027" x2="33702" y2="66466"/>
                        <a14:foregroundMark x1="12170" y1="1281" x2="14383" y2="17257"/>
                        <a14:foregroundMark x1="76681" y1="5576" x2="63064" y2="24491"/>
                        <a14:foregroundMark x1="50468" y1="30897" x2="71574" y2="67596"/>
                        <a14:foregroundMark x1="69191" y1="30897" x2="67149" y2="72344"/>
                        <a14:foregroundMark x1="56085" y1="68953" x2="67489" y2="33459"/>
                        <a14:foregroundMark x1="48170" y1="65561" x2="22043" y2="39563"/>
                        <a14:foregroundMark x1="50894" y1="63075" x2="33872" y2="34589"/>
                        <a14:foregroundMark x1="22638" y1="73399" x2="39404" y2="41221"/>
                        <a14:foregroundMark x1="41617" y1="83647" x2="26298" y2="43632"/>
                        <a14:foregroundMark x1="26894" y1="71138" x2="37532" y2="42577"/>
                        <a14:foregroundMark x1="37532" y1="42577" x2="41787" y2="43858"/>
                        <a14:foregroundMark x1="13957" y1="56895" x2="57277" y2="55313"/>
                        <a14:foregroundMark x1="18213" y1="69631" x2="9872" y2="76262"/>
                        <a14:foregroundMark x1="13702" y1="68500" x2="14979" y2="82442"/>
                        <a14:foregroundMark x1="5447" y1="76112" x2="21106" y2="72645"/>
                        <a14:foregroundMark x1="23915" y1="74981" x2="10298" y2="80407"/>
                        <a14:foregroundMark x1="15149" y1="66843" x2="10723" y2="79050"/>
                        <a14:foregroundMark x1="10723" y1="66240" x2="12596" y2="79879"/>
                        <a14:foregroundMark x1="7745" y1="69706" x2="13702" y2="80784"/>
                        <a14:foregroundMark x1="1617" y1="77167" x2="53957" y2="95252"/>
                        <a14:foregroundMark x1="3319" y1="79503" x2="43064" y2="96835"/>
                        <a14:foregroundMark x1="11149" y1="87415" x2="74809" y2="94348"/>
                        <a14:foregroundMark x1="22809" y1="93971" x2="89702" y2="86662"/>
                        <a14:foregroundMark x1="43234" y1="98719" x2="99234" y2="77769"/>
                        <a14:foregroundMark x1="11404" y1="14619" x2="18638" y2="30821"/>
                        <a14:foregroundMark x1="55830" y1="1884" x2="83064" y2="3165"/>
                        <a14:foregroundMark x1="51149" y1="99472" x2="86723" y2="86059"/>
                        <a14:foregroundMark x1="87149" y1="65561" x2="83660" y2="86059"/>
                        <a14:foregroundMark x1="68170" y1="87038" x2="96511" y2="74228"/>
                        <a14:foregroundMark x1="96000" y1="76036" x2="88170" y2="65335"/>
                        <a14:foregroundMark x1="80340" y1="79653" x2="84766" y2="67069"/>
                        <a14:foregroundMark x1="18677" y1="28366" x2="76566" y2="26413"/>
                        <a14:foregroundMark x1="84455" y1="24358" x2="41879" y2="6886"/>
                        <a14:foregroundMark x1="44432" y1="32785" x2="39559" y2="82117"/>
                        <a14:foregroundMark x1="19838" y1="81295" x2="34455" y2="87873"/>
                        <a14:foregroundMark x1="96636" y1="82014" x2="67865" y2="97122"/>
                        <a14:foregroundMark x1="8933" y1="66906" x2="2436" y2="76978"/>
                        <a14:foregroundMark x1="1160" y1="76362" x2="1508" y2="79856"/>
                        <a14:foregroundMark x1="1276" y1="80062" x2="14501" y2="90339"/>
                        <a14:foregroundMark x1="22738" y1="94347" x2="42923" y2="99075"/>
                        <a14:foregroundMark x1="27030" y1="95786" x2="39559" y2="98767"/>
                        <a14:foregroundMark x1="42807" y1="99075" x2="50116" y2="99589"/>
                        <a14:foregroundMark x1="51160" y1="99486" x2="61833" y2="98664"/>
                        <a14:foregroundMark x1="69490" y1="96917" x2="82831" y2="91572"/>
                        <a14:foregroundMark x1="88747" y1="65159" x2="91299" y2="65570"/>
                        <a14:foregroundMark x1="34571" y1="87359" x2="45128" y2="89311"/>
                        <a14:foregroundMark x1="46056" y1="89311" x2="51972" y2="89414"/>
                        <a14:foregroundMark x1="55220" y1="89003" x2="61833" y2="88181"/>
                        <a14:foregroundMark x1="958" y1="79887" x2="0" y2="78187"/>
                        <a14:foregroundMark x1="9585" y1="16431" x2="9585" y2="30878"/>
                        <a14:foregroundMark x1="9265" y1="19263" x2="9265" y2="28045"/>
                        <a14:foregroundMark x1="9265" y1="15864" x2="9265" y2="20397"/>
                        <a14:foregroundMark x1="9265" y1="15864" x2="9585" y2="29178"/>
                        <a14:foregroundMark x1="14576" y1="90120" x2="22712" y2="94311"/>
                        <a14:foregroundMark x1="62373" y1="98503" x2="67458" y2="97305"/>
                        <a14:foregroundMark x1="92203" y1="66467" x2="95932" y2="72754"/>
                        <a14:foregroundMark x1="90169" y1="599" x2="90508" y2="4491"/>
                        <a14:foregroundMark x1="45763" y1="99401" x2="50847" y2="99401"/>
                        <a14:foregroundMark x1="40000" y1="99102" x2="49492" y2="99701"/>
                        <a14:foregroundMark x1="49831" y1="99701" x2="56271" y2="99102"/>
                        <a14:backgroundMark x1="8701" y1="18499" x2="8701" y2="18499"/>
                        <a14:backgroundMark x1="8701" y1="29702" x2="8585" y2="1439"/>
                        <a14:backgroundMark x1="91299" y1="7708" x2="91067" y2="0"/>
                        <a14:backgroundMark x1="639" y1="81303" x2="0" y2="79320"/>
                        <a14:backgroundMark x1="24407" y1="79940" x2="38644" y2="86228"/>
                        <a14:backgroundMark x1="39322" y1="99701" x2="43051" y2="99701"/>
                        <a14:backgroundMark x1="43390" y1="99701" x2="46441" y2="99701"/>
                        <a14:backgroundMark x1="43051" y1="99701" x2="44068" y2="99701"/>
                        <a14:backgroundMark x1="57288" y1="99701" x2="53898" y2="997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19" y="4953000"/>
            <a:ext cx="1287885" cy="145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50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021196"/>
            <a:ext cx="6777317" cy="3811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D428A47-C88C-4329-8959-BAAC6B6C6A6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80C086-C7DB-4F37-8BC5-F0283B9834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Practical of </a:t>
            </a:r>
            <a:r>
              <a:rPr lang="en-US" sz="2400" dirty="0" err="1" smtClean="0"/>
              <a:t>KGGSeq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33365" y="4454371"/>
            <a:ext cx="3309803" cy="1641629"/>
          </a:xfrm>
        </p:spPr>
        <p:txBody>
          <a:bodyPr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IBG 2013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Miaoxin</a:t>
            </a:r>
            <a:r>
              <a:rPr lang="en-US" sz="1200" dirty="0" smtClean="0">
                <a:solidFill>
                  <a:schemeClr val="tx1"/>
                </a:solidFill>
              </a:rPr>
              <a:t> Li, Pak. C. Sham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Department of Psychiatry &amp; Centre for Genomics Sciences  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The </a:t>
            </a:r>
            <a:r>
              <a:rPr lang="en-US" sz="1200" dirty="0">
                <a:solidFill>
                  <a:schemeClr val="tx1"/>
                </a:solidFill>
              </a:rPr>
              <a:t>University of Hong Kong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mxli@hku.hk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-3175"/>
            <a:ext cx="8239125" cy="683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4800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2886075"/>
            <a:ext cx="70104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02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 </a:t>
            </a:r>
          </a:p>
        </p:txBody>
      </p:sp>
      <p:sp>
        <p:nvSpPr>
          <p:cNvPr id="12378" name="TextBox 6"/>
          <p:cNvSpPr txBox="1">
            <a:spLocks noChangeArrowheads="1"/>
          </p:cNvSpPr>
          <p:nvPr/>
        </p:nvSpPr>
        <p:spPr bwMode="auto">
          <a:xfrm>
            <a:off x="411207" y="304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TW" sz="2400" b="1" dirty="0">
                <a:latin typeface="+mj-lt"/>
                <a:ea typeface="宋体" pitchFamily="2" charset="-122"/>
                <a:cs typeface="Times New Roman" pitchFamily="18" charset="0"/>
              </a:rPr>
              <a:t>Main inputs of </a:t>
            </a:r>
            <a:r>
              <a:rPr lang="en-US" altLang="zh-TW" sz="2400" b="1" dirty="0" err="1" smtClean="0">
                <a:latin typeface="+mj-lt"/>
                <a:ea typeface="宋体" pitchFamily="2" charset="-122"/>
                <a:cs typeface="Times New Roman" pitchFamily="18" charset="0"/>
              </a:rPr>
              <a:t>KGGSeq</a:t>
            </a:r>
            <a:endParaRPr lang="zh-TW" altLang="en-US" sz="2400" b="1" dirty="0">
              <a:latin typeface="+mj-lt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2858" name="TextBox 6"/>
          <p:cNvSpPr txBox="1">
            <a:spLocks noChangeArrowheads="1"/>
          </p:cNvSpPr>
          <p:nvPr/>
        </p:nvSpPr>
        <p:spPr bwMode="auto">
          <a:xfrm>
            <a:off x="485775" y="914400"/>
            <a:ext cx="3583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dirty="0" smtClean="0"/>
              <a:t>Sequence variants in </a:t>
            </a:r>
            <a:r>
              <a:rPr lang="en-US" altLang="zh-TW" b="1" u="sng" dirty="0" smtClean="0">
                <a:solidFill>
                  <a:srgbClr val="FF0000"/>
                </a:solidFill>
              </a:rPr>
              <a:t>VCF</a:t>
            </a:r>
            <a:r>
              <a:rPr lang="en-US" altLang="zh-TW" dirty="0" smtClean="0"/>
              <a:t> format</a:t>
            </a:r>
            <a:endParaRPr lang="zh-TW" altLang="en-US" dirty="0"/>
          </a:p>
        </p:txBody>
      </p:sp>
      <p:pic>
        <p:nvPicPr>
          <p:cNvPr id="3286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66825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6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1913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1500" y="1295400"/>
            <a:ext cx="678180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##</a:t>
            </a:r>
            <a:r>
              <a:rPr lang="en-US" altLang="zh-CN" sz="800" dirty="0" err="1"/>
              <a:t>fileformat</a:t>
            </a:r>
            <a:r>
              <a:rPr lang="en-US" altLang="zh-CN" sz="800" dirty="0"/>
              <a:t>=VCFv4.1</a:t>
            </a:r>
            <a:br>
              <a:rPr lang="en-US" altLang="zh-CN" sz="800" dirty="0"/>
            </a:br>
            <a:r>
              <a:rPr lang="en-US" altLang="zh-CN" sz="800" dirty="0"/>
              <a:t>##</a:t>
            </a:r>
            <a:r>
              <a:rPr lang="en-US" altLang="zh-CN" sz="800" dirty="0" err="1"/>
              <a:t>fileDate</a:t>
            </a:r>
            <a:r>
              <a:rPr lang="en-US" altLang="zh-CN" sz="800" dirty="0"/>
              <a:t>=20090805</a:t>
            </a:r>
            <a:br>
              <a:rPr lang="en-US" altLang="zh-CN" sz="800" dirty="0"/>
            </a:br>
            <a:r>
              <a:rPr lang="en-US" altLang="zh-CN" sz="800" dirty="0"/>
              <a:t>##source=myImputationProgramV3.1</a:t>
            </a:r>
            <a:br>
              <a:rPr lang="en-US" altLang="zh-CN" sz="800" dirty="0"/>
            </a:br>
            <a:r>
              <a:rPr lang="en-US" altLang="zh-CN" sz="800" dirty="0"/>
              <a:t>##reference=file:///seq/references/1000GenomesPilot-NCBI36.fasta</a:t>
            </a:r>
            <a:br>
              <a:rPr lang="en-US" altLang="zh-CN" sz="800" dirty="0"/>
            </a:br>
            <a:r>
              <a:rPr lang="en-US" altLang="zh-CN" sz="800" dirty="0"/>
              <a:t>##</a:t>
            </a:r>
            <a:r>
              <a:rPr lang="en-US" altLang="zh-CN" sz="800" dirty="0" err="1"/>
              <a:t>contig</a:t>
            </a:r>
            <a:r>
              <a:rPr lang="en-US" altLang="zh-CN" sz="800" dirty="0"/>
              <a:t>=&lt;ID=20,length=62435964,assembly=B36,md5=f126cdf8a6e0c7f379d618ff66beb2da,species="Homo </a:t>
            </a:r>
            <a:r>
              <a:rPr lang="en-US" altLang="zh-CN" sz="800" dirty="0" err="1"/>
              <a:t>sapiens",taxonomy</a:t>
            </a:r>
            <a:r>
              <a:rPr lang="en-US" altLang="zh-CN" sz="800" dirty="0"/>
              <a:t>=x&gt;</a:t>
            </a:r>
            <a:br>
              <a:rPr lang="en-US" altLang="zh-CN" sz="800" dirty="0"/>
            </a:br>
            <a:r>
              <a:rPr lang="en-US" altLang="zh-CN" sz="800" dirty="0"/>
              <a:t>##phasing=partial</a:t>
            </a:r>
            <a:br>
              <a:rPr lang="en-US" altLang="zh-CN" sz="800" dirty="0"/>
            </a:br>
            <a:r>
              <a:rPr lang="en-US" altLang="zh-CN" sz="800" dirty="0"/>
              <a:t>##INFO=&lt;ID=</a:t>
            </a:r>
            <a:r>
              <a:rPr lang="en-US" altLang="zh-CN" sz="800" dirty="0" err="1"/>
              <a:t>NS,Number</a:t>
            </a:r>
            <a:r>
              <a:rPr lang="en-US" altLang="zh-CN" sz="800" dirty="0"/>
              <a:t>=1,Type=</a:t>
            </a:r>
            <a:r>
              <a:rPr lang="en-US" altLang="zh-CN" sz="800" dirty="0" err="1"/>
              <a:t>Integer,Description</a:t>
            </a:r>
            <a:r>
              <a:rPr lang="en-US" altLang="zh-CN" sz="800" dirty="0"/>
              <a:t>="Number of Samples With Data"&gt;</a:t>
            </a:r>
            <a:br>
              <a:rPr lang="en-US" altLang="zh-CN" sz="800" dirty="0"/>
            </a:br>
            <a:r>
              <a:rPr lang="en-US" altLang="zh-CN" sz="800" dirty="0"/>
              <a:t>##INFO=&lt;ID=</a:t>
            </a:r>
            <a:r>
              <a:rPr lang="en-US" altLang="zh-CN" sz="800" dirty="0" err="1"/>
              <a:t>DP,Number</a:t>
            </a:r>
            <a:r>
              <a:rPr lang="en-US" altLang="zh-CN" sz="800" dirty="0"/>
              <a:t>=1,Type=</a:t>
            </a:r>
            <a:r>
              <a:rPr lang="en-US" altLang="zh-CN" sz="800" dirty="0" err="1"/>
              <a:t>Integer,Description</a:t>
            </a:r>
            <a:r>
              <a:rPr lang="en-US" altLang="zh-CN" sz="800" dirty="0"/>
              <a:t>="Total Depth"&gt;</a:t>
            </a:r>
            <a:br>
              <a:rPr lang="en-US" altLang="zh-CN" sz="800" dirty="0"/>
            </a:br>
            <a:r>
              <a:rPr lang="en-US" altLang="zh-CN" sz="800" dirty="0"/>
              <a:t>##INFO=&lt;ID=</a:t>
            </a:r>
            <a:r>
              <a:rPr lang="en-US" altLang="zh-CN" sz="800" dirty="0" err="1"/>
              <a:t>AF,Number</a:t>
            </a:r>
            <a:r>
              <a:rPr lang="en-US" altLang="zh-CN" sz="800" dirty="0"/>
              <a:t>=</a:t>
            </a:r>
            <a:r>
              <a:rPr lang="en-US" altLang="zh-CN" sz="800" dirty="0" err="1"/>
              <a:t>A,Type</a:t>
            </a:r>
            <a:r>
              <a:rPr lang="en-US" altLang="zh-CN" sz="800" dirty="0"/>
              <a:t>=</a:t>
            </a:r>
            <a:r>
              <a:rPr lang="en-US" altLang="zh-CN" sz="800" dirty="0" err="1"/>
              <a:t>Float,Description</a:t>
            </a:r>
            <a:r>
              <a:rPr lang="en-US" altLang="zh-CN" sz="800" dirty="0"/>
              <a:t>="Allele Frequency"&gt;</a:t>
            </a:r>
            <a:br>
              <a:rPr lang="en-US" altLang="zh-CN" sz="800" dirty="0"/>
            </a:br>
            <a:r>
              <a:rPr lang="en-US" altLang="zh-CN" sz="800" dirty="0"/>
              <a:t>##INFO=&lt;ID=</a:t>
            </a:r>
            <a:r>
              <a:rPr lang="en-US" altLang="zh-CN" sz="800" dirty="0" err="1"/>
              <a:t>AA,Number</a:t>
            </a:r>
            <a:r>
              <a:rPr lang="en-US" altLang="zh-CN" sz="800" dirty="0"/>
              <a:t>=1,Type=</a:t>
            </a:r>
            <a:r>
              <a:rPr lang="en-US" altLang="zh-CN" sz="800" dirty="0" err="1"/>
              <a:t>String,Description</a:t>
            </a:r>
            <a:r>
              <a:rPr lang="en-US" altLang="zh-CN" sz="800" dirty="0"/>
              <a:t>="Ancestral Allele"&gt;</a:t>
            </a:r>
            <a:br>
              <a:rPr lang="en-US" altLang="zh-CN" sz="800" dirty="0"/>
            </a:br>
            <a:r>
              <a:rPr lang="en-US" altLang="zh-CN" sz="800" dirty="0"/>
              <a:t>##INFO=&lt;ID=</a:t>
            </a:r>
            <a:r>
              <a:rPr lang="en-US" altLang="zh-CN" sz="800" dirty="0" err="1"/>
              <a:t>DB,Number</a:t>
            </a:r>
            <a:r>
              <a:rPr lang="en-US" altLang="zh-CN" sz="800" dirty="0"/>
              <a:t>=0,Type=</a:t>
            </a:r>
            <a:r>
              <a:rPr lang="en-US" altLang="zh-CN" sz="800" dirty="0" err="1"/>
              <a:t>Flag,Description</a:t>
            </a:r>
            <a:r>
              <a:rPr lang="en-US" altLang="zh-CN" sz="800" dirty="0"/>
              <a:t>="</a:t>
            </a:r>
            <a:r>
              <a:rPr lang="en-US" altLang="zh-CN" sz="800" dirty="0" err="1"/>
              <a:t>dbSNP</a:t>
            </a:r>
            <a:r>
              <a:rPr lang="en-US" altLang="zh-CN" sz="800" dirty="0"/>
              <a:t> membership, build 129"&gt;</a:t>
            </a:r>
            <a:br>
              <a:rPr lang="en-US" altLang="zh-CN" sz="800" dirty="0"/>
            </a:br>
            <a:r>
              <a:rPr lang="en-US" altLang="zh-CN" sz="800" dirty="0"/>
              <a:t>##INFO=&lt;ID=H2,Number=0,Type=</a:t>
            </a:r>
            <a:r>
              <a:rPr lang="en-US" altLang="zh-CN" sz="800" dirty="0" err="1"/>
              <a:t>Flag,Description</a:t>
            </a:r>
            <a:r>
              <a:rPr lang="en-US" altLang="zh-CN" sz="800" dirty="0"/>
              <a:t>="HapMap2 membership"&gt;</a:t>
            </a:r>
            <a:br>
              <a:rPr lang="en-US" altLang="zh-CN" sz="800" dirty="0"/>
            </a:br>
            <a:r>
              <a:rPr lang="en-US" altLang="zh-CN" sz="800" dirty="0"/>
              <a:t>##FILTER=&lt;ID=q10,Description="Quality below 10"&gt;</a:t>
            </a:r>
            <a:br>
              <a:rPr lang="en-US" altLang="zh-CN" sz="800" dirty="0"/>
            </a:br>
            <a:r>
              <a:rPr lang="en-US" altLang="zh-CN" sz="800" dirty="0"/>
              <a:t>##FILTER=&lt;ID=s50,Description="Less than 50% of samples have data"&gt;</a:t>
            </a:r>
            <a:br>
              <a:rPr lang="en-US" altLang="zh-CN" sz="800" dirty="0"/>
            </a:br>
            <a:r>
              <a:rPr lang="en-US" altLang="zh-CN" sz="800" dirty="0"/>
              <a:t>##FORMAT=&lt;ID=</a:t>
            </a:r>
            <a:r>
              <a:rPr lang="en-US" altLang="zh-CN" sz="800" dirty="0" err="1"/>
              <a:t>GT,Number</a:t>
            </a:r>
            <a:r>
              <a:rPr lang="en-US" altLang="zh-CN" sz="800" dirty="0"/>
              <a:t>=1,Type=</a:t>
            </a:r>
            <a:r>
              <a:rPr lang="en-US" altLang="zh-CN" sz="800" dirty="0" err="1"/>
              <a:t>String,Description</a:t>
            </a:r>
            <a:r>
              <a:rPr lang="en-US" altLang="zh-CN" sz="800" dirty="0"/>
              <a:t>="Genotype"&gt;</a:t>
            </a:r>
            <a:br>
              <a:rPr lang="en-US" altLang="zh-CN" sz="800" dirty="0"/>
            </a:br>
            <a:r>
              <a:rPr lang="en-US" altLang="zh-CN" sz="800" dirty="0"/>
              <a:t>##FORMAT=&lt;ID=</a:t>
            </a:r>
            <a:r>
              <a:rPr lang="en-US" altLang="zh-CN" sz="800" dirty="0" err="1"/>
              <a:t>GQ,Number</a:t>
            </a:r>
            <a:r>
              <a:rPr lang="en-US" altLang="zh-CN" sz="800" dirty="0"/>
              <a:t>=1,Type=</a:t>
            </a:r>
            <a:r>
              <a:rPr lang="en-US" altLang="zh-CN" sz="800" dirty="0" err="1"/>
              <a:t>Integer,Description</a:t>
            </a:r>
            <a:r>
              <a:rPr lang="en-US" altLang="zh-CN" sz="800" dirty="0"/>
              <a:t>="Genotype Quality"&gt;</a:t>
            </a:r>
            <a:br>
              <a:rPr lang="en-US" altLang="zh-CN" sz="800" dirty="0"/>
            </a:br>
            <a:r>
              <a:rPr lang="en-US" altLang="zh-CN" sz="800" dirty="0"/>
              <a:t>##FORMAT=&lt;ID=</a:t>
            </a:r>
            <a:r>
              <a:rPr lang="en-US" altLang="zh-CN" sz="800" dirty="0" err="1"/>
              <a:t>DP,Number</a:t>
            </a:r>
            <a:r>
              <a:rPr lang="en-US" altLang="zh-CN" sz="800" dirty="0"/>
              <a:t>=1,Type=</a:t>
            </a:r>
            <a:r>
              <a:rPr lang="en-US" altLang="zh-CN" sz="800" dirty="0" err="1"/>
              <a:t>Integer,Description</a:t>
            </a:r>
            <a:r>
              <a:rPr lang="en-US" altLang="zh-CN" sz="800" dirty="0"/>
              <a:t>="Read Depth"&gt;</a:t>
            </a:r>
            <a:br>
              <a:rPr lang="en-US" altLang="zh-CN" sz="800" dirty="0"/>
            </a:br>
            <a:r>
              <a:rPr lang="en-US" altLang="zh-CN" sz="800" dirty="0"/>
              <a:t>##FORMAT=&lt;ID=</a:t>
            </a:r>
            <a:r>
              <a:rPr lang="en-US" altLang="zh-CN" sz="800" dirty="0" err="1"/>
              <a:t>HQ,Number</a:t>
            </a:r>
            <a:r>
              <a:rPr lang="en-US" altLang="zh-CN" sz="800" dirty="0"/>
              <a:t>=2,Type=</a:t>
            </a:r>
            <a:r>
              <a:rPr lang="en-US" altLang="zh-CN" sz="800" dirty="0" err="1"/>
              <a:t>Integer,Description</a:t>
            </a:r>
            <a:r>
              <a:rPr lang="en-US" altLang="zh-CN" sz="800" dirty="0"/>
              <a:t>="Haplotype Quality"&gt;</a:t>
            </a:r>
            <a:br>
              <a:rPr lang="en-US" altLang="zh-CN" sz="800" dirty="0"/>
            </a:br>
            <a:r>
              <a:rPr lang="en-US" altLang="zh-CN" sz="800" dirty="0"/>
              <a:t>#CHROM POS ID REF ALT QUAL FILTER INFO FORMAT NA00001 NA00002 NA00003</a:t>
            </a:r>
            <a:br>
              <a:rPr lang="en-US" altLang="zh-CN" sz="800" dirty="0"/>
            </a:br>
            <a:r>
              <a:rPr lang="en-US" altLang="zh-CN" sz="800" dirty="0"/>
              <a:t>20 14370 rs6054257 G A 29 PASS NS=3;DP=14;AF=0.5;DB;H2 GT:GQ:DP:HQ 0|0:48:1:51,51 1|0:48:8:51,51 1/1:43:5:.,.</a:t>
            </a:r>
            <a:br>
              <a:rPr lang="en-US" altLang="zh-CN" sz="800" dirty="0"/>
            </a:br>
            <a:r>
              <a:rPr lang="en-US" altLang="zh-CN" sz="800" dirty="0"/>
              <a:t>20 17330 . T A 3 q10 NS=3;DP=11;AF=0.017 GT:GQ:DP:HQ 0|0:49:3:58,50 0|1:3:5:65,3 0/0:41:3</a:t>
            </a:r>
            <a:br>
              <a:rPr lang="en-US" altLang="zh-CN" sz="800" dirty="0"/>
            </a:br>
            <a:r>
              <a:rPr lang="en-US" altLang="zh-CN" sz="800" dirty="0"/>
              <a:t>20 1110696 rs6040355 A G,T 67 PASS NS=2;DP=10;AF=0.333,0.667;AA=T;DB GT:GQ:DP:HQ 1|2:21:6:23,27 2|1:2:0:18,2 2/2:35:4</a:t>
            </a:r>
            <a:br>
              <a:rPr lang="en-US" altLang="zh-CN" sz="800" dirty="0"/>
            </a:br>
            <a:r>
              <a:rPr lang="en-US" altLang="zh-CN" sz="800" dirty="0"/>
              <a:t>20 1230237 . T . 47 PASS NS=3;DP=13;AA=T GT:GQ:DP:HQ 0|0:54:7:56,60 0|0:48:4:51,51 0/0:61:2</a:t>
            </a:r>
            <a:br>
              <a:rPr lang="en-US" altLang="zh-CN" sz="800" dirty="0"/>
            </a:br>
            <a:r>
              <a:rPr lang="en-US" altLang="zh-CN" sz="800" dirty="0"/>
              <a:t>20 1234567 microsat1 GTC G,GTCT 50 PASS NS=3;DP=9;AA=G GT:GQ:DP 0/1:35:4 0/2:17:2 1/1:40:3</a:t>
            </a:r>
            <a:endParaRPr lang="zh-CN" altLang="en-US" sz="800" dirty="0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485775" y="4419600"/>
            <a:ext cx="4271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dirty="0" smtClean="0"/>
              <a:t>Sequence variants in </a:t>
            </a:r>
            <a:r>
              <a:rPr lang="en-US" altLang="zh-TW" b="1" u="sng" dirty="0" smtClean="0">
                <a:solidFill>
                  <a:srgbClr val="FF0000"/>
                </a:solidFill>
              </a:rPr>
              <a:t>ANNOVAR </a:t>
            </a:r>
            <a:r>
              <a:rPr lang="en-US" altLang="zh-TW" dirty="0" smtClean="0"/>
              <a:t>format</a:t>
            </a:r>
            <a:endParaRPr lang="zh-TW" altLang="en-US" dirty="0"/>
          </a:p>
        </p:txBody>
      </p:sp>
      <p:pic>
        <p:nvPicPr>
          <p:cNvPr id="1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72025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531325"/>
              </p:ext>
            </p:extLst>
          </p:nvPr>
        </p:nvGraphicFramePr>
        <p:xfrm>
          <a:off x="752423" y="4874760"/>
          <a:ext cx="4276777" cy="1171831"/>
        </p:xfrm>
        <a:graphic>
          <a:graphicData uri="http://schemas.openxmlformats.org/drawingml/2006/table">
            <a:tbl>
              <a:tblPr/>
              <a:tblGrid>
                <a:gridCol w="302868"/>
                <a:gridCol w="735109"/>
                <a:gridCol w="1029000"/>
                <a:gridCol w="685800"/>
                <a:gridCol w="685800"/>
                <a:gridCol w="838200"/>
              </a:tblGrid>
              <a:tr h="225272"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effectLst/>
                          <a:latin typeface="Verdana"/>
                        </a:rPr>
                        <a:t>Chr</a:t>
                      </a:r>
                      <a:endParaRPr lang="en-US" sz="900" dirty="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effectLst/>
                          <a:latin typeface="Verdana"/>
                        </a:rPr>
                        <a:t>Start</a:t>
                      </a:r>
                      <a:endParaRPr lang="en-US" sz="90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effectLst/>
                          <a:latin typeface="Verdana"/>
                        </a:rPr>
                        <a:t>End</a:t>
                      </a:r>
                      <a:endParaRPr lang="en-US" sz="90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effectLst/>
                          <a:latin typeface="Verdana"/>
                        </a:rPr>
                        <a:t>Ref</a:t>
                      </a:r>
                      <a:endParaRPr lang="en-US" sz="90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kern="1200" dirty="0" err="1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Obs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Comments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161003087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161003087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Verdana"/>
                        </a:rPr>
                        <a:t>C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Verdana"/>
                        </a:rPr>
                        <a:t>T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effectLst/>
                          <a:latin typeface="Verdana"/>
                        </a:rPr>
                        <a:t>a</a:t>
                      </a:r>
                      <a:endParaRPr lang="en-US" sz="900" dirty="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7296"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>
                          <a:effectLst/>
                          <a:latin typeface="Verdana"/>
                        </a:rPr>
                        <a:t>84647761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84647761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Verdana"/>
                        </a:rPr>
                        <a:t>C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Verdana"/>
                        </a:rPr>
                        <a:t>T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effectLst/>
                          <a:latin typeface="Verdana"/>
                        </a:rPr>
                        <a:t>b</a:t>
                      </a:r>
                      <a:endParaRPr lang="en-US" sz="900" dirty="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13133880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13133881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Verdana"/>
                        </a:rPr>
                        <a:t>TC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effectLst/>
                          <a:latin typeface="Verdana"/>
                        </a:rPr>
                        <a:t>v</a:t>
                      </a:r>
                      <a:endParaRPr lang="en-US" altLang="zh-CN" sz="900" dirty="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11326183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11326183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Verdana"/>
                        </a:rPr>
                        <a:t>AT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effectLst/>
                          <a:latin typeface="Verdana"/>
                        </a:rPr>
                        <a:t>f</a:t>
                      </a:r>
                      <a:endParaRPr lang="en-US" sz="900" dirty="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047"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105293754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>
                          <a:effectLst/>
                          <a:latin typeface="Verdana"/>
                        </a:rPr>
                        <a:t>105293754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Verdana"/>
                        </a:rPr>
                        <a:t>A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Verdana"/>
                        </a:rPr>
                        <a:t>ATAAA</a:t>
                      </a: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effectLst/>
                          <a:latin typeface="Verdana"/>
                        </a:rPr>
                        <a:t>d</a:t>
                      </a:r>
                      <a:endParaRPr lang="en-US" sz="900" dirty="0">
                        <a:effectLst/>
                        <a:latin typeface="Verdana"/>
                      </a:endParaRPr>
                    </a:p>
                  </a:txBody>
                  <a:tcPr marL="11911" marR="11911" marT="5956" marB="59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2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 </a:t>
            </a:r>
          </a:p>
        </p:txBody>
      </p:sp>
      <p:sp>
        <p:nvSpPr>
          <p:cNvPr id="12378" name="TextBox 6"/>
          <p:cNvSpPr txBox="1">
            <a:spLocks noChangeArrowheads="1"/>
          </p:cNvSpPr>
          <p:nvPr/>
        </p:nvSpPr>
        <p:spPr bwMode="auto">
          <a:xfrm>
            <a:off x="411207" y="304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TW" sz="2400" b="1" dirty="0">
                <a:latin typeface="+mj-lt"/>
                <a:ea typeface="宋体" pitchFamily="2" charset="-122"/>
                <a:cs typeface="Times New Roman" pitchFamily="18" charset="0"/>
              </a:rPr>
              <a:t>Main inputs of </a:t>
            </a:r>
            <a:r>
              <a:rPr lang="en-US" altLang="zh-TW" sz="2400" b="1" dirty="0" err="1" smtClean="0">
                <a:latin typeface="+mj-lt"/>
                <a:ea typeface="宋体" pitchFamily="2" charset="-122"/>
                <a:cs typeface="Times New Roman" pitchFamily="18" charset="0"/>
              </a:rPr>
              <a:t>KGGSeq</a:t>
            </a:r>
            <a:endParaRPr lang="zh-TW" altLang="en-US" sz="2400" b="1" dirty="0">
              <a:latin typeface="+mj-lt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2858" name="TextBox 6"/>
          <p:cNvSpPr txBox="1">
            <a:spLocks noChangeArrowheads="1"/>
          </p:cNvSpPr>
          <p:nvPr/>
        </p:nvSpPr>
        <p:spPr bwMode="auto">
          <a:xfrm>
            <a:off x="485775" y="914400"/>
            <a:ext cx="4378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dirty="0" smtClean="0"/>
              <a:t>Sequence variants in </a:t>
            </a:r>
            <a:r>
              <a:rPr lang="en-US" altLang="zh-TW" b="1" u="sng" dirty="0" err="1" smtClean="0">
                <a:solidFill>
                  <a:srgbClr val="FF0000"/>
                </a:solidFill>
              </a:rPr>
              <a:t>Pseq</a:t>
            </a:r>
            <a:r>
              <a:rPr lang="en-US" altLang="zh-TW" dirty="0" smtClean="0"/>
              <a:t> output format</a:t>
            </a:r>
            <a:endParaRPr lang="zh-TW" altLang="en-US" dirty="0"/>
          </a:p>
        </p:txBody>
      </p:sp>
      <p:pic>
        <p:nvPicPr>
          <p:cNvPr id="3286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66825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6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9025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5300" y="1314271"/>
            <a:ext cx="803910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000" b="1" dirty="0"/>
              <a:t>VAR REF SAMPLES FILTER VMETA CONMETA ALT MAF HWE MINA MINU OBSA OBSU REFA HETA HOMA REFU HETU HOMU P OR PDOM ORDOM PREC ORREC</a:t>
            </a:r>
            <a:r>
              <a:rPr lang="en-US" altLang="zh-CN" sz="1000" dirty="0"/>
              <a:t>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chr1:1105366:rs111751804 </a:t>
            </a:r>
            <a:r>
              <a:rPr lang="en-US" altLang="zh-CN" sz="1000" dirty="0"/>
              <a:t>T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AA=T;BN=132;GP=1:1115503 . C 0.0286885 1 4 3 57 65 53 4 0 62 3 0 0.708391 1.53939 0.704253 1.55975 1 1.13913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chr1:1105411:rs114390380 </a:t>
            </a:r>
            <a:r>
              <a:rPr lang="en-US" altLang="zh-CN" sz="1000" dirty="0"/>
              <a:t>G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AA=G;BN=132;GP=1:1115548 . A 0.0127119 1 1 2 53 65 52 1 0 63 2 0 1 0.609524 1 0.605769 1 1.2243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chr1:1108138:rs61733845 </a:t>
            </a:r>
            <a:r>
              <a:rPr lang="en-US" altLang="zh-CN" sz="1000" dirty="0"/>
              <a:t>C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</a:t>
            </a:r>
            <a:r>
              <a:rPr lang="en-US" altLang="zh-CN" sz="1000" dirty="0" err="1"/>
              <a:t>c;BN</a:t>
            </a:r>
            <a:r>
              <a:rPr lang="en-US" altLang="zh-CN" sz="1000" dirty="0"/>
              <a:t>=129;GP=1:1118275 . T 0.036 1 3 6 61 64 58 3 0 58 6 0 0.50094 0.512605 0.492564 0.5 1 1.04878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chr1:1110240:rs116321663 </a:t>
            </a:r>
            <a:r>
              <a:rPr lang="en-US" altLang="zh-CN" sz="1000" dirty="0"/>
              <a:t>T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AA=T;BN=132;GP=1:1120377 . A 0.00645161 1 1 1 89 66 88 1 0 65 1 0 1 0.740113 1 0.738636 1 0.743017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chr1:1110294:rs1320571 </a:t>
            </a:r>
            <a:r>
              <a:rPr lang="en-US" altLang="zh-CN" sz="1000" dirty="0"/>
              <a:t>G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AA=A;BN=88;GP=1:1120431;HM2;HM3 . A 0.0387324 1 6 5 77 65 71 6 0 60 5 0 1 1.01351 1 1.01408 1 0.845161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chr1:3537996:rs2760321 </a:t>
            </a:r>
            <a:r>
              <a:rPr lang="en-US" altLang="zh-CN" sz="1000" dirty="0"/>
              <a:t>T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AA=C;BN=100;GP=1:3548136;HM2;HM3 . C 0.845588 1 18 24 73 63 1 16 56 2 20 41 0.133643 1.6732 0.596225 2.36066 0.1829 1.76758 </a:t>
            </a:r>
            <a:endParaRPr lang="zh-CN" altLang="en-US" sz="1000" dirty="0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457200" y="3974068"/>
            <a:ext cx="4908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u="sng" dirty="0">
                <a:solidFill>
                  <a:srgbClr val="FF0000"/>
                </a:solidFill>
              </a:rPr>
              <a:t>VAAST</a:t>
            </a:r>
            <a:r>
              <a:rPr lang="en-US" altLang="zh-TW" dirty="0"/>
              <a:t> gene-based association </a:t>
            </a:r>
            <a:r>
              <a:rPr lang="en-US" altLang="zh-TW" dirty="0" smtClean="0"/>
              <a:t>output format </a:t>
            </a:r>
            <a:endParaRPr lang="zh-TW" altLang="en-US" dirty="0"/>
          </a:p>
        </p:txBody>
      </p:sp>
      <p:pic>
        <p:nvPicPr>
          <p:cNvPr id="1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43400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3875" y="4391561"/>
            <a:ext cx="73533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000" b="1" dirty="0"/>
              <a:t>RANK	Gene	p-value	Score	Variants1	</a:t>
            </a:r>
            <a:endParaRPr lang="en-US" altLang="zh-CN" sz="1000" b="1" dirty="0" smtClean="0"/>
          </a:p>
          <a:p>
            <a:r>
              <a:rPr lang="en-US" altLang="zh-CN" sz="1000" dirty="0" smtClean="0"/>
              <a:t>TEKT4</a:t>
            </a:r>
            <a:r>
              <a:rPr lang="en-US" altLang="zh-CN" sz="1000" dirty="0"/>
              <a:t>	2.84070221452526e-12	47.62418618	chr2:94906054;47.62;T-&gt;A;M-&gt;K;0,82	</a:t>
            </a:r>
            <a:endParaRPr lang="en-US" altLang="zh-CN" sz="1000" dirty="0" smtClean="0"/>
          </a:p>
          <a:p>
            <a:r>
              <a:rPr lang="en-US" altLang="zh-CN" sz="1000" dirty="0" smtClean="0"/>
              <a:t>HLA-C_DUP_02</a:t>
            </a:r>
            <a:r>
              <a:rPr lang="en-US" altLang="zh-CN" sz="1000" dirty="0"/>
              <a:t>	2.84070221452526e-12	42.05922817	chr6:31345752;42.06;T-&gt;C;T-&gt;A;0,123	</a:t>
            </a:r>
            <a:endParaRPr lang="en-US" altLang="zh-CN" sz="1000" dirty="0" smtClean="0"/>
          </a:p>
          <a:p>
            <a:r>
              <a:rPr lang="en-US" altLang="zh-CN" sz="1000" dirty="0" smtClean="0"/>
              <a:t>USP6</a:t>
            </a:r>
            <a:r>
              <a:rPr lang="en-US" altLang="zh-CN" sz="1000" dirty="0"/>
              <a:t>	2.84070221452526e-12	41.80136081	chr17:4977987;41.80;G-&gt;A;V-&gt;I;0,84	</a:t>
            </a:r>
            <a:endParaRPr lang="en-US" altLang="zh-CN" sz="1000" dirty="0" smtClean="0"/>
          </a:p>
          <a:p>
            <a:r>
              <a:rPr lang="en-US" altLang="zh-CN" sz="1000" dirty="0" smtClean="0"/>
              <a:t>HRNR</a:t>
            </a:r>
            <a:r>
              <a:rPr lang="en-US" altLang="zh-CN" sz="1000" dirty="0"/>
              <a:t>	2.84070221452526e-12	38.67640424	chr1:150452457;38.68;C-&gt;T;G-&gt;S;0,106	</a:t>
            </a:r>
            <a:endParaRPr lang="en-US" altLang="zh-CN" sz="1000" dirty="0" smtClean="0"/>
          </a:p>
          <a:p>
            <a:r>
              <a:rPr lang="en-US" altLang="zh-CN" sz="1000" dirty="0" smtClean="0"/>
              <a:t>SIGLEC10</a:t>
            </a:r>
            <a:r>
              <a:rPr lang="en-US" altLang="zh-CN" sz="1000" dirty="0"/>
              <a:t>	2.84070221452526e-12	38.27357881	chr19:56611924;38.27;C-&gt;T;E-&gt;K;0,77	</a:t>
            </a:r>
            <a:endParaRPr lang="en-US" altLang="zh-CN" sz="1000" dirty="0" smtClean="0"/>
          </a:p>
          <a:p>
            <a:r>
              <a:rPr lang="en-US" altLang="zh-CN" sz="1000" dirty="0" smtClean="0"/>
              <a:t>FRG2C</a:t>
            </a:r>
            <a:r>
              <a:rPr lang="en-US" altLang="zh-CN" sz="1000" dirty="0"/>
              <a:t>	2.84070221452526e-12	37.42468630	chr3:75796666;37.42;C-&gt;G;S-&gt;*;0,68	</a:t>
            </a:r>
            <a:endParaRPr lang="en-US" altLang="zh-CN" sz="1000" dirty="0" smtClean="0"/>
          </a:p>
          <a:p>
            <a:r>
              <a:rPr lang="en-US" altLang="zh-CN" sz="1000" dirty="0" smtClean="0"/>
              <a:t>KIAA1467</a:t>
            </a:r>
            <a:r>
              <a:rPr lang="en-US" altLang="zh-CN" sz="1000" dirty="0"/>
              <a:t>	2.84070221452526e-12	35.79258874	chr12:13100123;35.79;A-&gt;G;S-&gt;G;0,7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722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 </a:t>
            </a:r>
          </a:p>
        </p:txBody>
      </p:sp>
      <p:sp>
        <p:nvSpPr>
          <p:cNvPr id="12378" name="TextBox 6"/>
          <p:cNvSpPr txBox="1">
            <a:spLocks noChangeArrowheads="1"/>
          </p:cNvSpPr>
          <p:nvPr/>
        </p:nvSpPr>
        <p:spPr bwMode="auto">
          <a:xfrm>
            <a:off x="411207" y="304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TW" sz="2400" b="1" dirty="0">
                <a:latin typeface="+mj-lt"/>
                <a:ea typeface="宋体" pitchFamily="2" charset="-122"/>
                <a:cs typeface="Times New Roman" pitchFamily="18" charset="0"/>
              </a:rPr>
              <a:t>Main inputs of </a:t>
            </a:r>
            <a:r>
              <a:rPr lang="en-US" altLang="zh-TW" sz="2400" b="1" dirty="0" err="1" smtClean="0">
                <a:latin typeface="+mj-lt"/>
                <a:ea typeface="宋体" pitchFamily="2" charset="-122"/>
                <a:cs typeface="Times New Roman" pitchFamily="18" charset="0"/>
              </a:rPr>
              <a:t>KGGSeq</a:t>
            </a:r>
            <a:endParaRPr lang="zh-TW" altLang="en-US" sz="2400" b="1" dirty="0">
              <a:latin typeface="+mj-lt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2858" name="TextBox 6"/>
          <p:cNvSpPr txBox="1">
            <a:spLocks noChangeArrowheads="1"/>
          </p:cNvSpPr>
          <p:nvPr/>
        </p:nvSpPr>
        <p:spPr bwMode="auto">
          <a:xfrm>
            <a:off x="485774" y="914400"/>
            <a:ext cx="5534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dirty="0" smtClean="0"/>
              <a:t>Linkage pedigree information (optional)</a:t>
            </a:r>
            <a:endParaRPr lang="zh-TW" altLang="en-US" dirty="0"/>
          </a:p>
        </p:txBody>
      </p:sp>
      <p:sp>
        <p:nvSpPr>
          <p:cNvPr id="32859" name="TextBox 7"/>
          <p:cNvSpPr txBox="1">
            <a:spLocks noChangeArrowheads="1"/>
          </p:cNvSpPr>
          <p:nvPr/>
        </p:nvSpPr>
        <p:spPr bwMode="auto">
          <a:xfrm>
            <a:off x="523875" y="5030788"/>
            <a:ext cx="3173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dirty="0"/>
              <a:t>Candidate gene list (optional)</a:t>
            </a:r>
            <a:endParaRPr lang="zh-TW" altLang="en-US" dirty="0"/>
          </a:p>
        </p:txBody>
      </p:sp>
      <p:pic>
        <p:nvPicPr>
          <p:cNvPr id="3286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66825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6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76800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10000" y="5030788"/>
            <a:ext cx="1676400" cy="1292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da-DK" altLang="zh-TW" sz="1300" dirty="0">
                <a:ea typeface="宋体" pitchFamily="2" charset="-122"/>
              </a:rPr>
              <a:t>Gene_Symbol</a:t>
            </a:r>
          </a:p>
          <a:p>
            <a:pPr algn="ctr">
              <a:defRPr/>
            </a:pPr>
            <a:r>
              <a:rPr lang="da-DK" altLang="zh-TW" sz="1300" dirty="0">
                <a:ea typeface="宋体" pitchFamily="2" charset="-122"/>
              </a:rPr>
              <a:t>IL23R</a:t>
            </a:r>
          </a:p>
          <a:p>
            <a:pPr algn="ctr">
              <a:defRPr/>
            </a:pPr>
            <a:r>
              <a:rPr lang="da-DK" altLang="zh-TW" sz="1300" dirty="0">
                <a:ea typeface="宋体" pitchFamily="2" charset="-122"/>
              </a:rPr>
              <a:t>NKX2-3</a:t>
            </a:r>
          </a:p>
          <a:p>
            <a:pPr algn="ctr">
              <a:defRPr/>
            </a:pPr>
            <a:r>
              <a:rPr lang="da-DK" altLang="zh-TW" sz="1300" dirty="0">
                <a:ea typeface="宋体" pitchFamily="2" charset="-122"/>
              </a:rPr>
              <a:t>TNFSF15</a:t>
            </a:r>
          </a:p>
          <a:p>
            <a:pPr algn="ctr">
              <a:defRPr/>
            </a:pPr>
            <a:r>
              <a:rPr lang="da-DK" altLang="zh-TW" sz="1300" dirty="0">
                <a:ea typeface="宋体" pitchFamily="2" charset="-122"/>
              </a:rPr>
              <a:t>SAG</a:t>
            </a:r>
          </a:p>
          <a:p>
            <a:pPr algn="ctr">
              <a:defRPr/>
            </a:pPr>
            <a:r>
              <a:rPr lang="da-DK" altLang="zh-TW" sz="1300" dirty="0">
                <a:ea typeface="宋体" pitchFamily="2" charset="-122"/>
              </a:rPr>
              <a:t>..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300" y="1323975"/>
            <a:ext cx="7353300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altLang="zh-CN" sz="1000" dirty="0"/>
              <a:t>1 Y 0 0 1 1</a:t>
            </a:r>
          </a:p>
          <a:p>
            <a:r>
              <a:rPr lang="pt-BR" altLang="zh-CN" sz="1000" dirty="0"/>
              <a:t>1 Z 0 0 2 1</a:t>
            </a:r>
          </a:p>
          <a:p>
            <a:r>
              <a:rPr lang="pt-BR" altLang="zh-CN" sz="1000" dirty="0"/>
              <a:t>1 X Y Z 1 2</a:t>
            </a:r>
            <a:r>
              <a:rPr lang="pt-BR" altLang="zh-CN" sz="1000" dirty="0" smtClean="0"/>
              <a:t/>
            </a:r>
            <a:br>
              <a:rPr lang="pt-BR" altLang="zh-CN" sz="1000" dirty="0" smtClean="0"/>
            </a:br>
            <a:r>
              <a:rPr lang="en-US" altLang="zh-CN" sz="1000" dirty="0"/>
              <a:t>Pedigree Name</a:t>
            </a:r>
          </a:p>
          <a:p>
            <a:r>
              <a:rPr lang="en-US" altLang="zh-CN" sz="1000" dirty="0"/>
              <a:t>A unique alphanumeric identifier for this individual's family. Unrelated individuals should not share a pedigree name.</a:t>
            </a:r>
          </a:p>
          <a:p>
            <a:endParaRPr lang="en-US" altLang="zh-CN" sz="1000" dirty="0"/>
          </a:p>
          <a:p>
            <a:r>
              <a:rPr lang="en-US" altLang="zh-CN" sz="1000" dirty="0"/>
              <a:t>Individual ID</a:t>
            </a:r>
          </a:p>
          <a:p>
            <a:r>
              <a:rPr lang="en-US" altLang="zh-CN" sz="1000" dirty="0"/>
              <a:t>An alphanumeric identifier for this individual. Should be unique within his family (see above).</a:t>
            </a:r>
          </a:p>
          <a:p>
            <a:endParaRPr lang="en-US" altLang="zh-CN" sz="1000" dirty="0"/>
          </a:p>
          <a:p>
            <a:r>
              <a:rPr lang="en-US" altLang="zh-CN" sz="1000" dirty="0"/>
              <a:t>Father's ID</a:t>
            </a:r>
          </a:p>
          <a:p>
            <a:r>
              <a:rPr lang="en-US" altLang="zh-CN" sz="1000" dirty="0"/>
              <a:t>Identifier corresponding to father's individual ID or "0" if unknown father. Note</a:t>
            </a:r>
          </a:p>
          <a:p>
            <a:r>
              <a:rPr lang="en-US" altLang="zh-CN" sz="1000" dirty="0"/>
              <a:t>that if a father ID is specified, the father must also appear in the file.</a:t>
            </a:r>
          </a:p>
          <a:p>
            <a:endParaRPr lang="en-US" altLang="zh-CN" sz="1000" dirty="0"/>
          </a:p>
          <a:p>
            <a:r>
              <a:rPr lang="en-US" altLang="zh-CN" sz="1000" dirty="0"/>
              <a:t>Mother's ID</a:t>
            </a:r>
          </a:p>
          <a:p>
            <a:r>
              <a:rPr lang="en-US" altLang="zh-CN" sz="1000" dirty="0"/>
              <a:t>Identifier corresponding to mother's individual ID or "0" if unknown mother Note that if a mother ID is specified, the mother must also appear in the file.</a:t>
            </a:r>
          </a:p>
          <a:p>
            <a:endParaRPr lang="en-US" altLang="zh-CN" sz="1000" dirty="0"/>
          </a:p>
          <a:p>
            <a:r>
              <a:rPr lang="en-US" altLang="zh-CN" sz="1000" dirty="0"/>
              <a:t>Sex</a:t>
            </a:r>
          </a:p>
          <a:p>
            <a:r>
              <a:rPr lang="en-US" altLang="zh-CN" sz="1000" dirty="0"/>
              <a:t>Individual's gender (1=MALE, 2=FEMALE).</a:t>
            </a:r>
          </a:p>
          <a:p>
            <a:endParaRPr lang="en-US" altLang="zh-CN" sz="1000" dirty="0"/>
          </a:p>
          <a:p>
            <a:r>
              <a:rPr lang="en-US" altLang="zh-CN" sz="1000" dirty="0"/>
              <a:t>Affection status</a:t>
            </a:r>
          </a:p>
          <a:p>
            <a:r>
              <a:rPr lang="en-US" altLang="zh-CN" sz="1000" dirty="0"/>
              <a:t>Affection status to be used for association tests (0=UNKNOWN, 1=UNAFFECTED,2=AFFECTED).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0076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 </a:t>
            </a:r>
          </a:p>
        </p:txBody>
      </p:sp>
      <p:sp>
        <p:nvSpPr>
          <p:cNvPr id="12378" name="TextBox 6"/>
          <p:cNvSpPr txBox="1">
            <a:spLocks noChangeArrowheads="1"/>
          </p:cNvSpPr>
          <p:nvPr/>
        </p:nvSpPr>
        <p:spPr bwMode="auto">
          <a:xfrm>
            <a:off x="411206" y="304800"/>
            <a:ext cx="4103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TW" sz="2400" b="1" dirty="0">
                <a:latin typeface="+mj-lt"/>
                <a:ea typeface="宋体" pitchFamily="2" charset="-122"/>
                <a:cs typeface="Times New Roman" pitchFamily="18" charset="0"/>
              </a:rPr>
              <a:t>Main </a:t>
            </a:r>
            <a:r>
              <a:rPr lang="en-US" altLang="zh-TW" sz="2400" b="1" dirty="0" smtClean="0">
                <a:latin typeface="+mj-lt"/>
                <a:ea typeface="宋体" pitchFamily="2" charset="-122"/>
                <a:cs typeface="Times New Roman" pitchFamily="18" charset="0"/>
              </a:rPr>
              <a:t>outputs </a:t>
            </a:r>
            <a:r>
              <a:rPr lang="en-US" altLang="zh-TW" sz="2400" b="1" dirty="0">
                <a:latin typeface="+mj-lt"/>
                <a:ea typeface="宋体" pitchFamily="2" charset="-122"/>
                <a:cs typeface="Times New Roman" pitchFamily="18" charset="0"/>
              </a:rPr>
              <a:t>of </a:t>
            </a:r>
            <a:r>
              <a:rPr lang="en-US" altLang="zh-TW" sz="2400" b="1" dirty="0" err="1" smtClean="0">
                <a:latin typeface="+mj-lt"/>
                <a:ea typeface="宋体" pitchFamily="2" charset="-122"/>
                <a:cs typeface="Times New Roman" pitchFamily="18" charset="0"/>
              </a:rPr>
              <a:t>KGGSeq</a:t>
            </a:r>
            <a:endParaRPr lang="zh-TW" altLang="en-US" sz="2400" b="1" dirty="0">
              <a:latin typeface="+mj-lt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2858" name="TextBox 6"/>
          <p:cNvSpPr txBox="1">
            <a:spLocks noChangeArrowheads="1"/>
          </p:cNvSpPr>
          <p:nvPr/>
        </p:nvSpPr>
        <p:spPr bwMode="auto">
          <a:xfrm>
            <a:off x="485775" y="914400"/>
            <a:ext cx="4378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dirty="0" smtClean="0"/>
              <a:t>Sequence variants in </a:t>
            </a:r>
            <a:r>
              <a:rPr lang="en-US" altLang="zh-TW" b="1" u="sng" dirty="0" err="1" smtClean="0">
                <a:solidFill>
                  <a:srgbClr val="FF0000"/>
                </a:solidFill>
              </a:rPr>
              <a:t>Pseq</a:t>
            </a:r>
            <a:r>
              <a:rPr lang="en-US" altLang="zh-TW" dirty="0" smtClean="0"/>
              <a:t> output format</a:t>
            </a:r>
            <a:endParaRPr lang="zh-TW" altLang="en-US" dirty="0"/>
          </a:p>
        </p:txBody>
      </p:sp>
      <p:pic>
        <p:nvPicPr>
          <p:cNvPr id="3286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66825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6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9025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5300" y="1314271"/>
            <a:ext cx="803910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000" b="1" dirty="0"/>
              <a:t>VAR REF SAMPLES FILTER VMETA CONMETA ALT MAF HWE MINA MINU OBSA OBSU REFA HETA HOMA REFU HETU HOMU P OR PDOM ORDOM PREC ORREC</a:t>
            </a:r>
            <a:r>
              <a:rPr lang="en-US" altLang="zh-CN" sz="1000" dirty="0"/>
              <a:t>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chr1:1105366:rs111751804 </a:t>
            </a:r>
            <a:r>
              <a:rPr lang="en-US" altLang="zh-CN" sz="1000" dirty="0"/>
              <a:t>T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AA=T;BN=132;GP=1:1115503 . C 0.0286885 1 4 3 57 65 53 4 0 62 3 0 0.708391 1.53939 0.704253 1.55975 1 1.13913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chr1:1105411:rs114390380 </a:t>
            </a:r>
            <a:r>
              <a:rPr lang="en-US" altLang="zh-CN" sz="1000" dirty="0"/>
              <a:t>G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AA=G;BN=132;GP=1:1115548 . A 0.0127119 1 1 2 53 65 52 1 0 63 2 0 1 0.609524 1 0.605769 1 1.2243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chr1:1108138:rs61733845 </a:t>
            </a:r>
            <a:r>
              <a:rPr lang="en-US" altLang="zh-CN" sz="1000" dirty="0"/>
              <a:t>C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</a:t>
            </a:r>
            <a:r>
              <a:rPr lang="en-US" altLang="zh-CN" sz="1000" dirty="0" err="1"/>
              <a:t>c;BN</a:t>
            </a:r>
            <a:r>
              <a:rPr lang="en-US" altLang="zh-CN" sz="1000" dirty="0"/>
              <a:t>=129;GP=1:1118275 . T 0.036 1 3 6 61 64 58 3 0 58 6 0 0.50094 0.512605 0.492564 0.5 1 1.04878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chr1:1110240:rs116321663 </a:t>
            </a:r>
            <a:r>
              <a:rPr lang="en-US" altLang="zh-CN" sz="1000" dirty="0"/>
              <a:t>T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AA=T;BN=132;GP=1:1120377 . A 0.00645161 1 1 1 89 66 88 1 0 65 1 0 1 0.740113 1 0.738636 1 0.743017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chr1:1110294:rs1320571 </a:t>
            </a:r>
            <a:r>
              <a:rPr lang="en-US" altLang="zh-CN" sz="1000" dirty="0"/>
              <a:t>G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AA=A;BN=88;GP=1:1120431;HM2;HM3 . A 0.0387324 1 6 5 77 65 71 6 0 60 5 0 1 1.01351 1 1.01408 1 0.845161 </a:t>
            </a:r>
            <a:r>
              <a:rPr lang="en-US" altLang="zh-CN" sz="1000" dirty="0" smtClean="0"/>
              <a:t/>
            </a:r>
            <a:br>
              <a:rPr lang="en-US" altLang="zh-CN" sz="1000" dirty="0" smtClean="0"/>
            </a:br>
            <a:r>
              <a:rPr lang="en-US" altLang="zh-CN" sz="1000" dirty="0" smtClean="0"/>
              <a:t>chr1:3537996:rs2760321 </a:t>
            </a:r>
            <a:r>
              <a:rPr lang="en-US" altLang="zh-CN" sz="1000" dirty="0"/>
              <a:t>T CEU TSI PASS </a:t>
            </a:r>
            <a:r>
              <a:rPr lang="en-US" altLang="zh-CN" sz="1000" dirty="0" err="1"/>
              <a:t>PASS</a:t>
            </a:r>
            <a:r>
              <a:rPr lang="en-US" altLang="zh-CN" sz="1000" dirty="0"/>
              <a:t> AA=C;BN=100;GP=1:3548136;HM2;HM3 . C 0.845588 1 18 24 73 63 1 16 56 2 20 41 0.133643 1.6732 0.596225 2.36066 0.1829 1.76758 </a:t>
            </a:r>
            <a:endParaRPr lang="zh-CN" altLang="en-US" sz="1000" dirty="0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457200" y="3974068"/>
            <a:ext cx="4908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TW" u="sng" dirty="0">
                <a:solidFill>
                  <a:srgbClr val="FF0000"/>
                </a:solidFill>
              </a:rPr>
              <a:t>VAAST</a:t>
            </a:r>
            <a:r>
              <a:rPr lang="en-US" altLang="zh-TW" dirty="0"/>
              <a:t> gene-based association </a:t>
            </a:r>
            <a:r>
              <a:rPr lang="en-US" altLang="zh-TW" dirty="0" smtClean="0"/>
              <a:t>output format </a:t>
            </a:r>
            <a:endParaRPr lang="zh-TW" altLang="en-US" dirty="0"/>
          </a:p>
        </p:txBody>
      </p:sp>
      <p:pic>
        <p:nvPicPr>
          <p:cNvPr id="1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43400"/>
            <a:ext cx="914400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3875" y="4391561"/>
            <a:ext cx="73533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000" b="1" dirty="0"/>
              <a:t>RANK	Gene	p-value	Score	Variants1	</a:t>
            </a:r>
            <a:endParaRPr lang="en-US" altLang="zh-CN" sz="1000" b="1" dirty="0" smtClean="0"/>
          </a:p>
          <a:p>
            <a:r>
              <a:rPr lang="en-US" altLang="zh-CN" sz="1000" dirty="0" smtClean="0"/>
              <a:t>TEKT4</a:t>
            </a:r>
            <a:r>
              <a:rPr lang="en-US" altLang="zh-CN" sz="1000" dirty="0"/>
              <a:t>	2.84070221452526e-12	47.62418618	chr2:94906054;47.62;T-&gt;A;M-&gt;K;0,82	</a:t>
            </a:r>
            <a:endParaRPr lang="en-US" altLang="zh-CN" sz="1000" dirty="0" smtClean="0"/>
          </a:p>
          <a:p>
            <a:r>
              <a:rPr lang="en-US" altLang="zh-CN" sz="1000" dirty="0" smtClean="0"/>
              <a:t>HLA-C_DUP_02</a:t>
            </a:r>
            <a:r>
              <a:rPr lang="en-US" altLang="zh-CN" sz="1000" dirty="0"/>
              <a:t>	2.84070221452526e-12	42.05922817	chr6:31345752;42.06;T-&gt;C;T-&gt;A;0,123	</a:t>
            </a:r>
            <a:endParaRPr lang="en-US" altLang="zh-CN" sz="1000" dirty="0" smtClean="0"/>
          </a:p>
          <a:p>
            <a:r>
              <a:rPr lang="en-US" altLang="zh-CN" sz="1000" dirty="0" smtClean="0"/>
              <a:t>USP6</a:t>
            </a:r>
            <a:r>
              <a:rPr lang="en-US" altLang="zh-CN" sz="1000" dirty="0"/>
              <a:t>	2.84070221452526e-12	41.80136081	chr17:4977987;41.80;G-&gt;A;V-&gt;I;0,84	</a:t>
            </a:r>
            <a:endParaRPr lang="en-US" altLang="zh-CN" sz="1000" dirty="0" smtClean="0"/>
          </a:p>
          <a:p>
            <a:r>
              <a:rPr lang="en-US" altLang="zh-CN" sz="1000" dirty="0" smtClean="0"/>
              <a:t>HRNR</a:t>
            </a:r>
            <a:r>
              <a:rPr lang="en-US" altLang="zh-CN" sz="1000" dirty="0"/>
              <a:t>	2.84070221452526e-12	38.67640424	chr1:150452457;38.68;C-&gt;T;G-&gt;S;0,106	</a:t>
            </a:r>
            <a:endParaRPr lang="en-US" altLang="zh-CN" sz="1000" dirty="0" smtClean="0"/>
          </a:p>
          <a:p>
            <a:r>
              <a:rPr lang="en-US" altLang="zh-CN" sz="1000" dirty="0" smtClean="0"/>
              <a:t>SIGLEC10</a:t>
            </a:r>
            <a:r>
              <a:rPr lang="en-US" altLang="zh-CN" sz="1000" dirty="0"/>
              <a:t>	2.84070221452526e-12	38.27357881	chr19:56611924;38.27;C-&gt;T;E-&gt;K;0,77	</a:t>
            </a:r>
            <a:endParaRPr lang="en-US" altLang="zh-CN" sz="1000" dirty="0" smtClean="0"/>
          </a:p>
          <a:p>
            <a:r>
              <a:rPr lang="en-US" altLang="zh-CN" sz="1000" dirty="0" smtClean="0"/>
              <a:t>FRG2C</a:t>
            </a:r>
            <a:r>
              <a:rPr lang="en-US" altLang="zh-CN" sz="1000" dirty="0"/>
              <a:t>	2.84070221452526e-12	37.42468630	chr3:75796666;37.42;C-&gt;G;S-&gt;*;0,68	</a:t>
            </a:r>
            <a:endParaRPr lang="en-US" altLang="zh-CN" sz="1000" dirty="0" smtClean="0"/>
          </a:p>
          <a:p>
            <a:r>
              <a:rPr lang="en-US" altLang="zh-CN" sz="1000" dirty="0" smtClean="0"/>
              <a:t>KIAA1467</a:t>
            </a:r>
            <a:r>
              <a:rPr lang="en-US" altLang="zh-CN" sz="1000" dirty="0"/>
              <a:t>	2.84070221452526e-12	35.79258874	chr12:13100123;35.79;A-&gt;G;S-&gt;G;0,7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235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Input data</a:t>
            </a:r>
            <a:r>
              <a:rPr lang="en-US" altLang="zh-CN" sz="3600" b="1" dirty="0" smtClean="0"/>
              <a:t>: 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miaoxin</a:t>
            </a:r>
            <a:r>
              <a:rPr lang="en-US" altLang="zh-CN" sz="2000" dirty="0" smtClean="0"/>
              <a:t>/IBG2013/</a:t>
            </a:r>
            <a:r>
              <a:rPr lang="en-US" altLang="zh-CN" sz="2000" dirty="0" err="1" smtClean="0"/>
              <a:t>KGGSeq</a:t>
            </a:r>
            <a:r>
              <a:rPr lang="en-US" altLang="zh-CN" sz="2000" dirty="0" smtClean="0"/>
              <a:t>/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2286000"/>
          </a:xfrm>
        </p:spPr>
        <p:txBody>
          <a:bodyPr/>
          <a:lstStyle/>
          <a:p>
            <a:pPr lvl="0"/>
            <a:r>
              <a:rPr lang="en-US" altLang="zh-CN" dirty="0" smtClean="0"/>
              <a:t>Sequence variant in  VCF format </a:t>
            </a:r>
            <a:r>
              <a:rPr lang="en-US" altLang="zh-CN" sz="2000" dirty="0"/>
              <a:t>examples/rare.disease.hg19.vcf</a:t>
            </a:r>
            <a:r>
              <a:rPr lang="en-US" altLang="zh-CN" dirty="0" smtClean="0"/>
              <a:t>  </a:t>
            </a:r>
            <a:endParaRPr lang="zh-CN" altLang="zh-CN" dirty="0"/>
          </a:p>
          <a:p>
            <a:pPr lvl="0"/>
            <a:r>
              <a:rPr lang="en-US" altLang="zh-CN" dirty="0" smtClean="0"/>
              <a:t>Pedigree information</a:t>
            </a:r>
            <a:endParaRPr lang="zh-CN" altLang="zh-CN" dirty="0"/>
          </a:p>
          <a:p>
            <a:pPr lvl="1">
              <a:buFont typeface="Wingdings" pitchFamily="2" charset="2"/>
              <a:buChar char="ü"/>
            </a:pPr>
            <a:r>
              <a:rPr lang="en-US" altLang="zh-CN" sz="2000" dirty="0"/>
              <a:t>examples/rare.disease.ped.txt</a:t>
            </a:r>
            <a:endParaRPr lang="zh-CN" altLang="zh-CN" sz="2000" dirty="0"/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052456" y="3124200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sz="3600" b="1" dirty="0" smtClean="0"/>
              <a:t>Tutorial file: </a:t>
            </a:r>
            <a:r>
              <a:rPr lang="en-US" altLang="zh-CN" sz="2000" dirty="0"/>
              <a:t>/</a:t>
            </a:r>
            <a:r>
              <a:rPr lang="en-US" altLang="zh-CN" sz="2000" dirty="0" err="1" smtClean="0"/>
              <a:t>miaoxin</a:t>
            </a:r>
            <a:r>
              <a:rPr lang="en-US" altLang="zh-CN" sz="2000" dirty="0" smtClean="0"/>
              <a:t>/IBG2013/</a:t>
            </a:r>
            <a:r>
              <a:rPr lang="en-US" altLang="zh-CN" sz="2000" dirty="0" err="1" smtClean="0"/>
              <a:t>KGGSeq</a:t>
            </a:r>
            <a:r>
              <a:rPr lang="en-US" altLang="zh-CN" sz="2000" dirty="0" smtClean="0"/>
              <a:t>/</a:t>
            </a:r>
            <a:endParaRPr lang="zh-CN" altLang="en-US" sz="20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052233" y="4267200"/>
            <a:ext cx="6777317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ShortTutorialKGGSeq.docx</a:t>
            </a:r>
            <a:endParaRPr lang="zh-CN" altLang="zh-CN" sz="20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420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TW" sz="3400" b="1" smtClean="0"/>
              <a:t>Acknowledgments </a:t>
            </a:r>
            <a:endParaRPr lang="zh-TW" altLang="en-US" sz="3400" b="1" smtClean="0"/>
          </a:p>
        </p:txBody>
      </p:sp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838200" y="4114800"/>
            <a:ext cx="45720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800" dirty="0"/>
          </a:p>
          <a:p>
            <a:r>
              <a:rPr lang="en-US" altLang="zh-CN" dirty="0"/>
              <a:t>BIOSUPPORT project (http://www.bioinfo.hku.hk) </a:t>
            </a:r>
          </a:p>
          <a:p>
            <a:endParaRPr lang="en-US" altLang="zh-CN" dirty="0"/>
          </a:p>
          <a:p>
            <a:r>
              <a:rPr lang="en-US" altLang="zh-CN" dirty="0"/>
              <a:t>HK RGC GRF Project Grant 774707</a:t>
            </a:r>
          </a:p>
          <a:p>
            <a:r>
              <a:rPr lang="en-US" altLang="zh-CN" dirty="0"/>
              <a:t>HKU SRT on Genomics</a:t>
            </a:r>
          </a:p>
          <a:p>
            <a:r>
              <a:rPr lang="en-US" altLang="zh-TW" dirty="0"/>
              <a:t>Small Project Funding HKU 201007176166</a:t>
            </a:r>
            <a:endParaRPr lang="en-US" altLang="zh-CN" dirty="0"/>
          </a:p>
        </p:txBody>
      </p:sp>
      <p:pic>
        <p:nvPicPr>
          <p:cNvPr id="45060" name="Picture 6" descr="D:\home\photos\DSC_1108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75" y="7938"/>
            <a:ext cx="4191000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Content Placeholder 2"/>
          <p:cNvSpPr>
            <a:spLocks/>
          </p:cNvSpPr>
          <p:nvPr/>
        </p:nvSpPr>
        <p:spPr bwMode="auto">
          <a:xfrm>
            <a:off x="-47172" y="1394619"/>
            <a:ext cx="690517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altLang="zh-TW" sz="2000" dirty="0"/>
              <a:t>Allen </a:t>
            </a:r>
            <a:r>
              <a:rPr kumimoji="0" lang="en-US" altLang="zh-TW" sz="2000" dirty="0" err="1"/>
              <a:t>Hongsheng</a:t>
            </a:r>
            <a:r>
              <a:rPr kumimoji="0" lang="en-US" altLang="zh-TW" sz="2000" dirty="0"/>
              <a:t> </a:t>
            </a:r>
            <a:r>
              <a:rPr kumimoji="0" lang="en-US" altLang="zh-TW" sz="2000" dirty="0" err="1"/>
              <a:t>Gui</a:t>
            </a:r>
            <a:r>
              <a:rPr kumimoji="0" lang="en-US" altLang="zh-TW" sz="2000" dirty="0"/>
              <a:t>, </a:t>
            </a:r>
            <a:r>
              <a:rPr kumimoji="0" lang="en-US" altLang="zh-TW" sz="2000" dirty="0" err="1"/>
              <a:t>Suying</a:t>
            </a:r>
            <a:r>
              <a:rPr kumimoji="0" lang="en-US" altLang="zh-TW" sz="2000" dirty="0"/>
              <a:t> </a:t>
            </a:r>
            <a:r>
              <a:rPr kumimoji="0" lang="en-US" altLang="zh-TW" sz="2000" dirty="0" err="1"/>
              <a:t>Bao</a:t>
            </a:r>
            <a:r>
              <a:rPr kumimoji="0" lang="en-US" altLang="zh-TW" sz="2000" dirty="0"/>
              <a:t>, </a:t>
            </a:r>
            <a:br>
              <a:rPr kumimoji="0" lang="en-US" altLang="zh-TW" sz="2000" dirty="0"/>
            </a:br>
            <a:r>
              <a:rPr kumimoji="0" lang="en-US" altLang="zh-TW" sz="2000" dirty="0"/>
              <a:t>Johnny Kwan</a:t>
            </a:r>
            <a:r>
              <a:rPr kumimoji="0" lang="en-US" altLang="zh-TW" sz="1400" dirty="0"/>
              <a:t>(</a:t>
            </a:r>
            <a:r>
              <a:rPr kumimoji="0" lang="en-US" altLang="zh-TW" sz="1400" dirty="0" err="1"/>
              <a:t>KGGSeq</a:t>
            </a:r>
            <a:r>
              <a:rPr kumimoji="0" lang="en-US" altLang="zh-TW" sz="1400" dirty="0"/>
              <a:t> team members)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kumimoji="0" lang="en-US" altLang="zh-TW" sz="140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kumimoji="0" lang="en-US" altLang="zh-TW" sz="140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kumimoji="0" lang="en-US" altLang="zh-TW" sz="140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altLang="zh-TW" sz="2000" dirty="0"/>
              <a:t>Pak C Sham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kumimoji="0" lang="en-US" altLang="zh-TW" sz="200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altLang="en-US" sz="2000" dirty="0"/>
              <a:t>Shirley YY  Pang </a:t>
            </a:r>
            <a:r>
              <a:rPr kumimoji="0" lang="en-US" altLang="en-US" sz="2000" dirty="0" err="1"/>
              <a:t>Youqiang</a:t>
            </a:r>
            <a:r>
              <a:rPr kumimoji="0" lang="en-US" altLang="en-US" sz="2000" dirty="0"/>
              <a:t> Song, Michelle HW Kung, </a:t>
            </a:r>
            <a:r>
              <a:rPr kumimoji="0" lang="en-US" altLang="en-US" sz="2000" dirty="0" err="1"/>
              <a:t>Shu</a:t>
            </a:r>
            <a:r>
              <a:rPr kumimoji="0" lang="en-US" altLang="en-US" sz="2000" dirty="0"/>
              <a:t>-Leong Ho</a:t>
            </a:r>
            <a:endParaRPr kumimoji="0" lang="zh-TW" altLang="en-US" sz="200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altLang="zh-TW" sz="2000" dirty="0"/>
              <a:t>Active users</a:t>
            </a:r>
            <a:endParaRPr kumimoji="0" lang="zh-TW" altLang="en-US" sz="200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kumimoji="0" lang="en-US" altLang="zh-TW" sz="200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kumimoji="0"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9798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oinformatics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7537</TotalTime>
  <Words>254</Words>
  <Application>Microsoft Office PowerPoint</Application>
  <PresentationFormat>全屏显示(4:3)</PresentationFormat>
  <Paragraphs>128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Bioinformatics</vt:lpstr>
      <vt:lpstr>Practical of KGGSeq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Input data: /miaoxin/IBG2013/KGGSeq/</vt:lpstr>
      <vt:lpstr>Acknowledgments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Choi Shing Wan</dc:creator>
  <cp:lastModifiedBy>MXLi</cp:lastModifiedBy>
  <cp:revision>370</cp:revision>
  <dcterms:created xsi:type="dcterms:W3CDTF">2012-08-10T06:49:55Z</dcterms:created>
  <dcterms:modified xsi:type="dcterms:W3CDTF">2013-03-07T16:15:23Z</dcterms:modified>
</cp:coreProperties>
</file>