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4" r:id="rId1"/>
  </p:sldMasterIdLst>
  <p:notesMasterIdLst>
    <p:notesMasterId r:id="rId39"/>
  </p:notesMasterIdLst>
  <p:sldIdLst>
    <p:sldId id="256" r:id="rId2"/>
    <p:sldId id="319" r:id="rId3"/>
    <p:sldId id="344" r:id="rId4"/>
    <p:sldId id="288" r:id="rId5"/>
    <p:sldId id="320" r:id="rId6"/>
    <p:sldId id="321" r:id="rId7"/>
    <p:sldId id="291" r:id="rId8"/>
    <p:sldId id="323" r:id="rId9"/>
    <p:sldId id="324" r:id="rId10"/>
    <p:sldId id="29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45" r:id="rId22"/>
    <p:sldId id="346" r:id="rId23"/>
    <p:sldId id="335" r:id="rId24"/>
    <p:sldId id="336" r:id="rId25"/>
    <p:sldId id="337" r:id="rId26"/>
    <p:sldId id="341" r:id="rId27"/>
    <p:sldId id="305" r:id="rId28"/>
    <p:sldId id="340" r:id="rId29"/>
    <p:sldId id="307" r:id="rId30"/>
    <p:sldId id="308" r:id="rId31"/>
    <p:sldId id="309" r:id="rId32"/>
    <p:sldId id="339" r:id="rId33"/>
    <p:sldId id="311" r:id="rId34"/>
    <p:sldId id="312" r:id="rId35"/>
    <p:sldId id="342" r:id="rId36"/>
    <p:sldId id="338" r:id="rId37"/>
    <p:sldId id="28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80" autoAdjust="0"/>
  </p:normalViewPr>
  <p:slideViewPr>
    <p:cSldViewPr>
      <p:cViewPr>
        <p:scale>
          <a:sx n="55" d="100"/>
          <a:sy n="55" d="100"/>
        </p:scale>
        <p:origin x="-1806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home\mxli\MyPapers\KGGSeq\EstimationDiseaseVarProportion\EstimateProportionFull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923374419187001"/>
          <c:y val="0.13296921414234986"/>
          <c:w val="0.83149495005703788"/>
          <c:h val="0.63540171571500292"/>
        </c:manualLayout>
      </c:layout>
      <c:lineChart>
        <c:grouping val="standard"/>
        <c:varyColors val="0"/>
        <c:ser>
          <c:idx val="0"/>
          <c:order val="0"/>
          <c:tx>
            <c:strRef>
              <c:f>'By continent'!$B$2</c:f>
              <c:strCache>
                <c:ptCount val="1"/>
                <c:pt idx="0">
                  <c:v>ASW+LWK+YRI (African)</c:v>
                </c:pt>
              </c:strCache>
            </c:strRef>
          </c:tx>
          <c:cat>
            <c:numRef>
              <c:f>'By continent'!$A$3:$A$52</c:f>
              <c:numCache>
                <c:formatCode>General</c:formatCode>
                <c:ptCount val="5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6.0000000000000005E-2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9.9999999999999992E-2</c:v>
                </c:pt>
                <c:pt idx="10">
                  <c:v>0.10999999999999999</c:v>
                </c:pt>
                <c:pt idx="11">
                  <c:v>0.11999999999999998</c:v>
                </c:pt>
                <c:pt idx="12">
                  <c:v>0.12999999999999998</c:v>
                </c:pt>
                <c:pt idx="13">
                  <c:v>0.13999999999999999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0.18000000000000002</c:v>
                </c:pt>
                <c:pt idx="18">
                  <c:v>0.19000000000000003</c:v>
                </c:pt>
                <c:pt idx="19">
                  <c:v>0.20000000000000004</c:v>
                </c:pt>
                <c:pt idx="20">
                  <c:v>0.21000000000000005</c:v>
                </c:pt>
                <c:pt idx="21">
                  <c:v>0.22000000000000006</c:v>
                </c:pt>
                <c:pt idx="22">
                  <c:v>0.23000000000000007</c:v>
                </c:pt>
                <c:pt idx="23">
                  <c:v>0.24000000000000007</c:v>
                </c:pt>
                <c:pt idx="24">
                  <c:v>0.25000000000000006</c:v>
                </c:pt>
                <c:pt idx="25">
                  <c:v>0.26000000000000006</c:v>
                </c:pt>
                <c:pt idx="26">
                  <c:v>0.27000000000000007</c:v>
                </c:pt>
                <c:pt idx="27">
                  <c:v>0.28000000000000008</c:v>
                </c:pt>
                <c:pt idx="28">
                  <c:v>0.29000000000000009</c:v>
                </c:pt>
                <c:pt idx="29">
                  <c:v>0.3000000000000001</c:v>
                </c:pt>
                <c:pt idx="30">
                  <c:v>0.31000000000000011</c:v>
                </c:pt>
                <c:pt idx="31">
                  <c:v>0.32000000000000012</c:v>
                </c:pt>
                <c:pt idx="32">
                  <c:v>0.33000000000000013</c:v>
                </c:pt>
                <c:pt idx="33">
                  <c:v>0.34000000000000014</c:v>
                </c:pt>
                <c:pt idx="34">
                  <c:v>0.35000000000000014</c:v>
                </c:pt>
                <c:pt idx="35">
                  <c:v>0.36000000000000015</c:v>
                </c:pt>
                <c:pt idx="36">
                  <c:v>0.37000000000000016</c:v>
                </c:pt>
                <c:pt idx="37">
                  <c:v>0.38000000000000017</c:v>
                </c:pt>
                <c:pt idx="38">
                  <c:v>0.39000000000000018</c:v>
                </c:pt>
                <c:pt idx="39">
                  <c:v>0.40000000000000019</c:v>
                </c:pt>
                <c:pt idx="40">
                  <c:v>0.4100000000000002</c:v>
                </c:pt>
                <c:pt idx="41">
                  <c:v>0.42000000000000021</c:v>
                </c:pt>
                <c:pt idx="42">
                  <c:v>0.43000000000000022</c:v>
                </c:pt>
                <c:pt idx="43">
                  <c:v>0.44000000000000022</c:v>
                </c:pt>
                <c:pt idx="44">
                  <c:v>0.45000000000000023</c:v>
                </c:pt>
                <c:pt idx="45">
                  <c:v>0.46000000000000024</c:v>
                </c:pt>
                <c:pt idx="46">
                  <c:v>0.47000000000000025</c:v>
                </c:pt>
                <c:pt idx="47">
                  <c:v>0.48000000000000026</c:v>
                </c:pt>
                <c:pt idx="48">
                  <c:v>0.49000000000000027</c:v>
                </c:pt>
                <c:pt idx="49">
                  <c:v>0.50000000000000022</c:v>
                </c:pt>
              </c:numCache>
            </c:numRef>
          </c:cat>
          <c:val>
            <c:numRef>
              <c:f>'By continent'!$B$3:$B$52</c:f>
              <c:numCache>
                <c:formatCode>General</c:formatCode>
                <c:ptCount val="50"/>
                <c:pt idx="0">
                  <c:v>36986</c:v>
                </c:pt>
                <c:pt idx="1">
                  <c:v>11077</c:v>
                </c:pt>
                <c:pt idx="2">
                  <c:v>5517</c:v>
                </c:pt>
                <c:pt idx="3">
                  <c:v>3551</c:v>
                </c:pt>
                <c:pt idx="4">
                  <c:v>2559</c:v>
                </c:pt>
                <c:pt idx="5">
                  <c:v>1968</c:v>
                </c:pt>
                <c:pt idx="6">
                  <c:v>1575</c:v>
                </c:pt>
                <c:pt idx="7">
                  <c:v>1299</c:v>
                </c:pt>
                <c:pt idx="8">
                  <c:v>1074</c:v>
                </c:pt>
                <c:pt idx="9">
                  <c:v>1032</c:v>
                </c:pt>
                <c:pt idx="10">
                  <c:v>837</c:v>
                </c:pt>
                <c:pt idx="11">
                  <c:v>782</c:v>
                </c:pt>
                <c:pt idx="12">
                  <c:v>561</c:v>
                </c:pt>
                <c:pt idx="13">
                  <c:v>645</c:v>
                </c:pt>
                <c:pt idx="14">
                  <c:v>574</c:v>
                </c:pt>
                <c:pt idx="15">
                  <c:v>480</c:v>
                </c:pt>
                <c:pt idx="16">
                  <c:v>489</c:v>
                </c:pt>
                <c:pt idx="17">
                  <c:v>438</c:v>
                </c:pt>
                <c:pt idx="18">
                  <c:v>424</c:v>
                </c:pt>
                <c:pt idx="19">
                  <c:v>403</c:v>
                </c:pt>
                <c:pt idx="20">
                  <c:v>399</c:v>
                </c:pt>
                <c:pt idx="21">
                  <c:v>342</c:v>
                </c:pt>
                <c:pt idx="22">
                  <c:v>347</c:v>
                </c:pt>
                <c:pt idx="23">
                  <c:v>321</c:v>
                </c:pt>
                <c:pt idx="24">
                  <c:v>284</c:v>
                </c:pt>
                <c:pt idx="25">
                  <c:v>257</c:v>
                </c:pt>
                <c:pt idx="26">
                  <c:v>297</c:v>
                </c:pt>
                <c:pt idx="27">
                  <c:v>299</c:v>
                </c:pt>
                <c:pt idx="28">
                  <c:v>297</c:v>
                </c:pt>
                <c:pt idx="29">
                  <c:v>267</c:v>
                </c:pt>
                <c:pt idx="30">
                  <c:v>286</c:v>
                </c:pt>
                <c:pt idx="31">
                  <c:v>241</c:v>
                </c:pt>
                <c:pt idx="32">
                  <c:v>259</c:v>
                </c:pt>
                <c:pt idx="33">
                  <c:v>237</c:v>
                </c:pt>
                <c:pt idx="34">
                  <c:v>228</c:v>
                </c:pt>
                <c:pt idx="35">
                  <c:v>242</c:v>
                </c:pt>
                <c:pt idx="36">
                  <c:v>225</c:v>
                </c:pt>
                <c:pt idx="37">
                  <c:v>171</c:v>
                </c:pt>
                <c:pt idx="38">
                  <c:v>195</c:v>
                </c:pt>
                <c:pt idx="39">
                  <c:v>247</c:v>
                </c:pt>
                <c:pt idx="40">
                  <c:v>203</c:v>
                </c:pt>
                <c:pt idx="41">
                  <c:v>213</c:v>
                </c:pt>
                <c:pt idx="42">
                  <c:v>208</c:v>
                </c:pt>
                <c:pt idx="43">
                  <c:v>206</c:v>
                </c:pt>
                <c:pt idx="44">
                  <c:v>232</c:v>
                </c:pt>
                <c:pt idx="45">
                  <c:v>186</c:v>
                </c:pt>
                <c:pt idx="46">
                  <c:v>228</c:v>
                </c:pt>
                <c:pt idx="47">
                  <c:v>197</c:v>
                </c:pt>
                <c:pt idx="48">
                  <c:v>208</c:v>
                </c:pt>
                <c:pt idx="49">
                  <c:v>223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'By continent'!$C$2</c:f>
              <c:strCache>
                <c:ptCount val="1"/>
                <c:pt idx="0">
                  <c:v>CEU+TSI+IBS+FIN+GBR (European)</c:v>
                </c:pt>
              </c:strCache>
            </c:strRef>
          </c:tx>
          <c:cat>
            <c:numRef>
              <c:f>'By continent'!$A$3:$A$52</c:f>
              <c:numCache>
                <c:formatCode>General</c:formatCode>
                <c:ptCount val="5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6.0000000000000005E-2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9.9999999999999992E-2</c:v>
                </c:pt>
                <c:pt idx="10">
                  <c:v>0.10999999999999999</c:v>
                </c:pt>
                <c:pt idx="11">
                  <c:v>0.11999999999999998</c:v>
                </c:pt>
                <c:pt idx="12">
                  <c:v>0.12999999999999998</c:v>
                </c:pt>
                <c:pt idx="13">
                  <c:v>0.13999999999999999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0.18000000000000002</c:v>
                </c:pt>
                <c:pt idx="18">
                  <c:v>0.19000000000000003</c:v>
                </c:pt>
                <c:pt idx="19">
                  <c:v>0.20000000000000004</c:v>
                </c:pt>
                <c:pt idx="20">
                  <c:v>0.21000000000000005</c:v>
                </c:pt>
                <c:pt idx="21">
                  <c:v>0.22000000000000006</c:v>
                </c:pt>
                <c:pt idx="22">
                  <c:v>0.23000000000000007</c:v>
                </c:pt>
                <c:pt idx="23">
                  <c:v>0.24000000000000007</c:v>
                </c:pt>
                <c:pt idx="24">
                  <c:v>0.25000000000000006</c:v>
                </c:pt>
                <c:pt idx="25">
                  <c:v>0.26000000000000006</c:v>
                </c:pt>
                <c:pt idx="26">
                  <c:v>0.27000000000000007</c:v>
                </c:pt>
                <c:pt idx="27">
                  <c:v>0.28000000000000008</c:v>
                </c:pt>
                <c:pt idx="28">
                  <c:v>0.29000000000000009</c:v>
                </c:pt>
                <c:pt idx="29">
                  <c:v>0.3000000000000001</c:v>
                </c:pt>
                <c:pt idx="30">
                  <c:v>0.31000000000000011</c:v>
                </c:pt>
                <c:pt idx="31">
                  <c:v>0.32000000000000012</c:v>
                </c:pt>
                <c:pt idx="32">
                  <c:v>0.33000000000000013</c:v>
                </c:pt>
                <c:pt idx="33">
                  <c:v>0.34000000000000014</c:v>
                </c:pt>
                <c:pt idx="34">
                  <c:v>0.35000000000000014</c:v>
                </c:pt>
                <c:pt idx="35">
                  <c:v>0.36000000000000015</c:v>
                </c:pt>
                <c:pt idx="36">
                  <c:v>0.37000000000000016</c:v>
                </c:pt>
                <c:pt idx="37">
                  <c:v>0.38000000000000017</c:v>
                </c:pt>
                <c:pt idx="38">
                  <c:v>0.39000000000000018</c:v>
                </c:pt>
                <c:pt idx="39">
                  <c:v>0.40000000000000019</c:v>
                </c:pt>
                <c:pt idx="40">
                  <c:v>0.4100000000000002</c:v>
                </c:pt>
                <c:pt idx="41">
                  <c:v>0.42000000000000021</c:v>
                </c:pt>
                <c:pt idx="42">
                  <c:v>0.43000000000000022</c:v>
                </c:pt>
                <c:pt idx="43">
                  <c:v>0.44000000000000022</c:v>
                </c:pt>
                <c:pt idx="44">
                  <c:v>0.45000000000000023</c:v>
                </c:pt>
                <c:pt idx="45">
                  <c:v>0.46000000000000024</c:v>
                </c:pt>
                <c:pt idx="46">
                  <c:v>0.47000000000000025</c:v>
                </c:pt>
                <c:pt idx="47">
                  <c:v>0.48000000000000026</c:v>
                </c:pt>
                <c:pt idx="48">
                  <c:v>0.49000000000000027</c:v>
                </c:pt>
                <c:pt idx="49">
                  <c:v>0.50000000000000022</c:v>
                </c:pt>
              </c:numCache>
            </c:numRef>
          </c:cat>
          <c:val>
            <c:numRef>
              <c:f>'By continent'!$C$3:$C$52</c:f>
              <c:numCache>
                <c:formatCode>General</c:formatCode>
                <c:ptCount val="50"/>
                <c:pt idx="0">
                  <c:v>35008</c:v>
                </c:pt>
                <c:pt idx="1">
                  <c:v>4164</c:v>
                </c:pt>
                <c:pt idx="2">
                  <c:v>2455</c:v>
                </c:pt>
                <c:pt idx="3">
                  <c:v>1371</c:v>
                </c:pt>
                <c:pt idx="4">
                  <c:v>1202</c:v>
                </c:pt>
                <c:pt idx="5">
                  <c:v>907</c:v>
                </c:pt>
                <c:pt idx="6">
                  <c:v>940</c:v>
                </c:pt>
                <c:pt idx="7">
                  <c:v>623</c:v>
                </c:pt>
                <c:pt idx="8">
                  <c:v>533</c:v>
                </c:pt>
                <c:pt idx="9">
                  <c:v>685</c:v>
                </c:pt>
                <c:pt idx="10">
                  <c:v>473</c:v>
                </c:pt>
                <c:pt idx="11">
                  <c:v>514</c:v>
                </c:pt>
                <c:pt idx="12">
                  <c:v>427</c:v>
                </c:pt>
                <c:pt idx="13">
                  <c:v>441</c:v>
                </c:pt>
                <c:pt idx="14">
                  <c:v>404</c:v>
                </c:pt>
                <c:pt idx="15">
                  <c:v>418</c:v>
                </c:pt>
                <c:pt idx="16">
                  <c:v>354</c:v>
                </c:pt>
                <c:pt idx="17">
                  <c:v>309</c:v>
                </c:pt>
                <c:pt idx="18">
                  <c:v>333</c:v>
                </c:pt>
                <c:pt idx="19">
                  <c:v>287</c:v>
                </c:pt>
                <c:pt idx="20">
                  <c:v>336</c:v>
                </c:pt>
                <c:pt idx="21">
                  <c:v>312</c:v>
                </c:pt>
                <c:pt idx="22">
                  <c:v>271</c:v>
                </c:pt>
                <c:pt idx="23">
                  <c:v>266</c:v>
                </c:pt>
                <c:pt idx="24">
                  <c:v>286</c:v>
                </c:pt>
                <c:pt idx="25">
                  <c:v>279</c:v>
                </c:pt>
                <c:pt idx="26">
                  <c:v>249</c:v>
                </c:pt>
                <c:pt idx="27">
                  <c:v>290</c:v>
                </c:pt>
                <c:pt idx="28">
                  <c:v>220</c:v>
                </c:pt>
                <c:pt idx="29">
                  <c:v>274</c:v>
                </c:pt>
                <c:pt idx="30">
                  <c:v>241</c:v>
                </c:pt>
                <c:pt idx="31">
                  <c:v>288</c:v>
                </c:pt>
                <c:pt idx="32">
                  <c:v>238</c:v>
                </c:pt>
                <c:pt idx="33">
                  <c:v>239</c:v>
                </c:pt>
                <c:pt idx="34">
                  <c:v>254</c:v>
                </c:pt>
                <c:pt idx="35">
                  <c:v>218</c:v>
                </c:pt>
                <c:pt idx="36">
                  <c:v>240</c:v>
                </c:pt>
                <c:pt idx="37">
                  <c:v>209</c:v>
                </c:pt>
                <c:pt idx="38">
                  <c:v>243</c:v>
                </c:pt>
                <c:pt idx="39">
                  <c:v>175</c:v>
                </c:pt>
                <c:pt idx="40">
                  <c:v>232</c:v>
                </c:pt>
                <c:pt idx="41">
                  <c:v>177</c:v>
                </c:pt>
                <c:pt idx="42">
                  <c:v>208</c:v>
                </c:pt>
                <c:pt idx="43">
                  <c:v>217</c:v>
                </c:pt>
                <c:pt idx="44">
                  <c:v>211</c:v>
                </c:pt>
                <c:pt idx="45">
                  <c:v>234</c:v>
                </c:pt>
                <c:pt idx="46">
                  <c:v>209</c:v>
                </c:pt>
                <c:pt idx="47">
                  <c:v>239</c:v>
                </c:pt>
                <c:pt idx="48">
                  <c:v>232</c:v>
                </c:pt>
                <c:pt idx="49">
                  <c:v>225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'By continent'!$D$2</c:f>
              <c:strCache>
                <c:ptCount val="1"/>
                <c:pt idx="0">
                  <c:v>CHB+CHS+JPT((Asian)</c:v>
                </c:pt>
              </c:strCache>
            </c:strRef>
          </c:tx>
          <c:cat>
            <c:numRef>
              <c:f>'By continent'!$A$3:$A$52</c:f>
              <c:numCache>
                <c:formatCode>General</c:formatCode>
                <c:ptCount val="5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6.0000000000000005E-2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9.9999999999999992E-2</c:v>
                </c:pt>
                <c:pt idx="10">
                  <c:v>0.10999999999999999</c:v>
                </c:pt>
                <c:pt idx="11">
                  <c:v>0.11999999999999998</c:v>
                </c:pt>
                <c:pt idx="12">
                  <c:v>0.12999999999999998</c:v>
                </c:pt>
                <c:pt idx="13">
                  <c:v>0.13999999999999999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0.18000000000000002</c:v>
                </c:pt>
                <c:pt idx="18">
                  <c:v>0.19000000000000003</c:v>
                </c:pt>
                <c:pt idx="19">
                  <c:v>0.20000000000000004</c:v>
                </c:pt>
                <c:pt idx="20">
                  <c:v>0.21000000000000005</c:v>
                </c:pt>
                <c:pt idx="21">
                  <c:v>0.22000000000000006</c:v>
                </c:pt>
                <c:pt idx="22">
                  <c:v>0.23000000000000007</c:v>
                </c:pt>
                <c:pt idx="23">
                  <c:v>0.24000000000000007</c:v>
                </c:pt>
                <c:pt idx="24">
                  <c:v>0.25000000000000006</c:v>
                </c:pt>
                <c:pt idx="25">
                  <c:v>0.26000000000000006</c:v>
                </c:pt>
                <c:pt idx="26">
                  <c:v>0.27000000000000007</c:v>
                </c:pt>
                <c:pt idx="27">
                  <c:v>0.28000000000000008</c:v>
                </c:pt>
                <c:pt idx="28">
                  <c:v>0.29000000000000009</c:v>
                </c:pt>
                <c:pt idx="29">
                  <c:v>0.3000000000000001</c:v>
                </c:pt>
                <c:pt idx="30">
                  <c:v>0.31000000000000011</c:v>
                </c:pt>
                <c:pt idx="31">
                  <c:v>0.32000000000000012</c:v>
                </c:pt>
                <c:pt idx="32">
                  <c:v>0.33000000000000013</c:v>
                </c:pt>
                <c:pt idx="33">
                  <c:v>0.34000000000000014</c:v>
                </c:pt>
                <c:pt idx="34">
                  <c:v>0.35000000000000014</c:v>
                </c:pt>
                <c:pt idx="35">
                  <c:v>0.36000000000000015</c:v>
                </c:pt>
                <c:pt idx="36">
                  <c:v>0.37000000000000016</c:v>
                </c:pt>
                <c:pt idx="37">
                  <c:v>0.38000000000000017</c:v>
                </c:pt>
                <c:pt idx="38">
                  <c:v>0.39000000000000018</c:v>
                </c:pt>
                <c:pt idx="39">
                  <c:v>0.40000000000000019</c:v>
                </c:pt>
                <c:pt idx="40">
                  <c:v>0.4100000000000002</c:v>
                </c:pt>
                <c:pt idx="41">
                  <c:v>0.42000000000000021</c:v>
                </c:pt>
                <c:pt idx="42">
                  <c:v>0.43000000000000022</c:v>
                </c:pt>
                <c:pt idx="43">
                  <c:v>0.44000000000000022</c:v>
                </c:pt>
                <c:pt idx="44">
                  <c:v>0.45000000000000023</c:v>
                </c:pt>
                <c:pt idx="45">
                  <c:v>0.46000000000000024</c:v>
                </c:pt>
                <c:pt idx="46">
                  <c:v>0.47000000000000025</c:v>
                </c:pt>
                <c:pt idx="47">
                  <c:v>0.48000000000000026</c:v>
                </c:pt>
                <c:pt idx="48">
                  <c:v>0.49000000000000027</c:v>
                </c:pt>
                <c:pt idx="49">
                  <c:v>0.50000000000000022</c:v>
                </c:pt>
              </c:numCache>
            </c:numRef>
          </c:cat>
          <c:val>
            <c:numRef>
              <c:f>'By continent'!$D$3:$D$52</c:f>
              <c:numCache>
                <c:formatCode>General</c:formatCode>
                <c:ptCount val="50"/>
                <c:pt idx="0">
                  <c:v>27079</c:v>
                </c:pt>
                <c:pt idx="1">
                  <c:v>3713</c:v>
                </c:pt>
                <c:pt idx="2">
                  <c:v>1871</c:v>
                </c:pt>
                <c:pt idx="3">
                  <c:v>1051</c:v>
                </c:pt>
                <c:pt idx="4">
                  <c:v>966</c:v>
                </c:pt>
                <c:pt idx="5">
                  <c:v>792</c:v>
                </c:pt>
                <c:pt idx="6">
                  <c:v>752</c:v>
                </c:pt>
                <c:pt idx="7">
                  <c:v>483</c:v>
                </c:pt>
                <c:pt idx="8">
                  <c:v>556</c:v>
                </c:pt>
                <c:pt idx="9">
                  <c:v>475</c:v>
                </c:pt>
                <c:pt idx="10">
                  <c:v>426</c:v>
                </c:pt>
                <c:pt idx="11">
                  <c:v>440</c:v>
                </c:pt>
                <c:pt idx="12">
                  <c:v>424</c:v>
                </c:pt>
                <c:pt idx="13">
                  <c:v>400</c:v>
                </c:pt>
                <c:pt idx="14">
                  <c:v>355</c:v>
                </c:pt>
                <c:pt idx="15">
                  <c:v>363</c:v>
                </c:pt>
                <c:pt idx="16">
                  <c:v>375</c:v>
                </c:pt>
                <c:pt idx="17">
                  <c:v>265</c:v>
                </c:pt>
                <c:pt idx="18">
                  <c:v>333</c:v>
                </c:pt>
                <c:pt idx="19">
                  <c:v>330</c:v>
                </c:pt>
                <c:pt idx="20">
                  <c:v>344</c:v>
                </c:pt>
                <c:pt idx="21">
                  <c:v>254</c:v>
                </c:pt>
                <c:pt idx="22">
                  <c:v>255</c:v>
                </c:pt>
                <c:pt idx="23">
                  <c:v>282</c:v>
                </c:pt>
                <c:pt idx="24">
                  <c:v>265</c:v>
                </c:pt>
                <c:pt idx="25">
                  <c:v>275</c:v>
                </c:pt>
                <c:pt idx="26">
                  <c:v>251</c:v>
                </c:pt>
                <c:pt idx="27">
                  <c:v>230</c:v>
                </c:pt>
                <c:pt idx="28">
                  <c:v>199</c:v>
                </c:pt>
                <c:pt idx="29">
                  <c:v>219</c:v>
                </c:pt>
                <c:pt idx="30">
                  <c:v>226</c:v>
                </c:pt>
                <c:pt idx="31">
                  <c:v>246</c:v>
                </c:pt>
                <c:pt idx="32">
                  <c:v>205</c:v>
                </c:pt>
                <c:pt idx="33">
                  <c:v>226</c:v>
                </c:pt>
                <c:pt idx="34">
                  <c:v>223</c:v>
                </c:pt>
                <c:pt idx="35">
                  <c:v>229</c:v>
                </c:pt>
                <c:pt idx="36">
                  <c:v>245</c:v>
                </c:pt>
                <c:pt idx="37">
                  <c:v>242</c:v>
                </c:pt>
                <c:pt idx="38">
                  <c:v>204</c:v>
                </c:pt>
                <c:pt idx="39">
                  <c:v>183</c:v>
                </c:pt>
                <c:pt idx="40">
                  <c:v>257</c:v>
                </c:pt>
                <c:pt idx="41">
                  <c:v>239</c:v>
                </c:pt>
                <c:pt idx="42">
                  <c:v>219</c:v>
                </c:pt>
                <c:pt idx="43">
                  <c:v>212</c:v>
                </c:pt>
                <c:pt idx="44">
                  <c:v>224</c:v>
                </c:pt>
                <c:pt idx="45">
                  <c:v>213</c:v>
                </c:pt>
                <c:pt idx="46">
                  <c:v>198</c:v>
                </c:pt>
                <c:pt idx="47">
                  <c:v>216</c:v>
                </c:pt>
                <c:pt idx="48">
                  <c:v>216</c:v>
                </c:pt>
                <c:pt idx="49">
                  <c:v>261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'By continent'!$E$2</c:f>
              <c:strCache>
                <c:ptCount val="1"/>
                <c:pt idx="0">
                  <c:v>CLM+MXL+PUR (Native American)</c:v>
                </c:pt>
              </c:strCache>
            </c:strRef>
          </c:tx>
          <c:cat>
            <c:numRef>
              <c:f>'By continent'!$A$3:$A$52</c:f>
              <c:numCache>
                <c:formatCode>General</c:formatCode>
                <c:ptCount val="5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6.0000000000000005E-2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9.9999999999999992E-2</c:v>
                </c:pt>
                <c:pt idx="10">
                  <c:v>0.10999999999999999</c:v>
                </c:pt>
                <c:pt idx="11">
                  <c:v>0.11999999999999998</c:v>
                </c:pt>
                <c:pt idx="12">
                  <c:v>0.12999999999999998</c:v>
                </c:pt>
                <c:pt idx="13">
                  <c:v>0.13999999999999999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0.18000000000000002</c:v>
                </c:pt>
                <c:pt idx="18">
                  <c:v>0.19000000000000003</c:v>
                </c:pt>
                <c:pt idx="19">
                  <c:v>0.20000000000000004</c:v>
                </c:pt>
                <c:pt idx="20">
                  <c:v>0.21000000000000005</c:v>
                </c:pt>
                <c:pt idx="21">
                  <c:v>0.22000000000000006</c:v>
                </c:pt>
                <c:pt idx="22">
                  <c:v>0.23000000000000007</c:v>
                </c:pt>
                <c:pt idx="23">
                  <c:v>0.24000000000000007</c:v>
                </c:pt>
                <c:pt idx="24">
                  <c:v>0.25000000000000006</c:v>
                </c:pt>
                <c:pt idx="25">
                  <c:v>0.26000000000000006</c:v>
                </c:pt>
                <c:pt idx="26">
                  <c:v>0.27000000000000007</c:v>
                </c:pt>
                <c:pt idx="27">
                  <c:v>0.28000000000000008</c:v>
                </c:pt>
                <c:pt idx="28">
                  <c:v>0.29000000000000009</c:v>
                </c:pt>
                <c:pt idx="29">
                  <c:v>0.3000000000000001</c:v>
                </c:pt>
                <c:pt idx="30">
                  <c:v>0.31000000000000011</c:v>
                </c:pt>
                <c:pt idx="31">
                  <c:v>0.32000000000000012</c:v>
                </c:pt>
                <c:pt idx="32">
                  <c:v>0.33000000000000013</c:v>
                </c:pt>
                <c:pt idx="33">
                  <c:v>0.34000000000000014</c:v>
                </c:pt>
                <c:pt idx="34">
                  <c:v>0.35000000000000014</c:v>
                </c:pt>
                <c:pt idx="35">
                  <c:v>0.36000000000000015</c:v>
                </c:pt>
                <c:pt idx="36">
                  <c:v>0.37000000000000016</c:v>
                </c:pt>
                <c:pt idx="37">
                  <c:v>0.38000000000000017</c:v>
                </c:pt>
                <c:pt idx="38">
                  <c:v>0.39000000000000018</c:v>
                </c:pt>
                <c:pt idx="39">
                  <c:v>0.40000000000000019</c:v>
                </c:pt>
                <c:pt idx="40">
                  <c:v>0.4100000000000002</c:v>
                </c:pt>
                <c:pt idx="41">
                  <c:v>0.42000000000000021</c:v>
                </c:pt>
                <c:pt idx="42">
                  <c:v>0.43000000000000022</c:v>
                </c:pt>
                <c:pt idx="43">
                  <c:v>0.44000000000000022</c:v>
                </c:pt>
                <c:pt idx="44">
                  <c:v>0.45000000000000023</c:v>
                </c:pt>
                <c:pt idx="45">
                  <c:v>0.46000000000000024</c:v>
                </c:pt>
                <c:pt idx="46">
                  <c:v>0.47000000000000025</c:v>
                </c:pt>
                <c:pt idx="47">
                  <c:v>0.48000000000000026</c:v>
                </c:pt>
                <c:pt idx="48">
                  <c:v>0.49000000000000027</c:v>
                </c:pt>
                <c:pt idx="49">
                  <c:v>0.50000000000000022</c:v>
                </c:pt>
              </c:numCache>
            </c:numRef>
          </c:cat>
          <c:val>
            <c:numRef>
              <c:f>'By continent'!$E$3:$E$52</c:f>
              <c:numCache>
                <c:formatCode>General</c:formatCode>
                <c:ptCount val="50"/>
                <c:pt idx="0">
                  <c:v>35310</c:v>
                </c:pt>
                <c:pt idx="1">
                  <c:v>6729</c:v>
                </c:pt>
                <c:pt idx="2">
                  <c:v>2220</c:v>
                </c:pt>
                <c:pt idx="3">
                  <c:v>1839</c:v>
                </c:pt>
                <c:pt idx="4">
                  <c:v>1314</c:v>
                </c:pt>
                <c:pt idx="5">
                  <c:v>829</c:v>
                </c:pt>
                <c:pt idx="6">
                  <c:v>958</c:v>
                </c:pt>
                <c:pt idx="7">
                  <c:v>598</c:v>
                </c:pt>
                <c:pt idx="8">
                  <c:v>734</c:v>
                </c:pt>
                <c:pt idx="9">
                  <c:v>642</c:v>
                </c:pt>
                <c:pt idx="10">
                  <c:v>479</c:v>
                </c:pt>
                <c:pt idx="11">
                  <c:v>571</c:v>
                </c:pt>
                <c:pt idx="12">
                  <c:v>512</c:v>
                </c:pt>
                <c:pt idx="13">
                  <c:v>370</c:v>
                </c:pt>
                <c:pt idx="14">
                  <c:v>444</c:v>
                </c:pt>
                <c:pt idx="15">
                  <c:v>309</c:v>
                </c:pt>
                <c:pt idx="16">
                  <c:v>423</c:v>
                </c:pt>
                <c:pt idx="17">
                  <c:v>411</c:v>
                </c:pt>
                <c:pt idx="18">
                  <c:v>309</c:v>
                </c:pt>
                <c:pt idx="19">
                  <c:v>399</c:v>
                </c:pt>
                <c:pt idx="20">
                  <c:v>356</c:v>
                </c:pt>
                <c:pt idx="21">
                  <c:v>237</c:v>
                </c:pt>
                <c:pt idx="22">
                  <c:v>324</c:v>
                </c:pt>
                <c:pt idx="23">
                  <c:v>263</c:v>
                </c:pt>
                <c:pt idx="24">
                  <c:v>315</c:v>
                </c:pt>
                <c:pt idx="25">
                  <c:v>303</c:v>
                </c:pt>
                <c:pt idx="26">
                  <c:v>227</c:v>
                </c:pt>
                <c:pt idx="27">
                  <c:v>290</c:v>
                </c:pt>
                <c:pt idx="28">
                  <c:v>197</c:v>
                </c:pt>
                <c:pt idx="29">
                  <c:v>305</c:v>
                </c:pt>
                <c:pt idx="30">
                  <c:v>278</c:v>
                </c:pt>
                <c:pt idx="31">
                  <c:v>191</c:v>
                </c:pt>
                <c:pt idx="32">
                  <c:v>264</c:v>
                </c:pt>
                <c:pt idx="33">
                  <c:v>249</c:v>
                </c:pt>
                <c:pt idx="34">
                  <c:v>219</c:v>
                </c:pt>
                <c:pt idx="35">
                  <c:v>248</c:v>
                </c:pt>
                <c:pt idx="36">
                  <c:v>175</c:v>
                </c:pt>
                <c:pt idx="37">
                  <c:v>277</c:v>
                </c:pt>
                <c:pt idx="38">
                  <c:v>232</c:v>
                </c:pt>
                <c:pt idx="39">
                  <c:v>194</c:v>
                </c:pt>
                <c:pt idx="40">
                  <c:v>245</c:v>
                </c:pt>
                <c:pt idx="41">
                  <c:v>251</c:v>
                </c:pt>
                <c:pt idx="42">
                  <c:v>188</c:v>
                </c:pt>
                <c:pt idx="43">
                  <c:v>245</c:v>
                </c:pt>
                <c:pt idx="44">
                  <c:v>192</c:v>
                </c:pt>
                <c:pt idx="45">
                  <c:v>211</c:v>
                </c:pt>
                <c:pt idx="46">
                  <c:v>228</c:v>
                </c:pt>
                <c:pt idx="47">
                  <c:v>179</c:v>
                </c:pt>
                <c:pt idx="48">
                  <c:v>209</c:v>
                </c:pt>
                <c:pt idx="49">
                  <c:v>295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190208"/>
        <c:axId val="220191744"/>
      </c:lineChart>
      <c:catAx>
        <c:axId val="22019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0191744"/>
        <c:crosses val="autoZero"/>
        <c:auto val="0"/>
        <c:lblAlgn val="ctr"/>
        <c:lblOffset val="100"/>
        <c:tickMarkSkip val="5"/>
        <c:noMultiLvlLbl val="0"/>
      </c:catAx>
      <c:valAx>
        <c:axId val="22019174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20190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1599880696731092"/>
          <c:y val="0.31785974988420568"/>
          <c:w val="0.5859651465828255"/>
          <c:h val="0.32859434923575731"/>
        </c:manualLayout>
      </c:layout>
      <c:overlay val="0"/>
      <c:txPr>
        <a:bodyPr/>
        <a:lstStyle/>
        <a:p>
          <a:pPr>
            <a:defRPr sz="1200"/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0.38523</cdr:x>
      <cdr:y>0.88941</cdr:y>
    </cdr:from>
    <cdr:to>
      <cdr:x>0.58182</cdr:x>
      <cdr:y>0.98353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28975" y="3600451"/>
          <a:ext cx="1647825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0.48068</cdr:x>
      <cdr:y>0.89647</cdr:y>
    </cdr:from>
    <cdr:to>
      <cdr:x>0.67955</cdr:x>
      <cdr:y>0.97647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29075" y="3629027"/>
          <a:ext cx="166687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Minor</a:t>
          </a:r>
          <a:r>
            <a:rPr lang="en-US" sz="1100" baseline="0" dirty="0"/>
            <a:t> allele </a:t>
          </a:r>
          <a:r>
            <a:rPr lang="en-US" sz="1100" baseline="0" dirty="0" err="1"/>
            <a:t>frequences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0.2921</cdr:y>
    </cdr:from>
    <cdr:to>
      <cdr:x>0.0399</cdr:x>
      <cdr:y>0.57412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-665529" y="1067485"/>
          <a:ext cx="765129" cy="215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Counts</a:t>
          </a:r>
        </a:p>
      </cdr:txBody>
    </cdr:sp>
  </cdr:relSizeAnchor>
  <cdr:relSizeAnchor xmlns:cdr="http://schemas.openxmlformats.org/drawingml/2006/chartDrawing">
    <cdr:from>
      <cdr:x>0.04064</cdr:x>
      <cdr:y>0.01123</cdr:y>
    </cdr:from>
    <cdr:to>
      <cdr:x>1</cdr:x>
      <cdr:y>0.12943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9075" y="30480"/>
          <a:ext cx="5172075" cy="320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50" dirty="0"/>
            <a:t>Number of non-synonymous single nucleotide variants in 1K Genomes Project samples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D27B2-9397-4879-BA7F-A38BDAADF469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265B8-241D-4AC4-90D5-63BE34C11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3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4B4CACA-A368-4725-8310-83686922A052}" type="slidenum">
              <a:rPr lang="zh-TW" altLang="en-US" smtClean="0"/>
              <a:pPr eaLnBrk="1" hangingPunct="1"/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Given the theoretical inbreeding coefficient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of a child of a consanguineous union [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" action="ppaction://hlinkfile" tooltip="Kwan, 2007 #56"/>
              </a:rPr>
              <a:t>16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], the corresponding number of homozygous pathogenic variants in the child equals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F∙N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/2, where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total load of pathogenic derived alleles in each common ancestor of the consanguineous couple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65B8-241D-4AC4-90D5-63BE34C115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83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65B8-241D-4AC4-90D5-63BE34C115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2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对于这个Ｍｅｎｄｅｌ常染色体显性疾病，经过一系列的过滤后，我们发现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908C50F-892F-48D6-9E90-34199C0CD791}" type="slidenum">
              <a:rPr lang="zh-TW" altLang="en-US" smtClean="0"/>
              <a:pPr eaLnBrk="1" hangingPunct="1"/>
              <a:t>35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Philosophy</a:t>
            </a:r>
            <a:r>
              <a:rPr lang="en-US" altLang="zh-CN" baseline="0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65B8-241D-4AC4-90D5-63BE34C1152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4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方法和软件零散地分布在不同的地方，单个软件很难给出满意的候选序列</a:t>
            </a:r>
          </a:p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SIFT Kumar et al., 2009 Predicting the effects of coding non-synonymous variants on protein function using the sift algorithm. Nat Protoc 4 (7):1073–1081</a:t>
            </a:r>
            <a:endParaRPr lang="zh-TW" altLang="zh-TW" smtClean="0"/>
          </a:p>
          <a:p>
            <a:r>
              <a:rPr lang="en-US" altLang="zh-TW" smtClean="0"/>
              <a:t>Polyphen2 Adzhubei et al., 2010 A method and server for predicting damaging missense mutations Methods 7 (4):248–249.</a:t>
            </a:r>
            <a:endParaRPr lang="zh-TW" altLang="zh-TW" smtClean="0"/>
          </a:p>
          <a:p>
            <a:r>
              <a:rPr lang="en-US" altLang="zh-TW" smtClean="0"/>
              <a:t>LRT Chun and Fay, 2009 Identification of deleterious mutations within three human genomes Genome Res 19 (9):1553–1561.</a:t>
            </a:r>
            <a:endParaRPr lang="zh-TW" altLang="zh-TW" smtClean="0"/>
          </a:p>
          <a:p>
            <a:r>
              <a:rPr lang="en-US" altLang="zh-TW" smtClean="0"/>
              <a:t>MutationTaster Schwarz et al., 2010Schwarz JM, R?delsperger C, Schuelke M, Seelow D. MutationTaster evaluates disease-causing potential of sequence alterations. Nat Methods. 2010 Aug;7(8):575-6</a:t>
            </a:r>
            <a:endParaRPr lang="zh-TW" altLang="zh-TW" smtClean="0"/>
          </a:p>
          <a:p>
            <a:r>
              <a:rPr lang="en-US" altLang="zh-TW" smtClean="0"/>
              <a:t>PhyloP Siepel et al.,2006 New methods for detecting lineage-specific selection.In Proceedings of the 10th International Conference on Research in Computational Molecular Biology (RECOMB 2006) pp. 190–205</a:t>
            </a:r>
            <a:endParaRPr lang="zh-TW" altLang="zh-TW" smtClean="0"/>
          </a:p>
          <a:p>
            <a:endParaRPr lang="zh-TW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CFA77BC0-6FE4-499E-AAF8-82DD1DBACC0B}" type="slidenum">
              <a:rPr lang="zh-TW" altLang="en-US" smtClean="0"/>
              <a:pPr eaLnBrk="1" hangingPunct="1"/>
              <a:t>12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65B8-241D-4AC4-90D5-63BE34C115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52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65B8-241D-4AC4-90D5-63BE34C115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88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80.2% averaged sensitivity and 82.8% averaged specificity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65B8-241D-4AC4-90D5-63BE34C115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8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724400" y="30480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D428A47-C88C-4329-8959-BAAC6B6C6A6B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4" descr="C:\Users\swchoi\Desktop\1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766" y1="377" x2="8766" y2="377"/>
                        <a14:foregroundMark x1="8766" y1="1055" x2="8851" y2="29314"/>
                        <a14:foregroundMark x1="90723" y1="29540" x2="9021" y2="29314"/>
                        <a14:foregroundMark x1="90723" y1="29691" x2="90979" y2="0"/>
                        <a14:foregroundMark x1="90894" y1="151" x2="8596" y2="151"/>
                        <a14:foregroundMark x1="8766" y1="151" x2="90298" y2="29314"/>
                        <a14:foregroundMark x1="9191" y1="29314" x2="90723" y2="377"/>
                        <a14:foregroundMark x1="49702" y1="377" x2="49872" y2="29314"/>
                        <a14:foregroundMark x1="8596" y1="15373" x2="90553" y2="14619"/>
                        <a14:foregroundMark x1="9191" y1="15448" x2="49702" y2="29691"/>
                        <a14:foregroundMark x1="49872" y1="29691" x2="90468" y2="14846"/>
                        <a14:foregroundMark x1="90468" y1="14846" x2="49021" y2="0"/>
                        <a14:foregroundMark x1="49617" y1="528" x2="8766" y2="15072"/>
                        <a14:foregroundMark x1="86213" y1="1055" x2="72255" y2="27882"/>
                        <a14:foregroundMark x1="84085" y1="2035" x2="89447" y2="12811"/>
                        <a14:foregroundMark x1="90468" y1="29390" x2="27064" y2="77242"/>
                        <a14:foregroundMark x1="9021" y1="29540" x2="78979" y2="70460"/>
                        <a14:foregroundMark x1="64936" y1="31952" x2="50468" y2="74906"/>
                        <a14:foregroundMark x1="29447" y1="35418" x2="65617" y2="56669"/>
                        <a14:foregroundMark x1="35660" y1="33685" x2="89277" y2="53052"/>
                        <a14:foregroundMark x1="62213" y1="32027" x2="33702" y2="66466"/>
                        <a14:foregroundMark x1="12170" y1="1281" x2="14383" y2="17257"/>
                        <a14:foregroundMark x1="76681" y1="5576" x2="63064" y2="24491"/>
                        <a14:foregroundMark x1="50468" y1="30897" x2="71574" y2="67596"/>
                        <a14:foregroundMark x1="69191" y1="30897" x2="67149" y2="72344"/>
                        <a14:foregroundMark x1="56085" y1="68953" x2="67489" y2="33459"/>
                        <a14:foregroundMark x1="48170" y1="65561" x2="22043" y2="39563"/>
                        <a14:foregroundMark x1="50894" y1="63075" x2="33872" y2="34589"/>
                        <a14:foregroundMark x1="22638" y1="73399" x2="39404" y2="41221"/>
                        <a14:foregroundMark x1="41617" y1="83647" x2="26298" y2="43632"/>
                        <a14:foregroundMark x1="26894" y1="71138" x2="37532" y2="42577"/>
                        <a14:foregroundMark x1="37532" y1="42577" x2="41787" y2="43858"/>
                        <a14:foregroundMark x1="13957" y1="56895" x2="57277" y2="55313"/>
                        <a14:foregroundMark x1="18213" y1="69631" x2="9872" y2="76262"/>
                        <a14:foregroundMark x1="13702" y1="68500" x2="14979" y2="82442"/>
                        <a14:foregroundMark x1="5447" y1="76112" x2="21106" y2="72645"/>
                        <a14:foregroundMark x1="23915" y1="74981" x2="10298" y2="80407"/>
                        <a14:foregroundMark x1="15149" y1="66843" x2="10723" y2="79050"/>
                        <a14:foregroundMark x1="10723" y1="66240" x2="12596" y2="79879"/>
                        <a14:foregroundMark x1="7745" y1="69706" x2="13702" y2="80784"/>
                        <a14:foregroundMark x1="1617" y1="77167" x2="53957" y2="95252"/>
                        <a14:foregroundMark x1="3319" y1="79503" x2="43064" y2="96835"/>
                        <a14:foregroundMark x1="11149" y1="87415" x2="74809" y2="94348"/>
                        <a14:foregroundMark x1="22809" y1="93971" x2="89702" y2="86662"/>
                        <a14:foregroundMark x1="43234" y1="98719" x2="99234" y2="77769"/>
                        <a14:foregroundMark x1="11404" y1="14619" x2="18638" y2="30821"/>
                        <a14:foregroundMark x1="55830" y1="1884" x2="83064" y2="3165"/>
                        <a14:foregroundMark x1="51149" y1="99472" x2="86723" y2="86059"/>
                        <a14:foregroundMark x1="87149" y1="65561" x2="83660" y2="86059"/>
                        <a14:foregroundMark x1="68170" y1="87038" x2="96511" y2="74228"/>
                        <a14:foregroundMark x1="96000" y1="76036" x2="88170" y2="65335"/>
                        <a14:foregroundMark x1="80340" y1="79653" x2="84766" y2="67069"/>
                        <a14:foregroundMark x1="18677" y1="28366" x2="76566" y2="26413"/>
                        <a14:foregroundMark x1="84455" y1="24358" x2="41879" y2="6886"/>
                        <a14:foregroundMark x1="44432" y1="32785" x2="39559" y2="82117"/>
                        <a14:foregroundMark x1="19838" y1="81295" x2="34455" y2="87873"/>
                        <a14:foregroundMark x1="96636" y1="82014" x2="67865" y2="97122"/>
                        <a14:foregroundMark x1="8933" y1="66906" x2="2436" y2="76978"/>
                        <a14:foregroundMark x1="1160" y1="76362" x2="1508" y2="79856"/>
                        <a14:foregroundMark x1="1276" y1="80062" x2="14501" y2="90339"/>
                        <a14:foregroundMark x1="22738" y1="94347" x2="42923" y2="99075"/>
                        <a14:foregroundMark x1="27030" y1="95786" x2="39559" y2="98767"/>
                        <a14:foregroundMark x1="42807" y1="99075" x2="50116" y2="99589"/>
                        <a14:foregroundMark x1="51160" y1="99486" x2="61833" y2="98664"/>
                        <a14:foregroundMark x1="69490" y1="96917" x2="82831" y2="91572"/>
                        <a14:foregroundMark x1="88747" y1="65159" x2="91299" y2="65570"/>
                        <a14:foregroundMark x1="34571" y1="87359" x2="45128" y2="89311"/>
                        <a14:foregroundMark x1="46056" y1="89311" x2="51972" y2="89414"/>
                        <a14:foregroundMark x1="55220" y1="89003" x2="61833" y2="88181"/>
                        <a14:foregroundMark x1="958" y1="79887" x2="0" y2="78187"/>
                        <a14:foregroundMark x1="9585" y1="16431" x2="9585" y2="30878"/>
                        <a14:foregroundMark x1="9265" y1="19263" x2="9265" y2="28045"/>
                        <a14:foregroundMark x1="9265" y1="15864" x2="9265" y2="20397"/>
                        <a14:foregroundMark x1="9265" y1="15864" x2="9585" y2="29178"/>
                        <a14:foregroundMark x1="14576" y1="90120" x2="22712" y2="94311"/>
                        <a14:foregroundMark x1="62373" y1="98503" x2="67458" y2="97305"/>
                        <a14:foregroundMark x1="92203" y1="66467" x2="95932" y2="72754"/>
                        <a14:foregroundMark x1="90169" y1="599" x2="90508" y2="4491"/>
                        <a14:foregroundMark x1="45763" y1="99401" x2="50847" y2="99401"/>
                        <a14:foregroundMark x1="40000" y1="99102" x2="49492" y2="99701"/>
                        <a14:foregroundMark x1="49831" y1="99701" x2="56271" y2="99102"/>
                        <a14:foregroundMark x1="83729" y1="66467" x2="86441" y2="65269"/>
                        <a14:backgroundMark x1="8701" y1="18499" x2="8701" y2="18499"/>
                        <a14:backgroundMark x1="8701" y1="29702" x2="8585" y2="1439"/>
                        <a14:backgroundMark x1="91299" y1="7708" x2="91067" y2="0"/>
                        <a14:backgroundMark x1="639" y1="81303" x2="0" y2="79320"/>
                        <a14:backgroundMark x1="24407" y1="79940" x2="38644" y2="86228"/>
                        <a14:backgroundMark x1="39322" y1="99701" x2="43051" y2="99701"/>
                        <a14:backgroundMark x1="43390" y1="99701" x2="46441" y2="99701"/>
                        <a14:backgroundMark x1="43051" y1="99701" x2="44068" y2="99701"/>
                        <a14:backgroundMark x1="57288" y1="99701" x2="53898" y2="99701"/>
                        <a14:backgroundMark x1="91525" y1="7485" x2="91525" y2="16168"/>
                        <a14:backgroundMark x1="89492" y1="54790" x2="90169" y2="51497"/>
                        <a14:backgroundMark x1="84407" y1="65868" x2="87458" y2="62874"/>
                        <a14:backgroundMark x1="88475" y1="63473" x2="85763" y2="64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15" y="69422"/>
            <a:ext cx="1287885" cy="145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336CC-F943-46C5-9938-24E1E0D373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962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385142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057400"/>
            <a:ext cx="3419856" cy="37490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57400"/>
            <a:ext cx="3419856" cy="37490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4" descr="C:\Users\swchoi\Desktop\1d.jpg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8766" y1="377" x2="8766" y2="377"/>
                        <a14:foregroundMark x1="8766" y1="1055" x2="8851" y2="29314"/>
                        <a14:foregroundMark x1="90723" y1="29540" x2="9021" y2="29314"/>
                        <a14:foregroundMark x1="90723" y1="29691" x2="90979" y2="0"/>
                        <a14:foregroundMark x1="90894" y1="151" x2="8596" y2="151"/>
                        <a14:foregroundMark x1="8766" y1="151" x2="90298" y2="29314"/>
                        <a14:foregroundMark x1="9191" y1="29314" x2="90723" y2="377"/>
                        <a14:foregroundMark x1="49702" y1="377" x2="49872" y2="29314"/>
                        <a14:foregroundMark x1="8596" y1="15373" x2="90553" y2="14619"/>
                        <a14:foregroundMark x1="9191" y1="15448" x2="49702" y2="29691"/>
                        <a14:foregroundMark x1="49872" y1="29691" x2="90468" y2="14846"/>
                        <a14:foregroundMark x1="90468" y1="14846" x2="49021" y2="0"/>
                        <a14:foregroundMark x1="49617" y1="528" x2="8766" y2="15072"/>
                        <a14:foregroundMark x1="86213" y1="1055" x2="72255" y2="27882"/>
                        <a14:foregroundMark x1="84085" y1="2035" x2="89447" y2="12811"/>
                        <a14:foregroundMark x1="90468" y1="29390" x2="27064" y2="77242"/>
                        <a14:foregroundMark x1="9021" y1="29540" x2="78979" y2="70460"/>
                        <a14:foregroundMark x1="64936" y1="31952" x2="50468" y2="74906"/>
                        <a14:foregroundMark x1="29447" y1="35418" x2="65617" y2="56669"/>
                        <a14:foregroundMark x1="35660" y1="33685" x2="89277" y2="53052"/>
                        <a14:foregroundMark x1="62213" y1="32027" x2="33702" y2="66466"/>
                        <a14:foregroundMark x1="12170" y1="1281" x2="14383" y2="17257"/>
                        <a14:foregroundMark x1="76681" y1="5576" x2="63064" y2="24491"/>
                        <a14:foregroundMark x1="50468" y1="30897" x2="71574" y2="67596"/>
                        <a14:foregroundMark x1="69191" y1="30897" x2="67149" y2="72344"/>
                        <a14:foregroundMark x1="56085" y1="68953" x2="67489" y2="33459"/>
                        <a14:foregroundMark x1="48170" y1="65561" x2="22043" y2="39563"/>
                        <a14:foregroundMark x1="50894" y1="63075" x2="33872" y2="34589"/>
                        <a14:foregroundMark x1="22638" y1="73399" x2="39404" y2="41221"/>
                        <a14:foregroundMark x1="41617" y1="83647" x2="26298" y2="43632"/>
                        <a14:foregroundMark x1="26894" y1="71138" x2="37532" y2="42577"/>
                        <a14:foregroundMark x1="37532" y1="42577" x2="41787" y2="43858"/>
                        <a14:foregroundMark x1="13957" y1="56895" x2="57277" y2="55313"/>
                        <a14:foregroundMark x1="18213" y1="69631" x2="9872" y2="76262"/>
                        <a14:foregroundMark x1="13702" y1="68500" x2="14979" y2="82442"/>
                        <a14:foregroundMark x1="5447" y1="76112" x2="21106" y2="72645"/>
                        <a14:foregroundMark x1="23915" y1="74981" x2="10298" y2="80407"/>
                        <a14:foregroundMark x1="15149" y1="66843" x2="10723" y2="79050"/>
                        <a14:foregroundMark x1="10723" y1="66240" x2="12596" y2="79879"/>
                        <a14:foregroundMark x1="7745" y1="69706" x2="13702" y2="80784"/>
                        <a14:foregroundMark x1="1617" y1="77167" x2="53957" y2="95252"/>
                        <a14:foregroundMark x1="3319" y1="79503" x2="43064" y2="96835"/>
                        <a14:foregroundMark x1="11149" y1="87415" x2="74809" y2="94348"/>
                        <a14:foregroundMark x1="22809" y1="93971" x2="89702" y2="86662"/>
                        <a14:foregroundMark x1="43234" y1="98719" x2="99234" y2="77769"/>
                        <a14:foregroundMark x1="11404" y1="14619" x2="18638" y2="30821"/>
                        <a14:foregroundMark x1="55830" y1="1884" x2="83064" y2="3165"/>
                        <a14:foregroundMark x1="51149" y1="99472" x2="86723" y2="86059"/>
                        <a14:foregroundMark x1="87149" y1="65561" x2="83660" y2="86059"/>
                        <a14:foregroundMark x1="68170" y1="87038" x2="96511" y2="74228"/>
                        <a14:foregroundMark x1="96000" y1="76036" x2="88170" y2="65335"/>
                        <a14:foregroundMark x1="80340" y1="79653" x2="84766" y2="67069"/>
                        <a14:foregroundMark x1="18677" y1="28366" x2="76566" y2="26413"/>
                        <a14:foregroundMark x1="84455" y1="24358" x2="41879" y2="6886"/>
                        <a14:foregroundMark x1="44432" y1="32785" x2="39559" y2="82117"/>
                        <a14:foregroundMark x1="19838" y1="81295" x2="34455" y2="87873"/>
                        <a14:foregroundMark x1="96636" y1="82014" x2="67865" y2="97122"/>
                        <a14:foregroundMark x1="8933" y1="66906" x2="2436" y2="76978"/>
                        <a14:foregroundMark x1="1160" y1="76362" x2="1508" y2="79856"/>
                        <a14:foregroundMark x1="1276" y1="80062" x2="14501" y2="90339"/>
                        <a14:foregroundMark x1="22738" y1="94347" x2="42923" y2="99075"/>
                        <a14:foregroundMark x1="27030" y1="95786" x2="39559" y2="98767"/>
                        <a14:foregroundMark x1="42807" y1="99075" x2="50116" y2="99589"/>
                        <a14:foregroundMark x1="51160" y1="99486" x2="61833" y2="98664"/>
                        <a14:foregroundMark x1="69490" y1="96917" x2="82831" y2="91572"/>
                        <a14:foregroundMark x1="88747" y1="65159" x2="91299" y2="65570"/>
                        <a14:foregroundMark x1="34571" y1="87359" x2="45128" y2="89311"/>
                        <a14:foregroundMark x1="46056" y1="89311" x2="51972" y2="89414"/>
                        <a14:foregroundMark x1="55220" y1="89003" x2="61833" y2="88181"/>
                        <a14:foregroundMark x1="958" y1="79887" x2="0" y2="78187"/>
                        <a14:foregroundMark x1="9585" y1="16431" x2="9585" y2="30878"/>
                        <a14:foregroundMark x1="9265" y1="19263" x2="9265" y2="28045"/>
                        <a14:foregroundMark x1="9265" y1="15864" x2="9265" y2="20397"/>
                        <a14:foregroundMark x1="9265" y1="15864" x2="9585" y2="29178"/>
                        <a14:foregroundMark x1="14576" y1="90120" x2="22712" y2="94311"/>
                        <a14:foregroundMark x1="62373" y1="98503" x2="67458" y2="97305"/>
                        <a14:foregroundMark x1="92203" y1="66467" x2="95932" y2="72754"/>
                        <a14:foregroundMark x1="90169" y1="599" x2="90508" y2="4491"/>
                        <a14:foregroundMark x1="45763" y1="99401" x2="50847" y2="99401"/>
                        <a14:foregroundMark x1="40000" y1="99102" x2="49492" y2="99701"/>
                        <a14:foregroundMark x1="49831" y1="99701" x2="56271" y2="99102"/>
                        <a14:backgroundMark x1="8701" y1="18499" x2="8701" y2="18499"/>
                        <a14:backgroundMark x1="8701" y1="29702" x2="8585" y2="1439"/>
                        <a14:backgroundMark x1="91299" y1="7708" x2="91067" y2="0"/>
                        <a14:backgroundMark x1="639" y1="81303" x2="0" y2="79320"/>
                        <a14:backgroundMark x1="24407" y1="79940" x2="38644" y2="86228"/>
                        <a14:backgroundMark x1="39322" y1="99701" x2="43051" y2="99701"/>
                        <a14:backgroundMark x1="43390" y1="99701" x2="46441" y2="99701"/>
                        <a14:backgroundMark x1="43051" y1="99701" x2="44068" y2="99701"/>
                        <a14:backgroundMark x1="57288" y1="99701" x2="53898" y2="9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119" y="4953000"/>
            <a:ext cx="1287885" cy="145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1150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021196"/>
            <a:ext cx="6777317" cy="3811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D428A47-C88C-4329-8959-BAAC6B6C6A6B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hyperlink" Target="http://www.orpha.net/orphacom/cahiers/docs/GB/Prevalence_of_rare_diseases_by_alphabetical_list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ncbi.nlm.nih.gov/pubm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24400" y="2438400"/>
            <a:ext cx="3429000" cy="1752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Annotation, filtration, and prioritization of </a:t>
            </a:r>
            <a:r>
              <a:rPr lang="en-US" sz="2000" dirty="0" err="1" smtClean="0"/>
              <a:t>exome</a:t>
            </a:r>
            <a:r>
              <a:rPr lang="en-US" sz="2000" dirty="0" smtClean="0"/>
              <a:t> sequence variants for genetic mapping of human disease</a:t>
            </a:r>
            <a:endParaRPr lang="en-US" sz="2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733365" y="4454371"/>
            <a:ext cx="3309803" cy="126062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Miaoxin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Li, </a:t>
            </a:r>
            <a:r>
              <a:rPr lang="en-US" smtClean="0">
                <a:solidFill>
                  <a:schemeClr val="tx1"/>
                </a:solidFill>
              </a:rPr>
              <a:t>Pak </a:t>
            </a:r>
            <a:r>
              <a:rPr lang="en-US" dirty="0">
                <a:solidFill>
                  <a:schemeClr val="tx1"/>
                </a:solidFill>
              </a:rPr>
              <a:t>C Sham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Department of Psychiatry &amp; Centre for Genomics Sciences  The University of Hong Kong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mxli@hku.hk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312073"/>
              </p:ext>
            </p:extLst>
          </p:nvPr>
        </p:nvGraphicFramePr>
        <p:xfrm>
          <a:off x="2786063" y="1231900"/>
          <a:ext cx="23622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0" name="方程式" r:id="rId3" imgW="1129810" imgH="482391" progId="Equation.3">
                  <p:embed/>
                </p:oleObj>
              </mc:Choice>
              <mc:Fallback>
                <p:oleObj name="方程式" r:id="rId3" imgW="1129810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1231900"/>
                        <a:ext cx="236220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1292225"/>
            <a:ext cx="289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zh-CN"/>
              <a:t>Autosomal dominant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1112" y="2252663"/>
            <a:ext cx="27749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/>
            <a:r>
              <a:rPr lang="en-US" altLang="zh-CN" dirty="0"/>
              <a:t>Autosomal recessive</a:t>
            </a:r>
          </a:p>
        </p:txBody>
      </p:sp>
      <p:graphicFrame>
        <p:nvGraphicFramePr>
          <p:cNvPr id="1536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608339"/>
              </p:ext>
            </p:extLst>
          </p:nvPr>
        </p:nvGraphicFramePr>
        <p:xfrm>
          <a:off x="2884487" y="2165350"/>
          <a:ext cx="10779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1" name="方程式" r:id="rId5" imgW="457200" imgH="228600" progId="Equation.3">
                  <p:embed/>
                </p:oleObj>
              </mc:Choice>
              <mc:Fallback>
                <p:oleObj name="方程式" r:id="rId5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7" y="2165350"/>
                        <a:ext cx="10779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457200" y="717550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Population allele frequencies of casual mutations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955460"/>
              </p:ext>
            </p:extLst>
          </p:nvPr>
        </p:nvGraphicFramePr>
        <p:xfrm>
          <a:off x="496888" y="3286125"/>
          <a:ext cx="8266112" cy="2288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5334"/>
                <a:gridCol w="2070489"/>
                <a:gridCol w="2070489"/>
                <a:gridCol w="1649800"/>
              </a:tblGrid>
              <a:tr h="7337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Countries/Community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Prevalence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Dominant mutation frequency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Recessive mutation frequency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United States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~1 in 1,500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0.000333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0.02582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Japan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~1 in 2,500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0.0002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European Commission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~1 in 2,000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0.00025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0.022361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31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Medical literature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~1/1,000 to 1/200,000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0.0005 to 2.5E-06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0.031623 to 0.002236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399" name="TextBox 9"/>
          <p:cNvSpPr txBox="1">
            <a:spLocks noChangeArrowheads="1"/>
          </p:cNvSpPr>
          <p:nvPr/>
        </p:nvSpPr>
        <p:spPr bwMode="auto">
          <a:xfrm>
            <a:off x="457200" y="285115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/>
              <a:t>Definition of rare diseases </a:t>
            </a:r>
            <a:r>
              <a:rPr lang="en-US" sz="1100"/>
              <a:t>(http://en.wikipedia.org/wiki/Rare_disease)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5800725"/>
            <a:ext cx="868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sz="1400" dirty="0">
                <a:hlinkClick r:id="rId7"/>
              </a:rPr>
              <a:t>http://www.orpha.net/orphacom/cahiers/docs/GB/Prevalence_of_rare_diseases_by_alphabetical_list.pdf</a:t>
            </a:r>
            <a:endParaRPr lang="en-US" sz="1400" dirty="0"/>
          </a:p>
          <a:p>
            <a:pPr eaLnBrk="1" hangingPunct="1"/>
            <a:r>
              <a:rPr lang="en-US" sz="1400" dirty="0"/>
              <a:t>Prevalence of rare diseases in Europe</a:t>
            </a:r>
          </a:p>
        </p:txBody>
      </p:sp>
      <p:sp>
        <p:nvSpPr>
          <p:cNvPr id="15401" name="TextBox 11"/>
          <p:cNvSpPr txBox="1">
            <a:spLocks noChangeArrowheads="1"/>
          </p:cNvSpPr>
          <p:nvPr/>
        </p:nvSpPr>
        <p:spPr bwMode="auto">
          <a:xfrm>
            <a:off x="5257800" y="178435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sz="1200">
                <a:solidFill>
                  <a:srgbClr val="FF0000"/>
                </a:solidFill>
              </a:rPr>
              <a:t>Assumption: Hardy-Weinberg disequilibrium &amp; Full penetrance!!! </a:t>
            </a:r>
          </a:p>
        </p:txBody>
      </p:sp>
    </p:spTree>
    <p:extLst>
      <p:ext uri="{BB962C8B-B14F-4D97-AF65-F5344CB8AC3E}">
        <p14:creationId xmlns:p14="http://schemas.microsoft.com/office/powerpoint/2010/main" val="224190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6"/>
          <p:cNvSpPr>
            <a:spLocks noChangeArrowheads="1"/>
          </p:cNvSpPr>
          <p:nvPr/>
        </p:nvSpPr>
        <p:spPr bwMode="auto">
          <a:xfrm>
            <a:off x="152400" y="-76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6387" name="Rectangle 55"/>
          <p:cNvSpPr>
            <a:spLocks noChangeArrowheads="1"/>
          </p:cNvSpPr>
          <p:nvPr/>
        </p:nvSpPr>
        <p:spPr bwMode="auto">
          <a:xfrm>
            <a:off x="152400" y="-76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16388" name="Group 30"/>
          <p:cNvGrpSpPr>
            <a:grpSpLocks noChangeAspect="1"/>
          </p:cNvGrpSpPr>
          <p:nvPr/>
        </p:nvGrpSpPr>
        <p:grpSpPr bwMode="auto">
          <a:xfrm>
            <a:off x="2289175" y="1001033"/>
            <a:ext cx="4756150" cy="5035550"/>
            <a:chOff x="2618" y="248"/>
            <a:chExt cx="6974" cy="7385"/>
          </a:xfrm>
        </p:grpSpPr>
        <p:sp>
          <p:nvSpPr>
            <p:cNvPr id="16397" name="Rectangle 53"/>
            <p:cNvSpPr>
              <a:spLocks noChangeArrowheads="1"/>
            </p:cNvSpPr>
            <p:nvPr/>
          </p:nvSpPr>
          <p:spPr bwMode="auto">
            <a:xfrm>
              <a:off x="3941" y="1914"/>
              <a:ext cx="3872" cy="519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Exclude variants conflicting with disease inheritance patterns/modes</a:t>
              </a:r>
              <a:endParaRPr lang="en-US" altLang="zh-CN" sz="1000"/>
            </a:p>
          </p:txBody>
        </p:sp>
        <p:sp>
          <p:nvSpPr>
            <p:cNvPr id="16398" name="Rectangle 52"/>
            <p:cNvSpPr>
              <a:spLocks noChangeArrowheads="1"/>
            </p:cNvSpPr>
            <p:nvPr/>
          </p:nvSpPr>
          <p:spPr bwMode="auto">
            <a:xfrm>
              <a:off x="3934" y="3512"/>
              <a:ext cx="3871" cy="541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 dirty="0">
                  <a:latin typeface="Cambria" pitchFamily="18" charset="0"/>
                </a:rPr>
                <a:t>Exclude variants not altering proteins</a:t>
              </a:r>
              <a:endParaRPr lang="en-US" altLang="zh-CN" sz="1000" dirty="0"/>
            </a:p>
          </p:txBody>
        </p:sp>
        <p:sp>
          <p:nvSpPr>
            <p:cNvPr id="16399" name="Rectangle 51"/>
            <p:cNvSpPr>
              <a:spLocks noChangeArrowheads="1"/>
            </p:cNvSpPr>
            <p:nvPr/>
          </p:nvSpPr>
          <p:spPr bwMode="auto">
            <a:xfrm>
              <a:off x="3927" y="2696"/>
              <a:ext cx="3871" cy="532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Exclude common variants (e.g., MAF 0.001) in dbSNP, 1K Genome Project and other datasets</a:t>
              </a:r>
              <a:endParaRPr lang="en-US" altLang="zh-CN" sz="1000"/>
            </a:p>
          </p:txBody>
        </p:sp>
        <p:sp>
          <p:nvSpPr>
            <p:cNvPr id="16400" name="Rectangle 50"/>
            <p:cNvSpPr>
              <a:spLocks noChangeArrowheads="1"/>
            </p:cNvSpPr>
            <p:nvPr/>
          </p:nvSpPr>
          <p:spPr bwMode="auto">
            <a:xfrm>
              <a:off x="3950" y="4303"/>
              <a:ext cx="3871" cy="408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Exclude predicted non-disease variants </a:t>
              </a:r>
              <a:endParaRPr lang="en-US" altLang="zh-CN" sz="1000"/>
            </a:p>
          </p:txBody>
        </p:sp>
        <p:sp>
          <p:nvSpPr>
            <p:cNvPr id="16401" name="AutoShape 49"/>
            <p:cNvSpPr>
              <a:spLocks noChangeArrowheads="1"/>
            </p:cNvSpPr>
            <p:nvPr/>
          </p:nvSpPr>
          <p:spPr bwMode="auto">
            <a:xfrm>
              <a:off x="5713" y="916"/>
              <a:ext cx="298" cy="1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16402" name="AutoShape 48"/>
            <p:cNvSpPr>
              <a:spLocks noChangeArrowheads="1"/>
            </p:cNvSpPr>
            <p:nvPr/>
          </p:nvSpPr>
          <p:spPr bwMode="auto">
            <a:xfrm>
              <a:off x="5718" y="1684"/>
              <a:ext cx="299" cy="1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16403" name="AutoShape 47"/>
            <p:cNvSpPr>
              <a:spLocks noChangeArrowheads="1"/>
            </p:cNvSpPr>
            <p:nvPr/>
          </p:nvSpPr>
          <p:spPr bwMode="auto">
            <a:xfrm>
              <a:off x="5717" y="2470"/>
              <a:ext cx="299" cy="19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16404" name="AutoShape 46"/>
            <p:cNvSpPr>
              <a:spLocks noChangeArrowheads="1"/>
            </p:cNvSpPr>
            <p:nvPr/>
          </p:nvSpPr>
          <p:spPr bwMode="auto">
            <a:xfrm>
              <a:off x="5721" y="3284"/>
              <a:ext cx="299" cy="1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16405" name="AutoShape 45"/>
            <p:cNvSpPr>
              <a:spLocks noChangeArrowheads="1"/>
            </p:cNvSpPr>
            <p:nvPr/>
          </p:nvSpPr>
          <p:spPr bwMode="auto">
            <a:xfrm>
              <a:off x="5726" y="4029"/>
              <a:ext cx="299" cy="1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16406" name="AutoShape 44"/>
            <p:cNvSpPr>
              <a:spLocks noChangeArrowheads="1"/>
            </p:cNvSpPr>
            <p:nvPr/>
          </p:nvSpPr>
          <p:spPr bwMode="auto">
            <a:xfrm>
              <a:off x="5775" y="4781"/>
              <a:ext cx="299" cy="19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16407" name="AutoShape 43"/>
            <p:cNvSpPr>
              <a:spLocks noChangeArrowheads="1"/>
            </p:cNvSpPr>
            <p:nvPr/>
          </p:nvSpPr>
          <p:spPr bwMode="auto">
            <a:xfrm>
              <a:off x="3827" y="248"/>
              <a:ext cx="4015" cy="636"/>
            </a:xfrm>
            <a:prstGeom prst="flowChartAlternateProcess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2296" tIns="41148" rIns="82296" bIns="41148"/>
            <a:lstStyle/>
            <a:p>
              <a:pPr algn="ctr" eaLnBrk="0" hangingPunct="0"/>
              <a:r>
                <a:rPr lang="en-US" altLang="zh-TW" sz="1000">
                  <a:latin typeface="Cambria" pitchFamily="18" charset="0"/>
                </a:rPr>
                <a:t>Variants and/or genotypes called from</a:t>
              </a:r>
              <a:r>
                <a:rPr lang="en-US" altLang="zh-CN" sz="1000">
                  <a:latin typeface="Cambria" pitchFamily="18" charset="0"/>
                </a:rPr>
                <a:t> </a:t>
              </a:r>
              <a:r>
                <a:rPr lang="en-US" altLang="zh-TW" sz="1000">
                  <a:latin typeface="Cambria" pitchFamily="18" charset="0"/>
                </a:rPr>
                <a:t>sequencing data in variants formats</a:t>
              </a:r>
              <a:endParaRPr lang="en-US" altLang="zh-TW" sz="1000"/>
            </a:p>
          </p:txBody>
        </p:sp>
        <p:sp>
          <p:nvSpPr>
            <p:cNvPr id="16408" name="Rectangle 42"/>
            <p:cNvSpPr>
              <a:spLocks noChangeArrowheads="1"/>
            </p:cNvSpPr>
            <p:nvPr/>
          </p:nvSpPr>
          <p:spPr bwMode="auto">
            <a:xfrm>
              <a:off x="3926" y="1152"/>
              <a:ext cx="3871" cy="533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Exclude variants outside identity by descent (IBD) regions </a:t>
              </a:r>
              <a:endParaRPr lang="en-US" altLang="zh-CN" sz="1000"/>
            </a:p>
          </p:txBody>
        </p:sp>
        <p:sp>
          <p:nvSpPr>
            <p:cNvPr id="16409" name="Rectangle 41"/>
            <p:cNvSpPr>
              <a:spLocks noChangeArrowheads="1"/>
            </p:cNvSpPr>
            <p:nvPr/>
          </p:nvSpPr>
          <p:spPr bwMode="auto">
            <a:xfrm>
              <a:off x="2629" y="5532"/>
              <a:ext cx="2267" cy="1021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Explore variants whose genes have physical protein-protein interaction with candidate genes </a:t>
              </a:r>
              <a:endParaRPr lang="en-US" altLang="zh-CN" sz="1000"/>
            </a:p>
          </p:txBody>
        </p:sp>
        <p:sp>
          <p:nvSpPr>
            <p:cNvPr id="16410" name="Rectangle 40"/>
            <p:cNvSpPr>
              <a:spLocks noChangeArrowheads="1"/>
            </p:cNvSpPr>
            <p:nvPr/>
          </p:nvSpPr>
          <p:spPr bwMode="auto">
            <a:xfrm>
              <a:off x="7066" y="5543"/>
              <a:ext cx="2202" cy="1020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Explore available literature in NCBI PubMed about genes/ideogram and interested diseases</a:t>
              </a:r>
              <a:endParaRPr lang="en-US" altLang="zh-CN" sz="1000"/>
            </a:p>
          </p:txBody>
        </p:sp>
        <p:sp>
          <p:nvSpPr>
            <p:cNvPr id="16411" name="AutoShape 39"/>
            <p:cNvSpPr>
              <a:spLocks noChangeArrowheads="1"/>
            </p:cNvSpPr>
            <p:nvPr/>
          </p:nvSpPr>
          <p:spPr bwMode="auto">
            <a:xfrm>
              <a:off x="3989" y="7039"/>
              <a:ext cx="3871" cy="594"/>
            </a:xfrm>
            <a:prstGeom prst="flowChartAlternateProcess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2296" tIns="41148" rIns="82296" bIns="41148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Prioritized and annotated variants in an Excel or text file</a:t>
              </a:r>
              <a:endParaRPr lang="en-US" altLang="zh-CN" sz="1000"/>
            </a:p>
          </p:txBody>
        </p:sp>
        <p:sp>
          <p:nvSpPr>
            <p:cNvPr id="16412" name="Rectangle 38"/>
            <p:cNvSpPr>
              <a:spLocks noChangeArrowheads="1"/>
            </p:cNvSpPr>
            <p:nvPr/>
          </p:nvSpPr>
          <p:spPr bwMode="auto">
            <a:xfrm>
              <a:off x="4961" y="5532"/>
              <a:ext cx="2040" cy="1021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Explore variants whose genes share the same biological pathways with candidate genes </a:t>
              </a:r>
              <a:endParaRPr lang="en-US" altLang="zh-CN" sz="1000"/>
            </a:p>
          </p:txBody>
        </p:sp>
        <p:sp>
          <p:nvSpPr>
            <p:cNvPr id="16413" name="AutoShape 37"/>
            <p:cNvSpPr>
              <a:spLocks/>
            </p:cNvSpPr>
            <p:nvPr/>
          </p:nvSpPr>
          <p:spPr bwMode="auto">
            <a:xfrm>
              <a:off x="7955" y="1092"/>
              <a:ext cx="162" cy="1458"/>
            </a:xfrm>
            <a:prstGeom prst="rightBrace">
              <a:avLst>
                <a:gd name="adj1" fmla="val 750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000"/>
            </a:p>
          </p:txBody>
        </p:sp>
        <p:sp>
          <p:nvSpPr>
            <p:cNvPr id="9245" name="Text Box 36"/>
            <p:cNvSpPr txBox="1">
              <a:spLocks noChangeArrowheads="1"/>
            </p:cNvSpPr>
            <p:nvPr/>
          </p:nvSpPr>
          <p:spPr bwMode="auto">
            <a:xfrm>
              <a:off x="8049" y="1577"/>
              <a:ext cx="1457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defRPr/>
              </a:pPr>
              <a:r>
                <a:rPr lang="en-US" altLang="zh-CN" sz="1200" b="1" smtClean="0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Genetic level</a:t>
              </a:r>
              <a:endParaRPr lang="en-US" altLang="zh-CN" sz="12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6415" name="AutoShape 35"/>
            <p:cNvSpPr>
              <a:spLocks/>
            </p:cNvSpPr>
            <p:nvPr/>
          </p:nvSpPr>
          <p:spPr bwMode="auto">
            <a:xfrm>
              <a:off x="7936" y="2671"/>
              <a:ext cx="300" cy="1948"/>
            </a:xfrm>
            <a:prstGeom prst="rightBrace">
              <a:avLst>
                <a:gd name="adj1" fmla="val 54111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000"/>
            </a:p>
          </p:txBody>
        </p:sp>
        <p:sp>
          <p:nvSpPr>
            <p:cNvPr id="9247" name="Text Box 34"/>
            <p:cNvSpPr txBox="1">
              <a:spLocks noChangeArrowheads="1"/>
            </p:cNvSpPr>
            <p:nvPr/>
          </p:nvSpPr>
          <p:spPr bwMode="auto">
            <a:xfrm>
              <a:off x="8135" y="3396"/>
              <a:ext cx="1457" cy="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defRPr/>
              </a:pPr>
              <a:r>
                <a:rPr lang="en-US" altLang="zh-CN" sz="1200" b="1" smtClean="0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Variant-Gene level</a:t>
              </a:r>
              <a:endParaRPr lang="en-US" altLang="zh-CN" sz="12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248" name="Text Box 33"/>
            <p:cNvSpPr txBox="1">
              <a:spLocks noChangeArrowheads="1"/>
            </p:cNvSpPr>
            <p:nvPr/>
          </p:nvSpPr>
          <p:spPr bwMode="auto">
            <a:xfrm>
              <a:off x="4769" y="5133"/>
              <a:ext cx="2430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CN" sz="1000" b="1" smtClean="0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Knowledge level</a:t>
              </a:r>
              <a:endParaRPr lang="en-US" altLang="zh-CN" sz="10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6418" name="AutoShape 32"/>
            <p:cNvSpPr>
              <a:spLocks/>
            </p:cNvSpPr>
            <p:nvPr/>
          </p:nvSpPr>
          <p:spPr bwMode="auto">
            <a:xfrm rot="5400000">
              <a:off x="5771" y="1832"/>
              <a:ext cx="324" cy="6630"/>
            </a:xfrm>
            <a:prstGeom prst="leftBrace">
              <a:avLst>
                <a:gd name="adj1" fmla="val 17052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000"/>
            </a:p>
          </p:txBody>
        </p:sp>
        <p:sp>
          <p:nvSpPr>
            <p:cNvPr id="16419" name="AutoShape 31"/>
            <p:cNvSpPr>
              <a:spLocks/>
            </p:cNvSpPr>
            <p:nvPr/>
          </p:nvSpPr>
          <p:spPr bwMode="auto">
            <a:xfrm rot="-5400000">
              <a:off x="5771" y="3497"/>
              <a:ext cx="324" cy="6630"/>
            </a:xfrm>
            <a:prstGeom prst="leftBrace">
              <a:avLst>
                <a:gd name="adj1" fmla="val 17052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000"/>
            </a:p>
          </p:txBody>
        </p:sp>
      </p:grpSp>
      <p:sp>
        <p:nvSpPr>
          <p:cNvPr id="16389" name="TextBox 27"/>
          <p:cNvSpPr txBox="1">
            <a:spLocks noChangeArrowheads="1"/>
          </p:cNvSpPr>
          <p:nvPr/>
        </p:nvSpPr>
        <p:spPr bwMode="auto">
          <a:xfrm>
            <a:off x="152400" y="3537858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CN">
                <a:latin typeface="Gabriola" pitchFamily="82" charset="0"/>
              </a:rPr>
              <a:t>Known disease genes</a:t>
            </a:r>
          </a:p>
        </p:txBody>
      </p:sp>
      <p:cxnSp>
        <p:nvCxnSpPr>
          <p:cNvPr id="16390" name="Straight Arrow Connector 29"/>
          <p:cNvCxnSpPr>
            <a:cxnSpLocks noChangeShapeType="1"/>
            <a:stCxn id="16389" idx="2"/>
          </p:cNvCxnSpPr>
          <p:nvPr/>
        </p:nvCxnSpPr>
        <p:spPr bwMode="auto">
          <a:xfrm>
            <a:off x="1409700" y="3904571"/>
            <a:ext cx="3321050" cy="6842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1" name="Straight Arrow Connector 7167"/>
          <p:cNvCxnSpPr>
            <a:cxnSpLocks noChangeShapeType="1"/>
            <a:stCxn id="16389" idx="2"/>
            <a:endCxn id="16409" idx="0"/>
          </p:cNvCxnSpPr>
          <p:nvPr/>
        </p:nvCxnSpPr>
        <p:spPr bwMode="auto">
          <a:xfrm>
            <a:off x="1409700" y="3904571"/>
            <a:ext cx="1660525" cy="7000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2" name="TextBox 60"/>
          <p:cNvSpPr txBox="1">
            <a:spLocks noChangeArrowheads="1"/>
          </p:cNvSpPr>
          <p:nvPr/>
        </p:nvSpPr>
        <p:spPr bwMode="auto">
          <a:xfrm>
            <a:off x="7086600" y="3690258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CN">
                <a:latin typeface="Gabriola" pitchFamily="82" charset="0"/>
              </a:rPr>
              <a:t>Disease names</a:t>
            </a:r>
          </a:p>
        </p:txBody>
      </p:sp>
      <p:cxnSp>
        <p:nvCxnSpPr>
          <p:cNvPr id="16393" name="Straight Arrow Connector 61"/>
          <p:cNvCxnSpPr>
            <a:cxnSpLocks noChangeShapeType="1"/>
            <a:stCxn id="16392" idx="2"/>
            <a:endCxn id="16410" idx="0"/>
          </p:cNvCxnSpPr>
          <p:nvPr/>
        </p:nvCxnSpPr>
        <p:spPr bwMode="auto">
          <a:xfrm flipH="1">
            <a:off x="6073775" y="4056971"/>
            <a:ext cx="1965325" cy="5540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4" name="AutoShape 36"/>
          <p:cNvSpPr>
            <a:spLocks noChangeArrowheads="1"/>
          </p:cNvSpPr>
          <p:nvPr/>
        </p:nvSpPr>
        <p:spPr bwMode="auto">
          <a:xfrm rot="-5400000">
            <a:off x="2709862" y="3571196"/>
            <a:ext cx="295275" cy="685800"/>
          </a:xfrm>
          <a:prstGeom prst="downArrow">
            <a:avLst>
              <a:gd name="adj1" fmla="val 50000"/>
              <a:gd name="adj2" fmla="val 5806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723900" y="6128658"/>
            <a:ext cx="773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200" b="1" u="sng" dirty="0" smtClean="0"/>
              <a:t>Li MX</a:t>
            </a:r>
            <a:r>
              <a:rPr lang="en-US" altLang="zh-CN" sz="1200" dirty="0" smtClean="0"/>
              <a:t>, </a:t>
            </a:r>
            <a:r>
              <a:rPr lang="en-US" altLang="zh-CN" sz="1200" dirty="0" err="1" smtClean="0"/>
              <a:t>Gui</a:t>
            </a:r>
            <a:r>
              <a:rPr lang="en-US" altLang="zh-CN" sz="1200" dirty="0" smtClean="0"/>
              <a:t> HS, Kwan SH, </a:t>
            </a:r>
            <a:r>
              <a:rPr lang="en-US" altLang="zh-CN" sz="1200" dirty="0" err="1" smtClean="0"/>
              <a:t>Bao</a:t>
            </a:r>
            <a:r>
              <a:rPr lang="en-US" altLang="zh-CN" sz="1200" dirty="0" smtClean="0"/>
              <a:t> SY, Sham PC. A comprehensive framework for prioritizing variants in </a:t>
            </a:r>
            <a:r>
              <a:rPr lang="en-US" altLang="zh-CN" sz="1200" dirty="0" err="1" smtClean="0"/>
              <a:t>exome</a:t>
            </a:r>
            <a:r>
              <a:rPr lang="en-US" altLang="zh-CN" sz="1200" dirty="0" smtClean="0"/>
              <a:t> sequencing studies of </a:t>
            </a:r>
            <a:r>
              <a:rPr lang="en-US" altLang="zh-CN" sz="1200" dirty="0" err="1" smtClean="0"/>
              <a:t>Mendelian</a:t>
            </a:r>
            <a:r>
              <a:rPr lang="en-US" altLang="zh-CN" sz="1200" dirty="0" smtClean="0"/>
              <a:t> diseases. </a:t>
            </a:r>
            <a:r>
              <a:rPr lang="en-US" altLang="zh-CN" sz="1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 Research</a:t>
            </a:r>
            <a:r>
              <a:rPr lang="en-US" altLang="zh-CN" sz="1200" dirty="0" smtClean="0"/>
              <a:t>  (</a:t>
            </a:r>
            <a:r>
              <a:rPr lang="pt-BR" altLang="zh-CN" sz="1200" dirty="0"/>
              <a:t>Nucleic Acids Res. 2012 Apr 1;40(7):e53</a:t>
            </a:r>
            <a:r>
              <a:rPr lang="en-US" altLang="zh-CN" sz="1200" dirty="0" smtClean="0"/>
              <a:t>)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57200" y="590322"/>
            <a:ext cx="8229600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400" b="1" dirty="0" smtClean="0"/>
              <a:t>A multilayer automated filtration and prioritization framework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30489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3200" b="1" dirty="0" smtClean="0"/>
              <a:t>Deleteriousness scores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 smtClean="0"/>
              <a:t>Risk prediction scores</a:t>
            </a:r>
          </a:p>
          <a:p>
            <a:pPr lvl="1" eaLnBrk="1" hangingPunct="1"/>
            <a:r>
              <a:rPr lang="en-US" altLang="zh-CN" sz="1600" dirty="0" err="1" smtClean="0"/>
              <a:t>PhyloP</a:t>
            </a:r>
            <a:r>
              <a:rPr lang="en-US" altLang="zh-CN" sz="1600" dirty="0" smtClean="0"/>
              <a:t> [(RECOMB 2006), pp., 190-205]</a:t>
            </a:r>
          </a:p>
          <a:p>
            <a:pPr lvl="1" eaLnBrk="1" hangingPunct="1"/>
            <a:r>
              <a:rPr lang="en-US" altLang="zh-CN" sz="1600" dirty="0" smtClean="0"/>
              <a:t>SIFT[</a:t>
            </a:r>
            <a:r>
              <a:rPr lang="en-US" altLang="zh-TW" sz="1600" dirty="0" smtClean="0"/>
              <a:t>Nat </a:t>
            </a:r>
            <a:r>
              <a:rPr lang="en-US" altLang="zh-TW" sz="1600" dirty="0" err="1" smtClean="0"/>
              <a:t>Protoc</a:t>
            </a:r>
            <a:r>
              <a:rPr lang="en-US" altLang="zh-TW" sz="1600" dirty="0" smtClean="0"/>
              <a:t> 4 (7):1073–1081</a:t>
            </a:r>
            <a:r>
              <a:rPr lang="en-US" altLang="zh-CN" sz="1600" dirty="0" smtClean="0"/>
              <a:t>]</a:t>
            </a:r>
          </a:p>
          <a:p>
            <a:pPr lvl="1" eaLnBrk="1" hangingPunct="1"/>
            <a:r>
              <a:rPr lang="en-US" altLang="zh-CN" sz="1600" dirty="0" smtClean="0"/>
              <a:t>Polyphen2 [Nat Methods. 2010 Apr;7(4):248-9.]</a:t>
            </a:r>
          </a:p>
          <a:p>
            <a:pPr lvl="1" eaLnBrk="1" hangingPunct="1"/>
            <a:r>
              <a:rPr lang="en-US" altLang="zh-CN" sz="1600" dirty="0" smtClean="0"/>
              <a:t>LRT Score [</a:t>
            </a:r>
            <a:r>
              <a:rPr lang="en-US" altLang="zh-TW" sz="1600" dirty="0" smtClean="0"/>
              <a:t>Genome Res 19 (9):1553–1561</a:t>
            </a:r>
            <a:r>
              <a:rPr lang="en-US" altLang="zh-CN" sz="1600" dirty="0" smtClean="0">
                <a:ea typeface="新細明體" pitchFamily="18" charset="-120"/>
              </a:rPr>
              <a:t>]</a:t>
            </a:r>
            <a:endParaRPr lang="en-US" altLang="zh-CN" sz="1600" dirty="0" smtClean="0"/>
          </a:p>
          <a:p>
            <a:pPr lvl="1" eaLnBrk="1" hangingPunct="1"/>
            <a:r>
              <a:rPr lang="en-US" altLang="zh-CN" sz="1600" dirty="0" err="1" smtClean="0"/>
              <a:t>MutationTaster</a:t>
            </a:r>
            <a:r>
              <a:rPr lang="en-US" altLang="zh-CN" sz="1600" dirty="0" smtClean="0"/>
              <a:t> [</a:t>
            </a:r>
            <a:r>
              <a:rPr lang="en-US" altLang="zh-TW" sz="1600" dirty="0" smtClean="0"/>
              <a:t>Nat Methods. 2010 Aug;7(8):575-6</a:t>
            </a:r>
            <a:r>
              <a:rPr lang="en-US" altLang="zh-CN" sz="1600" dirty="0" smtClean="0">
                <a:ea typeface="新細明體" pitchFamily="18" charset="-120"/>
              </a:rPr>
              <a:t>]</a:t>
            </a:r>
          </a:p>
          <a:p>
            <a:pPr lvl="1"/>
            <a:r>
              <a:rPr lang="en-US" altLang="zh-CN" sz="1600" dirty="0" err="1" smtClean="0">
                <a:ea typeface="新細明體" pitchFamily="18" charset="-120"/>
              </a:rPr>
              <a:t>MutationAssessor</a:t>
            </a:r>
            <a:r>
              <a:rPr lang="en-US" altLang="zh-CN" sz="1600" dirty="0" smtClean="0">
                <a:ea typeface="新細明體" pitchFamily="18" charset="-120"/>
              </a:rPr>
              <a:t>[</a:t>
            </a:r>
            <a:r>
              <a:rPr lang="pt-BR" altLang="zh-CN" sz="1600" dirty="0">
                <a:ea typeface="新細明體" pitchFamily="18" charset="-120"/>
              </a:rPr>
              <a:t>Nucleic Acids Res. 2011 Sep 1;39(17):e118</a:t>
            </a:r>
            <a:r>
              <a:rPr lang="en-US" altLang="zh-CN" sz="1600" dirty="0" smtClean="0">
                <a:ea typeface="新細明體" pitchFamily="18" charset="-120"/>
              </a:rPr>
              <a:t>] </a:t>
            </a:r>
          </a:p>
          <a:p>
            <a:pPr lvl="1" eaLnBrk="1" hangingPunct="1"/>
            <a:r>
              <a:rPr lang="en-US" altLang="zh-CN" sz="1600" dirty="0" smtClean="0">
                <a:ea typeface="新細明體" pitchFamily="18" charset="-120"/>
              </a:rPr>
              <a:t>…..</a:t>
            </a:r>
          </a:p>
          <a:p>
            <a:pPr lvl="1" eaLnBrk="1" hangingPunct="1"/>
            <a:endParaRPr lang="en-US" altLang="zh-CN" sz="1600" dirty="0" smtClean="0">
              <a:ea typeface="新細明體" pitchFamily="18" charset="-120"/>
            </a:endParaRPr>
          </a:p>
          <a:p>
            <a:pPr lvl="1" eaLnBrk="1" hangingPunct="1"/>
            <a:endParaRPr lang="en-US" altLang="zh-CN" sz="1600" dirty="0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79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Tools to predict deleterious mutations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732601"/>
              </p:ext>
            </p:extLst>
          </p:nvPr>
        </p:nvGraphicFramePr>
        <p:xfrm>
          <a:off x="609601" y="1752600"/>
          <a:ext cx="7238999" cy="3022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799"/>
                <a:gridCol w="3581400"/>
                <a:gridCol w="2209800"/>
              </a:tblGrid>
              <a:tr h="3234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Tools</a:t>
                      </a:r>
                      <a:endParaRPr lang="en-US" sz="18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Resources</a:t>
                      </a:r>
                      <a:endParaRPr lang="en-US" sz="18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1800" baseline="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algorithm</a:t>
                      </a:r>
                      <a:endParaRPr lang="en-US" sz="18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23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PhyloP</a:t>
                      </a:r>
                      <a:endParaRPr lang="en-US" sz="14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evolutional conservation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from multiple alignments of placental mammal genomes to the human genome 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phylogenetic hidden Markov model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9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SIFT</a:t>
                      </a:r>
                      <a:endParaRPr lang="en-US" sz="14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evolutional conservation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at single amino acid substitution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Likelihood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 modeling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02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Polyphen2</a:t>
                      </a:r>
                      <a:endParaRPr lang="en-US" sz="14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impact of an amino acid substitution on the structure and function of a human protein 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iterative greedy algorithm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6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LRT</a:t>
                      </a:r>
                      <a:endParaRPr lang="en-US" sz="14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A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comparative genomics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data set of 32 vertebrate species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likelihood ratio test 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63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MutationTaster</a:t>
                      </a:r>
                      <a:endParaRPr lang="en-US" sz="14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multiple resources such as 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evolutionary conservation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, splice-site changes, loss of protein features and changes that might affect mRNA level 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naive Bayes classifier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63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MutationAssessor</a:t>
                      </a: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Evolutionary</a:t>
                      </a:r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 conservation patterns</a:t>
                      </a:r>
                      <a:endParaRPr lang="en-US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combinatorial entropy formalism</a:t>
                      </a:r>
                      <a:endParaRPr lang="en-US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1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400" dirty="0"/>
              <a:t>Spearman's rank correlation matrix for the scores from the five individual algorithms </a:t>
            </a:r>
          </a:p>
        </p:txBody>
      </p:sp>
      <p:pic>
        <p:nvPicPr>
          <p:cNvPr id="12290" name="Picture 10" descr="Description: Description: 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5940425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1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Questions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effectively  utilize multiple prediction results?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altLang="zh-CN" dirty="0"/>
              <a:t>How </a:t>
            </a:r>
            <a:r>
              <a:rPr lang="en-US" altLang="zh-CN" dirty="0" smtClean="0"/>
              <a:t>useful to </a:t>
            </a:r>
            <a:r>
              <a:rPr lang="en-US" altLang="zh-CN" dirty="0"/>
              <a:t>isolate disease-causative variants from RARE variants?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/>
              <a:t>Benchmark 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385142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ExoVar</a:t>
            </a:r>
            <a:endParaRPr lang="en-US" dirty="0" smtClean="0"/>
          </a:p>
          <a:p>
            <a:pPr lvl="1"/>
            <a:r>
              <a:rPr lang="en-US" dirty="0"/>
              <a:t>5,340 </a:t>
            </a:r>
            <a:r>
              <a:rPr lang="en-US" dirty="0" smtClean="0"/>
              <a:t>disease-causal alleles  vs. 4,752 </a:t>
            </a:r>
            <a:r>
              <a:rPr lang="en-US" dirty="0"/>
              <a:t>rare </a:t>
            </a:r>
            <a:r>
              <a:rPr lang="en-US" dirty="0" err="1"/>
              <a:t>nsSNVs</a:t>
            </a:r>
            <a:r>
              <a:rPr lang="en-US" dirty="0"/>
              <a:t> </a:t>
            </a:r>
            <a:r>
              <a:rPr lang="en-US" dirty="0" smtClean="0"/>
              <a:t>(at </a:t>
            </a:r>
            <a:r>
              <a:rPr lang="en-US" dirty="0"/>
              <a:t>least one </a:t>
            </a:r>
            <a:r>
              <a:rPr lang="en-US" b="1" dirty="0">
                <a:solidFill>
                  <a:srgbClr val="FF0000"/>
                </a:solidFill>
              </a:rPr>
              <a:t>homozygous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genotype) in </a:t>
            </a:r>
            <a:r>
              <a:rPr lang="en-US" dirty="0"/>
              <a:t>the 1000 Genomes Project</a:t>
            </a:r>
          </a:p>
          <a:p>
            <a:r>
              <a:rPr lang="en-US" dirty="0" err="1" smtClean="0"/>
              <a:t>HumVar</a:t>
            </a:r>
            <a:endParaRPr lang="en-US" dirty="0" smtClean="0"/>
          </a:p>
          <a:p>
            <a:pPr lvl="1"/>
            <a:r>
              <a:rPr lang="en-US" dirty="0"/>
              <a:t>22,196 human disease-causing or loss of activity/function </a:t>
            </a:r>
            <a:r>
              <a:rPr lang="en-US" dirty="0" smtClean="0"/>
              <a:t>mutations vs. </a:t>
            </a:r>
            <a:r>
              <a:rPr lang="en-US" dirty="0"/>
              <a:t>21,151 </a:t>
            </a:r>
            <a:r>
              <a:rPr lang="en-US" b="1" dirty="0">
                <a:solidFill>
                  <a:srgbClr val="FF0000"/>
                </a:solidFill>
              </a:rPr>
              <a:t>common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(MAF&gt;1%) </a:t>
            </a:r>
            <a:r>
              <a:rPr lang="en-US" dirty="0" err="1"/>
              <a:t>nsSNVs</a:t>
            </a:r>
            <a:r>
              <a:rPr lang="en-US" dirty="0"/>
              <a:t> </a:t>
            </a:r>
          </a:p>
          <a:p>
            <a:r>
              <a:rPr lang="en-US" dirty="0" err="1" smtClean="0"/>
              <a:t>DomRec</a:t>
            </a:r>
            <a:endParaRPr lang="en-US" dirty="0" smtClean="0"/>
          </a:p>
          <a:p>
            <a:pPr lvl="1"/>
            <a:r>
              <a:rPr lang="en-US" dirty="0"/>
              <a:t>253 </a:t>
            </a:r>
            <a:r>
              <a:rPr lang="en-US" dirty="0" err="1"/>
              <a:t>nsSNVs</a:t>
            </a:r>
            <a:r>
              <a:rPr lang="en-US" dirty="0"/>
              <a:t> causing only autosomal </a:t>
            </a:r>
            <a:r>
              <a:rPr lang="en-US" b="1" dirty="0">
                <a:solidFill>
                  <a:srgbClr val="FF0000"/>
                </a:solidFill>
              </a:rPr>
              <a:t>dominant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diseases and 389 </a:t>
            </a:r>
            <a:r>
              <a:rPr lang="en-US" dirty="0" err="1"/>
              <a:t>nsSNVs</a:t>
            </a:r>
            <a:r>
              <a:rPr lang="en-US" dirty="0"/>
              <a:t> causing only autosomal </a:t>
            </a:r>
            <a:r>
              <a:rPr lang="en-US" b="1" dirty="0">
                <a:solidFill>
                  <a:srgbClr val="FF0000"/>
                </a:solidFill>
              </a:rPr>
              <a:t>recessive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diseases</a:t>
            </a:r>
          </a:p>
        </p:txBody>
      </p:sp>
    </p:spTree>
    <p:extLst>
      <p:ext uri="{BB962C8B-B14F-4D97-AF65-F5344CB8AC3E}">
        <p14:creationId xmlns:p14="http://schemas.microsoft.com/office/powerpoint/2010/main" val="423634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err="1"/>
              <a:t>Logit</a:t>
            </a:r>
            <a:r>
              <a:rPr lang="en-US" sz="3200" dirty="0"/>
              <a:t> model for combining individual prediction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4419600"/>
            <a:ext cx="6777317" cy="1413029"/>
          </a:xfrm>
        </p:spPr>
        <p:txBody>
          <a:bodyPr>
            <a:normAutofit/>
          </a:bodyPr>
          <a:lstStyle/>
          <a:p>
            <a:r>
              <a:rPr lang="en-US" i="1" dirty="0" smtClean="0"/>
              <a:t>X:</a:t>
            </a:r>
            <a:r>
              <a:rPr lang="en-US" dirty="0" smtClean="0"/>
              <a:t> </a:t>
            </a:r>
            <a:r>
              <a:rPr lang="en-US" dirty="0"/>
              <a:t>prediction scores from multiple prediction methods </a:t>
            </a:r>
            <a:endParaRPr lang="en-US" dirty="0" smtClean="0"/>
          </a:p>
          <a:p>
            <a:r>
              <a:rPr lang="en-US" dirty="0" smtClean="0"/>
              <a:t> Y: the </a:t>
            </a:r>
            <a:r>
              <a:rPr lang="en-US" dirty="0" err="1"/>
              <a:t>nsSNV</a:t>
            </a:r>
            <a:r>
              <a:rPr lang="en-US" dirty="0"/>
              <a:t> is pathogenic (</a:t>
            </a:r>
            <a:r>
              <a:rPr lang="en-US" i="1" dirty="0"/>
              <a:t>Y</a:t>
            </a:r>
            <a:r>
              <a:rPr lang="en-US" dirty="0"/>
              <a:t>=1) </a:t>
            </a:r>
            <a:r>
              <a:rPr lang="en-US" dirty="0" smtClean="0"/>
              <a:t>or no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020865"/>
              </p:ext>
            </p:extLst>
          </p:nvPr>
        </p:nvGraphicFramePr>
        <p:xfrm>
          <a:off x="1447800" y="2514600"/>
          <a:ext cx="60642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方程式" r:id="rId3" imgW="1816100" imgH="228600" progId="Equation.3">
                  <p:embed/>
                </p:oleObj>
              </mc:Choice>
              <mc:Fallback>
                <p:oleObj name="方程式" r:id="rId3" imgW="1816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14600"/>
                        <a:ext cx="6064250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98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/>
              <a:t>D</a:t>
            </a:r>
            <a:r>
              <a:rPr lang="en-US" sz="3200" dirty="0" smtClean="0"/>
              <a:t>istinguishing </a:t>
            </a:r>
            <a:r>
              <a:rPr lang="en-US" sz="3200" dirty="0"/>
              <a:t>pathogenic </a:t>
            </a:r>
            <a:r>
              <a:rPr lang="en-US" sz="3200" dirty="0" err="1"/>
              <a:t>nsSNVs</a:t>
            </a:r>
            <a:r>
              <a:rPr lang="en-US" sz="3200" dirty="0"/>
              <a:t> from other </a:t>
            </a:r>
            <a:r>
              <a:rPr lang="en-US" sz="3200" b="1" dirty="0">
                <a:solidFill>
                  <a:srgbClr val="FF0000"/>
                </a:solidFill>
              </a:rPr>
              <a:t>rare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nsSNVs</a:t>
            </a:r>
            <a:endParaRPr lang="en-US" sz="3200" dirty="0"/>
          </a:p>
        </p:txBody>
      </p:sp>
      <p:pic>
        <p:nvPicPr>
          <p:cNvPr id="13316" name="Picture 4" descr="\text{Precision}=\frac{tp}{tp+fp} \,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943600"/>
            <a:ext cx="1600200" cy="4191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318" name="Picture 6" descr="\text{Recall}=\frac{tp}{tp+fn} \,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407148"/>
            <a:ext cx="1381125" cy="4191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319" name="Picture 7" descr="D:\home\mxli\MyPapers\KGGSeq\EstimationDiseaseVarProportion\PGRevision\ThirdRevision\FiguresRefined\Figure 1-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77477"/>
            <a:ext cx="7450074" cy="396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1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Distinguishing </a:t>
            </a:r>
            <a:r>
              <a:rPr lang="en-US" sz="3200" dirty="0"/>
              <a:t>pathogenic </a:t>
            </a:r>
            <a:r>
              <a:rPr lang="en-US" sz="3200" dirty="0" err="1"/>
              <a:t>nsSNVs</a:t>
            </a:r>
            <a:r>
              <a:rPr lang="en-US" sz="3200" dirty="0"/>
              <a:t> from </a:t>
            </a:r>
            <a:r>
              <a:rPr lang="en-US" sz="3200" b="1" dirty="0">
                <a:solidFill>
                  <a:srgbClr val="FF0000"/>
                </a:solidFill>
              </a:rPr>
              <a:t>common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nsSNVs</a:t>
            </a:r>
            <a:endParaRPr lang="en-US" sz="3200" dirty="0"/>
          </a:p>
        </p:txBody>
      </p:sp>
      <p:pic>
        <p:nvPicPr>
          <p:cNvPr id="20482" name="Picture 2" descr="D:\home\mxli\MyPapers\KGGSeq\EstimationDiseaseVarProportion\PGRevision\ThirdRevision\FiguresRefined\Figure 3-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56" y="1828800"/>
            <a:ext cx="8005266" cy="427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6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ariant discovery, genotyping and filtering workf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0"/>
            <a:ext cx="6324600" cy="259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data processing workf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55403"/>
            <a:ext cx="3012759" cy="259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" y="4357914"/>
            <a:ext cx="9144000" cy="2133600"/>
          </a:xfrm>
          <a:prstGeom prst="rect">
            <a:avLst/>
          </a:prstGeom>
          <a:noFill/>
          <a:ln w="38100" algn="ctr">
            <a:solidFill>
              <a:srgbClr val="0000FF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kumimoji="0" lang="zh-CN" altLang="en-US" dirty="0"/>
          </a:p>
          <a:p>
            <a:pPr eaLnBrk="0" hangingPunct="0"/>
            <a:endParaRPr kumimoji="0" lang="zh-CN" altLang="en-US" dirty="0"/>
          </a:p>
          <a:p>
            <a:pPr eaLnBrk="0" hangingPunct="0"/>
            <a:endParaRPr lang="en-US" altLang="zh-CN" dirty="0"/>
          </a:p>
          <a:p>
            <a:pPr eaLnBrk="0" hangingPunct="0"/>
            <a:endParaRPr kumimoji="0" lang="en-US" altLang="zh-CN" b="1" dirty="0">
              <a:solidFill>
                <a:srgbClr val="4128F8"/>
              </a:solidFill>
            </a:endParaRPr>
          </a:p>
          <a:p>
            <a:pPr eaLnBrk="0" hangingPunct="0"/>
            <a:endParaRPr lang="en-US" altLang="zh-CN" b="1" dirty="0">
              <a:solidFill>
                <a:srgbClr val="4128F8"/>
              </a:solidFill>
            </a:endParaRPr>
          </a:p>
          <a:p>
            <a:pPr eaLnBrk="0" hangingPunct="0"/>
            <a:endParaRPr lang="en-US" altLang="zh-CN" b="1" dirty="0">
              <a:solidFill>
                <a:srgbClr val="4128F8"/>
              </a:solidFill>
            </a:endParaRPr>
          </a:p>
          <a:p>
            <a:pPr eaLnBrk="0" hangingPunct="0"/>
            <a:r>
              <a:rPr kumimoji="0" lang="en-US" altLang="zh-CN" b="1" dirty="0" smtClean="0">
                <a:solidFill>
                  <a:srgbClr val="4128F8"/>
                </a:solidFill>
              </a:rPr>
              <a:t>Downstream </a:t>
            </a:r>
            <a:r>
              <a:rPr kumimoji="0" lang="en-US" altLang="zh-CN" b="1" dirty="0">
                <a:solidFill>
                  <a:srgbClr val="4128F8"/>
                </a:solidFill>
              </a:rPr>
              <a:t>analysis 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114800" y="4434113"/>
            <a:ext cx="2160000" cy="2880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</a:rPr>
              <a:t>Sequence 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variants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6488887" y="4862286"/>
            <a:ext cx="3629" cy="216000"/>
          </a:xfrm>
          <a:prstGeom prst="straightConnector1">
            <a:avLst/>
          </a:prstGeom>
          <a:ln w="12700" cmpd="sng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5050158" y="5105400"/>
            <a:ext cx="29337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</a:rPr>
              <a:t>….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6513379" y="5620101"/>
            <a:ext cx="3629" cy="216000"/>
          </a:xfrm>
          <a:prstGeom prst="straightConnector1">
            <a:avLst/>
          </a:prstGeom>
          <a:ln w="12700" cmpd="sng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5050158" y="5867400"/>
            <a:ext cx="29337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</a:rPr>
              <a:t>….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708414" y="4434113"/>
            <a:ext cx="2160000" cy="2880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</a:rPr>
              <a:t>External data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左中括号 11"/>
          <p:cNvSpPr/>
          <p:nvPr/>
        </p:nvSpPr>
        <p:spPr>
          <a:xfrm rot="16200000">
            <a:off x="6393244" y="3531255"/>
            <a:ext cx="54763" cy="2520000"/>
          </a:xfrm>
          <a:prstGeom prst="leftBracke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5318422" y="3622798"/>
            <a:ext cx="2397171" cy="720602"/>
          </a:xfrm>
          <a:prstGeom prst="down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-83456" y="457200"/>
            <a:ext cx="9372600" cy="2971800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altLang="zh-CN" dirty="0"/>
          </a:p>
          <a:p>
            <a:pPr algn="ctr" eaLnBrk="0" hangingPunct="0"/>
            <a:endParaRPr kumimoji="0" lang="en-US" altLang="zh-CN" b="1" dirty="0">
              <a:solidFill>
                <a:srgbClr val="FF0000"/>
              </a:solidFill>
            </a:endParaRPr>
          </a:p>
          <a:p>
            <a:pPr algn="ctr" eaLnBrk="0" hangingPunct="0"/>
            <a:endParaRPr lang="en-US" altLang="zh-CN" b="1" dirty="0">
              <a:solidFill>
                <a:srgbClr val="FF0000"/>
              </a:solidFill>
            </a:endParaRPr>
          </a:p>
          <a:p>
            <a:pPr algn="ctr" eaLnBrk="0" hangingPunct="0"/>
            <a:endParaRPr kumimoji="0" lang="en-US" altLang="zh-CN" b="1" dirty="0">
              <a:solidFill>
                <a:srgbClr val="FF0000"/>
              </a:solidFill>
            </a:endParaRPr>
          </a:p>
          <a:p>
            <a:pPr algn="ctr" eaLnBrk="0" hangingPunct="0"/>
            <a:endParaRPr lang="en-US" altLang="zh-CN" b="1" dirty="0">
              <a:solidFill>
                <a:srgbClr val="FF0000"/>
              </a:solidFill>
            </a:endParaRPr>
          </a:p>
          <a:p>
            <a:pPr algn="ctr" eaLnBrk="0" hangingPunct="0"/>
            <a:endParaRPr kumimoji="0" lang="en-US" altLang="zh-CN" b="1" dirty="0">
              <a:solidFill>
                <a:srgbClr val="FF0000"/>
              </a:solidFill>
            </a:endParaRPr>
          </a:p>
          <a:p>
            <a:pPr algn="ctr" eaLnBrk="0" hangingPunct="0"/>
            <a:endParaRPr lang="en-US" altLang="zh-CN" b="1" dirty="0">
              <a:solidFill>
                <a:srgbClr val="FF0000"/>
              </a:solidFill>
            </a:endParaRPr>
          </a:p>
          <a:p>
            <a:pPr algn="ctr" eaLnBrk="0" hangingPunct="0"/>
            <a:endParaRPr kumimoji="0" lang="en-US" altLang="zh-CN" b="1" dirty="0">
              <a:solidFill>
                <a:srgbClr val="FF0000"/>
              </a:solidFill>
            </a:endParaRPr>
          </a:p>
          <a:p>
            <a:pPr algn="ctr" eaLnBrk="0" hangingPunct="0"/>
            <a:endParaRPr lang="en-US" altLang="zh-CN" b="1" dirty="0">
              <a:solidFill>
                <a:srgbClr val="FF0000"/>
              </a:solidFill>
            </a:endParaRPr>
          </a:p>
          <a:p>
            <a:pPr algn="ctr" eaLnBrk="0" hangingPunct="0"/>
            <a:endParaRPr kumimoji="0" lang="en-US" altLang="zh-CN" b="1" dirty="0">
              <a:solidFill>
                <a:srgbClr val="FF0000"/>
              </a:solidFill>
            </a:endParaRPr>
          </a:p>
          <a:p>
            <a:pPr algn="ctr" eaLnBrk="0" hangingPunct="0"/>
            <a:endParaRPr lang="en-US" altLang="zh-CN" b="1" dirty="0">
              <a:solidFill>
                <a:srgbClr val="FF0000"/>
              </a:solidFill>
            </a:endParaRPr>
          </a:p>
          <a:p>
            <a:pPr eaLnBrk="0" hangingPunct="0"/>
            <a:r>
              <a:rPr kumimoji="0" lang="en-US" altLang="zh-CN" b="1" dirty="0" smtClean="0">
                <a:solidFill>
                  <a:srgbClr val="FF0000"/>
                </a:solidFill>
              </a:rPr>
              <a:t>Upstream </a:t>
            </a:r>
            <a:r>
              <a:rPr kumimoji="0" lang="en-US" altLang="zh-CN" b="1" dirty="0">
                <a:solidFill>
                  <a:srgbClr val="FF0000"/>
                </a:solidFill>
              </a:rPr>
              <a:t>analysis </a:t>
            </a: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5736774" y="3378721"/>
            <a:ext cx="35051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CN" sz="1000" dirty="0"/>
              <a:t>http://www.broadinstitute.org/gatk/about/#typical-workflows</a:t>
            </a:r>
          </a:p>
        </p:txBody>
      </p:sp>
    </p:spTree>
    <p:extLst>
      <p:ext uri="{BB962C8B-B14F-4D97-AF65-F5344CB8AC3E}">
        <p14:creationId xmlns:p14="http://schemas.microsoft.com/office/powerpoint/2010/main" val="308035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Reduced prediction models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5292571"/>
            <a:ext cx="6777317" cy="118442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D:\home\mxli\MyPapers\KGGSeq\EstimationDiseaseVarProportion\PGRevision\ThirdRevision\FiguresRefined\Figure 2-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85916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2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Total </a:t>
            </a:r>
            <a:r>
              <a:rPr lang="en-US" sz="2800" dirty="0"/>
              <a:t>load of pathogenic derived alleles in 8 </a:t>
            </a:r>
            <a:r>
              <a:rPr lang="en-US" sz="2800" dirty="0" err="1"/>
              <a:t>HapMap</a:t>
            </a:r>
            <a:r>
              <a:rPr lang="en-US" sz="2800" dirty="0"/>
              <a:t> subjects 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154290"/>
              </p:ext>
            </p:extLst>
          </p:nvPr>
        </p:nvGraphicFramePr>
        <p:xfrm>
          <a:off x="533400" y="4876800"/>
          <a:ext cx="78359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方程式" r:id="rId4" imgW="4609800" imgH="507960" progId="Equation.3">
                  <p:embed/>
                </p:oleObj>
              </mc:Choice>
              <mc:Fallback>
                <p:oleObj name="方程式" r:id="rId4" imgW="460980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76800"/>
                        <a:ext cx="78359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672106"/>
              </p:ext>
            </p:extLst>
          </p:nvPr>
        </p:nvGraphicFramePr>
        <p:xfrm>
          <a:off x="457200" y="5867400"/>
          <a:ext cx="77263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方程式" r:id="rId6" imgW="4292600" imgH="508000" progId="Equation.3">
                  <p:embed/>
                </p:oleObj>
              </mc:Choice>
              <mc:Fallback>
                <p:oleObj name="方程式" r:id="rId6" imgW="4292600" imgH="508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867400"/>
                        <a:ext cx="7726363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585732"/>
              </p:ext>
            </p:extLst>
          </p:nvPr>
        </p:nvGraphicFramePr>
        <p:xfrm>
          <a:off x="651294" y="1676400"/>
          <a:ext cx="7848600" cy="3020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0373"/>
                <a:gridCol w="1299729"/>
                <a:gridCol w="1257499"/>
                <a:gridCol w="1600200"/>
                <a:gridCol w="1219200"/>
                <a:gridCol w="1371599"/>
              </a:tblGrid>
              <a:tr h="75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Population</a:t>
                      </a:r>
                      <a:endParaRPr lang="en-US" sz="13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Individual</a:t>
                      </a:r>
                      <a:endParaRPr lang="en-US" sz="13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Number of rare </a:t>
                      </a:r>
                      <a:r>
                        <a:rPr lang="en-US" sz="1300" dirty="0" err="1">
                          <a:effectLst/>
                        </a:rPr>
                        <a:t>nsSNVs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used</a:t>
                      </a:r>
                      <a:r>
                        <a:rPr lang="en-US" sz="1300" baseline="30000" dirty="0" err="1">
                          <a:effectLst/>
                        </a:rPr>
                        <a:t>a</a:t>
                      </a:r>
                      <a:endParaRPr lang="en-US" sz="13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dirty="0" smtClean="0">
                          <a:effectLst/>
                        </a:rPr>
                        <a:t>Number of rare variants predicted to be pathogenic</a:t>
                      </a:r>
                      <a:endParaRPr lang="en-US" sz="13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% of rare nsSNVs truly pathogenic  </a:t>
                      </a:r>
                      <a:endParaRPr lang="en-US" sz="13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Total load of pathogenic derived alleles (95% CI)</a:t>
                      </a:r>
                      <a:r>
                        <a:rPr lang="en-US" sz="1300" baseline="30000">
                          <a:effectLst/>
                        </a:rPr>
                        <a:t> b</a:t>
                      </a:r>
                      <a:endParaRPr lang="en-US" sz="13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</a:tr>
              <a:tr h="21706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Caucasian</a:t>
                      </a:r>
                      <a:endParaRPr lang="en-US" sz="13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NA12156</a:t>
                      </a:r>
                      <a:endParaRPr lang="en-US" sz="13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384</a:t>
                      </a:r>
                      <a:endParaRPr lang="en-US" sz="13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5.5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</a:rPr>
                        <a:t>21 (5, 36)</a:t>
                      </a:r>
                      <a:endParaRPr lang="en-US" sz="1300" b="1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 anchor="b"/>
                </a:tc>
              </a:tr>
              <a:tr h="217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NA12878</a:t>
                      </a:r>
                      <a:endParaRPr lang="en-US" sz="13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426</a:t>
                      </a:r>
                      <a:endParaRPr lang="en-US" sz="13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12.0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</a:rPr>
                        <a:t>51 (33, 68)</a:t>
                      </a:r>
                      <a:endParaRPr lang="en-US" sz="1300" b="1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 anchor="b"/>
                </a:tc>
              </a:tr>
              <a:tr h="217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Japanese</a:t>
                      </a:r>
                      <a:endParaRPr lang="en-US" sz="13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NA18956</a:t>
                      </a:r>
                      <a:endParaRPr lang="en-US" sz="13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 dirty="0">
                          <a:effectLst/>
                        </a:rPr>
                        <a:t>356</a:t>
                      </a:r>
                      <a:endParaRPr lang="en-US" sz="13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</a:rPr>
                        <a:t>3.6</a:t>
                      </a:r>
                      <a:endParaRPr lang="en-US" sz="1300" b="1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13 (0, 26)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 anchor="b"/>
                </a:tc>
              </a:tr>
              <a:tr h="217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Chinese</a:t>
                      </a:r>
                      <a:endParaRPr lang="en-US" sz="13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NA18555</a:t>
                      </a:r>
                      <a:endParaRPr lang="en-US" sz="13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424</a:t>
                      </a:r>
                      <a:endParaRPr lang="en-US" sz="13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</a:rPr>
                        <a:t>6.9</a:t>
                      </a:r>
                      <a:endParaRPr lang="en-US" sz="1300" b="1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29 (12, 46)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 anchor="b"/>
                </a:tc>
              </a:tr>
              <a:tr h="217062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African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NA18517</a:t>
                      </a:r>
                      <a:endParaRPr lang="en-US" sz="13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660</a:t>
                      </a:r>
                      <a:endParaRPr lang="en-US" sz="13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</a:rPr>
                        <a:t>0.4</a:t>
                      </a:r>
                      <a:endParaRPr lang="en-US" sz="1300" b="1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3 (0, 28)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 anchor="b"/>
                </a:tc>
              </a:tr>
              <a:tr h="217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NA18507</a:t>
                      </a:r>
                      <a:endParaRPr lang="en-US" sz="13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623</a:t>
                      </a:r>
                      <a:endParaRPr lang="en-US" sz="13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</a:rPr>
                        <a:t>6.4</a:t>
                      </a:r>
                      <a:endParaRPr lang="en-US" sz="1300" b="1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40 (14, 64)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 anchor="b"/>
                </a:tc>
              </a:tr>
              <a:tr h="217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NA19129</a:t>
                      </a:r>
                      <a:endParaRPr lang="en-US" sz="13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629</a:t>
                      </a:r>
                      <a:endParaRPr lang="en-US" sz="13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</a:rPr>
                        <a:t>1.0</a:t>
                      </a:r>
                      <a:endParaRPr lang="en-US" sz="1300" b="1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6 (0, 31)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 anchor="b"/>
                </a:tc>
              </a:tr>
              <a:tr h="31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 dirty="0">
                          <a:effectLst/>
                        </a:rPr>
                        <a:t>NA19240</a:t>
                      </a:r>
                      <a:endParaRPr lang="en-US" sz="13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 dirty="0">
                          <a:effectLst/>
                        </a:rPr>
                        <a:t>688</a:t>
                      </a:r>
                      <a:endParaRPr lang="en-US" sz="13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2.3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</a:rPr>
                        <a:t>16 </a:t>
                      </a: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(0, 42)</a:t>
                      </a:r>
                      <a:r>
                        <a:rPr lang="en-US" sz="1300" b="1" baseline="30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</a:tr>
              <a:tr h="3163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 b="0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PMingLiU"/>
                          <a:cs typeface="Times New Roman"/>
                        </a:rPr>
                        <a:t>Average</a:t>
                      </a:r>
                      <a:endParaRPr lang="en-US" sz="1300" b="0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300" b="0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300" b="0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300" b="0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 b="0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PMingLiU"/>
                          <a:cs typeface="Times New Roman"/>
                        </a:rPr>
                        <a:t>~5</a:t>
                      </a:r>
                      <a:endParaRPr lang="en-US" sz="1300" b="0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 b="0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PMingLiU"/>
                          <a:cs typeface="Times New Roman"/>
                        </a:rPr>
                        <a:t>~22</a:t>
                      </a:r>
                      <a:endParaRPr lang="en-US" sz="1300" b="0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9064" marR="59064" marT="0" marB="0"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5909094" y="1627517"/>
            <a:ext cx="2819400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88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1143000"/>
          </a:xfrm>
        </p:spPr>
        <p:txBody>
          <a:bodyPr>
            <a:noAutofit/>
          </a:bodyPr>
          <a:lstStyle/>
          <a:p>
            <a:r>
              <a:rPr lang="en-US" sz="2800" dirty="0"/>
              <a:t>N</a:t>
            </a:r>
            <a:r>
              <a:rPr lang="en-US" sz="2800" dirty="0" smtClean="0"/>
              <a:t>umber </a:t>
            </a:r>
            <a:r>
              <a:rPr lang="en-US" sz="2800" dirty="0"/>
              <a:t>of </a:t>
            </a:r>
            <a:r>
              <a:rPr lang="en-US" sz="2800" b="1" dirty="0">
                <a:solidFill>
                  <a:srgbClr val="FF0000"/>
                </a:solidFill>
              </a:rPr>
              <a:t>homozygous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pathogenic variants in the children of various relationships,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693930"/>
              </p:ext>
            </p:extLst>
          </p:nvPr>
        </p:nvGraphicFramePr>
        <p:xfrm>
          <a:off x="1066800" y="2214265"/>
          <a:ext cx="7115175" cy="2682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5383"/>
                <a:gridCol w="1253081"/>
                <a:gridCol w="2966711"/>
              </a:tblGrid>
              <a:tr h="273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Relationship</a:t>
                      </a:r>
                      <a:endParaRPr lang="en-US" sz="16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Inbreeding coefficient, F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Expected number of homozygous pathogenic variants in children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58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Siblings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1/4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2.8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30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Half siblings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1/8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1.4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358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Uncle-niece, aunt-nephew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1/8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1.4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358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First cousins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1/16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358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First cousins once removed</a:t>
                      </a:r>
                      <a:endParaRPr lang="en-US" sz="16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1/32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358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Second cousins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1/64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358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Double first cousins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1/8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1.4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358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Double second cousins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1/32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</a:t>
                      </a:r>
                      <a:endParaRPr lang="en-US" sz="16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5410200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Given </a:t>
            </a:r>
            <a:r>
              <a:rPr lang="en-US" sz="1200" dirty="0"/>
              <a:t>that on average each individual carries </a:t>
            </a:r>
            <a:r>
              <a:rPr lang="en-US" sz="1200" b="1" dirty="0">
                <a:solidFill>
                  <a:srgbClr val="FF0000"/>
                </a:solidFill>
              </a:rPr>
              <a:t>22</a:t>
            </a:r>
            <a:r>
              <a:rPr lang="en-US" sz="1200" dirty="0"/>
              <a:t> pathogenic derived alleles</a:t>
            </a:r>
          </a:p>
        </p:txBody>
      </p:sp>
    </p:spTree>
    <p:extLst>
      <p:ext uri="{BB962C8B-B14F-4D97-AF65-F5344CB8AC3E}">
        <p14:creationId xmlns:p14="http://schemas.microsoft.com/office/powerpoint/2010/main" val="39244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/>
              <a:t>U</a:t>
            </a:r>
            <a:r>
              <a:rPr lang="en-US" sz="3200" dirty="0" smtClean="0"/>
              <a:t>nbiased </a:t>
            </a:r>
            <a:r>
              <a:rPr lang="en-US" sz="3200" dirty="0"/>
              <a:t>estimate of (posterior) probability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392880"/>
              </p:ext>
            </p:extLst>
          </p:nvPr>
        </p:nvGraphicFramePr>
        <p:xfrm>
          <a:off x="1295400" y="3581400"/>
          <a:ext cx="6705600" cy="755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方程式" r:id="rId3" imgW="2032000" imgH="228600" progId="Equation.3">
                  <p:embed/>
                </p:oleObj>
              </mc:Choice>
              <mc:Fallback>
                <p:oleObj name="方程式" r:id="rId3" imgW="2032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81400"/>
                        <a:ext cx="6705600" cy="7555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610511"/>
              </p:ext>
            </p:extLst>
          </p:nvPr>
        </p:nvGraphicFramePr>
        <p:xfrm>
          <a:off x="1312862" y="4495800"/>
          <a:ext cx="58499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方程式" r:id="rId5" imgW="3187700" imgH="457200" progId="Equation.3">
                  <p:embed/>
                </p:oleObj>
              </mc:Choice>
              <mc:Fallback>
                <p:oleObj name="方程式" r:id="rId5" imgW="3187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2" y="4495800"/>
                        <a:ext cx="5849938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176064"/>
              </p:ext>
            </p:extLst>
          </p:nvPr>
        </p:nvGraphicFramePr>
        <p:xfrm>
          <a:off x="1327150" y="2057400"/>
          <a:ext cx="60642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方程式" r:id="rId7" imgW="1816100" imgH="228600" progId="Equation.3">
                  <p:embed/>
                </p:oleObj>
              </mc:Choice>
              <mc:Fallback>
                <p:oleObj name="方程式" r:id="rId7" imgW="1816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2057400"/>
                        <a:ext cx="60642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乘号 8"/>
          <p:cNvSpPr/>
          <p:nvPr/>
        </p:nvSpPr>
        <p:spPr>
          <a:xfrm>
            <a:off x="2971800" y="1714500"/>
            <a:ext cx="2057400" cy="1600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000500" y="6091535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en-US" altLang="zh-CN" sz="1200" b="1" u="sng" dirty="0"/>
              <a:t>Li MX</a:t>
            </a:r>
            <a:r>
              <a:rPr lang="en-US" altLang="zh-CN" sz="1200" dirty="0"/>
              <a:t>, Kwan JS, </a:t>
            </a:r>
            <a:r>
              <a:rPr lang="en-US" altLang="zh-CN" sz="1200" dirty="0" err="1"/>
              <a:t>Bao</a:t>
            </a:r>
            <a:r>
              <a:rPr lang="en-US" altLang="zh-CN" sz="1200" dirty="0"/>
              <a:t> SY, Yang W, Ho SL, Song YQ, Sham PC.</a:t>
            </a:r>
          </a:p>
          <a:p>
            <a:pPr algn="r" fontAlgn="base"/>
            <a:r>
              <a:rPr lang="en-US" altLang="zh-CN" sz="1200" dirty="0" err="1"/>
              <a:t>PLoS</a:t>
            </a:r>
            <a:r>
              <a:rPr lang="en-US" altLang="zh-CN" sz="1200" dirty="0"/>
              <a:t> Genet. 2013 Jan;9(1):e1003143</a:t>
            </a:r>
          </a:p>
        </p:txBody>
      </p:sp>
    </p:spTree>
    <p:extLst>
      <p:ext uri="{BB962C8B-B14F-4D97-AF65-F5344CB8AC3E}">
        <p14:creationId xmlns:p14="http://schemas.microsoft.com/office/powerpoint/2010/main" val="112843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Relationship </a:t>
            </a:r>
            <a:r>
              <a:rPr lang="en-US" sz="2400" dirty="0"/>
              <a:t>between prior and posterior probabilities of a rare </a:t>
            </a:r>
            <a:r>
              <a:rPr lang="en-US" sz="2400" dirty="0" err="1"/>
              <a:t>nsSNV</a:t>
            </a:r>
            <a:r>
              <a:rPr lang="en-US" sz="2400" dirty="0"/>
              <a:t> being pathogenic</a:t>
            </a:r>
          </a:p>
        </p:txBody>
      </p:sp>
      <p:pic>
        <p:nvPicPr>
          <p:cNvPr id="24578" name="Picture 2" descr="D:\home\mxli\MyPapers\KGGSeq\EstimationDiseaseVarProportion\PGRevision\ThirdRevision\FiguresRefined\Figure 5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6597701" cy="494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90600"/>
            <a:ext cx="7024744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Numbers </a:t>
            </a:r>
            <a:r>
              <a:rPr lang="en-US" sz="3200" dirty="0"/>
              <a:t>and proportion of </a:t>
            </a:r>
            <a:r>
              <a:rPr lang="en-US" sz="3200" dirty="0" err="1"/>
              <a:t>nsSNVs</a:t>
            </a:r>
            <a:r>
              <a:rPr lang="en-US" sz="3200" dirty="0"/>
              <a:t> removed by hard-filtering and functional prediction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685872"/>
              </p:ext>
            </p:extLst>
          </p:nvPr>
        </p:nvGraphicFramePr>
        <p:xfrm>
          <a:off x="685798" y="2278618"/>
          <a:ext cx="7848602" cy="2528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2688"/>
                <a:gridCol w="1798638"/>
                <a:gridCol w="1798638"/>
                <a:gridCol w="1798638"/>
              </a:tblGrid>
              <a:tr h="4803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Patient 1</a:t>
                      </a:r>
                      <a:r>
                        <a:rPr lang="en-US" sz="1600" baseline="30000" dirty="0">
                          <a:effectLst/>
                        </a:rPr>
                        <a:t>a</a:t>
                      </a:r>
                      <a:endParaRPr lang="en-US" sz="16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Patient 2</a:t>
                      </a:r>
                      <a:r>
                        <a:rPr lang="en-US" sz="1600" baseline="30000">
                          <a:effectLst/>
                        </a:rPr>
                        <a:t>a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Patient 3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70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Missense, stop-loss and stop-gain variants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8,383</a:t>
                      </a:r>
                      <a:endParaRPr lang="en-US" sz="16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8,563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7,969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70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MAF &gt; 1%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-7,398 (-88.3%)</a:t>
                      </a:r>
                      <a:endParaRPr lang="en-US" sz="16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-7,552(-88.2%)</a:t>
                      </a:r>
                      <a:endParaRPr lang="en-US" sz="16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-6,751(-84.7%)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30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= 985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= 1,011</a:t>
                      </a:r>
                      <a:endParaRPr lang="en-US" sz="16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= 1,218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Predicted to be non-pathogenic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-569 (-57.8%)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-583 (-57.7%)</a:t>
                      </a:r>
                      <a:endParaRPr lang="en-US" sz="16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-702 (-57.6%)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30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= 416</a:t>
                      </a:r>
                      <a:r>
                        <a:rPr lang="en-US" sz="1600" baseline="30000">
                          <a:effectLst/>
                        </a:rPr>
                        <a:t>c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= 428</a:t>
                      </a:r>
                      <a:r>
                        <a:rPr lang="en-US" sz="1600" baseline="30000" dirty="0">
                          <a:effectLst/>
                        </a:rPr>
                        <a:t>c</a:t>
                      </a:r>
                      <a:endParaRPr lang="en-US" sz="16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= 516</a:t>
                      </a:r>
                      <a:r>
                        <a:rPr lang="en-US" sz="1600" baseline="30000" dirty="0">
                          <a:effectLst/>
                        </a:rPr>
                        <a:t>c</a:t>
                      </a:r>
                      <a:endParaRPr lang="en-US" sz="16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49530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a. Related </a:t>
            </a:r>
            <a:r>
              <a:rPr lang="en-US" sz="1600" dirty="0"/>
              <a:t>cases with autosomal dominant </a:t>
            </a:r>
            <a:r>
              <a:rPr lang="en-US" sz="1600" dirty="0" err="1"/>
              <a:t>spinocerebellar</a:t>
            </a:r>
            <a:r>
              <a:rPr lang="en-US" sz="1600" dirty="0"/>
              <a:t> ataxia;</a:t>
            </a:r>
          </a:p>
          <a:p>
            <a:pPr lvl="0"/>
            <a:r>
              <a:rPr lang="en-US" sz="1600" dirty="0" smtClean="0"/>
              <a:t>b. Case </a:t>
            </a:r>
            <a:r>
              <a:rPr lang="en-US" sz="1600" dirty="0"/>
              <a:t>with neonatal-onset </a:t>
            </a:r>
            <a:r>
              <a:rPr lang="en-US" sz="1600" dirty="0" err="1"/>
              <a:t>Crohn's</a:t>
            </a:r>
            <a:r>
              <a:rPr lang="en-US" sz="1600" dirty="0"/>
              <a:t> disease</a:t>
            </a:r>
          </a:p>
          <a:p>
            <a:r>
              <a:rPr lang="en-US" sz="1600" dirty="0"/>
              <a:t>c.  </a:t>
            </a:r>
            <a:r>
              <a:rPr lang="en-US" sz="1600" dirty="0" err="1"/>
              <a:t>nsSNVs</a:t>
            </a:r>
            <a:r>
              <a:rPr lang="en-US" sz="1600" dirty="0"/>
              <a:t> in which prediction is unavailable due to missing scores </a:t>
            </a:r>
          </a:p>
        </p:txBody>
      </p:sp>
    </p:spTree>
    <p:extLst>
      <p:ext uri="{BB962C8B-B14F-4D97-AF65-F5344CB8AC3E}">
        <p14:creationId xmlns:p14="http://schemas.microsoft.com/office/powerpoint/2010/main" val="32184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1507" name="Rectangle 5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21508" name="Group 30"/>
          <p:cNvGrpSpPr>
            <a:grpSpLocks noChangeAspect="1"/>
          </p:cNvGrpSpPr>
          <p:nvPr/>
        </p:nvGrpSpPr>
        <p:grpSpPr bwMode="auto">
          <a:xfrm>
            <a:off x="2289175" y="1044575"/>
            <a:ext cx="4756150" cy="5035550"/>
            <a:chOff x="2618" y="248"/>
            <a:chExt cx="6974" cy="7385"/>
          </a:xfrm>
        </p:grpSpPr>
        <p:sp>
          <p:nvSpPr>
            <p:cNvPr id="21518" name="Rectangle 53"/>
            <p:cNvSpPr>
              <a:spLocks noChangeArrowheads="1"/>
            </p:cNvSpPr>
            <p:nvPr/>
          </p:nvSpPr>
          <p:spPr bwMode="auto">
            <a:xfrm>
              <a:off x="3941" y="1914"/>
              <a:ext cx="3872" cy="519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Exclude variants conflicting with disease inheritance patterns/modes</a:t>
              </a:r>
              <a:endParaRPr lang="en-US" altLang="zh-CN" sz="1000"/>
            </a:p>
          </p:txBody>
        </p:sp>
        <p:sp>
          <p:nvSpPr>
            <p:cNvPr id="21519" name="Rectangle 52"/>
            <p:cNvSpPr>
              <a:spLocks noChangeArrowheads="1"/>
            </p:cNvSpPr>
            <p:nvPr/>
          </p:nvSpPr>
          <p:spPr bwMode="auto">
            <a:xfrm>
              <a:off x="3934" y="3512"/>
              <a:ext cx="3871" cy="541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 dirty="0">
                  <a:latin typeface="Cambria" pitchFamily="18" charset="0"/>
                </a:rPr>
                <a:t>Exclude variants not altering proteins</a:t>
              </a:r>
              <a:endParaRPr lang="en-US" altLang="zh-CN" sz="1000" dirty="0"/>
            </a:p>
          </p:txBody>
        </p:sp>
        <p:sp>
          <p:nvSpPr>
            <p:cNvPr id="21520" name="Rectangle 51"/>
            <p:cNvSpPr>
              <a:spLocks noChangeArrowheads="1"/>
            </p:cNvSpPr>
            <p:nvPr/>
          </p:nvSpPr>
          <p:spPr bwMode="auto">
            <a:xfrm>
              <a:off x="3927" y="2696"/>
              <a:ext cx="3871" cy="532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Exclude common variants (e.g., MAF 0.001) in dbSNP, 1K Genome Project and other datasets</a:t>
              </a:r>
              <a:endParaRPr lang="en-US" altLang="zh-CN" sz="1000"/>
            </a:p>
          </p:txBody>
        </p:sp>
        <p:sp>
          <p:nvSpPr>
            <p:cNvPr id="21521" name="Rectangle 50"/>
            <p:cNvSpPr>
              <a:spLocks noChangeArrowheads="1"/>
            </p:cNvSpPr>
            <p:nvPr/>
          </p:nvSpPr>
          <p:spPr bwMode="auto">
            <a:xfrm>
              <a:off x="3950" y="4303"/>
              <a:ext cx="3871" cy="408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Exclude predicted non-disease variants </a:t>
              </a:r>
              <a:endParaRPr lang="en-US" altLang="zh-CN" sz="1000"/>
            </a:p>
          </p:txBody>
        </p:sp>
        <p:sp>
          <p:nvSpPr>
            <p:cNvPr id="21522" name="AutoShape 49"/>
            <p:cNvSpPr>
              <a:spLocks noChangeArrowheads="1"/>
            </p:cNvSpPr>
            <p:nvPr/>
          </p:nvSpPr>
          <p:spPr bwMode="auto">
            <a:xfrm>
              <a:off x="5713" y="916"/>
              <a:ext cx="298" cy="1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21523" name="AutoShape 48"/>
            <p:cNvSpPr>
              <a:spLocks noChangeArrowheads="1"/>
            </p:cNvSpPr>
            <p:nvPr/>
          </p:nvSpPr>
          <p:spPr bwMode="auto">
            <a:xfrm>
              <a:off x="5718" y="1684"/>
              <a:ext cx="299" cy="1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21524" name="AutoShape 47"/>
            <p:cNvSpPr>
              <a:spLocks noChangeArrowheads="1"/>
            </p:cNvSpPr>
            <p:nvPr/>
          </p:nvSpPr>
          <p:spPr bwMode="auto">
            <a:xfrm>
              <a:off x="5717" y="2470"/>
              <a:ext cx="299" cy="19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21525" name="AutoShape 46"/>
            <p:cNvSpPr>
              <a:spLocks noChangeArrowheads="1"/>
            </p:cNvSpPr>
            <p:nvPr/>
          </p:nvSpPr>
          <p:spPr bwMode="auto">
            <a:xfrm>
              <a:off x="5721" y="3284"/>
              <a:ext cx="299" cy="1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21526" name="AutoShape 45"/>
            <p:cNvSpPr>
              <a:spLocks noChangeArrowheads="1"/>
            </p:cNvSpPr>
            <p:nvPr/>
          </p:nvSpPr>
          <p:spPr bwMode="auto">
            <a:xfrm>
              <a:off x="5726" y="4029"/>
              <a:ext cx="299" cy="1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21527" name="AutoShape 44"/>
            <p:cNvSpPr>
              <a:spLocks noChangeArrowheads="1"/>
            </p:cNvSpPr>
            <p:nvPr/>
          </p:nvSpPr>
          <p:spPr bwMode="auto">
            <a:xfrm>
              <a:off x="5775" y="4781"/>
              <a:ext cx="299" cy="19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21528" name="AutoShape 43"/>
            <p:cNvSpPr>
              <a:spLocks noChangeArrowheads="1"/>
            </p:cNvSpPr>
            <p:nvPr/>
          </p:nvSpPr>
          <p:spPr bwMode="auto">
            <a:xfrm>
              <a:off x="3827" y="248"/>
              <a:ext cx="4015" cy="636"/>
            </a:xfrm>
            <a:prstGeom prst="flowChartAlternateProcess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2296" tIns="41148" rIns="82296" bIns="41148"/>
            <a:lstStyle/>
            <a:p>
              <a:pPr algn="ctr" eaLnBrk="0" hangingPunct="0"/>
              <a:r>
                <a:rPr lang="en-US" altLang="zh-TW" sz="1000">
                  <a:latin typeface="Cambria" pitchFamily="18" charset="0"/>
                </a:rPr>
                <a:t>Variants and/or genotypes called from</a:t>
              </a:r>
              <a:r>
                <a:rPr lang="en-US" altLang="zh-CN" sz="1000">
                  <a:latin typeface="Cambria" pitchFamily="18" charset="0"/>
                </a:rPr>
                <a:t> </a:t>
              </a:r>
              <a:r>
                <a:rPr lang="en-US" altLang="zh-TW" sz="1000">
                  <a:latin typeface="Cambria" pitchFamily="18" charset="0"/>
                </a:rPr>
                <a:t>sequencing data in variants formats</a:t>
              </a:r>
              <a:endParaRPr lang="en-US" altLang="zh-TW" sz="1000"/>
            </a:p>
          </p:txBody>
        </p:sp>
        <p:sp>
          <p:nvSpPr>
            <p:cNvPr id="21529" name="Rectangle 42"/>
            <p:cNvSpPr>
              <a:spLocks noChangeArrowheads="1"/>
            </p:cNvSpPr>
            <p:nvPr/>
          </p:nvSpPr>
          <p:spPr bwMode="auto">
            <a:xfrm>
              <a:off x="3926" y="1152"/>
              <a:ext cx="3871" cy="533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Exclude variants outside identity by descent (IBD) regions </a:t>
              </a:r>
              <a:endParaRPr lang="en-US" altLang="zh-CN" sz="1000"/>
            </a:p>
          </p:txBody>
        </p:sp>
        <p:sp>
          <p:nvSpPr>
            <p:cNvPr id="21530" name="Rectangle 41"/>
            <p:cNvSpPr>
              <a:spLocks noChangeArrowheads="1"/>
            </p:cNvSpPr>
            <p:nvPr/>
          </p:nvSpPr>
          <p:spPr bwMode="auto">
            <a:xfrm>
              <a:off x="2629" y="5532"/>
              <a:ext cx="2267" cy="1021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Explore variants whose genes have physical protein-protein interaction with candidate genes </a:t>
              </a:r>
              <a:endParaRPr lang="en-US" altLang="zh-CN" sz="1000"/>
            </a:p>
          </p:txBody>
        </p:sp>
        <p:sp>
          <p:nvSpPr>
            <p:cNvPr id="21531" name="Rectangle 40"/>
            <p:cNvSpPr>
              <a:spLocks noChangeArrowheads="1"/>
            </p:cNvSpPr>
            <p:nvPr/>
          </p:nvSpPr>
          <p:spPr bwMode="auto">
            <a:xfrm>
              <a:off x="7066" y="5543"/>
              <a:ext cx="2202" cy="1020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Explore available literature in NCBI PubMed about genes/ideogram and interested diseases</a:t>
              </a:r>
              <a:endParaRPr lang="en-US" altLang="zh-CN" sz="1000"/>
            </a:p>
          </p:txBody>
        </p:sp>
        <p:sp>
          <p:nvSpPr>
            <p:cNvPr id="21532" name="AutoShape 39"/>
            <p:cNvSpPr>
              <a:spLocks noChangeArrowheads="1"/>
            </p:cNvSpPr>
            <p:nvPr/>
          </p:nvSpPr>
          <p:spPr bwMode="auto">
            <a:xfrm>
              <a:off x="3989" y="7039"/>
              <a:ext cx="3871" cy="594"/>
            </a:xfrm>
            <a:prstGeom prst="flowChartAlternateProcess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2296" tIns="41148" rIns="82296" bIns="41148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Prioritized and annotated variants in an Excel or text file</a:t>
              </a:r>
              <a:endParaRPr lang="en-US" altLang="zh-CN" sz="1000"/>
            </a:p>
          </p:txBody>
        </p:sp>
        <p:sp>
          <p:nvSpPr>
            <p:cNvPr id="21533" name="Rectangle 38"/>
            <p:cNvSpPr>
              <a:spLocks noChangeArrowheads="1"/>
            </p:cNvSpPr>
            <p:nvPr/>
          </p:nvSpPr>
          <p:spPr bwMode="auto">
            <a:xfrm>
              <a:off x="4961" y="5532"/>
              <a:ext cx="2040" cy="1021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Explore variants whose genes share the same biological pathways with candidate genes </a:t>
              </a:r>
              <a:endParaRPr lang="en-US" altLang="zh-CN" sz="1000"/>
            </a:p>
          </p:txBody>
        </p:sp>
        <p:sp>
          <p:nvSpPr>
            <p:cNvPr id="21534" name="AutoShape 37"/>
            <p:cNvSpPr>
              <a:spLocks/>
            </p:cNvSpPr>
            <p:nvPr/>
          </p:nvSpPr>
          <p:spPr bwMode="auto">
            <a:xfrm>
              <a:off x="7955" y="1092"/>
              <a:ext cx="162" cy="1458"/>
            </a:xfrm>
            <a:prstGeom prst="rightBrace">
              <a:avLst>
                <a:gd name="adj1" fmla="val 750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000"/>
            </a:p>
          </p:txBody>
        </p:sp>
        <p:sp>
          <p:nvSpPr>
            <p:cNvPr id="9245" name="Text Box 36"/>
            <p:cNvSpPr txBox="1">
              <a:spLocks noChangeArrowheads="1"/>
            </p:cNvSpPr>
            <p:nvPr/>
          </p:nvSpPr>
          <p:spPr bwMode="auto">
            <a:xfrm>
              <a:off x="8049" y="1577"/>
              <a:ext cx="1457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defRPr/>
              </a:pPr>
              <a:r>
                <a:rPr lang="en-US" altLang="zh-CN" sz="1200" b="1" smtClean="0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Genetic level</a:t>
              </a:r>
              <a:endParaRPr lang="en-US" altLang="zh-CN" sz="12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536" name="AutoShape 35"/>
            <p:cNvSpPr>
              <a:spLocks/>
            </p:cNvSpPr>
            <p:nvPr/>
          </p:nvSpPr>
          <p:spPr bwMode="auto">
            <a:xfrm>
              <a:off x="7936" y="2671"/>
              <a:ext cx="300" cy="1948"/>
            </a:xfrm>
            <a:prstGeom prst="rightBrace">
              <a:avLst>
                <a:gd name="adj1" fmla="val 54111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000"/>
            </a:p>
          </p:txBody>
        </p:sp>
        <p:sp>
          <p:nvSpPr>
            <p:cNvPr id="9247" name="Text Box 34"/>
            <p:cNvSpPr txBox="1">
              <a:spLocks noChangeArrowheads="1"/>
            </p:cNvSpPr>
            <p:nvPr/>
          </p:nvSpPr>
          <p:spPr bwMode="auto">
            <a:xfrm>
              <a:off x="8135" y="3396"/>
              <a:ext cx="1457" cy="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defRPr/>
              </a:pPr>
              <a:r>
                <a:rPr lang="en-US" altLang="zh-CN" sz="1200" b="1" smtClean="0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Variant-Gene level</a:t>
              </a:r>
              <a:endParaRPr lang="en-US" altLang="zh-CN" sz="12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248" name="Text Box 33"/>
            <p:cNvSpPr txBox="1">
              <a:spLocks noChangeArrowheads="1"/>
            </p:cNvSpPr>
            <p:nvPr/>
          </p:nvSpPr>
          <p:spPr bwMode="auto">
            <a:xfrm>
              <a:off x="4769" y="5133"/>
              <a:ext cx="2430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CN" sz="1000" b="1" smtClean="0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Knowledge level</a:t>
              </a:r>
              <a:endParaRPr lang="en-US" altLang="zh-CN" sz="10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539" name="AutoShape 32"/>
            <p:cNvSpPr>
              <a:spLocks/>
            </p:cNvSpPr>
            <p:nvPr/>
          </p:nvSpPr>
          <p:spPr bwMode="auto">
            <a:xfrm rot="5400000">
              <a:off x="5771" y="1832"/>
              <a:ext cx="324" cy="6630"/>
            </a:xfrm>
            <a:prstGeom prst="leftBrace">
              <a:avLst>
                <a:gd name="adj1" fmla="val 17052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000"/>
            </a:p>
          </p:txBody>
        </p:sp>
        <p:sp>
          <p:nvSpPr>
            <p:cNvPr id="21540" name="AutoShape 31"/>
            <p:cNvSpPr>
              <a:spLocks/>
            </p:cNvSpPr>
            <p:nvPr/>
          </p:nvSpPr>
          <p:spPr bwMode="auto">
            <a:xfrm rot="-5400000">
              <a:off x="5771" y="3497"/>
              <a:ext cx="324" cy="6630"/>
            </a:xfrm>
            <a:prstGeom prst="leftBrace">
              <a:avLst>
                <a:gd name="adj1" fmla="val 17052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000"/>
            </a:p>
          </p:txBody>
        </p:sp>
      </p:grpSp>
      <p:sp>
        <p:nvSpPr>
          <p:cNvPr id="21509" name="TextBox 27"/>
          <p:cNvSpPr txBox="1">
            <a:spLocks noChangeArrowheads="1"/>
          </p:cNvSpPr>
          <p:nvPr/>
        </p:nvSpPr>
        <p:spPr bwMode="auto">
          <a:xfrm>
            <a:off x="152400" y="35814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CN">
                <a:latin typeface="Gabriola" pitchFamily="82" charset="0"/>
              </a:rPr>
              <a:t>Known disease genes</a:t>
            </a:r>
          </a:p>
        </p:txBody>
      </p:sp>
      <p:cxnSp>
        <p:nvCxnSpPr>
          <p:cNvPr id="21510" name="Straight Arrow Connector 29"/>
          <p:cNvCxnSpPr>
            <a:cxnSpLocks noChangeShapeType="1"/>
            <a:stCxn id="21509" idx="2"/>
          </p:cNvCxnSpPr>
          <p:nvPr/>
        </p:nvCxnSpPr>
        <p:spPr bwMode="auto">
          <a:xfrm>
            <a:off x="1409700" y="3948113"/>
            <a:ext cx="3321050" cy="6842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1" name="Straight Arrow Connector 7167"/>
          <p:cNvCxnSpPr>
            <a:cxnSpLocks noChangeShapeType="1"/>
            <a:stCxn id="21509" idx="2"/>
            <a:endCxn id="21530" idx="0"/>
          </p:cNvCxnSpPr>
          <p:nvPr/>
        </p:nvCxnSpPr>
        <p:spPr bwMode="auto">
          <a:xfrm>
            <a:off x="1409700" y="3948113"/>
            <a:ext cx="1660525" cy="7000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2" name="TextBox 60"/>
          <p:cNvSpPr txBox="1">
            <a:spLocks noChangeArrowheads="1"/>
          </p:cNvSpPr>
          <p:nvPr/>
        </p:nvSpPr>
        <p:spPr bwMode="auto">
          <a:xfrm>
            <a:off x="7086600" y="37338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CN">
                <a:latin typeface="Gabriola" pitchFamily="82" charset="0"/>
              </a:rPr>
              <a:t>Disease names</a:t>
            </a:r>
          </a:p>
        </p:txBody>
      </p:sp>
      <p:cxnSp>
        <p:nvCxnSpPr>
          <p:cNvPr id="21513" name="Straight Arrow Connector 61"/>
          <p:cNvCxnSpPr>
            <a:cxnSpLocks noChangeShapeType="1"/>
            <a:stCxn id="21512" idx="2"/>
            <a:endCxn id="21531" idx="0"/>
          </p:cNvCxnSpPr>
          <p:nvPr/>
        </p:nvCxnSpPr>
        <p:spPr bwMode="auto">
          <a:xfrm flipH="1">
            <a:off x="6073775" y="4100513"/>
            <a:ext cx="1965325" cy="5540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4" name="AutoShape 35"/>
          <p:cNvSpPr>
            <a:spLocks noChangeArrowheads="1"/>
          </p:cNvSpPr>
          <p:nvPr/>
        </p:nvSpPr>
        <p:spPr bwMode="auto">
          <a:xfrm rot="-8100000">
            <a:off x="1947862" y="5224463"/>
            <a:ext cx="295275" cy="685800"/>
          </a:xfrm>
          <a:prstGeom prst="downArrow">
            <a:avLst>
              <a:gd name="adj1" fmla="val 50000"/>
              <a:gd name="adj2" fmla="val 5806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AutoShape 36"/>
          <p:cNvSpPr>
            <a:spLocks noChangeArrowheads="1"/>
          </p:cNvSpPr>
          <p:nvPr/>
        </p:nvSpPr>
        <p:spPr bwMode="auto">
          <a:xfrm rot="-8100000">
            <a:off x="3700462" y="5224463"/>
            <a:ext cx="295275" cy="685800"/>
          </a:xfrm>
          <a:prstGeom prst="downArrow">
            <a:avLst>
              <a:gd name="adj1" fmla="val 50000"/>
              <a:gd name="adj2" fmla="val 5806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723900" y="6243638"/>
            <a:ext cx="773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200" b="1" u="sng" dirty="0" smtClean="0"/>
              <a:t>Li MX</a:t>
            </a:r>
            <a:r>
              <a:rPr lang="en-US" altLang="zh-CN" sz="1200" dirty="0" smtClean="0"/>
              <a:t>, </a:t>
            </a:r>
            <a:r>
              <a:rPr lang="en-US" altLang="zh-CN" sz="1200" dirty="0" err="1" smtClean="0"/>
              <a:t>Gui</a:t>
            </a:r>
            <a:r>
              <a:rPr lang="en-US" altLang="zh-CN" sz="1200" dirty="0" smtClean="0"/>
              <a:t> HS, Kwan SH, </a:t>
            </a:r>
            <a:r>
              <a:rPr lang="en-US" altLang="zh-CN" sz="1200" dirty="0" err="1" smtClean="0"/>
              <a:t>Bao</a:t>
            </a:r>
            <a:r>
              <a:rPr lang="en-US" altLang="zh-CN" sz="1200" dirty="0" smtClean="0"/>
              <a:t> SY, Sham PC. A comprehensive framework for prioritizing variants in </a:t>
            </a:r>
            <a:r>
              <a:rPr lang="en-US" altLang="zh-CN" sz="1200" dirty="0" err="1" smtClean="0"/>
              <a:t>exome</a:t>
            </a:r>
            <a:r>
              <a:rPr lang="en-US" altLang="zh-CN" sz="1200" dirty="0" smtClean="0"/>
              <a:t> sequencing studies of </a:t>
            </a:r>
            <a:r>
              <a:rPr lang="en-US" altLang="zh-CN" sz="1200" dirty="0" err="1" smtClean="0"/>
              <a:t>Mendelian</a:t>
            </a:r>
            <a:r>
              <a:rPr lang="en-US" altLang="zh-CN" sz="1200" dirty="0" smtClean="0"/>
              <a:t> diseases. </a:t>
            </a:r>
            <a:r>
              <a:rPr lang="en-US" altLang="zh-CN" sz="1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 Research</a:t>
            </a:r>
            <a:r>
              <a:rPr lang="en-US" altLang="zh-CN" sz="1200" dirty="0" smtClean="0"/>
              <a:t>  (</a:t>
            </a:r>
            <a:r>
              <a:rPr lang="pt-BR" altLang="zh-CN" sz="1200" dirty="0"/>
              <a:t>Nucleic Acids Res. 2012 Apr 1;40(7):e53</a:t>
            </a:r>
            <a:r>
              <a:rPr lang="en-US" altLang="zh-CN" sz="1200" dirty="0" smtClean="0"/>
              <a:t>)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57200" y="579438"/>
            <a:ext cx="8229600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400" b="1" smtClean="0"/>
              <a:t>A multilayer automated filtration and prioritization framework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11180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914400" y="0"/>
            <a:ext cx="8229600" cy="304800"/>
          </a:xfrm>
        </p:spPr>
        <p:txBody>
          <a:bodyPr>
            <a:normAutofit fontScale="85000" lnSpcReduction="10000"/>
          </a:bodyPr>
          <a:lstStyle/>
          <a:p>
            <a:pPr algn="r">
              <a:lnSpc>
                <a:spcPct val="80000"/>
              </a:lnSpc>
              <a:buFont typeface="Arial" pitchFamily="34" charset="0"/>
              <a:buNone/>
            </a:pPr>
            <a:r>
              <a:rPr lang="en-US" altLang="zh-CN" sz="1300" smtClean="0"/>
              <a:t>Goh KI, Cusick ME, Valle D, Childs B, Vidal M, Barabási AL.Proc Natl Acad Sci U S A. 2007 May 22;104(21):8685-90.</a:t>
            </a:r>
            <a:endParaRPr lang="zh-CN" altLang="en-US" sz="130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915400" cy="556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85800" y="6048375"/>
            <a:ext cx="8382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Genes have PPI and share pathways with known casual genes of the same or phenotypically similar disease.</a:t>
            </a:r>
          </a:p>
        </p:txBody>
      </p:sp>
    </p:spTree>
    <p:extLst>
      <p:ext uri="{BB962C8B-B14F-4D97-AF65-F5344CB8AC3E}">
        <p14:creationId xmlns:p14="http://schemas.microsoft.com/office/powerpoint/2010/main" val="40158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3555" name="Rectangle 5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23556" name="Group 30"/>
          <p:cNvGrpSpPr>
            <a:grpSpLocks noChangeAspect="1"/>
          </p:cNvGrpSpPr>
          <p:nvPr/>
        </p:nvGrpSpPr>
        <p:grpSpPr bwMode="auto">
          <a:xfrm>
            <a:off x="2286000" y="1066800"/>
            <a:ext cx="4756150" cy="5035550"/>
            <a:chOff x="2618" y="248"/>
            <a:chExt cx="6974" cy="7385"/>
          </a:xfrm>
        </p:grpSpPr>
        <p:sp>
          <p:nvSpPr>
            <p:cNvPr id="23565" name="Rectangle 53"/>
            <p:cNvSpPr>
              <a:spLocks noChangeArrowheads="1"/>
            </p:cNvSpPr>
            <p:nvPr/>
          </p:nvSpPr>
          <p:spPr bwMode="auto">
            <a:xfrm>
              <a:off x="3941" y="1914"/>
              <a:ext cx="3872" cy="519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Exclude variants conflicting with disease inheritance patterns/modes</a:t>
              </a:r>
              <a:endParaRPr lang="en-US" altLang="zh-CN" sz="1000"/>
            </a:p>
          </p:txBody>
        </p:sp>
        <p:sp>
          <p:nvSpPr>
            <p:cNvPr id="23566" name="Rectangle 52"/>
            <p:cNvSpPr>
              <a:spLocks noChangeArrowheads="1"/>
            </p:cNvSpPr>
            <p:nvPr/>
          </p:nvSpPr>
          <p:spPr bwMode="auto">
            <a:xfrm>
              <a:off x="3934" y="3512"/>
              <a:ext cx="3871" cy="541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Exclude variants not affecting proteins</a:t>
              </a:r>
              <a:endParaRPr lang="en-US" altLang="zh-CN" sz="1000"/>
            </a:p>
          </p:txBody>
        </p:sp>
        <p:sp>
          <p:nvSpPr>
            <p:cNvPr id="23567" name="Rectangle 51"/>
            <p:cNvSpPr>
              <a:spLocks noChangeArrowheads="1"/>
            </p:cNvSpPr>
            <p:nvPr/>
          </p:nvSpPr>
          <p:spPr bwMode="auto">
            <a:xfrm>
              <a:off x="3927" y="2696"/>
              <a:ext cx="3871" cy="532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Exclude common variants (e.g., MAF 0.001) in dbSNP, 1K Genome Project and other datasets</a:t>
              </a:r>
              <a:endParaRPr lang="en-US" altLang="zh-CN" sz="1000"/>
            </a:p>
          </p:txBody>
        </p:sp>
        <p:sp>
          <p:nvSpPr>
            <p:cNvPr id="23568" name="Rectangle 50"/>
            <p:cNvSpPr>
              <a:spLocks noChangeArrowheads="1"/>
            </p:cNvSpPr>
            <p:nvPr/>
          </p:nvSpPr>
          <p:spPr bwMode="auto">
            <a:xfrm>
              <a:off x="3950" y="4303"/>
              <a:ext cx="3871" cy="408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Exclude predicted non-disease variants </a:t>
              </a:r>
              <a:endParaRPr lang="en-US" altLang="zh-CN" sz="1000"/>
            </a:p>
          </p:txBody>
        </p:sp>
        <p:sp>
          <p:nvSpPr>
            <p:cNvPr id="23569" name="AutoShape 49"/>
            <p:cNvSpPr>
              <a:spLocks noChangeArrowheads="1"/>
            </p:cNvSpPr>
            <p:nvPr/>
          </p:nvSpPr>
          <p:spPr bwMode="auto">
            <a:xfrm>
              <a:off x="5713" y="916"/>
              <a:ext cx="298" cy="1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23570" name="AutoShape 48"/>
            <p:cNvSpPr>
              <a:spLocks noChangeArrowheads="1"/>
            </p:cNvSpPr>
            <p:nvPr/>
          </p:nvSpPr>
          <p:spPr bwMode="auto">
            <a:xfrm>
              <a:off x="5718" y="1684"/>
              <a:ext cx="299" cy="1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23571" name="AutoShape 47"/>
            <p:cNvSpPr>
              <a:spLocks noChangeArrowheads="1"/>
            </p:cNvSpPr>
            <p:nvPr/>
          </p:nvSpPr>
          <p:spPr bwMode="auto">
            <a:xfrm>
              <a:off x="5717" y="2470"/>
              <a:ext cx="299" cy="19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23572" name="AutoShape 46"/>
            <p:cNvSpPr>
              <a:spLocks noChangeArrowheads="1"/>
            </p:cNvSpPr>
            <p:nvPr/>
          </p:nvSpPr>
          <p:spPr bwMode="auto">
            <a:xfrm>
              <a:off x="5721" y="3284"/>
              <a:ext cx="299" cy="1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23573" name="AutoShape 45"/>
            <p:cNvSpPr>
              <a:spLocks noChangeArrowheads="1"/>
            </p:cNvSpPr>
            <p:nvPr/>
          </p:nvSpPr>
          <p:spPr bwMode="auto">
            <a:xfrm>
              <a:off x="5726" y="4029"/>
              <a:ext cx="299" cy="1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23574" name="AutoShape 44"/>
            <p:cNvSpPr>
              <a:spLocks noChangeArrowheads="1"/>
            </p:cNvSpPr>
            <p:nvPr/>
          </p:nvSpPr>
          <p:spPr bwMode="auto">
            <a:xfrm>
              <a:off x="5775" y="4781"/>
              <a:ext cx="299" cy="19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23575" name="AutoShape 43"/>
            <p:cNvSpPr>
              <a:spLocks noChangeArrowheads="1"/>
            </p:cNvSpPr>
            <p:nvPr/>
          </p:nvSpPr>
          <p:spPr bwMode="auto">
            <a:xfrm>
              <a:off x="3827" y="248"/>
              <a:ext cx="4015" cy="636"/>
            </a:xfrm>
            <a:prstGeom prst="flowChartAlternateProcess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2296" tIns="41148" rIns="82296" bIns="41148"/>
            <a:lstStyle/>
            <a:p>
              <a:pPr algn="ctr" eaLnBrk="0" hangingPunct="0"/>
              <a:r>
                <a:rPr lang="en-US" altLang="zh-TW" sz="1000">
                  <a:latin typeface="Cambria" pitchFamily="18" charset="0"/>
                </a:rPr>
                <a:t>Variants and/or genotypes called from</a:t>
              </a:r>
              <a:r>
                <a:rPr lang="en-US" altLang="zh-CN" sz="1000">
                  <a:latin typeface="Cambria" pitchFamily="18" charset="0"/>
                </a:rPr>
                <a:t> </a:t>
              </a:r>
              <a:r>
                <a:rPr lang="en-US" altLang="zh-TW" sz="1000">
                  <a:latin typeface="Cambria" pitchFamily="18" charset="0"/>
                </a:rPr>
                <a:t>sequencing data in variants formats</a:t>
              </a:r>
              <a:endParaRPr lang="en-US" altLang="zh-TW" sz="1000"/>
            </a:p>
          </p:txBody>
        </p:sp>
        <p:sp>
          <p:nvSpPr>
            <p:cNvPr id="23576" name="Rectangle 42"/>
            <p:cNvSpPr>
              <a:spLocks noChangeArrowheads="1"/>
            </p:cNvSpPr>
            <p:nvPr/>
          </p:nvSpPr>
          <p:spPr bwMode="auto">
            <a:xfrm>
              <a:off x="3926" y="1152"/>
              <a:ext cx="3871" cy="533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Exclude variants outside identity by descent (IBD) regions </a:t>
              </a:r>
              <a:endParaRPr lang="en-US" altLang="zh-CN" sz="1000"/>
            </a:p>
          </p:txBody>
        </p:sp>
        <p:sp>
          <p:nvSpPr>
            <p:cNvPr id="23577" name="Rectangle 41"/>
            <p:cNvSpPr>
              <a:spLocks noChangeArrowheads="1"/>
            </p:cNvSpPr>
            <p:nvPr/>
          </p:nvSpPr>
          <p:spPr bwMode="auto">
            <a:xfrm>
              <a:off x="2629" y="5532"/>
              <a:ext cx="2267" cy="1021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Explore variants whose genes have physical protein-protein interaction with candidate genes </a:t>
              </a:r>
              <a:endParaRPr lang="en-US" altLang="zh-CN" sz="1000"/>
            </a:p>
          </p:txBody>
        </p:sp>
        <p:sp>
          <p:nvSpPr>
            <p:cNvPr id="23578" name="Rectangle 40"/>
            <p:cNvSpPr>
              <a:spLocks noChangeArrowheads="1"/>
            </p:cNvSpPr>
            <p:nvPr/>
          </p:nvSpPr>
          <p:spPr bwMode="auto">
            <a:xfrm>
              <a:off x="7066" y="5543"/>
              <a:ext cx="2202" cy="1020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Explore available literature in NCBI PubMed about genes/ideogram and interested diseases</a:t>
              </a:r>
              <a:endParaRPr lang="en-US" altLang="zh-CN" sz="1000"/>
            </a:p>
          </p:txBody>
        </p:sp>
        <p:sp>
          <p:nvSpPr>
            <p:cNvPr id="23579" name="AutoShape 39"/>
            <p:cNvSpPr>
              <a:spLocks noChangeArrowheads="1"/>
            </p:cNvSpPr>
            <p:nvPr/>
          </p:nvSpPr>
          <p:spPr bwMode="auto">
            <a:xfrm>
              <a:off x="3989" y="7039"/>
              <a:ext cx="3871" cy="594"/>
            </a:xfrm>
            <a:prstGeom prst="flowChartAlternateProcess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2296" tIns="41148" rIns="82296" bIns="41148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Prioritized and annotated variants in an Excel or text file</a:t>
              </a:r>
              <a:endParaRPr lang="en-US" altLang="zh-CN" sz="1000"/>
            </a:p>
          </p:txBody>
        </p:sp>
        <p:sp>
          <p:nvSpPr>
            <p:cNvPr id="23580" name="Rectangle 38"/>
            <p:cNvSpPr>
              <a:spLocks noChangeArrowheads="1"/>
            </p:cNvSpPr>
            <p:nvPr/>
          </p:nvSpPr>
          <p:spPr bwMode="auto">
            <a:xfrm>
              <a:off x="4961" y="5532"/>
              <a:ext cx="2040" cy="1021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Explore variants whose genes share the same biological pathways with candidate genes </a:t>
              </a:r>
              <a:endParaRPr lang="en-US" altLang="zh-CN" sz="1000"/>
            </a:p>
          </p:txBody>
        </p:sp>
        <p:sp>
          <p:nvSpPr>
            <p:cNvPr id="23581" name="AutoShape 37"/>
            <p:cNvSpPr>
              <a:spLocks/>
            </p:cNvSpPr>
            <p:nvPr/>
          </p:nvSpPr>
          <p:spPr bwMode="auto">
            <a:xfrm>
              <a:off x="7955" y="1092"/>
              <a:ext cx="162" cy="1458"/>
            </a:xfrm>
            <a:prstGeom prst="rightBrace">
              <a:avLst>
                <a:gd name="adj1" fmla="val 750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000"/>
            </a:p>
          </p:txBody>
        </p:sp>
        <p:sp>
          <p:nvSpPr>
            <p:cNvPr id="9245" name="Text Box 36"/>
            <p:cNvSpPr txBox="1">
              <a:spLocks noChangeArrowheads="1"/>
            </p:cNvSpPr>
            <p:nvPr/>
          </p:nvSpPr>
          <p:spPr bwMode="auto">
            <a:xfrm>
              <a:off x="8049" y="1577"/>
              <a:ext cx="1457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defRPr/>
              </a:pPr>
              <a:r>
                <a:rPr lang="en-US" altLang="zh-CN" sz="1200" b="1" smtClean="0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Genetic level</a:t>
              </a:r>
              <a:endParaRPr lang="en-US" altLang="zh-CN" sz="12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3583" name="AutoShape 35"/>
            <p:cNvSpPr>
              <a:spLocks/>
            </p:cNvSpPr>
            <p:nvPr/>
          </p:nvSpPr>
          <p:spPr bwMode="auto">
            <a:xfrm>
              <a:off x="7936" y="2671"/>
              <a:ext cx="300" cy="1948"/>
            </a:xfrm>
            <a:prstGeom prst="rightBrace">
              <a:avLst>
                <a:gd name="adj1" fmla="val 54111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000"/>
            </a:p>
          </p:txBody>
        </p:sp>
        <p:sp>
          <p:nvSpPr>
            <p:cNvPr id="9247" name="Text Box 34"/>
            <p:cNvSpPr txBox="1">
              <a:spLocks noChangeArrowheads="1"/>
            </p:cNvSpPr>
            <p:nvPr/>
          </p:nvSpPr>
          <p:spPr bwMode="auto">
            <a:xfrm>
              <a:off x="8135" y="3396"/>
              <a:ext cx="1457" cy="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defRPr/>
              </a:pPr>
              <a:r>
                <a:rPr lang="en-US" altLang="zh-CN" sz="1200" b="1" smtClean="0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Variant-Gene level</a:t>
              </a:r>
              <a:endParaRPr lang="en-US" altLang="zh-CN" sz="12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248" name="Text Box 33"/>
            <p:cNvSpPr txBox="1">
              <a:spLocks noChangeArrowheads="1"/>
            </p:cNvSpPr>
            <p:nvPr/>
          </p:nvSpPr>
          <p:spPr bwMode="auto">
            <a:xfrm>
              <a:off x="4769" y="5133"/>
              <a:ext cx="2430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CN" sz="1000" b="1" smtClean="0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Knowledge level</a:t>
              </a:r>
              <a:endParaRPr lang="en-US" altLang="zh-CN" sz="10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3586" name="AutoShape 32"/>
            <p:cNvSpPr>
              <a:spLocks/>
            </p:cNvSpPr>
            <p:nvPr/>
          </p:nvSpPr>
          <p:spPr bwMode="auto">
            <a:xfrm rot="5400000">
              <a:off x="5771" y="1832"/>
              <a:ext cx="324" cy="6630"/>
            </a:xfrm>
            <a:prstGeom prst="leftBrace">
              <a:avLst>
                <a:gd name="adj1" fmla="val 17052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endParaRPr lang="zh-CN" altLang="en-US" sz="1000"/>
            </a:p>
          </p:txBody>
        </p:sp>
        <p:sp>
          <p:nvSpPr>
            <p:cNvPr id="23587" name="AutoShape 31"/>
            <p:cNvSpPr>
              <a:spLocks/>
            </p:cNvSpPr>
            <p:nvPr/>
          </p:nvSpPr>
          <p:spPr bwMode="auto">
            <a:xfrm rot="-5400000">
              <a:off x="5771" y="3497"/>
              <a:ext cx="324" cy="6630"/>
            </a:xfrm>
            <a:prstGeom prst="leftBrace">
              <a:avLst>
                <a:gd name="adj1" fmla="val 17052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endParaRPr lang="zh-CN" altLang="en-US" sz="1000"/>
            </a:p>
          </p:txBody>
        </p:sp>
      </p:grpSp>
      <p:sp>
        <p:nvSpPr>
          <p:cNvPr id="23557" name="TextBox 27"/>
          <p:cNvSpPr txBox="1">
            <a:spLocks noChangeArrowheads="1"/>
          </p:cNvSpPr>
          <p:nvPr/>
        </p:nvSpPr>
        <p:spPr bwMode="auto">
          <a:xfrm>
            <a:off x="152400" y="35814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CN">
                <a:latin typeface="Gabriola" pitchFamily="82" charset="0"/>
              </a:rPr>
              <a:t>Known disease genes</a:t>
            </a:r>
          </a:p>
        </p:txBody>
      </p:sp>
      <p:cxnSp>
        <p:nvCxnSpPr>
          <p:cNvPr id="23558" name="Straight Arrow Connector 29"/>
          <p:cNvCxnSpPr>
            <a:cxnSpLocks noChangeShapeType="1"/>
            <a:stCxn id="23557" idx="2"/>
          </p:cNvCxnSpPr>
          <p:nvPr/>
        </p:nvCxnSpPr>
        <p:spPr bwMode="auto">
          <a:xfrm>
            <a:off x="1409700" y="3948113"/>
            <a:ext cx="3321050" cy="6842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9" name="Straight Arrow Connector 7167"/>
          <p:cNvCxnSpPr>
            <a:cxnSpLocks noChangeShapeType="1"/>
            <a:stCxn id="23557" idx="2"/>
            <a:endCxn id="23577" idx="0"/>
          </p:cNvCxnSpPr>
          <p:nvPr/>
        </p:nvCxnSpPr>
        <p:spPr bwMode="auto">
          <a:xfrm>
            <a:off x="1409700" y="3948113"/>
            <a:ext cx="1657350" cy="722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0" name="TextBox 60"/>
          <p:cNvSpPr txBox="1">
            <a:spLocks noChangeArrowheads="1"/>
          </p:cNvSpPr>
          <p:nvPr/>
        </p:nvSpPr>
        <p:spPr bwMode="auto">
          <a:xfrm>
            <a:off x="7086600" y="37338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CN">
                <a:latin typeface="Gabriola" pitchFamily="82" charset="0"/>
              </a:rPr>
              <a:t>Disease names</a:t>
            </a:r>
          </a:p>
        </p:txBody>
      </p:sp>
      <p:cxnSp>
        <p:nvCxnSpPr>
          <p:cNvPr id="23561" name="Straight Arrow Connector 61"/>
          <p:cNvCxnSpPr>
            <a:cxnSpLocks noChangeShapeType="1"/>
            <a:stCxn id="23560" idx="2"/>
            <a:endCxn id="23578" idx="0"/>
          </p:cNvCxnSpPr>
          <p:nvPr/>
        </p:nvCxnSpPr>
        <p:spPr bwMode="auto">
          <a:xfrm flipH="1">
            <a:off x="6070600" y="4100513"/>
            <a:ext cx="1968500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2" name="AutoShape 37"/>
          <p:cNvSpPr>
            <a:spLocks noChangeArrowheads="1"/>
          </p:cNvSpPr>
          <p:nvPr/>
        </p:nvSpPr>
        <p:spPr bwMode="auto">
          <a:xfrm rot="-8100000">
            <a:off x="6138862" y="5224463"/>
            <a:ext cx="295275" cy="685800"/>
          </a:xfrm>
          <a:prstGeom prst="downArrow">
            <a:avLst>
              <a:gd name="adj1" fmla="val 50000"/>
              <a:gd name="adj2" fmla="val 5806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723900" y="6243638"/>
            <a:ext cx="773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200" b="1" dirty="0" smtClean="0"/>
              <a:t>Li MX</a:t>
            </a:r>
            <a:r>
              <a:rPr lang="en-US" altLang="zh-CN" sz="1200" dirty="0" smtClean="0"/>
              <a:t>, </a:t>
            </a:r>
            <a:r>
              <a:rPr lang="en-US" altLang="zh-CN" sz="1200" dirty="0" err="1" smtClean="0"/>
              <a:t>Gui</a:t>
            </a:r>
            <a:r>
              <a:rPr lang="en-US" altLang="zh-CN" sz="1200" dirty="0" smtClean="0"/>
              <a:t> HS, Kwan SH, </a:t>
            </a:r>
            <a:r>
              <a:rPr lang="en-US" altLang="zh-CN" sz="1200" dirty="0" err="1" smtClean="0"/>
              <a:t>Bao</a:t>
            </a:r>
            <a:r>
              <a:rPr lang="en-US" altLang="zh-CN" sz="1200" dirty="0" smtClean="0"/>
              <a:t> SY, Sham PC. A comprehensive framework for prioritizing variants in </a:t>
            </a:r>
            <a:r>
              <a:rPr lang="en-US" altLang="zh-CN" sz="1200" dirty="0" err="1" smtClean="0"/>
              <a:t>exome</a:t>
            </a:r>
            <a:r>
              <a:rPr lang="en-US" altLang="zh-CN" sz="1200" dirty="0" smtClean="0"/>
              <a:t> sequencing studies of </a:t>
            </a:r>
            <a:r>
              <a:rPr lang="en-US" altLang="zh-CN" sz="1200" dirty="0" err="1" smtClean="0"/>
              <a:t>Mendelian</a:t>
            </a:r>
            <a:r>
              <a:rPr lang="en-US" altLang="zh-CN" sz="1200" dirty="0" smtClean="0"/>
              <a:t> diseases. </a:t>
            </a:r>
            <a:r>
              <a:rPr lang="en-US" altLang="zh-CN" sz="1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 Research</a:t>
            </a:r>
            <a:r>
              <a:rPr lang="en-US" altLang="zh-CN" sz="1200" dirty="0" smtClean="0"/>
              <a:t>  (</a:t>
            </a:r>
            <a:r>
              <a:rPr lang="pt-BR" altLang="zh-CN" sz="1200" dirty="0"/>
              <a:t>Nucleic Acids Res. 2012 Apr 1;40(7):e53</a:t>
            </a:r>
            <a:r>
              <a:rPr lang="en-US" altLang="zh-CN" sz="1200" dirty="0" smtClean="0"/>
              <a:t>)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457200" y="622980"/>
            <a:ext cx="8229600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400" b="1" smtClean="0"/>
              <a:t>A multilayer automated filtration and prioritization framework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20886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762000" y="2133600"/>
            <a:ext cx="7772400" cy="2362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altLang="zh-CN" sz="2000" smtClean="0"/>
              <a:t>Automatically </a:t>
            </a:r>
            <a:r>
              <a:rPr lang="en-US" altLang="zh-HK" sz="2000" smtClean="0"/>
              <a:t>look up the</a:t>
            </a:r>
            <a:r>
              <a:rPr lang="en-US" altLang="zh-CN" sz="2000" smtClean="0"/>
              <a:t> relevant literature information in NCBI PubMed database (</a:t>
            </a:r>
            <a:r>
              <a:rPr lang="en-US" altLang="zh-CN" sz="2000" smtClean="0">
                <a:hlinkClick r:id="rId2"/>
              </a:rPr>
              <a:t>http://www.ncbi.nlm.nih.gov/pubmed</a:t>
            </a:r>
            <a:r>
              <a:rPr lang="en-US" altLang="zh-CN" sz="2000" smtClean="0"/>
              <a:t>)</a:t>
            </a:r>
            <a:r>
              <a:rPr lang="en-US" altLang="zh-HK" sz="2000" smtClean="0"/>
              <a:t> using </a:t>
            </a:r>
            <a:r>
              <a:rPr lang="en-US" altLang="zh-CN" sz="2000" smtClean="0"/>
              <a:t>gene symbol, </a:t>
            </a:r>
            <a:r>
              <a:rPr lang="en-US" altLang="zh-HK" sz="2000" smtClean="0"/>
              <a:t>i</a:t>
            </a:r>
            <a:r>
              <a:rPr lang="en-US" altLang="zh-CN" sz="2000" smtClean="0"/>
              <a:t>deogram location and the disease name(s) </a:t>
            </a:r>
            <a:r>
              <a:rPr lang="en-US" altLang="zh-HK" sz="2000" smtClean="0"/>
              <a:t>as keywords</a:t>
            </a:r>
            <a:r>
              <a:rPr lang="en-US" altLang="zh-CN" sz="2000" smtClean="0"/>
              <a:t>.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zh-CN" altLang="en-US" sz="2000" smtClean="0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altLang="zh-HK" sz="2000" smtClean="0"/>
              <a:t>be very effective </a:t>
            </a:r>
            <a:r>
              <a:rPr lang="en-US" altLang="zh-CN" sz="2000" smtClean="0"/>
              <a:t>for </a:t>
            </a:r>
            <a:r>
              <a:rPr lang="en-US" altLang="zh-HK" sz="2000" smtClean="0"/>
              <a:t>finding causal </a:t>
            </a:r>
            <a:r>
              <a:rPr lang="en-US" altLang="zh-CN" sz="2000" smtClean="0"/>
              <a:t>variants (either novel or not) </a:t>
            </a:r>
            <a:r>
              <a:rPr lang="en-US" altLang="zh-HK" sz="2000" smtClean="0"/>
              <a:t>of a disease </a:t>
            </a:r>
            <a:r>
              <a:rPr lang="en-US" altLang="zh-CN" sz="2000" smtClean="0"/>
              <a:t>within</a:t>
            </a:r>
            <a:r>
              <a:rPr lang="en-US" altLang="zh-HK" sz="2000" smtClean="0"/>
              <a:t> </a:t>
            </a:r>
            <a:r>
              <a:rPr lang="en-US" altLang="zh-CN" sz="2000" smtClean="0"/>
              <a:t>known casual genes or </a:t>
            </a:r>
            <a:r>
              <a:rPr lang="en-US" altLang="zh-HK" sz="2000" smtClean="0"/>
              <a:t>published </a:t>
            </a:r>
            <a:r>
              <a:rPr lang="en-US" altLang="zh-CN" sz="2000" smtClean="0"/>
              <a:t>genetic </a:t>
            </a:r>
            <a:r>
              <a:rPr lang="en-US" altLang="zh-HK" sz="2000" smtClean="0"/>
              <a:t>linkage regions</a:t>
            </a:r>
            <a:r>
              <a:rPr lang="en-US" altLang="zh-CN" sz="2000" smtClean="0"/>
              <a:t>. </a:t>
            </a:r>
            <a:endParaRPr lang="zh-CN" altLang="en-US" sz="200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9125" y="304800"/>
            <a:ext cx="7024744" cy="1143000"/>
          </a:xfrm>
        </p:spPr>
        <p:txBody>
          <a:bodyPr/>
          <a:lstStyle/>
          <a:p>
            <a:pPr eaLnBrk="1" hangingPunct="1"/>
            <a:r>
              <a:rPr lang="en-US" altLang="zh-CN" sz="3400" b="1" dirty="0" smtClean="0"/>
              <a:t>Challenges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33600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A few causal mutations </a:t>
            </a:r>
            <a:r>
              <a:rPr lang="en-US" altLang="zh-CN" dirty="0" smtClean="0"/>
              <a:t>from thousands of variants</a:t>
            </a:r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en-US" altLang="zh-CN" dirty="0" smtClean="0"/>
              <a:t>Many </a:t>
            </a:r>
            <a:r>
              <a:rPr lang="en-US" altLang="zh-CN" dirty="0" smtClean="0"/>
              <a:t>private mutations are likely to be neutral and will not cause any severe disorders </a:t>
            </a:r>
            <a:r>
              <a:rPr lang="en-US" altLang="zh-CN" sz="1400" dirty="0" smtClean="0"/>
              <a:t>(</a:t>
            </a:r>
            <a:r>
              <a:rPr lang="en-US" altLang="zh-CN" sz="1400" dirty="0" err="1" smtClean="0"/>
              <a:t>Majewski</a:t>
            </a:r>
            <a:r>
              <a:rPr lang="en-US" altLang="zh-CN" sz="1400" dirty="0" smtClean="0"/>
              <a:t>, et al., 2011)</a:t>
            </a:r>
          </a:p>
          <a:p>
            <a:pPr marL="68580" indent="0" eaLnBrk="1" hangingPunct="1">
              <a:buNone/>
            </a:pPr>
            <a:endParaRPr lang="zh-CN" altLang="en-US" dirty="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76800"/>
            <a:ext cx="2951163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7456488" y="5570538"/>
            <a:ext cx="381000" cy="14446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cxn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6351588" y="4267200"/>
            <a:ext cx="297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sz="1600"/>
              <a:t>Seek a needle in haystack!</a:t>
            </a:r>
            <a:endParaRPr lang="zh-CN" altLang="en-US" sz="1600"/>
          </a:p>
        </p:txBody>
      </p:sp>
      <p:graphicFrame>
        <p:nvGraphicFramePr>
          <p:cNvPr id="7" name="Chart 6" title="Number of non-synonymous single nucleotide variants in 1K Genomes Project samples"/>
          <p:cNvGraphicFramePr>
            <a:graphicFrameLocks/>
          </p:cNvGraphicFramePr>
          <p:nvPr/>
        </p:nvGraphicFramePr>
        <p:xfrm>
          <a:off x="390525" y="4084320"/>
          <a:ext cx="5391150" cy="2713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5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7024744" cy="115094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b="1" dirty="0" smtClean="0"/>
              <a:t>Testing of the framework for rare </a:t>
            </a:r>
            <a:r>
              <a:rPr lang="en-US" altLang="zh-CN" sz="3200" b="1" dirty="0" err="1" smtClean="0"/>
              <a:t>Mendelian</a:t>
            </a:r>
            <a:r>
              <a:rPr lang="en-US" altLang="zh-CN" sz="3200" b="1" dirty="0" smtClean="0"/>
              <a:t> diseases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077200" cy="4525963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altLang="zh-CN" sz="1800" b="1" dirty="0" smtClean="0"/>
              <a:t>Synthesized </a:t>
            </a:r>
            <a:r>
              <a:rPr lang="en-US" altLang="zh-CN" sz="1800" b="1" dirty="0" err="1" smtClean="0"/>
              <a:t>exomes</a:t>
            </a:r>
            <a:r>
              <a:rPr lang="en-US" altLang="zh-CN" sz="1800" b="1" dirty="0" smtClean="0"/>
              <a:t> with disease causal variants</a:t>
            </a:r>
          </a:p>
          <a:p>
            <a:pPr marL="0" indent="0" eaLnBrk="1" hangingPunct="1">
              <a:defRPr/>
            </a:pPr>
            <a:r>
              <a:rPr lang="en-US" altLang="zh-TW" sz="1600" dirty="0" smtClean="0"/>
              <a:t>6 </a:t>
            </a:r>
            <a:r>
              <a:rPr lang="en-US" altLang="zh-TW" sz="1600" dirty="0" err="1" smtClean="0"/>
              <a:t>HapMap</a:t>
            </a:r>
            <a:r>
              <a:rPr lang="en-US" altLang="zh-TW" sz="1600" dirty="0" smtClean="0"/>
              <a:t> subjects </a:t>
            </a:r>
            <a:r>
              <a:rPr lang="en-US" altLang="zh-CN" sz="1600" dirty="0" smtClean="0"/>
              <a:t>[</a:t>
            </a:r>
            <a:r>
              <a:rPr lang="en-US" altLang="zh-TW" sz="1600" dirty="0" smtClean="0"/>
              <a:t>NA12156 and NA12878 </a:t>
            </a:r>
            <a:r>
              <a:rPr lang="en-US" altLang="zh-CN" sz="1600" dirty="0" smtClean="0"/>
              <a:t>(</a:t>
            </a:r>
            <a:r>
              <a:rPr lang="en-US" altLang="zh-TW" sz="1600" dirty="0" smtClean="0"/>
              <a:t>Caucasian</a:t>
            </a:r>
            <a:r>
              <a:rPr lang="en-US" altLang="zh-CN" sz="1600" dirty="0" smtClean="0"/>
              <a:t>)</a:t>
            </a:r>
            <a:r>
              <a:rPr lang="en-US" altLang="zh-TW" sz="1600" dirty="0" smtClean="0"/>
              <a:t> NA18507 and NA19240 </a:t>
            </a:r>
            <a:r>
              <a:rPr lang="en-US" altLang="zh-CN" sz="1600" dirty="0" smtClean="0"/>
              <a:t>(</a:t>
            </a:r>
            <a:r>
              <a:rPr lang="en-US" altLang="zh-TW" sz="1600" dirty="0" smtClean="0"/>
              <a:t>African</a:t>
            </a:r>
            <a:r>
              <a:rPr lang="en-US" altLang="zh-CN" sz="1600" dirty="0" smtClean="0"/>
              <a:t>)</a:t>
            </a:r>
            <a:r>
              <a:rPr lang="en-US" altLang="zh-TW" sz="1600" dirty="0" smtClean="0"/>
              <a:t>, NA18956 </a:t>
            </a:r>
            <a:r>
              <a:rPr lang="en-US" altLang="zh-CN" sz="1600" dirty="0" smtClean="0"/>
              <a:t>(</a:t>
            </a:r>
            <a:r>
              <a:rPr lang="en-US" altLang="zh-TW" sz="1600" dirty="0" smtClean="0"/>
              <a:t>Japanese</a:t>
            </a:r>
            <a:r>
              <a:rPr lang="en-US" altLang="zh-CN" sz="1600" dirty="0" smtClean="0"/>
              <a:t>)</a:t>
            </a:r>
            <a:r>
              <a:rPr lang="en-US" altLang="zh-TW" sz="1600" dirty="0" smtClean="0"/>
              <a:t> and NA18555</a:t>
            </a:r>
            <a:r>
              <a:rPr lang="en-US" altLang="zh-CN" sz="1600" dirty="0" smtClean="0"/>
              <a:t> (</a:t>
            </a:r>
            <a:r>
              <a:rPr lang="en-US" altLang="zh-TW" sz="1600" dirty="0" smtClean="0"/>
              <a:t>Chinese</a:t>
            </a:r>
            <a:r>
              <a:rPr lang="en-US" altLang="zh-CN" sz="1600" dirty="0" smtClean="0"/>
              <a:t>)</a:t>
            </a:r>
          </a:p>
          <a:p>
            <a:pPr marL="0" indent="0" eaLnBrk="1" hangingPunct="1">
              <a:defRPr/>
            </a:pPr>
            <a:endParaRPr lang="en-US" altLang="zh-CN" sz="1600" dirty="0" smtClean="0"/>
          </a:p>
          <a:p>
            <a:pPr marL="0" indent="0" eaLnBrk="1" hangingPunct="1">
              <a:defRPr/>
            </a:pPr>
            <a:r>
              <a:rPr lang="en-US" altLang="zh-TW" sz="1600" dirty="0" smtClean="0"/>
              <a:t>A missense </a:t>
            </a:r>
            <a:r>
              <a:rPr lang="en-US" altLang="zh-CN" sz="1600" dirty="0" smtClean="0"/>
              <a:t>mutation (in heterozygote genotype) on 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MYH3</a:t>
            </a:r>
            <a:r>
              <a:rPr lang="en-US" altLang="zh-TW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TW" sz="1600" dirty="0" smtClean="0"/>
              <a:t>for Freeman-Sheldon syndrome (FS) (</a:t>
            </a:r>
            <a:r>
              <a:rPr lang="en-US" altLang="zh-TW" sz="1600" dirty="0" smtClean="0">
                <a:hlinkClick r:id="" action="ppaction://noaction"/>
              </a:rPr>
              <a:t>Ng, et al., 2009</a:t>
            </a:r>
            <a:r>
              <a:rPr lang="en-US" altLang="zh-TW" sz="1600" dirty="0" smtClean="0"/>
              <a:t>)</a:t>
            </a:r>
            <a:r>
              <a:rPr lang="en-US" altLang="zh-CN" sz="1600" dirty="0" smtClean="0"/>
              <a:t> (S_exome1 ~ S_exome6) ——— Dominant</a:t>
            </a:r>
          </a:p>
          <a:p>
            <a:pPr marL="0" indent="0" eaLnBrk="1" hangingPunct="1">
              <a:defRPr/>
            </a:pPr>
            <a:endParaRPr lang="en-US" altLang="zh-CN" sz="1600" dirty="0" smtClean="0"/>
          </a:p>
          <a:p>
            <a:pPr marL="0" indent="0" eaLnBrk="1" hangingPunct="1">
              <a:defRPr/>
            </a:pPr>
            <a:r>
              <a:rPr lang="en-US" altLang="zh-TW" sz="1600" dirty="0" smtClean="0"/>
              <a:t>A truncating mutation (in homozygote genotype) on </a:t>
            </a:r>
            <a:r>
              <a:rPr lang="en-US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SERPINF1</a:t>
            </a:r>
            <a:r>
              <a:rPr lang="en-US" altLang="zh-TW" sz="1600" dirty="0" smtClean="0">
                <a:solidFill>
                  <a:srgbClr val="FF0000"/>
                </a:solidFill>
              </a:rPr>
              <a:t> </a:t>
            </a:r>
            <a:r>
              <a:rPr lang="en-US" altLang="zh-TW" sz="1600" dirty="0" smtClean="0"/>
              <a:t>for </a:t>
            </a:r>
            <a:r>
              <a:rPr lang="en-US" altLang="zh-TW" sz="1600" dirty="0" err="1" smtClean="0"/>
              <a:t>Osteogenesis</a:t>
            </a:r>
            <a:r>
              <a:rPr lang="en-US" altLang="zh-TW" sz="1600" dirty="0" smtClean="0"/>
              <a:t> imperfect (OI) (</a:t>
            </a:r>
            <a:r>
              <a:rPr lang="en-US" altLang="zh-TW" sz="1600" dirty="0" smtClean="0">
                <a:hlinkClick r:id="" action="ppaction://noaction"/>
              </a:rPr>
              <a:t>Becker, et al.</a:t>
            </a:r>
            <a:r>
              <a:rPr lang="en-US" altLang="zh-TW" sz="1600" dirty="0" smtClean="0"/>
              <a:t>) </a:t>
            </a:r>
            <a:r>
              <a:rPr lang="en-US" altLang="zh-CN" sz="1600" dirty="0" smtClean="0"/>
              <a:t>S_exome7 </a:t>
            </a:r>
            <a:r>
              <a:rPr lang="zh-CN" altLang="en-US" sz="1600" dirty="0" smtClean="0"/>
              <a:t>　</a:t>
            </a:r>
            <a:r>
              <a:rPr lang="en-US" altLang="zh-CN" sz="1600" dirty="0"/>
              <a:t>——— </a:t>
            </a:r>
            <a:r>
              <a:rPr lang="en-US" altLang="zh-CN" sz="1600" dirty="0" smtClean="0"/>
              <a:t>Recessive</a:t>
            </a:r>
            <a:endParaRPr lang="zh-CN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20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381380"/>
              </p:ext>
            </p:extLst>
          </p:nvPr>
        </p:nvGraphicFramePr>
        <p:xfrm>
          <a:off x="514674" y="990600"/>
          <a:ext cx="7943526" cy="416559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73794"/>
                <a:gridCol w="895676"/>
                <a:gridCol w="895676"/>
                <a:gridCol w="895676"/>
                <a:gridCol w="895676"/>
                <a:gridCol w="895676"/>
                <a:gridCol w="895676"/>
                <a:gridCol w="895676"/>
              </a:tblGrid>
              <a:tr h="475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Steps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S_exome1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S_exome2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S_exome3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S_exome4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S_exome5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S_exome6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S_exome7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77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SNV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SNV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SNV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SNV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SNV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SNV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SNV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Initial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16120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15971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19721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19518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16012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16048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16048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54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Inheritance pattern</a:t>
                      </a:r>
                      <a:r>
                        <a:rPr lang="en-US" sz="1400" kern="0" baseline="30000">
                          <a:effectLst/>
                        </a:rPr>
                        <a:t>1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10180 (Dom)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9929 (Dom)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12897 (Dom)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12867 (Dom)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9133 (Dom)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9182 (Dom)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6867  (Rec)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33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Nonsynonymous</a:t>
                      </a:r>
                      <a:r>
                        <a:rPr lang="en-US" sz="1400" kern="0" baseline="30000">
                          <a:effectLst/>
                        </a:rPr>
                        <a:t>2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4705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4582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5837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5833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4171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4163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3089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2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Rare in dbSNP + 1000 Genome</a:t>
                      </a:r>
                      <a:r>
                        <a:rPr lang="en-US" sz="1400" kern="0" baseline="30000">
                          <a:effectLst/>
                        </a:rPr>
                        <a:t>3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457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508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709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794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410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508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51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54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Predicted to be disease causal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106 (90)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127 (117)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</a:rPr>
                        <a:t>149(133</a:t>
                      </a:r>
                      <a:r>
                        <a:rPr lang="en-US" sz="1400" kern="0" dirty="0">
                          <a:effectLst/>
                        </a:rPr>
                        <a:t>)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164 (152)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95 (87)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120 (107)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 (2)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54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Knowledge-related</a:t>
                      </a:r>
                      <a:r>
                        <a:rPr lang="en-US" sz="1400" kern="0" baseline="30000">
                          <a:effectLst/>
                        </a:rPr>
                        <a:t>4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 (1)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7 (7)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4 (4)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6 (6)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6 (5)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 (1)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—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63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PPI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 (1)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 (2)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 (1)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 (1)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 (1)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 (1)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—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19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Pathway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 (1)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5 (5)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2 (2)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4 (4)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 (2)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 (1)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—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19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PubMed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 (1)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3 (3)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3 (3)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4 (4)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4 (3)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 (1)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—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6748" name="TextBox 1"/>
          <p:cNvSpPr txBox="1">
            <a:spLocks noChangeArrowheads="1"/>
          </p:cNvSpPr>
          <p:nvPr/>
        </p:nvSpPr>
        <p:spPr bwMode="auto">
          <a:xfrm>
            <a:off x="304800" y="5638800"/>
            <a:ext cx="8839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CN" sz="1000"/>
              <a:t>Notes: 1, dominant mode only considered with variants with heterozygous genotypes and recessive mode only considered with variants with homozygous genotypes; 2, nonsynonymous includes missence, stopgain, stoploss and splicing SNVs and insertions/deletions causing frameshift, nonframeshift, stoploss, stopgain and splicing differences; 3,The rare variants referred to variants with MAF&lt;0.01 in dbSNP and 1000 Genome. 4, knowledge-related variants/genes refer to those variants’ genes having PPI(s) or sharing pathway(s) with provided candidate gene(s), and those variants fell into region(s) or gene(s) which co-occurred in the titles or abstracts of papers in PubMed database. </a:t>
            </a:r>
          </a:p>
        </p:txBody>
      </p:sp>
      <p:sp>
        <p:nvSpPr>
          <p:cNvPr id="26749" name="Rectangle 2"/>
          <p:cNvSpPr>
            <a:spLocks noChangeArrowheads="1"/>
          </p:cNvSpPr>
          <p:nvPr/>
        </p:nvSpPr>
        <p:spPr bwMode="auto">
          <a:xfrm>
            <a:off x="7581900" y="914400"/>
            <a:ext cx="1028700" cy="4495800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kumimoji="0" lang="zh-CN" altLang="en-US"/>
          </a:p>
        </p:txBody>
      </p:sp>
      <p:sp>
        <p:nvSpPr>
          <p:cNvPr id="26750" name="TextBox 1"/>
          <p:cNvSpPr txBox="1">
            <a:spLocks noChangeArrowheads="1"/>
          </p:cNvSpPr>
          <p:nvPr/>
        </p:nvSpPr>
        <p:spPr bwMode="auto">
          <a:xfrm>
            <a:off x="438150" y="251936"/>
            <a:ext cx="853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CN" sz="1400" dirty="0"/>
              <a:t>--</a:t>
            </a:r>
            <a:r>
              <a:rPr lang="en-US" altLang="zh-CN" sz="1400" dirty="0" err="1"/>
              <a:t>candi</a:t>
            </a:r>
            <a:r>
              <a:rPr lang="en-US" altLang="zh-CN" sz="1400" dirty="0"/>
              <a:t>-list  TNNI2,TNNT3,TPM2,MYBPC1</a:t>
            </a:r>
          </a:p>
          <a:p>
            <a:pPr eaLnBrk="1" hangingPunct="1"/>
            <a:r>
              <a:rPr lang="en-US" altLang="zh-CN" sz="1400" dirty="0"/>
              <a:t>--</a:t>
            </a:r>
            <a:r>
              <a:rPr lang="en-US" altLang="zh-CN" sz="1400" dirty="0" err="1"/>
              <a:t>pubmed</a:t>
            </a:r>
            <a:r>
              <a:rPr lang="en-US" altLang="zh-CN" sz="1400" dirty="0"/>
              <a:t>-mesh  Freeman-Sheldon+syndrome,Distal+arthrogryposis+type+2A,Distal+arthrogryposis+type+1A</a:t>
            </a:r>
          </a:p>
        </p:txBody>
      </p:sp>
    </p:spTree>
    <p:extLst>
      <p:ext uri="{BB962C8B-B14F-4D97-AF65-F5344CB8AC3E}">
        <p14:creationId xmlns:p14="http://schemas.microsoft.com/office/powerpoint/2010/main" val="23111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8650"/>
            <a:ext cx="7620000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89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71432"/>
              </p:ext>
            </p:extLst>
          </p:nvPr>
        </p:nvGraphicFramePr>
        <p:xfrm>
          <a:off x="533400" y="990600"/>
          <a:ext cx="7943526" cy="416559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73794"/>
                <a:gridCol w="895676"/>
                <a:gridCol w="895676"/>
                <a:gridCol w="895676"/>
                <a:gridCol w="895676"/>
                <a:gridCol w="895676"/>
                <a:gridCol w="895676"/>
                <a:gridCol w="895676"/>
              </a:tblGrid>
              <a:tr h="475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Steps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S_exome1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S_exome2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S_exome3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S_exome4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S_exome5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S_exome6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S_exome7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77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SNV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SNV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SNV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SNV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SNV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SNV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SNV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Initial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16120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15971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19721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19518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16012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16048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16048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54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Inheritance pattern</a:t>
                      </a:r>
                      <a:r>
                        <a:rPr lang="en-US" sz="1400" kern="0" baseline="30000">
                          <a:effectLst/>
                        </a:rPr>
                        <a:t>1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10180 (Dom)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9929 (Dom)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12897 (Dom)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12867 (Dom)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9133 (Dom)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9182 (Dom)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6867  (Rec)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33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Nonsynonymous</a:t>
                      </a:r>
                      <a:r>
                        <a:rPr lang="en-US" sz="1400" kern="0" baseline="30000">
                          <a:effectLst/>
                        </a:rPr>
                        <a:t>2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4705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4582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5837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5833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4171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4163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3089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2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Rare in dbSNP + 1000 Genome</a:t>
                      </a:r>
                      <a:r>
                        <a:rPr lang="en-US" sz="1400" kern="0" baseline="30000">
                          <a:effectLst/>
                        </a:rPr>
                        <a:t>3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457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508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709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794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410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508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51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54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Predicted to be disease causal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106 (90)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127 (117)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149( (133)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164 (152)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95 (87)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120 (107)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 (2)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54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Knowledge-related</a:t>
                      </a:r>
                      <a:r>
                        <a:rPr lang="en-US" sz="1400" kern="0" baseline="30000">
                          <a:effectLst/>
                        </a:rPr>
                        <a:t>4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 (1)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7 (7)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4 (4)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6 (6)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6 (5)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 (1)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—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63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PPI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 (1)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 (2)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 (1)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 (1)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 (1)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 (1)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—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19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Pathway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 (1)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5 (5)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 (2)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4 (4)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 (2)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 (1)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—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19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PubMed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 (1)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3 (3)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3 (3)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4 (4)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4 (3)</a:t>
                      </a:r>
                      <a:endParaRPr lang="en-US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 (1)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—</a:t>
                      </a:r>
                      <a:endParaRPr lang="en-US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8796" name="Rectangle 2"/>
          <p:cNvSpPr>
            <a:spLocks noChangeArrowheads="1"/>
          </p:cNvSpPr>
          <p:nvPr/>
        </p:nvSpPr>
        <p:spPr bwMode="auto">
          <a:xfrm>
            <a:off x="2209800" y="533400"/>
            <a:ext cx="5410200" cy="4953000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kumimoji="0" lang="zh-CN" altLang="en-US"/>
          </a:p>
        </p:txBody>
      </p:sp>
      <p:sp>
        <p:nvSpPr>
          <p:cNvPr id="28797" name="TextBox 3"/>
          <p:cNvSpPr txBox="1">
            <a:spLocks noChangeArrowheads="1"/>
          </p:cNvSpPr>
          <p:nvPr/>
        </p:nvSpPr>
        <p:spPr bwMode="auto">
          <a:xfrm>
            <a:off x="609600" y="5486400"/>
            <a:ext cx="792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CN" sz="1000" dirty="0"/>
              <a:t>Notes: 1, dominant mode only considered with variants with heterozygous genotypes and recessive mode only considered with variants with homozygous genotypes; 2, </a:t>
            </a:r>
            <a:r>
              <a:rPr lang="en-US" altLang="zh-CN" sz="1000" dirty="0" err="1"/>
              <a:t>nonsynonymous</a:t>
            </a:r>
            <a:r>
              <a:rPr lang="en-US" altLang="zh-CN" sz="1000" dirty="0"/>
              <a:t> includes </a:t>
            </a:r>
            <a:r>
              <a:rPr lang="en-US" altLang="zh-CN" sz="1000" dirty="0" err="1"/>
              <a:t>missence</a:t>
            </a:r>
            <a:r>
              <a:rPr lang="en-US" altLang="zh-CN" sz="1000" dirty="0"/>
              <a:t>, </a:t>
            </a:r>
            <a:r>
              <a:rPr lang="en-US" altLang="zh-CN" sz="1000" dirty="0" err="1"/>
              <a:t>stopgain</a:t>
            </a:r>
            <a:r>
              <a:rPr lang="en-US" altLang="zh-CN" sz="1000" dirty="0"/>
              <a:t>, </a:t>
            </a:r>
            <a:r>
              <a:rPr lang="en-US" altLang="zh-CN" sz="1000" dirty="0" err="1"/>
              <a:t>stoploss</a:t>
            </a:r>
            <a:r>
              <a:rPr lang="en-US" altLang="zh-CN" sz="1000" dirty="0"/>
              <a:t> and splicing SNVs and insertions/deletions causing </a:t>
            </a:r>
            <a:r>
              <a:rPr lang="en-US" altLang="zh-CN" sz="1000" dirty="0" err="1"/>
              <a:t>frameshift</a:t>
            </a:r>
            <a:r>
              <a:rPr lang="en-US" altLang="zh-CN" sz="1000" dirty="0"/>
              <a:t>, </a:t>
            </a:r>
            <a:r>
              <a:rPr lang="en-US" altLang="zh-CN" sz="1000" dirty="0" err="1"/>
              <a:t>nonframeshift</a:t>
            </a:r>
            <a:r>
              <a:rPr lang="en-US" altLang="zh-CN" sz="1000" dirty="0"/>
              <a:t>, </a:t>
            </a:r>
            <a:r>
              <a:rPr lang="en-US" altLang="zh-CN" sz="1000" dirty="0" err="1"/>
              <a:t>stoploss</a:t>
            </a:r>
            <a:r>
              <a:rPr lang="en-US" altLang="zh-CN" sz="1000" dirty="0"/>
              <a:t>, </a:t>
            </a:r>
            <a:r>
              <a:rPr lang="en-US" altLang="zh-CN" sz="1000" dirty="0" err="1"/>
              <a:t>stopgain</a:t>
            </a:r>
            <a:r>
              <a:rPr lang="en-US" altLang="zh-CN" sz="1000" dirty="0"/>
              <a:t> and splicing differences; 3,The rare variants referred to variants with MAF&lt;0.01 in </a:t>
            </a:r>
            <a:r>
              <a:rPr lang="en-US" altLang="zh-CN" sz="1000" dirty="0" err="1"/>
              <a:t>dbSNP</a:t>
            </a:r>
            <a:r>
              <a:rPr lang="en-US" altLang="zh-CN" sz="1000" dirty="0"/>
              <a:t> and 1000 Genome. 4, knowledge-related variants/genes refer to those variants’ genes having PPI(s) or sharing pathway(s) with provided candidate gene(s), and those variants fell into region(s) or gene(s) which co-occurred in the titles or abstracts of papers in PubMed database. </a:t>
            </a:r>
          </a:p>
        </p:txBody>
      </p:sp>
    </p:spTree>
    <p:extLst>
      <p:ext uri="{BB962C8B-B14F-4D97-AF65-F5344CB8AC3E}">
        <p14:creationId xmlns:p14="http://schemas.microsoft.com/office/powerpoint/2010/main" val="10249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371600"/>
          <a:ext cx="8763001" cy="358166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74077"/>
                <a:gridCol w="674077"/>
                <a:gridCol w="674077"/>
                <a:gridCol w="674077"/>
                <a:gridCol w="674077"/>
                <a:gridCol w="674077"/>
                <a:gridCol w="674077"/>
                <a:gridCol w="674077"/>
                <a:gridCol w="674077"/>
                <a:gridCol w="674077"/>
                <a:gridCol w="674077"/>
                <a:gridCol w="674077"/>
                <a:gridCol w="674077"/>
              </a:tblGrid>
              <a:tr h="553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Chromosome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urier New"/>
                      </a:endParaRPr>
                    </a:p>
                  </a:txBody>
                  <a:tcPr marL="5213" marR="5213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Position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urier New"/>
                      </a:endParaRPr>
                    </a:p>
                  </a:txBody>
                  <a:tcPr marL="5213" marR="5213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ReferenceAlternativeAllele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urier New"/>
                      </a:endParaRPr>
                    </a:p>
                  </a:txBody>
                  <a:tcPr marL="5213" marR="5213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GeneSymbol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urier New"/>
                      </a:endParaRPr>
                    </a:p>
                  </a:txBody>
                  <a:tcPr marL="5213" marR="5213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GeneFeatures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urier New"/>
                      </a:endParaRPr>
                    </a:p>
                  </a:txBody>
                  <a:tcPr marL="5213" marR="5213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GeneFeature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urier New"/>
                      </a:endParaRPr>
                    </a:p>
                  </a:txBody>
                  <a:tcPr marL="5213" marR="5213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PhyloP_score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urier New"/>
                      </a:endParaRPr>
                    </a:p>
                  </a:txBody>
                  <a:tcPr marL="5213" marR="5213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SIFT_score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urier New"/>
                      </a:endParaRPr>
                    </a:p>
                  </a:txBody>
                  <a:tcPr marL="5213" marR="5213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Polyphen2_score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urier New"/>
                      </a:endParaRPr>
                    </a:p>
                  </a:txBody>
                  <a:tcPr marL="5213" marR="5213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LRT_score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urier New"/>
                      </a:endParaRPr>
                    </a:p>
                  </a:txBody>
                  <a:tcPr marL="5213" marR="5213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MutationTaster_score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ourier New"/>
                      </a:endParaRPr>
                    </a:p>
                  </a:txBody>
                  <a:tcPr marL="5213" marR="5213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PostProbLogit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urier New"/>
                      </a:endParaRPr>
                    </a:p>
                  </a:txBody>
                  <a:tcPr marL="5213" marR="5213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IsDiseaseMutaLogitModel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urier New"/>
                      </a:endParaRPr>
                    </a:p>
                  </a:txBody>
                  <a:tcPr marL="5213" marR="5213" marT="5214" marB="0" anchor="b"/>
                </a:tc>
              </a:tr>
              <a:tr h="128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17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1625154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C/G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SERPINF1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SERPINF1:NM_002615:exon6:c.C696G:p.Y232*&amp;</a:t>
                      </a:r>
                      <a:r>
                        <a:rPr lang="en-US" sz="1200" u="none" strike="noStrike" dirty="0" err="1">
                          <a:effectLst/>
                        </a:rPr>
                        <a:t>stopgain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stopgain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0.935883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0.898747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0.725012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0.999983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0.385531259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Y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b">
                    <a:solidFill>
                      <a:srgbClr val="FFFF00"/>
                    </a:solidFill>
                  </a:tcPr>
                </a:tc>
              </a:tr>
              <a:tr h="1559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95137568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5213" marR="5213" marT="52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C/T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5213" marR="5213" marT="52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C9orf129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C9orf129:NM_001098808:exon3:c.G274A:p.G92S&amp;missense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5213" marR="5213" marT="52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missense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5213" marR="5213" marT="52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0.980232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0.98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0.985903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0.77626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0.369606713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Y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213" marR="5213" marT="5214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4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447800" y="956354"/>
            <a:ext cx="18288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Genotypes</a:t>
            </a:r>
          </a:p>
          <a:p>
            <a:pPr algn="ctr">
              <a:defRPr/>
            </a:pPr>
            <a:r>
              <a:rPr lang="en-US" altLang="zh-HK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VCF/Pileup format</a:t>
            </a:r>
          </a:p>
          <a:p>
            <a:pPr algn="ctr" eaLnBrk="0" hangingPunct="0">
              <a:defRPr/>
            </a:pPr>
            <a:endParaRPr kumimoji="0"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760788" y="956354"/>
            <a:ext cx="16764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</a:rPr>
              <a:t>Statistic summaries</a:t>
            </a:r>
            <a:r>
              <a:rPr lang="en-US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from </a:t>
            </a:r>
            <a:r>
              <a:rPr lang="en-US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</a:rPr>
              <a:t>Plink/</a:t>
            </a:r>
            <a:r>
              <a:rPr lang="en-US" altLang="zh-CN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</a:rPr>
              <a:t>Seq</a:t>
            </a:r>
            <a:endParaRPr lang="en-US" altLang="zh-CN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itchFamily="2" charset="-122"/>
            </a:endParaRPr>
          </a:p>
          <a:p>
            <a:pPr algn="ctr" eaLnBrk="0" hangingPunct="0">
              <a:defRPr/>
            </a:pPr>
            <a:endParaRPr kumimoji="0"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27588" y="1980292"/>
            <a:ext cx="1676400" cy="5334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</a:rPr>
              <a:t>Users’ knowledge on diseases/traits </a:t>
            </a:r>
          </a:p>
          <a:p>
            <a:pPr algn="ctr" eaLnBrk="0" hangingPunct="0">
              <a:defRPr/>
            </a:pPr>
            <a:endParaRPr kumimoji="0"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Snip Diagonal Corner Rectangle 13"/>
          <p:cNvSpPr/>
          <p:nvPr/>
        </p:nvSpPr>
        <p:spPr bwMode="auto">
          <a:xfrm>
            <a:off x="2543175" y="5834742"/>
            <a:ext cx="2039938" cy="685800"/>
          </a:xfrm>
          <a:prstGeom prst="snip2Diag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kumimoji="0"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Prioritized and annotated variants</a:t>
            </a:r>
          </a:p>
        </p:txBody>
      </p:sp>
      <p:sp>
        <p:nvSpPr>
          <p:cNvPr id="32780" name="Down Arrow 14"/>
          <p:cNvSpPr>
            <a:spLocks noChangeArrowheads="1"/>
          </p:cNvSpPr>
          <p:nvPr/>
        </p:nvSpPr>
        <p:spPr bwMode="auto">
          <a:xfrm>
            <a:off x="3328988" y="5223554"/>
            <a:ext cx="484187" cy="609600"/>
          </a:xfrm>
          <a:prstGeom prst="downArrow">
            <a:avLst>
              <a:gd name="adj1" fmla="val 50000"/>
              <a:gd name="adj2" fmla="val 50046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kumimoji="0" lang="zh-CN" altLang="en-US"/>
          </a:p>
        </p:txBody>
      </p:sp>
      <p:cxnSp>
        <p:nvCxnSpPr>
          <p:cNvPr id="17" name="Elbow Connector 16"/>
          <p:cNvCxnSpPr/>
          <p:nvPr/>
        </p:nvCxnSpPr>
        <p:spPr bwMode="auto">
          <a:xfrm rot="16200000" flipH="1">
            <a:off x="2317750" y="1534204"/>
            <a:ext cx="1243013" cy="1154113"/>
          </a:xfrm>
          <a:prstGeom prst="bentConnector3">
            <a:avLst>
              <a:gd name="adj1" fmla="val 4828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cxnSp>
        <p:nvCxnSpPr>
          <p:cNvPr id="22" name="Elbow Connector 21"/>
          <p:cNvCxnSpPr/>
          <p:nvPr/>
        </p:nvCxnSpPr>
        <p:spPr bwMode="auto">
          <a:xfrm rot="5400000">
            <a:off x="3436144" y="1569923"/>
            <a:ext cx="1243013" cy="1082675"/>
          </a:xfrm>
          <a:prstGeom prst="bentConnector3">
            <a:avLst>
              <a:gd name="adj1" fmla="val 474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cxnSp>
        <p:nvCxnSpPr>
          <p:cNvPr id="4105" name="Elbow Connector 33"/>
          <p:cNvCxnSpPr>
            <a:cxnSpLocks noChangeShapeType="1"/>
          </p:cNvCxnSpPr>
          <p:nvPr/>
        </p:nvCxnSpPr>
        <p:spPr bwMode="auto">
          <a:xfrm rot="5400000">
            <a:off x="4696620" y="2927235"/>
            <a:ext cx="1382712" cy="555625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52" name="Flowchart: Direct Access Storage 51"/>
          <p:cNvSpPr/>
          <p:nvPr/>
        </p:nvSpPr>
        <p:spPr bwMode="auto">
          <a:xfrm>
            <a:off x="76200" y="1642154"/>
            <a:ext cx="2057400" cy="1015405"/>
          </a:xfrm>
          <a:prstGeom prst="flowChartMagneticDrum">
            <a:avLst/>
          </a:prstGeom>
          <a:solidFill>
            <a:srgbClr val="D2E2B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eaLnBrk="0" hangingPunct="0"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Public domain knowledge in databases</a:t>
            </a:r>
          </a:p>
          <a:p>
            <a:pPr algn="ctr" eaLnBrk="0" hangingPunct="0">
              <a:defRPr/>
            </a:pPr>
            <a:endParaRPr kumimoji="0" lang="en-US" sz="1200" dirty="0">
              <a:latin typeface="Arial" charset="0"/>
            </a:endParaRPr>
          </a:p>
        </p:txBody>
      </p:sp>
      <p:cxnSp>
        <p:nvCxnSpPr>
          <p:cNvPr id="4109" name="Elbow Connector 54"/>
          <p:cNvCxnSpPr>
            <a:cxnSpLocks noChangeShapeType="1"/>
          </p:cNvCxnSpPr>
          <p:nvPr/>
        </p:nvCxnSpPr>
        <p:spPr bwMode="auto">
          <a:xfrm rot="16200000" flipH="1">
            <a:off x="858838" y="2904216"/>
            <a:ext cx="1314450" cy="822325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1927225" y="2732767"/>
            <a:ext cx="3178175" cy="24796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eaLnBrk="0" hangingPunct="0">
              <a:defRPr/>
            </a:pPr>
            <a:endParaRPr kumimoji="0" lang="en-US">
              <a:latin typeface="Arial" charset="0"/>
            </a:endParaRPr>
          </a:p>
        </p:txBody>
      </p:sp>
      <p:sp>
        <p:nvSpPr>
          <p:cNvPr id="20" name="Striped Right Arrow 19"/>
          <p:cNvSpPr/>
          <p:nvPr/>
        </p:nvSpPr>
        <p:spPr bwMode="auto">
          <a:xfrm rot="5400000">
            <a:off x="1485900" y="3890054"/>
            <a:ext cx="1981200" cy="533400"/>
          </a:xfrm>
          <a:prstGeom prst="stripedRight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 b="1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217738" y="2732767"/>
            <a:ext cx="2627312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kumimoji="0"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Pipelines on </a:t>
            </a:r>
            <a:r>
              <a:rPr kumimoji="0"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KGGSeq</a:t>
            </a:r>
            <a:r>
              <a:rPr kumimoji="0"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</a:t>
            </a:r>
          </a:p>
        </p:txBody>
      </p:sp>
      <p:sp>
        <p:nvSpPr>
          <p:cNvPr id="23" name="Striped Right Arrow 22"/>
          <p:cNvSpPr/>
          <p:nvPr/>
        </p:nvSpPr>
        <p:spPr bwMode="auto">
          <a:xfrm rot="5400000">
            <a:off x="2019300" y="3890054"/>
            <a:ext cx="1981200" cy="533400"/>
          </a:xfrm>
          <a:prstGeom prst="stripedRight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 b="1" dirty="0">
              <a:latin typeface="+mj-lt"/>
            </a:endParaRPr>
          </a:p>
        </p:txBody>
      </p:sp>
      <p:sp>
        <p:nvSpPr>
          <p:cNvPr id="24" name="Striped Right Arrow 23"/>
          <p:cNvSpPr/>
          <p:nvPr/>
        </p:nvSpPr>
        <p:spPr bwMode="auto">
          <a:xfrm rot="5400000">
            <a:off x="2552700" y="3890054"/>
            <a:ext cx="1981200" cy="533400"/>
          </a:xfrm>
          <a:prstGeom prst="stripedRight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 b="1" dirty="0">
              <a:latin typeface="+mj-lt"/>
            </a:endParaRPr>
          </a:p>
        </p:txBody>
      </p:sp>
      <p:sp>
        <p:nvSpPr>
          <p:cNvPr id="25" name="Striped Right Arrow 24"/>
          <p:cNvSpPr/>
          <p:nvPr/>
        </p:nvSpPr>
        <p:spPr bwMode="auto">
          <a:xfrm rot="5400000">
            <a:off x="3009900" y="3890054"/>
            <a:ext cx="1981200" cy="533400"/>
          </a:xfrm>
          <a:prstGeom prst="stripedRight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 b="1" dirty="0">
              <a:latin typeface="+mj-lt"/>
            </a:endParaRPr>
          </a:p>
        </p:txBody>
      </p:sp>
      <p:sp>
        <p:nvSpPr>
          <p:cNvPr id="26" name="Striped Right Arrow 25"/>
          <p:cNvSpPr/>
          <p:nvPr/>
        </p:nvSpPr>
        <p:spPr bwMode="auto">
          <a:xfrm rot="5400000">
            <a:off x="3543300" y="3890054"/>
            <a:ext cx="1981200" cy="533400"/>
          </a:xfrm>
          <a:prstGeom prst="stripedRight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 b="1" dirty="0">
              <a:latin typeface="+mj-lt"/>
            </a:endParaRP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5410200" y="4191000"/>
            <a:ext cx="3581400" cy="2586038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  <a:defRPr/>
            </a:pPr>
            <a:r>
              <a:rPr kumimoji="0" lang="en-US" altLang="zh-CN" dirty="0">
                <a:latin typeface="Arial" charset="0"/>
                <a:ea typeface="新細明體" charset="-120"/>
              </a:rPr>
              <a:t>Goal: Knowledge-based </a:t>
            </a:r>
            <a:r>
              <a:rPr kumimoji="0" lang="en-US" altLang="zh-CN" b="1" dirty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charset="-120"/>
              </a:rPr>
              <a:t>downstream analysis</a:t>
            </a:r>
            <a:r>
              <a:rPr kumimoji="0" lang="en-US" altLang="zh-CN" dirty="0">
                <a:latin typeface="Arial" charset="0"/>
                <a:ea typeface="新細明體" charset="-120"/>
              </a:rPr>
              <a:t> by integrating available </a:t>
            </a:r>
            <a:r>
              <a:rPr kumimoji="0" lang="en-US" altLang="zh-CN" b="1" dirty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charset="-120"/>
              </a:rPr>
              <a:t>diverse genomic data</a:t>
            </a:r>
            <a:r>
              <a:rPr kumimoji="0" lang="en-US" altLang="zh-CN" dirty="0">
                <a:latin typeface="Arial" charset="0"/>
                <a:ea typeface="新細明體" charset="-120"/>
              </a:rPr>
              <a:t>  and statistical evidences to quantitatively and/or qualitatively  prioritize </a:t>
            </a:r>
            <a:r>
              <a:rPr kumimoji="0" lang="en-US" altLang="zh-CN" b="1" dirty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charset="-120"/>
              </a:rPr>
              <a:t>rare/common variants</a:t>
            </a:r>
            <a:r>
              <a:rPr kumimoji="0" lang="en-US" altLang="zh-CN" dirty="0">
                <a:latin typeface="Arial" charset="0"/>
                <a:ea typeface="新細明體" charset="-120"/>
              </a:rPr>
              <a:t> derived from next generation sequencing data. </a:t>
            </a:r>
            <a:endParaRPr kumimoji="0" lang="zh-TW" altLang="en-US" dirty="0">
              <a:latin typeface="Arial" charset="0"/>
              <a:ea typeface="新細明體" charset="-12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6019800" y="990600"/>
            <a:ext cx="28956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1400" b="1" dirty="0" smtClean="0"/>
              <a:t>A biological </a:t>
            </a:r>
            <a:r>
              <a:rPr lang="en-US" altLang="zh-CN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en-US" altLang="zh-CN" sz="1400" b="1" dirty="0" smtClean="0"/>
              <a:t>nowledge-based mining </a:t>
            </a:r>
            <a:r>
              <a:rPr lang="en-US" altLang="zh-CN" sz="1400" b="1" u="sng" dirty="0" smtClean="0"/>
              <a:t>system/platform</a:t>
            </a:r>
            <a:r>
              <a:rPr lang="en-US" altLang="zh-CN" sz="1400" b="1" dirty="0" smtClean="0"/>
              <a:t> for </a:t>
            </a:r>
            <a:r>
              <a:rPr lang="en-US" altLang="zh-CN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altLang="zh-CN" sz="1400" b="1" dirty="0" smtClean="0"/>
              <a:t>enomic and </a:t>
            </a:r>
            <a:r>
              <a:rPr lang="en-US" altLang="zh-CN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altLang="zh-CN" sz="1400" b="1" dirty="0" smtClean="0"/>
              <a:t>enetic studies using </a:t>
            </a:r>
            <a:r>
              <a:rPr lang="en-US" altLang="zh-CN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Seq</a:t>
            </a:r>
            <a:r>
              <a:rPr lang="en-US" altLang="zh-CN" sz="1400" b="1" dirty="0" smtClean="0"/>
              <a:t>uence data</a:t>
            </a:r>
            <a:endParaRPr lang="zh-TW" altLang="en-US" sz="1400" dirty="0" smtClean="0"/>
          </a:p>
        </p:txBody>
      </p:sp>
      <p:sp>
        <p:nvSpPr>
          <p:cNvPr id="32799" name="TextBox 2"/>
          <p:cNvSpPr txBox="1">
            <a:spLocks noChangeArrowheads="1"/>
          </p:cNvSpPr>
          <p:nvPr/>
        </p:nvSpPr>
        <p:spPr bwMode="auto">
          <a:xfrm>
            <a:off x="381000" y="304800"/>
            <a:ext cx="6019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CN" sz="1400" dirty="0"/>
              <a:t>http://statgenpro.psychiatry.hku.hk/kggseq/index.php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960000" y="600670"/>
            <a:ext cx="3031600" cy="923330"/>
          </a:xfrm>
          <a:prstGeom prst="rect">
            <a:avLst/>
          </a:prstGeom>
          <a:noFill/>
        </p:spPr>
        <p:txBody>
          <a:bodyPr wrap="none">
            <a:prstTxWarp prst="textFadeRight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kumimoji="0" lang="en-US" altLang="zh-CN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ea typeface="宋体" pitchFamily="2" charset="-122"/>
              </a:rPr>
              <a:t>KGGSeq</a:t>
            </a:r>
            <a:endParaRPr kumimoji="0" lang="en-US" altLang="zh-TW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729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Internal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283" y="1600200"/>
            <a:ext cx="6548717" cy="4724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Mendelian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diseases</a:t>
            </a:r>
          </a:p>
          <a:p>
            <a:pPr marL="557784" lvl="1">
              <a:defRPr/>
            </a:pP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Spinocerebellar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ataxias </a:t>
            </a:r>
            <a:r>
              <a:rPr lang="en-US" altLang="zh-CN" sz="13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en-US" altLang="zh-CN" sz="13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Clin</a:t>
            </a:r>
            <a:r>
              <a:rPr lang="en-US" altLang="zh-CN" sz="13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Genet. 2013 Mar;83(3):269-73]</a:t>
            </a:r>
          </a:p>
          <a:p>
            <a:pPr marL="557784" lvl="1" eaLnBrk="1" fontAlgn="auto" hangingPunct="1"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Hereditary Spastic Paraplegia </a:t>
            </a:r>
          </a:p>
          <a:p>
            <a:pPr marL="557784" lvl="1">
              <a:defRPr/>
            </a:pP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Cardiomyopathy </a:t>
            </a:r>
            <a:r>
              <a:rPr lang="en-US" altLang="zh-CN" sz="13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[Hum </a:t>
            </a:r>
            <a:r>
              <a:rPr lang="en-US" altLang="zh-CN" sz="13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Mol</a:t>
            </a:r>
            <a:r>
              <a:rPr lang="en-US" altLang="zh-CN" sz="13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Genet [In press]</a:t>
            </a:r>
          </a:p>
          <a:p>
            <a:pPr marL="557784" lvl="1" eaLnBrk="1" fontAlgn="auto" hangingPunct="1"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Atrial Standstill 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57784" lvl="1" eaLnBrk="1" fontAlgn="auto" hangingPunct="1"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Complex diseases</a:t>
            </a:r>
          </a:p>
          <a:p>
            <a:pPr marL="557784" lvl="1"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Hepatitis B Virus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infection </a:t>
            </a:r>
            <a:r>
              <a:rPr lang="en-US" sz="13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en-US" sz="13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Hepatology</a:t>
            </a:r>
            <a:r>
              <a:rPr lang="en-US" sz="13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2012 Nov;56(5):1661-70]</a:t>
            </a:r>
            <a:endParaRPr lang="en-US" sz="13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57784" lvl="1" eaLnBrk="1" fontAlgn="auto" hangingPunct="1">
              <a:spcAft>
                <a:spcPts val="0"/>
              </a:spcAft>
              <a:defRPr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Hirschsprung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disease</a:t>
            </a:r>
          </a:p>
          <a:p>
            <a:pPr marL="557784" lv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Schizophrenia </a:t>
            </a:r>
          </a:p>
          <a:p>
            <a:pPr marL="557784" lv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Hepatocellular </a:t>
            </a:r>
            <a:r>
              <a:rPr lang="en-US" sz="2000" dirty="0">
                <a:solidFill>
                  <a:schemeClr val="tx1"/>
                </a:solidFill>
              </a:rPr>
              <a:t>carcinoma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557784" lvl="1" eaLnBrk="1" fontAlgn="auto" hangingPunct="1"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…</a:t>
            </a:r>
            <a:endParaRPr lang="en-US" altLang="zh-CN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685799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50000">
                <a:srgbClr val="9CB86E"/>
              </a:gs>
              <a:gs pos="100000">
                <a:srgbClr val="DDEBCF"/>
              </a:gs>
            </a:gsLst>
            <a:lin ang="5400000" scaled="1"/>
          </a:gra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altLang="zh-TW" sz="2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Bioinformatics and Statistical Framework</a:t>
            </a:r>
            <a:r>
              <a:rPr lang="en-US" altLang="zh-CN" sz="2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 </a:t>
            </a:r>
            <a:r>
              <a:rPr lang="en-US" altLang="zh-CN" sz="2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Genetic Mapping</a:t>
            </a:r>
            <a:endParaRPr lang="en-US" altLang="zh-TW" sz="2000" b="1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543300" y="1524001"/>
            <a:ext cx="2095500" cy="761999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50000">
                <a:srgbClr val="9CB86E"/>
              </a:gs>
              <a:gs pos="100000">
                <a:srgbClr val="DDEBCF"/>
              </a:gs>
            </a:gsLst>
            <a:lin ang="5400000" scaled="1"/>
          </a:gra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Integrate functional </a:t>
            </a:r>
          </a:p>
          <a:p>
            <a:pPr algn="ctr">
              <a:defRPr/>
            </a:pPr>
            <a:r>
              <a:rPr lang="en-US" altLang="zh-TW" sz="1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resources</a:t>
            </a:r>
          </a:p>
          <a:p>
            <a:pPr algn="ctr">
              <a:defRPr/>
            </a:pPr>
            <a:r>
              <a:rPr lang="en-US" altLang="zh-TW" sz="1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GWAS </a:t>
            </a:r>
            <a:r>
              <a:rPr lang="en-US" altLang="zh-TW" sz="1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─</a:t>
            </a:r>
            <a:r>
              <a:rPr lang="en-US" altLang="zh-TW" sz="1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KGG</a:t>
            </a:r>
            <a:endParaRPr lang="en-US" altLang="zh-TW" sz="1400" b="1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09600" y="1524000"/>
            <a:ext cx="2186389" cy="76200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50000">
                <a:srgbClr val="9CB86E"/>
              </a:gs>
              <a:gs pos="100000">
                <a:srgbClr val="DDEBCF"/>
              </a:gs>
            </a:gsLst>
            <a:lin ang="5400000" scaled="1"/>
          </a:gra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sz="1400" b="1" u="sng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altLang="zh-TW" sz="1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ntegrate </a:t>
            </a:r>
            <a:r>
              <a:rPr lang="en-US" altLang="zh-TW" sz="14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en-US" altLang="zh-TW" sz="1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enotypes </a:t>
            </a:r>
          </a:p>
          <a:p>
            <a:pPr algn="ctr">
              <a:defRPr/>
            </a:pPr>
            <a:r>
              <a:rPr lang="en-US" altLang="zh-TW" sz="1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Resources </a:t>
            </a:r>
            <a:r>
              <a:rPr lang="en-US" altLang="zh-TW" sz="1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─ </a:t>
            </a:r>
            <a:r>
              <a:rPr lang="en-US" altLang="zh-TW" sz="1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IGG</a:t>
            </a:r>
            <a:endParaRPr lang="en-US" altLang="zh-TW" sz="1400" b="1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3077" name="AutoShape 5"/>
          <p:cNvCxnSpPr>
            <a:cxnSpLocks noChangeShapeType="1"/>
          </p:cNvCxnSpPr>
          <p:nvPr/>
        </p:nvCxnSpPr>
        <p:spPr bwMode="auto">
          <a:xfrm rot="16200000" flipV="1">
            <a:off x="4146095" y="1095375"/>
            <a:ext cx="838202" cy="190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" name="AutoShape 6"/>
          <p:cNvCxnSpPr>
            <a:cxnSpLocks noChangeShapeType="1"/>
            <a:stCxn id="53252" idx="0"/>
          </p:cNvCxnSpPr>
          <p:nvPr/>
        </p:nvCxnSpPr>
        <p:spPr bwMode="auto">
          <a:xfrm rot="5400000" flipH="1" flipV="1">
            <a:off x="2946898" y="-101101"/>
            <a:ext cx="380999" cy="2869204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457200" y="2286000"/>
            <a:ext cx="29337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001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573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1717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CN" sz="14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 MX</a:t>
            </a:r>
            <a:r>
              <a:rPr lang="en-US" altLang="zh-CN" sz="1400" dirty="0" smtClean="0"/>
              <a:t>, Jiang L, Kao PYP, Sham PC, Song YQ. </a:t>
            </a:r>
            <a:r>
              <a:rPr lang="en-US" altLang="zh-CN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Bioinformatics</a:t>
            </a:r>
            <a:r>
              <a:rPr lang="en-US" altLang="zh-CN" sz="1400" dirty="0" smtClean="0"/>
              <a:t>. 2009;25(11):1449-50.</a:t>
            </a:r>
            <a:endParaRPr lang="en-US" altLang="zh-CN" sz="1400" i="1" u="sng" dirty="0" smtClean="0"/>
          </a:p>
          <a:p>
            <a:pPr eaLnBrk="1" hangingPunct="1">
              <a:defRPr/>
            </a:pPr>
            <a:r>
              <a:rPr lang="it-IT" altLang="zh-CN" sz="14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 MX</a:t>
            </a:r>
            <a:r>
              <a:rPr lang="it-IT" altLang="zh-CN" sz="1400" dirty="0" smtClean="0"/>
              <a:t>, Jiang L, Ho SL, Song YQ, Sham PC. </a:t>
            </a:r>
            <a:r>
              <a:rPr lang="en-US" altLang="zh-CN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Bioinformatics</a:t>
            </a:r>
            <a:r>
              <a:rPr lang="en-US" altLang="zh-CN" sz="1400" dirty="0" smtClean="0"/>
              <a:t>. 2007;23(22):3105-7.</a:t>
            </a:r>
            <a:endParaRPr lang="en-US" altLang="zh-CN" sz="1400" i="1" u="sng" dirty="0" smtClean="0"/>
          </a:p>
          <a:p>
            <a:pPr eaLnBrk="1" hangingPunct="1">
              <a:defRPr/>
            </a:pPr>
            <a:r>
              <a:rPr lang="en-US" altLang="zh-CN" sz="14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 MX</a:t>
            </a:r>
            <a:r>
              <a:rPr lang="en-US" altLang="zh-CN" sz="14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*,</a:t>
            </a:r>
            <a:r>
              <a:rPr lang="en-US" altLang="zh-CN" sz="1400" dirty="0" smtClean="0"/>
              <a:t> Cheng TS</a:t>
            </a:r>
            <a:r>
              <a:rPr lang="en-US" altLang="zh-CN" sz="1400" i="1" dirty="0" smtClean="0"/>
              <a:t>*</a:t>
            </a:r>
            <a:r>
              <a:rPr lang="en-US" altLang="zh-CN" sz="1400" dirty="0" smtClean="0"/>
              <a:t>, Ho PWL,  et al. (2008) </a:t>
            </a:r>
            <a:r>
              <a:rPr lang="en-US" altLang="zh-CN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 </a:t>
            </a:r>
            <a:r>
              <a:rPr lang="en-US" altLang="zh-CN" sz="1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Peripher</a:t>
            </a:r>
            <a:r>
              <a:rPr lang="en-US" altLang="zh-CN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1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Nerv</a:t>
            </a:r>
            <a:r>
              <a:rPr lang="en-US" altLang="zh-CN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Syst.</a:t>
            </a:r>
            <a:r>
              <a:rPr lang="en-US" altLang="zh-CN" sz="1400" dirty="0" smtClean="0"/>
              <a:t> 2009;14(1):14-21. 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3441853" y="2320022"/>
            <a:ext cx="2931733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4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Li MX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sz="1400" dirty="0" err="1">
                <a:latin typeface="Arial" pitchFamily="34" charset="0"/>
                <a:cs typeface="Arial" pitchFamily="34" charset="0"/>
              </a:rPr>
              <a:t>Gui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 HS, Kwan JS, Sham PC. </a:t>
            </a:r>
            <a:r>
              <a:rPr lang="en-US" altLang="zh-CN" sz="1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Am J Hum Genet.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2011;88(3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):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283-293.</a:t>
            </a:r>
            <a:endParaRPr lang="en-US" altLang="zh-CN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14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Li </a:t>
            </a:r>
            <a:r>
              <a:rPr lang="en-US" altLang="zh-CN" sz="14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MX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,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400" dirty="0" err="1">
                <a:latin typeface="Arial" pitchFamily="34" charset="0"/>
                <a:cs typeface="Arial" pitchFamily="34" charset="0"/>
              </a:rPr>
              <a:t>Yeung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 JM, </a:t>
            </a:r>
            <a:r>
              <a:rPr lang="en-US" altLang="zh-CN" sz="1400" dirty="0" err="1">
                <a:latin typeface="Arial" pitchFamily="34" charset="0"/>
                <a:cs typeface="Arial" pitchFamily="34" charset="0"/>
              </a:rPr>
              <a:t>Cherny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 SS, Sham PC. </a:t>
            </a:r>
            <a:r>
              <a:rPr lang="en-US" altLang="zh-CN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Hum Genet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. 2012; 131(5):747-56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 MX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, Sham PC, </a:t>
            </a:r>
            <a:r>
              <a:rPr lang="en-US" altLang="zh-CN" sz="1400" dirty="0" err="1">
                <a:latin typeface="Arial" pitchFamily="34" charset="0"/>
                <a:cs typeface="Arial" pitchFamily="34" charset="0"/>
              </a:rPr>
              <a:t>Cherny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 SS, Song YQ.(2010) </a:t>
            </a:r>
            <a:r>
              <a:rPr lang="en-US" altLang="zh-CN" sz="1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PLoS</a:t>
            </a:r>
            <a:r>
              <a:rPr lang="en-US" altLang="zh-CN" sz="1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One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;5(12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):e14480.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 </a:t>
            </a:r>
            <a:r>
              <a:rPr lang="en-US" altLang="zh-CN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MX*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Kwan 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JS*, 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Sham PC</a:t>
            </a:r>
            <a:r>
              <a:rPr lang="en-US" altLang="zh-CN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Am </a:t>
            </a:r>
            <a:r>
              <a:rPr lang="en-US" altLang="zh-CN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 Hum Genet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2012;91(3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):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478-88 </a:t>
            </a:r>
            <a:endParaRPr lang="en-US" altLang="zh-CN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81" name="Group 24"/>
          <p:cNvGrpSpPr>
            <a:grpSpLocks/>
          </p:cNvGrpSpPr>
          <p:nvPr/>
        </p:nvGrpSpPr>
        <p:grpSpPr bwMode="auto">
          <a:xfrm>
            <a:off x="533400" y="5181600"/>
            <a:ext cx="5105400" cy="1524000"/>
            <a:chOff x="720" y="1536"/>
            <a:chExt cx="3984" cy="1632"/>
          </a:xfrm>
        </p:grpSpPr>
        <p:pic>
          <p:nvPicPr>
            <p:cNvPr id="3083" name="Picture 17" descr="MPj0439318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584"/>
              <a:ext cx="1584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4" name="AutoShape 18"/>
            <p:cNvSpPr>
              <a:spLocks noChangeArrowheads="1"/>
            </p:cNvSpPr>
            <p:nvPr/>
          </p:nvSpPr>
          <p:spPr bwMode="auto">
            <a:xfrm>
              <a:off x="768" y="1632"/>
              <a:ext cx="1200" cy="38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en-US" altLang="zh-CN" sz="1200" b="1"/>
                <a:t>Statistical genetics</a:t>
              </a:r>
            </a:p>
          </p:txBody>
        </p:sp>
        <p:sp>
          <p:nvSpPr>
            <p:cNvPr id="3085" name="AutoShape 19"/>
            <p:cNvSpPr>
              <a:spLocks noChangeArrowheads="1"/>
            </p:cNvSpPr>
            <p:nvPr/>
          </p:nvSpPr>
          <p:spPr bwMode="auto">
            <a:xfrm>
              <a:off x="720" y="2160"/>
              <a:ext cx="1200" cy="38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en-US" altLang="zh-CN" sz="1200" b="1"/>
                <a:t>Bioinformatics</a:t>
              </a:r>
            </a:p>
          </p:txBody>
        </p:sp>
        <p:sp>
          <p:nvSpPr>
            <p:cNvPr id="3086" name="AutoShape 20"/>
            <p:cNvSpPr>
              <a:spLocks noChangeArrowheads="1"/>
            </p:cNvSpPr>
            <p:nvPr/>
          </p:nvSpPr>
          <p:spPr bwMode="auto">
            <a:xfrm>
              <a:off x="3456" y="1619"/>
              <a:ext cx="1200" cy="38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en-US" altLang="zh-CN" sz="1200" b="1"/>
                <a:t>Local data</a:t>
              </a:r>
            </a:p>
          </p:txBody>
        </p:sp>
        <p:sp>
          <p:nvSpPr>
            <p:cNvPr id="3087" name="AutoShape 21"/>
            <p:cNvSpPr>
              <a:spLocks noChangeArrowheads="1"/>
            </p:cNvSpPr>
            <p:nvPr/>
          </p:nvSpPr>
          <p:spPr bwMode="auto">
            <a:xfrm>
              <a:off x="3504" y="2160"/>
              <a:ext cx="1200" cy="38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en-US" altLang="zh-CN" sz="1200" b="1"/>
                <a:t>Public Resources</a:t>
              </a:r>
            </a:p>
          </p:txBody>
        </p:sp>
        <p:sp>
          <p:nvSpPr>
            <p:cNvPr id="3088" name="AutoShape 22"/>
            <p:cNvSpPr>
              <a:spLocks/>
            </p:cNvSpPr>
            <p:nvPr/>
          </p:nvSpPr>
          <p:spPr bwMode="auto">
            <a:xfrm>
              <a:off x="2064" y="1536"/>
              <a:ext cx="240" cy="912"/>
            </a:xfrm>
            <a:prstGeom prst="rightBrace">
              <a:avLst>
                <a:gd name="adj1" fmla="val 31667"/>
                <a:gd name="adj2" fmla="val 50000"/>
              </a:avLst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3089" name="AutoShape 23"/>
            <p:cNvSpPr>
              <a:spLocks/>
            </p:cNvSpPr>
            <p:nvPr/>
          </p:nvSpPr>
          <p:spPr bwMode="auto">
            <a:xfrm>
              <a:off x="3168" y="1536"/>
              <a:ext cx="240" cy="1056"/>
            </a:xfrm>
            <a:prstGeom prst="leftBrace">
              <a:avLst>
                <a:gd name="adj1" fmla="val 36667"/>
                <a:gd name="adj2" fmla="val 50000"/>
              </a:avLst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zh-CN"/>
            </a:p>
          </p:txBody>
        </p:sp>
      </p:grp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5348689" y="6033247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zh-CN" b="1">
                <a:effectLst>
                  <a:outerShdw blurRad="38100" dist="38100" dir="2700000" algn="tl">
                    <a:srgbClr val="C0C0C0"/>
                  </a:outerShdw>
                </a:effectLst>
              </a:rPr>
              <a:t>Integration makes power!!!</a:t>
            </a:r>
            <a:endParaRPr lang="zh-CN" alt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6373586" y="1524002"/>
            <a:ext cx="2095500" cy="76199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50000">
                <a:srgbClr val="9CB86E"/>
              </a:gs>
              <a:gs pos="100000">
                <a:srgbClr val="DDEBCF"/>
              </a:gs>
            </a:gsLst>
            <a:lin ang="5400000" scaled="1"/>
          </a:gra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Integrate functional </a:t>
            </a:r>
          </a:p>
          <a:p>
            <a:pPr algn="ctr">
              <a:defRPr/>
            </a:pPr>
            <a:r>
              <a:rPr lang="en-US" altLang="zh-TW" sz="1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resources</a:t>
            </a:r>
          </a:p>
          <a:p>
            <a:pPr algn="ctr">
              <a:defRPr/>
            </a:pPr>
            <a:r>
              <a:rPr lang="en-US" altLang="zh-TW" sz="1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NGS</a:t>
            </a:r>
            <a:r>
              <a:rPr lang="en-US" altLang="zh-TW" sz="1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─</a:t>
            </a:r>
            <a:r>
              <a:rPr lang="en-US" altLang="zh-TW" sz="1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TW" sz="1400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KGGSeq</a:t>
            </a:r>
            <a:endParaRPr lang="en-US" altLang="zh-TW" sz="1400" b="1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24" name="AutoShape 6"/>
          <p:cNvCxnSpPr>
            <a:cxnSpLocks noChangeShapeType="1"/>
            <a:stCxn id="25" idx="0"/>
          </p:cNvCxnSpPr>
          <p:nvPr/>
        </p:nvCxnSpPr>
        <p:spPr bwMode="auto">
          <a:xfrm rot="16200000" flipV="1">
            <a:off x="5729968" y="-167366"/>
            <a:ext cx="381001" cy="3001736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6248400" y="2286000"/>
            <a:ext cx="25146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001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573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1717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CN" sz="14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 MX</a:t>
            </a:r>
            <a:r>
              <a:rPr lang="en-US" altLang="zh-CN" sz="1400" dirty="0" smtClean="0"/>
              <a:t>, </a:t>
            </a:r>
            <a:r>
              <a:rPr lang="en-US" altLang="zh-CN" sz="1400" dirty="0" err="1"/>
              <a:t>Gui</a:t>
            </a:r>
            <a:r>
              <a:rPr lang="en-US" altLang="zh-CN" sz="1400" dirty="0"/>
              <a:t> HS, Kwan JS, </a:t>
            </a:r>
            <a:r>
              <a:rPr lang="en-US" altLang="zh-CN" sz="1400" dirty="0" err="1"/>
              <a:t>Bao</a:t>
            </a:r>
            <a:r>
              <a:rPr lang="en-US" altLang="zh-CN" sz="1400" dirty="0"/>
              <a:t> SY, Sham PC. </a:t>
            </a:r>
            <a:r>
              <a:rPr lang="en-US" altLang="zh-CN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Nucleic Acids Res. </a:t>
            </a:r>
            <a:r>
              <a:rPr lang="en-US" altLang="zh-CN" sz="1400" dirty="0" smtClean="0"/>
              <a:t>2012;40(7</a:t>
            </a:r>
            <a:r>
              <a:rPr lang="en-US" altLang="zh-CN" sz="1400" dirty="0"/>
              <a:t>):e53.</a:t>
            </a:r>
            <a:endParaRPr lang="en-US" altLang="zh-CN" sz="1400" b="1" i="1" u="sng" dirty="0" smtClean="0"/>
          </a:p>
          <a:p>
            <a:pPr eaLnBrk="1" hangingPunct="1">
              <a:defRPr/>
            </a:pPr>
            <a:r>
              <a:rPr lang="it-IT" altLang="zh-CN" sz="14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 MX</a:t>
            </a:r>
            <a:r>
              <a:rPr lang="it-IT" altLang="zh-CN" sz="1400" dirty="0" smtClean="0"/>
              <a:t>, </a:t>
            </a:r>
            <a:r>
              <a:rPr lang="it-IT" altLang="zh-CN" sz="1400" dirty="0"/>
              <a:t>Pang S, Song Y, Kung M, Ho SL, Sham PC.</a:t>
            </a:r>
            <a:r>
              <a:rPr lang="it-IT" altLang="zh-CN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 Genet.</a:t>
            </a:r>
            <a:r>
              <a:rPr lang="it-IT" altLang="zh-CN" sz="1400" dirty="0"/>
              <a:t> </a:t>
            </a:r>
            <a:r>
              <a:rPr lang="it-IT" altLang="zh-CN" sz="1400" dirty="0" smtClean="0"/>
              <a:t>2013 </a:t>
            </a:r>
            <a:r>
              <a:rPr lang="it-IT" altLang="zh-CN" sz="1400" dirty="0"/>
              <a:t>83(3):269-73</a:t>
            </a:r>
            <a:r>
              <a:rPr lang="en-US" altLang="zh-CN" sz="1400" dirty="0" smtClean="0"/>
              <a:t>.</a:t>
            </a:r>
            <a:endParaRPr lang="en-US" altLang="zh-CN" sz="1400" b="1" i="1" u="sng" dirty="0" smtClean="0"/>
          </a:p>
          <a:p>
            <a:pPr eaLnBrk="1" hangingPunct="1">
              <a:defRPr/>
            </a:pPr>
            <a:r>
              <a:rPr lang="en-US" altLang="zh-CN" sz="14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 MX*,</a:t>
            </a:r>
            <a:r>
              <a:rPr lang="en-US" altLang="zh-CN" sz="1400" dirty="0" smtClean="0"/>
              <a:t>  </a:t>
            </a:r>
            <a:r>
              <a:rPr lang="en-US" altLang="zh-CN" sz="1400" dirty="0"/>
              <a:t>Kwan JS, Sham </a:t>
            </a:r>
            <a:r>
              <a:rPr lang="en-US" altLang="zh-CN" sz="1400" dirty="0" smtClean="0"/>
              <a:t>PC. </a:t>
            </a:r>
            <a:r>
              <a:rPr lang="en-US" altLang="zh-CN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PLOS Genetics</a:t>
            </a:r>
            <a:r>
              <a:rPr lang="en-US" altLang="zh-CN" sz="1400" dirty="0" smtClean="0"/>
              <a:t> 2013;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9(1</a:t>
            </a:r>
            <a:r>
              <a:rPr lang="en-US" altLang="zh-CN" sz="1400" dirty="0"/>
              <a:t>):e1003143</a:t>
            </a:r>
            <a:endParaRPr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155850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400" b="1" dirty="0" smtClean="0"/>
              <a:t>Available tools for downstream analysis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zh-CN" sz="2800" smtClean="0">
                <a:solidFill>
                  <a:srgbClr val="FF5050"/>
                </a:solidFill>
              </a:rPr>
              <a:t>Statistical genetic analysis tools</a:t>
            </a:r>
            <a:r>
              <a:rPr lang="en-US" altLang="zh-CN" sz="2800" smtClean="0"/>
              <a:t> for genetic sharing or co-segregation (like BEAGLE, GERMLINE,  PLINK IBD and MERLIN)</a:t>
            </a:r>
          </a:p>
          <a:p>
            <a:pPr eaLnBrk="1" hangingPunct="1"/>
            <a:r>
              <a:rPr lang="en-US" altLang="zh-CN" sz="2800" smtClean="0">
                <a:solidFill>
                  <a:srgbClr val="FF5050"/>
                </a:solidFill>
              </a:rPr>
              <a:t>Computational biology tools</a:t>
            </a:r>
            <a:r>
              <a:rPr lang="en-US" altLang="zh-CN" sz="2800" smtClean="0"/>
              <a:t> to predict deleteriousness degree of non-synonymous (NS) single nucleotide variants (SNVs) </a:t>
            </a:r>
            <a:r>
              <a:rPr lang="en-US" altLang="zh-CN" sz="1400" smtClean="0"/>
              <a:t>[SIFT(Kumar, et al., 2009), Polyphen2(Adzhubei, et al., 2010), LRT(Chun and Fay, 2009), MutationTaster(Schwarz, et al., 2010) and PhyloP(Siepel, et al., 2006) ] </a:t>
            </a:r>
          </a:p>
          <a:p>
            <a:pPr eaLnBrk="1" hangingPunct="1"/>
            <a:r>
              <a:rPr lang="en-US" altLang="zh-CN" sz="2800" smtClean="0">
                <a:solidFill>
                  <a:srgbClr val="FF5050"/>
                </a:solidFill>
              </a:rPr>
              <a:t>Bioinformatics annotation tools</a:t>
            </a:r>
            <a:r>
              <a:rPr lang="en-US" altLang="zh-CN" sz="2800" smtClean="0"/>
              <a:t> (SeattleSeq  and ANNOVAR)</a:t>
            </a:r>
          </a:p>
        </p:txBody>
      </p:sp>
    </p:spTree>
    <p:extLst>
      <p:ext uri="{BB962C8B-B14F-4D97-AF65-F5344CB8AC3E}">
        <p14:creationId xmlns:p14="http://schemas.microsoft.com/office/powerpoint/2010/main" val="9464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/>
              <a:t>Issues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7086600" cy="2286000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Limited power </a:t>
            </a:r>
          </a:p>
          <a:p>
            <a:pPr eaLnBrk="1" hangingPunct="1"/>
            <a:r>
              <a:rPr lang="en-US" altLang="zh-CN" dirty="0" smtClean="0"/>
              <a:t>Scattered</a:t>
            </a:r>
          </a:p>
          <a:p>
            <a:pPr eaLnBrk="1" hangingPunct="1"/>
            <a:r>
              <a:rPr lang="en-US" altLang="zh-CN" dirty="0" smtClean="0"/>
              <a:t>Inconsistent</a:t>
            </a:r>
          </a:p>
          <a:p>
            <a:pPr eaLnBrk="1" hangingPunct="1"/>
            <a:r>
              <a:rPr lang="en-US" altLang="zh-CN" dirty="0" smtClean="0"/>
              <a:t>Insufficient resources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572000"/>
            <a:ext cx="8153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Easy  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and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powerful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downstream 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analysis!!</a:t>
            </a:r>
          </a:p>
        </p:txBody>
      </p:sp>
    </p:spTree>
    <p:extLst>
      <p:ext uri="{BB962C8B-B14F-4D97-AF65-F5344CB8AC3E}">
        <p14:creationId xmlns:p14="http://schemas.microsoft.com/office/powerpoint/2010/main" val="187819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zh-CN" sz="2400" b="1" dirty="0" smtClean="0"/>
              <a:t>A multilayer automated filtration and prioritization framework</a:t>
            </a:r>
            <a:endParaRPr lang="en-US" altLang="zh-CN" sz="2400" dirty="0" smtClean="0"/>
          </a:p>
        </p:txBody>
      </p:sp>
      <p:sp>
        <p:nvSpPr>
          <p:cNvPr id="11267" name="Rectangle 2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1268" name="Rectangle 5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11269" name="Group 30"/>
          <p:cNvGrpSpPr>
            <a:grpSpLocks noChangeAspect="1"/>
          </p:cNvGrpSpPr>
          <p:nvPr/>
        </p:nvGrpSpPr>
        <p:grpSpPr bwMode="auto">
          <a:xfrm>
            <a:off x="2289175" y="1044575"/>
            <a:ext cx="4756150" cy="5035550"/>
            <a:chOff x="2618" y="248"/>
            <a:chExt cx="6974" cy="7385"/>
          </a:xfrm>
        </p:grpSpPr>
        <p:sp>
          <p:nvSpPr>
            <p:cNvPr id="11278" name="Rectangle 53"/>
            <p:cNvSpPr>
              <a:spLocks noChangeArrowheads="1"/>
            </p:cNvSpPr>
            <p:nvPr/>
          </p:nvSpPr>
          <p:spPr bwMode="auto">
            <a:xfrm>
              <a:off x="3941" y="1163"/>
              <a:ext cx="3872" cy="519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Exclude variants conflicting with disease inheritance patterns/modes</a:t>
              </a:r>
              <a:endParaRPr lang="en-US" altLang="zh-CN" sz="1000"/>
            </a:p>
          </p:txBody>
        </p:sp>
        <p:sp>
          <p:nvSpPr>
            <p:cNvPr id="11279" name="Rectangle 52"/>
            <p:cNvSpPr>
              <a:spLocks noChangeArrowheads="1"/>
            </p:cNvSpPr>
            <p:nvPr/>
          </p:nvSpPr>
          <p:spPr bwMode="auto">
            <a:xfrm>
              <a:off x="3934" y="3512"/>
              <a:ext cx="3871" cy="541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 dirty="0">
                  <a:latin typeface="Cambria" pitchFamily="18" charset="0"/>
                </a:rPr>
                <a:t>Exclude variants not altering proteins</a:t>
              </a:r>
              <a:endParaRPr lang="en-US" altLang="zh-CN" sz="1000" dirty="0"/>
            </a:p>
          </p:txBody>
        </p:sp>
        <p:sp>
          <p:nvSpPr>
            <p:cNvPr id="11280" name="Rectangle 51"/>
            <p:cNvSpPr>
              <a:spLocks noChangeArrowheads="1"/>
            </p:cNvSpPr>
            <p:nvPr/>
          </p:nvSpPr>
          <p:spPr bwMode="auto">
            <a:xfrm>
              <a:off x="3927" y="2696"/>
              <a:ext cx="3871" cy="532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Exclude common variants (e.g., MAF 0.001) in dbSNP, 1K Genome Project and other datasets</a:t>
              </a:r>
              <a:endParaRPr lang="en-US" altLang="zh-CN" sz="1000"/>
            </a:p>
          </p:txBody>
        </p:sp>
        <p:sp>
          <p:nvSpPr>
            <p:cNvPr id="11281" name="Rectangle 50"/>
            <p:cNvSpPr>
              <a:spLocks noChangeArrowheads="1"/>
            </p:cNvSpPr>
            <p:nvPr/>
          </p:nvSpPr>
          <p:spPr bwMode="auto">
            <a:xfrm>
              <a:off x="3950" y="4303"/>
              <a:ext cx="3871" cy="408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Exclude predicted non-disease variants </a:t>
              </a:r>
              <a:endParaRPr lang="en-US" altLang="zh-CN" sz="1000"/>
            </a:p>
          </p:txBody>
        </p:sp>
        <p:sp>
          <p:nvSpPr>
            <p:cNvPr id="11282" name="AutoShape 49"/>
            <p:cNvSpPr>
              <a:spLocks noChangeArrowheads="1"/>
            </p:cNvSpPr>
            <p:nvPr/>
          </p:nvSpPr>
          <p:spPr bwMode="auto">
            <a:xfrm>
              <a:off x="5713" y="916"/>
              <a:ext cx="298" cy="1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11283" name="AutoShape 48"/>
            <p:cNvSpPr>
              <a:spLocks noChangeArrowheads="1"/>
            </p:cNvSpPr>
            <p:nvPr/>
          </p:nvSpPr>
          <p:spPr bwMode="auto">
            <a:xfrm>
              <a:off x="5718" y="1684"/>
              <a:ext cx="299" cy="1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11284" name="AutoShape 47"/>
            <p:cNvSpPr>
              <a:spLocks noChangeArrowheads="1"/>
            </p:cNvSpPr>
            <p:nvPr/>
          </p:nvSpPr>
          <p:spPr bwMode="auto">
            <a:xfrm>
              <a:off x="5717" y="2470"/>
              <a:ext cx="299" cy="19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11285" name="AutoShape 46"/>
            <p:cNvSpPr>
              <a:spLocks noChangeArrowheads="1"/>
            </p:cNvSpPr>
            <p:nvPr/>
          </p:nvSpPr>
          <p:spPr bwMode="auto">
            <a:xfrm>
              <a:off x="5721" y="3284"/>
              <a:ext cx="299" cy="1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11286" name="AutoShape 45"/>
            <p:cNvSpPr>
              <a:spLocks noChangeArrowheads="1"/>
            </p:cNvSpPr>
            <p:nvPr/>
          </p:nvSpPr>
          <p:spPr bwMode="auto">
            <a:xfrm>
              <a:off x="5726" y="4029"/>
              <a:ext cx="299" cy="1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11287" name="AutoShape 44"/>
            <p:cNvSpPr>
              <a:spLocks noChangeArrowheads="1"/>
            </p:cNvSpPr>
            <p:nvPr/>
          </p:nvSpPr>
          <p:spPr bwMode="auto">
            <a:xfrm>
              <a:off x="5775" y="4781"/>
              <a:ext cx="299" cy="19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11288" name="AutoShape 43"/>
            <p:cNvSpPr>
              <a:spLocks noChangeArrowheads="1"/>
            </p:cNvSpPr>
            <p:nvPr/>
          </p:nvSpPr>
          <p:spPr bwMode="auto">
            <a:xfrm>
              <a:off x="3827" y="248"/>
              <a:ext cx="4015" cy="636"/>
            </a:xfrm>
            <a:prstGeom prst="flowChartAlternateProcess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2296" tIns="41148" rIns="82296" bIns="41148"/>
            <a:lstStyle/>
            <a:p>
              <a:pPr algn="ctr" eaLnBrk="0" hangingPunct="0"/>
              <a:r>
                <a:rPr lang="en-US" altLang="zh-TW" sz="1000">
                  <a:latin typeface="Cambria" pitchFamily="18" charset="0"/>
                </a:rPr>
                <a:t>Variants and/or genotypes called from</a:t>
              </a:r>
              <a:r>
                <a:rPr lang="en-US" altLang="zh-CN" sz="1000">
                  <a:latin typeface="Cambria" pitchFamily="18" charset="0"/>
                </a:rPr>
                <a:t> </a:t>
              </a:r>
              <a:r>
                <a:rPr lang="en-US" altLang="zh-TW" sz="1000">
                  <a:latin typeface="Cambria" pitchFamily="18" charset="0"/>
                </a:rPr>
                <a:t>sequencing data in variants formats</a:t>
              </a:r>
              <a:endParaRPr lang="en-US" altLang="zh-TW" sz="1000"/>
            </a:p>
          </p:txBody>
        </p:sp>
        <p:sp>
          <p:nvSpPr>
            <p:cNvPr id="11289" name="Rectangle 42"/>
            <p:cNvSpPr>
              <a:spLocks noChangeArrowheads="1"/>
            </p:cNvSpPr>
            <p:nvPr/>
          </p:nvSpPr>
          <p:spPr bwMode="auto">
            <a:xfrm>
              <a:off x="3954" y="1932"/>
              <a:ext cx="3871" cy="533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Exclude variants outside identity by descent (IBD) regions </a:t>
              </a:r>
              <a:endParaRPr lang="en-US" altLang="zh-CN" sz="1000"/>
            </a:p>
          </p:txBody>
        </p:sp>
        <p:sp>
          <p:nvSpPr>
            <p:cNvPr id="11290" name="Rectangle 41"/>
            <p:cNvSpPr>
              <a:spLocks noChangeArrowheads="1"/>
            </p:cNvSpPr>
            <p:nvPr/>
          </p:nvSpPr>
          <p:spPr bwMode="auto">
            <a:xfrm>
              <a:off x="2629" y="5532"/>
              <a:ext cx="2267" cy="1021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Explore variants whose genes have physical protein-protein interaction with candidate genes </a:t>
              </a:r>
              <a:endParaRPr lang="en-US" altLang="zh-CN" sz="1000"/>
            </a:p>
          </p:txBody>
        </p:sp>
        <p:sp>
          <p:nvSpPr>
            <p:cNvPr id="11291" name="Rectangle 40"/>
            <p:cNvSpPr>
              <a:spLocks noChangeArrowheads="1"/>
            </p:cNvSpPr>
            <p:nvPr/>
          </p:nvSpPr>
          <p:spPr bwMode="auto">
            <a:xfrm>
              <a:off x="7066" y="5543"/>
              <a:ext cx="2202" cy="1020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Explore available literature in NCBI PubMed about genes/ideogram and interested diseases</a:t>
              </a:r>
              <a:endParaRPr lang="en-US" altLang="zh-CN" sz="1000"/>
            </a:p>
          </p:txBody>
        </p:sp>
        <p:sp>
          <p:nvSpPr>
            <p:cNvPr id="11292" name="AutoShape 39"/>
            <p:cNvSpPr>
              <a:spLocks noChangeArrowheads="1"/>
            </p:cNvSpPr>
            <p:nvPr/>
          </p:nvSpPr>
          <p:spPr bwMode="auto">
            <a:xfrm>
              <a:off x="3989" y="7039"/>
              <a:ext cx="3871" cy="594"/>
            </a:xfrm>
            <a:prstGeom prst="flowChartAlternateProcess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2296" tIns="41148" rIns="82296" bIns="41148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Prioritized and annotated variants in an Excel or text file</a:t>
              </a:r>
              <a:endParaRPr lang="en-US" altLang="zh-CN" sz="1000"/>
            </a:p>
          </p:txBody>
        </p:sp>
        <p:sp>
          <p:nvSpPr>
            <p:cNvPr id="11293" name="Rectangle 38"/>
            <p:cNvSpPr>
              <a:spLocks noChangeArrowheads="1"/>
            </p:cNvSpPr>
            <p:nvPr/>
          </p:nvSpPr>
          <p:spPr bwMode="auto">
            <a:xfrm>
              <a:off x="4961" y="5532"/>
              <a:ext cx="2040" cy="1021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Explore variants whose genes share the same biological pathways with candidate genes </a:t>
              </a:r>
              <a:endParaRPr lang="en-US" altLang="zh-CN" sz="1000"/>
            </a:p>
          </p:txBody>
        </p:sp>
        <p:sp>
          <p:nvSpPr>
            <p:cNvPr id="11294" name="AutoShape 37"/>
            <p:cNvSpPr>
              <a:spLocks/>
            </p:cNvSpPr>
            <p:nvPr/>
          </p:nvSpPr>
          <p:spPr bwMode="auto">
            <a:xfrm>
              <a:off x="7955" y="1092"/>
              <a:ext cx="162" cy="1458"/>
            </a:xfrm>
            <a:prstGeom prst="rightBrace">
              <a:avLst>
                <a:gd name="adj1" fmla="val 750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000"/>
            </a:p>
          </p:txBody>
        </p:sp>
        <p:sp>
          <p:nvSpPr>
            <p:cNvPr id="9245" name="Text Box 36"/>
            <p:cNvSpPr txBox="1">
              <a:spLocks noChangeArrowheads="1"/>
            </p:cNvSpPr>
            <p:nvPr/>
          </p:nvSpPr>
          <p:spPr bwMode="auto">
            <a:xfrm>
              <a:off x="8049" y="1577"/>
              <a:ext cx="1457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defRPr/>
              </a:pPr>
              <a:r>
                <a:rPr lang="en-US" altLang="zh-CN" sz="1200" b="1" smtClean="0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Genetic level</a:t>
              </a:r>
              <a:endParaRPr lang="en-US" altLang="zh-CN" sz="12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296" name="AutoShape 35"/>
            <p:cNvSpPr>
              <a:spLocks/>
            </p:cNvSpPr>
            <p:nvPr/>
          </p:nvSpPr>
          <p:spPr bwMode="auto">
            <a:xfrm>
              <a:off x="7936" y="2671"/>
              <a:ext cx="300" cy="1948"/>
            </a:xfrm>
            <a:prstGeom prst="rightBrace">
              <a:avLst>
                <a:gd name="adj1" fmla="val 54111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000"/>
            </a:p>
          </p:txBody>
        </p:sp>
        <p:sp>
          <p:nvSpPr>
            <p:cNvPr id="9247" name="Text Box 34"/>
            <p:cNvSpPr txBox="1">
              <a:spLocks noChangeArrowheads="1"/>
            </p:cNvSpPr>
            <p:nvPr/>
          </p:nvSpPr>
          <p:spPr bwMode="auto">
            <a:xfrm>
              <a:off x="8135" y="3396"/>
              <a:ext cx="1457" cy="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defRPr/>
              </a:pPr>
              <a:r>
                <a:rPr lang="en-US" altLang="zh-CN" sz="1200" b="1" smtClean="0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Variant-Gene level</a:t>
              </a:r>
              <a:endParaRPr lang="en-US" altLang="zh-CN" sz="12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248" name="Text Box 33"/>
            <p:cNvSpPr txBox="1">
              <a:spLocks noChangeArrowheads="1"/>
            </p:cNvSpPr>
            <p:nvPr/>
          </p:nvSpPr>
          <p:spPr bwMode="auto">
            <a:xfrm>
              <a:off x="5435" y="5133"/>
              <a:ext cx="2430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CN" sz="1100" b="1" dirty="0" smtClean="0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Knowledge level</a:t>
              </a:r>
              <a:endParaRPr lang="en-US" altLang="zh-CN" sz="11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299" name="AutoShape 32"/>
            <p:cNvSpPr>
              <a:spLocks/>
            </p:cNvSpPr>
            <p:nvPr/>
          </p:nvSpPr>
          <p:spPr bwMode="auto">
            <a:xfrm rot="5400000">
              <a:off x="5771" y="1832"/>
              <a:ext cx="324" cy="6630"/>
            </a:xfrm>
            <a:prstGeom prst="leftBrace">
              <a:avLst>
                <a:gd name="adj1" fmla="val 17052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000"/>
            </a:p>
          </p:txBody>
        </p:sp>
        <p:sp>
          <p:nvSpPr>
            <p:cNvPr id="11300" name="AutoShape 31"/>
            <p:cNvSpPr>
              <a:spLocks/>
            </p:cNvSpPr>
            <p:nvPr/>
          </p:nvSpPr>
          <p:spPr bwMode="auto">
            <a:xfrm rot="-5400000">
              <a:off x="5771" y="3497"/>
              <a:ext cx="324" cy="6630"/>
            </a:xfrm>
            <a:prstGeom prst="leftBrace">
              <a:avLst>
                <a:gd name="adj1" fmla="val 17052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000"/>
            </a:p>
          </p:txBody>
        </p:sp>
      </p:grpSp>
      <p:sp>
        <p:nvSpPr>
          <p:cNvPr id="11270" name="TextBox 27"/>
          <p:cNvSpPr txBox="1">
            <a:spLocks noChangeArrowheads="1"/>
          </p:cNvSpPr>
          <p:nvPr/>
        </p:nvSpPr>
        <p:spPr bwMode="auto">
          <a:xfrm>
            <a:off x="152400" y="35814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CN">
                <a:latin typeface="Gabriola" pitchFamily="82" charset="0"/>
              </a:rPr>
              <a:t>Known disease genes</a:t>
            </a:r>
          </a:p>
        </p:txBody>
      </p:sp>
      <p:cxnSp>
        <p:nvCxnSpPr>
          <p:cNvPr id="11271" name="Straight Arrow Connector 29"/>
          <p:cNvCxnSpPr>
            <a:cxnSpLocks noChangeShapeType="1"/>
            <a:stCxn id="11270" idx="2"/>
          </p:cNvCxnSpPr>
          <p:nvPr/>
        </p:nvCxnSpPr>
        <p:spPr bwMode="auto">
          <a:xfrm>
            <a:off x="1409700" y="3948113"/>
            <a:ext cx="3321050" cy="6842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2" name="Straight Arrow Connector 7167"/>
          <p:cNvCxnSpPr>
            <a:cxnSpLocks noChangeShapeType="1"/>
            <a:stCxn id="11270" idx="2"/>
            <a:endCxn id="11290" idx="0"/>
          </p:cNvCxnSpPr>
          <p:nvPr/>
        </p:nvCxnSpPr>
        <p:spPr bwMode="auto">
          <a:xfrm>
            <a:off x="1409700" y="3948113"/>
            <a:ext cx="1660525" cy="7000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3" name="TextBox 60"/>
          <p:cNvSpPr txBox="1">
            <a:spLocks noChangeArrowheads="1"/>
          </p:cNvSpPr>
          <p:nvPr/>
        </p:nvSpPr>
        <p:spPr bwMode="auto">
          <a:xfrm>
            <a:off x="7086600" y="37338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CN">
                <a:latin typeface="Gabriola" pitchFamily="82" charset="0"/>
              </a:rPr>
              <a:t>Disease names</a:t>
            </a:r>
          </a:p>
        </p:txBody>
      </p:sp>
      <p:cxnSp>
        <p:nvCxnSpPr>
          <p:cNvPr id="11274" name="Straight Arrow Connector 61"/>
          <p:cNvCxnSpPr>
            <a:cxnSpLocks noChangeShapeType="1"/>
            <a:stCxn id="11273" idx="2"/>
            <a:endCxn id="11291" idx="0"/>
          </p:cNvCxnSpPr>
          <p:nvPr/>
        </p:nvCxnSpPr>
        <p:spPr bwMode="auto">
          <a:xfrm flipH="1">
            <a:off x="6073775" y="4100513"/>
            <a:ext cx="1965325" cy="5540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5" name="AutoShape 38"/>
          <p:cNvSpPr>
            <a:spLocks noChangeArrowheads="1"/>
          </p:cNvSpPr>
          <p:nvPr/>
        </p:nvSpPr>
        <p:spPr bwMode="auto">
          <a:xfrm rot="-5400000">
            <a:off x="2676525" y="1509713"/>
            <a:ext cx="295275" cy="685800"/>
          </a:xfrm>
          <a:prstGeom prst="downArrow">
            <a:avLst>
              <a:gd name="adj1" fmla="val 50000"/>
              <a:gd name="adj2" fmla="val 5806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AutoShape 35"/>
          <p:cNvSpPr>
            <a:spLocks noChangeArrowheads="1"/>
          </p:cNvSpPr>
          <p:nvPr/>
        </p:nvSpPr>
        <p:spPr bwMode="auto">
          <a:xfrm rot="-5400000">
            <a:off x="2674937" y="2030413"/>
            <a:ext cx="295275" cy="685800"/>
          </a:xfrm>
          <a:prstGeom prst="downArrow">
            <a:avLst>
              <a:gd name="adj1" fmla="val 50000"/>
              <a:gd name="adj2" fmla="val 5806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723900" y="6096000"/>
            <a:ext cx="773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200" b="1" u="sng" dirty="0" smtClean="0"/>
              <a:t>Li MX</a:t>
            </a:r>
            <a:r>
              <a:rPr lang="en-US" altLang="zh-CN" sz="1200" dirty="0" smtClean="0"/>
              <a:t>, </a:t>
            </a:r>
            <a:r>
              <a:rPr lang="en-US" altLang="zh-CN" sz="1200" dirty="0" err="1" smtClean="0"/>
              <a:t>Gui</a:t>
            </a:r>
            <a:r>
              <a:rPr lang="en-US" altLang="zh-CN" sz="1200" dirty="0" smtClean="0"/>
              <a:t> HS, Kwan SH, </a:t>
            </a:r>
            <a:r>
              <a:rPr lang="en-US" altLang="zh-CN" sz="1200" dirty="0" err="1" smtClean="0"/>
              <a:t>Bao</a:t>
            </a:r>
            <a:r>
              <a:rPr lang="en-US" altLang="zh-CN" sz="1200" dirty="0" smtClean="0"/>
              <a:t> SY, Sham PC. A comprehensive framework for prioritizing variants in </a:t>
            </a:r>
            <a:r>
              <a:rPr lang="en-US" altLang="zh-CN" sz="1200" dirty="0" err="1" smtClean="0"/>
              <a:t>exome</a:t>
            </a:r>
            <a:r>
              <a:rPr lang="en-US" altLang="zh-CN" sz="1200" dirty="0" smtClean="0"/>
              <a:t> sequencing studies of </a:t>
            </a:r>
            <a:r>
              <a:rPr lang="en-US" altLang="zh-CN" sz="1200" dirty="0" err="1" smtClean="0"/>
              <a:t>Mendelian</a:t>
            </a:r>
            <a:r>
              <a:rPr lang="en-US" altLang="zh-CN" sz="1200" dirty="0" smtClean="0"/>
              <a:t> diseases. </a:t>
            </a:r>
            <a:r>
              <a:rPr lang="en-US" altLang="zh-CN" sz="1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 Research</a:t>
            </a:r>
            <a:r>
              <a:rPr lang="en-US" altLang="zh-CN" sz="1200" dirty="0" smtClean="0"/>
              <a:t>  (</a:t>
            </a:r>
            <a:r>
              <a:rPr lang="pt-BR" altLang="zh-CN" sz="1200" dirty="0"/>
              <a:t>Nucleic Acids Res. 2012 Apr 1;40(7):e53</a:t>
            </a:r>
            <a:r>
              <a:rPr lang="en-US" altLang="zh-CN" sz="1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48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35052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zh-CN" b="1" dirty="0" smtClean="0"/>
              <a:t>Inheritance model</a:t>
            </a:r>
          </a:p>
          <a:p>
            <a:pPr lvl="1" eaLnBrk="1" hangingPunct="1"/>
            <a:r>
              <a:rPr lang="en-US" altLang="zh-CN" sz="2400" dirty="0" smtClean="0"/>
              <a:t>Autosomal recessive</a:t>
            </a:r>
          </a:p>
          <a:p>
            <a:pPr lvl="1" eaLnBrk="1" hangingPunct="1"/>
            <a:r>
              <a:rPr lang="en-US" altLang="zh-CN" sz="2400" dirty="0" smtClean="0"/>
              <a:t>Autosomal dominant</a:t>
            </a:r>
          </a:p>
          <a:p>
            <a:pPr lvl="1" eaLnBrk="1" hangingPunct="1"/>
            <a:r>
              <a:rPr lang="en-US" altLang="zh-CN" sz="2400" dirty="0" smtClean="0"/>
              <a:t>X-linked dominant</a:t>
            </a:r>
          </a:p>
          <a:p>
            <a:pPr lvl="1" eaLnBrk="1" hangingPunct="1"/>
            <a:r>
              <a:rPr lang="en-US" altLang="zh-CN" sz="2400" dirty="0" smtClean="0"/>
              <a:t>X-linked recessive</a:t>
            </a:r>
          </a:p>
          <a:p>
            <a:pPr lvl="1" eaLnBrk="1" hangingPunct="1"/>
            <a:r>
              <a:rPr lang="en-US" altLang="zh-CN" sz="2400" dirty="0" smtClean="0"/>
              <a:t>Y-linked</a:t>
            </a:r>
          </a:p>
          <a:p>
            <a:pPr lvl="1" eaLnBrk="1" hangingPunct="1"/>
            <a:r>
              <a:rPr lang="en-US" altLang="zh-CN" sz="2400" dirty="0" smtClean="0"/>
              <a:t>Mitochondrial</a:t>
            </a:r>
          </a:p>
          <a:p>
            <a:endParaRPr lang="zh-CN" altLang="en-US" dirty="0" smtClean="0"/>
          </a:p>
        </p:txBody>
      </p:sp>
      <p:grpSp>
        <p:nvGrpSpPr>
          <p:cNvPr id="12291" name="Group 15"/>
          <p:cNvGrpSpPr>
            <a:grpSpLocks/>
          </p:cNvGrpSpPr>
          <p:nvPr/>
        </p:nvGrpSpPr>
        <p:grpSpPr bwMode="auto">
          <a:xfrm>
            <a:off x="4506913" y="2438400"/>
            <a:ext cx="1008062" cy="1152525"/>
            <a:chOff x="2018" y="799"/>
            <a:chExt cx="960" cy="1080"/>
          </a:xfrm>
        </p:grpSpPr>
        <p:grpSp>
          <p:nvGrpSpPr>
            <p:cNvPr id="12310" name="Group 11"/>
            <p:cNvGrpSpPr>
              <a:grpSpLocks/>
            </p:cNvGrpSpPr>
            <p:nvPr/>
          </p:nvGrpSpPr>
          <p:grpSpPr bwMode="auto">
            <a:xfrm>
              <a:off x="2018" y="799"/>
              <a:ext cx="960" cy="1080"/>
              <a:chOff x="624" y="288"/>
              <a:chExt cx="960" cy="1080"/>
            </a:xfrm>
          </p:grpSpPr>
          <p:sp>
            <p:nvSpPr>
              <p:cNvPr id="12312" name="Oval 12"/>
              <p:cNvSpPr>
                <a:spLocks noChangeArrowheads="1"/>
              </p:cNvSpPr>
              <p:nvPr/>
            </p:nvSpPr>
            <p:spPr bwMode="auto">
              <a:xfrm flipV="1">
                <a:off x="624" y="288"/>
                <a:ext cx="960" cy="1080"/>
              </a:xfrm>
              <a:prstGeom prst="ellipse">
                <a:avLst/>
              </a:prstGeom>
              <a:solidFill>
                <a:srgbClr val="6694D4"/>
              </a:solidFill>
              <a:ln w="13334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kumimoji="0" lang="en-GB" sz="2400">
                  <a:latin typeface="Candara" pitchFamily="34" charset="0"/>
                </a:endParaRPr>
              </a:p>
            </p:txBody>
          </p:sp>
          <p:grpSp>
            <p:nvGrpSpPr>
              <p:cNvPr id="12313" name="Group 13"/>
              <p:cNvGrpSpPr>
                <a:grpSpLocks/>
              </p:cNvGrpSpPr>
              <p:nvPr/>
            </p:nvGrpSpPr>
            <p:grpSpPr bwMode="auto">
              <a:xfrm>
                <a:off x="1197" y="473"/>
                <a:ext cx="161" cy="721"/>
                <a:chOff x="1197" y="473"/>
                <a:chExt cx="161" cy="721"/>
              </a:xfrm>
            </p:grpSpPr>
            <p:sp>
              <p:nvSpPr>
                <p:cNvPr id="12317" name="Freeform 14"/>
                <p:cNvSpPr>
                  <a:spLocks/>
                </p:cNvSpPr>
                <p:nvPr/>
              </p:nvSpPr>
              <p:spPr bwMode="auto">
                <a:xfrm>
                  <a:off x="1197" y="473"/>
                  <a:ext cx="161" cy="721"/>
                </a:xfrm>
                <a:custGeom>
                  <a:avLst/>
                  <a:gdLst>
                    <a:gd name="T0" fmla="*/ 0 w 181"/>
                    <a:gd name="T1" fmla="*/ 20 h 721"/>
                    <a:gd name="T2" fmla="*/ 10 w 181"/>
                    <a:gd name="T3" fmla="*/ 0 h 721"/>
                    <a:gd name="T4" fmla="*/ 46 w 181"/>
                    <a:gd name="T5" fmla="*/ 0 h 721"/>
                    <a:gd name="T6" fmla="*/ 55 w 181"/>
                    <a:gd name="T7" fmla="*/ 20 h 721"/>
                    <a:gd name="T8" fmla="*/ 55 w 181"/>
                    <a:gd name="T9" fmla="*/ 340 h 721"/>
                    <a:gd name="T10" fmla="*/ 46 w 181"/>
                    <a:gd name="T11" fmla="*/ 360 h 721"/>
                    <a:gd name="T12" fmla="*/ 55 w 181"/>
                    <a:gd name="T13" fmla="*/ 380 h 721"/>
                    <a:gd name="T14" fmla="*/ 55 w 181"/>
                    <a:gd name="T15" fmla="*/ 700 h 721"/>
                    <a:gd name="T16" fmla="*/ 46 w 181"/>
                    <a:gd name="T17" fmla="*/ 720 h 721"/>
                    <a:gd name="T18" fmla="*/ 10 w 181"/>
                    <a:gd name="T19" fmla="*/ 720 h 721"/>
                    <a:gd name="T20" fmla="*/ 0 w 181"/>
                    <a:gd name="T21" fmla="*/ 700 h 721"/>
                    <a:gd name="T22" fmla="*/ 0 w 181"/>
                    <a:gd name="T23" fmla="*/ 380 h 721"/>
                    <a:gd name="T24" fmla="*/ 10 w 181"/>
                    <a:gd name="T25" fmla="*/ 360 h 721"/>
                    <a:gd name="T26" fmla="*/ 0 w 181"/>
                    <a:gd name="T27" fmla="*/ 340 h 721"/>
                    <a:gd name="T28" fmla="*/ 0 w 181"/>
                    <a:gd name="T29" fmla="*/ 20 h 72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81"/>
                    <a:gd name="T46" fmla="*/ 0 h 721"/>
                    <a:gd name="T47" fmla="*/ 181 w 181"/>
                    <a:gd name="T48" fmla="*/ 721 h 72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81" h="721">
                      <a:moveTo>
                        <a:pt x="0" y="20"/>
                      </a:moveTo>
                      <a:lnTo>
                        <a:pt x="30" y="0"/>
                      </a:lnTo>
                      <a:lnTo>
                        <a:pt x="150" y="0"/>
                      </a:lnTo>
                      <a:lnTo>
                        <a:pt x="180" y="20"/>
                      </a:lnTo>
                      <a:lnTo>
                        <a:pt x="180" y="340"/>
                      </a:lnTo>
                      <a:lnTo>
                        <a:pt x="150" y="360"/>
                      </a:lnTo>
                      <a:lnTo>
                        <a:pt x="180" y="380"/>
                      </a:lnTo>
                      <a:lnTo>
                        <a:pt x="180" y="700"/>
                      </a:lnTo>
                      <a:lnTo>
                        <a:pt x="150" y="720"/>
                      </a:lnTo>
                      <a:lnTo>
                        <a:pt x="30" y="720"/>
                      </a:lnTo>
                      <a:lnTo>
                        <a:pt x="0" y="700"/>
                      </a:lnTo>
                      <a:lnTo>
                        <a:pt x="0" y="380"/>
                      </a:lnTo>
                      <a:lnTo>
                        <a:pt x="30" y="360"/>
                      </a:lnTo>
                      <a:lnTo>
                        <a:pt x="0" y="340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8" name="Rectangle 15"/>
                <p:cNvSpPr>
                  <a:spLocks noChangeArrowheads="1"/>
                </p:cNvSpPr>
                <p:nvPr/>
              </p:nvSpPr>
              <p:spPr bwMode="auto">
                <a:xfrm flipV="1">
                  <a:off x="1197" y="553"/>
                  <a:ext cx="160" cy="8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en-GB" sz="2400">
                    <a:latin typeface="Candara" pitchFamily="34" charset="0"/>
                  </a:endParaRPr>
                </a:p>
              </p:txBody>
            </p:sp>
          </p:grpSp>
          <p:grpSp>
            <p:nvGrpSpPr>
              <p:cNvPr id="12314" name="Group 16"/>
              <p:cNvGrpSpPr>
                <a:grpSpLocks/>
              </p:cNvGrpSpPr>
              <p:nvPr/>
            </p:nvGrpSpPr>
            <p:grpSpPr bwMode="auto">
              <a:xfrm>
                <a:off x="912" y="473"/>
                <a:ext cx="161" cy="721"/>
                <a:chOff x="1197" y="473"/>
                <a:chExt cx="161" cy="721"/>
              </a:xfrm>
            </p:grpSpPr>
            <p:sp>
              <p:nvSpPr>
                <p:cNvPr id="12315" name="Freeform 17"/>
                <p:cNvSpPr>
                  <a:spLocks/>
                </p:cNvSpPr>
                <p:nvPr/>
              </p:nvSpPr>
              <p:spPr bwMode="auto">
                <a:xfrm>
                  <a:off x="1197" y="473"/>
                  <a:ext cx="161" cy="721"/>
                </a:xfrm>
                <a:custGeom>
                  <a:avLst/>
                  <a:gdLst>
                    <a:gd name="T0" fmla="*/ 0 w 181"/>
                    <a:gd name="T1" fmla="*/ 20 h 721"/>
                    <a:gd name="T2" fmla="*/ 10 w 181"/>
                    <a:gd name="T3" fmla="*/ 0 h 721"/>
                    <a:gd name="T4" fmla="*/ 46 w 181"/>
                    <a:gd name="T5" fmla="*/ 0 h 721"/>
                    <a:gd name="T6" fmla="*/ 55 w 181"/>
                    <a:gd name="T7" fmla="*/ 20 h 721"/>
                    <a:gd name="T8" fmla="*/ 55 w 181"/>
                    <a:gd name="T9" fmla="*/ 340 h 721"/>
                    <a:gd name="T10" fmla="*/ 46 w 181"/>
                    <a:gd name="T11" fmla="*/ 360 h 721"/>
                    <a:gd name="T12" fmla="*/ 55 w 181"/>
                    <a:gd name="T13" fmla="*/ 380 h 721"/>
                    <a:gd name="T14" fmla="*/ 55 w 181"/>
                    <a:gd name="T15" fmla="*/ 700 h 721"/>
                    <a:gd name="T16" fmla="*/ 46 w 181"/>
                    <a:gd name="T17" fmla="*/ 720 h 721"/>
                    <a:gd name="T18" fmla="*/ 10 w 181"/>
                    <a:gd name="T19" fmla="*/ 720 h 721"/>
                    <a:gd name="T20" fmla="*/ 0 w 181"/>
                    <a:gd name="T21" fmla="*/ 700 h 721"/>
                    <a:gd name="T22" fmla="*/ 0 w 181"/>
                    <a:gd name="T23" fmla="*/ 380 h 721"/>
                    <a:gd name="T24" fmla="*/ 10 w 181"/>
                    <a:gd name="T25" fmla="*/ 360 h 721"/>
                    <a:gd name="T26" fmla="*/ 0 w 181"/>
                    <a:gd name="T27" fmla="*/ 340 h 721"/>
                    <a:gd name="T28" fmla="*/ 0 w 181"/>
                    <a:gd name="T29" fmla="*/ 20 h 72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81"/>
                    <a:gd name="T46" fmla="*/ 0 h 721"/>
                    <a:gd name="T47" fmla="*/ 181 w 181"/>
                    <a:gd name="T48" fmla="*/ 721 h 72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81" h="721">
                      <a:moveTo>
                        <a:pt x="0" y="20"/>
                      </a:moveTo>
                      <a:lnTo>
                        <a:pt x="30" y="0"/>
                      </a:lnTo>
                      <a:lnTo>
                        <a:pt x="150" y="0"/>
                      </a:lnTo>
                      <a:lnTo>
                        <a:pt x="180" y="20"/>
                      </a:lnTo>
                      <a:lnTo>
                        <a:pt x="180" y="340"/>
                      </a:lnTo>
                      <a:lnTo>
                        <a:pt x="150" y="360"/>
                      </a:lnTo>
                      <a:lnTo>
                        <a:pt x="180" y="380"/>
                      </a:lnTo>
                      <a:lnTo>
                        <a:pt x="180" y="700"/>
                      </a:lnTo>
                      <a:lnTo>
                        <a:pt x="150" y="720"/>
                      </a:lnTo>
                      <a:lnTo>
                        <a:pt x="30" y="720"/>
                      </a:lnTo>
                      <a:lnTo>
                        <a:pt x="0" y="700"/>
                      </a:lnTo>
                      <a:lnTo>
                        <a:pt x="0" y="380"/>
                      </a:lnTo>
                      <a:lnTo>
                        <a:pt x="30" y="360"/>
                      </a:lnTo>
                      <a:lnTo>
                        <a:pt x="0" y="340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6" name="Rectangle 18"/>
                <p:cNvSpPr>
                  <a:spLocks noChangeArrowheads="1"/>
                </p:cNvSpPr>
                <p:nvPr/>
              </p:nvSpPr>
              <p:spPr bwMode="auto">
                <a:xfrm flipV="1">
                  <a:off x="1197" y="553"/>
                  <a:ext cx="160" cy="8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en-GB" sz="2400">
                    <a:latin typeface="Candara" pitchFamily="34" charset="0"/>
                  </a:endParaRPr>
                </a:p>
              </p:txBody>
            </p:sp>
          </p:grpSp>
        </p:grpSp>
        <p:sp>
          <p:nvSpPr>
            <p:cNvPr id="12311" name="Rectangle 19"/>
            <p:cNvSpPr>
              <a:spLocks noChangeArrowheads="1"/>
            </p:cNvSpPr>
            <p:nvPr/>
          </p:nvSpPr>
          <p:spPr bwMode="auto">
            <a:xfrm flipV="1">
              <a:off x="2308" y="1144"/>
              <a:ext cx="160" cy="8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kumimoji="0" lang="en-GB" sz="2400">
                <a:latin typeface="Candara" pitchFamily="34" charset="0"/>
              </a:endParaRPr>
            </a:p>
          </p:txBody>
        </p:sp>
      </p:grpSp>
      <p:grpSp>
        <p:nvGrpSpPr>
          <p:cNvPr id="12292" name="Group 11"/>
          <p:cNvGrpSpPr>
            <a:grpSpLocks/>
          </p:cNvGrpSpPr>
          <p:nvPr/>
        </p:nvGrpSpPr>
        <p:grpSpPr bwMode="auto">
          <a:xfrm>
            <a:off x="5730875" y="2438400"/>
            <a:ext cx="1008063" cy="1152525"/>
            <a:chOff x="624" y="288"/>
            <a:chExt cx="960" cy="1080"/>
          </a:xfrm>
        </p:grpSpPr>
        <p:sp>
          <p:nvSpPr>
            <p:cNvPr id="12303" name="Oval 12"/>
            <p:cNvSpPr>
              <a:spLocks noChangeArrowheads="1"/>
            </p:cNvSpPr>
            <p:nvPr/>
          </p:nvSpPr>
          <p:spPr bwMode="auto">
            <a:xfrm flipV="1">
              <a:off x="624" y="288"/>
              <a:ext cx="960" cy="1080"/>
            </a:xfrm>
            <a:prstGeom prst="ellipse">
              <a:avLst/>
            </a:prstGeom>
            <a:solidFill>
              <a:srgbClr val="6694D4"/>
            </a:solidFill>
            <a:ln w="13334">
              <a:solidFill>
                <a:srgbClr val="555555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kumimoji="0" lang="en-GB" sz="2400">
                <a:latin typeface="Candara" pitchFamily="34" charset="0"/>
              </a:endParaRPr>
            </a:p>
          </p:txBody>
        </p:sp>
        <p:grpSp>
          <p:nvGrpSpPr>
            <p:cNvPr id="12304" name="Group 13"/>
            <p:cNvGrpSpPr>
              <a:grpSpLocks/>
            </p:cNvGrpSpPr>
            <p:nvPr/>
          </p:nvGrpSpPr>
          <p:grpSpPr bwMode="auto">
            <a:xfrm>
              <a:off x="1197" y="473"/>
              <a:ext cx="161" cy="721"/>
              <a:chOff x="1197" y="473"/>
              <a:chExt cx="161" cy="721"/>
            </a:xfrm>
          </p:grpSpPr>
          <p:sp>
            <p:nvSpPr>
              <p:cNvPr id="12308" name="Freeform 14"/>
              <p:cNvSpPr>
                <a:spLocks/>
              </p:cNvSpPr>
              <p:nvPr/>
            </p:nvSpPr>
            <p:spPr bwMode="auto">
              <a:xfrm>
                <a:off x="1197" y="473"/>
                <a:ext cx="161" cy="721"/>
              </a:xfrm>
              <a:custGeom>
                <a:avLst/>
                <a:gdLst>
                  <a:gd name="T0" fmla="*/ 0 w 181"/>
                  <a:gd name="T1" fmla="*/ 20 h 721"/>
                  <a:gd name="T2" fmla="*/ 10 w 181"/>
                  <a:gd name="T3" fmla="*/ 0 h 721"/>
                  <a:gd name="T4" fmla="*/ 46 w 181"/>
                  <a:gd name="T5" fmla="*/ 0 h 721"/>
                  <a:gd name="T6" fmla="*/ 55 w 181"/>
                  <a:gd name="T7" fmla="*/ 20 h 721"/>
                  <a:gd name="T8" fmla="*/ 55 w 181"/>
                  <a:gd name="T9" fmla="*/ 340 h 721"/>
                  <a:gd name="T10" fmla="*/ 46 w 181"/>
                  <a:gd name="T11" fmla="*/ 360 h 721"/>
                  <a:gd name="T12" fmla="*/ 55 w 181"/>
                  <a:gd name="T13" fmla="*/ 380 h 721"/>
                  <a:gd name="T14" fmla="*/ 55 w 181"/>
                  <a:gd name="T15" fmla="*/ 700 h 721"/>
                  <a:gd name="T16" fmla="*/ 46 w 181"/>
                  <a:gd name="T17" fmla="*/ 720 h 721"/>
                  <a:gd name="T18" fmla="*/ 10 w 181"/>
                  <a:gd name="T19" fmla="*/ 720 h 721"/>
                  <a:gd name="T20" fmla="*/ 0 w 181"/>
                  <a:gd name="T21" fmla="*/ 700 h 721"/>
                  <a:gd name="T22" fmla="*/ 0 w 181"/>
                  <a:gd name="T23" fmla="*/ 380 h 721"/>
                  <a:gd name="T24" fmla="*/ 10 w 181"/>
                  <a:gd name="T25" fmla="*/ 360 h 721"/>
                  <a:gd name="T26" fmla="*/ 0 w 181"/>
                  <a:gd name="T27" fmla="*/ 340 h 721"/>
                  <a:gd name="T28" fmla="*/ 0 w 181"/>
                  <a:gd name="T29" fmla="*/ 20 h 7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1"/>
                  <a:gd name="T46" fmla="*/ 0 h 721"/>
                  <a:gd name="T47" fmla="*/ 181 w 181"/>
                  <a:gd name="T48" fmla="*/ 721 h 7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1" h="721">
                    <a:moveTo>
                      <a:pt x="0" y="20"/>
                    </a:moveTo>
                    <a:lnTo>
                      <a:pt x="30" y="0"/>
                    </a:lnTo>
                    <a:lnTo>
                      <a:pt x="150" y="0"/>
                    </a:lnTo>
                    <a:lnTo>
                      <a:pt x="180" y="20"/>
                    </a:lnTo>
                    <a:lnTo>
                      <a:pt x="180" y="340"/>
                    </a:lnTo>
                    <a:lnTo>
                      <a:pt x="150" y="360"/>
                    </a:lnTo>
                    <a:lnTo>
                      <a:pt x="180" y="380"/>
                    </a:lnTo>
                    <a:lnTo>
                      <a:pt x="180" y="700"/>
                    </a:lnTo>
                    <a:lnTo>
                      <a:pt x="150" y="720"/>
                    </a:lnTo>
                    <a:lnTo>
                      <a:pt x="30" y="720"/>
                    </a:lnTo>
                    <a:lnTo>
                      <a:pt x="0" y="700"/>
                    </a:lnTo>
                    <a:lnTo>
                      <a:pt x="0" y="380"/>
                    </a:lnTo>
                    <a:lnTo>
                      <a:pt x="30" y="360"/>
                    </a:lnTo>
                    <a:lnTo>
                      <a:pt x="0" y="340"/>
                    </a:lnTo>
                    <a:lnTo>
                      <a:pt x="0" y="2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" name="Rectangle 15"/>
              <p:cNvSpPr>
                <a:spLocks noChangeArrowheads="1"/>
              </p:cNvSpPr>
              <p:nvPr/>
            </p:nvSpPr>
            <p:spPr bwMode="auto">
              <a:xfrm flipV="1">
                <a:off x="1197" y="553"/>
                <a:ext cx="160" cy="8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kumimoji="0" lang="en-GB" sz="2400">
                  <a:latin typeface="Candara" pitchFamily="34" charset="0"/>
                </a:endParaRPr>
              </a:p>
            </p:txBody>
          </p:sp>
        </p:grpSp>
        <p:grpSp>
          <p:nvGrpSpPr>
            <p:cNvPr id="12305" name="Group 16"/>
            <p:cNvGrpSpPr>
              <a:grpSpLocks/>
            </p:cNvGrpSpPr>
            <p:nvPr/>
          </p:nvGrpSpPr>
          <p:grpSpPr bwMode="auto">
            <a:xfrm>
              <a:off x="912" y="473"/>
              <a:ext cx="161" cy="721"/>
              <a:chOff x="1197" y="473"/>
              <a:chExt cx="161" cy="721"/>
            </a:xfrm>
          </p:grpSpPr>
          <p:sp>
            <p:nvSpPr>
              <p:cNvPr id="12306" name="Freeform 17"/>
              <p:cNvSpPr>
                <a:spLocks/>
              </p:cNvSpPr>
              <p:nvPr/>
            </p:nvSpPr>
            <p:spPr bwMode="auto">
              <a:xfrm>
                <a:off x="1197" y="473"/>
                <a:ext cx="161" cy="721"/>
              </a:xfrm>
              <a:custGeom>
                <a:avLst/>
                <a:gdLst>
                  <a:gd name="T0" fmla="*/ 0 w 181"/>
                  <a:gd name="T1" fmla="*/ 20 h 721"/>
                  <a:gd name="T2" fmla="*/ 10 w 181"/>
                  <a:gd name="T3" fmla="*/ 0 h 721"/>
                  <a:gd name="T4" fmla="*/ 46 w 181"/>
                  <a:gd name="T5" fmla="*/ 0 h 721"/>
                  <a:gd name="T6" fmla="*/ 55 w 181"/>
                  <a:gd name="T7" fmla="*/ 20 h 721"/>
                  <a:gd name="T8" fmla="*/ 55 w 181"/>
                  <a:gd name="T9" fmla="*/ 340 h 721"/>
                  <a:gd name="T10" fmla="*/ 46 w 181"/>
                  <a:gd name="T11" fmla="*/ 360 h 721"/>
                  <a:gd name="T12" fmla="*/ 55 w 181"/>
                  <a:gd name="T13" fmla="*/ 380 h 721"/>
                  <a:gd name="T14" fmla="*/ 55 w 181"/>
                  <a:gd name="T15" fmla="*/ 700 h 721"/>
                  <a:gd name="T16" fmla="*/ 46 w 181"/>
                  <a:gd name="T17" fmla="*/ 720 h 721"/>
                  <a:gd name="T18" fmla="*/ 10 w 181"/>
                  <a:gd name="T19" fmla="*/ 720 h 721"/>
                  <a:gd name="T20" fmla="*/ 0 w 181"/>
                  <a:gd name="T21" fmla="*/ 700 h 721"/>
                  <a:gd name="T22" fmla="*/ 0 w 181"/>
                  <a:gd name="T23" fmla="*/ 380 h 721"/>
                  <a:gd name="T24" fmla="*/ 10 w 181"/>
                  <a:gd name="T25" fmla="*/ 360 h 721"/>
                  <a:gd name="T26" fmla="*/ 0 w 181"/>
                  <a:gd name="T27" fmla="*/ 340 h 721"/>
                  <a:gd name="T28" fmla="*/ 0 w 181"/>
                  <a:gd name="T29" fmla="*/ 20 h 7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1"/>
                  <a:gd name="T46" fmla="*/ 0 h 721"/>
                  <a:gd name="T47" fmla="*/ 181 w 181"/>
                  <a:gd name="T48" fmla="*/ 721 h 7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1" h="721">
                    <a:moveTo>
                      <a:pt x="0" y="20"/>
                    </a:moveTo>
                    <a:lnTo>
                      <a:pt x="30" y="0"/>
                    </a:lnTo>
                    <a:lnTo>
                      <a:pt x="150" y="0"/>
                    </a:lnTo>
                    <a:lnTo>
                      <a:pt x="180" y="20"/>
                    </a:lnTo>
                    <a:lnTo>
                      <a:pt x="180" y="340"/>
                    </a:lnTo>
                    <a:lnTo>
                      <a:pt x="150" y="360"/>
                    </a:lnTo>
                    <a:lnTo>
                      <a:pt x="180" y="380"/>
                    </a:lnTo>
                    <a:lnTo>
                      <a:pt x="180" y="700"/>
                    </a:lnTo>
                    <a:lnTo>
                      <a:pt x="150" y="720"/>
                    </a:lnTo>
                    <a:lnTo>
                      <a:pt x="30" y="720"/>
                    </a:lnTo>
                    <a:lnTo>
                      <a:pt x="0" y="700"/>
                    </a:lnTo>
                    <a:lnTo>
                      <a:pt x="0" y="380"/>
                    </a:lnTo>
                    <a:lnTo>
                      <a:pt x="30" y="360"/>
                    </a:lnTo>
                    <a:lnTo>
                      <a:pt x="0" y="340"/>
                    </a:lnTo>
                    <a:lnTo>
                      <a:pt x="0" y="2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Rectangle 18"/>
              <p:cNvSpPr>
                <a:spLocks noChangeArrowheads="1"/>
              </p:cNvSpPr>
              <p:nvPr/>
            </p:nvSpPr>
            <p:spPr bwMode="auto">
              <a:xfrm flipV="1">
                <a:off x="1197" y="553"/>
                <a:ext cx="160" cy="8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kumimoji="0" lang="en-GB" sz="2400">
                  <a:latin typeface="Candara" pitchFamily="34" charset="0"/>
                </a:endParaRPr>
              </a:p>
            </p:txBody>
          </p:sp>
        </p:grpSp>
      </p:grpSp>
      <p:sp>
        <p:nvSpPr>
          <p:cNvPr id="12293" name="Rectangle 19"/>
          <p:cNvSpPr>
            <a:spLocks noChangeArrowheads="1"/>
          </p:cNvSpPr>
          <p:nvPr/>
        </p:nvSpPr>
        <p:spPr bwMode="auto">
          <a:xfrm flipV="1">
            <a:off x="6035675" y="2725738"/>
            <a:ext cx="168275" cy="85725"/>
          </a:xfrm>
          <a:prstGeom prst="rect">
            <a:avLst/>
          </a:prstGeom>
          <a:solidFill>
            <a:srgbClr val="FF0000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kumimoji="0" lang="en-GB" sz="2400">
              <a:latin typeface="Candara" pitchFamily="34" charset="0"/>
            </a:endParaRPr>
          </a:p>
        </p:txBody>
      </p:sp>
      <p:sp>
        <p:nvSpPr>
          <p:cNvPr id="12294" name="Rectangle 19"/>
          <p:cNvSpPr>
            <a:spLocks noChangeArrowheads="1"/>
          </p:cNvSpPr>
          <p:nvPr/>
        </p:nvSpPr>
        <p:spPr bwMode="auto">
          <a:xfrm flipV="1">
            <a:off x="6335713" y="2725738"/>
            <a:ext cx="168275" cy="85725"/>
          </a:xfrm>
          <a:prstGeom prst="rect">
            <a:avLst/>
          </a:prstGeom>
          <a:solidFill>
            <a:srgbClr val="FF0000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kumimoji="0" lang="en-GB" sz="2400">
              <a:latin typeface="Candara" pitchFamily="34" charset="0"/>
            </a:endParaRPr>
          </a:p>
        </p:txBody>
      </p:sp>
      <p:grpSp>
        <p:nvGrpSpPr>
          <p:cNvPr id="12295" name="Group 35"/>
          <p:cNvGrpSpPr>
            <a:grpSpLocks/>
          </p:cNvGrpSpPr>
          <p:nvPr/>
        </p:nvGrpSpPr>
        <p:grpSpPr bwMode="auto">
          <a:xfrm>
            <a:off x="7458075" y="2509838"/>
            <a:ext cx="1152525" cy="1211262"/>
            <a:chOff x="3742" y="799"/>
            <a:chExt cx="1164" cy="1170"/>
          </a:xfrm>
        </p:grpSpPr>
        <p:grpSp>
          <p:nvGrpSpPr>
            <p:cNvPr id="12296" name="Group 5"/>
            <p:cNvGrpSpPr>
              <a:grpSpLocks/>
            </p:cNvGrpSpPr>
            <p:nvPr/>
          </p:nvGrpSpPr>
          <p:grpSpPr bwMode="auto">
            <a:xfrm>
              <a:off x="3742" y="799"/>
              <a:ext cx="1164" cy="1170"/>
              <a:chOff x="461" y="2868"/>
              <a:chExt cx="1164" cy="1170"/>
            </a:xfrm>
          </p:grpSpPr>
          <p:sp>
            <p:nvSpPr>
              <p:cNvPr id="12298" name="Oval 6"/>
              <p:cNvSpPr>
                <a:spLocks noChangeArrowheads="1"/>
              </p:cNvSpPr>
              <p:nvPr/>
            </p:nvSpPr>
            <p:spPr bwMode="auto">
              <a:xfrm flipV="1">
                <a:off x="665" y="2868"/>
                <a:ext cx="960" cy="1080"/>
              </a:xfrm>
              <a:prstGeom prst="ellipse">
                <a:avLst/>
              </a:prstGeom>
              <a:solidFill>
                <a:srgbClr val="6694D4"/>
              </a:solidFill>
              <a:ln w="13334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kumimoji="0" lang="en-GB" sz="2400">
                  <a:latin typeface="Candara" pitchFamily="34" charset="0"/>
                </a:endParaRPr>
              </a:p>
            </p:txBody>
          </p:sp>
          <p:sp>
            <p:nvSpPr>
              <p:cNvPr id="12299" name="Freeform 7"/>
              <p:cNvSpPr>
                <a:spLocks/>
              </p:cNvSpPr>
              <p:nvPr/>
            </p:nvSpPr>
            <p:spPr bwMode="auto">
              <a:xfrm>
                <a:off x="901" y="3044"/>
                <a:ext cx="161" cy="721"/>
              </a:xfrm>
              <a:custGeom>
                <a:avLst/>
                <a:gdLst>
                  <a:gd name="T0" fmla="*/ 0 w 181"/>
                  <a:gd name="T1" fmla="*/ 20 h 721"/>
                  <a:gd name="T2" fmla="*/ 10 w 181"/>
                  <a:gd name="T3" fmla="*/ 0 h 721"/>
                  <a:gd name="T4" fmla="*/ 46 w 181"/>
                  <a:gd name="T5" fmla="*/ 0 h 721"/>
                  <a:gd name="T6" fmla="*/ 55 w 181"/>
                  <a:gd name="T7" fmla="*/ 20 h 721"/>
                  <a:gd name="T8" fmla="*/ 55 w 181"/>
                  <a:gd name="T9" fmla="*/ 340 h 721"/>
                  <a:gd name="T10" fmla="*/ 46 w 181"/>
                  <a:gd name="T11" fmla="*/ 360 h 721"/>
                  <a:gd name="T12" fmla="*/ 55 w 181"/>
                  <a:gd name="T13" fmla="*/ 380 h 721"/>
                  <a:gd name="T14" fmla="*/ 55 w 181"/>
                  <a:gd name="T15" fmla="*/ 700 h 721"/>
                  <a:gd name="T16" fmla="*/ 46 w 181"/>
                  <a:gd name="T17" fmla="*/ 720 h 721"/>
                  <a:gd name="T18" fmla="*/ 10 w 181"/>
                  <a:gd name="T19" fmla="*/ 720 h 721"/>
                  <a:gd name="T20" fmla="*/ 0 w 181"/>
                  <a:gd name="T21" fmla="*/ 700 h 721"/>
                  <a:gd name="T22" fmla="*/ 0 w 181"/>
                  <a:gd name="T23" fmla="*/ 380 h 721"/>
                  <a:gd name="T24" fmla="*/ 10 w 181"/>
                  <a:gd name="T25" fmla="*/ 360 h 721"/>
                  <a:gd name="T26" fmla="*/ 0 w 181"/>
                  <a:gd name="T27" fmla="*/ 340 h 721"/>
                  <a:gd name="T28" fmla="*/ 0 w 181"/>
                  <a:gd name="T29" fmla="*/ 20 h 7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1"/>
                  <a:gd name="T46" fmla="*/ 0 h 721"/>
                  <a:gd name="T47" fmla="*/ 181 w 181"/>
                  <a:gd name="T48" fmla="*/ 721 h 7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1" h="721">
                    <a:moveTo>
                      <a:pt x="0" y="20"/>
                    </a:moveTo>
                    <a:lnTo>
                      <a:pt x="30" y="0"/>
                    </a:lnTo>
                    <a:lnTo>
                      <a:pt x="150" y="0"/>
                    </a:lnTo>
                    <a:lnTo>
                      <a:pt x="180" y="20"/>
                    </a:lnTo>
                    <a:lnTo>
                      <a:pt x="180" y="340"/>
                    </a:lnTo>
                    <a:lnTo>
                      <a:pt x="150" y="360"/>
                    </a:lnTo>
                    <a:lnTo>
                      <a:pt x="180" y="380"/>
                    </a:lnTo>
                    <a:lnTo>
                      <a:pt x="180" y="700"/>
                    </a:lnTo>
                    <a:lnTo>
                      <a:pt x="150" y="720"/>
                    </a:lnTo>
                    <a:lnTo>
                      <a:pt x="30" y="720"/>
                    </a:lnTo>
                    <a:lnTo>
                      <a:pt x="0" y="700"/>
                    </a:lnTo>
                    <a:lnTo>
                      <a:pt x="0" y="380"/>
                    </a:lnTo>
                    <a:lnTo>
                      <a:pt x="30" y="360"/>
                    </a:lnTo>
                    <a:lnTo>
                      <a:pt x="0" y="340"/>
                    </a:lnTo>
                    <a:lnTo>
                      <a:pt x="0" y="2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0" name="Rectangle 8"/>
              <p:cNvSpPr>
                <a:spLocks noChangeArrowheads="1"/>
              </p:cNvSpPr>
              <p:nvPr/>
            </p:nvSpPr>
            <p:spPr bwMode="auto">
              <a:xfrm flipV="1">
                <a:off x="901" y="3124"/>
                <a:ext cx="160" cy="80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kumimoji="0" lang="en-GB" sz="2400">
                  <a:latin typeface="Candara" pitchFamily="34" charset="0"/>
                </a:endParaRPr>
              </a:p>
            </p:txBody>
          </p:sp>
          <p:sp>
            <p:nvSpPr>
              <p:cNvPr id="12301" name="Freeform 9"/>
              <p:cNvSpPr>
                <a:spLocks/>
              </p:cNvSpPr>
              <p:nvPr/>
            </p:nvSpPr>
            <p:spPr bwMode="auto">
              <a:xfrm>
                <a:off x="1221" y="3404"/>
                <a:ext cx="161" cy="361"/>
              </a:xfrm>
              <a:custGeom>
                <a:avLst/>
                <a:gdLst>
                  <a:gd name="T0" fmla="*/ 0 w 181"/>
                  <a:gd name="T1" fmla="*/ 22 h 361"/>
                  <a:gd name="T2" fmla="*/ 10 w 181"/>
                  <a:gd name="T3" fmla="*/ 0 h 361"/>
                  <a:gd name="T4" fmla="*/ 46 w 181"/>
                  <a:gd name="T5" fmla="*/ 0 h 361"/>
                  <a:gd name="T6" fmla="*/ 55 w 181"/>
                  <a:gd name="T7" fmla="*/ 22 h 361"/>
                  <a:gd name="T8" fmla="*/ 55 w 181"/>
                  <a:gd name="T9" fmla="*/ 44 h 361"/>
                  <a:gd name="T10" fmla="*/ 46 w 181"/>
                  <a:gd name="T11" fmla="*/ 67 h 361"/>
                  <a:gd name="T12" fmla="*/ 55 w 181"/>
                  <a:gd name="T13" fmla="*/ 90 h 361"/>
                  <a:gd name="T14" fmla="*/ 55 w 181"/>
                  <a:gd name="T15" fmla="*/ 337 h 361"/>
                  <a:gd name="T16" fmla="*/ 46 w 181"/>
                  <a:gd name="T17" fmla="*/ 360 h 361"/>
                  <a:gd name="T18" fmla="*/ 10 w 181"/>
                  <a:gd name="T19" fmla="*/ 360 h 361"/>
                  <a:gd name="T20" fmla="*/ 0 w 181"/>
                  <a:gd name="T21" fmla="*/ 337 h 361"/>
                  <a:gd name="T22" fmla="*/ 0 w 181"/>
                  <a:gd name="T23" fmla="*/ 90 h 361"/>
                  <a:gd name="T24" fmla="*/ 10 w 181"/>
                  <a:gd name="T25" fmla="*/ 67 h 361"/>
                  <a:gd name="T26" fmla="*/ 0 w 181"/>
                  <a:gd name="T27" fmla="*/ 44 h 361"/>
                  <a:gd name="T28" fmla="*/ 0 w 181"/>
                  <a:gd name="T29" fmla="*/ 22 h 361"/>
                  <a:gd name="T30" fmla="*/ 0 w 181"/>
                  <a:gd name="T31" fmla="*/ 22 h 3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1"/>
                  <a:gd name="T49" fmla="*/ 0 h 361"/>
                  <a:gd name="T50" fmla="*/ 181 w 181"/>
                  <a:gd name="T51" fmla="*/ 361 h 3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1" h="361">
                    <a:moveTo>
                      <a:pt x="0" y="22"/>
                    </a:moveTo>
                    <a:lnTo>
                      <a:pt x="30" y="0"/>
                    </a:lnTo>
                    <a:lnTo>
                      <a:pt x="150" y="0"/>
                    </a:lnTo>
                    <a:lnTo>
                      <a:pt x="180" y="22"/>
                    </a:lnTo>
                    <a:lnTo>
                      <a:pt x="180" y="44"/>
                    </a:lnTo>
                    <a:lnTo>
                      <a:pt x="150" y="67"/>
                    </a:lnTo>
                    <a:lnTo>
                      <a:pt x="180" y="90"/>
                    </a:lnTo>
                    <a:lnTo>
                      <a:pt x="180" y="337"/>
                    </a:lnTo>
                    <a:lnTo>
                      <a:pt x="150" y="360"/>
                    </a:lnTo>
                    <a:lnTo>
                      <a:pt x="30" y="360"/>
                    </a:lnTo>
                    <a:lnTo>
                      <a:pt x="0" y="337"/>
                    </a:lnTo>
                    <a:lnTo>
                      <a:pt x="0" y="90"/>
                    </a:lnTo>
                    <a:lnTo>
                      <a:pt x="30" y="67"/>
                    </a:lnTo>
                    <a:lnTo>
                      <a:pt x="0" y="44"/>
                    </a:lnTo>
                    <a:lnTo>
                      <a:pt x="0" y="2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2" name="Text Box 10"/>
              <p:cNvSpPr txBox="1">
                <a:spLocks noChangeArrowheads="1"/>
              </p:cNvSpPr>
              <p:nvPr/>
            </p:nvSpPr>
            <p:spPr bwMode="auto">
              <a:xfrm>
                <a:off x="461" y="3711"/>
                <a:ext cx="70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>
                  <a:lnSpc>
                    <a:spcPct val="85000"/>
                  </a:lnSpc>
                  <a:spcBef>
                    <a:spcPct val="30000"/>
                  </a:spcBef>
                </a:pPr>
                <a:r>
                  <a:rPr kumimoji="0" lang="en-GB" sz="1900" b="1">
                    <a:latin typeface="Candara" pitchFamily="34" charset="0"/>
                  </a:rPr>
                  <a:t>Male</a:t>
                </a:r>
                <a:endParaRPr kumimoji="0" lang="en-GB" sz="2400">
                  <a:latin typeface="Candara" pitchFamily="34" charset="0"/>
                </a:endParaRPr>
              </a:p>
            </p:txBody>
          </p:sp>
        </p:grpSp>
        <p:sp>
          <p:nvSpPr>
            <p:cNvPr id="12297" name="Rectangle 30"/>
            <p:cNvSpPr>
              <a:spLocks noChangeArrowheads="1"/>
            </p:cNvSpPr>
            <p:nvPr/>
          </p:nvSpPr>
          <p:spPr bwMode="auto">
            <a:xfrm flipV="1">
              <a:off x="4184" y="1050"/>
              <a:ext cx="160" cy="8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kumimoji="0" lang="en-GB" sz="2400">
                <a:latin typeface="Candar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229600" cy="12192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None/>
            </a:pPr>
            <a:r>
              <a:rPr lang="en-US" altLang="zh-CN" sz="2800" dirty="0" smtClean="0">
                <a:solidFill>
                  <a:schemeClr val="tx1"/>
                </a:solidFill>
              </a:rPr>
              <a:t>IBD regions: V</a:t>
            </a:r>
            <a:r>
              <a:rPr lang="en-US" altLang="zh-HK" sz="2800" dirty="0" smtClean="0">
                <a:solidFill>
                  <a:schemeClr val="tx1"/>
                </a:solidFill>
              </a:rPr>
              <a:t>ariants within shared genetic </a:t>
            </a:r>
            <a:r>
              <a:rPr lang="en-US" altLang="zh-CN" sz="2800" dirty="0" smtClean="0">
                <a:solidFill>
                  <a:schemeClr val="tx1"/>
                </a:solidFill>
              </a:rPr>
              <a:t>regions </a:t>
            </a:r>
            <a:r>
              <a:rPr lang="en-US" altLang="zh-HK" sz="2800" dirty="0" smtClean="0">
                <a:solidFill>
                  <a:schemeClr val="tx1"/>
                </a:solidFill>
              </a:rPr>
              <a:t>found </a:t>
            </a:r>
            <a:r>
              <a:rPr lang="en-US" altLang="zh-CN" sz="2800" dirty="0" smtClean="0">
                <a:solidFill>
                  <a:schemeClr val="tx1"/>
                </a:solidFill>
              </a:rPr>
              <a:t>among the affected family members </a:t>
            </a:r>
            <a:endParaRPr lang="zh-CN" alt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13315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489108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"/>
          <p:cNvSpPr txBox="1">
            <a:spLocks/>
          </p:cNvSpPr>
          <p:nvPr/>
        </p:nvSpPr>
        <p:spPr bwMode="auto">
          <a:xfrm>
            <a:off x="457200" y="4114800"/>
            <a:ext cx="822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2600" dirty="0">
                <a:latin typeface="+mn-lt"/>
                <a:ea typeface="+mn-ea"/>
              </a:rPr>
              <a:t>IBS regions: Long regions made up of </a:t>
            </a:r>
            <a:r>
              <a:rPr lang="en-US" altLang="zh-HK" sz="2600" dirty="0">
                <a:latin typeface="+mn-lt"/>
                <a:ea typeface="+mn-ea"/>
              </a:rPr>
              <a:t>consecutive </a:t>
            </a:r>
            <a:r>
              <a:rPr lang="en-US" altLang="zh-CN" sz="2600" dirty="0">
                <a:latin typeface="+mn-lt"/>
                <a:ea typeface="+mn-ea"/>
              </a:rPr>
              <a:t> </a:t>
            </a:r>
            <a:r>
              <a:rPr lang="en-US" altLang="zh-HK" sz="2600" dirty="0">
                <a:latin typeface="+mn-lt"/>
                <a:ea typeface="+mn-ea"/>
              </a:rPr>
              <a:t>variants with </a:t>
            </a:r>
            <a:r>
              <a:rPr lang="en-US" altLang="zh-HK" sz="2600" b="1" dirty="0">
                <a:latin typeface="+mn-lt"/>
                <a:ea typeface="+mn-ea"/>
              </a:rPr>
              <a:t>IBS ≥ 1 </a:t>
            </a:r>
            <a:r>
              <a:rPr lang="en-US" altLang="zh-CN" sz="2600" dirty="0">
                <a:latin typeface="+mn-lt"/>
                <a:ea typeface="+mn-ea"/>
              </a:rPr>
              <a:t>among the affected family members! (</a:t>
            </a:r>
            <a:r>
              <a:rPr lang="en-US" altLang="zh-CN" sz="2600" dirty="0">
                <a:solidFill>
                  <a:srgbClr val="FF0000"/>
                </a:solidFill>
                <a:latin typeface="+mn-lt"/>
                <a:ea typeface="+mn-ea"/>
              </a:rPr>
              <a:t>Necessary but not sufficient!!!</a:t>
            </a:r>
            <a:r>
              <a:rPr lang="en-US" altLang="zh-CN" sz="2600" dirty="0">
                <a:latin typeface="+mn-lt"/>
                <a:ea typeface="+mn-ea"/>
              </a:rPr>
              <a:t>)</a:t>
            </a:r>
            <a:br>
              <a:rPr lang="en-US" altLang="zh-CN" sz="2600" dirty="0">
                <a:latin typeface="+mn-lt"/>
                <a:ea typeface="+mn-ea"/>
              </a:rPr>
            </a:br>
            <a:endParaRPr lang="en-US" altLang="zh-CN" sz="2600" dirty="0">
              <a:latin typeface="+mn-lt"/>
              <a:ea typeface="+mn-ea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2600" dirty="0">
                <a:latin typeface="+mn-lt"/>
                <a:ea typeface="+mn-ea"/>
              </a:rPr>
              <a:t> Runs of </a:t>
            </a:r>
            <a:r>
              <a:rPr lang="en-US" altLang="zh-CN" sz="2600" dirty="0" err="1">
                <a:latin typeface="+mn-lt"/>
                <a:ea typeface="+mn-ea"/>
              </a:rPr>
              <a:t>homozygosity</a:t>
            </a:r>
            <a:r>
              <a:rPr lang="en-US" altLang="zh-CN" sz="2600" dirty="0">
                <a:latin typeface="+mn-lt"/>
                <a:ea typeface="+mn-ea"/>
              </a:rPr>
              <a:t>/loss of </a:t>
            </a:r>
            <a:r>
              <a:rPr lang="en-US" altLang="zh-CN" sz="2600" dirty="0" err="1">
                <a:latin typeface="+mn-lt"/>
                <a:ea typeface="+mn-ea"/>
              </a:rPr>
              <a:t>heterozygosity</a:t>
            </a:r>
            <a:r>
              <a:rPr lang="en-US" altLang="zh-CN" sz="2600" dirty="0">
                <a:latin typeface="+mn-lt"/>
                <a:ea typeface="+mn-ea"/>
              </a:rPr>
              <a:t> </a:t>
            </a:r>
            <a:r>
              <a:rPr lang="en-US" altLang="zh-CN" sz="2600" dirty="0"/>
              <a:t>( </a:t>
            </a:r>
            <a:r>
              <a:rPr lang="en-US" altLang="zh-HK" sz="2600" b="1" dirty="0" smtClean="0"/>
              <a:t>IBS =2</a:t>
            </a:r>
            <a:r>
              <a:rPr lang="en-US" altLang="zh-CN" sz="2600" dirty="0" smtClean="0"/>
              <a:t>)</a:t>
            </a:r>
            <a:r>
              <a:rPr lang="en-US" altLang="zh-HK" sz="2600" b="1" dirty="0" smtClean="0"/>
              <a:t> </a:t>
            </a:r>
            <a:endParaRPr lang="zh-CN" altLang="en-US" sz="2600" dirty="0">
              <a:latin typeface="+mn-lt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00575" y="3760400"/>
            <a:ext cx="35221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 MX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 al. </a:t>
            </a:r>
            <a:r>
              <a:rPr lang="en-US" altLang="zh-CN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Clin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Genet. 2013 Mar;83(3):269-73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28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220" name="Text Box 30"/>
          <p:cNvSpPr txBox="1">
            <a:spLocks noChangeArrowheads="1"/>
          </p:cNvSpPr>
          <p:nvPr/>
        </p:nvSpPr>
        <p:spPr bwMode="auto">
          <a:xfrm>
            <a:off x="715533" y="6096583"/>
            <a:ext cx="773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200" b="1" u="sng" dirty="0" smtClean="0"/>
              <a:t>Li MX</a:t>
            </a:r>
            <a:r>
              <a:rPr lang="en-US" altLang="zh-CN" sz="1200" dirty="0" smtClean="0"/>
              <a:t>, </a:t>
            </a:r>
            <a:r>
              <a:rPr lang="en-US" altLang="zh-CN" sz="1200" dirty="0" err="1" smtClean="0"/>
              <a:t>Gui</a:t>
            </a:r>
            <a:r>
              <a:rPr lang="en-US" altLang="zh-CN" sz="1200" dirty="0" smtClean="0"/>
              <a:t> HS, Kwan SH, </a:t>
            </a:r>
            <a:r>
              <a:rPr lang="en-US" altLang="zh-CN" sz="1200" dirty="0" err="1" smtClean="0"/>
              <a:t>Bao</a:t>
            </a:r>
            <a:r>
              <a:rPr lang="en-US" altLang="zh-CN" sz="1200" dirty="0" smtClean="0"/>
              <a:t> SY, Sham PC. A comprehensive framework for prioritizing variants in </a:t>
            </a:r>
            <a:r>
              <a:rPr lang="en-US" altLang="zh-CN" sz="1200" dirty="0" err="1" smtClean="0"/>
              <a:t>exome</a:t>
            </a:r>
            <a:r>
              <a:rPr lang="en-US" altLang="zh-CN" sz="1200" dirty="0" smtClean="0"/>
              <a:t> sequencing studies of </a:t>
            </a:r>
            <a:r>
              <a:rPr lang="en-US" altLang="zh-CN" sz="1200" dirty="0" err="1" smtClean="0"/>
              <a:t>Mendelian</a:t>
            </a:r>
            <a:r>
              <a:rPr lang="en-US" altLang="zh-CN" sz="1200" dirty="0" smtClean="0"/>
              <a:t> diseases. </a:t>
            </a:r>
            <a:r>
              <a:rPr lang="en-US" altLang="zh-CN" sz="1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 Research</a:t>
            </a:r>
            <a:r>
              <a:rPr lang="en-US" altLang="zh-CN" sz="1200" dirty="0" smtClean="0"/>
              <a:t>  (</a:t>
            </a:r>
            <a:r>
              <a:rPr lang="pt-BR" altLang="zh-CN" sz="1200" dirty="0"/>
              <a:t>Nucleic Acids Res. 2012 Apr 1;40(7):e53</a:t>
            </a:r>
            <a:r>
              <a:rPr lang="en-US" altLang="zh-CN" sz="1200" dirty="0" smtClean="0"/>
              <a:t>)</a:t>
            </a:r>
          </a:p>
        </p:txBody>
      </p:sp>
      <p:sp>
        <p:nvSpPr>
          <p:cNvPr id="14340" name="Rectangle 5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14341" name="Group 30"/>
          <p:cNvGrpSpPr>
            <a:grpSpLocks noChangeAspect="1"/>
          </p:cNvGrpSpPr>
          <p:nvPr/>
        </p:nvGrpSpPr>
        <p:grpSpPr bwMode="auto">
          <a:xfrm>
            <a:off x="2289175" y="1044575"/>
            <a:ext cx="4756150" cy="5035550"/>
            <a:chOff x="2618" y="248"/>
            <a:chExt cx="6974" cy="7385"/>
          </a:xfrm>
        </p:grpSpPr>
        <p:sp>
          <p:nvSpPr>
            <p:cNvPr id="14350" name="Rectangle 53"/>
            <p:cNvSpPr>
              <a:spLocks noChangeArrowheads="1"/>
            </p:cNvSpPr>
            <p:nvPr/>
          </p:nvSpPr>
          <p:spPr bwMode="auto">
            <a:xfrm>
              <a:off x="3941" y="1914"/>
              <a:ext cx="3872" cy="519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Exclude variants conflicting with disease inheritance patterns/modes</a:t>
              </a:r>
              <a:endParaRPr lang="en-US" altLang="zh-CN" sz="1000"/>
            </a:p>
          </p:txBody>
        </p:sp>
        <p:sp>
          <p:nvSpPr>
            <p:cNvPr id="14351" name="Rectangle 52"/>
            <p:cNvSpPr>
              <a:spLocks noChangeArrowheads="1"/>
            </p:cNvSpPr>
            <p:nvPr/>
          </p:nvSpPr>
          <p:spPr bwMode="auto">
            <a:xfrm>
              <a:off x="3934" y="3512"/>
              <a:ext cx="3871" cy="541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 dirty="0">
                  <a:latin typeface="Cambria" pitchFamily="18" charset="0"/>
                </a:rPr>
                <a:t>Exclude variants not </a:t>
              </a:r>
              <a:r>
                <a:rPr lang="en-US" altLang="zh-CN" sz="1000" dirty="0" smtClean="0">
                  <a:latin typeface="Cambria" pitchFamily="18" charset="0"/>
                </a:rPr>
                <a:t>altering proteins</a:t>
              </a:r>
              <a:endParaRPr lang="en-US" altLang="zh-CN" sz="1000" dirty="0"/>
            </a:p>
          </p:txBody>
        </p:sp>
        <p:sp>
          <p:nvSpPr>
            <p:cNvPr id="14352" name="Rectangle 51"/>
            <p:cNvSpPr>
              <a:spLocks noChangeArrowheads="1"/>
            </p:cNvSpPr>
            <p:nvPr/>
          </p:nvSpPr>
          <p:spPr bwMode="auto">
            <a:xfrm>
              <a:off x="3927" y="2696"/>
              <a:ext cx="3871" cy="532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Exclude common variants (e.g., MAF 0.001) in dbSNP, 1K Genome Project and other datasets</a:t>
              </a:r>
              <a:endParaRPr lang="en-US" altLang="zh-CN" sz="1000"/>
            </a:p>
          </p:txBody>
        </p:sp>
        <p:sp>
          <p:nvSpPr>
            <p:cNvPr id="14353" name="Rectangle 50"/>
            <p:cNvSpPr>
              <a:spLocks noChangeArrowheads="1"/>
            </p:cNvSpPr>
            <p:nvPr/>
          </p:nvSpPr>
          <p:spPr bwMode="auto">
            <a:xfrm>
              <a:off x="3950" y="4303"/>
              <a:ext cx="3871" cy="408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Exclude predicted non-disease variants </a:t>
              </a:r>
              <a:endParaRPr lang="en-US" altLang="zh-CN" sz="1000"/>
            </a:p>
          </p:txBody>
        </p:sp>
        <p:sp>
          <p:nvSpPr>
            <p:cNvPr id="14354" name="AutoShape 49"/>
            <p:cNvSpPr>
              <a:spLocks noChangeArrowheads="1"/>
            </p:cNvSpPr>
            <p:nvPr/>
          </p:nvSpPr>
          <p:spPr bwMode="auto">
            <a:xfrm>
              <a:off x="5713" y="916"/>
              <a:ext cx="298" cy="1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14355" name="AutoShape 48"/>
            <p:cNvSpPr>
              <a:spLocks noChangeArrowheads="1"/>
            </p:cNvSpPr>
            <p:nvPr/>
          </p:nvSpPr>
          <p:spPr bwMode="auto">
            <a:xfrm>
              <a:off x="5718" y="1684"/>
              <a:ext cx="299" cy="1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14356" name="AutoShape 47"/>
            <p:cNvSpPr>
              <a:spLocks noChangeArrowheads="1"/>
            </p:cNvSpPr>
            <p:nvPr/>
          </p:nvSpPr>
          <p:spPr bwMode="auto">
            <a:xfrm>
              <a:off x="5717" y="2470"/>
              <a:ext cx="299" cy="19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14357" name="AutoShape 46"/>
            <p:cNvSpPr>
              <a:spLocks noChangeArrowheads="1"/>
            </p:cNvSpPr>
            <p:nvPr/>
          </p:nvSpPr>
          <p:spPr bwMode="auto">
            <a:xfrm>
              <a:off x="5721" y="3284"/>
              <a:ext cx="299" cy="1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14358" name="AutoShape 45"/>
            <p:cNvSpPr>
              <a:spLocks noChangeArrowheads="1"/>
            </p:cNvSpPr>
            <p:nvPr/>
          </p:nvSpPr>
          <p:spPr bwMode="auto">
            <a:xfrm>
              <a:off x="5726" y="4029"/>
              <a:ext cx="299" cy="1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14359" name="AutoShape 44"/>
            <p:cNvSpPr>
              <a:spLocks noChangeArrowheads="1"/>
            </p:cNvSpPr>
            <p:nvPr/>
          </p:nvSpPr>
          <p:spPr bwMode="auto">
            <a:xfrm>
              <a:off x="5775" y="4781"/>
              <a:ext cx="299" cy="19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14360" name="AutoShape 43"/>
            <p:cNvSpPr>
              <a:spLocks noChangeArrowheads="1"/>
            </p:cNvSpPr>
            <p:nvPr/>
          </p:nvSpPr>
          <p:spPr bwMode="auto">
            <a:xfrm>
              <a:off x="3827" y="248"/>
              <a:ext cx="4015" cy="636"/>
            </a:xfrm>
            <a:prstGeom prst="flowChartAlternateProcess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2296" tIns="41148" rIns="82296" bIns="41148"/>
            <a:lstStyle/>
            <a:p>
              <a:pPr algn="ctr" eaLnBrk="0" hangingPunct="0"/>
              <a:r>
                <a:rPr lang="en-US" altLang="zh-TW" sz="1000">
                  <a:latin typeface="Cambria" pitchFamily="18" charset="0"/>
                </a:rPr>
                <a:t>Variants and/or genotypes called from</a:t>
              </a:r>
              <a:r>
                <a:rPr lang="en-US" altLang="zh-CN" sz="1000">
                  <a:latin typeface="Cambria" pitchFamily="18" charset="0"/>
                </a:rPr>
                <a:t> </a:t>
              </a:r>
              <a:r>
                <a:rPr lang="en-US" altLang="zh-TW" sz="1000">
                  <a:latin typeface="Cambria" pitchFamily="18" charset="0"/>
                </a:rPr>
                <a:t>sequencing data in variants formats</a:t>
              </a:r>
              <a:endParaRPr lang="en-US" altLang="zh-TW" sz="1000"/>
            </a:p>
          </p:txBody>
        </p:sp>
        <p:sp>
          <p:nvSpPr>
            <p:cNvPr id="14361" name="Rectangle 42"/>
            <p:cNvSpPr>
              <a:spLocks noChangeArrowheads="1"/>
            </p:cNvSpPr>
            <p:nvPr/>
          </p:nvSpPr>
          <p:spPr bwMode="auto">
            <a:xfrm>
              <a:off x="3926" y="1152"/>
              <a:ext cx="3871" cy="533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Exclude variants outside identity by descent (IBD) regions </a:t>
              </a:r>
              <a:endParaRPr lang="en-US" altLang="zh-CN" sz="1000"/>
            </a:p>
          </p:txBody>
        </p:sp>
        <p:sp>
          <p:nvSpPr>
            <p:cNvPr id="14362" name="Rectangle 41"/>
            <p:cNvSpPr>
              <a:spLocks noChangeArrowheads="1"/>
            </p:cNvSpPr>
            <p:nvPr/>
          </p:nvSpPr>
          <p:spPr bwMode="auto">
            <a:xfrm>
              <a:off x="2629" y="5532"/>
              <a:ext cx="2267" cy="1021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Explore variants whose genes have physical protein-protein interaction with candidate genes </a:t>
              </a:r>
              <a:endParaRPr lang="en-US" altLang="zh-CN" sz="1000"/>
            </a:p>
          </p:txBody>
        </p:sp>
        <p:sp>
          <p:nvSpPr>
            <p:cNvPr id="14363" name="Rectangle 40"/>
            <p:cNvSpPr>
              <a:spLocks noChangeArrowheads="1"/>
            </p:cNvSpPr>
            <p:nvPr/>
          </p:nvSpPr>
          <p:spPr bwMode="auto">
            <a:xfrm>
              <a:off x="7066" y="5543"/>
              <a:ext cx="2202" cy="1020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Explore available literature in NCBI PubMed about genes/ideogram and interested diseases</a:t>
              </a:r>
              <a:endParaRPr lang="en-US" altLang="zh-CN" sz="1000"/>
            </a:p>
          </p:txBody>
        </p:sp>
        <p:sp>
          <p:nvSpPr>
            <p:cNvPr id="14364" name="AutoShape 39"/>
            <p:cNvSpPr>
              <a:spLocks noChangeArrowheads="1"/>
            </p:cNvSpPr>
            <p:nvPr/>
          </p:nvSpPr>
          <p:spPr bwMode="auto">
            <a:xfrm>
              <a:off x="3989" y="7039"/>
              <a:ext cx="3871" cy="594"/>
            </a:xfrm>
            <a:prstGeom prst="flowChartAlternateProcess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2296" tIns="41148" rIns="82296" bIns="41148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Prioritized and annotated variants in an Excel or text file</a:t>
              </a:r>
              <a:endParaRPr lang="en-US" altLang="zh-CN" sz="1000"/>
            </a:p>
          </p:txBody>
        </p:sp>
        <p:sp>
          <p:nvSpPr>
            <p:cNvPr id="14365" name="Rectangle 38"/>
            <p:cNvSpPr>
              <a:spLocks noChangeArrowheads="1"/>
            </p:cNvSpPr>
            <p:nvPr/>
          </p:nvSpPr>
          <p:spPr bwMode="auto">
            <a:xfrm>
              <a:off x="4961" y="5532"/>
              <a:ext cx="2040" cy="1021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Explore variants whose genes share the same biological pathways with candidate genes </a:t>
              </a:r>
              <a:endParaRPr lang="en-US" altLang="zh-CN" sz="1000"/>
            </a:p>
          </p:txBody>
        </p:sp>
        <p:sp>
          <p:nvSpPr>
            <p:cNvPr id="14366" name="AutoShape 37"/>
            <p:cNvSpPr>
              <a:spLocks/>
            </p:cNvSpPr>
            <p:nvPr/>
          </p:nvSpPr>
          <p:spPr bwMode="auto">
            <a:xfrm>
              <a:off x="7955" y="1092"/>
              <a:ext cx="162" cy="1458"/>
            </a:xfrm>
            <a:prstGeom prst="rightBrace">
              <a:avLst>
                <a:gd name="adj1" fmla="val 750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000"/>
            </a:p>
          </p:txBody>
        </p:sp>
        <p:sp>
          <p:nvSpPr>
            <p:cNvPr id="9245" name="Text Box 36"/>
            <p:cNvSpPr txBox="1">
              <a:spLocks noChangeArrowheads="1"/>
            </p:cNvSpPr>
            <p:nvPr/>
          </p:nvSpPr>
          <p:spPr bwMode="auto">
            <a:xfrm>
              <a:off x="8049" y="1577"/>
              <a:ext cx="1457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defRPr/>
              </a:pPr>
              <a:r>
                <a:rPr lang="en-US" altLang="zh-CN" sz="1200" b="1" smtClean="0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Genetic level</a:t>
              </a:r>
              <a:endParaRPr lang="en-US" altLang="zh-CN" sz="12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368" name="AutoShape 35"/>
            <p:cNvSpPr>
              <a:spLocks/>
            </p:cNvSpPr>
            <p:nvPr/>
          </p:nvSpPr>
          <p:spPr bwMode="auto">
            <a:xfrm>
              <a:off x="7936" y="2671"/>
              <a:ext cx="300" cy="1948"/>
            </a:xfrm>
            <a:prstGeom prst="rightBrace">
              <a:avLst>
                <a:gd name="adj1" fmla="val 54111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000"/>
            </a:p>
          </p:txBody>
        </p:sp>
        <p:sp>
          <p:nvSpPr>
            <p:cNvPr id="9247" name="Text Box 34"/>
            <p:cNvSpPr txBox="1">
              <a:spLocks noChangeArrowheads="1"/>
            </p:cNvSpPr>
            <p:nvPr/>
          </p:nvSpPr>
          <p:spPr bwMode="auto">
            <a:xfrm>
              <a:off x="8135" y="3396"/>
              <a:ext cx="1457" cy="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defRPr/>
              </a:pPr>
              <a:r>
                <a:rPr lang="en-US" altLang="zh-CN" sz="1200" b="1" smtClean="0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Variant-Gene level</a:t>
              </a:r>
              <a:endParaRPr lang="en-US" altLang="zh-CN" sz="12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248" name="Text Box 33"/>
            <p:cNvSpPr txBox="1">
              <a:spLocks noChangeArrowheads="1"/>
            </p:cNvSpPr>
            <p:nvPr/>
          </p:nvSpPr>
          <p:spPr bwMode="auto">
            <a:xfrm>
              <a:off x="4769" y="5133"/>
              <a:ext cx="2430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CN" sz="1000" b="1" smtClean="0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Knowledge level</a:t>
              </a:r>
              <a:endParaRPr lang="en-US" altLang="zh-CN" sz="10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371" name="AutoShape 32"/>
            <p:cNvSpPr>
              <a:spLocks/>
            </p:cNvSpPr>
            <p:nvPr/>
          </p:nvSpPr>
          <p:spPr bwMode="auto">
            <a:xfrm rot="5400000">
              <a:off x="5771" y="1832"/>
              <a:ext cx="324" cy="6630"/>
            </a:xfrm>
            <a:prstGeom prst="leftBrace">
              <a:avLst>
                <a:gd name="adj1" fmla="val 17052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000"/>
            </a:p>
          </p:txBody>
        </p:sp>
        <p:sp>
          <p:nvSpPr>
            <p:cNvPr id="14372" name="AutoShape 31"/>
            <p:cNvSpPr>
              <a:spLocks/>
            </p:cNvSpPr>
            <p:nvPr/>
          </p:nvSpPr>
          <p:spPr bwMode="auto">
            <a:xfrm rot="-5400000">
              <a:off x="5771" y="3497"/>
              <a:ext cx="324" cy="6630"/>
            </a:xfrm>
            <a:prstGeom prst="leftBrace">
              <a:avLst>
                <a:gd name="adj1" fmla="val 17052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000"/>
            </a:p>
          </p:txBody>
        </p:sp>
      </p:grpSp>
      <p:sp>
        <p:nvSpPr>
          <p:cNvPr id="14342" name="TextBox 27"/>
          <p:cNvSpPr txBox="1">
            <a:spLocks noChangeArrowheads="1"/>
          </p:cNvSpPr>
          <p:nvPr/>
        </p:nvSpPr>
        <p:spPr bwMode="auto">
          <a:xfrm>
            <a:off x="152400" y="35814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CN">
                <a:latin typeface="Gabriola" pitchFamily="82" charset="0"/>
              </a:rPr>
              <a:t>Known disease genes</a:t>
            </a:r>
          </a:p>
        </p:txBody>
      </p:sp>
      <p:cxnSp>
        <p:nvCxnSpPr>
          <p:cNvPr id="14343" name="Straight Arrow Connector 29"/>
          <p:cNvCxnSpPr>
            <a:cxnSpLocks noChangeShapeType="1"/>
            <a:stCxn id="14342" idx="2"/>
          </p:cNvCxnSpPr>
          <p:nvPr/>
        </p:nvCxnSpPr>
        <p:spPr bwMode="auto">
          <a:xfrm>
            <a:off x="1409700" y="3948113"/>
            <a:ext cx="3321050" cy="6842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Straight Arrow Connector 7167"/>
          <p:cNvCxnSpPr>
            <a:cxnSpLocks noChangeShapeType="1"/>
            <a:stCxn id="14342" idx="2"/>
            <a:endCxn id="14362" idx="0"/>
          </p:cNvCxnSpPr>
          <p:nvPr/>
        </p:nvCxnSpPr>
        <p:spPr bwMode="auto">
          <a:xfrm>
            <a:off x="1409700" y="3948113"/>
            <a:ext cx="1660525" cy="7000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5" name="TextBox 60"/>
          <p:cNvSpPr txBox="1">
            <a:spLocks noChangeArrowheads="1"/>
          </p:cNvSpPr>
          <p:nvPr/>
        </p:nvSpPr>
        <p:spPr bwMode="auto">
          <a:xfrm>
            <a:off x="7086600" y="37338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CN">
                <a:latin typeface="Gabriola" pitchFamily="82" charset="0"/>
              </a:rPr>
              <a:t>Disease names</a:t>
            </a:r>
          </a:p>
        </p:txBody>
      </p:sp>
      <p:cxnSp>
        <p:nvCxnSpPr>
          <p:cNvPr id="14346" name="Straight Arrow Connector 61"/>
          <p:cNvCxnSpPr>
            <a:cxnSpLocks noChangeShapeType="1"/>
            <a:stCxn id="14345" idx="2"/>
            <a:endCxn id="14363" idx="0"/>
          </p:cNvCxnSpPr>
          <p:nvPr/>
        </p:nvCxnSpPr>
        <p:spPr bwMode="auto">
          <a:xfrm flipH="1">
            <a:off x="6073775" y="4100513"/>
            <a:ext cx="1965325" cy="5540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7" name="AutoShape 35"/>
          <p:cNvSpPr>
            <a:spLocks noChangeArrowheads="1"/>
          </p:cNvSpPr>
          <p:nvPr/>
        </p:nvSpPr>
        <p:spPr bwMode="auto">
          <a:xfrm rot="-5400000">
            <a:off x="2709862" y="2557463"/>
            <a:ext cx="295275" cy="685800"/>
          </a:xfrm>
          <a:prstGeom prst="downArrow">
            <a:avLst>
              <a:gd name="adj1" fmla="val 50000"/>
              <a:gd name="adj2" fmla="val 5806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AutoShape 36"/>
          <p:cNvSpPr>
            <a:spLocks noChangeArrowheads="1"/>
          </p:cNvSpPr>
          <p:nvPr/>
        </p:nvSpPr>
        <p:spPr bwMode="auto">
          <a:xfrm rot="-5400000">
            <a:off x="2709862" y="3090863"/>
            <a:ext cx="295275" cy="685800"/>
          </a:xfrm>
          <a:prstGeom prst="downArrow">
            <a:avLst>
              <a:gd name="adj1" fmla="val 50000"/>
              <a:gd name="adj2" fmla="val 5806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457200" y="575808"/>
            <a:ext cx="8229600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400" b="1" smtClean="0"/>
              <a:t>A multilayer automated filtration and prioritization framework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195277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oinformatics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9466</TotalTime>
  <Words>3282</Words>
  <Application>Microsoft Office PowerPoint</Application>
  <PresentationFormat>全屏显示(4:3)</PresentationFormat>
  <Paragraphs>637</Paragraphs>
  <Slides>37</Slides>
  <Notes>18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9" baseType="lpstr">
      <vt:lpstr>Bioinformatics</vt:lpstr>
      <vt:lpstr>方程式</vt:lpstr>
      <vt:lpstr>Annotation, filtration, and prioritization of exome sequence variants for genetic mapping of human disease</vt:lpstr>
      <vt:lpstr>PowerPoint 演示文稿</vt:lpstr>
      <vt:lpstr>Challenges</vt:lpstr>
      <vt:lpstr>Available tools for downstream analysis</vt:lpstr>
      <vt:lpstr>Issues</vt:lpstr>
      <vt:lpstr>A multilayer automated filtration and prioritization framework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Deleteriousness scores</vt:lpstr>
      <vt:lpstr>Tools to predict deleterious mutations</vt:lpstr>
      <vt:lpstr>Spearman's rank correlation matrix for the scores from the five individual algorithms </vt:lpstr>
      <vt:lpstr>Questions</vt:lpstr>
      <vt:lpstr>Benchmark datasets</vt:lpstr>
      <vt:lpstr>Logit model for combining individual prediction tools</vt:lpstr>
      <vt:lpstr>Distinguishing pathogenic nsSNVs from other rare nsSNVs</vt:lpstr>
      <vt:lpstr>Distinguishing pathogenic nsSNVs from common nsSNVs</vt:lpstr>
      <vt:lpstr>Reduced prediction models</vt:lpstr>
      <vt:lpstr>Total load of pathogenic derived alleles in 8 HapMap subjects </vt:lpstr>
      <vt:lpstr>Number of homozygous pathogenic variants in the children of various relationships, </vt:lpstr>
      <vt:lpstr>Unbiased estimate of (posterior) probability</vt:lpstr>
      <vt:lpstr>Relationship between prior and posterior probabilities of a rare nsSNV being pathogenic</vt:lpstr>
      <vt:lpstr>Numbers and proportion of nsSNVs removed by hard-filtering and functional prediction </vt:lpstr>
      <vt:lpstr>PowerPoint 演示文稿</vt:lpstr>
      <vt:lpstr>PowerPoint 演示文稿</vt:lpstr>
      <vt:lpstr>PowerPoint 演示文稿</vt:lpstr>
      <vt:lpstr>PowerPoint 演示文稿</vt:lpstr>
      <vt:lpstr>Testing of the framework for rare Mendelian diseases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Internal applications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Choi Shing Wan</dc:creator>
  <cp:lastModifiedBy>MXLi</cp:lastModifiedBy>
  <cp:revision>319</cp:revision>
  <dcterms:created xsi:type="dcterms:W3CDTF">2012-08-10T06:49:55Z</dcterms:created>
  <dcterms:modified xsi:type="dcterms:W3CDTF">2013-03-07T14:48:14Z</dcterms:modified>
</cp:coreProperties>
</file>