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27" r:id="rId2"/>
    <p:sldId id="455" r:id="rId3"/>
    <p:sldId id="456" r:id="rId4"/>
    <p:sldId id="457" r:id="rId5"/>
    <p:sldId id="419" r:id="rId6"/>
    <p:sldId id="420" r:id="rId7"/>
    <p:sldId id="418" r:id="rId8"/>
    <p:sldId id="421" r:id="rId9"/>
    <p:sldId id="423" r:id="rId10"/>
    <p:sldId id="422" r:id="rId11"/>
    <p:sldId id="424" r:id="rId12"/>
    <p:sldId id="405" r:id="rId13"/>
    <p:sldId id="425" r:id="rId14"/>
    <p:sldId id="426" r:id="rId15"/>
    <p:sldId id="406" r:id="rId16"/>
    <p:sldId id="428" r:id="rId17"/>
    <p:sldId id="429" r:id="rId18"/>
    <p:sldId id="430" r:id="rId19"/>
    <p:sldId id="432" r:id="rId20"/>
    <p:sldId id="477" r:id="rId21"/>
    <p:sldId id="433" r:id="rId22"/>
    <p:sldId id="434" r:id="rId23"/>
    <p:sldId id="409" r:id="rId24"/>
    <p:sldId id="435" r:id="rId25"/>
    <p:sldId id="451" r:id="rId26"/>
    <p:sldId id="458" r:id="rId27"/>
    <p:sldId id="467" r:id="rId28"/>
    <p:sldId id="468" r:id="rId29"/>
    <p:sldId id="469" r:id="rId30"/>
    <p:sldId id="470" r:id="rId31"/>
    <p:sldId id="471" r:id="rId32"/>
    <p:sldId id="476" r:id="rId33"/>
    <p:sldId id="474" r:id="rId34"/>
    <p:sldId id="475" r:id="rId35"/>
    <p:sldId id="459" r:id="rId36"/>
    <p:sldId id="462" r:id="rId37"/>
    <p:sldId id="460" r:id="rId38"/>
    <p:sldId id="461" r:id="rId39"/>
    <p:sldId id="463" r:id="rId40"/>
    <p:sldId id="464" r:id="rId41"/>
    <p:sldId id="465" r:id="rId42"/>
    <p:sldId id="4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2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5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Examples: HDL?; DRINKING</a:t>
            </a:r>
            <a:r>
              <a:rPr lang="en-GB" baseline="0" dirty="0" smtClean="0"/>
              <a:t> DURING PREGNANCY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7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9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10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11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13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14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D8B37F-9F0C-4B96-A0A7-4D664D89A3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Randomization: Genes as Instrumental Variables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Evans</a:t>
            </a:r>
            <a:endParaRPr lang="en-GB" dirty="0"/>
          </a:p>
        </p:txBody>
      </p:sp>
      <p:pic>
        <p:nvPicPr>
          <p:cNvPr id="4" name="Picture 3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26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  <p:pic>
        <p:nvPicPr>
          <p:cNvPr id="19" name="Picture 4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/>
              <a:t>An Alternative to RCTs: </a:t>
            </a:r>
            <a:r>
              <a:rPr lang="en-US" sz="3600" b="1" dirty="0" err="1" smtClean="0"/>
              <a:t>Mendelian</a:t>
            </a:r>
            <a:r>
              <a:rPr lang="en-US" sz="3600" b="1" dirty="0" smtClean="0"/>
              <a:t> </a:t>
            </a:r>
            <a:r>
              <a:rPr lang="en-US" sz="3600" b="1" dirty="0"/>
              <a:t>randomization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600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733800" y="1640989"/>
            <a:ext cx="5394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In genetic association studies the laws </a:t>
            </a:r>
          </a:p>
          <a:p>
            <a:r>
              <a:rPr lang="en-GB" dirty="0"/>
              <a:t>of </a:t>
            </a:r>
            <a:r>
              <a:rPr lang="en-GB" dirty="0" err="1"/>
              <a:t>Mendelian</a:t>
            </a:r>
            <a:r>
              <a:rPr lang="en-GB" dirty="0"/>
              <a:t> genetics imply that </a:t>
            </a:r>
          </a:p>
          <a:p>
            <a:r>
              <a:rPr lang="en-GB" dirty="0"/>
              <a:t>comparison of groups of individuals </a:t>
            </a:r>
          </a:p>
          <a:p>
            <a:r>
              <a:rPr lang="en-GB" dirty="0"/>
              <a:t>defined by genotype should only differ </a:t>
            </a:r>
          </a:p>
          <a:p>
            <a:r>
              <a:rPr lang="en-GB" dirty="0"/>
              <a:t>with respect to the locus under study </a:t>
            </a:r>
          </a:p>
          <a:p>
            <a:r>
              <a:rPr lang="en-GB" dirty="0"/>
              <a:t>(and closely related loci in linkage </a:t>
            </a:r>
          </a:p>
          <a:p>
            <a:r>
              <a:rPr lang="en-GB" dirty="0"/>
              <a:t>disequilibrium with the locus under study)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Genotypes can proxy for some modifiable </a:t>
            </a:r>
          </a:p>
          <a:p>
            <a:r>
              <a:rPr lang="en-GB" dirty="0"/>
              <a:t>risk factors, and there should </a:t>
            </a:r>
          </a:p>
          <a:p>
            <a:r>
              <a:rPr lang="en-GB" dirty="0"/>
              <a:t>be no confounding of genotype by </a:t>
            </a:r>
          </a:p>
          <a:p>
            <a:r>
              <a:rPr lang="en-GB" dirty="0"/>
              <a:t>behavioural, socioeconomic or </a:t>
            </a:r>
          </a:p>
          <a:p>
            <a:r>
              <a:rPr lang="en-GB" dirty="0"/>
              <a:t>physiological factors (excepting those </a:t>
            </a:r>
          </a:p>
          <a:p>
            <a:r>
              <a:rPr lang="en-GB" dirty="0"/>
              <a:t>influenced by alleles at closely proximate </a:t>
            </a:r>
          </a:p>
          <a:p>
            <a:r>
              <a:rPr lang="en-GB" dirty="0"/>
              <a:t>loci or due to population stratification)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/>
              <a:t>Mendelian randomisation 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MENDELIAN RANDOMISATION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 SEGREGATION 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1775"/>
            <a:ext cx="8610600" cy="641350"/>
          </a:xfrm>
        </p:spPr>
        <p:txBody>
          <a:bodyPr>
            <a:noAutofit/>
          </a:bodyPr>
          <a:lstStyle/>
          <a:p>
            <a:pPr eaLnBrk="1" hangingPunct="1"/>
            <a:r>
              <a:rPr lang="en-GB" sz="2200" dirty="0" smtClean="0">
                <a:latin typeface="Verdana" charset="0"/>
                <a:ea typeface="Verdana" charset="0"/>
                <a:cs typeface="Verdana" charset="0"/>
              </a:rPr>
              <a:t>Assumptions of Mendelian randomisation analysis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04800" y="3678238"/>
            <a:ext cx="8610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associated with X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U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Y given U and X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6663" y="873125"/>
            <a:ext cx="3459162" cy="2325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1888" y="2586038"/>
            <a:ext cx="2644775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3963988"/>
            <a:ext cx="5162550" cy="1668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6328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Verdana" charset="0"/>
              </a:rPr>
              <a:t>Examples – </a:t>
            </a:r>
            <a:r>
              <a:rPr lang="en-US" sz="2200" i="1" dirty="0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dirty="0">
                <a:latin typeface="Verdana" charset="0"/>
              </a:rPr>
              <a:t>instruments for adiposity</a:t>
            </a:r>
          </a:p>
          <a:p>
            <a:endParaRPr lang="en-US" dirty="0">
              <a:latin typeface="Verdan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87463" y="32051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pic>
        <p:nvPicPr>
          <p:cNvPr id="17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CRP/BMI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2982913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103" y="2324100"/>
          <a:ext cx="8267697" cy="27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97"/>
                <a:gridCol w="2324100"/>
                <a:gridCol w="2413000"/>
                <a:gridCol w="224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 (BMI adjusted)</a:t>
                      </a:r>
                      <a:endParaRPr lang="en-US" dirty="0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0.038 (0.033, 0.043)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 (0.013,0.064)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</a:t>
                      </a:r>
                      <a:r>
                        <a:rPr lang="en-US" baseline="0" dirty="0" smtClean="0"/>
                        <a:t> (-0.027, 0.018)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0.018 (0.014, 0.021)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 (0.001,</a:t>
                      </a:r>
                      <a:r>
                        <a:rPr lang="en-US" baseline="0" dirty="0" smtClean="0"/>
                        <a:t> 0.048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 (-0.017, 0.029)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r>
                        <a:rPr lang="en-US" baseline="0" dirty="0" smtClean="0"/>
                        <a:t>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-0.026</a:t>
                      </a:r>
                      <a:r>
                        <a:rPr lang="en-US" baseline="0" dirty="0" smtClean="0"/>
                        <a:t> (-0.029, -0.023)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-0.032 (-0.057, -0.008)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-0.004 (-0.027, 0.019)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4500" y="5283200"/>
            <a:ext cx="494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N~12,000 samples of European ancestry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27" y="249247"/>
            <a:ext cx="8622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Do intermediate metabolic traits differ as one would expect </a:t>
            </a:r>
          </a:p>
          <a:p>
            <a:r>
              <a:rPr lang="en-US" sz="2200" dirty="0" smtClean="0">
                <a:latin typeface="Verdana"/>
                <a:cs typeface="Verdana"/>
              </a:rPr>
              <a:t>given a </a:t>
            </a:r>
            <a:r>
              <a:rPr lang="en-US" sz="2200" i="1" dirty="0" smtClean="0">
                <a:latin typeface="Verdana"/>
                <a:cs typeface="Verdana"/>
              </a:rPr>
              <a:t>FTO</a:t>
            </a:r>
            <a:r>
              <a:rPr lang="en-US" sz="2200" dirty="0" smtClean="0">
                <a:latin typeface="Verdana"/>
                <a:cs typeface="Verdana"/>
              </a:rPr>
              <a:t>-BMI effect?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27" y="1206500"/>
            <a:ext cx="917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Given the per allele </a:t>
            </a:r>
            <a:r>
              <a:rPr lang="en-US" i="1" dirty="0" smtClean="0">
                <a:latin typeface="Verdana"/>
                <a:cs typeface="Verdana"/>
              </a:rPr>
              <a:t>FTO</a:t>
            </a:r>
            <a:r>
              <a:rPr lang="en-US" dirty="0" smtClean="0">
                <a:latin typeface="Verdana"/>
                <a:cs typeface="Verdana"/>
              </a:rPr>
              <a:t> effect of ~0.1SD and known observational </a:t>
            </a:r>
          </a:p>
          <a:p>
            <a:r>
              <a:rPr lang="en-US" dirty="0" smtClean="0">
                <a:latin typeface="Verdana"/>
                <a:cs typeface="Verdana"/>
              </a:rPr>
              <a:t>Estimates one can derive an expected, per allele, effect on </a:t>
            </a:r>
            <a:r>
              <a:rPr lang="en-US" dirty="0" smtClean="0">
                <a:latin typeface="Verdana"/>
                <a:cs typeface="Verdana"/>
              </a:rPr>
              <a:t>metabolic traits</a:t>
            </a:r>
            <a:r>
              <a:rPr lang="en-US" dirty="0" smtClean="0">
                <a:latin typeface="Verdana"/>
                <a:cs typeface="Verdana"/>
              </a:rPr>
              <a:t>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5900" y="2005231"/>
            <a:ext cx="2311400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52313" y="1852831"/>
            <a:ext cx="2562897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</a:t>
            </a:r>
            <a:endParaRPr lang="en-GB" sz="2800" b="1" dirty="0" smtClean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3756660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6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GWA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 you have a new GWAS hit for a disease… so what!?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err="1" smtClean="0"/>
              <a:t>Mendelian</a:t>
            </a:r>
            <a:r>
              <a:rPr lang="en-GB" dirty="0" smtClean="0"/>
              <a:t> Randomization is a method of using genetics to inform us about associations in traditional observational epidemiology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CRP and BMI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  <a:endParaRPr lang="en-GB" sz="3300" dirty="0" smtClean="0"/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new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354560"/>
            <a:ext cx="6200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75013" y="4179888"/>
            <a:ext cx="4540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“Bi-directional </a:t>
            </a:r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Randomization”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8655" y="4424233"/>
            <a:ext cx="19061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5050" y="4509120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???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R</a:t>
            </a:r>
            <a:r>
              <a:rPr lang="en-US" sz="3200" dirty="0" err="1" smtClean="0">
                <a:solidFill>
                  <a:schemeClr val="tx2"/>
                </a:solidFill>
                <a:latin typeface="Verdana" charset="0"/>
              </a:rPr>
              <a:t>andomisation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1-  </a:t>
            </a:r>
            <a:r>
              <a:rPr lang="en-US" dirty="0" err="1" smtClean="0">
                <a:latin typeface="Verdana" charset="0"/>
              </a:rPr>
              <a:t>Pleiotropy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2-  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3-  </a:t>
            </a:r>
            <a:r>
              <a:rPr lang="en-US" dirty="0" err="1" smtClean="0">
                <a:latin typeface="Verdana" charset="0"/>
              </a:rPr>
              <a:t>Canalisation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Power (also “weak instrument bias”)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5-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317973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056" y="5436061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92068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Informative Interactions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238125"/>
            <a:ext cx="12192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538163"/>
            <a:ext cx="6467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5" r:id="rId3" imgW="8230313" imgH="5505165" progId="Excel.Sheet.8">
                  <p:embed/>
                </p:oleObj>
              </mc:Choice>
              <mc:Fallback>
                <p:oleObj r:id="rId3" imgW="8230313" imgH="55051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20713"/>
                        <a:ext cx="8229600" cy="550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644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RCTs are the Gold Standard in Inferring Causality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3"/>
          <p:cNvGraphicFramePr>
            <a:graphicFrameLocks/>
          </p:cNvGraphicFramePr>
          <p:nvPr/>
        </p:nvGraphicFramePr>
        <p:xfrm>
          <a:off x="611188" y="836613"/>
          <a:ext cx="7705725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9" r:id="rId3" imgW="7706012" imgH="5316173" progId="Excel.Sheet.8">
                  <p:embed/>
                </p:oleObj>
              </mc:Choice>
              <mc:Fallback>
                <p:oleObj r:id="rId3" imgW="7706012" imgH="531617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705725" cy="531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851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r:id="rId3" imgW="8230313" imgH="5291787" progId="Excel.Sheet.8">
                  <p:embed/>
                </p:oleObj>
              </mc:Choice>
              <mc:Fallback>
                <p:oleObj r:id="rId3" imgW="8230313" imgH="529178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6613"/>
                        <a:ext cx="8229600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6013" y="6248400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948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130945" cy="46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208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Alcohol </a:t>
            </a:r>
            <a:r>
              <a:rPr lang="en-GB" dirty="0" err="1" smtClean="0"/>
              <a:t>dehydrogenase</a:t>
            </a:r>
            <a:r>
              <a:rPr lang="en-GB" dirty="0" smtClean="0"/>
              <a:t> (ADH) risk allele score in offspring and offspring IQ, stratified by maternal alcohol intake during pregnancy</a:t>
            </a:r>
            <a:endParaRPr lang="en-GB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90575" y="836712"/>
          <a:ext cx="75628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Chart" r:id="rId3" imgW="7543800" imgH="4829175" progId="MSGraph.Chart.8">
                  <p:embed/>
                </p:oleObj>
              </mc:Choice>
              <mc:Fallback>
                <p:oleObj name="Chart" r:id="rId3" imgW="7543800" imgH="48291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836712"/>
                        <a:ext cx="756285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57332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 value for interaction of risk allele score and drinking during pregnancy equals 0.009</a:t>
            </a:r>
          </a:p>
          <a:p>
            <a:endParaRPr lang="en-GB" dirty="0" smtClean="0"/>
          </a:p>
          <a:p>
            <a:r>
              <a:rPr lang="en-GB" sz="2000" dirty="0" smtClean="0"/>
              <a:t>Lewis S et al, </a:t>
            </a:r>
            <a:r>
              <a:rPr lang="en-GB" sz="2000" dirty="0" err="1" smtClean="0"/>
              <a:t>PLoS</a:t>
            </a:r>
            <a:r>
              <a:rPr lang="en-GB" sz="2000" dirty="0" smtClean="0"/>
              <a:t> One Nov  2012.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59443" y="328498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IQ Change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960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All women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933056"/>
            <a:ext cx="266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not drinking in pregnancy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229200"/>
            <a:ext cx="271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drinking during pregnancy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63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08"/>
            <a:ext cx="2610619" cy="6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7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BMI </a:t>
            </a:r>
            <a:r>
              <a:rPr lang="it-IT" sz="2000" dirty="0" smtClean="0"/>
              <a:t>			BMD 		BMI_SCORE 	BMD_SCORE</a:t>
            </a:r>
            <a:endParaRPr lang="it-IT" sz="2000" dirty="0"/>
          </a:p>
          <a:p>
            <a:r>
              <a:rPr lang="it-IT" sz="2000" dirty="0"/>
              <a:t>.371031158022524 </a:t>
            </a:r>
            <a:r>
              <a:rPr lang="it-IT" sz="2000" dirty="0" smtClean="0"/>
              <a:t>	.</a:t>
            </a:r>
            <a:r>
              <a:rPr lang="it-IT" sz="2000" dirty="0"/>
              <a:t>860471934 </a:t>
            </a:r>
            <a:r>
              <a:rPr lang="it-IT" sz="2000" dirty="0" smtClean="0"/>
              <a:t>	0.0554687 	0.01974</a:t>
            </a:r>
            <a:endParaRPr lang="it-IT" sz="2000" dirty="0"/>
          </a:p>
          <a:p>
            <a:r>
              <a:rPr lang="it-IT" sz="2000" dirty="0"/>
              <a:t>-.77975167453452 </a:t>
            </a:r>
            <a:r>
              <a:rPr lang="it-IT" sz="2000" dirty="0" smtClean="0"/>
              <a:t>	.</a:t>
            </a:r>
            <a:r>
              <a:rPr lang="it-IT" sz="2000" dirty="0"/>
              <a:t>862923791 </a:t>
            </a:r>
            <a:r>
              <a:rPr lang="it-IT" sz="2000" dirty="0" smtClean="0"/>
              <a:t>	0.06125 		0.03244</a:t>
            </a:r>
            <a:endParaRPr lang="it-IT" sz="2000" dirty="0"/>
          </a:p>
          <a:p>
            <a:r>
              <a:rPr lang="it-IT" sz="2000" dirty="0"/>
              <a:t>-.697738302042461 </a:t>
            </a:r>
            <a:r>
              <a:rPr lang="it-IT" sz="2000" dirty="0" smtClean="0"/>
              <a:t>	.</a:t>
            </a:r>
            <a:r>
              <a:rPr lang="it-IT" sz="2000" dirty="0"/>
              <a:t>86130172 </a:t>
            </a:r>
            <a:r>
              <a:rPr lang="it-IT" sz="2000" dirty="0" smtClean="0"/>
              <a:t>	0.0684375	 0.038</a:t>
            </a:r>
          </a:p>
          <a:p>
            <a:r>
              <a:rPr lang="it-IT" sz="2000" dirty="0" smtClean="0"/>
              <a:t>...</a:t>
            </a:r>
            <a:endParaRPr lang="it-IT" sz="2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 - </a:t>
            </a:r>
            <a:r>
              <a:rPr lang="en-GB" dirty="0" err="1" smtClean="0">
                <a:solidFill>
                  <a:schemeClr val="tx2"/>
                </a:solidFill>
              </a:rPr>
              <a:t>Datafile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72817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library(</a:t>
            </a:r>
            <a:r>
              <a:rPr lang="en-GB" sz="2000" dirty="0" err="1"/>
              <a:t>sem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 smtClean="0"/>
              <a:t>#Load BMI and BMD Data</a:t>
            </a:r>
            <a:endParaRPr lang="en-GB" sz="2000" dirty="0"/>
          </a:p>
          <a:p>
            <a:r>
              <a:rPr lang="en-GB" sz="2000" dirty="0" smtClean="0"/>
              <a:t>x </a:t>
            </a:r>
            <a:r>
              <a:rPr lang="en-GB" sz="2000" dirty="0"/>
              <a:t>&lt;- </a:t>
            </a:r>
            <a:r>
              <a:rPr lang="en-GB" sz="2000" dirty="0" err="1"/>
              <a:t>read.table</a:t>
            </a:r>
            <a:r>
              <a:rPr lang="en-GB" sz="2000" dirty="0"/>
              <a:t>(file="BMI_BMD_known.txt", header=TRUE, </a:t>
            </a:r>
            <a:r>
              <a:rPr lang="en-GB" sz="2000" dirty="0" err="1"/>
              <a:t>na.strings</a:t>
            </a:r>
            <a:r>
              <a:rPr lang="en-GB" sz="2000" dirty="0"/>
              <a:t>=-9)</a:t>
            </a:r>
          </a:p>
          <a:p>
            <a:endParaRPr lang="en-GB" sz="2000" dirty="0"/>
          </a:p>
          <a:p>
            <a:r>
              <a:rPr lang="en-GB" sz="2000" dirty="0"/>
              <a:t>#Observational regression of BMD on BMI</a:t>
            </a:r>
          </a:p>
          <a:p>
            <a:r>
              <a:rPr lang="en-GB" sz="2000" dirty="0"/>
              <a:t>print("Observational regression of BMD on BMI")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x$BMD</a:t>
            </a:r>
            <a:r>
              <a:rPr lang="en-GB" sz="2000" dirty="0"/>
              <a:t> ~ </a:t>
            </a:r>
            <a:r>
              <a:rPr lang="en-GB" sz="2000" dirty="0" err="1"/>
              <a:t>x$BMI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 smtClean="0"/>
              <a:t>#</a:t>
            </a:r>
            <a:r>
              <a:rPr lang="en-GB" sz="2000" dirty="0"/>
              <a:t>Regression of BMI on BMI </a:t>
            </a:r>
            <a:r>
              <a:rPr lang="en-GB" sz="2000" dirty="0" smtClean="0"/>
              <a:t>score – Check Instrument Strength</a:t>
            </a:r>
            <a:endParaRPr lang="en-GB" sz="2000" dirty="0"/>
          </a:p>
          <a:p>
            <a:r>
              <a:rPr lang="en-GB" sz="2000" dirty="0"/>
              <a:t>print("Regression of BMI on BMI score")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x$BMI</a:t>
            </a:r>
            <a:r>
              <a:rPr lang="en-GB" sz="2000" dirty="0"/>
              <a:t> ~ </a:t>
            </a:r>
            <a:r>
              <a:rPr lang="en-GB" sz="2000" dirty="0" err="1"/>
              <a:t>x$BMI_SCORE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/>
              <a:t>#Perform two stage least squares analysis</a:t>
            </a:r>
          </a:p>
          <a:p>
            <a:r>
              <a:rPr lang="en-GB" sz="2000" dirty="0"/>
              <a:t>print("Two stage least squares analysis of BMD on BMI score")</a:t>
            </a:r>
          </a:p>
          <a:p>
            <a:r>
              <a:rPr lang="en-GB" sz="2000" dirty="0"/>
              <a:t>summary(</a:t>
            </a:r>
            <a:r>
              <a:rPr lang="en-GB" sz="2000" dirty="0" err="1"/>
              <a:t>tsls</a:t>
            </a:r>
            <a:r>
              <a:rPr lang="en-GB" sz="2000" dirty="0"/>
              <a:t>(</a:t>
            </a:r>
            <a:r>
              <a:rPr lang="en-GB" sz="2000" dirty="0" err="1"/>
              <a:t>x$BMD</a:t>
            </a:r>
            <a:r>
              <a:rPr lang="en-GB" sz="2000" dirty="0"/>
              <a:t> ~ </a:t>
            </a:r>
            <a:r>
              <a:rPr lang="en-GB" sz="2000" dirty="0" err="1"/>
              <a:t>x$BMI</a:t>
            </a:r>
            <a:r>
              <a:rPr lang="en-GB" sz="2000" dirty="0"/>
              <a:t>, ~ </a:t>
            </a:r>
            <a:r>
              <a:rPr lang="en-GB" sz="2000" dirty="0" err="1"/>
              <a:t>x$BMI_SCORE</a:t>
            </a:r>
            <a:r>
              <a:rPr lang="en-GB" sz="2000" dirty="0"/>
              <a:t>))</a:t>
            </a:r>
          </a:p>
          <a:p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607309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#</a:t>
            </a:r>
            <a:r>
              <a:rPr lang="en-GB" sz="2000" dirty="0"/>
              <a:t>Observational regression of BMI on BMD</a:t>
            </a:r>
          </a:p>
          <a:p>
            <a:r>
              <a:rPr lang="en-GB" sz="2000" dirty="0"/>
              <a:t>print("Observational regression of BMI on BMD")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x$BMI</a:t>
            </a:r>
            <a:r>
              <a:rPr lang="en-GB" sz="2000" dirty="0"/>
              <a:t> ~ </a:t>
            </a:r>
            <a:r>
              <a:rPr lang="en-GB" sz="2000" dirty="0" err="1"/>
              <a:t>x$BMD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 smtClean="0"/>
              <a:t>#</a:t>
            </a:r>
            <a:r>
              <a:rPr lang="en-GB" sz="2000" dirty="0"/>
              <a:t>Regression of BMI on BMI </a:t>
            </a:r>
            <a:r>
              <a:rPr lang="en-GB" sz="2000" dirty="0" smtClean="0"/>
              <a:t>score – Check Instrument Strength</a:t>
            </a:r>
            <a:endParaRPr lang="en-GB" sz="2000" dirty="0"/>
          </a:p>
          <a:p>
            <a:r>
              <a:rPr lang="en-GB" sz="2000" dirty="0"/>
              <a:t>print("Regression of BMI on BMI score")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x$BMI</a:t>
            </a:r>
            <a:r>
              <a:rPr lang="en-GB" sz="2000" dirty="0"/>
              <a:t> ~ </a:t>
            </a:r>
            <a:r>
              <a:rPr lang="en-GB" sz="2000" dirty="0" err="1"/>
              <a:t>x$BMI_SCORE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/>
              <a:t>#Perform two stage least squares analysis</a:t>
            </a:r>
          </a:p>
          <a:p>
            <a:r>
              <a:rPr lang="en-GB" sz="2000" dirty="0"/>
              <a:t>print("Two stage least squares analysis of BMD on BMI score")</a:t>
            </a:r>
          </a:p>
          <a:p>
            <a:r>
              <a:rPr lang="en-GB" sz="2000" dirty="0"/>
              <a:t>summary(</a:t>
            </a:r>
            <a:r>
              <a:rPr lang="en-GB" sz="2000" dirty="0" err="1"/>
              <a:t>tsls</a:t>
            </a:r>
            <a:r>
              <a:rPr lang="en-GB" sz="2000" dirty="0"/>
              <a:t>(</a:t>
            </a:r>
            <a:r>
              <a:rPr lang="en-GB" sz="2000" dirty="0" err="1"/>
              <a:t>x$BMD</a:t>
            </a:r>
            <a:r>
              <a:rPr lang="en-GB" sz="2000" dirty="0"/>
              <a:t> ~ </a:t>
            </a:r>
            <a:r>
              <a:rPr lang="en-GB" sz="2000" dirty="0" err="1"/>
              <a:t>x$BMI</a:t>
            </a:r>
            <a:r>
              <a:rPr lang="en-GB" sz="2000" dirty="0"/>
              <a:t>, ~ </a:t>
            </a:r>
            <a:r>
              <a:rPr lang="en-GB" sz="2000" dirty="0" err="1"/>
              <a:t>x$BMI_SCORE</a:t>
            </a:r>
            <a:r>
              <a:rPr lang="en-GB" sz="2000" dirty="0" smtClean="0"/>
              <a:t>))</a:t>
            </a:r>
            <a:endParaRPr lang="en-GB" sz="2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368" y="18864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"Observational regression of BMD on BMI"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 </a:t>
            </a:r>
            <a:r>
              <a:rPr lang="en-GB" dirty="0" smtClean="0"/>
              <a:t>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0.9020479  0.0006254 </a:t>
            </a:r>
            <a:r>
              <a:rPr lang="en-GB" dirty="0" smtClean="0"/>
              <a:t>	1442.38   		&lt;</a:t>
            </a:r>
            <a:r>
              <a:rPr lang="en-GB" dirty="0"/>
              <a:t>2e-16 ***</a:t>
            </a:r>
          </a:p>
          <a:p>
            <a:r>
              <a:rPr lang="en-GB" dirty="0" err="1"/>
              <a:t>x$BMI</a:t>
            </a:r>
            <a:r>
              <a:rPr lang="en-GB" dirty="0"/>
              <a:t>       0.0195233  0.0006458   </a:t>
            </a:r>
            <a:r>
              <a:rPr lang="en-GB" dirty="0" smtClean="0"/>
              <a:t>	30.23  		 </a:t>
            </a:r>
            <a:r>
              <a:rPr lang="en-GB" dirty="0"/>
              <a:t>&lt;2e-16 </a:t>
            </a:r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1368" y="2996952"/>
            <a:ext cx="7830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"Regression of BMI on BMI score"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x$BMI</a:t>
            </a:r>
            <a:r>
              <a:rPr lang="en-GB" dirty="0"/>
              <a:t> ~ </a:t>
            </a:r>
            <a:r>
              <a:rPr lang="en-GB" dirty="0" err="1"/>
              <a:t>x$BMI_SCORE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</a:t>
            </a:r>
            <a:r>
              <a:rPr lang="en-GB" dirty="0" smtClean="0"/>
              <a:t>	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</a:t>
            </a:r>
            <a:r>
              <a:rPr lang="en-GB" dirty="0" smtClean="0"/>
              <a:t>	-</a:t>
            </a:r>
            <a:r>
              <a:rPr lang="en-GB" dirty="0"/>
              <a:t>1.30067    0.09708   </a:t>
            </a:r>
            <a:r>
              <a:rPr lang="en-GB" dirty="0" smtClean="0"/>
              <a:t>	-</a:t>
            </a:r>
            <a:r>
              <a:rPr lang="en-GB" dirty="0"/>
              <a:t>13.4  </a:t>
            </a:r>
            <a:r>
              <a:rPr lang="en-GB" dirty="0" smtClean="0"/>
              <a:t>	 </a:t>
            </a:r>
            <a:r>
              <a:rPr lang="en-GB" dirty="0"/>
              <a:t>&lt;2e-16 ***</a:t>
            </a:r>
          </a:p>
          <a:p>
            <a:r>
              <a:rPr lang="en-GB" dirty="0" err="1"/>
              <a:t>x$BMI_SCORE</a:t>
            </a:r>
            <a:r>
              <a:rPr lang="en-GB" dirty="0"/>
              <a:t> </a:t>
            </a:r>
            <a:r>
              <a:rPr lang="en-GB" dirty="0" smtClean="0"/>
              <a:t>	20.56254    </a:t>
            </a:r>
            <a:r>
              <a:rPr lang="en-GB" dirty="0"/>
              <a:t>1.53438   </a:t>
            </a:r>
            <a:r>
              <a:rPr lang="en-GB" dirty="0" smtClean="0"/>
              <a:t>	 </a:t>
            </a:r>
            <a:r>
              <a:rPr lang="en-GB" dirty="0"/>
              <a:t>13.4   </a:t>
            </a:r>
            <a:r>
              <a:rPr lang="en-GB" dirty="0" smtClean="0"/>
              <a:t>	&lt;</a:t>
            </a:r>
            <a:r>
              <a:rPr lang="en-GB" dirty="0"/>
              <a:t>2e-16 ***</a:t>
            </a:r>
          </a:p>
          <a:p>
            <a:endParaRPr lang="en-GB" dirty="0" smtClean="0"/>
          </a:p>
          <a:p>
            <a:r>
              <a:rPr lang="en-GB" dirty="0" smtClean="0"/>
              <a:t>Residual </a:t>
            </a:r>
            <a:r>
              <a:rPr lang="en-GB" dirty="0"/>
              <a:t>standard error: 0.9532 on 5552 degrees of freedom</a:t>
            </a:r>
          </a:p>
          <a:p>
            <a:r>
              <a:rPr lang="en-GB" dirty="0"/>
              <a:t>Multiple R-squared: 0.03133,    Adjusted R-squared: 0.03116</a:t>
            </a:r>
          </a:p>
          <a:p>
            <a:r>
              <a:rPr lang="en-GB" dirty="0"/>
              <a:t>F-statistic: 179.6 on 1 and 5552 DF,  p-value: &lt; 2.2e-16</a:t>
            </a:r>
          </a:p>
        </p:txBody>
      </p:sp>
    </p:spTree>
    <p:extLst>
      <p:ext uri="{BB962C8B-B14F-4D97-AF65-F5344CB8AC3E}">
        <p14:creationId xmlns:p14="http://schemas.microsoft.com/office/powerpoint/2010/main" val="35029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RCTs are expensive and not always ethical or practically feasible</a:t>
            </a:r>
          </a:p>
          <a:p>
            <a:endParaRPr lang="en-GB" dirty="0"/>
          </a:p>
          <a:p>
            <a:r>
              <a:rPr lang="en-GB" dirty="0" smtClean="0"/>
              <a:t>Association between environmental exposures and disease can be assessed by observational epidemiological studies like case-control studies or cohort studies</a:t>
            </a:r>
          </a:p>
          <a:p>
            <a:endParaRPr lang="en-GB" dirty="0"/>
          </a:p>
          <a:p>
            <a:r>
              <a:rPr lang="en-GB" dirty="0" smtClean="0"/>
              <a:t>The interpretation of these studies in terms of causality is problematic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650" y="299695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"Two stage least squares analysis of BMD on BMI score"</a:t>
            </a:r>
          </a:p>
          <a:p>
            <a:endParaRPr lang="en-GB" dirty="0"/>
          </a:p>
          <a:p>
            <a:r>
              <a:rPr lang="en-GB" dirty="0"/>
              <a:t> 2SLS Estimates</a:t>
            </a:r>
          </a:p>
          <a:p>
            <a:endParaRPr lang="en-GB" dirty="0"/>
          </a:p>
          <a:p>
            <a:r>
              <a:rPr lang="en-GB" dirty="0"/>
              <a:t>Model Formula: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x$BMI</a:t>
            </a:r>
            <a:endParaRPr lang="en-GB" dirty="0"/>
          </a:p>
          <a:p>
            <a:endParaRPr lang="en-GB" dirty="0"/>
          </a:p>
          <a:p>
            <a:r>
              <a:rPr lang="en-GB" dirty="0"/>
              <a:t>Instruments: ~</a:t>
            </a:r>
            <a:r>
              <a:rPr lang="en-GB" dirty="0" err="1"/>
              <a:t>x$BMI_SCORE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Estimate </a:t>
            </a:r>
            <a:r>
              <a:rPr lang="en-GB" dirty="0"/>
              <a:t>Std. Error  t value  </a:t>
            </a:r>
            <a:r>
              <a:rPr lang="en-GB" dirty="0" err="1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 0.90199  0.0006302 1431.368 0.000e+00</a:t>
            </a:r>
          </a:p>
          <a:p>
            <a:r>
              <a:rPr lang="en-GB" dirty="0" err="1"/>
              <a:t>x$BMI</a:t>
            </a:r>
            <a:r>
              <a:rPr lang="en-GB" dirty="0"/>
              <a:t>        0.01442  0.0036687    3.931 8.551e-05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1368" y="18864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"Observational regression of BMD on BMI"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 </a:t>
            </a:r>
            <a:r>
              <a:rPr lang="en-GB" dirty="0" smtClean="0"/>
              <a:t>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0.9020479  0.0006254 </a:t>
            </a:r>
            <a:r>
              <a:rPr lang="en-GB" dirty="0" smtClean="0"/>
              <a:t>	1442.38   		&lt;</a:t>
            </a:r>
            <a:r>
              <a:rPr lang="en-GB" dirty="0"/>
              <a:t>2e-16 ***</a:t>
            </a:r>
          </a:p>
          <a:p>
            <a:r>
              <a:rPr lang="en-GB" dirty="0" err="1"/>
              <a:t>x$BMI</a:t>
            </a:r>
            <a:r>
              <a:rPr lang="en-GB" dirty="0"/>
              <a:t>       0.0195233  0.0006458   </a:t>
            </a:r>
            <a:r>
              <a:rPr lang="en-GB" dirty="0" smtClean="0"/>
              <a:t>	30.23   		&lt;</a:t>
            </a:r>
            <a:r>
              <a:rPr lang="en-GB" dirty="0"/>
              <a:t>2e-16 </a:t>
            </a:r>
            <a:r>
              <a:rPr lang="en-GB" dirty="0" smtClean="0"/>
              <a:t>***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9560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"Observational regression of BMI on BMD"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x$BMI</a:t>
            </a:r>
            <a:r>
              <a:rPr lang="en-GB" dirty="0"/>
              <a:t> ~ </a:t>
            </a:r>
            <a:r>
              <a:rPr lang="en-GB" dirty="0" err="1"/>
              <a:t>x$BMD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</a:t>
            </a:r>
            <a:r>
              <a:rPr lang="en-GB" dirty="0" smtClean="0"/>
              <a:t>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 -6.5402     0.2163  </a:t>
            </a:r>
            <a:r>
              <a:rPr lang="en-GB" dirty="0" smtClean="0"/>
              <a:t>	-</a:t>
            </a:r>
            <a:r>
              <a:rPr lang="en-GB" dirty="0"/>
              <a:t>30.24   </a:t>
            </a:r>
            <a:r>
              <a:rPr lang="en-GB" dirty="0" smtClean="0"/>
              <a:t>		&lt;</a:t>
            </a:r>
            <a:r>
              <a:rPr lang="en-GB" dirty="0"/>
              <a:t>2e-16 ***</a:t>
            </a:r>
          </a:p>
          <a:p>
            <a:r>
              <a:rPr lang="en-GB" dirty="0" err="1"/>
              <a:t>x$BMD</a:t>
            </a:r>
            <a:r>
              <a:rPr lang="en-GB" dirty="0"/>
              <a:t>         7.2398     0.2395  </a:t>
            </a:r>
            <a:r>
              <a:rPr lang="en-GB" dirty="0" smtClean="0"/>
              <a:t>	 </a:t>
            </a:r>
            <a:r>
              <a:rPr lang="en-GB" dirty="0"/>
              <a:t>30.23  </a:t>
            </a:r>
            <a:r>
              <a:rPr lang="en-GB" dirty="0" smtClean="0"/>
              <a:t>		 </a:t>
            </a:r>
            <a:r>
              <a:rPr lang="en-GB" dirty="0"/>
              <a:t>&lt;2e-16 </a:t>
            </a:r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879" y="304804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"Regression of BMD on BMD score"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x$BMD_SCORE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</a:t>
            </a:r>
            <a:r>
              <a:rPr lang="en-GB" dirty="0" smtClean="0"/>
              <a:t>	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</a:t>
            </a:r>
            <a:r>
              <a:rPr lang="en-GB" dirty="0" smtClean="0"/>
              <a:t>)	 </a:t>
            </a:r>
            <a:r>
              <a:rPr lang="en-GB" dirty="0"/>
              <a:t>0.874212   0.003681 </a:t>
            </a:r>
            <a:r>
              <a:rPr lang="en-GB" dirty="0" smtClean="0"/>
              <a:t>	237.510  		&lt; </a:t>
            </a:r>
            <a:r>
              <a:rPr lang="en-GB" dirty="0"/>
              <a:t>2e-16 ***</a:t>
            </a:r>
          </a:p>
          <a:p>
            <a:r>
              <a:rPr lang="en-GB" dirty="0" err="1"/>
              <a:t>x$BMD_SCORE</a:t>
            </a:r>
            <a:r>
              <a:rPr lang="en-GB" dirty="0"/>
              <a:t> </a:t>
            </a:r>
            <a:r>
              <a:rPr lang="en-GB" dirty="0" smtClean="0"/>
              <a:t>	0.848434   </a:t>
            </a:r>
            <a:r>
              <a:rPr lang="en-GB" dirty="0"/>
              <a:t>0.111170   </a:t>
            </a:r>
            <a:r>
              <a:rPr lang="en-GB" dirty="0" smtClean="0"/>
              <a:t>	7.632 		2.71e-14 </a:t>
            </a:r>
            <a:r>
              <a:rPr lang="en-GB" dirty="0"/>
              <a:t>***</a:t>
            </a:r>
          </a:p>
          <a:p>
            <a:endParaRPr lang="en-GB" dirty="0"/>
          </a:p>
          <a:p>
            <a:r>
              <a:rPr lang="en-GB" dirty="0"/>
              <a:t>Residual standard error: 0.05003 on 5552 degrees of freedom</a:t>
            </a:r>
          </a:p>
          <a:p>
            <a:r>
              <a:rPr lang="en-GB" dirty="0"/>
              <a:t>Multiple R-squared: 0.01038,    Adjusted R-squared: 0.0102</a:t>
            </a:r>
          </a:p>
          <a:p>
            <a:r>
              <a:rPr lang="en-GB" dirty="0"/>
              <a:t>F-statistic: 58.25 on 1 and 5552 DF,  p-value: 2.707e-14</a:t>
            </a:r>
          </a:p>
        </p:txBody>
      </p:sp>
    </p:spTree>
    <p:extLst>
      <p:ext uri="{BB962C8B-B14F-4D97-AF65-F5344CB8AC3E}">
        <p14:creationId xmlns:p14="http://schemas.microsoft.com/office/powerpoint/2010/main" val="1440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356992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"Two stage least squares analysis of BMI on BMD score"</a:t>
            </a:r>
          </a:p>
          <a:p>
            <a:endParaRPr lang="en-GB" dirty="0"/>
          </a:p>
          <a:p>
            <a:r>
              <a:rPr lang="en-GB" dirty="0"/>
              <a:t> 2SLS Estimates</a:t>
            </a:r>
          </a:p>
          <a:p>
            <a:endParaRPr lang="en-GB" dirty="0"/>
          </a:p>
          <a:p>
            <a:r>
              <a:rPr lang="en-GB" dirty="0"/>
              <a:t>Model Formula: </a:t>
            </a:r>
            <a:r>
              <a:rPr lang="en-GB" dirty="0" err="1"/>
              <a:t>x$BMI</a:t>
            </a:r>
            <a:r>
              <a:rPr lang="en-GB" dirty="0"/>
              <a:t> ~ </a:t>
            </a:r>
            <a:r>
              <a:rPr lang="en-GB" dirty="0" err="1"/>
              <a:t>x$BMD</a:t>
            </a:r>
            <a:endParaRPr lang="en-GB" dirty="0"/>
          </a:p>
          <a:p>
            <a:endParaRPr lang="en-GB" dirty="0"/>
          </a:p>
          <a:p>
            <a:r>
              <a:rPr lang="en-GB" dirty="0"/>
              <a:t>Instruments: ~</a:t>
            </a:r>
            <a:r>
              <a:rPr lang="en-GB" dirty="0" err="1"/>
              <a:t>x$BMD_SCORE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	Estimate 	Std</a:t>
            </a:r>
            <a:r>
              <a:rPr lang="en-GB" dirty="0"/>
              <a:t>. Error  </a:t>
            </a:r>
            <a:r>
              <a:rPr lang="en-GB" dirty="0" smtClean="0"/>
              <a:t>	t value		 </a:t>
            </a:r>
            <a:r>
              <a:rPr lang="en-GB" dirty="0" err="1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  0.1752      2.297 </a:t>
            </a:r>
            <a:r>
              <a:rPr lang="en-GB" dirty="0" smtClean="0"/>
              <a:t>		 </a:t>
            </a:r>
            <a:r>
              <a:rPr lang="en-GB" dirty="0"/>
              <a:t>0.07626   </a:t>
            </a:r>
            <a:r>
              <a:rPr lang="en-GB" dirty="0" smtClean="0"/>
              <a:t>	0.9392</a:t>
            </a:r>
            <a:endParaRPr lang="en-GB" dirty="0"/>
          </a:p>
          <a:p>
            <a:r>
              <a:rPr lang="en-GB" dirty="0" err="1"/>
              <a:t>x$BMD</a:t>
            </a:r>
            <a:r>
              <a:rPr lang="en-GB" dirty="0"/>
              <a:t>        -0.2065      2.547 </a:t>
            </a:r>
            <a:r>
              <a:rPr lang="en-GB" dirty="0" smtClean="0"/>
              <a:t>		-</a:t>
            </a:r>
            <a:r>
              <a:rPr lang="en-GB" dirty="0"/>
              <a:t>0.08108   </a:t>
            </a:r>
            <a:r>
              <a:rPr lang="en-GB" dirty="0" smtClean="0"/>
              <a:t>	0.9354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7504" y="19560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"Observational regression of BMI on BMD"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x$BMI</a:t>
            </a:r>
            <a:r>
              <a:rPr lang="en-GB" dirty="0"/>
              <a:t> ~ </a:t>
            </a:r>
            <a:r>
              <a:rPr lang="en-GB" dirty="0" err="1"/>
              <a:t>x$BMD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</a:t>
            </a:r>
            <a:r>
              <a:rPr lang="en-GB" dirty="0" smtClean="0"/>
              <a:t>	Estimate </a:t>
            </a:r>
            <a:r>
              <a:rPr lang="en-GB" dirty="0"/>
              <a:t>Std. Error </a:t>
            </a:r>
            <a:r>
              <a:rPr lang="en-GB" dirty="0" smtClean="0"/>
              <a:t>		t value		 </a:t>
            </a:r>
            <a:r>
              <a:rPr lang="en-GB" dirty="0" err="1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 -6.5402     0.2163  </a:t>
            </a:r>
            <a:r>
              <a:rPr lang="en-GB" dirty="0" smtClean="0"/>
              <a:t>	-</a:t>
            </a:r>
            <a:r>
              <a:rPr lang="en-GB" dirty="0"/>
              <a:t>30.24   </a:t>
            </a:r>
            <a:r>
              <a:rPr lang="en-GB" dirty="0" smtClean="0"/>
              <a:t>		&lt;</a:t>
            </a:r>
            <a:r>
              <a:rPr lang="en-GB" dirty="0"/>
              <a:t>2e-16 ***</a:t>
            </a:r>
          </a:p>
          <a:p>
            <a:r>
              <a:rPr lang="en-GB" dirty="0" err="1"/>
              <a:t>x$BMD</a:t>
            </a:r>
            <a:r>
              <a:rPr lang="en-GB" dirty="0"/>
              <a:t>         7.2398     0.2395  </a:t>
            </a:r>
            <a:r>
              <a:rPr lang="en-GB" dirty="0" smtClean="0"/>
              <a:t>	 </a:t>
            </a:r>
            <a:r>
              <a:rPr lang="en-GB" dirty="0"/>
              <a:t>30.23   </a:t>
            </a:r>
            <a:r>
              <a:rPr lang="en-GB" dirty="0" smtClean="0"/>
              <a:t>		&lt;</a:t>
            </a:r>
            <a:r>
              <a:rPr lang="en-GB" dirty="0"/>
              <a:t>2e-16 </a:t>
            </a:r>
            <a:r>
              <a:rPr lang="en-GB" dirty="0" smtClean="0"/>
              <a:t>***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78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2" name="Chart" r:id="rId3" imgW="7600950" imgH="4362450" progId="MSGraph.Chart.8">
                  <p:embed followColorScheme="full"/>
                </p:oleObj>
              </mc:Choice>
              <mc:Fallback>
                <p:oleObj name="Chart" r:id="rId3" imgW="7600950" imgH="436245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60513"/>
                        <a:ext cx="81597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Vitamin E levels and risk factors: Women’s Heart Health Study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8006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/>
              <a:t>State pension only</a:t>
            </a:r>
          </a:p>
          <a:p>
            <a:pPr>
              <a:spcBef>
                <a:spcPct val="50000"/>
              </a:spcBef>
            </a:pPr>
            <a:r>
              <a:rPr lang="en-GB" sz="2000"/>
              <a:t>Smoker	</a:t>
            </a:r>
          </a:p>
          <a:p>
            <a:pPr>
              <a:spcBef>
                <a:spcPct val="50000"/>
              </a:spcBef>
            </a:pPr>
            <a:r>
              <a:rPr lang="en-GB" sz="2000"/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/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/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/>
              <a:t>Obese	</a:t>
            </a:r>
          </a:p>
          <a:p>
            <a:pPr>
              <a:spcBef>
                <a:spcPct val="50000"/>
              </a:spcBef>
            </a:pPr>
            <a:r>
              <a:rPr lang="en-GB" sz="2000"/>
              <a:t>Height					</a:t>
            </a:r>
          </a:p>
          <a:p>
            <a:pPr>
              <a:spcBef>
                <a:spcPct val="50000"/>
              </a:spcBef>
            </a:pPr>
            <a:r>
              <a:rPr lang="en-GB" sz="2000"/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						</a:t>
            </a:r>
            <a:endParaRPr 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572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029200" y="6172200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/>
              <a:t>Lawlor</a:t>
            </a:r>
            <a:r>
              <a:rPr lang="en-GB" dirty="0"/>
              <a:t> 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1183</Words>
  <Application>Microsoft Office PowerPoint</Application>
  <PresentationFormat>On-screen Show (4:3)</PresentationFormat>
  <Paragraphs>308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Chart</vt:lpstr>
      <vt:lpstr>Microsoft Excel 97-2003 Worksheet</vt:lpstr>
      <vt:lpstr>Mendelian Randomization: Genes as Instrumental Variables</vt:lpstr>
      <vt:lpstr>Some Criticisms of GWA Studies…</vt:lpstr>
      <vt:lpstr>RCTs are the Gold Standard in Inferring Causality</vt:lpstr>
      <vt:lpstr>Observational Studies</vt:lpstr>
      <vt:lpstr>PowerPoint Presentation</vt:lpstr>
      <vt:lpstr>PowerPoint Presentation</vt:lpstr>
      <vt:lpstr>PowerPoint Presentation</vt:lpstr>
      <vt:lpstr>Use of vitamin supplements by US adults, 1987-2000</vt:lpstr>
      <vt:lpstr>PowerPoint Presentation</vt:lpstr>
      <vt:lpstr>Vitamin E supplement use and risk of Coronary Heart Disease</vt:lpstr>
      <vt:lpstr>PowerPoint Presentation</vt:lpstr>
      <vt:lpstr>Classic limitations to “observational” science</vt:lpstr>
      <vt:lpstr>An Alternative to RCTs: Mendelian randomization</vt:lpstr>
      <vt:lpstr>Mendelian randomisation and RCTs</vt:lpstr>
      <vt:lpstr>Assumptions of Mendelian randomisation analysis</vt:lpstr>
      <vt:lpstr>PowerPoint Presentation</vt:lpstr>
      <vt:lpstr>PowerPoint Presentation</vt:lpstr>
      <vt:lpstr>PowerPoint Presentation</vt:lpstr>
      <vt:lpstr>PowerPoint Presentation</vt:lpstr>
      <vt:lpstr>CRP and BMI</vt:lpstr>
      <vt:lpstr>“Bi-directional Mendelian Randomization”</vt:lpstr>
      <vt:lpstr>PowerPoint Presentation</vt:lpstr>
      <vt:lpstr>PowerPoint Presentation</vt:lpstr>
      <vt:lpstr>Using Multiple Genetic Variants as Instruments</vt:lpstr>
      <vt:lpstr>LDL and CHD Risk</vt:lpstr>
      <vt:lpstr>Informative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Fitting in R</vt:lpstr>
      <vt:lpstr>Fitting in R - Datafile</vt:lpstr>
      <vt:lpstr>Fitting in R</vt:lpstr>
      <vt:lpstr>Fitting in R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epxde</cp:lastModifiedBy>
  <cp:revision>80</cp:revision>
  <dcterms:created xsi:type="dcterms:W3CDTF">2010-08-24T07:10:46Z</dcterms:created>
  <dcterms:modified xsi:type="dcterms:W3CDTF">2013-03-08T15:37:43Z</dcterms:modified>
</cp:coreProperties>
</file>