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  <p:sldId id="262" r:id="rId7"/>
    <p:sldId id="263" r:id="rId8"/>
    <p:sldId id="264" r:id="rId9"/>
    <p:sldId id="265" r:id="rId10"/>
    <p:sldId id="272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51F79-CB64-46A8-8D74-919F95A902B0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FE5EC-5E9C-4336-8AE1-D9B603368D6B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h.umich.edu/csg/abecasis/meta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enome.sph.umich.edu/wiki/Metal_Documenta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ea typeface="ＭＳ Ｐゴシック" charset="-128"/>
              </a:rPr>
              <a:t>METAL Practical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676400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err="1" smtClean="0"/>
              <a:t>You</a:t>
            </a:r>
            <a:r>
              <a:rPr lang="nl-NL" dirty="0" smtClean="0"/>
              <a:t> have </a:t>
            </a:r>
            <a:r>
              <a:rPr lang="nl-NL" dirty="0" err="1" smtClean="0"/>
              <a:t>ran</a:t>
            </a:r>
            <a:r>
              <a:rPr lang="nl-NL" dirty="0" smtClean="0"/>
              <a:t> a GWA </a:t>
            </a:r>
            <a:r>
              <a:rPr lang="nl-NL" dirty="0" err="1" smtClean="0"/>
              <a:t>analysis</a:t>
            </a:r>
            <a:r>
              <a:rPr lang="nl-NL" dirty="0" smtClean="0"/>
              <a:t> </a:t>
            </a:r>
            <a:r>
              <a:rPr lang="nl-NL" dirty="0" err="1" smtClean="0"/>
              <a:t>yesterday</a:t>
            </a:r>
            <a:r>
              <a:rPr lang="nl-NL" dirty="0" smtClean="0"/>
              <a:t> (practical Jeff Barrett)</a:t>
            </a:r>
          </a:p>
          <a:p>
            <a:pPr algn="ctr"/>
            <a:r>
              <a:rPr lang="nl-NL" dirty="0" smtClean="0"/>
              <a:t>We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take</a:t>
            </a:r>
            <a:r>
              <a:rPr lang="nl-NL" dirty="0" smtClean="0"/>
              <a:t> the </a:t>
            </a:r>
            <a:r>
              <a:rPr lang="nl-NL" dirty="0" err="1" smtClean="0"/>
              <a:t>results</a:t>
            </a:r>
            <a:r>
              <a:rPr lang="nl-NL" dirty="0" smtClean="0"/>
              <a:t> file and a </a:t>
            </a:r>
            <a:r>
              <a:rPr lang="nl-NL" dirty="0" err="1" smtClean="0"/>
              <a:t>second</a:t>
            </a:r>
            <a:r>
              <a:rPr lang="nl-NL" dirty="0" smtClean="0"/>
              <a:t> </a:t>
            </a:r>
            <a:r>
              <a:rPr lang="nl-NL" dirty="0" err="1" smtClean="0"/>
              <a:t>results</a:t>
            </a:r>
            <a:r>
              <a:rPr lang="nl-NL" dirty="0" smtClean="0"/>
              <a:t> file to run a </a:t>
            </a:r>
            <a:r>
              <a:rPr lang="nl-NL" dirty="0" err="1" smtClean="0"/>
              <a:t>meta-analysis</a:t>
            </a:r>
            <a:r>
              <a:rPr lang="nl-NL" dirty="0" smtClean="0"/>
              <a:t> </a:t>
            </a:r>
            <a:r>
              <a:rPr lang="nl-NL" dirty="0" err="1" smtClean="0"/>
              <a:t>using</a:t>
            </a:r>
            <a:r>
              <a:rPr lang="nl-NL" dirty="0" smtClean="0"/>
              <a:t> METAL</a:t>
            </a:r>
          </a:p>
          <a:p>
            <a:pPr algn="ctr"/>
            <a:endParaRPr lang="nl-NL" dirty="0"/>
          </a:p>
          <a:p>
            <a:pPr algn="ctr"/>
            <a:endParaRPr lang="nl-NL" dirty="0" smtClean="0"/>
          </a:p>
          <a:p>
            <a:pPr algn="ctr"/>
            <a:r>
              <a:rPr lang="nl-NL" dirty="0" err="1" smtClean="0"/>
              <a:t>Copy</a:t>
            </a:r>
            <a:r>
              <a:rPr lang="nl-NL" dirty="0" smtClean="0"/>
              <a:t> files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b="1" dirty="0" err="1" smtClean="0"/>
              <a:t>faculty</a:t>
            </a:r>
            <a:r>
              <a:rPr lang="nl-NL" b="1" dirty="0" smtClean="0"/>
              <a:t>/</a:t>
            </a:r>
            <a:r>
              <a:rPr lang="nl-NL" b="1" dirty="0" err="1" smtClean="0"/>
              <a:t>meike</a:t>
            </a:r>
            <a:r>
              <a:rPr lang="nl-NL" b="1" dirty="0" smtClean="0"/>
              <a:t>/2013/</a:t>
            </a:r>
            <a:r>
              <a:rPr lang="nl-NL" b="1" dirty="0" err="1" smtClean="0"/>
              <a:t>metal-practical</a:t>
            </a:r>
            <a:r>
              <a:rPr lang="nl-NL" dirty="0" smtClean="0"/>
              <a:t> to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own</a:t>
            </a:r>
            <a:r>
              <a:rPr lang="nl-NL" dirty="0" smtClean="0"/>
              <a:t> folder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6553200"/>
            <a:ext cx="426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dirty="0" err="1" smtClean="0"/>
              <a:t>Slides</a:t>
            </a:r>
            <a:r>
              <a:rPr lang="nl-NL" sz="1000" dirty="0" smtClean="0"/>
              <a:t>  and </a:t>
            </a:r>
            <a:r>
              <a:rPr lang="nl-NL" sz="1000" dirty="0" err="1" smtClean="0"/>
              <a:t>prac</a:t>
            </a:r>
            <a:r>
              <a:rPr lang="nl-NL" sz="1000" dirty="0" smtClean="0"/>
              <a:t> </a:t>
            </a:r>
            <a:r>
              <a:rPr lang="nl-NL" sz="1000" dirty="0" err="1" smtClean="0"/>
              <a:t>based</a:t>
            </a:r>
            <a:r>
              <a:rPr lang="nl-NL" sz="1000" dirty="0" smtClean="0"/>
              <a:t> </a:t>
            </a:r>
            <a:r>
              <a:rPr lang="nl-NL" sz="1000" dirty="0" err="1" smtClean="0"/>
              <a:t>on</a:t>
            </a:r>
            <a:r>
              <a:rPr lang="nl-NL" sz="1000" dirty="0" smtClean="0"/>
              <a:t> </a:t>
            </a:r>
            <a:r>
              <a:rPr lang="nl-NL" sz="1000" dirty="0" err="1" smtClean="0"/>
              <a:t>B.Neale</a:t>
            </a:r>
            <a:r>
              <a:rPr lang="nl-NL" sz="1000" dirty="0" smtClean="0"/>
              <a:t> 2011</a:t>
            </a:r>
            <a:endParaRPr lang="nl-N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Larger</a:t>
            </a:r>
            <a:r>
              <a:rPr lang="nl-NL" dirty="0" smtClean="0"/>
              <a:t> Consortia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219200"/>
            <a:ext cx="7620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# PERFORM META-ANALYSIS </a:t>
            </a:r>
            <a:r>
              <a:rPr lang="nl-NL" sz="1000" dirty="0" err="1" smtClean="0"/>
              <a:t>on</a:t>
            </a:r>
            <a:r>
              <a:rPr lang="nl-NL" sz="1000" dirty="0" smtClean="0"/>
              <a:t> </a:t>
            </a:r>
            <a:r>
              <a:rPr lang="nl-NL" sz="1000" dirty="0" err="1" smtClean="0"/>
              <a:t>P-values</a:t>
            </a:r>
            <a:endParaRPr lang="nl-NL" sz="1000" dirty="0" smtClean="0"/>
          </a:p>
          <a:p>
            <a:endParaRPr lang="nl-NL" sz="1000" dirty="0" smtClean="0"/>
          </a:p>
          <a:p>
            <a:r>
              <a:rPr lang="nl-NL" sz="1000" dirty="0" smtClean="0"/>
              <a:t>module </a:t>
            </a:r>
            <a:r>
              <a:rPr lang="nl-NL" sz="1000" dirty="0" err="1" smtClean="0"/>
              <a:t>load</a:t>
            </a:r>
            <a:r>
              <a:rPr lang="nl-NL" sz="1000" dirty="0" smtClean="0"/>
              <a:t> metal</a:t>
            </a:r>
          </a:p>
          <a:p>
            <a:endParaRPr lang="nl-NL" sz="1000" dirty="0" smtClean="0"/>
          </a:p>
          <a:p>
            <a:r>
              <a:rPr lang="nl-NL" sz="1000" dirty="0" smtClean="0"/>
              <a:t>metal &lt;&lt; EOT</a:t>
            </a:r>
          </a:p>
          <a:p>
            <a:endParaRPr lang="nl-NL" sz="1000" dirty="0" smtClean="0"/>
          </a:p>
          <a:p>
            <a:r>
              <a:rPr lang="en-US" sz="1000" dirty="0" smtClean="0"/>
              <a:t># Loading in the </a:t>
            </a:r>
            <a:r>
              <a:rPr lang="en-US" sz="1000" dirty="0" err="1" smtClean="0"/>
              <a:t>inputfiles</a:t>
            </a:r>
            <a:r>
              <a:rPr lang="en-US" sz="1000" dirty="0" smtClean="0"/>
              <a:t> with results from the  participating samples </a:t>
            </a:r>
          </a:p>
          <a:p>
            <a:r>
              <a:rPr lang="en-US" sz="1000" dirty="0" smtClean="0"/>
              <a:t># Note: Order of samples is </a:t>
            </a:r>
            <a:r>
              <a:rPr lang="en-US" sz="1000" dirty="0" err="1" smtClean="0"/>
              <a:t>alpahabetic</a:t>
            </a:r>
            <a:endParaRPr lang="en-US" sz="1000" dirty="0" smtClean="0"/>
          </a:p>
          <a:p>
            <a:r>
              <a:rPr lang="nl-NL" sz="1000" dirty="0" smtClean="0"/>
              <a:t># </a:t>
            </a:r>
            <a:r>
              <a:rPr lang="nl-NL" sz="1000" dirty="0" err="1" smtClean="0"/>
              <a:t>Phenotype</a:t>
            </a:r>
            <a:r>
              <a:rPr lang="nl-NL" sz="1000" dirty="0" smtClean="0"/>
              <a:t> is WB</a:t>
            </a:r>
          </a:p>
          <a:p>
            <a:endParaRPr lang="nl-NL" sz="1000" dirty="0" smtClean="0"/>
          </a:p>
          <a:p>
            <a:r>
              <a:rPr lang="nl-NL" sz="1000" dirty="0" smtClean="0"/>
              <a:t># </a:t>
            </a:r>
            <a:r>
              <a:rPr lang="nl-NL" sz="1000" dirty="0" smtClean="0"/>
              <a:t>1. AGES_HAP</a:t>
            </a:r>
          </a:p>
          <a:p>
            <a:r>
              <a:rPr lang="nl-NL" sz="1000" dirty="0" smtClean="0"/>
              <a:t>MARKER SNPID </a:t>
            </a:r>
          </a:p>
          <a:p>
            <a:r>
              <a:rPr lang="nl-NL" sz="1000" dirty="0" smtClean="0"/>
              <a:t>ALLELE </a:t>
            </a:r>
            <a:r>
              <a:rPr lang="nl-NL" sz="1000" dirty="0" err="1" smtClean="0"/>
              <a:t>coded</a:t>
            </a:r>
            <a:r>
              <a:rPr lang="nl-NL" sz="1000" dirty="0" smtClean="0"/>
              <a:t>_all </a:t>
            </a:r>
            <a:r>
              <a:rPr lang="nl-NL" sz="1000" dirty="0" err="1" smtClean="0"/>
              <a:t>noncoded</a:t>
            </a:r>
            <a:r>
              <a:rPr lang="nl-NL" sz="1000" dirty="0" smtClean="0"/>
              <a:t>_all </a:t>
            </a:r>
          </a:p>
          <a:p>
            <a:r>
              <a:rPr lang="nl-NL" sz="1000" dirty="0" smtClean="0"/>
              <a:t>EFFECT </a:t>
            </a:r>
            <a:r>
              <a:rPr lang="nl-NL" sz="1000" dirty="0" err="1" smtClean="0"/>
              <a:t>Beta</a:t>
            </a:r>
            <a:endParaRPr lang="nl-NL" sz="1000" dirty="0" smtClean="0"/>
          </a:p>
          <a:p>
            <a:r>
              <a:rPr lang="nl-NL" sz="1000" dirty="0" smtClean="0"/>
              <a:t>PVALUE </a:t>
            </a:r>
            <a:r>
              <a:rPr lang="nl-NL" sz="1000" dirty="0" err="1" smtClean="0"/>
              <a:t>Pval</a:t>
            </a:r>
            <a:endParaRPr lang="nl-NL" sz="1000" dirty="0" smtClean="0"/>
          </a:p>
          <a:p>
            <a:r>
              <a:rPr lang="nl-NL" sz="1000" dirty="0" smtClean="0"/>
              <a:t>WEIGHT n_</a:t>
            </a:r>
            <a:r>
              <a:rPr lang="nl-NL" sz="1000" dirty="0" err="1" smtClean="0"/>
              <a:t>total</a:t>
            </a:r>
            <a:endParaRPr lang="nl-NL" sz="1000" dirty="0" smtClean="0"/>
          </a:p>
          <a:p>
            <a:r>
              <a:rPr lang="nl-NL" sz="1000" dirty="0" smtClean="0"/>
              <a:t>GENOMICCONTROL ON</a:t>
            </a:r>
          </a:p>
          <a:p>
            <a:r>
              <a:rPr lang="nl-NL" sz="1000" dirty="0" smtClean="0"/>
              <a:t>COLUMNCOUNTING LENIENT  </a:t>
            </a:r>
          </a:p>
          <a:p>
            <a:r>
              <a:rPr lang="nl-NL" sz="1000" dirty="0" smtClean="0"/>
              <a:t>PROCESS AGES_</a:t>
            </a:r>
            <a:r>
              <a:rPr lang="nl-NL" sz="1000" dirty="0" err="1" smtClean="0"/>
              <a:t>HAP.txt</a:t>
            </a:r>
            <a:endParaRPr lang="nl-NL" sz="1000" dirty="0" smtClean="0"/>
          </a:p>
          <a:p>
            <a:endParaRPr lang="nl-NL" sz="1000" dirty="0" smtClean="0"/>
          </a:p>
          <a:p>
            <a:r>
              <a:rPr lang="nl-NL" sz="1000" dirty="0" smtClean="0"/>
              <a:t># 2. ALSPAC_HAP</a:t>
            </a:r>
          </a:p>
          <a:p>
            <a:r>
              <a:rPr lang="nl-NL" sz="1000" dirty="0" smtClean="0"/>
              <a:t>MARKER SNPID </a:t>
            </a:r>
          </a:p>
          <a:p>
            <a:r>
              <a:rPr lang="nl-NL" sz="1000" dirty="0" smtClean="0"/>
              <a:t>ALLELE </a:t>
            </a:r>
            <a:r>
              <a:rPr lang="nl-NL" sz="1000" dirty="0" err="1" smtClean="0"/>
              <a:t>coded</a:t>
            </a:r>
            <a:r>
              <a:rPr lang="nl-NL" sz="1000" dirty="0" smtClean="0"/>
              <a:t>_all </a:t>
            </a:r>
            <a:r>
              <a:rPr lang="nl-NL" sz="1000" dirty="0" err="1" smtClean="0"/>
              <a:t>noncoded</a:t>
            </a:r>
            <a:r>
              <a:rPr lang="nl-NL" sz="1000" dirty="0" smtClean="0"/>
              <a:t>_all </a:t>
            </a:r>
          </a:p>
          <a:p>
            <a:r>
              <a:rPr lang="nl-NL" sz="1000" dirty="0" smtClean="0"/>
              <a:t>EFFECT </a:t>
            </a:r>
            <a:r>
              <a:rPr lang="nl-NL" sz="1000" dirty="0" err="1" smtClean="0"/>
              <a:t>Beta</a:t>
            </a:r>
            <a:endParaRPr lang="nl-NL" sz="1000" dirty="0" smtClean="0"/>
          </a:p>
          <a:p>
            <a:r>
              <a:rPr lang="nl-NL" sz="1000" dirty="0" smtClean="0"/>
              <a:t>PVALUE </a:t>
            </a:r>
            <a:r>
              <a:rPr lang="nl-NL" sz="1000" dirty="0" err="1" smtClean="0"/>
              <a:t>Pval</a:t>
            </a:r>
            <a:endParaRPr lang="nl-NL" sz="1000" dirty="0" smtClean="0"/>
          </a:p>
          <a:p>
            <a:r>
              <a:rPr lang="nl-NL" sz="1000" dirty="0" smtClean="0"/>
              <a:t>WEIGHT n_</a:t>
            </a:r>
            <a:r>
              <a:rPr lang="nl-NL" sz="1000" dirty="0" err="1" smtClean="0"/>
              <a:t>total</a:t>
            </a:r>
            <a:endParaRPr lang="nl-NL" sz="1000" dirty="0" smtClean="0"/>
          </a:p>
          <a:p>
            <a:r>
              <a:rPr lang="nl-NL" sz="1000" dirty="0" smtClean="0"/>
              <a:t>GENOMICCONTROL ON</a:t>
            </a:r>
          </a:p>
          <a:p>
            <a:r>
              <a:rPr lang="nl-NL" sz="1000" dirty="0" smtClean="0"/>
              <a:t>COLUMNCOUNTING LENIENT        </a:t>
            </a:r>
          </a:p>
          <a:p>
            <a:r>
              <a:rPr lang="nl-NL" sz="1000" dirty="0" smtClean="0"/>
              <a:t>PROCESS ALSPAC_</a:t>
            </a:r>
            <a:r>
              <a:rPr lang="nl-NL" sz="1000" dirty="0" err="1" smtClean="0"/>
              <a:t>HAP.txt</a:t>
            </a:r>
            <a:endParaRPr lang="nl-NL" sz="1000" dirty="0" smtClean="0"/>
          </a:p>
          <a:p>
            <a:endParaRPr lang="nl-NL" sz="1000" dirty="0" smtClean="0"/>
          </a:p>
          <a:p>
            <a:r>
              <a:rPr lang="nl-NL" sz="1000" dirty="0" smtClean="0"/>
              <a:t>AND SO ON (in </a:t>
            </a:r>
            <a:r>
              <a:rPr lang="nl-NL" sz="1000" dirty="0" err="1" smtClean="0"/>
              <a:t>this</a:t>
            </a:r>
            <a:r>
              <a:rPr lang="nl-NL" sz="1000" dirty="0" smtClean="0"/>
              <a:t> case 40 files)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Running metal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metal &lt; </a:t>
            </a:r>
            <a:r>
              <a:rPr lang="en-US" dirty="0" err="1" smtClean="0"/>
              <a:t>metal_run_file</a:t>
            </a:r>
            <a:endParaRPr lang="en-US" dirty="0" smtClean="0"/>
          </a:p>
          <a:p>
            <a:r>
              <a:rPr lang="en-US" dirty="0" smtClean="0"/>
              <a:t>metal is the command</a:t>
            </a:r>
          </a:p>
          <a:p>
            <a:r>
              <a:rPr lang="en-US" dirty="0" err="1" smtClean="0"/>
              <a:t>metal_run_file</a:t>
            </a:r>
            <a:r>
              <a:rPr lang="en-US" dirty="0" smtClean="0"/>
              <a:t> is the driver file</a:t>
            </a:r>
          </a:p>
          <a:p>
            <a:r>
              <a:rPr lang="en-US" dirty="0" smtClean="0"/>
              <a:t>This will output information on the running of METAL things to standard out [the terminal]</a:t>
            </a:r>
          </a:p>
          <a:p>
            <a:r>
              <a:rPr lang="en-US" dirty="0" smtClean="0"/>
              <a:t>It will spawn 4 files:</a:t>
            </a:r>
          </a:p>
          <a:p>
            <a:pPr lvl="1"/>
            <a:r>
              <a:rPr lang="en-US" dirty="0" smtClean="0"/>
              <a:t>2 results files: meta_res_Z1.txt </a:t>
            </a:r>
            <a:r>
              <a:rPr lang="en-US" dirty="0" smtClean="0"/>
              <a:t>+ </a:t>
            </a:r>
            <a:r>
              <a:rPr lang="en-US" dirty="0" smtClean="0"/>
              <a:t>meta_res_SE1.txt</a:t>
            </a:r>
          </a:p>
          <a:p>
            <a:pPr lvl="1"/>
            <a:r>
              <a:rPr lang="en-US" dirty="0" smtClean="0"/>
              <a:t>2 info files: meta_res_Z1.txt.info </a:t>
            </a:r>
            <a:r>
              <a:rPr lang="en-US" dirty="0" smtClean="0"/>
              <a:t>+ </a:t>
            </a:r>
            <a:r>
              <a:rPr lang="en-US" dirty="0" smtClean="0"/>
              <a:t>meta_res_SE1.txt.info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Output you’ll see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Overview of METAL commands</a:t>
            </a:r>
          </a:p>
          <a:p>
            <a:r>
              <a:rPr lang="en-US" dirty="0" smtClean="0"/>
              <a:t>Any errors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your best hit from meta-analysis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To load into </a:t>
            </a:r>
            <a:r>
              <a:rPr lang="en-US" dirty="0" err="1" smtClean="0"/>
              <a:t>Haploview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have to change the header</a:t>
            </a:r>
          </a:p>
          <a:p>
            <a:r>
              <a:rPr lang="en-US" dirty="0" smtClean="0"/>
              <a:t>In the same directory run:</a:t>
            </a:r>
          </a:p>
          <a:p>
            <a:r>
              <a:rPr lang="en-US" dirty="0" smtClean="0"/>
              <a:t>./</a:t>
            </a:r>
            <a:r>
              <a:rPr lang="en-US" dirty="0" err="1" smtClean="0"/>
              <a:t>reformat.sh</a:t>
            </a:r>
            <a:endParaRPr lang="en-US" dirty="0" smtClean="0"/>
          </a:p>
          <a:p>
            <a:pPr lvl="1"/>
            <a:r>
              <a:rPr lang="en-US" dirty="0" smtClean="0"/>
              <a:t>This changes 1</a:t>
            </a:r>
            <a:r>
              <a:rPr lang="en-US" baseline="30000" dirty="0" smtClean="0"/>
              <a:t>st</a:t>
            </a:r>
            <a:r>
              <a:rPr lang="en-US" dirty="0" smtClean="0"/>
              <a:t> column name to SNP</a:t>
            </a:r>
          </a:p>
          <a:p>
            <a:r>
              <a:rPr lang="en-US" dirty="0" smtClean="0"/>
              <a:t>We can then load the meta-analysis results files into </a:t>
            </a:r>
            <a:r>
              <a:rPr lang="en-US" dirty="0" err="1" smtClean="0"/>
              <a:t>haploview</a:t>
            </a:r>
            <a:endParaRPr lang="en-US" dirty="0" smtClean="0"/>
          </a:p>
          <a:p>
            <a:pPr lvl="1"/>
            <a:r>
              <a:rPr lang="en-US" dirty="0" smtClean="0"/>
              <a:t>Same as before but load in the meta_res_Z1.txt</a:t>
            </a:r>
          </a:p>
          <a:p>
            <a:pPr lvl="1"/>
            <a:r>
              <a:rPr lang="en-US" dirty="0" smtClean="0"/>
              <a:t>Make sure to include </a:t>
            </a:r>
            <a:r>
              <a:rPr lang="en-US" dirty="0" smtClean="0"/>
              <a:t>gwas-example.bim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0000" r="10625" b="7000"/>
          <a:stretch>
            <a:fillRect/>
          </a:stretch>
        </p:blipFill>
        <p:spPr bwMode="auto">
          <a:xfrm>
            <a:off x="457200" y="609600"/>
            <a:ext cx="8077200" cy="59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179286"/>
            <a:ext cx="8274000" cy="5678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0000" t="25000" r="20625" b="34000"/>
          <a:stretch>
            <a:fillRect/>
          </a:stretch>
        </p:blipFill>
        <p:spPr bwMode="auto">
          <a:xfrm>
            <a:off x="990600" y="0"/>
            <a:ext cx="7239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20000" t="26000" r="20625" b="33000"/>
          <a:stretch>
            <a:fillRect/>
          </a:stretch>
        </p:blipFill>
        <p:spPr bwMode="auto">
          <a:xfrm>
            <a:off x="0" y="3429000"/>
            <a:ext cx="512026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 l="20625" t="25000" r="20625" b="33000"/>
          <a:stretch>
            <a:fillRect/>
          </a:stretch>
        </p:blipFill>
        <p:spPr bwMode="auto">
          <a:xfrm>
            <a:off x="4114800" y="4713051"/>
            <a:ext cx="4800600" cy="214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3000" b="42000"/>
          <a:stretch>
            <a:fillRect/>
          </a:stretch>
        </p:blipFill>
        <p:spPr bwMode="auto">
          <a:xfrm>
            <a:off x="685800" y="2362200"/>
            <a:ext cx="8153400" cy="393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9906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u="sng" dirty="0" smtClean="0">
              <a:hlinkClick r:id="rId3"/>
            </a:endParaRPr>
          </a:p>
          <a:p>
            <a:pPr algn="ctr"/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://www.sph.umich.edu/csg/abecasis/metal/</a:t>
            </a:r>
            <a:endParaRPr lang="nl-NL" dirty="0"/>
          </a:p>
          <a:p>
            <a:pPr algn="ctr"/>
            <a:r>
              <a:rPr lang="en-US" dirty="0"/>
              <a:t>Documentation can be found at the metal wiki:</a:t>
            </a:r>
            <a:endParaRPr lang="nl-NL" dirty="0"/>
          </a:p>
          <a:p>
            <a:pPr algn="ctr"/>
            <a:r>
              <a:rPr lang="en-US" u="sng" dirty="0">
                <a:hlinkClick r:id="rId4"/>
              </a:rPr>
              <a:t>http://genome.sph.umich.edu/wiki/Metal_Documentation</a:t>
            </a:r>
            <a:endParaRPr lang="nl-NL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ea typeface="ＭＳ Ｐゴシック" charset="-128"/>
              </a:rPr>
              <a:t>METAL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METAL</a:t>
            </a:r>
            <a:endParaRPr lang="nl-NL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Metal is flexible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can run fixed effects meta-analysis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Heterogeneity tests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 size, Sample Size, or Weighted meta-analysis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METAL</a:t>
            </a:r>
            <a:endParaRPr lang="nl-NL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Requires results files</a:t>
            </a:r>
          </a:p>
          <a:p>
            <a:r>
              <a:rPr lang="en-US" dirty="0" smtClean="0"/>
              <a:t>‘Driver’ file</a:t>
            </a:r>
          </a:p>
          <a:p>
            <a:pPr lvl="1"/>
            <a:r>
              <a:rPr lang="en-US" dirty="0" smtClean="0"/>
              <a:t>Describes the input files</a:t>
            </a:r>
          </a:p>
          <a:p>
            <a:pPr lvl="1"/>
            <a:r>
              <a:rPr lang="en-US" dirty="0" smtClean="0"/>
              <a:t>Defines meta-analysis strategy</a:t>
            </a:r>
          </a:p>
          <a:p>
            <a:pPr lvl="1"/>
            <a:r>
              <a:rPr lang="en-US" dirty="0" smtClean="0"/>
              <a:t>Names output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Check format of results files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Ensure all necessary columns are available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Modify files to include all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driver file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Ensure headers match description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Crosscheck each results file matches Process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metal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nl-NL" dirty="0" smtClean="0"/>
              <a:t>We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yesterdays</a:t>
            </a:r>
            <a:r>
              <a:rPr lang="nl-NL" dirty="0" smtClean="0"/>
              <a:t> </a:t>
            </a:r>
            <a:r>
              <a:rPr lang="nl-NL" dirty="0" err="1" smtClean="0"/>
              <a:t>results</a:t>
            </a:r>
            <a:r>
              <a:rPr lang="nl-NL" dirty="0" smtClean="0"/>
              <a:t> (results1.txt)</a:t>
            </a:r>
          </a:p>
          <a:p>
            <a:r>
              <a:rPr lang="nl-NL" dirty="0" smtClean="0"/>
              <a:t>We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a </a:t>
            </a:r>
            <a:r>
              <a:rPr lang="nl-NL" dirty="0" err="1" smtClean="0"/>
              <a:t>second</a:t>
            </a:r>
            <a:r>
              <a:rPr lang="nl-NL" dirty="0" smtClean="0"/>
              <a:t> set of </a:t>
            </a:r>
            <a:r>
              <a:rPr lang="nl-NL" dirty="0" err="1" smtClean="0"/>
              <a:t>results</a:t>
            </a:r>
            <a:r>
              <a:rPr lang="nl-NL" dirty="0" smtClean="0"/>
              <a:t> (results2.txt)</a:t>
            </a:r>
            <a:endParaRPr lang="nl-NL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INPUT FILES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Columns METAL uses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 [for standard error meta-analysis]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P-value [for Z-score meta-analysis]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had two samples of different sizes we would have to add an N/weight column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Meta-analysis running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We will run meta-analysis based on effect size and on test statistic</a:t>
            </a:r>
          </a:p>
          <a:p>
            <a:r>
              <a:rPr lang="en-US" dirty="0" smtClean="0"/>
              <a:t>For the weights of test statistic, I’ve assumed that the sample sizes are the same</a:t>
            </a:r>
          </a:p>
          <a:p>
            <a:pPr lvl="1"/>
            <a:r>
              <a:rPr lang="en-US" dirty="0" smtClean="0"/>
              <a:t>METAL defaults to weight of 1 when no weight column is supplied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Step 2: driver file: </a:t>
            </a:r>
            <a:r>
              <a:rPr lang="en-US" dirty="0" err="1" smtClean="0"/>
              <a:t>meta_run_file</a:t>
            </a:r>
            <a:endParaRPr lang="en-US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229600" cy="4379912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# PERFORM META-ANALYSIS based on effect size and on test statistic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# Loading in the input files with results from the  participating samples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# Note: Order of samples is …[sample size, alphabetic order,..]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# Phenotype is 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# MB March 2013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MARKER  SNP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ALLELE  A1 A2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PVALUE  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EFFECT  log(OR)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STDERR  SE				specifies column names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PROCESS results1.txt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PROCESS results2.txt			processes two results files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OUTFILE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meta_res_Z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.txt			Output file naming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ANALYZE				Conducts Z-based meta-analysis from test statistic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CLEAR				Clears workspace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SCHEME STDERR			Changes meta-analysis scheme to beta + SE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PROCESS results1.txt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PROCESS results2.txt			processes two results files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OUTFILE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meta_res_SE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 .txt			Output file naming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ANALYZE				Conducts effect size meta-analysis 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504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METAL Practical</vt:lpstr>
      <vt:lpstr>METAL</vt:lpstr>
      <vt:lpstr>METAL</vt:lpstr>
      <vt:lpstr>METAL</vt:lpstr>
      <vt:lpstr>Steps</vt:lpstr>
      <vt:lpstr>INPUT FILES</vt:lpstr>
      <vt:lpstr>Slide 7</vt:lpstr>
      <vt:lpstr>Meta-analysis running</vt:lpstr>
      <vt:lpstr>Step 2: driver file: meta_run_file</vt:lpstr>
      <vt:lpstr>Larger Consortia</vt:lpstr>
      <vt:lpstr>Running metal</vt:lpstr>
      <vt:lpstr>Output you’ll see</vt:lpstr>
      <vt:lpstr>To load into Haploview</vt:lpstr>
      <vt:lpstr>Slide 14</vt:lpstr>
      <vt:lpstr>Plot</vt:lpstr>
      <vt:lpstr>Slide 16</vt:lpstr>
    </vt:vector>
  </TitlesOfParts>
  <Company>VU FPP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 Practical</dc:title>
  <dc:creator>M.Bartels</dc:creator>
  <cp:lastModifiedBy>M.Bartels</cp:lastModifiedBy>
  <cp:revision>9</cp:revision>
  <dcterms:created xsi:type="dcterms:W3CDTF">2013-03-05T13:59:57Z</dcterms:created>
  <dcterms:modified xsi:type="dcterms:W3CDTF">2013-03-05T15:59:08Z</dcterms:modified>
</cp:coreProperties>
</file>