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1" r:id="rId41"/>
    <p:sldId id="302" r:id="rId42"/>
    <p:sldId id="294" r:id="rId43"/>
    <p:sldId id="296" r:id="rId44"/>
    <p:sldId id="297" r:id="rId45"/>
    <p:sldId id="295" r:id="rId46"/>
    <p:sldId id="298" r:id="rId47"/>
    <p:sldId id="299" r:id="rId48"/>
    <p:sldId id="30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B651-A322-B544-A8F8-D5B6D8B7779C}" type="datetimeFigureOut">
              <a:rPr lang="en-US" smtClean="0"/>
              <a:pPr/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ngu.mgh.harvard.edu/~purcell/gpc/" TargetMode="External"/><Relationship Id="rId3" Type="http://schemas.openxmlformats.org/officeDocument/2006/relationships/hyperlink" Target="http://en.wikipedia.org/wiki/Statistical_power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Power and Sample Size</a:t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en-US" dirty="0" smtClean="0"/>
              <a:t> Principles of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Benjamin Neale</a:t>
            </a:r>
          </a:p>
          <a:p>
            <a:r>
              <a:rPr lang="en-US" smtClean="0"/>
              <a:t>March </a:t>
            </a:r>
            <a:r>
              <a:rPr lang="en-US" smtClean="0"/>
              <a:t>8</a:t>
            </a:r>
            <a:r>
              <a:rPr lang="en-US" baseline="3000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2012 </a:t>
            </a:r>
            <a:endParaRPr lang="en-US" dirty="0" smtClean="0"/>
          </a:p>
          <a:p>
            <a:r>
              <a:rPr lang="en-US" dirty="0" smtClean="0"/>
              <a:t>International Twin Workshop, Boulder, 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4" y="3596083"/>
            <a:ext cx="2320487" cy="29383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script: </a:t>
            </a:r>
            <a:r>
              <a:rPr lang="en-US" dirty="0" err="1" smtClean="0"/>
              <a:t>Norm_dist_sim.R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script will plot 4 samples from the normal distribution</a:t>
            </a:r>
          </a:p>
          <a:p>
            <a:r>
              <a:rPr lang="en-US" dirty="0" smtClean="0"/>
              <a:t>Look for changes in shape</a:t>
            </a:r>
          </a:p>
          <a:p>
            <a:r>
              <a:rPr lang="en-US" dirty="0" smtClean="0"/>
              <a:t>Thoughts?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to comment</a:t>
            </a:r>
          </a:p>
          <a:p>
            <a:r>
              <a:rPr lang="en-US" dirty="0" smtClean="0"/>
              <a:t>The presentation will not continue without audience participation</a:t>
            </a:r>
          </a:p>
          <a:p>
            <a:pPr lvl="1"/>
            <a:r>
              <a:rPr lang="en-US" dirty="0" smtClean="0"/>
              <a:t>No this isn’t a game of chicken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 made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92" y="579837"/>
            <a:ext cx="4764261" cy="476426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variance</a:t>
            </a:r>
          </a:p>
          <a:p>
            <a:pPr lvl="1"/>
            <a:r>
              <a:rPr lang="en-US" dirty="0" smtClean="0"/>
              <a:t>We saw that the ‘normal’ distribution from 100 observations looks stranger than for 1,000,000 observations</a:t>
            </a:r>
          </a:p>
          <a:p>
            <a:r>
              <a:rPr lang="en-US" dirty="0" smtClean="0"/>
              <a:t>Where else may this sampling variance happen?</a:t>
            </a:r>
          </a:p>
          <a:p>
            <a:r>
              <a:rPr lang="en-US" dirty="0" smtClean="0"/>
              <a:t>How certain are we that we have created a good distribution?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just simulating the normal distribution, let’s simulate what our estimate of a mean looks like as a function of sample size</a:t>
            </a:r>
          </a:p>
          <a:p>
            <a:r>
              <a:rPr lang="en-US" dirty="0" smtClean="0"/>
              <a:t>We will run the R script </a:t>
            </a:r>
            <a:r>
              <a:rPr lang="en-US" dirty="0" err="1" smtClean="0"/>
              <a:t>mean_estimate_sim.R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 script: </a:t>
            </a:r>
            <a:r>
              <a:rPr lang="en-US" dirty="0" err="1" smtClean="0"/>
              <a:t>mean_estimate_sim.R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script will plot 4 samples from the normal distribution</a:t>
            </a:r>
          </a:p>
          <a:p>
            <a:r>
              <a:rPr lang="en-US" dirty="0" smtClean="0"/>
              <a:t>Look for changes in shape</a:t>
            </a:r>
          </a:p>
          <a:p>
            <a:r>
              <a:rPr lang="en-US" dirty="0" smtClean="0"/>
              <a:t>Thoughts?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to comment</a:t>
            </a:r>
          </a:p>
          <a:p>
            <a:r>
              <a:rPr lang="en-US" dirty="0" smtClean="0"/>
              <a:t>The presentation will not continue without audience participation</a:t>
            </a:r>
          </a:p>
          <a:p>
            <a:pPr lvl="1"/>
            <a:r>
              <a:rPr lang="en-US" dirty="0" smtClean="0"/>
              <a:t>No this isn’t a game of chicken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 made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58" y="530352"/>
            <a:ext cx="4764024" cy="476402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 an inverse relationship between sample size and the variance of the estimate</a:t>
            </a:r>
          </a:p>
          <a:p>
            <a:r>
              <a:rPr lang="en-US" dirty="0" smtClean="0"/>
              <a:t>This variability in the estimate can be calculated from theory</a:t>
            </a:r>
          </a:p>
          <a:p>
            <a:r>
              <a:rPr lang="en-US" dirty="0" err="1" smtClean="0"/>
              <a:t>SE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s/√n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</a:t>
            </a:r>
            <a:r>
              <a:rPr lang="en-US" baseline="-25000" dirty="0" err="1" smtClean="0"/>
              <a:t>x</a:t>
            </a:r>
            <a:r>
              <a:rPr lang="en-US" dirty="0" smtClean="0"/>
              <a:t> is the standard error, </a:t>
            </a:r>
            <a:r>
              <a:rPr lang="en-US" dirty="0" err="1" smtClean="0"/>
              <a:t>s</a:t>
            </a:r>
            <a:r>
              <a:rPr lang="en-US" dirty="0" smtClean="0"/>
              <a:t> is the sample standard deviation, and </a:t>
            </a:r>
            <a:r>
              <a:rPr lang="en-US" dirty="0" err="1" smtClean="0"/>
              <a:t>n</a:t>
            </a:r>
            <a:r>
              <a:rPr lang="en-US" dirty="0" smtClean="0"/>
              <a:t> is the sample size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Existential Crisis!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does this variability mean?</a:t>
            </a:r>
          </a:p>
          <a:p>
            <a:pPr algn="ctr"/>
            <a:r>
              <a:rPr lang="en-US" dirty="0" smtClean="0"/>
              <a:t>Again—this is where you comment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power?</a:t>
            </a:r>
          </a:p>
          <a:p>
            <a:r>
              <a:rPr lang="en-US" dirty="0" smtClean="0"/>
              <a:t>What affects power?</a:t>
            </a:r>
          </a:p>
          <a:p>
            <a:r>
              <a:rPr lang="en-US" dirty="0" smtClean="0"/>
              <a:t>How do we calculate power?</a:t>
            </a:r>
          </a:p>
          <a:p>
            <a:r>
              <a:rPr lang="en-US" dirty="0" smtClean="0"/>
              <a:t>What is simulation?</a:t>
            </a:r>
          </a:p>
          <a:p>
            <a:r>
              <a:rPr lang="en-US" dirty="0" smtClean="0"/>
              <a:t>Why do we simulate?</a:t>
            </a:r>
          </a:p>
          <a:p>
            <a:r>
              <a:rPr lang="en-US" dirty="0" smtClean="0"/>
              <a:t>How do we simulate?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sampling variability in my estimate affects my ability to declare a parameter as significant (or significantly different)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definition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probability that the test will reject the null hypothesis if the alternative hypothesis is true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Mean different from 0 hypotheses:</a:t>
            </a:r>
          </a:p>
          <a:p>
            <a:pPr lvl="1"/>
            <a:r>
              <a:rPr lang="en-GB" dirty="0" smtClean="0"/>
              <a:t>h</a:t>
            </a:r>
            <a:r>
              <a:rPr lang="en-GB" baseline="-25000" dirty="0" smtClean="0"/>
              <a:t>o</a:t>
            </a:r>
            <a:r>
              <a:rPr lang="en-GB" dirty="0" smtClean="0"/>
              <a:t> (null hypothesis) is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=0 </a:t>
            </a:r>
          </a:p>
          <a:p>
            <a:pPr lvl="1"/>
            <a:r>
              <a:rPr lang="en-GB" dirty="0" smtClean="0">
                <a:ea typeface="Arial" pitchFamily="26" charset="0"/>
                <a:cs typeface="Arial" pitchFamily="26" charset="0"/>
              </a:rPr>
              <a:t>h</a:t>
            </a:r>
            <a:r>
              <a:rPr lang="en-GB" baseline="-25000" dirty="0" smtClean="0">
                <a:ea typeface="Arial" pitchFamily="26" charset="0"/>
                <a:cs typeface="Arial" pitchFamily="26" charset="0"/>
              </a:rPr>
              <a:t>a 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(alternative hypothesis) is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</a:t>
            </a:r>
            <a:r>
              <a:rPr lang="el-GR" dirty="0" smtClean="0">
                <a:ea typeface="Arial" pitchFamily="26" charset="0"/>
                <a:cs typeface="Arial" pitchFamily="26" charset="0"/>
              </a:rPr>
              <a:t>≠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0</a:t>
            </a:r>
          </a:p>
          <a:p>
            <a:pPr lvl="2"/>
            <a:r>
              <a:rPr lang="en-GB" dirty="0" smtClean="0">
                <a:ea typeface="Arial" pitchFamily="26" charset="0"/>
                <a:cs typeface="Arial" pitchFamily="26" charset="0"/>
              </a:rPr>
              <a:t>Two-sided test, where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&gt; 0 or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&lt; 0 are one-sided</a:t>
            </a:r>
          </a:p>
          <a:p>
            <a:r>
              <a:rPr lang="en-GB" dirty="0" smtClean="0">
                <a:ea typeface="Arial" pitchFamily="26" charset="0"/>
                <a:cs typeface="Arial" pitchFamily="26" charset="0"/>
              </a:rPr>
              <a:t>Null hypothesis usually assumes no effect</a:t>
            </a:r>
          </a:p>
          <a:p>
            <a:r>
              <a:rPr lang="en-GB" dirty="0" smtClean="0">
                <a:ea typeface="Arial" pitchFamily="26" charset="0"/>
                <a:cs typeface="Arial" pitchFamily="26" charset="0"/>
              </a:rPr>
              <a:t>Alternative hypothesis is the idea being tested</a:t>
            </a:r>
            <a:endParaRPr lang="el-GR" dirty="0" smtClean="0">
              <a:ea typeface="Arial" pitchFamily="26" charset="0"/>
              <a:cs typeface="Arial" pitchFamily="2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scenarios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1258893"/>
          <a:ext cx="8183562" cy="21282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0122"/>
                <a:gridCol w="3175153"/>
                <a:gridCol w="2918287"/>
              </a:tblGrid>
              <a:tr h="608323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Reject H</a:t>
                      </a:r>
                      <a:r>
                        <a:rPr lang="en-US" sz="2400" b="0" baseline="-2500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Fail</a:t>
                      </a:r>
                      <a:r>
                        <a:rPr lang="en-US" sz="2400" b="0" baseline="0" dirty="0" smtClean="0"/>
                        <a:t> to reject</a:t>
                      </a:r>
                      <a:r>
                        <a:rPr lang="en-US" sz="2400" b="0" dirty="0" smtClean="0"/>
                        <a:t> H</a:t>
                      </a:r>
                      <a:r>
                        <a:rPr lang="en-US" sz="2400" b="0" baseline="-25000" dirty="0" smtClean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baseline="-25000" dirty="0" smtClean="0"/>
                    </a:p>
                  </a:txBody>
                  <a:tcPr/>
                </a:tc>
              </a:tr>
              <a:tr h="6042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H</a:t>
                      </a:r>
                      <a:r>
                        <a:rPr lang="en-US" sz="2400" b="0" baseline="-25000" dirty="0" smtClean="0"/>
                        <a:t>0</a:t>
                      </a:r>
                      <a:r>
                        <a:rPr lang="en-US" sz="2400" b="0" dirty="0" smtClean="0"/>
                        <a:t> is true</a:t>
                      </a:r>
                      <a:endParaRPr lang="en-US" sz="2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dirty="0" smtClean="0">
                          <a:solidFill>
                            <a:srgbClr val="FF0000"/>
                          </a:solidFill>
                          <a:latin typeface="Symbol" pitchFamily="26" charset="2"/>
                        </a:rPr>
                        <a:t>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dirty="0" smtClean="0">
                          <a:solidFill>
                            <a:srgbClr val="000099"/>
                          </a:solidFill>
                        </a:rPr>
                        <a:t>1-</a:t>
                      </a:r>
                      <a:r>
                        <a:rPr lang="nl-NL" sz="2400" b="0" dirty="0" smtClean="0">
                          <a:solidFill>
                            <a:srgbClr val="000099"/>
                          </a:solidFill>
                          <a:latin typeface="Symbol" pitchFamily="26" charset="2"/>
                        </a:rPr>
                        <a:t>a</a:t>
                      </a:r>
                      <a:endParaRPr lang="en-US" sz="2400" b="0" dirty="0"/>
                    </a:p>
                  </a:txBody>
                  <a:tcPr/>
                </a:tc>
              </a:tr>
              <a:tr h="549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H</a:t>
                      </a:r>
                      <a:r>
                        <a:rPr lang="en-US" sz="2400" b="0" baseline="-25000" dirty="0" smtClean="0"/>
                        <a:t>a</a:t>
                      </a:r>
                      <a:r>
                        <a:rPr lang="en-US" sz="2400" b="0" baseline="0" dirty="0" smtClean="0"/>
                        <a:t> is true</a:t>
                      </a:r>
                      <a:endParaRPr lang="en-US" sz="2400" b="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 smtClean="0">
                          <a:solidFill>
                            <a:srgbClr val="000099"/>
                          </a:solidFill>
                        </a:rPr>
                        <a:t>1-</a:t>
                      </a:r>
                      <a:r>
                        <a:rPr lang="nl-NL" sz="2400" b="0" dirty="0" smtClean="0">
                          <a:solidFill>
                            <a:srgbClr val="000099"/>
                          </a:solidFill>
                          <a:latin typeface="Symbol" pitchFamily="26" charset="2"/>
                        </a:rPr>
                        <a:t>b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 err="1" smtClean="0">
                          <a:solidFill>
                            <a:srgbClr val="FF0000"/>
                          </a:solidFill>
                          <a:latin typeface="Symbol" pitchFamily="26" charset="2"/>
                        </a:rPr>
                        <a:t>b</a:t>
                      </a:r>
                      <a:endParaRPr lang="en-US" sz="2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5502" y="3387102"/>
            <a:ext cx="3462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Symbol" pitchFamily="26" charset="2"/>
              </a:rPr>
              <a:t>a</a:t>
            </a:r>
            <a:r>
              <a:rPr lang="nl-NL" sz="2400" dirty="0" smtClean="0"/>
              <a:t>=type 1 </a:t>
            </a:r>
            <a:r>
              <a:rPr lang="nl-NL" sz="2400" dirty="0" err="1" smtClean="0"/>
              <a:t>error</a:t>
            </a:r>
            <a:r>
              <a:rPr lang="nl-NL" sz="2400" dirty="0" smtClean="0"/>
              <a:t> </a:t>
            </a:r>
            <a:r>
              <a:rPr lang="nl-NL" sz="2400" dirty="0" err="1" smtClean="0"/>
              <a:t>rate</a:t>
            </a:r>
            <a:endParaRPr lang="nl-NL" sz="2400" dirty="0" smtClean="0"/>
          </a:p>
          <a:p>
            <a:r>
              <a:rPr lang="nl-NL" sz="2400" dirty="0" err="1" smtClean="0">
                <a:solidFill>
                  <a:srgbClr val="FF0000"/>
                </a:solidFill>
                <a:latin typeface="Symbol" pitchFamily="26" charset="2"/>
              </a:rPr>
              <a:t>b</a:t>
            </a:r>
            <a:r>
              <a:rPr lang="nl-NL" sz="2400" dirty="0" smtClean="0"/>
              <a:t>=type 2 </a:t>
            </a:r>
            <a:r>
              <a:rPr lang="nl-NL" sz="2400" dirty="0" err="1" smtClean="0"/>
              <a:t>error</a:t>
            </a:r>
            <a:r>
              <a:rPr lang="nl-NL" sz="2400" dirty="0" smtClean="0"/>
              <a:t> </a:t>
            </a:r>
            <a:r>
              <a:rPr lang="nl-NL" sz="2400" dirty="0" err="1" smtClean="0"/>
              <a:t>rate</a:t>
            </a:r>
            <a:endParaRPr lang="nl-NL" sz="2400" dirty="0" smtClean="0"/>
          </a:p>
          <a:p>
            <a:r>
              <a:rPr lang="nl-NL" sz="2400" dirty="0" smtClean="0">
                <a:solidFill>
                  <a:srgbClr val="000099"/>
                </a:solidFill>
              </a:rPr>
              <a:t>1-</a:t>
            </a:r>
            <a:r>
              <a:rPr lang="nl-NL" sz="2400" dirty="0" smtClean="0">
                <a:solidFill>
                  <a:srgbClr val="000099"/>
                </a:solidFill>
                <a:latin typeface="Symbol" pitchFamily="26" charset="2"/>
              </a:rPr>
              <a:t>b</a:t>
            </a:r>
            <a:r>
              <a:rPr lang="nl-NL" sz="2400" dirty="0" smtClean="0"/>
              <a:t>=</a:t>
            </a:r>
            <a:r>
              <a:rPr lang="nl-NL" sz="2400" dirty="0" err="1" smtClean="0"/>
              <a:t>statistical</a:t>
            </a:r>
            <a:r>
              <a:rPr lang="nl-NL" sz="2400" dirty="0" smtClean="0"/>
              <a:t> power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743200" y="1005028"/>
            <a:ext cx="2381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Rejection of 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688013" y="995503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Non-rejection of 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8538" y="2367103"/>
            <a:ext cx="1204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true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98538" y="4500703"/>
            <a:ext cx="1228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16000">
                <a:solidFill>
                  <a:schemeClr val="tx1"/>
                </a:solidFill>
              </a:rPr>
              <a:t>A</a:t>
            </a:r>
            <a:r>
              <a:rPr lang="en-US">
                <a:solidFill>
                  <a:schemeClr val="tx1"/>
                </a:solidFill>
              </a:rPr>
              <a:t> true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766903"/>
            <a:ext cx="8458200" cy="5181600"/>
            <a:chOff x="240" y="672"/>
            <a:chExt cx="5328" cy="3264"/>
          </a:xfrm>
        </p:grpSpPr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1488" y="672"/>
              <a:ext cx="0" cy="3216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240" y="1296"/>
              <a:ext cx="5328" cy="0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912" y="2544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3408" y="864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51"/>
          <p:cNvGrpSpPr>
            <a:grpSpLocks/>
          </p:cNvGrpSpPr>
          <p:nvPr/>
        </p:nvGrpSpPr>
        <p:grpSpPr bwMode="auto">
          <a:xfrm>
            <a:off x="5521325" y="1954353"/>
            <a:ext cx="3160713" cy="1595438"/>
            <a:chOff x="3478" y="1420"/>
            <a:chExt cx="1991" cy="1005"/>
          </a:xfrm>
        </p:grpSpPr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3478" y="1420"/>
              <a:ext cx="1991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99"/>
                  </a:solidFill>
                </a:rPr>
                <a:t>Nonsignificant result</a:t>
              </a:r>
            </a:p>
            <a:p>
              <a:pPr algn="ctr" eaLnBrk="0" hangingPunct="0"/>
              <a:r>
                <a:rPr lang="en-GB">
                  <a:solidFill>
                    <a:srgbClr val="000099"/>
                  </a:solidFill>
                </a:rPr>
                <a:t>(1- </a:t>
              </a:r>
              <a:r>
                <a:rPr lang="en-US">
                  <a:solidFill>
                    <a:srgbClr val="000099"/>
                  </a:solidFill>
                  <a:sym typeface="Symbol" pitchFamily="26" charset="2"/>
                </a:rPr>
                <a:t></a:t>
              </a:r>
              <a:r>
                <a:rPr lang="en-GB">
                  <a:solidFill>
                    <a:srgbClr val="000099"/>
                  </a:solidFill>
                  <a:ea typeface="Arial" pitchFamily="26" charset="0"/>
                  <a:cs typeface="Arial" pitchFamily="26" charset="0"/>
                </a:rPr>
                <a:t>)</a:t>
              </a:r>
              <a:endParaRPr lang="el-GR">
                <a:solidFill>
                  <a:srgbClr val="000099"/>
                </a:solidFill>
                <a:ea typeface="Arial" pitchFamily="26" charset="0"/>
                <a:cs typeface="Arial" pitchFamily="26" charset="0"/>
              </a:endParaRPr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H="1">
              <a:off x="393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V="1">
              <a:off x="3938" y="1993"/>
              <a:ext cx="0" cy="39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4464" y="1968"/>
              <a:ext cx="0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958" y="2038"/>
              <a:ext cx="697" cy="325"/>
              <a:chOff x="1276" y="929"/>
              <a:chExt cx="3521" cy="2431"/>
            </a:xfrm>
          </p:grpSpPr>
          <p:sp>
            <p:nvSpPr>
              <p:cNvPr id="21525" name="Rectangle 21"/>
              <p:cNvSpPr>
                <a:spLocks noChangeArrowheads="1"/>
              </p:cNvSpPr>
              <p:nvPr/>
            </p:nvSpPr>
            <p:spPr bwMode="auto">
              <a:xfrm>
                <a:off x="4561" y="3348"/>
                <a:ext cx="236" cy="2"/>
              </a:xfrm>
              <a:prstGeom prst="rect">
                <a:avLst/>
              </a:prstGeom>
              <a:solidFill>
                <a:srgbClr val="787878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6" name="Line 22"/>
              <p:cNvSpPr>
                <a:spLocks noChangeShapeType="1"/>
              </p:cNvSpPr>
              <p:nvPr/>
            </p:nvSpPr>
            <p:spPr bwMode="auto">
              <a:xfrm>
                <a:off x="1276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7" name="Line 23"/>
              <p:cNvSpPr>
                <a:spLocks noChangeShapeType="1"/>
              </p:cNvSpPr>
              <p:nvPr/>
            </p:nvSpPr>
            <p:spPr bwMode="auto">
              <a:xfrm>
                <a:off x="1311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8" name="Line 24"/>
              <p:cNvSpPr>
                <a:spLocks noChangeShapeType="1"/>
              </p:cNvSpPr>
              <p:nvPr/>
            </p:nvSpPr>
            <p:spPr bwMode="auto">
              <a:xfrm>
                <a:off x="1347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9" name="Line 25"/>
              <p:cNvSpPr>
                <a:spLocks noChangeShapeType="1"/>
              </p:cNvSpPr>
              <p:nvPr/>
            </p:nvSpPr>
            <p:spPr bwMode="auto">
              <a:xfrm flipV="1">
                <a:off x="1382" y="3345"/>
                <a:ext cx="34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0" name="Line 26"/>
              <p:cNvSpPr>
                <a:spLocks noChangeShapeType="1"/>
              </p:cNvSpPr>
              <p:nvPr/>
            </p:nvSpPr>
            <p:spPr bwMode="auto">
              <a:xfrm>
                <a:off x="1416" y="3345"/>
                <a:ext cx="3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1" name="Line 27"/>
              <p:cNvSpPr>
                <a:spLocks noChangeShapeType="1"/>
              </p:cNvSpPr>
              <p:nvPr/>
            </p:nvSpPr>
            <p:spPr bwMode="auto">
              <a:xfrm flipV="1">
                <a:off x="1453" y="3343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2" name="Line 28"/>
              <p:cNvSpPr>
                <a:spLocks noChangeShapeType="1"/>
              </p:cNvSpPr>
              <p:nvPr/>
            </p:nvSpPr>
            <p:spPr bwMode="auto">
              <a:xfrm flipV="1">
                <a:off x="1487" y="3340"/>
                <a:ext cx="35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3" name="Line 29"/>
              <p:cNvSpPr>
                <a:spLocks noChangeShapeType="1"/>
              </p:cNvSpPr>
              <p:nvPr/>
            </p:nvSpPr>
            <p:spPr bwMode="auto">
              <a:xfrm flipV="1">
                <a:off x="1522" y="3338"/>
                <a:ext cx="36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4" name="Line 30"/>
              <p:cNvSpPr>
                <a:spLocks noChangeShapeType="1"/>
              </p:cNvSpPr>
              <p:nvPr/>
            </p:nvSpPr>
            <p:spPr bwMode="auto">
              <a:xfrm flipV="1">
                <a:off x="1558" y="3336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5" name="Line 31"/>
              <p:cNvSpPr>
                <a:spLocks noChangeShapeType="1"/>
              </p:cNvSpPr>
              <p:nvPr/>
            </p:nvSpPr>
            <p:spPr bwMode="auto">
              <a:xfrm flipV="1">
                <a:off x="1593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 flipV="1">
                <a:off x="1627" y="3326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 flipV="1">
                <a:off x="1664" y="3318"/>
                <a:ext cx="3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8" name="Line 34"/>
              <p:cNvSpPr>
                <a:spLocks noChangeShapeType="1"/>
              </p:cNvSpPr>
              <p:nvPr/>
            </p:nvSpPr>
            <p:spPr bwMode="auto">
              <a:xfrm flipV="1">
                <a:off x="1698" y="3311"/>
                <a:ext cx="35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9" name="Line 35"/>
              <p:cNvSpPr>
                <a:spLocks noChangeShapeType="1"/>
              </p:cNvSpPr>
              <p:nvPr/>
            </p:nvSpPr>
            <p:spPr bwMode="auto">
              <a:xfrm flipV="1">
                <a:off x="1733" y="3301"/>
                <a:ext cx="36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0" name="Line 36"/>
              <p:cNvSpPr>
                <a:spLocks noChangeShapeType="1"/>
              </p:cNvSpPr>
              <p:nvPr/>
            </p:nvSpPr>
            <p:spPr bwMode="auto">
              <a:xfrm flipV="1">
                <a:off x="1769" y="3289"/>
                <a:ext cx="35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1" name="Line 37"/>
              <p:cNvSpPr>
                <a:spLocks noChangeShapeType="1"/>
              </p:cNvSpPr>
              <p:nvPr/>
            </p:nvSpPr>
            <p:spPr bwMode="auto">
              <a:xfrm flipV="1">
                <a:off x="1804" y="3274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2" name="Line 38"/>
              <p:cNvSpPr>
                <a:spLocks noChangeShapeType="1"/>
              </p:cNvSpPr>
              <p:nvPr/>
            </p:nvSpPr>
            <p:spPr bwMode="auto">
              <a:xfrm flipV="1">
                <a:off x="1841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3" name="Line 39"/>
              <p:cNvSpPr>
                <a:spLocks noChangeShapeType="1"/>
              </p:cNvSpPr>
              <p:nvPr/>
            </p:nvSpPr>
            <p:spPr bwMode="auto">
              <a:xfrm flipV="1">
                <a:off x="1875" y="3235"/>
                <a:ext cx="34" cy="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4" name="Line 40"/>
              <p:cNvSpPr>
                <a:spLocks noChangeShapeType="1"/>
              </p:cNvSpPr>
              <p:nvPr/>
            </p:nvSpPr>
            <p:spPr bwMode="auto">
              <a:xfrm flipV="1">
                <a:off x="1909" y="3210"/>
                <a:ext cx="37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5" name="Line 41"/>
              <p:cNvSpPr>
                <a:spLocks noChangeShapeType="1"/>
              </p:cNvSpPr>
              <p:nvPr/>
            </p:nvSpPr>
            <p:spPr bwMode="auto">
              <a:xfrm flipV="1">
                <a:off x="1946" y="3181"/>
                <a:ext cx="34" cy="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6" name="Line 42"/>
              <p:cNvSpPr>
                <a:spLocks noChangeShapeType="1"/>
              </p:cNvSpPr>
              <p:nvPr/>
            </p:nvSpPr>
            <p:spPr bwMode="auto">
              <a:xfrm flipV="1">
                <a:off x="1980" y="3147"/>
                <a:ext cx="35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 flipV="1">
                <a:off x="2015" y="3107"/>
                <a:ext cx="37" cy="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 flipV="1">
                <a:off x="2052" y="3061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9" name="Line 45"/>
              <p:cNvSpPr>
                <a:spLocks noChangeShapeType="1"/>
              </p:cNvSpPr>
              <p:nvPr/>
            </p:nvSpPr>
            <p:spPr bwMode="auto">
              <a:xfrm flipV="1">
                <a:off x="2086" y="3009"/>
                <a:ext cx="34" cy="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0" name="Line 46"/>
              <p:cNvSpPr>
                <a:spLocks noChangeShapeType="1"/>
              </p:cNvSpPr>
              <p:nvPr/>
            </p:nvSpPr>
            <p:spPr bwMode="auto">
              <a:xfrm flipV="1">
                <a:off x="2120" y="2953"/>
                <a:ext cx="37" cy="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1" name="Line 47"/>
              <p:cNvSpPr>
                <a:spLocks noChangeShapeType="1"/>
              </p:cNvSpPr>
              <p:nvPr/>
            </p:nvSpPr>
            <p:spPr bwMode="auto">
              <a:xfrm flipV="1">
                <a:off x="2157" y="2887"/>
                <a:ext cx="34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2" name="Line 48"/>
              <p:cNvSpPr>
                <a:spLocks noChangeShapeType="1"/>
              </p:cNvSpPr>
              <p:nvPr/>
            </p:nvSpPr>
            <p:spPr bwMode="auto">
              <a:xfrm flipV="1">
                <a:off x="2191" y="2815"/>
                <a:ext cx="35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3" name="Line 49"/>
              <p:cNvSpPr>
                <a:spLocks noChangeShapeType="1"/>
              </p:cNvSpPr>
              <p:nvPr/>
            </p:nvSpPr>
            <p:spPr bwMode="auto">
              <a:xfrm flipV="1">
                <a:off x="2226" y="2737"/>
                <a:ext cx="37" cy="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4" name="Line 50"/>
              <p:cNvSpPr>
                <a:spLocks noChangeShapeType="1"/>
              </p:cNvSpPr>
              <p:nvPr/>
            </p:nvSpPr>
            <p:spPr bwMode="auto">
              <a:xfrm flipV="1">
                <a:off x="2263" y="265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 flipV="1">
                <a:off x="2297" y="255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6" name="Line 52"/>
              <p:cNvSpPr>
                <a:spLocks noChangeShapeType="1"/>
              </p:cNvSpPr>
              <p:nvPr/>
            </p:nvSpPr>
            <p:spPr bwMode="auto">
              <a:xfrm flipV="1">
                <a:off x="2331" y="2460"/>
                <a:ext cx="37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7" name="Line 53"/>
              <p:cNvSpPr>
                <a:spLocks noChangeShapeType="1"/>
              </p:cNvSpPr>
              <p:nvPr/>
            </p:nvSpPr>
            <p:spPr bwMode="auto">
              <a:xfrm flipV="1">
                <a:off x="2368" y="2354"/>
                <a:ext cx="3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8" name="Line 54"/>
              <p:cNvSpPr>
                <a:spLocks noChangeShapeType="1"/>
              </p:cNvSpPr>
              <p:nvPr/>
            </p:nvSpPr>
            <p:spPr bwMode="auto">
              <a:xfrm flipV="1">
                <a:off x="2402" y="2244"/>
                <a:ext cx="35" cy="1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9" name="Line 55"/>
              <p:cNvSpPr>
                <a:spLocks noChangeShapeType="1"/>
              </p:cNvSpPr>
              <p:nvPr/>
            </p:nvSpPr>
            <p:spPr bwMode="auto">
              <a:xfrm flipV="1">
                <a:off x="2437" y="2129"/>
                <a:ext cx="36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0" name="Line 56"/>
              <p:cNvSpPr>
                <a:spLocks noChangeShapeType="1"/>
              </p:cNvSpPr>
              <p:nvPr/>
            </p:nvSpPr>
            <p:spPr bwMode="auto">
              <a:xfrm flipV="1">
                <a:off x="2473" y="2013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1" name="Line 57"/>
              <p:cNvSpPr>
                <a:spLocks noChangeShapeType="1"/>
              </p:cNvSpPr>
              <p:nvPr/>
            </p:nvSpPr>
            <p:spPr bwMode="auto">
              <a:xfrm flipV="1">
                <a:off x="2508" y="1893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2" name="Line 58"/>
              <p:cNvSpPr>
                <a:spLocks noChangeShapeType="1"/>
              </p:cNvSpPr>
              <p:nvPr/>
            </p:nvSpPr>
            <p:spPr bwMode="auto">
              <a:xfrm flipV="1">
                <a:off x="2542" y="177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3" name="Line 59"/>
              <p:cNvSpPr>
                <a:spLocks noChangeShapeType="1"/>
              </p:cNvSpPr>
              <p:nvPr/>
            </p:nvSpPr>
            <p:spPr bwMode="auto">
              <a:xfrm flipV="1">
                <a:off x="2579" y="1657"/>
                <a:ext cx="34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4" name="Line 60"/>
              <p:cNvSpPr>
                <a:spLocks noChangeShapeType="1"/>
              </p:cNvSpPr>
              <p:nvPr/>
            </p:nvSpPr>
            <p:spPr bwMode="auto">
              <a:xfrm flipV="1">
                <a:off x="2613" y="1542"/>
                <a:ext cx="35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5" name="Line 61"/>
              <p:cNvSpPr>
                <a:spLocks noChangeShapeType="1"/>
              </p:cNvSpPr>
              <p:nvPr/>
            </p:nvSpPr>
            <p:spPr bwMode="auto">
              <a:xfrm flipV="1">
                <a:off x="2648" y="1434"/>
                <a:ext cx="3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6" name="Line 62"/>
              <p:cNvSpPr>
                <a:spLocks noChangeShapeType="1"/>
              </p:cNvSpPr>
              <p:nvPr/>
            </p:nvSpPr>
            <p:spPr bwMode="auto">
              <a:xfrm flipV="1">
                <a:off x="2684" y="1331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7" name="Line 63"/>
              <p:cNvSpPr>
                <a:spLocks noChangeShapeType="1"/>
              </p:cNvSpPr>
              <p:nvPr/>
            </p:nvSpPr>
            <p:spPr bwMode="auto">
              <a:xfrm flipV="1">
                <a:off x="2719" y="123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8" name="Line 64"/>
              <p:cNvSpPr>
                <a:spLocks noChangeShapeType="1"/>
              </p:cNvSpPr>
              <p:nvPr/>
            </p:nvSpPr>
            <p:spPr bwMode="auto">
              <a:xfrm flipV="1">
                <a:off x="2756" y="115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9" name="Line 65"/>
              <p:cNvSpPr>
                <a:spLocks noChangeShapeType="1"/>
              </p:cNvSpPr>
              <p:nvPr/>
            </p:nvSpPr>
            <p:spPr bwMode="auto">
              <a:xfrm flipV="1">
                <a:off x="2790" y="1081"/>
                <a:ext cx="34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0" name="Line 66"/>
              <p:cNvSpPr>
                <a:spLocks noChangeShapeType="1"/>
              </p:cNvSpPr>
              <p:nvPr/>
            </p:nvSpPr>
            <p:spPr bwMode="auto">
              <a:xfrm flipV="1">
                <a:off x="2824" y="1020"/>
                <a:ext cx="37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1" name="Line 67"/>
              <p:cNvSpPr>
                <a:spLocks noChangeShapeType="1"/>
              </p:cNvSpPr>
              <p:nvPr/>
            </p:nvSpPr>
            <p:spPr bwMode="auto">
              <a:xfrm flipV="1">
                <a:off x="2861" y="975"/>
                <a:ext cx="34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 flipV="1">
                <a:off x="2895" y="944"/>
                <a:ext cx="35" cy="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3" name="Line 69"/>
              <p:cNvSpPr>
                <a:spLocks noChangeShapeType="1"/>
              </p:cNvSpPr>
              <p:nvPr/>
            </p:nvSpPr>
            <p:spPr bwMode="auto">
              <a:xfrm flipV="1">
                <a:off x="2930" y="929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4" name="Line 70"/>
              <p:cNvSpPr>
                <a:spLocks noChangeShapeType="1"/>
              </p:cNvSpPr>
              <p:nvPr/>
            </p:nvSpPr>
            <p:spPr bwMode="auto">
              <a:xfrm>
                <a:off x="2967" y="929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5" name="Line 71"/>
              <p:cNvSpPr>
                <a:spLocks noChangeShapeType="1"/>
              </p:cNvSpPr>
              <p:nvPr/>
            </p:nvSpPr>
            <p:spPr bwMode="auto">
              <a:xfrm>
                <a:off x="3001" y="931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6" name="Line 72"/>
              <p:cNvSpPr>
                <a:spLocks noChangeShapeType="1"/>
              </p:cNvSpPr>
              <p:nvPr/>
            </p:nvSpPr>
            <p:spPr bwMode="auto">
              <a:xfrm>
                <a:off x="3035" y="946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7" name="Line 73"/>
              <p:cNvSpPr>
                <a:spLocks noChangeShapeType="1"/>
              </p:cNvSpPr>
              <p:nvPr/>
            </p:nvSpPr>
            <p:spPr bwMode="auto">
              <a:xfrm>
                <a:off x="3072" y="980"/>
                <a:ext cx="34" cy="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8" name="Line 74"/>
              <p:cNvSpPr>
                <a:spLocks noChangeShapeType="1"/>
              </p:cNvSpPr>
              <p:nvPr/>
            </p:nvSpPr>
            <p:spPr bwMode="auto">
              <a:xfrm>
                <a:off x="3106" y="1027"/>
                <a:ext cx="35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9" name="Line 75"/>
              <p:cNvSpPr>
                <a:spLocks noChangeShapeType="1"/>
              </p:cNvSpPr>
              <p:nvPr/>
            </p:nvSpPr>
            <p:spPr bwMode="auto">
              <a:xfrm>
                <a:off x="3141" y="1088"/>
                <a:ext cx="37" cy="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0" name="Line 76"/>
              <p:cNvSpPr>
                <a:spLocks noChangeShapeType="1"/>
              </p:cNvSpPr>
              <p:nvPr/>
            </p:nvSpPr>
            <p:spPr bwMode="auto">
              <a:xfrm>
                <a:off x="3178" y="116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1" name="Line 77"/>
              <p:cNvSpPr>
                <a:spLocks noChangeShapeType="1"/>
              </p:cNvSpPr>
              <p:nvPr/>
            </p:nvSpPr>
            <p:spPr bwMode="auto">
              <a:xfrm>
                <a:off x="3212" y="124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2" name="Line 78"/>
              <p:cNvSpPr>
                <a:spLocks noChangeShapeType="1"/>
              </p:cNvSpPr>
              <p:nvPr/>
            </p:nvSpPr>
            <p:spPr bwMode="auto">
              <a:xfrm>
                <a:off x="3246" y="1341"/>
                <a:ext cx="37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3" name="Line 79"/>
              <p:cNvSpPr>
                <a:spLocks noChangeShapeType="1"/>
              </p:cNvSpPr>
              <p:nvPr/>
            </p:nvSpPr>
            <p:spPr bwMode="auto">
              <a:xfrm>
                <a:off x="3283" y="1447"/>
                <a:ext cx="34" cy="1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4" name="Line 80"/>
              <p:cNvSpPr>
                <a:spLocks noChangeShapeType="1"/>
              </p:cNvSpPr>
              <p:nvPr/>
            </p:nvSpPr>
            <p:spPr bwMode="auto">
              <a:xfrm>
                <a:off x="3317" y="1554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5" name="Line 81"/>
              <p:cNvSpPr>
                <a:spLocks noChangeShapeType="1"/>
              </p:cNvSpPr>
              <p:nvPr/>
            </p:nvSpPr>
            <p:spPr bwMode="auto">
              <a:xfrm>
                <a:off x="3352" y="1670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6" name="Line 82"/>
              <p:cNvSpPr>
                <a:spLocks noChangeShapeType="1"/>
              </p:cNvSpPr>
              <p:nvPr/>
            </p:nvSpPr>
            <p:spPr bwMode="auto">
              <a:xfrm>
                <a:off x="3389" y="1788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7" name="Line 83"/>
              <p:cNvSpPr>
                <a:spLocks noChangeShapeType="1"/>
              </p:cNvSpPr>
              <p:nvPr/>
            </p:nvSpPr>
            <p:spPr bwMode="auto">
              <a:xfrm>
                <a:off x="3423" y="1908"/>
                <a:ext cx="34" cy="1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8" name="Line 84"/>
              <p:cNvSpPr>
                <a:spLocks noChangeShapeType="1"/>
              </p:cNvSpPr>
              <p:nvPr/>
            </p:nvSpPr>
            <p:spPr bwMode="auto">
              <a:xfrm>
                <a:off x="3457" y="202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9" name="Line 85"/>
              <p:cNvSpPr>
                <a:spLocks noChangeShapeType="1"/>
              </p:cNvSpPr>
              <p:nvPr/>
            </p:nvSpPr>
            <p:spPr bwMode="auto">
              <a:xfrm>
                <a:off x="3494" y="2143"/>
                <a:ext cx="34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0" name="Line 86"/>
              <p:cNvSpPr>
                <a:spLocks noChangeShapeType="1"/>
              </p:cNvSpPr>
              <p:nvPr/>
            </p:nvSpPr>
            <p:spPr bwMode="auto">
              <a:xfrm>
                <a:off x="3528" y="2256"/>
                <a:ext cx="37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1" name="Line 87"/>
              <p:cNvSpPr>
                <a:spLocks noChangeShapeType="1"/>
              </p:cNvSpPr>
              <p:nvPr/>
            </p:nvSpPr>
            <p:spPr bwMode="auto">
              <a:xfrm>
                <a:off x="3565" y="2367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2" name="Line 88"/>
              <p:cNvSpPr>
                <a:spLocks noChangeShapeType="1"/>
              </p:cNvSpPr>
              <p:nvPr/>
            </p:nvSpPr>
            <p:spPr bwMode="auto">
              <a:xfrm>
                <a:off x="3600" y="2470"/>
                <a:ext cx="34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3" name="Line 89"/>
              <p:cNvSpPr>
                <a:spLocks noChangeShapeType="1"/>
              </p:cNvSpPr>
              <p:nvPr/>
            </p:nvSpPr>
            <p:spPr bwMode="auto">
              <a:xfrm>
                <a:off x="3634" y="256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4" name="Line 90"/>
              <p:cNvSpPr>
                <a:spLocks noChangeShapeType="1"/>
              </p:cNvSpPr>
              <p:nvPr/>
            </p:nvSpPr>
            <p:spPr bwMode="auto">
              <a:xfrm>
                <a:off x="3671" y="266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5" name="Line 91"/>
              <p:cNvSpPr>
                <a:spLocks noChangeShapeType="1"/>
              </p:cNvSpPr>
              <p:nvPr/>
            </p:nvSpPr>
            <p:spPr bwMode="auto">
              <a:xfrm>
                <a:off x="3705" y="2747"/>
                <a:ext cx="34" cy="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6" name="Line 92"/>
              <p:cNvSpPr>
                <a:spLocks noChangeShapeType="1"/>
              </p:cNvSpPr>
              <p:nvPr/>
            </p:nvSpPr>
            <p:spPr bwMode="auto">
              <a:xfrm>
                <a:off x="3739" y="2823"/>
                <a:ext cx="37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7" name="Line 93"/>
              <p:cNvSpPr>
                <a:spLocks noChangeShapeType="1"/>
              </p:cNvSpPr>
              <p:nvPr/>
            </p:nvSpPr>
            <p:spPr bwMode="auto">
              <a:xfrm>
                <a:off x="3776" y="2894"/>
                <a:ext cx="35" cy="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8" name="Line 94"/>
              <p:cNvSpPr>
                <a:spLocks noChangeShapeType="1"/>
              </p:cNvSpPr>
              <p:nvPr/>
            </p:nvSpPr>
            <p:spPr bwMode="auto">
              <a:xfrm>
                <a:off x="3811" y="2958"/>
                <a:ext cx="34" cy="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9" name="Line 95"/>
              <p:cNvSpPr>
                <a:spLocks noChangeShapeType="1"/>
              </p:cNvSpPr>
              <p:nvPr/>
            </p:nvSpPr>
            <p:spPr bwMode="auto">
              <a:xfrm>
                <a:off x="3845" y="3017"/>
                <a:ext cx="37" cy="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0" name="Line 96"/>
              <p:cNvSpPr>
                <a:spLocks noChangeShapeType="1"/>
              </p:cNvSpPr>
              <p:nvPr/>
            </p:nvSpPr>
            <p:spPr bwMode="auto">
              <a:xfrm>
                <a:off x="3882" y="3066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1" name="Line 97"/>
              <p:cNvSpPr>
                <a:spLocks noChangeShapeType="1"/>
              </p:cNvSpPr>
              <p:nvPr/>
            </p:nvSpPr>
            <p:spPr bwMode="auto">
              <a:xfrm>
                <a:off x="3916" y="3112"/>
                <a:ext cx="34" cy="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2" name="Line 98"/>
              <p:cNvSpPr>
                <a:spLocks noChangeShapeType="1"/>
              </p:cNvSpPr>
              <p:nvPr/>
            </p:nvSpPr>
            <p:spPr bwMode="auto">
              <a:xfrm>
                <a:off x="3950" y="3149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3" name="Line 99"/>
              <p:cNvSpPr>
                <a:spLocks noChangeShapeType="1"/>
              </p:cNvSpPr>
              <p:nvPr/>
            </p:nvSpPr>
            <p:spPr bwMode="auto">
              <a:xfrm>
                <a:off x="3987" y="3183"/>
                <a:ext cx="35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4" name="Line 100"/>
              <p:cNvSpPr>
                <a:spLocks noChangeShapeType="1"/>
              </p:cNvSpPr>
              <p:nvPr/>
            </p:nvSpPr>
            <p:spPr bwMode="auto">
              <a:xfrm>
                <a:off x="4022" y="3213"/>
                <a:ext cx="34" cy="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5" name="Line 101"/>
              <p:cNvSpPr>
                <a:spLocks noChangeShapeType="1"/>
              </p:cNvSpPr>
              <p:nvPr/>
            </p:nvSpPr>
            <p:spPr bwMode="auto">
              <a:xfrm>
                <a:off x="4056" y="3237"/>
                <a:ext cx="37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6" name="Line 102"/>
              <p:cNvSpPr>
                <a:spLocks noChangeShapeType="1"/>
              </p:cNvSpPr>
              <p:nvPr/>
            </p:nvSpPr>
            <p:spPr bwMode="auto">
              <a:xfrm>
                <a:off x="4093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7" name="Line 103"/>
              <p:cNvSpPr>
                <a:spLocks noChangeShapeType="1"/>
              </p:cNvSpPr>
              <p:nvPr/>
            </p:nvSpPr>
            <p:spPr bwMode="auto">
              <a:xfrm>
                <a:off x="4127" y="3274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8" name="Line 104"/>
              <p:cNvSpPr>
                <a:spLocks noChangeShapeType="1"/>
              </p:cNvSpPr>
              <p:nvPr/>
            </p:nvSpPr>
            <p:spPr bwMode="auto">
              <a:xfrm>
                <a:off x="4161" y="3289"/>
                <a:ext cx="37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9" name="Line 105"/>
              <p:cNvSpPr>
                <a:spLocks noChangeShapeType="1"/>
              </p:cNvSpPr>
              <p:nvPr/>
            </p:nvSpPr>
            <p:spPr bwMode="auto">
              <a:xfrm>
                <a:off x="4198" y="3301"/>
                <a:ext cx="35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0" name="Line 106"/>
              <p:cNvSpPr>
                <a:spLocks noChangeShapeType="1"/>
              </p:cNvSpPr>
              <p:nvPr/>
            </p:nvSpPr>
            <p:spPr bwMode="auto">
              <a:xfrm>
                <a:off x="4233" y="3311"/>
                <a:ext cx="34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1" name="Line 107"/>
              <p:cNvSpPr>
                <a:spLocks noChangeShapeType="1"/>
              </p:cNvSpPr>
              <p:nvPr/>
            </p:nvSpPr>
            <p:spPr bwMode="auto">
              <a:xfrm>
                <a:off x="4267" y="3321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2" name="Line 108"/>
              <p:cNvSpPr>
                <a:spLocks noChangeShapeType="1"/>
              </p:cNvSpPr>
              <p:nvPr/>
            </p:nvSpPr>
            <p:spPr bwMode="auto">
              <a:xfrm>
                <a:off x="4304" y="3326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3" name="Line 109"/>
              <p:cNvSpPr>
                <a:spLocks noChangeShapeType="1"/>
              </p:cNvSpPr>
              <p:nvPr/>
            </p:nvSpPr>
            <p:spPr bwMode="auto">
              <a:xfrm>
                <a:off x="4338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4" name="Line 110"/>
              <p:cNvSpPr>
                <a:spLocks noChangeShapeType="1"/>
              </p:cNvSpPr>
              <p:nvPr/>
            </p:nvSpPr>
            <p:spPr bwMode="auto">
              <a:xfrm>
                <a:off x="4372" y="3336"/>
                <a:ext cx="3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5" name="Line 111"/>
              <p:cNvSpPr>
                <a:spLocks noChangeShapeType="1"/>
              </p:cNvSpPr>
              <p:nvPr/>
            </p:nvSpPr>
            <p:spPr bwMode="auto">
              <a:xfrm>
                <a:off x="4409" y="333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6" name="Line 112"/>
              <p:cNvSpPr>
                <a:spLocks noChangeShapeType="1"/>
              </p:cNvSpPr>
              <p:nvPr/>
            </p:nvSpPr>
            <p:spPr bwMode="auto">
              <a:xfrm>
                <a:off x="4444" y="3340"/>
                <a:ext cx="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7" name="Line 113"/>
              <p:cNvSpPr>
                <a:spLocks noChangeShapeType="1"/>
              </p:cNvSpPr>
              <p:nvPr/>
            </p:nvSpPr>
            <p:spPr bwMode="auto">
              <a:xfrm>
                <a:off x="4480" y="3343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8" name="Line 114"/>
              <p:cNvSpPr>
                <a:spLocks noChangeShapeType="1"/>
              </p:cNvSpPr>
              <p:nvPr/>
            </p:nvSpPr>
            <p:spPr bwMode="auto">
              <a:xfrm>
                <a:off x="4515" y="3345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9" name="Line 115"/>
              <p:cNvSpPr>
                <a:spLocks noChangeShapeType="1"/>
              </p:cNvSpPr>
              <p:nvPr/>
            </p:nvSpPr>
            <p:spPr bwMode="auto">
              <a:xfrm>
                <a:off x="4549" y="3345"/>
                <a:ext cx="11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0" name="Line 116"/>
              <p:cNvSpPr>
                <a:spLocks noChangeShapeType="1"/>
              </p:cNvSpPr>
              <p:nvPr/>
            </p:nvSpPr>
            <p:spPr bwMode="auto">
              <a:xfrm>
                <a:off x="4586" y="3348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1" name="Line 117"/>
              <p:cNvSpPr>
                <a:spLocks noChangeShapeType="1"/>
              </p:cNvSpPr>
              <p:nvPr/>
            </p:nvSpPr>
            <p:spPr bwMode="auto">
              <a:xfrm>
                <a:off x="4620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2" name="Line 118"/>
              <p:cNvSpPr>
                <a:spLocks noChangeShapeType="1"/>
              </p:cNvSpPr>
              <p:nvPr/>
            </p:nvSpPr>
            <p:spPr bwMode="auto">
              <a:xfrm>
                <a:off x="4655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3" name="Line 119"/>
              <p:cNvSpPr>
                <a:spLocks noChangeShapeType="1"/>
              </p:cNvSpPr>
              <p:nvPr/>
            </p:nvSpPr>
            <p:spPr bwMode="auto">
              <a:xfrm>
                <a:off x="4691" y="334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4" name="Line 120"/>
              <p:cNvSpPr>
                <a:spLocks noChangeShapeType="1"/>
              </p:cNvSpPr>
              <p:nvPr/>
            </p:nvSpPr>
            <p:spPr bwMode="auto">
              <a:xfrm>
                <a:off x="4726" y="3350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25" name="Oval 121"/>
            <p:cNvSpPr>
              <a:spLocks noChangeArrowheads="1"/>
            </p:cNvSpPr>
            <p:nvPr/>
          </p:nvSpPr>
          <p:spPr bwMode="auto">
            <a:xfrm>
              <a:off x="4286" y="232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55"/>
          <p:cNvGrpSpPr>
            <a:grpSpLocks/>
          </p:cNvGrpSpPr>
          <p:nvPr/>
        </p:nvGrpSpPr>
        <p:grpSpPr bwMode="auto">
          <a:xfrm>
            <a:off x="6054725" y="3967303"/>
            <a:ext cx="2076450" cy="1792288"/>
            <a:chOff x="3814" y="2688"/>
            <a:chExt cx="1308" cy="1129"/>
          </a:xfrm>
        </p:grpSpPr>
        <p:sp>
          <p:nvSpPr>
            <p:cNvPr id="21735" name="Text Box 231"/>
            <p:cNvSpPr txBox="1">
              <a:spLocks noChangeArrowheads="1"/>
            </p:cNvSpPr>
            <p:nvPr/>
          </p:nvSpPr>
          <p:spPr bwMode="auto">
            <a:xfrm>
              <a:off x="3814" y="2688"/>
              <a:ext cx="1308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Type II error </a:t>
              </a:r>
            </a:p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at rate </a:t>
              </a:r>
              <a:r>
                <a:rPr lang="en-US">
                  <a:solidFill>
                    <a:srgbClr val="FF0000"/>
                  </a:solidFill>
                  <a:sym typeface="Symbol" pitchFamily="26" charset="2"/>
                </a:rPr>
                <a:t></a:t>
              </a:r>
              <a:endParaRPr lang="en-US" baseline="-16000">
                <a:solidFill>
                  <a:srgbClr val="FF0000"/>
                </a:solidFill>
              </a:endParaRPr>
            </a:p>
          </p:txBody>
        </p:sp>
        <p:grpSp>
          <p:nvGrpSpPr>
            <p:cNvPr id="6" name="Group 454"/>
            <p:cNvGrpSpPr>
              <a:grpSpLocks/>
            </p:cNvGrpSpPr>
            <p:nvPr/>
          </p:nvGrpSpPr>
          <p:grpSpPr bwMode="auto">
            <a:xfrm>
              <a:off x="3936" y="3360"/>
              <a:ext cx="1020" cy="457"/>
              <a:chOff x="3936" y="3360"/>
              <a:chExt cx="1020" cy="457"/>
            </a:xfrm>
          </p:grpSpPr>
          <p:sp>
            <p:nvSpPr>
              <p:cNvPr id="21737" name="Line 233"/>
              <p:cNvSpPr>
                <a:spLocks noChangeShapeType="1"/>
              </p:cNvSpPr>
              <p:nvPr/>
            </p:nvSpPr>
            <p:spPr bwMode="auto">
              <a:xfrm flipH="1">
                <a:off x="3936" y="3780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8" name="Line 234"/>
              <p:cNvSpPr>
                <a:spLocks noChangeShapeType="1"/>
              </p:cNvSpPr>
              <p:nvPr/>
            </p:nvSpPr>
            <p:spPr bwMode="auto">
              <a:xfrm flipV="1">
                <a:off x="3936" y="3385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9" name="Line 235"/>
              <p:cNvSpPr>
                <a:spLocks noChangeShapeType="1"/>
              </p:cNvSpPr>
              <p:nvPr/>
            </p:nvSpPr>
            <p:spPr bwMode="auto">
              <a:xfrm>
                <a:off x="4462" y="3360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36"/>
              <p:cNvGrpSpPr>
                <a:grpSpLocks/>
              </p:cNvGrpSpPr>
              <p:nvPr/>
            </p:nvGrpSpPr>
            <p:grpSpPr bwMode="auto">
              <a:xfrm>
                <a:off x="4218" y="3431"/>
                <a:ext cx="738" cy="325"/>
                <a:chOff x="1276" y="929"/>
                <a:chExt cx="3521" cy="2431"/>
              </a:xfrm>
            </p:grpSpPr>
            <p:sp>
              <p:nvSpPr>
                <p:cNvPr id="21741" name="Rectangle 237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2" name="Line 238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3" name="Line 239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4" name="Line 240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5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6" name="Line 242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7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8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0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1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2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4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5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6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7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9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7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9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0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2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3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4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5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8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0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1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3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7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8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9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0" name="Line 286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1" name="Line 287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2" name="Line 288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3" name="Line 289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4" name="Line 290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5" name="Line 291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6" name="Line 292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7" name="Line 293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8" name="Line 294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9" name="Line 295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0" name="Line 296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1" name="Line 297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2" name="Line 298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3" name="Line 299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4" name="Line 300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5" name="Line 301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6" name="Line 302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7" name="Line 303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8" name="Line 304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9" name="Line 305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0" name="Line 306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1" name="Line 307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2" name="Line 308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3" name="Line 309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4" name="Line 310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5" name="Line 311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6" name="Line 312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7" name="Line 313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8" name="Line 314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9" name="Line 315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0" name="Line 316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1" name="Line 317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2" name="Line 318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3" name="Line 319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4" name="Line 320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5" name="Line 321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6" name="Line 322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7" name="Line 323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8" name="Line 324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9" name="Line 325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0" name="Line 326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1" name="Line 327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2" name="Line 328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3" name="Line 329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4" name="Line 330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5" name="Line 331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6" name="Line 332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7" name="Line 333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8" name="Line 334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9" name="Line 335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40" name="Line 336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841" name="Oval 337"/>
              <p:cNvSpPr>
                <a:spLocks noChangeArrowheads="1"/>
              </p:cNvSpPr>
              <p:nvPr/>
            </p:nvSpPr>
            <p:spPr bwMode="auto">
              <a:xfrm>
                <a:off x="4236" y="36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453"/>
          <p:cNvGrpSpPr>
            <a:grpSpLocks/>
          </p:cNvGrpSpPr>
          <p:nvPr/>
        </p:nvGrpSpPr>
        <p:grpSpPr bwMode="auto">
          <a:xfrm>
            <a:off x="2590800" y="4087953"/>
            <a:ext cx="2609850" cy="1595438"/>
            <a:chOff x="1632" y="2764"/>
            <a:chExt cx="1644" cy="1005"/>
          </a:xfrm>
        </p:grpSpPr>
        <p:sp>
          <p:nvSpPr>
            <p:cNvPr id="21843" name="Text Box 339"/>
            <p:cNvSpPr txBox="1">
              <a:spLocks noChangeArrowheads="1"/>
            </p:cNvSpPr>
            <p:nvPr/>
          </p:nvSpPr>
          <p:spPr bwMode="auto">
            <a:xfrm>
              <a:off x="1632" y="2764"/>
              <a:ext cx="164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99"/>
                  </a:solidFill>
                </a:rPr>
                <a:t>Significant result</a:t>
              </a:r>
            </a:p>
            <a:p>
              <a:pPr algn="ctr" eaLnBrk="0" hangingPunct="0"/>
              <a:r>
                <a:rPr lang="en-GB">
                  <a:solidFill>
                    <a:srgbClr val="000099"/>
                  </a:solidFill>
                </a:rPr>
                <a:t>(1-</a:t>
              </a:r>
              <a:r>
                <a:rPr lang="en-US">
                  <a:solidFill>
                    <a:srgbClr val="000099"/>
                  </a:solidFill>
                  <a:sym typeface="Symbol" pitchFamily="26" charset="2"/>
                </a:rPr>
                <a:t>)</a:t>
              </a:r>
              <a:endParaRPr lang="en-US">
                <a:solidFill>
                  <a:srgbClr val="000099"/>
                </a:solidFill>
              </a:endParaRPr>
            </a:p>
          </p:txBody>
        </p:sp>
        <p:grpSp>
          <p:nvGrpSpPr>
            <p:cNvPr id="9" name="Group 452"/>
            <p:cNvGrpSpPr>
              <a:grpSpLocks/>
            </p:cNvGrpSpPr>
            <p:nvPr/>
          </p:nvGrpSpPr>
          <p:grpSpPr bwMode="auto">
            <a:xfrm>
              <a:off x="1908" y="3312"/>
              <a:ext cx="1020" cy="457"/>
              <a:chOff x="1908" y="3312"/>
              <a:chExt cx="1020" cy="457"/>
            </a:xfrm>
          </p:grpSpPr>
          <p:sp>
            <p:nvSpPr>
              <p:cNvPr id="21845" name="Line 341"/>
              <p:cNvSpPr>
                <a:spLocks noChangeShapeType="1"/>
              </p:cNvSpPr>
              <p:nvPr/>
            </p:nvSpPr>
            <p:spPr bwMode="auto">
              <a:xfrm flipH="1">
                <a:off x="1908" y="3732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6" name="Line 342"/>
              <p:cNvSpPr>
                <a:spLocks noChangeShapeType="1"/>
              </p:cNvSpPr>
              <p:nvPr/>
            </p:nvSpPr>
            <p:spPr bwMode="auto">
              <a:xfrm flipV="1">
                <a:off x="1908" y="3337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7" name="Line 343"/>
              <p:cNvSpPr>
                <a:spLocks noChangeShapeType="1"/>
              </p:cNvSpPr>
              <p:nvPr/>
            </p:nvSpPr>
            <p:spPr bwMode="auto">
              <a:xfrm>
                <a:off x="2434" y="3312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344"/>
              <p:cNvGrpSpPr>
                <a:grpSpLocks/>
              </p:cNvGrpSpPr>
              <p:nvPr/>
            </p:nvGrpSpPr>
            <p:grpSpPr bwMode="auto">
              <a:xfrm>
                <a:off x="2190" y="3383"/>
                <a:ext cx="738" cy="325"/>
                <a:chOff x="1276" y="929"/>
                <a:chExt cx="3521" cy="2431"/>
              </a:xfrm>
            </p:grpSpPr>
            <p:sp>
              <p:nvSpPr>
                <p:cNvPr id="21849" name="Rectangle 345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0" name="Line 346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1" name="Line 347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2" name="Line 348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3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4" name="Line 350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5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6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7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8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9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0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2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3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4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6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7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8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9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1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2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3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4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6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7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8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0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1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2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4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5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6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7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8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0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2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5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6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7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8" name="Line 394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9" name="Line 395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0" name="Line 396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1" name="Line 397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2" name="Line 398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3" name="Line 399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4" name="Line 400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5" name="Line 401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6" name="Line 402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7" name="Line 403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8" name="Line 404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9" name="Line 405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0" name="Line 406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1" name="Line 407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2" name="Line 408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3" name="Line 409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4" name="Line 410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5" name="Line 411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6" name="Line 412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7" name="Line 413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8" name="Line 414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9" name="Line 415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0" name="Line 416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1" name="Line 417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2" name="Line 418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3" name="Line 419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4" name="Line 420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5" name="Line 421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6" name="Line 422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7" name="Line 423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8" name="Line 424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9" name="Line 425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0" name="Line 426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1" name="Line 427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2" name="Line 428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3" name="Line 429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4" name="Line 430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5" name="Line 431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6" name="Line 432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7" name="Line 433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8" name="Line 434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9" name="Line 435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0" name="Line 436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1" name="Line 437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2" name="Line 438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3" name="Line 439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4" name="Line 440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5" name="Line 441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6" name="Line 442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7" name="Line 443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8" name="Line 444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949" name="Oval 445"/>
              <p:cNvSpPr>
                <a:spLocks noChangeArrowheads="1"/>
              </p:cNvSpPr>
              <p:nvPr/>
            </p:nvSpPr>
            <p:spPr bwMode="auto">
              <a:xfrm>
                <a:off x="2532" y="367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450"/>
          <p:cNvGrpSpPr>
            <a:grpSpLocks/>
          </p:cNvGrpSpPr>
          <p:nvPr/>
        </p:nvGrpSpPr>
        <p:grpSpPr bwMode="auto">
          <a:xfrm>
            <a:off x="2913063" y="1833703"/>
            <a:ext cx="1984375" cy="1716088"/>
            <a:chOff x="1835" y="1344"/>
            <a:chExt cx="1250" cy="1081"/>
          </a:xfrm>
        </p:grpSpPr>
        <p:sp>
          <p:nvSpPr>
            <p:cNvPr id="21629" name="Line 125"/>
            <p:cNvSpPr>
              <a:spLocks noChangeShapeType="1"/>
            </p:cNvSpPr>
            <p:nvPr/>
          </p:nvSpPr>
          <p:spPr bwMode="auto">
            <a:xfrm flipH="1">
              <a:off x="196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49"/>
            <p:cNvGrpSpPr>
              <a:grpSpLocks/>
            </p:cNvGrpSpPr>
            <p:nvPr/>
          </p:nvGrpSpPr>
          <p:grpSpPr bwMode="auto">
            <a:xfrm>
              <a:off x="1835" y="1344"/>
              <a:ext cx="1250" cy="1081"/>
              <a:chOff x="1835" y="1344"/>
              <a:chExt cx="1250" cy="1081"/>
            </a:xfrm>
          </p:grpSpPr>
          <p:sp>
            <p:nvSpPr>
              <p:cNvPr id="21627" name="Text Box 123"/>
              <p:cNvSpPr txBox="1">
                <a:spLocks noChangeArrowheads="1"/>
              </p:cNvSpPr>
              <p:nvPr/>
            </p:nvSpPr>
            <p:spPr bwMode="auto">
              <a:xfrm>
                <a:off x="1835" y="1344"/>
                <a:ext cx="125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Type I error </a:t>
                </a:r>
              </a:p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at rate </a:t>
                </a:r>
                <a:r>
                  <a:rPr lang="en-US">
                    <a:solidFill>
                      <a:srgbClr val="FF0000"/>
                    </a:solidFill>
                    <a:sym typeface="Symbol" pitchFamily="26" charset="2"/>
                  </a:rPr>
                  <a:t>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630" name="Line 126"/>
              <p:cNvSpPr>
                <a:spLocks noChangeShapeType="1"/>
              </p:cNvSpPr>
              <p:nvPr/>
            </p:nvSpPr>
            <p:spPr bwMode="auto">
              <a:xfrm flipV="1">
                <a:off x="1968" y="1993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1" name="Line 127"/>
              <p:cNvSpPr>
                <a:spLocks noChangeShapeType="1"/>
              </p:cNvSpPr>
              <p:nvPr/>
            </p:nvSpPr>
            <p:spPr bwMode="auto">
              <a:xfrm>
                <a:off x="2494" y="1968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" name="Group 128"/>
              <p:cNvGrpSpPr>
                <a:grpSpLocks/>
              </p:cNvGrpSpPr>
              <p:nvPr/>
            </p:nvGrpSpPr>
            <p:grpSpPr bwMode="auto">
              <a:xfrm>
                <a:off x="1988" y="2038"/>
                <a:ext cx="697" cy="325"/>
                <a:chOff x="1276" y="929"/>
                <a:chExt cx="3521" cy="2431"/>
              </a:xfrm>
            </p:grpSpPr>
            <p:sp>
              <p:nvSpPr>
                <p:cNvPr id="21633" name="Rectangle 129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4" name="Line 130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5" name="Line 131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6" name="Line 132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8" name="Line 134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4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6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2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3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1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9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2" name="Line 178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3" name="Line 179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4" name="Line 180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5" name="Line 181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6" name="Line 182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7" name="Line 183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8" name="Line 184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9" name="Line 185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0" name="Line 186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1" name="Line 187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2" name="Line 188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3" name="Line 189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4" name="Line 190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5" name="Line 191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6" name="Line 192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7" name="Line 193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8" name="Line 194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9" name="Line 195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0" name="Line 196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1" name="Line 197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2" name="Line 198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3" name="Line 199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4" name="Line 200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5" name="Line 201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6" name="Line 202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7" name="Line 203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8" name="Line 204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9" name="Line 205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" name="Line 206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" name="Line 207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2" name="Line 208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" name="Line 209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4" name="Line 210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5" name="Line 211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6" name="Line 212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7" name="Line 213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8" name="Line 214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9" name="Line 215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0" name="Line 216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1" name="Line 217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2" name="Line 218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3" name="Line 219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4" name="Line 220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5" name="Line 221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6" name="Line 222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7" name="Line 223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8" name="Line 224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9" name="Line 225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0" name="Line 226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1" name="Line 227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2" name="Line 228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733" name="Oval 22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4" name="TextBox 443"/>
          <p:cNvSpPr txBox="1"/>
          <p:nvPr/>
        </p:nvSpPr>
        <p:spPr>
          <a:xfrm>
            <a:off x="3870679" y="439531"/>
            <a:ext cx="307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Statistical Analysis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45" name="TextBox 444"/>
          <p:cNvSpPr txBox="1"/>
          <p:nvPr/>
        </p:nvSpPr>
        <p:spPr>
          <a:xfrm rot="16200000">
            <a:off x="274498" y="3587447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Truth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Power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of rejection of the null hypothesis depends on:</a:t>
            </a:r>
          </a:p>
          <a:p>
            <a:pPr lvl="1"/>
            <a:r>
              <a:rPr lang="en-US" dirty="0" smtClean="0"/>
              <a:t>The significance criterion (</a:t>
            </a:r>
            <a:r>
              <a:rPr lang="en-US" dirty="0" err="1" smtClean="0">
                <a:solidFill>
                  <a:srgbClr val="FF0000"/>
                </a:solidFill>
                <a:sym typeface="Symbol" pitchFamily="26" charset="2"/>
              </a:rPr>
              <a:t></a:t>
            </a:r>
            <a:r>
              <a:rPr lang="en-US" dirty="0" smtClean="0"/>
              <a:t>)</a:t>
            </a:r>
            <a:endParaRPr lang="nl-NL" dirty="0" smtClean="0">
              <a:solidFill>
                <a:srgbClr val="FF0000"/>
              </a:solidFill>
              <a:latin typeface="Symbol" pitchFamily="26" charset="2"/>
            </a:endParaRPr>
          </a:p>
          <a:p>
            <a:pPr lvl="1"/>
            <a:r>
              <a:rPr lang="en-US" dirty="0" smtClean="0"/>
              <a:t>The sample size (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effect size (</a:t>
            </a:r>
            <a:r>
              <a:rPr lang="el-GR" dirty="0" smtClean="0">
                <a:solidFill>
                  <a:srgbClr val="FF0000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Δ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probability of detecting a given effect size in a population from a sample size,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, using a significance criterion,</a:t>
            </a:r>
            <a:r>
              <a:rPr lang="en-US" dirty="0" smtClean="0">
                <a:solidFill>
                  <a:srgbClr val="FF0000"/>
                </a:solidFill>
                <a:sym typeface="Symbol" pitchFamily="26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 pitchFamily="26" charset="2"/>
              </a:rPr>
              <a:t>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52" name="Object 304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5" name="Text Box 107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6" name="Text Box 108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7" name="Text Box 109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53358" name="Text Box 110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53462" name="Text Box 214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53468" name="Text Box 22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53557" name="Line 309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8" name="Line 310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9" name="Line 311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60" name="Line 312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65" name="Text Box 317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grpSp>
        <p:nvGrpSpPr>
          <p:cNvPr id="2" name="Group 318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53567" name="Line 319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8" name="Line 320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9" name="Line 321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effect size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0.05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05" name="Picture 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6192837" cy="4087812"/>
          </a:xfrm>
          <a:prstGeom prst="rect">
            <a:avLst/>
          </a:prstGeom>
          <a:noFill/>
        </p:spPr>
      </p:pic>
      <p:sp>
        <p:nvSpPr>
          <p:cNvPr id="33075" name="Text Box 307"/>
          <p:cNvSpPr txBox="1">
            <a:spLocks noChangeArrowheads="1"/>
          </p:cNvSpPr>
          <p:nvPr/>
        </p:nvSpPr>
        <p:spPr bwMode="auto">
          <a:xfrm>
            <a:off x="7142163" y="63087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000099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000099"/>
              </a:solidFill>
              <a:latin typeface="Times New Roman" pitchFamily="26" charset="0"/>
            </a:endParaRPr>
          </a:p>
        </p:txBody>
      </p:sp>
      <p:sp>
        <p:nvSpPr>
          <p:cNvPr id="33079" name="Text Box 311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33080" name="Text Box 312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33083" name="Line 315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4" name="Line 316"/>
          <p:cNvSpPr>
            <a:spLocks noChangeShapeType="1"/>
          </p:cNvSpPr>
          <p:nvPr/>
        </p:nvSpPr>
        <p:spPr bwMode="auto">
          <a:xfrm>
            <a:off x="3792538" y="4945063"/>
            <a:ext cx="563562" cy="500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5" name="Line 317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23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33092" name="Line 324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3" name="Line 325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4" name="Line 326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095" name="Text Box 327"/>
          <p:cNvSpPr txBox="1">
            <a:spLocks noChangeArrowheads="1"/>
          </p:cNvSpPr>
          <p:nvPr/>
        </p:nvSpPr>
        <p:spPr bwMode="auto">
          <a:xfrm>
            <a:off x="3419475" y="6457950"/>
            <a:ext cx="3384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33101" name="Text Box 333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More conservative </a:t>
            </a:r>
            <a:r>
              <a:rPr lang="el-GR" sz="4000">
                <a:solidFill>
                  <a:schemeClr val="tx1"/>
                </a:solidFill>
                <a:latin typeface="Times New Roman" pitchFamily="26" charset="0"/>
                <a:ea typeface="Arial" pitchFamily="26" charset="0"/>
                <a:cs typeface="Arial" pitchFamily="26" charset="0"/>
              </a:rPr>
              <a:t>α</a:t>
            </a:r>
          </a:p>
        </p:txBody>
      </p:sp>
      <p:sp>
        <p:nvSpPr>
          <p:cNvPr id="33103" name="Text Box 33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33104" name="Text Box 33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33106" name="Text Box 338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↓</a:t>
            </a:r>
          </a:p>
        </p:txBody>
      </p:sp>
      <p:sp>
        <p:nvSpPr>
          <p:cNvPr id="33107" name="Line 339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26" charset="0"/>
              </a:rPr>
              <a:t>0.01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 of power </a:t>
            </a:r>
          </a:p>
          <a:p>
            <a:r>
              <a:rPr lang="en-US" dirty="0" smtClean="0"/>
              <a:t>The probability that the test will reject the null hypothesis if the alternative hypothesis is true</a:t>
            </a:r>
          </a:p>
          <a:p>
            <a:endParaRPr lang="en-US" dirty="0" smtClean="0"/>
          </a:p>
          <a:p>
            <a:r>
              <a:rPr lang="en-US" dirty="0" smtClean="0"/>
              <a:t>The chance the your statistical test will yield a significant result when the effect you are testing exists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73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048375" cy="4243388"/>
          </a:xfrm>
          <a:prstGeom prst="rect">
            <a:avLst/>
          </a:prstGeom>
          <a:noFill/>
        </p:spPr>
      </p:pic>
      <p:sp>
        <p:nvSpPr>
          <p:cNvPr id="56394" name="Text Box 74"/>
          <p:cNvSpPr txBox="1">
            <a:spLocks noChangeArrowheads="1"/>
          </p:cNvSpPr>
          <p:nvPr/>
        </p:nvSpPr>
        <p:spPr bwMode="auto">
          <a:xfrm>
            <a:off x="7142163" y="63087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000099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000099"/>
              </a:solidFill>
              <a:latin typeface="Times New Roman" pitchFamily="26" charset="0"/>
            </a:endParaRPr>
          </a:p>
        </p:txBody>
      </p:sp>
      <p:sp>
        <p:nvSpPr>
          <p:cNvPr id="56395" name="Text Box 75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56396" name="Text Box 76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8" name="Line 78"/>
          <p:cNvSpPr>
            <a:spLocks noChangeShapeType="1"/>
          </p:cNvSpPr>
          <p:nvPr/>
        </p:nvSpPr>
        <p:spPr bwMode="auto">
          <a:xfrm>
            <a:off x="3792538" y="4945063"/>
            <a:ext cx="492125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9" name="Line 79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56401" name="Line 8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Line 8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3" name="Line 8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404" name="Text Box 84"/>
          <p:cNvSpPr txBox="1">
            <a:spLocks noChangeArrowheads="1"/>
          </p:cNvSpPr>
          <p:nvPr/>
        </p:nvSpPr>
        <p:spPr bwMode="auto">
          <a:xfrm>
            <a:off x="3419475" y="6457950"/>
            <a:ext cx="3384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56405" name="Text Box 85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Less conservative </a:t>
            </a:r>
            <a:r>
              <a:rPr lang="el-GR" sz="4000">
                <a:solidFill>
                  <a:schemeClr val="tx1"/>
                </a:solidFill>
                <a:latin typeface="Times New Roman" pitchFamily="26" charset="0"/>
                <a:ea typeface="Arial" pitchFamily="26" charset="0"/>
                <a:cs typeface="Arial" pitchFamily="26" charset="0"/>
              </a:rPr>
              <a:t>α</a:t>
            </a:r>
          </a:p>
        </p:txBody>
      </p:sp>
      <p:sp>
        <p:nvSpPr>
          <p:cNvPr id="56407" name="Text Box 87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6408" name="Text Box 88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6409" name="Text Box 8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56410" name="Line 90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26" charset="0"/>
              </a:rPr>
              <a:t>0.10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sample size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sample size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2411413" y="3357563"/>
            <a:ext cx="5545137" cy="1250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chemeClr val="tx1"/>
                </a:solidFill>
              </a:rPr>
              <a:t>Sample size scales linearly with NCP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Data</a:t>
            </a:r>
          </a:p>
          <a:p>
            <a:pPr lvl="1"/>
            <a:r>
              <a:rPr lang="en-US" dirty="0" smtClean="0"/>
              <a:t>Continuous &gt; Ordinal &gt; Binary</a:t>
            </a:r>
          </a:p>
          <a:p>
            <a:pPr lvl="1"/>
            <a:r>
              <a:rPr lang="en-US" dirty="0" smtClean="0"/>
              <a:t>Do not turn “true” binary variables into continuous</a:t>
            </a:r>
          </a:p>
          <a:p>
            <a:r>
              <a:rPr lang="en-US" dirty="0" smtClean="0"/>
              <a:t>Multivariate analysis</a:t>
            </a:r>
          </a:p>
          <a:p>
            <a:r>
              <a:rPr lang="en-US" dirty="0" smtClean="0"/>
              <a:t>Remove confounders and biases</a:t>
            </a:r>
          </a:p>
          <a:p>
            <a:r>
              <a:rPr lang="en-US" dirty="0" smtClean="0"/>
              <a:t>MZ:DZ ratio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effect sizes</a:t>
            </a:r>
          </a:p>
          <a:p>
            <a:pPr lvl="1"/>
            <a:r>
              <a:rPr lang="en-US" dirty="0" smtClean="0"/>
              <a:t>Reduce heterogeneity</a:t>
            </a:r>
          </a:p>
          <a:p>
            <a:r>
              <a:rPr lang="en-US" dirty="0" smtClean="0"/>
              <a:t>Larger sample sizes</a:t>
            </a:r>
          </a:p>
          <a:p>
            <a:r>
              <a:rPr lang="en-US" dirty="0" smtClean="0"/>
              <a:t>Change significance threshold</a:t>
            </a:r>
          </a:p>
          <a:p>
            <a:pPr lvl="1"/>
            <a:r>
              <a:rPr lang="en-US" dirty="0" smtClean="0"/>
              <a:t>False positives may become problematic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Classical Twin Model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552" r="-3855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Classical Twin Model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552" r="-3855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2920" y="970264"/>
            <a:ext cx="17549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can do this by hand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But machines can be much more fun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6895" y="442147"/>
            <a:ext cx="1790432" cy="2892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9439" y="3334180"/>
            <a:ext cx="3280992" cy="105846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hape 9"/>
          <p:cNvCxnSpPr>
            <a:stCxn id="6" idx="4"/>
          </p:cNvCxnSpPr>
          <p:nvPr/>
        </p:nvCxnSpPr>
        <p:spPr>
          <a:xfrm rot="16200000" flipH="1">
            <a:off x="1748517" y="2877774"/>
            <a:ext cx="564516" cy="147732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509" y="6156764"/>
            <a:ext cx="7054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Martin, Eaves, </a:t>
            </a:r>
            <a:r>
              <a:rPr lang="en-US" sz="1400" dirty="0" err="1" smtClean="0"/>
              <a:t>Kearsey</a:t>
            </a:r>
            <a:r>
              <a:rPr lang="en-US" sz="1400" dirty="0" smtClean="0"/>
              <a:t>, and Davies Power of the Twin Study, Heredity, 1978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can we determine our power to detect variance components?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trio of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run through three different scripts</a:t>
            </a:r>
          </a:p>
          <a:p>
            <a:r>
              <a:rPr lang="en-US" dirty="0" err="1" smtClean="0"/>
              <a:t>power_approximation.R</a:t>
            </a:r>
            <a:endParaRPr lang="en-US" dirty="0" smtClean="0"/>
          </a:p>
          <a:p>
            <a:pPr lvl="1"/>
            <a:r>
              <a:rPr lang="en-US" dirty="0" smtClean="0"/>
              <a:t>This lays out a theoretical consideration for correlations</a:t>
            </a:r>
          </a:p>
          <a:p>
            <a:r>
              <a:rPr lang="en-US" dirty="0" err="1" smtClean="0"/>
              <a:t>test_C_sim.R</a:t>
            </a:r>
            <a:endParaRPr lang="en-US" dirty="0" smtClean="0"/>
          </a:p>
          <a:p>
            <a:pPr lvl="1"/>
            <a:r>
              <a:rPr lang="en-US" dirty="0" smtClean="0"/>
              <a:t>Creates a function for running a simulated ACE model to drop C</a:t>
            </a:r>
          </a:p>
          <a:p>
            <a:r>
              <a:rPr lang="en-US" dirty="0" err="1" smtClean="0"/>
              <a:t>run_C_sim.R</a:t>
            </a:r>
            <a:endParaRPr lang="en-US" dirty="0" smtClean="0"/>
          </a:p>
          <a:p>
            <a:pPr lvl="1"/>
            <a:r>
              <a:rPr lang="en-US" dirty="0" smtClean="0"/>
              <a:t>This will run the function from </a:t>
            </a:r>
            <a:r>
              <a:rPr lang="en-US" dirty="0" err="1" smtClean="0"/>
              <a:t>test_C_sim.R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7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Null Hypothesis</a:t>
            </a:r>
          </a:p>
          <a:p>
            <a:r>
              <a:rPr lang="en-US" dirty="0" smtClean="0"/>
              <a:t>Alternative Hypothesis</a:t>
            </a:r>
          </a:p>
          <a:p>
            <a:r>
              <a:rPr lang="en-US" dirty="0" smtClean="0"/>
              <a:t>Distribution of test statistics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power_approximation.R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walk through the script to explore the core statistical concepts we discussed earlier</a:t>
            </a:r>
          </a:p>
          <a:p>
            <a:r>
              <a:rPr lang="en-US" dirty="0" smtClean="0"/>
              <a:t>Most of the rest of this session will be done in R </a:t>
            </a:r>
            <a:r>
              <a:rPr lang="en-US" dirty="0" smtClean="0">
                <a:sym typeface="Wingdings"/>
              </a:rPr>
              <a:t>.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41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is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761995"/>
          </a:xfrm>
        </p:spPr>
        <p:txBody>
          <a:bodyPr>
            <a:normAutofit/>
          </a:bodyPr>
          <a:lstStyle/>
          <a:p>
            <a:r>
              <a:rPr lang="en-US" dirty="0" smtClean="0"/>
              <a:t>Just like we simulated estimates of means we can simulate chi squares from dropping C</a:t>
            </a:r>
          </a:p>
          <a:p>
            <a:r>
              <a:rPr lang="en-US" dirty="0" smtClean="0"/>
              <a:t>We get to play God [well more than usual]</a:t>
            </a:r>
          </a:p>
          <a:p>
            <a:pPr lvl="1"/>
            <a:r>
              <a:rPr lang="en-US" dirty="0" smtClean="0"/>
              <a:t>We fix the means and variances as parameters to simulate</a:t>
            </a:r>
          </a:p>
          <a:p>
            <a:pPr lvl="1"/>
            <a:r>
              <a:rPr lang="en-US" dirty="0" smtClean="0"/>
              <a:t>We fit the model ACE model</a:t>
            </a:r>
          </a:p>
          <a:p>
            <a:pPr lvl="1"/>
            <a:r>
              <a:rPr lang="en-US" dirty="0" smtClean="0"/>
              <a:t>We drop C</a:t>
            </a:r>
          </a:p>
          <a:p>
            <a:pPr lvl="1"/>
            <a:r>
              <a:rPr lang="en-US" dirty="0" smtClean="0"/>
              <a:t>We generate our alternative sampling distribution of statistics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Script: </a:t>
            </a:r>
            <a:r>
              <a:rPr lang="en-US" dirty="0" err="1" smtClean="0"/>
              <a:t>test_C_sim.R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903125"/>
          </a:xfrm>
        </p:spPr>
        <p:txBody>
          <a:bodyPr>
            <a:normAutofit/>
          </a:bodyPr>
          <a:lstStyle/>
          <a:p>
            <a:r>
              <a:rPr lang="en-US" dirty="0" smtClean="0"/>
              <a:t>This script does not produce anything, but rather creates a function</a:t>
            </a:r>
          </a:p>
          <a:p>
            <a:r>
              <a:rPr lang="en-US" dirty="0" smtClean="0"/>
              <a:t>I will walk through the script explaining the content</a:t>
            </a:r>
          </a:p>
          <a:p>
            <a:r>
              <a:rPr lang="en-US" dirty="0" smtClean="0"/>
              <a:t>We will make this function and then run the function once to see what happens</a:t>
            </a:r>
          </a:p>
          <a:p>
            <a:r>
              <a:rPr lang="en-US" dirty="0" smtClean="0"/>
              <a:t>Then we can generate a few more simulations (though I’m not super keen on the computation power of the machines)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Script: </a:t>
            </a:r>
            <a:r>
              <a:rPr lang="en-US" dirty="0" err="1" smtClean="0"/>
              <a:t>run_C_sim.R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understand what the function is doing, we can run it many times</a:t>
            </a:r>
          </a:p>
          <a:p>
            <a:r>
              <a:rPr lang="en-US" dirty="0" smtClean="0"/>
              <a:t>We are going to use </a:t>
            </a:r>
            <a:r>
              <a:rPr lang="en-US" dirty="0" err="1" smtClean="0"/>
              <a:t>sapply</a:t>
            </a:r>
            <a:r>
              <a:rPr lang="en-US" dirty="0" smtClean="0"/>
              <a:t> again</a:t>
            </a:r>
          </a:p>
          <a:p>
            <a:r>
              <a:rPr lang="en-US" dirty="0" smtClean="0"/>
              <a:t>This time we will </a:t>
            </a:r>
            <a:r>
              <a:rPr lang="en-US" dirty="0" err="1" smtClean="0"/>
              <a:t>sapply</a:t>
            </a:r>
            <a:r>
              <a:rPr lang="en-US" dirty="0" smtClean="0"/>
              <a:t> the new function we made</a:t>
            </a:r>
          </a:p>
          <a:p>
            <a:r>
              <a:rPr lang="en-US" dirty="0" smtClean="0"/>
              <a:t>In addition to generating our </a:t>
            </a:r>
            <a:r>
              <a:rPr lang="en-US" dirty="0" err="1" smtClean="0"/>
              <a:t>chis</a:t>
            </a:r>
            <a:r>
              <a:rPr lang="en-US" dirty="0" smtClean="0"/>
              <a:t>, we create an object of the </a:t>
            </a:r>
            <a:r>
              <a:rPr lang="en-US" dirty="0" err="1" smtClean="0"/>
              <a:t>chis</a:t>
            </a:r>
            <a:r>
              <a:rPr lang="en-US" dirty="0" smtClean="0"/>
              <a:t> to assess our power and see what our results look like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7267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/>
              <a:t>All models are wrong but some are useful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dirty="0" smtClean="0"/>
              <a:t>					--George Box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Simulation is useful for refining intuition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Helpful for grant writing</a:t>
            </a:r>
          </a:p>
          <a:p>
            <a:pPr>
              <a:buFont typeface="Arial"/>
              <a:buChar char="•"/>
            </a:pPr>
            <a:r>
              <a:rPr lang="en-US" dirty="0" smtClean="0"/>
              <a:t>Calibrates need for sample size</a:t>
            </a:r>
          </a:p>
          <a:p>
            <a:pPr>
              <a:buFont typeface="Arial"/>
              <a:buChar char="•"/>
            </a:pPr>
            <a:r>
              <a:rPr lang="en-US" dirty="0" smtClean="0"/>
              <a:t>Many factors affect power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Ascertainment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Measurement error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Many others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 is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is super easy in R</a:t>
            </a:r>
          </a:p>
          <a:p>
            <a:r>
              <a:rPr lang="en-US" dirty="0" err="1" smtClean="0"/>
              <a:t>ClassicMx</a:t>
            </a:r>
            <a:r>
              <a:rPr lang="en-US" dirty="0" smtClean="0"/>
              <a:t> did not have such routines</a:t>
            </a:r>
          </a:p>
          <a:p>
            <a:r>
              <a:rPr lang="en-US" dirty="0" smtClean="0"/>
              <a:t>We can evaluate our power easily using R as well</a:t>
            </a:r>
          </a:p>
          <a:p>
            <a:r>
              <a:rPr lang="en-US" dirty="0" smtClean="0"/>
              <a:t>We can generate pictures of our power easily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Power Calculator</a:t>
            </a:r>
          </a:p>
          <a:p>
            <a:pPr lvl="1"/>
            <a:r>
              <a:rPr lang="en-US" dirty="0" smtClean="0"/>
              <a:t>Good for genetic studies with genotype data</a:t>
            </a:r>
          </a:p>
          <a:p>
            <a:pPr lvl="1"/>
            <a:r>
              <a:rPr lang="en-US" dirty="0" smtClean="0"/>
              <a:t>Also includes a probability function calculator</a:t>
            </a:r>
          </a:p>
          <a:p>
            <a:pPr lvl="1"/>
            <a:r>
              <a:rPr lang="en-US" dirty="0" smtClean="0">
                <a:hlinkClick r:id="rId2"/>
              </a:rPr>
              <a:t>http://pngu.mgh.harvard.edu/~purcell/gpc/</a:t>
            </a:r>
            <a:endParaRPr lang="en-US" dirty="0" smtClean="0"/>
          </a:p>
          <a:p>
            <a:r>
              <a:rPr lang="en-US" dirty="0" smtClean="0"/>
              <a:t>Wiki has pretty good info on statistical power</a:t>
            </a:r>
          </a:p>
          <a:p>
            <a:pPr lvl="1"/>
            <a:r>
              <a:rPr lang="en-US" dirty="0" smtClean="0">
                <a:hlinkClick r:id="rId3"/>
              </a:rPr>
              <a:t>http://en.wikipedia.org/wiki/Statistical_power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Citations for power in twin modeling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" y="511594"/>
            <a:ext cx="818388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Visscher</a:t>
            </a:r>
            <a:r>
              <a:rPr lang="en-US" sz="1600" dirty="0" smtClean="0"/>
              <a:t> PM, Gordon S, Neale MC., Power of the classical twin design revisited: II detection of common environmental variance. Twin Res Hum Genet. 2008 Feb;11(1):48-54.</a:t>
            </a:r>
          </a:p>
          <a:p>
            <a:r>
              <a:rPr lang="en-US" sz="1600" dirty="0" smtClean="0"/>
              <a:t>Neale BM, </a:t>
            </a:r>
            <a:r>
              <a:rPr lang="en-US" sz="1600" dirty="0" err="1" smtClean="0"/>
              <a:t>Rijsdijk</a:t>
            </a:r>
            <a:r>
              <a:rPr lang="en-US" sz="1600" dirty="0" smtClean="0"/>
              <a:t> FV, Further considerations for power in sibling interactions models.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2005 Sep 35(5):671-4</a:t>
            </a:r>
          </a:p>
          <a:p>
            <a:r>
              <a:rPr lang="en-US" sz="1600" dirty="0" err="1" smtClean="0"/>
              <a:t>Visscher</a:t>
            </a:r>
            <a:r>
              <a:rPr lang="en-US" sz="1600" dirty="0" smtClean="0"/>
              <a:t> PM., Power of the classical twin design revisited., Twin Res. 2004 Oct;7(5):505-12.</a:t>
            </a:r>
          </a:p>
          <a:p>
            <a:r>
              <a:rPr lang="en-US" sz="1600" dirty="0" err="1" smtClean="0"/>
              <a:t>Rietveld</a:t>
            </a:r>
            <a:r>
              <a:rPr lang="en-US" sz="1600" dirty="0" smtClean="0"/>
              <a:t> MJ, </a:t>
            </a:r>
            <a:r>
              <a:rPr lang="en-US" sz="1600" dirty="0" err="1" smtClean="0"/>
              <a:t>Posthuma</a:t>
            </a:r>
            <a:r>
              <a:rPr lang="en-US" sz="1600" dirty="0" smtClean="0"/>
              <a:t> D, Dolan CV, </a:t>
            </a:r>
            <a:r>
              <a:rPr lang="en-US" sz="1600" dirty="0" err="1" smtClean="0"/>
              <a:t>Boomsma</a:t>
            </a:r>
            <a:r>
              <a:rPr lang="en-US" sz="1600" dirty="0" smtClean="0"/>
              <a:t> DI, ADHD: sibling interaction or dominance: an evaluation of statistical power.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2003 May 33(3): 247-55</a:t>
            </a:r>
          </a:p>
          <a:p>
            <a:r>
              <a:rPr lang="en-US" sz="1600" dirty="0" err="1" smtClean="0"/>
              <a:t>Posthuma</a:t>
            </a:r>
            <a:r>
              <a:rPr lang="en-US" sz="1600" dirty="0" smtClean="0"/>
              <a:t> D, </a:t>
            </a:r>
            <a:r>
              <a:rPr lang="en-US" sz="1600" dirty="0" err="1" smtClean="0"/>
              <a:t>Boomsma</a:t>
            </a:r>
            <a:r>
              <a:rPr lang="en-US" sz="1600" dirty="0" smtClean="0"/>
              <a:t> DI., A note on the statistical power in extended twin designs.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2000 Mar;30(2):147-58.</a:t>
            </a:r>
          </a:p>
          <a:p>
            <a:r>
              <a:rPr lang="en-US" sz="1600" dirty="0" smtClean="0"/>
              <a:t>Neale MC, Eaves LJ, </a:t>
            </a:r>
            <a:r>
              <a:rPr lang="en-US" sz="1600" dirty="0" err="1" smtClean="0"/>
              <a:t>Kendler</a:t>
            </a:r>
            <a:r>
              <a:rPr lang="en-US" sz="1600" dirty="0" smtClean="0"/>
              <a:t> KS. The power of the classical twin study to resolve variation in threshold traits.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1994 May;24(3):239-58.</a:t>
            </a:r>
          </a:p>
          <a:p>
            <a:r>
              <a:rPr lang="en-US" sz="1600" dirty="0" smtClean="0"/>
              <a:t>Nance WE, Neale MC., Partitioned twin analysis: a power study.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1989 Jan;19(1):143-50.</a:t>
            </a:r>
          </a:p>
          <a:p>
            <a:r>
              <a:rPr lang="en-US" sz="1600" dirty="0" smtClean="0"/>
              <a:t>Martin NG, Eaves LJ, </a:t>
            </a:r>
            <a:r>
              <a:rPr lang="en-US" sz="1600" dirty="0" err="1" smtClean="0"/>
              <a:t>Kearsey</a:t>
            </a:r>
            <a:r>
              <a:rPr lang="en-US" sz="1600" dirty="0" smtClean="0"/>
              <a:t> MJ, Davies P., The power of the classical twin study. Heredity. 1978 Feb;40(1):97-116. 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Null Hypothesis</a:t>
            </a:r>
          </a:p>
          <a:p>
            <a:pPr lvl="1"/>
            <a:r>
              <a:rPr lang="en-US" dirty="0" smtClean="0"/>
              <a:t>The baseline hypothesis, generally assumed to be the absence of the tested effect</a:t>
            </a:r>
          </a:p>
          <a:p>
            <a:r>
              <a:rPr lang="en-US" dirty="0" smtClean="0"/>
              <a:t>Alternative Hypothesis</a:t>
            </a:r>
          </a:p>
          <a:p>
            <a:pPr lvl="1"/>
            <a:r>
              <a:rPr lang="en-US" dirty="0" smtClean="0"/>
              <a:t>The hypothesis for the presence of an effect</a:t>
            </a:r>
          </a:p>
          <a:p>
            <a:r>
              <a:rPr lang="en-US" dirty="0" smtClean="0"/>
              <a:t>Distribution of test statistics</a:t>
            </a:r>
          </a:p>
          <a:p>
            <a:pPr lvl="1"/>
            <a:r>
              <a:rPr lang="en-US" dirty="0" smtClean="0"/>
              <a:t>The frequencies of the values of the tests statistics under the null and the alternative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simulate a normal distribution using R</a:t>
            </a:r>
          </a:p>
          <a:p>
            <a:endParaRPr lang="en-US" dirty="0" smtClean="0"/>
          </a:p>
          <a:p>
            <a:r>
              <a:rPr lang="en-US" dirty="0" smtClean="0"/>
              <a:t>We can do this with a single line of code, but let’s break it up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has functions for many distributions</a:t>
            </a:r>
          </a:p>
          <a:p>
            <a:pPr algn="just"/>
            <a:r>
              <a:rPr lang="en-US" dirty="0" smtClean="0"/>
              <a:t>Normal, χ</a:t>
            </a:r>
            <a:r>
              <a:rPr lang="en-US" baseline="30000" dirty="0" smtClean="0"/>
              <a:t>2</a:t>
            </a:r>
            <a:r>
              <a:rPr lang="en-US" dirty="0" smtClean="0"/>
              <a:t>, gamma, beta (others)</a:t>
            </a:r>
          </a:p>
          <a:p>
            <a:pPr algn="just"/>
            <a:r>
              <a:rPr lang="en-US" dirty="0" smtClean="0"/>
              <a:t>Let’s start by looking at the random normal function: </a:t>
            </a:r>
            <a:r>
              <a:rPr lang="en-US" dirty="0" err="1" smtClean="0"/>
              <a:t>rnorm</a:t>
            </a:r>
            <a:r>
              <a:rPr lang="en-US" dirty="0" smtClean="0"/>
              <a:t>()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rnorm</a:t>
            </a:r>
            <a:r>
              <a:rPr lang="en-US" dirty="0" smtClean="0"/>
              <a:t> Documentation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93" b="-22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21609" y="4899161"/>
            <a:ext cx="16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R: ?</a:t>
            </a:r>
            <a:r>
              <a:rPr lang="en-US" dirty="0" err="1" smtClean="0"/>
              <a:t>rnorm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rnorm</a:t>
            </a:r>
            <a:r>
              <a:rPr lang="en-US" dirty="0" smtClean="0"/>
              <a:t>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rnorm(n</a:t>
            </a:r>
            <a:r>
              <a:rPr lang="en-US" dirty="0" smtClean="0"/>
              <a:t>, mean = 0, </a:t>
            </a:r>
            <a:r>
              <a:rPr lang="en-US" dirty="0" err="1" smtClean="0"/>
              <a:t>sd</a:t>
            </a:r>
            <a:r>
              <a:rPr lang="en-US" dirty="0" smtClean="0"/>
              <a:t> = 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890640" y="1732028"/>
            <a:ext cx="1253658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284136" y="2171131"/>
            <a:ext cx="2123974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3348286" y="1732027"/>
            <a:ext cx="1253658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007987" y="2655775"/>
            <a:ext cx="3101153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441" y="2441336"/>
            <a:ext cx="189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" y="3361864"/>
            <a:ext cx="438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Observations to simulate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0830" y="2606287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Mean of distribution</a:t>
            </a:r>
          </a:p>
          <a:p>
            <a:pPr algn="ctr"/>
            <a:r>
              <a:rPr lang="en-US" dirty="0" smtClean="0"/>
              <a:t>with default value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35753" y="4660314"/>
            <a:ext cx="407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Standard deviation of distribution</a:t>
            </a:r>
          </a:p>
          <a:p>
            <a:pPr algn="ctr"/>
            <a:r>
              <a:rPr lang="en-US" dirty="0" smtClean="0"/>
              <a:t>with default value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1651</Words>
  <Application>Microsoft Macintosh PowerPoint</Application>
  <PresentationFormat>On-screen Show (4:3)</PresentationFormat>
  <Paragraphs>290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Aspect</vt:lpstr>
      <vt:lpstr>Office Theme</vt:lpstr>
      <vt:lpstr>Bitmap Image</vt:lpstr>
      <vt:lpstr>Power and Sample Size +  Principles of Simulation</vt:lpstr>
      <vt:lpstr>Slide of Questions</vt:lpstr>
      <vt:lpstr>What is power?</vt:lpstr>
      <vt:lpstr>Key Concepts and Terms</vt:lpstr>
      <vt:lpstr>Key Concepts and Terms</vt:lpstr>
      <vt:lpstr>Practical 1</vt:lpstr>
      <vt:lpstr>Simulation functions</vt:lpstr>
      <vt:lpstr>rnorm Documentation</vt:lpstr>
      <vt:lpstr>rnorm syntax</vt:lpstr>
      <vt:lpstr>R script: Norm_dist_sim.R</vt:lpstr>
      <vt:lpstr>What did we learn?</vt:lpstr>
      <vt:lpstr>One I made earlier</vt:lpstr>
      <vt:lpstr>Concepts</vt:lpstr>
      <vt:lpstr>Mean estimation</vt:lpstr>
      <vt:lpstr>R script: mean_estimate_sim.R</vt:lpstr>
      <vt:lpstr>What did we learn?</vt:lpstr>
      <vt:lpstr>One I made earlier</vt:lpstr>
      <vt:lpstr>Standard Error</vt:lpstr>
      <vt:lpstr>Existential Crisis!</vt:lpstr>
      <vt:lpstr>Key Concept 1</vt:lpstr>
      <vt:lpstr>Power definition again</vt:lpstr>
      <vt:lpstr>Hypothesis Testing</vt:lpstr>
      <vt:lpstr>Possible scenarios</vt:lpstr>
      <vt:lpstr>PowerPoint Presentation</vt:lpstr>
      <vt:lpstr>Expanded Power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Factors</vt:lpstr>
      <vt:lpstr>Effects Recap</vt:lpstr>
      <vt:lpstr>Power of Classical Twin Model</vt:lpstr>
      <vt:lpstr>Power of Classical Twin Model</vt:lpstr>
      <vt:lpstr>How can we determine our power to detect variance components?</vt:lpstr>
      <vt:lpstr>A trio of scripts</vt:lpstr>
      <vt:lpstr>power_approximation.R</vt:lpstr>
      <vt:lpstr>Simulation is king</vt:lpstr>
      <vt:lpstr>Script: test_C_sim.R</vt:lpstr>
      <vt:lpstr>Script: run_C_sim.R</vt:lpstr>
      <vt:lpstr>Principles of Simulation</vt:lpstr>
      <vt:lpstr>Why R is great</vt:lpstr>
      <vt:lpstr>Additional Online Resources</vt:lpstr>
      <vt:lpstr>Citations for power in twin modeling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Sample Size +  Principles of Simulation</dc:title>
  <dc:creator>Benjamin Neale</dc:creator>
  <cp:lastModifiedBy>Benjamin Neale</cp:lastModifiedBy>
  <cp:revision>12</cp:revision>
  <dcterms:created xsi:type="dcterms:W3CDTF">2010-03-04T18:08:44Z</dcterms:created>
  <dcterms:modified xsi:type="dcterms:W3CDTF">2012-03-08T20:50:47Z</dcterms:modified>
</cp:coreProperties>
</file>