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61" r:id="rId3"/>
    <p:sldId id="270" r:id="rId4"/>
    <p:sldId id="271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60" r:id="rId22"/>
    <p:sldId id="279" r:id="rId23"/>
    <p:sldId id="280" r:id="rId24"/>
    <p:sldId id="259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9ECFA-2823-40C3-AD5D-41DBDC5C5BAC}" type="datetimeFigureOut">
              <a:rPr lang="en-AU" smtClean="0"/>
              <a:t>7/03/2012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67EFD-9161-4F05-96D7-207CAFB5B2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90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AEEC2F7-7AB6-4F34-B0AA-988619BE272E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675BB14-5D48-4302-91AD-50D5CA63DD65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C2AEA71-9187-44DA-A601-487566118B6E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05A6C28-EFEB-45F7-AA12-E75F934DE89A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81F7268-7EED-427C-9BC9-597545EA020E}" type="slidenum">
              <a:rPr lang="en-US" smtClean="0">
                <a:latin typeface="Times New Roman" pitchFamily="18" charset="0"/>
              </a:rPr>
              <a:pPr/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208EE5A-E492-4BEC-9759-9D6F8411D709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223A8B6-6CF5-47B8-B093-44422E644DD2}" type="slidenum">
              <a:rPr lang="en-US" smtClean="0">
                <a:latin typeface="Times New Roman" pitchFamily="18" charset="0"/>
              </a:rPr>
              <a:pPr/>
              <a:t>19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59FD449-E84D-4B31-9313-83F89FFD4F23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0809427-EAFF-4506-8051-41333C537C02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A661275-7A5C-46AF-A203-9AFA17506B74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7C5544E-C692-41E4-80B7-3549413FB2FC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582B981-FECE-4CD9-A7CF-136A91EF8FAF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80BF604-23FE-4CBE-B3EF-D1FC0A7207B1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8CC7505-77CD-40C5-83AE-AC02F2011710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D0D2E02-3019-49A6-8139-AA9A95BFFE31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23629A4-4965-4068-9F04-10D384D94DF6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7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8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0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5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1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4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AU" dirty="0" smtClean="0"/>
              <a:t>More on thresholds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AU" dirty="0" smtClean="0">
                <a:solidFill>
                  <a:schemeClr val="tx1"/>
                </a:solidFill>
              </a:rPr>
              <a:t>Sarah </a:t>
            </a:r>
            <a:r>
              <a:rPr lang="en-AU" dirty="0" err="1" smtClean="0">
                <a:solidFill>
                  <a:schemeClr val="tx1"/>
                </a:solidFill>
              </a:rPr>
              <a:t>Medland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47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86200"/>
            <a:ext cx="4749021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2" y="476250"/>
            <a:ext cx="4751388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2843213" y="3141663"/>
            <a:ext cx="20161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5795963" y="1773238"/>
            <a:ext cx="2808287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/>
              <a:t>Mean 		= .47</a:t>
            </a:r>
          </a:p>
          <a:p>
            <a:pPr>
              <a:spcBef>
                <a:spcPct val="50000"/>
              </a:spcBef>
            </a:pPr>
            <a:r>
              <a:rPr lang="en-AU"/>
              <a:t>SD 		=.499</a:t>
            </a:r>
          </a:p>
          <a:p>
            <a:pPr>
              <a:spcBef>
                <a:spcPct val="50000"/>
              </a:spcBef>
            </a:pPr>
            <a:r>
              <a:rPr lang="en-AU"/>
              <a:t>Non Smokers 	=53%</a:t>
            </a:r>
            <a:endParaRPr lang="en-US"/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28625" y="3786188"/>
            <a:ext cx="3429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AU"/>
              <a:t>The observed phenotype is an </a:t>
            </a:r>
            <a:r>
              <a:rPr lang="en-AU" i="1"/>
              <a:t>imperfect</a:t>
            </a:r>
            <a:r>
              <a:rPr lang="en-AU"/>
              <a:t> measurement of an underlying continuous distribution</a:t>
            </a:r>
          </a:p>
          <a:p>
            <a:endParaRPr lang="en-AU"/>
          </a:p>
          <a:p>
            <a:r>
              <a:rPr lang="en-AU"/>
              <a:t>ie Obesity vs BMI</a:t>
            </a:r>
          </a:p>
          <a:p>
            <a:r>
              <a:rPr lang="en-AU"/>
              <a:t>MDD vs quantitative depression scales</a:t>
            </a:r>
          </a:p>
        </p:txBody>
      </p:sp>
    </p:spTree>
    <p:extLst>
      <p:ext uri="{BB962C8B-B14F-4D97-AF65-F5344CB8AC3E}">
        <p14:creationId xmlns:p14="http://schemas.microsoft.com/office/powerpoint/2010/main" val="11607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419100"/>
            <a:ext cx="5410200" cy="262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5940425" y="404813"/>
            <a:ext cx="2808288" cy="2017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/>
              <a:t>Raw data distribution</a:t>
            </a:r>
          </a:p>
          <a:p>
            <a:pPr>
              <a:spcBef>
                <a:spcPct val="50000"/>
              </a:spcBef>
            </a:pPr>
            <a:r>
              <a:rPr lang="en-AU"/>
              <a:t>Mean 		= .47</a:t>
            </a:r>
          </a:p>
          <a:p>
            <a:pPr>
              <a:spcBef>
                <a:spcPct val="50000"/>
              </a:spcBef>
            </a:pPr>
            <a:r>
              <a:rPr lang="en-AU"/>
              <a:t>SD 		=.499</a:t>
            </a:r>
          </a:p>
          <a:p>
            <a:pPr>
              <a:spcBef>
                <a:spcPct val="50000"/>
              </a:spcBef>
            </a:pPr>
            <a:r>
              <a:rPr lang="en-AU"/>
              <a:t>Non Smokers 	=53%</a:t>
            </a:r>
          </a:p>
          <a:p>
            <a:pPr>
              <a:spcBef>
                <a:spcPct val="50000"/>
              </a:spcBef>
            </a:pPr>
            <a:r>
              <a:rPr lang="en-AU"/>
              <a:t>Threshold	=.53</a:t>
            </a:r>
            <a:endParaRPr lang="en-US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3886200"/>
            <a:ext cx="5329238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5954713" y="4005263"/>
            <a:ext cx="2808287" cy="2292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dirty="0"/>
              <a:t>Standard normal distribution</a:t>
            </a:r>
          </a:p>
          <a:p>
            <a:pPr>
              <a:spcBef>
                <a:spcPct val="50000"/>
              </a:spcBef>
            </a:pPr>
            <a:r>
              <a:rPr lang="en-AU" dirty="0"/>
              <a:t>Mean 		= 0</a:t>
            </a:r>
          </a:p>
          <a:p>
            <a:pPr>
              <a:spcBef>
                <a:spcPct val="50000"/>
              </a:spcBef>
            </a:pPr>
            <a:r>
              <a:rPr lang="en-AU" dirty="0"/>
              <a:t>SD 		=1</a:t>
            </a:r>
          </a:p>
          <a:p>
            <a:pPr>
              <a:spcBef>
                <a:spcPct val="50000"/>
              </a:spcBef>
            </a:pPr>
            <a:r>
              <a:rPr lang="en-AU" dirty="0"/>
              <a:t>Non Smokers 	=53%</a:t>
            </a:r>
          </a:p>
          <a:p>
            <a:pPr>
              <a:spcBef>
                <a:spcPct val="50000"/>
              </a:spcBef>
            </a:pPr>
            <a:r>
              <a:rPr lang="en-AU" dirty="0"/>
              <a:t>Threshold 	=.074</a:t>
            </a:r>
            <a:endParaRPr lang="en-US" dirty="0"/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3059113" y="2924175"/>
            <a:ext cx="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145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Threshold = .074 – Huh what?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How can I work this out </a:t>
            </a:r>
          </a:p>
          <a:p>
            <a:pPr lvl="1" eaLnBrk="1" hangingPunct="1"/>
            <a:r>
              <a:rPr lang="en-US" smtClean="0"/>
              <a:t>Excell</a:t>
            </a:r>
          </a:p>
          <a:p>
            <a:pPr lvl="2" eaLnBrk="1" hangingPunct="1"/>
            <a:r>
              <a:rPr lang="en-US" smtClean="0"/>
              <a:t>=NORMSINV()</a:t>
            </a:r>
          </a:p>
          <a:p>
            <a:pPr lvl="2" eaLnBrk="1" hangingPunct="1"/>
            <a:r>
              <a:rPr lang="en-US" smtClean="0"/>
              <a:t>Thresholds.xls</a:t>
            </a:r>
          </a:p>
          <a:p>
            <a:pPr lvl="2" eaLnBrk="1" hangingPunct="1"/>
            <a:endParaRPr lang="en-US" smtClean="0"/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86188"/>
            <a:ext cx="8310562" cy="178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8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sz="3200" dirty="0" smtClean="0"/>
              <a:t>Why </a:t>
            </a:r>
            <a:r>
              <a:rPr lang="en-AU" sz="3200" dirty="0" smtClean="0"/>
              <a:t>rescale </a:t>
            </a:r>
            <a:r>
              <a:rPr lang="en-AU" sz="3200" dirty="0" smtClean="0"/>
              <a:t>the data this way?</a:t>
            </a:r>
            <a:endParaRPr lang="en-US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Convenience</a:t>
            </a:r>
          </a:p>
          <a:p>
            <a:pPr lvl="1" eaLnBrk="1" hangingPunct="1"/>
            <a:r>
              <a:rPr lang="en-AU" sz="2900" smtClean="0"/>
              <a:t>Variance</a:t>
            </a:r>
            <a:r>
              <a:rPr lang="en-AU" smtClean="0"/>
              <a:t> always 1</a:t>
            </a:r>
          </a:p>
          <a:p>
            <a:pPr lvl="1" eaLnBrk="1" hangingPunct="1"/>
            <a:r>
              <a:rPr lang="en-AU" smtClean="0"/>
              <a:t>Mean is always 0</a:t>
            </a:r>
          </a:p>
          <a:p>
            <a:pPr lvl="1" eaLnBrk="1" hangingPunct="1"/>
            <a:r>
              <a:rPr lang="en-GB" sz="2900" smtClean="0"/>
              <a:t>We can interpret the area under a curve between two z-values as a probability or percentage</a:t>
            </a:r>
          </a:p>
        </p:txBody>
      </p:sp>
    </p:spTree>
    <p:extLst>
      <p:ext uri="{BB962C8B-B14F-4D97-AF65-F5344CB8AC3E}">
        <p14:creationId xmlns:p14="http://schemas.microsoft.com/office/powerpoint/2010/main" val="1681851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Threshold.R</a:t>
            </a:r>
            <a:endParaRPr lang="en-US" smtClean="0"/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1643064"/>
            <a:ext cx="8167687" cy="352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700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Threshold.R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229600" cy="3883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01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Threshold = .075 – Huh what?</a:t>
            </a:r>
            <a:endParaRPr lang="en-US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49275"/>
            <a:ext cx="7056438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15" y="2743200"/>
            <a:ext cx="267652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333" y="2895600"/>
            <a:ext cx="2195849" cy="167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85" y="2916188"/>
            <a:ext cx="2218315" cy="165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mtClean="0"/>
              <a:t>What about more than 2 categories?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Very similar</a:t>
            </a:r>
          </a:p>
          <a:p>
            <a:pPr lvl="1"/>
            <a:r>
              <a:rPr lang="en-AU" smtClean="0"/>
              <a:t>We create a matrix containing the 1</a:t>
            </a:r>
            <a:r>
              <a:rPr lang="en-AU" baseline="30000" smtClean="0"/>
              <a:t>st</a:t>
            </a:r>
            <a:r>
              <a:rPr lang="en-AU" smtClean="0"/>
              <a:t> threshold and the displacements between subsequent matrices </a:t>
            </a:r>
          </a:p>
          <a:p>
            <a:pPr lvl="1"/>
            <a:r>
              <a:rPr lang="en-AU" smtClean="0"/>
              <a:t>We then add the 1</a:t>
            </a:r>
            <a:r>
              <a:rPr lang="en-AU" baseline="30000" smtClean="0"/>
              <a:t>st</a:t>
            </a:r>
            <a:r>
              <a:rPr lang="en-AU" smtClean="0"/>
              <a:t> threshold and the displacement to obtain the subsequent thresholds</a:t>
            </a:r>
          </a:p>
        </p:txBody>
      </p:sp>
    </p:spTree>
    <p:extLst>
      <p:ext uri="{BB962C8B-B14F-4D97-AF65-F5344CB8AC3E}">
        <p14:creationId xmlns:p14="http://schemas.microsoft.com/office/powerpoint/2010/main" val="3525804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 142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42987"/>
            <a:ext cx="85344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6600CC"/>
                </a:solidFill>
              </a:rPr>
              <a:t>Mx Threshold Specification: 3+ Cat.</a:t>
            </a:r>
          </a:p>
        </p:txBody>
      </p:sp>
      <p:grpSp>
        <p:nvGrpSpPr>
          <p:cNvPr id="20483" name="Group 142"/>
          <p:cNvGrpSpPr>
            <a:grpSpLocks/>
          </p:cNvGrpSpPr>
          <p:nvPr/>
        </p:nvGrpSpPr>
        <p:grpSpPr bwMode="auto">
          <a:xfrm>
            <a:off x="381000" y="2117725"/>
            <a:ext cx="3467100" cy="2392362"/>
            <a:chOff x="240" y="533"/>
            <a:chExt cx="2184" cy="1507"/>
          </a:xfrm>
          <a:noFill/>
        </p:grpSpPr>
        <p:sp>
          <p:nvSpPr>
            <p:cNvPr id="20495" name="Rectangle 3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0496" name="Rectangle 4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0497" name="Rectangle 5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0498" name="Group 6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0621" name="Freeform 7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622" name="Line 8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0499" name="Group 9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0619" name="Freeform 10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0620" name="Line 11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0500" name="Line 12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1" name="Line 13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2" name="Line 14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3" name="Line 15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4" name="Line 16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5" name="Line 17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6" name="Line 18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Rectangle 19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08" name="Rectangle 20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09" name="Rectangle 21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0" name="Rectangle 22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1" name="Rectangle 23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512" name="Line 24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3" name="Line 25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4" name="Line 26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5" name="Line 27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6" name="Line 28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7" name="Line 29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8" name="Line 30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19" name="Line 31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0" name="Line 32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1" name="Line 33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2" name="Line 34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3" name="Line 35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4" name="Line 36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5" name="Line 37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6" name="Line 38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7" name="Line 39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8" name="Line 40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29" name="Line 41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0" name="Line 42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1" name="Line 43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2" name="Line 44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3" name="Line 45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4" name="Line 46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5" name="Line 47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6" name="Line 48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7" name="Line 49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8" name="Line 50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39" name="Line 51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0" name="Line 52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1" name="Line 53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2" name="Line 54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3" name="Line 55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4" name="Line 56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5" name="Line 57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6" name="Line 58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7" name="Line 59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8" name="Line 60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49" name="Line 61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0" name="Line 62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1" name="Line 63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2" name="Line 64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3" name="Line 65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4" name="Line 66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5" name="Line 67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6" name="Line 68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7" name="Line 69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8" name="Line 70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59" name="Line 71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0" name="Line 72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1" name="Line 73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2" name="Line 74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3" name="Line 75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4" name="Line 76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5" name="Line 77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6" name="Line 78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7" name="Line 79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8" name="Line 80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69" name="Line 81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0" name="Line 82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1" name="Line 83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2" name="Line 84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3" name="Line 85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4" name="Line 86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5" name="Line 87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6" name="Line 88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7" name="Line 89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8" name="Line 90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79" name="Line 91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0" name="Line 92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1" name="Line 93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2" name="Line 94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3" name="Line 95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4" name="Line 96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5" name="Line 97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6" name="Line 98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7" name="Line 99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8" name="Line 100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89" name="Line 101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0" name="Line 102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1" name="Line 103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2" name="Line 104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3" name="Line 105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4" name="Line 106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5" name="Line 107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6" name="Line 108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7" name="Line 109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8" name="Line 110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99" name="Line 111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0" name="Line 112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1" name="Line 113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2" name="Line 114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3" name="Line 115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4" name="Line 116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5" name="Line 117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6" name="Line 118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7" name="Line 119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8" name="Line 120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09" name="Line 121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10" name="Rectangle 122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11" name="Freeform 123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0612" name="Text Box 124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0613" name="Rectangle 125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0614" name="Text Box 126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0615" name="Text Box 127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0616" name="Line 128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617" name="AutoShape 129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0618" name="Line 130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pic>
        <p:nvPicPr>
          <p:cNvPr id="20484" name="Picture 13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47987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132"/>
          <p:cNvSpPr>
            <a:spLocks noChangeArrowheads="1"/>
          </p:cNvSpPr>
          <p:nvPr/>
        </p:nvSpPr>
        <p:spPr bwMode="auto">
          <a:xfrm>
            <a:off x="6096000" y="298608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6" name="AutoShape 133"/>
          <p:cNvSpPr>
            <a:spLocks noChangeArrowheads="1"/>
          </p:cNvSpPr>
          <p:nvPr/>
        </p:nvSpPr>
        <p:spPr bwMode="auto">
          <a:xfrm>
            <a:off x="7162800" y="298608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7" name="AutoShape 134"/>
          <p:cNvSpPr>
            <a:spLocks noChangeArrowheads="1"/>
          </p:cNvSpPr>
          <p:nvPr/>
        </p:nvSpPr>
        <p:spPr bwMode="auto">
          <a:xfrm>
            <a:off x="6107113" y="353218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8" name="AutoShape 135"/>
          <p:cNvSpPr>
            <a:spLocks noChangeArrowheads="1"/>
          </p:cNvSpPr>
          <p:nvPr/>
        </p:nvSpPr>
        <p:spPr bwMode="auto">
          <a:xfrm>
            <a:off x="7162800" y="351948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89" name="Text Box 136"/>
          <p:cNvSpPr txBox="1">
            <a:spLocks noChangeArrowheads="1"/>
          </p:cNvSpPr>
          <p:nvPr/>
        </p:nvSpPr>
        <p:spPr bwMode="auto">
          <a:xfrm>
            <a:off x="3962400" y="2109787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0490" name="Text Box 137"/>
          <p:cNvSpPr txBox="1">
            <a:spLocks noChangeArrowheads="1"/>
          </p:cNvSpPr>
          <p:nvPr/>
        </p:nvSpPr>
        <p:spPr bwMode="auto">
          <a:xfrm>
            <a:off x="4191000" y="4243387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0491" name="Text Box 138"/>
          <p:cNvSpPr txBox="1">
            <a:spLocks noChangeArrowheads="1"/>
          </p:cNvSpPr>
          <p:nvPr/>
        </p:nvSpPr>
        <p:spPr bwMode="auto">
          <a:xfrm>
            <a:off x="5954713" y="2566987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0492" name="Text Box 139"/>
          <p:cNvSpPr txBox="1">
            <a:spLocks noChangeArrowheads="1"/>
          </p:cNvSpPr>
          <p:nvPr/>
        </p:nvSpPr>
        <p:spPr bwMode="auto">
          <a:xfrm>
            <a:off x="7239000" y="4319587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0493" name="Line 140"/>
          <p:cNvSpPr>
            <a:spLocks noChangeShapeType="1"/>
          </p:cNvSpPr>
          <p:nvPr/>
        </p:nvSpPr>
        <p:spPr bwMode="auto">
          <a:xfrm flipV="1">
            <a:off x="4953000" y="3252787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0494" name="Line 141"/>
          <p:cNvSpPr>
            <a:spLocks noChangeShapeType="1"/>
          </p:cNvSpPr>
          <p:nvPr/>
        </p:nvSpPr>
        <p:spPr bwMode="auto">
          <a:xfrm flipH="1" flipV="1">
            <a:off x="7467600" y="4014787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2648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15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1506" name="Picture 2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4114800"/>
            <a:ext cx="70104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131"/>
          <p:cNvSpPr>
            <a:spLocks noChangeArrowheads="1"/>
          </p:cNvSpPr>
          <p:nvPr/>
        </p:nvSpPr>
        <p:spPr bwMode="auto">
          <a:xfrm>
            <a:off x="6132513" y="417195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08" name="AutoShape 132"/>
          <p:cNvSpPr>
            <a:spLocks noChangeArrowheads="1"/>
          </p:cNvSpPr>
          <p:nvPr/>
        </p:nvSpPr>
        <p:spPr bwMode="auto">
          <a:xfrm>
            <a:off x="7199313" y="417195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09" name="AutoShape 133"/>
          <p:cNvSpPr>
            <a:spLocks noChangeArrowheads="1"/>
          </p:cNvSpPr>
          <p:nvPr/>
        </p:nvSpPr>
        <p:spPr bwMode="auto">
          <a:xfrm>
            <a:off x="6143625" y="471805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0" name="AutoShape 134"/>
          <p:cNvSpPr>
            <a:spLocks noChangeArrowheads="1"/>
          </p:cNvSpPr>
          <p:nvPr/>
        </p:nvSpPr>
        <p:spPr bwMode="auto">
          <a:xfrm>
            <a:off x="7199313" y="470535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1" name="AutoShape 135"/>
          <p:cNvSpPr>
            <a:spLocks noChangeArrowheads="1"/>
          </p:cNvSpPr>
          <p:nvPr/>
        </p:nvSpPr>
        <p:spPr bwMode="auto">
          <a:xfrm>
            <a:off x="3846513" y="5432425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2" name="AutoShape 136"/>
          <p:cNvSpPr>
            <a:spLocks noChangeArrowheads="1"/>
          </p:cNvSpPr>
          <p:nvPr/>
        </p:nvSpPr>
        <p:spPr bwMode="auto">
          <a:xfrm>
            <a:off x="5943600" y="540543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3" name="Text Box 137"/>
          <p:cNvSpPr txBox="1">
            <a:spLocks noChangeArrowheads="1"/>
          </p:cNvSpPr>
          <p:nvPr/>
        </p:nvSpPr>
        <p:spPr bwMode="auto">
          <a:xfrm>
            <a:off x="500062" y="3581400"/>
            <a:ext cx="5166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800" b="1" dirty="0" smtClean="0">
                <a:latin typeface="Arial" charset="0"/>
              </a:rPr>
              <a:t>	</a:t>
            </a:r>
            <a:r>
              <a:rPr lang="en-US" sz="2800" b="1" dirty="0" err="1" smtClean="0">
                <a:latin typeface="Arial" charset="0"/>
              </a:rPr>
              <a:t>MxAlgebra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</a:rPr>
              <a:t>L%*%T </a:t>
            </a:r>
            <a:endParaRPr lang="en-US" sz="2800" b="1" dirty="0">
              <a:latin typeface="Courier New" pitchFamily="49" charset="0"/>
            </a:endParaRPr>
          </a:p>
        </p:txBody>
      </p:sp>
      <p:pic>
        <p:nvPicPr>
          <p:cNvPr id="21514" name="Picture 14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76400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AutoShape 145"/>
          <p:cNvSpPr>
            <a:spLocks noChangeArrowheads="1"/>
          </p:cNvSpPr>
          <p:nvPr/>
        </p:nvSpPr>
        <p:spPr bwMode="auto">
          <a:xfrm>
            <a:off x="60960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6" name="AutoShape 146"/>
          <p:cNvSpPr>
            <a:spLocks noChangeArrowheads="1"/>
          </p:cNvSpPr>
          <p:nvPr/>
        </p:nvSpPr>
        <p:spPr bwMode="auto">
          <a:xfrm>
            <a:off x="71628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7" name="AutoShape 147"/>
          <p:cNvSpPr>
            <a:spLocks noChangeArrowheads="1"/>
          </p:cNvSpPr>
          <p:nvPr/>
        </p:nvSpPr>
        <p:spPr bwMode="auto">
          <a:xfrm>
            <a:off x="6107113" y="22606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8" name="AutoShape 148"/>
          <p:cNvSpPr>
            <a:spLocks noChangeArrowheads="1"/>
          </p:cNvSpPr>
          <p:nvPr/>
        </p:nvSpPr>
        <p:spPr bwMode="auto">
          <a:xfrm>
            <a:off x="7162800" y="22479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9" name="Text Box 149"/>
          <p:cNvSpPr txBox="1">
            <a:spLocks noChangeArrowheads="1"/>
          </p:cNvSpPr>
          <p:nvPr/>
        </p:nvSpPr>
        <p:spPr bwMode="auto">
          <a:xfrm>
            <a:off x="3962400" y="838200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1520" name="Text Box 150"/>
          <p:cNvSpPr txBox="1">
            <a:spLocks noChangeArrowheads="1"/>
          </p:cNvSpPr>
          <p:nvPr/>
        </p:nvSpPr>
        <p:spPr bwMode="auto">
          <a:xfrm>
            <a:off x="4191000" y="2971800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1521" name="Text Box 151"/>
          <p:cNvSpPr txBox="1">
            <a:spLocks noChangeArrowheads="1"/>
          </p:cNvSpPr>
          <p:nvPr/>
        </p:nvSpPr>
        <p:spPr bwMode="auto">
          <a:xfrm>
            <a:off x="5954713" y="1295400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1522" name="Text Box 152"/>
          <p:cNvSpPr txBox="1">
            <a:spLocks noChangeArrowheads="1"/>
          </p:cNvSpPr>
          <p:nvPr/>
        </p:nvSpPr>
        <p:spPr bwMode="auto">
          <a:xfrm>
            <a:off x="7239000" y="3048000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1523" name="Line 153"/>
          <p:cNvSpPr>
            <a:spLocks noChangeShapeType="1"/>
          </p:cNvSpPr>
          <p:nvPr/>
        </p:nvSpPr>
        <p:spPr bwMode="auto">
          <a:xfrm flipV="1">
            <a:off x="4953000" y="1981200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4" name="Line 154"/>
          <p:cNvSpPr>
            <a:spLocks noChangeShapeType="1"/>
          </p:cNvSpPr>
          <p:nvPr/>
        </p:nvSpPr>
        <p:spPr bwMode="auto">
          <a:xfrm flipH="1" flipV="1">
            <a:off x="7467600" y="27432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5" name="AutoShape 155"/>
          <p:cNvSpPr>
            <a:spLocks noChangeArrowheads="1"/>
          </p:cNvSpPr>
          <p:nvPr/>
        </p:nvSpPr>
        <p:spPr bwMode="auto">
          <a:xfrm>
            <a:off x="49530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6" name="AutoShape 156"/>
          <p:cNvSpPr>
            <a:spLocks noChangeArrowheads="1"/>
          </p:cNvSpPr>
          <p:nvPr/>
        </p:nvSpPr>
        <p:spPr bwMode="auto">
          <a:xfrm>
            <a:off x="70866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7" name="AutoShape 157"/>
          <p:cNvSpPr>
            <a:spLocks noChangeArrowheads="1"/>
          </p:cNvSpPr>
          <p:nvPr/>
        </p:nvSpPr>
        <p:spPr bwMode="auto">
          <a:xfrm>
            <a:off x="3838575" y="5984875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8" name="AutoShape 158"/>
          <p:cNvSpPr>
            <a:spLocks noChangeArrowheads="1"/>
          </p:cNvSpPr>
          <p:nvPr/>
        </p:nvSpPr>
        <p:spPr bwMode="auto">
          <a:xfrm>
            <a:off x="6019800" y="6015037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9" name="Rectangle 15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noFill/>
        </p:spPr>
        <p:txBody>
          <a:bodyPr anchor="ctr"/>
          <a:lstStyle/>
          <a:p>
            <a:pPr eaLnBrk="1" hangingPunct="1"/>
            <a:r>
              <a:rPr lang="en-US" sz="2800" b="1" dirty="0" err="1" smtClean="0">
                <a:solidFill>
                  <a:srgbClr val="6600CC"/>
                </a:solidFill>
              </a:rPr>
              <a:t>Mx</a:t>
            </a:r>
            <a:r>
              <a:rPr lang="en-US" sz="2800" b="1" dirty="0" smtClean="0">
                <a:solidFill>
                  <a:srgbClr val="6600CC"/>
                </a:solidFill>
              </a:rPr>
              <a:t> Threshold Specification: 3+ Cat.</a:t>
            </a:r>
          </a:p>
        </p:txBody>
      </p:sp>
      <p:grpSp>
        <p:nvGrpSpPr>
          <p:cNvPr id="21530" name="Group 160"/>
          <p:cNvGrpSpPr>
            <a:grpSpLocks/>
          </p:cNvGrpSpPr>
          <p:nvPr/>
        </p:nvGrpSpPr>
        <p:grpSpPr bwMode="auto">
          <a:xfrm>
            <a:off x="495300" y="846138"/>
            <a:ext cx="3467100" cy="2392362"/>
            <a:chOff x="240" y="533"/>
            <a:chExt cx="2184" cy="1507"/>
          </a:xfrm>
          <a:noFill/>
        </p:grpSpPr>
        <p:sp>
          <p:nvSpPr>
            <p:cNvPr id="21531" name="Rectangle 161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1532" name="Rectangle 162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1533" name="Rectangle 163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1534" name="Group 164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1657" name="Freeform 165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1658" name="Line 166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1535" name="Group 167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1655" name="Freeform 168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1656" name="Line 169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1536" name="Line 170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7" name="Line 171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8" name="Line 172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9" name="Line 173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0" name="Line 174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1" name="Line 175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2" name="Line 176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3" name="Rectangle 177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4" name="Rectangle 178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5" name="Rectangle 179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6" name="Rectangle 180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7" name="Rectangle 181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548" name="Line 182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49" name="Line 183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0" name="Line 184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1" name="Line 185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2" name="Line 186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3" name="Line 187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4" name="Line 188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5" name="Line 189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6" name="Line 190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7" name="Line 191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8" name="Line 192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59" name="Line 193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0" name="Line 194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1" name="Line 195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2" name="Line 196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3" name="Line 197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4" name="Line 198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5" name="Line 199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6" name="Line 200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7" name="Line 201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8" name="Line 202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69" name="Line 203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0" name="Line 204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1" name="Line 205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2" name="Line 206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3" name="Line 207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4" name="Line 208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5" name="Line 209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6" name="Line 210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7" name="Line 211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8" name="Line 212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79" name="Line 213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0" name="Line 214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1" name="Line 215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2" name="Line 216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3" name="Line 217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4" name="Line 218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5" name="Line 219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6" name="Line 220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7" name="Line 221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8" name="Line 222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89" name="Line 223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0" name="Line 224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1" name="Line 225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2" name="Line 226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3" name="Line 227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4" name="Line 228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5" name="Line 229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6" name="Line 230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7" name="Line 231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8" name="Line 232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99" name="Line 233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0" name="Line 234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1" name="Line 235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2" name="Line 236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3" name="Line 237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4" name="Line 238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5" name="Line 239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6" name="Line 240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7" name="Line 241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8" name="Line 242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09" name="Line 243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0" name="Line 244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1" name="Line 245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2" name="Line 246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3" name="Line 247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4" name="Line 248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5" name="Line 249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6" name="Line 250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7" name="Line 251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8" name="Line 252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19" name="Line 253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0" name="Line 254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1" name="Line 255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2" name="Line 256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3" name="Line 257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4" name="Line 258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5" name="Line 259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6" name="Line 260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7" name="Line 261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8" name="Line 262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29" name="Line 263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0" name="Line 264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1" name="Line 265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2" name="Line 266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3" name="Line 267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4" name="Line 268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5" name="Line 269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6" name="Line 270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7" name="Line 271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8" name="Line 272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39" name="Line 273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0" name="Line 274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1" name="Line 275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2" name="Line 276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3" name="Line 277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4" name="Line 278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5" name="Line 279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6" name="Rectangle 280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47" name="Freeform 281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1648" name="Text Box 282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1649" name="Rectangle 283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1650" name="Text Box 284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1651" name="Text Box 285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1652" name="Line 286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653" name="AutoShape 287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1654" name="Line 288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22597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A plug for </a:t>
            </a:r>
            <a:r>
              <a:rPr lang="en-AU" dirty="0" err="1" smtClean="0"/>
              <a:t>OpenMx</a:t>
            </a:r>
            <a:r>
              <a:rPr lang="en-AU" dirty="0" smtClean="0"/>
              <a:t>?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z="3300" smtClean="0"/>
              <a:t>Very few packages can handle ordinal data adequately…</a:t>
            </a:r>
          </a:p>
          <a:p>
            <a:pPr eaLnBrk="1" hangingPunct="1"/>
            <a:r>
              <a:rPr lang="en-AU" sz="3300" smtClean="0"/>
              <a:t>OpenMx can also be used for more than just genetic analyses</a:t>
            </a:r>
          </a:p>
          <a:p>
            <a:pPr lvl="1" eaLnBrk="1" hangingPunct="1"/>
            <a:r>
              <a:rPr lang="en-AU" smtClean="0"/>
              <a:t>Regression</a:t>
            </a:r>
          </a:p>
          <a:p>
            <a:pPr lvl="1" eaLnBrk="1" hangingPunct="1"/>
            <a:r>
              <a:rPr lang="en-AU" smtClean="0"/>
              <a:t>Polycohoric correlations</a:t>
            </a:r>
          </a:p>
          <a:p>
            <a:pPr lvl="1" eaLnBrk="1" hangingPunct="1"/>
            <a:r>
              <a:rPr lang="en-AU" smtClean="0"/>
              <a:t>Factor analysis...</a:t>
            </a:r>
          </a:p>
        </p:txBody>
      </p:sp>
    </p:spTree>
    <p:extLst>
      <p:ext uri="{BB962C8B-B14F-4D97-AF65-F5344CB8AC3E}">
        <p14:creationId xmlns:p14="http://schemas.microsoft.com/office/powerpoint/2010/main" val="3296410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5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2531" name="Picture 14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76400"/>
            <a:ext cx="39878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147"/>
          <p:cNvSpPr>
            <a:spLocks noChangeArrowheads="1"/>
          </p:cNvSpPr>
          <p:nvPr/>
        </p:nvSpPr>
        <p:spPr bwMode="auto">
          <a:xfrm>
            <a:off x="60960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3" name="AutoShape 148"/>
          <p:cNvSpPr>
            <a:spLocks noChangeArrowheads="1"/>
          </p:cNvSpPr>
          <p:nvPr/>
        </p:nvSpPr>
        <p:spPr bwMode="auto">
          <a:xfrm>
            <a:off x="7162800" y="1714500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4" name="AutoShape 149"/>
          <p:cNvSpPr>
            <a:spLocks noChangeArrowheads="1"/>
          </p:cNvSpPr>
          <p:nvPr/>
        </p:nvSpPr>
        <p:spPr bwMode="auto">
          <a:xfrm>
            <a:off x="6107113" y="22606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5" name="AutoShape 150"/>
          <p:cNvSpPr>
            <a:spLocks noChangeArrowheads="1"/>
          </p:cNvSpPr>
          <p:nvPr/>
        </p:nvSpPr>
        <p:spPr bwMode="auto">
          <a:xfrm>
            <a:off x="7162800" y="2247900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36" name="Text Box 151"/>
          <p:cNvSpPr txBox="1">
            <a:spLocks noChangeArrowheads="1"/>
          </p:cNvSpPr>
          <p:nvPr/>
        </p:nvSpPr>
        <p:spPr bwMode="auto">
          <a:xfrm>
            <a:off x="3962400" y="838200"/>
            <a:ext cx="498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000" b="1">
                <a:latin typeface="Arial" charset="0"/>
              </a:rPr>
              <a:t>Threshold matrix</a:t>
            </a:r>
            <a:r>
              <a:rPr lang="en-US" sz="2000" b="1">
                <a:latin typeface="Courier New" pitchFamily="49" charset="0"/>
              </a:rPr>
              <a:t>: T Full 2 2 Free </a:t>
            </a:r>
          </a:p>
        </p:txBody>
      </p:sp>
      <p:sp>
        <p:nvSpPr>
          <p:cNvPr id="22537" name="Text Box 152"/>
          <p:cNvSpPr txBox="1">
            <a:spLocks noChangeArrowheads="1"/>
          </p:cNvSpPr>
          <p:nvPr/>
        </p:nvSpPr>
        <p:spPr bwMode="auto">
          <a:xfrm>
            <a:off x="4191000" y="2971800"/>
            <a:ext cx="1657350" cy="404813"/>
          </a:xfrm>
          <a:prstGeom prst="rect">
            <a:avLst/>
          </a:prstGeom>
          <a:solidFill>
            <a:schemeClr val="accent2">
              <a:alpha val="39999"/>
            </a:schemeClr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1st threshold</a:t>
            </a:r>
          </a:p>
        </p:txBody>
      </p:sp>
      <p:sp>
        <p:nvSpPr>
          <p:cNvPr id="22538" name="Text Box 153"/>
          <p:cNvSpPr txBox="1">
            <a:spLocks noChangeArrowheads="1"/>
          </p:cNvSpPr>
          <p:nvPr/>
        </p:nvSpPr>
        <p:spPr bwMode="auto">
          <a:xfrm>
            <a:off x="5954713" y="1295400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Twin 1     Twin 2</a:t>
            </a:r>
          </a:p>
        </p:txBody>
      </p:sp>
      <p:sp>
        <p:nvSpPr>
          <p:cNvPr id="22539" name="Text Box 154"/>
          <p:cNvSpPr txBox="1">
            <a:spLocks noChangeArrowheads="1"/>
          </p:cNvSpPr>
          <p:nvPr/>
        </p:nvSpPr>
        <p:spPr bwMode="auto">
          <a:xfrm>
            <a:off x="7239000" y="3048000"/>
            <a:ext cx="1314450" cy="404813"/>
          </a:xfrm>
          <a:prstGeom prst="rect">
            <a:avLst/>
          </a:prstGeom>
          <a:solidFill>
            <a:srgbClr val="FF3300">
              <a:alpha val="39999"/>
            </a:srgbClr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increment</a:t>
            </a:r>
          </a:p>
        </p:txBody>
      </p:sp>
      <p:sp>
        <p:nvSpPr>
          <p:cNvPr id="22540" name="Line 155"/>
          <p:cNvSpPr>
            <a:spLocks noChangeShapeType="1"/>
          </p:cNvSpPr>
          <p:nvPr/>
        </p:nvSpPr>
        <p:spPr bwMode="auto">
          <a:xfrm flipV="1">
            <a:off x="4953000" y="1981200"/>
            <a:ext cx="1066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1" name="Line 156"/>
          <p:cNvSpPr>
            <a:spLocks noChangeShapeType="1"/>
          </p:cNvSpPr>
          <p:nvPr/>
        </p:nvSpPr>
        <p:spPr bwMode="auto">
          <a:xfrm flipH="1" flipV="1">
            <a:off x="7467600" y="2743200"/>
            <a:ext cx="2286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pic>
        <p:nvPicPr>
          <p:cNvPr id="22542" name="Picture 2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125913"/>
            <a:ext cx="701040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3" name="AutoShape 131"/>
          <p:cNvSpPr>
            <a:spLocks noChangeArrowheads="1"/>
          </p:cNvSpPr>
          <p:nvPr/>
        </p:nvSpPr>
        <p:spPr bwMode="auto">
          <a:xfrm>
            <a:off x="6500813" y="418306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4" name="AutoShape 132"/>
          <p:cNvSpPr>
            <a:spLocks noChangeArrowheads="1"/>
          </p:cNvSpPr>
          <p:nvPr/>
        </p:nvSpPr>
        <p:spPr bwMode="auto">
          <a:xfrm>
            <a:off x="7567613" y="418306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5" name="AutoShape 133"/>
          <p:cNvSpPr>
            <a:spLocks noChangeArrowheads="1"/>
          </p:cNvSpPr>
          <p:nvPr/>
        </p:nvSpPr>
        <p:spPr bwMode="auto">
          <a:xfrm>
            <a:off x="6511925" y="4729163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6" name="AutoShape 134"/>
          <p:cNvSpPr>
            <a:spLocks noChangeArrowheads="1"/>
          </p:cNvSpPr>
          <p:nvPr/>
        </p:nvSpPr>
        <p:spPr bwMode="auto">
          <a:xfrm>
            <a:off x="7567613" y="4716463"/>
            <a:ext cx="609600" cy="457200"/>
          </a:xfrm>
          <a:prstGeom prst="roundRect">
            <a:avLst>
              <a:gd name="adj" fmla="val 16667"/>
            </a:avLst>
          </a:prstGeom>
          <a:solidFill>
            <a:srgbClr val="FF33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7" name="AutoShape 135"/>
          <p:cNvSpPr>
            <a:spLocks noChangeArrowheads="1"/>
          </p:cNvSpPr>
          <p:nvPr/>
        </p:nvSpPr>
        <p:spPr bwMode="auto">
          <a:xfrm>
            <a:off x="4214813" y="5443538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8" name="AutoShape 136"/>
          <p:cNvSpPr>
            <a:spLocks noChangeArrowheads="1"/>
          </p:cNvSpPr>
          <p:nvPr/>
        </p:nvSpPr>
        <p:spPr bwMode="auto">
          <a:xfrm>
            <a:off x="6324600" y="5421313"/>
            <a:ext cx="609600" cy="457200"/>
          </a:xfrm>
          <a:prstGeom prst="roundRect">
            <a:avLst>
              <a:gd name="adj" fmla="val 16667"/>
            </a:avLst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49" name="AutoShape 137"/>
          <p:cNvSpPr>
            <a:spLocks noChangeArrowheads="1"/>
          </p:cNvSpPr>
          <p:nvPr/>
        </p:nvSpPr>
        <p:spPr bwMode="auto">
          <a:xfrm>
            <a:off x="4191000" y="5984875"/>
            <a:ext cx="1752600" cy="427038"/>
          </a:xfrm>
          <a:prstGeom prst="roundRect">
            <a:avLst>
              <a:gd name="adj" fmla="val 16667"/>
            </a:avLst>
          </a:prstGeom>
          <a:solidFill>
            <a:srgbClr val="27B314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0" name="AutoShape 138"/>
          <p:cNvSpPr>
            <a:spLocks noChangeArrowheads="1"/>
          </p:cNvSpPr>
          <p:nvPr/>
        </p:nvSpPr>
        <p:spPr bwMode="auto">
          <a:xfrm>
            <a:off x="6324600" y="6030913"/>
            <a:ext cx="1752600" cy="427037"/>
          </a:xfrm>
          <a:prstGeom prst="roundRect">
            <a:avLst>
              <a:gd name="adj" fmla="val 16667"/>
            </a:avLst>
          </a:prstGeom>
          <a:solidFill>
            <a:srgbClr val="27B314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1" name="Text Box 157"/>
          <p:cNvSpPr txBox="1">
            <a:spLocks noChangeArrowheads="1"/>
          </p:cNvSpPr>
          <p:nvPr/>
        </p:nvSpPr>
        <p:spPr bwMode="auto">
          <a:xfrm>
            <a:off x="901700" y="5949950"/>
            <a:ext cx="1733550" cy="404813"/>
          </a:xfrm>
          <a:prstGeom prst="rect">
            <a:avLst/>
          </a:prstGeom>
          <a:solidFill>
            <a:srgbClr val="27B314">
              <a:alpha val="39999"/>
            </a:srgbClr>
          </a:solidFill>
          <a:ln w="38100">
            <a:solidFill>
              <a:srgbClr val="27B314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b="1">
                <a:latin typeface="Arial" charset="0"/>
              </a:rPr>
              <a:t>2nd threshold</a:t>
            </a:r>
          </a:p>
        </p:txBody>
      </p:sp>
      <p:sp>
        <p:nvSpPr>
          <p:cNvPr id="22552" name="Line 158"/>
          <p:cNvSpPr>
            <a:spLocks noChangeShapeType="1"/>
          </p:cNvSpPr>
          <p:nvPr/>
        </p:nvSpPr>
        <p:spPr bwMode="auto">
          <a:xfrm flipV="1">
            <a:off x="2654300" y="6254750"/>
            <a:ext cx="1524000" cy="0"/>
          </a:xfrm>
          <a:prstGeom prst="line">
            <a:avLst/>
          </a:prstGeom>
          <a:noFill/>
          <a:ln w="38100">
            <a:solidFill>
              <a:srgbClr val="27B314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2553" name="Rectangle 159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  <a:noFill/>
        </p:spPr>
        <p:txBody>
          <a:bodyPr anchor="ctr"/>
          <a:lstStyle/>
          <a:p>
            <a:pPr eaLnBrk="1" hangingPunct="1"/>
            <a:r>
              <a:rPr lang="en-US" sz="2800" b="1" dirty="0" err="1" smtClean="0">
                <a:solidFill>
                  <a:srgbClr val="6600CC"/>
                </a:solidFill>
              </a:rPr>
              <a:t>Mx</a:t>
            </a:r>
            <a:r>
              <a:rPr lang="en-US" sz="2800" b="1" dirty="0" smtClean="0">
                <a:solidFill>
                  <a:srgbClr val="6600CC"/>
                </a:solidFill>
              </a:rPr>
              <a:t> Threshold Specification: 3+ Cat.</a:t>
            </a:r>
          </a:p>
        </p:txBody>
      </p:sp>
      <p:sp>
        <p:nvSpPr>
          <p:cNvPr id="22554" name="Rectangle 160"/>
          <p:cNvSpPr>
            <a:spLocks noChangeArrowheads="1"/>
          </p:cNvSpPr>
          <p:nvPr/>
        </p:nvSpPr>
        <p:spPr bwMode="auto">
          <a:xfrm>
            <a:off x="9244013" y="6443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b="1">
              <a:latin typeface="Arial" charset="0"/>
            </a:endParaRPr>
          </a:p>
        </p:txBody>
      </p:sp>
      <p:sp>
        <p:nvSpPr>
          <p:cNvPr id="22555" name="Rectangle 161"/>
          <p:cNvSpPr>
            <a:spLocks noChangeArrowheads="1"/>
          </p:cNvSpPr>
          <p:nvPr/>
        </p:nvSpPr>
        <p:spPr bwMode="auto">
          <a:xfrm>
            <a:off x="9474200" y="65309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b="1">
              <a:latin typeface="Arial" charset="0"/>
            </a:endParaRPr>
          </a:p>
        </p:txBody>
      </p:sp>
      <p:grpSp>
        <p:nvGrpSpPr>
          <p:cNvPr id="22556" name="Group 162"/>
          <p:cNvGrpSpPr>
            <a:grpSpLocks/>
          </p:cNvGrpSpPr>
          <p:nvPr/>
        </p:nvGrpSpPr>
        <p:grpSpPr bwMode="auto">
          <a:xfrm>
            <a:off x="381000" y="846138"/>
            <a:ext cx="3467100" cy="2392362"/>
            <a:chOff x="240" y="533"/>
            <a:chExt cx="2184" cy="1507"/>
          </a:xfrm>
          <a:noFill/>
        </p:grpSpPr>
        <p:sp>
          <p:nvSpPr>
            <p:cNvPr id="22557" name="Rectangle 163"/>
            <p:cNvSpPr>
              <a:spLocks noChangeArrowheads="1"/>
            </p:cNvSpPr>
            <p:nvPr/>
          </p:nvSpPr>
          <p:spPr bwMode="auto">
            <a:xfrm>
              <a:off x="240" y="533"/>
              <a:ext cx="2184" cy="15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b="1">
                <a:latin typeface="Arial" charset="0"/>
              </a:endParaRPr>
            </a:p>
          </p:txBody>
        </p:sp>
        <p:sp>
          <p:nvSpPr>
            <p:cNvPr id="22558" name="Rectangle 164"/>
            <p:cNvSpPr>
              <a:spLocks noChangeArrowheads="1"/>
            </p:cNvSpPr>
            <p:nvPr/>
          </p:nvSpPr>
          <p:spPr bwMode="auto">
            <a:xfrm>
              <a:off x="614" y="1813"/>
              <a:ext cx="128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-3</a:t>
              </a:r>
              <a:endParaRPr lang="en-US" b="1">
                <a:latin typeface="Tahoma" pitchFamily="34" charset="0"/>
              </a:endParaRPr>
            </a:p>
          </p:txBody>
        </p:sp>
        <p:sp>
          <p:nvSpPr>
            <p:cNvPr id="22559" name="Rectangle 165"/>
            <p:cNvSpPr>
              <a:spLocks noChangeArrowheads="1"/>
            </p:cNvSpPr>
            <p:nvPr/>
          </p:nvSpPr>
          <p:spPr bwMode="auto">
            <a:xfrm>
              <a:off x="1903" y="1803"/>
              <a:ext cx="80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1">
                <a:latin typeface="Tahoma" pitchFamily="34" charset="0"/>
              </a:endParaRPr>
            </a:p>
          </p:txBody>
        </p:sp>
        <p:grpSp>
          <p:nvGrpSpPr>
            <p:cNvPr id="22560" name="Group 166"/>
            <p:cNvGrpSpPr>
              <a:grpSpLocks/>
            </p:cNvGrpSpPr>
            <p:nvPr/>
          </p:nvGrpSpPr>
          <p:grpSpPr bwMode="auto">
            <a:xfrm>
              <a:off x="737" y="1767"/>
              <a:ext cx="1" cy="4"/>
              <a:chOff x="2064" y="3881"/>
              <a:chExt cx="1" cy="4"/>
            </a:xfrm>
            <a:grpFill/>
          </p:grpSpPr>
          <p:sp>
            <p:nvSpPr>
              <p:cNvPr id="22683" name="Freeform 167"/>
              <p:cNvSpPr>
                <a:spLocks/>
              </p:cNvSpPr>
              <p:nvPr/>
            </p:nvSpPr>
            <p:spPr bwMode="auto">
              <a:xfrm>
                <a:off x="2064" y="3881"/>
                <a:ext cx="1" cy="4"/>
              </a:xfrm>
              <a:custGeom>
                <a:avLst/>
                <a:gdLst>
                  <a:gd name="T0" fmla="*/ 1 w 2"/>
                  <a:gd name="T1" fmla="*/ 4 h 12"/>
                  <a:gd name="T2" fmla="*/ 0 w 2"/>
                  <a:gd name="T3" fmla="*/ 0 h 12"/>
                  <a:gd name="T4" fmla="*/ 1 w 2"/>
                  <a:gd name="T5" fmla="*/ 4 h 1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2"/>
                  <a:gd name="T11" fmla="*/ 2 w 2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2">
                    <a:moveTo>
                      <a:pt x="2" y="12"/>
                    </a:moveTo>
                    <a:lnTo>
                      <a:pt x="0" y="0"/>
                    </a:lnTo>
                    <a:lnTo>
                      <a:pt x="2" y="1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2684" name="Line 168"/>
              <p:cNvSpPr>
                <a:spLocks noChangeShapeType="1"/>
              </p:cNvSpPr>
              <p:nvPr/>
            </p:nvSpPr>
            <p:spPr bwMode="auto">
              <a:xfrm flipH="1" flipV="1">
                <a:off x="2064" y="3881"/>
                <a:ext cx="1" cy="4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22561" name="Group 169"/>
            <p:cNvGrpSpPr>
              <a:grpSpLocks/>
            </p:cNvGrpSpPr>
            <p:nvPr/>
          </p:nvGrpSpPr>
          <p:grpSpPr bwMode="auto">
            <a:xfrm>
              <a:off x="1865" y="1763"/>
              <a:ext cx="4" cy="8"/>
              <a:chOff x="4132" y="3878"/>
              <a:chExt cx="8" cy="7"/>
            </a:xfrm>
            <a:grpFill/>
          </p:grpSpPr>
          <p:sp>
            <p:nvSpPr>
              <p:cNvPr id="22681" name="Freeform 170"/>
              <p:cNvSpPr>
                <a:spLocks/>
              </p:cNvSpPr>
              <p:nvPr/>
            </p:nvSpPr>
            <p:spPr bwMode="auto">
              <a:xfrm>
                <a:off x="4132" y="3878"/>
                <a:ext cx="8" cy="7"/>
              </a:xfrm>
              <a:custGeom>
                <a:avLst/>
                <a:gdLst>
                  <a:gd name="T0" fmla="*/ 0 w 16"/>
                  <a:gd name="T1" fmla="*/ 7 h 22"/>
                  <a:gd name="T2" fmla="*/ 8 w 16"/>
                  <a:gd name="T3" fmla="*/ 0 h 22"/>
                  <a:gd name="T4" fmla="*/ 0 w 16"/>
                  <a:gd name="T5" fmla="*/ 7 h 22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22"/>
                  <a:gd name="T11" fmla="*/ 16 w 16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22">
                    <a:moveTo>
                      <a:pt x="0" y="22"/>
                    </a:moveTo>
                    <a:lnTo>
                      <a:pt x="16" y="0"/>
                    </a:lnTo>
                    <a:lnTo>
                      <a:pt x="0" y="22"/>
                    </a:lnTo>
                    <a:close/>
                  </a:path>
                </a:pathLst>
              </a:custGeom>
              <a:grpFill/>
              <a:ln w="28575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2682" name="Line 171"/>
              <p:cNvSpPr>
                <a:spLocks noChangeShapeType="1"/>
              </p:cNvSpPr>
              <p:nvPr/>
            </p:nvSpPr>
            <p:spPr bwMode="auto">
              <a:xfrm flipV="1">
                <a:off x="4132" y="3878"/>
                <a:ext cx="8" cy="7"/>
              </a:xfrm>
              <a:prstGeom prst="line">
                <a:avLst/>
              </a:prstGeom>
              <a:grp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2562" name="Line 172"/>
            <p:cNvSpPr>
              <a:spLocks noChangeShapeType="1"/>
            </p:cNvSpPr>
            <p:nvPr/>
          </p:nvSpPr>
          <p:spPr bwMode="auto">
            <a:xfrm flipH="1">
              <a:off x="502" y="1771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3" name="Line 173"/>
            <p:cNvSpPr>
              <a:spLocks noChangeShapeType="1"/>
            </p:cNvSpPr>
            <p:nvPr/>
          </p:nvSpPr>
          <p:spPr bwMode="auto">
            <a:xfrm flipH="1">
              <a:off x="502" y="873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4" name="Line 174"/>
            <p:cNvSpPr>
              <a:spLocks noChangeShapeType="1"/>
            </p:cNvSpPr>
            <p:nvPr/>
          </p:nvSpPr>
          <p:spPr bwMode="auto">
            <a:xfrm flipH="1">
              <a:off x="502" y="1320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5" name="Line 175"/>
            <p:cNvSpPr>
              <a:spLocks noChangeShapeType="1"/>
            </p:cNvSpPr>
            <p:nvPr/>
          </p:nvSpPr>
          <p:spPr bwMode="auto">
            <a:xfrm flipH="1">
              <a:off x="502" y="1547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6" name="Line 176"/>
            <p:cNvSpPr>
              <a:spLocks noChangeShapeType="1"/>
            </p:cNvSpPr>
            <p:nvPr/>
          </p:nvSpPr>
          <p:spPr bwMode="auto">
            <a:xfrm flipH="1">
              <a:off x="502" y="1096"/>
              <a:ext cx="23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7" name="Line 177"/>
            <p:cNvSpPr>
              <a:spLocks noChangeShapeType="1"/>
            </p:cNvSpPr>
            <p:nvPr/>
          </p:nvSpPr>
          <p:spPr bwMode="auto">
            <a:xfrm flipH="1">
              <a:off x="525" y="1771"/>
              <a:ext cx="1600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8" name="Line 178"/>
            <p:cNvSpPr>
              <a:spLocks noChangeShapeType="1"/>
            </p:cNvSpPr>
            <p:nvPr/>
          </p:nvSpPr>
          <p:spPr bwMode="auto">
            <a:xfrm flipV="1">
              <a:off x="525" y="843"/>
              <a:ext cx="2" cy="95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69" name="Rectangle 179"/>
            <p:cNvSpPr>
              <a:spLocks noChangeArrowheads="1"/>
            </p:cNvSpPr>
            <p:nvPr/>
          </p:nvSpPr>
          <p:spPr bwMode="auto">
            <a:xfrm>
              <a:off x="563" y="1769"/>
              <a:ext cx="77" cy="2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0" name="Rectangle 180"/>
            <p:cNvSpPr>
              <a:spLocks noChangeArrowheads="1"/>
            </p:cNvSpPr>
            <p:nvPr/>
          </p:nvSpPr>
          <p:spPr bwMode="auto">
            <a:xfrm>
              <a:off x="640" y="1767"/>
              <a:ext cx="76" cy="4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1" name="Rectangle 181"/>
            <p:cNvSpPr>
              <a:spLocks noChangeArrowheads="1"/>
            </p:cNvSpPr>
            <p:nvPr/>
          </p:nvSpPr>
          <p:spPr bwMode="auto">
            <a:xfrm>
              <a:off x="1857" y="1766"/>
              <a:ext cx="77" cy="5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2" name="Rectangle 182"/>
            <p:cNvSpPr>
              <a:spLocks noChangeArrowheads="1"/>
            </p:cNvSpPr>
            <p:nvPr/>
          </p:nvSpPr>
          <p:spPr bwMode="auto">
            <a:xfrm>
              <a:off x="1934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3" name="Rectangle 183"/>
            <p:cNvSpPr>
              <a:spLocks noChangeArrowheads="1"/>
            </p:cNvSpPr>
            <p:nvPr/>
          </p:nvSpPr>
          <p:spPr bwMode="auto">
            <a:xfrm>
              <a:off x="2010" y="1770"/>
              <a:ext cx="76" cy="1"/>
            </a:xfrm>
            <a:prstGeom prst="rect">
              <a:avLst/>
            </a:prstGeom>
            <a:grp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574" name="Line 184"/>
            <p:cNvSpPr>
              <a:spLocks noChangeShapeType="1"/>
            </p:cNvSpPr>
            <p:nvPr/>
          </p:nvSpPr>
          <p:spPr bwMode="auto">
            <a:xfrm>
              <a:off x="563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75" name="Line 185"/>
            <p:cNvSpPr>
              <a:spLocks noChangeShapeType="1"/>
            </p:cNvSpPr>
            <p:nvPr/>
          </p:nvSpPr>
          <p:spPr bwMode="auto">
            <a:xfrm>
              <a:off x="579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76" name="Line 186"/>
            <p:cNvSpPr>
              <a:spLocks noChangeShapeType="1"/>
            </p:cNvSpPr>
            <p:nvPr/>
          </p:nvSpPr>
          <p:spPr bwMode="auto">
            <a:xfrm>
              <a:off x="595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77" name="Line 187"/>
            <p:cNvSpPr>
              <a:spLocks noChangeShapeType="1"/>
            </p:cNvSpPr>
            <p:nvPr/>
          </p:nvSpPr>
          <p:spPr bwMode="auto">
            <a:xfrm flipV="1">
              <a:off x="61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78" name="Line 188"/>
            <p:cNvSpPr>
              <a:spLocks noChangeShapeType="1"/>
            </p:cNvSpPr>
            <p:nvPr/>
          </p:nvSpPr>
          <p:spPr bwMode="auto">
            <a:xfrm>
              <a:off x="624" y="1769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79" name="Line 189"/>
            <p:cNvSpPr>
              <a:spLocks noChangeShapeType="1"/>
            </p:cNvSpPr>
            <p:nvPr/>
          </p:nvSpPr>
          <p:spPr bwMode="auto">
            <a:xfrm flipV="1">
              <a:off x="64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0" name="Line 190"/>
            <p:cNvSpPr>
              <a:spLocks noChangeShapeType="1"/>
            </p:cNvSpPr>
            <p:nvPr/>
          </p:nvSpPr>
          <p:spPr bwMode="auto">
            <a:xfrm flipV="1">
              <a:off x="670" y="1766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1" name="Line 191"/>
            <p:cNvSpPr>
              <a:spLocks noChangeShapeType="1"/>
            </p:cNvSpPr>
            <p:nvPr/>
          </p:nvSpPr>
          <p:spPr bwMode="auto">
            <a:xfrm flipV="1">
              <a:off x="686" y="1766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2" name="Line 192"/>
            <p:cNvSpPr>
              <a:spLocks noChangeShapeType="1"/>
            </p:cNvSpPr>
            <p:nvPr/>
          </p:nvSpPr>
          <p:spPr bwMode="auto">
            <a:xfrm flipV="1">
              <a:off x="700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3" name="Line 193"/>
            <p:cNvSpPr>
              <a:spLocks noChangeShapeType="1"/>
            </p:cNvSpPr>
            <p:nvPr/>
          </p:nvSpPr>
          <p:spPr bwMode="auto">
            <a:xfrm flipV="1">
              <a:off x="715" y="1761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4" name="Line 194"/>
            <p:cNvSpPr>
              <a:spLocks noChangeShapeType="1"/>
            </p:cNvSpPr>
            <p:nvPr/>
          </p:nvSpPr>
          <p:spPr bwMode="auto">
            <a:xfrm flipV="1">
              <a:off x="731" y="1759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5" name="Line 195"/>
            <p:cNvSpPr>
              <a:spLocks noChangeShapeType="1"/>
            </p:cNvSpPr>
            <p:nvPr/>
          </p:nvSpPr>
          <p:spPr bwMode="auto">
            <a:xfrm flipV="1">
              <a:off x="746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6" name="Line 196"/>
            <p:cNvSpPr>
              <a:spLocks noChangeShapeType="1"/>
            </p:cNvSpPr>
            <p:nvPr/>
          </p:nvSpPr>
          <p:spPr bwMode="auto">
            <a:xfrm flipV="1">
              <a:off x="761" y="1752"/>
              <a:ext cx="16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7" name="Line 197"/>
            <p:cNvSpPr>
              <a:spLocks noChangeShapeType="1"/>
            </p:cNvSpPr>
            <p:nvPr/>
          </p:nvSpPr>
          <p:spPr bwMode="auto">
            <a:xfrm flipV="1">
              <a:off x="777" y="1748"/>
              <a:ext cx="14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8" name="Line 198"/>
            <p:cNvSpPr>
              <a:spLocks noChangeShapeType="1"/>
            </p:cNvSpPr>
            <p:nvPr/>
          </p:nvSpPr>
          <p:spPr bwMode="auto">
            <a:xfrm flipV="1">
              <a:off x="791" y="1742"/>
              <a:ext cx="16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89" name="Line 199"/>
            <p:cNvSpPr>
              <a:spLocks noChangeShapeType="1"/>
            </p:cNvSpPr>
            <p:nvPr/>
          </p:nvSpPr>
          <p:spPr bwMode="auto">
            <a:xfrm flipV="1">
              <a:off x="807" y="1735"/>
              <a:ext cx="16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0" name="Line 200"/>
            <p:cNvSpPr>
              <a:spLocks noChangeShapeType="1"/>
            </p:cNvSpPr>
            <p:nvPr/>
          </p:nvSpPr>
          <p:spPr bwMode="auto">
            <a:xfrm flipV="1">
              <a:off x="823" y="1727"/>
              <a:ext cx="14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1" name="Line 201"/>
            <p:cNvSpPr>
              <a:spLocks noChangeShapeType="1"/>
            </p:cNvSpPr>
            <p:nvPr/>
          </p:nvSpPr>
          <p:spPr bwMode="auto">
            <a:xfrm flipV="1">
              <a:off x="837" y="1717"/>
              <a:ext cx="16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2" name="Line 202"/>
            <p:cNvSpPr>
              <a:spLocks noChangeShapeType="1"/>
            </p:cNvSpPr>
            <p:nvPr/>
          </p:nvSpPr>
          <p:spPr bwMode="auto">
            <a:xfrm flipV="1">
              <a:off x="853" y="1706"/>
              <a:ext cx="15" cy="1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3" name="Line 203"/>
            <p:cNvSpPr>
              <a:spLocks noChangeShapeType="1"/>
            </p:cNvSpPr>
            <p:nvPr/>
          </p:nvSpPr>
          <p:spPr bwMode="auto">
            <a:xfrm flipV="1">
              <a:off x="868" y="1694"/>
              <a:ext cx="16" cy="1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4" name="Line 204"/>
            <p:cNvSpPr>
              <a:spLocks noChangeShapeType="1"/>
            </p:cNvSpPr>
            <p:nvPr/>
          </p:nvSpPr>
          <p:spPr bwMode="auto">
            <a:xfrm flipV="1">
              <a:off x="884" y="1678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5" name="Line 205"/>
            <p:cNvSpPr>
              <a:spLocks noChangeShapeType="1"/>
            </p:cNvSpPr>
            <p:nvPr/>
          </p:nvSpPr>
          <p:spPr bwMode="auto">
            <a:xfrm flipV="1">
              <a:off x="898" y="1661"/>
              <a:ext cx="16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6" name="Line 206"/>
            <p:cNvSpPr>
              <a:spLocks noChangeShapeType="1"/>
            </p:cNvSpPr>
            <p:nvPr/>
          </p:nvSpPr>
          <p:spPr bwMode="auto">
            <a:xfrm flipV="1">
              <a:off x="914" y="1641"/>
              <a:ext cx="15" cy="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7" name="Line 207"/>
            <p:cNvSpPr>
              <a:spLocks noChangeShapeType="1"/>
            </p:cNvSpPr>
            <p:nvPr/>
          </p:nvSpPr>
          <p:spPr bwMode="auto">
            <a:xfrm flipV="1">
              <a:off x="929" y="1620"/>
              <a:ext cx="15" cy="2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8" name="Line 208"/>
            <p:cNvSpPr>
              <a:spLocks noChangeShapeType="1"/>
            </p:cNvSpPr>
            <p:nvPr/>
          </p:nvSpPr>
          <p:spPr bwMode="auto">
            <a:xfrm flipV="1">
              <a:off x="944" y="1595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599" name="Line 209"/>
            <p:cNvSpPr>
              <a:spLocks noChangeShapeType="1"/>
            </p:cNvSpPr>
            <p:nvPr/>
          </p:nvSpPr>
          <p:spPr bwMode="auto">
            <a:xfrm flipV="1">
              <a:off x="960" y="1568"/>
              <a:ext cx="14" cy="2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0" name="Line 210"/>
            <p:cNvSpPr>
              <a:spLocks noChangeShapeType="1"/>
            </p:cNvSpPr>
            <p:nvPr/>
          </p:nvSpPr>
          <p:spPr bwMode="auto">
            <a:xfrm flipV="1">
              <a:off x="974" y="1538"/>
              <a:ext cx="16" cy="3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1" name="Line 211"/>
            <p:cNvSpPr>
              <a:spLocks noChangeShapeType="1"/>
            </p:cNvSpPr>
            <p:nvPr/>
          </p:nvSpPr>
          <p:spPr bwMode="auto">
            <a:xfrm flipV="1">
              <a:off x="990" y="1505"/>
              <a:ext cx="15" cy="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2" name="Line 212"/>
            <p:cNvSpPr>
              <a:spLocks noChangeShapeType="1"/>
            </p:cNvSpPr>
            <p:nvPr/>
          </p:nvSpPr>
          <p:spPr bwMode="auto">
            <a:xfrm flipV="1">
              <a:off x="1005" y="1471"/>
              <a:ext cx="15" cy="3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3" name="Line 213"/>
            <p:cNvSpPr>
              <a:spLocks noChangeShapeType="1"/>
            </p:cNvSpPr>
            <p:nvPr/>
          </p:nvSpPr>
          <p:spPr bwMode="auto">
            <a:xfrm flipV="1">
              <a:off x="1020" y="1434"/>
              <a:ext cx="16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4" name="Line 214"/>
            <p:cNvSpPr>
              <a:spLocks noChangeShapeType="1"/>
            </p:cNvSpPr>
            <p:nvPr/>
          </p:nvSpPr>
          <p:spPr bwMode="auto">
            <a:xfrm flipV="1">
              <a:off x="1036" y="1393"/>
              <a:ext cx="15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5" name="Line 215"/>
            <p:cNvSpPr>
              <a:spLocks noChangeShapeType="1"/>
            </p:cNvSpPr>
            <p:nvPr/>
          </p:nvSpPr>
          <p:spPr bwMode="auto">
            <a:xfrm flipV="1">
              <a:off x="1051" y="1352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6" name="Line 216"/>
            <p:cNvSpPr>
              <a:spLocks noChangeShapeType="1"/>
            </p:cNvSpPr>
            <p:nvPr/>
          </p:nvSpPr>
          <p:spPr bwMode="auto">
            <a:xfrm flipV="1">
              <a:off x="1065" y="1308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7" name="Line 217"/>
            <p:cNvSpPr>
              <a:spLocks noChangeShapeType="1"/>
            </p:cNvSpPr>
            <p:nvPr/>
          </p:nvSpPr>
          <p:spPr bwMode="auto">
            <a:xfrm flipV="1">
              <a:off x="1081" y="1263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8" name="Line 218"/>
            <p:cNvSpPr>
              <a:spLocks noChangeShapeType="1"/>
            </p:cNvSpPr>
            <p:nvPr/>
          </p:nvSpPr>
          <p:spPr bwMode="auto">
            <a:xfrm flipV="1">
              <a:off x="1096" y="1219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09" name="Line 219"/>
            <p:cNvSpPr>
              <a:spLocks noChangeShapeType="1"/>
            </p:cNvSpPr>
            <p:nvPr/>
          </p:nvSpPr>
          <p:spPr bwMode="auto">
            <a:xfrm flipV="1">
              <a:off x="1111" y="1175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0" name="Line 220"/>
            <p:cNvSpPr>
              <a:spLocks noChangeShapeType="1"/>
            </p:cNvSpPr>
            <p:nvPr/>
          </p:nvSpPr>
          <p:spPr bwMode="auto">
            <a:xfrm flipV="1">
              <a:off x="1127" y="1129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1" name="Line 221"/>
            <p:cNvSpPr>
              <a:spLocks noChangeShapeType="1"/>
            </p:cNvSpPr>
            <p:nvPr/>
          </p:nvSpPr>
          <p:spPr bwMode="auto">
            <a:xfrm flipV="1">
              <a:off x="1142" y="1086"/>
              <a:ext cx="14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2" name="Line 222"/>
            <p:cNvSpPr>
              <a:spLocks noChangeShapeType="1"/>
            </p:cNvSpPr>
            <p:nvPr/>
          </p:nvSpPr>
          <p:spPr bwMode="auto">
            <a:xfrm flipV="1">
              <a:off x="1156" y="1043"/>
              <a:ext cx="16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3" name="Line 223"/>
            <p:cNvSpPr>
              <a:spLocks noChangeShapeType="1"/>
            </p:cNvSpPr>
            <p:nvPr/>
          </p:nvSpPr>
          <p:spPr bwMode="auto">
            <a:xfrm flipV="1">
              <a:off x="1172" y="1005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4" name="Line 224"/>
            <p:cNvSpPr>
              <a:spLocks noChangeShapeType="1"/>
            </p:cNvSpPr>
            <p:nvPr/>
          </p:nvSpPr>
          <p:spPr bwMode="auto">
            <a:xfrm flipV="1">
              <a:off x="1187" y="970"/>
              <a:ext cx="16" cy="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5" name="Line 225"/>
            <p:cNvSpPr>
              <a:spLocks noChangeShapeType="1"/>
            </p:cNvSpPr>
            <p:nvPr/>
          </p:nvSpPr>
          <p:spPr bwMode="auto">
            <a:xfrm flipV="1">
              <a:off x="1203" y="938"/>
              <a:ext cx="16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6" name="Line 226"/>
            <p:cNvSpPr>
              <a:spLocks noChangeShapeType="1"/>
            </p:cNvSpPr>
            <p:nvPr/>
          </p:nvSpPr>
          <p:spPr bwMode="auto">
            <a:xfrm flipV="1">
              <a:off x="1219" y="910"/>
              <a:ext cx="15" cy="2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7" name="Line 227"/>
            <p:cNvSpPr>
              <a:spLocks noChangeShapeType="1"/>
            </p:cNvSpPr>
            <p:nvPr/>
          </p:nvSpPr>
          <p:spPr bwMode="auto">
            <a:xfrm flipV="1">
              <a:off x="1234" y="887"/>
              <a:ext cx="15" cy="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8" name="Line 228"/>
            <p:cNvSpPr>
              <a:spLocks noChangeShapeType="1"/>
            </p:cNvSpPr>
            <p:nvPr/>
          </p:nvSpPr>
          <p:spPr bwMode="auto">
            <a:xfrm flipV="1">
              <a:off x="1249" y="871"/>
              <a:ext cx="15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19" name="Line 229"/>
            <p:cNvSpPr>
              <a:spLocks noChangeShapeType="1"/>
            </p:cNvSpPr>
            <p:nvPr/>
          </p:nvSpPr>
          <p:spPr bwMode="auto">
            <a:xfrm flipV="1">
              <a:off x="1264" y="858"/>
              <a:ext cx="14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0" name="Line 230"/>
            <p:cNvSpPr>
              <a:spLocks noChangeShapeType="1"/>
            </p:cNvSpPr>
            <p:nvPr/>
          </p:nvSpPr>
          <p:spPr bwMode="auto">
            <a:xfrm flipV="1">
              <a:off x="1278" y="853"/>
              <a:ext cx="17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1" name="Line 231"/>
            <p:cNvSpPr>
              <a:spLocks noChangeShapeType="1"/>
            </p:cNvSpPr>
            <p:nvPr/>
          </p:nvSpPr>
          <p:spPr bwMode="auto">
            <a:xfrm>
              <a:off x="1295" y="85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2" name="Line 232"/>
            <p:cNvSpPr>
              <a:spLocks noChangeShapeType="1"/>
            </p:cNvSpPr>
            <p:nvPr/>
          </p:nvSpPr>
          <p:spPr bwMode="auto">
            <a:xfrm>
              <a:off x="1310" y="854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3" name="Line 233"/>
            <p:cNvSpPr>
              <a:spLocks noChangeShapeType="1"/>
            </p:cNvSpPr>
            <p:nvPr/>
          </p:nvSpPr>
          <p:spPr bwMode="auto">
            <a:xfrm>
              <a:off x="1325" y="859"/>
              <a:ext cx="16" cy="1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4" name="Line 234"/>
            <p:cNvSpPr>
              <a:spLocks noChangeShapeType="1"/>
            </p:cNvSpPr>
            <p:nvPr/>
          </p:nvSpPr>
          <p:spPr bwMode="auto">
            <a:xfrm>
              <a:off x="1341" y="873"/>
              <a:ext cx="14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5" name="Line 235"/>
            <p:cNvSpPr>
              <a:spLocks noChangeShapeType="1"/>
            </p:cNvSpPr>
            <p:nvPr/>
          </p:nvSpPr>
          <p:spPr bwMode="auto">
            <a:xfrm>
              <a:off x="1355" y="890"/>
              <a:ext cx="15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6" name="Line 236"/>
            <p:cNvSpPr>
              <a:spLocks noChangeShapeType="1"/>
            </p:cNvSpPr>
            <p:nvPr/>
          </p:nvSpPr>
          <p:spPr bwMode="auto">
            <a:xfrm>
              <a:off x="1370" y="912"/>
              <a:ext cx="16" cy="2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7" name="Line 237"/>
            <p:cNvSpPr>
              <a:spLocks noChangeShapeType="1"/>
            </p:cNvSpPr>
            <p:nvPr/>
          </p:nvSpPr>
          <p:spPr bwMode="auto">
            <a:xfrm>
              <a:off x="1386" y="941"/>
              <a:ext cx="15" cy="3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8" name="Line 238"/>
            <p:cNvSpPr>
              <a:spLocks noChangeShapeType="1"/>
            </p:cNvSpPr>
            <p:nvPr/>
          </p:nvSpPr>
          <p:spPr bwMode="auto">
            <a:xfrm>
              <a:off x="1401" y="973"/>
              <a:ext cx="15" cy="3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29" name="Line 239"/>
            <p:cNvSpPr>
              <a:spLocks noChangeShapeType="1"/>
            </p:cNvSpPr>
            <p:nvPr/>
          </p:nvSpPr>
          <p:spPr bwMode="auto">
            <a:xfrm>
              <a:off x="1416" y="1010"/>
              <a:ext cx="16" cy="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0" name="Line 240"/>
            <p:cNvSpPr>
              <a:spLocks noChangeShapeType="1"/>
            </p:cNvSpPr>
            <p:nvPr/>
          </p:nvSpPr>
          <p:spPr bwMode="auto">
            <a:xfrm>
              <a:off x="1432" y="1049"/>
              <a:ext cx="14" cy="4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1" name="Line 241"/>
            <p:cNvSpPr>
              <a:spLocks noChangeShapeType="1"/>
            </p:cNvSpPr>
            <p:nvPr/>
          </p:nvSpPr>
          <p:spPr bwMode="auto">
            <a:xfrm>
              <a:off x="1446" y="1090"/>
              <a:ext cx="15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2" name="Line 242"/>
            <p:cNvSpPr>
              <a:spLocks noChangeShapeType="1"/>
            </p:cNvSpPr>
            <p:nvPr/>
          </p:nvSpPr>
          <p:spPr bwMode="auto">
            <a:xfrm>
              <a:off x="1461" y="1134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3" name="Line 243"/>
            <p:cNvSpPr>
              <a:spLocks noChangeShapeType="1"/>
            </p:cNvSpPr>
            <p:nvPr/>
          </p:nvSpPr>
          <p:spPr bwMode="auto">
            <a:xfrm>
              <a:off x="1477" y="1178"/>
              <a:ext cx="15" cy="4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4" name="Line 244"/>
            <p:cNvSpPr>
              <a:spLocks noChangeShapeType="1"/>
            </p:cNvSpPr>
            <p:nvPr/>
          </p:nvSpPr>
          <p:spPr bwMode="auto">
            <a:xfrm>
              <a:off x="1492" y="1223"/>
              <a:ext cx="15" cy="4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5" name="Line 245"/>
            <p:cNvSpPr>
              <a:spLocks noChangeShapeType="1"/>
            </p:cNvSpPr>
            <p:nvPr/>
          </p:nvSpPr>
          <p:spPr bwMode="auto">
            <a:xfrm>
              <a:off x="1507" y="1269"/>
              <a:ext cx="16" cy="4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6" name="Line 246"/>
            <p:cNvSpPr>
              <a:spLocks noChangeShapeType="1"/>
            </p:cNvSpPr>
            <p:nvPr/>
          </p:nvSpPr>
          <p:spPr bwMode="auto">
            <a:xfrm>
              <a:off x="1523" y="1313"/>
              <a:ext cx="15" cy="4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7" name="Line 247"/>
            <p:cNvSpPr>
              <a:spLocks noChangeShapeType="1"/>
            </p:cNvSpPr>
            <p:nvPr/>
          </p:nvSpPr>
          <p:spPr bwMode="auto">
            <a:xfrm>
              <a:off x="1538" y="1355"/>
              <a:ext cx="15" cy="4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8" name="Line 248"/>
            <p:cNvSpPr>
              <a:spLocks noChangeShapeType="1"/>
            </p:cNvSpPr>
            <p:nvPr/>
          </p:nvSpPr>
          <p:spPr bwMode="auto">
            <a:xfrm>
              <a:off x="1553" y="1398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39" name="Line 249"/>
            <p:cNvSpPr>
              <a:spLocks noChangeShapeType="1"/>
            </p:cNvSpPr>
            <p:nvPr/>
          </p:nvSpPr>
          <p:spPr bwMode="auto">
            <a:xfrm>
              <a:off x="1568" y="1436"/>
              <a:ext cx="15" cy="3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0" name="Line 250"/>
            <p:cNvSpPr>
              <a:spLocks noChangeShapeType="1"/>
            </p:cNvSpPr>
            <p:nvPr/>
          </p:nvSpPr>
          <p:spPr bwMode="auto">
            <a:xfrm>
              <a:off x="1583" y="1474"/>
              <a:ext cx="17" cy="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1" name="Line 251"/>
            <p:cNvSpPr>
              <a:spLocks noChangeShapeType="1"/>
            </p:cNvSpPr>
            <p:nvPr/>
          </p:nvSpPr>
          <p:spPr bwMode="auto">
            <a:xfrm>
              <a:off x="1600" y="1510"/>
              <a:ext cx="15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2" name="Line 252"/>
            <p:cNvSpPr>
              <a:spLocks noChangeShapeType="1"/>
            </p:cNvSpPr>
            <p:nvPr/>
          </p:nvSpPr>
          <p:spPr bwMode="auto">
            <a:xfrm>
              <a:off x="1615" y="1541"/>
              <a:ext cx="14" cy="3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3" name="Line 253"/>
            <p:cNvSpPr>
              <a:spLocks noChangeShapeType="1"/>
            </p:cNvSpPr>
            <p:nvPr/>
          </p:nvSpPr>
          <p:spPr bwMode="auto">
            <a:xfrm>
              <a:off x="1629" y="1572"/>
              <a:ext cx="16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4" name="Line 254"/>
            <p:cNvSpPr>
              <a:spLocks noChangeShapeType="1"/>
            </p:cNvSpPr>
            <p:nvPr/>
          </p:nvSpPr>
          <p:spPr bwMode="auto">
            <a:xfrm>
              <a:off x="1645" y="1597"/>
              <a:ext cx="14" cy="2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5" name="Line 255"/>
            <p:cNvSpPr>
              <a:spLocks noChangeShapeType="1"/>
            </p:cNvSpPr>
            <p:nvPr/>
          </p:nvSpPr>
          <p:spPr bwMode="auto">
            <a:xfrm>
              <a:off x="1659" y="1622"/>
              <a:ext cx="16" cy="2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6" name="Line 256"/>
            <p:cNvSpPr>
              <a:spLocks noChangeShapeType="1"/>
            </p:cNvSpPr>
            <p:nvPr/>
          </p:nvSpPr>
          <p:spPr bwMode="auto">
            <a:xfrm>
              <a:off x="1675" y="1644"/>
              <a:ext cx="16" cy="1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7" name="Line 257"/>
            <p:cNvSpPr>
              <a:spLocks noChangeShapeType="1"/>
            </p:cNvSpPr>
            <p:nvPr/>
          </p:nvSpPr>
          <p:spPr bwMode="auto">
            <a:xfrm>
              <a:off x="1691" y="1662"/>
              <a:ext cx="15" cy="1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8" name="Line 258"/>
            <p:cNvSpPr>
              <a:spLocks noChangeShapeType="1"/>
            </p:cNvSpPr>
            <p:nvPr/>
          </p:nvSpPr>
          <p:spPr bwMode="auto">
            <a:xfrm>
              <a:off x="1706" y="1679"/>
              <a:ext cx="14" cy="1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49" name="Line 259"/>
            <p:cNvSpPr>
              <a:spLocks noChangeShapeType="1"/>
            </p:cNvSpPr>
            <p:nvPr/>
          </p:nvSpPr>
          <p:spPr bwMode="auto">
            <a:xfrm>
              <a:off x="1720" y="1695"/>
              <a:ext cx="16" cy="1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0" name="Line 260"/>
            <p:cNvSpPr>
              <a:spLocks noChangeShapeType="1"/>
            </p:cNvSpPr>
            <p:nvPr/>
          </p:nvSpPr>
          <p:spPr bwMode="auto">
            <a:xfrm>
              <a:off x="1736" y="1708"/>
              <a:ext cx="15" cy="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1" name="Line 261"/>
            <p:cNvSpPr>
              <a:spLocks noChangeShapeType="1"/>
            </p:cNvSpPr>
            <p:nvPr/>
          </p:nvSpPr>
          <p:spPr bwMode="auto">
            <a:xfrm>
              <a:off x="1751" y="1717"/>
              <a:ext cx="15" cy="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2" name="Line 262"/>
            <p:cNvSpPr>
              <a:spLocks noChangeShapeType="1"/>
            </p:cNvSpPr>
            <p:nvPr/>
          </p:nvSpPr>
          <p:spPr bwMode="auto">
            <a:xfrm>
              <a:off x="1766" y="1727"/>
              <a:ext cx="16" cy="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3" name="Line 263"/>
            <p:cNvSpPr>
              <a:spLocks noChangeShapeType="1"/>
            </p:cNvSpPr>
            <p:nvPr/>
          </p:nvSpPr>
          <p:spPr bwMode="auto">
            <a:xfrm>
              <a:off x="1782" y="1735"/>
              <a:ext cx="15" cy="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4" name="Line 264"/>
            <p:cNvSpPr>
              <a:spLocks noChangeShapeType="1"/>
            </p:cNvSpPr>
            <p:nvPr/>
          </p:nvSpPr>
          <p:spPr bwMode="auto">
            <a:xfrm>
              <a:off x="1797" y="1742"/>
              <a:ext cx="14" cy="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5" name="Line 265"/>
            <p:cNvSpPr>
              <a:spLocks noChangeShapeType="1"/>
            </p:cNvSpPr>
            <p:nvPr/>
          </p:nvSpPr>
          <p:spPr bwMode="auto">
            <a:xfrm>
              <a:off x="1811" y="1748"/>
              <a:ext cx="16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6" name="Line 266"/>
            <p:cNvSpPr>
              <a:spLocks noChangeShapeType="1"/>
            </p:cNvSpPr>
            <p:nvPr/>
          </p:nvSpPr>
          <p:spPr bwMode="auto">
            <a:xfrm>
              <a:off x="1827" y="1752"/>
              <a:ext cx="15" cy="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7" name="Line 267"/>
            <p:cNvSpPr>
              <a:spLocks noChangeShapeType="1"/>
            </p:cNvSpPr>
            <p:nvPr/>
          </p:nvSpPr>
          <p:spPr bwMode="auto">
            <a:xfrm>
              <a:off x="1842" y="1757"/>
              <a:ext cx="15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8" name="Line 268"/>
            <p:cNvSpPr>
              <a:spLocks noChangeShapeType="1"/>
            </p:cNvSpPr>
            <p:nvPr/>
          </p:nvSpPr>
          <p:spPr bwMode="auto">
            <a:xfrm>
              <a:off x="1857" y="1759"/>
              <a:ext cx="16" cy="2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59" name="Line 269"/>
            <p:cNvSpPr>
              <a:spLocks noChangeShapeType="1"/>
            </p:cNvSpPr>
            <p:nvPr/>
          </p:nvSpPr>
          <p:spPr bwMode="auto">
            <a:xfrm>
              <a:off x="1797" y="175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0" name="Line 270"/>
            <p:cNvSpPr>
              <a:spLocks noChangeShapeType="1"/>
            </p:cNvSpPr>
            <p:nvPr/>
          </p:nvSpPr>
          <p:spPr bwMode="auto">
            <a:xfrm>
              <a:off x="1887" y="1762"/>
              <a:ext cx="15" cy="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1" name="Line 271"/>
            <p:cNvSpPr>
              <a:spLocks noChangeShapeType="1"/>
            </p:cNvSpPr>
            <p:nvPr/>
          </p:nvSpPr>
          <p:spPr bwMode="auto">
            <a:xfrm>
              <a:off x="1902" y="1766"/>
              <a:ext cx="17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2" name="Line 272"/>
            <p:cNvSpPr>
              <a:spLocks noChangeShapeType="1"/>
            </p:cNvSpPr>
            <p:nvPr/>
          </p:nvSpPr>
          <p:spPr bwMode="auto">
            <a:xfrm>
              <a:off x="1934" y="1767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3" name="Line 273"/>
            <p:cNvSpPr>
              <a:spLocks noChangeShapeType="1"/>
            </p:cNvSpPr>
            <p:nvPr/>
          </p:nvSpPr>
          <p:spPr bwMode="auto">
            <a:xfrm>
              <a:off x="1950" y="1768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4" name="Line 274"/>
            <p:cNvSpPr>
              <a:spLocks noChangeShapeType="1"/>
            </p:cNvSpPr>
            <p:nvPr/>
          </p:nvSpPr>
          <p:spPr bwMode="auto">
            <a:xfrm>
              <a:off x="1965" y="1769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5" name="Line 275"/>
            <p:cNvSpPr>
              <a:spLocks noChangeShapeType="1"/>
            </p:cNvSpPr>
            <p:nvPr/>
          </p:nvSpPr>
          <p:spPr bwMode="auto">
            <a:xfrm>
              <a:off x="1980" y="1769"/>
              <a:ext cx="14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6" name="Line 276"/>
            <p:cNvSpPr>
              <a:spLocks noChangeShapeType="1"/>
            </p:cNvSpPr>
            <p:nvPr/>
          </p:nvSpPr>
          <p:spPr bwMode="auto">
            <a:xfrm>
              <a:off x="1994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7" name="Line 277"/>
            <p:cNvSpPr>
              <a:spLocks noChangeShapeType="1"/>
            </p:cNvSpPr>
            <p:nvPr/>
          </p:nvSpPr>
          <p:spPr bwMode="auto">
            <a:xfrm>
              <a:off x="2010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8" name="Line 278"/>
            <p:cNvSpPr>
              <a:spLocks noChangeShapeType="1"/>
            </p:cNvSpPr>
            <p:nvPr/>
          </p:nvSpPr>
          <p:spPr bwMode="auto">
            <a:xfrm>
              <a:off x="2025" y="1770"/>
              <a:ext cx="16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69" name="Line 279"/>
            <p:cNvSpPr>
              <a:spLocks noChangeShapeType="1"/>
            </p:cNvSpPr>
            <p:nvPr/>
          </p:nvSpPr>
          <p:spPr bwMode="auto">
            <a:xfrm>
              <a:off x="2041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0" name="Line 280"/>
            <p:cNvSpPr>
              <a:spLocks noChangeShapeType="1"/>
            </p:cNvSpPr>
            <p:nvPr/>
          </p:nvSpPr>
          <p:spPr bwMode="auto">
            <a:xfrm>
              <a:off x="2056" y="1770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1" name="Line 281"/>
            <p:cNvSpPr>
              <a:spLocks noChangeShapeType="1"/>
            </p:cNvSpPr>
            <p:nvPr/>
          </p:nvSpPr>
          <p:spPr bwMode="auto">
            <a:xfrm>
              <a:off x="2071" y="1771"/>
              <a:ext cx="15" cy="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2" name="Rectangle 282"/>
            <p:cNvSpPr>
              <a:spLocks noChangeArrowheads="1"/>
            </p:cNvSpPr>
            <p:nvPr/>
          </p:nvSpPr>
          <p:spPr bwMode="auto">
            <a:xfrm>
              <a:off x="1432" y="1797"/>
              <a:ext cx="288" cy="14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3" name="Freeform 283"/>
            <p:cNvSpPr>
              <a:spLocks/>
            </p:cNvSpPr>
            <p:nvPr/>
          </p:nvSpPr>
          <p:spPr bwMode="auto">
            <a:xfrm>
              <a:off x="1923" y="1767"/>
              <a:ext cx="10" cy="3"/>
            </a:xfrm>
            <a:custGeom>
              <a:avLst/>
              <a:gdLst>
                <a:gd name="T0" fmla="*/ 10 w 37"/>
                <a:gd name="T1" fmla="*/ 3 h 8"/>
                <a:gd name="T2" fmla="*/ 7 w 37"/>
                <a:gd name="T3" fmla="*/ 2 h 8"/>
                <a:gd name="T4" fmla="*/ 4 w 37"/>
                <a:gd name="T5" fmla="*/ 1 h 8"/>
                <a:gd name="T6" fmla="*/ 1 w 37"/>
                <a:gd name="T7" fmla="*/ 0 h 8"/>
                <a:gd name="T8" fmla="*/ 1 w 37"/>
                <a:gd name="T9" fmla="*/ 0 h 8"/>
                <a:gd name="T10" fmla="*/ 0 w 37"/>
                <a:gd name="T11" fmla="*/ 0 h 8"/>
                <a:gd name="T12" fmla="*/ 1 w 37"/>
                <a:gd name="T13" fmla="*/ 0 h 8"/>
                <a:gd name="T14" fmla="*/ 1 w 37"/>
                <a:gd name="T15" fmla="*/ 0 h 8"/>
                <a:gd name="T16" fmla="*/ 4 w 37"/>
                <a:gd name="T17" fmla="*/ 1 h 8"/>
                <a:gd name="T18" fmla="*/ 7 w 37"/>
                <a:gd name="T19" fmla="*/ 2 h 8"/>
                <a:gd name="T20" fmla="*/ 10 w 37"/>
                <a:gd name="T21" fmla="*/ 3 h 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"/>
                <a:gd name="T34" fmla="*/ 0 h 8"/>
                <a:gd name="T35" fmla="*/ 37 w 37"/>
                <a:gd name="T36" fmla="*/ 8 h 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" h="8">
                  <a:moveTo>
                    <a:pt x="37" y="8"/>
                  </a:moveTo>
                  <a:lnTo>
                    <a:pt x="27" y="5"/>
                  </a:lnTo>
                  <a:lnTo>
                    <a:pt x="13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13" y="3"/>
                  </a:lnTo>
                  <a:lnTo>
                    <a:pt x="27" y="5"/>
                  </a:lnTo>
                  <a:lnTo>
                    <a:pt x="37" y="8"/>
                  </a:lnTo>
                  <a:close/>
                </a:path>
              </a:pathLst>
            </a:custGeom>
            <a:grp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2674" name="Text Box 284"/>
            <p:cNvSpPr txBox="1">
              <a:spLocks noChangeArrowheads="1"/>
            </p:cNvSpPr>
            <p:nvPr/>
          </p:nvSpPr>
          <p:spPr bwMode="auto">
            <a:xfrm>
              <a:off x="1387" y="1783"/>
              <a:ext cx="33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27B314"/>
                  </a:solidFill>
                  <a:latin typeface="Arial" charset="0"/>
                </a:rPr>
                <a:t>1.2</a:t>
              </a:r>
              <a:endParaRPr lang="en-US" sz="2000" b="1">
                <a:solidFill>
                  <a:srgbClr val="27B314"/>
                </a:solidFill>
                <a:latin typeface="Arial" charset="0"/>
              </a:endParaRPr>
            </a:p>
          </p:txBody>
        </p:sp>
        <p:sp>
          <p:nvSpPr>
            <p:cNvPr id="22675" name="Rectangle 285"/>
            <p:cNvSpPr>
              <a:spLocks noChangeArrowheads="1"/>
            </p:cNvSpPr>
            <p:nvPr/>
          </p:nvSpPr>
          <p:spPr bwMode="auto">
            <a:xfrm>
              <a:off x="1273" y="1813"/>
              <a:ext cx="92" cy="17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>
                  <a:latin typeface="Tahoma" pitchFamily="34" charset="0"/>
                </a:rPr>
                <a:t>0</a:t>
              </a:r>
            </a:p>
          </p:txBody>
        </p:sp>
        <p:sp>
          <p:nvSpPr>
            <p:cNvPr id="22676" name="Text Box 286"/>
            <p:cNvSpPr txBox="1">
              <a:spLocks noChangeArrowheads="1"/>
            </p:cNvSpPr>
            <p:nvPr/>
          </p:nvSpPr>
          <p:spPr bwMode="auto">
            <a:xfrm>
              <a:off x="886" y="1780"/>
              <a:ext cx="258" cy="25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sz="2000" b="1">
                  <a:solidFill>
                    <a:srgbClr val="0000FF"/>
                  </a:solidFill>
                  <a:latin typeface="Arial" charset="0"/>
                </a:rPr>
                <a:t>-1</a:t>
              </a:r>
              <a:endParaRPr lang="en-US" sz="2000" b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22677" name="Text Box 287"/>
            <p:cNvSpPr txBox="1">
              <a:spLocks noChangeArrowheads="1"/>
            </p:cNvSpPr>
            <p:nvPr/>
          </p:nvSpPr>
          <p:spPr bwMode="auto">
            <a:xfrm>
              <a:off x="1152" y="1013"/>
              <a:ext cx="316" cy="2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GB" b="1">
                  <a:solidFill>
                    <a:srgbClr val="FF3300"/>
                  </a:solidFill>
                  <a:latin typeface="Arial" charset="0"/>
                </a:rPr>
                <a:t>2.2</a:t>
              </a:r>
            </a:p>
          </p:txBody>
        </p:sp>
        <p:sp>
          <p:nvSpPr>
            <p:cNvPr id="22678" name="Line 288"/>
            <p:cNvSpPr>
              <a:spLocks noChangeShapeType="1"/>
            </p:cNvSpPr>
            <p:nvPr/>
          </p:nvSpPr>
          <p:spPr bwMode="auto">
            <a:xfrm>
              <a:off x="1074" y="1340"/>
              <a:ext cx="0" cy="432"/>
            </a:xfrm>
            <a:prstGeom prst="line">
              <a:avLst/>
            </a:prstGeom>
            <a:grp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2679" name="AutoShape 289"/>
            <p:cNvSpPr>
              <a:spLocks/>
            </p:cNvSpPr>
            <p:nvPr/>
          </p:nvSpPr>
          <p:spPr bwMode="auto">
            <a:xfrm rot="5332270">
              <a:off x="1253" y="1066"/>
              <a:ext cx="99" cy="466"/>
            </a:xfrm>
            <a:prstGeom prst="leftBrace">
              <a:avLst>
                <a:gd name="adj1" fmla="val 39226"/>
                <a:gd name="adj2" fmla="val 50000"/>
              </a:avLst>
            </a:prstGeom>
            <a:grp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2680" name="Line 290"/>
            <p:cNvSpPr>
              <a:spLocks noChangeShapeType="1"/>
            </p:cNvSpPr>
            <p:nvPr/>
          </p:nvSpPr>
          <p:spPr bwMode="auto">
            <a:xfrm>
              <a:off x="1527" y="1340"/>
              <a:ext cx="3" cy="432"/>
            </a:xfrm>
            <a:prstGeom prst="line">
              <a:avLst/>
            </a:prstGeom>
            <a:grpFill/>
            <a:ln w="57150">
              <a:solidFill>
                <a:srgbClr val="27B31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58" name="Text Box 137"/>
          <p:cNvSpPr txBox="1">
            <a:spLocks noChangeArrowheads="1"/>
          </p:cNvSpPr>
          <p:nvPr/>
        </p:nvSpPr>
        <p:spPr bwMode="auto">
          <a:xfrm>
            <a:off x="500062" y="3581400"/>
            <a:ext cx="5166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800" b="1" dirty="0" smtClean="0">
                <a:latin typeface="Arial" charset="0"/>
              </a:rPr>
              <a:t>	</a:t>
            </a:r>
            <a:r>
              <a:rPr lang="en-US" sz="2800" b="1" dirty="0" err="1" smtClean="0">
                <a:latin typeface="Arial" charset="0"/>
              </a:rPr>
              <a:t>MxAlgebra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>
                <a:latin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</a:rPr>
              <a:t>L%*%T </a:t>
            </a:r>
            <a:endParaRPr lang="en-US" sz="2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133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Check the </a:t>
            </a:r>
            <a:r>
              <a:rPr lang="en-AU" dirty="0" err="1" smtClean="0"/>
              <a:t>xls</a:t>
            </a:r>
            <a:r>
              <a:rPr lang="en-AU" dirty="0" smtClean="0"/>
              <a:t> </a:t>
            </a:r>
            <a:r>
              <a:rPr lang="en-AU" dirty="0" err="1" smtClean="0"/>
              <a:t>spreadsheet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59003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730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Solution?</a:t>
            </a:r>
          </a:p>
          <a:p>
            <a:r>
              <a:rPr lang="en-AU" dirty="0" smtClean="0"/>
              <a:t>Traditional</a:t>
            </a:r>
          </a:p>
          <a:p>
            <a:pPr lvl="1"/>
            <a:r>
              <a:rPr lang="en-AU" dirty="0" smtClean="0"/>
              <a:t>Maps data to a standard normal distribution</a:t>
            </a:r>
          </a:p>
          <a:p>
            <a:pPr lvl="1"/>
            <a:r>
              <a:rPr lang="en-AU" dirty="0" smtClean="0"/>
              <a:t>Total variance constrained to be 1</a:t>
            </a:r>
          </a:p>
          <a:p>
            <a:r>
              <a:rPr lang="en-AU" dirty="0" smtClean="0"/>
              <a:t>Alternate</a:t>
            </a:r>
          </a:p>
          <a:p>
            <a:pPr lvl="1"/>
            <a:r>
              <a:rPr lang="en-AU" dirty="0" smtClean="0"/>
              <a:t>Fixes an alternate parameter </a:t>
            </a:r>
          </a:p>
          <a:p>
            <a:pPr lvl="2"/>
            <a:r>
              <a:rPr lang="en-AU" dirty="0" smtClean="0"/>
              <a:t>Binary or Ordinal data fix E</a:t>
            </a:r>
          </a:p>
          <a:p>
            <a:pPr lvl="2"/>
            <a:r>
              <a:rPr lang="en-AU" dirty="0" smtClean="0"/>
              <a:t>Ordinal data fix 1</a:t>
            </a:r>
            <a:r>
              <a:rPr lang="en-AU" baseline="30000" dirty="0" smtClean="0"/>
              <a:t>st</a:t>
            </a:r>
            <a:r>
              <a:rPr lang="en-AU" dirty="0" smtClean="0"/>
              <a:t> two thresholds (aka invariant threshold approach)</a:t>
            </a:r>
          </a:p>
          <a:p>
            <a:pPr lvl="1"/>
            <a:r>
              <a:rPr lang="en-AU" dirty="0" smtClean="0"/>
              <a:t>Estimate the remaining parameters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9990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Models are equivalent, but…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Alternate approach means the data is no longer mapped to a standard normal </a:t>
            </a:r>
          </a:p>
          <a:p>
            <a:r>
              <a:rPr lang="en-AU" dirty="0" smtClean="0"/>
              <a:t>No easy conversion to %</a:t>
            </a:r>
          </a:p>
          <a:p>
            <a:r>
              <a:rPr lang="en-AU" dirty="0" smtClean="0"/>
              <a:t>Makes it difficult to compare between groups as the scaling is now arbitrary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9124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We are going to run traditional and </a:t>
            </a:r>
            <a:r>
              <a:rPr lang="en-AU" dirty="0" err="1" smtClean="0"/>
              <a:t>FixedE</a:t>
            </a:r>
            <a:r>
              <a:rPr lang="en-AU" dirty="0" smtClean="0"/>
              <a:t> ACE models with binary data</a:t>
            </a:r>
          </a:p>
          <a:p>
            <a:pPr lvl="1"/>
            <a:r>
              <a:rPr lang="en-AU" dirty="0" err="1" smtClean="0"/>
              <a:t>twinAceBin-Traditional.R</a:t>
            </a:r>
            <a:endParaRPr lang="en-AU" dirty="0" smtClean="0"/>
          </a:p>
          <a:p>
            <a:pPr lvl="1"/>
            <a:r>
              <a:rPr lang="en-AU" dirty="0" err="1" smtClean="0"/>
              <a:t>twinAceBin-FixE.R</a:t>
            </a:r>
            <a:endParaRPr lang="en-AU" dirty="0" smtClean="0"/>
          </a:p>
          <a:p>
            <a:r>
              <a:rPr lang="en-AU" dirty="0" smtClean="0"/>
              <a:t>There </a:t>
            </a:r>
            <a:r>
              <a:rPr lang="en-AU" dirty="0"/>
              <a:t>is </a:t>
            </a:r>
            <a:r>
              <a:rPr lang="en-AU" dirty="0" smtClean="0"/>
              <a:t>are scripts </a:t>
            </a:r>
            <a:r>
              <a:rPr lang="en-AU" dirty="0"/>
              <a:t>in the folder </a:t>
            </a:r>
            <a:r>
              <a:rPr lang="en-AU" dirty="0" smtClean="0"/>
              <a:t>that have multiple threshold models in them – take a look later</a:t>
            </a:r>
          </a:p>
          <a:p>
            <a:pPr lvl="1"/>
            <a:r>
              <a:rPr lang="en-AU" dirty="0" err="1" smtClean="0"/>
              <a:t>twinAceOrd-Traditional.R</a:t>
            </a:r>
            <a:endParaRPr lang="en-AU" dirty="0" smtClean="0"/>
          </a:p>
          <a:p>
            <a:pPr lvl="1"/>
            <a:r>
              <a:rPr lang="en-AU" dirty="0" err="1" smtClean="0"/>
              <a:t>twinAceOrd-FixE.R</a:t>
            </a:r>
            <a:endParaRPr lang="en-AU" dirty="0" smtClean="0"/>
          </a:p>
          <a:p>
            <a:pPr lvl="1"/>
            <a:r>
              <a:rPr lang="en-AU" dirty="0" err="1"/>
              <a:t>twinAceOrd-FixThresholds.R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0730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Rounded Rectangle 3"/>
          <p:cNvSpPr/>
          <p:nvPr/>
        </p:nvSpPr>
        <p:spPr>
          <a:xfrm>
            <a:off x="6629400" y="6172200"/>
            <a:ext cx="2209800" cy="457200"/>
          </a:xfrm>
          <a:prstGeom prst="round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</a:rPr>
              <a:t>Lisbon Castle </a:t>
            </a: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402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71475"/>
            <a:ext cx="46101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301" y="5029200"/>
            <a:ext cx="428625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805" y="2743200"/>
            <a:ext cx="44196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4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Problem </a:t>
            </a:r>
          </a:p>
          <a:p>
            <a:pPr lvl="1"/>
            <a:r>
              <a:rPr lang="en-AU" dirty="0" smtClean="0"/>
              <a:t>Ordinal data has 1 less degree of freedom</a:t>
            </a:r>
          </a:p>
          <a:p>
            <a:pPr lvl="2"/>
            <a:r>
              <a:rPr lang="en-AU" dirty="0" err="1" smtClean="0"/>
              <a:t>MZcov</a:t>
            </a:r>
            <a:r>
              <a:rPr lang="en-AU" dirty="0" smtClean="0"/>
              <a:t>, </a:t>
            </a:r>
            <a:r>
              <a:rPr lang="en-AU" dirty="0" err="1" smtClean="0"/>
              <a:t>DZcov</a:t>
            </a:r>
            <a:r>
              <a:rPr lang="en-AU" dirty="0" smtClean="0"/>
              <a:t>, Prevalence</a:t>
            </a:r>
          </a:p>
          <a:p>
            <a:pPr lvl="2"/>
            <a:r>
              <a:rPr lang="en-AU" dirty="0" smtClean="0"/>
              <a:t>No information on the variance</a:t>
            </a:r>
          </a:p>
          <a:p>
            <a:pPr lvl="1"/>
            <a:r>
              <a:rPr lang="en-AU" dirty="0" smtClean="0"/>
              <a:t>Thinking about our ACE/ADE model</a:t>
            </a:r>
          </a:p>
          <a:p>
            <a:pPr lvl="2"/>
            <a:r>
              <a:rPr lang="en-AU" dirty="0" smtClean="0"/>
              <a:t>4 parameters being estimated</a:t>
            </a:r>
          </a:p>
          <a:p>
            <a:pPr lvl="2"/>
            <a:r>
              <a:rPr lang="en-AU" dirty="0" smtClean="0"/>
              <a:t>A C E mean</a:t>
            </a:r>
          </a:p>
          <a:p>
            <a:pPr lvl="1"/>
            <a:r>
              <a:rPr lang="en-AU" dirty="0" smtClean="0"/>
              <a:t>ACE/ADE model is unidentified without adding a constraint</a:t>
            </a:r>
          </a:p>
        </p:txBody>
      </p:sp>
    </p:spTree>
    <p:extLst>
      <p:ext uri="{BB962C8B-B14F-4D97-AF65-F5344CB8AC3E}">
        <p14:creationId xmlns:p14="http://schemas.microsoft.com/office/powerpoint/2010/main" val="57766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 smtClean="0"/>
              <a:t>Two approaches to the </a:t>
            </a:r>
            <a:r>
              <a:rPr lang="en-AU" dirty="0"/>
              <a:t>liability threshold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AU" dirty="0" smtClean="0"/>
              <a:t>Solution?</a:t>
            </a:r>
          </a:p>
          <a:p>
            <a:r>
              <a:rPr lang="en-AU" dirty="0" smtClean="0"/>
              <a:t>Traditional</a:t>
            </a:r>
          </a:p>
          <a:p>
            <a:pPr lvl="1"/>
            <a:r>
              <a:rPr lang="en-AU" dirty="0" smtClean="0"/>
              <a:t>Maps data to a standard normal distribution</a:t>
            </a:r>
          </a:p>
          <a:p>
            <a:pPr lvl="1"/>
            <a:r>
              <a:rPr lang="en-AU" dirty="0" smtClean="0"/>
              <a:t>Total variance constrained to be 1</a:t>
            </a:r>
          </a:p>
          <a:p>
            <a:r>
              <a:rPr lang="en-AU" dirty="0" smtClean="0"/>
              <a:t>Alternate</a:t>
            </a:r>
          </a:p>
          <a:p>
            <a:pPr lvl="1"/>
            <a:r>
              <a:rPr lang="en-AU" dirty="0" smtClean="0"/>
              <a:t>Fixes an alternate parameter (usually E)</a:t>
            </a:r>
          </a:p>
          <a:p>
            <a:pPr lvl="1"/>
            <a:r>
              <a:rPr lang="en-AU" dirty="0" smtClean="0"/>
              <a:t>Estimates the remaining parameters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602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Traditional Approach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Imagine we have a set of binary data</a:t>
            </a:r>
          </a:p>
          <a:p>
            <a:pPr eaLnBrk="1" hangingPunct="1"/>
            <a:r>
              <a:rPr lang="en-AU" dirty="0" smtClean="0"/>
              <a:t>Trait </a:t>
            </a:r>
            <a:r>
              <a:rPr lang="en-AU" dirty="0" smtClean="0"/>
              <a:t>– lifetime cannabis use</a:t>
            </a:r>
          </a:p>
          <a:p>
            <a:pPr lvl="1" eaLnBrk="1" hangingPunct="1"/>
            <a:r>
              <a:rPr lang="en-AU" dirty="0" smtClean="0"/>
              <a:t>Never Smoked/Ever Smoked</a:t>
            </a: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3657600"/>
            <a:ext cx="551973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6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0 = never used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2514600"/>
            <a:ext cx="7993062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968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628775"/>
            <a:ext cx="54006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068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381000"/>
            <a:ext cx="8458200" cy="6172200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AU" dirty="0" smtClean="0"/>
              <a:t>Twin 1 cannabis use</a:t>
            </a:r>
            <a:endParaRPr lang="en-US" dirty="0" smtClean="0"/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" y="1735139"/>
            <a:ext cx="5651501" cy="396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6072188" y="1857375"/>
            <a:ext cx="2786062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AU"/>
              <a:t>Liability or ‘risk’ of initiation distribution</a:t>
            </a:r>
          </a:p>
          <a:p>
            <a:endParaRPr lang="en-AU"/>
          </a:p>
          <a:p>
            <a:endParaRPr lang="en-AU"/>
          </a:p>
          <a:p>
            <a:r>
              <a:rPr lang="en-AU"/>
              <a:t>Just because an individual has never used cannabis does not mean their ‘risk’ of initiation is zero</a:t>
            </a:r>
          </a:p>
        </p:txBody>
      </p:sp>
      <p:cxnSp>
        <p:nvCxnSpPr>
          <p:cNvPr id="10245" name="Straight Arrow Connector 5"/>
          <p:cNvCxnSpPr>
            <a:cxnSpLocks noChangeShapeType="1"/>
          </p:cNvCxnSpPr>
          <p:nvPr/>
        </p:nvCxnSpPr>
        <p:spPr bwMode="auto">
          <a:xfrm rot="10800000" flipV="1">
            <a:off x="5000625" y="2500313"/>
            <a:ext cx="1571625" cy="1000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39345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sb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lisbon</Template>
  <TotalTime>109</TotalTime>
  <Words>549</Words>
  <Application>Microsoft Office PowerPoint</Application>
  <PresentationFormat>On-screen Show (4:3)</PresentationFormat>
  <Paragraphs>146</Paragraphs>
  <Slides>25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lisbon</vt:lpstr>
      <vt:lpstr>More on thresholds</vt:lpstr>
      <vt:lpstr>A plug for OpenMx?</vt:lpstr>
      <vt:lpstr>PowerPoint Presentation</vt:lpstr>
      <vt:lpstr>Two approaches to the liability threshold model</vt:lpstr>
      <vt:lpstr>Two approaches to the liability threshold model</vt:lpstr>
      <vt:lpstr>Traditional Approach</vt:lpstr>
      <vt:lpstr>Twin 1 cannabis use</vt:lpstr>
      <vt:lpstr>Twin 1 cannabis use</vt:lpstr>
      <vt:lpstr>Twin 1 cannabis use</vt:lpstr>
      <vt:lpstr>PowerPoint Presentation</vt:lpstr>
      <vt:lpstr>PowerPoint Presentation</vt:lpstr>
      <vt:lpstr>Threshold = .074 – Huh what?</vt:lpstr>
      <vt:lpstr>Why rescale the data this way?</vt:lpstr>
      <vt:lpstr>Threshold.R</vt:lpstr>
      <vt:lpstr>Threshold.R</vt:lpstr>
      <vt:lpstr>Threshold = .075 – Huh what?</vt:lpstr>
      <vt:lpstr>What about more than 2 categories?</vt:lpstr>
      <vt:lpstr>Mx Threshold Specification: 3+ Cat.</vt:lpstr>
      <vt:lpstr>Mx Threshold Specification: 3+ Cat.</vt:lpstr>
      <vt:lpstr>Mx Threshold Specification: 3+ Cat.</vt:lpstr>
      <vt:lpstr>Check the xls spreadsheet…</vt:lpstr>
      <vt:lpstr>Two approaches to the liability threshold model</vt:lpstr>
      <vt:lpstr>Models are equivalent, but…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intaglio</dc:creator>
  <cp:lastModifiedBy>SEM</cp:lastModifiedBy>
  <cp:revision>33</cp:revision>
  <dcterms:created xsi:type="dcterms:W3CDTF">2006-08-16T00:00:00Z</dcterms:created>
  <dcterms:modified xsi:type="dcterms:W3CDTF">2012-03-07T14:17:10Z</dcterms:modified>
</cp:coreProperties>
</file>