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6" r:id="rId10"/>
    <p:sldId id="274" r:id="rId11"/>
    <p:sldId id="278" r:id="rId12"/>
    <p:sldId id="277" r:id="rId13"/>
    <p:sldId id="279" r:id="rId14"/>
    <p:sldId id="281" r:id="rId15"/>
    <p:sldId id="282" r:id="rId16"/>
    <p:sldId id="267" r:id="rId17"/>
    <p:sldId id="283" r:id="rId18"/>
    <p:sldId id="284" r:id="rId19"/>
    <p:sldId id="285" r:id="rId20"/>
    <p:sldId id="286" r:id="rId21"/>
    <p:sldId id="265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73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6/03/2012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BC13EE9-50F8-4499-9233-43B153A10D51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42DF2D9-C9BF-4A92-B080-311D83A065F3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521A18-7438-4BE4-A459-688475D12343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BAE83-F764-44EF-AAE9-3C9579C2892F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5/03/2012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Re-introduction to </a:t>
            </a:r>
            <a:r>
              <a:rPr lang="en-AU" dirty="0" err="1" smtClean="0"/>
              <a:t>openMx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65104"/>
            <a:ext cx="2699698" cy="170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628800"/>
            <a:ext cx="8220472" cy="4250531"/>
          </a:xfrm>
        </p:spPr>
        <p:txBody>
          <a:bodyPr anchor="t">
            <a:normAutofit/>
          </a:bodyPr>
          <a:lstStyle/>
          <a:p>
            <a:pPr marL="625056">
              <a:defRPr/>
            </a:pPr>
            <a:r>
              <a:rPr lang="en-US" dirty="0" smtClean="0"/>
              <a:t>Dominance refers to non-additive genetic effects resulting from interactions between alleles at the same </a:t>
            </a:r>
            <a:r>
              <a:rPr lang="en-US" dirty="0" smtClean="0"/>
              <a:t>locus or different loci (epistasis)</a:t>
            </a:r>
          </a:p>
          <a:p>
            <a:pPr marL="625056">
              <a:defRPr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3962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64" y="4005064"/>
            <a:ext cx="3548029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71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11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844824"/>
            <a:ext cx="8166728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2659244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4626776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39952" y="5661248"/>
            <a:ext cx="4032448" cy="263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12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404664"/>
            <a:ext cx="8220472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87624" y="2467744"/>
            <a:ext cx="713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Consider a mating between mother AB x father CD: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48994"/>
              </p:ext>
            </p:extLst>
          </p:nvPr>
        </p:nvGraphicFramePr>
        <p:xfrm>
          <a:off x="899592" y="3101302"/>
          <a:ext cx="4648200" cy="2847978"/>
        </p:xfrm>
        <a:graphic>
          <a:graphicData uri="http://schemas.openxmlformats.org/drawingml/2006/table">
            <a:tbl>
              <a:tblPr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47466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99592" y="5943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+mn-lt"/>
              </a:rPr>
              <a:t>IBD    0 : 1 : 2  =  25% : 50% : 25%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2200" y="404664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.5A comes from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28184" y="3061855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.25D comes from 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2211551" y="764704"/>
            <a:ext cx="4160649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2771800" y="1988840"/>
            <a:ext cx="3456384" cy="143305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635074" y="1584282"/>
            <a:ext cx="5014914" cy="2878633"/>
            <a:chOff x="635074" y="548680"/>
            <a:chExt cx="7753350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8" name="AutoShape 13"/>
            <p:cNvCxnSpPr>
              <a:cxnSpLocks noChangeShapeType="1"/>
              <a:stCxn id="7" idx="2"/>
              <a:endCxn id="7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0" name="AutoShape 15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2" name="AutoShape 19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20" idx="2"/>
              <a:endCxn id="20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3" name="AutoShape 38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5" name="AutoShape 40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7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2" name="AutoShape 49"/>
            <p:cNvCxnSpPr>
              <a:cxnSpLocks noChangeShapeType="1"/>
              <a:stCxn id="11" idx="0"/>
              <a:endCxn id="20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51"/>
            <p:cNvCxnSpPr>
              <a:cxnSpLocks noChangeShapeType="1"/>
              <a:stCxn id="9" idx="0"/>
              <a:endCxn id="22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31280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200634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16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Additive genetic effects</a:t>
            </a:r>
          </a:p>
          <a:p>
            <a:r>
              <a:rPr lang="en-AU" dirty="0" smtClean="0"/>
              <a:t>Why  is the coefficient for DZ pairs .5?</a:t>
            </a:r>
          </a:p>
          <a:p>
            <a:r>
              <a:rPr lang="en-AU" dirty="0"/>
              <a:t>Average genetic sharing between siblings/DZ twins</a:t>
            </a:r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9942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52004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707904" y="2708920"/>
            <a:ext cx="3168352" cy="27829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84908"/>
              </p:ext>
            </p:extLst>
          </p:nvPr>
        </p:nvGraphicFramePr>
        <p:xfrm>
          <a:off x="2483768" y="3740016"/>
          <a:ext cx="1926216" cy="1561192"/>
        </p:xfrm>
        <a:graphic>
          <a:graphicData uri="http://schemas.openxmlformats.org/drawingml/2006/table">
            <a:tbl>
              <a:tblPr/>
              <a:tblGrid>
                <a:gridCol w="321036"/>
                <a:gridCol w="321036"/>
                <a:gridCol w="321036"/>
                <a:gridCol w="321036"/>
                <a:gridCol w="321036"/>
                <a:gridCol w="321036"/>
              </a:tblGrid>
              <a:tr h="20385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45" y="1412176"/>
            <a:ext cx="3135171" cy="26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5472608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Common environmental effects</a:t>
            </a:r>
          </a:p>
          <a:p>
            <a:r>
              <a:rPr lang="en-AU" dirty="0" smtClean="0"/>
              <a:t>Coefficient =1 for MZ and DZ pairs </a:t>
            </a:r>
          </a:p>
          <a:p>
            <a:r>
              <a:rPr lang="en-AU" dirty="0" smtClean="0"/>
              <a:t>Equal environment assumption – for all the environmental influences THAT MATTER there is ON AVERAGE no differences in the degree of environmental sharing between MZ and DZ pairs</a:t>
            </a:r>
            <a:endParaRPr lang="en-AU" dirty="0"/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7041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8833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221485" cy="29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8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500" dirty="0" smtClean="0"/>
              <a:t>Today we will run an ACE model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Open </a:t>
            </a:r>
            <a:r>
              <a:rPr lang="en-AU" dirty="0" err="1" smtClean="0"/>
              <a:t>RStudio</a:t>
            </a:r>
            <a:endParaRPr lang="en-AU" dirty="0" smtClean="0"/>
          </a:p>
          <a:p>
            <a:r>
              <a:rPr lang="en-AU" dirty="0" smtClean="0"/>
              <a:t>faculty/</a:t>
            </a:r>
            <a:r>
              <a:rPr lang="en-AU" dirty="0" err="1" smtClean="0"/>
              <a:t>sarah</a:t>
            </a:r>
            <a:r>
              <a:rPr lang="en-AU" dirty="0" smtClean="0"/>
              <a:t>/</a:t>
            </a:r>
            <a:r>
              <a:rPr lang="en-AU" dirty="0" err="1" smtClean="0"/>
              <a:t>tues_morning</a:t>
            </a:r>
            <a:endParaRPr lang="en-AU" dirty="0" smtClean="0"/>
          </a:p>
          <a:p>
            <a:r>
              <a:rPr lang="en-AU" dirty="0" smtClean="0"/>
              <a:t>Copy everything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537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635074" y="1124744"/>
            <a:ext cx="5014914" cy="2878633"/>
            <a:chOff x="635074" y="548680"/>
            <a:chExt cx="7753350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8" name="AutoShape 13"/>
            <p:cNvCxnSpPr>
              <a:cxnSpLocks noChangeShapeType="1"/>
              <a:stCxn id="7" idx="2"/>
              <a:endCxn id="7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0" name="AutoShape 15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2" name="AutoShape 19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20" idx="2"/>
              <a:endCxn id="20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3" name="AutoShape 38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5" name="AutoShape 40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7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2" name="AutoShape 49"/>
            <p:cNvCxnSpPr>
              <a:cxnSpLocks noChangeShapeType="1"/>
              <a:stCxn id="11" idx="0"/>
              <a:endCxn id="20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51"/>
            <p:cNvCxnSpPr>
              <a:cxnSpLocks noChangeShapeType="1"/>
              <a:stCxn id="9" idx="0"/>
              <a:endCxn id="22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92" y="4221088"/>
            <a:ext cx="765636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4" y="5717231"/>
            <a:ext cx="7613406" cy="5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55120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7692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00926" cy="85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17" y="2924944"/>
            <a:ext cx="592378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42" y="4149080"/>
            <a:ext cx="6351730" cy="81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60690"/>
            <a:ext cx="7776864" cy="250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141" y="512634"/>
            <a:ext cx="5773291" cy="108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 flipH="1">
            <a:off x="1547664" y="1596958"/>
            <a:ext cx="1139477" cy="64386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3568" y="4509120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To fit a model to data, the differences between the observed covariance matrix and model-implied expected covariance matrix are minimized. </a:t>
            </a:r>
            <a:endParaRPr lang="en-AU" dirty="0" smtClean="0"/>
          </a:p>
          <a:p>
            <a:r>
              <a:rPr lang="en-AU" dirty="0" smtClean="0"/>
              <a:t>Objective </a:t>
            </a:r>
            <a:r>
              <a:rPr lang="en-AU" dirty="0"/>
              <a:t>functions are functions for which free parameter values are chosen such that the value of the objective function is minimized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mxFIMLObjective</a:t>
            </a:r>
            <a:r>
              <a:rPr lang="en-AU" dirty="0"/>
              <a:t>() </a:t>
            </a:r>
            <a:r>
              <a:rPr lang="en-AU" dirty="0" smtClean="0"/>
              <a:t>uses </a:t>
            </a:r>
            <a:r>
              <a:rPr lang="en-AU" dirty="0"/>
              <a:t>full-information maximum likelihood to provide maximum likelihood estimates of free parameters in the algebra defined by the covariance and means arguments.</a:t>
            </a:r>
          </a:p>
        </p:txBody>
      </p:sp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Starting at the beginning…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preparation</a:t>
            </a:r>
          </a:p>
          <a:p>
            <a:pPr lvl="1"/>
            <a:r>
              <a:rPr lang="en-AU" dirty="0"/>
              <a:t>The algebra style used in </a:t>
            </a:r>
            <a:r>
              <a:rPr lang="en-AU" dirty="0" err="1"/>
              <a:t>Mx</a:t>
            </a:r>
            <a:r>
              <a:rPr lang="en-AU" dirty="0"/>
              <a:t> expects 1 line per case/family </a:t>
            </a:r>
          </a:p>
          <a:p>
            <a:pPr lvl="1"/>
            <a:r>
              <a:rPr lang="en-AU" dirty="0"/>
              <a:t>(Almost) limitless number of families and variables</a:t>
            </a:r>
          </a:p>
          <a:p>
            <a:pPr lvl="1"/>
            <a:r>
              <a:rPr lang="en-AU" dirty="0"/>
              <a:t>Data needs to be read into R before it can be analysed </a:t>
            </a:r>
          </a:p>
          <a:p>
            <a:pPr lvl="2"/>
            <a:r>
              <a:rPr lang="en-AU" dirty="0"/>
              <a:t>(the commands to read the data can be nested within the R script)</a:t>
            </a:r>
          </a:p>
          <a:p>
            <a:pPr lvl="2"/>
            <a:r>
              <a:rPr lang="en-AU" dirty="0"/>
              <a:t>Default missing code is now </a:t>
            </a:r>
            <a:r>
              <a:rPr lang="en-AU" b="1" dirty="0"/>
              <a:t>NA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85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9314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ounded Rectangle 44"/>
          <p:cNvSpPr/>
          <p:nvPr/>
        </p:nvSpPr>
        <p:spPr>
          <a:xfrm>
            <a:off x="755576" y="4437112"/>
            <a:ext cx="3024336" cy="15841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This models requires path parameters, means, covariance, data and objectives </a:t>
            </a:r>
            <a:endParaRPr lang="en-AU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087724" y="1772816"/>
            <a:ext cx="540060" cy="26642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355976" y="4221088"/>
            <a:ext cx="4320480" cy="100811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Automatic naming – you don’t need to predefine this</a:t>
            </a:r>
            <a:endParaRPr lang="en-AU" sz="24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5868144" y="2492896"/>
            <a:ext cx="648072" cy="172819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28740"/>
            <a:ext cx="3318495" cy="10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err="1" smtClean="0"/>
              <a:t>Submodels</a:t>
            </a:r>
            <a:endParaRPr lang="en-A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1" y="1628800"/>
            <a:ext cx="7257425" cy="163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55576" y="4437112"/>
            <a:ext cx="7200800" cy="15841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Pickup the previously prepared model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Edit as required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Rerun and compare</a:t>
            </a:r>
            <a:endParaRPr lang="en-AU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99992" y="3429000"/>
            <a:ext cx="0" cy="10081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3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Saving your output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Save the R workspace </a:t>
            </a:r>
          </a:p>
          <a:p>
            <a:pPr lvl="1"/>
            <a:r>
              <a:rPr lang="en-AU" smtClean="0"/>
              <a:t>On closing click yes</a:t>
            </a:r>
          </a:p>
          <a:p>
            <a:pPr lvl="1"/>
            <a:r>
              <a:rPr lang="en-AU" smtClean="0"/>
              <a:t>Very big</a:t>
            </a:r>
          </a:p>
          <a:p>
            <a:pPr lvl="1"/>
            <a:r>
              <a:rPr lang="en-AU" smtClean="0"/>
              <a:t>Saves everything</a:t>
            </a:r>
          </a:p>
          <a:p>
            <a:r>
              <a:rPr lang="en-AU" smtClean="0"/>
              <a:t>Save the fitted model</a:t>
            </a:r>
          </a:p>
          <a:p>
            <a:pPr lvl="1"/>
            <a:r>
              <a:rPr lang="en-AU" smtClean="0"/>
              <a:t>Equivalent to save in classic Mx</a:t>
            </a:r>
          </a:p>
          <a:p>
            <a:pPr lvl="1"/>
            <a:r>
              <a:rPr lang="en-AU" smtClean="0"/>
              <a:t>save(univACEFit, file="test.omxs")</a:t>
            </a:r>
          </a:p>
          <a:p>
            <a:pPr lvl="1"/>
            <a:r>
              <a:rPr lang="en-AU" smtClean="0"/>
              <a:t>load("test.omxs") – need to load OpenMx first</a:t>
            </a:r>
          </a:p>
        </p:txBody>
      </p:sp>
    </p:spTree>
    <p:extLst>
      <p:ext uri="{BB962C8B-B14F-4D97-AF65-F5344CB8AC3E}">
        <p14:creationId xmlns:p14="http://schemas.microsoft.com/office/powerpoint/2010/main" val="38768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Summary statistics </a:t>
            </a:r>
          </a:p>
          <a:p>
            <a:pPr lvl="1" eaLnBrk="1" hangingPunct="1"/>
            <a:r>
              <a:rPr lang="en-AU" smtClean="0"/>
              <a:t>Usually from a simplified ‘saturated’ model</a:t>
            </a:r>
          </a:p>
          <a:p>
            <a:pPr eaLnBrk="1" hangingPunct="1"/>
            <a:r>
              <a:rPr lang="en-AU" smtClean="0"/>
              <a:t>Standardized estimates </a:t>
            </a:r>
          </a:p>
          <a:p>
            <a:pPr lvl="1" eaLnBrk="1" hangingPunct="1"/>
            <a:r>
              <a:rPr lang="en-AU" smtClean="0"/>
              <a:t>Easier to conceptualise</a:t>
            </a:r>
          </a:p>
          <a:p>
            <a:pPr lvl="2" eaLnBrk="1" hangingPunct="1"/>
            <a:r>
              <a:rPr lang="en-AU" smtClean="0"/>
              <a:t>ie 40% of the phenotypic variance vs a genetic effect of 2.84</a:t>
            </a:r>
          </a:p>
          <a:p>
            <a:pPr lvl="2" eaLnBrk="1" hangingPunct="1"/>
            <a:r>
              <a:rPr lang="en-AU" smtClean="0"/>
              <a:t>Can easily be returned to original scale if summary statistics are provided</a:t>
            </a:r>
          </a:p>
        </p:txBody>
      </p:sp>
    </p:spTree>
    <p:extLst>
      <p:ext uri="{BB962C8B-B14F-4D97-AF65-F5344CB8AC3E}">
        <p14:creationId xmlns:p14="http://schemas.microsoft.com/office/powerpoint/2010/main" val="28789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Path coefficients </a:t>
            </a:r>
          </a:p>
          <a:p>
            <a:pPr lvl="1" eaLnBrk="1" hangingPunct="1"/>
            <a:r>
              <a:rPr lang="en-AU" smtClean="0"/>
              <a:t>Very important in multivariate analyses </a:t>
            </a:r>
          </a:p>
          <a:p>
            <a:pPr lvl="2" eaLnBrk="1" hangingPunct="1"/>
            <a:r>
              <a:rPr lang="en-AU" smtClean="0"/>
              <a:t>Gives a much clearer picture of the directionality of effects</a:t>
            </a:r>
          </a:p>
          <a:p>
            <a:pPr eaLnBrk="1" hangingPunct="1"/>
            <a:r>
              <a:rPr lang="en-AU" smtClean="0"/>
              <a:t>Variance components/proportion of variance explained</a:t>
            </a:r>
          </a:p>
          <a:p>
            <a:pPr eaLnBrk="1" hangingPunct="1"/>
            <a:r>
              <a:rPr lang="en-AU" smtClean="0"/>
              <a:t>Genetic correlations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4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General Advice/Problem solving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Scripting styles differ</a:t>
            </a:r>
          </a:p>
          <a:p>
            <a:pPr eaLnBrk="1" hangingPunct="1"/>
            <a:r>
              <a:rPr lang="en-AU" smtClean="0"/>
              <a:t>Check the sample description</a:t>
            </a:r>
          </a:p>
          <a:p>
            <a:pPr eaLnBrk="1" hangingPunct="1"/>
            <a:r>
              <a:rPr lang="en-AU" smtClean="0"/>
              <a:t>Learn to love the webpage</a:t>
            </a:r>
          </a:p>
          <a:p>
            <a:pPr eaLnBrk="1" hangingPunct="1"/>
            <a:r>
              <a:rPr lang="en-AU" smtClean="0"/>
              <a:t>Comments are your friends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9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64088" y="116632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Bus shelter on the road to </a:t>
            </a:r>
            <a:r>
              <a:rPr lang="en-AU" sz="2000" dirty="0" err="1" smtClean="0">
                <a:solidFill>
                  <a:schemeClr val="tx1"/>
                </a:solidFill>
              </a:rPr>
              <a:t>Sintra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smtClean="0">
                <a:solidFill>
                  <a:schemeClr val="tx1"/>
                </a:solidFill>
              </a:rPr>
              <a:t>(Portugal)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Getting your data into R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smtClean="0"/>
              <a:t>Example data:ozbmi2.txt</a:t>
            </a:r>
          </a:p>
          <a:p>
            <a:endParaRPr lang="en-AU" sz="2400" smtClean="0"/>
          </a:p>
          <a:p>
            <a:pPr>
              <a:buFont typeface="Wingdings" pitchFamily="2" charset="2"/>
              <a:buNone/>
            </a:pPr>
            <a:endParaRPr lang="en-AU" sz="2400" smtClean="0"/>
          </a:p>
          <a:p>
            <a:r>
              <a:rPr lang="en-AU" sz="2400" smtClean="0"/>
              <a:t>data&lt;-read.table("ozbmi2.txt", header=T, </a:t>
            </a:r>
            <a:r>
              <a:rPr lang="en-AU" sz="2400" smtClean="0">
                <a:solidFill>
                  <a:srgbClr val="0070C0"/>
                </a:solidFill>
              </a:rPr>
              <a:t>na.strings = "NA"</a:t>
            </a:r>
            <a:r>
              <a:rPr lang="en-AU" sz="2400" smtClean="0"/>
              <a:t>)</a:t>
            </a:r>
          </a:p>
          <a:p>
            <a:r>
              <a:rPr lang="en-AU" sz="2400" smtClean="0"/>
              <a:t>head(data)</a:t>
            </a:r>
            <a:endParaRPr lang="en-AU" sz="2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32" y="1857375"/>
            <a:ext cx="79248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07" y="4214813"/>
            <a:ext cx="74072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Selecting and sub-setting data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71600" y="1827213"/>
            <a:ext cx="7313612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AU" dirty="0" smtClean="0"/>
              <a:t>Make separate data sets for the MZ and DZ</a:t>
            </a:r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r>
              <a:rPr lang="en-AU" dirty="0" smtClean="0"/>
              <a:t>Check data is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numeric and behaves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as expected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37" y="2420360"/>
            <a:ext cx="4786313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75" y="4000500"/>
            <a:ext cx="2381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Common problem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313612" cy="46805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AU" dirty="0" smtClean="0"/>
              <a:t>Problem: data contains a non numeric value</a:t>
            </a:r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r>
              <a:rPr lang="en-AU" sz="2000" dirty="0" smtClean="0"/>
              <a:t>Equivalent </a:t>
            </a:r>
            <a:r>
              <a:rPr lang="en-AU" sz="2000" dirty="0" err="1" smtClean="0"/>
              <a:t>Mx</a:t>
            </a:r>
            <a:r>
              <a:rPr lang="en-AU" sz="2000" dirty="0" smtClean="0"/>
              <a:t> Classic error - </a:t>
            </a:r>
            <a:r>
              <a:rPr lang="en-AU" sz="2000" i="1" dirty="0" smtClean="0"/>
              <a:t>Uh-oh... I'm having trouble reading a number in D or E format</a:t>
            </a:r>
            <a:endParaRPr lang="en-AU" sz="2000" dirty="0" smtClean="0"/>
          </a:p>
          <a:p>
            <a:pPr lvl="1" eaLnBrk="1" hangingPunct="1"/>
            <a:endParaRPr lang="en-A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35721"/>
            <a:ext cx="5791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95775"/>
            <a:ext cx="7886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Important structural stuff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openMx</a:t>
            </a:r>
            <a:r>
              <a:rPr lang="en-AU" dirty="0" smtClean="0"/>
              <a:t> has a very fluid and flexible </a:t>
            </a:r>
            <a:r>
              <a:rPr lang="en-AU" dirty="0" err="1" smtClean="0"/>
              <a:t>stucture</a:t>
            </a:r>
            <a:endParaRPr lang="en-AU" dirty="0" smtClean="0"/>
          </a:p>
          <a:p>
            <a:r>
              <a:rPr lang="en-AU" dirty="0" smtClean="0"/>
              <a:t>Each code snippet is being saved as a variable</a:t>
            </a:r>
          </a:p>
          <a:p>
            <a:r>
              <a:rPr lang="en-AU" dirty="0" smtClean="0"/>
              <a:t>We tend to reuse the variable names in our scripts</a:t>
            </a:r>
          </a:p>
          <a:p>
            <a:r>
              <a:rPr lang="en-AU" dirty="0" smtClean="0"/>
              <a:t>This makes it very important to create a new project for each series of analyses</a:t>
            </a:r>
          </a:p>
          <a:p>
            <a:r>
              <a:rPr lang="en-AU" dirty="0" smtClean="0"/>
              <a:t>Remember the project also contains the data so these files can become very large.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0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 smtClean="0"/>
          </a:p>
          <a:p>
            <a:endParaRPr lang="en-AU" sz="2500" smtClean="0"/>
          </a:p>
          <a:p>
            <a:r>
              <a:rPr lang="en-AU" sz="2500" smtClean="0"/>
              <a:t>Many types eg. type="Lower"</a:t>
            </a:r>
          </a:p>
          <a:p>
            <a:r>
              <a:rPr lang="en-AU" sz="2500" smtClean="0"/>
              <a:t>Denoted by names eg. name="a“</a:t>
            </a:r>
          </a:p>
          <a:p>
            <a:r>
              <a:rPr lang="en-AU" sz="2500" smtClean="0"/>
              <a:t>Size eg. nrow=nv, ncol=nv</a:t>
            </a:r>
          </a:p>
          <a:p>
            <a:r>
              <a:rPr lang="en-AU" sz="2500" smtClean="0"/>
              <a:t>All estimated parameters must be placed in a matrix &amp; Mx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19472" y="1727671"/>
            <a:ext cx="800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#X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500" smtClean="0"/>
              <a:t>Many</a:t>
            </a:r>
            <a:r>
              <a:rPr lang="en-AU" smtClean="0"/>
              <a:t> </a:t>
            </a:r>
            <a:r>
              <a:rPr lang="en-AU" sz="2500" smtClean="0"/>
              <a:t>types</a:t>
            </a:r>
            <a:r>
              <a:rPr lang="en-AU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356100" y="1548854"/>
            <a:ext cx="4437003" cy="4616450"/>
            <a:chOff x="4356100" y="1548854"/>
            <a:chExt cx="4437003" cy="4616450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557338"/>
              <a:ext cx="4437003" cy="46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4427984" y="1548854"/>
              <a:ext cx="3357562" cy="4616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type=“Stand",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Symm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type=“Lower",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type=“Full",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=4, free=TRUE, name="a" )</a:t>
              </a:r>
            </a:p>
            <a:p>
              <a:endParaRPr lang="en-AU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3528" y="2924175"/>
            <a:ext cx="4175125" cy="1892300"/>
            <a:chOff x="323528" y="2924175"/>
            <a:chExt cx="4175125" cy="189230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924175"/>
              <a:ext cx="4175125" cy="189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360040" y="2924944"/>
              <a:ext cx="3275856" cy="182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/>
                <a:t>mxMatrix</a:t>
              </a:r>
              <a:r>
                <a:rPr lang="en-AU" sz="1400" dirty="0"/>
                <a:t>( type=“Zero",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type=“Unit",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Ident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</a:t>
              </a:r>
              <a:r>
                <a:rPr lang="en-AU" sz="1400" dirty="0" smtClean="0"/>
                <a:t>)</a:t>
              </a:r>
              <a:endParaRPr lang="en-A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953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Yesterday we ran an ADE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Why?</a:t>
            </a:r>
            <a:endParaRPr 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50369" y="1428750"/>
            <a:ext cx="4822031" cy="4822031"/>
            <a:chOff x="0" y="0"/>
            <a:chExt cx="4320" cy="432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2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"/>
            <p:cNvSpPr>
              <a:spLocks/>
            </p:cNvSpPr>
            <p:nvPr/>
          </p:nvSpPr>
          <p:spPr bwMode="auto">
            <a:xfrm>
              <a:off x="2863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0.30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1154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0.78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86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221</TotalTime>
  <Words>1074</Words>
  <Application>Microsoft Office PowerPoint</Application>
  <PresentationFormat>On-screen Show (4:3)</PresentationFormat>
  <Paragraphs>277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sintra</vt:lpstr>
      <vt:lpstr>Re-introduction to openMx</vt:lpstr>
      <vt:lpstr>Starting at the beginning…</vt:lpstr>
      <vt:lpstr>Getting your data into R</vt:lpstr>
      <vt:lpstr>Selecting and sub-setting data</vt:lpstr>
      <vt:lpstr>Common problem</vt:lpstr>
      <vt:lpstr>Important structural stuff</vt:lpstr>
      <vt:lpstr>Matrices are the building blocks</vt:lpstr>
      <vt:lpstr>Matrices are the building blocks</vt:lpstr>
      <vt:lpstr>Yesterday we ran an ADE Model</vt:lpstr>
      <vt:lpstr>What is D again?</vt:lpstr>
      <vt:lpstr>What is D again?</vt:lpstr>
      <vt:lpstr>PowerPoint Presentation</vt:lpstr>
      <vt:lpstr>Today we will run an ACE model</vt:lpstr>
      <vt:lpstr>Today we will run an ACE model</vt:lpstr>
      <vt:lpstr>Today we will run an ACE model</vt:lpstr>
      <vt:lpstr>Today we will run an ACE model</vt:lpstr>
      <vt:lpstr>Today we will run an ACE model</vt:lpstr>
      <vt:lpstr>Today we will run an ACE model</vt:lpstr>
      <vt:lpstr>PowerPoint Presentation</vt:lpstr>
      <vt:lpstr>PowerPoint Presentation</vt:lpstr>
      <vt:lpstr>Submodels</vt:lpstr>
      <vt:lpstr>Saving your output</vt:lpstr>
      <vt:lpstr>What to report </vt:lpstr>
      <vt:lpstr>What to report </vt:lpstr>
      <vt:lpstr>General Advice/Problem solving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SEM</cp:lastModifiedBy>
  <cp:revision>42</cp:revision>
  <dcterms:created xsi:type="dcterms:W3CDTF">2012-03-05T16:51:34Z</dcterms:created>
  <dcterms:modified xsi:type="dcterms:W3CDTF">2012-03-06T08:52:09Z</dcterms:modified>
</cp:coreProperties>
</file>