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57" r:id="rId4"/>
    <p:sldId id="258" r:id="rId5"/>
    <p:sldId id="259" r:id="rId6"/>
    <p:sldId id="261" r:id="rId7"/>
    <p:sldId id="260" r:id="rId8"/>
    <p:sldId id="266" r:id="rId9"/>
    <p:sldId id="267" r:id="rId10"/>
    <p:sldId id="268" r:id="rId11"/>
    <p:sldId id="269" r:id="rId12"/>
    <p:sldId id="262" r:id="rId13"/>
    <p:sldId id="264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44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86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011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04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789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95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89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30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140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957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27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121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tatmethods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AU" dirty="0" smtClean="0"/>
              <a:t>Including covariates in your model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AU" dirty="0" smtClean="0">
                <a:solidFill>
                  <a:schemeClr val="tx1"/>
                </a:solidFill>
              </a:rPr>
              <a:t>Sarah </a:t>
            </a:r>
            <a:r>
              <a:rPr lang="en-AU" dirty="0" err="1" smtClean="0">
                <a:solidFill>
                  <a:schemeClr val="tx1"/>
                </a:solidFill>
              </a:rPr>
              <a:t>Medland</a:t>
            </a:r>
            <a:endParaRPr lang="en-AU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4848225"/>
            <a:ext cx="1628775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800600"/>
            <a:ext cx="1645317" cy="166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6556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Setting this up in </a:t>
            </a:r>
            <a:r>
              <a:rPr lang="en-AU" dirty="0" err="1" smtClean="0"/>
              <a:t>openMx</a:t>
            </a:r>
            <a:r>
              <a:rPr lang="en-AU" dirty="0" smtClean="0"/>
              <a:t>…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257800"/>
              </a:xfrm>
            </p:spPr>
            <p:txBody>
              <a:bodyPr>
                <a:normAutofit/>
              </a:bodyPr>
              <a:lstStyle/>
              <a:p>
                <a:pPr marL="457200" lvl="1" indent="0">
                  <a:buNone/>
                </a:pPr>
                <a:r>
                  <a:rPr lang="en-AU" dirty="0" smtClean="0"/>
                  <a:t>B_Sex     </a:t>
                </a:r>
                <a:r>
                  <a:rPr lang="en-AU" dirty="0"/>
                  <a:t>&lt;- </a:t>
                </a:r>
                <a:r>
                  <a:rPr lang="en-AU" dirty="0" err="1"/>
                  <a:t>mxMatrix</a:t>
                </a:r>
                <a:r>
                  <a:rPr lang="en-AU" dirty="0"/>
                  <a:t>( type="Full", </a:t>
                </a:r>
                <a:r>
                  <a:rPr lang="en-AU" dirty="0" err="1"/>
                  <a:t>nrow</a:t>
                </a:r>
                <a:r>
                  <a:rPr lang="en-AU" dirty="0"/>
                  <a:t>=1, </a:t>
                </a:r>
                <a:r>
                  <a:rPr lang="en-AU" dirty="0" err="1"/>
                  <a:t>ncol</a:t>
                </a:r>
                <a:r>
                  <a:rPr lang="en-AU" dirty="0"/>
                  <a:t>=1, free=TRUE, </a:t>
                </a:r>
                <a:r>
                  <a:rPr lang="en-AU" dirty="0" smtClean="0"/>
                  <a:t>values</a:t>
                </a:r>
                <a:r>
                  <a:rPr lang="en-AU" dirty="0"/>
                  <a:t>= .01, label="</a:t>
                </a:r>
                <a:r>
                  <a:rPr lang="en-AU" dirty="0" err="1"/>
                  <a:t>betaSex</a:t>
                </a:r>
                <a:r>
                  <a:rPr lang="en-AU" dirty="0"/>
                  <a:t>", name="</a:t>
                </a:r>
                <a:r>
                  <a:rPr lang="en-AU" dirty="0" err="1"/>
                  <a:t>bSex</a:t>
                </a:r>
                <a:r>
                  <a:rPr lang="en-AU" dirty="0"/>
                  <a:t>" )</a:t>
                </a:r>
              </a:p>
              <a:p>
                <a:pPr marL="857250" lvl="2" indent="0">
                  <a:buNone/>
                </a:pPr>
                <a:r>
                  <a:rPr lang="en-AU" dirty="0" smtClean="0"/>
                  <a:t>1*1 </a:t>
                </a:r>
                <a:r>
                  <a:rPr lang="en-AU" dirty="0"/>
                  <a:t>matrix</a:t>
                </a:r>
              </a:p>
              <a:p>
                <a:pPr marL="857250" lvl="2" indent="0">
                  <a:buNone/>
                </a:pPr>
                <a:r>
                  <a:rPr lang="en-AU" dirty="0"/>
                  <a:t>Containing </a:t>
                </a:r>
                <a:r>
                  <a:rPr lang="en-AU" dirty="0" smtClean="0"/>
                  <a:t>1 element </a:t>
                </a:r>
                <a:r>
                  <a:rPr lang="en-AU" dirty="0"/>
                  <a:t>– the </a:t>
                </a:r>
                <a:r>
                  <a:rPr lang="en-AU" dirty="0" err="1" smtClean="0"/>
                  <a:t>unstandardise</a:t>
                </a:r>
                <a:r>
                  <a:rPr lang="en-AU" dirty="0" smtClean="0"/>
                  <a:t> regression beta for sex on </a:t>
                </a:r>
                <a:r>
                  <a:rPr lang="en-AU" dirty="0" err="1" smtClean="0"/>
                  <a:t>bmi</a:t>
                </a:r>
                <a:endParaRPr lang="en-AU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AU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AU" b="0" i="1" smtClean="0"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AU" b="0" i="1" smtClean="0">
                                  <a:latin typeface="Cambria Math"/>
                                </a:rPr>
                                <m:t>𝑠𝑒𝑥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AU" dirty="0"/>
              </a:p>
              <a:p>
                <a:pPr marL="857250" lvl="2" indent="0">
                  <a:buNone/>
                </a:pPr>
                <a:r>
                  <a:rPr lang="en-AU" dirty="0"/>
                  <a:t>This </a:t>
                </a:r>
                <a:r>
                  <a:rPr lang="en-AU" dirty="0" smtClean="0"/>
                  <a:t>element will be estimated and has a start value of .01</a:t>
                </a:r>
                <a:endParaRPr lang="en-AU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AU" b="0" i="1" smtClean="0">
                              <a:latin typeface="Cambria Math"/>
                            </a:rPr>
                            <m:t>.01</m:t>
                          </m:r>
                        </m:e>
                      </m:d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257800"/>
              </a:xfrm>
              <a:blipFill rotWithShape="1">
                <a:blip r:embed="rId2"/>
                <a:stretch>
                  <a:fillRect t="-1044" r="-140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119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Setting this up in </a:t>
            </a:r>
            <a:r>
              <a:rPr lang="en-AU" dirty="0" err="1" smtClean="0"/>
              <a:t>openMx</a:t>
            </a:r>
            <a:r>
              <a:rPr lang="en-AU" dirty="0" smtClean="0"/>
              <a:t>…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257800"/>
              </a:xfrm>
            </p:spPr>
            <p:txBody>
              <a:bodyPr>
                <a:normAutofit lnSpcReduction="10000"/>
              </a:bodyPr>
              <a:lstStyle/>
              <a:p>
                <a:pPr marL="457200" lvl="1" indent="0">
                  <a:buNone/>
                </a:pPr>
                <a:r>
                  <a:rPr lang="en-AU" dirty="0" smtClean="0"/>
                  <a:t>meanSex   </a:t>
                </a:r>
                <a:r>
                  <a:rPr lang="en-AU" dirty="0"/>
                  <a:t>&lt;- </a:t>
                </a:r>
                <a:r>
                  <a:rPr lang="en-AU" dirty="0" err="1"/>
                  <a:t>mxAlgebra</a:t>
                </a:r>
                <a:r>
                  <a:rPr lang="en-AU" dirty="0"/>
                  <a:t>(  </a:t>
                </a:r>
                <a:r>
                  <a:rPr lang="en-AU" dirty="0" err="1"/>
                  <a:t>bSex</a:t>
                </a:r>
                <a:r>
                  <a:rPr lang="en-AU" dirty="0"/>
                  <a:t>%*%Sex, name="</a:t>
                </a:r>
                <a:r>
                  <a:rPr lang="en-AU" dirty="0" err="1"/>
                  <a:t>SexR</a:t>
                </a:r>
                <a:r>
                  <a:rPr lang="en-AU" dirty="0"/>
                  <a:t>")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A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AU" i="1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AU" i="1">
                                <a:latin typeface="Cambria Math"/>
                              </a:rPr>
                              <m:t>𝑠𝑒𝑥</m:t>
                            </m:r>
                          </m:sub>
                        </m:sSub>
                      </m:e>
                    </m:d>
                  </m:oMath>
                </a14:m>
                <a:r>
                  <a:rPr lang="en-AU" dirty="0" smtClean="0"/>
                  <a:t>*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AU" i="1">
                                  <a:latin typeface="Cambria Math"/>
                                </a:rPr>
                                <m:t>𝑠𝑒𝑥</m:t>
                              </m:r>
                              <m:r>
                                <a:rPr lang="en-AU" i="1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i="1">
                                  <a:latin typeface="Cambria Math"/>
                                </a:rPr>
                                <m:t>𝑠𝑒𝑥</m:t>
                              </m:r>
                              <m:r>
                                <a:rPr lang="en-AU" i="1"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dirty="0" smtClean="0"/>
                  <a:t> 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AU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AU" i="1">
                                      <a:latin typeface="Cambria Math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AU" i="1">
                                      <a:latin typeface="Cambria Math"/>
                                    </a:rPr>
                                    <m:t>𝑠𝑒𝑥</m:t>
                                  </m:r>
                                </m:sub>
                              </m:sSub>
                              <m:r>
                                <a:rPr lang="en-AU" b="0" i="1" smtClean="0">
                                  <a:latin typeface="Cambria Math"/>
                                </a:rPr>
                                <m:t>.</m:t>
                              </m:r>
                              <m:r>
                                <a:rPr lang="en-AU" i="1">
                                  <a:latin typeface="Cambria Math"/>
                                </a:rPr>
                                <m:t>𝑠𝑒𝑥</m:t>
                              </m:r>
                              <m:r>
                                <a:rPr lang="en-AU" i="1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AU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AU" i="1">
                                      <a:latin typeface="Cambria Math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AU" i="1">
                                      <a:latin typeface="Cambria Math"/>
                                    </a:rPr>
                                    <m:t>𝑠𝑒𝑥</m:t>
                                  </m:r>
                                </m:sub>
                              </m:sSub>
                              <m:r>
                                <a:rPr lang="en-AU" b="0" i="1" smtClean="0">
                                  <a:latin typeface="Cambria Math"/>
                                </a:rPr>
                                <m:t>.</m:t>
                              </m:r>
                              <m:r>
                                <a:rPr lang="en-AU" i="1">
                                  <a:latin typeface="Cambria Math"/>
                                </a:rPr>
                                <m:t>𝑠𝑒𝑥</m:t>
                              </m:r>
                              <m:r>
                                <a:rPr lang="en-AU" i="1"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dirty="0" smtClean="0"/>
                  <a:t> </a:t>
                </a:r>
                <a:endParaRPr lang="en-AU" dirty="0"/>
              </a:p>
              <a:p>
                <a:pPr marL="457200" lvl="1" indent="0">
                  <a:buNone/>
                </a:pPr>
                <a:endParaRPr lang="en-AU" dirty="0" smtClean="0"/>
              </a:p>
              <a:p>
                <a:pPr marL="457200" lvl="1" indent="0">
                  <a:buNone/>
                </a:pPr>
                <a:r>
                  <a:rPr lang="en-AU" dirty="0" err="1" smtClean="0"/>
                  <a:t>expMean</a:t>
                </a:r>
                <a:r>
                  <a:rPr lang="en-AU" dirty="0" smtClean="0"/>
                  <a:t>    </a:t>
                </a:r>
                <a:r>
                  <a:rPr lang="en-AU" dirty="0"/>
                  <a:t>&lt;- </a:t>
                </a:r>
                <a:r>
                  <a:rPr lang="en-AU" dirty="0" err="1"/>
                  <a:t>mxAlgebra</a:t>
                </a:r>
                <a:r>
                  <a:rPr lang="en-AU" dirty="0"/>
                  <a:t>( Mean + </a:t>
                </a:r>
                <a:r>
                  <a:rPr lang="en-AU" dirty="0" err="1"/>
                  <a:t>SexR</a:t>
                </a:r>
                <a:r>
                  <a:rPr lang="en-AU" dirty="0"/>
                  <a:t> + </a:t>
                </a:r>
                <a:r>
                  <a:rPr lang="en-AU" dirty="0" err="1"/>
                  <a:t>AgeR</a:t>
                </a:r>
                <a:r>
                  <a:rPr lang="en-AU" dirty="0"/>
                  <a:t>, name="</a:t>
                </a:r>
                <a:r>
                  <a:rPr lang="en-AU" dirty="0" err="1"/>
                  <a:t>expMean</a:t>
                </a:r>
                <a:r>
                  <a:rPr lang="en-AU" dirty="0"/>
                  <a:t>")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i="1">
                                    <a:latin typeface="Cambria Math"/>
                                  </a:rPr>
                                  <m:t>𝑚</m:t>
                                </m:r>
                                <m:r>
                                  <a:rPr lang="en-AU" i="1">
                                    <a:latin typeface="Cambria Math"/>
                                  </a:rPr>
                                  <m:t>𝑒𝑎𝑛</m:t>
                                </m:r>
                              </m:e>
                              <m:e>
                                <m:r>
                                  <a:rPr lang="en-AU" i="1">
                                    <a:latin typeface="Cambria Math"/>
                                  </a:rPr>
                                  <m:t>𝑚𝑒𝑎𝑛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AU" b="0" i="0" smtClean="0">
                          <a:latin typeface="Cambria Math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AU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AU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AU" i="1">
                                        <a:latin typeface="Cambria Math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AU" i="1">
                                        <a:latin typeface="Cambria Math"/>
                                      </a:rPr>
                                      <m:t>𝑠𝑒𝑥</m:t>
                                    </m:r>
                                  </m:sub>
                                </m:sSub>
                                <m:r>
                                  <a:rPr lang="en-AU" i="1">
                                    <a:latin typeface="Cambria Math"/>
                                  </a:rPr>
                                  <m:t>.</m:t>
                                </m:r>
                                <m:r>
                                  <a:rPr lang="en-AU" i="1">
                                    <a:latin typeface="Cambria Math"/>
                                  </a:rPr>
                                  <m:t>𝑠𝑒𝑥</m:t>
                                </m:r>
                                <m:r>
                                  <a:rPr lang="en-AU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AU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AU" i="1">
                                        <a:latin typeface="Cambria Math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AU" i="1">
                                        <a:latin typeface="Cambria Math"/>
                                      </a:rPr>
                                      <m:t>𝑠𝑒𝑥</m:t>
                                    </m:r>
                                  </m:sub>
                                </m:sSub>
                                <m:r>
                                  <a:rPr lang="en-AU" i="1">
                                    <a:latin typeface="Cambria Math"/>
                                  </a:rPr>
                                  <m:t>.</m:t>
                                </m:r>
                                <m:r>
                                  <a:rPr lang="en-AU" i="1">
                                    <a:latin typeface="Cambria Math"/>
                                  </a:rPr>
                                  <m:t>𝑠𝑒𝑥</m:t>
                                </m:r>
                                <m:r>
                                  <a:rPr lang="en-AU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dirty="0" smtClean="0"/>
              </a:p>
              <a:p>
                <a:pPr marL="457200" lvl="1" indent="0">
                  <a:buNone/>
                </a:pPr>
                <a:r>
                  <a:rPr lang="en-AU" dirty="0" smtClean="0"/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AU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AU" i="1">
                                      <a:latin typeface="Cambria Math"/>
                                    </a:rPr>
                                    <m:t>𝑚</m:t>
                                  </m:r>
                                  <m:r>
                                    <a:rPr lang="en-AU" i="1">
                                      <a:latin typeface="Cambria Math"/>
                                    </a:rPr>
                                    <m:t>𝑒𝑎𝑛</m:t>
                                  </m:r>
                                  <m:r>
                                    <a:rPr lang="en-AU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AU" i="1">
                                      <a:latin typeface="Cambria Math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AU" i="1">
                                      <a:latin typeface="Cambria Math"/>
                                    </a:rPr>
                                    <m:t>𝑠𝑒𝑥</m:t>
                                  </m:r>
                                </m:sub>
                              </m:sSub>
                              <m:r>
                                <a:rPr lang="en-AU" i="1">
                                  <a:latin typeface="Cambria Math"/>
                                </a:rPr>
                                <m:t>.</m:t>
                              </m:r>
                              <m:r>
                                <a:rPr lang="en-AU" i="1">
                                  <a:latin typeface="Cambria Math"/>
                                </a:rPr>
                                <m:t>𝑠𝑒𝑥</m:t>
                              </m:r>
                              <m:r>
                                <a:rPr lang="en-AU" i="1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AU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AU" i="1">
                                      <a:latin typeface="Cambria Math"/>
                                    </a:rPr>
                                    <m:t>𝑚</m:t>
                                  </m:r>
                                  <m:r>
                                    <a:rPr lang="en-AU" i="1">
                                      <a:latin typeface="Cambria Math"/>
                                    </a:rPr>
                                    <m:t>𝑒𝑎𝑛</m:t>
                                  </m:r>
                                  <m:r>
                                    <a:rPr lang="en-AU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AU" i="1">
                                      <a:latin typeface="Cambria Math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AU" i="1">
                                      <a:latin typeface="Cambria Math"/>
                                    </a:rPr>
                                    <m:t>𝑠𝑒𝑥</m:t>
                                  </m:r>
                                </m:sub>
                              </m:sSub>
                              <m:r>
                                <a:rPr lang="en-AU" i="1">
                                  <a:latin typeface="Cambria Math"/>
                                </a:rPr>
                                <m:t>.</m:t>
                              </m:r>
                              <m:r>
                                <a:rPr lang="en-AU" i="1">
                                  <a:latin typeface="Cambria Math"/>
                                </a:rPr>
                                <m:t>𝑠𝑒𝑥</m:t>
                              </m:r>
                              <m:r>
                                <a:rPr lang="en-AU" i="1"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 smtClean="0"/>
              </a:p>
              <a:p>
                <a:pPr marL="457200" lvl="1" indent="0">
                  <a:buNone/>
                </a:pPr>
                <a:r>
                  <a:rPr lang="en-AU" dirty="0" err="1" smtClean="0"/>
                  <a:t>Eg</a:t>
                </a:r>
                <a:r>
                  <a:rPr lang="en-AU" dirty="0" smtClean="0"/>
                  <a:t>:</a:t>
                </a:r>
                <a:endParaRPr lang="en-AU" dirty="0"/>
              </a:p>
              <a:p>
                <a:pPr marL="457200" lvl="1" indent="0">
                  <a:buNone/>
                </a:pPr>
                <a:r>
                  <a:rPr lang="en-AU" dirty="0" smtClean="0"/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AU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AU" b="0" i="1" smtClean="0">
                                      <a:latin typeface="Cambria Math"/>
                                    </a:rPr>
                                    <m:t>20</m:t>
                                  </m:r>
                                  <m:r>
                                    <a:rPr lang="en-AU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AU" b="0" i="1" smtClean="0">
                                      <a:latin typeface="Cambria Math"/>
                                    </a:rPr>
                                    <m:t>(.5∗0)</m:t>
                                  </m:r>
                                </m:e>
                                <m:sub/>
                              </m:sSub>
                            </m:e>
                            <m:e>
                              <m:r>
                                <a:rPr lang="en-AU" i="1">
                                  <a:latin typeface="Cambria Math"/>
                                </a:rPr>
                                <m:t>20</m:t>
                              </m:r>
                              <m:r>
                                <a:rPr lang="en-AU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AU" i="1">
                                  <a:latin typeface="Cambria Math"/>
                                </a:rPr>
                                <m:t>(.5∗</m:t>
                              </m:r>
                              <m:r>
                                <a:rPr lang="en-AU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AU" i="1">
                                  <a:latin typeface="Cambria Math"/>
                                </a:rPr>
                                <m:t>)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 smtClean="0"/>
              </a:p>
              <a:p>
                <a:pPr marL="457200" lvl="1" indent="0">
                  <a:buNone/>
                </a:pPr>
                <a:r>
                  <a:rPr lang="en-AU" dirty="0" smtClean="0"/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AU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AU" i="1">
                                      <a:latin typeface="Cambria Math"/>
                                    </a:rPr>
                                    <m:t>20</m:t>
                                  </m:r>
                                </m:e>
                                <m:sub/>
                              </m:sSub>
                            </m:e>
                            <m:e>
                              <m:r>
                                <a:rPr lang="en-AU" i="1">
                                  <a:latin typeface="Cambria Math"/>
                                </a:rPr>
                                <m:t>20</m:t>
                              </m:r>
                              <m:r>
                                <a:rPr lang="en-AU" b="0" i="1" smtClean="0">
                                  <a:latin typeface="Cambria Math"/>
                                </a:rPr>
                                <m:t>.5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257800"/>
              </a:xfrm>
              <a:blipFill rotWithShape="1">
                <a:blip r:embed="rId2"/>
                <a:stretch>
                  <a:fillRect t="-185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119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Lets giv</a:t>
            </a:r>
            <a:r>
              <a:rPr lang="en-AU" dirty="0" smtClean="0"/>
              <a:t>e it a go…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AutoNum type="arabicPeriod"/>
            </a:pPr>
            <a:r>
              <a:rPr lang="en-AU" dirty="0" err="1" smtClean="0"/>
              <a:t>twinACE.R</a:t>
            </a:r>
            <a:endParaRPr lang="en-AU" dirty="0" smtClean="0"/>
          </a:p>
          <a:p>
            <a:pPr marL="971550" lvl="1" indent="-514350">
              <a:buAutoNum type="arabicPeriod"/>
            </a:pPr>
            <a:r>
              <a:rPr lang="en-AU" dirty="0" err="1" smtClean="0"/>
              <a:t>twinACECovSex.R</a:t>
            </a:r>
            <a:endParaRPr lang="en-AU" dirty="0" smtClean="0"/>
          </a:p>
          <a:p>
            <a:pPr marL="457200" lvl="1" indent="0">
              <a:buNone/>
            </a:pPr>
            <a:r>
              <a:rPr lang="en-AU" dirty="0" smtClean="0"/>
              <a:t>Does it make a difference to the fit?</a:t>
            </a:r>
          </a:p>
          <a:p>
            <a:pPr marL="457200" lvl="1" indent="0">
              <a:buNone/>
            </a:pPr>
            <a:endParaRPr lang="en-AU" dirty="0"/>
          </a:p>
          <a:p>
            <a:pPr marL="457200" lvl="1" indent="0">
              <a:buNone/>
            </a:pPr>
            <a:r>
              <a:rPr lang="en-AU" dirty="0"/>
              <a:t>3. </a:t>
            </a:r>
            <a:r>
              <a:rPr lang="en-AU" dirty="0" err="1" smtClean="0"/>
              <a:t>twinACECovSexAge.R</a:t>
            </a:r>
            <a:endParaRPr lang="en-AU" dirty="0" smtClean="0"/>
          </a:p>
          <a:p>
            <a:pPr marL="457200" lvl="1" indent="0">
              <a:buNone/>
            </a:pPr>
            <a:r>
              <a:rPr lang="en-AU" dirty="0" smtClean="0"/>
              <a:t>Lets build a </a:t>
            </a:r>
            <a:r>
              <a:rPr lang="en-AU" smtClean="0"/>
              <a:t>script together?</a:t>
            </a:r>
            <a:endParaRPr lang="en-AU" dirty="0"/>
          </a:p>
          <a:p>
            <a:pPr marL="457200" lvl="1" indent="0">
              <a:buNone/>
            </a:pPr>
            <a:endParaRPr lang="en-AU" dirty="0"/>
          </a:p>
          <a:p>
            <a:pPr marL="971550" lvl="1" indent="-514350">
              <a:buAutoNum type="arabicPeriod"/>
            </a:pPr>
            <a:endParaRPr lang="en-AU" dirty="0" smtClean="0"/>
          </a:p>
          <a:p>
            <a:pPr marL="971550" lvl="1" indent="-514350">
              <a:buAutoNum type="arabicPeriod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75948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80276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8027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Before I forget…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hlinkClick r:id="rId2"/>
              </a:rPr>
              <a:t>http://www.statmethods.net</a:t>
            </a:r>
            <a:r>
              <a:rPr lang="en-AU" dirty="0" smtClean="0">
                <a:hlinkClick r:id="rId2"/>
              </a:rPr>
              <a:t>/</a:t>
            </a:r>
            <a:r>
              <a:rPr lang="en-AU" dirty="0" smtClean="0"/>
              <a:t>		</a:t>
            </a:r>
            <a:endParaRPr lang="en-A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425" y="533400"/>
            <a:ext cx="2162175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362200"/>
            <a:ext cx="7924800" cy="24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5948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The approach up till now…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Account for sex by using different means matrices for males and females</a:t>
            </a:r>
          </a:p>
          <a:p>
            <a:r>
              <a:rPr lang="en-AU" dirty="0" smtClean="0"/>
              <a:t>Ignore other covariates</a:t>
            </a:r>
          </a:p>
          <a:p>
            <a:r>
              <a:rPr lang="en-AU" dirty="0" smtClean="0"/>
              <a:t>This is a very bad idea…</a:t>
            </a:r>
          </a:p>
          <a:p>
            <a:pPr lvl="1"/>
            <a:r>
              <a:rPr lang="en-AU" dirty="0" smtClean="0"/>
              <a:t>Be guided by the literature Age, Sex, Age</a:t>
            </a:r>
            <a:r>
              <a:rPr lang="en-AU" baseline="30000" dirty="0" smtClean="0"/>
              <a:t>2</a:t>
            </a:r>
            <a:r>
              <a:rPr lang="en-AU" dirty="0" smtClean="0"/>
              <a:t>, SES, </a:t>
            </a:r>
            <a:r>
              <a:rPr lang="en-AU" dirty="0" err="1" smtClean="0"/>
              <a:t>birthweight</a:t>
            </a:r>
            <a:r>
              <a:rPr lang="en-AU" dirty="0" smtClean="0"/>
              <a:t>…</a:t>
            </a:r>
          </a:p>
          <a:p>
            <a:pPr marL="457200" lvl="1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34762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AU" dirty="0" smtClean="0"/>
              <a:t>Can you include a covariate that is in itself influenced by genes?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/>
          </a:bodyPr>
          <a:lstStyle/>
          <a:p>
            <a:r>
              <a:rPr lang="en-AU" dirty="0" err="1" smtClean="0"/>
              <a:t>Eg</a:t>
            </a:r>
            <a:r>
              <a:rPr lang="en-AU" dirty="0" smtClean="0"/>
              <a:t> correcting for total brain size when estimating the heritability of specific brain regions</a:t>
            </a:r>
          </a:p>
          <a:p>
            <a:endParaRPr lang="en-AU" dirty="0"/>
          </a:p>
          <a:p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Depends on your research question</a:t>
            </a:r>
          </a:p>
          <a:p>
            <a:pPr lvl="1"/>
            <a:r>
              <a:rPr lang="en-AU" dirty="0" smtClean="0"/>
              <a:t>Is it a moderator or a confounder</a:t>
            </a:r>
            <a:endParaRPr lang="en-A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99" y="2819400"/>
            <a:ext cx="5348541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122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AU" dirty="0" smtClean="0"/>
              <a:t>Accounting or correcting for a covariate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Most common method</a:t>
            </a:r>
          </a:p>
          <a:p>
            <a:pPr lvl="1"/>
            <a:r>
              <a:rPr lang="en-AU" dirty="0" smtClean="0"/>
              <a:t>Add a correction in the form of a linear regression to the mean</a:t>
            </a:r>
          </a:p>
          <a:p>
            <a:pPr lvl="1"/>
            <a:r>
              <a:rPr lang="en-AU" dirty="0" smtClean="0"/>
              <a:t>If the covariate is binary code it as 0 </a:t>
            </a:r>
            <a:r>
              <a:rPr lang="en-AU" dirty="0" err="1" smtClean="0"/>
              <a:t>vs</a:t>
            </a:r>
            <a:r>
              <a:rPr lang="en-AU" dirty="0" smtClean="0"/>
              <a:t> 1 </a:t>
            </a:r>
          </a:p>
          <a:p>
            <a:pPr lvl="2"/>
            <a:endParaRPr lang="en-AU" dirty="0" smtClean="0"/>
          </a:p>
          <a:p>
            <a:pPr lvl="2"/>
            <a:endParaRPr lang="en-AU" dirty="0"/>
          </a:p>
          <a:p>
            <a:r>
              <a:rPr lang="en-AU" dirty="0" err="1" smtClean="0"/>
              <a:t>expMean</a:t>
            </a:r>
            <a:r>
              <a:rPr lang="en-AU" dirty="0" smtClean="0"/>
              <a:t> = </a:t>
            </a:r>
            <a:r>
              <a:rPr lang="en-AU" dirty="0" smtClean="0"/>
              <a:t>intercept  </a:t>
            </a:r>
            <a:r>
              <a:rPr lang="en-AU" dirty="0" smtClean="0"/>
              <a:t>+ </a:t>
            </a:r>
            <a:r>
              <a:rPr lang="el-GR" dirty="0" smtClean="0"/>
              <a:t>β</a:t>
            </a:r>
            <a:r>
              <a:rPr lang="en-AU" dirty="0" smtClean="0"/>
              <a:t>*covariate</a:t>
            </a:r>
            <a:endParaRPr lang="en-AU" dirty="0"/>
          </a:p>
        </p:txBody>
      </p:sp>
      <p:sp>
        <p:nvSpPr>
          <p:cNvPr id="2" name="Rounded Rectangle 1"/>
          <p:cNvSpPr/>
          <p:nvPr/>
        </p:nvSpPr>
        <p:spPr>
          <a:xfrm>
            <a:off x="838200" y="5372100"/>
            <a:ext cx="3200400" cy="6477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chemeClr val="tx1"/>
                </a:solidFill>
              </a:rPr>
              <a:t>Mean for the group coded 0 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334000" y="5334000"/>
            <a:ext cx="3200400" cy="8382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err="1" smtClean="0">
                <a:solidFill>
                  <a:schemeClr val="tx1"/>
                </a:solidFill>
              </a:rPr>
              <a:t>Unstandarised</a:t>
            </a:r>
            <a:r>
              <a:rPr lang="en-AU" dirty="0" smtClean="0">
                <a:solidFill>
                  <a:schemeClr val="tx1"/>
                </a:solidFill>
              </a:rPr>
              <a:t> regression B/ the </a:t>
            </a:r>
            <a:r>
              <a:rPr lang="en-AU" dirty="0" err="1" smtClean="0">
                <a:solidFill>
                  <a:schemeClr val="tx1"/>
                </a:solidFill>
              </a:rPr>
              <a:t>devition</a:t>
            </a:r>
            <a:r>
              <a:rPr lang="en-AU" dirty="0" smtClean="0">
                <a:solidFill>
                  <a:schemeClr val="tx1"/>
                </a:solidFill>
              </a:rPr>
              <a:t> of group 1 from group 0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724400" y="3810000"/>
            <a:ext cx="3200400" cy="5334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chemeClr val="tx1"/>
                </a:solidFill>
              </a:rPr>
              <a:t>Coded 0/1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7" idx="2"/>
          </p:cNvCxnSpPr>
          <p:nvPr/>
        </p:nvCxnSpPr>
        <p:spPr>
          <a:xfrm flipH="1">
            <a:off x="5410200" y="4343400"/>
            <a:ext cx="914400" cy="30480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3" idx="0"/>
          </p:cNvCxnSpPr>
          <p:nvPr/>
        </p:nvCxnSpPr>
        <p:spPr>
          <a:xfrm flipH="1" flipV="1">
            <a:off x="4957916" y="5029200"/>
            <a:ext cx="1976284" cy="30480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2" idx="0"/>
          </p:cNvCxnSpPr>
          <p:nvPr/>
        </p:nvCxnSpPr>
        <p:spPr>
          <a:xfrm flipV="1">
            <a:off x="2438400" y="5029200"/>
            <a:ext cx="914400" cy="34290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94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457200" lvl="1" indent="0">
              <a:buNone/>
            </a:pPr>
            <a:r>
              <a:rPr lang="en-AU" dirty="0" err="1"/>
              <a:t>expMean</a:t>
            </a:r>
            <a:r>
              <a:rPr lang="en-AU" dirty="0"/>
              <a:t> = intercept  + </a:t>
            </a:r>
            <a:r>
              <a:rPr lang="el-GR" dirty="0"/>
              <a:t>β</a:t>
            </a:r>
            <a:r>
              <a:rPr lang="en-AU" dirty="0"/>
              <a:t>*covariate</a:t>
            </a:r>
          </a:p>
          <a:p>
            <a:pPr marL="457200" lvl="1" indent="0">
              <a:buNone/>
            </a:pPr>
            <a:endParaRPr lang="en-AU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0"/>
            <a:ext cx="799647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ounded Rectangle 7"/>
          <p:cNvSpPr/>
          <p:nvPr/>
        </p:nvSpPr>
        <p:spPr>
          <a:xfrm>
            <a:off x="1071716" y="2095500"/>
            <a:ext cx="3200400" cy="6477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chemeClr val="tx1"/>
                </a:solidFill>
              </a:rPr>
              <a:t>Mean for the group coded 0 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105400" y="2057400"/>
            <a:ext cx="3200400" cy="8382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err="1" smtClean="0">
                <a:solidFill>
                  <a:schemeClr val="tx1"/>
                </a:solidFill>
              </a:rPr>
              <a:t>Unstandarised</a:t>
            </a:r>
            <a:r>
              <a:rPr lang="en-AU" dirty="0" smtClean="0">
                <a:solidFill>
                  <a:schemeClr val="tx1"/>
                </a:solidFill>
              </a:rPr>
              <a:t> regression B/ the </a:t>
            </a:r>
            <a:r>
              <a:rPr lang="en-AU" dirty="0" err="1" smtClean="0">
                <a:solidFill>
                  <a:schemeClr val="tx1"/>
                </a:solidFill>
              </a:rPr>
              <a:t>devition</a:t>
            </a:r>
            <a:r>
              <a:rPr lang="en-AU" dirty="0" smtClean="0">
                <a:solidFill>
                  <a:schemeClr val="tx1"/>
                </a:solidFill>
              </a:rPr>
              <a:t> of group 1 from group 0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957916" y="533400"/>
            <a:ext cx="3200400" cy="5334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chemeClr val="tx1"/>
                </a:solidFill>
              </a:rPr>
              <a:t>Coded 0/1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10" idx="2"/>
          </p:cNvCxnSpPr>
          <p:nvPr/>
        </p:nvCxnSpPr>
        <p:spPr>
          <a:xfrm flipH="1">
            <a:off x="5643716" y="1066800"/>
            <a:ext cx="914400" cy="30480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9" idx="0"/>
          </p:cNvCxnSpPr>
          <p:nvPr/>
        </p:nvCxnSpPr>
        <p:spPr>
          <a:xfrm flipH="1" flipV="1">
            <a:off x="4729316" y="1752600"/>
            <a:ext cx="1976284" cy="30480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0"/>
          </p:cNvCxnSpPr>
          <p:nvPr/>
        </p:nvCxnSpPr>
        <p:spPr>
          <a:xfrm flipV="1">
            <a:off x="2671916" y="1752600"/>
            <a:ext cx="914400" cy="34290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94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Setting this up in </a:t>
            </a:r>
            <a:r>
              <a:rPr lang="en-AU" dirty="0" err="1" smtClean="0"/>
              <a:t>openMx</a:t>
            </a:r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 marL="457200" lvl="1" indent="0">
              <a:buNone/>
            </a:pPr>
            <a:r>
              <a:rPr lang="en-AU" dirty="0" smtClean="0"/>
              <a:t>intercept     </a:t>
            </a:r>
            <a:r>
              <a:rPr lang="en-AU" dirty="0"/>
              <a:t>&lt;- </a:t>
            </a:r>
            <a:r>
              <a:rPr lang="en-AU" dirty="0" err="1"/>
              <a:t>mxMatrix</a:t>
            </a:r>
            <a:r>
              <a:rPr lang="en-AU" dirty="0"/>
              <a:t>( type="Full", </a:t>
            </a:r>
            <a:r>
              <a:rPr lang="en-AU" dirty="0" err="1"/>
              <a:t>nrow</a:t>
            </a:r>
            <a:r>
              <a:rPr lang="en-AU" dirty="0"/>
              <a:t>=1, </a:t>
            </a:r>
            <a:r>
              <a:rPr lang="en-AU" dirty="0" err="1"/>
              <a:t>ncol</a:t>
            </a:r>
            <a:r>
              <a:rPr lang="en-AU" dirty="0"/>
              <a:t>=</a:t>
            </a:r>
            <a:r>
              <a:rPr lang="en-AU" dirty="0" err="1"/>
              <a:t>ntv</a:t>
            </a:r>
            <a:r>
              <a:rPr lang="en-AU" dirty="0"/>
              <a:t>, free=TRUE, </a:t>
            </a:r>
          </a:p>
          <a:p>
            <a:pPr marL="457200" lvl="1" indent="0">
              <a:buNone/>
            </a:pPr>
            <a:r>
              <a:rPr lang="en-AU" dirty="0"/>
              <a:t>	values= 20, label="mean", name="Mean" )</a:t>
            </a:r>
          </a:p>
          <a:p>
            <a:pPr marL="457200" lvl="1" indent="0">
              <a:buNone/>
            </a:pPr>
            <a:endParaRPr lang="en-AU" dirty="0" smtClean="0"/>
          </a:p>
          <a:p>
            <a:pPr marL="457200" lvl="1" indent="0">
              <a:buNone/>
            </a:pPr>
            <a:r>
              <a:rPr lang="en-AU" dirty="0" smtClean="0"/>
              <a:t># </a:t>
            </a:r>
            <a:r>
              <a:rPr lang="en-AU" dirty="0"/>
              <a:t>Matrix for moderating/interacting variable</a:t>
            </a:r>
          </a:p>
          <a:p>
            <a:pPr marL="457200" lvl="1" indent="0">
              <a:buNone/>
            </a:pPr>
            <a:r>
              <a:rPr lang="en-AU" dirty="0" err="1"/>
              <a:t>defSex</a:t>
            </a:r>
            <a:r>
              <a:rPr lang="en-AU" dirty="0"/>
              <a:t>    &lt;- </a:t>
            </a:r>
            <a:r>
              <a:rPr lang="en-AU" dirty="0" err="1"/>
              <a:t>mxMatrix</a:t>
            </a:r>
            <a:r>
              <a:rPr lang="en-AU" dirty="0"/>
              <a:t>( type="Full", </a:t>
            </a:r>
            <a:r>
              <a:rPr lang="en-AU" dirty="0" err="1"/>
              <a:t>nrow</a:t>
            </a:r>
            <a:r>
              <a:rPr lang="en-AU" dirty="0"/>
              <a:t>=1, </a:t>
            </a:r>
            <a:r>
              <a:rPr lang="en-AU" dirty="0" err="1"/>
              <a:t>ncol</a:t>
            </a:r>
            <a:r>
              <a:rPr lang="en-AU" dirty="0"/>
              <a:t>=2, free=FALSE,</a:t>
            </a:r>
          </a:p>
          <a:p>
            <a:pPr marL="457200" lvl="1" indent="0">
              <a:buNone/>
            </a:pPr>
            <a:r>
              <a:rPr lang="en-AU" dirty="0"/>
              <a:t>	 labels=c("data.sex1","data.sex2"), name="Sex")</a:t>
            </a:r>
          </a:p>
          <a:p>
            <a:pPr marL="457200" lvl="1" indent="0">
              <a:buNone/>
            </a:pPr>
            <a:endParaRPr lang="en-AU" dirty="0"/>
          </a:p>
          <a:p>
            <a:pPr marL="457200" lvl="1" indent="0">
              <a:buNone/>
            </a:pPr>
            <a:r>
              <a:rPr lang="en-AU" dirty="0"/>
              <a:t># Matrices declared to store linear Coefficients for covariate</a:t>
            </a:r>
          </a:p>
          <a:p>
            <a:pPr marL="457200" lvl="1" indent="0">
              <a:buNone/>
            </a:pPr>
            <a:r>
              <a:rPr lang="en-AU" dirty="0" err="1"/>
              <a:t>B_Sex</a:t>
            </a:r>
            <a:r>
              <a:rPr lang="en-AU" dirty="0"/>
              <a:t>     &lt;- </a:t>
            </a:r>
            <a:r>
              <a:rPr lang="en-AU" dirty="0" err="1"/>
              <a:t>mxMatrix</a:t>
            </a:r>
            <a:r>
              <a:rPr lang="en-AU" dirty="0"/>
              <a:t>( type="Full", </a:t>
            </a:r>
            <a:r>
              <a:rPr lang="en-AU" dirty="0" err="1"/>
              <a:t>nrow</a:t>
            </a:r>
            <a:r>
              <a:rPr lang="en-AU" dirty="0"/>
              <a:t>=1, </a:t>
            </a:r>
            <a:r>
              <a:rPr lang="en-AU" dirty="0" err="1"/>
              <a:t>ncol</a:t>
            </a:r>
            <a:r>
              <a:rPr lang="en-AU" dirty="0"/>
              <a:t>=1, free=TRUE, </a:t>
            </a:r>
          </a:p>
          <a:p>
            <a:pPr marL="457200" lvl="1" indent="0">
              <a:buNone/>
            </a:pPr>
            <a:r>
              <a:rPr lang="en-AU" dirty="0"/>
              <a:t>	values= .01, label="</a:t>
            </a:r>
            <a:r>
              <a:rPr lang="en-AU" dirty="0" err="1"/>
              <a:t>betaSex</a:t>
            </a:r>
            <a:r>
              <a:rPr lang="en-AU" dirty="0"/>
              <a:t>", name="</a:t>
            </a:r>
            <a:r>
              <a:rPr lang="en-AU" dirty="0" err="1"/>
              <a:t>bSex</a:t>
            </a:r>
            <a:r>
              <a:rPr lang="en-AU" dirty="0"/>
              <a:t>" )</a:t>
            </a:r>
          </a:p>
          <a:p>
            <a:pPr marL="457200" lvl="1" indent="0">
              <a:buNone/>
            </a:pPr>
            <a:endParaRPr lang="en-AU" dirty="0"/>
          </a:p>
          <a:p>
            <a:pPr marL="457200" lvl="1" indent="0">
              <a:buNone/>
            </a:pPr>
            <a:r>
              <a:rPr lang="en-AU" dirty="0" err="1"/>
              <a:t>meanSex</a:t>
            </a:r>
            <a:r>
              <a:rPr lang="en-AU" dirty="0"/>
              <a:t>   &lt;- </a:t>
            </a:r>
            <a:r>
              <a:rPr lang="en-AU" dirty="0" err="1"/>
              <a:t>mxAlgebra</a:t>
            </a:r>
            <a:r>
              <a:rPr lang="en-AU" dirty="0"/>
              <a:t>(  </a:t>
            </a:r>
            <a:r>
              <a:rPr lang="en-AU" dirty="0" err="1"/>
              <a:t>bSex</a:t>
            </a:r>
            <a:r>
              <a:rPr lang="en-AU" dirty="0"/>
              <a:t>%*%Sex, name="</a:t>
            </a:r>
            <a:r>
              <a:rPr lang="en-AU" dirty="0" err="1"/>
              <a:t>SexR</a:t>
            </a:r>
            <a:r>
              <a:rPr lang="en-AU" dirty="0"/>
              <a:t>")</a:t>
            </a:r>
          </a:p>
          <a:p>
            <a:pPr marL="457200" lvl="1" indent="0">
              <a:buNone/>
            </a:pPr>
            <a:endParaRPr lang="en-AU" dirty="0" smtClean="0"/>
          </a:p>
          <a:p>
            <a:pPr marL="457200" lvl="1" indent="0">
              <a:buNone/>
            </a:pPr>
            <a:r>
              <a:rPr lang="en-AU" dirty="0" err="1" smtClean="0"/>
              <a:t>expMean</a:t>
            </a:r>
            <a:r>
              <a:rPr lang="en-AU" dirty="0" smtClean="0"/>
              <a:t>    </a:t>
            </a:r>
            <a:r>
              <a:rPr lang="en-AU" dirty="0"/>
              <a:t>&lt;- </a:t>
            </a:r>
            <a:r>
              <a:rPr lang="en-AU" dirty="0" err="1"/>
              <a:t>mxAlgebra</a:t>
            </a:r>
            <a:r>
              <a:rPr lang="en-AU" dirty="0"/>
              <a:t>( Mean + </a:t>
            </a:r>
            <a:r>
              <a:rPr lang="en-AU" dirty="0" err="1"/>
              <a:t>SexR</a:t>
            </a:r>
            <a:r>
              <a:rPr lang="en-AU" dirty="0"/>
              <a:t> + </a:t>
            </a:r>
            <a:r>
              <a:rPr lang="en-AU" dirty="0" err="1"/>
              <a:t>AgeR</a:t>
            </a:r>
            <a:r>
              <a:rPr lang="en-AU" dirty="0"/>
              <a:t>, name="</a:t>
            </a:r>
            <a:r>
              <a:rPr lang="en-AU" dirty="0" err="1"/>
              <a:t>expMean</a:t>
            </a:r>
            <a:r>
              <a:rPr lang="en-AU" dirty="0"/>
              <a:t>")</a:t>
            </a:r>
          </a:p>
          <a:p>
            <a:pPr marL="457200" lvl="1" indent="0">
              <a:buNone/>
            </a:pPr>
            <a:endParaRPr lang="en-AU" dirty="0"/>
          </a:p>
          <a:p>
            <a:pPr marL="457200" lvl="1" indent="0">
              <a:buNone/>
            </a:pPr>
            <a:r>
              <a:rPr lang="en-AU" dirty="0" err="1"/>
              <a:t>defs</a:t>
            </a:r>
            <a:r>
              <a:rPr lang="en-AU" dirty="0"/>
              <a:t>      &lt;- list( intercept, </a:t>
            </a:r>
            <a:r>
              <a:rPr lang="en-AU" dirty="0" err="1"/>
              <a:t>defSex</a:t>
            </a:r>
            <a:r>
              <a:rPr lang="en-AU" dirty="0"/>
              <a:t>, </a:t>
            </a:r>
            <a:r>
              <a:rPr lang="en-AU" dirty="0" err="1"/>
              <a:t>B_Sex</a:t>
            </a:r>
            <a:r>
              <a:rPr lang="en-AU" dirty="0"/>
              <a:t>, </a:t>
            </a:r>
            <a:r>
              <a:rPr lang="en-AU" dirty="0" err="1" smtClean="0"/>
              <a:t>meanSex</a:t>
            </a:r>
            <a:r>
              <a:rPr lang="en-A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7594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Setting this up in </a:t>
            </a:r>
            <a:r>
              <a:rPr lang="en-AU" dirty="0" err="1" smtClean="0"/>
              <a:t>openMx</a:t>
            </a:r>
            <a:r>
              <a:rPr lang="en-AU" dirty="0" smtClean="0"/>
              <a:t>…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257800"/>
              </a:xfrm>
            </p:spPr>
            <p:txBody>
              <a:bodyPr>
                <a:normAutofit/>
              </a:bodyPr>
              <a:lstStyle/>
              <a:p>
                <a:pPr marL="457200" lvl="1" indent="0">
                  <a:buNone/>
                </a:pPr>
                <a:r>
                  <a:rPr lang="en-AU" dirty="0" smtClean="0"/>
                  <a:t>intercept     </a:t>
                </a:r>
                <a:r>
                  <a:rPr lang="en-AU" dirty="0"/>
                  <a:t>&lt;- </a:t>
                </a:r>
                <a:r>
                  <a:rPr lang="en-AU" dirty="0" err="1"/>
                  <a:t>mxMatrix</a:t>
                </a:r>
                <a:r>
                  <a:rPr lang="en-AU" dirty="0"/>
                  <a:t>( type="Full", </a:t>
                </a:r>
                <a:r>
                  <a:rPr lang="en-AU" dirty="0" err="1"/>
                  <a:t>nrow</a:t>
                </a:r>
                <a:r>
                  <a:rPr lang="en-AU" dirty="0"/>
                  <a:t>=1, </a:t>
                </a:r>
                <a:r>
                  <a:rPr lang="en-AU" dirty="0" err="1"/>
                  <a:t>ncol</a:t>
                </a:r>
                <a:r>
                  <a:rPr lang="en-AU" dirty="0"/>
                  <a:t>=</a:t>
                </a:r>
                <a:r>
                  <a:rPr lang="en-AU" dirty="0" err="1"/>
                  <a:t>ntv</a:t>
                </a:r>
                <a:r>
                  <a:rPr lang="en-AU" dirty="0"/>
                  <a:t>, free=TRUE, </a:t>
                </a:r>
                <a:r>
                  <a:rPr lang="en-AU" dirty="0" smtClean="0"/>
                  <a:t>values</a:t>
                </a:r>
                <a:r>
                  <a:rPr lang="en-AU" dirty="0"/>
                  <a:t>= 20, label="mean", name="Mean" </a:t>
                </a:r>
                <a:r>
                  <a:rPr lang="en-AU" dirty="0" smtClean="0"/>
                  <a:t>)</a:t>
                </a:r>
              </a:p>
              <a:p>
                <a:pPr marL="857250" lvl="2" indent="0">
                  <a:buNone/>
                </a:pPr>
                <a:r>
                  <a:rPr lang="en-AU" dirty="0" smtClean="0"/>
                  <a:t>1*2 matrix</a:t>
                </a:r>
              </a:p>
              <a:p>
                <a:pPr marL="857250" lvl="2" indent="0">
                  <a:buNone/>
                </a:pPr>
                <a:r>
                  <a:rPr lang="en-AU" dirty="0" smtClean="0"/>
                  <a:t>Containing 2 elements</a:t>
                </a:r>
                <a:endParaRPr lang="en-AU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b="0" i="1" smtClean="0">
                                    <a:latin typeface="Cambria Math"/>
                                  </a:rPr>
                                  <m:t>𝑚𝑒𝑎𝑛</m:t>
                                </m:r>
                              </m:e>
                              <m:e>
                                <m:r>
                                  <a:rPr lang="en-AU" b="0" i="1" smtClean="0">
                                    <a:latin typeface="Cambria Math"/>
                                  </a:rPr>
                                  <m:t>𝑚𝑒𝑎𝑛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dirty="0" smtClean="0"/>
              </a:p>
              <a:p>
                <a:pPr marL="857250" lvl="2" indent="0">
                  <a:buNone/>
                </a:pPr>
                <a:r>
                  <a:rPr lang="en-AU" dirty="0" smtClean="0"/>
                  <a:t>Start value =20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AU" b="0" i="1" smtClean="0">
                                    <a:latin typeface="Cambria Math"/>
                                  </a:rPr>
                                  <m:t>20</m:t>
                                </m:r>
                              </m:e>
                              <m:e>
                                <m:r>
                                  <a:rPr lang="en-AU" b="0" i="1" smtClean="0">
                                    <a:latin typeface="Cambria Math"/>
                                  </a:rPr>
                                  <m:t>20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dirty="0" smtClean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257800"/>
              </a:xfrm>
              <a:blipFill rotWithShape="1">
                <a:blip r:embed="rId2"/>
                <a:stretch>
                  <a:fillRect t="-104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889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Setting this up in </a:t>
            </a:r>
            <a:r>
              <a:rPr lang="en-AU" dirty="0" err="1" smtClean="0"/>
              <a:t>openMx</a:t>
            </a:r>
            <a:r>
              <a:rPr lang="en-AU" dirty="0" smtClean="0"/>
              <a:t>…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257800"/>
              </a:xfrm>
            </p:spPr>
            <p:txBody>
              <a:bodyPr>
                <a:normAutofit/>
              </a:bodyPr>
              <a:lstStyle/>
              <a:p>
                <a:pPr marL="457200" lvl="1" indent="0">
                  <a:buNone/>
                </a:pPr>
                <a:r>
                  <a:rPr lang="en-AU" dirty="0" smtClean="0"/>
                  <a:t># </a:t>
                </a:r>
                <a:r>
                  <a:rPr lang="en-AU" dirty="0"/>
                  <a:t>Matrix for moderating/interacting variable</a:t>
                </a:r>
              </a:p>
              <a:p>
                <a:pPr marL="457200" lvl="1" indent="0">
                  <a:buNone/>
                </a:pPr>
                <a:r>
                  <a:rPr lang="en-AU" dirty="0" err="1"/>
                  <a:t>defSex</a:t>
                </a:r>
                <a:r>
                  <a:rPr lang="en-AU" dirty="0"/>
                  <a:t>    &lt;- </a:t>
                </a:r>
                <a:r>
                  <a:rPr lang="en-AU" dirty="0" err="1"/>
                  <a:t>mxMatrix</a:t>
                </a:r>
                <a:r>
                  <a:rPr lang="en-AU" dirty="0"/>
                  <a:t>( type="Full", </a:t>
                </a:r>
                <a:r>
                  <a:rPr lang="en-AU" dirty="0" err="1"/>
                  <a:t>nrow</a:t>
                </a:r>
                <a:r>
                  <a:rPr lang="en-AU" dirty="0"/>
                  <a:t>=1, </a:t>
                </a:r>
                <a:r>
                  <a:rPr lang="en-AU" dirty="0" err="1"/>
                  <a:t>ncol</a:t>
                </a:r>
                <a:r>
                  <a:rPr lang="en-AU" dirty="0"/>
                  <a:t>=2, </a:t>
                </a:r>
                <a:r>
                  <a:rPr lang="en-AU" dirty="0" smtClean="0"/>
                  <a:t>free=FALSE, labels=c</a:t>
                </a:r>
                <a:r>
                  <a:rPr lang="en-AU" dirty="0"/>
                  <a:t>("data.sex1","data.sex2"), name="Sex</a:t>
                </a:r>
                <a:r>
                  <a:rPr lang="en-AU" dirty="0" smtClean="0"/>
                  <a:t>")</a:t>
                </a:r>
              </a:p>
              <a:p>
                <a:pPr marL="857250" lvl="2" indent="0">
                  <a:buNone/>
                </a:pPr>
                <a:r>
                  <a:rPr lang="en-AU" dirty="0"/>
                  <a:t>1*2 matrix</a:t>
                </a:r>
              </a:p>
              <a:p>
                <a:pPr marL="857250" lvl="2" indent="0">
                  <a:buNone/>
                </a:pPr>
                <a:r>
                  <a:rPr lang="en-AU" dirty="0"/>
                  <a:t>Containing 2 </a:t>
                </a:r>
                <a:r>
                  <a:rPr lang="en-AU" dirty="0" smtClean="0"/>
                  <a:t>elements – the values of sex1 and sex2</a:t>
                </a:r>
                <a:endParaRPr lang="en-AU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AU" b="0" i="1" smtClean="0">
                                    <a:latin typeface="Cambria Math"/>
                                  </a:rPr>
                                  <m:t>𝑠𝑒𝑥</m:t>
                                </m:r>
                                <m:r>
                                  <a:rPr lang="en-AU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b="0" i="1" smtClean="0">
                                    <a:latin typeface="Cambria Math"/>
                                  </a:rPr>
                                  <m:t>𝑠𝑒𝑥</m:t>
                                </m:r>
                                <m:r>
                                  <a:rPr lang="en-AU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dirty="0"/>
              </a:p>
              <a:p>
                <a:pPr marL="857250" lvl="2" indent="0">
                  <a:buNone/>
                </a:pPr>
                <a:r>
                  <a:rPr lang="en-AU" dirty="0" smtClean="0"/>
                  <a:t>This matrix is repopulated for each family with the actual values of sex1 and sex2</a:t>
                </a:r>
                <a:endParaRPr lang="en-AU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AU" i="1">
                                    <a:latin typeface="Cambria Math"/>
                                  </a:rPr>
                                  <m:t>𝑠𝑒𝑥</m:t>
                                </m:r>
                                <m:r>
                                  <a:rPr lang="en-AU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i="1">
                                    <a:latin typeface="Cambria Math"/>
                                  </a:rPr>
                                  <m:t>𝑠𝑒𝑥</m:t>
                                </m:r>
                                <m:r>
                                  <a:rPr lang="en-AU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dirty="0"/>
              </a:p>
              <a:p>
                <a:pPr marL="457200" lvl="1" indent="0">
                  <a:buNone/>
                </a:pPr>
                <a:endParaRPr lang="en-AU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257800"/>
              </a:xfrm>
              <a:blipFill rotWithShape="1">
                <a:blip r:embed="rId2"/>
                <a:stretch>
                  <a:fillRect t="-104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889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rdif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cardif2</Template>
  <TotalTime>304</TotalTime>
  <Words>541</Words>
  <Application>Microsoft Office PowerPoint</Application>
  <PresentationFormat>On-screen Show (4:3)</PresentationFormat>
  <Paragraphs>87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cardif2</vt:lpstr>
      <vt:lpstr>Including covariates in your model</vt:lpstr>
      <vt:lpstr>Before I forget…</vt:lpstr>
      <vt:lpstr>The approach up till now…</vt:lpstr>
      <vt:lpstr>Can you include a covariate that is in itself influenced by genes?</vt:lpstr>
      <vt:lpstr>Accounting or correcting for a covariate</vt:lpstr>
      <vt:lpstr>PowerPoint Presentation</vt:lpstr>
      <vt:lpstr>Setting this up in openMx…</vt:lpstr>
      <vt:lpstr>Setting this up in openMx…</vt:lpstr>
      <vt:lpstr>Setting this up in openMx…</vt:lpstr>
      <vt:lpstr>Setting this up in openMx…</vt:lpstr>
      <vt:lpstr>Setting this up in openMx…</vt:lpstr>
      <vt:lpstr>Lets give it a go…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intaglio</dc:creator>
  <cp:lastModifiedBy>SEM</cp:lastModifiedBy>
  <cp:revision>30</cp:revision>
  <dcterms:created xsi:type="dcterms:W3CDTF">2006-08-16T00:00:00Z</dcterms:created>
  <dcterms:modified xsi:type="dcterms:W3CDTF">2012-03-08T15:12:38Z</dcterms:modified>
</cp:coreProperties>
</file>