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8" r:id="rId2"/>
    <p:sldId id="256" r:id="rId3"/>
    <p:sldId id="278" r:id="rId4"/>
    <p:sldId id="257" r:id="rId5"/>
    <p:sldId id="259" r:id="rId6"/>
    <p:sldId id="260" r:id="rId7"/>
    <p:sldId id="261" r:id="rId8"/>
    <p:sldId id="268" r:id="rId9"/>
    <p:sldId id="269" r:id="rId10"/>
    <p:sldId id="265" r:id="rId11"/>
    <p:sldId id="266" r:id="rId12"/>
    <p:sldId id="267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62" r:id="rId21"/>
    <p:sldId id="263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6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7ABDBE-C81B-42E8-BD6F-518440D054E7}" type="datetimeFigureOut">
              <a:rPr lang="en-AU" smtClean="0"/>
              <a:t>5/03/2012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8EC8F-43F9-4E48-9FA7-ED6A5E2AF0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8526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603524A-5051-4340-9B56-EA6681A41952}" type="slidenum">
              <a:rPr lang="en-US"/>
              <a:pPr/>
              <a:t>8</a:t>
            </a:fld>
            <a:endParaRPr lang="en-US"/>
          </a:p>
        </p:txBody>
      </p:sp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CCFC199-B099-4408-BE07-249D523D6C6F}" type="slidenum">
              <a:rPr lang="en-US"/>
              <a:pPr/>
              <a:t>17</a:t>
            </a:fld>
            <a:endParaRPr lang="en-US"/>
          </a:p>
        </p:txBody>
      </p:sp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DC8FD31-DAD6-4155-B405-1C909EA936A6}" type="slidenum">
              <a:rPr lang="en-US"/>
              <a:pPr/>
              <a:t>18</a:t>
            </a:fld>
            <a:endParaRPr lang="en-US"/>
          </a:p>
        </p:txBody>
      </p:sp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646E5E0-8D7D-488E-B891-1C0C2395057C}" type="slidenum">
              <a:rPr lang="en-US"/>
              <a:pPr/>
              <a:t>19</a:t>
            </a:fld>
            <a:endParaRPr lang="en-US"/>
          </a:p>
        </p:txBody>
      </p:sp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9E87034-F32D-4B38-8A81-6B57C0674EFC}" type="slidenum">
              <a:rPr lang="en-US"/>
              <a:pPr/>
              <a:t>9</a:t>
            </a:fld>
            <a:endParaRPr lang="en-US"/>
          </a:p>
        </p:txBody>
      </p:sp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E942BCA-86C0-4D98-831C-6D0F9F231A01}" type="slidenum">
              <a:rPr lang="en-US"/>
              <a:pPr/>
              <a:t>10</a:t>
            </a:fld>
            <a:endParaRPr lang="en-US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12F84EB-C3A2-4D8D-8B1C-E1080F5A7BBA}" type="slidenum">
              <a:rPr lang="en-US"/>
              <a:pPr/>
              <a:t>11</a:t>
            </a:fld>
            <a:endParaRPr lang="en-US"/>
          </a:p>
        </p:txBody>
      </p:sp>
      <p:sp>
        <p:nvSpPr>
          <p:cNvPr id="460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71AC787-72DE-44BA-921A-EE922DC0DA03}" type="slidenum">
              <a:rPr lang="en-US"/>
              <a:pPr/>
              <a:t>12</a:t>
            </a:fld>
            <a:endParaRPr lang="en-US"/>
          </a:p>
        </p:txBody>
      </p:sp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74B40CF-DC14-4DEB-B2BE-913006348888}" type="slidenum">
              <a:rPr lang="en-US"/>
              <a:pPr/>
              <a:t>13</a:t>
            </a:fld>
            <a:endParaRPr lang="en-US"/>
          </a:p>
        </p:txBody>
      </p:sp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DE4EC3E-3DCE-462A-BAC4-90BA993EC566}" type="slidenum">
              <a:rPr lang="en-US"/>
              <a:pPr/>
              <a:t>14</a:t>
            </a:fld>
            <a:endParaRPr lang="en-US"/>
          </a:p>
        </p:txBody>
      </p:sp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96CCE5A-1B36-4D3A-974A-E818E0A5FEEA}" type="slidenum">
              <a:rPr lang="en-US"/>
              <a:pPr/>
              <a:t>15</a:t>
            </a:fld>
            <a:endParaRPr lang="en-US"/>
          </a:p>
        </p:txBody>
      </p:sp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F26A72F-60BE-4E39-B952-C0D4E988ED5A}" type="slidenum">
              <a:rPr lang="en-US"/>
              <a:pPr/>
              <a:t>16</a:t>
            </a:fld>
            <a:endParaRPr lang="en-US"/>
          </a:p>
        </p:txBody>
      </p:sp>
      <p:sp>
        <p:nvSpPr>
          <p:cNvPr id="51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15EA-246D-4A77-8716-5221B0671970}" type="datetimeFigureOut">
              <a:rPr lang="en-AU" smtClean="0"/>
              <a:t>5/03/2012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FB9A-0CC4-4D4A-A22C-8FE268EA7B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5823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15EA-246D-4A77-8716-5221B0671970}" type="datetimeFigureOut">
              <a:rPr lang="en-AU" smtClean="0"/>
              <a:t>5/03/2012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FB9A-0CC4-4D4A-A22C-8FE268EA7B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7189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15EA-246D-4A77-8716-5221B0671970}" type="datetimeFigureOut">
              <a:rPr lang="en-AU" smtClean="0"/>
              <a:t>5/03/2012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FB9A-0CC4-4D4A-A22C-8FE268EA7B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8235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15EA-246D-4A77-8716-5221B0671970}" type="datetimeFigureOut">
              <a:rPr lang="en-AU" smtClean="0"/>
              <a:t>5/03/2012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FB9A-0CC4-4D4A-A22C-8FE268EA7B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0987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15EA-246D-4A77-8716-5221B0671970}" type="datetimeFigureOut">
              <a:rPr lang="en-AU" smtClean="0"/>
              <a:t>5/03/2012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FB9A-0CC4-4D4A-A22C-8FE268EA7B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501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15EA-246D-4A77-8716-5221B0671970}" type="datetimeFigureOut">
              <a:rPr lang="en-AU" smtClean="0"/>
              <a:t>5/03/2012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FB9A-0CC4-4D4A-A22C-8FE268EA7B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8950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15EA-246D-4A77-8716-5221B0671970}" type="datetimeFigureOut">
              <a:rPr lang="en-AU" smtClean="0"/>
              <a:t>5/03/2012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FB9A-0CC4-4D4A-A22C-8FE268EA7B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531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15EA-246D-4A77-8716-5221B0671970}" type="datetimeFigureOut">
              <a:rPr lang="en-AU" smtClean="0"/>
              <a:t>5/03/2012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FB9A-0CC4-4D4A-A22C-8FE268EA7B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7037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15EA-246D-4A77-8716-5221B0671970}" type="datetimeFigureOut">
              <a:rPr lang="en-AU" smtClean="0"/>
              <a:t>5/03/2012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FB9A-0CC4-4D4A-A22C-8FE268EA7B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9235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15EA-246D-4A77-8716-5221B0671970}" type="datetimeFigureOut">
              <a:rPr lang="en-AU" smtClean="0"/>
              <a:t>5/03/2012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FB9A-0CC4-4D4A-A22C-8FE268EA7B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6119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15EA-246D-4A77-8716-5221B0671970}" type="datetimeFigureOut">
              <a:rPr lang="en-AU" smtClean="0"/>
              <a:t>5/03/2012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FB9A-0CC4-4D4A-A22C-8FE268EA7B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0106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315EA-246D-4A77-8716-5221B0671970}" type="datetimeFigureOut">
              <a:rPr lang="en-AU" smtClean="0"/>
              <a:t>5/03/2012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7FB9A-0CC4-4D4A-A22C-8FE268EA7B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4797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rstudio.org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Getting the most out of the workshop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56184"/>
            <a:ext cx="8229600" cy="4525963"/>
          </a:xfrm>
        </p:spPr>
        <p:txBody>
          <a:bodyPr/>
          <a:lstStyle/>
          <a:p>
            <a:r>
              <a:rPr lang="en-AU" dirty="0" smtClean="0"/>
              <a:t>Ask questions!!! </a:t>
            </a:r>
          </a:p>
          <a:p>
            <a:r>
              <a:rPr lang="en-AU" dirty="0" smtClean="0"/>
              <a:t>Don’t sit next to someone you already know</a:t>
            </a:r>
          </a:p>
          <a:p>
            <a:r>
              <a:rPr lang="en-AU" dirty="0" smtClean="0"/>
              <a:t>Work with someone with a different skillset and different experience level</a:t>
            </a:r>
          </a:p>
          <a:p>
            <a:r>
              <a:rPr lang="en-AU" dirty="0" smtClean="0"/>
              <a:t>Use the workshop laptop</a:t>
            </a:r>
          </a:p>
          <a:p>
            <a:pPr lvl="1"/>
            <a:r>
              <a:rPr lang="en-AU" dirty="0" smtClean="0"/>
              <a:t>You will have access to your files after you leave</a:t>
            </a:r>
          </a:p>
          <a:p>
            <a:r>
              <a:rPr lang="en-AU" dirty="0" smtClean="0"/>
              <a:t>Come to the social functions</a:t>
            </a:r>
          </a:p>
          <a:p>
            <a:r>
              <a:rPr lang="en-AU" dirty="0" smtClean="0"/>
              <a:t>Ask questions!!!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93522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1042988" y="484188"/>
            <a:ext cx="7523162" cy="141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AU" sz="2900">
                <a:solidFill>
                  <a:srgbClr val="424456"/>
                </a:solidFill>
                <a:latin typeface="+mn-lt"/>
              </a:rPr>
              <a:t>Permissions</a:t>
            </a:r>
            <a:br>
              <a:rPr lang="en-AU" sz="2900">
                <a:solidFill>
                  <a:srgbClr val="424456"/>
                </a:solidFill>
                <a:latin typeface="+mn-lt"/>
              </a:rPr>
            </a:br>
            <a:r>
              <a:rPr lang="en-AU" sz="2900">
                <a:latin typeface="+mn-lt"/>
              </a:rPr>
              <a:t>the ability to </a:t>
            </a:r>
            <a:r>
              <a:rPr lang="en-AU" sz="2900">
                <a:solidFill>
                  <a:srgbClr val="424456"/>
                </a:solidFill>
                <a:latin typeface="+mn-lt"/>
              </a:rPr>
              <a:t>r</a:t>
            </a:r>
            <a:r>
              <a:rPr lang="en-AU" sz="2900">
                <a:latin typeface="+mn-lt"/>
              </a:rPr>
              <a:t>ead, </a:t>
            </a:r>
            <a:r>
              <a:rPr lang="en-AU" sz="2900">
                <a:solidFill>
                  <a:srgbClr val="424456"/>
                </a:solidFill>
                <a:latin typeface="+mn-lt"/>
              </a:rPr>
              <a:t>w</a:t>
            </a:r>
            <a:r>
              <a:rPr lang="en-AU" sz="2900">
                <a:latin typeface="+mn-lt"/>
              </a:rPr>
              <a:t>rite and e</a:t>
            </a:r>
            <a:r>
              <a:rPr lang="en-AU" sz="2900">
                <a:solidFill>
                  <a:srgbClr val="424456"/>
                </a:solidFill>
                <a:latin typeface="+mn-lt"/>
              </a:rPr>
              <a:t>x</a:t>
            </a:r>
            <a:r>
              <a:rPr lang="en-AU" sz="2900">
                <a:latin typeface="+mn-lt"/>
              </a:rPr>
              <a:t>ecute files</a:t>
            </a: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457200" y="1989138"/>
            <a:ext cx="8229600" cy="458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3538" indent="-255588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 marL="655638" indent="-2444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marL="565150" indent="-457200" eaLnBrk="1" hangingPunct="1">
              <a:spcBef>
                <a:spcPts val="300"/>
              </a:spcBef>
              <a:buFont typeface="Arial" pitchFamily="34" charset="0"/>
              <a:buChar char="•"/>
            </a:pPr>
            <a:r>
              <a:rPr lang="en-AU" sz="2800" dirty="0">
                <a:latin typeface="+mn-lt"/>
              </a:rPr>
              <a:t>type: </a:t>
            </a:r>
            <a:r>
              <a:rPr lang="en-AU" sz="2800" dirty="0" err="1">
                <a:solidFill>
                  <a:srgbClr val="424456"/>
                </a:solidFill>
                <a:latin typeface="+mn-lt"/>
              </a:rPr>
              <a:t>ls</a:t>
            </a:r>
            <a:r>
              <a:rPr lang="en-AU" sz="2800" dirty="0">
                <a:solidFill>
                  <a:srgbClr val="424456"/>
                </a:solidFill>
                <a:latin typeface="+mn-lt"/>
              </a:rPr>
              <a:t> –l</a:t>
            </a:r>
          </a:p>
          <a:p>
            <a:pPr marL="565150" indent="-457200" eaLnBrk="1" hangingPunct="1">
              <a:spcBef>
                <a:spcPts val="300"/>
              </a:spcBef>
              <a:buFont typeface="Arial" pitchFamily="34" charset="0"/>
              <a:buChar char="•"/>
            </a:pPr>
            <a:endParaRPr lang="en-AU" sz="2800" dirty="0">
              <a:solidFill>
                <a:srgbClr val="424456"/>
              </a:solidFill>
              <a:latin typeface="+mn-lt"/>
            </a:endParaRPr>
          </a:p>
          <a:p>
            <a:pPr marL="450850" indent="-342900" eaLnBrk="1" hangingPunct="1">
              <a:spcBef>
                <a:spcPts val="300"/>
              </a:spcBef>
              <a:buFont typeface="Arial" pitchFamily="34" charset="0"/>
              <a:buChar char="•"/>
            </a:pPr>
            <a:endParaRPr lang="en-AU" sz="2100" dirty="0">
              <a:solidFill>
                <a:srgbClr val="424456"/>
              </a:solidFill>
              <a:latin typeface="+mn-lt"/>
            </a:endParaRPr>
          </a:p>
          <a:p>
            <a:pPr marL="450850" indent="-342900" eaLnBrk="1" hangingPunct="1">
              <a:spcBef>
                <a:spcPts val="300"/>
              </a:spcBef>
              <a:buFont typeface="Arial" pitchFamily="34" charset="0"/>
              <a:buChar char="•"/>
            </a:pPr>
            <a:endParaRPr lang="en-AU" sz="2100" dirty="0">
              <a:latin typeface="+mn-lt"/>
            </a:endParaRPr>
          </a:p>
          <a:p>
            <a:pPr marL="450850" indent="-342900" eaLnBrk="1" hangingPunct="1">
              <a:spcBef>
                <a:spcPts val="300"/>
              </a:spcBef>
              <a:buFont typeface="Arial" pitchFamily="34" charset="0"/>
              <a:buChar char="•"/>
            </a:pPr>
            <a:r>
              <a:rPr lang="en-AU" sz="2100" dirty="0">
                <a:latin typeface="+mn-lt"/>
              </a:rPr>
              <a:t>These are the permissions</a:t>
            </a:r>
          </a:p>
          <a:p>
            <a:pPr marL="450850" indent="-342900" eaLnBrk="1" hangingPunct="1">
              <a:spcBef>
                <a:spcPts val="300"/>
              </a:spcBef>
              <a:buFont typeface="Arial" pitchFamily="34" charset="0"/>
              <a:buChar char="•"/>
            </a:pPr>
            <a:r>
              <a:rPr lang="en-AU" sz="2100" dirty="0">
                <a:latin typeface="+mn-lt"/>
              </a:rPr>
              <a:t>1st a directory flag (d or -)</a:t>
            </a:r>
          </a:p>
          <a:p>
            <a:pPr marL="450850" indent="-342900" eaLnBrk="1" hangingPunct="1">
              <a:spcBef>
                <a:spcPts val="300"/>
              </a:spcBef>
              <a:buFont typeface="Arial" pitchFamily="34" charset="0"/>
              <a:buChar char="•"/>
            </a:pPr>
            <a:r>
              <a:rPr lang="en-AU" sz="2100" dirty="0">
                <a:latin typeface="+mn-lt"/>
              </a:rPr>
              <a:t>then 3 letters to define the owners permissions</a:t>
            </a:r>
          </a:p>
          <a:p>
            <a:pPr marL="450850" indent="-342900" eaLnBrk="1" hangingPunct="1">
              <a:spcBef>
                <a:spcPts val="300"/>
              </a:spcBef>
              <a:buFont typeface="Arial" pitchFamily="34" charset="0"/>
              <a:buChar char="•"/>
            </a:pPr>
            <a:r>
              <a:rPr lang="en-AU" sz="2100" dirty="0">
                <a:latin typeface="+mn-lt"/>
              </a:rPr>
              <a:t>3 letters to define the groups permissions</a:t>
            </a:r>
          </a:p>
          <a:p>
            <a:pPr marL="450850" indent="-342900" eaLnBrk="1" hangingPunct="1">
              <a:spcBef>
                <a:spcPts val="300"/>
              </a:spcBef>
              <a:buFont typeface="Arial" pitchFamily="34" charset="0"/>
              <a:buChar char="•"/>
            </a:pPr>
            <a:r>
              <a:rPr lang="en-AU" sz="2100" dirty="0">
                <a:latin typeface="+mn-lt"/>
              </a:rPr>
              <a:t>3 letters to define the everyone else's permissions</a:t>
            </a:r>
          </a:p>
          <a:p>
            <a:pPr lvl="1" eaLnBrk="1" hangingPunct="1">
              <a:spcBef>
                <a:spcPts val="300"/>
              </a:spcBef>
              <a:buClr>
                <a:srgbClr val="438086"/>
              </a:buClr>
              <a:buFont typeface="Georgia" pitchFamily="16" charset="0"/>
              <a:buNone/>
            </a:pPr>
            <a:endParaRPr lang="en-AU" sz="2100" dirty="0">
              <a:solidFill>
                <a:srgbClr val="438086"/>
              </a:solidFill>
              <a:latin typeface="+mn-lt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92375"/>
            <a:ext cx="7127875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2" name="Line 4"/>
          <p:cNvSpPr>
            <a:spLocks noChangeShapeType="1"/>
          </p:cNvSpPr>
          <p:nvPr/>
        </p:nvSpPr>
        <p:spPr bwMode="auto">
          <a:xfrm flipV="1">
            <a:off x="1403524" y="3282950"/>
            <a:ext cx="1587" cy="361950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30480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900113" y="844550"/>
            <a:ext cx="7523162" cy="141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AU" sz="2900">
                <a:solidFill>
                  <a:srgbClr val="424456"/>
                </a:solidFill>
                <a:latin typeface="+mn-lt"/>
              </a:rPr>
              <a:t>Permissions</a:t>
            </a:r>
            <a:br>
              <a:rPr lang="en-AU" sz="2900">
                <a:solidFill>
                  <a:srgbClr val="424456"/>
                </a:solidFill>
                <a:latin typeface="+mn-lt"/>
              </a:rPr>
            </a:br>
            <a:r>
              <a:rPr lang="en-AU" sz="2900">
                <a:latin typeface="+mn-lt"/>
              </a:rPr>
              <a:t>the ability to </a:t>
            </a:r>
            <a:r>
              <a:rPr lang="en-AU" sz="2900">
                <a:solidFill>
                  <a:srgbClr val="424456"/>
                </a:solidFill>
                <a:latin typeface="+mn-lt"/>
              </a:rPr>
              <a:t>r</a:t>
            </a:r>
            <a:r>
              <a:rPr lang="en-AU" sz="2900">
                <a:latin typeface="+mn-lt"/>
              </a:rPr>
              <a:t>ead, </a:t>
            </a:r>
            <a:r>
              <a:rPr lang="en-AU" sz="2900">
                <a:solidFill>
                  <a:srgbClr val="424456"/>
                </a:solidFill>
                <a:latin typeface="+mn-lt"/>
              </a:rPr>
              <a:t>w</a:t>
            </a:r>
            <a:r>
              <a:rPr lang="en-AU" sz="2900">
                <a:latin typeface="+mn-lt"/>
              </a:rPr>
              <a:t>rite and e</a:t>
            </a:r>
            <a:r>
              <a:rPr lang="en-AU" sz="2900">
                <a:solidFill>
                  <a:srgbClr val="424456"/>
                </a:solidFill>
                <a:latin typeface="+mn-lt"/>
              </a:rPr>
              <a:t>x</a:t>
            </a:r>
            <a:r>
              <a:rPr lang="en-AU" sz="2900">
                <a:latin typeface="+mn-lt"/>
              </a:rPr>
              <a:t>ecute files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3538" indent="-255588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 marL="655638" indent="-2444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marL="565150" indent="-457200" eaLnBrk="1" hangingPunct="1">
              <a:spcBef>
                <a:spcPts val="300"/>
              </a:spcBef>
              <a:buFont typeface="Arial" pitchFamily="34" charset="0"/>
              <a:buChar char="•"/>
            </a:pPr>
            <a:r>
              <a:rPr lang="en-AU" sz="2800" b="1" dirty="0">
                <a:solidFill>
                  <a:srgbClr val="424456"/>
                </a:solidFill>
                <a:latin typeface="+mn-lt"/>
              </a:rPr>
              <a:t>r</a:t>
            </a:r>
            <a:r>
              <a:rPr lang="en-AU" sz="2800" dirty="0">
                <a:latin typeface="+mn-lt"/>
              </a:rPr>
              <a:t>ead access </a:t>
            </a:r>
          </a:p>
          <a:p>
            <a:pPr marL="565150" indent="-457200" eaLnBrk="1" hangingPunct="1">
              <a:spcBef>
                <a:spcPts val="300"/>
              </a:spcBef>
              <a:buFont typeface="Arial" pitchFamily="34" charset="0"/>
              <a:buChar char="•"/>
            </a:pPr>
            <a:r>
              <a:rPr lang="en-AU" sz="2800" b="1" dirty="0">
                <a:solidFill>
                  <a:srgbClr val="424456"/>
                </a:solidFill>
                <a:latin typeface="+mn-lt"/>
              </a:rPr>
              <a:t>w</a:t>
            </a:r>
            <a:r>
              <a:rPr lang="en-AU" sz="2800" dirty="0">
                <a:latin typeface="+mn-lt"/>
              </a:rPr>
              <a:t>rite access </a:t>
            </a:r>
          </a:p>
          <a:p>
            <a:pPr marL="565150" indent="-457200" eaLnBrk="1" hangingPunct="1">
              <a:spcBef>
                <a:spcPts val="300"/>
              </a:spcBef>
              <a:buFont typeface="Arial" pitchFamily="34" charset="0"/>
              <a:buChar char="•"/>
            </a:pPr>
            <a:r>
              <a:rPr lang="en-AU" sz="2800" dirty="0">
                <a:latin typeface="+mn-lt"/>
              </a:rPr>
              <a:t>e</a:t>
            </a:r>
            <a:r>
              <a:rPr lang="en-AU" sz="2800" b="1" dirty="0">
                <a:solidFill>
                  <a:srgbClr val="424456"/>
                </a:solidFill>
                <a:latin typeface="+mn-lt"/>
              </a:rPr>
              <a:t>x</a:t>
            </a:r>
            <a:r>
              <a:rPr lang="en-AU" sz="2800" dirty="0">
                <a:latin typeface="+mn-lt"/>
              </a:rPr>
              <a:t>ecute </a:t>
            </a:r>
          </a:p>
          <a:p>
            <a:pPr lvl="1" eaLnBrk="1" hangingPunct="1"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600" dirty="0">
                <a:solidFill>
                  <a:srgbClr val="C00000"/>
                </a:solidFill>
                <a:latin typeface="+mn-lt"/>
              </a:rPr>
              <a:t>to ‘run’ script or a program the file must be made executable</a:t>
            </a:r>
          </a:p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6" charset="0"/>
              <a:buNone/>
            </a:pPr>
            <a:endParaRPr lang="en-AU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79324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683568" y="700088"/>
            <a:ext cx="7523163" cy="141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AU" sz="2900" dirty="0">
                <a:solidFill>
                  <a:srgbClr val="424456"/>
                </a:solidFill>
                <a:latin typeface="+mn-lt"/>
              </a:rPr>
              <a:t>Permissions</a:t>
            </a:r>
            <a:br>
              <a:rPr lang="en-AU" sz="2900" dirty="0">
                <a:solidFill>
                  <a:srgbClr val="424456"/>
                </a:solidFill>
                <a:latin typeface="+mn-lt"/>
              </a:rPr>
            </a:br>
            <a:r>
              <a:rPr lang="en-AU" sz="2900" dirty="0">
                <a:latin typeface="+mn-lt"/>
              </a:rPr>
              <a:t>the ability to </a:t>
            </a:r>
            <a:r>
              <a:rPr lang="en-AU" sz="2900" b="1" dirty="0">
                <a:solidFill>
                  <a:srgbClr val="424456"/>
                </a:solidFill>
                <a:latin typeface="+mn-lt"/>
              </a:rPr>
              <a:t>r</a:t>
            </a:r>
            <a:r>
              <a:rPr lang="en-AU" sz="2900" dirty="0">
                <a:latin typeface="+mn-lt"/>
              </a:rPr>
              <a:t>ead, </a:t>
            </a:r>
            <a:r>
              <a:rPr lang="en-AU" sz="2900" b="1" dirty="0">
                <a:solidFill>
                  <a:srgbClr val="424456"/>
                </a:solidFill>
                <a:latin typeface="+mn-lt"/>
              </a:rPr>
              <a:t>w</a:t>
            </a:r>
            <a:r>
              <a:rPr lang="en-AU" sz="2900" dirty="0">
                <a:latin typeface="+mn-lt"/>
              </a:rPr>
              <a:t>rite and e</a:t>
            </a:r>
            <a:r>
              <a:rPr lang="en-AU" sz="2900" b="1" dirty="0">
                <a:solidFill>
                  <a:srgbClr val="424456"/>
                </a:solidFill>
                <a:latin typeface="+mn-lt"/>
              </a:rPr>
              <a:t>x</a:t>
            </a:r>
            <a:r>
              <a:rPr lang="en-AU" sz="2900" dirty="0">
                <a:latin typeface="+mn-lt"/>
              </a:rPr>
              <a:t>ecute files</a:t>
            </a: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3538" indent="-255588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 marL="655638" indent="-2444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sz="2800" dirty="0">
                <a:latin typeface="+mn-lt"/>
              </a:rPr>
              <a:t>To </a:t>
            </a:r>
            <a:r>
              <a:rPr lang="en-AU" sz="2800" dirty="0">
                <a:solidFill>
                  <a:srgbClr val="424456"/>
                </a:solidFill>
                <a:latin typeface="+mn-lt"/>
              </a:rPr>
              <a:t>ch</a:t>
            </a:r>
            <a:r>
              <a:rPr lang="en-AU" sz="2800" dirty="0">
                <a:latin typeface="+mn-lt"/>
              </a:rPr>
              <a:t>ange the </a:t>
            </a:r>
            <a:r>
              <a:rPr lang="en-AU" sz="2800" dirty="0">
                <a:solidFill>
                  <a:srgbClr val="424456"/>
                </a:solidFill>
                <a:latin typeface="+mn-lt"/>
              </a:rPr>
              <a:t>mod</a:t>
            </a:r>
            <a:r>
              <a:rPr lang="en-AU" sz="2800" dirty="0">
                <a:latin typeface="+mn-lt"/>
              </a:rPr>
              <a:t>e/permissions use </a:t>
            </a:r>
            <a:r>
              <a:rPr lang="en-AU" sz="2800" dirty="0" err="1">
                <a:solidFill>
                  <a:srgbClr val="424456"/>
                </a:solidFill>
                <a:latin typeface="+mn-lt"/>
              </a:rPr>
              <a:t>chmod</a:t>
            </a:r>
            <a:r>
              <a:rPr lang="en-AU" sz="2800" dirty="0">
                <a:solidFill>
                  <a:srgbClr val="424456"/>
                </a:solidFill>
                <a:latin typeface="+mn-lt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600" dirty="0">
                <a:solidFill>
                  <a:srgbClr val="438086"/>
                </a:solidFill>
                <a:latin typeface="+mn-lt"/>
              </a:rPr>
              <a:t>a number of ways to do this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600" dirty="0">
                <a:solidFill>
                  <a:srgbClr val="438086"/>
                </a:solidFill>
                <a:latin typeface="+mn-lt"/>
              </a:rPr>
              <a:t>type</a:t>
            </a:r>
            <a:r>
              <a:rPr lang="en-AU" sz="2600" dirty="0" smtClean="0">
                <a:solidFill>
                  <a:srgbClr val="438086"/>
                </a:solidFill>
                <a:latin typeface="+mn-lt"/>
              </a:rPr>
              <a:t>: </a:t>
            </a:r>
            <a:r>
              <a:rPr lang="en-AU" sz="2600" dirty="0" smtClean="0">
                <a:solidFill>
                  <a:schemeClr val="tx1"/>
                </a:solidFill>
                <a:latin typeface="+mn-lt"/>
              </a:rPr>
              <a:t>echo “this is a test” &gt; dummy.txt</a:t>
            </a:r>
            <a:endParaRPr lang="en-AU" sz="2600" dirty="0" smtClean="0">
              <a:solidFill>
                <a:srgbClr val="438086"/>
              </a:solidFill>
              <a:latin typeface="+mn-lt"/>
            </a:endParaRP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600" dirty="0" smtClean="0">
                <a:solidFill>
                  <a:srgbClr val="424456"/>
                </a:solidFill>
                <a:latin typeface="+mn-lt"/>
              </a:rPr>
              <a:t>        </a:t>
            </a:r>
            <a:r>
              <a:rPr lang="en-AU" sz="2600" dirty="0" err="1" smtClean="0">
                <a:solidFill>
                  <a:srgbClr val="424456"/>
                </a:solidFill>
                <a:latin typeface="+mn-lt"/>
              </a:rPr>
              <a:t>ls</a:t>
            </a:r>
            <a:r>
              <a:rPr lang="en-AU" sz="2600" dirty="0" smtClean="0">
                <a:solidFill>
                  <a:srgbClr val="424456"/>
                </a:solidFill>
                <a:latin typeface="+mn-lt"/>
              </a:rPr>
              <a:t> </a:t>
            </a:r>
            <a:r>
              <a:rPr lang="en-AU" sz="2600" dirty="0">
                <a:solidFill>
                  <a:srgbClr val="424456"/>
                </a:solidFill>
                <a:latin typeface="+mn-lt"/>
              </a:rPr>
              <a:t>–l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600" dirty="0">
                <a:solidFill>
                  <a:srgbClr val="424456"/>
                </a:solidFill>
                <a:latin typeface="+mn-lt"/>
              </a:rPr>
              <a:t>        </a:t>
            </a:r>
            <a:r>
              <a:rPr lang="en-AU" sz="2600" dirty="0" err="1">
                <a:solidFill>
                  <a:srgbClr val="424456"/>
                </a:solidFill>
                <a:latin typeface="+mn-lt"/>
              </a:rPr>
              <a:t>chmod</a:t>
            </a:r>
            <a:r>
              <a:rPr lang="en-AU" sz="2600" dirty="0">
                <a:solidFill>
                  <a:srgbClr val="424456"/>
                </a:solidFill>
                <a:latin typeface="+mn-lt"/>
              </a:rPr>
              <a:t> +x dummy.txt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600" dirty="0">
                <a:solidFill>
                  <a:srgbClr val="424456"/>
                </a:solidFill>
                <a:latin typeface="+mn-lt"/>
              </a:rPr>
              <a:t>        </a:t>
            </a:r>
            <a:r>
              <a:rPr lang="en-AU" sz="2600" dirty="0" err="1">
                <a:solidFill>
                  <a:srgbClr val="424456"/>
                </a:solidFill>
                <a:latin typeface="+mn-lt"/>
              </a:rPr>
              <a:t>ls</a:t>
            </a:r>
            <a:r>
              <a:rPr lang="en-AU" sz="2600" dirty="0">
                <a:solidFill>
                  <a:srgbClr val="424456"/>
                </a:solidFill>
                <a:latin typeface="+mn-lt"/>
              </a:rPr>
              <a:t> –l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600" dirty="0">
                <a:solidFill>
                  <a:srgbClr val="424456"/>
                </a:solidFill>
                <a:latin typeface="+mn-lt"/>
              </a:rPr>
              <a:t>        </a:t>
            </a:r>
            <a:r>
              <a:rPr lang="en-AU" sz="2600" dirty="0" err="1">
                <a:solidFill>
                  <a:srgbClr val="424456"/>
                </a:solidFill>
                <a:latin typeface="+mn-lt"/>
              </a:rPr>
              <a:t>chmod</a:t>
            </a:r>
            <a:r>
              <a:rPr lang="en-AU" sz="2600" dirty="0">
                <a:solidFill>
                  <a:srgbClr val="424456"/>
                </a:solidFill>
                <a:latin typeface="+mn-lt"/>
              </a:rPr>
              <a:t> -x dummy.txt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600" dirty="0">
                <a:solidFill>
                  <a:srgbClr val="424456"/>
                </a:solidFill>
                <a:latin typeface="+mn-lt"/>
              </a:rPr>
              <a:t>        </a:t>
            </a:r>
            <a:r>
              <a:rPr lang="en-AU" sz="2600" dirty="0" err="1">
                <a:solidFill>
                  <a:srgbClr val="424456"/>
                </a:solidFill>
                <a:latin typeface="+mn-lt"/>
              </a:rPr>
              <a:t>ls</a:t>
            </a:r>
            <a:r>
              <a:rPr lang="en-AU" sz="2600" dirty="0">
                <a:solidFill>
                  <a:srgbClr val="424456"/>
                </a:solidFill>
                <a:latin typeface="+mn-lt"/>
              </a:rPr>
              <a:t> –l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600" dirty="0">
                <a:solidFill>
                  <a:srgbClr val="438086"/>
                </a:solidFill>
                <a:latin typeface="+mn-lt"/>
              </a:rPr>
              <a:t>what happened?</a:t>
            </a:r>
          </a:p>
        </p:txBody>
      </p:sp>
    </p:spTree>
    <p:extLst>
      <p:ext uri="{BB962C8B-B14F-4D97-AF65-F5344CB8AC3E}">
        <p14:creationId xmlns:p14="http://schemas.microsoft.com/office/powerpoint/2010/main" val="37582082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457200" y="302418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AU" sz="4000">
                <a:solidFill>
                  <a:srgbClr val="424456"/>
                </a:solidFill>
                <a:latin typeface="+mn-lt"/>
              </a:rPr>
              <a:t>Useful ‘one liners’</a:t>
            </a: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57200" y="1408906"/>
            <a:ext cx="822960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3538" indent="-255588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sz="2500" dirty="0" err="1">
                <a:solidFill>
                  <a:srgbClr val="424456"/>
                </a:solidFill>
                <a:latin typeface="+mn-lt"/>
              </a:rPr>
              <a:t>cp</a:t>
            </a:r>
            <a:r>
              <a:rPr lang="en-AU" sz="2500" dirty="0">
                <a:latin typeface="+mn-lt"/>
              </a:rPr>
              <a:t> </a:t>
            </a:r>
            <a:r>
              <a:rPr lang="en-AU" sz="2500" dirty="0">
                <a:solidFill>
                  <a:srgbClr val="424456"/>
                </a:solidFill>
                <a:latin typeface="+mn-lt"/>
              </a:rPr>
              <a:t>c</a:t>
            </a:r>
            <a:r>
              <a:rPr lang="en-AU" sz="2500" dirty="0">
                <a:latin typeface="+mn-lt"/>
              </a:rPr>
              <a:t>o</a:t>
            </a:r>
            <a:r>
              <a:rPr lang="en-AU" sz="2500" dirty="0">
                <a:solidFill>
                  <a:srgbClr val="424456"/>
                </a:solidFill>
                <a:latin typeface="+mn-lt"/>
              </a:rPr>
              <a:t>p</a:t>
            </a:r>
            <a:r>
              <a:rPr lang="en-AU" sz="2500" dirty="0">
                <a:latin typeface="+mn-lt"/>
              </a:rPr>
              <a:t>y</a:t>
            </a:r>
          </a:p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sz="2500" dirty="0">
                <a:solidFill>
                  <a:srgbClr val="424456"/>
                </a:solidFill>
                <a:latin typeface="+mn-lt"/>
              </a:rPr>
              <a:t>mv</a:t>
            </a:r>
            <a:r>
              <a:rPr lang="en-AU" sz="2500" dirty="0">
                <a:latin typeface="+mn-lt"/>
              </a:rPr>
              <a:t> </a:t>
            </a:r>
            <a:r>
              <a:rPr lang="en-AU" sz="2500" dirty="0">
                <a:solidFill>
                  <a:srgbClr val="424456"/>
                </a:solidFill>
                <a:latin typeface="+mn-lt"/>
              </a:rPr>
              <a:t>m</a:t>
            </a:r>
            <a:r>
              <a:rPr lang="en-AU" sz="2500" dirty="0">
                <a:latin typeface="+mn-lt"/>
              </a:rPr>
              <a:t>o</a:t>
            </a:r>
            <a:r>
              <a:rPr lang="en-AU" sz="2500" dirty="0">
                <a:solidFill>
                  <a:srgbClr val="424456"/>
                </a:solidFill>
                <a:latin typeface="+mn-lt"/>
              </a:rPr>
              <a:t>v</a:t>
            </a:r>
            <a:r>
              <a:rPr lang="en-AU" sz="2500" dirty="0">
                <a:latin typeface="+mn-lt"/>
              </a:rPr>
              <a:t>e = rename</a:t>
            </a:r>
          </a:p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sz="2500" dirty="0" err="1">
                <a:solidFill>
                  <a:srgbClr val="424456"/>
                </a:solidFill>
                <a:latin typeface="+mn-lt"/>
              </a:rPr>
              <a:t>rm</a:t>
            </a:r>
            <a:r>
              <a:rPr lang="en-AU" sz="2500" dirty="0">
                <a:latin typeface="+mn-lt"/>
              </a:rPr>
              <a:t> </a:t>
            </a:r>
            <a:r>
              <a:rPr lang="en-AU" sz="2500" dirty="0">
                <a:solidFill>
                  <a:srgbClr val="424456"/>
                </a:solidFill>
                <a:latin typeface="+mn-lt"/>
              </a:rPr>
              <a:t>r</a:t>
            </a:r>
            <a:r>
              <a:rPr lang="en-AU" sz="2500" dirty="0">
                <a:latin typeface="+mn-lt"/>
              </a:rPr>
              <a:t>e</a:t>
            </a:r>
            <a:r>
              <a:rPr lang="en-AU" sz="2500" dirty="0">
                <a:solidFill>
                  <a:srgbClr val="424456"/>
                </a:solidFill>
                <a:latin typeface="+mn-lt"/>
              </a:rPr>
              <a:t>m</a:t>
            </a:r>
            <a:r>
              <a:rPr lang="en-AU" sz="2500" dirty="0">
                <a:latin typeface="+mn-lt"/>
              </a:rPr>
              <a:t>ove</a:t>
            </a:r>
          </a:p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sz="2500" dirty="0" err="1">
                <a:solidFill>
                  <a:srgbClr val="424456"/>
                </a:solidFill>
                <a:latin typeface="+mn-lt"/>
              </a:rPr>
              <a:t>ls</a:t>
            </a:r>
            <a:r>
              <a:rPr lang="en-AU" sz="2500" dirty="0">
                <a:latin typeface="+mn-lt"/>
              </a:rPr>
              <a:t> </a:t>
            </a:r>
            <a:r>
              <a:rPr lang="en-AU" sz="2500" dirty="0">
                <a:solidFill>
                  <a:srgbClr val="424456"/>
                </a:solidFill>
                <a:latin typeface="+mn-lt"/>
              </a:rPr>
              <a:t>l</a:t>
            </a:r>
            <a:r>
              <a:rPr lang="en-AU" sz="2500" dirty="0">
                <a:latin typeface="+mn-lt"/>
              </a:rPr>
              <a:t>i</a:t>
            </a:r>
            <a:r>
              <a:rPr lang="en-AU" sz="2500" dirty="0">
                <a:solidFill>
                  <a:srgbClr val="424456"/>
                </a:solidFill>
                <a:latin typeface="+mn-lt"/>
              </a:rPr>
              <a:t>s</a:t>
            </a:r>
            <a:r>
              <a:rPr lang="en-AU" sz="2500" dirty="0">
                <a:latin typeface="+mn-lt"/>
              </a:rPr>
              <a:t>t</a:t>
            </a:r>
          </a:p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sz="2500" dirty="0">
                <a:solidFill>
                  <a:srgbClr val="424456"/>
                </a:solidFill>
                <a:latin typeface="+mn-lt"/>
              </a:rPr>
              <a:t>echo</a:t>
            </a:r>
            <a:r>
              <a:rPr lang="en-AU" sz="2500" dirty="0">
                <a:latin typeface="+mn-lt"/>
              </a:rPr>
              <a:t> </a:t>
            </a:r>
          </a:p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sz="2500" dirty="0">
                <a:solidFill>
                  <a:srgbClr val="424456"/>
                </a:solidFill>
                <a:latin typeface="+mn-lt"/>
              </a:rPr>
              <a:t>head</a:t>
            </a:r>
            <a:r>
              <a:rPr lang="en-AU" sz="2500" dirty="0">
                <a:latin typeface="+mn-lt"/>
              </a:rPr>
              <a:t> looks at the top 10 lines</a:t>
            </a:r>
          </a:p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sz="2500" dirty="0">
                <a:solidFill>
                  <a:srgbClr val="424456"/>
                </a:solidFill>
                <a:latin typeface="+mn-lt"/>
              </a:rPr>
              <a:t>tail </a:t>
            </a:r>
            <a:r>
              <a:rPr lang="en-AU" sz="2500" dirty="0">
                <a:latin typeface="+mn-lt"/>
              </a:rPr>
              <a:t> looks at the last 10 lines</a:t>
            </a:r>
          </a:p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sz="2500" dirty="0" err="1">
                <a:solidFill>
                  <a:srgbClr val="424456"/>
                </a:solidFill>
                <a:latin typeface="+mn-lt"/>
              </a:rPr>
              <a:t>wc</a:t>
            </a:r>
            <a:r>
              <a:rPr lang="en-AU" sz="2500" dirty="0">
                <a:latin typeface="+mn-lt"/>
              </a:rPr>
              <a:t> counts number of lines, words, </a:t>
            </a:r>
            <a:r>
              <a:rPr lang="en-AU" sz="2500" dirty="0" smtClean="0">
                <a:latin typeface="+mn-lt"/>
              </a:rPr>
              <a:t>characters</a:t>
            </a:r>
          </a:p>
          <a:p>
            <a:pPr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sz="2500" dirty="0" err="1" smtClean="0">
                <a:solidFill>
                  <a:srgbClr val="424456"/>
                </a:solidFill>
              </a:rPr>
              <a:t>sed</a:t>
            </a:r>
            <a:r>
              <a:rPr lang="en-AU" sz="2500" dirty="0" smtClean="0"/>
              <a:t> </a:t>
            </a:r>
            <a:r>
              <a:rPr lang="en-AU" sz="2500" dirty="0" smtClean="0">
                <a:solidFill>
                  <a:schemeClr val="tx1"/>
                </a:solidFill>
              </a:rPr>
              <a:t>find and replace</a:t>
            </a:r>
            <a:endParaRPr lang="en-AU" sz="2500" dirty="0"/>
          </a:p>
          <a:p>
            <a:pPr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sz="2500" dirty="0" err="1" smtClean="0">
                <a:solidFill>
                  <a:srgbClr val="424456"/>
                </a:solidFill>
              </a:rPr>
              <a:t>grep</a:t>
            </a:r>
            <a:r>
              <a:rPr lang="en-AU" sz="2500" dirty="0" smtClean="0"/>
              <a:t> </a:t>
            </a:r>
            <a:r>
              <a:rPr lang="en-AU" sz="2500" dirty="0">
                <a:solidFill>
                  <a:schemeClr val="tx1"/>
                </a:solidFill>
              </a:rPr>
              <a:t>find and </a:t>
            </a:r>
            <a:r>
              <a:rPr lang="en-AU" sz="2500" dirty="0" smtClean="0">
                <a:solidFill>
                  <a:schemeClr val="tx1"/>
                </a:solidFill>
              </a:rPr>
              <a:t>report</a:t>
            </a:r>
            <a:endParaRPr lang="en-AU" sz="2500" dirty="0"/>
          </a:p>
          <a:p>
            <a:pPr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sz="2500" dirty="0" err="1" smtClean="0">
                <a:solidFill>
                  <a:srgbClr val="424456"/>
                </a:solidFill>
              </a:rPr>
              <a:t>awk</a:t>
            </a:r>
            <a:r>
              <a:rPr lang="en-AU" sz="2500" dirty="0" smtClean="0"/>
              <a:t> </a:t>
            </a:r>
            <a:r>
              <a:rPr lang="en-AU" sz="2500" dirty="0" smtClean="0">
                <a:solidFill>
                  <a:schemeClr val="tx1"/>
                </a:solidFill>
              </a:rPr>
              <a:t>restructure files</a:t>
            </a:r>
            <a:endParaRPr lang="en-AU" sz="2500" dirty="0">
              <a:latin typeface="+mn-lt"/>
            </a:endParaRPr>
          </a:p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6" charset="0"/>
              <a:buNone/>
            </a:pPr>
            <a:endParaRPr lang="en-AU" sz="25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23913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AU" sz="4000">
                <a:solidFill>
                  <a:srgbClr val="424456"/>
                </a:solidFill>
                <a:latin typeface="Trebuchet MS" pitchFamily="32" charset="0"/>
              </a:rPr>
              <a:t>Grep</a:t>
            </a: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3538" indent="-255588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 marL="655638" indent="-2444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US" sz="2800">
                <a:latin typeface="Georgia" pitchFamily="16" charset="0"/>
              </a:rPr>
              <a:t>search </a:t>
            </a:r>
            <a:r>
              <a:rPr lang="en-US" sz="2800" b="1">
                <a:solidFill>
                  <a:srgbClr val="424456"/>
                </a:solidFill>
                <a:latin typeface="Georgia" pitchFamily="16" charset="0"/>
              </a:rPr>
              <a:t>g</a:t>
            </a:r>
            <a:r>
              <a:rPr lang="en-US" sz="2800">
                <a:latin typeface="Georgia" pitchFamily="16" charset="0"/>
              </a:rPr>
              <a:t>lobally for lines matching the </a:t>
            </a:r>
            <a:r>
              <a:rPr lang="en-US" sz="2800" b="1">
                <a:solidFill>
                  <a:srgbClr val="424456"/>
                </a:solidFill>
                <a:latin typeface="Georgia" pitchFamily="16" charset="0"/>
              </a:rPr>
              <a:t>r</a:t>
            </a:r>
            <a:r>
              <a:rPr lang="en-US" sz="2800">
                <a:latin typeface="Georgia" pitchFamily="16" charset="0"/>
              </a:rPr>
              <a:t>egular </a:t>
            </a:r>
            <a:r>
              <a:rPr lang="en-US" sz="2800" b="1">
                <a:solidFill>
                  <a:srgbClr val="424456"/>
                </a:solidFill>
                <a:latin typeface="Georgia" pitchFamily="16" charset="0"/>
              </a:rPr>
              <a:t>e</a:t>
            </a:r>
            <a:r>
              <a:rPr lang="en-US" sz="2800">
                <a:latin typeface="Georgia" pitchFamily="16" charset="0"/>
              </a:rPr>
              <a:t>xpression, and </a:t>
            </a:r>
            <a:r>
              <a:rPr lang="en-US" sz="2800" b="1">
                <a:solidFill>
                  <a:srgbClr val="424456"/>
                </a:solidFill>
                <a:latin typeface="Georgia" pitchFamily="16" charset="0"/>
              </a:rPr>
              <a:t>p</a:t>
            </a:r>
            <a:r>
              <a:rPr lang="en-US" sz="2800">
                <a:latin typeface="Georgia" pitchFamily="16" charset="0"/>
              </a:rPr>
              <a:t>rint them</a:t>
            </a:r>
          </a:p>
          <a:p>
            <a:pPr lvl="1" eaLnBrk="1" hangingPunct="1"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600">
                <a:solidFill>
                  <a:srgbClr val="438086"/>
                </a:solidFill>
                <a:latin typeface="Georgia" pitchFamily="16" charset="0"/>
              </a:rPr>
              <a:t>For association output for chromosome 2</a:t>
            </a:r>
          </a:p>
          <a:p>
            <a:pPr lvl="1" eaLnBrk="1" hangingPunct="1"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600">
                <a:solidFill>
                  <a:srgbClr val="438086"/>
                </a:solidFill>
                <a:latin typeface="Georgia" pitchFamily="16" charset="0"/>
              </a:rPr>
              <a:t>To extract the result for snp rs59831 </a:t>
            </a:r>
          </a:p>
          <a:p>
            <a:pPr lvl="1" eaLnBrk="1" hangingPunct="1"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600">
                <a:solidFill>
                  <a:srgbClr val="438086"/>
                </a:solidFill>
                <a:latin typeface="Georgia" pitchFamily="16" charset="0"/>
              </a:rPr>
              <a:t>Type: </a:t>
            </a:r>
            <a:r>
              <a:rPr lang="en-AU" sz="2600">
                <a:solidFill>
                  <a:srgbClr val="424456"/>
                </a:solidFill>
                <a:latin typeface="Georgia" pitchFamily="16" charset="0"/>
              </a:rPr>
              <a:t>grep ‘</a:t>
            </a:r>
            <a:r>
              <a:rPr lang="en-AU" sz="2600">
                <a:solidFill>
                  <a:srgbClr val="438086"/>
                </a:solidFill>
                <a:latin typeface="Georgia" pitchFamily="16" charset="0"/>
              </a:rPr>
              <a:t>rs59831</a:t>
            </a:r>
            <a:r>
              <a:rPr lang="en-AU" sz="2600">
                <a:solidFill>
                  <a:srgbClr val="424456"/>
                </a:solidFill>
                <a:latin typeface="Georgia" pitchFamily="16" charset="0"/>
              </a:rPr>
              <a:t>’ output.txt &gt; summary.txt</a:t>
            </a:r>
          </a:p>
        </p:txBody>
      </p:sp>
    </p:spTree>
    <p:extLst>
      <p:ext uri="{BB962C8B-B14F-4D97-AF65-F5344CB8AC3E}">
        <p14:creationId xmlns:p14="http://schemas.microsoft.com/office/powerpoint/2010/main" val="20087093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AU" sz="4000">
                <a:solidFill>
                  <a:srgbClr val="424456"/>
                </a:solidFill>
                <a:latin typeface="+mn-lt"/>
              </a:rPr>
              <a:t>Grep</a:t>
            </a: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3538" indent="-255588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 marL="655638" indent="-2444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 marL="920750" indent="-2190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US" sz="2800">
                <a:latin typeface="+mn-lt"/>
              </a:rPr>
              <a:t>Useful flags</a:t>
            </a:r>
          </a:p>
          <a:p>
            <a:pPr lvl="1" eaLnBrk="1" hangingPunct="1"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600">
                <a:solidFill>
                  <a:srgbClr val="424456"/>
                </a:solidFill>
                <a:latin typeface="+mn-lt"/>
              </a:rPr>
              <a:t>-v</a:t>
            </a:r>
            <a:r>
              <a:rPr lang="en-AU" sz="2600">
                <a:solidFill>
                  <a:srgbClr val="438086"/>
                </a:solidFill>
                <a:latin typeface="+mn-lt"/>
              </a:rPr>
              <a:t> </a:t>
            </a:r>
          </a:p>
          <a:p>
            <a:pPr lvl="2" eaLnBrk="1" hangingPunct="1">
              <a:spcBef>
                <a:spcPts val="300"/>
              </a:spcBef>
              <a:buClr>
                <a:srgbClr val="53548A"/>
              </a:buClr>
              <a:buFont typeface="Wingdings 2" pitchFamily="16" charset="2"/>
              <a:buChar char=""/>
            </a:pPr>
            <a:r>
              <a:rPr lang="en-AU" sz="2400">
                <a:solidFill>
                  <a:srgbClr val="53548A"/>
                </a:solidFill>
                <a:latin typeface="+mn-lt"/>
              </a:rPr>
              <a:t>re</a:t>
            </a:r>
            <a:r>
              <a:rPr lang="en-AU" sz="2400">
                <a:solidFill>
                  <a:srgbClr val="424456"/>
                </a:solidFill>
                <a:latin typeface="+mn-lt"/>
              </a:rPr>
              <a:t>v</a:t>
            </a:r>
            <a:r>
              <a:rPr lang="en-AU" sz="2400">
                <a:solidFill>
                  <a:srgbClr val="53548A"/>
                </a:solidFill>
                <a:latin typeface="+mn-lt"/>
              </a:rPr>
              <a:t>erse grep select line that does not have the pattern</a:t>
            </a:r>
          </a:p>
          <a:p>
            <a:pPr lvl="1" eaLnBrk="1" hangingPunct="1"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600">
                <a:solidFill>
                  <a:srgbClr val="424456"/>
                </a:solidFill>
                <a:latin typeface="+mn-lt"/>
              </a:rPr>
              <a:t>-C x</a:t>
            </a:r>
          </a:p>
          <a:p>
            <a:pPr lvl="2" eaLnBrk="1" hangingPunct="1">
              <a:spcBef>
                <a:spcPts val="300"/>
              </a:spcBef>
              <a:buClr>
                <a:srgbClr val="53548A"/>
              </a:buClr>
              <a:buFont typeface="Wingdings 2" pitchFamily="16" charset="2"/>
              <a:buChar char=""/>
            </a:pPr>
            <a:r>
              <a:rPr lang="en-AU" sz="2400">
                <a:solidFill>
                  <a:srgbClr val="53548A"/>
                </a:solidFill>
                <a:latin typeface="+mn-lt"/>
              </a:rPr>
              <a:t>To x rows before and after the target</a:t>
            </a:r>
          </a:p>
          <a:p>
            <a:pPr lvl="1" eaLnBrk="1" hangingPunct="1"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600">
                <a:solidFill>
                  <a:srgbClr val="424456"/>
                </a:solidFill>
                <a:latin typeface="+mn-lt"/>
              </a:rPr>
              <a:t>-n</a:t>
            </a:r>
          </a:p>
          <a:p>
            <a:pPr lvl="2" eaLnBrk="1" hangingPunct="1">
              <a:spcBef>
                <a:spcPts val="300"/>
              </a:spcBef>
              <a:buClr>
                <a:srgbClr val="53548A"/>
              </a:buClr>
              <a:buFont typeface="Wingdings 2" pitchFamily="16" charset="2"/>
              <a:buChar char=""/>
            </a:pPr>
            <a:r>
              <a:rPr lang="en-AU" sz="2400">
                <a:solidFill>
                  <a:srgbClr val="53548A"/>
                </a:solidFill>
                <a:latin typeface="+mn-lt"/>
              </a:rPr>
              <a:t>Print the line number before the line</a:t>
            </a:r>
          </a:p>
          <a:p>
            <a:pPr lvl="1" eaLnBrk="1" hangingPunct="1"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600">
                <a:solidFill>
                  <a:srgbClr val="438086"/>
                </a:solidFill>
                <a:latin typeface="+mn-lt"/>
              </a:rPr>
              <a:t>Many more…</a:t>
            </a:r>
          </a:p>
          <a:p>
            <a:pPr lvl="1" eaLnBrk="1" hangingPunct="1">
              <a:spcBef>
                <a:spcPts val="300"/>
              </a:spcBef>
              <a:buClrTx/>
              <a:buFontTx/>
              <a:buNone/>
            </a:pPr>
            <a:endParaRPr lang="en-AU" sz="2600">
              <a:solidFill>
                <a:srgbClr val="43808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32861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AU" sz="4000">
                <a:solidFill>
                  <a:srgbClr val="424456"/>
                </a:solidFill>
                <a:latin typeface="+mn-lt"/>
              </a:rPr>
              <a:t>Awk</a:t>
            </a: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3538" indent="-255588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US" sz="2800">
                <a:latin typeface="+mn-lt"/>
              </a:rPr>
              <a:t>derived from the surnames of its authors — Alfred </a:t>
            </a:r>
            <a:r>
              <a:rPr lang="en-US" sz="2800" b="1">
                <a:solidFill>
                  <a:srgbClr val="424456"/>
                </a:solidFill>
                <a:latin typeface="+mn-lt"/>
              </a:rPr>
              <a:t>A</a:t>
            </a:r>
            <a:r>
              <a:rPr lang="en-US" sz="2800">
                <a:latin typeface="+mn-lt"/>
              </a:rPr>
              <a:t>ho, Peter </a:t>
            </a:r>
            <a:r>
              <a:rPr lang="en-US" sz="2800" b="1">
                <a:solidFill>
                  <a:srgbClr val="424456"/>
                </a:solidFill>
                <a:latin typeface="+mn-lt"/>
              </a:rPr>
              <a:t>W</a:t>
            </a:r>
            <a:r>
              <a:rPr lang="en-US" sz="2800">
                <a:latin typeface="+mn-lt"/>
              </a:rPr>
              <a:t>einberger, and Brian </a:t>
            </a:r>
            <a:r>
              <a:rPr lang="en-US" sz="2800" b="1">
                <a:solidFill>
                  <a:srgbClr val="424456"/>
                </a:solidFill>
                <a:latin typeface="+mn-lt"/>
              </a:rPr>
              <a:t>K</a:t>
            </a:r>
            <a:r>
              <a:rPr lang="en-US" sz="2800">
                <a:latin typeface="+mn-lt"/>
              </a:rPr>
              <a:t>ernighan</a:t>
            </a:r>
          </a:p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sz="2800">
                <a:latin typeface="+mn-lt"/>
              </a:rPr>
              <a:t>Many functions</a:t>
            </a:r>
          </a:p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sz="2800">
                <a:latin typeface="+mn-lt"/>
              </a:rPr>
              <a:t>Very useful for restructuring data</a:t>
            </a:r>
          </a:p>
        </p:txBody>
      </p:sp>
    </p:spTree>
    <p:extLst>
      <p:ext uri="{BB962C8B-B14F-4D97-AF65-F5344CB8AC3E}">
        <p14:creationId xmlns:p14="http://schemas.microsoft.com/office/powerpoint/2010/main" val="5884610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539750" y="836613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AU" sz="4000">
                <a:solidFill>
                  <a:srgbClr val="424456"/>
                </a:solidFill>
                <a:latin typeface="+mn-lt"/>
              </a:rPr>
              <a:t>Awk</a:t>
            </a: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457200" y="1700213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3538" indent="-255588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sz="2800" dirty="0">
                <a:latin typeface="+mn-lt"/>
              </a:rPr>
              <a:t>Ozbmi2.rec</a:t>
            </a:r>
          </a:p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6" charset="0"/>
              <a:buNone/>
            </a:pPr>
            <a:endParaRPr lang="en-AU" sz="2800" dirty="0">
              <a:latin typeface="+mn-lt"/>
            </a:endParaRPr>
          </a:p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6" charset="0"/>
              <a:buNone/>
            </a:pPr>
            <a:endParaRPr lang="en-AU" sz="2800" dirty="0">
              <a:latin typeface="+mn-lt"/>
            </a:endParaRPr>
          </a:p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6" charset="0"/>
              <a:buNone/>
            </a:pPr>
            <a:endParaRPr lang="en-AU" sz="2800" dirty="0">
              <a:latin typeface="+mn-lt"/>
            </a:endParaRPr>
          </a:p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sz="2800" dirty="0" err="1" smtClean="0">
                <a:latin typeface="+mn-lt"/>
              </a:rPr>
              <a:t>awk</a:t>
            </a:r>
            <a:r>
              <a:rPr lang="en-AU" sz="2800" dirty="0" smtClean="0">
                <a:latin typeface="+mn-lt"/>
              </a:rPr>
              <a:t> </a:t>
            </a:r>
            <a:r>
              <a:rPr lang="en-AU" sz="2800" dirty="0">
                <a:latin typeface="+mn-lt"/>
              </a:rPr>
              <a:t>‘{ print $1, $10, $11, $4, $5 </a:t>
            </a:r>
            <a:r>
              <a:rPr lang="en-AU" sz="2800" dirty="0" smtClean="0">
                <a:latin typeface="+mn-lt"/>
              </a:rPr>
              <a:t>}’ </a:t>
            </a:r>
            <a:r>
              <a:rPr lang="en-AU" sz="2800" dirty="0">
                <a:latin typeface="+mn-lt"/>
              </a:rPr>
              <a:t>ozbmi2.rec &gt; </a:t>
            </a:r>
            <a:r>
              <a:rPr lang="en-AU" sz="2800" dirty="0" err="1">
                <a:latin typeface="+mn-lt"/>
              </a:rPr>
              <a:t>new.rec</a:t>
            </a:r>
            <a:endParaRPr lang="en-AU" sz="2800" dirty="0">
              <a:latin typeface="+mn-lt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63" y="2349501"/>
            <a:ext cx="7417737" cy="1223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149080"/>
            <a:ext cx="2592388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79962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AU" sz="4000">
                <a:solidFill>
                  <a:srgbClr val="424456"/>
                </a:solidFill>
                <a:latin typeface="+mn-lt"/>
              </a:rPr>
              <a:t>Awk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3538" indent="-255588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sz="2800">
                <a:latin typeface="+mn-lt"/>
              </a:rPr>
              <a:t>$1 = column 1</a:t>
            </a:r>
          </a:p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sz="2800">
                <a:latin typeface="+mn-lt"/>
              </a:rPr>
              <a:t>Print $0 = print whole line</a:t>
            </a:r>
          </a:p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sz="2800">
                <a:latin typeface="+mn-lt"/>
              </a:rPr>
              <a:t>add subtract multiply etc</a:t>
            </a:r>
          </a:p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sz="2800">
                <a:latin typeface="+mn-lt"/>
              </a:rPr>
              <a:t>change number of decimals</a:t>
            </a:r>
          </a:p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sz="2800">
                <a:latin typeface="+mn-lt"/>
              </a:rPr>
              <a:t>Many functions</a:t>
            </a:r>
          </a:p>
        </p:txBody>
      </p:sp>
    </p:spTree>
    <p:extLst>
      <p:ext uri="{BB962C8B-B14F-4D97-AF65-F5344CB8AC3E}">
        <p14:creationId xmlns:p14="http://schemas.microsoft.com/office/powerpoint/2010/main" val="21278734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AU" sz="4000">
                <a:solidFill>
                  <a:srgbClr val="424456"/>
                </a:solidFill>
                <a:latin typeface="+mn-lt"/>
              </a:rPr>
              <a:t>Sort</a:t>
            </a: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3538" indent="-255588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 marL="655638" indent="-2444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sz="2800">
                <a:latin typeface="+mn-lt"/>
              </a:rPr>
              <a:t>Useful flags</a:t>
            </a:r>
          </a:p>
          <a:p>
            <a:pPr lvl="1" eaLnBrk="1" hangingPunct="1"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600">
                <a:solidFill>
                  <a:srgbClr val="438086"/>
                </a:solidFill>
                <a:latin typeface="+mn-lt"/>
              </a:rPr>
              <a:t>-f ignore case</a:t>
            </a:r>
          </a:p>
          <a:p>
            <a:pPr lvl="1" eaLnBrk="1" hangingPunct="1"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600">
                <a:solidFill>
                  <a:srgbClr val="438086"/>
                </a:solidFill>
                <a:latin typeface="+mn-lt"/>
              </a:rPr>
              <a:t>-n numeric sort</a:t>
            </a:r>
          </a:p>
          <a:p>
            <a:pPr lvl="1" eaLnBrk="1" hangingPunct="1"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600">
                <a:solidFill>
                  <a:srgbClr val="438086"/>
                </a:solidFill>
                <a:latin typeface="+mn-lt"/>
              </a:rPr>
              <a:t>-r reverse</a:t>
            </a:r>
          </a:p>
          <a:p>
            <a:pPr lvl="1" eaLnBrk="1" hangingPunct="1"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600">
                <a:solidFill>
                  <a:srgbClr val="438086"/>
                </a:solidFill>
                <a:latin typeface="+mn-lt"/>
              </a:rPr>
              <a:t>-c check if a file is sorted</a:t>
            </a:r>
          </a:p>
          <a:p>
            <a:pPr lvl="1" eaLnBrk="1" hangingPunct="1"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600">
                <a:solidFill>
                  <a:srgbClr val="438086"/>
                </a:solidFill>
                <a:latin typeface="+mn-lt"/>
              </a:rPr>
              <a:t>-u prints only unique lines</a:t>
            </a:r>
          </a:p>
          <a:p>
            <a:pPr lvl="1" eaLnBrk="1" hangingPunct="1"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600">
                <a:solidFill>
                  <a:srgbClr val="438086"/>
                </a:solidFill>
                <a:latin typeface="+mn-lt"/>
              </a:rPr>
              <a:t>-k2 sort starting at column2</a:t>
            </a:r>
          </a:p>
        </p:txBody>
      </p:sp>
    </p:spTree>
    <p:extLst>
      <p:ext uri="{BB962C8B-B14F-4D97-AF65-F5344CB8AC3E}">
        <p14:creationId xmlns:p14="http://schemas.microsoft.com/office/powerpoint/2010/main" val="40186582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4678288" cy="1470025"/>
          </a:xfrm>
        </p:spPr>
        <p:txBody>
          <a:bodyPr>
            <a:noAutofit/>
          </a:bodyPr>
          <a:lstStyle/>
          <a:p>
            <a:pPr algn="l"/>
            <a:r>
              <a:rPr lang="en-AU" dirty="0" smtClean="0"/>
              <a:t>A first look at the operating system and R-studio…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944816" cy="1752600"/>
          </a:xfrm>
        </p:spPr>
        <p:txBody>
          <a:bodyPr>
            <a:normAutofit/>
          </a:bodyPr>
          <a:lstStyle/>
          <a:p>
            <a:pPr algn="r"/>
            <a:endParaRPr lang="en-AU" dirty="0" smtClean="0">
              <a:solidFill>
                <a:schemeClr val="tx1"/>
              </a:solidFill>
            </a:endParaRPr>
          </a:p>
          <a:p>
            <a:pPr algn="r"/>
            <a:endParaRPr lang="en-AU" dirty="0">
              <a:solidFill>
                <a:schemeClr val="tx1"/>
              </a:solidFill>
            </a:endParaRPr>
          </a:p>
          <a:p>
            <a:pPr algn="r"/>
            <a:r>
              <a:rPr lang="en-AU" dirty="0" smtClean="0">
                <a:solidFill>
                  <a:schemeClr val="tx1"/>
                </a:solidFill>
              </a:rPr>
              <a:t>Sarah </a:t>
            </a:r>
            <a:r>
              <a:rPr lang="en-AU" dirty="0" err="1" smtClean="0">
                <a:solidFill>
                  <a:schemeClr val="tx1"/>
                </a:solidFill>
              </a:rPr>
              <a:t>Medland</a:t>
            </a:r>
            <a:endParaRPr lang="en-AU" dirty="0" smtClean="0">
              <a:solidFill>
                <a:schemeClr val="tx1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268760"/>
            <a:ext cx="2085975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67439"/>
            <a:ext cx="3384376" cy="231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146" y="5698802"/>
            <a:ext cx="713158" cy="466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53" y="5698801"/>
            <a:ext cx="648812" cy="43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4774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Using R this week  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56184"/>
            <a:ext cx="8229600" cy="4525963"/>
          </a:xfrm>
        </p:spPr>
        <p:txBody>
          <a:bodyPr/>
          <a:lstStyle/>
          <a:p>
            <a:r>
              <a:rPr lang="en-AU" dirty="0" smtClean="0"/>
              <a:t>R-studio </a:t>
            </a:r>
            <a:r>
              <a:rPr lang="en-AU" dirty="0" smtClean="0">
                <a:hlinkClick r:id="rId2"/>
              </a:rPr>
              <a:t>http://rstudio.org/</a:t>
            </a:r>
            <a:endParaRPr lang="en-AU" dirty="0" smtClean="0"/>
          </a:p>
          <a:p>
            <a:pPr lvl="1"/>
            <a:endParaRPr lang="en-AU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04864"/>
            <a:ext cx="5688632" cy="3646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5621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Setting this up at home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56184"/>
            <a:ext cx="8229600" cy="4525963"/>
          </a:xfrm>
        </p:spPr>
        <p:txBody>
          <a:bodyPr/>
          <a:lstStyle/>
          <a:p>
            <a:r>
              <a:rPr lang="en-AU" dirty="0" smtClean="0"/>
              <a:t>Install R first</a:t>
            </a:r>
          </a:p>
          <a:p>
            <a:r>
              <a:rPr lang="en-AU" dirty="0" smtClean="0"/>
              <a:t>Install R studio</a:t>
            </a:r>
          </a:p>
          <a:p>
            <a:r>
              <a:rPr lang="en-AU" dirty="0" smtClean="0"/>
              <a:t>Install packages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060848"/>
            <a:ext cx="4663628" cy="388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56218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724128" y="476672"/>
            <a:ext cx="2952328" cy="72008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Vienna</a:t>
            </a:r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598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146" y="5698802"/>
            <a:ext cx="713158" cy="466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53" y="5698801"/>
            <a:ext cx="648812" cy="43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2780928"/>
            <a:ext cx="6400800" cy="1752600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</a:rPr>
              <a:t>not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2" descr="http://ts3.explicit.bing.net/images/thumbnail.aspx?q=1629859886054&amp;id=eca000b79957b53f6d0145be8d18320e&amp;url=http%3a%2f%2flinssky.com%2fwp-content%2fuploads%2f2011%2f06%2ffruit_kiw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996952"/>
            <a:ext cx="285750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s2.mm.bing.net/images/thumbnail.aspx?q=1628496534269&amp;id=cd14f6877fe87b06f73a16af112ad53d&amp;url=http%3a%2f%2fwww.lpzoosites.org%2fartd%2fresources%2fspecies%2f106%2fNorth%2520Island%2520Brown%2520Kiw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406" y="2232658"/>
            <a:ext cx="2088232" cy="173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fruitsbenefits.com/wp-content/uploads/2011/08/Baby-Kiwi-0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2811828" cy="18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s4.mm.bing.net/images/thumbnail.aspx?q=1583624689603&amp;id=2f3b91fd1207b97f344e1c770338700e&amp;url=http%3a%2f%2f1.bp.blogspot.com%2f-6JbeCQGCSg8%2fTdd1sRJ4iqI%2fAAAAAAAACTM%2fK0RGW8t0h78%2fs1600%2fKiwi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692696"/>
            <a:ext cx="285750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138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Morning sessions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56184"/>
            <a:ext cx="8229600" cy="4525963"/>
          </a:xfrm>
        </p:spPr>
        <p:txBody>
          <a:bodyPr/>
          <a:lstStyle/>
          <a:p>
            <a:r>
              <a:rPr lang="en-AU" dirty="0" smtClean="0"/>
              <a:t>Optional </a:t>
            </a:r>
          </a:p>
          <a:p>
            <a:pPr lvl="1"/>
            <a:r>
              <a:rPr lang="en-AU" dirty="0" smtClean="0"/>
              <a:t>Feel free to wander in and out/check email </a:t>
            </a:r>
            <a:r>
              <a:rPr lang="en-AU" dirty="0" err="1" smtClean="0"/>
              <a:t>etc</a:t>
            </a:r>
            <a:endParaRPr lang="en-AU" dirty="0" smtClean="0"/>
          </a:p>
          <a:p>
            <a:r>
              <a:rPr lang="en-AU" dirty="0" smtClean="0"/>
              <a:t>Topics</a:t>
            </a:r>
          </a:p>
          <a:p>
            <a:pPr lvl="1"/>
            <a:r>
              <a:rPr lang="en-AU" dirty="0" smtClean="0"/>
              <a:t>Shift in response to feedback</a:t>
            </a:r>
          </a:p>
          <a:p>
            <a:pPr lvl="1"/>
            <a:r>
              <a:rPr lang="en-AU" dirty="0" smtClean="0"/>
              <a:t>Tomorrow: </a:t>
            </a:r>
            <a:r>
              <a:rPr lang="en-AU" dirty="0" err="1" smtClean="0"/>
              <a:t>OpenMx</a:t>
            </a:r>
            <a:r>
              <a:rPr lang="en-AU" dirty="0" smtClean="0"/>
              <a:t> code and concepts, assumption testing and </a:t>
            </a:r>
            <a:r>
              <a:rPr lang="en-AU" dirty="0" err="1"/>
              <a:t>u</a:t>
            </a:r>
            <a:r>
              <a:rPr lang="en-AU" dirty="0" err="1" smtClean="0"/>
              <a:t>nivariate</a:t>
            </a:r>
            <a:r>
              <a:rPr lang="en-AU" dirty="0" smtClean="0"/>
              <a:t> </a:t>
            </a:r>
            <a:r>
              <a:rPr lang="en-AU" dirty="0" err="1" smtClean="0"/>
              <a:t>modeling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511294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This year’s OS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56184"/>
            <a:ext cx="7571184" cy="4525963"/>
          </a:xfrm>
        </p:spPr>
        <p:txBody>
          <a:bodyPr>
            <a:normAutofit fontScale="92500" lnSpcReduction="10000"/>
          </a:bodyPr>
          <a:lstStyle/>
          <a:p>
            <a:r>
              <a:rPr lang="en-AU" dirty="0" err="1" smtClean="0"/>
              <a:t>Debian</a:t>
            </a:r>
            <a:r>
              <a:rPr lang="en-AU" dirty="0" smtClean="0"/>
              <a:t> (</a:t>
            </a:r>
            <a:r>
              <a:rPr lang="en-AU" dirty="0" err="1" smtClean="0"/>
              <a:t>linux</a:t>
            </a:r>
            <a:r>
              <a:rPr lang="en-AU" dirty="0" smtClean="0"/>
              <a:t>)</a:t>
            </a:r>
          </a:p>
          <a:p>
            <a:pPr lvl="1"/>
            <a:r>
              <a:rPr lang="en-AU" dirty="0" smtClean="0"/>
              <a:t>Free</a:t>
            </a:r>
          </a:p>
          <a:p>
            <a:pPr lvl="1"/>
            <a:r>
              <a:rPr lang="en-AU" dirty="0" smtClean="0"/>
              <a:t>Many free software packages available</a:t>
            </a:r>
          </a:p>
          <a:p>
            <a:pPr lvl="2"/>
            <a:r>
              <a:rPr lang="en-AU" dirty="0" smtClean="0"/>
              <a:t>Open office</a:t>
            </a:r>
          </a:p>
          <a:p>
            <a:pPr lvl="2"/>
            <a:r>
              <a:rPr lang="en-AU" dirty="0" smtClean="0"/>
              <a:t>R </a:t>
            </a:r>
          </a:p>
          <a:p>
            <a:pPr lvl="2"/>
            <a:r>
              <a:rPr lang="en-AU" dirty="0" smtClean="0"/>
              <a:t>PSPP</a:t>
            </a:r>
          </a:p>
          <a:p>
            <a:pPr lvl="2"/>
            <a:r>
              <a:rPr lang="en-AU" dirty="0" smtClean="0"/>
              <a:t>Terminal</a:t>
            </a:r>
          </a:p>
          <a:p>
            <a:r>
              <a:rPr lang="en-AU" dirty="0" smtClean="0"/>
              <a:t>Based on Unix </a:t>
            </a:r>
          </a:p>
          <a:p>
            <a:pPr lvl="1"/>
            <a:r>
              <a:rPr lang="en-AU" dirty="0" smtClean="0"/>
              <a:t>long and venerable history</a:t>
            </a:r>
          </a:p>
          <a:p>
            <a:pPr lvl="1"/>
            <a:r>
              <a:rPr lang="en-AU" dirty="0" smtClean="0"/>
              <a:t>http://en.wikipedia.org/wiki/Unix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17032"/>
            <a:ext cx="278130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6430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Close but not the same…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56184"/>
            <a:ext cx="8229600" cy="4525963"/>
          </a:xfrm>
        </p:spPr>
        <p:txBody>
          <a:bodyPr/>
          <a:lstStyle/>
          <a:p>
            <a:r>
              <a:rPr lang="en-AU" dirty="0" smtClean="0"/>
              <a:t>Most basic shortcuts will work</a:t>
            </a:r>
          </a:p>
          <a:p>
            <a:pPr lvl="1"/>
            <a:r>
              <a:rPr lang="en-AU" dirty="0" err="1" smtClean="0"/>
              <a:t>crtl+C</a:t>
            </a:r>
            <a:r>
              <a:rPr lang="en-AU" dirty="0" smtClean="0"/>
              <a:t> for copy </a:t>
            </a:r>
            <a:r>
              <a:rPr lang="en-AU" dirty="0" err="1" smtClean="0"/>
              <a:t>crtl+V</a:t>
            </a:r>
            <a:r>
              <a:rPr lang="en-AU" dirty="0" smtClean="0"/>
              <a:t> for paste </a:t>
            </a:r>
            <a:r>
              <a:rPr lang="en-AU" dirty="0" err="1" smtClean="0"/>
              <a:t>etc</a:t>
            </a:r>
            <a:endParaRPr lang="en-AU" dirty="0" smtClean="0"/>
          </a:p>
          <a:p>
            <a:r>
              <a:rPr lang="en-AU" dirty="0" smtClean="0"/>
              <a:t>Supports folder based navigation</a:t>
            </a:r>
          </a:p>
          <a:p>
            <a:r>
              <a:rPr lang="en-AU" dirty="0" smtClean="0"/>
              <a:t>/\ BIG PROBLEM is \ </a:t>
            </a:r>
            <a:r>
              <a:rPr lang="en-AU" dirty="0" err="1" smtClean="0"/>
              <a:t>vs</a:t>
            </a:r>
            <a:r>
              <a:rPr lang="en-AU" dirty="0" smtClean="0"/>
              <a:t> /</a:t>
            </a:r>
          </a:p>
          <a:p>
            <a:r>
              <a:rPr lang="en-AU" dirty="0" smtClean="0"/>
              <a:t>You will have used some version of </a:t>
            </a:r>
            <a:r>
              <a:rPr lang="en-AU" dirty="0" err="1" smtClean="0"/>
              <a:t>unix</a:t>
            </a:r>
            <a:r>
              <a:rPr lang="en-AU" dirty="0" smtClean="0"/>
              <a:t> previously</a:t>
            </a:r>
          </a:p>
          <a:p>
            <a:pPr lvl="1"/>
            <a:endParaRPr lang="en-AU" dirty="0" smtClean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06" y="4653136"/>
            <a:ext cx="72008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092" y="4653136"/>
            <a:ext cx="926670" cy="757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268" y="4653136"/>
            <a:ext cx="542313" cy="740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087" y="4653136"/>
            <a:ext cx="648072" cy="75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665" y="4653136"/>
            <a:ext cx="1179828" cy="740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133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File hygiene is very important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56184"/>
            <a:ext cx="8229600" cy="4525963"/>
          </a:xfrm>
        </p:spPr>
        <p:txBody>
          <a:bodyPr/>
          <a:lstStyle/>
          <a:p>
            <a:r>
              <a:rPr lang="en-AU" dirty="0" smtClean="0"/>
              <a:t>Files are stored in Unix format not DOS or Mac </a:t>
            </a:r>
          </a:p>
          <a:p>
            <a:pPr lvl="1"/>
            <a:r>
              <a:rPr lang="en-AU" dirty="0" smtClean="0"/>
              <a:t>Changes the line ending characters </a:t>
            </a:r>
          </a:p>
          <a:p>
            <a:pPr lvl="1"/>
            <a:r>
              <a:rPr lang="en-AU" dirty="0" smtClean="0"/>
              <a:t>Use dos2unix, unix2dos, mac2unix, unix2mac to change formats</a:t>
            </a:r>
          </a:p>
          <a:p>
            <a:pPr lvl="1"/>
            <a:r>
              <a:rPr lang="en-AU" dirty="0" smtClean="0"/>
              <a:t>Can use the file command to check format</a:t>
            </a:r>
          </a:p>
          <a:p>
            <a:r>
              <a:rPr lang="en-AU" dirty="0" smtClean="0"/>
              <a:t>Unix systems are case sensitive! </a:t>
            </a:r>
          </a:p>
          <a:p>
            <a:r>
              <a:rPr lang="en-AU" dirty="0" smtClean="0"/>
              <a:t>NO SPACES in your file/directory names!!</a:t>
            </a:r>
          </a:p>
          <a:p>
            <a:r>
              <a:rPr lang="en-AU" dirty="0" smtClean="0"/>
              <a:t>Wildcards </a:t>
            </a:r>
            <a:r>
              <a:rPr lang="en-AU" dirty="0" err="1" smtClean="0"/>
              <a:t>ie</a:t>
            </a:r>
            <a:r>
              <a:rPr lang="en-AU" dirty="0" smtClean="0"/>
              <a:t> dos2unix *.</a:t>
            </a:r>
            <a:r>
              <a:rPr lang="en-AU" dirty="0" err="1" smtClean="0"/>
              <a:t>dat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895621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457200" y="476672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AU" sz="4000" dirty="0" smtClean="0">
                <a:solidFill>
                  <a:srgbClr val="424456"/>
                </a:solidFill>
                <a:latin typeface="+mn-lt"/>
              </a:rPr>
              <a:t>Working in the terminal</a:t>
            </a:r>
          </a:p>
          <a:p>
            <a:pPr eaLnBrk="1" hangingPunct="1">
              <a:buClrTx/>
              <a:buFontTx/>
              <a:buNone/>
            </a:pPr>
            <a:r>
              <a:rPr lang="en-AU" sz="4000" dirty="0" smtClean="0">
                <a:solidFill>
                  <a:srgbClr val="424456"/>
                </a:solidFill>
                <a:latin typeface="+mn-lt"/>
              </a:rPr>
              <a:t>Input </a:t>
            </a:r>
            <a:r>
              <a:rPr lang="en-AU" sz="4000" dirty="0">
                <a:solidFill>
                  <a:srgbClr val="424456"/>
                </a:solidFill>
                <a:latin typeface="+mn-lt"/>
              </a:rPr>
              <a:t>…. Output</a:t>
            </a: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971600" y="1628775"/>
            <a:ext cx="7313612" cy="503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3538" indent="-255588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 marL="655638" indent="-2444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 marL="920750" indent="-2190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sz="2500" dirty="0">
                <a:latin typeface="+mn-lt"/>
              </a:rPr>
              <a:t>Input </a:t>
            </a:r>
          </a:p>
          <a:p>
            <a:pPr lvl="1" eaLnBrk="1" hangingPunct="1"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100" dirty="0">
                <a:solidFill>
                  <a:srgbClr val="438086"/>
                </a:solidFill>
                <a:latin typeface="+mn-lt"/>
              </a:rPr>
              <a:t>Most commands don’t need input signifiers</a:t>
            </a:r>
          </a:p>
          <a:p>
            <a:pPr lvl="1" eaLnBrk="1" hangingPunct="1"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100" dirty="0">
                <a:solidFill>
                  <a:srgbClr val="424456"/>
                </a:solidFill>
                <a:latin typeface="+mn-lt"/>
              </a:rPr>
              <a:t>&lt;</a:t>
            </a:r>
            <a:r>
              <a:rPr lang="en-AU" sz="2100" dirty="0">
                <a:solidFill>
                  <a:srgbClr val="438086"/>
                </a:solidFill>
                <a:latin typeface="+mn-lt"/>
              </a:rPr>
              <a:t> can be used to specify</a:t>
            </a:r>
          </a:p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sz="2500" dirty="0">
                <a:latin typeface="+mn-lt"/>
              </a:rPr>
              <a:t>Output</a:t>
            </a:r>
          </a:p>
          <a:p>
            <a:pPr lvl="1" eaLnBrk="1" hangingPunct="1"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100" dirty="0">
                <a:solidFill>
                  <a:srgbClr val="438086"/>
                </a:solidFill>
                <a:latin typeface="+mn-lt"/>
              </a:rPr>
              <a:t>Without specifying most output will print to the screen</a:t>
            </a:r>
          </a:p>
          <a:p>
            <a:pPr lvl="1" eaLnBrk="1" hangingPunct="1"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100" dirty="0">
                <a:solidFill>
                  <a:srgbClr val="424456"/>
                </a:solidFill>
                <a:latin typeface="+mn-lt"/>
              </a:rPr>
              <a:t>&gt;</a:t>
            </a:r>
            <a:r>
              <a:rPr lang="en-AU" sz="2100" dirty="0">
                <a:solidFill>
                  <a:srgbClr val="438086"/>
                </a:solidFill>
                <a:latin typeface="+mn-lt"/>
              </a:rPr>
              <a:t> can be used to direct</a:t>
            </a:r>
          </a:p>
          <a:p>
            <a:pPr lvl="2" eaLnBrk="1" hangingPunct="1">
              <a:spcBef>
                <a:spcPts val="300"/>
              </a:spcBef>
              <a:buClr>
                <a:srgbClr val="53548A"/>
              </a:buClr>
              <a:buFont typeface="Wingdings 2" pitchFamily="16" charset="2"/>
              <a:buChar char=""/>
            </a:pPr>
            <a:r>
              <a:rPr lang="en-AU" sz="1600" dirty="0">
                <a:solidFill>
                  <a:srgbClr val="53548A"/>
                </a:solidFill>
                <a:latin typeface="+mn-lt"/>
              </a:rPr>
              <a:t>type:</a:t>
            </a:r>
            <a:r>
              <a:rPr lang="en-AU" sz="2000" dirty="0">
                <a:solidFill>
                  <a:srgbClr val="53548A"/>
                </a:solidFill>
                <a:latin typeface="+mn-lt"/>
              </a:rPr>
              <a:t> </a:t>
            </a:r>
            <a:r>
              <a:rPr lang="en-AU" sz="2000" dirty="0">
                <a:solidFill>
                  <a:srgbClr val="424456"/>
                </a:solidFill>
                <a:latin typeface="+mn-lt"/>
              </a:rPr>
              <a:t>echo ‘this is a dummy file’</a:t>
            </a:r>
          </a:p>
          <a:p>
            <a:pPr lvl="2" eaLnBrk="1" hangingPunct="1">
              <a:spcBef>
                <a:spcPts val="300"/>
              </a:spcBef>
              <a:buClr>
                <a:srgbClr val="53548A"/>
              </a:buClr>
              <a:buFont typeface="Wingdings 2" pitchFamily="16" charset="2"/>
              <a:buChar char=""/>
            </a:pPr>
            <a:r>
              <a:rPr lang="en-AU" sz="2000" dirty="0">
                <a:solidFill>
                  <a:srgbClr val="424456"/>
                </a:solidFill>
                <a:latin typeface="+mn-lt"/>
              </a:rPr>
              <a:t>echo ‘this is a dummy file’ &gt; dummy.txt</a:t>
            </a:r>
          </a:p>
          <a:p>
            <a:pPr lvl="2" eaLnBrk="1" hangingPunct="1">
              <a:spcBef>
                <a:spcPts val="300"/>
              </a:spcBef>
              <a:buClrTx/>
              <a:buFontTx/>
              <a:buNone/>
            </a:pPr>
            <a:r>
              <a:rPr lang="en-AU" sz="2000" dirty="0">
                <a:solidFill>
                  <a:srgbClr val="424456"/>
                </a:solidFill>
                <a:latin typeface="+mn-lt"/>
              </a:rPr>
              <a:t>|</a:t>
            </a:r>
            <a:r>
              <a:rPr lang="en-AU" sz="2000" dirty="0">
                <a:solidFill>
                  <a:srgbClr val="53548A"/>
                </a:solidFill>
                <a:latin typeface="+mn-lt"/>
              </a:rPr>
              <a:t> (pipe) </a:t>
            </a:r>
            <a:r>
              <a:rPr lang="en-AU" sz="2000" dirty="0">
                <a:solidFill>
                  <a:srgbClr val="424456"/>
                </a:solidFill>
                <a:latin typeface="+mn-lt"/>
              </a:rPr>
              <a:t>| more</a:t>
            </a:r>
            <a:r>
              <a:rPr lang="en-AU" sz="2000" dirty="0">
                <a:solidFill>
                  <a:srgbClr val="53548A"/>
                </a:solidFill>
                <a:latin typeface="+mn-lt"/>
              </a:rPr>
              <a:t> pauses the output after a screen worth of text has appeared hit the space bar to get the next screens worth </a:t>
            </a:r>
          </a:p>
        </p:txBody>
      </p:sp>
    </p:spTree>
    <p:extLst>
      <p:ext uri="{BB962C8B-B14F-4D97-AF65-F5344CB8AC3E}">
        <p14:creationId xmlns:p14="http://schemas.microsoft.com/office/powerpoint/2010/main" val="37166614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AU" sz="4000">
                <a:solidFill>
                  <a:srgbClr val="424456"/>
                </a:solidFill>
                <a:latin typeface="+mn-lt"/>
              </a:rPr>
              <a:t>The manual</a:t>
            </a: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3538" indent="-255588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 marL="655638" indent="-2444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sz="2800">
                <a:latin typeface="+mn-lt"/>
              </a:rPr>
              <a:t>The </a:t>
            </a:r>
            <a:r>
              <a:rPr lang="en-AU" sz="2800">
                <a:solidFill>
                  <a:srgbClr val="424456"/>
                </a:solidFill>
                <a:latin typeface="+mn-lt"/>
              </a:rPr>
              <a:t>man</a:t>
            </a:r>
            <a:r>
              <a:rPr lang="en-AU" sz="2800">
                <a:latin typeface="+mn-lt"/>
              </a:rPr>
              <a:t> command can be used in conjunction with other commands to put up some basic instructions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  <a:buClr>
                <a:srgbClr val="A04DA3"/>
              </a:buClr>
              <a:buFont typeface="Georgia" pitchFamily="16" charset="0"/>
              <a:buNone/>
            </a:pPr>
            <a:endParaRPr lang="en-AU" sz="2800">
              <a:latin typeface="+mn-lt"/>
            </a:endParaRPr>
          </a:p>
          <a:p>
            <a:pPr eaLnBrk="1" hangingPunct="1">
              <a:lnSpc>
                <a:spcPct val="90000"/>
              </a:lnSpc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sz="2800">
                <a:latin typeface="+mn-lt"/>
              </a:rPr>
              <a:t>type: </a:t>
            </a:r>
            <a:r>
              <a:rPr lang="en-AU" sz="2800">
                <a:solidFill>
                  <a:srgbClr val="424456"/>
                </a:solidFill>
                <a:latin typeface="+mn-lt"/>
              </a:rPr>
              <a:t>man ls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600">
                <a:solidFill>
                  <a:srgbClr val="438086"/>
                </a:solidFill>
                <a:latin typeface="+mn-lt"/>
              </a:rPr>
              <a:t>ls is the </a:t>
            </a:r>
            <a:r>
              <a:rPr lang="en-AU" sz="2600">
                <a:solidFill>
                  <a:srgbClr val="424456"/>
                </a:solidFill>
                <a:latin typeface="+mn-lt"/>
              </a:rPr>
              <a:t>l</a:t>
            </a:r>
            <a:r>
              <a:rPr lang="en-AU" sz="2600">
                <a:solidFill>
                  <a:srgbClr val="438086"/>
                </a:solidFill>
                <a:latin typeface="+mn-lt"/>
              </a:rPr>
              <a:t>i</a:t>
            </a:r>
            <a:r>
              <a:rPr lang="en-AU" sz="2600">
                <a:solidFill>
                  <a:srgbClr val="424456"/>
                </a:solidFill>
                <a:latin typeface="+mn-lt"/>
              </a:rPr>
              <a:t>s</a:t>
            </a:r>
            <a:r>
              <a:rPr lang="en-AU" sz="2600">
                <a:solidFill>
                  <a:srgbClr val="438086"/>
                </a:solidFill>
                <a:latin typeface="+mn-lt"/>
              </a:rPr>
              <a:t>t command it pulls up a list of the files in the directory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  <a:buClr>
                <a:srgbClr val="438086"/>
              </a:buClr>
              <a:buFont typeface="Georgia" pitchFamily="16" charset="0"/>
              <a:buNone/>
            </a:pPr>
            <a:endParaRPr lang="en-AU" sz="2600">
              <a:solidFill>
                <a:srgbClr val="438086"/>
              </a:solidFill>
              <a:latin typeface="+mn-lt"/>
            </a:endParaRP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  <a:buClrTx/>
              <a:buFontTx/>
              <a:buNone/>
            </a:pPr>
            <a:r>
              <a:rPr lang="en-AU" sz="2100">
                <a:solidFill>
                  <a:srgbClr val="FF0000"/>
                </a:solidFill>
                <a:latin typeface="+mn-lt"/>
              </a:rPr>
              <a:t>Also many many helpful webpages w examples</a:t>
            </a:r>
          </a:p>
        </p:txBody>
      </p:sp>
    </p:spTree>
    <p:extLst>
      <p:ext uri="{BB962C8B-B14F-4D97-AF65-F5344CB8AC3E}">
        <p14:creationId xmlns:p14="http://schemas.microsoft.com/office/powerpoint/2010/main" val="33060481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720</Words>
  <Application>Microsoft Office PowerPoint</Application>
  <PresentationFormat>On-screen Show (4:3)</PresentationFormat>
  <Paragraphs>156</Paragraphs>
  <Slides>22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Getting the most out of the workshop</vt:lpstr>
      <vt:lpstr>A first look at the operating system and R-studio…</vt:lpstr>
      <vt:lpstr>PowerPoint Presentation</vt:lpstr>
      <vt:lpstr>Morning sessions</vt:lpstr>
      <vt:lpstr>This year’s OS</vt:lpstr>
      <vt:lpstr>Close but not the same…</vt:lpstr>
      <vt:lpstr>File hygiene is very important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Using R this week  </vt:lpstr>
      <vt:lpstr>Setting this up at home</vt:lpstr>
      <vt:lpstr>PowerPoint Presentation</vt:lpstr>
    </vt:vector>
  </TitlesOfParts>
  <Company>QIMR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SEM</dc:creator>
  <cp:lastModifiedBy>Setup User</cp:lastModifiedBy>
  <cp:revision>38</cp:revision>
  <dcterms:created xsi:type="dcterms:W3CDTF">2012-03-05T00:13:09Z</dcterms:created>
  <dcterms:modified xsi:type="dcterms:W3CDTF">2012-03-05T08:03:34Z</dcterms:modified>
</cp:coreProperties>
</file>