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sldIdLst>
    <p:sldId id="256" r:id="rId2"/>
    <p:sldId id="257" r:id="rId3"/>
    <p:sldId id="263" r:id="rId4"/>
    <p:sldId id="264" r:id="rId5"/>
    <p:sldId id="278" r:id="rId6"/>
    <p:sldId id="280" r:id="rId7"/>
    <p:sldId id="258" r:id="rId8"/>
    <p:sldId id="269" r:id="rId9"/>
    <p:sldId id="279" r:id="rId10"/>
    <p:sldId id="274" r:id="rId11"/>
    <p:sldId id="266" r:id="rId12"/>
    <p:sldId id="265" r:id="rId13"/>
    <p:sldId id="275" r:id="rId14"/>
    <p:sldId id="259" r:id="rId15"/>
    <p:sldId id="277" r:id="rId16"/>
    <p:sldId id="267" r:id="rId17"/>
    <p:sldId id="276" r:id="rId18"/>
    <p:sldId id="268" r:id="rId19"/>
    <p:sldId id="271" r:id="rId20"/>
    <p:sldId id="260" r:id="rId21"/>
    <p:sldId id="281" r:id="rId22"/>
    <p:sldId id="282" r:id="rId23"/>
    <p:sldId id="261" r:id="rId24"/>
    <p:sldId id="262" r:id="rId25"/>
    <p:sldId id="291" r:id="rId26"/>
    <p:sldId id="283" r:id="rId27"/>
    <p:sldId id="284" r:id="rId28"/>
    <p:sldId id="285" r:id="rId29"/>
    <p:sldId id="286" r:id="rId30"/>
    <p:sldId id="293" r:id="rId31"/>
    <p:sldId id="287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AA377-0C6F-49C5-86DF-D6767AE8998A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B638C-252C-4D2F-BA55-62DA08C3E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46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B638C-252C-4D2F-BA55-62DA08C3E7B0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24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85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7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64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256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808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47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721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78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44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53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2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8A4C-CCCA-400A-ADE8-9FCFAB971F1F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60A73-1AAD-4518-BCE5-8D74F5C1BF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1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/>
          <a:lstStyle/>
          <a:p>
            <a:pPr algn="l"/>
            <a:r>
              <a:rPr lang="en-AU" dirty="0" smtClean="0"/>
              <a:t>Heterogeneity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1752600"/>
          </a:xfrm>
        </p:spPr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en-AU" dirty="0" smtClean="0">
                <a:solidFill>
                  <a:schemeClr val="tx1"/>
                </a:solidFill>
              </a:rPr>
              <a:t>&amp; Nathan Gillespie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6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72299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635074" y="764704"/>
            <a:ext cx="7897366" cy="4680520"/>
            <a:chOff x="635074" y="548680"/>
            <a:chExt cx="7897366" cy="46805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cxnSp>
          <p:nvCxnSpPr>
            <p:cNvPr id="9" name="AutoShape 13"/>
            <p:cNvCxnSpPr>
              <a:cxnSpLocks noChangeShapeType="1"/>
              <a:stCxn id="6" idx="2"/>
              <a:endCxn id="6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11" name="AutoShape 15"/>
            <p:cNvCxnSpPr>
              <a:cxnSpLocks noChangeShapeType="1"/>
              <a:stCxn id="10" idx="2"/>
              <a:endCxn id="10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13" name="AutoShape 19"/>
            <p:cNvCxnSpPr>
              <a:cxnSpLocks noChangeShapeType="1"/>
              <a:stCxn id="12" idx="2"/>
              <a:endCxn id="12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Female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22" name="AutoShape 34"/>
            <p:cNvCxnSpPr>
              <a:cxnSpLocks noChangeShapeType="1"/>
              <a:stCxn id="21" idx="2"/>
              <a:endCxn id="21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24" name="AutoShape 38"/>
            <p:cNvCxnSpPr>
              <a:cxnSpLocks noChangeShapeType="1"/>
              <a:stCxn id="23" idx="2"/>
              <a:endCxn id="23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  <p:cxnSp>
          <p:nvCxnSpPr>
            <p:cNvPr id="26" name="AutoShape 40"/>
            <p:cNvCxnSpPr>
              <a:cxnSpLocks noChangeShapeType="1"/>
              <a:stCxn id="25" idx="2"/>
              <a:endCxn id="25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3" name="AutoShape 49"/>
            <p:cNvCxnSpPr>
              <a:cxnSpLocks noChangeShapeType="1"/>
              <a:stCxn id="12" idx="0"/>
              <a:endCxn id="21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51"/>
            <p:cNvCxnSpPr>
              <a:cxnSpLocks noChangeShapeType="1"/>
              <a:stCxn id="10" idx="0"/>
              <a:endCxn id="23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4499110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355154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e</a:t>
              </a:r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3133154" y="3089250"/>
              <a:ext cx="409575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a</a:t>
              </a: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2137791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  <p:sp>
          <p:nvSpPr>
            <p:cNvPr id="40" name="Text Box 30"/>
            <p:cNvSpPr txBox="1">
              <a:spLocks noChangeArrowheads="1"/>
            </p:cNvSpPr>
            <p:nvPr/>
          </p:nvSpPr>
          <p:spPr bwMode="auto">
            <a:xfrm>
              <a:off x="5932020" y="3097188"/>
              <a:ext cx="8002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i="1" dirty="0"/>
                <a:t>k</a:t>
              </a:r>
              <a:r>
                <a:rPr lang="en-US" sz="3200" b="1" i="1" dirty="0" smtClean="0"/>
                <a:t>*</a:t>
              </a:r>
              <a:r>
                <a:rPr lang="en-US" sz="3200" b="1" dirty="0" smtClean="0"/>
                <a:t>a</a:t>
              </a:r>
              <a:endParaRPr lang="en-US" sz="3200" b="1" dirty="0"/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7732220" y="3068960"/>
              <a:ext cx="8002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i="1" dirty="0"/>
                <a:t>k*</a:t>
              </a:r>
              <a:r>
                <a:rPr lang="en-US" sz="3200" b="1" dirty="0" smtClean="0"/>
                <a:t>e</a:t>
              </a:r>
              <a:endParaRPr lang="en-US" sz="3200" b="1" dirty="0"/>
            </a:p>
          </p:txBody>
        </p:sp>
        <p:sp>
          <p:nvSpPr>
            <p:cNvPr id="42" name="Text Box 32"/>
            <p:cNvSpPr txBox="1">
              <a:spLocks noChangeArrowheads="1"/>
            </p:cNvSpPr>
            <p:nvPr/>
          </p:nvSpPr>
          <p:spPr bwMode="auto">
            <a:xfrm>
              <a:off x="6796116" y="3097188"/>
              <a:ext cx="8002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i="1" dirty="0"/>
                <a:t>k*</a:t>
              </a:r>
              <a:r>
                <a:rPr lang="en-US" sz="3200" b="1" dirty="0" smtClean="0"/>
                <a:t>c</a:t>
              </a:r>
              <a:endParaRPr lang="en-US" sz="3200" b="1" dirty="0"/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2699792" y="5577589"/>
            <a:ext cx="4124028" cy="947755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Scalar Sex-limitation</a:t>
            </a:r>
          </a:p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aka scalar sex-limitation of the variance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7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language of heterogeneity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/>
          </a:bodyPr>
          <a:lstStyle/>
          <a:p>
            <a:r>
              <a:rPr lang="en-AU" sz="3900" dirty="0" smtClean="0"/>
              <a:t>Non-Scalar limitation </a:t>
            </a:r>
          </a:p>
          <a:p>
            <a:pPr lvl="1"/>
            <a:r>
              <a:rPr lang="en-AU" sz="3500" dirty="0" smtClean="0"/>
              <a:t>Without opposite sex twin pairs (Qualitative)</a:t>
            </a:r>
          </a:p>
          <a:p>
            <a:pPr lvl="2"/>
            <a:r>
              <a:rPr lang="en-AU" sz="2800" i="1" dirty="0" err="1" smtClean="0"/>
              <a:t>var</a:t>
            </a:r>
            <a:r>
              <a:rPr lang="en-AU" sz="2800" i="1" baseline="-25000" dirty="0" err="1" smtClean="0"/>
              <a:t>Female</a:t>
            </a:r>
            <a:r>
              <a:rPr lang="en-AU" sz="2800" i="1" baseline="-25000" dirty="0" smtClean="0"/>
              <a:t>  </a:t>
            </a:r>
            <a:r>
              <a:rPr lang="en-AU" sz="2800" i="1" dirty="0" smtClean="0"/>
              <a:t>≠ </a:t>
            </a:r>
            <a:r>
              <a:rPr lang="en-AU" sz="2800" i="1" dirty="0" err="1" smtClean="0"/>
              <a:t>var</a:t>
            </a:r>
            <a:r>
              <a:rPr lang="en-AU" sz="2800" i="1" baseline="-25000" dirty="0" err="1" smtClean="0"/>
              <a:t>Male</a:t>
            </a:r>
            <a:endParaRPr lang="en-AU" sz="2800" i="1" baseline="-25000" dirty="0"/>
          </a:p>
          <a:p>
            <a:pPr lvl="2"/>
            <a:r>
              <a:rPr lang="en-AU" sz="2800" i="1" dirty="0" err="1"/>
              <a:t>A</a:t>
            </a:r>
            <a:r>
              <a:rPr lang="en-AU" sz="2800" i="1" baseline="-25000" dirty="0" err="1"/>
              <a:t>Female</a:t>
            </a:r>
            <a:r>
              <a:rPr lang="en-AU" sz="2800" i="1" baseline="-25000" dirty="0"/>
              <a:t>  </a:t>
            </a:r>
            <a:r>
              <a:rPr lang="en-AU" sz="2800" i="1" dirty="0"/>
              <a:t>≠ 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A</a:t>
            </a:r>
            <a:r>
              <a:rPr lang="en-AU" sz="2800" i="1" baseline="-25000" dirty="0" err="1" smtClean="0"/>
              <a:t>Male</a:t>
            </a:r>
            <a:endParaRPr lang="en-AU" sz="2800" i="1" baseline="-25000" dirty="0"/>
          </a:p>
          <a:p>
            <a:pPr lvl="2"/>
            <a:r>
              <a:rPr lang="en-AU" sz="2800" i="1" dirty="0" err="1"/>
              <a:t>C</a:t>
            </a:r>
            <a:r>
              <a:rPr lang="en-AU" sz="2800" i="1" baseline="-25000" dirty="0" err="1"/>
              <a:t>Female</a:t>
            </a:r>
            <a:r>
              <a:rPr lang="en-AU" sz="2800" i="1" baseline="-25000" dirty="0"/>
              <a:t>  </a:t>
            </a:r>
            <a:r>
              <a:rPr lang="en-AU" sz="2800" i="1" dirty="0"/>
              <a:t>≠ 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C</a:t>
            </a:r>
            <a:r>
              <a:rPr lang="en-AU" sz="2800" i="1" baseline="-25000" dirty="0" err="1" smtClean="0"/>
              <a:t>Male</a:t>
            </a:r>
            <a:endParaRPr lang="en-AU" sz="2800" i="1" baseline="-25000" dirty="0"/>
          </a:p>
          <a:p>
            <a:pPr lvl="2"/>
            <a:r>
              <a:rPr lang="en-AU" sz="2800" i="1" dirty="0" err="1"/>
              <a:t>E</a:t>
            </a:r>
            <a:r>
              <a:rPr lang="en-AU" sz="2800" i="1" baseline="-25000" dirty="0" err="1"/>
              <a:t>Female</a:t>
            </a:r>
            <a:r>
              <a:rPr lang="en-AU" sz="2800" i="1" baseline="-25000" dirty="0"/>
              <a:t>  </a:t>
            </a:r>
            <a:r>
              <a:rPr lang="en-AU" sz="2800" i="1" dirty="0"/>
              <a:t>≠ </a:t>
            </a:r>
            <a:r>
              <a:rPr lang="en-AU" sz="2800" i="1" dirty="0" err="1" smtClean="0"/>
              <a:t>E</a:t>
            </a:r>
            <a:r>
              <a:rPr lang="en-AU" sz="2800" i="1" baseline="-25000" dirty="0" err="1" smtClean="0"/>
              <a:t>Male</a:t>
            </a:r>
            <a:endParaRPr lang="en-AU" sz="3000" dirty="0"/>
          </a:p>
          <a:p>
            <a:pPr lvl="1"/>
            <a:endParaRPr lang="en-AU" dirty="0" smtClean="0"/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82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language of heterogeneity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AU" dirty="0" smtClean="0"/>
              <a:t>Non-Scalar limitation </a:t>
            </a:r>
          </a:p>
          <a:p>
            <a:pPr lvl="1"/>
            <a:r>
              <a:rPr lang="en-AU" dirty="0" smtClean="0"/>
              <a:t>Without opposite sex twin pairs (Qualitative)</a:t>
            </a:r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93204" y="2780928"/>
            <a:ext cx="411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Male Parameters</a:t>
            </a:r>
          </a:p>
          <a:p>
            <a:pPr lvl="1"/>
            <a:r>
              <a:rPr lang="en-AU" i="1" dirty="0" err="1" smtClean="0"/>
              <a:t>means</a:t>
            </a:r>
            <a:r>
              <a:rPr lang="en-AU" i="1" baseline="-25000" dirty="0" err="1" smtClean="0"/>
              <a:t>M</a:t>
            </a:r>
            <a:endParaRPr lang="en-AU" i="1" dirty="0" smtClean="0"/>
          </a:p>
          <a:p>
            <a:pPr lvl="1"/>
            <a:r>
              <a:rPr lang="en-AU" i="1" dirty="0" smtClean="0"/>
              <a:t>A</a:t>
            </a:r>
            <a:r>
              <a:rPr lang="en-AU" i="1" baseline="-25000" dirty="0"/>
              <a:t>M</a:t>
            </a:r>
            <a:r>
              <a:rPr lang="en-AU" i="1" dirty="0" smtClean="0"/>
              <a:t> C</a:t>
            </a:r>
            <a:r>
              <a:rPr lang="en-AU" i="1" baseline="-25000" dirty="0"/>
              <a:t>M</a:t>
            </a:r>
            <a:r>
              <a:rPr lang="en-AU" i="1" dirty="0" smtClean="0"/>
              <a:t> and E</a:t>
            </a:r>
            <a:r>
              <a:rPr lang="en-AU" i="1" baseline="-25000" dirty="0"/>
              <a:t>M</a:t>
            </a:r>
            <a:r>
              <a:rPr lang="en-AU" i="1" dirty="0" smtClean="0"/>
              <a:t> </a:t>
            </a:r>
          </a:p>
          <a:p>
            <a:pPr marL="457200" lvl="1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705672" y="2780928"/>
            <a:ext cx="411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Female Parameters</a:t>
            </a:r>
          </a:p>
          <a:p>
            <a:pPr lvl="1"/>
            <a:r>
              <a:rPr lang="en-AU" i="1" dirty="0" err="1" smtClean="0"/>
              <a:t>mean</a:t>
            </a:r>
            <a:r>
              <a:rPr lang="en-AU" i="1" baseline="-25000" dirty="0" err="1"/>
              <a:t>F</a:t>
            </a:r>
            <a:endParaRPr lang="en-AU" i="1" dirty="0" smtClean="0"/>
          </a:p>
          <a:p>
            <a:pPr lvl="1"/>
            <a:r>
              <a:rPr lang="en-AU" i="1" dirty="0" smtClean="0"/>
              <a:t>A</a:t>
            </a:r>
            <a:r>
              <a:rPr lang="en-AU" i="1" baseline="-25000" dirty="0" smtClean="0"/>
              <a:t>F</a:t>
            </a:r>
            <a:r>
              <a:rPr lang="en-AU" i="1" dirty="0" smtClean="0"/>
              <a:t> C</a:t>
            </a:r>
            <a:r>
              <a:rPr lang="en-AU" i="1" baseline="-25000" dirty="0"/>
              <a:t>F</a:t>
            </a:r>
            <a:r>
              <a:rPr lang="en-AU" i="1" dirty="0" smtClean="0"/>
              <a:t> and E</a:t>
            </a:r>
            <a:r>
              <a:rPr lang="en-AU" i="1" baseline="-25000" dirty="0"/>
              <a:t>F</a:t>
            </a:r>
            <a:r>
              <a:rPr lang="en-AU" i="1" dirty="0" smtClean="0"/>
              <a:t> </a:t>
            </a:r>
          </a:p>
          <a:p>
            <a:pPr marL="457200" lvl="1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9" name="Rounded Rectangle 8"/>
          <p:cNvSpPr/>
          <p:nvPr/>
        </p:nvSpPr>
        <p:spPr>
          <a:xfrm>
            <a:off x="2557095" y="4869160"/>
            <a:ext cx="3734409" cy="122413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Parameters are estimated separately</a:t>
            </a:r>
            <a:endParaRPr lang="en-AU" sz="2800" u="sng" dirty="0"/>
          </a:p>
        </p:txBody>
      </p:sp>
      <p:cxnSp>
        <p:nvCxnSpPr>
          <p:cNvPr id="3" name="Straight Arrow Connector 2"/>
          <p:cNvCxnSpPr>
            <a:stCxn id="9" idx="1"/>
          </p:cNvCxnSpPr>
          <p:nvPr/>
        </p:nvCxnSpPr>
        <p:spPr>
          <a:xfrm flipH="1" flipV="1">
            <a:off x="1691680" y="4509120"/>
            <a:ext cx="865415" cy="9721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291505" y="4509120"/>
            <a:ext cx="800775" cy="9721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038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72299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635074" y="764704"/>
            <a:ext cx="4512990" cy="2724582"/>
            <a:chOff x="635074" y="548680"/>
            <a:chExt cx="8231116" cy="46805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1</a:t>
              </a:r>
              <a:endParaRPr lang="en-US" sz="2400" b="1" baseline="-2500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192287" y="2028800"/>
              <a:ext cx="859438" cy="539749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 smtClean="0"/>
                <a:t>M</a:t>
              </a:r>
              <a:endParaRPr lang="en-US" sz="2400" b="1" baseline="-25000" dirty="0"/>
            </a:p>
          </p:txBody>
        </p:sp>
        <p:cxnSp>
          <p:nvCxnSpPr>
            <p:cNvPr id="9" name="AutoShape 13"/>
            <p:cNvCxnSpPr>
              <a:cxnSpLocks noChangeShapeType="1"/>
              <a:stCxn id="6" idx="2"/>
              <a:endCxn id="6" idx="3"/>
            </p:cNvCxnSpPr>
            <p:nvPr/>
          </p:nvCxnSpPr>
          <p:spPr bwMode="auto">
            <a:xfrm rot="10800000" flipH="1" flipV="1">
              <a:off x="1192287" y="2298675"/>
              <a:ext cx="125862" cy="190830"/>
            </a:xfrm>
            <a:prstGeom prst="curvedConnector4">
              <a:avLst>
                <a:gd name="adj1" fmla="val -331266"/>
                <a:gd name="adj2" fmla="val 347212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2290836" y="2035149"/>
              <a:ext cx="895352" cy="52705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1" name="AutoShape 15"/>
            <p:cNvCxnSpPr>
              <a:cxnSpLocks noChangeShapeType="1"/>
              <a:stCxn id="10" idx="2"/>
              <a:endCxn id="10" idx="3"/>
            </p:cNvCxnSpPr>
            <p:nvPr/>
          </p:nvCxnSpPr>
          <p:spPr bwMode="auto">
            <a:xfrm rot="10800000" flipH="1" flipV="1">
              <a:off x="2290836" y="2298673"/>
              <a:ext cx="131122" cy="186341"/>
            </a:xfrm>
            <a:prstGeom prst="curvedConnector4">
              <a:avLst>
                <a:gd name="adj1" fmla="val -317977"/>
                <a:gd name="adj2" fmla="val 352169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3664024" y="2035149"/>
              <a:ext cx="835085" cy="527049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3" name="AutoShape 19"/>
            <p:cNvCxnSpPr>
              <a:cxnSpLocks noChangeShapeType="1"/>
              <a:stCxn id="12" idx="2"/>
              <a:endCxn id="12" idx="3"/>
            </p:cNvCxnSpPr>
            <p:nvPr/>
          </p:nvCxnSpPr>
          <p:spPr bwMode="auto">
            <a:xfrm rot="10800000" flipH="1" flipV="1">
              <a:off x="3664022" y="2298675"/>
              <a:ext cx="122296" cy="186339"/>
            </a:xfrm>
            <a:prstGeom prst="curvedConnector4">
              <a:avLst>
                <a:gd name="adj1" fmla="val -340924"/>
                <a:gd name="adj2" fmla="val 352171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2</a:t>
              </a:r>
              <a:endParaRPr lang="en-US" sz="2400" b="1" baseline="-25000"/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auto">
            <a:xfrm>
              <a:off x="5383288" y="2046058"/>
              <a:ext cx="841365" cy="52249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22" name="AutoShape 34"/>
            <p:cNvCxnSpPr>
              <a:cxnSpLocks noChangeShapeType="1"/>
              <a:stCxn id="21" idx="2"/>
              <a:endCxn id="21" idx="3"/>
            </p:cNvCxnSpPr>
            <p:nvPr/>
          </p:nvCxnSpPr>
          <p:spPr bwMode="auto">
            <a:xfrm rot="10800000" flipH="1" flipV="1">
              <a:off x="5383286" y="2307302"/>
              <a:ext cx="123215" cy="184729"/>
            </a:xfrm>
            <a:prstGeom prst="curvedConnector4">
              <a:avLst>
                <a:gd name="adj1" fmla="val -338381"/>
                <a:gd name="adj2" fmla="val 35400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6538986" y="2046058"/>
              <a:ext cx="935037" cy="51614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24" name="AutoShape 38"/>
            <p:cNvCxnSpPr>
              <a:cxnSpLocks noChangeShapeType="1"/>
              <a:stCxn id="23" idx="2"/>
              <a:endCxn id="23" idx="3"/>
            </p:cNvCxnSpPr>
            <p:nvPr/>
          </p:nvCxnSpPr>
          <p:spPr bwMode="auto">
            <a:xfrm rot="10800000" flipH="1" flipV="1">
              <a:off x="6538986" y="2304129"/>
              <a:ext cx="136933" cy="182484"/>
            </a:xfrm>
            <a:prstGeom prst="curvedConnector4">
              <a:avLst>
                <a:gd name="adj1" fmla="val -304483"/>
                <a:gd name="adj2" fmla="val 356623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39"/>
            <p:cNvSpPr>
              <a:spLocks noChangeArrowheads="1"/>
            </p:cNvSpPr>
            <p:nvPr/>
          </p:nvSpPr>
          <p:spPr bwMode="auto">
            <a:xfrm>
              <a:off x="7855023" y="2046058"/>
              <a:ext cx="1011167" cy="51614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26" name="AutoShape 40"/>
            <p:cNvCxnSpPr>
              <a:cxnSpLocks noChangeShapeType="1"/>
              <a:stCxn id="25" idx="2"/>
              <a:endCxn id="25" idx="3"/>
            </p:cNvCxnSpPr>
            <p:nvPr/>
          </p:nvCxnSpPr>
          <p:spPr bwMode="auto">
            <a:xfrm rot="10800000" flipH="1" flipV="1">
              <a:off x="7855021" y="2304129"/>
              <a:ext cx="148082" cy="182484"/>
            </a:xfrm>
            <a:prstGeom prst="curvedConnector4">
              <a:avLst>
                <a:gd name="adj1" fmla="val -281558"/>
                <a:gd name="adj2" fmla="val 356623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3" name="AutoShape 49"/>
            <p:cNvCxnSpPr>
              <a:cxnSpLocks noChangeShapeType="1"/>
              <a:stCxn id="12" idx="0"/>
              <a:endCxn id="21" idx="0"/>
            </p:cNvCxnSpPr>
            <p:nvPr/>
          </p:nvCxnSpPr>
          <p:spPr bwMode="auto">
            <a:xfrm rot="16200000" flipH="1">
              <a:off x="4937314" y="1179402"/>
              <a:ext cx="10909" cy="1722405"/>
            </a:xfrm>
            <a:prstGeom prst="curvedConnector3">
              <a:avLst>
                <a:gd name="adj1" fmla="val -3600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51"/>
            <p:cNvCxnSpPr>
              <a:cxnSpLocks noChangeShapeType="1"/>
              <a:stCxn id="10" idx="0"/>
              <a:endCxn id="23" idx="0"/>
            </p:cNvCxnSpPr>
            <p:nvPr/>
          </p:nvCxnSpPr>
          <p:spPr bwMode="auto">
            <a:xfrm rot="16200000" flipH="1">
              <a:off x="4867055" y="-93393"/>
              <a:ext cx="10909" cy="4267992"/>
            </a:xfrm>
            <a:prstGeom prst="curvedConnector3">
              <a:avLst>
                <a:gd name="adj1" fmla="val -7714283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4499109" y="1167188"/>
              <a:ext cx="611066" cy="4001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854854" y="3097187"/>
              <a:ext cx="1167130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M</a:t>
              </a:r>
              <a:endParaRPr lang="en-US" sz="3200" b="1" dirty="0"/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3496392" y="3089251"/>
              <a:ext cx="1167130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/>
                <a:t>M</a:t>
              </a:r>
              <a:endParaRPr lang="en-US" sz="3200" b="1" dirty="0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2051725" y="3097187"/>
              <a:ext cx="1167130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M</a:t>
              </a:r>
              <a:endParaRPr lang="en-US" sz="3200" b="1" dirty="0"/>
            </a:p>
          </p:txBody>
        </p:sp>
        <p:sp>
          <p:nvSpPr>
            <p:cNvPr id="40" name="Text Box 30"/>
            <p:cNvSpPr txBox="1">
              <a:spLocks noChangeArrowheads="1"/>
            </p:cNvSpPr>
            <p:nvPr/>
          </p:nvSpPr>
          <p:spPr bwMode="auto">
            <a:xfrm>
              <a:off x="5057523" y="3097187"/>
              <a:ext cx="1167130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/>
                <a:t>M</a:t>
              </a:r>
              <a:endParaRPr lang="en-US" sz="3200" b="1" dirty="0"/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7436394" y="3137595"/>
              <a:ext cx="1167130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M</a:t>
              </a:r>
              <a:endParaRPr lang="en-US" sz="3200" b="1" dirty="0"/>
            </a:p>
          </p:txBody>
        </p:sp>
        <p:sp>
          <p:nvSpPr>
            <p:cNvPr id="42" name="Text Box 32"/>
            <p:cNvSpPr txBox="1">
              <a:spLocks noChangeArrowheads="1"/>
            </p:cNvSpPr>
            <p:nvPr/>
          </p:nvSpPr>
          <p:spPr bwMode="auto">
            <a:xfrm>
              <a:off x="6239523" y="3097187"/>
              <a:ext cx="1167130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M</a:t>
              </a:r>
              <a:endParaRPr lang="en-US" sz="3200" b="1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098687" y="3490097"/>
            <a:ext cx="4512990" cy="2724582"/>
            <a:chOff x="635074" y="548680"/>
            <a:chExt cx="8231116" cy="4680520"/>
          </a:xfrm>
        </p:grpSpPr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1</a:t>
              </a:r>
              <a:endParaRPr lang="en-US" sz="2400" b="1" baseline="-25000"/>
            </a:p>
          </p:txBody>
        </p:sp>
        <p:sp>
          <p:nvSpPr>
            <p:cNvPr id="91" name="Oval 90"/>
            <p:cNvSpPr>
              <a:spLocks noChangeArrowheads="1"/>
            </p:cNvSpPr>
            <p:nvPr/>
          </p:nvSpPr>
          <p:spPr bwMode="auto">
            <a:xfrm>
              <a:off x="1192287" y="2028800"/>
              <a:ext cx="859438" cy="539749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 smtClean="0"/>
                <a:t>F</a:t>
              </a:r>
              <a:endParaRPr lang="en-US" sz="2400" b="1" baseline="-25000" dirty="0"/>
            </a:p>
          </p:txBody>
        </p:sp>
        <p:cxnSp>
          <p:nvCxnSpPr>
            <p:cNvPr id="92" name="AutoShape 13"/>
            <p:cNvCxnSpPr>
              <a:cxnSpLocks noChangeShapeType="1"/>
              <a:stCxn id="91" idx="2"/>
              <a:endCxn id="91" idx="3"/>
            </p:cNvCxnSpPr>
            <p:nvPr/>
          </p:nvCxnSpPr>
          <p:spPr bwMode="auto">
            <a:xfrm rot="10800000" flipH="1" flipV="1">
              <a:off x="1192287" y="2298675"/>
              <a:ext cx="125862" cy="190830"/>
            </a:xfrm>
            <a:prstGeom prst="curvedConnector4">
              <a:avLst>
                <a:gd name="adj1" fmla="val -331266"/>
                <a:gd name="adj2" fmla="val 347212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Oval 14"/>
            <p:cNvSpPr>
              <a:spLocks noChangeArrowheads="1"/>
            </p:cNvSpPr>
            <p:nvPr/>
          </p:nvSpPr>
          <p:spPr bwMode="auto">
            <a:xfrm>
              <a:off x="2290836" y="2035149"/>
              <a:ext cx="895352" cy="52705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 smtClean="0"/>
                <a:t>F</a:t>
              </a:r>
              <a:endParaRPr lang="en-US" sz="2400" b="1" dirty="0"/>
            </a:p>
          </p:txBody>
        </p:sp>
        <p:cxnSp>
          <p:nvCxnSpPr>
            <p:cNvPr id="94" name="AutoShape 15"/>
            <p:cNvCxnSpPr>
              <a:cxnSpLocks noChangeShapeType="1"/>
              <a:stCxn id="93" idx="2"/>
              <a:endCxn id="93" idx="3"/>
            </p:cNvCxnSpPr>
            <p:nvPr/>
          </p:nvCxnSpPr>
          <p:spPr bwMode="auto">
            <a:xfrm rot="10800000" flipH="1" flipV="1">
              <a:off x="2290836" y="2298673"/>
              <a:ext cx="131122" cy="186341"/>
            </a:xfrm>
            <a:prstGeom prst="curvedConnector4">
              <a:avLst>
                <a:gd name="adj1" fmla="val -317977"/>
                <a:gd name="adj2" fmla="val 352169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" name="Oval 18"/>
            <p:cNvSpPr>
              <a:spLocks noChangeArrowheads="1"/>
            </p:cNvSpPr>
            <p:nvPr/>
          </p:nvSpPr>
          <p:spPr bwMode="auto">
            <a:xfrm>
              <a:off x="3664024" y="2035149"/>
              <a:ext cx="835085" cy="527049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F</a:t>
              </a:r>
              <a:endParaRPr lang="en-US" sz="2400" b="1" dirty="0"/>
            </a:p>
          </p:txBody>
        </p:sp>
        <p:cxnSp>
          <p:nvCxnSpPr>
            <p:cNvPr id="96" name="AutoShape 19"/>
            <p:cNvCxnSpPr>
              <a:cxnSpLocks noChangeShapeType="1"/>
              <a:stCxn id="95" idx="2"/>
              <a:endCxn id="95" idx="3"/>
            </p:cNvCxnSpPr>
            <p:nvPr/>
          </p:nvCxnSpPr>
          <p:spPr bwMode="auto">
            <a:xfrm rot="10800000" flipH="1" flipV="1">
              <a:off x="3664022" y="2298675"/>
              <a:ext cx="122296" cy="186339"/>
            </a:xfrm>
            <a:prstGeom prst="curvedConnector4">
              <a:avLst>
                <a:gd name="adj1" fmla="val -340924"/>
                <a:gd name="adj2" fmla="val 352171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98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99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2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2</a:t>
              </a:r>
              <a:endParaRPr lang="en-US" sz="2400" b="1" baseline="-25000"/>
            </a:p>
          </p:txBody>
        </p:sp>
        <p:sp>
          <p:nvSpPr>
            <p:cNvPr id="104" name="Oval 29"/>
            <p:cNvSpPr>
              <a:spLocks noChangeArrowheads="1"/>
            </p:cNvSpPr>
            <p:nvPr/>
          </p:nvSpPr>
          <p:spPr bwMode="auto">
            <a:xfrm>
              <a:off x="5383288" y="2046058"/>
              <a:ext cx="841365" cy="52249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F</a:t>
              </a:r>
              <a:endParaRPr lang="en-US" sz="2400" b="1" dirty="0"/>
            </a:p>
          </p:txBody>
        </p:sp>
        <p:cxnSp>
          <p:nvCxnSpPr>
            <p:cNvPr id="105" name="AutoShape 34"/>
            <p:cNvCxnSpPr>
              <a:cxnSpLocks noChangeShapeType="1"/>
              <a:stCxn id="104" idx="2"/>
              <a:endCxn id="104" idx="3"/>
            </p:cNvCxnSpPr>
            <p:nvPr/>
          </p:nvCxnSpPr>
          <p:spPr bwMode="auto">
            <a:xfrm rot="10800000" flipH="1" flipV="1">
              <a:off x="5383286" y="2307302"/>
              <a:ext cx="123215" cy="184729"/>
            </a:xfrm>
            <a:prstGeom prst="curvedConnector4">
              <a:avLst>
                <a:gd name="adj1" fmla="val -338381"/>
                <a:gd name="adj2" fmla="val 35400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Oval 37"/>
            <p:cNvSpPr>
              <a:spLocks noChangeArrowheads="1"/>
            </p:cNvSpPr>
            <p:nvPr/>
          </p:nvSpPr>
          <p:spPr bwMode="auto">
            <a:xfrm>
              <a:off x="6538986" y="2046058"/>
              <a:ext cx="935037" cy="51614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 smtClean="0"/>
                <a:t>F</a:t>
              </a:r>
              <a:endParaRPr lang="en-US" sz="2400" b="1" dirty="0"/>
            </a:p>
          </p:txBody>
        </p:sp>
        <p:cxnSp>
          <p:nvCxnSpPr>
            <p:cNvPr id="107" name="AutoShape 38"/>
            <p:cNvCxnSpPr>
              <a:cxnSpLocks noChangeShapeType="1"/>
              <a:stCxn id="106" idx="2"/>
              <a:endCxn id="106" idx="3"/>
            </p:cNvCxnSpPr>
            <p:nvPr/>
          </p:nvCxnSpPr>
          <p:spPr bwMode="auto">
            <a:xfrm rot="10800000" flipH="1" flipV="1">
              <a:off x="6538986" y="2304129"/>
              <a:ext cx="136933" cy="182484"/>
            </a:xfrm>
            <a:prstGeom prst="curvedConnector4">
              <a:avLst>
                <a:gd name="adj1" fmla="val -304483"/>
                <a:gd name="adj2" fmla="val 356623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Oval 39"/>
            <p:cNvSpPr>
              <a:spLocks noChangeArrowheads="1"/>
            </p:cNvSpPr>
            <p:nvPr/>
          </p:nvSpPr>
          <p:spPr bwMode="auto">
            <a:xfrm>
              <a:off x="7855023" y="2046058"/>
              <a:ext cx="1011167" cy="51614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 smtClean="0"/>
                <a:t>F</a:t>
              </a:r>
              <a:endParaRPr lang="en-US" sz="2400" b="1" dirty="0"/>
            </a:p>
          </p:txBody>
        </p:sp>
        <p:cxnSp>
          <p:nvCxnSpPr>
            <p:cNvPr id="109" name="AutoShape 40"/>
            <p:cNvCxnSpPr>
              <a:cxnSpLocks noChangeShapeType="1"/>
              <a:stCxn id="108" idx="2"/>
              <a:endCxn id="108" idx="3"/>
            </p:cNvCxnSpPr>
            <p:nvPr/>
          </p:nvCxnSpPr>
          <p:spPr bwMode="auto">
            <a:xfrm rot="10800000" flipH="1" flipV="1">
              <a:off x="7855021" y="2304129"/>
              <a:ext cx="148082" cy="182484"/>
            </a:xfrm>
            <a:prstGeom prst="curvedConnector4">
              <a:avLst>
                <a:gd name="adj1" fmla="val -281558"/>
                <a:gd name="adj2" fmla="val 356623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11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12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13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4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5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116" name="AutoShape 49"/>
            <p:cNvCxnSpPr>
              <a:cxnSpLocks noChangeShapeType="1"/>
              <a:stCxn id="95" idx="0"/>
              <a:endCxn id="104" idx="0"/>
            </p:cNvCxnSpPr>
            <p:nvPr/>
          </p:nvCxnSpPr>
          <p:spPr bwMode="auto">
            <a:xfrm rot="16200000" flipH="1">
              <a:off x="4937314" y="1179402"/>
              <a:ext cx="10909" cy="1722405"/>
            </a:xfrm>
            <a:prstGeom prst="curvedConnector3">
              <a:avLst>
                <a:gd name="adj1" fmla="val -3600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AutoShape 51"/>
            <p:cNvCxnSpPr>
              <a:cxnSpLocks noChangeShapeType="1"/>
              <a:stCxn id="93" idx="0"/>
              <a:endCxn id="106" idx="0"/>
            </p:cNvCxnSpPr>
            <p:nvPr/>
          </p:nvCxnSpPr>
          <p:spPr bwMode="auto">
            <a:xfrm rot="16200000" flipH="1">
              <a:off x="4867055" y="-93393"/>
              <a:ext cx="10909" cy="4267992"/>
            </a:xfrm>
            <a:prstGeom prst="curvedConnector3">
              <a:avLst>
                <a:gd name="adj1" fmla="val -7714283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19" name="Text Box 11"/>
            <p:cNvSpPr txBox="1">
              <a:spLocks noChangeArrowheads="1"/>
            </p:cNvSpPr>
            <p:nvPr/>
          </p:nvSpPr>
          <p:spPr bwMode="auto">
            <a:xfrm>
              <a:off x="4499109" y="1167188"/>
              <a:ext cx="611066" cy="4001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120" name="Text Box 6"/>
            <p:cNvSpPr txBox="1">
              <a:spLocks noChangeArrowheads="1"/>
            </p:cNvSpPr>
            <p:nvPr/>
          </p:nvSpPr>
          <p:spPr bwMode="auto">
            <a:xfrm>
              <a:off x="910402" y="3097187"/>
              <a:ext cx="1056033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F</a:t>
              </a:r>
              <a:endParaRPr lang="en-US" sz="3200" b="1" dirty="0"/>
            </a:p>
          </p:txBody>
        </p:sp>
        <p:sp>
          <p:nvSpPr>
            <p:cNvPr id="121" name="Text Box 7"/>
            <p:cNvSpPr txBox="1">
              <a:spLocks noChangeArrowheads="1"/>
            </p:cNvSpPr>
            <p:nvPr/>
          </p:nvSpPr>
          <p:spPr bwMode="auto">
            <a:xfrm>
              <a:off x="3551940" y="3089251"/>
              <a:ext cx="1056033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dirty="0"/>
            </a:p>
          </p:txBody>
        </p:sp>
        <p:sp>
          <p:nvSpPr>
            <p:cNvPr id="122" name="Text Box 9"/>
            <p:cNvSpPr txBox="1">
              <a:spLocks noChangeArrowheads="1"/>
            </p:cNvSpPr>
            <p:nvPr/>
          </p:nvSpPr>
          <p:spPr bwMode="auto">
            <a:xfrm>
              <a:off x="2107272" y="3097187"/>
              <a:ext cx="1056033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F</a:t>
              </a:r>
              <a:endParaRPr lang="en-US" sz="3200" b="1" dirty="0"/>
            </a:p>
          </p:txBody>
        </p:sp>
        <p:sp>
          <p:nvSpPr>
            <p:cNvPr id="123" name="Text Box 30"/>
            <p:cNvSpPr txBox="1">
              <a:spLocks noChangeArrowheads="1"/>
            </p:cNvSpPr>
            <p:nvPr/>
          </p:nvSpPr>
          <p:spPr bwMode="auto">
            <a:xfrm>
              <a:off x="5113072" y="3097187"/>
              <a:ext cx="1056031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dirty="0"/>
            </a:p>
          </p:txBody>
        </p:sp>
        <p:sp>
          <p:nvSpPr>
            <p:cNvPr id="124" name="Text Box 31"/>
            <p:cNvSpPr txBox="1">
              <a:spLocks noChangeArrowheads="1"/>
            </p:cNvSpPr>
            <p:nvPr/>
          </p:nvSpPr>
          <p:spPr bwMode="auto">
            <a:xfrm>
              <a:off x="7463888" y="3137595"/>
              <a:ext cx="1056031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F</a:t>
              </a:r>
              <a:endParaRPr lang="en-US" sz="3200" b="1" dirty="0"/>
            </a:p>
          </p:txBody>
        </p:sp>
        <p:sp>
          <p:nvSpPr>
            <p:cNvPr id="125" name="Text Box 32"/>
            <p:cNvSpPr txBox="1">
              <a:spLocks noChangeArrowheads="1"/>
            </p:cNvSpPr>
            <p:nvPr/>
          </p:nvSpPr>
          <p:spPr bwMode="auto">
            <a:xfrm>
              <a:off x="6295072" y="3097187"/>
              <a:ext cx="1056031" cy="100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F</a:t>
              </a:r>
              <a:endParaRPr lang="en-US" sz="3200" b="1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5425178" y="764704"/>
            <a:ext cx="299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Male ACE model</a:t>
            </a:r>
            <a:endParaRPr lang="en-AU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1176193" y="5585318"/>
            <a:ext cx="299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Female ACE model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4970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language of heterogeneity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AU" dirty="0" smtClean="0"/>
              <a:t>Non-Scalar limitation </a:t>
            </a:r>
          </a:p>
          <a:p>
            <a:pPr lvl="1"/>
            <a:r>
              <a:rPr lang="en-AU" dirty="0" smtClean="0"/>
              <a:t>With </a:t>
            </a:r>
            <a:r>
              <a:rPr lang="en-AU" dirty="0"/>
              <a:t>opposite sex twin pairs (</a:t>
            </a:r>
            <a:r>
              <a:rPr lang="en-AU" dirty="0" smtClean="0"/>
              <a:t>Quantitative)</a:t>
            </a:r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93204" y="2708920"/>
            <a:ext cx="411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Male Parameters</a:t>
            </a:r>
          </a:p>
          <a:p>
            <a:pPr lvl="1"/>
            <a:r>
              <a:rPr lang="en-AU" i="1" dirty="0" err="1" smtClean="0"/>
              <a:t>means</a:t>
            </a:r>
            <a:r>
              <a:rPr lang="en-AU" i="1" baseline="-25000" dirty="0" err="1" smtClean="0"/>
              <a:t>M</a:t>
            </a:r>
            <a:endParaRPr lang="en-AU" i="1" dirty="0" smtClean="0"/>
          </a:p>
          <a:p>
            <a:pPr lvl="1"/>
            <a:r>
              <a:rPr lang="en-AU" i="1" dirty="0" smtClean="0"/>
              <a:t>A</a:t>
            </a:r>
            <a:r>
              <a:rPr lang="en-AU" i="1" baseline="-25000" dirty="0"/>
              <a:t>M</a:t>
            </a:r>
            <a:r>
              <a:rPr lang="en-AU" i="1" dirty="0" smtClean="0"/>
              <a:t> C</a:t>
            </a:r>
            <a:r>
              <a:rPr lang="en-AU" i="1" baseline="-25000" dirty="0"/>
              <a:t>M</a:t>
            </a:r>
            <a:r>
              <a:rPr lang="en-AU" i="1" dirty="0" smtClean="0"/>
              <a:t> and E</a:t>
            </a:r>
            <a:r>
              <a:rPr lang="en-AU" i="1" baseline="-25000" dirty="0"/>
              <a:t>M</a:t>
            </a:r>
            <a:r>
              <a:rPr lang="en-AU" i="1" dirty="0" smtClean="0"/>
              <a:t> </a:t>
            </a:r>
          </a:p>
          <a:p>
            <a:pPr marL="457200" lvl="1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705672" y="2780928"/>
            <a:ext cx="411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Female Parameters</a:t>
            </a:r>
          </a:p>
          <a:p>
            <a:pPr lvl="1"/>
            <a:r>
              <a:rPr lang="en-AU" i="1" dirty="0" err="1" smtClean="0"/>
              <a:t>mean</a:t>
            </a:r>
            <a:r>
              <a:rPr lang="en-AU" i="1" baseline="-25000" dirty="0" err="1"/>
              <a:t>F</a:t>
            </a:r>
            <a:endParaRPr lang="en-AU" i="1" dirty="0" smtClean="0"/>
          </a:p>
          <a:p>
            <a:pPr lvl="1"/>
            <a:r>
              <a:rPr lang="en-AU" i="1" dirty="0" smtClean="0"/>
              <a:t>A</a:t>
            </a:r>
            <a:r>
              <a:rPr lang="en-AU" i="1" baseline="-25000" dirty="0" smtClean="0"/>
              <a:t>F</a:t>
            </a:r>
            <a:r>
              <a:rPr lang="en-AU" i="1" dirty="0" smtClean="0"/>
              <a:t> C</a:t>
            </a:r>
            <a:r>
              <a:rPr lang="en-AU" i="1" baseline="-25000" dirty="0"/>
              <a:t>F</a:t>
            </a:r>
            <a:r>
              <a:rPr lang="en-AU" i="1" dirty="0" smtClean="0"/>
              <a:t> and E</a:t>
            </a:r>
            <a:r>
              <a:rPr lang="en-AU" i="1" baseline="-25000" dirty="0"/>
              <a:t>F</a:t>
            </a:r>
            <a:r>
              <a:rPr lang="en-AU" i="1" dirty="0" smtClean="0"/>
              <a:t> </a:t>
            </a:r>
          </a:p>
          <a:p>
            <a:pPr marL="457200" lvl="1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9" name="Rounded Rectangle 8"/>
          <p:cNvSpPr/>
          <p:nvPr/>
        </p:nvSpPr>
        <p:spPr>
          <a:xfrm>
            <a:off x="1187624" y="4365104"/>
            <a:ext cx="6480720" cy="2016224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Parameters are estimated jointly – linked via the opposite sex correlations</a:t>
            </a:r>
          </a:p>
          <a:p>
            <a:pPr lvl="2"/>
            <a:r>
              <a:rPr lang="en-AU" sz="2000" i="1" dirty="0" smtClean="0"/>
              <a:t>r(</a:t>
            </a:r>
            <a:r>
              <a:rPr lang="en-AU" sz="2000" i="1" dirty="0" err="1" smtClean="0"/>
              <a:t>A</a:t>
            </a:r>
            <a:r>
              <a:rPr lang="en-AU" sz="2000" i="1" baseline="-25000" dirty="0" err="1" smtClean="0"/>
              <a:t>Female</a:t>
            </a:r>
            <a:r>
              <a:rPr lang="en-AU" sz="2000" i="1" baseline="-25000" dirty="0" smtClean="0"/>
              <a:t> ,</a:t>
            </a:r>
            <a:r>
              <a:rPr lang="en-AU" sz="2000" i="1" dirty="0" err="1" smtClean="0"/>
              <a:t>A</a:t>
            </a:r>
            <a:r>
              <a:rPr lang="en-AU" sz="2000" i="1" baseline="-25000" dirty="0" err="1" smtClean="0"/>
              <a:t>male</a:t>
            </a:r>
            <a:r>
              <a:rPr lang="en-AU" sz="2000" i="1" dirty="0" smtClean="0"/>
              <a:t>) = .5</a:t>
            </a:r>
            <a:endParaRPr lang="en-AU" sz="2000" i="1" dirty="0"/>
          </a:p>
          <a:p>
            <a:pPr lvl="2"/>
            <a:r>
              <a:rPr lang="en-AU" sz="2000" i="1" dirty="0"/>
              <a:t>r(</a:t>
            </a:r>
            <a:r>
              <a:rPr lang="en-AU" sz="2000" i="1" dirty="0" err="1" smtClean="0"/>
              <a:t>C</a:t>
            </a:r>
            <a:r>
              <a:rPr lang="en-AU" sz="2000" i="1" baseline="-25000" dirty="0" err="1" smtClean="0"/>
              <a:t>Female</a:t>
            </a:r>
            <a:r>
              <a:rPr lang="en-AU" sz="2000" i="1" baseline="-25000" dirty="0" smtClean="0"/>
              <a:t>  </a:t>
            </a:r>
            <a:r>
              <a:rPr lang="en-AU" sz="2000" i="1" dirty="0"/>
              <a:t>≠  </a:t>
            </a:r>
            <a:r>
              <a:rPr lang="en-AU" sz="2000" i="1" dirty="0" err="1" smtClean="0"/>
              <a:t>C</a:t>
            </a:r>
            <a:r>
              <a:rPr lang="en-AU" sz="2000" i="1" baseline="-25000" dirty="0" err="1" smtClean="0"/>
              <a:t>Male</a:t>
            </a:r>
            <a:r>
              <a:rPr lang="en-AU" sz="2000" i="1" dirty="0"/>
              <a:t> ) = </a:t>
            </a:r>
            <a:r>
              <a:rPr lang="en-AU" sz="2000" i="1" dirty="0" smtClean="0"/>
              <a:t>1</a:t>
            </a:r>
            <a:endParaRPr lang="en-AU" sz="2000" i="1" baseline="-25000" dirty="0"/>
          </a:p>
          <a:p>
            <a:pPr lvl="2"/>
            <a:r>
              <a:rPr lang="en-AU" sz="2000" i="1" dirty="0"/>
              <a:t>r(</a:t>
            </a:r>
            <a:r>
              <a:rPr lang="en-AU" sz="2000" i="1" dirty="0" err="1" smtClean="0"/>
              <a:t>E</a:t>
            </a:r>
            <a:r>
              <a:rPr lang="en-AU" sz="2000" i="1" baseline="-25000" dirty="0" err="1" smtClean="0"/>
              <a:t>Female</a:t>
            </a:r>
            <a:r>
              <a:rPr lang="en-AU" sz="2000" i="1" baseline="-25000" dirty="0" smtClean="0"/>
              <a:t>  </a:t>
            </a:r>
            <a:r>
              <a:rPr lang="en-AU" sz="2000" i="1" dirty="0"/>
              <a:t>≠ </a:t>
            </a:r>
            <a:r>
              <a:rPr lang="en-AU" sz="2000" i="1" dirty="0" err="1" smtClean="0"/>
              <a:t>E</a:t>
            </a:r>
            <a:r>
              <a:rPr lang="en-AU" sz="2000" i="1" baseline="-25000" dirty="0" err="1" smtClean="0"/>
              <a:t>Male</a:t>
            </a:r>
            <a:r>
              <a:rPr lang="en-AU" sz="2400" i="1" dirty="0"/>
              <a:t> ) = </a:t>
            </a:r>
            <a:r>
              <a:rPr lang="en-AU" sz="2400" i="1" dirty="0" smtClean="0"/>
              <a:t>0</a:t>
            </a:r>
            <a:endParaRPr lang="en-AU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347864" y="3573016"/>
            <a:ext cx="1656184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05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" name="Group 4"/>
          <p:cNvGrpSpPr/>
          <p:nvPr/>
        </p:nvGrpSpPr>
        <p:grpSpPr>
          <a:xfrm>
            <a:off x="635074" y="764704"/>
            <a:ext cx="7786758" cy="4680520"/>
            <a:chOff x="635074" y="548680"/>
            <a:chExt cx="7786758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0" name="AutoShape 13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2" name="AutoShape 15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M</a:t>
              </a:r>
              <a:endParaRPr lang="en-US" sz="2400" b="1" dirty="0"/>
            </a:p>
          </p:txBody>
        </p:sp>
        <p:cxnSp>
          <p:nvCxnSpPr>
            <p:cNvPr id="14" name="AutoShape 19"/>
            <p:cNvCxnSpPr>
              <a:cxnSpLocks noChangeShapeType="1"/>
              <a:stCxn id="13" idx="2"/>
              <a:endCxn id="13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Female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3" name="AutoShape 34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5" name="AutoShape 38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7" name="AutoShape 40"/>
            <p:cNvCxnSpPr>
              <a:cxnSpLocks noChangeShapeType="1"/>
              <a:stCxn id="26" idx="2"/>
              <a:endCxn id="26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4" name="AutoShape 49"/>
            <p:cNvCxnSpPr>
              <a:cxnSpLocks noChangeShapeType="1"/>
              <a:stCxn id="13" idx="0"/>
              <a:endCxn id="22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51"/>
            <p:cNvCxnSpPr>
              <a:cxnSpLocks noChangeShapeType="1"/>
              <a:stCxn id="11" idx="0"/>
              <a:endCxn id="24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499109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.5/1</a:t>
              </a:r>
              <a:endParaRPr lang="en-US" sz="2000" b="1" dirty="0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239982" y="3097188"/>
              <a:ext cx="6399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3017982" y="3089250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022619" y="3097188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042626" y="3097188"/>
              <a:ext cx="579005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baseline="-25000" dirty="0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7842826" y="3068960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6906722" y="3097188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2699792" y="5577589"/>
            <a:ext cx="4124028" cy="947755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Non-scalar Sex-limitation</a:t>
            </a:r>
          </a:p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aka common-effects sex limitation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98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language of heterogeneity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AU" u="sng" dirty="0" smtClean="0"/>
              <a:t>General</a:t>
            </a:r>
            <a:r>
              <a:rPr lang="en-AU" dirty="0" smtClean="0"/>
              <a:t> Non-Scalar limitation </a:t>
            </a:r>
          </a:p>
          <a:p>
            <a:pPr lvl="1"/>
            <a:r>
              <a:rPr lang="en-AU" dirty="0" smtClean="0"/>
              <a:t>With </a:t>
            </a:r>
            <a:r>
              <a:rPr lang="en-AU" dirty="0"/>
              <a:t>opposite sex twin pairs </a:t>
            </a:r>
            <a:r>
              <a:rPr lang="en-AU" dirty="0" smtClean="0"/>
              <a:t>(semi-Qualitative)</a:t>
            </a:r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93204" y="2708920"/>
            <a:ext cx="41148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Male Parameters</a:t>
            </a:r>
          </a:p>
          <a:p>
            <a:pPr lvl="1"/>
            <a:r>
              <a:rPr lang="en-AU" i="1" dirty="0" err="1" smtClean="0"/>
              <a:t>means</a:t>
            </a:r>
            <a:r>
              <a:rPr lang="en-AU" i="1" baseline="-25000" dirty="0" err="1" smtClean="0"/>
              <a:t>M</a:t>
            </a:r>
            <a:endParaRPr lang="en-AU" i="1" dirty="0" smtClean="0"/>
          </a:p>
          <a:p>
            <a:pPr lvl="1"/>
            <a:r>
              <a:rPr lang="en-AU" i="1" dirty="0" smtClean="0"/>
              <a:t>A</a:t>
            </a:r>
            <a:r>
              <a:rPr lang="en-AU" i="1" baseline="-25000" dirty="0"/>
              <a:t>M</a:t>
            </a:r>
            <a:r>
              <a:rPr lang="en-AU" i="1" dirty="0" smtClean="0"/>
              <a:t> C</a:t>
            </a:r>
            <a:r>
              <a:rPr lang="en-AU" i="1" baseline="-25000" dirty="0" smtClean="0"/>
              <a:t>M</a:t>
            </a:r>
            <a:r>
              <a:rPr lang="en-AU" i="1" dirty="0" smtClean="0"/>
              <a:t> E</a:t>
            </a:r>
            <a:r>
              <a:rPr lang="en-AU" i="1" baseline="-25000" dirty="0"/>
              <a:t>M</a:t>
            </a:r>
            <a:r>
              <a:rPr lang="en-AU" i="1" dirty="0" smtClean="0"/>
              <a:t> and </a:t>
            </a:r>
            <a:r>
              <a:rPr lang="en-AU" b="1" i="1" dirty="0" err="1" smtClean="0"/>
              <a:t>A</a:t>
            </a:r>
            <a:r>
              <a:rPr lang="en-AU" b="1" baseline="-25000" dirty="0" err="1" smtClean="0"/>
              <a:t>Specific</a:t>
            </a:r>
            <a:endParaRPr lang="en-AU" i="1" dirty="0" smtClean="0"/>
          </a:p>
          <a:p>
            <a:pPr lvl="1"/>
            <a:r>
              <a:rPr lang="en-AU" dirty="0" smtClean="0"/>
              <a:t>Extra genetic/ environmental effects</a:t>
            </a:r>
            <a:endParaRPr lang="en-AU" b="1" dirty="0" smtClean="0"/>
          </a:p>
          <a:p>
            <a:pPr marL="457200" lvl="1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705672" y="2780928"/>
            <a:ext cx="411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Female Parameters</a:t>
            </a:r>
          </a:p>
          <a:p>
            <a:pPr lvl="1"/>
            <a:r>
              <a:rPr lang="en-AU" i="1" dirty="0" err="1" smtClean="0"/>
              <a:t>mean</a:t>
            </a:r>
            <a:r>
              <a:rPr lang="en-AU" i="1" baseline="-25000" dirty="0" err="1"/>
              <a:t>F</a:t>
            </a:r>
            <a:endParaRPr lang="en-AU" i="1" dirty="0" smtClean="0"/>
          </a:p>
          <a:p>
            <a:pPr lvl="1"/>
            <a:r>
              <a:rPr lang="en-AU" i="1" dirty="0" smtClean="0"/>
              <a:t>A</a:t>
            </a:r>
            <a:r>
              <a:rPr lang="en-AU" i="1" baseline="-25000" dirty="0" smtClean="0"/>
              <a:t>F</a:t>
            </a:r>
            <a:r>
              <a:rPr lang="en-AU" i="1" dirty="0" smtClean="0"/>
              <a:t> C</a:t>
            </a:r>
            <a:r>
              <a:rPr lang="en-AU" i="1" baseline="-25000" dirty="0"/>
              <a:t>F</a:t>
            </a:r>
            <a:r>
              <a:rPr lang="en-AU" i="1" dirty="0" smtClean="0"/>
              <a:t> and E</a:t>
            </a:r>
            <a:r>
              <a:rPr lang="en-AU" i="1" baseline="-25000" dirty="0"/>
              <a:t>F</a:t>
            </a:r>
            <a:r>
              <a:rPr lang="en-AU" i="1" dirty="0" smtClean="0"/>
              <a:t> </a:t>
            </a:r>
          </a:p>
          <a:p>
            <a:pPr marL="457200" lvl="1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9" name="Rounded Rectangle 8"/>
          <p:cNvSpPr/>
          <p:nvPr/>
        </p:nvSpPr>
        <p:spPr>
          <a:xfrm>
            <a:off x="1187624" y="5157192"/>
            <a:ext cx="6480720" cy="122413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Parameters are estimated jointly – linked via the opposite sex correlations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347864" y="3573016"/>
            <a:ext cx="1656184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724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" name="Group 4"/>
          <p:cNvGrpSpPr/>
          <p:nvPr/>
        </p:nvGrpSpPr>
        <p:grpSpPr>
          <a:xfrm>
            <a:off x="635074" y="764704"/>
            <a:ext cx="7786758" cy="4680520"/>
            <a:chOff x="635074" y="548680"/>
            <a:chExt cx="7786758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0" name="AutoShape 13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2" name="AutoShape 15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M</a:t>
              </a:r>
              <a:endParaRPr lang="en-US" sz="2400" b="1" dirty="0"/>
            </a:p>
          </p:txBody>
        </p:sp>
        <p:cxnSp>
          <p:nvCxnSpPr>
            <p:cNvPr id="14" name="AutoShape 19"/>
            <p:cNvCxnSpPr>
              <a:cxnSpLocks noChangeShapeType="1"/>
              <a:stCxn id="13" idx="2"/>
              <a:endCxn id="13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Female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3" name="AutoShape 34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5" name="AutoShape 38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7" name="AutoShape 40"/>
            <p:cNvCxnSpPr>
              <a:cxnSpLocks noChangeShapeType="1"/>
              <a:stCxn id="26" idx="2"/>
              <a:endCxn id="26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4" name="AutoShape 49"/>
            <p:cNvCxnSpPr>
              <a:cxnSpLocks noChangeShapeType="1"/>
              <a:stCxn id="13" idx="0"/>
              <a:endCxn id="22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51"/>
            <p:cNvCxnSpPr>
              <a:cxnSpLocks noChangeShapeType="1"/>
              <a:stCxn id="11" idx="0"/>
              <a:endCxn id="24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499109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.5/1</a:t>
              </a:r>
              <a:endParaRPr lang="en-US" sz="2000" b="1" dirty="0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239982" y="3097188"/>
              <a:ext cx="6399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3017982" y="3089250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022619" y="3097188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042626" y="3097188"/>
              <a:ext cx="579005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baseline="-25000" dirty="0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7842826" y="3068960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6906722" y="3097188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</p:grp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30610" y="3301206"/>
            <a:ext cx="533400" cy="5334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A</a:t>
            </a:r>
            <a:r>
              <a:rPr lang="en-US" sz="2400" b="1" baseline="-25000" dirty="0" smtClean="0"/>
              <a:t>S</a:t>
            </a:r>
            <a:endParaRPr lang="en-US" sz="2400" b="1" dirty="0"/>
          </a:p>
        </p:txBody>
      </p:sp>
      <p:cxnSp>
        <p:nvCxnSpPr>
          <p:cNvPr id="45" name="AutoShape 13"/>
          <p:cNvCxnSpPr>
            <a:cxnSpLocks noChangeShapeType="1"/>
            <a:stCxn id="44" idx="2"/>
            <a:endCxn id="44" idx="3"/>
          </p:cNvCxnSpPr>
          <p:nvPr/>
        </p:nvCxnSpPr>
        <p:spPr bwMode="auto">
          <a:xfrm rot="10800000" flipH="1" flipV="1">
            <a:off x="611560" y="3567906"/>
            <a:ext cx="96837" cy="207963"/>
          </a:xfrm>
          <a:prstGeom prst="curvedConnector4">
            <a:avLst>
              <a:gd name="adj1" fmla="val -216394"/>
              <a:gd name="adj2" fmla="val 238167"/>
            </a:avLst>
          </a:prstGeom>
          <a:noFill/>
          <a:ln w="19050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892546" y="3828256"/>
            <a:ext cx="995065" cy="82737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839071" y="4005064"/>
            <a:ext cx="564577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 dirty="0" smtClean="0"/>
              <a:t>a</a:t>
            </a:r>
            <a:r>
              <a:rPr lang="en-US" sz="3200" b="1" baseline="-25000" dirty="0" smtClean="0"/>
              <a:t>s</a:t>
            </a:r>
            <a:endParaRPr lang="en-US" sz="3200" b="1" dirty="0"/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358130" y="4040237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b="1" dirty="0"/>
              <a:t>1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2699792" y="5577589"/>
            <a:ext cx="4124028" cy="947755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General Non-scalar Sex-limitation</a:t>
            </a:r>
          </a:p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aka general sex limitation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29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language of heterogeneity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AU" u="sng" dirty="0" smtClean="0"/>
              <a:t>General</a:t>
            </a:r>
            <a:r>
              <a:rPr lang="en-AU" dirty="0" smtClean="0"/>
              <a:t> Non-Scalar limitation via </a:t>
            </a:r>
            <a:r>
              <a:rPr lang="en-AU" dirty="0" err="1" smtClean="0"/>
              <a:t>r</a:t>
            </a:r>
            <a:r>
              <a:rPr lang="en-AU" baseline="-25000" dirty="0" err="1" smtClean="0"/>
              <a:t>G</a:t>
            </a:r>
            <a:endParaRPr lang="en-AU" baseline="-25000" dirty="0" smtClean="0"/>
          </a:p>
          <a:p>
            <a:pPr lvl="1"/>
            <a:r>
              <a:rPr lang="en-AU" dirty="0" smtClean="0"/>
              <a:t>With </a:t>
            </a:r>
            <a:r>
              <a:rPr lang="en-AU" dirty="0"/>
              <a:t>opposite sex twin pairs </a:t>
            </a:r>
            <a:r>
              <a:rPr lang="en-AU" dirty="0" smtClean="0"/>
              <a:t>(semi-Qualitative)</a:t>
            </a:r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93204" y="2708920"/>
            <a:ext cx="411480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Male Parameters</a:t>
            </a:r>
          </a:p>
          <a:p>
            <a:pPr lvl="1"/>
            <a:r>
              <a:rPr lang="en-AU" i="1" dirty="0" err="1" smtClean="0"/>
              <a:t>means</a:t>
            </a:r>
            <a:r>
              <a:rPr lang="en-AU" i="1" baseline="-25000" dirty="0" err="1" smtClean="0"/>
              <a:t>M</a:t>
            </a:r>
            <a:endParaRPr lang="en-AU" i="1" dirty="0" smtClean="0"/>
          </a:p>
          <a:p>
            <a:pPr lvl="1"/>
            <a:r>
              <a:rPr lang="en-AU" i="1" dirty="0" smtClean="0"/>
              <a:t>A</a:t>
            </a:r>
            <a:r>
              <a:rPr lang="en-AU" i="1" baseline="-25000" dirty="0"/>
              <a:t>M</a:t>
            </a:r>
            <a:r>
              <a:rPr lang="en-AU" i="1" dirty="0" smtClean="0"/>
              <a:t> C</a:t>
            </a:r>
            <a:r>
              <a:rPr lang="en-AU" i="1" baseline="-25000" dirty="0" smtClean="0"/>
              <a:t>M</a:t>
            </a:r>
            <a:r>
              <a:rPr lang="en-AU" i="1" dirty="0" smtClean="0"/>
              <a:t> E</a:t>
            </a:r>
            <a:r>
              <a:rPr lang="en-AU" i="1" baseline="-25000" dirty="0" smtClean="0"/>
              <a:t>M</a:t>
            </a:r>
            <a:endParaRPr lang="en-AU" i="1" dirty="0" smtClean="0"/>
          </a:p>
          <a:p>
            <a:pPr marL="457200" lvl="1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705672" y="2780928"/>
            <a:ext cx="411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Female Parameters</a:t>
            </a:r>
          </a:p>
          <a:p>
            <a:pPr lvl="1"/>
            <a:r>
              <a:rPr lang="en-AU" i="1" dirty="0" err="1" smtClean="0"/>
              <a:t>mean</a:t>
            </a:r>
            <a:r>
              <a:rPr lang="en-AU" i="1" baseline="-25000" dirty="0" err="1"/>
              <a:t>F</a:t>
            </a:r>
            <a:endParaRPr lang="en-AU" i="1" dirty="0" smtClean="0"/>
          </a:p>
          <a:p>
            <a:pPr lvl="1"/>
            <a:r>
              <a:rPr lang="en-AU" i="1" dirty="0" smtClean="0"/>
              <a:t>A</a:t>
            </a:r>
            <a:r>
              <a:rPr lang="en-AU" i="1" baseline="-25000" dirty="0" smtClean="0"/>
              <a:t>F</a:t>
            </a:r>
            <a:r>
              <a:rPr lang="en-AU" i="1" dirty="0" smtClean="0"/>
              <a:t> C</a:t>
            </a:r>
            <a:r>
              <a:rPr lang="en-AU" i="1" baseline="-25000" dirty="0"/>
              <a:t>F</a:t>
            </a:r>
            <a:r>
              <a:rPr lang="en-AU" i="1" dirty="0" smtClean="0"/>
              <a:t> and E</a:t>
            </a:r>
            <a:r>
              <a:rPr lang="en-AU" i="1" baseline="-25000" dirty="0"/>
              <a:t>F</a:t>
            </a:r>
            <a:r>
              <a:rPr lang="en-AU" i="1" dirty="0" smtClean="0"/>
              <a:t> </a:t>
            </a:r>
          </a:p>
          <a:p>
            <a:pPr marL="457200" lvl="1" indent="0">
              <a:buFont typeface="Arial" pitchFamily="34" charset="0"/>
              <a:buNone/>
            </a:pPr>
            <a:endParaRPr lang="en-AU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347864" y="3573016"/>
            <a:ext cx="1656184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187624" y="4365104"/>
            <a:ext cx="6480720" cy="2016224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Parameters are estimated jointly – linked via the opposite sex correlations</a:t>
            </a:r>
          </a:p>
          <a:p>
            <a:pPr lvl="2"/>
            <a:r>
              <a:rPr lang="en-AU" sz="2800" b="1" i="1" dirty="0" smtClean="0"/>
              <a:t>r(</a:t>
            </a:r>
            <a:r>
              <a:rPr lang="en-AU" sz="2800" b="1" i="1" dirty="0" err="1" smtClean="0"/>
              <a:t>A</a:t>
            </a:r>
            <a:r>
              <a:rPr lang="en-AU" sz="2800" b="1" i="1" baseline="-25000" dirty="0" err="1" smtClean="0"/>
              <a:t>Female</a:t>
            </a:r>
            <a:r>
              <a:rPr lang="en-AU" sz="2800" b="1" i="1" baseline="-25000" dirty="0" smtClean="0"/>
              <a:t> ,</a:t>
            </a:r>
            <a:r>
              <a:rPr lang="en-AU" sz="2800" b="1" i="1" dirty="0" err="1" smtClean="0"/>
              <a:t>A</a:t>
            </a:r>
            <a:r>
              <a:rPr lang="en-AU" sz="2800" b="1" i="1" baseline="-25000" dirty="0" err="1" smtClean="0"/>
              <a:t>male</a:t>
            </a:r>
            <a:r>
              <a:rPr lang="en-AU" sz="2800" b="1" i="1" dirty="0" smtClean="0"/>
              <a:t>) = ? </a:t>
            </a:r>
            <a:r>
              <a:rPr lang="en-AU" sz="2800" b="1" dirty="0" smtClean="0"/>
              <a:t>(estimated)</a:t>
            </a:r>
            <a:endParaRPr lang="en-AU" sz="2000" b="1" dirty="0"/>
          </a:p>
          <a:p>
            <a:pPr lvl="2"/>
            <a:r>
              <a:rPr lang="en-AU" sz="2000" i="1" dirty="0"/>
              <a:t>r(</a:t>
            </a:r>
            <a:r>
              <a:rPr lang="en-AU" sz="2000" i="1" dirty="0" err="1" smtClean="0"/>
              <a:t>C</a:t>
            </a:r>
            <a:r>
              <a:rPr lang="en-AU" sz="2000" i="1" baseline="-25000" dirty="0" err="1" smtClean="0"/>
              <a:t>Female</a:t>
            </a:r>
            <a:r>
              <a:rPr lang="en-AU" sz="2000" i="1" baseline="-25000" dirty="0" smtClean="0"/>
              <a:t>  </a:t>
            </a:r>
            <a:r>
              <a:rPr lang="en-AU" sz="2000" i="1" dirty="0"/>
              <a:t>≠  </a:t>
            </a:r>
            <a:r>
              <a:rPr lang="en-AU" sz="2000" i="1" dirty="0" err="1" smtClean="0"/>
              <a:t>C</a:t>
            </a:r>
            <a:r>
              <a:rPr lang="en-AU" sz="2000" i="1" baseline="-25000" dirty="0" err="1" smtClean="0"/>
              <a:t>Male</a:t>
            </a:r>
            <a:r>
              <a:rPr lang="en-AU" sz="2000" i="1" dirty="0"/>
              <a:t> ) = </a:t>
            </a:r>
            <a:r>
              <a:rPr lang="en-AU" sz="2000" i="1" dirty="0" smtClean="0"/>
              <a:t>1</a:t>
            </a:r>
            <a:endParaRPr lang="en-AU" sz="2000" i="1" baseline="-25000" dirty="0"/>
          </a:p>
          <a:p>
            <a:pPr lvl="2"/>
            <a:r>
              <a:rPr lang="en-AU" sz="2000" i="1" dirty="0"/>
              <a:t>r(</a:t>
            </a:r>
            <a:r>
              <a:rPr lang="en-AU" sz="2000" i="1" dirty="0" err="1" smtClean="0"/>
              <a:t>E</a:t>
            </a:r>
            <a:r>
              <a:rPr lang="en-AU" sz="2000" i="1" baseline="-25000" dirty="0" err="1" smtClean="0"/>
              <a:t>Female</a:t>
            </a:r>
            <a:r>
              <a:rPr lang="en-AU" sz="2000" i="1" baseline="-25000" dirty="0" smtClean="0"/>
              <a:t>  </a:t>
            </a:r>
            <a:r>
              <a:rPr lang="en-AU" sz="2000" i="1" dirty="0"/>
              <a:t>≠ </a:t>
            </a:r>
            <a:r>
              <a:rPr lang="en-AU" sz="2000" i="1" dirty="0" err="1" smtClean="0"/>
              <a:t>E</a:t>
            </a:r>
            <a:r>
              <a:rPr lang="en-AU" sz="2000" i="1" baseline="-25000" dirty="0" err="1" smtClean="0"/>
              <a:t>Male</a:t>
            </a:r>
            <a:r>
              <a:rPr lang="en-AU" sz="2400" i="1" dirty="0"/>
              <a:t> ) = </a:t>
            </a:r>
            <a:r>
              <a:rPr lang="en-AU" sz="2400" i="1" dirty="0" smtClean="0"/>
              <a:t>0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409277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" name="Group 4"/>
          <p:cNvGrpSpPr/>
          <p:nvPr/>
        </p:nvGrpSpPr>
        <p:grpSpPr>
          <a:xfrm>
            <a:off x="635074" y="764704"/>
            <a:ext cx="7786758" cy="4680520"/>
            <a:chOff x="635074" y="548680"/>
            <a:chExt cx="7786758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0" name="AutoShape 13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2" name="AutoShape 15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M</a:t>
              </a:r>
              <a:endParaRPr lang="en-US" sz="2400" b="1" dirty="0"/>
            </a:p>
          </p:txBody>
        </p:sp>
        <p:cxnSp>
          <p:nvCxnSpPr>
            <p:cNvPr id="14" name="AutoShape 19"/>
            <p:cNvCxnSpPr>
              <a:cxnSpLocks noChangeShapeType="1"/>
              <a:stCxn id="13" idx="2"/>
              <a:endCxn id="13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Female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3" name="AutoShape 34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5" name="AutoShape 38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7" name="AutoShape 40"/>
            <p:cNvCxnSpPr>
              <a:cxnSpLocks noChangeShapeType="1"/>
              <a:stCxn id="26" idx="2"/>
              <a:endCxn id="26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4" name="AutoShape 49"/>
            <p:cNvCxnSpPr>
              <a:cxnSpLocks noChangeShapeType="1"/>
              <a:stCxn id="13" idx="0"/>
              <a:endCxn id="22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51"/>
            <p:cNvCxnSpPr>
              <a:cxnSpLocks noChangeShapeType="1"/>
              <a:stCxn id="11" idx="0"/>
              <a:endCxn id="24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633762" y="1268760"/>
              <a:ext cx="3417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/>
                <a:t>?</a:t>
              </a: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239982" y="3097188"/>
              <a:ext cx="6399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3017982" y="3089250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022619" y="3097188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042626" y="3097188"/>
              <a:ext cx="579005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baseline="-25000" dirty="0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7842826" y="3068960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6906722" y="3097188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2699792" y="5577589"/>
            <a:ext cx="4124028" cy="947755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General Non-scalar Sex-limitation</a:t>
            </a:r>
          </a:p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aka general sex limitation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7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Types of Heterogeneity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Terminology depends on research question</a:t>
            </a:r>
          </a:p>
          <a:p>
            <a:pPr lvl="1"/>
            <a:r>
              <a:rPr lang="en-AU" dirty="0" smtClean="0"/>
              <a:t>Moderation, confounding, </a:t>
            </a:r>
            <a:r>
              <a:rPr lang="en-AU" dirty="0" err="1" smtClean="0"/>
              <a:t>GxE</a:t>
            </a:r>
            <a:endParaRPr lang="en-AU" dirty="0" smtClean="0"/>
          </a:p>
          <a:p>
            <a:r>
              <a:rPr lang="en-AU" dirty="0" smtClean="0"/>
              <a:t>Systematic differences</a:t>
            </a:r>
          </a:p>
          <a:p>
            <a:pPr lvl="1"/>
            <a:r>
              <a:rPr lang="en-AU" dirty="0" smtClean="0"/>
              <a:t>Measured or Manifest moderator/confounder</a:t>
            </a:r>
          </a:p>
          <a:p>
            <a:pPr lvl="2"/>
            <a:r>
              <a:rPr lang="en-AU" dirty="0" smtClean="0"/>
              <a:t>Discrete traits</a:t>
            </a:r>
          </a:p>
          <a:p>
            <a:pPr lvl="2"/>
            <a:r>
              <a:rPr lang="en-AU" dirty="0" smtClean="0"/>
              <a:t>Ordinal &amp; Continuous traits (Thursday)</a:t>
            </a:r>
          </a:p>
          <a:p>
            <a:pPr lvl="1"/>
            <a:r>
              <a:rPr lang="en-AU" dirty="0" smtClean="0"/>
              <a:t>Unmeasured or latent moderator/confounder</a:t>
            </a:r>
          </a:p>
          <a:p>
            <a:pPr lvl="2"/>
            <a:r>
              <a:rPr lang="en-AU" dirty="0" smtClean="0"/>
              <a:t>Moderation and </a:t>
            </a:r>
            <a:r>
              <a:rPr lang="en-AU" dirty="0" err="1" smtClean="0"/>
              <a:t>GxE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5927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How important is sex-limitation?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Let have a look</a:t>
            </a:r>
          </a:p>
          <a:p>
            <a:pPr lvl="1"/>
            <a:r>
              <a:rPr lang="en-AU" dirty="0"/>
              <a:t>H</a:t>
            </a:r>
            <a:r>
              <a:rPr lang="en-AU" dirty="0" smtClean="0"/>
              <a:t>eight data example using older twins</a:t>
            </a:r>
          </a:p>
          <a:p>
            <a:pPr lvl="1"/>
            <a:r>
              <a:rPr lang="en-AU" dirty="0" err="1" smtClean="0"/>
              <a:t>Zygosity</a:t>
            </a:r>
            <a:r>
              <a:rPr lang="en-AU" dirty="0" smtClean="0"/>
              <a:t> coding</a:t>
            </a:r>
          </a:p>
          <a:p>
            <a:pPr lvl="2"/>
            <a:r>
              <a:rPr lang="en-AU" dirty="0" smtClean="0"/>
              <a:t>6 &amp; 8 are MZF &amp; DZF</a:t>
            </a:r>
          </a:p>
          <a:p>
            <a:pPr lvl="2"/>
            <a:r>
              <a:rPr lang="en-AU" dirty="0" smtClean="0"/>
              <a:t>7 &amp; 9  </a:t>
            </a:r>
            <a:r>
              <a:rPr lang="en-AU" dirty="0"/>
              <a:t>are </a:t>
            </a:r>
            <a:r>
              <a:rPr lang="en-AU" dirty="0" smtClean="0"/>
              <a:t>MZM </a:t>
            </a:r>
            <a:r>
              <a:rPr lang="en-AU" dirty="0"/>
              <a:t>&amp; </a:t>
            </a:r>
            <a:r>
              <a:rPr lang="en-AU" dirty="0" smtClean="0"/>
              <a:t>DZM</a:t>
            </a:r>
          </a:p>
          <a:p>
            <a:pPr lvl="2"/>
            <a:r>
              <a:rPr lang="en-AU" dirty="0" smtClean="0"/>
              <a:t>10 is DZ </a:t>
            </a:r>
            <a:r>
              <a:rPr lang="en-AU" u="sng" dirty="0" smtClean="0"/>
              <a:t>FM</a:t>
            </a:r>
          </a:p>
          <a:p>
            <a:pPr lvl="1"/>
            <a:r>
              <a:rPr lang="en-AU" u="sng" dirty="0" smtClean="0"/>
              <a:t>Scripts</a:t>
            </a:r>
            <a:r>
              <a:rPr lang="en-AU" dirty="0" smtClean="0"/>
              <a:t> </a:t>
            </a:r>
            <a:r>
              <a:rPr lang="en-AU" dirty="0" err="1" smtClean="0"/>
              <a:t>ACEf.R</a:t>
            </a:r>
            <a:r>
              <a:rPr lang="en-AU" dirty="0" smtClean="0"/>
              <a:t> </a:t>
            </a:r>
            <a:r>
              <a:rPr lang="en-AU" dirty="0" err="1" smtClean="0"/>
              <a:t>ACEm.R</a:t>
            </a:r>
            <a:r>
              <a:rPr lang="en-AU" dirty="0" smtClean="0"/>
              <a:t>  ACE.R</a:t>
            </a:r>
          </a:p>
          <a:p>
            <a:pPr lvl="1"/>
            <a:r>
              <a:rPr lang="en-AU" u="sng" dirty="0" smtClean="0"/>
              <a:t>Left side of the room </a:t>
            </a:r>
            <a:r>
              <a:rPr lang="en-AU" dirty="0" smtClean="0"/>
              <a:t> </a:t>
            </a:r>
            <a:r>
              <a:rPr lang="en-AU" dirty="0" err="1" smtClean="0"/>
              <a:t>ACEm.R</a:t>
            </a:r>
            <a:endParaRPr lang="en-AU" dirty="0" smtClean="0"/>
          </a:p>
          <a:p>
            <a:pPr lvl="1"/>
            <a:r>
              <a:rPr lang="en-AU" u="sng" dirty="0" smtClean="0"/>
              <a:t>Right side of the room</a:t>
            </a:r>
            <a:r>
              <a:rPr lang="en-AU" dirty="0" smtClean="0"/>
              <a:t> ACE.R</a:t>
            </a:r>
          </a:p>
          <a:p>
            <a:pPr lvl="1"/>
            <a:r>
              <a:rPr lang="en-AU" u="sng" dirty="0" smtClean="0"/>
              <a:t>Record the answers from the </a:t>
            </a:r>
            <a:r>
              <a:rPr lang="en-AU" u="sng" dirty="0" err="1" smtClean="0"/>
              <a:t>estACE</a:t>
            </a:r>
            <a:r>
              <a:rPr lang="en-AU" u="sng" dirty="0" smtClean="0"/>
              <a:t>* function</a:t>
            </a:r>
            <a:endParaRPr lang="en-AU" u="sng" dirty="0"/>
          </a:p>
        </p:txBody>
      </p:sp>
    </p:spTree>
    <p:extLst>
      <p:ext uri="{BB962C8B-B14F-4D97-AF65-F5344CB8AC3E}">
        <p14:creationId xmlns:p14="http://schemas.microsoft.com/office/powerpoint/2010/main" val="178705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How important is sex-limitation?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Female parameters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Male </a:t>
            </a:r>
            <a:r>
              <a:rPr lang="en-AU" dirty="0"/>
              <a:t>parameters</a:t>
            </a:r>
          </a:p>
          <a:p>
            <a:endParaRPr lang="en-AU" dirty="0" smtClean="0"/>
          </a:p>
          <a:p>
            <a:r>
              <a:rPr lang="en-AU" dirty="0" smtClean="0"/>
              <a:t>Combined parameters</a:t>
            </a:r>
          </a:p>
          <a:p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Conclusions?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789"/>
            <a:ext cx="6084000" cy="87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86" y="3717032"/>
            <a:ext cx="6084000" cy="58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4869160"/>
            <a:ext cx="6084000" cy="71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961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" name="Group 4"/>
          <p:cNvGrpSpPr/>
          <p:nvPr/>
        </p:nvGrpSpPr>
        <p:grpSpPr>
          <a:xfrm>
            <a:off x="635074" y="764704"/>
            <a:ext cx="7786758" cy="4680520"/>
            <a:chOff x="635074" y="548680"/>
            <a:chExt cx="7786758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0" name="AutoShape 13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2" name="AutoShape 15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M</a:t>
              </a:r>
              <a:endParaRPr lang="en-US" sz="2400" b="1" dirty="0"/>
            </a:p>
          </p:txBody>
        </p:sp>
        <p:cxnSp>
          <p:nvCxnSpPr>
            <p:cNvPr id="14" name="AutoShape 19"/>
            <p:cNvCxnSpPr>
              <a:cxnSpLocks noChangeShapeType="1"/>
              <a:stCxn id="13" idx="2"/>
              <a:endCxn id="13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Female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3" name="AutoShape 34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5" name="AutoShape 38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7" name="AutoShape 40"/>
            <p:cNvCxnSpPr>
              <a:cxnSpLocks noChangeShapeType="1"/>
              <a:stCxn id="26" idx="2"/>
              <a:endCxn id="26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4" name="AutoShape 49"/>
            <p:cNvCxnSpPr>
              <a:cxnSpLocks noChangeShapeType="1"/>
              <a:stCxn id="13" idx="0"/>
              <a:endCxn id="22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51"/>
            <p:cNvCxnSpPr>
              <a:cxnSpLocks noChangeShapeType="1"/>
              <a:stCxn id="11" idx="0"/>
              <a:endCxn id="24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633762" y="1268760"/>
              <a:ext cx="3417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/>
                <a:t>?</a:t>
              </a: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239982" y="3097188"/>
              <a:ext cx="6399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3017982" y="3089250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022619" y="3097188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042626" y="3097188"/>
              <a:ext cx="579005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baseline="-25000" dirty="0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7842826" y="3068960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6906722" y="3097188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2699792" y="5577589"/>
            <a:ext cx="4124028" cy="947755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General Non-scalar Sex-limitation</a:t>
            </a:r>
          </a:p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aka general sex limitation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Lets try this model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522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twinHet5AceCon.R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data from all </a:t>
            </a:r>
            <a:r>
              <a:rPr lang="en-AU" dirty="0" err="1" smtClean="0"/>
              <a:t>zygosity</a:t>
            </a:r>
            <a:r>
              <a:rPr lang="en-AU" dirty="0" smtClean="0"/>
              <a:t> groups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634811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05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grpSp>
        <p:nvGrpSpPr>
          <p:cNvPr id="5" name="Group 4"/>
          <p:cNvGrpSpPr/>
          <p:nvPr/>
        </p:nvGrpSpPr>
        <p:grpSpPr>
          <a:xfrm>
            <a:off x="2479232" y="2390800"/>
            <a:ext cx="6053208" cy="3918520"/>
            <a:chOff x="635074" y="548680"/>
            <a:chExt cx="7786758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0" name="AutoShape 13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2" name="AutoShape 15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M</a:t>
              </a:r>
              <a:endParaRPr lang="en-US" sz="2400" b="1" dirty="0"/>
            </a:p>
          </p:txBody>
        </p:sp>
        <p:cxnSp>
          <p:nvCxnSpPr>
            <p:cNvPr id="14" name="AutoShape 19"/>
            <p:cNvCxnSpPr>
              <a:cxnSpLocks noChangeShapeType="1"/>
              <a:stCxn id="13" idx="2"/>
              <a:endCxn id="13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Female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3" name="AutoShape 34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5" name="AutoShape 38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7" name="AutoShape 40"/>
            <p:cNvCxnSpPr>
              <a:cxnSpLocks noChangeShapeType="1"/>
              <a:stCxn id="26" idx="2"/>
              <a:endCxn id="26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4" name="AutoShape 49"/>
            <p:cNvCxnSpPr>
              <a:cxnSpLocks noChangeShapeType="1"/>
              <a:stCxn id="13" idx="0"/>
              <a:endCxn id="22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51"/>
            <p:cNvCxnSpPr>
              <a:cxnSpLocks noChangeShapeType="1"/>
              <a:stCxn id="11" idx="0"/>
              <a:endCxn id="24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633762" y="1268760"/>
              <a:ext cx="3417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/>
                <a:t>?</a:t>
              </a: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239982" y="3097188"/>
              <a:ext cx="6399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3017982" y="3089250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022619" y="3097188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042626" y="3097188"/>
              <a:ext cx="579005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baseline="-25000" dirty="0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7842826" y="3068960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6906722" y="3097188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3561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05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grpSp>
        <p:nvGrpSpPr>
          <p:cNvPr id="5" name="Group 4"/>
          <p:cNvGrpSpPr/>
          <p:nvPr/>
        </p:nvGrpSpPr>
        <p:grpSpPr>
          <a:xfrm>
            <a:off x="2479232" y="2606824"/>
            <a:ext cx="6053208" cy="3918520"/>
            <a:chOff x="635074" y="548680"/>
            <a:chExt cx="7786758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0" name="AutoShape 13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2" name="AutoShape 15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M</a:t>
              </a:r>
              <a:endParaRPr lang="en-US" sz="2400" b="1" dirty="0"/>
            </a:p>
          </p:txBody>
        </p:sp>
        <p:cxnSp>
          <p:nvCxnSpPr>
            <p:cNvPr id="14" name="AutoShape 19"/>
            <p:cNvCxnSpPr>
              <a:cxnSpLocks noChangeShapeType="1"/>
              <a:stCxn id="13" idx="2"/>
              <a:endCxn id="13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Female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3" name="AutoShape 34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5" name="AutoShape 38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7" name="AutoShape 40"/>
            <p:cNvCxnSpPr>
              <a:cxnSpLocks noChangeShapeType="1"/>
              <a:stCxn id="26" idx="2"/>
              <a:endCxn id="26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4" name="AutoShape 49"/>
            <p:cNvCxnSpPr>
              <a:cxnSpLocks noChangeShapeType="1"/>
              <a:stCxn id="13" idx="0"/>
              <a:endCxn id="22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51"/>
            <p:cNvCxnSpPr>
              <a:cxnSpLocks noChangeShapeType="1"/>
              <a:stCxn id="11" idx="0"/>
              <a:endCxn id="24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633762" y="1268760"/>
              <a:ext cx="3417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/>
                <a:t>?</a:t>
              </a: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239982" y="3097188"/>
              <a:ext cx="6399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3017982" y="3089250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022619" y="3097188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042626" y="3097188"/>
              <a:ext cx="579005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baseline="-25000" dirty="0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7842826" y="3068960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6906722" y="3097188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57" y="340629"/>
            <a:ext cx="7576506" cy="229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207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Means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Have a think about this as we go through</a:t>
            </a:r>
          </a:p>
          <a:p>
            <a:pPr lvl="1"/>
            <a:r>
              <a:rPr lang="en-AU" dirty="0" smtClean="0"/>
              <a:t> is this the best way to set this up?</a:t>
            </a:r>
            <a:endParaRPr lang="en-A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59" y="1628800"/>
            <a:ext cx="8183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985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err="1" smtClean="0"/>
              <a:t>Covariances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0856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77" y="4086012"/>
            <a:ext cx="8140579" cy="218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985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3942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3861048"/>
            <a:ext cx="9010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157192"/>
            <a:ext cx="50292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985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Run it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would we conclude?</a:t>
            </a:r>
          </a:p>
          <a:p>
            <a:r>
              <a:rPr lang="en-AU" dirty="0" smtClean="0"/>
              <a:t>Do we believe it?</a:t>
            </a:r>
          </a:p>
          <a:p>
            <a:r>
              <a:rPr lang="en-AU" dirty="0" smtClean="0"/>
              <a:t>Checking the alternate parameterisation…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798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Heterogeneity Questions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Univariate</a:t>
            </a:r>
            <a:r>
              <a:rPr lang="en-US" dirty="0"/>
              <a:t> Analysis: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are the contributions of additive genetic, dominance/shared environmental and unique environmental factors to the variance?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Heterogeneity: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</a:t>
            </a:r>
            <a:r>
              <a:rPr lang="en-US" dirty="0"/>
              <a:t>the contributions of genetic and environmental factors equal for different groups,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sex</a:t>
            </a:r>
            <a:r>
              <a:rPr lang="en-US" dirty="0"/>
              <a:t>, race, ethnicity, SES, environmental exposure, etc.?</a:t>
            </a:r>
          </a:p>
        </p:txBody>
      </p:sp>
    </p:spTree>
    <p:extLst>
      <p:ext uri="{BB962C8B-B14F-4D97-AF65-F5344CB8AC3E}">
        <p14:creationId xmlns:p14="http://schemas.microsoft.com/office/powerpoint/2010/main" val="10620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" name="Group 4"/>
          <p:cNvGrpSpPr/>
          <p:nvPr/>
        </p:nvGrpSpPr>
        <p:grpSpPr>
          <a:xfrm>
            <a:off x="635074" y="764704"/>
            <a:ext cx="7786758" cy="4680520"/>
            <a:chOff x="635074" y="548680"/>
            <a:chExt cx="7786758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0" name="AutoShape 13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M</a:t>
              </a:r>
              <a:endParaRPr lang="en-US" sz="2400" b="1" dirty="0"/>
            </a:p>
          </p:txBody>
        </p:sp>
        <p:cxnSp>
          <p:nvCxnSpPr>
            <p:cNvPr id="12" name="AutoShape 15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 smtClean="0"/>
                <a:t>M</a:t>
              </a:r>
              <a:endParaRPr lang="en-US" sz="2400" b="1" dirty="0"/>
            </a:p>
          </p:txBody>
        </p:sp>
        <p:cxnSp>
          <p:nvCxnSpPr>
            <p:cNvPr id="14" name="AutoShape 19"/>
            <p:cNvCxnSpPr>
              <a:cxnSpLocks noChangeShapeType="1"/>
              <a:stCxn id="13" idx="2"/>
              <a:endCxn id="13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Female</a:t>
              </a:r>
            </a:p>
            <a:p>
              <a:pPr algn="ctr"/>
              <a:r>
                <a:rPr lang="en-US" sz="2400" b="1" dirty="0" smtClean="0"/>
                <a:t>Twin</a:t>
              </a:r>
              <a:endParaRPr lang="en-US" sz="2400" b="1" baseline="-25000" dirty="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3" name="AutoShape 34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5" name="AutoShape 38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/>
                <a:t>E</a:t>
              </a:r>
              <a:r>
                <a:rPr lang="en-US" sz="2400" b="1" baseline="-25000" dirty="0"/>
                <a:t>F</a:t>
              </a:r>
              <a:endParaRPr lang="en-US" sz="2400" b="1" dirty="0"/>
            </a:p>
          </p:txBody>
        </p:sp>
        <p:cxnSp>
          <p:nvCxnSpPr>
            <p:cNvPr id="27" name="AutoShape 40"/>
            <p:cNvCxnSpPr>
              <a:cxnSpLocks noChangeShapeType="1"/>
              <a:stCxn id="26" idx="2"/>
              <a:endCxn id="26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4" name="AutoShape 49"/>
            <p:cNvCxnSpPr>
              <a:cxnSpLocks noChangeShapeType="1"/>
              <a:stCxn id="13" idx="0"/>
              <a:endCxn id="22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51"/>
            <p:cNvCxnSpPr>
              <a:cxnSpLocks noChangeShapeType="1"/>
              <a:stCxn id="11" idx="0"/>
              <a:endCxn id="24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633762" y="1268760"/>
              <a:ext cx="3417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/>
                <a:t>?</a:t>
              </a: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239982" y="3097188"/>
              <a:ext cx="63992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3017982" y="3089250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022619" y="3097188"/>
              <a:ext cx="639919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 smtClean="0"/>
                <a:t>M</a:t>
              </a:r>
              <a:endParaRPr lang="en-US" sz="3200" b="1" dirty="0"/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042626" y="3097188"/>
              <a:ext cx="579005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a</a:t>
              </a:r>
              <a:r>
                <a:rPr lang="en-US" sz="3200" b="1" baseline="-25000" dirty="0" err="1" smtClean="0"/>
                <a:t>F</a:t>
              </a:r>
              <a:endParaRPr lang="en-US" sz="3200" b="1" baseline="-25000" dirty="0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7842826" y="3068960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e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6906722" y="3097188"/>
              <a:ext cx="57900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 err="1" smtClean="0"/>
                <a:t>c</a:t>
              </a:r>
              <a:r>
                <a:rPr lang="en-US" sz="3200" b="1" baseline="-25000" dirty="0" err="1"/>
                <a:t>F</a:t>
              </a:r>
              <a:endParaRPr lang="en-US" sz="3200" b="1" dirty="0"/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2699792" y="5577589"/>
            <a:ext cx="4124028" cy="947755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General Non-scalar Sex-limitation</a:t>
            </a:r>
          </a:p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aka general sex limitation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Lets try this model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5713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af</a:t>
            </a:r>
            <a:r>
              <a:rPr lang="en-AU" dirty="0" smtClean="0"/>
              <a:t> = -.06 </a:t>
            </a:r>
          </a:p>
          <a:p>
            <a:r>
              <a:rPr lang="en-AU" dirty="0"/>
              <a:t>a</a:t>
            </a:r>
            <a:r>
              <a:rPr lang="en-AU" dirty="0" smtClean="0"/>
              <a:t>m = -.06</a:t>
            </a:r>
          </a:p>
          <a:p>
            <a:r>
              <a:rPr lang="en-AU" dirty="0" err="1" smtClean="0"/>
              <a:t>rg</a:t>
            </a:r>
            <a:r>
              <a:rPr lang="en-AU" dirty="0" smtClean="0"/>
              <a:t> = -.9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err="1" smtClean="0"/>
              <a:t>Dzr</a:t>
            </a:r>
            <a:r>
              <a:rPr lang="en-AU" dirty="0" smtClean="0"/>
              <a:t> = -.06*(.5*-.9) .06</a:t>
            </a:r>
          </a:p>
          <a:p>
            <a:pPr marL="0" indent="0">
              <a:buNone/>
            </a:pPr>
            <a:r>
              <a:rPr lang="en-AU" dirty="0" smtClean="0"/>
              <a:t>       =.45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0688"/>
            <a:ext cx="572226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985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Means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Add a correction using a regression model</a:t>
            </a:r>
          </a:p>
          <a:p>
            <a:r>
              <a:rPr lang="en-AU" dirty="0" err="1" smtClean="0"/>
              <a:t>expectedMean</a:t>
            </a:r>
            <a:r>
              <a:rPr lang="en-AU" dirty="0" smtClean="0"/>
              <a:t> = </a:t>
            </a:r>
            <a:r>
              <a:rPr lang="en-AU" dirty="0" err="1" smtClean="0"/>
              <a:t>maleMean</a:t>
            </a:r>
            <a:r>
              <a:rPr lang="en-AU" dirty="0" smtClean="0"/>
              <a:t> + </a:t>
            </a:r>
            <a:r>
              <a:rPr lang="el-GR" dirty="0" smtClean="0"/>
              <a:t>β</a:t>
            </a:r>
            <a:r>
              <a:rPr lang="en-AU" dirty="0" smtClean="0"/>
              <a:t>*sex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59" y="1628800"/>
            <a:ext cx="8183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339752" y="4941168"/>
            <a:ext cx="2592288" cy="936104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β</a:t>
            </a:r>
            <a:r>
              <a:rPr lang="en-AU" sz="2000" dirty="0" smtClean="0"/>
              <a:t> is the female deviation from the male mean</a:t>
            </a:r>
            <a:endParaRPr lang="en-AU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5868144" y="4917042"/>
            <a:ext cx="2592288" cy="936104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Sex is coded 0/1</a:t>
            </a:r>
            <a:endParaRPr lang="en-AU" dirty="0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635896" y="4509120"/>
            <a:ext cx="23762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732240" y="4509120"/>
            <a:ext cx="432048" cy="40792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24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language of heterogeneity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these differences due to differences in the magnitude of the effects (quantitative)?</a:t>
            </a:r>
          </a:p>
          <a:p>
            <a:pPr lvl="1"/>
            <a:r>
              <a:rPr lang="en-US" dirty="0"/>
              <a:t>e.g. Is the contribution of genetic/environmental factors greater/smaller in males than in females?</a:t>
            </a:r>
          </a:p>
          <a:p>
            <a:r>
              <a:rPr lang="en-US" dirty="0"/>
              <a:t>Are the differences due to differences in the </a:t>
            </a:r>
            <a:r>
              <a:rPr lang="en-US" dirty="0" smtClean="0"/>
              <a:t>source/nature of </a:t>
            </a:r>
            <a:r>
              <a:rPr lang="en-US" dirty="0"/>
              <a:t>the effects (qualitative)?</a:t>
            </a:r>
          </a:p>
          <a:p>
            <a:pPr lvl="1"/>
            <a:r>
              <a:rPr lang="en-US" dirty="0"/>
              <a:t>e.g. Are there different genetic/environmental factors influencing the trait in males and females?</a:t>
            </a:r>
          </a:p>
        </p:txBody>
      </p:sp>
    </p:spTree>
    <p:extLst>
      <p:ext uri="{BB962C8B-B14F-4D97-AF65-F5344CB8AC3E}">
        <p14:creationId xmlns:p14="http://schemas.microsoft.com/office/powerpoint/2010/main" val="14698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The language of heterogeneity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AU" dirty="0" smtClean="0"/>
              <a:t>Sex differences = Sex limitation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2592288" cy="41719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261" y="4396199"/>
            <a:ext cx="4441538" cy="20735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4182592" cy="1080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5936" y="17008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C00000"/>
                </a:solidFill>
              </a:rPr>
              <a:t>1948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00392" y="10527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C00000"/>
                </a:solidFill>
              </a:rPr>
              <a:t>1861</a:t>
            </a:r>
            <a:endParaRPr lang="en-AU" b="1" dirty="0">
              <a:solidFill>
                <a:srgbClr val="C0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31" y="3861048"/>
            <a:ext cx="2828925" cy="181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03848" y="34290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C00000"/>
                </a:solidFill>
              </a:rPr>
              <a:t>1840</a:t>
            </a:r>
            <a:endParaRPr lang="en-AU" b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798" y="2600908"/>
            <a:ext cx="1230353" cy="185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6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The language of heterogeneity</a:t>
            </a:r>
            <a:endParaRPr lang="en-AU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170323"/>
              </p:ext>
            </p:extLst>
          </p:nvPr>
        </p:nvGraphicFramePr>
        <p:xfrm>
          <a:off x="518864" y="1823824"/>
          <a:ext cx="8229600" cy="359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u="sng" dirty="0" smtClean="0"/>
                        <a:t>Quantitative</a:t>
                      </a:r>
                    </a:p>
                    <a:p>
                      <a:pPr marL="449263" indent="-449263"/>
                      <a:r>
                        <a:rPr lang="en-AU" sz="2800" dirty="0" smtClean="0"/>
                        <a:t>-    </a:t>
                      </a:r>
                      <a:r>
                        <a:rPr lang="en-US" sz="2800" dirty="0" smtClean="0"/>
                        <a:t>differences in the   magnitude of the effects 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u="sng" dirty="0" smtClean="0"/>
                        <a:t>Qualitative</a:t>
                      </a:r>
                    </a:p>
                    <a:p>
                      <a:pPr marL="449263" indent="-449263"/>
                      <a:r>
                        <a:rPr lang="en-AU" sz="2800" dirty="0" smtClean="0"/>
                        <a:t>-    </a:t>
                      </a:r>
                      <a:r>
                        <a:rPr lang="en-US" sz="2800" dirty="0" smtClean="0"/>
                        <a:t>differences in the source/nature of the effects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i="1" dirty="0" smtClean="0"/>
                        <a:t>Models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AU" sz="2800" dirty="0" smtClean="0"/>
                        <a:t>Scalar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AU" sz="2800" dirty="0" smtClean="0"/>
                        <a:t>Non-scalar</a:t>
                      </a:r>
                      <a:r>
                        <a:rPr lang="en-AU" sz="2800" baseline="0" dirty="0" smtClean="0"/>
                        <a:t> with OS twins</a:t>
                      </a:r>
                      <a:r>
                        <a:rPr lang="en-AU" sz="2800" dirty="0" smtClean="0"/>
                        <a:t> </a:t>
                      </a:r>
                      <a:endParaRPr lang="en-AU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i="1" dirty="0" smtClean="0"/>
                        <a:t>Models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AU" sz="2800" dirty="0" smtClean="0"/>
                        <a:t>Non-scalar without</a:t>
                      </a:r>
                      <a:r>
                        <a:rPr lang="en-AU" sz="2800" baseline="0" dirty="0" smtClean="0"/>
                        <a:t> OS twins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AU" sz="2800" dirty="0" smtClean="0"/>
                        <a:t>General Non-scalar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6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The language of heterogeneity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Scalar limitation (Quantitative)</a:t>
            </a:r>
          </a:p>
          <a:p>
            <a:pPr lvl="1"/>
            <a:r>
              <a:rPr lang="en-AU" dirty="0" smtClean="0"/>
              <a:t>% of variance due to A,C,E are the same between groups</a:t>
            </a:r>
          </a:p>
          <a:p>
            <a:pPr lvl="1"/>
            <a:r>
              <a:rPr lang="en-AU" dirty="0" smtClean="0"/>
              <a:t>The total variance is not </a:t>
            </a:r>
            <a:r>
              <a:rPr lang="en-AU" dirty="0" err="1" smtClean="0"/>
              <a:t>ie</a:t>
            </a:r>
            <a:r>
              <a:rPr lang="en-AU" dirty="0"/>
              <a:t>:</a:t>
            </a:r>
            <a:r>
              <a:rPr lang="en-AU" dirty="0" smtClean="0"/>
              <a:t> </a:t>
            </a:r>
          </a:p>
          <a:p>
            <a:pPr lvl="2"/>
            <a:r>
              <a:rPr lang="en-AU" i="1" dirty="0" err="1" smtClean="0"/>
              <a:t>var</a:t>
            </a:r>
            <a:r>
              <a:rPr lang="en-AU" i="1" baseline="-25000" dirty="0" err="1" smtClean="0"/>
              <a:t>Female</a:t>
            </a:r>
            <a:r>
              <a:rPr lang="en-AU" i="1" baseline="-25000" dirty="0" smtClean="0"/>
              <a:t> </a:t>
            </a:r>
            <a:r>
              <a:rPr lang="en-AU" i="1" dirty="0" smtClean="0"/>
              <a:t>= k*</a:t>
            </a:r>
            <a:r>
              <a:rPr lang="en-AU" i="1" dirty="0" err="1" smtClean="0"/>
              <a:t>var</a:t>
            </a:r>
            <a:r>
              <a:rPr lang="en-AU" i="1" baseline="-25000" dirty="0" err="1" smtClean="0"/>
              <a:t>Male</a:t>
            </a:r>
            <a:endParaRPr lang="en-AU" i="1" baseline="-25000" dirty="0" smtClean="0"/>
          </a:p>
          <a:p>
            <a:pPr lvl="2"/>
            <a:r>
              <a:rPr lang="en-AU" i="1" dirty="0" err="1" smtClean="0"/>
              <a:t>A</a:t>
            </a:r>
            <a:r>
              <a:rPr lang="en-AU" i="1" baseline="-25000" dirty="0" err="1"/>
              <a:t>Female</a:t>
            </a:r>
            <a:r>
              <a:rPr lang="en-AU" i="1" baseline="-25000" dirty="0"/>
              <a:t> </a:t>
            </a:r>
            <a:r>
              <a:rPr lang="en-AU" i="1" dirty="0"/>
              <a:t>= </a:t>
            </a:r>
            <a:r>
              <a:rPr lang="en-AU" i="1" dirty="0" smtClean="0"/>
              <a:t>k*</a:t>
            </a:r>
            <a:r>
              <a:rPr lang="en-AU" i="1" dirty="0" err="1" smtClean="0"/>
              <a:t>A</a:t>
            </a:r>
            <a:r>
              <a:rPr lang="en-AU" i="1" baseline="-25000" dirty="0" err="1"/>
              <a:t>Male</a:t>
            </a:r>
            <a:endParaRPr lang="en-AU" i="1" baseline="-25000" dirty="0"/>
          </a:p>
          <a:p>
            <a:pPr lvl="2"/>
            <a:r>
              <a:rPr lang="en-AU" i="1" dirty="0" err="1" smtClean="0"/>
              <a:t>C</a:t>
            </a:r>
            <a:r>
              <a:rPr lang="en-AU" i="1" baseline="-25000" dirty="0" err="1"/>
              <a:t>Female</a:t>
            </a:r>
            <a:r>
              <a:rPr lang="en-AU" i="1" baseline="-25000" dirty="0"/>
              <a:t> </a:t>
            </a:r>
            <a:r>
              <a:rPr lang="en-AU" i="1" dirty="0"/>
              <a:t>= </a:t>
            </a:r>
            <a:r>
              <a:rPr lang="en-AU" i="1" dirty="0" smtClean="0"/>
              <a:t>k*</a:t>
            </a:r>
            <a:r>
              <a:rPr lang="en-AU" i="1" dirty="0" err="1" smtClean="0"/>
              <a:t>C</a:t>
            </a:r>
            <a:r>
              <a:rPr lang="en-AU" i="1" baseline="-25000" dirty="0" err="1"/>
              <a:t>Male</a:t>
            </a:r>
            <a:endParaRPr lang="en-AU" i="1" baseline="-25000" dirty="0"/>
          </a:p>
          <a:p>
            <a:pPr lvl="2"/>
            <a:r>
              <a:rPr lang="en-AU" i="1" dirty="0" err="1" smtClean="0"/>
              <a:t>E</a:t>
            </a:r>
            <a:r>
              <a:rPr lang="en-AU" i="1" baseline="-25000" dirty="0" err="1"/>
              <a:t>Female</a:t>
            </a:r>
            <a:r>
              <a:rPr lang="en-AU" i="1" baseline="-25000" dirty="0"/>
              <a:t> </a:t>
            </a:r>
            <a:r>
              <a:rPr lang="en-AU" i="1" dirty="0"/>
              <a:t>= </a:t>
            </a:r>
            <a:r>
              <a:rPr lang="en-AU" i="1" dirty="0" smtClean="0"/>
              <a:t>k*</a:t>
            </a:r>
            <a:r>
              <a:rPr lang="en-AU" i="1" dirty="0" err="1" smtClean="0"/>
              <a:t>E</a:t>
            </a:r>
            <a:r>
              <a:rPr lang="en-AU" i="1" baseline="-25000" dirty="0" err="1"/>
              <a:t>Male</a:t>
            </a:r>
            <a:endParaRPr lang="en-AU" i="1" baseline="-25000" dirty="0"/>
          </a:p>
          <a:p>
            <a:pPr lvl="2"/>
            <a:endParaRPr lang="en-AU" i="1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798031" y="5157192"/>
            <a:ext cx="3734409" cy="122413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800" i="1" dirty="0" smtClean="0"/>
              <a:t>k</a:t>
            </a:r>
            <a:r>
              <a:rPr lang="en-AU" sz="2800" dirty="0" smtClean="0"/>
              <a:t> here is the </a:t>
            </a:r>
            <a:r>
              <a:rPr lang="en-AU" sz="2800" i="1" u="sng" dirty="0" smtClean="0"/>
              <a:t>scalar  </a:t>
            </a:r>
            <a:endParaRPr lang="en-AU" sz="2800" i="1" u="sng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2627784" y="4581128"/>
            <a:ext cx="2170247" cy="11881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69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72299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635074" y="764704"/>
            <a:ext cx="7753350" cy="4680520"/>
            <a:chOff x="635074" y="548680"/>
            <a:chExt cx="7753350" cy="46805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1</a:t>
              </a:r>
              <a:endParaRPr lang="en-US" sz="2400" b="1" baseline="-2500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cxnSp>
          <p:nvCxnSpPr>
            <p:cNvPr id="9" name="AutoShape 13"/>
            <p:cNvCxnSpPr>
              <a:cxnSpLocks noChangeShapeType="1"/>
              <a:stCxn id="6" idx="2"/>
              <a:endCxn id="6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11" name="AutoShape 15"/>
            <p:cNvCxnSpPr>
              <a:cxnSpLocks noChangeShapeType="1"/>
              <a:stCxn id="10" idx="2"/>
              <a:endCxn id="10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13" name="AutoShape 19"/>
            <p:cNvCxnSpPr>
              <a:cxnSpLocks noChangeShapeType="1"/>
              <a:stCxn id="12" idx="2"/>
              <a:endCxn id="12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2</a:t>
              </a:r>
              <a:endParaRPr lang="en-US" sz="2400" b="1" baseline="-25000"/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22" name="AutoShape 34"/>
            <p:cNvCxnSpPr>
              <a:cxnSpLocks noChangeShapeType="1"/>
              <a:stCxn id="21" idx="2"/>
              <a:endCxn id="21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24" name="AutoShape 38"/>
            <p:cNvCxnSpPr>
              <a:cxnSpLocks noChangeShapeType="1"/>
              <a:stCxn id="23" idx="2"/>
              <a:endCxn id="23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  <p:cxnSp>
          <p:nvCxnSpPr>
            <p:cNvPr id="26" name="AutoShape 40"/>
            <p:cNvCxnSpPr>
              <a:cxnSpLocks noChangeShapeType="1"/>
              <a:stCxn id="25" idx="2"/>
              <a:endCxn id="25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3" name="AutoShape 49"/>
            <p:cNvCxnSpPr>
              <a:cxnSpLocks noChangeShapeType="1"/>
              <a:stCxn id="12" idx="0"/>
              <a:endCxn id="21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51"/>
            <p:cNvCxnSpPr>
              <a:cxnSpLocks noChangeShapeType="1"/>
              <a:stCxn id="10" idx="0"/>
              <a:endCxn id="23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4499110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355154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e</a:t>
              </a:r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3133154" y="3089250"/>
              <a:ext cx="409575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a</a:t>
              </a: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2137791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  <p:sp>
          <p:nvSpPr>
            <p:cNvPr id="40" name="Text Box 30"/>
            <p:cNvSpPr txBox="1">
              <a:spLocks noChangeArrowheads="1"/>
            </p:cNvSpPr>
            <p:nvPr/>
          </p:nvSpPr>
          <p:spPr bwMode="auto">
            <a:xfrm>
              <a:off x="5963666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a</a:t>
              </a:r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7714331" y="3137595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e</a:t>
              </a:r>
            </a:p>
          </p:txBody>
        </p:sp>
        <p:sp>
          <p:nvSpPr>
            <p:cNvPr id="42" name="Text Box 32"/>
            <p:cNvSpPr txBox="1">
              <a:spLocks noChangeArrowheads="1"/>
            </p:cNvSpPr>
            <p:nvPr/>
          </p:nvSpPr>
          <p:spPr bwMode="auto">
            <a:xfrm>
              <a:off x="6755828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2824237" y="5661248"/>
            <a:ext cx="3695700" cy="432048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No Heterogeneity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72299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635074" y="764704"/>
            <a:ext cx="5014914" cy="2878633"/>
            <a:chOff x="635074" y="548680"/>
            <a:chExt cx="7753350" cy="46805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1</a:t>
              </a:r>
              <a:endParaRPr lang="en-US" sz="2400" b="1" baseline="-2500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cxnSp>
          <p:nvCxnSpPr>
            <p:cNvPr id="9" name="AutoShape 13"/>
            <p:cNvCxnSpPr>
              <a:cxnSpLocks noChangeShapeType="1"/>
              <a:stCxn id="6" idx="2"/>
              <a:endCxn id="6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11" name="AutoShape 15"/>
            <p:cNvCxnSpPr>
              <a:cxnSpLocks noChangeShapeType="1"/>
              <a:stCxn id="10" idx="2"/>
              <a:endCxn id="10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13" name="AutoShape 19"/>
            <p:cNvCxnSpPr>
              <a:cxnSpLocks noChangeShapeType="1"/>
              <a:stCxn id="12" idx="2"/>
              <a:endCxn id="12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2</a:t>
              </a:r>
              <a:endParaRPr lang="en-US" sz="2400" b="1" baseline="-25000"/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22" name="AutoShape 34"/>
            <p:cNvCxnSpPr>
              <a:cxnSpLocks noChangeShapeType="1"/>
              <a:stCxn id="21" idx="2"/>
              <a:endCxn id="21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24" name="AutoShape 38"/>
            <p:cNvCxnSpPr>
              <a:cxnSpLocks noChangeShapeType="1"/>
              <a:stCxn id="23" idx="2"/>
              <a:endCxn id="23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  <p:cxnSp>
          <p:nvCxnSpPr>
            <p:cNvPr id="26" name="AutoShape 40"/>
            <p:cNvCxnSpPr>
              <a:cxnSpLocks noChangeShapeType="1"/>
              <a:stCxn id="25" idx="2"/>
              <a:endCxn id="25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3" name="AutoShape 49"/>
            <p:cNvCxnSpPr>
              <a:cxnSpLocks noChangeShapeType="1"/>
              <a:stCxn id="12" idx="0"/>
              <a:endCxn id="21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51"/>
            <p:cNvCxnSpPr>
              <a:cxnSpLocks noChangeShapeType="1"/>
              <a:stCxn id="10" idx="0"/>
              <a:endCxn id="23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4499110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355154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e</a:t>
              </a:r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3133154" y="3089250"/>
              <a:ext cx="409575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a</a:t>
              </a: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2137791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  <p:sp>
          <p:nvSpPr>
            <p:cNvPr id="40" name="Text Box 30"/>
            <p:cNvSpPr txBox="1">
              <a:spLocks noChangeArrowheads="1"/>
            </p:cNvSpPr>
            <p:nvPr/>
          </p:nvSpPr>
          <p:spPr bwMode="auto">
            <a:xfrm>
              <a:off x="5963666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a</a:t>
              </a:r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7714331" y="3137595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e</a:t>
              </a:r>
            </a:p>
          </p:txBody>
        </p:sp>
        <p:sp>
          <p:nvSpPr>
            <p:cNvPr id="42" name="Text Box 32"/>
            <p:cNvSpPr txBox="1">
              <a:spLocks noChangeArrowheads="1"/>
            </p:cNvSpPr>
            <p:nvPr/>
          </p:nvSpPr>
          <p:spPr bwMode="auto">
            <a:xfrm>
              <a:off x="6755828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045217"/>
              </p:ext>
            </p:extLst>
          </p:nvPr>
        </p:nvGraphicFramePr>
        <p:xfrm>
          <a:off x="4837360" y="4581128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37370"/>
              </p:ext>
            </p:extLst>
          </p:nvPr>
        </p:nvGraphicFramePr>
        <p:xfrm>
          <a:off x="1115616" y="4581128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8494" y="4149080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92434542"/>
      </p:ext>
    </p:extLst>
  </p:cSld>
  <p:clrMapOvr>
    <a:masterClrMapping/>
  </p:clrMapOvr>
</p:sld>
</file>

<file path=ppt/theme/theme1.xml><?xml version="1.0" encoding="utf-8"?>
<a:theme xmlns:a="http://schemas.openxmlformats.org/drawingml/2006/main" name="lisb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lisbon1</Template>
  <TotalTime>571</TotalTime>
  <Words>1015</Words>
  <Application>Microsoft Office PowerPoint</Application>
  <PresentationFormat>On-screen Show (4:3)</PresentationFormat>
  <Paragraphs>462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lisbon1</vt:lpstr>
      <vt:lpstr>Heterogeneity</vt:lpstr>
      <vt:lpstr>Types of Heterogeneity</vt:lpstr>
      <vt:lpstr>Heterogeneity Questions </vt:lpstr>
      <vt:lpstr>The language of heterogeneity</vt:lpstr>
      <vt:lpstr>The language of heterogeneity</vt:lpstr>
      <vt:lpstr>The language of heterogeneity</vt:lpstr>
      <vt:lpstr>The language of heterogeneity</vt:lpstr>
      <vt:lpstr>PowerPoint Presentation</vt:lpstr>
      <vt:lpstr>PowerPoint Presentation</vt:lpstr>
      <vt:lpstr>PowerPoint Presentation</vt:lpstr>
      <vt:lpstr>The language of heterogeneity</vt:lpstr>
      <vt:lpstr>The language of heterogeneity</vt:lpstr>
      <vt:lpstr>PowerPoint Presentation</vt:lpstr>
      <vt:lpstr>The language of heterogeneity</vt:lpstr>
      <vt:lpstr>PowerPoint Presentation</vt:lpstr>
      <vt:lpstr>The language of heterogeneity</vt:lpstr>
      <vt:lpstr>PowerPoint Presentation</vt:lpstr>
      <vt:lpstr>The language of heterogeneity</vt:lpstr>
      <vt:lpstr>PowerPoint Presentation</vt:lpstr>
      <vt:lpstr>How important is sex-limitation?</vt:lpstr>
      <vt:lpstr>How important is sex-limitation?</vt:lpstr>
      <vt:lpstr>Lets try this model</vt:lpstr>
      <vt:lpstr>twinHet5AceCon.R</vt:lpstr>
      <vt:lpstr>PowerPoint Presentation</vt:lpstr>
      <vt:lpstr>PowerPoint Presentation</vt:lpstr>
      <vt:lpstr>Means</vt:lpstr>
      <vt:lpstr>Covariances</vt:lpstr>
      <vt:lpstr>PowerPoint Presentation</vt:lpstr>
      <vt:lpstr>Run it</vt:lpstr>
      <vt:lpstr>Lets try this model</vt:lpstr>
      <vt:lpstr>PowerPoint Presentation</vt:lpstr>
      <vt:lpstr>Means</vt:lpstr>
    </vt:vector>
  </TitlesOfParts>
  <Company>QIMR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SEM</cp:lastModifiedBy>
  <cp:revision>75</cp:revision>
  <dcterms:created xsi:type="dcterms:W3CDTF">2012-03-05T16:54:43Z</dcterms:created>
  <dcterms:modified xsi:type="dcterms:W3CDTF">2012-03-06T21:41:42Z</dcterms:modified>
</cp:coreProperties>
</file>