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80" r:id="rId6"/>
    <p:sldId id="281" r:id="rId7"/>
    <p:sldId id="270" r:id="rId8"/>
    <p:sldId id="271" r:id="rId9"/>
    <p:sldId id="297" r:id="rId10"/>
    <p:sldId id="301" r:id="rId11"/>
    <p:sldId id="299" r:id="rId12"/>
    <p:sldId id="300" r:id="rId13"/>
    <p:sldId id="272" r:id="rId14"/>
    <p:sldId id="287" r:id="rId15"/>
    <p:sldId id="284" r:id="rId16"/>
    <p:sldId id="311" r:id="rId17"/>
    <p:sldId id="312" r:id="rId18"/>
    <p:sldId id="290" r:id="rId19"/>
    <p:sldId id="293" r:id="rId20"/>
    <p:sldId id="303" r:id="rId21"/>
    <p:sldId id="294" r:id="rId22"/>
    <p:sldId id="307" r:id="rId23"/>
    <p:sldId id="295" r:id="rId24"/>
    <p:sldId id="314" r:id="rId25"/>
    <p:sldId id="296" r:id="rId26"/>
    <p:sldId id="304" r:id="rId27"/>
    <p:sldId id="309" r:id="rId28"/>
    <p:sldId id="316" r:id="rId29"/>
    <p:sldId id="317" r:id="rId30"/>
    <p:sldId id="318" r:id="rId31"/>
    <p:sldId id="285" r:id="rId32"/>
    <p:sldId id="286" r:id="rId33"/>
    <p:sldId id="319" r:id="rId34"/>
    <p:sldId id="320" r:id="rId35"/>
    <p:sldId id="321" r:id="rId36"/>
    <p:sldId id="306" r:id="rId37"/>
    <p:sldId id="302" r:id="rId3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004080"/>
    <a:srgbClr val="008000"/>
    <a:srgbClr val="FF66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-424" y="-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D8B7C-D7A1-F042-9051-96B7308913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213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EBB43-EF7F-6644-B7C4-298A77096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53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A3343-FB47-9A4D-9157-8C3B80DB7E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34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F55FE-F743-9A4C-870A-BC4EC6A00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09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42E12-3FF1-3D45-A8DC-F0CDD0FA2F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268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CEC52-50F9-5845-870B-02D5136BE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91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4FA16-3969-3C41-9D89-B1B0DF8514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77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4FD75-5A79-E240-A2E1-A8ADDBDE58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65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CB7C6-E57E-BD4C-8DD2-721D37F6A5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10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CC6DC-873F-5E4C-97A3-AE23FDBF03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97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213F2-3E86-DE4A-B3D6-25EC29088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28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62B099C-1A44-5A40-B089-3BF0C09A45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914400"/>
          </a:xfrm>
          <a:solidFill>
            <a:schemeClr val="bg2"/>
          </a:solidFill>
        </p:spPr>
        <p:txBody>
          <a:bodyPr/>
          <a:lstStyle/>
          <a:p>
            <a:pPr algn="l" eaLnBrk="1" hangingPunct="1"/>
            <a:r>
              <a:rPr lang="en-US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Longitudinal Modeling</a:t>
            </a:r>
          </a:p>
        </p:txBody>
      </p:sp>
      <p:sp>
        <p:nvSpPr>
          <p:cNvPr id="13314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28600" y="974725"/>
            <a:ext cx="8458200" cy="449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Nathan &amp;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Lindon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Template_Developmental_Twin_Continuous_Matrix.R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Template_Developmental_Twin_Ordinal_Matrix.R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r>
              <a:rPr lang="en-US" sz="2400" dirty="0" err="1" smtClean="0">
                <a:latin typeface="Arial" charset="0"/>
                <a:ea typeface="ＭＳ Ｐゴシック" charset="0"/>
                <a:cs typeface="ＭＳ Ｐゴシック" charset="0"/>
              </a:rPr>
              <a:t>jepq.txt</a:t>
            </a:r>
            <a:endParaRPr lang="en-US" sz="24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r>
              <a:rPr lang="en-US" sz="2400" dirty="0" err="1" smtClean="0">
                <a:latin typeface="Arial" charset="0"/>
                <a:ea typeface="ＭＳ Ｐゴシック" charset="0"/>
                <a:cs typeface="ＭＳ Ｐゴシック" charset="0"/>
              </a:rPr>
              <a:t>GenEpiHelperFunctions.R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175" y="-3175"/>
            <a:ext cx="9140825" cy="914400"/>
          </a:xfrm>
          <a:solidFill>
            <a:schemeClr val="bg2"/>
          </a:solidFill>
        </p:spPr>
        <p:txBody>
          <a:bodyPr/>
          <a:lstStyle/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Common Pathway Model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US" sz="280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1820863" y="4578350"/>
            <a:ext cx="1079500" cy="1079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1882775" y="4848225"/>
            <a:ext cx="954088" cy="2968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endParaRPr lang="en-US" sz="1200"/>
          </a:p>
        </p:txBody>
      </p:sp>
      <p:sp>
        <p:nvSpPr>
          <p:cNvPr id="22532" name="Line 5"/>
          <p:cNvSpPr>
            <a:spLocks noChangeShapeType="1"/>
          </p:cNvSpPr>
          <p:nvPr/>
        </p:nvSpPr>
        <p:spPr bwMode="auto">
          <a:xfrm>
            <a:off x="1855788" y="2017713"/>
            <a:ext cx="7937" cy="7858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3" name="Line 6"/>
          <p:cNvSpPr>
            <a:spLocks noChangeShapeType="1"/>
          </p:cNvSpPr>
          <p:nvPr/>
        </p:nvSpPr>
        <p:spPr bwMode="auto">
          <a:xfrm rot="18900000" flipH="1">
            <a:off x="1323975" y="1957388"/>
            <a:ext cx="274638" cy="906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2534" name="Group 7"/>
          <p:cNvGrpSpPr>
            <a:grpSpLocks/>
          </p:cNvGrpSpPr>
          <p:nvPr/>
        </p:nvGrpSpPr>
        <p:grpSpPr bwMode="auto">
          <a:xfrm>
            <a:off x="977900" y="1016000"/>
            <a:ext cx="541338" cy="979488"/>
            <a:chOff x="400" y="583"/>
            <a:chExt cx="341" cy="617"/>
          </a:xfrm>
        </p:grpSpPr>
        <p:grpSp>
          <p:nvGrpSpPr>
            <p:cNvPr id="22654" name="Group 8"/>
            <p:cNvGrpSpPr>
              <a:grpSpLocks/>
            </p:cNvGrpSpPr>
            <p:nvPr/>
          </p:nvGrpSpPr>
          <p:grpSpPr bwMode="auto">
            <a:xfrm>
              <a:off x="426" y="583"/>
              <a:ext cx="272" cy="329"/>
              <a:chOff x="3035" y="4611"/>
              <a:chExt cx="681" cy="821"/>
            </a:xfrm>
          </p:grpSpPr>
          <p:grpSp>
            <p:nvGrpSpPr>
              <p:cNvPr id="22657" name="Group 9"/>
              <p:cNvGrpSpPr>
                <a:grpSpLocks/>
              </p:cNvGrpSpPr>
              <p:nvPr/>
            </p:nvGrpSpPr>
            <p:grpSpPr bwMode="auto">
              <a:xfrm>
                <a:off x="3035" y="4969"/>
                <a:ext cx="681" cy="463"/>
                <a:chOff x="3221" y="11380"/>
                <a:chExt cx="1499" cy="302"/>
              </a:xfrm>
            </p:grpSpPr>
            <p:sp>
              <p:nvSpPr>
                <p:cNvPr id="22659" name="Arc 10"/>
                <p:cNvSpPr>
                  <a:spLocks/>
                </p:cNvSpPr>
                <p:nvPr/>
              </p:nvSpPr>
              <p:spPr bwMode="auto">
                <a:xfrm>
                  <a:off x="3960" y="11380"/>
                  <a:ext cx="760" cy="300"/>
                </a:xfrm>
                <a:custGeom>
                  <a:avLst/>
                  <a:gdLst>
                    <a:gd name="T0" fmla="*/ 0 w 21600"/>
                    <a:gd name="T1" fmla="*/ 0 h 21600"/>
                    <a:gd name="T2" fmla="*/ 27 w 21600"/>
                    <a:gd name="T3" fmla="*/ 4 h 21600"/>
                    <a:gd name="T4" fmla="*/ 0 w 21600"/>
                    <a:gd name="T5" fmla="*/ 4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60" name="Arc 11"/>
                <p:cNvSpPr>
                  <a:spLocks/>
                </p:cNvSpPr>
                <p:nvPr/>
              </p:nvSpPr>
              <p:spPr bwMode="auto">
                <a:xfrm flipH="1">
                  <a:off x="3221" y="11382"/>
                  <a:ext cx="760" cy="300"/>
                </a:xfrm>
                <a:custGeom>
                  <a:avLst/>
                  <a:gdLst>
                    <a:gd name="T0" fmla="*/ 0 w 21600"/>
                    <a:gd name="T1" fmla="*/ 0 h 21600"/>
                    <a:gd name="T2" fmla="*/ 27 w 21600"/>
                    <a:gd name="T3" fmla="*/ 4 h 21600"/>
                    <a:gd name="T4" fmla="*/ 0 w 21600"/>
                    <a:gd name="T5" fmla="*/ 4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658" name="Text Box 12"/>
              <p:cNvSpPr txBox="1">
                <a:spLocks noChangeArrowheads="1"/>
              </p:cNvSpPr>
              <p:nvPr/>
            </p:nvSpPr>
            <p:spPr bwMode="auto">
              <a:xfrm>
                <a:off x="3103" y="4611"/>
                <a:ext cx="546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200">
                    <a:latin typeface="Times New Roman" charset="0"/>
                  </a:rPr>
                  <a:t>1</a:t>
                </a:r>
              </a:p>
            </p:txBody>
          </p:sp>
        </p:grpSp>
        <p:sp>
          <p:nvSpPr>
            <p:cNvPr id="22655" name="Oval 13"/>
            <p:cNvSpPr>
              <a:spLocks noChangeArrowheads="1"/>
            </p:cNvSpPr>
            <p:nvPr/>
          </p:nvSpPr>
          <p:spPr bwMode="auto">
            <a:xfrm>
              <a:off x="424" y="912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56" name="Text Box 14"/>
            <p:cNvSpPr txBox="1">
              <a:spLocks noChangeArrowheads="1"/>
            </p:cNvSpPr>
            <p:nvPr/>
          </p:nvSpPr>
          <p:spPr bwMode="auto">
            <a:xfrm>
              <a:off x="400" y="930"/>
              <a:ext cx="341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A</a:t>
              </a:r>
              <a:r>
                <a:rPr lang="en-US" sz="2000" baseline="-25000"/>
                <a:t>I</a:t>
              </a:r>
              <a:endParaRPr lang="en-US" sz="2000"/>
            </a:p>
          </p:txBody>
        </p:sp>
      </p:grpSp>
      <p:sp>
        <p:nvSpPr>
          <p:cNvPr id="22535" name="Text Box 15"/>
          <p:cNvSpPr txBox="1">
            <a:spLocks noChangeArrowheads="1"/>
          </p:cNvSpPr>
          <p:nvPr/>
        </p:nvSpPr>
        <p:spPr bwMode="auto">
          <a:xfrm>
            <a:off x="914400" y="1981200"/>
            <a:ext cx="541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/>
              <a:t>a</a:t>
            </a:r>
            <a:r>
              <a:rPr lang="en-US" sz="1600" baseline="-25000"/>
              <a:t>11</a:t>
            </a:r>
          </a:p>
        </p:txBody>
      </p:sp>
      <p:sp>
        <p:nvSpPr>
          <p:cNvPr id="22536" name="Text Box 16"/>
          <p:cNvSpPr txBox="1">
            <a:spLocks noChangeArrowheads="1"/>
          </p:cNvSpPr>
          <p:nvPr/>
        </p:nvSpPr>
        <p:spPr bwMode="auto">
          <a:xfrm>
            <a:off x="1444625" y="1898650"/>
            <a:ext cx="541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/>
              <a:t>c</a:t>
            </a:r>
            <a:r>
              <a:rPr lang="en-US" sz="1600" baseline="-25000"/>
              <a:t>11</a:t>
            </a:r>
          </a:p>
        </p:txBody>
      </p:sp>
      <p:sp>
        <p:nvSpPr>
          <p:cNvPr id="22537" name="Text Box 17"/>
          <p:cNvSpPr txBox="1">
            <a:spLocks noChangeArrowheads="1"/>
          </p:cNvSpPr>
          <p:nvPr/>
        </p:nvSpPr>
        <p:spPr bwMode="auto">
          <a:xfrm>
            <a:off x="1955800" y="1828800"/>
            <a:ext cx="541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/>
              <a:t>e</a:t>
            </a:r>
            <a:r>
              <a:rPr lang="en-US" sz="1600" baseline="-25000"/>
              <a:t>11</a:t>
            </a:r>
          </a:p>
        </p:txBody>
      </p:sp>
      <p:sp>
        <p:nvSpPr>
          <p:cNvPr id="22538" name="Oval 18"/>
          <p:cNvSpPr>
            <a:spLocks noChangeArrowheads="1"/>
          </p:cNvSpPr>
          <p:nvPr/>
        </p:nvSpPr>
        <p:spPr bwMode="auto">
          <a:xfrm>
            <a:off x="1412875" y="2827338"/>
            <a:ext cx="914400" cy="914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9" name="Text Box 19"/>
          <p:cNvSpPr txBox="1">
            <a:spLocks noChangeArrowheads="1"/>
          </p:cNvSpPr>
          <p:nvPr/>
        </p:nvSpPr>
        <p:spPr bwMode="auto">
          <a:xfrm>
            <a:off x="1181100" y="3105150"/>
            <a:ext cx="13795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endParaRPr lang="en-US" sz="1600"/>
          </a:p>
        </p:txBody>
      </p:sp>
      <p:sp>
        <p:nvSpPr>
          <p:cNvPr id="22540" name="Line 20"/>
          <p:cNvSpPr>
            <a:spLocks noChangeShapeType="1"/>
          </p:cNvSpPr>
          <p:nvPr/>
        </p:nvSpPr>
        <p:spPr bwMode="auto">
          <a:xfrm>
            <a:off x="1854200" y="3754438"/>
            <a:ext cx="7938" cy="7858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1" name="Rectangle 21"/>
          <p:cNvSpPr>
            <a:spLocks noChangeArrowheads="1"/>
          </p:cNvSpPr>
          <p:nvPr/>
        </p:nvSpPr>
        <p:spPr bwMode="auto">
          <a:xfrm>
            <a:off x="3276600" y="4579938"/>
            <a:ext cx="1079500" cy="1079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2" name="Text Box 22"/>
          <p:cNvSpPr txBox="1">
            <a:spLocks noChangeArrowheads="1"/>
          </p:cNvSpPr>
          <p:nvPr/>
        </p:nvSpPr>
        <p:spPr bwMode="auto">
          <a:xfrm>
            <a:off x="3338513" y="4849813"/>
            <a:ext cx="954087" cy="2968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endParaRPr lang="en-US" sz="1200"/>
          </a:p>
        </p:txBody>
      </p:sp>
      <p:sp>
        <p:nvSpPr>
          <p:cNvPr id="22543" name="Rectangle 23"/>
          <p:cNvSpPr>
            <a:spLocks noChangeArrowheads="1"/>
          </p:cNvSpPr>
          <p:nvPr/>
        </p:nvSpPr>
        <p:spPr bwMode="auto">
          <a:xfrm>
            <a:off x="4787900" y="4579938"/>
            <a:ext cx="1079500" cy="1079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4" name="Text Box 24"/>
          <p:cNvSpPr txBox="1">
            <a:spLocks noChangeArrowheads="1"/>
          </p:cNvSpPr>
          <p:nvPr/>
        </p:nvSpPr>
        <p:spPr bwMode="auto">
          <a:xfrm>
            <a:off x="4849813" y="4849813"/>
            <a:ext cx="954087" cy="2968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endParaRPr lang="en-US" sz="1200"/>
          </a:p>
        </p:txBody>
      </p:sp>
      <p:sp>
        <p:nvSpPr>
          <p:cNvPr id="22545" name="Line 25"/>
          <p:cNvSpPr>
            <a:spLocks noChangeShapeType="1"/>
          </p:cNvSpPr>
          <p:nvPr/>
        </p:nvSpPr>
        <p:spPr bwMode="auto">
          <a:xfrm>
            <a:off x="1854200" y="3749675"/>
            <a:ext cx="1476375" cy="796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6" name="Line 26"/>
          <p:cNvSpPr>
            <a:spLocks noChangeShapeType="1"/>
          </p:cNvSpPr>
          <p:nvPr/>
        </p:nvSpPr>
        <p:spPr bwMode="auto">
          <a:xfrm>
            <a:off x="1846263" y="3741738"/>
            <a:ext cx="3005137" cy="795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7" name="Text Box 27"/>
          <p:cNvSpPr txBox="1">
            <a:spLocks noChangeArrowheads="1"/>
          </p:cNvSpPr>
          <p:nvPr/>
        </p:nvSpPr>
        <p:spPr bwMode="auto">
          <a:xfrm>
            <a:off x="1436688" y="3825875"/>
            <a:ext cx="54133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/>
              <a:t>f</a:t>
            </a:r>
            <a:r>
              <a:rPr lang="en-US" sz="2000" baseline="-25000"/>
              <a:t>11</a:t>
            </a:r>
          </a:p>
        </p:txBody>
      </p:sp>
      <p:sp>
        <p:nvSpPr>
          <p:cNvPr id="22548" name="Text Box 28"/>
          <p:cNvSpPr txBox="1">
            <a:spLocks noChangeArrowheads="1"/>
          </p:cNvSpPr>
          <p:nvPr/>
        </p:nvSpPr>
        <p:spPr bwMode="auto">
          <a:xfrm>
            <a:off x="2009775" y="3908425"/>
            <a:ext cx="541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/>
              <a:t>f</a:t>
            </a:r>
            <a:r>
              <a:rPr lang="en-US" sz="2000" baseline="-25000"/>
              <a:t>21</a:t>
            </a:r>
          </a:p>
        </p:txBody>
      </p:sp>
      <p:sp>
        <p:nvSpPr>
          <p:cNvPr id="22549" name="Oval 29"/>
          <p:cNvSpPr>
            <a:spLocks noChangeArrowheads="1"/>
          </p:cNvSpPr>
          <p:nvPr/>
        </p:nvSpPr>
        <p:spPr bwMode="auto">
          <a:xfrm>
            <a:off x="3071813" y="5943600"/>
            <a:ext cx="457200" cy="457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0" name="Text Box 30"/>
          <p:cNvSpPr txBox="1">
            <a:spLocks noChangeArrowheads="1"/>
          </p:cNvSpPr>
          <p:nvPr/>
        </p:nvSpPr>
        <p:spPr bwMode="auto">
          <a:xfrm>
            <a:off x="3086100" y="6018213"/>
            <a:ext cx="4619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/>
              <a:t>A</a:t>
            </a:r>
            <a:r>
              <a:rPr lang="en-US" sz="1200" baseline="-25000"/>
              <a:t>S2</a:t>
            </a:r>
            <a:endParaRPr lang="en-US" sz="1400"/>
          </a:p>
        </p:txBody>
      </p:sp>
      <p:sp>
        <p:nvSpPr>
          <p:cNvPr id="22551" name="Oval 31"/>
          <p:cNvSpPr>
            <a:spLocks noChangeArrowheads="1"/>
          </p:cNvSpPr>
          <p:nvPr/>
        </p:nvSpPr>
        <p:spPr bwMode="auto">
          <a:xfrm>
            <a:off x="4094163" y="5943600"/>
            <a:ext cx="457200" cy="457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2" name="Oval 32"/>
          <p:cNvSpPr>
            <a:spLocks noChangeArrowheads="1"/>
          </p:cNvSpPr>
          <p:nvPr/>
        </p:nvSpPr>
        <p:spPr bwMode="auto">
          <a:xfrm>
            <a:off x="3582988" y="5943600"/>
            <a:ext cx="457200" cy="457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3" name="Line 33"/>
          <p:cNvSpPr>
            <a:spLocks noChangeShapeType="1"/>
          </p:cNvSpPr>
          <p:nvPr/>
        </p:nvSpPr>
        <p:spPr bwMode="auto">
          <a:xfrm flipV="1">
            <a:off x="3810000" y="5676900"/>
            <a:ext cx="0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4" name="Line 34"/>
          <p:cNvSpPr>
            <a:spLocks noChangeShapeType="1"/>
          </p:cNvSpPr>
          <p:nvPr/>
        </p:nvSpPr>
        <p:spPr bwMode="auto">
          <a:xfrm flipV="1">
            <a:off x="3289300" y="5715000"/>
            <a:ext cx="368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5" name="Line 35"/>
          <p:cNvSpPr>
            <a:spLocks noChangeShapeType="1"/>
          </p:cNvSpPr>
          <p:nvPr/>
        </p:nvSpPr>
        <p:spPr bwMode="auto">
          <a:xfrm flipH="1" flipV="1">
            <a:off x="3962400" y="5715000"/>
            <a:ext cx="368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6" name="Text Box 36"/>
          <p:cNvSpPr txBox="1">
            <a:spLocks noChangeArrowheads="1"/>
          </p:cNvSpPr>
          <p:nvPr/>
        </p:nvSpPr>
        <p:spPr bwMode="auto">
          <a:xfrm>
            <a:off x="3595688" y="6018213"/>
            <a:ext cx="461962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/>
              <a:t>C</a:t>
            </a:r>
            <a:r>
              <a:rPr lang="en-US" sz="1200" baseline="-25000"/>
              <a:t>S2</a:t>
            </a:r>
            <a:endParaRPr lang="en-US" sz="1400"/>
          </a:p>
        </p:txBody>
      </p:sp>
      <p:sp>
        <p:nvSpPr>
          <p:cNvPr id="22557" name="Text Box 37"/>
          <p:cNvSpPr txBox="1">
            <a:spLocks noChangeArrowheads="1"/>
          </p:cNvSpPr>
          <p:nvPr/>
        </p:nvSpPr>
        <p:spPr bwMode="auto">
          <a:xfrm>
            <a:off x="4110038" y="6026150"/>
            <a:ext cx="461962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/>
              <a:t>E</a:t>
            </a:r>
            <a:r>
              <a:rPr lang="en-US" sz="1200" baseline="-25000"/>
              <a:t>S2</a:t>
            </a:r>
            <a:endParaRPr lang="en-US" sz="1400"/>
          </a:p>
        </p:txBody>
      </p:sp>
      <p:sp>
        <p:nvSpPr>
          <p:cNvPr id="22558" name="Oval 38"/>
          <p:cNvSpPr>
            <a:spLocks noChangeArrowheads="1"/>
          </p:cNvSpPr>
          <p:nvPr/>
        </p:nvSpPr>
        <p:spPr bwMode="auto">
          <a:xfrm>
            <a:off x="4595813" y="5937250"/>
            <a:ext cx="457200" cy="457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9" name="Text Box 39"/>
          <p:cNvSpPr txBox="1">
            <a:spLocks noChangeArrowheads="1"/>
          </p:cNvSpPr>
          <p:nvPr/>
        </p:nvSpPr>
        <p:spPr bwMode="auto">
          <a:xfrm>
            <a:off x="4610100" y="6011863"/>
            <a:ext cx="4619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/>
              <a:t>A</a:t>
            </a:r>
            <a:r>
              <a:rPr lang="en-US" sz="1200" baseline="-25000"/>
              <a:t>S3</a:t>
            </a:r>
            <a:endParaRPr lang="en-US" sz="1400"/>
          </a:p>
        </p:txBody>
      </p:sp>
      <p:sp>
        <p:nvSpPr>
          <p:cNvPr id="22560" name="Oval 40"/>
          <p:cNvSpPr>
            <a:spLocks noChangeArrowheads="1"/>
          </p:cNvSpPr>
          <p:nvPr/>
        </p:nvSpPr>
        <p:spPr bwMode="auto">
          <a:xfrm>
            <a:off x="5618163" y="5937250"/>
            <a:ext cx="457200" cy="457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1" name="Oval 41"/>
          <p:cNvSpPr>
            <a:spLocks noChangeArrowheads="1"/>
          </p:cNvSpPr>
          <p:nvPr/>
        </p:nvSpPr>
        <p:spPr bwMode="auto">
          <a:xfrm>
            <a:off x="5106988" y="5937250"/>
            <a:ext cx="457200" cy="457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2" name="Line 42"/>
          <p:cNvSpPr>
            <a:spLocks noChangeShapeType="1"/>
          </p:cNvSpPr>
          <p:nvPr/>
        </p:nvSpPr>
        <p:spPr bwMode="auto">
          <a:xfrm flipV="1">
            <a:off x="5334000" y="5670550"/>
            <a:ext cx="0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3" name="Line 43"/>
          <p:cNvSpPr>
            <a:spLocks noChangeShapeType="1"/>
          </p:cNvSpPr>
          <p:nvPr/>
        </p:nvSpPr>
        <p:spPr bwMode="auto">
          <a:xfrm flipV="1">
            <a:off x="4813300" y="5708650"/>
            <a:ext cx="368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4" name="Line 44"/>
          <p:cNvSpPr>
            <a:spLocks noChangeShapeType="1"/>
          </p:cNvSpPr>
          <p:nvPr/>
        </p:nvSpPr>
        <p:spPr bwMode="auto">
          <a:xfrm flipH="1" flipV="1">
            <a:off x="5486400" y="5708650"/>
            <a:ext cx="368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5" name="Text Box 45"/>
          <p:cNvSpPr txBox="1">
            <a:spLocks noChangeArrowheads="1"/>
          </p:cNvSpPr>
          <p:nvPr/>
        </p:nvSpPr>
        <p:spPr bwMode="auto">
          <a:xfrm>
            <a:off x="5119688" y="6011863"/>
            <a:ext cx="461962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/>
              <a:t>C</a:t>
            </a:r>
            <a:r>
              <a:rPr lang="en-US" sz="1200" baseline="-25000"/>
              <a:t>S3</a:t>
            </a:r>
            <a:endParaRPr lang="en-US" sz="1400"/>
          </a:p>
        </p:txBody>
      </p:sp>
      <p:sp>
        <p:nvSpPr>
          <p:cNvPr id="22566" name="Text Box 46"/>
          <p:cNvSpPr txBox="1">
            <a:spLocks noChangeArrowheads="1"/>
          </p:cNvSpPr>
          <p:nvPr/>
        </p:nvSpPr>
        <p:spPr bwMode="auto">
          <a:xfrm>
            <a:off x="5634038" y="6019800"/>
            <a:ext cx="461962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/>
              <a:t>E</a:t>
            </a:r>
            <a:r>
              <a:rPr lang="en-US" sz="1200" baseline="-25000"/>
              <a:t>S3</a:t>
            </a:r>
            <a:endParaRPr lang="en-US" sz="1400"/>
          </a:p>
        </p:txBody>
      </p:sp>
      <p:sp>
        <p:nvSpPr>
          <p:cNvPr id="22567" name="Oval 47"/>
          <p:cNvSpPr>
            <a:spLocks noChangeArrowheads="1"/>
          </p:cNvSpPr>
          <p:nvPr/>
        </p:nvSpPr>
        <p:spPr bwMode="auto">
          <a:xfrm>
            <a:off x="1530350" y="5943600"/>
            <a:ext cx="457200" cy="457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8" name="Text Box 48"/>
          <p:cNvSpPr txBox="1">
            <a:spLocks noChangeArrowheads="1"/>
          </p:cNvSpPr>
          <p:nvPr/>
        </p:nvSpPr>
        <p:spPr bwMode="auto">
          <a:xfrm>
            <a:off x="1544638" y="6018213"/>
            <a:ext cx="461962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/>
              <a:t>A</a:t>
            </a:r>
            <a:r>
              <a:rPr lang="en-US" sz="1200" baseline="-25000"/>
              <a:t>S1</a:t>
            </a:r>
            <a:endParaRPr lang="en-US" sz="1400"/>
          </a:p>
        </p:txBody>
      </p:sp>
      <p:sp>
        <p:nvSpPr>
          <p:cNvPr id="22569" name="Oval 49"/>
          <p:cNvSpPr>
            <a:spLocks noChangeArrowheads="1"/>
          </p:cNvSpPr>
          <p:nvPr/>
        </p:nvSpPr>
        <p:spPr bwMode="auto">
          <a:xfrm>
            <a:off x="2552700" y="5943600"/>
            <a:ext cx="457200" cy="457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0" name="Oval 50"/>
          <p:cNvSpPr>
            <a:spLocks noChangeArrowheads="1"/>
          </p:cNvSpPr>
          <p:nvPr/>
        </p:nvSpPr>
        <p:spPr bwMode="auto">
          <a:xfrm>
            <a:off x="2041525" y="5943600"/>
            <a:ext cx="457200" cy="457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1" name="Line 51"/>
          <p:cNvSpPr>
            <a:spLocks noChangeShapeType="1"/>
          </p:cNvSpPr>
          <p:nvPr/>
        </p:nvSpPr>
        <p:spPr bwMode="auto">
          <a:xfrm flipV="1">
            <a:off x="2268538" y="5676900"/>
            <a:ext cx="0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2" name="Line 52"/>
          <p:cNvSpPr>
            <a:spLocks noChangeShapeType="1"/>
          </p:cNvSpPr>
          <p:nvPr/>
        </p:nvSpPr>
        <p:spPr bwMode="auto">
          <a:xfrm flipV="1">
            <a:off x="1747838" y="5715000"/>
            <a:ext cx="368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3" name="Line 53"/>
          <p:cNvSpPr>
            <a:spLocks noChangeShapeType="1"/>
          </p:cNvSpPr>
          <p:nvPr/>
        </p:nvSpPr>
        <p:spPr bwMode="auto">
          <a:xfrm flipH="1" flipV="1">
            <a:off x="2420938" y="5715000"/>
            <a:ext cx="368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4" name="Text Box 54"/>
          <p:cNvSpPr txBox="1">
            <a:spLocks noChangeArrowheads="1"/>
          </p:cNvSpPr>
          <p:nvPr/>
        </p:nvSpPr>
        <p:spPr bwMode="auto">
          <a:xfrm>
            <a:off x="2054225" y="6018213"/>
            <a:ext cx="4619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/>
              <a:t>C</a:t>
            </a:r>
            <a:r>
              <a:rPr lang="en-US" sz="1200" baseline="-25000"/>
              <a:t>S1</a:t>
            </a:r>
            <a:endParaRPr lang="en-US" sz="1400"/>
          </a:p>
        </p:txBody>
      </p:sp>
      <p:sp>
        <p:nvSpPr>
          <p:cNvPr id="22575" name="Text Box 55"/>
          <p:cNvSpPr txBox="1">
            <a:spLocks noChangeArrowheads="1"/>
          </p:cNvSpPr>
          <p:nvPr/>
        </p:nvSpPr>
        <p:spPr bwMode="auto">
          <a:xfrm>
            <a:off x="2568575" y="6026150"/>
            <a:ext cx="461963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/>
              <a:t>E</a:t>
            </a:r>
            <a:r>
              <a:rPr lang="en-US" sz="1200" baseline="-25000"/>
              <a:t>S1</a:t>
            </a:r>
            <a:endParaRPr lang="en-US" sz="1400"/>
          </a:p>
        </p:txBody>
      </p:sp>
      <p:grpSp>
        <p:nvGrpSpPr>
          <p:cNvPr id="22576" name="Group 56"/>
          <p:cNvGrpSpPr>
            <a:grpSpLocks/>
          </p:cNvGrpSpPr>
          <p:nvPr/>
        </p:nvGrpSpPr>
        <p:grpSpPr bwMode="auto">
          <a:xfrm>
            <a:off x="1644650" y="6400800"/>
            <a:ext cx="241300" cy="260350"/>
            <a:chOff x="1036" y="4032"/>
            <a:chExt cx="152" cy="164"/>
          </a:xfrm>
        </p:grpSpPr>
        <p:grpSp>
          <p:nvGrpSpPr>
            <p:cNvPr id="22650" name="Group 57"/>
            <p:cNvGrpSpPr>
              <a:grpSpLocks/>
            </p:cNvGrpSpPr>
            <p:nvPr/>
          </p:nvGrpSpPr>
          <p:grpSpPr bwMode="auto">
            <a:xfrm rot="10800000">
              <a:off x="1044" y="4032"/>
              <a:ext cx="144" cy="144"/>
              <a:chOff x="3221" y="11380"/>
              <a:chExt cx="1499" cy="302"/>
            </a:xfrm>
          </p:grpSpPr>
          <p:sp>
            <p:nvSpPr>
              <p:cNvPr id="22652" name="Arc 58"/>
              <p:cNvSpPr>
                <a:spLocks/>
              </p:cNvSpPr>
              <p:nvPr/>
            </p:nvSpPr>
            <p:spPr bwMode="auto">
              <a:xfrm>
                <a:off x="3960" y="11380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3" name="Arc 59"/>
              <p:cNvSpPr>
                <a:spLocks/>
              </p:cNvSpPr>
              <p:nvPr/>
            </p:nvSpPr>
            <p:spPr bwMode="auto">
              <a:xfrm flipH="1">
                <a:off x="3221" y="11382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651" name="Text Box 60"/>
            <p:cNvSpPr txBox="1">
              <a:spLocks noChangeArrowheads="1"/>
            </p:cNvSpPr>
            <p:nvPr/>
          </p:nvSpPr>
          <p:spPr bwMode="auto">
            <a:xfrm>
              <a:off x="1036" y="4052"/>
              <a:ext cx="14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900"/>
                <a:t>1</a:t>
              </a:r>
              <a:endParaRPr lang="en-US"/>
            </a:p>
          </p:txBody>
        </p:sp>
      </p:grpSp>
      <p:grpSp>
        <p:nvGrpSpPr>
          <p:cNvPr id="22577" name="Group 61"/>
          <p:cNvGrpSpPr>
            <a:grpSpLocks/>
          </p:cNvGrpSpPr>
          <p:nvPr/>
        </p:nvGrpSpPr>
        <p:grpSpPr bwMode="auto">
          <a:xfrm>
            <a:off x="2141538" y="6400800"/>
            <a:ext cx="241300" cy="260350"/>
            <a:chOff x="1036" y="4032"/>
            <a:chExt cx="152" cy="164"/>
          </a:xfrm>
        </p:grpSpPr>
        <p:grpSp>
          <p:nvGrpSpPr>
            <p:cNvPr id="22646" name="Group 62"/>
            <p:cNvGrpSpPr>
              <a:grpSpLocks/>
            </p:cNvGrpSpPr>
            <p:nvPr/>
          </p:nvGrpSpPr>
          <p:grpSpPr bwMode="auto">
            <a:xfrm rot="10800000">
              <a:off x="1044" y="4032"/>
              <a:ext cx="144" cy="144"/>
              <a:chOff x="3221" y="11380"/>
              <a:chExt cx="1499" cy="302"/>
            </a:xfrm>
          </p:grpSpPr>
          <p:sp>
            <p:nvSpPr>
              <p:cNvPr id="22648" name="Arc 63"/>
              <p:cNvSpPr>
                <a:spLocks/>
              </p:cNvSpPr>
              <p:nvPr/>
            </p:nvSpPr>
            <p:spPr bwMode="auto">
              <a:xfrm>
                <a:off x="3960" y="11380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9" name="Arc 64"/>
              <p:cNvSpPr>
                <a:spLocks/>
              </p:cNvSpPr>
              <p:nvPr/>
            </p:nvSpPr>
            <p:spPr bwMode="auto">
              <a:xfrm flipH="1">
                <a:off x="3221" y="11382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647" name="Text Box 65"/>
            <p:cNvSpPr txBox="1">
              <a:spLocks noChangeArrowheads="1"/>
            </p:cNvSpPr>
            <p:nvPr/>
          </p:nvSpPr>
          <p:spPr bwMode="auto">
            <a:xfrm>
              <a:off x="1036" y="4052"/>
              <a:ext cx="14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900"/>
                <a:t>1</a:t>
              </a:r>
              <a:endParaRPr lang="en-US"/>
            </a:p>
          </p:txBody>
        </p:sp>
      </p:grpSp>
      <p:grpSp>
        <p:nvGrpSpPr>
          <p:cNvPr id="22578" name="Group 66"/>
          <p:cNvGrpSpPr>
            <a:grpSpLocks/>
          </p:cNvGrpSpPr>
          <p:nvPr/>
        </p:nvGrpSpPr>
        <p:grpSpPr bwMode="auto">
          <a:xfrm>
            <a:off x="2662238" y="6400800"/>
            <a:ext cx="241300" cy="260350"/>
            <a:chOff x="1036" y="4032"/>
            <a:chExt cx="152" cy="164"/>
          </a:xfrm>
        </p:grpSpPr>
        <p:grpSp>
          <p:nvGrpSpPr>
            <p:cNvPr id="22642" name="Group 67"/>
            <p:cNvGrpSpPr>
              <a:grpSpLocks/>
            </p:cNvGrpSpPr>
            <p:nvPr/>
          </p:nvGrpSpPr>
          <p:grpSpPr bwMode="auto">
            <a:xfrm rot="10800000">
              <a:off x="1044" y="4032"/>
              <a:ext cx="144" cy="144"/>
              <a:chOff x="3221" y="11380"/>
              <a:chExt cx="1499" cy="302"/>
            </a:xfrm>
          </p:grpSpPr>
          <p:sp>
            <p:nvSpPr>
              <p:cNvPr id="22644" name="Arc 68"/>
              <p:cNvSpPr>
                <a:spLocks/>
              </p:cNvSpPr>
              <p:nvPr/>
            </p:nvSpPr>
            <p:spPr bwMode="auto">
              <a:xfrm>
                <a:off x="3960" y="11380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5" name="Arc 69"/>
              <p:cNvSpPr>
                <a:spLocks/>
              </p:cNvSpPr>
              <p:nvPr/>
            </p:nvSpPr>
            <p:spPr bwMode="auto">
              <a:xfrm flipH="1">
                <a:off x="3221" y="11382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643" name="Text Box 70"/>
            <p:cNvSpPr txBox="1">
              <a:spLocks noChangeArrowheads="1"/>
            </p:cNvSpPr>
            <p:nvPr/>
          </p:nvSpPr>
          <p:spPr bwMode="auto">
            <a:xfrm>
              <a:off x="1036" y="4052"/>
              <a:ext cx="14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900"/>
                <a:t>1</a:t>
              </a:r>
              <a:endParaRPr lang="en-US"/>
            </a:p>
          </p:txBody>
        </p:sp>
      </p:grpSp>
      <p:grpSp>
        <p:nvGrpSpPr>
          <p:cNvPr id="22579" name="Group 71"/>
          <p:cNvGrpSpPr>
            <a:grpSpLocks/>
          </p:cNvGrpSpPr>
          <p:nvPr/>
        </p:nvGrpSpPr>
        <p:grpSpPr bwMode="auto">
          <a:xfrm>
            <a:off x="3155950" y="6400800"/>
            <a:ext cx="241300" cy="260350"/>
            <a:chOff x="1036" y="4032"/>
            <a:chExt cx="152" cy="164"/>
          </a:xfrm>
        </p:grpSpPr>
        <p:grpSp>
          <p:nvGrpSpPr>
            <p:cNvPr id="22638" name="Group 72"/>
            <p:cNvGrpSpPr>
              <a:grpSpLocks/>
            </p:cNvGrpSpPr>
            <p:nvPr/>
          </p:nvGrpSpPr>
          <p:grpSpPr bwMode="auto">
            <a:xfrm rot="10800000">
              <a:off x="1044" y="4032"/>
              <a:ext cx="144" cy="144"/>
              <a:chOff x="3221" y="11380"/>
              <a:chExt cx="1499" cy="302"/>
            </a:xfrm>
          </p:grpSpPr>
          <p:sp>
            <p:nvSpPr>
              <p:cNvPr id="22640" name="Arc 73"/>
              <p:cNvSpPr>
                <a:spLocks/>
              </p:cNvSpPr>
              <p:nvPr/>
            </p:nvSpPr>
            <p:spPr bwMode="auto">
              <a:xfrm>
                <a:off x="3960" y="11380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1" name="Arc 74"/>
              <p:cNvSpPr>
                <a:spLocks/>
              </p:cNvSpPr>
              <p:nvPr/>
            </p:nvSpPr>
            <p:spPr bwMode="auto">
              <a:xfrm flipH="1">
                <a:off x="3221" y="11382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639" name="Text Box 75"/>
            <p:cNvSpPr txBox="1">
              <a:spLocks noChangeArrowheads="1"/>
            </p:cNvSpPr>
            <p:nvPr/>
          </p:nvSpPr>
          <p:spPr bwMode="auto">
            <a:xfrm>
              <a:off x="1036" y="4052"/>
              <a:ext cx="14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900"/>
                <a:t>1</a:t>
              </a:r>
              <a:endParaRPr lang="en-US"/>
            </a:p>
          </p:txBody>
        </p:sp>
      </p:grpSp>
      <p:grpSp>
        <p:nvGrpSpPr>
          <p:cNvPr id="22580" name="Group 76"/>
          <p:cNvGrpSpPr>
            <a:grpSpLocks/>
          </p:cNvGrpSpPr>
          <p:nvPr/>
        </p:nvGrpSpPr>
        <p:grpSpPr bwMode="auto">
          <a:xfrm>
            <a:off x="3652838" y="6400800"/>
            <a:ext cx="241300" cy="260350"/>
            <a:chOff x="1036" y="4032"/>
            <a:chExt cx="152" cy="164"/>
          </a:xfrm>
        </p:grpSpPr>
        <p:grpSp>
          <p:nvGrpSpPr>
            <p:cNvPr id="22634" name="Group 77"/>
            <p:cNvGrpSpPr>
              <a:grpSpLocks/>
            </p:cNvGrpSpPr>
            <p:nvPr/>
          </p:nvGrpSpPr>
          <p:grpSpPr bwMode="auto">
            <a:xfrm rot="10800000">
              <a:off x="1044" y="4032"/>
              <a:ext cx="144" cy="144"/>
              <a:chOff x="3221" y="11380"/>
              <a:chExt cx="1499" cy="302"/>
            </a:xfrm>
          </p:grpSpPr>
          <p:sp>
            <p:nvSpPr>
              <p:cNvPr id="22636" name="Arc 78"/>
              <p:cNvSpPr>
                <a:spLocks/>
              </p:cNvSpPr>
              <p:nvPr/>
            </p:nvSpPr>
            <p:spPr bwMode="auto">
              <a:xfrm>
                <a:off x="3960" y="11380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7" name="Arc 79"/>
              <p:cNvSpPr>
                <a:spLocks/>
              </p:cNvSpPr>
              <p:nvPr/>
            </p:nvSpPr>
            <p:spPr bwMode="auto">
              <a:xfrm flipH="1">
                <a:off x="3221" y="11382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635" name="Text Box 80"/>
            <p:cNvSpPr txBox="1">
              <a:spLocks noChangeArrowheads="1"/>
            </p:cNvSpPr>
            <p:nvPr/>
          </p:nvSpPr>
          <p:spPr bwMode="auto">
            <a:xfrm>
              <a:off x="1036" y="4052"/>
              <a:ext cx="14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900"/>
                <a:t>1</a:t>
              </a:r>
              <a:endParaRPr lang="en-US"/>
            </a:p>
          </p:txBody>
        </p:sp>
      </p:grpSp>
      <p:grpSp>
        <p:nvGrpSpPr>
          <p:cNvPr id="22581" name="Group 81"/>
          <p:cNvGrpSpPr>
            <a:grpSpLocks/>
          </p:cNvGrpSpPr>
          <p:nvPr/>
        </p:nvGrpSpPr>
        <p:grpSpPr bwMode="auto">
          <a:xfrm>
            <a:off x="4173538" y="6400800"/>
            <a:ext cx="241300" cy="260350"/>
            <a:chOff x="1036" y="4032"/>
            <a:chExt cx="152" cy="164"/>
          </a:xfrm>
        </p:grpSpPr>
        <p:grpSp>
          <p:nvGrpSpPr>
            <p:cNvPr id="22630" name="Group 82"/>
            <p:cNvGrpSpPr>
              <a:grpSpLocks/>
            </p:cNvGrpSpPr>
            <p:nvPr/>
          </p:nvGrpSpPr>
          <p:grpSpPr bwMode="auto">
            <a:xfrm rot="10800000">
              <a:off x="1044" y="4032"/>
              <a:ext cx="144" cy="144"/>
              <a:chOff x="3221" y="11380"/>
              <a:chExt cx="1499" cy="302"/>
            </a:xfrm>
          </p:grpSpPr>
          <p:sp>
            <p:nvSpPr>
              <p:cNvPr id="22632" name="Arc 83"/>
              <p:cNvSpPr>
                <a:spLocks/>
              </p:cNvSpPr>
              <p:nvPr/>
            </p:nvSpPr>
            <p:spPr bwMode="auto">
              <a:xfrm>
                <a:off x="3960" y="11380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3" name="Arc 84"/>
              <p:cNvSpPr>
                <a:spLocks/>
              </p:cNvSpPr>
              <p:nvPr/>
            </p:nvSpPr>
            <p:spPr bwMode="auto">
              <a:xfrm flipH="1">
                <a:off x="3221" y="11382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631" name="Text Box 85"/>
            <p:cNvSpPr txBox="1">
              <a:spLocks noChangeArrowheads="1"/>
            </p:cNvSpPr>
            <p:nvPr/>
          </p:nvSpPr>
          <p:spPr bwMode="auto">
            <a:xfrm>
              <a:off x="1036" y="4052"/>
              <a:ext cx="14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900"/>
                <a:t>1</a:t>
              </a:r>
              <a:endParaRPr lang="en-US"/>
            </a:p>
          </p:txBody>
        </p:sp>
      </p:grpSp>
      <p:grpSp>
        <p:nvGrpSpPr>
          <p:cNvPr id="22582" name="Group 86"/>
          <p:cNvGrpSpPr>
            <a:grpSpLocks/>
          </p:cNvGrpSpPr>
          <p:nvPr/>
        </p:nvGrpSpPr>
        <p:grpSpPr bwMode="auto">
          <a:xfrm>
            <a:off x="4716463" y="6384925"/>
            <a:ext cx="241300" cy="260350"/>
            <a:chOff x="1036" y="4032"/>
            <a:chExt cx="152" cy="164"/>
          </a:xfrm>
        </p:grpSpPr>
        <p:grpSp>
          <p:nvGrpSpPr>
            <p:cNvPr id="22626" name="Group 87"/>
            <p:cNvGrpSpPr>
              <a:grpSpLocks/>
            </p:cNvGrpSpPr>
            <p:nvPr/>
          </p:nvGrpSpPr>
          <p:grpSpPr bwMode="auto">
            <a:xfrm rot="10800000">
              <a:off x="1044" y="4032"/>
              <a:ext cx="144" cy="144"/>
              <a:chOff x="3221" y="11380"/>
              <a:chExt cx="1499" cy="302"/>
            </a:xfrm>
          </p:grpSpPr>
          <p:sp>
            <p:nvSpPr>
              <p:cNvPr id="22628" name="Arc 88"/>
              <p:cNvSpPr>
                <a:spLocks/>
              </p:cNvSpPr>
              <p:nvPr/>
            </p:nvSpPr>
            <p:spPr bwMode="auto">
              <a:xfrm>
                <a:off x="3960" y="11380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9" name="Arc 89"/>
              <p:cNvSpPr>
                <a:spLocks/>
              </p:cNvSpPr>
              <p:nvPr/>
            </p:nvSpPr>
            <p:spPr bwMode="auto">
              <a:xfrm flipH="1">
                <a:off x="3221" y="11382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627" name="Text Box 90"/>
            <p:cNvSpPr txBox="1">
              <a:spLocks noChangeArrowheads="1"/>
            </p:cNvSpPr>
            <p:nvPr/>
          </p:nvSpPr>
          <p:spPr bwMode="auto">
            <a:xfrm>
              <a:off x="1036" y="4052"/>
              <a:ext cx="14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900"/>
                <a:t>1</a:t>
              </a:r>
              <a:endParaRPr lang="en-US"/>
            </a:p>
          </p:txBody>
        </p:sp>
      </p:grpSp>
      <p:grpSp>
        <p:nvGrpSpPr>
          <p:cNvPr id="22583" name="Group 91"/>
          <p:cNvGrpSpPr>
            <a:grpSpLocks/>
          </p:cNvGrpSpPr>
          <p:nvPr/>
        </p:nvGrpSpPr>
        <p:grpSpPr bwMode="auto">
          <a:xfrm>
            <a:off x="5213350" y="6384925"/>
            <a:ext cx="241300" cy="260350"/>
            <a:chOff x="1036" y="4032"/>
            <a:chExt cx="152" cy="164"/>
          </a:xfrm>
        </p:grpSpPr>
        <p:grpSp>
          <p:nvGrpSpPr>
            <p:cNvPr id="22622" name="Group 92"/>
            <p:cNvGrpSpPr>
              <a:grpSpLocks/>
            </p:cNvGrpSpPr>
            <p:nvPr/>
          </p:nvGrpSpPr>
          <p:grpSpPr bwMode="auto">
            <a:xfrm rot="10800000">
              <a:off x="1044" y="4032"/>
              <a:ext cx="144" cy="144"/>
              <a:chOff x="3221" y="11380"/>
              <a:chExt cx="1499" cy="302"/>
            </a:xfrm>
          </p:grpSpPr>
          <p:sp>
            <p:nvSpPr>
              <p:cNvPr id="22624" name="Arc 93"/>
              <p:cNvSpPr>
                <a:spLocks/>
              </p:cNvSpPr>
              <p:nvPr/>
            </p:nvSpPr>
            <p:spPr bwMode="auto">
              <a:xfrm>
                <a:off x="3960" y="11380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5" name="Arc 94"/>
              <p:cNvSpPr>
                <a:spLocks/>
              </p:cNvSpPr>
              <p:nvPr/>
            </p:nvSpPr>
            <p:spPr bwMode="auto">
              <a:xfrm flipH="1">
                <a:off x="3221" y="11382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623" name="Text Box 95"/>
            <p:cNvSpPr txBox="1">
              <a:spLocks noChangeArrowheads="1"/>
            </p:cNvSpPr>
            <p:nvPr/>
          </p:nvSpPr>
          <p:spPr bwMode="auto">
            <a:xfrm>
              <a:off x="1036" y="4052"/>
              <a:ext cx="14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900"/>
                <a:t>1</a:t>
              </a:r>
              <a:endParaRPr lang="en-US"/>
            </a:p>
          </p:txBody>
        </p:sp>
      </p:grpSp>
      <p:grpSp>
        <p:nvGrpSpPr>
          <p:cNvPr id="22584" name="Group 96"/>
          <p:cNvGrpSpPr>
            <a:grpSpLocks/>
          </p:cNvGrpSpPr>
          <p:nvPr/>
        </p:nvGrpSpPr>
        <p:grpSpPr bwMode="auto">
          <a:xfrm>
            <a:off x="5734050" y="6384925"/>
            <a:ext cx="241300" cy="260350"/>
            <a:chOff x="1036" y="4032"/>
            <a:chExt cx="152" cy="164"/>
          </a:xfrm>
        </p:grpSpPr>
        <p:grpSp>
          <p:nvGrpSpPr>
            <p:cNvPr id="22618" name="Group 97"/>
            <p:cNvGrpSpPr>
              <a:grpSpLocks/>
            </p:cNvGrpSpPr>
            <p:nvPr/>
          </p:nvGrpSpPr>
          <p:grpSpPr bwMode="auto">
            <a:xfrm rot="10800000">
              <a:off x="1044" y="4032"/>
              <a:ext cx="144" cy="144"/>
              <a:chOff x="3221" y="11380"/>
              <a:chExt cx="1499" cy="302"/>
            </a:xfrm>
          </p:grpSpPr>
          <p:sp>
            <p:nvSpPr>
              <p:cNvPr id="22620" name="Arc 98"/>
              <p:cNvSpPr>
                <a:spLocks/>
              </p:cNvSpPr>
              <p:nvPr/>
            </p:nvSpPr>
            <p:spPr bwMode="auto">
              <a:xfrm>
                <a:off x="3960" y="11380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1" name="Arc 99"/>
              <p:cNvSpPr>
                <a:spLocks/>
              </p:cNvSpPr>
              <p:nvPr/>
            </p:nvSpPr>
            <p:spPr bwMode="auto">
              <a:xfrm flipH="1">
                <a:off x="3221" y="11382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619" name="Text Box 100"/>
            <p:cNvSpPr txBox="1">
              <a:spLocks noChangeArrowheads="1"/>
            </p:cNvSpPr>
            <p:nvPr/>
          </p:nvSpPr>
          <p:spPr bwMode="auto">
            <a:xfrm>
              <a:off x="1036" y="4052"/>
              <a:ext cx="14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900"/>
                <a:t>1</a:t>
              </a:r>
              <a:endParaRPr lang="en-US"/>
            </a:p>
          </p:txBody>
        </p:sp>
      </p:grpSp>
      <p:grpSp>
        <p:nvGrpSpPr>
          <p:cNvPr id="22585" name="Group 101"/>
          <p:cNvGrpSpPr>
            <a:grpSpLocks/>
          </p:cNvGrpSpPr>
          <p:nvPr/>
        </p:nvGrpSpPr>
        <p:grpSpPr bwMode="auto">
          <a:xfrm>
            <a:off x="1587500" y="1016000"/>
            <a:ext cx="541338" cy="979488"/>
            <a:chOff x="400" y="583"/>
            <a:chExt cx="341" cy="617"/>
          </a:xfrm>
        </p:grpSpPr>
        <p:grpSp>
          <p:nvGrpSpPr>
            <p:cNvPr id="22611" name="Group 102"/>
            <p:cNvGrpSpPr>
              <a:grpSpLocks/>
            </p:cNvGrpSpPr>
            <p:nvPr/>
          </p:nvGrpSpPr>
          <p:grpSpPr bwMode="auto">
            <a:xfrm>
              <a:off x="426" y="583"/>
              <a:ext cx="272" cy="329"/>
              <a:chOff x="3035" y="4611"/>
              <a:chExt cx="681" cy="821"/>
            </a:xfrm>
          </p:grpSpPr>
          <p:grpSp>
            <p:nvGrpSpPr>
              <p:cNvPr id="22614" name="Group 103"/>
              <p:cNvGrpSpPr>
                <a:grpSpLocks/>
              </p:cNvGrpSpPr>
              <p:nvPr/>
            </p:nvGrpSpPr>
            <p:grpSpPr bwMode="auto">
              <a:xfrm>
                <a:off x="3035" y="4969"/>
                <a:ext cx="681" cy="463"/>
                <a:chOff x="3221" y="11380"/>
                <a:chExt cx="1499" cy="302"/>
              </a:xfrm>
            </p:grpSpPr>
            <p:sp>
              <p:nvSpPr>
                <p:cNvPr id="22616" name="Arc 104"/>
                <p:cNvSpPr>
                  <a:spLocks/>
                </p:cNvSpPr>
                <p:nvPr/>
              </p:nvSpPr>
              <p:spPr bwMode="auto">
                <a:xfrm>
                  <a:off x="3960" y="11380"/>
                  <a:ext cx="760" cy="300"/>
                </a:xfrm>
                <a:custGeom>
                  <a:avLst/>
                  <a:gdLst>
                    <a:gd name="T0" fmla="*/ 0 w 21600"/>
                    <a:gd name="T1" fmla="*/ 0 h 21600"/>
                    <a:gd name="T2" fmla="*/ 27 w 21600"/>
                    <a:gd name="T3" fmla="*/ 4 h 21600"/>
                    <a:gd name="T4" fmla="*/ 0 w 21600"/>
                    <a:gd name="T5" fmla="*/ 4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17" name="Arc 105"/>
                <p:cNvSpPr>
                  <a:spLocks/>
                </p:cNvSpPr>
                <p:nvPr/>
              </p:nvSpPr>
              <p:spPr bwMode="auto">
                <a:xfrm flipH="1">
                  <a:off x="3221" y="11382"/>
                  <a:ext cx="760" cy="300"/>
                </a:xfrm>
                <a:custGeom>
                  <a:avLst/>
                  <a:gdLst>
                    <a:gd name="T0" fmla="*/ 0 w 21600"/>
                    <a:gd name="T1" fmla="*/ 0 h 21600"/>
                    <a:gd name="T2" fmla="*/ 27 w 21600"/>
                    <a:gd name="T3" fmla="*/ 4 h 21600"/>
                    <a:gd name="T4" fmla="*/ 0 w 21600"/>
                    <a:gd name="T5" fmla="*/ 4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615" name="Text Box 106"/>
              <p:cNvSpPr txBox="1">
                <a:spLocks noChangeArrowheads="1"/>
              </p:cNvSpPr>
              <p:nvPr/>
            </p:nvSpPr>
            <p:spPr bwMode="auto">
              <a:xfrm>
                <a:off x="3103" y="4611"/>
                <a:ext cx="546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200">
                    <a:latin typeface="Times New Roman" charset="0"/>
                  </a:rPr>
                  <a:t>1</a:t>
                </a:r>
              </a:p>
            </p:txBody>
          </p:sp>
        </p:grpSp>
        <p:sp>
          <p:nvSpPr>
            <p:cNvPr id="22612" name="Oval 107"/>
            <p:cNvSpPr>
              <a:spLocks noChangeArrowheads="1"/>
            </p:cNvSpPr>
            <p:nvPr/>
          </p:nvSpPr>
          <p:spPr bwMode="auto">
            <a:xfrm>
              <a:off x="424" y="912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13" name="Text Box 108"/>
            <p:cNvSpPr txBox="1">
              <a:spLocks noChangeArrowheads="1"/>
            </p:cNvSpPr>
            <p:nvPr/>
          </p:nvSpPr>
          <p:spPr bwMode="auto">
            <a:xfrm>
              <a:off x="400" y="930"/>
              <a:ext cx="341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C</a:t>
              </a:r>
              <a:r>
                <a:rPr lang="en-US" sz="2000" baseline="-25000"/>
                <a:t>I</a:t>
              </a:r>
              <a:endParaRPr lang="en-US" sz="2000"/>
            </a:p>
          </p:txBody>
        </p:sp>
      </p:grpSp>
      <p:grpSp>
        <p:nvGrpSpPr>
          <p:cNvPr id="22586" name="Group 109"/>
          <p:cNvGrpSpPr>
            <a:grpSpLocks/>
          </p:cNvGrpSpPr>
          <p:nvPr/>
        </p:nvGrpSpPr>
        <p:grpSpPr bwMode="auto">
          <a:xfrm>
            <a:off x="2166938" y="1016000"/>
            <a:ext cx="541337" cy="979488"/>
            <a:chOff x="400" y="583"/>
            <a:chExt cx="341" cy="617"/>
          </a:xfrm>
        </p:grpSpPr>
        <p:grpSp>
          <p:nvGrpSpPr>
            <p:cNvPr id="22604" name="Group 110"/>
            <p:cNvGrpSpPr>
              <a:grpSpLocks/>
            </p:cNvGrpSpPr>
            <p:nvPr/>
          </p:nvGrpSpPr>
          <p:grpSpPr bwMode="auto">
            <a:xfrm>
              <a:off x="426" y="583"/>
              <a:ext cx="272" cy="329"/>
              <a:chOff x="3035" y="4611"/>
              <a:chExt cx="681" cy="821"/>
            </a:xfrm>
          </p:grpSpPr>
          <p:grpSp>
            <p:nvGrpSpPr>
              <p:cNvPr id="22607" name="Group 111"/>
              <p:cNvGrpSpPr>
                <a:grpSpLocks/>
              </p:cNvGrpSpPr>
              <p:nvPr/>
            </p:nvGrpSpPr>
            <p:grpSpPr bwMode="auto">
              <a:xfrm>
                <a:off x="3035" y="4969"/>
                <a:ext cx="681" cy="463"/>
                <a:chOff x="3221" y="11380"/>
                <a:chExt cx="1499" cy="302"/>
              </a:xfrm>
            </p:grpSpPr>
            <p:sp>
              <p:nvSpPr>
                <p:cNvPr id="22609" name="Arc 112"/>
                <p:cNvSpPr>
                  <a:spLocks/>
                </p:cNvSpPr>
                <p:nvPr/>
              </p:nvSpPr>
              <p:spPr bwMode="auto">
                <a:xfrm>
                  <a:off x="3960" y="11380"/>
                  <a:ext cx="760" cy="300"/>
                </a:xfrm>
                <a:custGeom>
                  <a:avLst/>
                  <a:gdLst>
                    <a:gd name="T0" fmla="*/ 0 w 21600"/>
                    <a:gd name="T1" fmla="*/ 0 h 21600"/>
                    <a:gd name="T2" fmla="*/ 27 w 21600"/>
                    <a:gd name="T3" fmla="*/ 4 h 21600"/>
                    <a:gd name="T4" fmla="*/ 0 w 21600"/>
                    <a:gd name="T5" fmla="*/ 4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10" name="Arc 113"/>
                <p:cNvSpPr>
                  <a:spLocks/>
                </p:cNvSpPr>
                <p:nvPr/>
              </p:nvSpPr>
              <p:spPr bwMode="auto">
                <a:xfrm flipH="1">
                  <a:off x="3221" y="11382"/>
                  <a:ext cx="760" cy="300"/>
                </a:xfrm>
                <a:custGeom>
                  <a:avLst/>
                  <a:gdLst>
                    <a:gd name="T0" fmla="*/ 0 w 21600"/>
                    <a:gd name="T1" fmla="*/ 0 h 21600"/>
                    <a:gd name="T2" fmla="*/ 27 w 21600"/>
                    <a:gd name="T3" fmla="*/ 4 h 21600"/>
                    <a:gd name="T4" fmla="*/ 0 w 21600"/>
                    <a:gd name="T5" fmla="*/ 4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608" name="Text Box 114"/>
              <p:cNvSpPr txBox="1">
                <a:spLocks noChangeArrowheads="1"/>
              </p:cNvSpPr>
              <p:nvPr/>
            </p:nvSpPr>
            <p:spPr bwMode="auto">
              <a:xfrm>
                <a:off x="3103" y="4611"/>
                <a:ext cx="546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200">
                    <a:latin typeface="Times New Roman" charset="0"/>
                  </a:rPr>
                  <a:t>1</a:t>
                </a:r>
              </a:p>
            </p:txBody>
          </p:sp>
        </p:grpSp>
        <p:sp>
          <p:nvSpPr>
            <p:cNvPr id="22605" name="Oval 115"/>
            <p:cNvSpPr>
              <a:spLocks noChangeArrowheads="1"/>
            </p:cNvSpPr>
            <p:nvPr/>
          </p:nvSpPr>
          <p:spPr bwMode="auto">
            <a:xfrm>
              <a:off x="424" y="912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06" name="Text Box 116"/>
            <p:cNvSpPr txBox="1">
              <a:spLocks noChangeArrowheads="1"/>
            </p:cNvSpPr>
            <p:nvPr/>
          </p:nvSpPr>
          <p:spPr bwMode="auto">
            <a:xfrm>
              <a:off x="400" y="930"/>
              <a:ext cx="341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E</a:t>
              </a:r>
              <a:r>
                <a:rPr lang="en-US" sz="2000" baseline="-25000"/>
                <a:t>I</a:t>
              </a:r>
              <a:endParaRPr lang="en-US" sz="2000"/>
            </a:p>
          </p:txBody>
        </p:sp>
      </p:grpSp>
      <p:sp>
        <p:nvSpPr>
          <p:cNvPr id="22587" name="Line 117"/>
          <p:cNvSpPr>
            <a:spLocks noChangeShapeType="1"/>
          </p:cNvSpPr>
          <p:nvPr/>
        </p:nvSpPr>
        <p:spPr bwMode="auto">
          <a:xfrm rot="2700000">
            <a:off x="2078832" y="1974056"/>
            <a:ext cx="296862" cy="854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88" name="Text Box 118"/>
          <p:cNvSpPr txBox="1">
            <a:spLocks noChangeArrowheads="1"/>
          </p:cNvSpPr>
          <p:nvPr/>
        </p:nvSpPr>
        <p:spPr bwMode="auto">
          <a:xfrm>
            <a:off x="2174875" y="3513138"/>
            <a:ext cx="541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/>
              <a:t>f</a:t>
            </a:r>
            <a:r>
              <a:rPr lang="en-US" sz="2000" baseline="-25000"/>
              <a:t>31</a:t>
            </a:r>
          </a:p>
        </p:txBody>
      </p:sp>
      <p:sp>
        <p:nvSpPr>
          <p:cNvPr id="22589" name="Line 119"/>
          <p:cNvSpPr>
            <a:spLocks noChangeShapeType="1"/>
          </p:cNvSpPr>
          <p:nvPr/>
        </p:nvSpPr>
        <p:spPr bwMode="auto">
          <a:xfrm rot="18900000" flipH="1">
            <a:off x="1325563" y="1970087"/>
            <a:ext cx="274638" cy="9064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90" name="AutoShape 120"/>
          <p:cNvSpPr>
            <a:spLocks noChangeArrowheads="1"/>
          </p:cNvSpPr>
          <p:nvPr/>
        </p:nvSpPr>
        <p:spPr bwMode="auto">
          <a:xfrm>
            <a:off x="762000" y="3048000"/>
            <a:ext cx="381000" cy="381000"/>
          </a:xfrm>
          <a:prstGeom prst="flowChartExtra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91" name="Line 121"/>
          <p:cNvSpPr>
            <a:spLocks noChangeShapeType="1"/>
          </p:cNvSpPr>
          <p:nvPr/>
        </p:nvSpPr>
        <p:spPr bwMode="auto">
          <a:xfrm>
            <a:off x="1066800" y="3276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92" name="Text Box 122"/>
          <p:cNvSpPr txBox="1">
            <a:spLocks noChangeArrowheads="1"/>
          </p:cNvSpPr>
          <p:nvPr/>
        </p:nvSpPr>
        <p:spPr bwMode="auto">
          <a:xfrm>
            <a:off x="822325" y="3155950"/>
            <a:ext cx="381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aseline="-25000"/>
              <a:t>m</a:t>
            </a:r>
            <a:endParaRPr lang="en-US" sz="1200"/>
          </a:p>
        </p:txBody>
      </p:sp>
      <p:sp>
        <p:nvSpPr>
          <p:cNvPr id="22593" name="Text Box 123"/>
          <p:cNvSpPr txBox="1">
            <a:spLocks noChangeArrowheads="1"/>
          </p:cNvSpPr>
          <p:nvPr/>
        </p:nvSpPr>
        <p:spPr bwMode="auto">
          <a:xfrm>
            <a:off x="1544638" y="5602288"/>
            <a:ext cx="533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a</a:t>
            </a:r>
            <a:r>
              <a:rPr lang="en-US" sz="1200" baseline="-25000"/>
              <a:t>s11</a:t>
            </a:r>
            <a:endParaRPr lang="en-US" sz="1200"/>
          </a:p>
        </p:txBody>
      </p:sp>
      <p:sp>
        <p:nvSpPr>
          <p:cNvPr id="22594" name="Text Box 124"/>
          <p:cNvSpPr txBox="1">
            <a:spLocks noChangeArrowheads="1"/>
          </p:cNvSpPr>
          <p:nvPr/>
        </p:nvSpPr>
        <p:spPr bwMode="auto">
          <a:xfrm>
            <a:off x="3055938" y="5602288"/>
            <a:ext cx="533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a</a:t>
            </a:r>
            <a:r>
              <a:rPr lang="en-US" sz="1200" baseline="-25000"/>
              <a:t>s22</a:t>
            </a:r>
            <a:endParaRPr lang="en-US" sz="1200"/>
          </a:p>
        </p:txBody>
      </p:sp>
      <p:sp>
        <p:nvSpPr>
          <p:cNvPr id="22595" name="Text Box 125"/>
          <p:cNvSpPr txBox="1">
            <a:spLocks noChangeArrowheads="1"/>
          </p:cNvSpPr>
          <p:nvPr/>
        </p:nvSpPr>
        <p:spPr bwMode="auto">
          <a:xfrm>
            <a:off x="4611688" y="5594350"/>
            <a:ext cx="533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a</a:t>
            </a:r>
            <a:r>
              <a:rPr lang="en-US" sz="1200" baseline="-25000"/>
              <a:t>s33</a:t>
            </a:r>
            <a:endParaRPr lang="en-US" sz="1200"/>
          </a:p>
        </p:txBody>
      </p:sp>
      <p:sp>
        <p:nvSpPr>
          <p:cNvPr id="22596" name="Text Box 126"/>
          <p:cNvSpPr txBox="1">
            <a:spLocks noChangeArrowheads="1"/>
          </p:cNvSpPr>
          <p:nvPr/>
        </p:nvSpPr>
        <p:spPr bwMode="auto">
          <a:xfrm>
            <a:off x="2201863" y="5722938"/>
            <a:ext cx="533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c</a:t>
            </a:r>
            <a:r>
              <a:rPr lang="en-US" sz="1200" baseline="-25000"/>
              <a:t>s11</a:t>
            </a:r>
            <a:endParaRPr lang="en-US" sz="1200"/>
          </a:p>
        </p:txBody>
      </p:sp>
      <p:sp>
        <p:nvSpPr>
          <p:cNvPr id="22597" name="Text Box 127"/>
          <p:cNvSpPr txBox="1">
            <a:spLocks noChangeArrowheads="1"/>
          </p:cNvSpPr>
          <p:nvPr/>
        </p:nvSpPr>
        <p:spPr bwMode="auto">
          <a:xfrm>
            <a:off x="2522538" y="5614988"/>
            <a:ext cx="533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e</a:t>
            </a:r>
            <a:r>
              <a:rPr lang="en-US" sz="1200" baseline="-25000"/>
              <a:t>s11</a:t>
            </a:r>
            <a:endParaRPr lang="en-US" sz="1200"/>
          </a:p>
        </p:txBody>
      </p:sp>
      <p:sp>
        <p:nvSpPr>
          <p:cNvPr id="22598" name="Text Box 128"/>
          <p:cNvSpPr txBox="1">
            <a:spLocks noChangeArrowheads="1"/>
          </p:cNvSpPr>
          <p:nvPr/>
        </p:nvSpPr>
        <p:spPr bwMode="auto">
          <a:xfrm>
            <a:off x="3733800" y="5738813"/>
            <a:ext cx="533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c</a:t>
            </a:r>
            <a:r>
              <a:rPr lang="en-US" sz="1200" baseline="-25000"/>
              <a:t>s22</a:t>
            </a:r>
            <a:endParaRPr lang="en-US" sz="1200"/>
          </a:p>
        </p:txBody>
      </p:sp>
      <p:sp>
        <p:nvSpPr>
          <p:cNvPr id="22599" name="Text Box 129"/>
          <p:cNvSpPr txBox="1">
            <a:spLocks noChangeArrowheads="1"/>
          </p:cNvSpPr>
          <p:nvPr/>
        </p:nvSpPr>
        <p:spPr bwMode="auto">
          <a:xfrm>
            <a:off x="4059238" y="5607050"/>
            <a:ext cx="533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e</a:t>
            </a:r>
            <a:r>
              <a:rPr lang="en-US" sz="1200" baseline="-25000"/>
              <a:t>s22</a:t>
            </a:r>
            <a:endParaRPr lang="en-US" sz="1200"/>
          </a:p>
        </p:txBody>
      </p:sp>
      <p:sp>
        <p:nvSpPr>
          <p:cNvPr id="22600" name="Text Box 130"/>
          <p:cNvSpPr txBox="1">
            <a:spLocks noChangeArrowheads="1"/>
          </p:cNvSpPr>
          <p:nvPr/>
        </p:nvSpPr>
        <p:spPr bwMode="auto">
          <a:xfrm>
            <a:off x="5257800" y="5722938"/>
            <a:ext cx="533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c</a:t>
            </a:r>
            <a:r>
              <a:rPr lang="en-US" sz="1200" baseline="-25000"/>
              <a:t>s33</a:t>
            </a:r>
            <a:endParaRPr lang="en-US" sz="1200"/>
          </a:p>
        </p:txBody>
      </p:sp>
      <p:sp>
        <p:nvSpPr>
          <p:cNvPr id="22601" name="Text Box 131"/>
          <p:cNvSpPr txBox="1">
            <a:spLocks noChangeArrowheads="1"/>
          </p:cNvSpPr>
          <p:nvPr/>
        </p:nvSpPr>
        <p:spPr bwMode="auto">
          <a:xfrm>
            <a:off x="5607050" y="5618163"/>
            <a:ext cx="533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e</a:t>
            </a:r>
            <a:r>
              <a:rPr lang="en-US" sz="1200" baseline="-25000"/>
              <a:t>s33</a:t>
            </a:r>
            <a:endParaRPr lang="en-US" sz="1200"/>
          </a:p>
        </p:txBody>
      </p:sp>
      <p:sp>
        <p:nvSpPr>
          <p:cNvPr id="22602" name="Text Box 133"/>
          <p:cNvSpPr txBox="1">
            <a:spLocks noChangeArrowheads="1"/>
          </p:cNvSpPr>
          <p:nvPr/>
        </p:nvSpPr>
        <p:spPr bwMode="auto">
          <a:xfrm>
            <a:off x="1016000" y="2974975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B</a:t>
            </a:r>
          </a:p>
        </p:txBody>
      </p:sp>
      <p:sp>
        <p:nvSpPr>
          <p:cNvPr id="22603" name="Rectangle 137"/>
          <p:cNvSpPr>
            <a:spLocks noChangeArrowheads="1"/>
          </p:cNvSpPr>
          <p:nvPr/>
        </p:nvSpPr>
        <p:spPr bwMode="auto">
          <a:xfrm rot="2868383">
            <a:off x="1074738" y="3040063"/>
            <a:ext cx="182562" cy="182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175" y="5292"/>
            <a:ext cx="9140825" cy="914400"/>
          </a:xfrm>
          <a:solidFill>
            <a:schemeClr val="bg2"/>
          </a:solidFill>
        </p:spPr>
        <p:txBody>
          <a:bodyPr/>
          <a:lstStyle/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CPM to Latent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Growth Curve Model</a:t>
            </a:r>
          </a:p>
        </p:txBody>
      </p:sp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1820863" y="4578350"/>
            <a:ext cx="1079500" cy="1079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1882775" y="4848225"/>
            <a:ext cx="954088" cy="2968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endParaRPr lang="en-US" sz="1200"/>
          </a:p>
        </p:txBody>
      </p:sp>
      <p:sp>
        <p:nvSpPr>
          <p:cNvPr id="23556" name="Line 5"/>
          <p:cNvSpPr>
            <a:spLocks noChangeShapeType="1"/>
          </p:cNvSpPr>
          <p:nvPr/>
        </p:nvSpPr>
        <p:spPr bwMode="auto">
          <a:xfrm>
            <a:off x="1855788" y="2017713"/>
            <a:ext cx="7937" cy="7858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7" name="Line 6"/>
          <p:cNvSpPr>
            <a:spLocks noChangeShapeType="1"/>
          </p:cNvSpPr>
          <p:nvPr/>
        </p:nvSpPr>
        <p:spPr bwMode="auto">
          <a:xfrm rot="18900000" flipH="1">
            <a:off x="1323975" y="1957388"/>
            <a:ext cx="274638" cy="906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3558" name="Group 7"/>
          <p:cNvGrpSpPr>
            <a:grpSpLocks/>
          </p:cNvGrpSpPr>
          <p:nvPr/>
        </p:nvGrpSpPr>
        <p:grpSpPr bwMode="auto">
          <a:xfrm>
            <a:off x="977900" y="1016000"/>
            <a:ext cx="541338" cy="979488"/>
            <a:chOff x="400" y="583"/>
            <a:chExt cx="341" cy="617"/>
          </a:xfrm>
        </p:grpSpPr>
        <p:grpSp>
          <p:nvGrpSpPr>
            <p:cNvPr id="23769" name="Group 8"/>
            <p:cNvGrpSpPr>
              <a:grpSpLocks/>
            </p:cNvGrpSpPr>
            <p:nvPr/>
          </p:nvGrpSpPr>
          <p:grpSpPr bwMode="auto">
            <a:xfrm>
              <a:off x="426" y="583"/>
              <a:ext cx="272" cy="329"/>
              <a:chOff x="3035" y="4611"/>
              <a:chExt cx="681" cy="821"/>
            </a:xfrm>
          </p:grpSpPr>
          <p:grpSp>
            <p:nvGrpSpPr>
              <p:cNvPr id="23772" name="Group 9"/>
              <p:cNvGrpSpPr>
                <a:grpSpLocks/>
              </p:cNvGrpSpPr>
              <p:nvPr/>
            </p:nvGrpSpPr>
            <p:grpSpPr bwMode="auto">
              <a:xfrm>
                <a:off x="3035" y="4969"/>
                <a:ext cx="681" cy="463"/>
                <a:chOff x="3221" y="11380"/>
                <a:chExt cx="1499" cy="302"/>
              </a:xfrm>
            </p:grpSpPr>
            <p:sp>
              <p:nvSpPr>
                <p:cNvPr id="23774" name="Arc 10"/>
                <p:cNvSpPr>
                  <a:spLocks/>
                </p:cNvSpPr>
                <p:nvPr/>
              </p:nvSpPr>
              <p:spPr bwMode="auto">
                <a:xfrm>
                  <a:off x="3960" y="11380"/>
                  <a:ext cx="760" cy="300"/>
                </a:xfrm>
                <a:custGeom>
                  <a:avLst/>
                  <a:gdLst>
                    <a:gd name="T0" fmla="*/ 0 w 21600"/>
                    <a:gd name="T1" fmla="*/ 0 h 21600"/>
                    <a:gd name="T2" fmla="*/ 27 w 21600"/>
                    <a:gd name="T3" fmla="*/ 4 h 21600"/>
                    <a:gd name="T4" fmla="*/ 0 w 21600"/>
                    <a:gd name="T5" fmla="*/ 4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75" name="Arc 11"/>
                <p:cNvSpPr>
                  <a:spLocks/>
                </p:cNvSpPr>
                <p:nvPr/>
              </p:nvSpPr>
              <p:spPr bwMode="auto">
                <a:xfrm flipH="1">
                  <a:off x="3221" y="11382"/>
                  <a:ext cx="760" cy="300"/>
                </a:xfrm>
                <a:custGeom>
                  <a:avLst/>
                  <a:gdLst>
                    <a:gd name="T0" fmla="*/ 0 w 21600"/>
                    <a:gd name="T1" fmla="*/ 0 h 21600"/>
                    <a:gd name="T2" fmla="*/ 27 w 21600"/>
                    <a:gd name="T3" fmla="*/ 4 h 21600"/>
                    <a:gd name="T4" fmla="*/ 0 w 21600"/>
                    <a:gd name="T5" fmla="*/ 4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3773" name="Text Box 12"/>
              <p:cNvSpPr txBox="1">
                <a:spLocks noChangeArrowheads="1"/>
              </p:cNvSpPr>
              <p:nvPr/>
            </p:nvSpPr>
            <p:spPr bwMode="auto">
              <a:xfrm>
                <a:off x="3103" y="4611"/>
                <a:ext cx="546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200">
                    <a:latin typeface="Times New Roman" charset="0"/>
                  </a:rPr>
                  <a:t>1</a:t>
                </a:r>
              </a:p>
            </p:txBody>
          </p:sp>
        </p:grpSp>
        <p:sp>
          <p:nvSpPr>
            <p:cNvPr id="23770" name="Oval 13"/>
            <p:cNvSpPr>
              <a:spLocks noChangeArrowheads="1"/>
            </p:cNvSpPr>
            <p:nvPr/>
          </p:nvSpPr>
          <p:spPr bwMode="auto">
            <a:xfrm>
              <a:off x="424" y="912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71" name="Text Box 14"/>
            <p:cNvSpPr txBox="1">
              <a:spLocks noChangeArrowheads="1"/>
            </p:cNvSpPr>
            <p:nvPr/>
          </p:nvSpPr>
          <p:spPr bwMode="auto">
            <a:xfrm>
              <a:off x="400" y="930"/>
              <a:ext cx="341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A</a:t>
              </a:r>
              <a:r>
                <a:rPr lang="en-US" sz="2000" baseline="-25000"/>
                <a:t>1</a:t>
              </a:r>
              <a:endParaRPr lang="en-US" sz="2000"/>
            </a:p>
          </p:txBody>
        </p:sp>
      </p:grpSp>
      <p:sp>
        <p:nvSpPr>
          <p:cNvPr id="23559" name="Text Box 15"/>
          <p:cNvSpPr txBox="1">
            <a:spLocks noChangeArrowheads="1"/>
          </p:cNvSpPr>
          <p:nvPr/>
        </p:nvSpPr>
        <p:spPr bwMode="auto">
          <a:xfrm>
            <a:off x="914400" y="1981200"/>
            <a:ext cx="541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/>
              <a:t>a</a:t>
            </a:r>
            <a:r>
              <a:rPr lang="en-US" sz="1600" baseline="-25000"/>
              <a:t>11</a:t>
            </a:r>
          </a:p>
        </p:txBody>
      </p:sp>
      <p:sp>
        <p:nvSpPr>
          <p:cNvPr id="23560" name="Text Box 16"/>
          <p:cNvSpPr txBox="1">
            <a:spLocks noChangeArrowheads="1"/>
          </p:cNvSpPr>
          <p:nvPr/>
        </p:nvSpPr>
        <p:spPr bwMode="auto">
          <a:xfrm>
            <a:off x="1444625" y="1898650"/>
            <a:ext cx="541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/>
              <a:t>c</a:t>
            </a:r>
            <a:r>
              <a:rPr lang="en-US" sz="1600" baseline="-25000"/>
              <a:t>11</a:t>
            </a:r>
          </a:p>
        </p:txBody>
      </p:sp>
      <p:sp>
        <p:nvSpPr>
          <p:cNvPr id="23561" name="Text Box 17"/>
          <p:cNvSpPr txBox="1">
            <a:spLocks noChangeArrowheads="1"/>
          </p:cNvSpPr>
          <p:nvPr/>
        </p:nvSpPr>
        <p:spPr bwMode="auto">
          <a:xfrm>
            <a:off x="1955800" y="1828800"/>
            <a:ext cx="541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/>
              <a:t>e</a:t>
            </a:r>
            <a:r>
              <a:rPr lang="en-US" sz="1600" baseline="-25000"/>
              <a:t>11</a:t>
            </a:r>
          </a:p>
        </p:txBody>
      </p:sp>
      <p:sp>
        <p:nvSpPr>
          <p:cNvPr id="23562" name="Oval 18"/>
          <p:cNvSpPr>
            <a:spLocks noChangeArrowheads="1"/>
          </p:cNvSpPr>
          <p:nvPr/>
        </p:nvSpPr>
        <p:spPr bwMode="auto">
          <a:xfrm>
            <a:off x="1412875" y="2827338"/>
            <a:ext cx="914400" cy="914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3" name="Text Box 19"/>
          <p:cNvSpPr txBox="1">
            <a:spLocks noChangeArrowheads="1"/>
          </p:cNvSpPr>
          <p:nvPr/>
        </p:nvSpPr>
        <p:spPr bwMode="auto">
          <a:xfrm>
            <a:off x="1181100" y="3105150"/>
            <a:ext cx="13795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endParaRPr lang="en-US" sz="1600"/>
          </a:p>
        </p:txBody>
      </p:sp>
      <p:sp>
        <p:nvSpPr>
          <p:cNvPr id="23564" name="Line 20"/>
          <p:cNvSpPr>
            <a:spLocks noChangeShapeType="1"/>
          </p:cNvSpPr>
          <p:nvPr/>
        </p:nvSpPr>
        <p:spPr bwMode="auto">
          <a:xfrm>
            <a:off x="1854200" y="3754438"/>
            <a:ext cx="7938" cy="7858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5" name="Rectangle 21"/>
          <p:cNvSpPr>
            <a:spLocks noChangeArrowheads="1"/>
          </p:cNvSpPr>
          <p:nvPr/>
        </p:nvSpPr>
        <p:spPr bwMode="auto">
          <a:xfrm>
            <a:off x="3276600" y="4579938"/>
            <a:ext cx="1079500" cy="1079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6" name="Text Box 22"/>
          <p:cNvSpPr txBox="1">
            <a:spLocks noChangeArrowheads="1"/>
          </p:cNvSpPr>
          <p:nvPr/>
        </p:nvSpPr>
        <p:spPr bwMode="auto">
          <a:xfrm>
            <a:off x="3338513" y="4849813"/>
            <a:ext cx="954087" cy="2968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endParaRPr lang="en-US" sz="1200"/>
          </a:p>
        </p:txBody>
      </p:sp>
      <p:sp>
        <p:nvSpPr>
          <p:cNvPr id="23567" name="Rectangle 23"/>
          <p:cNvSpPr>
            <a:spLocks noChangeArrowheads="1"/>
          </p:cNvSpPr>
          <p:nvPr/>
        </p:nvSpPr>
        <p:spPr bwMode="auto">
          <a:xfrm>
            <a:off x="4787900" y="4579938"/>
            <a:ext cx="1079500" cy="1079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8" name="Text Box 24"/>
          <p:cNvSpPr txBox="1">
            <a:spLocks noChangeArrowheads="1"/>
          </p:cNvSpPr>
          <p:nvPr/>
        </p:nvSpPr>
        <p:spPr bwMode="auto">
          <a:xfrm>
            <a:off x="4849813" y="4849813"/>
            <a:ext cx="954087" cy="2968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endParaRPr lang="en-US" sz="1200"/>
          </a:p>
        </p:txBody>
      </p:sp>
      <p:sp>
        <p:nvSpPr>
          <p:cNvPr id="23569" name="Line 25"/>
          <p:cNvSpPr>
            <a:spLocks noChangeShapeType="1"/>
          </p:cNvSpPr>
          <p:nvPr/>
        </p:nvSpPr>
        <p:spPr bwMode="auto">
          <a:xfrm>
            <a:off x="1854200" y="3749675"/>
            <a:ext cx="1476375" cy="796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0" name="Line 26"/>
          <p:cNvSpPr>
            <a:spLocks noChangeShapeType="1"/>
          </p:cNvSpPr>
          <p:nvPr/>
        </p:nvSpPr>
        <p:spPr bwMode="auto">
          <a:xfrm>
            <a:off x="1846263" y="3741738"/>
            <a:ext cx="3005137" cy="795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1" name="Text Box 27"/>
          <p:cNvSpPr txBox="1">
            <a:spLocks noChangeArrowheads="1"/>
          </p:cNvSpPr>
          <p:nvPr/>
        </p:nvSpPr>
        <p:spPr bwMode="auto">
          <a:xfrm>
            <a:off x="1444625" y="4006850"/>
            <a:ext cx="541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/>
              <a:t>f</a:t>
            </a:r>
            <a:r>
              <a:rPr lang="en-US" sz="2000" baseline="-25000"/>
              <a:t>11</a:t>
            </a:r>
          </a:p>
        </p:txBody>
      </p:sp>
      <p:sp>
        <p:nvSpPr>
          <p:cNvPr id="23572" name="Text Box 28"/>
          <p:cNvSpPr txBox="1">
            <a:spLocks noChangeArrowheads="1"/>
          </p:cNvSpPr>
          <p:nvPr/>
        </p:nvSpPr>
        <p:spPr bwMode="auto">
          <a:xfrm>
            <a:off x="2009775" y="3924300"/>
            <a:ext cx="541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/>
              <a:t>f</a:t>
            </a:r>
            <a:r>
              <a:rPr lang="en-US" sz="2000" baseline="-25000"/>
              <a:t>21</a:t>
            </a:r>
          </a:p>
        </p:txBody>
      </p:sp>
      <p:sp>
        <p:nvSpPr>
          <p:cNvPr id="23573" name="Oval 29"/>
          <p:cNvSpPr>
            <a:spLocks noChangeArrowheads="1"/>
          </p:cNvSpPr>
          <p:nvPr/>
        </p:nvSpPr>
        <p:spPr bwMode="auto">
          <a:xfrm>
            <a:off x="3071813" y="5943600"/>
            <a:ext cx="457200" cy="457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4" name="Text Box 30"/>
          <p:cNvSpPr txBox="1">
            <a:spLocks noChangeArrowheads="1"/>
          </p:cNvSpPr>
          <p:nvPr/>
        </p:nvSpPr>
        <p:spPr bwMode="auto">
          <a:xfrm>
            <a:off x="3086100" y="6018213"/>
            <a:ext cx="4619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/>
              <a:t>A</a:t>
            </a:r>
            <a:r>
              <a:rPr lang="en-US" sz="1200" baseline="-25000"/>
              <a:t>S2</a:t>
            </a:r>
            <a:endParaRPr lang="en-US" sz="1400"/>
          </a:p>
        </p:txBody>
      </p:sp>
      <p:sp>
        <p:nvSpPr>
          <p:cNvPr id="23575" name="Oval 31"/>
          <p:cNvSpPr>
            <a:spLocks noChangeArrowheads="1"/>
          </p:cNvSpPr>
          <p:nvPr/>
        </p:nvSpPr>
        <p:spPr bwMode="auto">
          <a:xfrm>
            <a:off x="4094163" y="5943600"/>
            <a:ext cx="457200" cy="457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6" name="Oval 32"/>
          <p:cNvSpPr>
            <a:spLocks noChangeArrowheads="1"/>
          </p:cNvSpPr>
          <p:nvPr/>
        </p:nvSpPr>
        <p:spPr bwMode="auto">
          <a:xfrm>
            <a:off x="3582988" y="5943600"/>
            <a:ext cx="457200" cy="457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7" name="Line 33"/>
          <p:cNvSpPr>
            <a:spLocks noChangeShapeType="1"/>
          </p:cNvSpPr>
          <p:nvPr/>
        </p:nvSpPr>
        <p:spPr bwMode="auto">
          <a:xfrm flipV="1">
            <a:off x="3810000" y="5676900"/>
            <a:ext cx="0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8" name="Line 34"/>
          <p:cNvSpPr>
            <a:spLocks noChangeShapeType="1"/>
          </p:cNvSpPr>
          <p:nvPr/>
        </p:nvSpPr>
        <p:spPr bwMode="auto">
          <a:xfrm flipV="1">
            <a:off x="3289300" y="5715000"/>
            <a:ext cx="368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9" name="Line 35"/>
          <p:cNvSpPr>
            <a:spLocks noChangeShapeType="1"/>
          </p:cNvSpPr>
          <p:nvPr/>
        </p:nvSpPr>
        <p:spPr bwMode="auto">
          <a:xfrm flipH="1" flipV="1">
            <a:off x="3962400" y="5715000"/>
            <a:ext cx="368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0" name="Text Box 36"/>
          <p:cNvSpPr txBox="1">
            <a:spLocks noChangeArrowheads="1"/>
          </p:cNvSpPr>
          <p:nvPr/>
        </p:nvSpPr>
        <p:spPr bwMode="auto">
          <a:xfrm>
            <a:off x="3595688" y="6018213"/>
            <a:ext cx="461962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/>
              <a:t>C</a:t>
            </a:r>
            <a:r>
              <a:rPr lang="en-US" sz="1200" baseline="-25000"/>
              <a:t>S2</a:t>
            </a:r>
            <a:endParaRPr lang="en-US" sz="1400"/>
          </a:p>
        </p:txBody>
      </p:sp>
      <p:sp>
        <p:nvSpPr>
          <p:cNvPr id="23581" name="Text Box 37"/>
          <p:cNvSpPr txBox="1">
            <a:spLocks noChangeArrowheads="1"/>
          </p:cNvSpPr>
          <p:nvPr/>
        </p:nvSpPr>
        <p:spPr bwMode="auto">
          <a:xfrm>
            <a:off x="4110038" y="6026150"/>
            <a:ext cx="461962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/>
              <a:t>E</a:t>
            </a:r>
            <a:r>
              <a:rPr lang="en-US" sz="1200" baseline="-25000"/>
              <a:t>S2</a:t>
            </a:r>
            <a:endParaRPr lang="en-US" sz="1400"/>
          </a:p>
        </p:txBody>
      </p:sp>
      <p:sp>
        <p:nvSpPr>
          <p:cNvPr id="23582" name="Oval 38"/>
          <p:cNvSpPr>
            <a:spLocks noChangeArrowheads="1"/>
          </p:cNvSpPr>
          <p:nvPr/>
        </p:nvSpPr>
        <p:spPr bwMode="auto">
          <a:xfrm>
            <a:off x="4595813" y="5937250"/>
            <a:ext cx="457200" cy="457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3" name="Text Box 39"/>
          <p:cNvSpPr txBox="1">
            <a:spLocks noChangeArrowheads="1"/>
          </p:cNvSpPr>
          <p:nvPr/>
        </p:nvSpPr>
        <p:spPr bwMode="auto">
          <a:xfrm>
            <a:off x="4610100" y="6011863"/>
            <a:ext cx="4619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/>
              <a:t>A</a:t>
            </a:r>
            <a:r>
              <a:rPr lang="en-US" sz="1200" baseline="-25000"/>
              <a:t>S3</a:t>
            </a:r>
            <a:endParaRPr lang="en-US" sz="1400"/>
          </a:p>
        </p:txBody>
      </p:sp>
      <p:sp>
        <p:nvSpPr>
          <p:cNvPr id="23584" name="Oval 40"/>
          <p:cNvSpPr>
            <a:spLocks noChangeArrowheads="1"/>
          </p:cNvSpPr>
          <p:nvPr/>
        </p:nvSpPr>
        <p:spPr bwMode="auto">
          <a:xfrm>
            <a:off x="5618163" y="5937250"/>
            <a:ext cx="457200" cy="457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5" name="Oval 41"/>
          <p:cNvSpPr>
            <a:spLocks noChangeArrowheads="1"/>
          </p:cNvSpPr>
          <p:nvPr/>
        </p:nvSpPr>
        <p:spPr bwMode="auto">
          <a:xfrm>
            <a:off x="5106988" y="5937250"/>
            <a:ext cx="457200" cy="457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6" name="Line 42"/>
          <p:cNvSpPr>
            <a:spLocks noChangeShapeType="1"/>
          </p:cNvSpPr>
          <p:nvPr/>
        </p:nvSpPr>
        <p:spPr bwMode="auto">
          <a:xfrm flipV="1">
            <a:off x="5334000" y="5670550"/>
            <a:ext cx="0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7" name="Line 43"/>
          <p:cNvSpPr>
            <a:spLocks noChangeShapeType="1"/>
          </p:cNvSpPr>
          <p:nvPr/>
        </p:nvSpPr>
        <p:spPr bwMode="auto">
          <a:xfrm flipV="1">
            <a:off x="4813300" y="5708650"/>
            <a:ext cx="368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8" name="Line 44"/>
          <p:cNvSpPr>
            <a:spLocks noChangeShapeType="1"/>
          </p:cNvSpPr>
          <p:nvPr/>
        </p:nvSpPr>
        <p:spPr bwMode="auto">
          <a:xfrm flipH="1" flipV="1">
            <a:off x="5486400" y="5708650"/>
            <a:ext cx="368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9" name="Text Box 45"/>
          <p:cNvSpPr txBox="1">
            <a:spLocks noChangeArrowheads="1"/>
          </p:cNvSpPr>
          <p:nvPr/>
        </p:nvSpPr>
        <p:spPr bwMode="auto">
          <a:xfrm>
            <a:off x="5119688" y="6011863"/>
            <a:ext cx="461962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/>
              <a:t>C</a:t>
            </a:r>
            <a:r>
              <a:rPr lang="en-US" sz="1200" baseline="-25000"/>
              <a:t>S3</a:t>
            </a:r>
            <a:endParaRPr lang="en-US" sz="1400"/>
          </a:p>
        </p:txBody>
      </p:sp>
      <p:sp>
        <p:nvSpPr>
          <p:cNvPr id="23590" name="Text Box 46"/>
          <p:cNvSpPr txBox="1">
            <a:spLocks noChangeArrowheads="1"/>
          </p:cNvSpPr>
          <p:nvPr/>
        </p:nvSpPr>
        <p:spPr bwMode="auto">
          <a:xfrm>
            <a:off x="5634038" y="6019800"/>
            <a:ext cx="461962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/>
              <a:t>E</a:t>
            </a:r>
            <a:r>
              <a:rPr lang="en-US" sz="1200" baseline="-25000"/>
              <a:t>S3</a:t>
            </a:r>
            <a:endParaRPr lang="en-US" sz="1400"/>
          </a:p>
        </p:txBody>
      </p:sp>
      <p:sp>
        <p:nvSpPr>
          <p:cNvPr id="23591" name="Oval 47"/>
          <p:cNvSpPr>
            <a:spLocks noChangeArrowheads="1"/>
          </p:cNvSpPr>
          <p:nvPr/>
        </p:nvSpPr>
        <p:spPr bwMode="auto">
          <a:xfrm>
            <a:off x="1530350" y="5943600"/>
            <a:ext cx="457200" cy="457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2" name="Text Box 48"/>
          <p:cNvSpPr txBox="1">
            <a:spLocks noChangeArrowheads="1"/>
          </p:cNvSpPr>
          <p:nvPr/>
        </p:nvSpPr>
        <p:spPr bwMode="auto">
          <a:xfrm>
            <a:off x="1544638" y="6018213"/>
            <a:ext cx="461962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/>
              <a:t>A</a:t>
            </a:r>
            <a:r>
              <a:rPr lang="en-US" sz="1200" baseline="-25000"/>
              <a:t>S1</a:t>
            </a:r>
            <a:endParaRPr lang="en-US" sz="1400"/>
          </a:p>
        </p:txBody>
      </p:sp>
      <p:sp>
        <p:nvSpPr>
          <p:cNvPr id="23593" name="Oval 49"/>
          <p:cNvSpPr>
            <a:spLocks noChangeArrowheads="1"/>
          </p:cNvSpPr>
          <p:nvPr/>
        </p:nvSpPr>
        <p:spPr bwMode="auto">
          <a:xfrm>
            <a:off x="2552700" y="5943600"/>
            <a:ext cx="457200" cy="457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4" name="Oval 50"/>
          <p:cNvSpPr>
            <a:spLocks noChangeArrowheads="1"/>
          </p:cNvSpPr>
          <p:nvPr/>
        </p:nvSpPr>
        <p:spPr bwMode="auto">
          <a:xfrm>
            <a:off x="2041525" y="5943600"/>
            <a:ext cx="457200" cy="457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5" name="Line 51"/>
          <p:cNvSpPr>
            <a:spLocks noChangeShapeType="1"/>
          </p:cNvSpPr>
          <p:nvPr/>
        </p:nvSpPr>
        <p:spPr bwMode="auto">
          <a:xfrm flipV="1">
            <a:off x="2268538" y="5676900"/>
            <a:ext cx="0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6" name="Line 52"/>
          <p:cNvSpPr>
            <a:spLocks noChangeShapeType="1"/>
          </p:cNvSpPr>
          <p:nvPr/>
        </p:nvSpPr>
        <p:spPr bwMode="auto">
          <a:xfrm flipV="1">
            <a:off x="1747838" y="5715000"/>
            <a:ext cx="368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7" name="Line 53"/>
          <p:cNvSpPr>
            <a:spLocks noChangeShapeType="1"/>
          </p:cNvSpPr>
          <p:nvPr/>
        </p:nvSpPr>
        <p:spPr bwMode="auto">
          <a:xfrm flipH="1" flipV="1">
            <a:off x="2420938" y="5715000"/>
            <a:ext cx="368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8" name="Text Box 54"/>
          <p:cNvSpPr txBox="1">
            <a:spLocks noChangeArrowheads="1"/>
          </p:cNvSpPr>
          <p:nvPr/>
        </p:nvSpPr>
        <p:spPr bwMode="auto">
          <a:xfrm>
            <a:off x="2054225" y="6018213"/>
            <a:ext cx="4619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/>
              <a:t>C</a:t>
            </a:r>
            <a:r>
              <a:rPr lang="en-US" sz="1200" baseline="-25000"/>
              <a:t>S1</a:t>
            </a:r>
            <a:endParaRPr lang="en-US" sz="1400"/>
          </a:p>
        </p:txBody>
      </p:sp>
      <p:sp>
        <p:nvSpPr>
          <p:cNvPr id="23599" name="Text Box 55"/>
          <p:cNvSpPr txBox="1">
            <a:spLocks noChangeArrowheads="1"/>
          </p:cNvSpPr>
          <p:nvPr/>
        </p:nvSpPr>
        <p:spPr bwMode="auto">
          <a:xfrm>
            <a:off x="2568575" y="6026150"/>
            <a:ext cx="461963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/>
              <a:t>E</a:t>
            </a:r>
            <a:r>
              <a:rPr lang="en-US" sz="1200" baseline="-25000"/>
              <a:t>S1</a:t>
            </a:r>
            <a:endParaRPr lang="en-US" sz="1400"/>
          </a:p>
        </p:txBody>
      </p:sp>
      <p:grpSp>
        <p:nvGrpSpPr>
          <p:cNvPr id="23600" name="Group 56"/>
          <p:cNvGrpSpPr>
            <a:grpSpLocks/>
          </p:cNvGrpSpPr>
          <p:nvPr/>
        </p:nvGrpSpPr>
        <p:grpSpPr bwMode="auto">
          <a:xfrm>
            <a:off x="1644650" y="6400800"/>
            <a:ext cx="241300" cy="260350"/>
            <a:chOff x="1036" y="4032"/>
            <a:chExt cx="152" cy="164"/>
          </a:xfrm>
        </p:grpSpPr>
        <p:grpSp>
          <p:nvGrpSpPr>
            <p:cNvPr id="23765" name="Group 57"/>
            <p:cNvGrpSpPr>
              <a:grpSpLocks/>
            </p:cNvGrpSpPr>
            <p:nvPr/>
          </p:nvGrpSpPr>
          <p:grpSpPr bwMode="auto">
            <a:xfrm rot="10800000">
              <a:off x="1044" y="4032"/>
              <a:ext cx="144" cy="144"/>
              <a:chOff x="3221" y="11380"/>
              <a:chExt cx="1499" cy="302"/>
            </a:xfrm>
          </p:grpSpPr>
          <p:sp>
            <p:nvSpPr>
              <p:cNvPr id="23767" name="Arc 58"/>
              <p:cNvSpPr>
                <a:spLocks/>
              </p:cNvSpPr>
              <p:nvPr/>
            </p:nvSpPr>
            <p:spPr bwMode="auto">
              <a:xfrm>
                <a:off x="3960" y="11380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68" name="Arc 59"/>
              <p:cNvSpPr>
                <a:spLocks/>
              </p:cNvSpPr>
              <p:nvPr/>
            </p:nvSpPr>
            <p:spPr bwMode="auto">
              <a:xfrm flipH="1">
                <a:off x="3221" y="11382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766" name="Text Box 60"/>
            <p:cNvSpPr txBox="1">
              <a:spLocks noChangeArrowheads="1"/>
            </p:cNvSpPr>
            <p:nvPr/>
          </p:nvSpPr>
          <p:spPr bwMode="auto">
            <a:xfrm>
              <a:off x="1036" y="4052"/>
              <a:ext cx="14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900"/>
                <a:t>1</a:t>
              </a:r>
              <a:endParaRPr lang="en-US"/>
            </a:p>
          </p:txBody>
        </p:sp>
      </p:grpSp>
      <p:grpSp>
        <p:nvGrpSpPr>
          <p:cNvPr id="23601" name="Group 61"/>
          <p:cNvGrpSpPr>
            <a:grpSpLocks/>
          </p:cNvGrpSpPr>
          <p:nvPr/>
        </p:nvGrpSpPr>
        <p:grpSpPr bwMode="auto">
          <a:xfrm>
            <a:off x="2141538" y="6400800"/>
            <a:ext cx="241300" cy="260350"/>
            <a:chOff x="1036" y="4032"/>
            <a:chExt cx="152" cy="164"/>
          </a:xfrm>
        </p:grpSpPr>
        <p:grpSp>
          <p:nvGrpSpPr>
            <p:cNvPr id="23761" name="Group 62"/>
            <p:cNvGrpSpPr>
              <a:grpSpLocks/>
            </p:cNvGrpSpPr>
            <p:nvPr/>
          </p:nvGrpSpPr>
          <p:grpSpPr bwMode="auto">
            <a:xfrm rot="10800000">
              <a:off x="1044" y="4032"/>
              <a:ext cx="144" cy="144"/>
              <a:chOff x="3221" y="11380"/>
              <a:chExt cx="1499" cy="302"/>
            </a:xfrm>
          </p:grpSpPr>
          <p:sp>
            <p:nvSpPr>
              <p:cNvPr id="23763" name="Arc 63"/>
              <p:cNvSpPr>
                <a:spLocks/>
              </p:cNvSpPr>
              <p:nvPr/>
            </p:nvSpPr>
            <p:spPr bwMode="auto">
              <a:xfrm>
                <a:off x="3960" y="11380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64" name="Arc 64"/>
              <p:cNvSpPr>
                <a:spLocks/>
              </p:cNvSpPr>
              <p:nvPr/>
            </p:nvSpPr>
            <p:spPr bwMode="auto">
              <a:xfrm flipH="1">
                <a:off x="3221" y="11382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762" name="Text Box 65"/>
            <p:cNvSpPr txBox="1">
              <a:spLocks noChangeArrowheads="1"/>
            </p:cNvSpPr>
            <p:nvPr/>
          </p:nvSpPr>
          <p:spPr bwMode="auto">
            <a:xfrm>
              <a:off x="1036" y="4052"/>
              <a:ext cx="14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900"/>
                <a:t>1</a:t>
              </a:r>
              <a:endParaRPr lang="en-US"/>
            </a:p>
          </p:txBody>
        </p:sp>
      </p:grpSp>
      <p:grpSp>
        <p:nvGrpSpPr>
          <p:cNvPr id="23602" name="Group 66"/>
          <p:cNvGrpSpPr>
            <a:grpSpLocks/>
          </p:cNvGrpSpPr>
          <p:nvPr/>
        </p:nvGrpSpPr>
        <p:grpSpPr bwMode="auto">
          <a:xfrm>
            <a:off x="2662238" y="6400800"/>
            <a:ext cx="241300" cy="260350"/>
            <a:chOff x="1036" y="4032"/>
            <a:chExt cx="152" cy="164"/>
          </a:xfrm>
        </p:grpSpPr>
        <p:grpSp>
          <p:nvGrpSpPr>
            <p:cNvPr id="23757" name="Group 67"/>
            <p:cNvGrpSpPr>
              <a:grpSpLocks/>
            </p:cNvGrpSpPr>
            <p:nvPr/>
          </p:nvGrpSpPr>
          <p:grpSpPr bwMode="auto">
            <a:xfrm rot="10800000">
              <a:off x="1044" y="4032"/>
              <a:ext cx="144" cy="144"/>
              <a:chOff x="3221" y="11380"/>
              <a:chExt cx="1499" cy="302"/>
            </a:xfrm>
          </p:grpSpPr>
          <p:sp>
            <p:nvSpPr>
              <p:cNvPr id="23759" name="Arc 68"/>
              <p:cNvSpPr>
                <a:spLocks/>
              </p:cNvSpPr>
              <p:nvPr/>
            </p:nvSpPr>
            <p:spPr bwMode="auto">
              <a:xfrm>
                <a:off x="3960" y="11380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60" name="Arc 69"/>
              <p:cNvSpPr>
                <a:spLocks/>
              </p:cNvSpPr>
              <p:nvPr/>
            </p:nvSpPr>
            <p:spPr bwMode="auto">
              <a:xfrm flipH="1">
                <a:off x="3221" y="11382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758" name="Text Box 70"/>
            <p:cNvSpPr txBox="1">
              <a:spLocks noChangeArrowheads="1"/>
            </p:cNvSpPr>
            <p:nvPr/>
          </p:nvSpPr>
          <p:spPr bwMode="auto">
            <a:xfrm>
              <a:off x="1036" y="4052"/>
              <a:ext cx="14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900"/>
                <a:t>1</a:t>
              </a:r>
              <a:endParaRPr lang="en-US"/>
            </a:p>
          </p:txBody>
        </p:sp>
      </p:grpSp>
      <p:grpSp>
        <p:nvGrpSpPr>
          <p:cNvPr id="23603" name="Group 71"/>
          <p:cNvGrpSpPr>
            <a:grpSpLocks/>
          </p:cNvGrpSpPr>
          <p:nvPr/>
        </p:nvGrpSpPr>
        <p:grpSpPr bwMode="auto">
          <a:xfrm>
            <a:off x="3155950" y="6400800"/>
            <a:ext cx="241300" cy="260350"/>
            <a:chOff x="1036" y="4032"/>
            <a:chExt cx="152" cy="164"/>
          </a:xfrm>
        </p:grpSpPr>
        <p:grpSp>
          <p:nvGrpSpPr>
            <p:cNvPr id="23753" name="Group 72"/>
            <p:cNvGrpSpPr>
              <a:grpSpLocks/>
            </p:cNvGrpSpPr>
            <p:nvPr/>
          </p:nvGrpSpPr>
          <p:grpSpPr bwMode="auto">
            <a:xfrm rot="10800000">
              <a:off x="1044" y="4032"/>
              <a:ext cx="144" cy="144"/>
              <a:chOff x="3221" y="11380"/>
              <a:chExt cx="1499" cy="302"/>
            </a:xfrm>
          </p:grpSpPr>
          <p:sp>
            <p:nvSpPr>
              <p:cNvPr id="23755" name="Arc 73"/>
              <p:cNvSpPr>
                <a:spLocks/>
              </p:cNvSpPr>
              <p:nvPr/>
            </p:nvSpPr>
            <p:spPr bwMode="auto">
              <a:xfrm>
                <a:off x="3960" y="11380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56" name="Arc 74"/>
              <p:cNvSpPr>
                <a:spLocks/>
              </p:cNvSpPr>
              <p:nvPr/>
            </p:nvSpPr>
            <p:spPr bwMode="auto">
              <a:xfrm flipH="1">
                <a:off x="3221" y="11382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754" name="Text Box 75"/>
            <p:cNvSpPr txBox="1">
              <a:spLocks noChangeArrowheads="1"/>
            </p:cNvSpPr>
            <p:nvPr/>
          </p:nvSpPr>
          <p:spPr bwMode="auto">
            <a:xfrm>
              <a:off x="1036" y="4052"/>
              <a:ext cx="14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900"/>
                <a:t>1</a:t>
              </a:r>
              <a:endParaRPr lang="en-US"/>
            </a:p>
          </p:txBody>
        </p:sp>
      </p:grpSp>
      <p:grpSp>
        <p:nvGrpSpPr>
          <p:cNvPr id="23604" name="Group 76"/>
          <p:cNvGrpSpPr>
            <a:grpSpLocks/>
          </p:cNvGrpSpPr>
          <p:nvPr/>
        </p:nvGrpSpPr>
        <p:grpSpPr bwMode="auto">
          <a:xfrm>
            <a:off x="3652838" y="6400800"/>
            <a:ext cx="241300" cy="260350"/>
            <a:chOff x="1036" y="4032"/>
            <a:chExt cx="152" cy="164"/>
          </a:xfrm>
        </p:grpSpPr>
        <p:grpSp>
          <p:nvGrpSpPr>
            <p:cNvPr id="23749" name="Group 77"/>
            <p:cNvGrpSpPr>
              <a:grpSpLocks/>
            </p:cNvGrpSpPr>
            <p:nvPr/>
          </p:nvGrpSpPr>
          <p:grpSpPr bwMode="auto">
            <a:xfrm rot="10800000">
              <a:off x="1044" y="4032"/>
              <a:ext cx="144" cy="144"/>
              <a:chOff x="3221" y="11380"/>
              <a:chExt cx="1499" cy="302"/>
            </a:xfrm>
          </p:grpSpPr>
          <p:sp>
            <p:nvSpPr>
              <p:cNvPr id="23751" name="Arc 78"/>
              <p:cNvSpPr>
                <a:spLocks/>
              </p:cNvSpPr>
              <p:nvPr/>
            </p:nvSpPr>
            <p:spPr bwMode="auto">
              <a:xfrm>
                <a:off x="3960" y="11380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52" name="Arc 79"/>
              <p:cNvSpPr>
                <a:spLocks/>
              </p:cNvSpPr>
              <p:nvPr/>
            </p:nvSpPr>
            <p:spPr bwMode="auto">
              <a:xfrm flipH="1">
                <a:off x="3221" y="11382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750" name="Text Box 80"/>
            <p:cNvSpPr txBox="1">
              <a:spLocks noChangeArrowheads="1"/>
            </p:cNvSpPr>
            <p:nvPr/>
          </p:nvSpPr>
          <p:spPr bwMode="auto">
            <a:xfrm>
              <a:off x="1036" y="4052"/>
              <a:ext cx="14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900"/>
                <a:t>1</a:t>
              </a:r>
              <a:endParaRPr lang="en-US"/>
            </a:p>
          </p:txBody>
        </p:sp>
      </p:grpSp>
      <p:grpSp>
        <p:nvGrpSpPr>
          <p:cNvPr id="23605" name="Group 81"/>
          <p:cNvGrpSpPr>
            <a:grpSpLocks/>
          </p:cNvGrpSpPr>
          <p:nvPr/>
        </p:nvGrpSpPr>
        <p:grpSpPr bwMode="auto">
          <a:xfrm>
            <a:off x="4173538" y="6400800"/>
            <a:ext cx="241300" cy="260350"/>
            <a:chOff x="1036" y="4032"/>
            <a:chExt cx="152" cy="164"/>
          </a:xfrm>
        </p:grpSpPr>
        <p:grpSp>
          <p:nvGrpSpPr>
            <p:cNvPr id="23745" name="Group 82"/>
            <p:cNvGrpSpPr>
              <a:grpSpLocks/>
            </p:cNvGrpSpPr>
            <p:nvPr/>
          </p:nvGrpSpPr>
          <p:grpSpPr bwMode="auto">
            <a:xfrm rot="10800000">
              <a:off x="1044" y="4032"/>
              <a:ext cx="144" cy="144"/>
              <a:chOff x="3221" y="11380"/>
              <a:chExt cx="1499" cy="302"/>
            </a:xfrm>
          </p:grpSpPr>
          <p:sp>
            <p:nvSpPr>
              <p:cNvPr id="23747" name="Arc 83"/>
              <p:cNvSpPr>
                <a:spLocks/>
              </p:cNvSpPr>
              <p:nvPr/>
            </p:nvSpPr>
            <p:spPr bwMode="auto">
              <a:xfrm>
                <a:off x="3960" y="11380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48" name="Arc 84"/>
              <p:cNvSpPr>
                <a:spLocks/>
              </p:cNvSpPr>
              <p:nvPr/>
            </p:nvSpPr>
            <p:spPr bwMode="auto">
              <a:xfrm flipH="1">
                <a:off x="3221" y="11382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746" name="Text Box 85"/>
            <p:cNvSpPr txBox="1">
              <a:spLocks noChangeArrowheads="1"/>
            </p:cNvSpPr>
            <p:nvPr/>
          </p:nvSpPr>
          <p:spPr bwMode="auto">
            <a:xfrm>
              <a:off x="1036" y="4052"/>
              <a:ext cx="14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900"/>
                <a:t>1</a:t>
              </a:r>
              <a:endParaRPr lang="en-US"/>
            </a:p>
          </p:txBody>
        </p:sp>
      </p:grpSp>
      <p:grpSp>
        <p:nvGrpSpPr>
          <p:cNvPr id="23606" name="Group 86"/>
          <p:cNvGrpSpPr>
            <a:grpSpLocks/>
          </p:cNvGrpSpPr>
          <p:nvPr/>
        </p:nvGrpSpPr>
        <p:grpSpPr bwMode="auto">
          <a:xfrm>
            <a:off x="4716463" y="6384925"/>
            <a:ext cx="241300" cy="260350"/>
            <a:chOff x="1036" y="4032"/>
            <a:chExt cx="152" cy="164"/>
          </a:xfrm>
        </p:grpSpPr>
        <p:grpSp>
          <p:nvGrpSpPr>
            <p:cNvPr id="23741" name="Group 87"/>
            <p:cNvGrpSpPr>
              <a:grpSpLocks/>
            </p:cNvGrpSpPr>
            <p:nvPr/>
          </p:nvGrpSpPr>
          <p:grpSpPr bwMode="auto">
            <a:xfrm rot="10800000">
              <a:off x="1044" y="4032"/>
              <a:ext cx="144" cy="144"/>
              <a:chOff x="3221" y="11380"/>
              <a:chExt cx="1499" cy="302"/>
            </a:xfrm>
          </p:grpSpPr>
          <p:sp>
            <p:nvSpPr>
              <p:cNvPr id="23743" name="Arc 88"/>
              <p:cNvSpPr>
                <a:spLocks/>
              </p:cNvSpPr>
              <p:nvPr/>
            </p:nvSpPr>
            <p:spPr bwMode="auto">
              <a:xfrm>
                <a:off x="3960" y="11380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44" name="Arc 89"/>
              <p:cNvSpPr>
                <a:spLocks/>
              </p:cNvSpPr>
              <p:nvPr/>
            </p:nvSpPr>
            <p:spPr bwMode="auto">
              <a:xfrm flipH="1">
                <a:off x="3221" y="11382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742" name="Text Box 90"/>
            <p:cNvSpPr txBox="1">
              <a:spLocks noChangeArrowheads="1"/>
            </p:cNvSpPr>
            <p:nvPr/>
          </p:nvSpPr>
          <p:spPr bwMode="auto">
            <a:xfrm>
              <a:off x="1036" y="4052"/>
              <a:ext cx="14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900"/>
                <a:t>1</a:t>
              </a:r>
              <a:endParaRPr lang="en-US"/>
            </a:p>
          </p:txBody>
        </p:sp>
      </p:grpSp>
      <p:grpSp>
        <p:nvGrpSpPr>
          <p:cNvPr id="23607" name="Group 91"/>
          <p:cNvGrpSpPr>
            <a:grpSpLocks/>
          </p:cNvGrpSpPr>
          <p:nvPr/>
        </p:nvGrpSpPr>
        <p:grpSpPr bwMode="auto">
          <a:xfrm>
            <a:off x="5213350" y="6384925"/>
            <a:ext cx="241300" cy="260350"/>
            <a:chOff x="1036" y="4032"/>
            <a:chExt cx="152" cy="164"/>
          </a:xfrm>
        </p:grpSpPr>
        <p:grpSp>
          <p:nvGrpSpPr>
            <p:cNvPr id="23737" name="Group 92"/>
            <p:cNvGrpSpPr>
              <a:grpSpLocks/>
            </p:cNvGrpSpPr>
            <p:nvPr/>
          </p:nvGrpSpPr>
          <p:grpSpPr bwMode="auto">
            <a:xfrm rot="10800000">
              <a:off x="1044" y="4032"/>
              <a:ext cx="144" cy="144"/>
              <a:chOff x="3221" y="11380"/>
              <a:chExt cx="1499" cy="302"/>
            </a:xfrm>
          </p:grpSpPr>
          <p:sp>
            <p:nvSpPr>
              <p:cNvPr id="23739" name="Arc 93"/>
              <p:cNvSpPr>
                <a:spLocks/>
              </p:cNvSpPr>
              <p:nvPr/>
            </p:nvSpPr>
            <p:spPr bwMode="auto">
              <a:xfrm>
                <a:off x="3960" y="11380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40" name="Arc 94"/>
              <p:cNvSpPr>
                <a:spLocks/>
              </p:cNvSpPr>
              <p:nvPr/>
            </p:nvSpPr>
            <p:spPr bwMode="auto">
              <a:xfrm flipH="1">
                <a:off x="3221" y="11382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738" name="Text Box 95"/>
            <p:cNvSpPr txBox="1">
              <a:spLocks noChangeArrowheads="1"/>
            </p:cNvSpPr>
            <p:nvPr/>
          </p:nvSpPr>
          <p:spPr bwMode="auto">
            <a:xfrm>
              <a:off x="1036" y="4052"/>
              <a:ext cx="14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900"/>
                <a:t>1</a:t>
              </a:r>
              <a:endParaRPr lang="en-US"/>
            </a:p>
          </p:txBody>
        </p:sp>
      </p:grpSp>
      <p:grpSp>
        <p:nvGrpSpPr>
          <p:cNvPr id="23608" name="Group 96"/>
          <p:cNvGrpSpPr>
            <a:grpSpLocks/>
          </p:cNvGrpSpPr>
          <p:nvPr/>
        </p:nvGrpSpPr>
        <p:grpSpPr bwMode="auto">
          <a:xfrm>
            <a:off x="5734050" y="6384925"/>
            <a:ext cx="241300" cy="260350"/>
            <a:chOff x="1036" y="4032"/>
            <a:chExt cx="152" cy="164"/>
          </a:xfrm>
        </p:grpSpPr>
        <p:grpSp>
          <p:nvGrpSpPr>
            <p:cNvPr id="23733" name="Group 97"/>
            <p:cNvGrpSpPr>
              <a:grpSpLocks/>
            </p:cNvGrpSpPr>
            <p:nvPr/>
          </p:nvGrpSpPr>
          <p:grpSpPr bwMode="auto">
            <a:xfrm rot="10800000">
              <a:off x="1044" y="4032"/>
              <a:ext cx="144" cy="144"/>
              <a:chOff x="3221" y="11380"/>
              <a:chExt cx="1499" cy="302"/>
            </a:xfrm>
          </p:grpSpPr>
          <p:sp>
            <p:nvSpPr>
              <p:cNvPr id="23735" name="Arc 98"/>
              <p:cNvSpPr>
                <a:spLocks/>
              </p:cNvSpPr>
              <p:nvPr/>
            </p:nvSpPr>
            <p:spPr bwMode="auto">
              <a:xfrm>
                <a:off x="3960" y="11380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36" name="Arc 99"/>
              <p:cNvSpPr>
                <a:spLocks/>
              </p:cNvSpPr>
              <p:nvPr/>
            </p:nvSpPr>
            <p:spPr bwMode="auto">
              <a:xfrm flipH="1">
                <a:off x="3221" y="11382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734" name="Text Box 100"/>
            <p:cNvSpPr txBox="1">
              <a:spLocks noChangeArrowheads="1"/>
            </p:cNvSpPr>
            <p:nvPr/>
          </p:nvSpPr>
          <p:spPr bwMode="auto">
            <a:xfrm>
              <a:off x="1036" y="4052"/>
              <a:ext cx="14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900"/>
                <a:t>1</a:t>
              </a:r>
              <a:endParaRPr lang="en-US"/>
            </a:p>
          </p:txBody>
        </p:sp>
      </p:grpSp>
      <p:grpSp>
        <p:nvGrpSpPr>
          <p:cNvPr id="23609" name="Group 101"/>
          <p:cNvGrpSpPr>
            <a:grpSpLocks/>
          </p:cNvGrpSpPr>
          <p:nvPr/>
        </p:nvGrpSpPr>
        <p:grpSpPr bwMode="auto">
          <a:xfrm>
            <a:off x="1587500" y="1016000"/>
            <a:ext cx="541338" cy="979488"/>
            <a:chOff x="400" y="583"/>
            <a:chExt cx="341" cy="617"/>
          </a:xfrm>
        </p:grpSpPr>
        <p:grpSp>
          <p:nvGrpSpPr>
            <p:cNvPr id="23726" name="Group 102"/>
            <p:cNvGrpSpPr>
              <a:grpSpLocks/>
            </p:cNvGrpSpPr>
            <p:nvPr/>
          </p:nvGrpSpPr>
          <p:grpSpPr bwMode="auto">
            <a:xfrm>
              <a:off x="426" y="583"/>
              <a:ext cx="272" cy="329"/>
              <a:chOff x="3035" y="4611"/>
              <a:chExt cx="681" cy="821"/>
            </a:xfrm>
          </p:grpSpPr>
          <p:grpSp>
            <p:nvGrpSpPr>
              <p:cNvPr id="23729" name="Group 103"/>
              <p:cNvGrpSpPr>
                <a:grpSpLocks/>
              </p:cNvGrpSpPr>
              <p:nvPr/>
            </p:nvGrpSpPr>
            <p:grpSpPr bwMode="auto">
              <a:xfrm>
                <a:off x="3035" y="4969"/>
                <a:ext cx="681" cy="463"/>
                <a:chOff x="3221" y="11380"/>
                <a:chExt cx="1499" cy="302"/>
              </a:xfrm>
            </p:grpSpPr>
            <p:sp>
              <p:nvSpPr>
                <p:cNvPr id="23731" name="Arc 104"/>
                <p:cNvSpPr>
                  <a:spLocks/>
                </p:cNvSpPr>
                <p:nvPr/>
              </p:nvSpPr>
              <p:spPr bwMode="auto">
                <a:xfrm>
                  <a:off x="3960" y="11380"/>
                  <a:ext cx="760" cy="300"/>
                </a:xfrm>
                <a:custGeom>
                  <a:avLst/>
                  <a:gdLst>
                    <a:gd name="T0" fmla="*/ 0 w 21600"/>
                    <a:gd name="T1" fmla="*/ 0 h 21600"/>
                    <a:gd name="T2" fmla="*/ 27 w 21600"/>
                    <a:gd name="T3" fmla="*/ 4 h 21600"/>
                    <a:gd name="T4" fmla="*/ 0 w 21600"/>
                    <a:gd name="T5" fmla="*/ 4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32" name="Arc 105"/>
                <p:cNvSpPr>
                  <a:spLocks/>
                </p:cNvSpPr>
                <p:nvPr/>
              </p:nvSpPr>
              <p:spPr bwMode="auto">
                <a:xfrm flipH="1">
                  <a:off x="3221" y="11382"/>
                  <a:ext cx="760" cy="300"/>
                </a:xfrm>
                <a:custGeom>
                  <a:avLst/>
                  <a:gdLst>
                    <a:gd name="T0" fmla="*/ 0 w 21600"/>
                    <a:gd name="T1" fmla="*/ 0 h 21600"/>
                    <a:gd name="T2" fmla="*/ 27 w 21600"/>
                    <a:gd name="T3" fmla="*/ 4 h 21600"/>
                    <a:gd name="T4" fmla="*/ 0 w 21600"/>
                    <a:gd name="T5" fmla="*/ 4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3730" name="Text Box 106"/>
              <p:cNvSpPr txBox="1">
                <a:spLocks noChangeArrowheads="1"/>
              </p:cNvSpPr>
              <p:nvPr/>
            </p:nvSpPr>
            <p:spPr bwMode="auto">
              <a:xfrm>
                <a:off x="3103" y="4611"/>
                <a:ext cx="546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200">
                    <a:latin typeface="Times New Roman" charset="0"/>
                  </a:rPr>
                  <a:t>1</a:t>
                </a:r>
              </a:p>
            </p:txBody>
          </p:sp>
        </p:grpSp>
        <p:sp>
          <p:nvSpPr>
            <p:cNvPr id="23727" name="Oval 107"/>
            <p:cNvSpPr>
              <a:spLocks noChangeArrowheads="1"/>
            </p:cNvSpPr>
            <p:nvPr/>
          </p:nvSpPr>
          <p:spPr bwMode="auto">
            <a:xfrm>
              <a:off x="424" y="912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28" name="Text Box 108"/>
            <p:cNvSpPr txBox="1">
              <a:spLocks noChangeArrowheads="1"/>
            </p:cNvSpPr>
            <p:nvPr/>
          </p:nvSpPr>
          <p:spPr bwMode="auto">
            <a:xfrm>
              <a:off x="400" y="930"/>
              <a:ext cx="341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C</a:t>
              </a:r>
              <a:r>
                <a:rPr lang="en-US" sz="2000" baseline="-25000"/>
                <a:t>1</a:t>
              </a:r>
              <a:endParaRPr lang="en-US" sz="2000"/>
            </a:p>
          </p:txBody>
        </p:sp>
      </p:grpSp>
      <p:grpSp>
        <p:nvGrpSpPr>
          <p:cNvPr id="23610" name="Group 109"/>
          <p:cNvGrpSpPr>
            <a:grpSpLocks/>
          </p:cNvGrpSpPr>
          <p:nvPr/>
        </p:nvGrpSpPr>
        <p:grpSpPr bwMode="auto">
          <a:xfrm>
            <a:off x="2166938" y="1016000"/>
            <a:ext cx="541337" cy="979488"/>
            <a:chOff x="400" y="583"/>
            <a:chExt cx="341" cy="617"/>
          </a:xfrm>
        </p:grpSpPr>
        <p:grpSp>
          <p:nvGrpSpPr>
            <p:cNvPr id="23719" name="Group 110"/>
            <p:cNvGrpSpPr>
              <a:grpSpLocks/>
            </p:cNvGrpSpPr>
            <p:nvPr/>
          </p:nvGrpSpPr>
          <p:grpSpPr bwMode="auto">
            <a:xfrm>
              <a:off x="426" y="583"/>
              <a:ext cx="272" cy="329"/>
              <a:chOff x="3035" y="4611"/>
              <a:chExt cx="681" cy="821"/>
            </a:xfrm>
          </p:grpSpPr>
          <p:grpSp>
            <p:nvGrpSpPr>
              <p:cNvPr id="23722" name="Group 111"/>
              <p:cNvGrpSpPr>
                <a:grpSpLocks/>
              </p:cNvGrpSpPr>
              <p:nvPr/>
            </p:nvGrpSpPr>
            <p:grpSpPr bwMode="auto">
              <a:xfrm>
                <a:off x="3035" y="4969"/>
                <a:ext cx="681" cy="463"/>
                <a:chOff x="3221" y="11380"/>
                <a:chExt cx="1499" cy="302"/>
              </a:xfrm>
            </p:grpSpPr>
            <p:sp>
              <p:nvSpPr>
                <p:cNvPr id="23724" name="Arc 112"/>
                <p:cNvSpPr>
                  <a:spLocks/>
                </p:cNvSpPr>
                <p:nvPr/>
              </p:nvSpPr>
              <p:spPr bwMode="auto">
                <a:xfrm>
                  <a:off x="3960" y="11380"/>
                  <a:ext cx="760" cy="300"/>
                </a:xfrm>
                <a:custGeom>
                  <a:avLst/>
                  <a:gdLst>
                    <a:gd name="T0" fmla="*/ 0 w 21600"/>
                    <a:gd name="T1" fmla="*/ 0 h 21600"/>
                    <a:gd name="T2" fmla="*/ 27 w 21600"/>
                    <a:gd name="T3" fmla="*/ 4 h 21600"/>
                    <a:gd name="T4" fmla="*/ 0 w 21600"/>
                    <a:gd name="T5" fmla="*/ 4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25" name="Arc 113"/>
                <p:cNvSpPr>
                  <a:spLocks/>
                </p:cNvSpPr>
                <p:nvPr/>
              </p:nvSpPr>
              <p:spPr bwMode="auto">
                <a:xfrm flipH="1">
                  <a:off x="3221" y="11382"/>
                  <a:ext cx="760" cy="300"/>
                </a:xfrm>
                <a:custGeom>
                  <a:avLst/>
                  <a:gdLst>
                    <a:gd name="T0" fmla="*/ 0 w 21600"/>
                    <a:gd name="T1" fmla="*/ 0 h 21600"/>
                    <a:gd name="T2" fmla="*/ 27 w 21600"/>
                    <a:gd name="T3" fmla="*/ 4 h 21600"/>
                    <a:gd name="T4" fmla="*/ 0 w 21600"/>
                    <a:gd name="T5" fmla="*/ 4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3723" name="Text Box 114"/>
              <p:cNvSpPr txBox="1">
                <a:spLocks noChangeArrowheads="1"/>
              </p:cNvSpPr>
              <p:nvPr/>
            </p:nvSpPr>
            <p:spPr bwMode="auto">
              <a:xfrm>
                <a:off x="3103" y="4611"/>
                <a:ext cx="546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200">
                    <a:latin typeface="Times New Roman" charset="0"/>
                  </a:rPr>
                  <a:t>1</a:t>
                </a:r>
              </a:p>
            </p:txBody>
          </p:sp>
        </p:grpSp>
        <p:sp>
          <p:nvSpPr>
            <p:cNvPr id="23720" name="Oval 115"/>
            <p:cNvSpPr>
              <a:spLocks noChangeArrowheads="1"/>
            </p:cNvSpPr>
            <p:nvPr/>
          </p:nvSpPr>
          <p:spPr bwMode="auto">
            <a:xfrm>
              <a:off x="424" y="912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21" name="Text Box 116"/>
            <p:cNvSpPr txBox="1">
              <a:spLocks noChangeArrowheads="1"/>
            </p:cNvSpPr>
            <p:nvPr/>
          </p:nvSpPr>
          <p:spPr bwMode="auto">
            <a:xfrm>
              <a:off x="400" y="930"/>
              <a:ext cx="341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E</a:t>
              </a:r>
              <a:r>
                <a:rPr lang="en-US" sz="2000" baseline="-25000"/>
                <a:t>1</a:t>
              </a:r>
              <a:endParaRPr lang="en-US" sz="2000"/>
            </a:p>
          </p:txBody>
        </p:sp>
      </p:grpSp>
      <p:sp>
        <p:nvSpPr>
          <p:cNvPr id="23611" name="Line 117"/>
          <p:cNvSpPr>
            <a:spLocks noChangeShapeType="1"/>
          </p:cNvSpPr>
          <p:nvPr/>
        </p:nvSpPr>
        <p:spPr bwMode="auto">
          <a:xfrm rot="2700000">
            <a:off x="2078832" y="1974056"/>
            <a:ext cx="296862" cy="854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12" name="Text Box 118"/>
          <p:cNvSpPr txBox="1">
            <a:spLocks noChangeArrowheads="1"/>
          </p:cNvSpPr>
          <p:nvPr/>
        </p:nvSpPr>
        <p:spPr bwMode="auto">
          <a:xfrm>
            <a:off x="2174875" y="3521075"/>
            <a:ext cx="541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/>
              <a:t>f</a:t>
            </a:r>
            <a:r>
              <a:rPr lang="en-US" sz="2000" baseline="-25000"/>
              <a:t>31</a:t>
            </a:r>
          </a:p>
        </p:txBody>
      </p:sp>
      <p:sp>
        <p:nvSpPr>
          <p:cNvPr id="23613" name="Line 119"/>
          <p:cNvSpPr>
            <a:spLocks noChangeShapeType="1"/>
          </p:cNvSpPr>
          <p:nvPr/>
        </p:nvSpPr>
        <p:spPr bwMode="auto">
          <a:xfrm rot="18900000" flipH="1">
            <a:off x="1325563" y="1970087"/>
            <a:ext cx="274638" cy="9064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14" name="AutoShape 127"/>
          <p:cNvSpPr>
            <a:spLocks noChangeArrowheads="1"/>
          </p:cNvSpPr>
          <p:nvPr/>
        </p:nvSpPr>
        <p:spPr bwMode="auto">
          <a:xfrm>
            <a:off x="762000" y="3048000"/>
            <a:ext cx="381000" cy="381000"/>
          </a:xfrm>
          <a:prstGeom prst="flowChartExtra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15" name="Line 128"/>
          <p:cNvSpPr>
            <a:spLocks noChangeShapeType="1"/>
          </p:cNvSpPr>
          <p:nvPr/>
        </p:nvSpPr>
        <p:spPr bwMode="auto">
          <a:xfrm>
            <a:off x="1066800" y="3276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16" name="Text Box 129"/>
          <p:cNvSpPr txBox="1">
            <a:spLocks noChangeArrowheads="1"/>
          </p:cNvSpPr>
          <p:nvPr/>
        </p:nvSpPr>
        <p:spPr bwMode="auto">
          <a:xfrm>
            <a:off x="798513" y="3163888"/>
            <a:ext cx="381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aseline="-25000"/>
              <a:t>m1</a:t>
            </a:r>
            <a:endParaRPr lang="en-US" sz="1200"/>
          </a:p>
        </p:txBody>
      </p:sp>
      <p:sp>
        <p:nvSpPr>
          <p:cNvPr id="23617" name="Text Box 130"/>
          <p:cNvSpPr txBox="1">
            <a:spLocks noChangeArrowheads="1"/>
          </p:cNvSpPr>
          <p:nvPr/>
        </p:nvSpPr>
        <p:spPr bwMode="auto">
          <a:xfrm>
            <a:off x="1544638" y="5602288"/>
            <a:ext cx="533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a</a:t>
            </a:r>
            <a:r>
              <a:rPr lang="en-US" sz="1200" baseline="-25000"/>
              <a:t>s11</a:t>
            </a:r>
            <a:endParaRPr lang="en-US" sz="1200"/>
          </a:p>
        </p:txBody>
      </p:sp>
      <p:sp>
        <p:nvSpPr>
          <p:cNvPr id="23618" name="Text Box 131"/>
          <p:cNvSpPr txBox="1">
            <a:spLocks noChangeArrowheads="1"/>
          </p:cNvSpPr>
          <p:nvPr/>
        </p:nvSpPr>
        <p:spPr bwMode="auto">
          <a:xfrm>
            <a:off x="3055938" y="5602288"/>
            <a:ext cx="533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a</a:t>
            </a:r>
            <a:r>
              <a:rPr lang="en-US" sz="1200" baseline="-25000"/>
              <a:t>s22</a:t>
            </a:r>
            <a:endParaRPr lang="en-US" sz="1200"/>
          </a:p>
        </p:txBody>
      </p:sp>
      <p:sp>
        <p:nvSpPr>
          <p:cNvPr id="23619" name="Text Box 132"/>
          <p:cNvSpPr txBox="1">
            <a:spLocks noChangeArrowheads="1"/>
          </p:cNvSpPr>
          <p:nvPr/>
        </p:nvSpPr>
        <p:spPr bwMode="auto">
          <a:xfrm>
            <a:off x="4611688" y="5594350"/>
            <a:ext cx="533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a</a:t>
            </a:r>
            <a:r>
              <a:rPr lang="en-US" sz="1200" baseline="-25000"/>
              <a:t>s33</a:t>
            </a:r>
            <a:endParaRPr lang="en-US" sz="1200"/>
          </a:p>
        </p:txBody>
      </p:sp>
      <p:sp>
        <p:nvSpPr>
          <p:cNvPr id="23620" name="Text Box 133"/>
          <p:cNvSpPr txBox="1">
            <a:spLocks noChangeArrowheads="1"/>
          </p:cNvSpPr>
          <p:nvPr/>
        </p:nvSpPr>
        <p:spPr bwMode="auto">
          <a:xfrm>
            <a:off x="2201863" y="5722938"/>
            <a:ext cx="533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c</a:t>
            </a:r>
            <a:r>
              <a:rPr lang="en-US" sz="1200" baseline="-25000"/>
              <a:t>s11</a:t>
            </a:r>
            <a:endParaRPr lang="en-US" sz="1200"/>
          </a:p>
        </p:txBody>
      </p:sp>
      <p:sp>
        <p:nvSpPr>
          <p:cNvPr id="23621" name="Text Box 134"/>
          <p:cNvSpPr txBox="1">
            <a:spLocks noChangeArrowheads="1"/>
          </p:cNvSpPr>
          <p:nvPr/>
        </p:nvSpPr>
        <p:spPr bwMode="auto">
          <a:xfrm>
            <a:off x="2522538" y="5614988"/>
            <a:ext cx="533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e</a:t>
            </a:r>
            <a:r>
              <a:rPr lang="en-US" sz="1200" baseline="-25000"/>
              <a:t>s11</a:t>
            </a:r>
            <a:endParaRPr lang="en-US" sz="1200"/>
          </a:p>
        </p:txBody>
      </p:sp>
      <p:sp>
        <p:nvSpPr>
          <p:cNvPr id="23622" name="Text Box 135"/>
          <p:cNvSpPr txBox="1">
            <a:spLocks noChangeArrowheads="1"/>
          </p:cNvSpPr>
          <p:nvPr/>
        </p:nvSpPr>
        <p:spPr bwMode="auto">
          <a:xfrm>
            <a:off x="3733800" y="5738813"/>
            <a:ext cx="533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c</a:t>
            </a:r>
            <a:r>
              <a:rPr lang="en-US" sz="1200" baseline="-25000"/>
              <a:t>s22</a:t>
            </a:r>
            <a:endParaRPr lang="en-US" sz="1200"/>
          </a:p>
        </p:txBody>
      </p:sp>
      <p:sp>
        <p:nvSpPr>
          <p:cNvPr id="23623" name="Text Box 136"/>
          <p:cNvSpPr txBox="1">
            <a:spLocks noChangeArrowheads="1"/>
          </p:cNvSpPr>
          <p:nvPr/>
        </p:nvSpPr>
        <p:spPr bwMode="auto">
          <a:xfrm>
            <a:off x="4059238" y="5607050"/>
            <a:ext cx="533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e</a:t>
            </a:r>
            <a:r>
              <a:rPr lang="en-US" sz="1200" baseline="-25000"/>
              <a:t>s22</a:t>
            </a:r>
            <a:endParaRPr lang="en-US" sz="1200"/>
          </a:p>
        </p:txBody>
      </p:sp>
      <p:sp>
        <p:nvSpPr>
          <p:cNvPr id="23624" name="Text Box 137"/>
          <p:cNvSpPr txBox="1">
            <a:spLocks noChangeArrowheads="1"/>
          </p:cNvSpPr>
          <p:nvPr/>
        </p:nvSpPr>
        <p:spPr bwMode="auto">
          <a:xfrm>
            <a:off x="5257800" y="5722938"/>
            <a:ext cx="533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c</a:t>
            </a:r>
            <a:r>
              <a:rPr lang="en-US" sz="1200" baseline="-25000"/>
              <a:t>s33</a:t>
            </a:r>
            <a:endParaRPr lang="en-US" sz="1200"/>
          </a:p>
        </p:txBody>
      </p:sp>
      <p:sp>
        <p:nvSpPr>
          <p:cNvPr id="23625" name="Text Box 138"/>
          <p:cNvSpPr txBox="1">
            <a:spLocks noChangeArrowheads="1"/>
          </p:cNvSpPr>
          <p:nvPr/>
        </p:nvSpPr>
        <p:spPr bwMode="auto">
          <a:xfrm>
            <a:off x="5607050" y="5618163"/>
            <a:ext cx="533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e</a:t>
            </a:r>
            <a:r>
              <a:rPr lang="en-US" sz="1200" baseline="-25000"/>
              <a:t>s33</a:t>
            </a:r>
            <a:endParaRPr lang="en-US" sz="1200"/>
          </a:p>
        </p:txBody>
      </p:sp>
      <p:sp>
        <p:nvSpPr>
          <p:cNvPr id="23626" name="Text Box 140"/>
          <p:cNvSpPr txBox="1">
            <a:spLocks noChangeArrowheads="1"/>
          </p:cNvSpPr>
          <p:nvPr/>
        </p:nvSpPr>
        <p:spPr bwMode="auto">
          <a:xfrm>
            <a:off x="1016000" y="2974975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B</a:t>
            </a:r>
            <a:r>
              <a:rPr lang="en-US" sz="1400" baseline="-25000"/>
              <a:t>1</a:t>
            </a:r>
            <a:endParaRPr lang="en-US" sz="1400"/>
          </a:p>
        </p:txBody>
      </p:sp>
      <p:sp>
        <p:nvSpPr>
          <p:cNvPr id="23627" name="Text Box 142"/>
          <p:cNvSpPr txBox="1">
            <a:spLocks noChangeArrowheads="1"/>
          </p:cNvSpPr>
          <p:nvPr/>
        </p:nvSpPr>
        <p:spPr bwMode="auto">
          <a:xfrm>
            <a:off x="3100388" y="3629025"/>
            <a:ext cx="54133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f</a:t>
            </a:r>
            <a:r>
              <a:rPr lang="en-US" sz="2000" baseline="-25000"/>
              <a:t>12</a:t>
            </a:r>
          </a:p>
        </p:txBody>
      </p:sp>
      <p:sp>
        <p:nvSpPr>
          <p:cNvPr id="23628" name="Line 143"/>
          <p:cNvSpPr>
            <a:spLocks noChangeShapeType="1"/>
          </p:cNvSpPr>
          <p:nvPr/>
        </p:nvSpPr>
        <p:spPr bwMode="auto">
          <a:xfrm>
            <a:off x="3811588" y="2024063"/>
            <a:ext cx="7937" cy="7858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29" name="Line 144"/>
          <p:cNvSpPr>
            <a:spLocks noChangeShapeType="1"/>
          </p:cNvSpPr>
          <p:nvPr/>
        </p:nvSpPr>
        <p:spPr bwMode="auto">
          <a:xfrm rot="18900000" flipH="1">
            <a:off x="3279775" y="1963738"/>
            <a:ext cx="274638" cy="906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3630" name="Group 145"/>
          <p:cNvGrpSpPr>
            <a:grpSpLocks/>
          </p:cNvGrpSpPr>
          <p:nvPr/>
        </p:nvGrpSpPr>
        <p:grpSpPr bwMode="auto">
          <a:xfrm>
            <a:off x="2933700" y="1022350"/>
            <a:ext cx="541338" cy="979488"/>
            <a:chOff x="400" y="583"/>
            <a:chExt cx="341" cy="617"/>
          </a:xfrm>
        </p:grpSpPr>
        <p:grpSp>
          <p:nvGrpSpPr>
            <p:cNvPr id="23712" name="Group 146"/>
            <p:cNvGrpSpPr>
              <a:grpSpLocks/>
            </p:cNvGrpSpPr>
            <p:nvPr/>
          </p:nvGrpSpPr>
          <p:grpSpPr bwMode="auto">
            <a:xfrm>
              <a:off x="426" y="583"/>
              <a:ext cx="272" cy="329"/>
              <a:chOff x="3035" y="4611"/>
              <a:chExt cx="681" cy="821"/>
            </a:xfrm>
          </p:grpSpPr>
          <p:grpSp>
            <p:nvGrpSpPr>
              <p:cNvPr id="23715" name="Group 147"/>
              <p:cNvGrpSpPr>
                <a:grpSpLocks/>
              </p:cNvGrpSpPr>
              <p:nvPr/>
            </p:nvGrpSpPr>
            <p:grpSpPr bwMode="auto">
              <a:xfrm>
                <a:off x="3035" y="4969"/>
                <a:ext cx="681" cy="463"/>
                <a:chOff x="3221" y="11380"/>
                <a:chExt cx="1499" cy="302"/>
              </a:xfrm>
            </p:grpSpPr>
            <p:sp>
              <p:nvSpPr>
                <p:cNvPr id="23717" name="Arc 148"/>
                <p:cNvSpPr>
                  <a:spLocks/>
                </p:cNvSpPr>
                <p:nvPr/>
              </p:nvSpPr>
              <p:spPr bwMode="auto">
                <a:xfrm>
                  <a:off x="3960" y="11380"/>
                  <a:ext cx="760" cy="300"/>
                </a:xfrm>
                <a:custGeom>
                  <a:avLst/>
                  <a:gdLst>
                    <a:gd name="T0" fmla="*/ 0 w 21600"/>
                    <a:gd name="T1" fmla="*/ 0 h 21600"/>
                    <a:gd name="T2" fmla="*/ 27 w 21600"/>
                    <a:gd name="T3" fmla="*/ 4 h 21600"/>
                    <a:gd name="T4" fmla="*/ 0 w 21600"/>
                    <a:gd name="T5" fmla="*/ 4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18" name="Arc 149"/>
                <p:cNvSpPr>
                  <a:spLocks/>
                </p:cNvSpPr>
                <p:nvPr/>
              </p:nvSpPr>
              <p:spPr bwMode="auto">
                <a:xfrm flipH="1">
                  <a:off x="3221" y="11382"/>
                  <a:ext cx="760" cy="300"/>
                </a:xfrm>
                <a:custGeom>
                  <a:avLst/>
                  <a:gdLst>
                    <a:gd name="T0" fmla="*/ 0 w 21600"/>
                    <a:gd name="T1" fmla="*/ 0 h 21600"/>
                    <a:gd name="T2" fmla="*/ 27 w 21600"/>
                    <a:gd name="T3" fmla="*/ 4 h 21600"/>
                    <a:gd name="T4" fmla="*/ 0 w 21600"/>
                    <a:gd name="T5" fmla="*/ 4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3716" name="Text Box 150"/>
              <p:cNvSpPr txBox="1">
                <a:spLocks noChangeArrowheads="1"/>
              </p:cNvSpPr>
              <p:nvPr/>
            </p:nvSpPr>
            <p:spPr bwMode="auto">
              <a:xfrm>
                <a:off x="3103" y="4611"/>
                <a:ext cx="546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200">
                    <a:latin typeface="Times New Roman" charset="0"/>
                  </a:rPr>
                  <a:t>1</a:t>
                </a:r>
              </a:p>
            </p:txBody>
          </p:sp>
        </p:grpSp>
        <p:sp>
          <p:nvSpPr>
            <p:cNvPr id="23713" name="Oval 151"/>
            <p:cNvSpPr>
              <a:spLocks noChangeArrowheads="1"/>
            </p:cNvSpPr>
            <p:nvPr/>
          </p:nvSpPr>
          <p:spPr bwMode="auto">
            <a:xfrm>
              <a:off x="424" y="912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14" name="Text Box 152"/>
            <p:cNvSpPr txBox="1">
              <a:spLocks noChangeArrowheads="1"/>
            </p:cNvSpPr>
            <p:nvPr/>
          </p:nvSpPr>
          <p:spPr bwMode="auto">
            <a:xfrm>
              <a:off x="400" y="930"/>
              <a:ext cx="341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A</a:t>
              </a:r>
              <a:r>
                <a:rPr lang="en-US" sz="2000" baseline="-25000"/>
                <a:t>2</a:t>
              </a:r>
              <a:endParaRPr lang="en-US" sz="2000"/>
            </a:p>
          </p:txBody>
        </p:sp>
      </p:grpSp>
      <p:sp>
        <p:nvSpPr>
          <p:cNvPr id="23631" name="Text Box 153"/>
          <p:cNvSpPr txBox="1">
            <a:spLocks noChangeArrowheads="1"/>
          </p:cNvSpPr>
          <p:nvPr/>
        </p:nvSpPr>
        <p:spPr bwMode="auto">
          <a:xfrm>
            <a:off x="2870200" y="1987550"/>
            <a:ext cx="541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/>
              <a:t>a</a:t>
            </a:r>
            <a:r>
              <a:rPr lang="en-US" sz="1600" baseline="-25000"/>
              <a:t>22</a:t>
            </a:r>
          </a:p>
        </p:txBody>
      </p:sp>
      <p:sp>
        <p:nvSpPr>
          <p:cNvPr id="23632" name="Text Box 154"/>
          <p:cNvSpPr txBox="1">
            <a:spLocks noChangeArrowheads="1"/>
          </p:cNvSpPr>
          <p:nvPr/>
        </p:nvSpPr>
        <p:spPr bwMode="auto">
          <a:xfrm>
            <a:off x="3381375" y="1987550"/>
            <a:ext cx="541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/>
              <a:t>c</a:t>
            </a:r>
            <a:r>
              <a:rPr lang="en-US" sz="1600" baseline="-25000"/>
              <a:t>22</a:t>
            </a:r>
          </a:p>
        </p:txBody>
      </p:sp>
      <p:sp>
        <p:nvSpPr>
          <p:cNvPr id="23633" name="Text Box 155"/>
          <p:cNvSpPr txBox="1">
            <a:spLocks noChangeArrowheads="1"/>
          </p:cNvSpPr>
          <p:nvPr/>
        </p:nvSpPr>
        <p:spPr bwMode="auto">
          <a:xfrm>
            <a:off x="4216400" y="1949450"/>
            <a:ext cx="541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/>
              <a:t>e</a:t>
            </a:r>
            <a:r>
              <a:rPr lang="en-US" sz="1600" baseline="-25000"/>
              <a:t>22</a:t>
            </a:r>
          </a:p>
        </p:txBody>
      </p:sp>
      <p:sp>
        <p:nvSpPr>
          <p:cNvPr id="23634" name="Oval 156"/>
          <p:cNvSpPr>
            <a:spLocks noChangeArrowheads="1"/>
          </p:cNvSpPr>
          <p:nvPr/>
        </p:nvSpPr>
        <p:spPr bwMode="auto">
          <a:xfrm>
            <a:off x="3368675" y="2833688"/>
            <a:ext cx="914400" cy="914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35" name="Text Box 157"/>
          <p:cNvSpPr txBox="1">
            <a:spLocks noChangeArrowheads="1"/>
          </p:cNvSpPr>
          <p:nvPr/>
        </p:nvSpPr>
        <p:spPr bwMode="auto">
          <a:xfrm>
            <a:off x="3128963" y="3119438"/>
            <a:ext cx="137953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endParaRPr lang="en-US" sz="1600"/>
          </a:p>
        </p:txBody>
      </p:sp>
      <p:sp>
        <p:nvSpPr>
          <p:cNvPr id="23636" name="Line 158"/>
          <p:cNvSpPr>
            <a:spLocks noChangeShapeType="1"/>
          </p:cNvSpPr>
          <p:nvPr/>
        </p:nvSpPr>
        <p:spPr bwMode="auto">
          <a:xfrm flipH="1">
            <a:off x="2674938" y="3754438"/>
            <a:ext cx="1135062" cy="779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37" name="Line 159"/>
          <p:cNvSpPr>
            <a:spLocks noChangeShapeType="1"/>
          </p:cNvSpPr>
          <p:nvPr/>
        </p:nvSpPr>
        <p:spPr bwMode="auto">
          <a:xfrm>
            <a:off x="3810000" y="3756025"/>
            <a:ext cx="9525" cy="784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38" name="Line 160"/>
          <p:cNvSpPr>
            <a:spLocks noChangeShapeType="1"/>
          </p:cNvSpPr>
          <p:nvPr/>
        </p:nvSpPr>
        <p:spPr bwMode="auto">
          <a:xfrm>
            <a:off x="3802063" y="3748088"/>
            <a:ext cx="1493837" cy="7826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39" name="Text Box 161"/>
          <p:cNvSpPr txBox="1">
            <a:spLocks noChangeArrowheads="1"/>
          </p:cNvSpPr>
          <p:nvPr/>
        </p:nvSpPr>
        <p:spPr bwMode="auto">
          <a:xfrm>
            <a:off x="3751263" y="3848100"/>
            <a:ext cx="54133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f</a:t>
            </a:r>
            <a:r>
              <a:rPr lang="en-US" sz="2000" baseline="-25000"/>
              <a:t>22</a:t>
            </a:r>
          </a:p>
          <a:p>
            <a:endParaRPr lang="en-US" sz="2000" baseline="-25000"/>
          </a:p>
        </p:txBody>
      </p:sp>
      <p:sp>
        <p:nvSpPr>
          <p:cNvPr id="23640" name="Text Box 162"/>
          <p:cNvSpPr txBox="1">
            <a:spLocks noChangeArrowheads="1"/>
          </p:cNvSpPr>
          <p:nvPr/>
        </p:nvSpPr>
        <p:spPr bwMode="auto">
          <a:xfrm>
            <a:off x="4197350" y="3687763"/>
            <a:ext cx="541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f</a:t>
            </a:r>
            <a:r>
              <a:rPr lang="en-US" sz="2000" baseline="-25000"/>
              <a:t>32</a:t>
            </a:r>
          </a:p>
          <a:p>
            <a:endParaRPr lang="en-US" sz="2000" baseline="-25000"/>
          </a:p>
        </p:txBody>
      </p:sp>
      <p:grpSp>
        <p:nvGrpSpPr>
          <p:cNvPr id="23641" name="Group 163"/>
          <p:cNvGrpSpPr>
            <a:grpSpLocks/>
          </p:cNvGrpSpPr>
          <p:nvPr/>
        </p:nvGrpSpPr>
        <p:grpSpPr bwMode="auto">
          <a:xfrm>
            <a:off x="3543300" y="1022350"/>
            <a:ext cx="541338" cy="979488"/>
            <a:chOff x="400" y="583"/>
            <a:chExt cx="341" cy="617"/>
          </a:xfrm>
        </p:grpSpPr>
        <p:grpSp>
          <p:nvGrpSpPr>
            <p:cNvPr id="23705" name="Group 164"/>
            <p:cNvGrpSpPr>
              <a:grpSpLocks/>
            </p:cNvGrpSpPr>
            <p:nvPr/>
          </p:nvGrpSpPr>
          <p:grpSpPr bwMode="auto">
            <a:xfrm>
              <a:off x="426" y="583"/>
              <a:ext cx="272" cy="329"/>
              <a:chOff x="3035" y="4611"/>
              <a:chExt cx="681" cy="821"/>
            </a:xfrm>
          </p:grpSpPr>
          <p:grpSp>
            <p:nvGrpSpPr>
              <p:cNvPr id="23708" name="Group 165"/>
              <p:cNvGrpSpPr>
                <a:grpSpLocks/>
              </p:cNvGrpSpPr>
              <p:nvPr/>
            </p:nvGrpSpPr>
            <p:grpSpPr bwMode="auto">
              <a:xfrm>
                <a:off x="3035" y="4969"/>
                <a:ext cx="681" cy="463"/>
                <a:chOff x="3221" y="11380"/>
                <a:chExt cx="1499" cy="302"/>
              </a:xfrm>
            </p:grpSpPr>
            <p:sp>
              <p:nvSpPr>
                <p:cNvPr id="23710" name="Arc 166"/>
                <p:cNvSpPr>
                  <a:spLocks/>
                </p:cNvSpPr>
                <p:nvPr/>
              </p:nvSpPr>
              <p:spPr bwMode="auto">
                <a:xfrm>
                  <a:off x="3960" y="11380"/>
                  <a:ext cx="760" cy="300"/>
                </a:xfrm>
                <a:custGeom>
                  <a:avLst/>
                  <a:gdLst>
                    <a:gd name="T0" fmla="*/ 0 w 21600"/>
                    <a:gd name="T1" fmla="*/ 0 h 21600"/>
                    <a:gd name="T2" fmla="*/ 27 w 21600"/>
                    <a:gd name="T3" fmla="*/ 4 h 21600"/>
                    <a:gd name="T4" fmla="*/ 0 w 21600"/>
                    <a:gd name="T5" fmla="*/ 4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11" name="Arc 167"/>
                <p:cNvSpPr>
                  <a:spLocks/>
                </p:cNvSpPr>
                <p:nvPr/>
              </p:nvSpPr>
              <p:spPr bwMode="auto">
                <a:xfrm flipH="1">
                  <a:off x="3221" y="11382"/>
                  <a:ext cx="760" cy="300"/>
                </a:xfrm>
                <a:custGeom>
                  <a:avLst/>
                  <a:gdLst>
                    <a:gd name="T0" fmla="*/ 0 w 21600"/>
                    <a:gd name="T1" fmla="*/ 0 h 21600"/>
                    <a:gd name="T2" fmla="*/ 27 w 21600"/>
                    <a:gd name="T3" fmla="*/ 4 h 21600"/>
                    <a:gd name="T4" fmla="*/ 0 w 21600"/>
                    <a:gd name="T5" fmla="*/ 4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3709" name="Text Box 168"/>
              <p:cNvSpPr txBox="1">
                <a:spLocks noChangeArrowheads="1"/>
              </p:cNvSpPr>
              <p:nvPr/>
            </p:nvSpPr>
            <p:spPr bwMode="auto">
              <a:xfrm>
                <a:off x="3103" y="4611"/>
                <a:ext cx="546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200">
                    <a:latin typeface="Times New Roman" charset="0"/>
                  </a:rPr>
                  <a:t>1</a:t>
                </a:r>
              </a:p>
            </p:txBody>
          </p:sp>
        </p:grpSp>
        <p:sp>
          <p:nvSpPr>
            <p:cNvPr id="23706" name="Oval 169"/>
            <p:cNvSpPr>
              <a:spLocks noChangeArrowheads="1"/>
            </p:cNvSpPr>
            <p:nvPr/>
          </p:nvSpPr>
          <p:spPr bwMode="auto">
            <a:xfrm>
              <a:off x="424" y="912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07" name="Text Box 170"/>
            <p:cNvSpPr txBox="1">
              <a:spLocks noChangeArrowheads="1"/>
            </p:cNvSpPr>
            <p:nvPr/>
          </p:nvSpPr>
          <p:spPr bwMode="auto">
            <a:xfrm>
              <a:off x="400" y="930"/>
              <a:ext cx="341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C</a:t>
              </a:r>
              <a:r>
                <a:rPr lang="en-US" sz="2000" baseline="-25000"/>
                <a:t>2</a:t>
              </a:r>
              <a:endParaRPr lang="en-US" sz="2000"/>
            </a:p>
          </p:txBody>
        </p:sp>
      </p:grpSp>
      <p:grpSp>
        <p:nvGrpSpPr>
          <p:cNvPr id="23642" name="Group 171"/>
          <p:cNvGrpSpPr>
            <a:grpSpLocks/>
          </p:cNvGrpSpPr>
          <p:nvPr/>
        </p:nvGrpSpPr>
        <p:grpSpPr bwMode="auto">
          <a:xfrm>
            <a:off x="4122738" y="1022350"/>
            <a:ext cx="541337" cy="979488"/>
            <a:chOff x="400" y="583"/>
            <a:chExt cx="341" cy="617"/>
          </a:xfrm>
        </p:grpSpPr>
        <p:grpSp>
          <p:nvGrpSpPr>
            <p:cNvPr id="23698" name="Group 172"/>
            <p:cNvGrpSpPr>
              <a:grpSpLocks/>
            </p:cNvGrpSpPr>
            <p:nvPr/>
          </p:nvGrpSpPr>
          <p:grpSpPr bwMode="auto">
            <a:xfrm>
              <a:off x="426" y="583"/>
              <a:ext cx="272" cy="329"/>
              <a:chOff x="3035" y="4611"/>
              <a:chExt cx="681" cy="821"/>
            </a:xfrm>
          </p:grpSpPr>
          <p:grpSp>
            <p:nvGrpSpPr>
              <p:cNvPr id="23701" name="Group 173"/>
              <p:cNvGrpSpPr>
                <a:grpSpLocks/>
              </p:cNvGrpSpPr>
              <p:nvPr/>
            </p:nvGrpSpPr>
            <p:grpSpPr bwMode="auto">
              <a:xfrm>
                <a:off x="3035" y="4969"/>
                <a:ext cx="681" cy="463"/>
                <a:chOff x="3221" y="11380"/>
                <a:chExt cx="1499" cy="302"/>
              </a:xfrm>
            </p:grpSpPr>
            <p:sp>
              <p:nvSpPr>
                <p:cNvPr id="23703" name="Arc 174"/>
                <p:cNvSpPr>
                  <a:spLocks/>
                </p:cNvSpPr>
                <p:nvPr/>
              </p:nvSpPr>
              <p:spPr bwMode="auto">
                <a:xfrm>
                  <a:off x="3960" y="11380"/>
                  <a:ext cx="760" cy="300"/>
                </a:xfrm>
                <a:custGeom>
                  <a:avLst/>
                  <a:gdLst>
                    <a:gd name="T0" fmla="*/ 0 w 21600"/>
                    <a:gd name="T1" fmla="*/ 0 h 21600"/>
                    <a:gd name="T2" fmla="*/ 27 w 21600"/>
                    <a:gd name="T3" fmla="*/ 4 h 21600"/>
                    <a:gd name="T4" fmla="*/ 0 w 21600"/>
                    <a:gd name="T5" fmla="*/ 4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04" name="Arc 175"/>
                <p:cNvSpPr>
                  <a:spLocks/>
                </p:cNvSpPr>
                <p:nvPr/>
              </p:nvSpPr>
              <p:spPr bwMode="auto">
                <a:xfrm flipH="1">
                  <a:off x="3221" y="11382"/>
                  <a:ext cx="760" cy="300"/>
                </a:xfrm>
                <a:custGeom>
                  <a:avLst/>
                  <a:gdLst>
                    <a:gd name="T0" fmla="*/ 0 w 21600"/>
                    <a:gd name="T1" fmla="*/ 0 h 21600"/>
                    <a:gd name="T2" fmla="*/ 27 w 21600"/>
                    <a:gd name="T3" fmla="*/ 4 h 21600"/>
                    <a:gd name="T4" fmla="*/ 0 w 21600"/>
                    <a:gd name="T5" fmla="*/ 4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3702" name="Text Box 176"/>
              <p:cNvSpPr txBox="1">
                <a:spLocks noChangeArrowheads="1"/>
              </p:cNvSpPr>
              <p:nvPr/>
            </p:nvSpPr>
            <p:spPr bwMode="auto">
              <a:xfrm>
                <a:off x="3103" y="4611"/>
                <a:ext cx="546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200">
                    <a:latin typeface="Times New Roman" charset="0"/>
                  </a:rPr>
                  <a:t>1</a:t>
                </a:r>
              </a:p>
            </p:txBody>
          </p:sp>
        </p:grpSp>
        <p:sp>
          <p:nvSpPr>
            <p:cNvPr id="23699" name="Oval 177"/>
            <p:cNvSpPr>
              <a:spLocks noChangeArrowheads="1"/>
            </p:cNvSpPr>
            <p:nvPr/>
          </p:nvSpPr>
          <p:spPr bwMode="auto">
            <a:xfrm>
              <a:off x="424" y="912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00" name="Text Box 178"/>
            <p:cNvSpPr txBox="1">
              <a:spLocks noChangeArrowheads="1"/>
            </p:cNvSpPr>
            <p:nvPr/>
          </p:nvSpPr>
          <p:spPr bwMode="auto">
            <a:xfrm>
              <a:off x="400" y="930"/>
              <a:ext cx="341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E</a:t>
              </a:r>
              <a:r>
                <a:rPr lang="en-US" sz="2000" baseline="-25000"/>
                <a:t>2</a:t>
              </a:r>
              <a:endParaRPr lang="en-US" sz="2000"/>
            </a:p>
          </p:txBody>
        </p:sp>
      </p:grpSp>
      <p:sp>
        <p:nvSpPr>
          <p:cNvPr id="23643" name="Line 179"/>
          <p:cNvSpPr>
            <a:spLocks noChangeShapeType="1"/>
          </p:cNvSpPr>
          <p:nvPr/>
        </p:nvSpPr>
        <p:spPr bwMode="auto">
          <a:xfrm rot="2700000">
            <a:off x="4034632" y="1980406"/>
            <a:ext cx="296862" cy="854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44" name="AutoShape 180"/>
          <p:cNvSpPr>
            <a:spLocks noChangeArrowheads="1"/>
          </p:cNvSpPr>
          <p:nvPr/>
        </p:nvSpPr>
        <p:spPr bwMode="auto">
          <a:xfrm>
            <a:off x="4567238" y="3044825"/>
            <a:ext cx="381000" cy="381000"/>
          </a:xfrm>
          <a:prstGeom prst="flowChartExtra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45" name="Line 181"/>
          <p:cNvSpPr>
            <a:spLocks noChangeShapeType="1"/>
          </p:cNvSpPr>
          <p:nvPr/>
        </p:nvSpPr>
        <p:spPr bwMode="auto">
          <a:xfrm flipH="1">
            <a:off x="4324350" y="3276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46" name="Text Box 182"/>
          <p:cNvSpPr txBox="1">
            <a:spLocks noChangeArrowheads="1"/>
          </p:cNvSpPr>
          <p:nvPr/>
        </p:nvSpPr>
        <p:spPr bwMode="auto">
          <a:xfrm>
            <a:off x="4597400" y="3155950"/>
            <a:ext cx="381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aseline="-25000"/>
              <a:t>m2</a:t>
            </a:r>
            <a:endParaRPr lang="en-US" sz="1200"/>
          </a:p>
        </p:txBody>
      </p:sp>
      <p:sp>
        <p:nvSpPr>
          <p:cNvPr id="23647" name="Text Box 183"/>
          <p:cNvSpPr txBox="1">
            <a:spLocks noChangeArrowheads="1"/>
          </p:cNvSpPr>
          <p:nvPr/>
        </p:nvSpPr>
        <p:spPr bwMode="auto">
          <a:xfrm>
            <a:off x="4329113" y="2987675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B</a:t>
            </a:r>
            <a:r>
              <a:rPr lang="en-US" sz="1400" baseline="-25000"/>
              <a:t>2</a:t>
            </a:r>
            <a:endParaRPr lang="en-US" sz="1400"/>
          </a:p>
        </p:txBody>
      </p:sp>
      <p:graphicFrame>
        <p:nvGraphicFramePr>
          <p:cNvPr id="61653" name="Group 213"/>
          <p:cNvGraphicFramePr>
            <a:graphicFrameLocks noGrp="1"/>
          </p:cNvGraphicFramePr>
          <p:nvPr/>
        </p:nvGraphicFramePr>
        <p:xfrm>
          <a:off x="7192963" y="3360738"/>
          <a:ext cx="438150" cy="1143000"/>
        </p:xfrm>
        <a:graphic>
          <a:graphicData uri="http://schemas.openxmlformats.org/drawingml/2006/table">
            <a:tbl>
              <a:tblPr/>
              <a:tblGrid>
                <a:gridCol w="43815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" marR="9144" marT="9144" marB="914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" marR="9144" marT="9144" marB="9144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" marR="9144" marT="9144" marB="9144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652" name="AutoShape 214"/>
          <p:cNvSpPr>
            <a:spLocks noChangeArrowheads="1"/>
          </p:cNvSpPr>
          <p:nvPr/>
        </p:nvSpPr>
        <p:spPr bwMode="auto">
          <a:xfrm>
            <a:off x="7137400" y="3360738"/>
            <a:ext cx="512763" cy="1135062"/>
          </a:xfrm>
          <a:prstGeom prst="bracketPair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1676" name="Group 236"/>
          <p:cNvGraphicFramePr>
            <a:graphicFrameLocks noGrp="1"/>
          </p:cNvGraphicFramePr>
          <p:nvPr/>
        </p:nvGraphicFramePr>
        <p:xfrm>
          <a:off x="6965950" y="5181600"/>
          <a:ext cx="876300" cy="1143000"/>
        </p:xfrm>
        <a:graphic>
          <a:graphicData uri="http://schemas.openxmlformats.org/drawingml/2006/table">
            <a:tbl>
              <a:tblPr/>
              <a:tblGrid>
                <a:gridCol w="438150"/>
                <a:gridCol w="43815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" marR="9144" marT="9144" marB="9144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" marR="9144" marT="9144" marB="9144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" marR="9144" marT="9144" marB="914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" marR="9144" marT="9144" marB="914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" marR="9144" marT="9144" marB="914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" marR="9144" marT="9144" marB="914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660" name="AutoShape 227"/>
          <p:cNvSpPr>
            <a:spLocks noChangeArrowheads="1"/>
          </p:cNvSpPr>
          <p:nvPr/>
        </p:nvSpPr>
        <p:spPr bwMode="auto">
          <a:xfrm>
            <a:off x="6934200" y="5181600"/>
            <a:ext cx="898525" cy="1135063"/>
          </a:xfrm>
          <a:prstGeom prst="bracketPair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1" name="AutoShape 237"/>
          <p:cNvSpPr>
            <a:spLocks noChangeArrowheads="1"/>
          </p:cNvSpPr>
          <p:nvPr/>
        </p:nvSpPr>
        <p:spPr bwMode="auto">
          <a:xfrm>
            <a:off x="7224713" y="4579938"/>
            <a:ext cx="381000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1685" name="Group 245"/>
          <p:cNvGraphicFramePr>
            <a:graphicFrameLocks noGrp="1"/>
          </p:cNvGraphicFramePr>
          <p:nvPr/>
        </p:nvGraphicFramePr>
        <p:xfrm>
          <a:off x="6789738" y="1760538"/>
          <a:ext cx="438150" cy="1143000"/>
        </p:xfrm>
        <a:graphic>
          <a:graphicData uri="http://schemas.openxmlformats.org/drawingml/2006/table">
            <a:tbl>
              <a:tblPr/>
              <a:tblGrid>
                <a:gridCol w="43815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" marR="9144" marT="9144" marB="914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" marR="9144" marT="9144" marB="9144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" marR="9144" marT="9144" marB="9144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1723" name="Group 283"/>
          <p:cNvGraphicFramePr>
            <a:graphicFrameLocks noGrp="1"/>
          </p:cNvGraphicFramePr>
          <p:nvPr/>
        </p:nvGraphicFramePr>
        <p:xfrm>
          <a:off x="8077200" y="1074738"/>
          <a:ext cx="876300" cy="890588"/>
        </p:xfrm>
        <a:graphic>
          <a:graphicData uri="http://schemas.openxmlformats.org/drawingml/2006/table">
            <a:tbl>
              <a:tblPr/>
              <a:tblGrid>
                <a:gridCol w="438150"/>
                <a:gridCol w="438150"/>
              </a:tblGrid>
              <a:tr h="44529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" marR="9144" marT="9150" marB="915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" marR="9144" marT="9150" marB="915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529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" marR="9144" marT="9150" marB="915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" marR="9144" marT="9150" marB="915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671" name="AutoShape 284"/>
          <p:cNvSpPr>
            <a:spLocks noChangeArrowheads="1"/>
          </p:cNvSpPr>
          <p:nvPr/>
        </p:nvSpPr>
        <p:spPr bwMode="auto">
          <a:xfrm>
            <a:off x="6781800" y="1812925"/>
            <a:ext cx="457200" cy="304800"/>
          </a:xfrm>
          <a:prstGeom prst="bracketPair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72" name="AutoShape 285"/>
          <p:cNvSpPr>
            <a:spLocks noChangeArrowheads="1"/>
          </p:cNvSpPr>
          <p:nvPr/>
        </p:nvSpPr>
        <p:spPr bwMode="auto">
          <a:xfrm>
            <a:off x="6781800" y="2165350"/>
            <a:ext cx="457200" cy="304800"/>
          </a:xfrm>
          <a:prstGeom prst="bracketPair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73" name="AutoShape 286"/>
          <p:cNvSpPr>
            <a:spLocks noChangeArrowheads="1"/>
          </p:cNvSpPr>
          <p:nvPr/>
        </p:nvSpPr>
        <p:spPr bwMode="auto">
          <a:xfrm>
            <a:off x="6789738" y="2538413"/>
            <a:ext cx="457200" cy="304800"/>
          </a:xfrm>
          <a:prstGeom prst="bracketPair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74" name="AutoShape 287"/>
          <p:cNvSpPr>
            <a:spLocks noChangeArrowheads="1"/>
          </p:cNvSpPr>
          <p:nvPr/>
        </p:nvSpPr>
        <p:spPr bwMode="auto">
          <a:xfrm>
            <a:off x="8069263" y="1111250"/>
            <a:ext cx="922337" cy="801688"/>
          </a:xfrm>
          <a:prstGeom prst="bracketPair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1728" name="Group 288"/>
          <p:cNvGraphicFramePr>
            <a:graphicFrameLocks noGrp="1"/>
          </p:cNvGraphicFramePr>
          <p:nvPr/>
        </p:nvGraphicFramePr>
        <p:xfrm>
          <a:off x="8077200" y="1917700"/>
          <a:ext cx="876300" cy="890588"/>
        </p:xfrm>
        <a:graphic>
          <a:graphicData uri="http://schemas.openxmlformats.org/drawingml/2006/table">
            <a:tbl>
              <a:tblPr/>
              <a:tblGrid>
                <a:gridCol w="438150"/>
                <a:gridCol w="438150"/>
              </a:tblGrid>
              <a:tr h="44529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" marR="9144" marT="9150" marB="915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" marR="9144" marT="9150" marB="915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529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" marR="9144" marT="9150" marB="915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" marR="9144" marT="9150" marB="915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680" name="AutoShape 301"/>
          <p:cNvSpPr>
            <a:spLocks noChangeArrowheads="1"/>
          </p:cNvSpPr>
          <p:nvPr/>
        </p:nvSpPr>
        <p:spPr bwMode="auto">
          <a:xfrm>
            <a:off x="8069263" y="1954213"/>
            <a:ext cx="922337" cy="801687"/>
          </a:xfrm>
          <a:prstGeom prst="bracketPair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1742" name="Group 302"/>
          <p:cNvGraphicFramePr>
            <a:graphicFrameLocks noGrp="1"/>
          </p:cNvGraphicFramePr>
          <p:nvPr/>
        </p:nvGraphicFramePr>
        <p:xfrm>
          <a:off x="8077200" y="2767013"/>
          <a:ext cx="876300" cy="890588"/>
        </p:xfrm>
        <a:graphic>
          <a:graphicData uri="http://schemas.openxmlformats.org/drawingml/2006/table">
            <a:tbl>
              <a:tblPr/>
              <a:tblGrid>
                <a:gridCol w="438150"/>
                <a:gridCol w="438150"/>
              </a:tblGrid>
              <a:tr h="44529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" marR="9144" marT="9150" marB="915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" marR="9144" marT="9150" marB="915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529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" marR="9144" marT="9150" marB="915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" marR="9144" marT="9150" marB="915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686" name="AutoShape 315"/>
          <p:cNvSpPr>
            <a:spLocks noChangeArrowheads="1"/>
          </p:cNvSpPr>
          <p:nvPr/>
        </p:nvSpPr>
        <p:spPr bwMode="auto">
          <a:xfrm>
            <a:off x="8069263" y="2803525"/>
            <a:ext cx="922337" cy="801688"/>
          </a:xfrm>
          <a:prstGeom prst="bracketPair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87" name="AutoShape 316"/>
          <p:cNvSpPr>
            <a:spLocks noChangeArrowheads="1"/>
          </p:cNvSpPr>
          <p:nvPr/>
        </p:nvSpPr>
        <p:spPr bwMode="auto">
          <a:xfrm rot="-6662206">
            <a:off x="7383463" y="1552575"/>
            <a:ext cx="381000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8" name="AutoShape 317"/>
          <p:cNvSpPr>
            <a:spLocks noChangeArrowheads="1"/>
          </p:cNvSpPr>
          <p:nvPr/>
        </p:nvSpPr>
        <p:spPr bwMode="auto">
          <a:xfrm rot="-5396115">
            <a:off x="7439025" y="2036763"/>
            <a:ext cx="381000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89" name="AutoShape 318"/>
          <p:cNvSpPr>
            <a:spLocks noChangeArrowheads="1"/>
          </p:cNvSpPr>
          <p:nvPr/>
        </p:nvSpPr>
        <p:spPr bwMode="auto">
          <a:xfrm rot="-4046025">
            <a:off x="7407275" y="2522538"/>
            <a:ext cx="381000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690" name="Group 323"/>
          <p:cNvGrpSpPr>
            <a:grpSpLocks/>
          </p:cNvGrpSpPr>
          <p:nvPr/>
        </p:nvGrpSpPr>
        <p:grpSpPr bwMode="auto">
          <a:xfrm>
            <a:off x="5257800" y="1150938"/>
            <a:ext cx="1143000" cy="1552575"/>
            <a:chOff x="3792" y="2544"/>
            <a:chExt cx="720" cy="978"/>
          </a:xfrm>
        </p:grpSpPr>
        <p:sp>
          <p:nvSpPr>
            <p:cNvPr id="23696" name="Text Box 324"/>
            <p:cNvSpPr txBox="1">
              <a:spLocks noChangeArrowheads="1"/>
            </p:cNvSpPr>
            <p:nvPr/>
          </p:nvSpPr>
          <p:spPr bwMode="auto">
            <a:xfrm>
              <a:off x="3792" y="2544"/>
              <a:ext cx="720" cy="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nf &lt;- 1</a:t>
              </a:r>
            </a:p>
            <a:p>
              <a:pPr>
                <a:spcBef>
                  <a:spcPct val="50000"/>
                </a:spcBef>
              </a:pPr>
              <a:endParaRPr lang="en-US"/>
            </a:p>
            <a:p>
              <a:pPr>
                <a:spcBef>
                  <a:spcPct val="50000"/>
                </a:spcBef>
              </a:pPr>
              <a:r>
                <a:rPr lang="en-US"/>
                <a:t>nf &lt;- 2</a:t>
              </a:r>
            </a:p>
          </p:txBody>
        </p:sp>
        <p:sp>
          <p:nvSpPr>
            <p:cNvPr id="23697" name="AutoShape 325"/>
            <p:cNvSpPr>
              <a:spLocks noChangeArrowheads="1"/>
            </p:cNvSpPr>
            <p:nvPr/>
          </p:nvSpPr>
          <p:spPr bwMode="auto">
            <a:xfrm>
              <a:off x="3994" y="2857"/>
              <a:ext cx="240" cy="336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691" name="Text Box 326"/>
          <p:cNvSpPr txBox="1">
            <a:spLocks noChangeArrowheads="1"/>
          </p:cNvSpPr>
          <p:nvPr/>
        </p:nvSpPr>
        <p:spPr bwMode="auto">
          <a:xfrm>
            <a:off x="1884363" y="4937125"/>
            <a:ext cx="954087" cy="2968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/>
              <a:t>Phenotype 1</a:t>
            </a:r>
          </a:p>
          <a:p>
            <a:pPr algn="ctr"/>
            <a:r>
              <a:rPr lang="en-US" sz="1200"/>
              <a:t>Time 1</a:t>
            </a:r>
          </a:p>
        </p:txBody>
      </p:sp>
      <p:sp>
        <p:nvSpPr>
          <p:cNvPr id="23692" name="Text Box 327"/>
          <p:cNvSpPr txBox="1">
            <a:spLocks noChangeArrowheads="1"/>
          </p:cNvSpPr>
          <p:nvPr/>
        </p:nvSpPr>
        <p:spPr bwMode="auto">
          <a:xfrm>
            <a:off x="3340100" y="4938713"/>
            <a:ext cx="954088" cy="2968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/>
              <a:t>Phenotype 1</a:t>
            </a:r>
          </a:p>
          <a:p>
            <a:pPr algn="ctr"/>
            <a:r>
              <a:rPr lang="en-US" sz="1200"/>
              <a:t>Time 2</a:t>
            </a:r>
          </a:p>
        </p:txBody>
      </p:sp>
      <p:sp>
        <p:nvSpPr>
          <p:cNvPr id="23693" name="Text Box 328"/>
          <p:cNvSpPr txBox="1">
            <a:spLocks noChangeArrowheads="1"/>
          </p:cNvSpPr>
          <p:nvPr/>
        </p:nvSpPr>
        <p:spPr bwMode="auto">
          <a:xfrm>
            <a:off x="4851400" y="4938713"/>
            <a:ext cx="954088" cy="2968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/>
              <a:t>Phenotype 1</a:t>
            </a:r>
          </a:p>
          <a:p>
            <a:pPr algn="ctr"/>
            <a:r>
              <a:rPr lang="en-US" sz="1200"/>
              <a:t>Time 3</a:t>
            </a:r>
          </a:p>
        </p:txBody>
      </p:sp>
      <p:sp>
        <p:nvSpPr>
          <p:cNvPr id="23694" name="Rectangle 331"/>
          <p:cNvSpPr>
            <a:spLocks noChangeArrowheads="1"/>
          </p:cNvSpPr>
          <p:nvPr/>
        </p:nvSpPr>
        <p:spPr bwMode="auto">
          <a:xfrm rot="2868383">
            <a:off x="1081087" y="3025776"/>
            <a:ext cx="182563" cy="182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95" name="Rectangle 332"/>
          <p:cNvSpPr>
            <a:spLocks noChangeArrowheads="1"/>
          </p:cNvSpPr>
          <p:nvPr/>
        </p:nvSpPr>
        <p:spPr bwMode="auto">
          <a:xfrm rot="2868383">
            <a:off x="4387851" y="3040062"/>
            <a:ext cx="182562" cy="182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175" y="-3175"/>
            <a:ext cx="9140825" cy="914400"/>
          </a:xfrm>
          <a:solidFill>
            <a:schemeClr val="bg2"/>
          </a:solidFill>
        </p:spPr>
        <p:txBody>
          <a:bodyPr/>
          <a:lstStyle/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CP to Latent Growth Curve Model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1820863" y="4578350"/>
            <a:ext cx="1079500" cy="1079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1882775" y="4848225"/>
            <a:ext cx="954088" cy="2968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endParaRPr lang="en-US" sz="1200"/>
          </a:p>
        </p:txBody>
      </p:sp>
      <p:sp>
        <p:nvSpPr>
          <p:cNvPr id="24580" name="Line 5"/>
          <p:cNvSpPr>
            <a:spLocks noChangeShapeType="1"/>
          </p:cNvSpPr>
          <p:nvPr/>
        </p:nvSpPr>
        <p:spPr bwMode="auto">
          <a:xfrm>
            <a:off x="1855788" y="2017713"/>
            <a:ext cx="7937" cy="7858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1" name="Line 6"/>
          <p:cNvSpPr>
            <a:spLocks noChangeShapeType="1"/>
          </p:cNvSpPr>
          <p:nvPr/>
        </p:nvSpPr>
        <p:spPr bwMode="auto">
          <a:xfrm rot="18900000" flipH="1">
            <a:off x="1323975" y="1957388"/>
            <a:ext cx="274638" cy="906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582" name="Group 7"/>
          <p:cNvGrpSpPr>
            <a:grpSpLocks/>
          </p:cNvGrpSpPr>
          <p:nvPr/>
        </p:nvGrpSpPr>
        <p:grpSpPr bwMode="auto">
          <a:xfrm>
            <a:off x="977900" y="1016000"/>
            <a:ext cx="541338" cy="979488"/>
            <a:chOff x="400" y="583"/>
            <a:chExt cx="341" cy="617"/>
          </a:xfrm>
        </p:grpSpPr>
        <p:grpSp>
          <p:nvGrpSpPr>
            <p:cNvPr id="24800" name="Group 8"/>
            <p:cNvGrpSpPr>
              <a:grpSpLocks/>
            </p:cNvGrpSpPr>
            <p:nvPr/>
          </p:nvGrpSpPr>
          <p:grpSpPr bwMode="auto">
            <a:xfrm>
              <a:off x="426" y="583"/>
              <a:ext cx="272" cy="329"/>
              <a:chOff x="3035" y="4611"/>
              <a:chExt cx="681" cy="821"/>
            </a:xfrm>
          </p:grpSpPr>
          <p:grpSp>
            <p:nvGrpSpPr>
              <p:cNvPr id="24803" name="Group 9"/>
              <p:cNvGrpSpPr>
                <a:grpSpLocks/>
              </p:cNvGrpSpPr>
              <p:nvPr/>
            </p:nvGrpSpPr>
            <p:grpSpPr bwMode="auto">
              <a:xfrm>
                <a:off x="3035" y="4969"/>
                <a:ext cx="681" cy="463"/>
                <a:chOff x="3221" y="11380"/>
                <a:chExt cx="1499" cy="302"/>
              </a:xfrm>
            </p:grpSpPr>
            <p:sp>
              <p:nvSpPr>
                <p:cNvPr id="24805" name="Arc 10"/>
                <p:cNvSpPr>
                  <a:spLocks/>
                </p:cNvSpPr>
                <p:nvPr/>
              </p:nvSpPr>
              <p:spPr bwMode="auto">
                <a:xfrm>
                  <a:off x="3960" y="11380"/>
                  <a:ext cx="760" cy="300"/>
                </a:xfrm>
                <a:custGeom>
                  <a:avLst/>
                  <a:gdLst>
                    <a:gd name="T0" fmla="*/ 0 w 21600"/>
                    <a:gd name="T1" fmla="*/ 0 h 21600"/>
                    <a:gd name="T2" fmla="*/ 27 w 21600"/>
                    <a:gd name="T3" fmla="*/ 4 h 21600"/>
                    <a:gd name="T4" fmla="*/ 0 w 21600"/>
                    <a:gd name="T5" fmla="*/ 4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06" name="Arc 11"/>
                <p:cNvSpPr>
                  <a:spLocks/>
                </p:cNvSpPr>
                <p:nvPr/>
              </p:nvSpPr>
              <p:spPr bwMode="auto">
                <a:xfrm flipH="1">
                  <a:off x="3221" y="11382"/>
                  <a:ext cx="760" cy="300"/>
                </a:xfrm>
                <a:custGeom>
                  <a:avLst/>
                  <a:gdLst>
                    <a:gd name="T0" fmla="*/ 0 w 21600"/>
                    <a:gd name="T1" fmla="*/ 0 h 21600"/>
                    <a:gd name="T2" fmla="*/ 27 w 21600"/>
                    <a:gd name="T3" fmla="*/ 4 h 21600"/>
                    <a:gd name="T4" fmla="*/ 0 w 21600"/>
                    <a:gd name="T5" fmla="*/ 4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4804" name="Text Box 12"/>
              <p:cNvSpPr txBox="1">
                <a:spLocks noChangeArrowheads="1"/>
              </p:cNvSpPr>
              <p:nvPr/>
            </p:nvSpPr>
            <p:spPr bwMode="auto">
              <a:xfrm>
                <a:off x="3103" y="4611"/>
                <a:ext cx="546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200">
                    <a:latin typeface="Times New Roman" charset="0"/>
                  </a:rPr>
                  <a:t>1</a:t>
                </a:r>
              </a:p>
            </p:txBody>
          </p:sp>
        </p:grpSp>
        <p:sp>
          <p:nvSpPr>
            <p:cNvPr id="24801" name="Oval 13"/>
            <p:cNvSpPr>
              <a:spLocks noChangeArrowheads="1"/>
            </p:cNvSpPr>
            <p:nvPr/>
          </p:nvSpPr>
          <p:spPr bwMode="auto">
            <a:xfrm>
              <a:off x="424" y="912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02" name="Text Box 14"/>
            <p:cNvSpPr txBox="1">
              <a:spLocks noChangeArrowheads="1"/>
            </p:cNvSpPr>
            <p:nvPr/>
          </p:nvSpPr>
          <p:spPr bwMode="auto">
            <a:xfrm>
              <a:off x="400" y="930"/>
              <a:ext cx="341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A</a:t>
              </a:r>
              <a:r>
                <a:rPr lang="en-US" sz="2000" baseline="-25000"/>
                <a:t>1</a:t>
              </a:r>
              <a:endParaRPr lang="en-US" sz="2000"/>
            </a:p>
          </p:txBody>
        </p:sp>
      </p:grpSp>
      <p:sp>
        <p:nvSpPr>
          <p:cNvPr id="24583" name="Text Box 15"/>
          <p:cNvSpPr txBox="1">
            <a:spLocks noChangeArrowheads="1"/>
          </p:cNvSpPr>
          <p:nvPr/>
        </p:nvSpPr>
        <p:spPr bwMode="auto">
          <a:xfrm>
            <a:off x="914400" y="1981200"/>
            <a:ext cx="541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/>
              <a:t>a</a:t>
            </a:r>
            <a:r>
              <a:rPr lang="en-US" sz="1600" baseline="-25000"/>
              <a:t>11</a:t>
            </a:r>
          </a:p>
        </p:txBody>
      </p:sp>
      <p:sp>
        <p:nvSpPr>
          <p:cNvPr id="24584" name="Text Box 16"/>
          <p:cNvSpPr txBox="1">
            <a:spLocks noChangeArrowheads="1"/>
          </p:cNvSpPr>
          <p:nvPr/>
        </p:nvSpPr>
        <p:spPr bwMode="auto">
          <a:xfrm>
            <a:off x="1444625" y="1898650"/>
            <a:ext cx="541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/>
              <a:t>c</a:t>
            </a:r>
            <a:r>
              <a:rPr lang="en-US" sz="1600" baseline="-25000"/>
              <a:t>11</a:t>
            </a:r>
          </a:p>
        </p:txBody>
      </p:sp>
      <p:sp>
        <p:nvSpPr>
          <p:cNvPr id="24585" name="Text Box 17"/>
          <p:cNvSpPr txBox="1">
            <a:spLocks noChangeArrowheads="1"/>
          </p:cNvSpPr>
          <p:nvPr/>
        </p:nvSpPr>
        <p:spPr bwMode="auto">
          <a:xfrm>
            <a:off x="1955800" y="1828800"/>
            <a:ext cx="541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/>
              <a:t>e</a:t>
            </a:r>
            <a:r>
              <a:rPr lang="en-US" sz="1600" baseline="-25000"/>
              <a:t>11</a:t>
            </a:r>
          </a:p>
        </p:txBody>
      </p:sp>
      <p:sp>
        <p:nvSpPr>
          <p:cNvPr id="24586" name="Oval 18"/>
          <p:cNvSpPr>
            <a:spLocks noChangeArrowheads="1"/>
          </p:cNvSpPr>
          <p:nvPr/>
        </p:nvSpPr>
        <p:spPr bwMode="auto">
          <a:xfrm>
            <a:off x="1412875" y="2827338"/>
            <a:ext cx="914400" cy="914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7" name="Text Box 19"/>
          <p:cNvSpPr txBox="1">
            <a:spLocks noChangeArrowheads="1"/>
          </p:cNvSpPr>
          <p:nvPr/>
        </p:nvSpPr>
        <p:spPr bwMode="auto">
          <a:xfrm>
            <a:off x="1181100" y="3105150"/>
            <a:ext cx="13795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endParaRPr lang="en-US" sz="1600"/>
          </a:p>
        </p:txBody>
      </p:sp>
      <p:sp>
        <p:nvSpPr>
          <p:cNvPr id="24588" name="Line 20"/>
          <p:cNvSpPr>
            <a:spLocks noChangeShapeType="1"/>
          </p:cNvSpPr>
          <p:nvPr/>
        </p:nvSpPr>
        <p:spPr bwMode="auto">
          <a:xfrm>
            <a:off x="1854200" y="3754438"/>
            <a:ext cx="7938" cy="7858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9" name="Rectangle 21"/>
          <p:cNvSpPr>
            <a:spLocks noChangeArrowheads="1"/>
          </p:cNvSpPr>
          <p:nvPr/>
        </p:nvSpPr>
        <p:spPr bwMode="auto">
          <a:xfrm>
            <a:off x="3276600" y="4579938"/>
            <a:ext cx="1079500" cy="1079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0" name="Text Box 22"/>
          <p:cNvSpPr txBox="1">
            <a:spLocks noChangeArrowheads="1"/>
          </p:cNvSpPr>
          <p:nvPr/>
        </p:nvSpPr>
        <p:spPr bwMode="auto">
          <a:xfrm>
            <a:off x="3338513" y="4849813"/>
            <a:ext cx="954087" cy="2968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endParaRPr lang="en-US" sz="1200"/>
          </a:p>
        </p:txBody>
      </p:sp>
      <p:sp>
        <p:nvSpPr>
          <p:cNvPr id="24591" name="Rectangle 23"/>
          <p:cNvSpPr>
            <a:spLocks noChangeArrowheads="1"/>
          </p:cNvSpPr>
          <p:nvPr/>
        </p:nvSpPr>
        <p:spPr bwMode="auto">
          <a:xfrm>
            <a:off x="4787900" y="4579938"/>
            <a:ext cx="1079500" cy="1079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2" name="Text Box 24"/>
          <p:cNvSpPr txBox="1">
            <a:spLocks noChangeArrowheads="1"/>
          </p:cNvSpPr>
          <p:nvPr/>
        </p:nvSpPr>
        <p:spPr bwMode="auto">
          <a:xfrm>
            <a:off x="4849813" y="4849813"/>
            <a:ext cx="954087" cy="2968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endParaRPr lang="en-US" sz="1200"/>
          </a:p>
        </p:txBody>
      </p:sp>
      <p:sp>
        <p:nvSpPr>
          <p:cNvPr id="24593" name="Line 25"/>
          <p:cNvSpPr>
            <a:spLocks noChangeShapeType="1"/>
          </p:cNvSpPr>
          <p:nvPr/>
        </p:nvSpPr>
        <p:spPr bwMode="auto">
          <a:xfrm>
            <a:off x="1854200" y="3749675"/>
            <a:ext cx="1476375" cy="796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4" name="Line 26"/>
          <p:cNvSpPr>
            <a:spLocks noChangeShapeType="1"/>
          </p:cNvSpPr>
          <p:nvPr/>
        </p:nvSpPr>
        <p:spPr bwMode="auto">
          <a:xfrm>
            <a:off x="1846263" y="3741738"/>
            <a:ext cx="3005137" cy="795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5" name="Text Box 27"/>
          <p:cNvSpPr txBox="1">
            <a:spLocks noChangeArrowheads="1"/>
          </p:cNvSpPr>
          <p:nvPr/>
        </p:nvSpPr>
        <p:spPr bwMode="auto">
          <a:xfrm>
            <a:off x="1444625" y="4006850"/>
            <a:ext cx="541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/>
              <a:t>f</a:t>
            </a:r>
            <a:r>
              <a:rPr lang="en-US" sz="2000" baseline="-25000"/>
              <a:t>11</a:t>
            </a:r>
          </a:p>
        </p:txBody>
      </p:sp>
      <p:sp>
        <p:nvSpPr>
          <p:cNvPr id="24596" name="Text Box 28"/>
          <p:cNvSpPr txBox="1">
            <a:spLocks noChangeArrowheads="1"/>
          </p:cNvSpPr>
          <p:nvPr/>
        </p:nvSpPr>
        <p:spPr bwMode="auto">
          <a:xfrm>
            <a:off x="2033588" y="3916363"/>
            <a:ext cx="54133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/>
              <a:t>f</a:t>
            </a:r>
            <a:r>
              <a:rPr lang="en-US" sz="2000" baseline="-25000"/>
              <a:t>21</a:t>
            </a:r>
          </a:p>
        </p:txBody>
      </p:sp>
      <p:sp>
        <p:nvSpPr>
          <p:cNvPr id="24597" name="Oval 29"/>
          <p:cNvSpPr>
            <a:spLocks noChangeArrowheads="1"/>
          </p:cNvSpPr>
          <p:nvPr/>
        </p:nvSpPr>
        <p:spPr bwMode="auto">
          <a:xfrm>
            <a:off x="3071813" y="5943600"/>
            <a:ext cx="457200" cy="457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8" name="Text Box 30"/>
          <p:cNvSpPr txBox="1">
            <a:spLocks noChangeArrowheads="1"/>
          </p:cNvSpPr>
          <p:nvPr/>
        </p:nvSpPr>
        <p:spPr bwMode="auto">
          <a:xfrm>
            <a:off x="3086100" y="6018213"/>
            <a:ext cx="4619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/>
              <a:t>A</a:t>
            </a:r>
            <a:r>
              <a:rPr lang="en-US" sz="1200" baseline="-25000"/>
              <a:t>S2</a:t>
            </a:r>
            <a:endParaRPr lang="en-US" sz="1400"/>
          </a:p>
        </p:txBody>
      </p:sp>
      <p:sp>
        <p:nvSpPr>
          <p:cNvPr id="24599" name="Oval 31"/>
          <p:cNvSpPr>
            <a:spLocks noChangeArrowheads="1"/>
          </p:cNvSpPr>
          <p:nvPr/>
        </p:nvSpPr>
        <p:spPr bwMode="auto">
          <a:xfrm>
            <a:off x="4094163" y="5943600"/>
            <a:ext cx="457200" cy="457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0" name="Oval 32"/>
          <p:cNvSpPr>
            <a:spLocks noChangeArrowheads="1"/>
          </p:cNvSpPr>
          <p:nvPr/>
        </p:nvSpPr>
        <p:spPr bwMode="auto">
          <a:xfrm>
            <a:off x="3582988" y="5943600"/>
            <a:ext cx="457200" cy="457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1" name="Line 33"/>
          <p:cNvSpPr>
            <a:spLocks noChangeShapeType="1"/>
          </p:cNvSpPr>
          <p:nvPr/>
        </p:nvSpPr>
        <p:spPr bwMode="auto">
          <a:xfrm flipV="1">
            <a:off x="3810000" y="5676900"/>
            <a:ext cx="0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2" name="Line 34"/>
          <p:cNvSpPr>
            <a:spLocks noChangeShapeType="1"/>
          </p:cNvSpPr>
          <p:nvPr/>
        </p:nvSpPr>
        <p:spPr bwMode="auto">
          <a:xfrm flipV="1">
            <a:off x="3289300" y="5715000"/>
            <a:ext cx="368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3" name="Line 35"/>
          <p:cNvSpPr>
            <a:spLocks noChangeShapeType="1"/>
          </p:cNvSpPr>
          <p:nvPr/>
        </p:nvSpPr>
        <p:spPr bwMode="auto">
          <a:xfrm flipH="1" flipV="1">
            <a:off x="3962400" y="5715000"/>
            <a:ext cx="368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4" name="Text Box 36"/>
          <p:cNvSpPr txBox="1">
            <a:spLocks noChangeArrowheads="1"/>
          </p:cNvSpPr>
          <p:nvPr/>
        </p:nvSpPr>
        <p:spPr bwMode="auto">
          <a:xfrm>
            <a:off x="3595688" y="6018213"/>
            <a:ext cx="461962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/>
              <a:t>C</a:t>
            </a:r>
            <a:r>
              <a:rPr lang="en-US" sz="1200" baseline="-25000"/>
              <a:t>S2</a:t>
            </a:r>
            <a:endParaRPr lang="en-US" sz="1400"/>
          </a:p>
        </p:txBody>
      </p:sp>
      <p:sp>
        <p:nvSpPr>
          <p:cNvPr id="24605" name="Text Box 37"/>
          <p:cNvSpPr txBox="1">
            <a:spLocks noChangeArrowheads="1"/>
          </p:cNvSpPr>
          <p:nvPr/>
        </p:nvSpPr>
        <p:spPr bwMode="auto">
          <a:xfrm>
            <a:off x="4110038" y="6026150"/>
            <a:ext cx="461962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/>
              <a:t>E</a:t>
            </a:r>
            <a:r>
              <a:rPr lang="en-US" sz="1200" baseline="-25000"/>
              <a:t>S2</a:t>
            </a:r>
            <a:endParaRPr lang="en-US" sz="1400"/>
          </a:p>
        </p:txBody>
      </p:sp>
      <p:sp>
        <p:nvSpPr>
          <p:cNvPr id="24606" name="Oval 38"/>
          <p:cNvSpPr>
            <a:spLocks noChangeArrowheads="1"/>
          </p:cNvSpPr>
          <p:nvPr/>
        </p:nvSpPr>
        <p:spPr bwMode="auto">
          <a:xfrm>
            <a:off x="4595813" y="5937250"/>
            <a:ext cx="457200" cy="457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7" name="Text Box 39"/>
          <p:cNvSpPr txBox="1">
            <a:spLocks noChangeArrowheads="1"/>
          </p:cNvSpPr>
          <p:nvPr/>
        </p:nvSpPr>
        <p:spPr bwMode="auto">
          <a:xfrm>
            <a:off x="4610100" y="6011863"/>
            <a:ext cx="4619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/>
              <a:t>A</a:t>
            </a:r>
            <a:r>
              <a:rPr lang="en-US" sz="1200" baseline="-25000"/>
              <a:t>S3</a:t>
            </a:r>
            <a:endParaRPr lang="en-US" sz="1400"/>
          </a:p>
        </p:txBody>
      </p:sp>
      <p:sp>
        <p:nvSpPr>
          <p:cNvPr id="24608" name="Oval 40"/>
          <p:cNvSpPr>
            <a:spLocks noChangeArrowheads="1"/>
          </p:cNvSpPr>
          <p:nvPr/>
        </p:nvSpPr>
        <p:spPr bwMode="auto">
          <a:xfrm>
            <a:off x="5618163" y="5937250"/>
            <a:ext cx="457200" cy="457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9" name="Oval 41"/>
          <p:cNvSpPr>
            <a:spLocks noChangeArrowheads="1"/>
          </p:cNvSpPr>
          <p:nvPr/>
        </p:nvSpPr>
        <p:spPr bwMode="auto">
          <a:xfrm>
            <a:off x="5106988" y="5937250"/>
            <a:ext cx="457200" cy="457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10" name="Line 42"/>
          <p:cNvSpPr>
            <a:spLocks noChangeShapeType="1"/>
          </p:cNvSpPr>
          <p:nvPr/>
        </p:nvSpPr>
        <p:spPr bwMode="auto">
          <a:xfrm flipV="1">
            <a:off x="5334000" y="5670550"/>
            <a:ext cx="0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1" name="Line 43"/>
          <p:cNvSpPr>
            <a:spLocks noChangeShapeType="1"/>
          </p:cNvSpPr>
          <p:nvPr/>
        </p:nvSpPr>
        <p:spPr bwMode="auto">
          <a:xfrm flipV="1">
            <a:off x="4813300" y="5708650"/>
            <a:ext cx="368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2" name="Line 44"/>
          <p:cNvSpPr>
            <a:spLocks noChangeShapeType="1"/>
          </p:cNvSpPr>
          <p:nvPr/>
        </p:nvSpPr>
        <p:spPr bwMode="auto">
          <a:xfrm flipH="1" flipV="1">
            <a:off x="5486400" y="5708650"/>
            <a:ext cx="368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3" name="Text Box 45"/>
          <p:cNvSpPr txBox="1">
            <a:spLocks noChangeArrowheads="1"/>
          </p:cNvSpPr>
          <p:nvPr/>
        </p:nvSpPr>
        <p:spPr bwMode="auto">
          <a:xfrm>
            <a:off x="5119688" y="6011863"/>
            <a:ext cx="461962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/>
              <a:t>C</a:t>
            </a:r>
            <a:r>
              <a:rPr lang="en-US" sz="1200" baseline="-25000"/>
              <a:t>S3</a:t>
            </a:r>
            <a:endParaRPr lang="en-US" sz="1400"/>
          </a:p>
        </p:txBody>
      </p:sp>
      <p:sp>
        <p:nvSpPr>
          <p:cNvPr id="24614" name="Text Box 46"/>
          <p:cNvSpPr txBox="1">
            <a:spLocks noChangeArrowheads="1"/>
          </p:cNvSpPr>
          <p:nvPr/>
        </p:nvSpPr>
        <p:spPr bwMode="auto">
          <a:xfrm>
            <a:off x="5634038" y="6019800"/>
            <a:ext cx="461962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/>
              <a:t>E</a:t>
            </a:r>
            <a:r>
              <a:rPr lang="en-US" sz="1200" baseline="-25000"/>
              <a:t>S3</a:t>
            </a:r>
            <a:endParaRPr lang="en-US" sz="1400"/>
          </a:p>
        </p:txBody>
      </p:sp>
      <p:sp>
        <p:nvSpPr>
          <p:cNvPr id="24615" name="Oval 47"/>
          <p:cNvSpPr>
            <a:spLocks noChangeArrowheads="1"/>
          </p:cNvSpPr>
          <p:nvPr/>
        </p:nvSpPr>
        <p:spPr bwMode="auto">
          <a:xfrm>
            <a:off x="1530350" y="5943600"/>
            <a:ext cx="457200" cy="457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16" name="Text Box 48"/>
          <p:cNvSpPr txBox="1">
            <a:spLocks noChangeArrowheads="1"/>
          </p:cNvSpPr>
          <p:nvPr/>
        </p:nvSpPr>
        <p:spPr bwMode="auto">
          <a:xfrm>
            <a:off x="1544638" y="6018213"/>
            <a:ext cx="461962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/>
              <a:t>A</a:t>
            </a:r>
            <a:r>
              <a:rPr lang="en-US" sz="1200" baseline="-25000"/>
              <a:t>S1</a:t>
            </a:r>
            <a:endParaRPr lang="en-US" sz="1400"/>
          </a:p>
        </p:txBody>
      </p:sp>
      <p:sp>
        <p:nvSpPr>
          <p:cNvPr id="24617" name="Oval 49"/>
          <p:cNvSpPr>
            <a:spLocks noChangeArrowheads="1"/>
          </p:cNvSpPr>
          <p:nvPr/>
        </p:nvSpPr>
        <p:spPr bwMode="auto">
          <a:xfrm>
            <a:off x="2552700" y="5943600"/>
            <a:ext cx="457200" cy="457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18" name="Oval 50"/>
          <p:cNvSpPr>
            <a:spLocks noChangeArrowheads="1"/>
          </p:cNvSpPr>
          <p:nvPr/>
        </p:nvSpPr>
        <p:spPr bwMode="auto">
          <a:xfrm>
            <a:off x="2041525" y="5943600"/>
            <a:ext cx="457200" cy="457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19" name="Line 51"/>
          <p:cNvSpPr>
            <a:spLocks noChangeShapeType="1"/>
          </p:cNvSpPr>
          <p:nvPr/>
        </p:nvSpPr>
        <p:spPr bwMode="auto">
          <a:xfrm flipV="1">
            <a:off x="2268538" y="5676900"/>
            <a:ext cx="0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0" name="Line 52"/>
          <p:cNvSpPr>
            <a:spLocks noChangeShapeType="1"/>
          </p:cNvSpPr>
          <p:nvPr/>
        </p:nvSpPr>
        <p:spPr bwMode="auto">
          <a:xfrm flipV="1">
            <a:off x="1747838" y="5715000"/>
            <a:ext cx="368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1" name="Line 53"/>
          <p:cNvSpPr>
            <a:spLocks noChangeShapeType="1"/>
          </p:cNvSpPr>
          <p:nvPr/>
        </p:nvSpPr>
        <p:spPr bwMode="auto">
          <a:xfrm flipH="1" flipV="1">
            <a:off x="2420938" y="5715000"/>
            <a:ext cx="368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2" name="Text Box 54"/>
          <p:cNvSpPr txBox="1">
            <a:spLocks noChangeArrowheads="1"/>
          </p:cNvSpPr>
          <p:nvPr/>
        </p:nvSpPr>
        <p:spPr bwMode="auto">
          <a:xfrm>
            <a:off x="2054225" y="6018213"/>
            <a:ext cx="4619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/>
              <a:t>C</a:t>
            </a:r>
            <a:r>
              <a:rPr lang="en-US" sz="1200" baseline="-25000"/>
              <a:t>S1</a:t>
            </a:r>
            <a:endParaRPr lang="en-US" sz="1400"/>
          </a:p>
        </p:txBody>
      </p:sp>
      <p:sp>
        <p:nvSpPr>
          <p:cNvPr id="24623" name="Text Box 55"/>
          <p:cNvSpPr txBox="1">
            <a:spLocks noChangeArrowheads="1"/>
          </p:cNvSpPr>
          <p:nvPr/>
        </p:nvSpPr>
        <p:spPr bwMode="auto">
          <a:xfrm>
            <a:off x="2568575" y="6026150"/>
            <a:ext cx="461963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/>
              <a:t>E</a:t>
            </a:r>
            <a:r>
              <a:rPr lang="en-US" sz="1200" baseline="-25000"/>
              <a:t>S1</a:t>
            </a:r>
            <a:endParaRPr lang="en-US" sz="1400"/>
          </a:p>
        </p:txBody>
      </p:sp>
      <p:grpSp>
        <p:nvGrpSpPr>
          <p:cNvPr id="24624" name="Group 56"/>
          <p:cNvGrpSpPr>
            <a:grpSpLocks/>
          </p:cNvGrpSpPr>
          <p:nvPr/>
        </p:nvGrpSpPr>
        <p:grpSpPr bwMode="auto">
          <a:xfrm>
            <a:off x="1644650" y="6400800"/>
            <a:ext cx="241300" cy="260350"/>
            <a:chOff x="1036" y="4032"/>
            <a:chExt cx="152" cy="164"/>
          </a:xfrm>
        </p:grpSpPr>
        <p:grpSp>
          <p:nvGrpSpPr>
            <p:cNvPr id="24796" name="Group 57"/>
            <p:cNvGrpSpPr>
              <a:grpSpLocks/>
            </p:cNvGrpSpPr>
            <p:nvPr/>
          </p:nvGrpSpPr>
          <p:grpSpPr bwMode="auto">
            <a:xfrm rot="10800000">
              <a:off x="1044" y="4032"/>
              <a:ext cx="144" cy="144"/>
              <a:chOff x="3221" y="11380"/>
              <a:chExt cx="1499" cy="302"/>
            </a:xfrm>
          </p:grpSpPr>
          <p:sp>
            <p:nvSpPr>
              <p:cNvPr id="24798" name="Arc 58"/>
              <p:cNvSpPr>
                <a:spLocks/>
              </p:cNvSpPr>
              <p:nvPr/>
            </p:nvSpPr>
            <p:spPr bwMode="auto">
              <a:xfrm>
                <a:off x="3960" y="11380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99" name="Arc 59"/>
              <p:cNvSpPr>
                <a:spLocks/>
              </p:cNvSpPr>
              <p:nvPr/>
            </p:nvSpPr>
            <p:spPr bwMode="auto">
              <a:xfrm flipH="1">
                <a:off x="3221" y="11382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797" name="Text Box 60"/>
            <p:cNvSpPr txBox="1">
              <a:spLocks noChangeArrowheads="1"/>
            </p:cNvSpPr>
            <p:nvPr/>
          </p:nvSpPr>
          <p:spPr bwMode="auto">
            <a:xfrm>
              <a:off x="1036" y="4052"/>
              <a:ext cx="14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900"/>
                <a:t>1</a:t>
              </a:r>
              <a:endParaRPr lang="en-US"/>
            </a:p>
          </p:txBody>
        </p:sp>
      </p:grpSp>
      <p:grpSp>
        <p:nvGrpSpPr>
          <p:cNvPr id="24625" name="Group 61"/>
          <p:cNvGrpSpPr>
            <a:grpSpLocks/>
          </p:cNvGrpSpPr>
          <p:nvPr/>
        </p:nvGrpSpPr>
        <p:grpSpPr bwMode="auto">
          <a:xfrm>
            <a:off x="2141538" y="6400800"/>
            <a:ext cx="241300" cy="260350"/>
            <a:chOff x="1036" y="4032"/>
            <a:chExt cx="152" cy="164"/>
          </a:xfrm>
        </p:grpSpPr>
        <p:grpSp>
          <p:nvGrpSpPr>
            <p:cNvPr id="24792" name="Group 62"/>
            <p:cNvGrpSpPr>
              <a:grpSpLocks/>
            </p:cNvGrpSpPr>
            <p:nvPr/>
          </p:nvGrpSpPr>
          <p:grpSpPr bwMode="auto">
            <a:xfrm rot="10800000">
              <a:off x="1044" y="4032"/>
              <a:ext cx="144" cy="144"/>
              <a:chOff x="3221" y="11380"/>
              <a:chExt cx="1499" cy="302"/>
            </a:xfrm>
          </p:grpSpPr>
          <p:sp>
            <p:nvSpPr>
              <p:cNvPr id="24794" name="Arc 63"/>
              <p:cNvSpPr>
                <a:spLocks/>
              </p:cNvSpPr>
              <p:nvPr/>
            </p:nvSpPr>
            <p:spPr bwMode="auto">
              <a:xfrm>
                <a:off x="3960" y="11380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95" name="Arc 64"/>
              <p:cNvSpPr>
                <a:spLocks/>
              </p:cNvSpPr>
              <p:nvPr/>
            </p:nvSpPr>
            <p:spPr bwMode="auto">
              <a:xfrm flipH="1">
                <a:off x="3221" y="11382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793" name="Text Box 65"/>
            <p:cNvSpPr txBox="1">
              <a:spLocks noChangeArrowheads="1"/>
            </p:cNvSpPr>
            <p:nvPr/>
          </p:nvSpPr>
          <p:spPr bwMode="auto">
            <a:xfrm>
              <a:off x="1036" y="4052"/>
              <a:ext cx="14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900"/>
                <a:t>1</a:t>
              </a:r>
              <a:endParaRPr lang="en-US"/>
            </a:p>
          </p:txBody>
        </p:sp>
      </p:grpSp>
      <p:grpSp>
        <p:nvGrpSpPr>
          <p:cNvPr id="24626" name="Group 66"/>
          <p:cNvGrpSpPr>
            <a:grpSpLocks/>
          </p:cNvGrpSpPr>
          <p:nvPr/>
        </p:nvGrpSpPr>
        <p:grpSpPr bwMode="auto">
          <a:xfrm>
            <a:off x="2662238" y="6400800"/>
            <a:ext cx="241300" cy="260350"/>
            <a:chOff x="1036" y="4032"/>
            <a:chExt cx="152" cy="164"/>
          </a:xfrm>
        </p:grpSpPr>
        <p:grpSp>
          <p:nvGrpSpPr>
            <p:cNvPr id="24788" name="Group 67"/>
            <p:cNvGrpSpPr>
              <a:grpSpLocks/>
            </p:cNvGrpSpPr>
            <p:nvPr/>
          </p:nvGrpSpPr>
          <p:grpSpPr bwMode="auto">
            <a:xfrm rot="10800000">
              <a:off x="1044" y="4032"/>
              <a:ext cx="144" cy="144"/>
              <a:chOff x="3221" y="11380"/>
              <a:chExt cx="1499" cy="302"/>
            </a:xfrm>
          </p:grpSpPr>
          <p:sp>
            <p:nvSpPr>
              <p:cNvPr id="24790" name="Arc 68"/>
              <p:cNvSpPr>
                <a:spLocks/>
              </p:cNvSpPr>
              <p:nvPr/>
            </p:nvSpPr>
            <p:spPr bwMode="auto">
              <a:xfrm>
                <a:off x="3960" y="11380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91" name="Arc 69"/>
              <p:cNvSpPr>
                <a:spLocks/>
              </p:cNvSpPr>
              <p:nvPr/>
            </p:nvSpPr>
            <p:spPr bwMode="auto">
              <a:xfrm flipH="1">
                <a:off x="3221" y="11382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789" name="Text Box 70"/>
            <p:cNvSpPr txBox="1">
              <a:spLocks noChangeArrowheads="1"/>
            </p:cNvSpPr>
            <p:nvPr/>
          </p:nvSpPr>
          <p:spPr bwMode="auto">
            <a:xfrm>
              <a:off x="1036" y="4052"/>
              <a:ext cx="14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900"/>
                <a:t>1</a:t>
              </a:r>
              <a:endParaRPr lang="en-US"/>
            </a:p>
          </p:txBody>
        </p:sp>
      </p:grpSp>
      <p:grpSp>
        <p:nvGrpSpPr>
          <p:cNvPr id="24627" name="Group 71"/>
          <p:cNvGrpSpPr>
            <a:grpSpLocks/>
          </p:cNvGrpSpPr>
          <p:nvPr/>
        </p:nvGrpSpPr>
        <p:grpSpPr bwMode="auto">
          <a:xfrm>
            <a:off x="3155950" y="6400800"/>
            <a:ext cx="241300" cy="260350"/>
            <a:chOff x="1036" y="4032"/>
            <a:chExt cx="152" cy="164"/>
          </a:xfrm>
        </p:grpSpPr>
        <p:grpSp>
          <p:nvGrpSpPr>
            <p:cNvPr id="24784" name="Group 72"/>
            <p:cNvGrpSpPr>
              <a:grpSpLocks/>
            </p:cNvGrpSpPr>
            <p:nvPr/>
          </p:nvGrpSpPr>
          <p:grpSpPr bwMode="auto">
            <a:xfrm rot="10800000">
              <a:off x="1044" y="4032"/>
              <a:ext cx="144" cy="144"/>
              <a:chOff x="3221" y="11380"/>
              <a:chExt cx="1499" cy="302"/>
            </a:xfrm>
          </p:grpSpPr>
          <p:sp>
            <p:nvSpPr>
              <p:cNvPr id="24786" name="Arc 73"/>
              <p:cNvSpPr>
                <a:spLocks/>
              </p:cNvSpPr>
              <p:nvPr/>
            </p:nvSpPr>
            <p:spPr bwMode="auto">
              <a:xfrm>
                <a:off x="3960" y="11380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87" name="Arc 74"/>
              <p:cNvSpPr>
                <a:spLocks/>
              </p:cNvSpPr>
              <p:nvPr/>
            </p:nvSpPr>
            <p:spPr bwMode="auto">
              <a:xfrm flipH="1">
                <a:off x="3221" y="11382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785" name="Text Box 75"/>
            <p:cNvSpPr txBox="1">
              <a:spLocks noChangeArrowheads="1"/>
            </p:cNvSpPr>
            <p:nvPr/>
          </p:nvSpPr>
          <p:spPr bwMode="auto">
            <a:xfrm>
              <a:off x="1036" y="4052"/>
              <a:ext cx="14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900"/>
                <a:t>1</a:t>
              </a:r>
              <a:endParaRPr lang="en-US"/>
            </a:p>
          </p:txBody>
        </p:sp>
      </p:grpSp>
      <p:grpSp>
        <p:nvGrpSpPr>
          <p:cNvPr id="24628" name="Group 76"/>
          <p:cNvGrpSpPr>
            <a:grpSpLocks/>
          </p:cNvGrpSpPr>
          <p:nvPr/>
        </p:nvGrpSpPr>
        <p:grpSpPr bwMode="auto">
          <a:xfrm>
            <a:off x="3652838" y="6400800"/>
            <a:ext cx="241300" cy="260350"/>
            <a:chOff x="1036" y="4032"/>
            <a:chExt cx="152" cy="164"/>
          </a:xfrm>
        </p:grpSpPr>
        <p:grpSp>
          <p:nvGrpSpPr>
            <p:cNvPr id="24780" name="Group 77"/>
            <p:cNvGrpSpPr>
              <a:grpSpLocks/>
            </p:cNvGrpSpPr>
            <p:nvPr/>
          </p:nvGrpSpPr>
          <p:grpSpPr bwMode="auto">
            <a:xfrm rot="10800000">
              <a:off x="1044" y="4032"/>
              <a:ext cx="144" cy="144"/>
              <a:chOff x="3221" y="11380"/>
              <a:chExt cx="1499" cy="302"/>
            </a:xfrm>
          </p:grpSpPr>
          <p:sp>
            <p:nvSpPr>
              <p:cNvPr id="24782" name="Arc 78"/>
              <p:cNvSpPr>
                <a:spLocks/>
              </p:cNvSpPr>
              <p:nvPr/>
            </p:nvSpPr>
            <p:spPr bwMode="auto">
              <a:xfrm>
                <a:off x="3960" y="11380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83" name="Arc 79"/>
              <p:cNvSpPr>
                <a:spLocks/>
              </p:cNvSpPr>
              <p:nvPr/>
            </p:nvSpPr>
            <p:spPr bwMode="auto">
              <a:xfrm flipH="1">
                <a:off x="3221" y="11382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781" name="Text Box 80"/>
            <p:cNvSpPr txBox="1">
              <a:spLocks noChangeArrowheads="1"/>
            </p:cNvSpPr>
            <p:nvPr/>
          </p:nvSpPr>
          <p:spPr bwMode="auto">
            <a:xfrm>
              <a:off x="1036" y="4052"/>
              <a:ext cx="14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900"/>
                <a:t>1</a:t>
              </a:r>
              <a:endParaRPr lang="en-US"/>
            </a:p>
          </p:txBody>
        </p:sp>
      </p:grpSp>
      <p:grpSp>
        <p:nvGrpSpPr>
          <p:cNvPr id="24629" name="Group 81"/>
          <p:cNvGrpSpPr>
            <a:grpSpLocks/>
          </p:cNvGrpSpPr>
          <p:nvPr/>
        </p:nvGrpSpPr>
        <p:grpSpPr bwMode="auto">
          <a:xfrm>
            <a:off x="4173538" y="6400800"/>
            <a:ext cx="241300" cy="260350"/>
            <a:chOff x="1036" y="4032"/>
            <a:chExt cx="152" cy="164"/>
          </a:xfrm>
        </p:grpSpPr>
        <p:grpSp>
          <p:nvGrpSpPr>
            <p:cNvPr id="24776" name="Group 82"/>
            <p:cNvGrpSpPr>
              <a:grpSpLocks/>
            </p:cNvGrpSpPr>
            <p:nvPr/>
          </p:nvGrpSpPr>
          <p:grpSpPr bwMode="auto">
            <a:xfrm rot="10800000">
              <a:off x="1044" y="4032"/>
              <a:ext cx="144" cy="144"/>
              <a:chOff x="3221" y="11380"/>
              <a:chExt cx="1499" cy="302"/>
            </a:xfrm>
          </p:grpSpPr>
          <p:sp>
            <p:nvSpPr>
              <p:cNvPr id="24778" name="Arc 83"/>
              <p:cNvSpPr>
                <a:spLocks/>
              </p:cNvSpPr>
              <p:nvPr/>
            </p:nvSpPr>
            <p:spPr bwMode="auto">
              <a:xfrm>
                <a:off x="3960" y="11380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79" name="Arc 84"/>
              <p:cNvSpPr>
                <a:spLocks/>
              </p:cNvSpPr>
              <p:nvPr/>
            </p:nvSpPr>
            <p:spPr bwMode="auto">
              <a:xfrm flipH="1">
                <a:off x="3221" y="11382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777" name="Text Box 85"/>
            <p:cNvSpPr txBox="1">
              <a:spLocks noChangeArrowheads="1"/>
            </p:cNvSpPr>
            <p:nvPr/>
          </p:nvSpPr>
          <p:spPr bwMode="auto">
            <a:xfrm>
              <a:off x="1036" y="4052"/>
              <a:ext cx="14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900"/>
                <a:t>1</a:t>
              </a:r>
              <a:endParaRPr lang="en-US"/>
            </a:p>
          </p:txBody>
        </p:sp>
      </p:grpSp>
      <p:grpSp>
        <p:nvGrpSpPr>
          <p:cNvPr id="24630" name="Group 86"/>
          <p:cNvGrpSpPr>
            <a:grpSpLocks/>
          </p:cNvGrpSpPr>
          <p:nvPr/>
        </p:nvGrpSpPr>
        <p:grpSpPr bwMode="auto">
          <a:xfrm>
            <a:off x="4716463" y="6384925"/>
            <a:ext cx="241300" cy="260350"/>
            <a:chOff x="1036" y="4032"/>
            <a:chExt cx="152" cy="164"/>
          </a:xfrm>
        </p:grpSpPr>
        <p:grpSp>
          <p:nvGrpSpPr>
            <p:cNvPr id="24772" name="Group 87"/>
            <p:cNvGrpSpPr>
              <a:grpSpLocks/>
            </p:cNvGrpSpPr>
            <p:nvPr/>
          </p:nvGrpSpPr>
          <p:grpSpPr bwMode="auto">
            <a:xfrm rot="10800000">
              <a:off x="1044" y="4032"/>
              <a:ext cx="144" cy="144"/>
              <a:chOff x="3221" y="11380"/>
              <a:chExt cx="1499" cy="302"/>
            </a:xfrm>
          </p:grpSpPr>
          <p:sp>
            <p:nvSpPr>
              <p:cNvPr id="24774" name="Arc 88"/>
              <p:cNvSpPr>
                <a:spLocks/>
              </p:cNvSpPr>
              <p:nvPr/>
            </p:nvSpPr>
            <p:spPr bwMode="auto">
              <a:xfrm>
                <a:off x="3960" y="11380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75" name="Arc 89"/>
              <p:cNvSpPr>
                <a:spLocks/>
              </p:cNvSpPr>
              <p:nvPr/>
            </p:nvSpPr>
            <p:spPr bwMode="auto">
              <a:xfrm flipH="1">
                <a:off x="3221" y="11382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773" name="Text Box 90"/>
            <p:cNvSpPr txBox="1">
              <a:spLocks noChangeArrowheads="1"/>
            </p:cNvSpPr>
            <p:nvPr/>
          </p:nvSpPr>
          <p:spPr bwMode="auto">
            <a:xfrm>
              <a:off x="1036" y="4052"/>
              <a:ext cx="14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900"/>
                <a:t>1</a:t>
              </a:r>
              <a:endParaRPr lang="en-US"/>
            </a:p>
          </p:txBody>
        </p:sp>
      </p:grpSp>
      <p:grpSp>
        <p:nvGrpSpPr>
          <p:cNvPr id="24631" name="Group 91"/>
          <p:cNvGrpSpPr>
            <a:grpSpLocks/>
          </p:cNvGrpSpPr>
          <p:nvPr/>
        </p:nvGrpSpPr>
        <p:grpSpPr bwMode="auto">
          <a:xfrm>
            <a:off x="5213350" y="6384925"/>
            <a:ext cx="241300" cy="260350"/>
            <a:chOff x="1036" y="4032"/>
            <a:chExt cx="152" cy="164"/>
          </a:xfrm>
        </p:grpSpPr>
        <p:grpSp>
          <p:nvGrpSpPr>
            <p:cNvPr id="24768" name="Group 92"/>
            <p:cNvGrpSpPr>
              <a:grpSpLocks/>
            </p:cNvGrpSpPr>
            <p:nvPr/>
          </p:nvGrpSpPr>
          <p:grpSpPr bwMode="auto">
            <a:xfrm rot="10800000">
              <a:off x="1044" y="4032"/>
              <a:ext cx="144" cy="144"/>
              <a:chOff x="3221" y="11380"/>
              <a:chExt cx="1499" cy="302"/>
            </a:xfrm>
          </p:grpSpPr>
          <p:sp>
            <p:nvSpPr>
              <p:cNvPr id="24770" name="Arc 93"/>
              <p:cNvSpPr>
                <a:spLocks/>
              </p:cNvSpPr>
              <p:nvPr/>
            </p:nvSpPr>
            <p:spPr bwMode="auto">
              <a:xfrm>
                <a:off x="3960" y="11380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71" name="Arc 94"/>
              <p:cNvSpPr>
                <a:spLocks/>
              </p:cNvSpPr>
              <p:nvPr/>
            </p:nvSpPr>
            <p:spPr bwMode="auto">
              <a:xfrm flipH="1">
                <a:off x="3221" y="11382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769" name="Text Box 95"/>
            <p:cNvSpPr txBox="1">
              <a:spLocks noChangeArrowheads="1"/>
            </p:cNvSpPr>
            <p:nvPr/>
          </p:nvSpPr>
          <p:spPr bwMode="auto">
            <a:xfrm>
              <a:off x="1036" y="4052"/>
              <a:ext cx="14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900"/>
                <a:t>1</a:t>
              </a:r>
              <a:endParaRPr lang="en-US"/>
            </a:p>
          </p:txBody>
        </p:sp>
      </p:grpSp>
      <p:grpSp>
        <p:nvGrpSpPr>
          <p:cNvPr id="24632" name="Group 96"/>
          <p:cNvGrpSpPr>
            <a:grpSpLocks/>
          </p:cNvGrpSpPr>
          <p:nvPr/>
        </p:nvGrpSpPr>
        <p:grpSpPr bwMode="auto">
          <a:xfrm>
            <a:off x="5734050" y="6384925"/>
            <a:ext cx="241300" cy="260350"/>
            <a:chOff x="1036" y="4032"/>
            <a:chExt cx="152" cy="164"/>
          </a:xfrm>
        </p:grpSpPr>
        <p:grpSp>
          <p:nvGrpSpPr>
            <p:cNvPr id="24764" name="Group 97"/>
            <p:cNvGrpSpPr>
              <a:grpSpLocks/>
            </p:cNvGrpSpPr>
            <p:nvPr/>
          </p:nvGrpSpPr>
          <p:grpSpPr bwMode="auto">
            <a:xfrm rot="10800000">
              <a:off x="1044" y="4032"/>
              <a:ext cx="144" cy="144"/>
              <a:chOff x="3221" y="11380"/>
              <a:chExt cx="1499" cy="302"/>
            </a:xfrm>
          </p:grpSpPr>
          <p:sp>
            <p:nvSpPr>
              <p:cNvPr id="24766" name="Arc 98"/>
              <p:cNvSpPr>
                <a:spLocks/>
              </p:cNvSpPr>
              <p:nvPr/>
            </p:nvSpPr>
            <p:spPr bwMode="auto">
              <a:xfrm>
                <a:off x="3960" y="11380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67" name="Arc 99"/>
              <p:cNvSpPr>
                <a:spLocks/>
              </p:cNvSpPr>
              <p:nvPr/>
            </p:nvSpPr>
            <p:spPr bwMode="auto">
              <a:xfrm flipH="1">
                <a:off x="3221" y="11382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765" name="Text Box 100"/>
            <p:cNvSpPr txBox="1">
              <a:spLocks noChangeArrowheads="1"/>
            </p:cNvSpPr>
            <p:nvPr/>
          </p:nvSpPr>
          <p:spPr bwMode="auto">
            <a:xfrm>
              <a:off x="1036" y="4052"/>
              <a:ext cx="14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900"/>
                <a:t>1</a:t>
              </a:r>
              <a:endParaRPr lang="en-US"/>
            </a:p>
          </p:txBody>
        </p:sp>
      </p:grpSp>
      <p:grpSp>
        <p:nvGrpSpPr>
          <p:cNvPr id="24633" name="Group 101"/>
          <p:cNvGrpSpPr>
            <a:grpSpLocks/>
          </p:cNvGrpSpPr>
          <p:nvPr/>
        </p:nvGrpSpPr>
        <p:grpSpPr bwMode="auto">
          <a:xfrm>
            <a:off x="1587500" y="1016000"/>
            <a:ext cx="541338" cy="979488"/>
            <a:chOff x="400" y="583"/>
            <a:chExt cx="341" cy="617"/>
          </a:xfrm>
        </p:grpSpPr>
        <p:grpSp>
          <p:nvGrpSpPr>
            <p:cNvPr id="24757" name="Group 102"/>
            <p:cNvGrpSpPr>
              <a:grpSpLocks/>
            </p:cNvGrpSpPr>
            <p:nvPr/>
          </p:nvGrpSpPr>
          <p:grpSpPr bwMode="auto">
            <a:xfrm>
              <a:off x="426" y="583"/>
              <a:ext cx="272" cy="329"/>
              <a:chOff x="3035" y="4611"/>
              <a:chExt cx="681" cy="821"/>
            </a:xfrm>
          </p:grpSpPr>
          <p:grpSp>
            <p:nvGrpSpPr>
              <p:cNvPr id="24760" name="Group 103"/>
              <p:cNvGrpSpPr>
                <a:grpSpLocks/>
              </p:cNvGrpSpPr>
              <p:nvPr/>
            </p:nvGrpSpPr>
            <p:grpSpPr bwMode="auto">
              <a:xfrm>
                <a:off x="3035" y="4969"/>
                <a:ext cx="681" cy="463"/>
                <a:chOff x="3221" y="11380"/>
                <a:chExt cx="1499" cy="302"/>
              </a:xfrm>
            </p:grpSpPr>
            <p:sp>
              <p:nvSpPr>
                <p:cNvPr id="24762" name="Arc 104"/>
                <p:cNvSpPr>
                  <a:spLocks/>
                </p:cNvSpPr>
                <p:nvPr/>
              </p:nvSpPr>
              <p:spPr bwMode="auto">
                <a:xfrm>
                  <a:off x="3960" y="11380"/>
                  <a:ext cx="760" cy="300"/>
                </a:xfrm>
                <a:custGeom>
                  <a:avLst/>
                  <a:gdLst>
                    <a:gd name="T0" fmla="*/ 0 w 21600"/>
                    <a:gd name="T1" fmla="*/ 0 h 21600"/>
                    <a:gd name="T2" fmla="*/ 27 w 21600"/>
                    <a:gd name="T3" fmla="*/ 4 h 21600"/>
                    <a:gd name="T4" fmla="*/ 0 w 21600"/>
                    <a:gd name="T5" fmla="*/ 4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63" name="Arc 105"/>
                <p:cNvSpPr>
                  <a:spLocks/>
                </p:cNvSpPr>
                <p:nvPr/>
              </p:nvSpPr>
              <p:spPr bwMode="auto">
                <a:xfrm flipH="1">
                  <a:off x="3221" y="11382"/>
                  <a:ext cx="760" cy="300"/>
                </a:xfrm>
                <a:custGeom>
                  <a:avLst/>
                  <a:gdLst>
                    <a:gd name="T0" fmla="*/ 0 w 21600"/>
                    <a:gd name="T1" fmla="*/ 0 h 21600"/>
                    <a:gd name="T2" fmla="*/ 27 w 21600"/>
                    <a:gd name="T3" fmla="*/ 4 h 21600"/>
                    <a:gd name="T4" fmla="*/ 0 w 21600"/>
                    <a:gd name="T5" fmla="*/ 4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4761" name="Text Box 106"/>
              <p:cNvSpPr txBox="1">
                <a:spLocks noChangeArrowheads="1"/>
              </p:cNvSpPr>
              <p:nvPr/>
            </p:nvSpPr>
            <p:spPr bwMode="auto">
              <a:xfrm>
                <a:off x="3103" y="4611"/>
                <a:ext cx="546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200">
                    <a:latin typeface="Times New Roman" charset="0"/>
                  </a:rPr>
                  <a:t>1</a:t>
                </a:r>
              </a:p>
            </p:txBody>
          </p:sp>
        </p:grpSp>
        <p:sp>
          <p:nvSpPr>
            <p:cNvPr id="24758" name="Oval 107"/>
            <p:cNvSpPr>
              <a:spLocks noChangeArrowheads="1"/>
            </p:cNvSpPr>
            <p:nvPr/>
          </p:nvSpPr>
          <p:spPr bwMode="auto">
            <a:xfrm>
              <a:off x="424" y="912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59" name="Text Box 108"/>
            <p:cNvSpPr txBox="1">
              <a:spLocks noChangeArrowheads="1"/>
            </p:cNvSpPr>
            <p:nvPr/>
          </p:nvSpPr>
          <p:spPr bwMode="auto">
            <a:xfrm>
              <a:off x="400" y="930"/>
              <a:ext cx="341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C</a:t>
              </a:r>
              <a:r>
                <a:rPr lang="en-US" sz="2000" baseline="-25000"/>
                <a:t>1</a:t>
              </a:r>
              <a:endParaRPr lang="en-US" sz="2000"/>
            </a:p>
          </p:txBody>
        </p:sp>
      </p:grpSp>
      <p:grpSp>
        <p:nvGrpSpPr>
          <p:cNvPr id="24634" name="Group 109"/>
          <p:cNvGrpSpPr>
            <a:grpSpLocks/>
          </p:cNvGrpSpPr>
          <p:nvPr/>
        </p:nvGrpSpPr>
        <p:grpSpPr bwMode="auto">
          <a:xfrm>
            <a:off x="2166938" y="1016000"/>
            <a:ext cx="541337" cy="979488"/>
            <a:chOff x="400" y="583"/>
            <a:chExt cx="341" cy="617"/>
          </a:xfrm>
        </p:grpSpPr>
        <p:grpSp>
          <p:nvGrpSpPr>
            <p:cNvPr id="24750" name="Group 110"/>
            <p:cNvGrpSpPr>
              <a:grpSpLocks/>
            </p:cNvGrpSpPr>
            <p:nvPr/>
          </p:nvGrpSpPr>
          <p:grpSpPr bwMode="auto">
            <a:xfrm>
              <a:off x="426" y="583"/>
              <a:ext cx="272" cy="329"/>
              <a:chOff x="3035" y="4611"/>
              <a:chExt cx="681" cy="821"/>
            </a:xfrm>
          </p:grpSpPr>
          <p:grpSp>
            <p:nvGrpSpPr>
              <p:cNvPr id="24753" name="Group 111"/>
              <p:cNvGrpSpPr>
                <a:grpSpLocks/>
              </p:cNvGrpSpPr>
              <p:nvPr/>
            </p:nvGrpSpPr>
            <p:grpSpPr bwMode="auto">
              <a:xfrm>
                <a:off x="3035" y="4969"/>
                <a:ext cx="681" cy="463"/>
                <a:chOff x="3221" y="11380"/>
                <a:chExt cx="1499" cy="302"/>
              </a:xfrm>
            </p:grpSpPr>
            <p:sp>
              <p:nvSpPr>
                <p:cNvPr id="24755" name="Arc 112"/>
                <p:cNvSpPr>
                  <a:spLocks/>
                </p:cNvSpPr>
                <p:nvPr/>
              </p:nvSpPr>
              <p:spPr bwMode="auto">
                <a:xfrm>
                  <a:off x="3960" y="11380"/>
                  <a:ext cx="760" cy="300"/>
                </a:xfrm>
                <a:custGeom>
                  <a:avLst/>
                  <a:gdLst>
                    <a:gd name="T0" fmla="*/ 0 w 21600"/>
                    <a:gd name="T1" fmla="*/ 0 h 21600"/>
                    <a:gd name="T2" fmla="*/ 27 w 21600"/>
                    <a:gd name="T3" fmla="*/ 4 h 21600"/>
                    <a:gd name="T4" fmla="*/ 0 w 21600"/>
                    <a:gd name="T5" fmla="*/ 4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56" name="Arc 113"/>
                <p:cNvSpPr>
                  <a:spLocks/>
                </p:cNvSpPr>
                <p:nvPr/>
              </p:nvSpPr>
              <p:spPr bwMode="auto">
                <a:xfrm flipH="1">
                  <a:off x="3221" y="11382"/>
                  <a:ext cx="760" cy="300"/>
                </a:xfrm>
                <a:custGeom>
                  <a:avLst/>
                  <a:gdLst>
                    <a:gd name="T0" fmla="*/ 0 w 21600"/>
                    <a:gd name="T1" fmla="*/ 0 h 21600"/>
                    <a:gd name="T2" fmla="*/ 27 w 21600"/>
                    <a:gd name="T3" fmla="*/ 4 h 21600"/>
                    <a:gd name="T4" fmla="*/ 0 w 21600"/>
                    <a:gd name="T5" fmla="*/ 4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4754" name="Text Box 114"/>
              <p:cNvSpPr txBox="1">
                <a:spLocks noChangeArrowheads="1"/>
              </p:cNvSpPr>
              <p:nvPr/>
            </p:nvSpPr>
            <p:spPr bwMode="auto">
              <a:xfrm>
                <a:off x="3103" y="4611"/>
                <a:ext cx="546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200">
                    <a:latin typeface="Times New Roman" charset="0"/>
                  </a:rPr>
                  <a:t>1</a:t>
                </a:r>
              </a:p>
            </p:txBody>
          </p:sp>
        </p:grpSp>
        <p:sp>
          <p:nvSpPr>
            <p:cNvPr id="24751" name="Oval 115"/>
            <p:cNvSpPr>
              <a:spLocks noChangeArrowheads="1"/>
            </p:cNvSpPr>
            <p:nvPr/>
          </p:nvSpPr>
          <p:spPr bwMode="auto">
            <a:xfrm>
              <a:off x="424" y="912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52" name="Text Box 116"/>
            <p:cNvSpPr txBox="1">
              <a:spLocks noChangeArrowheads="1"/>
            </p:cNvSpPr>
            <p:nvPr/>
          </p:nvSpPr>
          <p:spPr bwMode="auto">
            <a:xfrm>
              <a:off x="400" y="930"/>
              <a:ext cx="341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E</a:t>
              </a:r>
              <a:r>
                <a:rPr lang="en-US" sz="2000" baseline="-25000"/>
                <a:t>1</a:t>
              </a:r>
              <a:endParaRPr lang="en-US" sz="2000"/>
            </a:p>
          </p:txBody>
        </p:sp>
      </p:grpSp>
      <p:sp>
        <p:nvSpPr>
          <p:cNvPr id="24635" name="Line 117"/>
          <p:cNvSpPr>
            <a:spLocks noChangeShapeType="1"/>
          </p:cNvSpPr>
          <p:nvPr/>
        </p:nvSpPr>
        <p:spPr bwMode="auto">
          <a:xfrm rot="2700000">
            <a:off x="2078832" y="1974056"/>
            <a:ext cx="296862" cy="854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36" name="Text Box 118"/>
          <p:cNvSpPr txBox="1">
            <a:spLocks noChangeArrowheads="1"/>
          </p:cNvSpPr>
          <p:nvPr/>
        </p:nvSpPr>
        <p:spPr bwMode="auto">
          <a:xfrm>
            <a:off x="2174875" y="3521075"/>
            <a:ext cx="541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/>
              <a:t>f</a:t>
            </a:r>
            <a:r>
              <a:rPr lang="en-US" sz="2000" baseline="-25000"/>
              <a:t>31</a:t>
            </a:r>
          </a:p>
        </p:txBody>
      </p:sp>
      <p:sp>
        <p:nvSpPr>
          <p:cNvPr id="24637" name="Line 119"/>
          <p:cNvSpPr>
            <a:spLocks noChangeShapeType="1"/>
          </p:cNvSpPr>
          <p:nvPr/>
        </p:nvSpPr>
        <p:spPr bwMode="auto">
          <a:xfrm rot="18900000" flipH="1">
            <a:off x="1325563" y="1970087"/>
            <a:ext cx="274638" cy="9064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638" name="Group 120"/>
          <p:cNvGrpSpPr>
            <a:grpSpLocks/>
          </p:cNvGrpSpPr>
          <p:nvPr/>
        </p:nvGrpSpPr>
        <p:grpSpPr bwMode="auto">
          <a:xfrm>
            <a:off x="1163638" y="2216150"/>
            <a:ext cx="2482850" cy="768350"/>
            <a:chOff x="725" y="1396"/>
            <a:chExt cx="1564" cy="484"/>
          </a:xfrm>
        </p:grpSpPr>
        <p:sp>
          <p:nvSpPr>
            <p:cNvPr id="24744" name="Line 121"/>
            <p:cNvSpPr>
              <a:spLocks noChangeShapeType="1"/>
            </p:cNvSpPr>
            <p:nvPr/>
          </p:nvSpPr>
          <p:spPr bwMode="auto">
            <a:xfrm rot="2700000" flipV="1">
              <a:off x="725" y="1401"/>
              <a:ext cx="1455" cy="4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45" name="Line 122"/>
            <p:cNvSpPr>
              <a:spLocks noChangeShapeType="1"/>
            </p:cNvSpPr>
            <p:nvPr/>
          </p:nvSpPr>
          <p:spPr bwMode="auto">
            <a:xfrm rot="2700000" flipV="1">
              <a:off x="1089" y="1436"/>
              <a:ext cx="1137" cy="2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46" name="Line 123"/>
            <p:cNvSpPr>
              <a:spLocks noChangeShapeType="1"/>
            </p:cNvSpPr>
            <p:nvPr/>
          </p:nvSpPr>
          <p:spPr bwMode="auto">
            <a:xfrm rot="2700000" flipV="1">
              <a:off x="1438" y="1473"/>
              <a:ext cx="851" cy="1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47" name="Text Box 124"/>
            <p:cNvSpPr txBox="1">
              <a:spLocks noChangeArrowheads="1"/>
            </p:cNvSpPr>
            <p:nvPr/>
          </p:nvSpPr>
          <p:spPr bwMode="auto">
            <a:xfrm>
              <a:off x="1452" y="1656"/>
              <a:ext cx="341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/>
                <a:t>a</a:t>
              </a:r>
              <a:r>
                <a:rPr lang="en-US" sz="1600" baseline="-25000"/>
                <a:t>21</a:t>
              </a:r>
            </a:p>
          </p:txBody>
        </p:sp>
        <p:sp>
          <p:nvSpPr>
            <p:cNvPr id="24748" name="Text Box 125"/>
            <p:cNvSpPr txBox="1">
              <a:spLocks noChangeArrowheads="1"/>
            </p:cNvSpPr>
            <p:nvPr/>
          </p:nvSpPr>
          <p:spPr bwMode="auto">
            <a:xfrm>
              <a:off x="1566" y="1544"/>
              <a:ext cx="341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/>
                <a:t>c</a:t>
              </a:r>
              <a:r>
                <a:rPr lang="en-US" sz="1600" baseline="-25000"/>
                <a:t>21</a:t>
              </a:r>
            </a:p>
          </p:txBody>
        </p:sp>
        <p:sp>
          <p:nvSpPr>
            <p:cNvPr id="24749" name="Text Box 126"/>
            <p:cNvSpPr txBox="1">
              <a:spLocks noChangeArrowheads="1"/>
            </p:cNvSpPr>
            <p:nvPr/>
          </p:nvSpPr>
          <p:spPr bwMode="auto">
            <a:xfrm>
              <a:off x="1608" y="1396"/>
              <a:ext cx="341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/>
                <a:t>e</a:t>
              </a:r>
              <a:r>
                <a:rPr lang="en-US" sz="1600" baseline="-25000"/>
                <a:t>21</a:t>
              </a:r>
            </a:p>
          </p:txBody>
        </p:sp>
      </p:grpSp>
      <p:sp>
        <p:nvSpPr>
          <p:cNvPr id="24639" name="AutoShape 127"/>
          <p:cNvSpPr>
            <a:spLocks noChangeArrowheads="1"/>
          </p:cNvSpPr>
          <p:nvPr/>
        </p:nvSpPr>
        <p:spPr bwMode="auto">
          <a:xfrm>
            <a:off x="762000" y="3048000"/>
            <a:ext cx="381000" cy="381000"/>
          </a:xfrm>
          <a:prstGeom prst="flowChartExtra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40" name="Line 128"/>
          <p:cNvSpPr>
            <a:spLocks noChangeShapeType="1"/>
          </p:cNvSpPr>
          <p:nvPr/>
        </p:nvSpPr>
        <p:spPr bwMode="auto">
          <a:xfrm>
            <a:off x="1066800" y="3276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41" name="Text Box 129"/>
          <p:cNvSpPr txBox="1">
            <a:spLocks noChangeArrowheads="1"/>
          </p:cNvSpPr>
          <p:nvPr/>
        </p:nvSpPr>
        <p:spPr bwMode="auto">
          <a:xfrm>
            <a:off x="790575" y="3155950"/>
            <a:ext cx="381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aseline="-25000"/>
              <a:t>m1</a:t>
            </a:r>
            <a:endParaRPr lang="en-US" sz="1200"/>
          </a:p>
        </p:txBody>
      </p:sp>
      <p:sp>
        <p:nvSpPr>
          <p:cNvPr id="24642" name="Text Box 130"/>
          <p:cNvSpPr txBox="1">
            <a:spLocks noChangeArrowheads="1"/>
          </p:cNvSpPr>
          <p:nvPr/>
        </p:nvSpPr>
        <p:spPr bwMode="auto">
          <a:xfrm>
            <a:off x="1544638" y="5602288"/>
            <a:ext cx="533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a</a:t>
            </a:r>
            <a:r>
              <a:rPr lang="en-US" sz="1200" baseline="-25000"/>
              <a:t>s11</a:t>
            </a:r>
            <a:endParaRPr lang="en-US" sz="1200"/>
          </a:p>
        </p:txBody>
      </p:sp>
      <p:sp>
        <p:nvSpPr>
          <p:cNvPr id="24643" name="Text Box 131"/>
          <p:cNvSpPr txBox="1">
            <a:spLocks noChangeArrowheads="1"/>
          </p:cNvSpPr>
          <p:nvPr/>
        </p:nvSpPr>
        <p:spPr bwMode="auto">
          <a:xfrm>
            <a:off x="3055938" y="5602288"/>
            <a:ext cx="533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a</a:t>
            </a:r>
            <a:r>
              <a:rPr lang="en-US" sz="1200" baseline="-25000"/>
              <a:t>s22</a:t>
            </a:r>
            <a:endParaRPr lang="en-US" sz="1200"/>
          </a:p>
        </p:txBody>
      </p:sp>
      <p:sp>
        <p:nvSpPr>
          <p:cNvPr id="24644" name="Text Box 132"/>
          <p:cNvSpPr txBox="1">
            <a:spLocks noChangeArrowheads="1"/>
          </p:cNvSpPr>
          <p:nvPr/>
        </p:nvSpPr>
        <p:spPr bwMode="auto">
          <a:xfrm>
            <a:off x="4611688" y="5594350"/>
            <a:ext cx="533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a</a:t>
            </a:r>
            <a:r>
              <a:rPr lang="en-US" sz="1200" baseline="-25000"/>
              <a:t>s33</a:t>
            </a:r>
            <a:endParaRPr lang="en-US" sz="1200"/>
          </a:p>
        </p:txBody>
      </p:sp>
      <p:sp>
        <p:nvSpPr>
          <p:cNvPr id="24645" name="Text Box 133"/>
          <p:cNvSpPr txBox="1">
            <a:spLocks noChangeArrowheads="1"/>
          </p:cNvSpPr>
          <p:nvPr/>
        </p:nvSpPr>
        <p:spPr bwMode="auto">
          <a:xfrm>
            <a:off x="2201863" y="5722938"/>
            <a:ext cx="533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c</a:t>
            </a:r>
            <a:r>
              <a:rPr lang="en-US" sz="1200" baseline="-25000"/>
              <a:t>s11</a:t>
            </a:r>
            <a:endParaRPr lang="en-US" sz="1200"/>
          </a:p>
        </p:txBody>
      </p:sp>
      <p:sp>
        <p:nvSpPr>
          <p:cNvPr id="24646" name="Text Box 134"/>
          <p:cNvSpPr txBox="1">
            <a:spLocks noChangeArrowheads="1"/>
          </p:cNvSpPr>
          <p:nvPr/>
        </p:nvSpPr>
        <p:spPr bwMode="auto">
          <a:xfrm>
            <a:off x="2522538" y="5614988"/>
            <a:ext cx="533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e</a:t>
            </a:r>
            <a:r>
              <a:rPr lang="en-US" sz="1200" baseline="-25000"/>
              <a:t>s11</a:t>
            </a:r>
            <a:endParaRPr lang="en-US" sz="1200"/>
          </a:p>
        </p:txBody>
      </p:sp>
      <p:sp>
        <p:nvSpPr>
          <p:cNvPr id="24647" name="Text Box 135"/>
          <p:cNvSpPr txBox="1">
            <a:spLocks noChangeArrowheads="1"/>
          </p:cNvSpPr>
          <p:nvPr/>
        </p:nvSpPr>
        <p:spPr bwMode="auto">
          <a:xfrm>
            <a:off x="3733800" y="5738813"/>
            <a:ext cx="533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c</a:t>
            </a:r>
            <a:r>
              <a:rPr lang="en-US" sz="1200" baseline="-25000"/>
              <a:t>s22</a:t>
            </a:r>
            <a:endParaRPr lang="en-US" sz="1200"/>
          </a:p>
        </p:txBody>
      </p:sp>
      <p:sp>
        <p:nvSpPr>
          <p:cNvPr id="24648" name="Text Box 136"/>
          <p:cNvSpPr txBox="1">
            <a:spLocks noChangeArrowheads="1"/>
          </p:cNvSpPr>
          <p:nvPr/>
        </p:nvSpPr>
        <p:spPr bwMode="auto">
          <a:xfrm>
            <a:off x="4059238" y="5607050"/>
            <a:ext cx="533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e</a:t>
            </a:r>
            <a:r>
              <a:rPr lang="en-US" sz="1200" baseline="-25000"/>
              <a:t>s22</a:t>
            </a:r>
            <a:endParaRPr lang="en-US" sz="1200"/>
          </a:p>
        </p:txBody>
      </p:sp>
      <p:sp>
        <p:nvSpPr>
          <p:cNvPr id="24649" name="Text Box 137"/>
          <p:cNvSpPr txBox="1">
            <a:spLocks noChangeArrowheads="1"/>
          </p:cNvSpPr>
          <p:nvPr/>
        </p:nvSpPr>
        <p:spPr bwMode="auto">
          <a:xfrm>
            <a:off x="5257800" y="5722938"/>
            <a:ext cx="533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c</a:t>
            </a:r>
            <a:r>
              <a:rPr lang="en-US" sz="1200" baseline="-25000"/>
              <a:t>s33</a:t>
            </a:r>
            <a:endParaRPr lang="en-US" sz="1200"/>
          </a:p>
        </p:txBody>
      </p:sp>
      <p:sp>
        <p:nvSpPr>
          <p:cNvPr id="24650" name="Text Box 138"/>
          <p:cNvSpPr txBox="1">
            <a:spLocks noChangeArrowheads="1"/>
          </p:cNvSpPr>
          <p:nvPr/>
        </p:nvSpPr>
        <p:spPr bwMode="auto">
          <a:xfrm>
            <a:off x="5607050" y="5618163"/>
            <a:ext cx="533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e</a:t>
            </a:r>
            <a:r>
              <a:rPr lang="en-US" sz="1200" baseline="-25000"/>
              <a:t>s33</a:t>
            </a:r>
            <a:endParaRPr lang="en-US" sz="1200"/>
          </a:p>
        </p:txBody>
      </p:sp>
      <p:sp>
        <p:nvSpPr>
          <p:cNvPr id="24651" name="Text Box 140"/>
          <p:cNvSpPr txBox="1">
            <a:spLocks noChangeArrowheads="1"/>
          </p:cNvSpPr>
          <p:nvPr/>
        </p:nvSpPr>
        <p:spPr bwMode="auto">
          <a:xfrm>
            <a:off x="1016000" y="2974975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B</a:t>
            </a:r>
            <a:r>
              <a:rPr lang="en-US" sz="1400" baseline="-25000"/>
              <a:t>1</a:t>
            </a:r>
            <a:endParaRPr lang="en-US" sz="1400"/>
          </a:p>
        </p:txBody>
      </p:sp>
      <p:sp>
        <p:nvSpPr>
          <p:cNvPr id="24652" name="Text Box 142"/>
          <p:cNvSpPr txBox="1">
            <a:spLocks noChangeArrowheads="1"/>
          </p:cNvSpPr>
          <p:nvPr/>
        </p:nvSpPr>
        <p:spPr bwMode="auto">
          <a:xfrm>
            <a:off x="3092450" y="3636963"/>
            <a:ext cx="541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f</a:t>
            </a:r>
            <a:r>
              <a:rPr lang="en-US" sz="2000" baseline="-25000"/>
              <a:t>12</a:t>
            </a:r>
          </a:p>
        </p:txBody>
      </p:sp>
      <p:sp>
        <p:nvSpPr>
          <p:cNvPr id="24653" name="Line 143"/>
          <p:cNvSpPr>
            <a:spLocks noChangeShapeType="1"/>
          </p:cNvSpPr>
          <p:nvPr/>
        </p:nvSpPr>
        <p:spPr bwMode="auto">
          <a:xfrm>
            <a:off x="3811588" y="2024063"/>
            <a:ext cx="7937" cy="7858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54" name="Line 144"/>
          <p:cNvSpPr>
            <a:spLocks noChangeShapeType="1"/>
          </p:cNvSpPr>
          <p:nvPr/>
        </p:nvSpPr>
        <p:spPr bwMode="auto">
          <a:xfrm rot="18900000" flipH="1">
            <a:off x="3279775" y="1963738"/>
            <a:ext cx="274638" cy="906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655" name="Group 145"/>
          <p:cNvGrpSpPr>
            <a:grpSpLocks/>
          </p:cNvGrpSpPr>
          <p:nvPr/>
        </p:nvGrpSpPr>
        <p:grpSpPr bwMode="auto">
          <a:xfrm>
            <a:off x="2933700" y="1022350"/>
            <a:ext cx="541338" cy="979488"/>
            <a:chOff x="400" y="583"/>
            <a:chExt cx="341" cy="617"/>
          </a:xfrm>
        </p:grpSpPr>
        <p:grpSp>
          <p:nvGrpSpPr>
            <p:cNvPr id="24737" name="Group 146"/>
            <p:cNvGrpSpPr>
              <a:grpSpLocks/>
            </p:cNvGrpSpPr>
            <p:nvPr/>
          </p:nvGrpSpPr>
          <p:grpSpPr bwMode="auto">
            <a:xfrm>
              <a:off x="426" y="583"/>
              <a:ext cx="272" cy="329"/>
              <a:chOff x="3035" y="4611"/>
              <a:chExt cx="681" cy="821"/>
            </a:xfrm>
          </p:grpSpPr>
          <p:grpSp>
            <p:nvGrpSpPr>
              <p:cNvPr id="24740" name="Group 147"/>
              <p:cNvGrpSpPr>
                <a:grpSpLocks/>
              </p:cNvGrpSpPr>
              <p:nvPr/>
            </p:nvGrpSpPr>
            <p:grpSpPr bwMode="auto">
              <a:xfrm>
                <a:off x="3035" y="4969"/>
                <a:ext cx="681" cy="463"/>
                <a:chOff x="3221" y="11380"/>
                <a:chExt cx="1499" cy="302"/>
              </a:xfrm>
            </p:grpSpPr>
            <p:sp>
              <p:nvSpPr>
                <p:cNvPr id="24742" name="Arc 148"/>
                <p:cNvSpPr>
                  <a:spLocks/>
                </p:cNvSpPr>
                <p:nvPr/>
              </p:nvSpPr>
              <p:spPr bwMode="auto">
                <a:xfrm>
                  <a:off x="3960" y="11380"/>
                  <a:ext cx="760" cy="300"/>
                </a:xfrm>
                <a:custGeom>
                  <a:avLst/>
                  <a:gdLst>
                    <a:gd name="T0" fmla="*/ 0 w 21600"/>
                    <a:gd name="T1" fmla="*/ 0 h 21600"/>
                    <a:gd name="T2" fmla="*/ 27 w 21600"/>
                    <a:gd name="T3" fmla="*/ 4 h 21600"/>
                    <a:gd name="T4" fmla="*/ 0 w 21600"/>
                    <a:gd name="T5" fmla="*/ 4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43" name="Arc 149"/>
                <p:cNvSpPr>
                  <a:spLocks/>
                </p:cNvSpPr>
                <p:nvPr/>
              </p:nvSpPr>
              <p:spPr bwMode="auto">
                <a:xfrm flipH="1">
                  <a:off x="3221" y="11382"/>
                  <a:ext cx="760" cy="300"/>
                </a:xfrm>
                <a:custGeom>
                  <a:avLst/>
                  <a:gdLst>
                    <a:gd name="T0" fmla="*/ 0 w 21600"/>
                    <a:gd name="T1" fmla="*/ 0 h 21600"/>
                    <a:gd name="T2" fmla="*/ 27 w 21600"/>
                    <a:gd name="T3" fmla="*/ 4 h 21600"/>
                    <a:gd name="T4" fmla="*/ 0 w 21600"/>
                    <a:gd name="T5" fmla="*/ 4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4741" name="Text Box 150"/>
              <p:cNvSpPr txBox="1">
                <a:spLocks noChangeArrowheads="1"/>
              </p:cNvSpPr>
              <p:nvPr/>
            </p:nvSpPr>
            <p:spPr bwMode="auto">
              <a:xfrm>
                <a:off x="3103" y="4611"/>
                <a:ext cx="546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200">
                    <a:latin typeface="Times New Roman" charset="0"/>
                  </a:rPr>
                  <a:t>1</a:t>
                </a:r>
              </a:p>
            </p:txBody>
          </p:sp>
        </p:grpSp>
        <p:sp>
          <p:nvSpPr>
            <p:cNvPr id="24738" name="Oval 151"/>
            <p:cNvSpPr>
              <a:spLocks noChangeArrowheads="1"/>
            </p:cNvSpPr>
            <p:nvPr/>
          </p:nvSpPr>
          <p:spPr bwMode="auto">
            <a:xfrm>
              <a:off x="424" y="912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39" name="Text Box 152"/>
            <p:cNvSpPr txBox="1">
              <a:spLocks noChangeArrowheads="1"/>
            </p:cNvSpPr>
            <p:nvPr/>
          </p:nvSpPr>
          <p:spPr bwMode="auto">
            <a:xfrm>
              <a:off x="400" y="930"/>
              <a:ext cx="341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A</a:t>
              </a:r>
              <a:r>
                <a:rPr lang="en-US" sz="2000" baseline="-25000"/>
                <a:t>2</a:t>
              </a:r>
              <a:endParaRPr lang="en-US" sz="2000"/>
            </a:p>
          </p:txBody>
        </p:sp>
      </p:grpSp>
      <p:sp>
        <p:nvSpPr>
          <p:cNvPr id="24656" name="Text Box 153"/>
          <p:cNvSpPr txBox="1">
            <a:spLocks noChangeArrowheads="1"/>
          </p:cNvSpPr>
          <p:nvPr/>
        </p:nvSpPr>
        <p:spPr bwMode="auto">
          <a:xfrm>
            <a:off x="2870200" y="1987550"/>
            <a:ext cx="541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/>
              <a:t>a</a:t>
            </a:r>
            <a:r>
              <a:rPr lang="en-US" sz="1600" baseline="-25000"/>
              <a:t>22</a:t>
            </a:r>
          </a:p>
        </p:txBody>
      </p:sp>
      <p:sp>
        <p:nvSpPr>
          <p:cNvPr id="24657" name="Text Box 154"/>
          <p:cNvSpPr txBox="1">
            <a:spLocks noChangeArrowheads="1"/>
          </p:cNvSpPr>
          <p:nvPr/>
        </p:nvSpPr>
        <p:spPr bwMode="auto">
          <a:xfrm>
            <a:off x="3381375" y="1987550"/>
            <a:ext cx="541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/>
              <a:t>c</a:t>
            </a:r>
            <a:r>
              <a:rPr lang="en-US" sz="1600" baseline="-25000"/>
              <a:t>22</a:t>
            </a:r>
          </a:p>
        </p:txBody>
      </p:sp>
      <p:sp>
        <p:nvSpPr>
          <p:cNvPr id="24658" name="Text Box 155"/>
          <p:cNvSpPr txBox="1">
            <a:spLocks noChangeArrowheads="1"/>
          </p:cNvSpPr>
          <p:nvPr/>
        </p:nvSpPr>
        <p:spPr bwMode="auto">
          <a:xfrm>
            <a:off x="4216400" y="1949450"/>
            <a:ext cx="541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/>
              <a:t>e</a:t>
            </a:r>
            <a:r>
              <a:rPr lang="en-US" sz="1600" baseline="-25000"/>
              <a:t>22</a:t>
            </a:r>
          </a:p>
        </p:txBody>
      </p:sp>
      <p:sp>
        <p:nvSpPr>
          <p:cNvPr id="24659" name="Oval 156"/>
          <p:cNvSpPr>
            <a:spLocks noChangeArrowheads="1"/>
          </p:cNvSpPr>
          <p:nvPr/>
        </p:nvSpPr>
        <p:spPr bwMode="auto">
          <a:xfrm>
            <a:off x="3368675" y="2833688"/>
            <a:ext cx="914400" cy="914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60" name="Text Box 157"/>
          <p:cNvSpPr txBox="1">
            <a:spLocks noChangeArrowheads="1"/>
          </p:cNvSpPr>
          <p:nvPr/>
        </p:nvSpPr>
        <p:spPr bwMode="auto">
          <a:xfrm>
            <a:off x="3128963" y="3119438"/>
            <a:ext cx="137953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endParaRPr lang="en-US" sz="1600"/>
          </a:p>
        </p:txBody>
      </p:sp>
      <p:sp>
        <p:nvSpPr>
          <p:cNvPr id="24661" name="Line 158"/>
          <p:cNvSpPr>
            <a:spLocks noChangeShapeType="1"/>
          </p:cNvSpPr>
          <p:nvPr/>
        </p:nvSpPr>
        <p:spPr bwMode="auto">
          <a:xfrm flipH="1">
            <a:off x="2674938" y="3754438"/>
            <a:ext cx="1135062" cy="779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62" name="Line 159"/>
          <p:cNvSpPr>
            <a:spLocks noChangeShapeType="1"/>
          </p:cNvSpPr>
          <p:nvPr/>
        </p:nvSpPr>
        <p:spPr bwMode="auto">
          <a:xfrm>
            <a:off x="3810000" y="3756025"/>
            <a:ext cx="9525" cy="784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63" name="Line 160"/>
          <p:cNvSpPr>
            <a:spLocks noChangeShapeType="1"/>
          </p:cNvSpPr>
          <p:nvPr/>
        </p:nvSpPr>
        <p:spPr bwMode="auto">
          <a:xfrm>
            <a:off x="3802063" y="3748088"/>
            <a:ext cx="1493837" cy="7826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64" name="Text Box 161"/>
          <p:cNvSpPr txBox="1">
            <a:spLocks noChangeArrowheads="1"/>
          </p:cNvSpPr>
          <p:nvPr/>
        </p:nvSpPr>
        <p:spPr bwMode="auto">
          <a:xfrm>
            <a:off x="3735388" y="3848100"/>
            <a:ext cx="54133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f</a:t>
            </a:r>
            <a:r>
              <a:rPr lang="en-US" sz="2000" baseline="-25000"/>
              <a:t>22</a:t>
            </a:r>
          </a:p>
          <a:p>
            <a:endParaRPr lang="en-US" sz="2000" baseline="-25000"/>
          </a:p>
        </p:txBody>
      </p:sp>
      <p:sp>
        <p:nvSpPr>
          <p:cNvPr id="24665" name="Text Box 162"/>
          <p:cNvSpPr txBox="1">
            <a:spLocks noChangeArrowheads="1"/>
          </p:cNvSpPr>
          <p:nvPr/>
        </p:nvSpPr>
        <p:spPr bwMode="auto">
          <a:xfrm>
            <a:off x="4189413" y="3671888"/>
            <a:ext cx="54133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f</a:t>
            </a:r>
            <a:r>
              <a:rPr lang="en-US" sz="2000" baseline="-25000"/>
              <a:t>32</a:t>
            </a:r>
          </a:p>
          <a:p>
            <a:endParaRPr lang="en-US" sz="2000" baseline="-25000"/>
          </a:p>
        </p:txBody>
      </p:sp>
      <p:grpSp>
        <p:nvGrpSpPr>
          <p:cNvPr id="24666" name="Group 163"/>
          <p:cNvGrpSpPr>
            <a:grpSpLocks/>
          </p:cNvGrpSpPr>
          <p:nvPr/>
        </p:nvGrpSpPr>
        <p:grpSpPr bwMode="auto">
          <a:xfrm>
            <a:off x="3543300" y="1022350"/>
            <a:ext cx="541338" cy="979488"/>
            <a:chOff x="400" y="583"/>
            <a:chExt cx="341" cy="617"/>
          </a:xfrm>
        </p:grpSpPr>
        <p:grpSp>
          <p:nvGrpSpPr>
            <p:cNvPr id="24730" name="Group 164"/>
            <p:cNvGrpSpPr>
              <a:grpSpLocks/>
            </p:cNvGrpSpPr>
            <p:nvPr/>
          </p:nvGrpSpPr>
          <p:grpSpPr bwMode="auto">
            <a:xfrm>
              <a:off x="426" y="583"/>
              <a:ext cx="272" cy="329"/>
              <a:chOff x="3035" y="4611"/>
              <a:chExt cx="681" cy="821"/>
            </a:xfrm>
          </p:grpSpPr>
          <p:grpSp>
            <p:nvGrpSpPr>
              <p:cNvPr id="24733" name="Group 165"/>
              <p:cNvGrpSpPr>
                <a:grpSpLocks/>
              </p:cNvGrpSpPr>
              <p:nvPr/>
            </p:nvGrpSpPr>
            <p:grpSpPr bwMode="auto">
              <a:xfrm>
                <a:off x="3035" y="4969"/>
                <a:ext cx="681" cy="463"/>
                <a:chOff x="3221" y="11380"/>
                <a:chExt cx="1499" cy="302"/>
              </a:xfrm>
            </p:grpSpPr>
            <p:sp>
              <p:nvSpPr>
                <p:cNvPr id="24735" name="Arc 166"/>
                <p:cNvSpPr>
                  <a:spLocks/>
                </p:cNvSpPr>
                <p:nvPr/>
              </p:nvSpPr>
              <p:spPr bwMode="auto">
                <a:xfrm>
                  <a:off x="3960" y="11380"/>
                  <a:ext cx="760" cy="300"/>
                </a:xfrm>
                <a:custGeom>
                  <a:avLst/>
                  <a:gdLst>
                    <a:gd name="T0" fmla="*/ 0 w 21600"/>
                    <a:gd name="T1" fmla="*/ 0 h 21600"/>
                    <a:gd name="T2" fmla="*/ 27 w 21600"/>
                    <a:gd name="T3" fmla="*/ 4 h 21600"/>
                    <a:gd name="T4" fmla="*/ 0 w 21600"/>
                    <a:gd name="T5" fmla="*/ 4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36" name="Arc 167"/>
                <p:cNvSpPr>
                  <a:spLocks/>
                </p:cNvSpPr>
                <p:nvPr/>
              </p:nvSpPr>
              <p:spPr bwMode="auto">
                <a:xfrm flipH="1">
                  <a:off x="3221" y="11382"/>
                  <a:ext cx="760" cy="300"/>
                </a:xfrm>
                <a:custGeom>
                  <a:avLst/>
                  <a:gdLst>
                    <a:gd name="T0" fmla="*/ 0 w 21600"/>
                    <a:gd name="T1" fmla="*/ 0 h 21600"/>
                    <a:gd name="T2" fmla="*/ 27 w 21600"/>
                    <a:gd name="T3" fmla="*/ 4 h 21600"/>
                    <a:gd name="T4" fmla="*/ 0 w 21600"/>
                    <a:gd name="T5" fmla="*/ 4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4734" name="Text Box 168"/>
              <p:cNvSpPr txBox="1">
                <a:spLocks noChangeArrowheads="1"/>
              </p:cNvSpPr>
              <p:nvPr/>
            </p:nvSpPr>
            <p:spPr bwMode="auto">
              <a:xfrm>
                <a:off x="3103" y="4611"/>
                <a:ext cx="546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200">
                    <a:latin typeface="Times New Roman" charset="0"/>
                  </a:rPr>
                  <a:t>1</a:t>
                </a:r>
              </a:p>
            </p:txBody>
          </p:sp>
        </p:grpSp>
        <p:sp>
          <p:nvSpPr>
            <p:cNvPr id="24731" name="Oval 169"/>
            <p:cNvSpPr>
              <a:spLocks noChangeArrowheads="1"/>
            </p:cNvSpPr>
            <p:nvPr/>
          </p:nvSpPr>
          <p:spPr bwMode="auto">
            <a:xfrm>
              <a:off x="424" y="912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32" name="Text Box 170"/>
            <p:cNvSpPr txBox="1">
              <a:spLocks noChangeArrowheads="1"/>
            </p:cNvSpPr>
            <p:nvPr/>
          </p:nvSpPr>
          <p:spPr bwMode="auto">
            <a:xfrm>
              <a:off x="400" y="930"/>
              <a:ext cx="341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C</a:t>
              </a:r>
              <a:r>
                <a:rPr lang="en-US" sz="2000" baseline="-25000"/>
                <a:t>2</a:t>
              </a:r>
              <a:endParaRPr lang="en-US" sz="2000"/>
            </a:p>
          </p:txBody>
        </p:sp>
      </p:grpSp>
      <p:grpSp>
        <p:nvGrpSpPr>
          <p:cNvPr id="24667" name="Group 171"/>
          <p:cNvGrpSpPr>
            <a:grpSpLocks/>
          </p:cNvGrpSpPr>
          <p:nvPr/>
        </p:nvGrpSpPr>
        <p:grpSpPr bwMode="auto">
          <a:xfrm>
            <a:off x="4122738" y="1022350"/>
            <a:ext cx="541337" cy="979488"/>
            <a:chOff x="400" y="583"/>
            <a:chExt cx="341" cy="617"/>
          </a:xfrm>
        </p:grpSpPr>
        <p:grpSp>
          <p:nvGrpSpPr>
            <p:cNvPr id="24723" name="Group 172"/>
            <p:cNvGrpSpPr>
              <a:grpSpLocks/>
            </p:cNvGrpSpPr>
            <p:nvPr/>
          </p:nvGrpSpPr>
          <p:grpSpPr bwMode="auto">
            <a:xfrm>
              <a:off x="426" y="583"/>
              <a:ext cx="272" cy="329"/>
              <a:chOff x="3035" y="4611"/>
              <a:chExt cx="681" cy="821"/>
            </a:xfrm>
          </p:grpSpPr>
          <p:grpSp>
            <p:nvGrpSpPr>
              <p:cNvPr id="24726" name="Group 173"/>
              <p:cNvGrpSpPr>
                <a:grpSpLocks/>
              </p:cNvGrpSpPr>
              <p:nvPr/>
            </p:nvGrpSpPr>
            <p:grpSpPr bwMode="auto">
              <a:xfrm>
                <a:off x="3035" y="4969"/>
                <a:ext cx="681" cy="463"/>
                <a:chOff x="3221" y="11380"/>
                <a:chExt cx="1499" cy="302"/>
              </a:xfrm>
            </p:grpSpPr>
            <p:sp>
              <p:nvSpPr>
                <p:cNvPr id="24728" name="Arc 174"/>
                <p:cNvSpPr>
                  <a:spLocks/>
                </p:cNvSpPr>
                <p:nvPr/>
              </p:nvSpPr>
              <p:spPr bwMode="auto">
                <a:xfrm>
                  <a:off x="3960" y="11380"/>
                  <a:ext cx="760" cy="300"/>
                </a:xfrm>
                <a:custGeom>
                  <a:avLst/>
                  <a:gdLst>
                    <a:gd name="T0" fmla="*/ 0 w 21600"/>
                    <a:gd name="T1" fmla="*/ 0 h 21600"/>
                    <a:gd name="T2" fmla="*/ 27 w 21600"/>
                    <a:gd name="T3" fmla="*/ 4 h 21600"/>
                    <a:gd name="T4" fmla="*/ 0 w 21600"/>
                    <a:gd name="T5" fmla="*/ 4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29" name="Arc 175"/>
                <p:cNvSpPr>
                  <a:spLocks/>
                </p:cNvSpPr>
                <p:nvPr/>
              </p:nvSpPr>
              <p:spPr bwMode="auto">
                <a:xfrm flipH="1">
                  <a:off x="3221" y="11382"/>
                  <a:ext cx="760" cy="300"/>
                </a:xfrm>
                <a:custGeom>
                  <a:avLst/>
                  <a:gdLst>
                    <a:gd name="T0" fmla="*/ 0 w 21600"/>
                    <a:gd name="T1" fmla="*/ 0 h 21600"/>
                    <a:gd name="T2" fmla="*/ 27 w 21600"/>
                    <a:gd name="T3" fmla="*/ 4 h 21600"/>
                    <a:gd name="T4" fmla="*/ 0 w 21600"/>
                    <a:gd name="T5" fmla="*/ 4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4727" name="Text Box 176"/>
              <p:cNvSpPr txBox="1">
                <a:spLocks noChangeArrowheads="1"/>
              </p:cNvSpPr>
              <p:nvPr/>
            </p:nvSpPr>
            <p:spPr bwMode="auto">
              <a:xfrm>
                <a:off x="3103" y="4611"/>
                <a:ext cx="546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200">
                    <a:latin typeface="Times New Roman" charset="0"/>
                  </a:rPr>
                  <a:t>1</a:t>
                </a:r>
              </a:p>
            </p:txBody>
          </p:sp>
        </p:grpSp>
        <p:sp>
          <p:nvSpPr>
            <p:cNvPr id="24724" name="Oval 177"/>
            <p:cNvSpPr>
              <a:spLocks noChangeArrowheads="1"/>
            </p:cNvSpPr>
            <p:nvPr/>
          </p:nvSpPr>
          <p:spPr bwMode="auto">
            <a:xfrm>
              <a:off x="424" y="912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25" name="Text Box 178"/>
            <p:cNvSpPr txBox="1">
              <a:spLocks noChangeArrowheads="1"/>
            </p:cNvSpPr>
            <p:nvPr/>
          </p:nvSpPr>
          <p:spPr bwMode="auto">
            <a:xfrm>
              <a:off x="400" y="930"/>
              <a:ext cx="341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E</a:t>
              </a:r>
              <a:r>
                <a:rPr lang="en-US" sz="2000" baseline="-25000"/>
                <a:t>2</a:t>
              </a:r>
              <a:endParaRPr lang="en-US" sz="2000"/>
            </a:p>
          </p:txBody>
        </p:sp>
      </p:grpSp>
      <p:sp>
        <p:nvSpPr>
          <p:cNvPr id="24668" name="Line 179"/>
          <p:cNvSpPr>
            <a:spLocks noChangeShapeType="1"/>
          </p:cNvSpPr>
          <p:nvPr/>
        </p:nvSpPr>
        <p:spPr bwMode="auto">
          <a:xfrm rot="2700000">
            <a:off x="4034632" y="1980406"/>
            <a:ext cx="296862" cy="854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69" name="AutoShape 180"/>
          <p:cNvSpPr>
            <a:spLocks noChangeArrowheads="1"/>
          </p:cNvSpPr>
          <p:nvPr/>
        </p:nvSpPr>
        <p:spPr bwMode="auto">
          <a:xfrm>
            <a:off x="4567238" y="3044825"/>
            <a:ext cx="381000" cy="381000"/>
          </a:xfrm>
          <a:prstGeom prst="flowChartExtra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0" name="Line 181"/>
          <p:cNvSpPr>
            <a:spLocks noChangeShapeType="1"/>
          </p:cNvSpPr>
          <p:nvPr/>
        </p:nvSpPr>
        <p:spPr bwMode="auto">
          <a:xfrm flipH="1">
            <a:off x="4324350" y="3276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1" name="Text Box 182"/>
          <p:cNvSpPr txBox="1">
            <a:spLocks noChangeArrowheads="1"/>
          </p:cNvSpPr>
          <p:nvPr/>
        </p:nvSpPr>
        <p:spPr bwMode="auto">
          <a:xfrm>
            <a:off x="4597400" y="3163888"/>
            <a:ext cx="381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aseline="-25000"/>
              <a:t>m2</a:t>
            </a:r>
            <a:endParaRPr lang="en-US" sz="1200"/>
          </a:p>
        </p:txBody>
      </p:sp>
      <p:sp>
        <p:nvSpPr>
          <p:cNvPr id="24672" name="Text Box 183"/>
          <p:cNvSpPr txBox="1">
            <a:spLocks noChangeArrowheads="1"/>
          </p:cNvSpPr>
          <p:nvPr/>
        </p:nvSpPr>
        <p:spPr bwMode="auto">
          <a:xfrm>
            <a:off x="4329113" y="2987675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B</a:t>
            </a:r>
            <a:r>
              <a:rPr lang="en-US" sz="1400" baseline="-25000"/>
              <a:t>2</a:t>
            </a:r>
            <a:endParaRPr lang="en-US" sz="1400"/>
          </a:p>
        </p:txBody>
      </p:sp>
      <p:graphicFrame>
        <p:nvGraphicFramePr>
          <p:cNvPr id="62744" name="Group 280"/>
          <p:cNvGraphicFramePr>
            <a:graphicFrameLocks noGrp="1"/>
          </p:cNvGraphicFramePr>
          <p:nvPr/>
        </p:nvGraphicFramePr>
        <p:xfrm>
          <a:off x="7192963" y="3360738"/>
          <a:ext cx="438150" cy="1143000"/>
        </p:xfrm>
        <a:graphic>
          <a:graphicData uri="http://schemas.openxmlformats.org/drawingml/2006/table">
            <a:tbl>
              <a:tblPr/>
              <a:tblGrid>
                <a:gridCol w="43815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" marR="9144" marT="9144" marB="914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" marR="9144" marT="9144" marB="9144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" marR="9144" marT="9144" marB="9144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677" name="AutoShape 292"/>
          <p:cNvSpPr>
            <a:spLocks noChangeArrowheads="1"/>
          </p:cNvSpPr>
          <p:nvPr/>
        </p:nvSpPr>
        <p:spPr bwMode="auto">
          <a:xfrm>
            <a:off x="7137400" y="3360738"/>
            <a:ext cx="512763" cy="1135062"/>
          </a:xfrm>
          <a:prstGeom prst="bracketPair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2757" name="Group 293"/>
          <p:cNvGraphicFramePr>
            <a:graphicFrameLocks noGrp="1"/>
          </p:cNvGraphicFramePr>
          <p:nvPr/>
        </p:nvGraphicFramePr>
        <p:xfrm>
          <a:off x="6965950" y="5181600"/>
          <a:ext cx="876300" cy="1143000"/>
        </p:xfrm>
        <a:graphic>
          <a:graphicData uri="http://schemas.openxmlformats.org/drawingml/2006/table">
            <a:tbl>
              <a:tblPr/>
              <a:tblGrid>
                <a:gridCol w="438150"/>
                <a:gridCol w="43815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" marR="9144" marT="9144" marB="9144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" marR="9144" marT="9144" marB="9144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" marR="9144" marT="9144" marB="914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" marR="9144" marT="9144" marB="914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" marR="9144" marT="9144" marB="914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" marR="9144" marT="9144" marB="914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685" name="AutoShape 308"/>
          <p:cNvSpPr>
            <a:spLocks noChangeArrowheads="1"/>
          </p:cNvSpPr>
          <p:nvPr/>
        </p:nvSpPr>
        <p:spPr bwMode="auto">
          <a:xfrm>
            <a:off x="6934200" y="5181600"/>
            <a:ext cx="898525" cy="1135063"/>
          </a:xfrm>
          <a:prstGeom prst="bracketPair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86" name="AutoShape 309"/>
          <p:cNvSpPr>
            <a:spLocks noChangeArrowheads="1"/>
          </p:cNvSpPr>
          <p:nvPr/>
        </p:nvSpPr>
        <p:spPr bwMode="auto">
          <a:xfrm>
            <a:off x="7224713" y="4579938"/>
            <a:ext cx="381000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2774" name="Group 310"/>
          <p:cNvGraphicFramePr>
            <a:graphicFrameLocks noGrp="1"/>
          </p:cNvGraphicFramePr>
          <p:nvPr/>
        </p:nvGraphicFramePr>
        <p:xfrm>
          <a:off x="6789738" y="1760538"/>
          <a:ext cx="438150" cy="1143000"/>
        </p:xfrm>
        <a:graphic>
          <a:graphicData uri="http://schemas.openxmlformats.org/drawingml/2006/table">
            <a:tbl>
              <a:tblPr/>
              <a:tblGrid>
                <a:gridCol w="43815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" marR="9144" marT="9144" marB="914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" marR="9144" marT="9144" marB="9144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" marR="9144" marT="9144" marB="9144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2840" name="Group 376"/>
          <p:cNvGraphicFramePr>
            <a:graphicFrameLocks noGrp="1"/>
          </p:cNvGraphicFramePr>
          <p:nvPr/>
        </p:nvGraphicFramePr>
        <p:xfrm>
          <a:off x="8077200" y="1074738"/>
          <a:ext cx="876300" cy="838330"/>
        </p:xfrm>
        <a:graphic>
          <a:graphicData uri="http://schemas.openxmlformats.org/drawingml/2006/table">
            <a:tbl>
              <a:tblPr/>
              <a:tblGrid>
                <a:gridCol w="438150"/>
                <a:gridCol w="438150"/>
              </a:tblGrid>
              <a:tr h="44485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" marR="9144" marT="9135" marB="9135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" marR="9144" marT="9135" marB="9135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34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</a:t>
                      </a:r>
                    </a:p>
                  </a:txBody>
                  <a:tcPr marL="9144" marR="9144" marT="9135" marB="913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" marR="9144" marT="9135" marB="913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696" name="AutoShape 335"/>
          <p:cNvSpPr>
            <a:spLocks noChangeArrowheads="1"/>
          </p:cNvSpPr>
          <p:nvPr/>
        </p:nvSpPr>
        <p:spPr bwMode="auto">
          <a:xfrm>
            <a:off x="6781800" y="1812925"/>
            <a:ext cx="457200" cy="304800"/>
          </a:xfrm>
          <a:prstGeom prst="bracketPair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97" name="AutoShape 336"/>
          <p:cNvSpPr>
            <a:spLocks noChangeArrowheads="1"/>
          </p:cNvSpPr>
          <p:nvPr/>
        </p:nvSpPr>
        <p:spPr bwMode="auto">
          <a:xfrm>
            <a:off x="6781800" y="2165350"/>
            <a:ext cx="457200" cy="304800"/>
          </a:xfrm>
          <a:prstGeom prst="bracketPair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98" name="AutoShape 337"/>
          <p:cNvSpPr>
            <a:spLocks noChangeArrowheads="1"/>
          </p:cNvSpPr>
          <p:nvPr/>
        </p:nvSpPr>
        <p:spPr bwMode="auto">
          <a:xfrm>
            <a:off x="6789738" y="2538413"/>
            <a:ext cx="457200" cy="304800"/>
          </a:xfrm>
          <a:prstGeom prst="bracketPair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99" name="AutoShape 338"/>
          <p:cNvSpPr>
            <a:spLocks noChangeArrowheads="1"/>
          </p:cNvSpPr>
          <p:nvPr/>
        </p:nvSpPr>
        <p:spPr bwMode="auto">
          <a:xfrm>
            <a:off x="8069263" y="1111250"/>
            <a:ext cx="922337" cy="801688"/>
          </a:xfrm>
          <a:prstGeom prst="bracketPair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2841" name="Group 377"/>
          <p:cNvGraphicFramePr>
            <a:graphicFrameLocks noGrp="1"/>
          </p:cNvGraphicFramePr>
          <p:nvPr/>
        </p:nvGraphicFramePr>
        <p:xfrm>
          <a:off x="8077200" y="1917700"/>
          <a:ext cx="876300" cy="838330"/>
        </p:xfrm>
        <a:graphic>
          <a:graphicData uri="http://schemas.openxmlformats.org/drawingml/2006/table">
            <a:tbl>
              <a:tblPr/>
              <a:tblGrid>
                <a:gridCol w="438150"/>
                <a:gridCol w="438150"/>
              </a:tblGrid>
              <a:tr h="44485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" marR="9144" marT="9135" marB="9135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" marR="9144" marT="9135" marB="9135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34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</a:t>
                      </a:r>
                    </a:p>
                  </a:txBody>
                  <a:tcPr marL="9144" marR="9144" marT="9135" marB="913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" marR="9144" marT="9135" marB="913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705" name="AutoShape 352"/>
          <p:cNvSpPr>
            <a:spLocks noChangeArrowheads="1"/>
          </p:cNvSpPr>
          <p:nvPr/>
        </p:nvSpPr>
        <p:spPr bwMode="auto">
          <a:xfrm>
            <a:off x="8069263" y="1954213"/>
            <a:ext cx="922337" cy="801687"/>
          </a:xfrm>
          <a:prstGeom prst="bracketPair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2842" name="Group 378"/>
          <p:cNvGraphicFramePr>
            <a:graphicFrameLocks noGrp="1"/>
          </p:cNvGraphicFramePr>
          <p:nvPr/>
        </p:nvGraphicFramePr>
        <p:xfrm>
          <a:off x="8077200" y="2767013"/>
          <a:ext cx="876300" cy="838330"/>
        </p:xfrm>
        <a:graphic>
          <a:graphicData uri="http://schemas.openxmlformats.org/drawingml/2006/table">
            <a:tbl>
              <a:tblPr/>
              <a:tblGrid>
                <a:gridCol w="438150"/>
                <a:gridCol w="438150"/>
              </a:tblGrid>
              <a:tr h="44485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" marR="9144" marT="9135" marB="9135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" marR="9144" marT="9135" marB="9135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34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</a:t>
                      </a:r>
                    </a:p>
                  </a:txBody>
                  <a:tcPr marL="9144" marR="9144" marT="9135" marB="913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" marR="9144" marT="9135" marB="913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711" name="AutoShape 366"/>
          <p:cNvSpPr>
            <a:spLocks noChangeArrowheads="1"/>
          </p:cNvSpPr>
          <p:nvPr/>
        </p:nvSpPr>
        <p:spPr bwMode="auto">
          <a:xfrm>
            <a:off x="8069263" y="2803525"/>
            <a:ext cx="922337" cy="801688"/>
          </a:xfrm>
          <a:prstGeom prst="bracketPair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12" name="AutoShape 367"/>
          <p:cNvSpPr>
            <a:spLocks noChangeArrowheads="1"/>
          </p:cNvSpPr>
          <p:nvPr/>
        </p:nvSpPr>
        <p:spPr bwMode="auto">
          <a:xfrm rot="-6662206">
            <a:off x="7383463" y="1552575"/>
            <a:ext cx="381000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713" name="AutoShape 368"/>
          <p:cNvSpPr>
            <a:spLocks noChangeArrowheads="1"/>
          </p:cNvSpPr>
          <p:nvPr/>
        </p:nvSpPr>
        <p:spPr bwMode="auto">
          <a:xfrm rot="-5396115">
            <a:off x="7439025" y="2036763"/>
            <a:ext cx="381000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714" name="AutoShape 369"/>
          <p:cNvSpPr>
            <a:spLocks noChangeArrowheads="1"/>
          </p:cNvSpPr>
          <p:nvPr/>
        </p:nvSpPr>
        <p:spPr bwMode="auto">
          <a:xfrm rot="-4046025">
            <a:off x="7407275" y="2522538"/>
            <a:ext cx="381000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715" name="Group 370"/>
          <p:cNvGrpSpPr>
            <a:grpSpLocks/>
          </p:cNvGrpSpPr>
          <p:nvPr/>
        </p:nvGrpSpPr>
        <p:grpSpPr bwMode="auto">
          <a:xfrm>
            <a:off x="5257800" y="1150938"/>
            <a:ext cx="1143000" cy="1552575"/>
            <a:chOff x="3792" y="2544"/>
            <a:chExt cx="720" cy="978"/>
          </a:xfrm>
        </p:grpSpPr>
        <p:sp>
          <p:nvSpPr>
            <p:cNvPr id="24721" name="Text Box 371"/>
            <p:cNvSpPr txBox="1">
              <a:spLocks noChangeArrowheads="1"/>
            </p:cNvSpPr>
            <p:nvPr/>
          </p:nvSpPr>
          <p:spPr bwMode="auto">
            <a:xfrm>
              <a:off x="3792" y="2544"/>
              <a:ext cx="720" cy="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nf &lt;- 1</a:t>
              </a:r>
            </a:p>
            <a:p>
              <a:pPr>
                <a:spcBef>
                  <a:spcPct val="50000"/>
                </a:spcBef>
              </a:pPr>
              <a:endParaRPr lang="en-US"/>
            </a:p>
            <a:p>
              <a:pPr>
                <a:spcBef>
                  <a:spcPct val="50000"/>
                </a:spcBef>
              </a:pPr>
              <a:r>
                <a:rPr lang="en-US"/>
                <a:t>nf &lt;- 2</a:t>
              </a:r>
            </a:p>
          </p:txBody>
        </p:sp>
        <p:sp>
          <p:nvSpPr>
            <p:cNvPr id="24722" name="AutoShape 372"/>
            <p:cNvSpPr>
              <a:spLocks noChangeArrowheads="1"/>
            </p:cNvSpPr>
            <p:nvPr/>
          </p:nvSpPr>
          <p:spPr bwMode="auto">
            <a:xfrm>
              <a:off x="3994" y="2857"/>
              <a:ext cx="240" cy="336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716" name="Text Box 373"/>
          <p:cNvSpPr txBox="1">
            <a:spLocks noChangeArrowheads="1"/>
          </p:cNvSpPr>
          <p:nvPr/>
        </p:nvSpPr>
        <p:spPr bwMode="auto">
          <a:xfrm>
            <a:off x="1884363" y="4937125"/>
            <a:ext cx="954087" cy="2968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/>
              <a:t>Phenotype 1</a:t>
            </a:r>
          </a:p>
          <a:p>
            <a:pPr algn="ctr"/>
            <a:r>
              <a:rPr lang="en-US" sz="1200"/>
              <a:t>Time 1</a:t>
            </a:r>
          </a:p>
        </p:txBody>
      </p:sp>
      <p:sp>
        <p:nvSpPr>
          <p:cNvPr id="24717" name="Text Box 374"/>
          <p:cNvSpPr txBox="1">
            <a:spLocks noChangeArrowheads="1"/>
          </p:cNvSpPr>
          <p:nvPr/>
        </p:nvSpPr>
        <p:spPr bwMode="auto">
          <a:xfrm>
            <a:off x="3340100" y="4938713"/>
            <a:ext cx="954088" cy="2968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/>
              <a:t>Phenotype 1</a:t>
            </a:r>
          </a:p>
          <a:p>
            <a:pPr algn="ctr"/>
            <a:r>
              <a:rPr lang="en-US" sz="1200"/>
              <a:t>Time 2</a:t>
            </a:r>
          </a:p>
        </p:txBody>
      </p:sp>
      <p:sp>
        <p:nvSpPr>
          <p:cNvPr id="24718" name="Text Box 375"/>
          <p:cNvSpPr txBox="1">
            <a:spLocks noChangeArrowheads="1"/>
          </p:cNvSpPr>
          <p:nvPr/>
        </p:nvSpPr>
        <p:spPr bwMode="auto">
          <a:xfrm>
            <a:off x="4851400" y="4938713"/>
            <a:ext cx="954088" cy="2968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/>
              <a:t>Phenotype 1</a:t>
            </a:r>
          </a:p>
          <a:p>
            <a:pPr algn="ctr"/>
            <a:r>
              <a:rPr lang="en-US" sz="1200"/>
              <a:t>Time 3</a:t>
            </a:r>
          </a:p>
        </p:txBody>
      </p:sp>
      <p:sp>
        <p:nvSpPr>
          <p:cNvPr id="24719" name="Rectangle 379"/>
          <p:cNvSpPr>
            <a:spLocks noChangeArrowheads="1"/>
          </p:cNvSpPr>
          <p:nvPr/>
        </p:nvSpPr>
        <p:spPr bwMode="auto">
          <a:xfrm rot="2868383">
            <a:off x="1074738" y="3040063"/>
            <a:ext cx="182562" cy="182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20" name="Rectangle 380"/>
          <p:cNvSpPr>
            <a:spLocks noChangeArrowheads="1"/>
          </p:cNvSpPr>
          <p:nvPr/>
        </p:nvSpPr>
        <p:spPr bwMode="auto">
          <a:xfrm rot="2868383">
            <a:off x="4395787" y="3048001"/>
            <a:ext cx="182563" cy="182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175" y="-3175"/>
            <a:ext cx="9140825" cy="914400"/>
          </a:xfrm>
          <a:solidFill>
            <a:schemeClr val="bg2"/>
          </a:solidFill>
        </p:spPr>
        <p:txBody>
          <a:bodyPr/>
          <a:lstStyle/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Latent Growth Curve Model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2" name="Rectangle 5"/>
          <p:cNvSpPr>
            <a:spLocks noChangeArrowheads="1"/>
          </p:cNvSpPr>
          <p:nvPr/>
        </p:nvSpPr>
        <p:spPr bwMode="auto">
          <a:xfrm>
            <a:off x="1820863" y="4578350"/>
            <a:ext cx="1079500" cy="1079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3" name="Text Box 6"/>
          <p:cNvSpPr txBox="1">
            <a:spLocks noChangeArrowheads="1"/>
          </p:cNvSpPr>
          <p:nvPr/>
        </p:nvSpPr>
        <p:spPr bwMode="auto">
          <a:xfrm>
            <a:off x="1882775" y="4848225"/>
            <a:ext cx="954088" cy="2968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/>
              <a:t>Phenotype 1</a:t>
            </a:r>
          </a:p>
          <a:p>
            <a:pPr algn="ctr"/>
            <a:r>
              <a:rPr lang="en-US" sz="1200"/>
              <a:t>Time 1</a:t>
            </a:r>
          </a:p>
        </p:txBody>
      </p:sp>
      <p:sp>
        <p:nvSpPr>
          <p:cNvPr id="25604" name="Line 24"/>
          <p:cNvSpPr>
            <a:spLocks noChangeShapeType="1"/>
          </p:cNvSpPr>
          <p:nvPr/>
        </p:nvSpPr>
        <p:spPr bwMode="auto">
          <a:xfrm>
            <a:off x="1855788" y="2017713"/>
            <a:ext cx="7937" cy="7858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5" name="Line 26"/>
          <p:cNvSpPr>
            <a:spLocks noChangeShapeType="1"/>
          </p:cNvSpPr>
          <p:nvPr/>
        </p:nvSpPr>
        <p:spPr bwMode="auto">
          <a:xfrm rot="18900000" flipH="1">
            <a:off x="1323975" y="1957388"/>
            <a:ext cx="274638" cy="906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5606" name="Group 147"/>
          <p:cNvGrpSpPr>
            <a:grpSpLocks/>
          </p:cNvGrpSpPr>
          <p:nvPr/>
        </p:nvGrpSpPr>
        <p:grpSpPr bwMode="auto">
          <a:xfrm>
            <a:off x="977900" y="1016000"/>
            <a:ext cx="541338" cy="979488"/>
            <a:chOff x="400" y="583"/>
            <a:chExt cx="341" cy="617"/>
          </a:xfrm>
        </p:grpSpPr>
        <p:grpSp>
          <p:nvGrpSpPr>
            <p:cNvPr id="25777" name="Group 9"/>
            <p:cNvGrpSpPr>
              <a:grpSpLocks/>
            </p:cNvGrpSpPr>
            <p:nvPr/>
          </p:nvGrpSpPr>
          <p:grpSpPr bwMode="auto">
            <a:xfrm>
              <a:off x="426" y="583"/>
              <a:ext cx="272" cy="329"/>
              <a:chOff x="3035" y="4611"/>
              <a:chExt cx="681" cy="821"/>
            </a:xfrm>
          </p:grpSpPr>
          <p:grpSp>
            <p:nvGrpSpPr>
              <p:cNvPr id="25780" name="Group 10"/>
              <p:cNvGrpSpPr>
                <a:grpSpLocks/>
              </p:cNvGrpSpPr>
              <p:nvPr/>
            </p:nvGrpSpPr>
            <p:grpSpPr bwMode="auto">
              <a:xfrm>
                <a:off x="3035" y="4969"/>
                <a:ext cx="681" cy="463"/>
                <a:chOff x="3221" y="11380"/>
                <a:chExt cx="1499" cy="302"/>
              </a:xfrm>
            </p:grpSpPr>
            <p:sp>
              <p:nvSpPr>
                <p:cNvPr id="25782" name="Arc 11"/>
                <p:cNvSpPr>
                  <a:spLocks/>
                </p:cNvSpPr>
                <p:nvPr/>
              </p:nvSpPr>
              <p:spPr bwMode="auto">
                <a:xfrm>
                  <a:off x="3960" y="11380"/>
                  <a:ext cx="760" cy="300"/>
                </a:xfrm>
                <a:custGeom>
                  <a:avLst/>
                  <a:gdLst>
                    <a:gd name="T0" fmla="*/ 0 w 21600"/>
                    <a:gd name="T1" fmla="*/ 0 h 21600"/>
                    <a:gd name="T2" fmla="*/ 27 w 21600"/>
                    <a:gd name="T3" fmla="*/ 4 h 21600"/>
                    <a:gd name="T4" fmla="*/ 0 w 21600"/>
                    <a:gd name="T5" fmla="*/ 4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83" name="Arc 12"/>
                <p:cNvSpPr>
                  <a:spLocks/>
                </p:cNvSpPr>
                <p:nvPr/>
              </p:nvSpPr>
              <p:spPr bwMode="auto">
                <a:xfrm flipH="1">
                  <a:off x="3221" y="11382"/>
                  <a:ext cx="760" cy="300"/>
                </a:xfrm>
                <a:custGeom>
                  <a:avLst/>
                  <a:gdLst>
                    <a:gd name="T0" fmla="*/ 0 w 21600"/>
                    <a:gd name="T1" fmla="*/ 0 h 21600"/>
                    <a:gd name="T2" fmla="*/ 27 w 21600"/>
                    <a:gd name="T3" fmla="*/ 4 h 21600"/>
                    <a:gd name="T4" fmla="*/ 0 w 21600"/>
                    <a:gd name="T5" fmla="*/ 4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781" name="Text Box 13"/>
              <p:cNvSpPr txBox="1">
                <a:spLocks noChangeArrowheads="1"/>
              </p:cNvSpPr>
              <p:nvPr/>
            </p:nvSpPr>
            <p:spPr bwMode="auto">
              <a:xfrm>
                <a:off x="3103" y="4611"/>
                <a:ext cx="546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200">
                    <a:latin typeface="Times New Roman" charset="0"/>
                  </a:rPr>
                  <a:t>1</a:t>
                </a:r>
              </a:p>
            </p:txBody>
          </p:sp>
        </p:grpSp>
        <p:sp>
          <p:nvSpPr>
            <p:cNvPr id="25778" name="Oval 27"/>
            <p:cNvSpPr>
              <a:spLocks noChangeArrowheads="1"/>
            </p:cNvSpPr>
            <p:nvPr/>
          </p:nvSpPr>
          <p:spPr bwMode="auto">
            <a:xfrm>
              <a:off x="424" y="912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79" name="Text Box 28"/>
            <p:cNvSpPr txBox="1">
              <a:spLocks noChangeArrowheads="1"/>
            </p:cNvSpPr>
            <p:nvPr/>
          </p:nvSpPr>
          <p:spPr bwMode="auto">
            <a:xfrm>
              <a:off x="400" y="930"/>
              <a:ext cx="341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A</a:t>
              </a:r>
              <a:r>
                <a:rPr lang="en-US" sz="2000" baseline="-25000"/>
                <a:t>I</a:t>
              </a:r>
              <a:endParaRPr lang="en-US" sz="2000"/>
            </a:p>
          </p:txBody>
        </p:sp>
      </p:grpSp>
      <p:sp>
        <p:nvSpPr>
          <p:cNvPr id="25607" name="Text Box 31"/>
          <p:cNvSpPr txBox="1">
            <a:spLocks noChangeArrowheads="1"/>
          </p:cNvSpPr>
          <p:nvPr/>
        </p:nvSpPr>
        <p:spPr bwMode="auto">
          <a:xfrm>
            <a:off x="914400" y="1981200"/>
            <a:ext cx="541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/>
              <a:t>a</a:t>
            </a:r>
            <a:r>
              <a:rPr lang="en-US" sz="1600" baseline="-25000"/>
              <a:t>11</a:t>
            </a:r>
          </a:p>
        </p:txBody>
      </p:sp>
      <p:sp>
        <p:nvSpPr>
          <p:cNvPr id="25608" name="Text Box 32"/>
          <p:cNvSpPr txBox="1">
            <a:spLocks noChangeArrowheads="1"/>
          </p:cNvSpPr>
          <p:nvPr/>
        </p:nvSpPr>
        <p:spPr bwMode="auto">
          <a:xfrm>
            <a:off x="1444625" y="1898650"/>
            <a:ext cx="541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/>
              <a:t>c</a:t>
            </a:r>
            <a:r>
              <a:rPr lang="en-US" sz="1600" baseline="-25000"/>
              <a:t>11</a:t>
            </a:r>
          </a:p>
        </p:txBody>
      </p:sp>
      <p:sp>
        <p:nvSpPr>
          <p:cNvPr id="25609" name="Text Box 33"/>
          <p:cNvSpPr txBox="1">
            <a:spLocks noChangeArrowheads="1"/>
          </p:cNvSpPr>
          <p:nvPr/>
        </p:nvSpPr>
        <p:spPr bwMode="auto">
          <a:xfrm>
            <a:off x="1955800" y="1828800"/>
            <a:ext cx="541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/>
              <a:t>e</a:t>
            </a:r>
            <a:r>
              <a:rPr lang="en-US" sz="1600" baseline="-25000"/>
              <a:t>11</a:t>
            </a:r>
          </a:p>
        </p:txBody>
      </p:sp>
      <p:sp>
        <p:nvSpPr>
          <p:cNvPr id="25610" name="Oval 34"/>
          <p:cNvSpPr>
            <a:spLocks noChangeArrowheads="1"/>
          </p:cNvSpPr>
          <p:nvPr/>
        </p:nvSpPr>
        <p:spPr bwMode="auto">
          <a:xfrm>
            <a:off x="1412875" y="2827338"/>
            <a:ext cx="914400" cy="914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1" name="Text Box 35"/>
          <p:cNvSpPr txBox="1">
            <a:spLocks noChangeArrowheads="1"/>
          </p:cNvSpPr>
          <p:nvPr/>
        </p:nvSpPr>
        <p:spPr bwMode="auto">
          <a:xfrm>
            <a:off x="1181100" y="3105150"/>
            <a:ext cx="13795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/>
              <a:t>Intercept</a:t>
            </a:r>
          </a:p>
        </p:txBody>
      </p:sp>
      <p:sp>
        <p:nvSpPr>
          <p:cNvPr id="25612" name="Line 36"/>
          <p:cNvSpPr>
            <a:spLocks noChangeShapeType="1"/>
          </p:cNvSpPr>
          <p:nvPr/>
        </p:nvSpPr>
        <p:spPr bwMode="auto">
          <a:xfrm>
            <a:off x="1854200" y="3754438"/>
            <a:ext cx="7938" cy="7858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3" name="Rectangle 38"/>
          <p:cNvSpPr>
            <a:spLocks noChangeArrowheads="1"/>
          </p:cNvSpPr>
          <p:nvPr/>
        </p:nvSpPr>
        <p:spPr bwMode="auto">
          <a:xfrm>
            <a:off x="3276600" y="4579938"/>
            <a:ext cx="1079500" cy="1079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4" name="Text Box 39"/>
          <p:cNvSpPr txBox="1">
            <a:spLocks noChangeArrowheads="1"/>
          </p:cNvSpPr>
          <p:nvPr/>
        </p:nvSpPr>
        <p:spPr bwMode="auto">
          <a:xfrm>
            <a:off x="3338513" y="4849813"/>
            <a:ext cx="954087" cy="2968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/>
              <a:t>Phenotype 1</a:t>
            </a:r>
          </a:p>
          <a:p>
            <a:pPr algn="ctr"/>
            <a:r>
              <a:rPr lang="en-US" sz="1200"/>
              <a:t>Time 2</a:t>
            </a:r>
          </a:p>
        </p:txBody>
      </p:sp>
      <p:sp>
        <p:nvSpPr>
          <p:cNvPr id="25615" name="Rectangle 41"/>
          <p:cNvSpPr>
            <a:spLocks noChangeArrowheads="1"/>
          </p:cNvSpPr>
          <p:nvPr/>
        </p:nvSpPr>
        <p:spPr bwMode="auto">
          <a:xfrm>
            <a:off x="4787900" y="4579938"/>
            <a:ext cx="1079500" cy="1079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6" name="Text Box 42"/>
          <p:cNvSpPr txBox="1">
            <a:spLocks noChangeArrowheads="1"/>
          </p:cNvSpPr>
          <p:nvPr/>
        </p:nvSpPr>
        <p:spPr bwMode="auto">
          <a:xfrm>
            <a:off x="4849813" y="4849813"/>
            <a:ext cx="954087" cy="2968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/>
              <a:t>Phenotype 1</a:t>
            </a:r>
          </a:p>
          <a:p>
            <a:pPr algn="ctr"/>
            <a:r>
              <a:rPr lang="en-US" sz="1200"/>
              <a:t>Time 3</a:t>
            </a:r>
          </a:p>
        </p:txBody>
      </p:sp>
      <p:sp>
        <p:nvSpPr>
          <p:cNvPr id="25617" name="Line 43"/>
          <p:cNvSpPr>
            <a:spLocks noChangeShapeType="1"/>
          </p:cNvSpPr>
          <p:nvPr/>
        </p:nvSpPr>
        <p:spPr bwMode="auto">
          <a:xfrm>
            <a:off x="1854200" y="3749675"/>
            <a:ext cx="1476375" cy="796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8" name="Line 44"/>
          <p:cNvSpPr>
            <a:spLocks noChangeShapeType="1"/>
          </p:cNvSpPr>
          <p:nvPr/>
        </p:nvSpPr>
        <p:spPr bwMode="auto">
          <a:xfrm>
            <a:off x="1846263" y="3741738"/>
            <a:ext cx="3005137" cy="795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9" name="Text Box 45"/>
          <p:cNvSpPr txBox="1">
            <a:spLocks noChangeArrowheads="1"/>
          </p:cNvSpPr>
          <p:nvPr/>
        </p:nvSpPr>
        <p:spPr bwMode="auto">
          <a:xfrm>
            <a:off x="1444625" y="4006850"/>
            <a:ext cx="541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/>
              <a:t>1</a:t>
            </a:r>
            <a:endParaRPr lang="en-US" sz="2000" baseline="-25000"/>
          </a:p>
        </p:txBody>
      </p:sp>
      <p:sp>
        <p:nvSpPr>
          <p:cNvPr id="25620" name="Text Box 46"/>
          <p:cNvSpPr txBox="1">
            <a:spLocks noChangeArrowheads="1"/>
          </p:cNvSpPr>
          <p:nvPr/>
        </p:nvSpPr>
        <p:spPr bwMode="auto">
          <a:xfrm>
            <a:off x="2009775" y="3956050"/>
            <a:ext cx="541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/>
              <a:t>1</a:t>
            </a:r>
            <a:endParaRPr lang="en-US" sz="2000" baseline="-25000"/>
          </a:p>
        </p:txBody>
      </p:sp>
      <p:sp>
        <p:nvSpPr>
          <p:cNvPr id="25621" name="Text Box 47"/>
          <p:cNvSpPr txBox="1">
            <a:spLocks noChangeArrowheads="1"/>
          </p:cNvSpPr>
          <p:nvPr/>
        </p:nvSpPr>
        <p:spPr bwMode="auto">
          <a:xfrm>
            <a:off x="3028950" y="3636963"/>
            <a:ext cx="541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/>
              <a:t>0</a:t>
            </a:r>
            <a:endParaRPr lang="en-US" sz="2000" baseline="-25000"/>
          </a:p>
        </p:txBody>
      </p:sp>
      <p:sp>
        <p:nvSpPr>
          <p:cNvPr id="25622" name="Oval 48"/>
          <p:cNvSpPr>
            <a:spLocks noChangeArrowheads="1"/>
          </p:cNvSpPr>
          <p:nvPr/>
        </p:nvSpPr>
        <p:spPr bwMode="auto">
          <a:xfrm>
            <a:off x="3071813" y="5943600"/>
            <a:ext cx="457200" cy="457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3" name="Text Box 49"/>
          <p:cNvSpPr txBox="1">
            <a:spLocks noChangeArrowheads="1"/>
          </p:cNvSpPr>
          <p:nvPr/>
        </p:nvSpPr>
        <p:spPr bwMode="auto">
          <a:xfrm>
            <a:off x="3086100" y="6018213"/>
            <a:ext cx="4619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/>
              <a:t>A</a:t>
            </a:r>
            <a:r>
              <a:rPr lang="en-US" sz="1200" baseline="-25000"/>
              <a:t>S2</a:t>
            </a:r>
            <a:endParaRPr lang="en-US" sz="1400"/>
          </a:p>
        </p:txBody>
      </p:sp>
      <p:sp>
        <p:nvSpPr>
          <p:cNvPr id="25624" name="Oval 50"/>
          <p:cNvSpPr>
            <a:spLocks noChangeArrowheads="1"/>
          </p:cNvSpPr>
          <p:nvPr/>
        </p:nvSpPr>
        <p:spPr bwMode="auto">
          <a:xfrm>
            <a:off x="4094163" y="5943600"/>
            <a:ext cx="457200" cy="457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5" name="Oval 51"/>
          <p:cNvSpPr>
            <a:spLocks noChangeArrowheads="1"/>
          </p:cNvSpPr>
          <p:nvPr/>
        </p:nvSpPr>
        <p:spPr bwMode="auto">
          <a:xfrm>
            <a:off x="3582988" y="5943600"/>
            <a:ext cx="457200" cy="457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6" name="Line 52"/>
          <p:cNvSpPr>
            <a:spLocks noChangeShapeType="1"/>
          </p:cNvSpPr>
          <p:nvPr/>
        </p:nvSpPr>
        <p:spPr bwMode="auto">
          <a:xfrm flipV="1">
            <a:off x="3810000" y="5676900"/>
            <a:ext cx="0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7" name="Line 53"/>
          <p:cNvSpPr>
            <a:spLocks noChangeShapeType="1"/>
          </p:cNvSpPr>
          <p:nvPr/>
        </p:nvSpPr>
        <p:spPr bwMode="auto">
          <a:xfrm flipV="1">
            <a:off x="3289300" y="5715000"/>
            <a:ext cx="368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8" name="Line 54"/>
          <p:cNvSpPr>
            <a:spLocks noChangeShapeType="1"/>
          </p:cNvSpPr>
          <p:nvPr/>
        </p:nvSpPr>
        <p:spPr bwMode="auto">
          <a:xfrm flipH="1" flipV="1">
            <a:off x="3962400" y="5715000"/>
            <a:ext cx="368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9" name="Text Box 55"/>
          <p:cNvSpPr txBox="1">
            <a:spLocks noChangeArrowheads="1"/>
          </p:cNvSpPr>
          <p:nvPr/>
        </p:nvSpPr>
        <p:spPr bwMode="auto">
          <a:xfrm>
            <a:off x="3595688" y="6018213"/>
            <a:ext cx="461962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/>
              <a:t>C</a:t>
            </a:r>
            <a:r>
              <a:rPr lang="en-US" sz="1200" baseline="-25000"/>
              <a:t>S2</a:t>
            </a:r>
            <a:endParaRPr lang="en-US" sz="1400"/>
          </a:p>
        </p:txBody>
      </p:sp>
      <p:sp>
        <p:nvSpPr>
          <p:cNvPr id="25630" name="Text Box 56"/>
          <p:cNvSpPr txBox="1">
            <a:spLocks noChangeArrowheads="1"/>
          </p:cNvSpPr>
          <p:nvPr/>
        </p:nvSpPr>
        <p:spPr bwMode="auto">
          <a:xfrm>
            <a:off x="4110038" y="6026150"/>
            <a:ext cx="461962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/>
              <a:t>E</a:t>
            </a:r>
            <a:r>
              <a:rPr lang="en-US" sz="1200" baseline="-25000"/>
              <a:t>S2</a:t>
            </a:r>
            <a:endParaRPr lang="en-US" sz="1400"/>
          </a:p>
        </p:txBody>
      </p:sp>
      <p:sp>
        <p:nvSpPr>
          <p:cNvPr id="25631" name="Oval 57"/>
          <p:cNvSpPr>
            <a:spLocks noChangeArrowheads="1"/>
          </p:cNvSpPr>
          <p:nvPr/>
        </p:nvSpPr>
        <p:spPr bwMode="auto">
          <a:xfrm>
            <a:off x="4595813" y="5937250"/>
            <a:ext cx="457200" cy="457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2" name="Text Box 58"/>
          <p:cNvSpPr txBox="1">
            <a:spLocks noChangeArrowheads="1"/>
          </p:cNvSpPr>
          <p:nvPr/>
        </p:nvSpPr>
        <p:spPr bwMode="auto">
          <a:xfrm>
            <a:off x="4610100" y="6011863"/>
            <a:ext cx="4619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/>
              <a:t>A</a:t>
            </a:r>
            <a:r>
              <a:rPr lang="en-US" sz="1200" baseline="-25000"/>
              <a:t>S3</a:t>
            </a:r>
            <a:endParaRPr lang="en-US" sz="1400"/>
          </a:p>
        </p:txBody>
      </p:sp>
      <p:sp>
        <p:nvSpPr>
          <p:cNvPr id="25633" name="Oval 59"/>
          <p:cNvSpPr>
            <a:spLocks noChangeArrowheads="1"/>
          </p:cNvSpPr>
          <p:nvPr/>
        </p:nvSpPr>
        <p:spPr bwMode="auto">
          <a:xfrm>
            <a:off x="5618163" y="5937250"/>
            <a:ext cx="457200" cy="457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4" name="Oval 60"/>
          <p:cNvSpPr>
            <a:spLocks noChangeArrowheads="1"/>
          </p:cNvSpPr>
          <p:nvPr/>
        </p:nvSpPr>
        <p:spPr bwMode="auto">
          <a:xfrm>
            <a:off x="5106988" y="5937250"/>
            <a:ext cx="457200" cy="457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5" name="Line 61"/>
          <p:cNvSpPr>
            <a:spLocks noChangeShapeType="1"/>
          </p:cNvSpPr>
          <p:nvPr/>
        </p:nvSpPr>
        <p:spPr bwMode="auto">
          <a:xfrm flipV="1">
            <a:off x="5334000" y="5670550"/>
            <a:ext cx="0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6" name="Line 62"/>
          <p:cNvSpPr>
            <a:spLocks noChangeShapeType="1"/>
          </p:cNvSpPr>
          <p:nvPr/>
        </p:nvSpPr>
        <p:spPr bwMode="auto">
          <a:xfrm flipV="1">
            <a:off x="4813300" y="5708650"/>
            <a:ext cx="368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7" name="Line 63"/>
          <p:cNvSpPr>
            <a:spLocks noChangeShapeType="1"/>
          </p:cNvSpPr>
          <p:nvPr/>
        </p:nvSpPr>
        <p:spPr bwMode="auto">
          <a:xfrm flipH="1" flipV="1">
            <a:off x="5486400" y="5708650"/>
            <a:ext cx="368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8" name="Text Box 64"/>
          <p:cNvSpPr txBox="1">
            <a:spLocks noChangeArrowheads="1"/>
          </p:cNvSpPr>
          <p:nvPr/>
        </p:nvSpPr>
        <p:spPr bwMode="auto">
          <a:xfrm>
            <a:off x="5119688" y="6011863"/>
            <a:ext cx="461962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/>
              <a:t>C</a:t>
            </a:r>
            <a:r>
              <a:rPr lang="en-US" sz="1200" baseline="-25000"/>
              <a:t>S3</a:t>
            </a:r>
            <a:endParaRPr lang="en-US" sz="1400"/>
          </a:p>
        </p:txBody>
      </p:sp>
      <p:sp>
        <p:nvSpPr>
          <p:cNvPr id="25639" name="Text Box 65"/>
          <p:cNvSpPr txBox="1">
            <a:spLocks noChangeArrowheads="1"/>
          </p:cNvSpPr>
          <p:nvPr/>
        </p:nvSpPr>
        <p:spPr bwMode="auto">
          <a:xfrm>
            <a:off x="5634038" y="6019800"/>
            <a:ext cx="461962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/>
              <a:t>E</a:t>
            </a:r>
            <a:r>
              <a:rPr lang="en-US" sz="1200" baseline="-25000"/>
              <a:t>S3</a:t>
            </a:r>
            <a:endParaRPr lang="en-US" sz="1400"/>
          </a:p>
        </p:txBody>
      </p:sp>
      <p:sp>
        <p:nvSpPr>
          <p:cNvPr id="25640" name="Oval 66"/>
          <p:cNvSpPr>
            <a:spLocks noChangeArrowheads="1"/>
          </p:cNvSpPr>
          <p:nvPr/>
        </p:nvSpPr>
        <p:spPr bwMode="auto">
          <a:xfrm>
            <a:off x="1530350" y="5943600"/>
            <a:ext cx="457200" cy="457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41" name="Text Box 67"/>
          <p:cNvSpPr txBox="1">
            <a:spLocks noChangeArrowheads="1"/>
          </p:cNvSpPr>
          <p:nvPr/>
        </p:nvSpPr>
        <p:spPr bwMode="auto">
          <a:xfrm>
            <a:off x="1544638" y="6018213"/>
            <a:ext cx="461962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/>
              <a:t>A</a:t>
            </a:r>
            <a:r>
              <a:rPr lang="en-US" sz="1200" baseline="-25000"/>
              <a:t>S1</a:t>
            </a:r>
            <a:endParaRPr lang="en-US" sz="1400"/>
          </a:p>
        </p:txBody>
      </p:sp>
      <p:sp>
        <p:nvSpPr>
          <p:cNvPr id="25642" name="Oval 68"/>
          <p:cNvSpPr>
            <a:spLocks noChangeArrowheads="1"/>
          </p:cNvSpPr>
          <p:nvPr/>
        </p:nvSpPr>
        <p:spPr bwMode="auto">
          <a:xfrm>
            <a:off x="2552700" y="5943600"/>
            <a:ext cx="457200" cy="457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43" name="Oval 69"/>
          <p:cNvSpPr>
            <a:spLocks noChangeArrowheads="1"/>
          </p:cNvSpPr>
          <p:nvPr/>
        </p:nvSpPr>
        <p:spPr bwMode="auto">
          <a:xfrm>
            <a:off x="2041525" y="5943600"/>
            <a:ext cx="457200" cy="457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44" name="Line 70"/>
          <p:cNvSpPr>
            <a:spLocks noChangeShapeType="1"/>
          </p:cNvSpPr>
          <p:nvPr/>
        </p:nvSpPr>
        <p:spPr bwMode="auto">
          <a:xfrm flipV="1">
            <a:off x="2268538" y="5676900"/>
            <a:ext cx="0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5" name="Line 71"/>
          <p:cNvSpPr>
            <a:spLocks noChangeShapeType="1"/>
          </p:cNvSpPr>
          <p:nvPr/>
        </p:nvSpPr>
        <p:spPr bwMode="auto">
          <a:xfrm flipV="1">
            <a:off x="1747838" y="5715000"/>
            <a:ext cx="368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6" name="Line 72"/>
          <p:cNvSpPr>
            <a:spLocks noChangeShapeType="1"/>
          </p:cNvSpPr>
          <p:nvPr/>
        </p:nvSpPr>
        <p:spPr bwMode="auto">
          <a:xfrm flipH="1" flipV="1">
            <a:off x="2420938" y="5715000"/>
            <a:ext cx="368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7" name="Text Box 73"/>
          <p:cNvSpPr txBox="1">
            <a:spLocks noChangeArrowheads="1"/>
          </p:cNvSpPr>
          <p:nvPr/>
        </p:nvSpPr>
        <p:spPr bwMode="auto">
          <a:xfrm>
            <a:off x="2054225" y="6018213"/>
            <a:ext cx="4619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/>
              <a:t>C</a:t>
            </a:r>
            <a:r>
              <a:rPr lang="en-US" sz="1200" baseline="-25000"/>
              <a:t>S1</a:t>
            </a:r>
            <a:endParaRPr lang="en-US" sz="1400"/>
          </a:p>
        </p:txBody>
      </p:sp>
      <p:sp>
        <p:nvSpPr>
          <p:cNvPr id="25648" name="Text Box 74"/>
          <p:cNvSpPr txBox="1">
            <a:spLocks noChangeArrowheads="1"/>
          </p:cNvSpPr>
          <p:nvPr/>
        </p:nvSpPr>
        <p:spPr bwMode="auto">
          <a:xfrm>
            <a:off x="2568575" y="6026150"/>
            <a:ext cx="461963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/>
              <a:t>E</a:t>
            </a:r>
            <a:r>
              <a:rPr lang="en-US" sz="1200" baseline="-25000"/>
              <a:t>S1</a:t>
            </a:r>
            <a:endParaRPr lang="en-US" sz="1400"/>
          </a:p>
        </p:txBody>
      </p:sp>
      <p:grpSp>
        <p:nvGrpSpPr>
          <p:cNvPr id="25649" name="Group 75"/>
          <p:cNvGrpSpPr>
            <a:grpSpLocks/>
          </p:cNvGrpSpPr>
          <p:nvPr/>
        </p:nvGrpSpPr>
        <p:grpSpPr bwMode="auto">
          <a:xfrm>
            <a:off x="1644650" y="6400800"/>
            <a:ext cx="241300" cy="260350"/>
            <a:chOff x="1036" y="4032"/>
            <a:chExt cx="152" cy="164"/>
          </a:xfrm>
        </p:grpSpPr>
        <p:grpSp>
          <p:nvGrpSpPr>
            <p:cNvPr id="25773" name="Group 76"/>
            <p:cNvGrpSpPr>
              <a:grpSpLocks/>
            </p:cNvGrpSpPr>
            <p:nvPr/>
          </p:nvGrpSpPr>
          <p:grpSpPr bwMode="auto">
            <a:xfrm rot="10800000">
              <a:off x="1044" y="4032"/>
              <a:ext cx="144" cy="144"/>
              <a:chOff x="3221" y="11380"/>
              <a:chExt cx="1499" cy="302"/>
            </a:xfrm>
          </p:grpSpPr>
          <p:sp>
            <p:nvSpPr>
              <p:cNvPr id="25775" name="Arc 77"/>
              <p:cNvSpPr>
                <a:spLocks/>
              </p:cNvSpPr>
              <p:nvPr/>
            </p:nvSpPr>
            <p:spPr bwMode="auto">
              <a:xfrm>
                <a:off x="3960" y="11380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6" name="Arc 78"/>
              <p:cNvSpPr>
                <a:spLocks/>
              </p:cNvSpPr>
              <p:nvPr/>
            </p:nvSpPr>
            <p:spPr bwMode="auto">
              <a:xfrm flipH="1">
                <a:off x="3221" y="11382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774" name="Text Box 79"/>
            <p:cNvSpPr txBox="1">
              <a:spLocks noChangeArrowheads="1"/>
            </p:cNvSpPr>
            <p:nvPr/>
          </p:nvSpPr>
          <p:spPr bwMode="auto">
            <a:xfrm>
              <a:off x="1036" y="4052"/>
              <a:ext cx="14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900"/>
                <a:t>1</a:t>
              </a:r>
              <a:endParaRPr lang="en-US"/>
            </a:p>
          </p:txBody>
        </p:sp>
      </p:grpSp>
      <p:grpSp>
        <p:nvGrpSpPr>
          <p:cNvPr id="25650" name="Group 80"/>
          <p:cNvGrpSpPr>
            <a:grpSpLocks/>
          </p:cNvGrpSpPr>
          <p:nvPr/>
        </p:nvGrpSpPr>
        <p:grpSpPr bwMode="auto">
          <a:xfrm>
            <a:off x="2141538" y="6400800"/>
            <a:ext cx="241300" cy="260350"/>
            <a:chOff x="1036" y="4032"/>
            <a:chExt cx="152" cy="164"/>
          </a:xfrm>
        </p:grpSpPr>
        <p:grpSp>
          <p:nvGrpSpPr>
            <p:cNvPr id="25769" name="Group 81"/>
            <p:cNvGrpSpPr>
              <a:grpSpLocks/>
            </p:cNvGrpSpPr>
            <p:nvPr/>
          </p:nvGrpSpPr>
          <p:grpSpPr bwMode="auto">
            <a:xfrm rot="10800000">
              <a:off x="1044" y="4032"/>
              <a:ext cx="144" cy="144"/>
              <a:chOff x="3221" y="11380"/>
              <a:chExt cx="1499" cy="302"/>
            </a:xfrm>
          </p:grpSpPr>
          <p:sp>
            <p:nvSpPr>
              <p:cNvPr id="25771" name="Arc 82"/>
              <p:cNvSpPr>
                <a:spLocks/>
              </p:cNvSpPr>
              <p:nvPr/>
            </p:nvSpPr>
            <p:spPr bwMode="auto">
              <a:xfrm>
                <a:off x="3960" y="11380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2" name="Arc 83"/>
              <p:cNvSpPr>
                <a:spLocks/>
              </p:cNvSpPr>
              <p:nvPr/>
            </p:nvSpPr>
            <p:spPr bwMode="auto">
              <a:xfrm flipH="1">
                <a:off x="3221" y="11382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770" name="Text Box 84"/>
            <p:cNvSpPr txBox="1">
              <a:spLocks noChangeArrowheads="1"/>
            </p:cNvSpPr>
            <p:nvPr/>
          </p:nvSpPr>
          <p:spPr bwMode="auto">
            <a:xfrm>
              <a:off x="1036" y="4052"/>
              <a:ext cx="14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900"/>
                <a:t>1</a:t>
              </a:r>
              <a:endParaRPr lang="en-US"/>
            </a:p>
          </p:txBody>
        </p:sp>
      </p:grpSp>
      <p:grpSp>
        <p:nvGrpSpPr>
          <p:cNvPr id="25651" name="Group 85"/>
          <p:cNvGrpSpPr>
            <a:grpSpLocks/>
          </p:cNvGrpSpPr>
          <p:nvPr/>
        </p:nvGrpSpPr>
        <p:grpSpPr bwMode="auto">
          <a:xfrm>
            <a:off x="2662238" y="6400800"/>
            <a:ext cx="241300" cy="260350"/>
            <a:chOff x="1036" y="4032"/>
            <a:chExt cx="152" cy="164"/>
          </a:xfrm>
        </p:grpSpPr>
        <p:grpSp>
          <p:nvGrpSpPr>
            <p:cNvPr id="25765" name="Group 86"/>
            <p:cNvGrpSpPr>
              <a:grpSpLocks/>
            </p:cNvGrpSpPr>
            <p:nvPr/>
          </p:nvGrpSpPr>
          <p:grpSpPr bwMode="auto">
            <a:xfrm rot="10800000">
              <a:off x="1044" y="4032"/>
              <a:ext cx="144" cy="144"/>
              <a:chOff x="3221" y="11380"/>
              <a:chExt cx="1499" cy="302"/>
            </a:xfrm>
          </p:grpSpPr>
          <p:sp>
            <p:nvSpPr>
              <p:cNvPr id="25767" name="Arc 87"/>
              <p:cNvSpPr>
                <a:spLocks/>
              </p:cNvSpPr>
              <p:nvPr/>
            </p:nvSpPr>
            <p:spPr bwMode="auto">
              <a:xfrm>
                <a:off x="3960" y="11380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8" name="Arc 88"/>
              <p:cNvSpPr>
                <a:spLocks/>
              </p:cNvSpPr>
              <p:nvPr/>
            </p:nvSpPr>
            <p:spPr bwMode="auto">
              <a:xfrm flipH="1">
                <a:off x="3221" y="11382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766" name="Text Box 89"/>
            <p:cNvSpPr txBox="1">
              <a:spLocks noChangeArrowheads="1"/>
            </p:cNvSpPr>
            <p:nvPr/>
          </p:nvSpPr>
          <p:spPr bwMode="auto">
            <a:xfrm>
              <a:off x="1036" y="4052"/>
              <a:ext cx="14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900"/>
                <a:t>1</a:t>
              </a:r>
              <a:endParaRPr lang="en-US"/>
            </a:p>
          </p:txBody>
        </p:sp>
      </p:grpSp>
      <p:grpSp>
        <p:nvGrpSpPr>
          <p:cNvPr id="25652" name="Group 90"/>
          <p:cNvGrpSpPr>
            <a:grpSpLocks/>
          </p:cNvGrpSpPr>
          <p:nvPr/>
        </p:nvGrpSpPr>
        <p:grpSpPr bwMode="auto">
          <a:xfrm>
            <a:off x="3155950" y="6400800"/>
            <a:ext cx="241300" cy="260350"/>
            <a:chOff x="1036" y="4032"/>
            <a:chExt cx="152" cy="164"/>
          </a:xfrm>
        </p:grpSpPr>
        <p:grpSp>
          <p:nvGrpSpPr>
            <p:cNvPr id="25761" name="Group 91"/>
            <p:cNvGrpSpPr>
              <a:grpSpLocks/>
            </p:cNvGrpSpPr>
            <p:nvPr/>
          </p:nvGrpSpPr>
          <p:grpSpPr bwMode="auto">
            <a:xfrm rot="10800000">
              <a:off x="1044" y="4032"/>
              <a:ext cx="144" cy="144"/>
              <a:chOff x="3221" y="11380"/>
              <a:chExt cx="1499" cy="302"/>
            </a:xfrm>
          </p:grpSpPr>
          <p:sp>
            <p:nvSpPr>
              <p:cNvPr id="25763" name="Arc 92"/>
              <p:cNvSpPr>
                <a:spLocks/>
              </p:cNvSpPr>
              <p:nvPr/>
            </p:nvSpPr>
            <p:spPr bwMode="auto">
              <a:xfrm>
                <a:off x="3960" y="11380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4" name="Arc 93"/>
              <p:cNvSpPr>
                <a:spLocks/>
              </p:cNvSpPr>
              <p:nvPr/>
            </p:nvSpPr>
            <p:spPr bwMode="auto">
              <a:xfrm flipH="1">
                <a:off x="3221" y="11382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762" name="Text Box 94"/>
            <p:cNvSpPr txBox="1">
              <a:spLocks noChangeArrowheads="1"/>
            </p:cNvSpPr>
            <p:nvPr/>
          </p:nvSpPr>
          <p:spPr bwMode="auto">
            <a:xfrm>
              <a:off x="1036" y="4052"/>
              <a:ext cx="14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900"/>
                <a:t>1</a:t>
              </a:r>
              <a:endParaRPr lang="en-US"/>
            </a:p>
          </p:txBody>
        </p:sp>
      </p:grpSp>
      <p:grpSp>
        <p:nvGrpSpPr>
          <p:cNvPr id="25653" name="Group 95"/>
          <p:cNvGrpSpPr>
            <a:grpSpLocks/>
          </p:cNvGrpSpPr>
          <p:nvPr/>
        </p:nvGrpSpPr>
        <p:grpSpPr bwMode="auto">
          <a:xfrm>
            <a:off x="3652838" y="6400800"/>
            <a:ext cx="241300" cy="260350"/>
            <a:chOff x="1036" y="4032"/>
            <a:chExt cx="152" cy="164"/>
          </a:xfrm>
        </p:grpSpPr>
        <p:grpSp>
          <p:nvGrpSpPr>
            <p:cNvPr id="25757" name="Group 96"/>
            <p:cNvGrpSpPr>
              <a:grpSpLocks/>
            </p:cNvGrpSpPr>
            <p:nvPr/>
          </p:nvGrpSpPr>
          <p:grpSpPr bwMode="auto">
            <a:xfrm rot="10800000">
              <a:off x="1044" y="4032"/>
              <a:ext cx="144" cy="144"/>
              <a:chOff x="3221" y="11380"/>
              <a:chExt cx="1499" cy="302"/>
            </a:xfrm>
          </p:grpSpPr>
          <p:sp>
            <p:nvSpPr>
              <p:cNvPr id="25759" name="Arc 97"/>
              <p:cNvSpPr>
                <a:spLocks/>
              </p:cNvSpPr>
              <p:nvPr/>
            </p:nvSpPr>
            <p:spPr bwMode="auto">
              <a:xfrm>
                <a:off x="3960" y="11380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0" name="Arc 98"/>
              <p:cNvSpPr>
                <a:spLocks/>
              </p:cNvSpPr>
              <p:nvPr/>
            </p:nvSpPr>
            <p:spPr bwMode="auto">
              <a:xfrm flipH="1">
                <a:off x="3221" y="11382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758" name="Text Box 99"/>
            <p:cNvSpPr txBox="1">
              <a:spLocks noChangeArrowheads="1"/>
            </p:cNvSpPr>
            <p:nvPr/>
          </p:nvSpPr>
          <p:spPr bwMode="auto">
            <a:xfrm>
              <a:off x="1036" y="4052"/>
              <a:ext cx="14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900"/>
                <a:t>1</a:t>
              </a:r>
              <a:endParaRPr lang="en-US"/>
            </a:p>
          </p:txBody>
        </p:sp>
      </p:grpSp>
      <p:grpSp>
        <p:nvGrpSpPr>
          <p:cNvPr id="25654" name="Group 100"/>
          <p:cNvGrpSpPr>
            <a:grpSpLocks/>
          </p:cNvGrpSpPr>
          <p:nvPr/>
        </p:nvGrpSpPr>
        <p:grpSpPr bwMode="auto">
          <a:xfrm>
            <a:off x="4173538" y="6400800"/>
            <a:ext cx="241300" cy="260350"/>
            <a:chOff x="1036" y="4032"/>
            <a:chExt cx="152" cy="164"/>
          </a:xfrm>
        </p:grpSpPr>
        <p:grpSp>
          <p:nvGrpSpPr>
            <p:cNvPr id="25753" name="Group 101"/>
            <p:cNvGrpSpPr>
              <a:grpSpLocks/>
            </p:cNvGrpSpPr>
            <p:nvPr/>
          </p:nvGrpSpPr>
          <p:grpSpPr bwMode="auto">
            <a:xfrm rot="10800000">
              <a:off x="1044" y="4032"/>
              <a:ext cx="144" cy="144"/>
              <a:chOff x="3221" y="11380"/>
              <a:chExt cx="1499" cy="302"/>
            </a:xfrm>
          </p:grpSpPr>
          <p:sp>
            <p:nvSpPr>
              <p:cNvPr id="25755" name="Arc 102"/>
              <p:cNvSpPr>
                <a:spLocks/>
              </p:cNvSpPr>
              <p:nvPr/>
            </p:nvSpPr>
            <p:spPr bwMode="auto">
              <a:xfrm>
                <a:off x="3960" y="11380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6" name="Arc 103"/>
              <p:cNvSpPr>
                <a:spLocks/>
              </p:cNvSpPr>
              <p:nvPr/>
            </p:nvSpPr>
            <p:spPr bwMode="auto">
              <a:xfrm flipH="1">
                <a:off x="3221" y="11382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754" name="Text Box 104"/>
            <p:cNvSpPr txBox="1">
              <a:spLocks noChangeArrowheads="1"/>
            </p:cNvSpPr>
            <p:nvPr/>
          </p:nvSpPr>
          <p:spPr bwMode="auto">
            <a:xfrm>
              <a:off x="1036" y="4052"/>
              <a:ext cx="14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900"/>
                <a:t>1</a:t>
              </a:r>
              <a:endParaRPr lang="en-US"/>
            </a:p>
          </p:txBody>
        </p:sp>
      </p:grpSp>
      <p:grpSp>
        <p:nvGrpSpPr>
          <p:cNvPr id="25655" name="Group 105"/>
          <p:cNvGrpSpPr>
            <a:grpSpLocks/>
          </p:cNvGrpSpPr>
          <p:nvPr/>
        </p:nvGrpSpPr>
        <p:grpSpPr bwMode="auto">
          <a:xfrm>
            <a:off x="4716463" y="6384925"/>
            <a:ext cx="241300" cy="260350"/>
            <a:chOff x="1036" y="4032"/>
            <a:chExt cx="152" cy="164"/>
          </a:xfrm>
        </p:grpSpPr>
        <p:grpSp>
          <p:nvGrpSpPr>
            <p:cNvPr id="25749" name="Group 106"/>
            <p:cNvGrpSpPr>
              <a:grpSpLocks/>
            </p:cNvGrpSpPr>
            <p:nvPr/>
          </p:nvGrpSpPr>
          <p:grpSpPr bwMode="auto">
            <a:xfrm rot="10800000">
              <a:off x="1044" y="4032"/>
              <a:ext cx="144" cy="144"/>
              <a:chOff x="3221" y="11380"/>
              <a:chExt cx="1499" cy="302"/>
            </a:xfrm>
          </p:grpSpPr>
          <p:sp>
            <p:nvSpPr>
              <p:cNvPr id="25751" name="Arc 107"/>
              <p:cNvSpPr>
                <a:spLocks/>
              </p:cNvSpPr>
              <p:nvPr/>
            </p:nvSpPr>
            <p:spPr bwMode="auto">
              <a:xfrm>
                <a:off x="3960" y="11380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2" name="Arc 108"/>
              <p:cNvSpPr>
                <a:spLocks/>
              </p:cNvSpPr>
              <p:nvPr/>
            </p:nvSpPr>
            <p:spPr bwMode="auto">
              <a:xfrm flipH="1">
                <a:off x="3221" y="11382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750" name="Text Box 109"/>
            <p:cNvSpPr txBox="1">
              <a:spLocks noChangeArrowheads="1"/>
            </p:cNvSpPr>
            <p:nvPr/>
          </p:nvSpPr>
          <p:spPr bwMode="auto">
            <a:xfrm>
              <a:off x="1036" y="4052"/>
              <a:ext cx="14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900"/>
                <a:t>1</a:t>
              </a:r>
              <a:endParaRPr lang="en-US"/>
            </a:p>
          </p:txBody>
        </p:sp>
      </p:grpSp>
      <p:grpSp>
        <p:nvGrpSpPr>
          <p:cNvPr id="25656" name="Group 110"/>
          <p:cNvGrpSpPr>
            <a:grpSpLocks/>
          </p:cNvGrpSpPr>
          <p:nvPr/>
        </p:nvGrpSpPr>
        <p:grpSpPr bwMode="auto">
          <a:xfrm>
            <a:off x="5213350" y="6384925"/>
            <a:ext cx="241300" cy="260350"/>
            <a:chOff x="1036" y="4032"/>
            <a:chExt cx="152" cy="164"/>
          </a:xfrm>
        </p:grpSpPr>
        <p:grpSp>
          <p:nvGrpSpPr>
            <p:cNvPr id="25745" name="Group 111"/>
            <p:cNvGrpSpPr>
              <a:grpSpLocks/>
            </p:cNvGrpSpPr>
            <p:nvPr/>
          </p:nvGrpSpPr>
          <p:grpSpPr bwMode="auto">
            <a:xfrm rot="10800000">
              <a:off x="1044" y="4032"/>
              <a:ext cx="144" cy="144"/>
              <a:chOff x="3221" y="11380"/>
              <a:chExt cx="1499" cy="302"/>
            </a:xfrm>
          </p:grpSpPr>
          <p:sp>
            <p:nvSpPr>
              <p:cNvPr id="25747" name="Arc 112"/>
              <p:cNvSpPr>
                <a:spLocks/>
              </p:cNvSpPr>
              <p:nvPr/>
            </p:nvSpPr>
            <p:spPr bwMode="auto">
              <a:xfrm>
                <a:off x="3960" y="11380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8" name="Arc 113"/>
              <p:cNvSpPr>
                <a:spLocks/>
              </p:cNvSpPr>
              <p:nvPr/>
            </p:nvSpPr>
            <p:spPr bwMode="auto">
              <a:xfrm flipH="1">
                <a:off x="3221" y="11382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746" name="Text Box 114"/>
            <p:cNvSpPr txBox="1">
              <a:spLocks noChangeArrowheads="1"/>
            </p:cNvSpPr>
            <p:nvPr/>
          </p:nvSpPr>
          <p:spPr bwMode="auto">
            <a:xfrm>
              <a:off x="1036" y="4052"/>
              <a:ext cx="14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900"/>
                <a:t>1</a:t>
              </a:r>
              <a:endParaRPr lang="en-US"/>
            </a:p>
          </p:txBody>
        </p:sp>
      </p:grpSp>
      <p:grpSp>
        <p:nvGrpSpPr>
          <p:cNvPr id="25657" name="Group 115"/>
          <p:cNvGrpSpPr>
            <a:grpSpLocks/>
          </p:cNvGrpSpPr>
          <p:nvPr/>
        </p:nvGrpSpPr>
        <p:grpSpPr bwMode="auto">
          <a:xfrm>
            <a:off x="5734050" y="6384925"/>
            <a:ext cx="241300" cy="260350"/>
            <a:chOff x="1036" y="4032"/>
            <a:chExt cx="152" cy="164"/>
          </a:xfrm>
        </p:grpSpPr>
        <p:grpSp>
          <p:nvGrpSpPr>
            <p:cNvPr id="25741" name="Group 116"/>
            <p:cNvGrpSpPr>
              <a:grpSpLocks/>
            </p:cNvGrpSpPr>
            <p:nvPr/>
          </p:nvGrpSpPr>
          <p:grpSpPr bwMode="auto">
            <a:xfrm rot="10800000">
              <a:off x="1044" y="4032"/>
              <a:ext cx="144" cy="144"/>
              <a:chOff x="3221" y="11380"/>
              <a:chExt cx="1499" cy="302"/>
            </a:xfrm>
          </p:grpSpPr>
          <p:sp>
            <p:nvSpPr>
              <p:cNvPr id="25743" name="Arc 117"/>
              <p:cNvSpPr>
                <a:spLocks/>
              </p:cNvSpPr>
              <p:nvPr/>
            </p:nvSpPr>
            <p:spPr bwMode="auto">
              <a:xfrm>
                <a:off x="3960" y="11380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4" name="Arc 118"/>
              <p:cNvSpPr>
                <a:spLocks/>
              </p:cNvSpPr>
              <p:nvPr/>
            </p:nvSpPr>
            <p:spPr bwMode="auto">
              <a:xfrm flipH="1">
                <a:off x="3221" y="11382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742" name="Text Box 119"/>
            <p:cNvSpPr txBox="1">
              <a:spLocks noChangeArrowheads="1"/>
            </p:cNvSpPr>
            <p:nvPr/>
          </p:nvSpPr>
          <p:spPr bwMode="auto">
            <a:xfrm>
              <a:off x="1036" y="4052"/>
              <a:ext cx="14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900"/>
                <a:t>1</a:t>
              </a:r>
              <a:endParaRPr lang="en-US"/>
            </a:p>
          </p:txBody>
        </p:sp>
      </p:grpSp>
      <p:grpSp>
        <p:nvGrpSpPr>
          <p:cNvPr id="25658" name="Group 148"/>
          <p:cNvGrpSpPr>
            <a:grpSpLocks/>
          </p:cNvGrpSpPr>
          <p:nvPr/>
        </p:nvGrpSpPr>
        <p:grpSpPr bwMode="auto">
          <a:xfrm>
            <a:off x="1587500" y="1016000"/>
            <a:ext cx="541338" cy="979488"/>
            <a:chOff x="400" y="583"/>
            <a:chExt cx="341" cy="617"/>
          </a:xfrm>
        </p:grpSpPr>
        <p:grpSp>
          <p:nvGrpSpPr>
            <p:cNvPr id="25734" name="Group 149"/>
            <p:cNvGrpSpPr>
              <a:grpSpLocks/>
            </p:cNvGrpSpPr>
            <p:nvPr/>
          </p:nvGrpSpPr>
          <p:grpSpPr bwMode="auto">
            <a:xfrm>
              <a:off x="426" y="583"/>
              <a:ext cx="272" cy="329"/>
              <a:chOff x="3035" y="4611"/>
              <a:chExt cx="681" cy="821"/>
            </a:xfrm>
          </p:grpSpPr>
          <p:grpSp>
            <p:nvGrpSpPr>
              <p:cNvPr id="25737" name="Group 150"/>
              <p:cNvGrpSpPr>
                <a:grpSpLocks/>
              </p:cNvGrpSpPr>
              <p:nvPr/>
            </p:nvGrpSpPr>
            <p:grpSpPr bwMode="auto">
              <a:xfrm>
                <a:off x="3035" y="4969"/>
                <a:ext cx="681" cy="463"/>
                <a:chOff x="3221" y="11380"/>
                <a:chExt cx="1499" cy="302"/>
              </a:xfrm>
            </p:grpSpPr>
            <p:sp>
              <p:nvSpPr>
                <p:cNvPr id="25739" name="Arc 151"/>
                <p:cNvSpPr>
                  <a:spLocks/>
                </p:cNvSpPr>
                <p:nvPr/>
              </p:nvSpPr>
              <p:spPr bwMode="auto">
                <a:xfrm>
                  <a:off x="3960" y="11380"/>
                  <a:ext cx="760" cy="300"/>
                </a:xfrm>
                <a:custGeom>
                  <a:avLst/>
                  <a:gdLst>
                    <a:gd name="T0" fmla="*/ 0 w 21600"/>
                    <a:gd name="T1" fmla="*/ 0 h 21600"/>
                    <a:gd name="T2" fmla="*/ 27 w 21600"/>
                    <a:gd name="T3" fmla="*/ 4 h 21600"/>
                    <a:gd name="T4" fmla="*/ 0 w 21600"/>
                    <a:gd name="T5" fmla="*/ 4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40" name="Arc 152"/>
                <p:cNvSpPr>
                  <a:spLocks/>
                </p:cNvSpPr>
                <p:nvPr/>
              </p:nvSpPr>
              <p:spPr bwMode="auto">
                <a:xfrm flipH="1">
                  <a:off x="3221" y="11382"/>
                  <a:ext cx="760" cy="300"/>
                </a:xfrm>
                <a:custGeom>
                  <a:avLst/>
                  <a:gdLst>
                    <a:gd name="T0" fmla="*/ 0 w 21600"/>
                    <a:gd name="T1" fmla="*/ 0 h 21600"/>
                    <a:gd name="T2" fmla="*/ 27 w 21600"/>
                    <a:gd name="T3" fmla="*/ 4 h 21600"/>
                    <a:gd name="T4" fmla="*/ 0 w 21600"/>
                    <a:gd name="T5" fmla="*/ 4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738" name="Text Box 153"/>
              <p:cNvSpPr txBox="1">
                <a:spLocks noChangeArrowheads="1"/>
              </p:cNvSpPr>
              <p:nvPr/>
            </p:nvSpPr>
            <p:spPr bwMode="auto">
              <a:xfrm>
                <a:off x="3103" y="4611"/>
                <a:ext cx="546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200">
                    <a:latin typeface="Times New Roman" charset="0"/>
                  </a:rPr>
                  <a:t>1</a:t>
                </a:r>
              </a:p>
            </p:txBody>
          </p:sp>
        </p:grpSp>
        <p:sp>
          <p:nvSpPr>
            <p:cNvPr id="25735" name="Oval 154"/>
            <p:cNvSpPr>
              <a:spLocks noChangeArrowheads="1"/>
            </p:cNvSpPr>
            <p:nvPr/>
          </p:nvSpPr>
          <p:spPr bwMode="auto">
            <a:xfrm>
              <a:off x="424" y="912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36" name="Text Box 155"/>
            <p:cNvSpPr txBox="1">
              <a:spLocks noChangeArrowheads="1"/>
            </p:cNvSpPr>
            <p:nvPr/>
          </p:nvSpPr>
          <p:spPr bwMode="auto">
            <a:xfrm>
              <a:off x="400" y="930"/>
              <a:ext cx="341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C</a:t>
              </a:r>
              <a:r>
                <a:rPr lang="en-US" sz="2000" baseline="-25000"/>
                <a:t>I</a:t>
              </a:r>
              <a:endParaRPr lang="en-US" sz="2000"/>
            </a:p>
          </p:txBody>
        </p:sp>
      </p:grpSp>
      <p:grpSp>
        <p:nvGrpSpPr>
          <p:cNvPr id="25659" name="Group 156"/>
          <p:cNvGrpSpPr>
            <a:grpSpLocks/>
          </p:cNvGrpSpPr>
          <p:nvPr/>
        </p:nvGrpSpPr>
        <p:grpSpPr bwMode="auto">
          <a:xfrm>
            <a:off x="2166938" y="1016000"/>
            <a:ext cx="541337" cy="979488"/>
            <a:chOff x="400" y="583"/>
            <a:chExt cx="341" cy="617"/>
          </a:xfrm>
        </p:grpSpPr>
        <p:grpSp>
          <p:nvGrpSpPr>
            <p:cNvPr id="25727" name="Group 157"/>
            <p:cNvGrpSpPr>
              <a:grpSpLocks/>
            </p:cNvGrpSpPr>
            <p:nvPr/>
          </p:nvGrpSpPr>
          <p:grpSpPr bwMode="auto">
            <a:xfrm>
              <a:off x="426" y="583"/>
              <a:ext cx="272" cy="329"/>
              <a:chOff x="3035" y="4611"/>
              <a:chExt cx="681" cy="821"/>
            </a:xfrm>
          </p:grpSpPr>
          <p:grpSp>
            <p:nvGrpSpPr>
              <p:cNvPr id="25730" name="Group 158"/>
              <p:cNvGrpSpPr>
                <a:grpSpLocks/>
              </p:cNvGrpSpPr>
              <p:nvPr/>
            </p:nvGrpSpPr>
            <p:grpSpPr bwMode="auto">
              <a:xfrm>
                <a:off x="3035" y="4969"/>
                <a:ext cx="681" cy="463"/>
                <a:chOff x="3221" y="11380"/>
                <a:chExt cx="1499" cy="302"/>
              </a:xfrm>
            </p:grpSpPr>
            <p:sp>
              <p:nvSpPr>
                <p:cNvPr id="25732" name="Arc 159"/>
                <p:cNvSpPr>
                  <a:spLocks/>
                </p:cNvSpPr>
                <p:nvPr/>
              </p:nvSpPr>
              <p:spPr bwMode="auto">
                <a:xfrm>
                  <a:off x="3960" y="11380"/>
                  <a:ext cx="760" cy="300"/>
                </a:xfrm>
                <a:custGeom>
                  <a:avLst/>
                  <a:gdLst>
                    <a:gd name="T0" fmla="*/ 0 w 21600"/>
                    <a:gd name="T1" fmla="*/ 0 h 21600"/>
                    <a:gd name="T2" fmla="*/ 27 w 21600"/>
                    <a:gd name="T3" fmla="*/ 4 h 21600"/>
                    <a:gd name="T4" fmla="*/ 0 w 21600"/>
                    <a:gd name="T5" fmla="*/ 4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33" name="Arc 160"/>
                <p:cNvSpPr>
                  <a:spLocks/>
                </p:cNvSpPr>
                <p:nvPr/>
              </p:nvSpPr>
              <p:spPr bwMode="auto">
                <a:xfrm flipH="1">
                  <a:off x="3221" y="11382"/>
                  <a:ext cx="760" cy="300"/>
                </a:xfrm>
                <a:custGeom>
                  <a:avLst/>
                  <a:gdLst>
                    <a:gd name="T0" fmla="*/ 0 w 21600"/>
                    <a:gd name="T1" fmla="*/ 0 h 21600"/>
                    <a:gd name="T2" fmla="*/ 27 w 21600"/>
                    <a:gd name="T3" fmla="*/ 4 h 21600"/>
                    <a:gd name="T4" fmla="*/ 0 w 21600"/>
                    <a:gd name="T5" fmla="*/ 4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731" name="Text Box 161"/>
              <p:cNvSpPr txBox="1">
                <a:spLocks noChangeArrowheads="1"/>
              </p:cNvSpPr>
              <p:nvPr/>
            </p:nvSpPr>
            <p:spPr bwMode="auto">
              <a:xfrm>
                <a:off x="3103" y="4611"/>
                <a:ext cx="546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200">
                    <a:latin typeface="Times New Roman" charset="0"/>
                  </a:rPr>
                  <a:t>1</a:t>
                </a:r>
              </a:p>
            </p:txBody>
          </p:sp>
        </p:grpSp>
        <p:sp>
          <p:nvSpPr>
            <p:cNvPr id="25728" name="Oval 162"/>
            <p:cNvSpPr>
              <a:spLocks noChangeArrowheads="1"/>
            </p:cNvSpPr>
            <p:nvPr/>
          </p:nvSpPr>
          <p:spPr bwMode="auto">
            <a:xfrm>
              <a:off x="424" y="912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29" name="Text Box 163"/>
            <p:cNvSpPr txBox="1">
              <a:spLocks noChangeArrowheads="1"/>
            </p:cNvSpPr>
            <p:nvPr/>
          </p:nvSpPr>
          <p:spPr bwMode="auto">
            <a:xfrm>
              <a:off x="400" y="930"/>
              <a:ext cx="341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E</a:t>
              </a:r>
              <a:r>
                <a:rPr lang="en-US" sz="2000" baseline="-25000"/>
                <a:t>I</a:t>
              </a:r>
              <a:endParaRPr lang="en-US" sz="2000"/>
            </a:p>
          </p:txBody>
        </p:sp>
      </p:grpSp>
      <p:sp>
        <p:nvSpPr>
          <p:cNvPr id="25660" name="Line 164"/>
          <p:cNvSpPr>
            <a:spLocks noChangeShapeType="1"/>
          </p:cNvSpPr>
          <p:nvPr/>
        </p:nvSpPr>
        <p:spPr bwMode="auto">
          <a:xfrm rot="2700000">
            <a:off x="2078832" y="1974056"/>
            <a:ext cx="296862" cy="854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61" name="Line 165"/>
          <p:cNvSpPr>
            <a:spLocks noChangeShapeType="1"/>
          </p:cNvSpPr>
          <p:nvPr/>
        </p:nvSpPr>
        <p:spPr bwMode="auto">
          <a:xfrm>
            <a:off x="3862388" y="2024063"/>
            <a:ext cx="7937" cy="7858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62" name="Line 166"/>
          <p:cNvSpPr>
            <a:spLocks noChangeShapeType="1"/>
          </p:cNvSpPr>
          <p:nvPr/>
        </p:nvSpPr>
        <p:spPr bwMode="auto">
          <a:xfrm rot="18900000" flipH="1">
            <a:off x="3330575" y="1963738"/>
            <a:ext cx="274638" cy="906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5663" name="Group 167"/>
          <p:cNvGrpSpPr>
            <a:grpSpLocks/>
          </p:cNvGrpSpPr>
          <p:nvPr/>
        </p:nvGrpSpPr>
        <p:grpSpPr bwMode="auto">
          <a:xfrm>
            <a:off x="2984500" y="1022350"/>
            <a:ext cx="541338" cy="979488"/>
            <a:chOff x="400" y="583"/>
            <a:chExt cx="341" cy="617"/>
          </a:xfrm>
        </p:grpSpPr>
        <p:grpSp>
          <p:nvGrpSpPr>
            <p:cNvPr id="25720" name="Group 168"/>
            <p:cNvGrpSpPr>
              <a:grpSpLocks/>
            </p:cNvGrpSpPr>
            <p:nvPr/>
          </p:nvGrpSpPr>
          <p:grpSpPr bwMode="auto">
            <a:xfrm>
              <a:off x="426" y="583"/>
              <a:ext cx="272" cy="329"/>
              <a:chOff x="3035" y="4611"/>
              <a:chExt cx="681" cy="821"/>
            </a:xfrm>
          </p:grpSpPr>
          <p:grpSp>
            <p:nvGrpSpPr>
              <p:cNvPr id="25723" name="Group 169"/>
              <p:cNvGrpSpPr>
                <a:grpSpLocks/>
              </p:cNvGrpSpPr>
              <p:nvPr/>
            </p:nvGrpSpPr>
            <p:grpSpPr bwMode="auto">
              <a:xfrm>
                <a:off x="3035" y="4969"/>
                <a:ext cx="681" cy="463"/>
                <a:chOff x="3221" y="11380"/>
                <a:chExt cx="1499" cy="302"/>
              </a:xfrm>
            </p:grpSpPr>
            <p:sp>
              <p:nvSpPr>
                <p:cNvPr id="25725" name="Arc 170"/>
                <p:cNvSpPr>
                  <a:spLocks/>
                </p:cNvSpPr>
                <p:nvPr/>
              </p:nvSpPr>
              <p:spPr bwMode="auto">
                <a:xfrm>
                  <a:off x="3960" y="11380"/>
                  <a:ext cx="760" cy="300"/>
                </a:xfrm>
                <a:custGeom>
                  <a:avLst/>
                  <a:gdLst>
                    <a:gd name="T0" fmla="*/ 0 w 21600"/>
                    <a:gd name="T1" fmla="*/ 0 h 21600"/>
                    <a:gd name="T2" fmla="*/ 27 w 21600"/>
                    <a:gd name="T3" fmla="*/ 4 h 21600"/>
                    <a:gd name="T4" fmla="*/ 0 w 21600"/>
                    <a:gd name="T5" fmla="*/ 4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26" name="Arc 171"/>
                <p:cNvSpPr>
                  <a:spLocks/>
                </p:cNvSpPr>
                <p:nvPr/>
              </p:nvSpPr>
              <p:spPr bwMode="auto">
                <a:xfrm flipH="1">
                  <a:off x="3221" y="11382"/>
                  <a:ext cx="760" cy="300"/>
                </a:xfrm>
                <a:custGeom>
                  <a:avLst/>
                  <a:gdLst>
                    <a:gd name="T0" fmla="*/ 0 w 21600"/>
                    <a:gd name="T1" fmla="*/ 0 h 21600"/>
                    <a:gd name="T2" fmla="*/ 27 w 21600"/>
                    <a:gd name="T3" fmla="*/ 4 h 21600"/>
                    <a:gd name="T4" fmla="*/ 0 w 21600"/>
                    <a:gd name="T5" fmla="*/ 4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724" name="Text Box 172"/>
              <p:cNvSpPr txBox="1">
                <a:spLocks noChangeArrowheads="1"/>
              </p:cNvSpPr>
              <p:nvPr/>
            </p:nvSpPr>
            <p:spPr bwMode="auto">
              <a:xfrm>
                <a:off x="3103" y="4611"/>
                <a:ext cx="546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200">
                    <a:latin typeface="Times New Roman" charset="0"/>
                  </a:rPr>
                  <a:t>1</a:t>
                </a:r>
              </a:p>
            </p:txBody>
          </p:sp>
        </p:grpSp>
        <p:sp>
          <p:nvSpPr>
            <p:cNvPr id="25721" name="Oval 173"/>
            <p:cNvSpPr>
              <a:spLocks noChangeArrowheads="1"/>
            </p:cNvSpPr>
            <p:nvPr/>
          </p:nvSpPr>
          <p:spPr bwMode="auto">
            <a:xfrm>
              <a:off x="424" y="912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22" name="Text Box 174"/>
            <p:cNvSpPr txBox="1">
              <a:spLocks noChangeArrowheads="1"/>
            </p:cNvSpPr>
            <p:nvPr/>
          </p:nvSpPr>
          <p:spPr bwMode="auto">
            <a:xfrm>
              <a:off x="400" y="930"/>
              <a:ext cx="341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A</a:t>
              </a:r>
              <a:r>
                <a:rPr lang="en-US" sz="2000" baseline="-25000"/>
                <a:t>s</a:t>
              </a:r>
              <a:endParaRPr lang="en-US" sz="2000"/>
            </a:p>
          </p:txBody>
        </p:sp>
      </p:grpSp>
      <p:sp>
        <p:nvSpPr>
          <p:cNvPr id="25664" name="Text Box 175"/>
          <p:cNvSpPr txBox="1">
            <a:spLocks noChangeArrowheads="1"/>
          </p:cNvSpPr>
          <p:nvPr/>
        </p:nvSpPr>
        <p:spPr bwMode="auto">
          <a:xfrm>
            <a:off x="2921000" y="1987550"/>
            <a:ext cx="541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/>
              <a:t>a</a:t>
            </a:r>
            <a:r>
              <a:rPr lang="en-US" sz="1600" baseline="-25000"/>
              <a:t>22</a:t>
            </a:r>
          </a:p>
        </p:txBody>
      </p:sp>
      <p:sp>
        <p:nvSpPr>
          <p:cNvPr id="25665" name="Text Box 176"/>
          <p:cNvSpPr txBox="1">
            <a:spLocks noChangeArrowheads="1"/>
          </p:cNvSpPr>
          <p:nvPr/>
        </p:nvSpPr>
        <p:spPr bwMode="auto">
          <a:xfrm>
            <a:off x="3432175" y="1987550"/>
            <a:ext cx="541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/>
              <a:t>c</a:t>
            </a:r>
            <a:r>
              <a:rPr lang="en-US" sz="1600" baseline="-25000"/>
              <a:t>22</a:t>
            </a:r>
          </a:p>
        </p:txBody>
      </p:sp>
      <p:sp>
        <p:nvSpPr>
          <p:cNvPr id="25666" name="Text Box 177"/>
          <p:cNvSpPr txBox="1">
            <a:spLocks noChangeArrowheads="1"/>
          </p:cNvSpPr>
          <p:nvPr/>
        </p:nvSpPr>
        <p:spPr bwMode="auto">
          <a:xfrm>
            <a:off x="4267200" y="1949450"/>
            <a:ext cx="541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/>
              <a:t>e</a:t>
            </a:r>
            <a:r>
              <a:rPr lang="en-US" sz="1600" baseline="-25000"/>
              <a:t>22</a:t>
            </a:r>
          </a:p>
        </p:txBody>
      </p:sp>
      <p:sp>
        <p:nvSpPr>
          <p:cNvPr id="25667" name="Oval 178"/>
          <p:cNvSpPr>
            <a:spLocks noChangeArrowheads="1"/>
          </p:cNvSpPr>
          <p:nvPr/>
        </p:nvSpPr>
        <p:spPr bwMode="auto">
          <a:xfrm>
            <a:off x="3419475" y="2833688"/>
            <a:ext cx="914400" cy="914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68" name="Text Box 179"/>
          <p:cNvSpPr txBox="1">
            <a:spLocks noChangeArrowheads="1"/>
          </p:cNvSpPr>
          <p:nvPr/>
        </p:nvSpPr>
        <p:spPr bwMode="auto">
          <a:xfrm>
            <a:off x="3179763" y="3119438"/>
            <a:ext cx="137953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/>
              <a:t>Slope</a:t>
            </a:r>
          </a:p>
        </p:txBody>
      </p:sp>
      <p:sp>
        <p:nvSpPr>
          <p:cNvPr id="25669" name="Line 180"/>
          <p:cNvSpPr>
            <a:spLocks noChangeShapeType="1"/>
          </p:cNvSpPr>
          <p:nvPr/>
        </p:nvSpPr>
        <p:spPr bwMode="auto">
          <a:xfrm flipH="1">
            <a:off x="2725738" y="3754438"/>
            <a:ext cx="1135062" cy="779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70" name="Line 181"/>
          <p:cNvSpPr>
            <a:spLocks noChangeShapeType="1"/>
          </p:cNvSpPr>
          <p:nvPr/>
        </p:nvSpPr>
        <p:spPr bwMode="auto">
          <a:xfrm>
            <a:off x="3860800" y="3756025"/>
            <a:ext cx="9525" cy="784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71" name="Line 182"/>
          <p:cNvSpPr>
            <a:spLocks noChangeShapeType="1"/>
          </p:cNvSpPr>
          <p:nvPr/>
        </p:nvSpPr>
        <p:spPr bwMode="auto">
          <a:xfrm>
            <a:off x="3852863" y="3748088"/>
            <a:ext cx="1493837" cy="7826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72" name="Text Box 183"/>
          <p:cNvSpPr txBox="1">
            <a:spLocks noChangeArrowheads="1"/>
          </p:cNvSpPr>
          <p:nvPr/>
        </p:nvSpPr>
        <p:spPr bwMode="auto">
          <a:xfrm>
            <a:off x="2174875" y="3568700"/>
            <a:ext cx="541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/>
              <a:t>1</a:t>
            </a:r>
            <a:endParaRPr lang="en-US" sz="2000" baseline="-25000"/>
          </a:p>
        </p:txBody>
      </p:sp>
      <p:sp>
        <p:nvSpPr>
          <p:cNvPr id="25673" name="Text Box 184"/>
          <p:cNvSpPr txBox="1">
            <a:spLocks noChangeArrowheads="1"/>
          </p:cNvSpPr>
          <p:nvPr/>
        </p:nvSpPr>
        <p:spPr bwMode="auto">
          <a:xfrm>
            <a:off x="3762375" y="3848100"/>
            <a:ext cx="541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/>
              <a:t>1</a:t>
            </a:r>
            <a:endParaRPr lang="en-US" sz="2000" baseline="-25000"/>
          </a:p>
        </p:txBody>
      </p:sp>
      <p:sp>
        <p:nvSpPr>
          <p:cNvPr id="25674" name="Text Box 185"/>
          <p:cNvSpPr txBox="1">
            <a:spLocks noChangeArrowheads="1"/>
          </p:cNvSpPr>
          <p:nvPr/>
        </p:nvSpPr>
        <p:spPr bwMode="auto">
          <a:xfrm>
            <a:off x="4248150" y="3719513"/>
            <a:ext cx="541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/>
              <a:t>2</a:t>
            </a:r>
            <a:endParaRPr lang="en-US" sz="2000" baseline="-25000"/>
          </a:p>
        </p:txBody>
      </p:sp>
      <p:grpSp>
        <p:nvGrpSpPr>
          <p:cNvPr id="25675" name="Group 186"/>
          <p:cNvGrpSpPr>
            <a:grpSpLocks/>
          </p:cNvGrpSpPr>
          <p:nvPr/>
        </p:nvGrpSpPr>
        <p:grpSpPr bwMode="auto">
          <a:xfrm>
            <a:off x="3594100" y="1022350"/>
            <a:ext cx="541338" cy="979488"/>
            <a:chOff x="400" y="583"/>
            <a:chExt cx="341" cy="617"/>
          </a:xfrm>
        </p:grpSpPr>
        <p:grpSp>
          <p:nvGrpSpPr>
            <p:cNvPr id="25713" name="Group 187"/>
            <p:cNvGrpSpPr>
              <a:grpSpLocks/>
            </p:cNvGrpSpPr>
            <p:nvPr/>
          </p:nvGrpSpPr>
          <p:grpSpPr bwMode="auto">
            <a:xfrm>
              <a:off x="426" y="583"/>
              <a:ext cx="272" cy="329"/>
              <a:chOff x="3035" y="4611"/>
              <a:chExt cx="681" cy="821"/>
            </a:xfrm>
          </p:grpSpPr>
          <p:grpSp>
            <p:nvGrpSpPr>
              <p:cNvPr id="25716" name="Group 188"/>
              <p:cNvGrpSpPr>
                <a:grpSpLocks/>
              </p:cNvGrpSpPr>
              <p:nvPr/>
            </p:nvGrpSpPr>
            <p:grpSpPr bwMode="auto">
              <a:xfrm>
                <a:off x="3035" y="4969"/>
                <a:ext cx="681" cy="463"/>
                <a:chOff x="3221" y="11380"/>
                <a:chExt cx="1499" cy="302"/>
              </a:xfrm>
            </p:grpSpPr>
            <p:sp>
              <p:nvSpPr>
                <p:cNvPr id="25718" name="Arc 189"/>
                <p:cNvSpPr>
                  <a:spLocks/>
                </p:cNvSpPr>
                <p:nvPr/>
              </p:nvSpPr>
              <p:spPr bwMode="auto">
                <a:xfrm>
                  <a:off x="3960" y="11380"/>
                  <a:ext cx="760" cy="300"/>
                </a:xfrm>
                <a:custGeom>
                  <a:avLst/>
                  <a:gdLst>
                    <a:gd name="T0" fmla="*/ 0 w 21600"/>
                    <a:gd name="T1" fmla="*/ 0 h 21600"/>
                    <a:gd name="T2" fmla="*/ 27 w 21600"/>
                    <a:gd name="T3" fmla="*/ 4 h 21600"/>
                    <a:gd name="T4" fmla="*/ 0 w 21600"/>
                    <a:gd name="T5" fmla="*/ 4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19" name="Arc 190"/>
                <p:cNvSpPr>
                  <a:spLocks/>
                </p:cNvSpPr>
                <p:nvPr/>
              </p:nvSpPr>
              <p:spPr bwMode="auto">
                <a:xfrm flipH="1">
                  <a:off x="3221" y="11382"/>
                  <a:ext cx="760" cy="300"/>
                </a:xfrm>
                <a:custGeom>
                  <a:avLst/>
                  <a:gdLst>
                    <a:gd name="T0" fmla="*/ 0 w 21600"/>
                    <a:gd name="T1" fmla="*/ 0 h 21600"/>
                    <a:gd name="T2" fmla="*/ 27 w 21600"/>
                    <a:gd name="T3" fmla="*/ 4 h 21600"/>
                    <a:gd name="T4" fmla="*/ 0 w 21600"/>
                    <a:gd name="T5" fmla="*/ 4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717" name="Text Box 191"/>
              <p:cNvSpPr txBox="1">
                <a:spLocks noChangeArrowheads="1"/>
              </p:cNvSpPr>
              <p:nvPr/>
            </p:nvSpPr>
            <p:spPr bwMode="auto">
              <a:xfrm>
                <a:off x="3103" y="4611"/>
                <a:ext cx="546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200">
                    <a:latin typeface="Times New Roman" charset="0"/>
                  </a:rPr>
                  <a:t>1</a:t>
                </a:r>
              </a:p>
            </p:txBody>
          </p:sp>
        </p:grpSp>
        <p:sp>
          <p:nvSpPr>
            <p:cNvPr id="25714" name="Oval 192"/>
            <p:cNvSpPr>
              <a:spLocks noChangeArrowheads="1"/>
            </p:cNvSpPr>
            <p:nvPr/>
          </p:nvSpPr>
          <p:spPr bwMode="auto">
            <a:xfrm>
              <a:off x="424" y="912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15" name="Text Box 193"/>
            <p:cNvSpPr txBox="1">
              <a:spLocks noChangeArrowheads="1"/>
            </p:cNvSpPr>
            <p:nvPr/>
          </p:nvSpPr>
          <p:spPr bwMode="auto">
            <a:xfrm>
              <a:off x="400" y="930"/>
              <a:ext cx="341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C</a:t>
              </a:r>
              <a:r>
                <a:rPr lang="en-US" sz="2000" baseline="-25000"/>
                <a:t>s</a:t>
              </a:r>
              <a:endParaRPr lang="en-US" sz="2000"/>
            </a:p>
          </p:txBody>
        </p:sp>
      </p:grpSp>
      <p:grpSp>
        <p:nvGrpSpPr>
          <p:cNvPr id="25676" name="Group 194"/>
          <p:cNvGrpSpPr>
            <a:grpSpLocks/>
          </p:cNvGrpSpPr>
          <p:nvPr/>
        </p:nvGrpSpPr>
        <p:grpSpPr bwMode="auto">
          <a:xfrm>
            <a:off x="4173538" y="1022350"/>
            <a:ext cx="541337" cy="979488"/>
            <a:chOff x="400" y="583"/>
            <a:chExt cx="341" cy="617"/>
          </a:xfrm>
        </p:grpSpPr>
        <p:grpSp>
          <p:nvGrpSpPr>
            <p:cNvPr id="25706" name="Group 195"/>
            <p:cNvGrpSpPr>
              <a:grpSpLocks/>
            </p:cNvGrpSpPr>
            <p:nvPr/>
          </p:nvGrpSpPr>
          <p:grpSpPr bwMode="auto">
            <a:xfrm>
              <a:off x="426" y="583"/>
              <a:ext cx="272" cy="329"/>
              <a:chOff x="3035" y="4611"/>
              <a:chExt cx="681" cy="821"/>
            </a:xfrm>
          </p:grpSpPr>
          <p:grpSp>
            <p:nvGrpSpPr>
              <p:cNvPr id="25709" name="Group 196"/>
              <p:cNvGrpSpPr>
                <a:grpSpLocks/>
              </p:cNvGrpSpPr>
              <p:nvPr/>
            </p:nvGrpSpPr>
            <p:grpSpPr bwMode="auto">
              <a:xfrm>
                <a:off x="3035" y="4969"/>
                <a:ext cx="681" cy="463"/>
                <a:chOff x="3221" y="11380"/>
                <a:chExt cx="1499" cy="302"/>
              </a:xfrm>
            </p:grpSpPr>
            <p:sp>
              <p:nvSpPr>
                <p:cNvPr id="25711" name="Arc 197"/>
                <p:cNvSpPr>
                  <a:spLocks/>
                </p:cNvSpPr>
                <p:nvPr/>
              </p:nvSpPr>
              <p:spPr bwMode="auto">
                <a:xfrm>
                  <a:off x="3960" y="11380"/>
                  <a:ext cx="760" cy="300"/>
                </a:xfrm>
                <a:custGeom>
                  <a:avLst/>
                  <a:gdLst>
                    <a:gd name="T0" fmla="*/ 0 w 21600"/>
                    <a:gd name="T1" fmla="*/ 0 h 21600"/>
                    <a:gd name="T2" fmla="*/ 27 w 21600"/>
                    <a:gd name="T3" fmla="*/ 4 h 21600"/>
                    <a:gd name="T4" fmla="*/ 0 w 21600"/>
                    <a:gd name="T5" fmla="*/ 4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12" name="Arc 198"/>
                <p:cNvSpPr>
                  <a:spLocks/>
                </p:cNvSpPr>
                <p:nvPr/>
              </p:nvSpPr>
              <p:spPr bwMode="auto">
                <a:xfrm flipH="1">
                  <a:off x="3221" y="11382"/>
                  <a:ext cx="760" cy="300"/>
                </a:xfrm>
                <a:custGeom>
                  <a:avLst/>
                  <a:gdLst>
                    <a:gd name="T0" fmla="*/ 0 w 21600"/>
                    <a:gd name="T1" fmla="*/ 0 h 21600"/>
                    <a:gd name="T2" fmla="*/ 27 w 21600"/>
                    <a:gd name="T3" fmla="*/ 4 h 21600"/>
                    <a:gd name="T4" fmla="*/ 0 w 21600"/>
                    <a:gd name="T5" fmla="*/ 4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710" name="Text Box 199"/>
              <p:cNvSpPr txBox="1">
                <a:spLocks noChangeArrowheads="1"/>
              </p:cNvSpPr>
              <p:nvPr/>
            </p:nvSpPr>
            <p:spPr bwMode="auto">
              <a:xfrm>
                <a:off x="3103" y="4611"/>
                <a:ext cx="546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200">
                    <a:latin typeface="Times New Roman" charset="0"/>
                  </a:rPr>
                  <a:t>1</a:t>
                </a:r>
              </a:p>
            </p:txBody>
          </p:sp>
        </p:grpSp>
        <p:sp>
          <p:nvSpPr>
            <p:cNvPr id="25707" name="Oval 200"/>
            <p:cNvSpPr>
              <a:spLocks noChangeArrowheads="1"/>
            </p:cNvSpPr>
            <p:nvPr/>
          </p:nvSpPr>
          <p:spPr bwMode="auto">
            <a:xfrm>
              <a:off x="424" y="912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08" name="Text Box 201"/>
            <p:cNvSpPr txBox="1">
              <a:spLocks noChangeArrowheads="1"/>
            </p:cNvSpPr>
            <p:nvPr/>
          </p:nvSpPr>
          <p:spPr bwMode="auto">
            <a:xfrm>
              <a:off x="400" y="930"/>
              <a:ext cx="341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E</a:t>
              </a:r>
              <a:r>
                <a:rPr lang="en-US" sz="2000" baseline="-25000"/>
                <a:t>s</a:t>
              </a:r>
              <a:endParaRPr lang="en-US" sz="2000"/>
            </a:p>
          </p:txBody>
        </p:sp>
      </p:grpSp>
      <p:sp>
        <p:nvSpPr>
          <p:cNvPr id="25677" name="Line 202"/>
          <p:cNvSpPr>
            <a:spLocks noChangeShapeType="1"/>
          </p:cNvSpPr>
          <p:nvPr/>
        </p:nvSpPr>
        <p:spPr bwMode="auto">
          <a:xfrm rot="2700000">
            <a:off x="4085432" y="1980406"/>
            <a:ext cx="296862" cy="854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78" name="Line 203"/>
          <p:cNvSpPr>
            <a:spLocks noChangeShapeType="1"/>
          </p:cNvSpPr>
          <p:nvPr/>
        </p:nvSpPr>
        <p:spPr bwMode="auto">
          <a:xfrm rot="18900000" flipH="1">
            <a:off x="1325563" y="1970087"/>
            <a:ext cx="274638" cy="9064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79" name="Line 204"/>
          <p:cNvSpPr>
            <a:spLocks noChangeShapeType="1"/>
          </p:cNvSpPr>
          <p:nvPr/>
        </p:nvSpPr>
        <p:spPr bwMode="auto">
          <a:xfrm rot="2700000" flipV="1">
            <a:off x="1150938" y="2224088"/>
            <a:ext cx="2309812" cy="6969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80" name="Line 205"/>
          <p:cNvSpPr>
            <a:spLocks noChangeShapeType="1"/>
          </p:cNvSpPr>
          <p:nvPr/>
        </p:nvSpPr>
        <p:spPr bwMode="auto">
          <a:xfrm rot="2700000" flipV="1">
            <a:off x="1728788" y="2279650"/>
            <a:ext cx="1804987" cy="4206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81" name="Line 206"/>
          <p:cNvSpPr>
            <a:spLocks noChangeShapeType="1"/>
          </p:cNvSpPr>
          <p:nvPr/>
        </p:nvSpPr>
        <p:spPr bwMode="auto">
          <a:xfrm rot="2700000" flipV="1">
            <a:off x="2282825" y="2338388"/>
            <a:ext cx="1350963" cy="165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82" name="Text Box 207"/>
          <p:cNvSpPr txBox="1">
            <a:spLocks noChangeArrowheads="1"/>
          </p:cNvSpPr>
          <p:nvPr/>
        </p:nvSpPr>
        <p:spPr bwMode="auto">
          <a:xfrm>
            <a:off x="2305050" y="2628900"/>
            <a:ext cx="541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/>
              <a:t>a</a:t>
            </a:r>
            <a:r>
              <a:rPr lang="en-US" sz="1600" baseline="-25000"/>
              <a:t>21</a:t>
            </a:r>
          </a:p>
        </p:txBody>
      </p:sp>
      <p:sp>
        <p:nvSpPr>
          <p:cNvPr id="25683" name="Text Box 208"/>
          <p:cNvSpPr txBox="1">
            <a:spLocks noChangeArrowheads="1"/>
          </p:cNvSpPr>
          <p:nvPr/>
        </p:nvSpPr>
        <p:spPr bwMode="auto">
          <a:xfrm>
            <a:off x="2486025" y="2451100"/>
            <a:ext cx="541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/>
              <a:t>c</a:t>
            </a:r>
            <a:r>
              <a:rPr lang="en-US" sz="1600" baseline="-25000"/>
              <a:t>21</a:t>
            </a:r>
          </a:p>
        </p:txBody>
      </p:sp>
      <p:sp>
        <p:nvSpPr>
          <p:cNvPr id="25684" name="Text Box 209"/>
          <p:cNvSpPr txBox="1">
            <a:spLocks noChangeArrowheads="1"/>
          </p:cNvSpPr>
          <p:nvPr/>
        </p:nvSpPr>
        <p:spPr bwMode="auto">
          <a:xfrm>
            <a:off x="2552700" y="2216150"/>
            <a:ext cx="541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/>
              <a:t>e</a:t>
            </a:r>
            <a:r>
              <a:rPr lang="en-US" sz="1600" baseline="-25000"/>
              <a:t>21</a:t>
            </a:r>
          </a:p>
        </p:txBody>
      </p:sp>
      <p:sp>
        <p:nvSpPr>
          <p:cNvPr id="25685" name="AutoShape 260"/>
          <p:cNvSpPr>
            <a:spLocks noChangeArrowheads="1"/>
          </p:cNvSpPr>
          <p:nvPr/>
        </p:nvSpPr>
        <p:spPr bwMode="auto">
          <a:xfrm>
            <a:off x="762000" y="3048000"/>
            <a:ext cx="381000" cy="381000"/>
          </a:xfrm>
          <a:prstGeom prst="flowChartExtra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86" name="AutoShape 261"/>
          <p:cNvSpPr>
            <a:spLocks noChangeArrowheads="1"/>
          </p:cNvSpPr>
          <p:nvPr/>
        </p:nvSpPr>
        <p:spPr bwMode="auto">
          <a:xfrm>
            <a:off x="4618038" y="3044825"/>
            <a:ext cx="381000" cy="381000"/>
          </a:xfrm>
          <a:prstGeom prst="flowChartExtra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87" name="Line 262"/>
          <p:cNvSpPr>
            <a:spLocks noChangeShapeType="1"/>
          </p:cNvSpPr>
          <p:nvPr/>
        </p:nvSpPr>
        <p:spPr bwMode="auto">
          <a:xfrm>
            <a:off x="1066800" y="3276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88" name="Line 263"/>
          <p:cNvSpPr>
            <a:spLocks noChangeShapeType="1"/>
          </p:cNvSpPr>
          <p:nvPr/>
        </p:nvSpPr>
        <p:spPr bwMode="auto">
          <a:xfrm flipH="1">
            <a:off x="4375150" y="3276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89" name="Text Box 264"/>
          <p:cNvSpPr txBox="1">
            <a:spLocks noChangeArrowheads="1"/>
          </p:cNvSpPr>
          <p:nvPr/>
        </p:nvSpPr>
        <p:spPr bwMode="auto">
          <a:xfrm>
            <a:off x="830263" y="3155950"/>
            <a:ext cx="381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i</a:t>
            </a:r>
            <a:r>
              <a:rPr lang="en-US" sz="1200" baseline="-25000"/>
              <a:t>m</a:t>
            </a:r>
            <a:endParaRPr lang="en-US" sz="1200"/>
          </a:p>
        </p:txBody>
      </p:sp>
      <p:sp>
        <p:nvSpPr>
          <p:cNvPr id="25690" name="Text Box 265"/>
          <p:cNvSpPr txBox="1">
            <a:spLocks noChangeArrowheads="1"/>
          </p:cNvSpPr>
          <p:nvPr/>
        </p:nvSpPr>
        <p:spPr bwMode="auto">
          <a:xfrm>
            <a:off x="4656138" y="3155950"/>
            <a:ext cx="381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s</a:t>
            </a:r>
            <a:r>
              <a:rPr lang="en-US" sz="1200" baseline="-25000"/>
              <a:t>m</a:t>
            </a:r>
            <a:endParaRPr lang="en-US" sz="1200"/>
          </a:p>
        </p:txBody>
      </p:sp>
      <p:sp>
        <p:nvSpPr>
          <p:cNvPr id="25691" name="Text Box 266"/>
          <p:cNvSpPr txBox="1">
            <a:spLocks noChangeArrowheads="1"/>
          </p:cNvSpPr>
          <p:nvPr/>
        </p:nvSpPr>
        <p:spPr bwMode="auto">
          <a:xfrm>
            <a:off x="1544638" y="5602288"/>
            <a:ext cx="533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a</a:t>
            </a:r>
            <a:r>
              <a:rPr lang="en-US" sz="1200" baseline="-25000"/>
              <a:t>s11</a:t>
            </a:r>
            <a:endParaRPr lang="en-US" sz="1200"/>
          </a:p>
        </p:txBody>
      </p:sp>
      <p:sp>
        <p:nvSpPr>
          <p:cNvPr id="25692" name="Text Box 267"/>
          <p:cNvSpPr txBox="1">
            <a:spLocks noChangeArrowheads="1"/>
          </p:cNvSpPr>
          <p:nvPr/>
        </p:nvSpPr>
        <p:spPr bwMode="auto">
          <a:xfrm>
            <a:off x="3055938" y="5602288"/>
            <a:ext cx="533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a</a:t>
            </a:r>
            <a:r>
              <a:rPr lang="en-US" sz="1200" baseline="-25000"/>
              <a:t>s22</a:t>
            </a:r>
            <a:endParaRPr lang="en-US" sz="1200"/>
          </a:p>
        </p:txBody>
      </p:sp>
      <p:sp>
        <p:nvSpPr>
          <p:cNvPr id="25693" name="Text Box 268"/>
          <p:cNvSpPr txBox="1">
            <a:spLocks noChangeArrowheads="1"/>
          </p:cNvSpPr>
          <p:nvPr/>
        </p:nvSpPr>
        <p:spPr bwMode="auto">
          <a:xfrm>
            <a:off x="4611688" y="5594350"/>
            <a:ext cx="533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a</a:t>
            </a:r>
            <a:r>
              <a:rPr lang="en-US" sz="1200" baseline="-25000"/>
              <a:t>s33</a:t>
            </a:r>
            <a:endParaRPr lang="en-US" sz="1200"/>
          </a:p>
        </p:txBody>
      </p:sp>
      <p:sp>
        <p:nvSpPr>
          <p:cNvPr id="25694" name="Text Box 269"/>
          <p:cNvSpPr txBox="1">
            <a:spLocks noChangeArrowheads="1"/>
          </p:cNvSpPr>
          <p:nvPr/>
        </p:nvSpPr>
        <p:spPr bwMode="auto">
          <a:xfrm>
            <a:off x="2201863" y="5722938"/>
            <a:ext cx="533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c</a:t>
            </a:r>
            <a:r>
              <a:rPr lang="en-US" sz="1200" baseline="-25000"/>
              <a:t>s11</a:t>
            </a:r>
            <a:endParaRPr lang="en-US" sz="1200"/>
          </a:p>
        </p:txBody>
      </p:sp>
      <p:sp>
        <p:nvSpPr>
          <p:cNvPr id="25695" name="Text Box 270"/>
          <p:cNvSpPr txBox="1">
            <a:spLocks noChangeArrowheads="1"/>
          </p:cNvSpPr>
          <p:nvPr/>
        </p:nvSpPr>
        <p:spPr bwMode="auto">
          <a:xfrm>
            <a:off x="2522538" y="5614988"/>
            <a:ext cx="533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e</a:t>
            </a:r>
            <a:r>
              <a:rPr lang="en-US" sz="1200" baseline="-25000"/>
              <a:t>s11</a:t>
            </a:r>
            <a:endParaRPr lang="en-US" sz="1200"/>
          </a:p>
        </p:txBody>
      </p:sp>
      <p:sp>
        <p:nvSpPr>
          <p:cNvPr id="25696" name="Text Box 271"/>
          <p:cNvSpPr txBox="1">
            <a:spLocks noChangeArrowheads="1"/>
          </p:cNvSpPr>
          <p:nvPr/>
        </p:nvSpPr>
        <p:spPr bwMode="auto">
          <a:xfrm>
            <a:off x="3733800" y="5738813"/>
            <a:ext cx="533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c</a:t>
            </a:r>
            <a:r>
              <a:rPr lang="en-US" sz="1200" baseline="-25000"/>
              <a:t>s22</a:t>
            </a:r>
            <a:endParaRPr lang="en-US" sz="1200"/>
          </a:p>
        </p:txBody>
      </p:sp>
      <p:sp>
        <p:nvSpPr>
          <p:cNvPr id="25697" name="Text Box 272"/>
          <p:cNvSpPr txBox="1">
            <a:spLocks noChangeArrowheads="1"/>
          </p:cNvSpPr>
          <p:nvPr/>
        </p:nvSpPr>
        <p:spPr bwMode="auto">
          <a:xfrm>
            <a:off x="4059238" y="5607050"/>
            <a:ext cx="533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e</a:t>
            </a:r>
            <a:r>
              <a:rPr lang="en-US" sz="1200" baseline="-25000"/>
              <a:t>s22</a:t>
            </a:r>
            <a:endParaRPr lang="en-US" sz="1200"/>
          </a:p>
        </p:txBody>
      </p:sp>
      <p:sp>
        <p:nvSpPr>
          <p:cNvPr id="25698" name="Text Box 273"/>
          <p:cNvSpPr txBox="1">
            <a:spLocks noChangeArrowheads="1"/>
          </p:cNvSpPr>
          <p:nvPr/>
        </p:nvSpPr>
        <p:spPr bwMode="auto">
          <a:xfrm>
            <a:off x="5257800" y="5722938"/>
            <a:ext cx="533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c</a:t>
            </a:r>
            <a:r>
              <a:rPr lang="en-US" sz="1200" baseline="-25000"/>
              <a:t>s33</a:t>
            </a:r>
            <a:endParaRPr lang="en-US" sz="1200"/>
          </a:p>
        </p:txBody>
      </p:sp>
      <p:sp>
        <p:nvSpPr>
          <p:cNvPr id="25699" name="Text Box 274"/>
          <p:cNvSpPr txBox="1">
            <a:spLocks noChangeArrowheads="1"/>
          </p:cNvSpPr>
          <p:nvPr/>
        </p:nvSpPr>
        <p:spPr bwMode="auto">
          <a:xfrm>
            <a:off x="5607050" y="5618163"/>
            <a:ext cx="533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e</a:t>
            </a:r>
            <a:r>
              <a:rPr lang="en-US" sz="1200" baseline="-25000"/>
              <a:t>s33</a:t>
            </a:r>
            <a:endParaRPr lang="en-US" sz="1200"/>
          </a:p>
        </p:txBody>
      </p:sp>
      <p:sp>
        <p:nvSpPr>
          <p:cNvPr id="25700" name="Text Box 275"/>
          <p:cNvSpPr txBox="1">
            <a:spLocks noChangeArrowheads="1"/>
          </p:cNvSpPr>
          <p:nvPr/>
        </p:nvSpPr>
        <p:spPr bwMode="auto">
          <a:xfrm>
            <a:off x="533400" y="4997450"/>
            <a:ext cx="838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/>
              <a:t>Twin 1</a:t>
            </a:r>
          </a:p>
        </p:txBody>
      </p:sp>
      <p:sp>
        <p:nvSpPr>
          <p:cNvPr id="25701" name="Text Box 278"/>
          <p:cNvSpPr txBox="1">
            <a:spLocks noChangeArrowheads="1"/>
          </p:cNvSpPr>
          <p:nvPr/>
        </p:nvSpPr>
        <p:spPr bwMode="auto">
          <a:xfrm>
            <a:off x="1016000" y="2974975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B</a:t>
            </a:r>
            <a:r>
              <a:rPr lang="en-US" sz="1400" baseline="-25000"/>
              <a:t>i</a:t>
            </a:r>
            <a:endParaRPr lang="en-US" sz="1400"/>
          </a:p>
        </p:txBody>
      </p:sp>
      <p:sp>
        <p:nvSpPr>
          <p:cNvPr id="25702" name="Text Box 279"/>
          <p:cNvSpPr txBox="1">
            <a:spLocks noChangeArrowheads="1"/>
          </p:cNvSpPr>
          <p:nvPr/>
        </p:nvSpPr>
        <p:spPr bwMode="auto">
          <a:xfrm>
            <a:off x="4379913" y="2987675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B</a:t>
            </a:r>
            <a:r>
              <a:rPr lang="en-US" sz="1400" baseline="-25000"/>
              <a:t>s</a:t>
            </a:r>
            <a:endParaRPr lang="en-US" sz="1400"/>
          </a:p>
        </p:txBody>
      </p:sp>
      <p:sp>
        <p:nvSpPr>
          <p:cNvPr id="25703" name="Text Box 280"/>
          <p:cNvSpPr txBox="1">
            <a:spLocks noChangeArrowheads="1"/>
          </p:cNvSpPr>
          <p:nvPr/>
        </p:nvSpPr>
        <p:spPr bwMode="auto">
          <a:xfrm>
            <a:off x="5867400" y="1295400"/>
            <a:ext cx="2590800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/>
              <a:t>Intercept</a:t>
            </a:r>
            <a:r>
              <a:rPr lang="en-US" sz="1200"/>
              <a:t>: Factor which explains initial variance components (and mean) for all measures. Accounts for the stability over time.</a:t>
            </a:r>
          </a:p>
          <a:p>
            <a:pPr>
              <a:spcBef>
                <a:spcPct val="50000"/>
              </a:spcBef>
            </a:pPr>
            <a:endParaRPr lang="en-US" sz="1200"/>
          </a:p>
          <a:p>
            <a:pPr>
              <a:spcBef>
                <a:spcPct val="50000"/>
              </a:spcBef>
            </a:pPr>
            <a:r>
              <a:rPr lang="en-US" sz="1200" b="1"/>
              <a:t>Slope</a:t>
            </a:r>
            <a:r>
              <a:rPr lang="en-US" sz="1200"/>
              <a:t>: Factor which influences the rate of change in the variance components (and mean) over time. Slope(s) is (are) pre-defined: linear &amp; non linear (quadratic, logistic, gompertz etc) hence factor loading constraints required.</a:t>
            </a:r>
          </a:p>
          <a:p>
            <a:pPr>
              <a:spcBef>
                <a:spcPct val="50000"/>
              </a:spcBef>
            </a:pPr>
            <a:endParaRPr lang="en-US" sz="1200"/>
          </a:p>
        </p:txBody>
      </p:sp>
      <p:sp>
        <p:nvSpPr>
          <p:cNvPr id="25704" name="Rectangle 281"/>
          <p:cNvSpPr>
            <a:spLocks noChangeArrowheads="1"/>
          </p:cNvSpPr>
          <p:nvPr/>
        </p:nvSpPr>
        <p:spPr bwMode="auto">
          <a:xfrm rot="2868383">
            <a:off x="4435476" y="3040062"/>
            <a:ext cx="182562" cy="182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5" name="Rectangle 282"/>
          <p:cNvSpPr>
            <a:spLocks noChangeArrowheads="1"/>
          </p:cNvSpPr>
          <p:nvPr/>
        </p:nvSpPr>
        <p:spPr bwMode="auto">
          <a:xfrm rot="2868383">
            <a:off x="1074738" y="3040063"/>
            <a:ext cx="182562" cy="182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/>
            </a:r>
            <a:br>
              <a:rPr lang="en-US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/>
            </a:r>
            <a:br>
              <a:rPr lang="en-US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/>
            </a:r>
            <a:br>
              <a:rPr lang="en-US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endParaRPr lang="en-US" b="1">
              <a:solidFill>
                <a:schemeClr val="tx1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1820863" y="4578350"/>
            <a:ext cx="1079500" cy="1079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1882775" y="4848225"/>
            <a:ext cx="954088" cy="2968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/>
              <a:t>Phenotype 1</a:t>
            </a:r>
          </a:p>
          <a:p>
            <a:pPr algn="ctr"/>
            <a:r>
              <a:rPr lang="en-US" sz="1200"/>
              <a:t>Time 1</a:t>
            </a:r>
          </a:p>
        </p:txBody>
      </p:sp>
      <p:sp>
        <p:nvSpPr>
          <p:cNvPr id="26628" name="Line 7"/>
          <p:cNvSpPr>
            <a:spLocks noChangeShapeType="1"/>
          </p:cNvSpPr>
          <p:nvPr/>
        </p:nvSpPr>
        <p:spPr bwMode="auto">
          <a:xfrm rot="18900000" flipH="1">
            <a:off x="1323975" y="1957388"/>
            <a:ext cx="274638" cy="906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6629" name="Group 8"/>
          <p:cNvGrpSpPr>
            <a:grpSpLocks/>
          </p:cNvGrpSpPr>
          <p:nvPr/>
        </p:nvGrpSpPr>
        <p:grpSpPr bwMode="auto">
          <a:xfrm>
            <a:off x="977900" y="1016000"/>
            <a:ext cx="541338" cy="979488"/>
            <a:chOff x="400" y="583"/>
            <a:chExt cx="341" cy="617"/>
          </a:xfrm>
        </p:grpSpPr>
        <p:grpSp>
          <p:nvGrpSpPr>
            <p:cNvPr id="26715" name="Group 9"/>
            <p:cNvGrpSpPr>
              <a:grpSpLocks/>
            </p:cNvGrpSpPr>
            <p:nvPr/>
          </p:nvGrpSpPr>
          <p:grpSpPr bwMode="auto">
            <a:xfrm>
              <a:off x="426" y="583"/>
              <a:ext cx="272" cy="329"/>
              <a:chOff x="3035" y="4611"/>
              <a:chExt cx="681" cy="821"/>
            </a:xfrm>
          </p:grpSpPr>
          <p:grpSp>
            <p:nvGrpSpPr>
              <p:cNvPr id="26718" name="Group 10"/>
              <p:cNvGrpSpPr>
                <a:grpSpLocks/>
              </p:cNvGrpSpPr>
              <p:nvPr/>
            </p:nvGrpSpPr>
            <p:grpSpPr bwMode="auto">
              <a:xfrm>
                <a:off x="3035" y="4969"/>
                <a:ext cx="681" cy="463"/>
                <a:chOff x="3221" y="11380"/>
                <a:chExt cx="1499" cy="302"/>
              </a:xfrm>
            </p:grpSpPr>
            <p:sp>
              <p:nvSpPr>
                <p:cNvPr id="26720" name="Arc 11"/>
                <p:cNvSpPr>
                  <a:spLocks/>
                </p:cNvSpPr>
                <p:nvPr/>
              </p:nvSpPr>
              <p:spPr bwMode="auto">
                <a:xfrm>
                  <a:off x="3960" y="11380"/>
                  <a:ext cx="760" cy="300"/>
                </a:xfrm>
                <a:custGeom>
                  <a:avLst/>
                  <a:gdLst>
                    <a:gd name="T0" fmla="*/ 0 w 21600"/>
                    <a:gd name="T1" fmla="*/ 0 h 21600"/>
                    <a:gd name="T2" fmla="*/ 27 w 21600"/>
                    <a:gd name="T3" fmla="*/ 4 h 21600"/>
                    <a:gd name="T4" fmla="*/ 0 w 21600"/>
                    <a:gd name="T5" fmla="*/ 4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21" name="Arc 12"/>
                <p:cNvSpPr>
                  <a:spLocks/>
                </p:cNvSpPr>
                <p:nvPr/>
              </p:nvSpPr>
              <p:spPr bwMode="auto">
                <a:xfrm flipH="1">
                  <a:off x="3221" y="11382"/>
                  <a:ext cx="760" cy="300"/>
                </a:xfrm>
                <a:custGeom>
                  <a:avLst/>
                  <a:gdLst>
                    <a:gd name="T0" fmla="*/ 0 w 21600"/>
                    <a:gd name="T1" fmla="*/ 0 h 21600"/>
                    <a:gd name="T2" fmla="*/ 27 w 21600"/>
                    <a:gd name="T3" fmla="*/ 4 h 21600"/>
                    <a:gd name="T4" fmla="*/ 0 w 21600"/>
                    <a:gd name="T5" fmla="*/ 4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6719" name="Text Box 13"/>
              <p:cNvSpPr txBox="1">
                <a:spLocks noChangeArrowheads="1"/>
              </p:cNvSpPr>
              <p:nvPr/>
            </p:nvSpPr>
            <p:spPr bwMode="auto">
              <a:xfrm>
                <a:off x="3103" y="4611"/>
                <a:ext cx="546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200">
                    <a:latin typeface="Times New Roman" charset="0"/>
                  </a:rPr>
                  <a:t>1</a:t>
                </a:r>
              </a:p>
            </p:txBody>
          </p:sp>
        </p:grpSp>
        <p:sp>
          <p:nvSpPr>
            <p:cNvPr id="26716" name="Oval 14"/>
            <p:cNvSpPr>
              <a:spLocks noChangeArrowheads="1"/>
            </p:cNvSpPr>
            <p:nvPr/>
          </p:nvSpPr>
          <p:spPr bwMode="auto">
            <a:xfrm>
              <a:off x="424" y="912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17" name="Text Box 15"/>
            <p:cNvSpPr txBox="1">
              <a:spLocks noChangeArrowheads="1"/>
            </p:cNvSpPr>
            <p:nvPr/>
          </p:nvSpPr>
          <p:spPr bwMode="auto">
            <a:xfrm>
              <a:off x="400" y="930"/>
              <a:ext cx="341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A</a:t>
              </a:r>
              <a:r>
                <a:rPr lang="en-US" sz="2000" baseline="-25000"/>
                <a:t>I</a:t>
              </a:r>
              <a:endParaRPr lang="en-US" sz="2000"/>
            </a:p>
          </p:txBody>
        </p:sp>
      </p:grpSp>
      <p:sp>
        <p:nvSpPr>
          <p:cNvPr id="26630" name="Text Box 16"/>
          <p:cNvSpPr txBox="1">
            <a:spLocks noChangeArrowheads="1"/>
          </p:cNvSpPr>
          <p:nvPr/>
        </p:nvSpPr>
        <p:spPr bwMode="auto">
          <a:xfrm>
            <a:off x="914400" y="1981200"/>
            <a:ext cx="541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 b="1">
                <a:solidFill>
                  <a:srgbClr val="FF0000"/>
                </a:solidFill>
              </a:rPr>
              <a:t>a</a:t>
            </a:r>
            <a:r>
              <a:rPr lang="en-US" sz="1600" b="1" baseline="-250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6631" name="Oval 19"/>
          <p:cNvSpPr>
            <a:spLocks noChangeArrowheads="1"/>
          </p:cNvSpPr>
          <p:nvPr/>
        </p:nvSpPr>
        <p:spPr bwMode="auto">
          <a:xfrm>
            <a:off x="1412875" y="2827338"/>
            <a:ext cx="914400" cy="914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2" name="Text Box 20"/>
          <p:cNvSpPr txBox="1">
            <a:spLocks noChangeArrowheads="1"/>
          </p:cNvSpPr>
          <p:nvPr/>
        </p:nvSpPr>
        <p:spPr bwMode="auto">
          <a:xfrm>
            <a:off x="1181100" y="3105150"/>
            <a:ext cx="13795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/>
              <a:t>Intercept</a:t>
            </a:r>
          </a:p>
        </p:txBody>
      </p:sp>
      <p:sp>
        <p:nvSpPr>
          <p:cNvPr id="26633" name="Line 21"/>
          <p:cNvSpPr>
            <a:spLocks noChangeShapeType="1"/>
          </p:cNvSpPr>
          <p:nvPr/>
        </p:nvSpPr>
        <p:spPr bwMode="auto">
          <a:xfrm>
            <a:off x="1854200" y="3754438"/>
            <a:ext cx="7938" cy="7858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4" name="Rectangle 22"/>
          <p:cNvSpPr>
            <a:spLocks noChangeArrowheads="1"/>
          </p:cNvSpPr>
          <p:nvPr/>
        </p:nvSpPr>
        <p:spPr bwMode="auto">
          <a:xfrm>
            <a:off x="3276600" y="4579938"/>
            <a:ext cx="1079500" cy="1079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5" name="Text Box 23"/>
          <p:cNvSpPr txBox="1">
            <a:spLocks noChangeArrowheads="1"/>
          </p:cNvSpPr>
          <p:nvPr/>
        </p:nvSpPr>
        <p:spPr bwMode="auto">
          <a:xfrm>
            <a:off x="3338513" y="4849813"/>
            <a:ext cx="954087" cy="2968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/>
              <a:t>Phenotype 1</a:t>
            </a:r>
          </a:p>
          <a:p>
            <a:pPr algn="ctr"/>
            <a:r>
              <a:rPr lang="en-US" sz="1200"/>
              <a:t>Time 2</a:t>
            </a:r>
          </a:p>
        </p:txBody>
      </p:sp>
      <p:sp>
        <p:nvSpPr>
          <p:cNvPr id="26636" name="Rectangle 24"/>
          <p:cNvSpPr>
            <a:spLocks noChangeArrowheads="1"/>
          </p:cNvSpPr>
          <p:nvPr/>
        </p:nvSpPr>
        <p:spPr bwMode="auto">
          <a:xfrm>
            <a:off x="4787900" y="4579938"/>
            <a:ext cx="1079500" cy="1079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7" name="Text Box 25"/>
          <p:cNvSpPr txBox="1">
            <a:spLocks noChangeArrowheads="1"/>
          </p:cNvSpPr>
          <p:nvPr/>
        </p:nvSpPr>
        <p:spPr bwMode="auto">
          <a:xfrm>
            <a:off x="4849813" y="4849813"/>
            <a:ext cx="954087" cy="2968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/>
              <a:t>Phenotype 1</a:t>
            </a:r>
          </a:p>
          <a:p>
            <a:pPr algn="ctr"/>
            <a:r>
              <a:rPr lang="en-US" sz="1200"/>
              <a:t>Time 3</a:t>
            </a:r>
          </a:p>
        </p:txBody>
      </p:sp>
      <p:sp>
        <p:nvSpPr>
          <p:cNvPr id="26638" name="Line 26"/>
          <p:cNvSpPr>
            <a:spLocks noChangeShapeType="1"/>
          </p:cNvSpPr>
          <p:nvPr/>
        </p:nvSpPr>
        <p:spPr bwMode="auto">
          <a:xfrm>
            <a:off x="1854200" y="3749675"/>
            <a:ext cx="1476375" cy="796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9" name="Line 27"/>
          <p:cNvSpPr>
            <a:spLocks noChangeShapeType="1"/>
          </p:cNvSpPr>
          <p:nvPr/>
        </p:nvSpPr>
        <p:spPr bwMode="auto">
          <a:xfrm>
            <a:off x="1846263" y="3741738"/>
            <a:ext cx="3005137" cy="795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0" name="Text Box 28"/>
          <p:cNvSpPr txBox="1">
            <a:spLocks noChangeArrowheads="1"/>
          </p:cNvSpPr>
          <p:nvPr/>
        </p:nvSpPr>
        <p:spPr bwMode="auto">
          <a:xfrm>
            <a:off x="1444625" y="4006850"/>
            <a:ext cx="541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b="1">
                <a:solidFill>
                  <a:schemeClr val="accent2"/>
                </a:solidFill>
              </a:rPr>
              <a:t>1</a:t>
            </a:r>
            <a:endParaRPr lang="en-US" sz="2000" baseline="-25000"/>
          </a:p>
        </p:txBody>
      </p:sp>
      <p:sp>
        <p:nvSpPr>
          <p:cNvPr id="26641" name="Text Box 29"/>
          <p:cNvSpPr txBox="1">
            <a:spLocks noChangeArrowheads="1"/>
          </p:cNvSpPr>
          <p:nvPr/>
        </p:nvSpPr>
        <p:spPr bwMode="auto">
          <a:xfrm>
            <a:off x="2009775" y="3956050"/>
            <a:ext cx="541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b="1">
                <a:solidFill>
                  <a:schemeClr val="accent2"/>
                </a:solidFill>
              </a:rPr>
              <a:t>1</a:t>
            </a:r>
            <a:endParaRPr lang="en-US" sz="2000" baseline="-25000"/>
          </a:p>
        </p:txBody>
      </p:sp>
      <p:sp>
        <p:nvSpPr>
          <p:cNvPr id="26642" name="Text Box 30"/>
          <p:cNvSpPr txBox="1">
            <a:spLocks noChangeArrowheads="1"/>
          </p:cNvSpPr>
          <p:nvPr/>
        </p:nvSpPr>
        <p:spPr bwMode="auto">
          <a:xfrm>
            <a:off x="3028950" y="3636963"/>
            <a:ext cx="541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b="1">
                <a:solidFill>
                  <a:schemeClr val="accent2"/>
                </a:solidFill>
              </a:rPr>
              <a:t>0</a:t>
            </a:r>
            <a:endParaRPr lang="en-US" sz="2000" b="1" baseline="-25000">
              <a:solidFill>
                <a:schemeClr val="accent2"/>
              </a:solidFill>
            </a:endParaRPr>
          </a:p>
        </p:txBody>
      </p:sp>
      <p:sp>
        <p:nvSpPr>
          <p:cNvPr id="26643" name="Oval 31"/>
          <p:cNvSpPr>
            <a:spLocks noChangeArrowheads="1"/>
          </p:cNvSpPr>
          <p:nvPr/>
        </p:nvSpPr>
        <p:spPr bwMode="auto">
          <a:xfrm>
            <a:off x="3071813" y="5943600"/>
            <a:ext cx="457200" cy="457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4" name="Text Box 32"/>
          <p:cNvSpPr txBox="1">
            <a:spLocks noChangeArrowheads="1"/>
          </p:cNvSpPr>
          <p:nvPr/>
        </p:nvSpPr>
        <p:spPr bwMode="auto">
          <a:xfrm>
            <a:off x="3086100" y="6018213"/>
            <a:ext cx="4619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/>
              <a:t>A</a:t>
            </a:r>
            <a:r>
              <a:rPr lang="en-US" sz="1200" baseline="-25000"/>
              <a:t>S2</a:t>
            </a:r>
            <a:endParaRPr lang="en-US" sz="1400"/>
          </a:p>
        </p:txBody>
      </p:sp>
      <p:sp>
        <p:nvSpPr>
          <p:cNvPr id="26645" name="Line 36"/>
          <p:cNvSpPr>
            <a:spLocks noChangeShapeType="1"/>
          </p:cNvSpPr>
          <p:nvPr/>
        </p:nvSpPr>
        <p:spPr bwMode="auto">
          <a:xfrm flipV="1">
            <a:off x="3289300" y="5715000"/>
            <a:ext cx="368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6" name="Oval 40"/>
          <p:cNvSpPr>
            <a:spLocks noChangeArrowheads="1"/>
          </p:cNvSpPr>
          <p:nvPr/>
        </p:nvSpPr>
        <p:spPr bwMode="auto">
          <a:xfrm>
            <a:off x="4595813" y="5937250"/>
            <a:ext cx="457200" cy="457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7" name="Text Box 41"/>
          <p:cNvSpPr txBox="1">
            <a:spLocks noChangeArrowheads="1"/>
          </p:cNvSpPr>
          <p:nvPr/>
        </p:nvSpPr>
        <p:spPr bwMode="auto">
          <a:xfrm>
            <a:off x="4610100" y="6011863"/>
            <a:ext cx="4619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/>
              <a:t>A</a:t>
            </a:r>
            <a:r>
              <a:rPr lang="en-US" sz="1200" baseline="-25000"/>
              <a:t>S3</a:t>
            </a:r>
            <a:endParaRPr lang="en-US" sz="1400"/>
          </a:p>
        </p:txBody>
      </p:sp>
      <p:sp>
        <p:nvSpPr>
          <p:cNvPr id="26648" name="Line 45"/>
          <p:cNvSpPr>
            <a:spLocks noChangeShapeType="1"/>
          </p:cNvSpPr>
          <p:nvPr/>
        </p:nvSpPr>
        <p:spPr bwMode="auto">
          <a:xfrm flipV="1">
            <a:off x="4813300" y="5708650"/>
            <a:ext cx="368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9" name="Oval 49"/>
          <p:cNvSpPr>
            <a:spLocks noChangeArrowheads="1"/>
          </p:cNvSpPr>
          <p:nvPr/>
        </p:nvSpPr>
        <p:spPr bwMode="auto">
          <a:xfrm>
            <a:off x="1530350" y="5943600"/>
            <a:ext cx="457200" cy="457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0" name="Text Box 50"/>
          <p:cNvSpPr txBox="1">
            <a:spLocks noChangeArrowheads="1"/>
          </p:cNvSpPr>
          <p:nvPr/>
        </p:nvSpPr>
        <p:spPr bwMode="auto">
          <a:xfrm>
            <a:off x="1544638" y="6018213"/>
            <a:ext cx="461962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/>
              <a:t>A</a:t>
            </a:r>
            <a:r>
              <a:rPr lang="en-US" sz="1200" baseline="-25000"/>
              <a:t>S1</a:t>
            </a:r>
            <a:endParaRPr lang="en-US" sz="1400"/>
          </a:p>
        </p:txBody>
      </p:sp>
      <p:sp>
        <p:nvSpPr>
          <p:cNvPr id="26651" name="Line 54"/>
          <p:cNvSpPr>
            <a:spLocks noChangeShapeType="1"/>
          </p:cNvSpPr>
          <p:nvPr/>
        </p:nvSpPr>
        <p:spPr bwMode="auto">
          <a:xfrm flipV="1">
            <a:off x="1747838" y="5715000"/>
            <a:ext cx="368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652" name="Group 58"/>
          <p:cNvGrpSpPr>
            <a:grpSpLocks/>
          </p:cNvGrpSpPr>
          <p:nvPr/>
        </p:nvGrpSpPr>
        <p:grpSpPr bwMode="auto">
          <a:xfrm>
            <a:off x="1644650" y="6400800"/>
            <a:ext cx="241300" cy="260350"/>
            <a:chOff x="1036" y="4032"/>
            <a:chExt cx="152" cy="164"/>
          </a:xfrm>
        </p:grpSpPr>
        <p:grpSp>
          <p:nvGrpSpPr>
            <p:cNvPr id="26711" name="Group 59"/>
            <p:cNvGrpSpPr>
              <a:grpSpLocks/>
            </p:cNvGrpSpPr>
            <p:nvPr/>
          </p:nvGrpSpPr>
          <p:grpSpPr bwMode="auto">
            <a:xfrm rot="10800000">
              <a:off x="1044" y="4032"/>
              <a:ext cx="144" cy="144"/>
              <a:chOff x="3221" y="11380"/>
              <a:chExt cx="1499" cy="302"/>
            </a:xfrm>
          </p:grpSpPr>
          <p:sp>
            <p:nvSpPr>
              <p:cNvPr id="26713" name="Arc 60"/>
              <p:cNvSpPr>
                <a:spLocks/>
              </p:cNvSpPr>
              <p:nvPr/>
            </p:nvSpPr>
            <p:spPr bwMode="auto">
              <a:xfrm>
                <a:off x="3960" y="11380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14" name="Arc 61"/>
              <p:cNvSpPr>
                <a:spLocks/>
              </p:cNvSpPr>
              <p:nvPr/>
            </p:nvSpPr>
            <p:spPr bwMode="auto">
              <a:xfrm flipH="1">
                <a:off x="3221" y="11382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712" name="Text Box 62"/>
            <p:cNvSpPr txBox="1">
              <a:spLocks noChangeArrowheads="1"/>
            </p:cNvSpPr>
            <p:nvPr/>
          </p:nvSpPr>
          <p:spPr bwMode="auto">
            <a:xfrm>
              <a:off x="1036" y="4052"/>
              <a:ext cx="14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900"/>
                <a:t>1</a:t>
              </a:r>
              <a:endParaRPr lang="en-US"/>
            </a:p>
          </p:txBody>
        </p:sp>
      </p:grpSp>
      <p:grpSp>
        <p:nvGrpSpPr>
          <p:cNvPr id="26653" name="Group 73"/>
          <p:cNvGrpSpPr>
            <a:grpSpLocks/>
          </p:cNvGrpSpPr>
          <p:nvPr/>
        </p:nvGrpSpPr>
        <p:grpSpPr bwMode="auto">
          <a:xfrm>
            <a:off x="3155950" y="6400800"/>
            <a:ext cx="241300" cy="260350"/>
            <a:chOff x="1036" y="4032"/>
            <a:chExt cx="152" cy="164"/>
          </a:xfrm>
        </p:grpSpPr>
        <p:grpSp>
          <p:nvGrpSpPr>
            <p:cNvPr id="26707" name="Group 74"/>
            <p:cNvGrpSpPr>
              <a:grpSpLocks/>
            </p:cNvGrpSpPr>
            <p:nvPr/>
          </p:nvGrpSpPr>
          <p:grpSpPr bwMode="auto">
            <a:xfrm rot="10800000">
              <a:off x="1044" y="4032"/>
              <a:ext cx="144" cy="144"/>
              <a:chOff x="3221" y="11380"/>
              <a:chExt cx="1499" cy="302"/>
            </a:xfrm>
          </p:grpSpPr>
          <p:sp>
            <p:nvSpPr>
              <p:cNvPr id="26709" name="Arc 75"/>
              <p:cNvSpPr>
                <a:spLocks/>
              </p:cNvSpPr>
              <p:nvPr/>
            </p:nvSpPr>
            <p:spPr bwMode="auto">
              <a:xfrm>
                <a:off x="3960" y="11380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10" name="Arc 76"/>
              <p:cNvSpPr>
                <a:spLocks/>
              </p:cNvSpPr>
              <p:nvPr/>
            </p:nvSpPr>
            <p:spPr bwMode="auto">
              <a:xfrm flipH="1">
                <a:off x="3221" y="11382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708" name="Text Box 77"/>
            <p:cNvSpPr txBox="1">
              <a:spLocks noChangeArrowheads="1"/>
            </p:cNvSpPr>
            <p:nvPr/>
          </p:nvSpPr>
          <p:spPr bwMode="auto">
            <a:xfrm>
              <a:off x="1036" y="4052"/>
              <a:ext cx="14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900"/>
                <a:t>1</a:t>
              </a:r>
              <a:endParaRPr lang="en-US"/>
            </a:p>
          </p:txBody>
        </p:sp>
      </p:grpSp>
      <p:grpSp>
        <p:nvGrpSpPr>
          <p:cNvPr id="26654" name="Group 88"/>
          <p:cNvGrpSpPr>
            <a:grpSpLocks/>
          </p:cNvGrpSpPr>
          <p:nvPr/>
        </p:nvGrpSpPr>
        <p:grpSpPr bwMode="auto">
          <a:xfrm>
            <a:off x="4716463" y="6384925"/>
            <a:ext cx="241300" cy="260350"/>
            <a:chOff x="1036" y="4032"/>
            <a:chExt cx="152" cy="164"/>
          </a:xfrm>
        </p:grpSpPr>
        <p:grpSp>
          <p:nvGrpSpPr>
            <p:cNvPr id="26703" name="Group 89"/>
            <p:cNvGrpSpPr>
              <a:grpSpLocks/>
            </p:cNvGrpSpPr>
            <p:nvPr/>
          </p:nvGrpSpPr>
          <p:grpSpPr bwMode="auto">
            <a:xfrm rot="10800000">
              <a:off x="1044" y="4032"/>
              <a:ext cx="144" cy="144"/>
              <a:chOff x="3221" y="11380"/>
              <a:chExt cx="1499" cy="302"/>
            </a:xfrm>
          </p:grpSpPr>
          <p:sp>
            <p:nvSpPr>
              <p:cNvPr id="26705" name="Arc 90"/>
              <p:cNvSpPr>
                <a:spLocks/>
              </p:cNvSpPr>
              <p:nvPr/>
            </p:nvSpPr>
            <p:spPr bwMode="auto">
              <a:xfrm>
                <a:off x="3960" y="11380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06" name="Arc 91"/>
              <p:cNvSpPr>
                <a:spLocks/>
              </p:cNvSpPr>
              <p:nvPr/>
            </p:nvSpPr>
            <p:spPr bwMode="auto">
              <a:xfrm flipH="1">
                <a:off x="3221" y="11382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704" name="Text Box 92"/>
            <p:cNvSpPr txBox="1">
              <a:spLocks noChangeArrowheads="1"/>
            </p:cNvSpPr>
            <p:nvPr/>
          </p:nvSpPr>
          <p:spPr bwMode="auto">
            <a:xfrm>
              <a:off x="1036" y="4052"/>
              <a:ext cx="14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900"/>
                <a:t>1</a:t>
              </a:r>
              <a:endParaRPr lang="en-US"/>
            </a:p>
          </p:txBody>
        </p:sp>
      </p:grpSp>
      <p:sp>
        <p:nvSpPr>
          <p:cNvPr id="26655" name="Line 121"/>
          <p:cNvSpPr>
            <a:spLocks noChangeShapeType="1"/>
          </p:cNvSpPr>
          <p:nvPr/>
        </p:nvSpPr>
        <p:spPr bwMode="auto">
          <a:xfrm rot="18900000" flipH="1">
            <a:off x="3330575" y="1963738"/>
            <a:ext cx="274638" cy="906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6656" name="Group 122"/>
          <p:cNvGrpSpPr>
            <a:grpSpLocks/>
          </p:cNvGrpSpPr>
          <p:nvPr/>
        </p:nvGrpSpPr>
        <p:grpSpPr bwMode="auto">
          <a:xfrm>
            <a:off x="2984500" y="1022350"/>
            <a:ext cx="541338" cy="979488"/>
            <a:chOff x="400" y="583"/>
            <a:chExt cx="341" cy="617"/>
          </a:xfrm>
        </p:grpSpPr>
        <p:grpSp>
          <p:nvGrpSpPr>
            <p:cNvPr id="26696" name="Group 123"/>
            <p:cNvGrpSpPr>
              <a:grpSpLocks/>
            </p:cNvGrpSpPr>
            <p:nvPr/>
          </p:nvGrpSpPr>
          <p:grpSpPr bwMode="auto">
            <a:xfrm>
              <a:off x="426" y="583"/>
              <a:ext cx="272" cy="329"/>
              <a:chOff x="3035" y="4611"/>
              <a:chExt cx="681" cy="821"/>
            </a:xfrm>
          </p:grpSpPr>
          <p:grpSp>
            <p:nvGrpSpPr>
              <p:cNvPr id="26699" name="Group 124"/>
              <p:cNvGrpSpPr>
                <a:grpSpLocks/>
              </p:cNvGrpSpPr>
              <p:nvPr/>
            </p:nvGrpSpPr>
            <p:grpSpPr bwMode="auto">
              <a:xfrm>
                <a:off x="3035" y="4969"/>
                <a:ext cx="681" cy="463"/>
                <a:chOff x="3221" y="11380"/>
                <a:chExt cx="1499" cy="302"/>
              </a:xfrm>
            </p:grpSpPr>
            <p:sp>
              <p:nvSpPr>
                <p:cNvPr id="26701" name="Arc 125"/>
                <p:cNvSpPr>
                  <a:spLocks/>
                </p:cNvSpPr>
                <p:nvPr/>
              </p:nvSpPr>
              <p:spPr bwMode="auto">
                <a:xfrm>
                  <a:off x="3960" y="11380"/>
                  <a:ext cx="760" cy="300"/>
                </a:xfrm>
                <a:custGeom>
                  <a:avLst/>
                  <a:gdLst>
                    <a:gd name="T0" fmla="*/ 0 w 21600"/>
                    <a:gd name="T1" fmla="*/ 0 h 21600"/>
                    <a:gd name="T2" fmla="*/ 27 w 21600"/>
                    <a:gd name="T3" fmla="*/ 4 h 21600"/>
                    <a:gd name="T4" fmla="*/ 0 w 21600"/>
                    <a:gd name="T5" fmla="*/ 4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02" name="Arc 126"/>
                <p:cNvSpPr>
                  <a:spLocks/>
                </p:cNvSpPr>
                <p:nvPr/>
              </p:nvSpPr>
              <p:spPr bwMode="auto">
                <a:xfrm flipH="1">
                  <a:off x="3221" y="11382"/>
                  <a:ext cx="760" cy="300"/>
                </a:xfrm>
                <a:custGeom>
                  <a:avLst/>
                  <a:gdLst>
                    <a:gd name="T0" fmla="*/ 0 w 21600"/>
                    <a:gd name="T1" fmla="*/ 0 h 21600"/>
                    <a:gd name="T2" fmla="*/ 27 w 21600"/>
                    <a:gd name="T3" fmla="*/ 4 h 21600"/>
                    <a:gd name="T4" fmla="*/ 0 w 21600"/>
                    <a:gd name="T5" fmla="*/ 4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6700" name="Text Box 127"/>
              <p:cNvSpPr txBox="1">
                <a:spLocks noChangeArrowheads="1"/>
              </p:cNvSpPr>
              <p:nvPr/>
            </p:nvSpPr>
            <p:spPr bwMode="auto">
              <a:xfrm>
                <a:off x="3103" y="4611"/>
                <a:ext cx="546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200">
                    <a:latin typeface="Times New Roman" charset="0"/>
                  </a:rPr>
                  <a:t>1</a:t>
                </a:r>
              </a:p>
            </p:txBody>
          </p:sp>
        </p:grpSp>
        <p:sp>
          <p:nvSpPr>
            <p:cNvPr id="26697" name="Oval 128"/>
            <p:cNvSpPr>
              <a:spLocks noChangeArrowheads="1"/>
            </p:cNvSpPr>
            <p:nvPr/>
          </p:nvSpPr>
          <p:spPr bwMode="auto">
            <a:xfrm>
              <a:off x="424" y="912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8" name="Text Box 129"/>
            <p:cNvSpPr txBox="1">
              <a:spLocks noChangeArrowheads="1"/>
            </p:cNvSpPr>
            <p:nvPr/>
          </p:nvSpPr>
          <p:spPr bwMode="auto">
            <a:xfrm>
              <a:off x="400" y="930"/>
              <a:ext cx="341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A</a:t>
              </a:r>
              <a:r>
                <a:rPr lang="en-US" sz="2000" baseline="-25000"/>
                <a:t>s</a:t>
              </a:r>
              <a:endParaRPr lang="en-US" sz="2000"/>
            </a:p>
          </p:txBody>
        </p:sp>
      </p:grpSp>
      <p:sp>
        <p:nvSpPr>
          <p:cNvPr id="26657" name="Text Box 130"/>
          <p:cNvSpPr txBox="1">
            <a:spLocks noChangeArrowheads="1"/>
          </p:cNvSpPr>
          <p:nvPr/>
        </p:nvSpPr>
        <p:spPr bwMode="auto">
          <a:xfrm>
            <a:off x="2921000" y="1987550"/>
            <a:ext cx="541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 b="1">
                <a:solidFill>
                  <a:srgbClr val="FF0000"/>
                </a:solidFill>
              </a:rPr>
              <a:t>a</a:t>
            </a:r>
            <a:r>
              <a:rPr lang="en-US" sz="1600" b="1" baseline="-250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6658" name="Oval 133"/>
          <p:cNvSpPr>
            <a:spLocks noChangeArrowheads="1"/>
          </p:cNvSpPr>
          <p:nvPr/>
        </p:nvSpPr>
        <p:spPr bwMode="auto">
          <a:xfrm>
            <a:off x="3419475" y="2833688"/>
            <a:ext cx="914400" cy="914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9" name="Text Box 134"/>
          <p:cNvSpPr txBox="1">
            <a:spLocks noChangeArrowheads="1"/>
          </p:cNvSpPr>
          <p:nvPr/>
        </p:nvSpPr>
        <p:spPr bwMode="auto">
          <a:xfrm>
            <a:off x="3179763" y="3119438"/>
            <a:ext cx="137953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/>
              <a:t>Slope</a:t>
            </a:r>
          </a:p>
        </p:txBody>
      </p:sp>
      <p:sp>
        <p:nvSpPr>
          <p:cNvPr id="26660" name="Line 135"/>
          <p:cNvSpPr>
            <a:spLocks noChangeShapeType="1"/>
          </p:cNvSpPr>
          <p:nvPr/>
        </p:nvSpPr>
        <p:spPr bwMode="auto">
          <a:xfrm flipH="1">
            <a:off x="2725738" y="3754438"/>
            <a:ext cx="1135062" cy="779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61" name="Line 136"/>
          <p:cNvSpPr>
            <a:spLocks noChangeShapeType="1"/>
          </p:cNvSpPr>
          <p:nvPr/>
        </p:nvSpPr>
        <p:spPr bwMode="auto">
          <a:xfrm>
            <a:off x="3860800" y="3756025"/>
            <a:ext cx="9525" cy="784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62" name="Line 137"/>
          <p:cNvSpPr>
            <a:spLocks noChangeShapeType="1"/>
          </p:cNvSpPr>
          <p:nvPr/>
        </p:nvSpPr>
        <p:spPr bwMode="auto">
          <a:xfrm>
            <a:off x="3852863" y="3748088"/>
            <a:ext cx="1493837" cy="7826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63" name="Text Box 138"/>
          <p:cNvSpPr txBox="1">
            <a:spLocks noChangeArrowheads="1"/>
          </p:cNvSpPr>
          <p:nvPr/>
        </p:nvSpPr>
        <p:spPr bwMode="auto">
          <a:xfrm>
            <a:off x="2174875" y="3568700"/>
            <a:ext cx="541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b="1">
                <a:solidFill>
                  <a:schemeClr val="accent2"/>
                </a:solidFill>
              </a:rPr>
              <a:t>1</a:t>
            </a:r>
            <a:endParaRPr lang="en-US" sz="2000" b="1" baseline="-25000">
              <a:solidFill>
                <a:schemeClr val="accent2"/>
              </a:solidFill>
            </a:endParaRPr>
          </a:p>
        </p:txBody>
      </p:sp>
      <p:sp>
        <p:nvSpPr>
          <p:cNvPr id="26664" name="Text Box 139"/>
          <p:cNvSpPr txBox="1">
            <a:spLocks noChangeArrowheads="1"/>
          </p:cNvSpPr>
          <p:nvPr/>
        </p:nvSpPr>
        <p:spPr bwMode="auto">
          <a:xfrm>
            <a:off x="3762375" y="3848100"/>
            <a:ext cx="541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b="1">
                <a:solidFill>
                  <a:schemeClr val="accent2"/>
                </a:solidFill>
              </a:rPr>
              <a:t>1</a:t>
            </a:r>
            <a:endParaRPr lang="en-US" sz="2000" b="1" baseline="-25000">
              <a:solidFill>
                <a:schemeClr val="accent2"/>
              </a:solidFill>
            </a:endParaRPr>
          </a:p>
        </p:txBody>
      </p:sp>
      <p:sp>
        <p:nvSpPr>
          <p:cNvPr id="26665" name="Text Box 140"/>
          <p:cNvSpPr txBox="1">
            <a:spLocks noChangeArrowheads="1"/>
          </p:cNvSpPr>
          <p:nvPr/>
        </p:nvSpPr>
        <p:spPr bwMode="auto">
          <a:xfrm>
            <a:off x="4248150" y="3719513"/>
            <a:ext cx="541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b="1">
                <a:solidFill>
                  <a:schemeClr val="accent2"/>
                </a:solidFill>
              </a:rPr>
              <a:t>2</a:t>
            </a:r>
            <a:endParaRPr lang="en-US" sz="2000" b="1" baseline="-25000">
              <a:solidFill>
                <a:schemeClr val="accent2"/>
              </a:solidFill>
            </a:endParaRPr>
          </a:p>
        </p:txBody>
      </p:sp>
      <p:sp>
        <p:nvSpPr>
          <p:cNvPr id="26666" name="Line 158"/>
          <p:cNvSpPr>
            <a:spLocks noChangeShapeType="1"/>
          </p:cNvSpPr>
          <p:nvPr/>
        </p:nvSpPr>
        <p:spPr bwMode="auto">
          <a:xfrm rot="18900000" flipH="1">
            <a:off x="1325563" y="1970087"/>
            <a:ext cx="274638" cy="9064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67" name="Line 159"/>
          <p:cNvSpPr>
            <a:spLocks noChangeShapeType="1"/>
          </p:cNvSpPr>
          <p:nvPr/>
        </p:nvSpPr>
        <p:spPr bwMode="auto">
          <a:xfrm rot="2700000" flipV="1">
            <a:off x="1150938" y="2224088"/>
            <a:ext cx="2309812" cy="6969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68" name="Text Box 162"/>
          <p:cNvSpPr txBox="1">
            <a:spLocks noChangeArrowheads="1"/>
          </p:cNvSpPr>
          <p:nvPr/>
        </p:nvSpPr>
        <p:spPr bwMode="auto">
          <a:xfrm>
            <a:off x="2305050" y="2628900"/>
            <a:ext cx="541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 b="1">
                <a:solidFill>
                  <a:srgbClr val="FF0000"/>
                </a:solidFill>
              </a:rPr>
              <a:t>a</a:t>
            </a:r>
            <a:r>
              <a:rPr lang="en-US" sz="1600" b="1" baseline="-250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6669" name="Text Box 171"/>
          <p:cNvSpPr txBox="1">
            <a:spLocks noChangeArrowheads="1"/>
          </p:cNvSpPr>
          <p:nvPr/>
        </p:nvSpPr>
        <p:spPr bwMode="auto">
          <a:xfrm>
            <a:off x="1544638" y="5602288"/>
            <a:ext cx="533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8000"/>
                </a:solidFill>
              </a:rPr>
              <a:t>a</a:t>
            </a:r>
            <a:r>
              <a:rPr lang="en-US" sz="1200" b="1" baseline="-25000">
                <a:solidFill>
                  <a:srgbClr val="008000"/>
                </a:solidFill>
              </a:rPr>
              <a:t>s11</a:t>
            </a:r>
            <a:endParaRPr lang="en-US" sz="1200" b="1">
              <a:solidFill>
                <a:srgbClr val="008000"/>
              </a:solidFill>
            </a:endParaRPr>
          </a:p>
        </p:txBody>
      </p:sp>
      <p:sp>
        <p:nvSpPr>
          <p:cNvPr id="26670" name="Text Box 172"/>
          <p:cNvSpPr txBox="1">
            <a:spLocks noChangeArrowheads="1"/>
          </p:cNvSpPr>
          <p:nvPr/>
        </p:nvSpPr>
        <p:spPr bwMode="auto">
          <a:xfrm>
            <a:off x="3055938" y="5602288"/>
            <a:ext cx="533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8000"/>
                </a:solidFill>
              </a:rPr>
              <a:t>a</a:t>
            </a:r>
            <a:r>
              <a:rPr lang="en-US" sz="1200" b="1" baseline="-25000">
                <a:solidFill>
                  <a:srgbClr val="008000"/>
                </a:solidFill>
              </a:rPr>
              <a:t>s22</a:t>
            </a:r>
            <a:endParaRPr lang="en-US" sz="1200" b="1">
              <a:solidFill>
                <a:srgbClr val="008000"/>
              </a:solidFill>
            </a:endParaRPr>
          </a:p>
        </p:txBody>
      </p:sp>
      <p:sp>
        <p:nvSpPr>
          <p:cNvPr id="26671" name="Text Box 173"/>
          <p:cNvSpPr txBox="1">
            <a:spLocks noChangeArrowheads="1"/>
          </p:cNvSpPr>
          <p:nvPr/>
        </p:nvSpPr>
        <p:spPr bwMode="auto">
          <a:xfrm>
            <a:off x="4611688" y="5594350"/>
            <a:ext cx="533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8000"/>
                </a:solidFill>
              </a:rPr>
              <a:t>a</a:t>
            </a:r>
            <a:r>
              <a:rPr lang="en-US" sz="1200" b="1" baseline="-25000">
                <a:solidFill>
                  <a:srgbClr val="008000"/>
                </a:solidFill>
              </a:rPr>
              <a:t>s33</a:t>
            </a:r>
            <a:endParaRPr lang="en-US" sz="1200" b="1">
              <a:solidFill>
                <a:srgbClr val="008000"/>
              </a:solidFill>
            </a:endParaRPr>
          </a:p>
        </p:txBody>
      </p:sp>
      <p:sp>
        <p:nvSpPr>
          <p:cNvPr id="26672" name="Text Box 180"/>
          <p:cNvSpPr txBox="1">
            <a:spLocks noChangeArrowheads="1"/>
          </p:cNvSpPr>
          <p:nvPr/>
        </p:nvSpPr>
        <p:spPr bwMode="auto">
          <a:xfrm>
            <a:off x="533400" y="4997450"/>
            <a:ext cx="838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/>
              <a:t>Twin 1</a:t>
            </a:r>
          </a:p>
        </p:txBody>
      </p:sp>
      <p:sp>
        <p:nvSpPr>
          <p:cNvPr id="26673" name="Rectangle 182"/>
          <p:cNvSpPr>
            <a:spLocks noGrp="1" noChangeArrowheads="1"/>
          </p:cNvSpPr>
          <p:nvPr>
            <p:ph type="body" idx="1"/>
          </p:nvPr>
        </p:nvSpPr>
        <p:spPr>
          <a:xfrm>
            <a:off x="-3175" y="0"/>
            <a:ext cx="9232900" cy="914400"/>
          </a:xfrm>
          <a:solidFill>
            <a:schemeClr val="bg2"/>
          </a:solidFill>
        </p:spPr>
        <p:txBody>
          <a:bodyPr/>
          <a:lstStyle/>
          <a:p>
            <a:pPr marL="0" indent="0" eaLnBrk="1" hangingPunct="1">
              <a:lnSpc>
                <a:spcPct val="70000"/>
              </a:lnSpc>
              <a:buFontTx/>
              <a:buNone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LGC Model: Within twin genetic components of variance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46266" name="Group 186"/>
          <p:cNvGraphicFramePr>
            <a:graphicFrameLocks noGrp="1"/>
          </p:cNvGraphicFramePr>
          <p:nvPr/>
        </p:nvGraphicFramePr>
        <p:xfrm>
          <a:off x="6400800" y="1371600"/>
          <a:ext cx="990600" cy="846138"/>
        </p:xfrm>
        <a:graphic>
          <a:graphicData uri="http://schemas.openxmlformats.org/drawingml/2006/table">
            <a:tbl>
              <a:tblPr/>
              <a:tblGrid>
                <a:gridCol w="457200"/>
                <a:gridCol w="533400"/>
              </a:tblGrid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11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79" name="AutoShape 197"/>
          <p:cNvSpPr>
            <a:spLocks noChangeArrowheads="1"/>
          </p:cNvSpPr>
          <p:nvPr/>
        </p:nvSpPr>
        <p:spPr bwMode="auto">
          <a:xfrm>
            <a:off x="6461125" y="1431925"/>
            <a:ext cx="838200" cy="762000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80" name="Text Box 214"/>
          <p:cNvSpPr txBox="1">
            <a:spLocks noChangeArrowheads="1"/>
          </p:cNvSpPr>
          <p:nvPr/>
        </p:nvSpPr>
        <p:spPr bwMode="auto">
          <a:xfrm>
            <a:off x="6091238" y="5638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8000"/>
                </a:solidFill>
              </a:rPr>
              <a:t>a</a:t>
            </a:r>
            <a:r>
              <a:rPr lang="en-US" sz="1800" b="1" baseline="-25000">
                <a:solidFill>
                  <a:srgbClr val="008000"/>
                </a:solidFill>
              </a:rPr>
              <a:t>S11</a:t>
            </a:r>
          </a:p>
        </p:txBody>
      </p:sp>
      <p:sp>
        <p:nvSpPr>
          <p:cNvPr id="26681" name="Text Box 215"/>
          <p:cNvSpPr txBox="1">
            <a:spLocks noChangeArrowheads="1"/>
          </p:cNvSpPr>
          <p:nvPr/>
        </p:nvSpPr>
        <p:spPr bwMode="auto">
          <a:xfrm>
            <a:off x="6403975" y="5867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8000"/>
                </a:solidFill>
              </a:rPr>
              <a:t>a</a:t>
            </a:r>
            <a:r>
              <a:rPr lang="en-US" sz="1800" b="1" baseline="-25000">
                <a:solidFill>
                  <a:srgbClr val="008000"/>
                </a:solidFill>
              </a:rPr>
              <a:t>S22</a:t>
            </a:r>
          </a:p>
        </p:txBody>
      </p:sp>
      <p:sp>
        <p:nvSpPr>
          <p:cNvPr id="26682" name="Rectangle 216"/>
          <p:cNvSpPr>
            <a:spLocks noChangeArrowheads="1"/>
          </p:cNvSpPr>
          <p:nvPr/>
        </p:nvSpPr>
        <p:spPr bwMode="auto">
          <a:xfrm>
            <a:off x="7112000" y="6019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6683" name="Text Box 217"/>
          <p:cNvSpPr txBox="1">
            <a:spLocks noChangeArrowheads="1"/>
          </p:cNvSpPr>
          <p:nvPr/>
        </p:nvSpPr>
        <p:spPr bwMode="auto">
          <a:xfrm>
            <a:off x="6700838" y="611663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8000"/>
                </a:solidFill>
              </a:rPr>
              <a:t>a</a:t>
            </a:r>
            <a:r>
              <a:rPr lang="en-US" sz="1800" b="1" baseline="-25000">
                <a:solidFill>
                  <a:srgbClr val="008000"/>
                </a:solidFill>
              </a:rPr>
              <a:t>S33</a:t>
            </a:r>
          </a:p>
        </p:txBody>
      </p:sp>
      <p:sp>
        <p:nvSpPr>
          <p:cNvPr id="26684" name="AutoShape 218"/>
          <p:cNvSpPr>
            <a:spLocks noChangeArrowheads="1"/>
          </p:cNvSpPr>
          <p:nvPr/>
        </p:nvSpPr>
        <p:spPr bwMode="auto">
          <a:xfrm>
            <a:off x="6122988" y="5722938"/>
            <a:ext cx="1143000" cy="762000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6307" name="Group 227"/>
          <p:cNvGraphicFramePr>
            <a:graphicFrameLocks noGrp="1"/>
          </p:cNvGraphicFramePr>
          <p:nvPr/>
        </p:nvGraphicFramePr>
        <p:xfrm>
          <a:off x="6453188" y="3352800"/>
          <a:ext cx="835025" cy="1277938"/>
        </p:xfrm>
        <a:graphic>
          <a:graphicData uri="http://schemas.openxmlformats.org/drawingml/2006/table">
            <a:tbl>
              <a:tblPr/>
              <a:tblGrid>
                <a:gridCol w="417512"/>
                <a:gridCol w="417513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  <a:endParaRPr kumimoji="0" lang="en-US" sz="1800" b="1" i="0" u="none" strike="noStrike" cap="none" normalizeH="0" baseline="-2500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  <a:endParaRPr kumimoji="0" lang="en-US" sz="1800" b="1" i="0" u="none" strike="noStrike" cap="none" normalizeH="0" baseline="-2500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  <a:endParaRPr kumimoji="0" lang="en-US" sz="1800" b="1" i="0" u="none" strike="noStrike" cap="none" normalizeH="0" baseline="-2500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endParaRPr kumimoji="0" lang="en-US" sz="1800" b="1" i="0" u="none" strike="noStrike" cap="none" normalizeH="0" baseline="-2500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92" name="AutoShape 242"/>
          <p:cNvSpPr>
            <a:spLocks noChangeArrowheads="1"/>
          </p:cNvSpPr>
          <p:nvPr/>
        </p:nvSpPr>
        <p:spPr bwMode="auto">
          <a:xfrm>
            <a:off x="6461125" y="3371850"/>
            <a:ext cx="804863" cy="1143000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93" name="Text Box 243"/>
          <p:cNvSpPr txBox="1">
            <a:spLocks noChangeArrowheads="1"/>
          </p:cNvSpPr>
          <p:nvPr/>
        </p:nvSpPr>
        <p:spPr bwMode="auto">
          <a:xfrm>
            <a:off x="7391400" y="15684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Genetic pathway coefficients matrix</a:t>
            </a:r>
          </a:p>
        </p:txBody>
      </p:sp>
      <p:sp>
        <p:nvSpPr>
          <p:cNvPr id="26694" name="Text Box 244"/>
          <p:cNvSpPr txBox="1">
            <a:spLocks noChangeArrowheads="1"/>
          </p:cNvSpPr>
          <p:nvPr/>
        </p:nvSpPr>
        <p:spPr bwMode="auto">
          <a:xfrm>
            <a:off x="7391400" y="37338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Factor loading matrix</a:t>
            </a:r>
          </a:p>
        </p:txBody>
      </p:sp>
      <p:sp>
        <p:nvSpPr>
          <p:cNvPr id="26695" name="Text Box 245"/>
          <p:cNvSpPr txBox="1">
            <a:spLocks noChangeArrowheads="1"/>
          </p:cNvSpPr>
          <p:nvPr/>
        </p:nvSpPr>
        <p:spPr bwMode="auto">
          <a:xfrm>
            <a:off x="7391400" y="5770563"/>
            <a:ext cx="16002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Residual genetic pathway coefficients matrix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49" descr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505200"/>
            <a:ext cx="3322638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3252" name="Group 244"/>
          <p:cNvGraphicFramePr>
            <a:graphicFrameLocks noGrp="1"/>
          </p:cNvGraphicFramePr>
          <p:nvPr/>
        </p:nvGraphicFramePr>
        <p:xfrm>
          <a:off x="549275" y="2455863"/>
          <a:ext cx="835025" cy="1277938"/>
        </p:xfrm>
        <a:graphic>
          <a:graphicData uri="http://schemas.openxmlformats.org/drawingml/2006/table">
            <a:tbl>
              <a:tblPr/>
              <a:tblGrid>
                <a:gridCol w="417513"/>
                <a:gridCol w="417512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  <a:endParaRPr kumimoji="0" lang="en-US" sz="1800" b="1" i="0" u="none" strike="noStrike" cap="none" normalizeH="0" baseline="-2500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  <a:endParaRPr kumimoji="0" lang="en-US" sz="1800" b="1" i="0" u="none" strike="noStrike" cap="none" normalizeH="0" baseline="-2500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  <a:endParaRPr kumimoji="0" lang="en-US" sz="1800" b="1" i="0" u="none" strike="noStrike" cap="none" normalizeH="0" baseline="-2500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endParaRPr kumimoji="0" lang="en-US" sz="1800" b="1" i="0" u="none" strike="noStrike" cap="none" normalizeH="0" baseline="-2500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57" name="AutoShape 196"/>
          <p:cNvSpPr>
            <a:spLocks noChangeArrowheads="1"/>
          </p:cNvSpPr>
          <p:nvPr/>
        </p:nvSpPr>
        <p:spPr bwMode="auto">
          <a:xfrm>
            <a:off x="557213" y="2474913"/>
            <a:ext cx="804862" cy="1143000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Text Box 197"/>
          <p:cNvSpPr txBox="1">
            <a:spLocks noChangeArrowheads="1"/>
          </p:cNvSpPr>
          <p:nvPr/>
        </p:nvSpPr>
        <p:spPr bwMode="auto">
          <a:xfrm>
            <a:off x="1387475" y="280511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&amp;</a:t>
            </a:r>
          </a:p>
        </p:txBody>
      </p:sp>
      <p:sp>
        <p:nvSpPr>
          <p:cNvPr id="27659" name="Text Box 198"/>
          <p:cNvSpPr txBox="1">
            <a:spLocks noChangeArrowheads="1"/>
          </p:cNvSpPr>
          <p:nvPr/>
        </p:nvSpPr>
        <p:spPr bwMode="auto">
          <a:xfrm>
            <a:off x="3881438" y="279717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+</a:t>
            </a:r>
          </a:p>
        </p:txBody>
      </p:sp>
      <p:graphicFrame>
        <p:nvGraphicFramePr>
          <p:cNvPr id="43207" name="Group 199"/>
          <p:cNvGraphicFramePr>
            <a:graphicFrameLocks noGrp="1"/>
          </p:cNvGraphicFramePr>
          <p:nvPr/>
        </p:nvGraphicFramePr>
        <p:xfrm>
          <a:off x="1776413" y="2600325"/>
          <a:ext cx="990600" cy="846138"/>
        </p:xfrm>
        <a:graphic>
          <a:graphicData uri="http://schemas.openxmlformats.org/drawingml/2006/table">
            <a:tbl>
              <a:tblPr/>
              <a:tblGrid>
                <a:gridCol w="457200"/>
                <a:gridCol w="533400"/>
              </a:tblGrid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11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65" name="AutoShape 210"/>
          <p:cNvSpPr>
            <a:spLocks noChangeArrowheads="1"/>
          </p:cNvSpPr>
          <p:nvPr/>
        </p:nvSpPr>
        <p:spPr bwMode="auto">
          <a:xfrm>
            <a:off x="1836738" y="2660650"/>
            <a:ext cx="838200" cy="762000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6" name="Text Box 211"/>
          <p:cNvSpPr txBox="1">
            <a:spLocks noChangeArrowheads="1"/>
          </p:cNvSpPr>
          <p:nvPr/>
        </p:nvSpPr>
        <p:spPr bwMode="auto">
          <a:xfrm>
            <a:off x="2598738" y="2824163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X</a:t>
            </a:r>
            <a:endParaRPr lang="en-US"/>
          </a:p>
        </p:txBody>
      </p:sp>
      <p:graphicFrame>
        <p:nvGraphicFramePr>
          <p:cNvPr id="43220" name="Group 212"/>
          <p:cNvGraphicFramePr>
            <a:graphicFrameLocks noGrp="1"/>
          </p:cNvGraphicFramePr>
          <p:nvPr/>
        </p:nvGraphicFramePr>
        <p:xfrm>
          <a:off x="2824163" y="2608263"/>
          <a:ext cx="990600" cy="846137"/>
        </p:xfrm>
        <a:graphic>
          <a:graphicData uri="http://schemas.openxmlformats.org/drawingml/2006/table">
            <a:tbl>
              <a:tblPr/>
              <a:tblGrid>
                <a:gridCol w="457200"/>
                <a:gridCol w="533400"/>
              </a:tblGrid>
              <a:tr h="4238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11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-2500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72" name="AutoShape 223"/>
          <p:cNvSpPr>
            <a:spLocks noChangeArrowheads="1"/>
          </p:cNvSpPr>
          <p:nvPr/>
        </p:nvSpPr>
        <p:spPr bwMode="auto">
          <a:xfrm>
            <a:off x="2884488" y="2668588"/>
            <a:ext cx="838200" cy="762000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3" name="Text Box 224"/>
          <p:cNvSpPr txBox="1">
            <a:spLocks noChangeArrowheads="1"/>
          </p:cNvSpPr>
          <p:nvPr/>
        </p:nvSpPr>
        <p:spPr bwMode="auto">
          <a:xfrm>
            <a:off x="3646488" y="2540000"/>
            <a:ext cx="22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/>
              <a:t>’</a:t>
            </a:r>
            <a:endParaRPr lang="en-US"/>
          </a:p>
        </p:txBody>
      </p:sp>
      <p:sp>
        <p:nvSpPr>
          <p:cNvPr id="27674" name="AutoShape 225"/>
          <p:cNvSpPr>
            <a:spLocks noChangeArrowheads="1"/>
          </p:cNvSpPr>
          <p:nvPr/>
        </p:nvSpPr>
        <p:spPr bwMode="auto">
          <a:xfrm>
            <a:off x="1768475" y="2532063"/>
            <a:ext cx="2057400" cy="990600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5" name="Text Box 226"/>
          <p:cNvSpPr txBox="1">
            <a:spLocks noChangeArrowheads="1"/>
          </p:cNvSpPr>
          <p:nvPr/>
        </p:nvSpPr>
        <p:spPr bwMode="auto">
          <a:xfrm>
            <a:off x="6950075" y="276225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= A</a:t>
            </a:r>
          </a:p>
        </p:txBody>
      </p:sp>
      <p:sp>
        <p:nvSpPr>
          <p:cNvPr id="27676" name="Text Box 228"/>
          <p:cNvSpPr txBox="1">
            <a:spLocks noChangeArrowheads="1"/>
          </p:cNvSpPr>
          <p:nvPr/>
        </p:nvSpPr>
        <p:spPr bwMode="auto">
          <a:xfrm>
            <a:off x="4283075" y="25542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8000"/>
                </a:solidFill>
              </a:rPr>
              <a:t>a</a:t>
            </a:r>
            <a:r>
              <a:rPr lang="en-US" sz="1800" b="1" baseline="-25000">
                <a:solidFill>
                  <a:srgbClr val="008000"/>
                </a:solidFill>
              </a:rPr>
              <a:t>S11</a:t>
            </a:r>
          </a:p>
        </p:txBody>
      </p:sp>
      <p:sp>
        <p:nvSpPr>
          <p:cNvPr id="27677" name="Text Box 229"/>
          <p:cNvSpPr txBox="1">
            <a:spLocks noChangeArrowheads="1"/>
          </p:cNvSpPr>
          <p:nvPr/>
        </p:nvSpPr>
        <p:spPr bwMode="auto">
          <a:xfrm>
            <a:off x="4595813" y="27828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8000"/>
                </a:solidFill>
              </a:rPr>
              <a:t>a</a:t>
            </a:r>
            <a:r>
              <a:rPr lang="en-US" sz="1800" b="1" baseline="-25000">
                <a:solidFill>
                  <a:srgbClr val="008000"/>
                </a:solidFill>
              </a:rPr>
              <a:t>S22</a:t>
            </a:r>
          </a:p>
        </p:txBody>
      </p:sp>
      <p:sp>
        <p:nvSpPr>
          <p:cNvPr id="27678" name="Rectangle 230"/>
          <p:cNvSpPr>
            <a:spLocks noChangeArrowheads="1"/>
          </p:cNvSpPr>
          <p:nvPr/>
        </p:nvSpPr>
        <p:spPr bwMode="auto">
          <a:xfrm>
            <a:off x="4968875" y="3076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7679" name="Text Box 231"/>
          <p:cNvSpPr txBox="1">
            <a:spLocks noChangeArrowheads="1"/>
          </p:cNvSpPr>
          <p:nvPr/>
        </p:nvSpPr>
        <p:spPr bwMode="auto">
          <a:xfrm>
            <a:off x="4892675" y="30321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8000"/>
                </a:solidFill>
              </a:rPr>
              <a:t>a</a:t>
            </a:r>
            <a:r>
              <a:rPr lang="en-US" sz="1800" b="1" baseline="-25000">
                <a:solidFill>
                  <a:srgbClr val="008000"/>
                </a:solidFill>
              </a:rPr>
              <a:t>S33</a:t>
            </a:r>
          </a:p>
        </p:txBody>
      </p:sp>
      <p:sp>
        <p:nvSpPr>
          <p:cNvPr id="27680" name="AutoShape 232"/>
          <p:cNvSpPr>
            <a:spLocks noChangeArrowheads="1"/>
          </p:cNvSpPr>
          <p:nvPr/>
        </p:nvSpPr>
        <p:spPr bwMode="auto">
          <a:xfrm>
            <a:off x="4314825" y="2638425"/>
            <a:ext cx="1143000" cy="762000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1" name="Text Box 234"/>
          <p:cNvSpPr txBox="1">
            <a:spLocks noChangeArrowheads="1"/>
          </p:cNvSpPr>
          <p:nvPr/>
        </p:nvSpPr>
        <p:spPr bwMode="auto">
          <a:xfrm>
            <a:off x="5654675" y="25527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8000"/>
                </a:solidFill>
              </a:rPr>
              <a:t>a</a:t>
            </a:r>
            <a:r>
              <a:rPr lang="en-US" sz="1800" b="1" baseline="-25000">
                <a:solidFill>
                  <a:srgbClr val="008000"/>
                </a:solidFill>
              </a:rPr>
              <a:t>S11</a:t>
            </a:r>
          </a:p>
        </p:txBody>
      </p:sp>
      <p:sp>
        <p:nvSpPr>
          <p:cNvPr id="27682" name="Text Box 235"/>
          <p:cNvSpPr txBox="1">
            <a:spLocks noChangeArrowheads="1"/>
          </p:cNvSpPr>
          <p:nvPr/>
        </p:nvSpPr>
        <p:spPr bwMode="auto">
          <a:xfrm>
            <a:off x="5967413" y="27813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8000"/>
                </a:solidFill>
              </a:rPr>
              <a:t>a</a:t>
            </a:r>
            <a:r>
              <a:rPr lang="en-US" sz="1800" b="1" baseline="-25000">
                <a:solidFill>
                  <a:srgbClr val="008000"/>
                </a:solidFill>
              </a:rPr>
              <a:t>S22</a:t>
            </a:r>
          </a:p>
        </p:txBody>
      </p:sp>
      <p:sp>
        <p:nvSpPr>
          <p:cNvPr id="27683" name="Rectangle 236"/>
          <p:cNvSpPr>
            <a:spLocks noChangeArrowheads="1"/>
          </p:cNvSpPr>
          <p:nvPr/>
        </p:nvSpPr>
        <p:spPr bwMode="auto">
          <a:xfrm>
            <a:off x="6340475" y="30749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7684" name="Text Box 237"/>
          <p:cNvSpPr txBox="1">
            <a:spLocks noChangeArrowheads="1"/>
          </p:cNvSpPr>
          <p:nvPr/>
        </p:nvSpPr>
        <p:spPr bwMode="auto">
          <a:xfrm>
            <a:off x="6264275" y="303053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8000"/>
                </a:solidFill>
              </a:rPr>
              <a:t>a</a:t>
            </a:r>
            <a:r>
              <a:rPr lang="en-US" sz="1800" b="1" baseline="-25000">
                <a:solidFill>
                  <a:srgbClr val="008000"/>
                </a:solidFill>
              </a:rPr>
              <a:t>S33</a:t>
            </a:r>
          </a:p>
        </p:txBody>
      </p:sp>
      <p:sp>
        <p:nvSpPr>
          <p:cNvPr id="27685" name="AutoShape 238"/>
          <p:cNvSpPr>
            <a:spLocks noChangeArrowheads="1"/>
          </p:cNvSpPr>
          <p:nvPr/>
        </p:nvSpPr>
        <p:spPr bwMode="auto">
          <a:xfrm>
            <a:off x="5686425" y="2636838"/>
            <a:ext cx="1143000" cy="762000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6" name="Text Box 239"/>
          <p:cNvSpPr txBox="1">
            <a:spLocks noChangeArrowheads="1"/>
          </p:cNvSpPr>
          <p:nvPr/>
        </p:nvSpPr>
        <p:spPr bwMode="auto">
          <a:xfrm>
            <a:off x="5373688" y="278288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X</a:t>
            </a:r>
          </a:p>
        </p:txBody>
      </p:sp>
      <p:sp>
        <p:nvSpPr>
          <p:cNvPr id="27687" name="Text Box 240"/>
          <p:cNvSpPr txBox="1">
            <a:spLocks noChangeArrowheads="1"/>
          </p:cNvSpPr>
          <p:nvPr/>
        </p:nvSpPr>
        <p:spPr bwMode="auto">
          <a:xfrm>
            <a:off x="6721475" y="2465388"/>
            <a:ext cx="22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/>
              <a:t>’</a:t>
            </a:r>
            <a:endParaRPr lang="en-US"/>
          </a:p>
        </p:txBody>
      </p:sp>
      <p:sp>
        <p:nvSpPr>
          <p:cNvPr id="27688" name="AutoShape 241"/>
          <p:cNvSpPr>
            <a:spLocks noChangeArrowheads="1"/>
          </p:cNvSpPr>
          <p:nvPr/>
        </p:nvSpPr>
        <p:spPr bwMode="auto">
          <a:xfrm>
            <a:off x="4206875" y="2509838"/>
            <a:ext cx="2743200" cy="990600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9" name="Text Box 242"/>
          <p:cNvSpPr txBox="1">
            <a:spLocks noChangeArrowheads="1"/>
          </p:cNvSpPr>
          <p:nvPr/>
        </p:nvSpPr>
        <p:spPr bwMode="auto">
          <a:xfrm>
            <a:off x="228600" y="838200"/>
            <a:ext cx="8610600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00">
                <a:solidFill>
                  <a:srgbClr val="504F4F"/>
                </a:solidFill>
              </a:rPr>
              <a:t># Matrix for a path coefficients from latent factors to Int</a:t>
            </a:r>
            <a:r>
              <a:rPr lang="ja-JP" altLang="en-US" sz="1200">
                <a:solidFill>
                  <a:srgbClr val="504F4F"/>
                </a:solidFill>
              </a:rPr>
              <a:t>’</a:t>
            </a:r>
            <a:r>
              <a:rPr lang="en-US" altLang="ja-JP" sz="1200">
                <a:solidFill>
                  <a:srgbClr val="504F4F"/>
                </a:solidFill>
              </a:rPr>
              <a:t> &amp; Slope latent factors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FF0000"/>
                </a:solidFill>
              </a:rPr>
              <a:t>pathAl    &lt;- mxMatrix( type="Lower", nrow=nf, ncol=nf, free=TRUE, values=.6, labels=AlLabs, name="al" )</a:t>
            </a:r>
          </a:p>
          <a:p>
            <a:pPr>
              <a:lnSpc>
                <a:spcPct val="90000"/>
              </a:lnSpc>
            </a:pPr>
            <a:endParaRPr lang="en-US" sz="1200">
              <a:solidFill>
                <a:srgbClr val="504F4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200">
                <a:solidFill>
                  <a:srgbClr val="504F4F"/>
                </a:solidFill>
              </a:rPr>
              <a:t># Matrix for a path coefficients from residuals to observed phenotypes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008000"/>
                </a:solidFill>
              </a:rPr>
              <a:t>pathAs    &lt;- mxMatrix( type="Diag", nrow=nv, ncol=nv, free=TRUE, values=4, labels=AsLabs, name="as" )</a:t>
            </a:r>
          </a:p>
          <a:p>
            <a:pPr>
              <a:lnSpc>
                <a:spcPct val="90000"/>
              </a:lnSpc>
            </a:pPr>
            <a:endParaRPr lang="en-US" sz="1200">
              <a:solidFill>
                <a:srgbClr val="504F4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200">
                <a:solidFill>
                  <a:srgbClr val="504F4F"/>
                </a:solidFill>
              </a:rPr>
              <a:t># Factor loading matrix of Int &amp; Slop on observed phenotypes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0000FF"/>
                </a:solidFill>
              </a:rPr>
              <a:t>pathFl    &lt;- mxMatrix( type="Full", nrow=nv, ncol=nf, free=FALSE, values=c(1,1,1,0,1,2), name="fl" )</a:t>
            </a:r>
          </a:p>
          <a:p>
            <a:pPr>
              <a:lnSpc>
                <a:spcPct val="90000"/>
              </a:lnSpc>
            </a:pPr>
            <a:endParaRPr lang="en-US" sz="1000">
              <a:solidFill>
                <a:srgbClr val="00109D"/>
              </a:solidFill>
            </a:endParaRPr>
          </a:p>
        </p:txBody>
      </p:sp>
      <p:graphicFrame>
        <p:nvGraphicFramePr>
          <p:cNvPr id="43385" name="Group 377"/>
          <p:cNvGraphicFramePr>
            <a:graphicFrameLocks noGrp="1"/>
          </p:cNvGraphicFramePr>
          <p:nvPr/>
        </p:nvGraphicFramePr>
        <p:xfrm>
          <a:off x="3810000" y="5348288"/>
          <a:ext cx="4953000" cy="1128749"/>
        </p:xfrm>
        <a:graphic>
          <a:graphicData uri="http://schemas.openxmlformats.org/drawingml/2006/table">
            <a:tbl>
              <a:tblPr/>
              <a:tblGrid>
                <a:gridCol w="3587750"/>
                <a:gridCol w="1365250"/>
              </a:tblGrid>
              <a:tr h="3656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11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+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18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S11</a:t>
                      </a:r>
                      <a:r>
                        <a:rPr kumimoji="0" lang="en-US" sz="18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endParaRPr kumimoji="0" lang="en-US" sz="1800" b="1" i="0" u="none" strike="noStrike" cap="none" normalizeH="0" baseline="-2500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88" marB="45688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= A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var time 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88" marB="45688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5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11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+ a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11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+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11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+ a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22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+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18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S22</a:t>
                      </a:r>
                      <a:r>
                        <a:rPr kumimoji="0" lang="en-US" sz="18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T="45688" marB="4568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= A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var time 2</a:t>
                      </a:r>
                    </a:p>
                  </a:txBody>
                  <a:tcPr marT="45688" marB="4568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4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11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+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11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+ 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11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+ 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22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+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18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S33</a:t>
                      </a:r>
                      <a:r>
                        <a:rPr kumimoji="0" lang="en-US" sz="18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endParaRPr kumimoji="0" lang="en-US" sz="1600" b="0" i="0" u="none" strike="noStrike" cap="none" normalizeH="0" baseline="3000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88" marB="4568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= A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var time 3</a:t>
                      </a:r>
                    </a:p>
                  </a:txBody>
                  <a:tcPr marT="45688" marB="4568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97" name="Rectangle 380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0825" cy="639763"/>
          </a:xfrm>
          <a:solidFill>
            <a:schemeClr val="bg2"/>
          </a:solidFill>
        </p:spPr>
        <p:txBody>
          <a:bodyPr/>
          <a:lstStyle/>
          <a:p>
            <a:pPr marL="0" indent="0" eaLnBrk="1" hangingPunct="1">
              <a:lnSpc>
                <a:spcPct val="70000"/>
              </a:lnSpc>
              <a:buFontTx/>
              <a:buNone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LGC Model: Specifying variance components in R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</a:pPr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98" name="Text Box 382"/>
          <p:cNvSpPr txBox="1">
            <a:spLocks noChangeArrowheads="1"/>
          </p:cNvSpPr>
          <p:nvPr/>
        </p:nvSpPr>
        <p:spPr bwMode="auto">
          <a:xfrm>
            <a:off x="1541463" y="3657600"/>
            <a:ext cx="7924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dirty="0"/>
              <a:t># Matrix A to compute additive genetic variance components</a:t>
            </a:r>
            <a:endParaRPr lang="en-US" sz="1600" dirty="0">
              <a:solidFill>
                <a:srgbClr val="00109D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600" dirty="0" err="1"/>
              <a:t>covA</a:t>
            </a:r>
            <a:r>
              <a:rPr lang="en-US" sz="1600" dirty="0"/>
              <a:t>  &lt;- </a:t>
            </a:r>
            <a:r>
              <a:rPr lang="en-US" sz="1600" dirty="0" err="1"/>
              <a:t>mxAlgebra</a:t>
            </a:r>
            <a:r>
              <a:rPr lang="en-US" sz="1600" dirty="0"/>
              <a:t>( expression=</a:t>
            </a:r>
            <a:r>
              <a:rPr lang="en-US" sz="1600" b="1" dirty="0" err="1">
                <a:solidFill>
                  <a:srgbClr val="0000FF"/>
                </a:solidFill>
              </a:rPr>
              <a:t>fl</a:t>
            </a:r>
            <a:r>
              <a:rPr lang="en-US" sz="1600" dirty="0"/>
              <a:t> %&amp;% </a:t>
            </a:r>
            <a:r>
              <a:rPr lang="en-US" sz="1600" b="1" dirty="0">
                <a:solidFill>
                  <a:srgbClr val="FF0000"/>
                </a:solidFill>
              </a:rPr>
              <a:t>(al %*% t(al))</a:t>
            </a:r>
            <a:r>
              <a:rPr lang="en-US" sz="1600" dirty="0"/>
              <a:t> + </a:t>
            </a:r>
            <a:r>
              <a:rPr lang="en-US" sz="1600" b="1" dirty="0">
                <a:solidFill>
                  <a:srgbClr val="008000"/>
                </a:solidFill>
              </a:rPr>
              <a:t>as %*% t(as)</a:t>
            </a:r>
            <a:r>
              <a:rPr lang="en-US" sz="1600" dirty="0"/>
              <a:t>, name=“A”)</a:t>
            </a:r>
            <a:r>
              <a:rPr lang="en-US" sz="1600" dirty="0">
                <a:solidFill>
                  <a:srgbClr val="00109D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endParaRPr lang="en-US" sz="1600" dirty="0">
              <a:solidFill>
                <a:srgbClr val="00109D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49" descr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8638"/>
            <a:ext cx="2443163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Rectangle 380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0825" cy="639763"/>
          </a:xfrm>
          <a:solidFill>
            <a:schemeClr val="bg2"/>
          </a:solidFill>
        </p:spPr>
        <p:txBody>
          <a:bodyPr/>
          <a:lstStyle/>
          <a:p>
            <a:pPr marL="0" indent="0" eaLnBrk="1" hangingPunct="1">
              <a:lnSpc>
                <a:spcPct val="70000"/>
              </a:lnSpc>
              <a:buFontTx/>
              <a:buNone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LGC Model: Specifying variance components in R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</a:pPr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8675" name="Picture 1" descr="Screen Shot 2012-03-07 at 11.24.0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" t="6535" r="375" b="934"/>
          <a:stretch>
            <a:fillRect/>
          </a:stretch>
        </p:blipFill>
        <p:spPr bwMode="auto">
          <a:xfrm>
            <a:off x="2057400" y="4648200"/>
            <a:ext cx="6723063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2" descr="Screen Shot 2012-03-07 at 11.25.1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352800"/>
            <a:ext cx="62484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 descr="Screen Shot 2012-03-07 at 11.29.2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"/>
          <a:stretch>
            <a:fillRect/>
          </a:stretch>
        </p:blipFill>
        <p:spPr bwMode="auto">
          <a:xfrm>
            <a:off x="439738" y="838200"/>
            <a:ext cx="8551862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80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0825" cy="639763"/>
          </a:xfrm>
          <a:solidFill>
            <a:schemeClr val="bg2"/>
          </a:solidFill>
        </p:spPr>
        <p:txBody>
          <a:bodyPr/>
          <a:lstStyle/>
          <a:p>
            <a:pPr marL="0" indent="0" eaLnBrk="1" hangingPunct="1">
              <a:lnSpc>
                <a:spcPct val="70000"/>
              </a:lnSpc>
              <a:buFontTx/>
              <a:buNone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LGC Model: Specifying covariance components in R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</a:pPr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9698" name="Picture 1" descr="Screen Shot 2012-03-07 at 11.24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" t="6535" r="375" b="934"/>
          <a:stretch>
            <a:fillRect/>
          </a:stretch>
        </p:blipFill>
        <p:spPr bwMode="auto">
          <a:xfrm>
            <a:off x="457200" y="1065213"/>
            <a:ext cx="6723063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 descr="Screen Shot 2012-03-07 at 11.33.1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259080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6" descr="Screen Shot 2012-03-07 at 11.35.3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"/>
          <a:stretch>
            <a:fillRect/>
          </a:stretch>
        </p:blipFill>
        <p:spPr bwMode="auto">
          <a:xfrm>
            <a:off x="500063" y="4343400"/>
            <a:ext cx="83391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0825" cy="914400"/>
          </a:xfrm>
          <a:solidFill>
            <a:schemeClr val="bg2"/>
          </a:solidFill>
        </p:spPr>
        <p:txBody>
          <a:bodyPr/>
          <a:lstStyle/>
          <a:p>
            <a:pPr marL="0" indent="0" eaLnBrk="1" hangingPunct="1">
              <a:lnSpc>
                <a:spcPct val="70000"/>
              </a:lnSpc>
              <a:buFontTx/>
              <a:buNone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LGC Model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1.Continuous_Developmental_Twin_Matrix.R</a:t>
            </a:r>
            <a:endParaRPr lang="en-US" sz="12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2" name="Rectangle 37"/>
          <p:cNvSpPr>
            <a:spLocks noChangeArrowheads="1"/>
          </p:cNvSpPr>
          <p:nvPr/>
        </p:nvSpPr>
        <p:spPr bwMode="auto">
          <a:xfrm>
            <a:off x="6900863" y="49323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" name="Picture 1" descr="Screen Shot 2012-03-08 at 1.17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0"/>
            <a:ext cx="4724400" cy="4523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0338" y="152400"/>
            <a:ext cx="7772400" cy="9144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Tx/>
              <a:buNone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US" sz="240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0" name="Rectangle 95"/>
          <p:cNvSpPr>
            <a:spLocks noChangeArrowheads="1"/>
          </p:cNvSpPr>
          <p:nvPr/>
        </p:nvSpPr>
        <p:spPr bwMode="auto">
          <a:xfrm>
            <a:off x="0" y="-3175"/>
            <a:ext cx="9140825" cy="914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20000"/>
              </a:spcBef>
            </a:pPr>
            <a:r>
              <a:rPr lang="en-US" sz="2800"/>
              <a:t>Simplex Models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2771" name="Text Box 96"/>
          <p:cNvSpPr txBox="1">
            <a:spLocks noChangeArrowheads="1"/>
          </p:cNvSpPr>
          <p:nvPr/>
        </p:nvSpPr>
        <p:spPr bwMode="auto">
          <a:xfrm>
            <a:off x="228600" y="974725"/>
            <a:ext cx="87630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47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347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347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347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347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Simplex designs model changes in the latent factor structure over time by fitting auto-regressive or Markovian chains</a:t>
            </a:r>
          </a:p>
          <a:p>
            <a:endParaRPr lang="en-US" sz="2000"/>
          </a:p>
          <a:p>
            <a:r>
              <a:rPr lang="en-US" sz="2000"/>
              <a:t>Determine how much variation in a trait is caused by stable &amp; enduring effects versus transient effects unique to each time</a:t>
            </a:r>
          </a:p>
          <a:p>
            <a:endParaRPr lang="en-US" sz="2000"/>
          </a:p>
          <a:p>
            <a:r>
              <a:rPr lang="en-US" sz="2000"/>
              <a:t>The chief advantage of this model is the ability to partition environmental &amp; genetic variation at each time point into: </a:t>
            </a:r>
          </a:p>
          <a:p>
            <a:r>
              <a:rPr lang="en-US" sz="2000"/>
              <a:t>	- genetic &amp; environmental effects unique to each occasion</a:t>
            </a:r>
          </a:p>
          <a:p>
            <a:r>
              <a:rPr lang="en-US" sz="2000"/>
              <a:t>	- genetic and environmental effects transmitted from previous time points </a:t>
            </a:r>
          </a:p>
        </p:txBody>
      </p:sp>
      <p:sp>
        <p:nvSpPr>
          <p:cNvPr id="32772" name="Rectangle 117"/>
          <p:cNvSpPr>
            <a:spLocks noChangeArrowheads="1"/>
          </p:cNvSpPr>
          <p:nvPr/>
        </p:nvSpPr>
        <p:spPr bwMode="auto">
          <a:xfrm rot="2868383">
            <a:off x="1363663" y="4976813"/>
            <a:ext cx="92075" cy="92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Rectangle 118"/>
          <p:cNvSpPr>
            <a:spLocks noChangeArrowheads="1"/>
          </p:cNvSpPr>
          <p:nvPr/>
        </p:nvSpPr>
        <p:spPr bwMode="auto">
          <a:xfrm rot="2868383">
            <a:off x="2298700" y="4981575"/>
            <a:ext cx="92075" cy="92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2774" name="Picture 1" descr="Screen Shot 2012-03-07 at 11.57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14800"/>
            <a:ext cx="2819400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725" y="914400"/>
            <a:ext cx="8534400" cy="58674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  <a:tabLst>
                <a:tab pos="347663" algn="l"/>
              </a:tabLst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Map changes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in the magnitude of genetic &amp; environmental 	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 influence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across time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tabLst>
                <a:tab pos="347663" algn="l"/>
              </a:tabLst>
            </a:pPr>
            <a:endParaRPr lang="en-US" sz="24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tabLst>
                <a:tab pos="347663" algn="l"/>
              </a:tabLst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ID same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versus different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genetic or environmental risks across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development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tabLst>
                <a:tab pos="347663" algn="l"/>
              </a:tabLst>
            </a:pPr>
            <a:endParaRPr lang="en-US" sz="24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tabLst>
                <a:tab pos="347663" algn="l"/>
              </a:tabLst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ID factors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driving change versus factors 		 	 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	  maintaining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stability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tabLst>
                <a:tab pos="347663" algn="l"/>
              </a:tabLst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tabLst>
                <a:tab pos="347663" algn="l"/>
              </a:tabLst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Improve power to detect A, C &amp;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E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tabLst>
                <a:tab pos="347663" algn="l"/>
              </a:tabLst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- using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multiple observations from the same individual &amp;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		  the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cross twin cross trait correlations</a:t>
            </a:r>
          </a:p>
          <a:p>
            <a:pPr marL="0" indent="0" eaLnBrk="1" hangingPunct="1">
              <a:tabLst>
                <a:tab pos="347663" algn="l"/>
              </a:tabLst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0" y="-3175"/>
            <a:ext cx="9140825" cy="914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800"/>
              <a:t>Why run longitudinal models?</a:t>
            </a:r>
            <a:endParaRPr lang="en-US" sz="2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338" y="152400"/>
            <a:ext cx="7772400" cy="9144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Tx/>
              <a:buNone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US" sz="240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0" y="-3175"/>
            <a:ext cx="9140825" cy="914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20000"/>
              </a:spcBef>
            </a:pPr>
            <a:r>
              <a:rPr lang="en-US" sz="2800"/>
              <a:t>Simplex Models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3795" name="Text Box 6"/>
          <p:cNvSpPr txBox="1">
            <a:spLocks noChangeArrowheads="1"/>
          </p:cNvSpPr>
          <p:nvPr/>
        </p:nvSpPr>
        <p:spPr bwMode="auto">
          <a:xfrm>
            <a:off x="6532563" y="1524000"/>
            <a:ext cx="1468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innovations</a:t>
            </a:r>
          </a:p>
        </p:txBody>
      </p:sp>
      <p:sp>
        <p:nvSpPr>
          <p:cNvPr id="33796" name="Text Box 7"/>
          <p:cNvSpPr txBox="1">
            <a:spLocks noChangeArrowheads="1"/>
          </p:cNvSpPr>
          <p:nvPr/>
        </p:nvSpPr>
        <p:spPr bwMode="auto">
          <a:xfrm>
            <a:off x="6356350" y="2414588"/>
            <a:ext cx="2344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latent factor means</a:t>
            </a:r>
          </a:p>
        </p:txBody>
      </p:sp>
      <p:sp>
        <p:nvSpPr>
          <p:cNvPr id="33797" name="Text Box 8"/>
          <p:cNvSpPr txBox="1">
            <a:spLocks noChangeArrowheads="1"/>
          </p:cNvSpPr>
          <p:nvPr/>
        </p:nvSpPr>
        <p:spPr bwMode="auto">
          <a:xfrm>
            <a:off x="6743700" y="3032125"/>
            <a:ext cx="163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latent factors</a:t>
            </a:r>
          </a:p>
        </p:txBody>
      </p:sp>
      <p:sp>
        <p:nvSpPr>
          <p:cNvPr id="33798" name="Text Box 9"/>
          <p:cNvSpPr txBox="1">
            <a:spLocks noChangeArrowheads="1"/>
          </p:cNvSpPr>
          <p:nvPr/>
        </p:nvSpPr>
        <p:spPr bwMode="auto">
          <a:xfrm>
            <a:off x="6508750" y="4860925"/>
            <a:ext cx="2486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observed phenotype</a:t>
            </a:r>
          </a:p>
        </p:txBody>
      </p:sp>
      <p:sp>
        <p:nvSpPr>
          <p:cNvPr id="33799" name="Text Box 10"/>
          <p:cNvSpPr txBox="1">
            <a:spLocks noChangeArrowheads="1"/>
          </p:cNvSpPr>
          <p:nvPr/>
        </p:nvSpPr>
        <p:spPr bwMode="auto">
          <a:xfrm>
            <a:off x="6356350" y="5927725"/>
            <a:ext cx="2343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measurement error</a:t>
            </a:r>
          </a:p>
        </p:txBody>
      </p:sp>
      <p:sp>
        <p:nvSpPr>
          <p:cNvPr id="33800" name="AutoShape 11"/>
          <p:cNvSpPr>
            <a:spLocks noChangeArrowheads="1"/>
          </p:cNvSpPr>
          <p:nvPr/>
        </p:nvSpPr>
        <p:spPr bwMode="auto">
          <a:xfrm>
            <a:off x="5402263" y="1698625"/>
            <a:ext cx="1189037" cy="76200"/>
          </a:xfrm>
          <a:prstGeom prst="leftArrow">
            <a:avLst>
              <a:gd name="adj1" fmla="val 50000"/>
              <a:gd name="adj2" fmla="val 390104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AutoShape 12"/>
          <p:cNvSpPr>
            <a:spLocks noChangeArrowheads="1"/>
          </p:cNvSpPr>
          <p:nvPr/>
        </p:nvSpPr>
        <p:spPr bwMode="auto">
          <a:xfrm>
            <a:off x="5137150" y="2574925"/>
            <a:ext cx="1279525" cy="73025"/>
          </a:xfrm>
          <a:prstGeom prst="leftArrow">
            <a:avLst>
              <a:gd name="adj1" fmla="val 50000"/>
              <a:gd name="adj2" fmla="val 438043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2" name="AutoShape 13"/>
          <p:cNvSpPr>
            <a:spLocks noChangeArrowheads="1"/>
          </p:cNvSpPr>
          <p:nvPr/>
        </p:nvSpPr>
        <p:spPr bwMode="auto">
          <a:xfrm>
            <a:off x="6350000" y="3194050"/>
            <a:ext cx="457200" cy="76200"/>
          </a:xfrm>
          <a:prstGeom prst="leftArrow">
            <a:avLst>
              <a:gd name="adj1" fmla="val 50000"/>
              <a:gd name="adj2" fmla="val 1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3" name="AutoShape 14"/>
          <p:cNvSpPr>
            <a:spLocks noChangeArrowheads="1"/>
          </p:cNvSpPr>
          <p:nvPr/>
        </p:nvSpPr>
        <p:spPr bwMode="auto">
          <a:xfrm>
            <a:off x="5772150" y="5051425"/>
            <a:ext cx="787400" cy="74613"/>
          </a:xfrm>
          <a:prstGeom prst="leftArrow">
            <a:avLst>
              <a:gd name="adj1" fmla="val 50000"/>
              <a:gd name="adj2" fmla="val 263828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AutoShape 15"/>
          <p:cNvSpPr>
            <a:spLocks noChangeArrowheads="1"/>
          </p:cNvSpPr>
          <p:nvPr/>
        </p:nvSpPr>
        <p:spPr bwMode="auto">
          <a:xfrm>
            <a:off x="5137150" y="6111875"/>
            <a:ext cx="1279525" cy="73025"/>
          </a:xfrm>
          <a:prstGeom prst="leftArrow">
            <a:avLst>
              <a:gd name="adj1" fmla="val 50000"/>
              <a:gd name="adj2" fmla="val 438043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5" name="Rectangle 16"/>
          <p:cNvSpPr>
            <a:spLocks noChangeArrowheads="1"/>
          </p:cNvSpPr>
          <p:nvPr/>
        </p:nvSpPr>
        <p:spPr bwMode="auto">
          <a:xfrm>
            <a:off x="1697038" y="4546600"/>
            <a:ext cx="1079500" cy="1079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6" name="Text Box 17"/>
          <p:cNvSpPr txBox="1">
            <a:spLocks noChangeArrowheads="1"/>
          </p:cNvSpPr>
          <p:nvPr/>
        </p:nvSpPr>
        <p:spPr bwMode="auto">
          <a:xfrm>
            <a:off x="1758950" y="4816475"/>
            <a:ext cx="954088" cy="2968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/>
              <a:t>Phenotype 1</a:t>
            </a:r>
          </a:p>
          <a:p>
            <a:pPr algn="ctr"/>
            <a:r>
              <a:rPr lang="en-US" sz="1200"/>
              <a:t>Time 1</a:t>
            </a:r>
          </a:p>
        </p:txBody>
      </p:sp>
      <p:sp>
        <p:nvSpPr>
          <p:cNvPr id="33807" name="Rectangle 18"/>
          <p:cNvSpPr>
            <a:spLocks noChangeArrowheads="1"/>
          </p:cNvSpPr>
          <p:nvPr/>
        </p:nvSpPr>
        <p:spPr bwMode="auto">
          <a:xfrm>
            <a:off x="3152775" y="4548188"/>
            <a:ext cx="1079500" cy="1079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8" name="Text Box 19"/>
          <p:cNvSpPr txBox="1">
            <a:spLocks noChangeArrowheads="1"/>
          </p:cNvSpPr>
          <p:nvPr/>
        </p:nvSpPr>
        <p:spPr bwMode="auto">
          <a:xfrm>
            <a:off x="3214688" y="4818063"/>
            <a:ext cx="954087" cy="2968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/>
              <a:t>Phenotype 1</a:t>
            </a:r>
          </a:p>
          <a:p>
            <a:pPr algn="ctr"/>
            <a:r>
              <a:rPr lang="en-US" sz="1200"/>
              <a:t>Time 2</a:t>
            </a:r>
          </a:p>
        </p:txBody>
      </p:sp>
      <p:sp>
        <p:nvSpPr>
          <p:cNvPr id="33809" name="Rectangle 20"/>
          <p:cNvSpPr>
            <a:spLocks noChangeArrowheads="1"/>
          </p:cNvSpPr>
          <p:nvPr/>
        </p:nvSpPr>
        <p:spPr bwMode="auto">
          <a:xfrm>
            <a:off x="4664075" y="4548188"/>
            <a:ext cx="1079500" cy="1079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0" name="Text Box 21"/>
          <p:cNvSpPr txBox="1">
            <a:spLocks noChangeArrowheads="1"/>
          </p:cNvSpPr>
          <p:nvPr/>
        </p:nvSpPr>
        <p:spPr bwMode="auto">
          <a:xfrm>
            <a:off x="4725988" y="4818063"/>
            <a:ext cx="954087" cy="2968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/>
              <a:t>Phenotype 1</a:t>
            </a:r>
          </a:p>
          <a:p>
            <a:pPr algn="ctr"/>
            <a:r>
              <a:rPr lang="en-US" sz="1200"/>
              <a:t>Time 3</a:t>
            </a:r>
          </a:p>
        </p:txBody>
      </p:sp>
      <p:sp>
        <p:nvSpPr>
          <p:cNvPr id="33811" name="Oval 22"/>
          <p:cNvSpPr>
            <a:spLocks noChangeArrowheads="1"/>
          </p:cNvSpPr>
          <p:nvPr/>
        </p:nvSpPr>
        <p:spPr bwMode="auto">
          <a:xfrm>
            <a:off x="2947988" y="5911850"/>
            <a:ext cx="457200" cy="457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2" name="Text Box 23"/>
          <p:cNvSpPr txBox="1">
            <a:spLocks noChangeArrowheads="1"/>
          </p:cNvSpPr>
          <p:nvPr/>
        </p:nvSpPr>
        <p:spPr bwMode="auto">
          <a:xfrm>
            <a:off x="2962275" y="5986463"/>
            <a:ext cx="4619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/>
              <a:t>me</a:t>
            </a:r>
            <a:endParaRPr lang="en-US" sz="1400"/>
          </a:p>
        </p:txBody>
      </p:sp>
      <p:sp>
        <p:nvSpPr>
          <p:cNvPr id="33813" name="Line 24"/>
          <p:cNvSpPr>
            <a:spLocks noChangeShapeType="1"/>
          </p:cNvSpPr>
          <p:nvPr/>
        </p:nvSpPr>
        <p:spPr bwMode="auto">
          <a:xfrm flipV="1">
            <a:off x="3165475" y="5683250"/>
            <a:ext cx="368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4" name="Oval 25"/>
          <p:cNvSpPr>
            <a:spLocks noChangeArrowheads="1"/>
          </p:cNvSpPr>
          <p:nvPr/>
        </p:nvSpPr>
        <p:spPr bwMode="auto">
          <a:xfrm>
            <a:off x="4471988" y="5905500"/>
            <a:ext cx="457200" cy="457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5" name="Text Box 26"/>
          <p:cNvSpPr txBox="1">
            <a:spLocks noChangeArrowheads="1"/>
          </p:cNvSpPr>
          <p:nvPr/>
        </p:nvSpPr>
        <p:spPr bwMode="auto">
          <a:xfrm>
            <a:off x="4486275" y="5980113"/>
            <a:ext cx="4619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/>
              <a:t>me</a:t>
            </a:r>
            <a:endParaRPr lang="en-US" sz="1400"/>
          </a:p>
        </p:txBody>
      </p:sp>
      <p:sp>
        <p:nvSpPr>
          <p:cNvPr id="33816" name="Line 27"/>
          <p:cNvSpPr>
            <a:spLocks noChangeShapeType="1"/>
          </p:cNvSpPr>
          <p:nvPr/>
        </p:nvSpPr>
        <p:spPr bwMode="auto">
          <a:xfrm flipV="1">
            <a:off x="4689475" y="5676900"/>
            <a:ext cx="368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7" name="Oval 28"/>
          <p:cNvSpPr>
            <a:spLocks noChangeArrowheads="1"/>
          </p:cNvSpPr>
          <p:nvPr/>
        </p:nvSpPr>
        <p:spPr bwMode="auto">
          <a:xfrm>
            <a:off x="1406525" y="5911850"/>
            <a:ext cx="457200" cy="457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8" name="Text Box 29"/>
          <p:cNvSpPr txBox="1">
            <a:spLocks noChangeArrowheads="1"/>
          </p:cNvSpPr>
          <p:nvPr/>
        </p:nvSpPr>
        <p:spPr bwMode="auto">
          <a:xfrm>
            <a:off x="1420813" y="5986463"/>
            <a:ext cx="461962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/>
              <a:t>me</a:t>
            </a:r>
            <a:endParaRPr lang="en-US" sz="1400"/>
          </a:p>
        </p:txBody>
      </p:sp>
      <p:sp>
        <p:nvSpPr>
          <p:cNvPr id="33819" name="Line 30"/>
          <p:cNvSpPr>
            <a:spLocks noChangeShapeType="1"/>
          </p:cNvSpPr>
          <p:nvPr/>
        </p:nvSpPr>
        <p:spPr bwMode="auto">
          <a:xfrm flipV="1">
            <a:off x="1624013" y="5683250"/>
            <a:ext cx="368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820" name="Group 31"/>
          <p:cNvGrpSpPr>
            <a:grpSpLocks/>
          </p:cNvGrpSpPr>
          <p:nvPr/>
        </p:nvGrpSpPr>
        <p:grpSpPr bwMode="auto">
          <a:xfrm>
            <a:off x="1520825" y="6369050"/>
            <a:ext cx="241300" cy="260350"/>
            <a:chOff x="1036" y="4032"/>
            <a:chExt cx="152" cy="164"/>
          </a:xfrm>
        </p:grpSpPr>
        <p:grpSp>
          <p:nvGrpSpPr>
            <p:cNvPr id="33906" name="Group 32"/>
            <p:cNvGrpSpPr>
              <a:grpSpLocks/>
            </p:cNvGrpSpPr>
            <p:nvPr/>
          </p:nvGrpSpPr>
          <p:grpSpPr bwMode="auto">
            <a:xfrm rot="10800000">
              <a:off x="1044" y="4032"/>
              <a:ext cx="144" cy="144"/>
              <a:chOff x="3221" y="11380"/>
              <a:chExt cx="1499" cy="302"/>
            </a:xfrm>
          </p:grpSpPr>
          <p:sp>
            <p:nvSpPr>
              <p:cNvPr id="33908" name="Arc 33"/>
              <p:cNvSpPr>
                <a:spLocks/>
              </p:cNvSpPr>
              <p:nvPr/>
            </p:nvSpPr>
            <p:spPr bwMode="auto">
              <a:xfrm>
                <a:off x="3960" y="11380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09" name="Arc 34"/>
              <p:cNvSpPr>
                <a:spLocks/>
              </p:cNvSpPr>
              <p:nvPr/>
            </p:nvSpPr>
            <p:spPr bwMode="auto">
              <a:xfrm flipH="1">
                <a:off x="3221" y="11382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907" name="Text Box 35"/>
            <p:cNvSpPr txBox="1">
              <a:spLocks noChangeArrowheads="1"/>
            </p:cNvSpPr>
            <p:nvPr/>
          </p:nvSpPr>
          <p:spPr bwMode="auto">
            <a:xfrm>
              <a:off x="1036" y="4052"/>
              <a:ext cx="14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900"/>
                <a:t>1</a:t>
              </a:r>
              <a:endParaRPr lang="en-US"/>
            </a:p>
          </p:txBody>
        </p:sp>
      </p:grpSp>
      <p:grpSp>
        <p:nvGrpSpPr>
          <p:cNvPr id="33821" name="Group 36"/>
          <p:cNvGrpSpPr>
            <a:grpSpLocks/>
          </p:cNvGrpSpPr>
          <p:nvPr/>
        </p:nvGrpSpPr>
        <p:grpSpPr bwMode="auto">
          <a:xfrm>
            <a:off x="3032125" y="6369050"/>
            <a:ext cx="241300" cy="260350"/>
            <a:chOff x="1036" y="4032"/>
            <a:chExt cx="152" cy="164"/>
          </a:xfrm>
        </p:grpSpPr>
        <p:grpSp>
          <p:nvGrpSpPr>
            <p:cNvPr id="33902" name="Group 37"/>
            <p:cNvGrpSpPr>
              <a:grpSpLocks/>
            </p:cNvGrpSpPr>
            <p:nvPr/>
          </p:nvGrpSpPr>
          <p:grpSpPr bwMode="auto">
            <a:xfrm rot="10800000">
              <a:off x="1044" y="4032"/>
              <a:ext cx="144" cy="144"/>
              <a:chOff x="3221" y="11380"/>
              <a:chExt cx="1499" cy="302"/>
            </a:xfrm>
          </p:grpSpPr>
          <p:sp>
            <p:nvSpPr>
              <p:cNvPr id="33904" name="Arc 38"/>
              <p:cNvSpPr>
                <a:spLocks/>
              </p:cNvSpPr>
              <p:nvPr/>
            </p:nvSpPr>
            <p:spPr bwMode="auto">
              <a:xfrm>
                <a:off x="3960" y="11380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05" name="Arc 39"/>
              <p:cNvSpPr>
                <a:spLocks/>
              </p:cNvSpPr>
              <p:nvPr/>
            </p:nvSpPr>
            <p:spPr bwMode="auto">
              <a:xfrm flipH="1">
                <a:off x="3221" y="11382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903" name="Text Box 40"/>
            <p:cNvSpPr txBox="1">
              <a:spLocks noChangeArrowheads="1"/>
            </p:cNvSpPr>
            <p:nvPr/>
          </p:nvSpPr>
          <p:spPr bwMode="auto">
            <a:xfrm>
              <a:off x="1036" y="4052"/>
              <a:ext cx="14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900"/>
                <a:t>1</a:t>
              </a:r>
              <a:endParaRPr lang="en-US"/>
            </a:p>
          </p:txBody>
        </p:sp>
      </p:grpSp>
      <p:grpSp>
        <p:nvGrpSpPr>
          <p:cNvPr id="33822" name="Group 41"/>
          <p:cNvGrpSpPr>
            <a:grpSpLocks/>
          </p:cNvGrpSpPr>
          <p:nvPr/>
        </p:nvGrpSpPr>
        <p:grpSpPr bwMode="auto">
          <a:xfrm>
            <a:off x="4592638" y="6353175"/>
            <a:ext cx="241300" cy="260350"/>
            <a:chOff x="1036" y="4032"/>
            <a:chExt cx="152" cy="164"/>
          </a:xfrm>
        </p:grpSpPr>
        <p:grpSp>
          <p:nvGrpSpPr>
            <p:cNvPr id="33898" name="Group 42"/>
            <p:cNvGrpSpPr>
              <a:grpSpLocks/>
            </p:cNvGrpSpPr>
            <p:nvPr/>
          </p:nvGrpSpPr>
          <p:grpSpPr bwMode="auto">
            <a:xfrm rot="10800000">
              <a:off x="1044" y="4032"/>
              <a:ext cx="144" cy="144"/>
              <a:chOff x="3221" y="11380"/>
              <a:chExt cx="1499" cy="302"/>
            </a:xfrm>
          </p:grpSpPr>
          <p:sp>
            <p:nvSpPr>
              <p:cNvPr id="33900" name="Arc 43"/>
              <p:cNvSpPr>
                <a:spLocks/>
              </p:cNvSpPr>
              <p:nvPr/>
            </p:nvSpPr>
            <p:spPr bwMode="auto">
              <a:xfrm>
                <a:off x="3960" y="11380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01" name="Arc 44"/>
              <p:cNvSpPr>
                <a:spLocks/>
              </p:cNvSpPr>
              <p:nvPr/>
            </p:nvSpPr>
            <p:spPr bwMode="auto">
              <a:xfrm flipH="1">
                <a:off x="3221" y="11382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899" name="Text Box 45"/>
            <p:cNvSpPr txBox="1">
              <a:spLocks noChangeArrowheads="1"/>
            </p:cNvSpPr>
            <p:nvPr/>
          </p:nvSpPr>
          <p:spPr bwMode="auto">
            <a:xfrm>
              <a:off x="1036" y="4052"/>
              <a:ext cx="14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900"/>
                <a:t>1</a:t>
              </a:r>
              <a:endParaRPr lang="en-US"/>
            </a:p>
          </p:txBody>
        </p:sp>
      </p:grpSp>
      <p:sp>
        <p:nvSpPr>
          <p:cNvPr id="33823" name="Text Box 46"/>
          <p:cNvSpPr txBox="1">
            <a:spLocks noChangeArrowheads="1"/>
          </p:cNvSpPr>
          <p:nvPr/>
        </p:nvSpPr>
        <p:spPr bwMode="auto">
          <a:xfrm>
            <a:off x="1420813" y="5570538"/>
            <a:ext cx="533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u</a:t>
            </a:r>
            <a:r>
              <a:rPr lang="en-US" sz="1200" baseline="-25000"/>
              <a:t>11</a:t>
            </a:r>
            <a:endParaRPr lang="en-US" sz="1200"/>
          </a:p>
        </p:txBody>
      </p:sp>
      <p:sp>
        <p:nvSpPr>
          <p:cNvPr id="33824" name="Text Box 47"/>
          <p:cNvSpPr txBox="1">
            <a:spLocks noChangeArrowheads="1"/>
          </p:cNvSpPr>
          <p:nvPr/>
        </p:nvSpPr>
        <p:spPr bwMode="auto">
          <a:xfrm>
            <a:off x="2932113" y="5570538"/>
            <a:ext cx="533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u</a:t>
            </a:r>
            <a:r>
              <a:rPr lang="en-US" sz="1200" baseline="-25000"/>
              <a:t>22</a:t>
            </a:r>
            <a:endParaRPr lang="en-US" sz="1200"/>
          </a:p>
        </p:txBody>
      </p:sp>
      <p:sp>
        <p:nvSpPr>
          <p:cNvPr id="33825" name="Text Box 48"/>
          <p:cNvSpPr txBox="1">
            <a:spLocks noChangeArrowheads="1"/>
          </p:cNvSpPr>
          <p:nvPr/>
        </p:nvSpPr>
        <p:spPr bwMode="auto">
          <a:xfrm>
            <a:off x="4487863" y="5562600"/>
            <a:ext cx="533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u</a:t>
            </a:r>
            <a:r>
              <a:rPr lang="en-US" sz="1200" baseline="-25000"/>
              <a:t>33</a:t>
            </a:r>
            <a:endParaRPr lang="en-US" sz="1200"/>
          </a:p>
        </p:txBody>
      </p:sp>
      <p:sp>
        <p:nvSpPr>
          <p:cNvPr id="33826" name="Line 51"/>
          <p:cNvSpPr>
            <a:spLocks noChangeShapeType="1"/>
          </p:cNvSpPr>
          <p:nvPr/>
        </p:nvSpPr>
        <p:spPr bwMode="auto">
          <a:xfrm rot="18900000" flipH="1">
            <a:off x="1200150" y="1925638"/>
            <a:ext cx="274638" cy="906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3827" name="Group 52"/>
          <p:cNvGrpSpPr>
            <a:grpSpLocks/>
          </p:cNvGrpSpPr>
          <p:nvPr/>
        </p:nvGrpSpPr>
        <p:grpSpPr bwMode="auto">
          <a:xfrm>
            <a:off x="895350" y="984250"/>
            <a:ext cx="431800" cy="522288"/>
            <a:chOff x="3035" y="4611"/>
            <a:chExt cx="681" cy="821"/>
          </a:xfrm>
        </p:grpSpPr>
        <p:grpSp>
          <p:nvGrpSpPr>
            <p:cNvPr id="33894" name="Group 53"/>
            <p:cNvGrpSpPr>
              <a:grpSpLocks/>
            </p:cNvGrpSpPr>
            <p:nvPr/>
          </p:nvGrpSpPr>
          <p:grpSpPr bwMode="auto">
            <a:xfrm>
              <a:off x="3035" y="4969"/>
              <a:ext cx="681" cy="463"/>
              <a:chOff x="3221" y="11380"/>
              <a:chExt cx="1499" cy="302"/>
            </a:xfrm>
          </p:grpSpPr>
          <p:sp>
            <p:nvSpPr>
              <p:cNvPr id="33896" name="Arc 54"/>
              <p:cNvSpPr>
                <a:spLocks/>
              </p:cNvSpPr>
              <p:nvPr/>
            </p:nvSpPr>
            <p:spPr bwMode="auto">
              <a:xfrm>
                <a:off x="3960" y="11380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97" name="Arc 55"/>
              <p:cNvSpPr>
                <a:spLocks/>
              </p:cNvSpPr>
              <p:nvPr/>
            </p:nvSpPr>
            <p:spPr bwMode="auto">
              <a:xfrm flipH="1">
                <a:off x="3221" y="11382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895" name="Text Box 56"/>
            <p:cNvSpPr txBox="1">
              <a:spLocks noChangeArrowheads="1"/>
            </p:cNvSpPr>
            <p:nvPr/>
          </p:nvSpPr>
          <p:spPr bwMode="auto">
            <a:xfrm>
              <a:off x="3103" y="4611"/>
              <a:ext cx="546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200">
                  <a:latin typeface="Times New Roman" charset="0"/>
                </a:rPr>
                <a:t>1</a:t>
              </a:r>
            </a:p>
          </p:txBody>
        </p:sp>
      </p:grpSp>
      <p:sp>
        <p:nvSpPr>
          <p:cNvPr id="33828" name="Oval 57"/>
          <p:cNvSpPr>
            <a:spLocks noChangeArrowheads="1"/>
          </p:cNvSpPr>
          <p:nvPr/>
        </p:nvSpPr>
        <p:spPr bwMode="auto">
          <a:xfrm>
            <a:off x="892175" y="1506538"/>
            <a:ext cx="457200" cy="457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9" name="Text Box 58"/>
          <p:cNvSpPr txBox="1">
            <a:spLocks noChangeArrowheads="1"/>
          </p:cNvSpPr>
          <p:nvPr/>
        </p:nvSpPr>
        <p:spPr bwMode="auto">
          <a:xfrm>
            <a:off x="862013" y="1527175"/>
            <a:ext cx="6223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/>
              <a:t>I</a:t>
            </a:r>
            <a:r>
              <a:rPr lang="en-US" sz="2000" baseline="-25000"/>
              <a:t>1</a:t>
            </a:r>
            <a:endParaRPr lang="en-US" sz="2000"/>
          </a:p>
        </p:txBody>
      </p:sp>
      <p:sp>
        <p:nvSpPr>
          <p:cNvPr id="33830" name="Text Box 59"/>
          <p:cNvSpPr txBox="1">
            <a:spLocks noChangeArrowheads="1"/>
          </p:cNvSpPr>
          <p:nvPr/>
        </p:nvSpPr>
        <p:spPr bwMode="auto">
          <a:xfrm>
            <a:off x="766763" y="1949450"/>
            <a:ext cx="54133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/>
              <a:t>i</a:t>
            </a:r>
            <a:r>
              <a:rPr lang="en-US" sz="1600" baseline="-25000"/>
              <a:t>11</a:t>
            </a:r>
          </a:p>
        </p:txBody>
      </p:sp>
      <p:sp>
        <p:nvSpPr>
          <p:cNvPr id="33831" name="Oval 60"/>
          <p:cNvSpPr>
            <a:spLocks noChangeArrowheads="1"/>
          </p:cNvSpPr>
          <p:nvPr/>
        </p:nvSpPr>
        <p:spPr bwMode="auto">
          <a:xfrm>
            <a:off x="1289050" y="2795588"/>
            <a:ext cx="914400" cy="914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2" name="Text Box 61"/>
          <p:cNvSpPr txBox="1">
            <a:spLocks noChangeArrowheads="1"/>
          </p:cNvSpPr>
          <p:nvPr/>
        </p:nvSpPr>
        <p:spPr bwMode="auto">
          <a:xfrm>
            <a:off x="1057275" y="3073400"/>
            <a:ext cx="13795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/>
              <a:t>LF</a:t>
            </a:r>
            <a:r>
              <a:rPr lang="en-US" sz="1600" baseline="-25000"/>
              <a:t>1</a:t>
            </a:r>
            <a:endParaRPr lang="en-US" sz="1600"/>
          </a:p>
        </p:txBody>
      </p:sp>
      <p:sp>
        <p:nvSpPr>
          <p:cNvPr id="33833" name="Line 62"/>
          <p:cNvSpPr>
            <a:spLocks noChangeShapeType="1"/>
          </p:cNvSpPr>
          <p:nvPr/>
        </p:nvSpPr>
        <p:spPr bwMode="auto">
          <a:xfrm>
            <a:off x="1730375" y="3722688"/>
            <a:ext cx="7938" cy="7858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34" name="Text Box 63"/>
          <p:cNvSpPr txBox="1">
            <a:spLocks noChangeArrowheads="1"/>
          </p:cNvSpPr>
          <p:nvPr/>
        </p:nvSpPr>
        <p:spPr bwMode="auto">
          <a:xfrm>
            <a:off x="1389063" y="4025900"/>
            <a:ext cx="54133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/>
              <a:t>1</a:t>
            </a:r>
            <a:endParaRPr lang="en-US" sz="2000" baseline="-25000"/>
          </a:p>
        </p:txBody>
      </p:sp>
      <p:sp>
        <p:nvSpPr>
          <p:cNvPr id="33835" name="Line 64"/>
          <p:cNvSpPr>
            <a:spLocks noChangeShapeType="1"/>
          </p:cNvSpPr>
          <p:nvPr/>
        </p:nvSpPr>
        <p:spPr bwMode="auto">
          <a:xfrm rot="18900000" flipH="1">
            <a:off x="1201738" y="1938337"/>
            <a:ext cx="274638" cy="9064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36" name="Line 69"/>
          <p:cNvSpPr>
            <a:spLocks noChangeShapeType="1"/>
          </p:cNvSpPr>
          <p:nvPr/>
        </p:nvSpPr>
        <p:spPr bwMode="auto">
          <a:xfrm rot="18900000" flipH="1">
            <a:off x="5130800" y="1920876"/>
            <a:ext cx="274637" cy="906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3837" name="Group 70"/>
          <p:cNvGrpSpPr>
            <a:grpSpLocks/>
          </p:cNvGrpSpPr>
          <p:nvPr/>
        </p:nvGrpSpPr>
        <p:grpSpPr bwMode="auto">
          <a:xfrm>
            <a:off x="4826000" y="979488"/>
            <a:ext cx="431800" cy="522287"/>
            <a:chOff x="3035" y="4611"/>
            <a:chExt cx="681" cy="821"/>
          </a:xfrm>
        </p:grpSpPr>
        <p:grpSp>
          <p:nvGrpSpPr>
            <p:cNvPr id="33890" name="Group 71"/>
            <p:cNvGrpSpPr>
              <a:grpSpLocks/>
            </p:cNvGrpSpPr>
            <p:nvPr/>
          </p:nvGrpSpPr>
          <p:grpSpPr bwMode="auto">
            <a:xfrm>
              <a:off x="3035" y="4969"/>
              <a:ext cx="681" cy="463"/>
              <a:chOff x="3221" y="11380"/>
              <a:chExt cx="1499" cy="302"/>
            </a:xfrm>
          </p:grpSpPr>
          <p:sp>
            <p:nvSpPr>
              <p:cNvPr id="33892" name="Arc 72"/>
              <p:cNvSpPr>
                <a:spLocks/>
              </p:cNvSpPr>
              <p:nvPr/>
            </p:nvSpPr>
            <p:spPr bwMode="auto">
              <a:xfrm>
                <a:off x="3960" y="11380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93" name="Arc 73"/>
              <p:cNvSpPr>
                <a:spLocks/>
              </p:cNvSpPr>
              <p:nvPr/>
            </p:nvSpPr>
            <p:spPr bwMode="auto">
              <a:xfrm flipH="1">
                <a:off x="3221" y="11382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891" name="Text Box 74"/>
            <p:cNvSpPr txBox="1">
              <a:spLocks noChangeArrowheads="1"/>
            </p:cNvSpPr>
            <p:nvPr/>
          </p:nvSpPr>
          <p:spPr bwMode="auto">
            <a:xfrm>
              <a:off x="3103" y="4611"/>
              <a:ext cx="546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200">
                  <a:latin typeface="Times New Roman" charset="0"/>
                </a:rPr>
                <a:t>1</a:t>
              </a:r>
            </a:p>
          </p:txBody>
        </p:sp>
      </p:grpSp>
      <p:sp>
        <p:nvSpPr>
          <p:cNvPr id="33838" name="Oval 75"/>
          <p:cNvSpPr>
            <a:spLocks noChangeArrowheads="1"/>
          </p:cNvSpPr>
          <p:nvPr/>
        </p:nvSpPr>
        <p:spPr bwMode="auto">
          <a:xfrm>
            <a:off x="4822825" y="1501775"/>
            <a:ext cx="457200" cy="457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9" name="Text Box 76"/>
          <p:cNvSpPr txBox="1">
            <a:spLocks noChangeArrowheads="1"/>
          </p:cNvSpPr>
          <p:nvPr/>
        </p:nvSpPr>
        <p:spPr bwMode="auto">
          <a:xfrm>
            <a:off x="4649788" y="1522413"/>
            <a:ext cx="6223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I</a:t>
            </a:r>
            <a:r>
              <a:rPr lang="en-US" sz="2000" baseline="-25000"/>
              <a:t>3</a:t>
            </a:r>
            <a:endParaRPr lang="en-US" sz="2000"/>
          </a:p>
        </p:txBody>
      </p:sp>
      <p:sp>
        <p:nvSpPr>
          <p:cNvPr id="33840" name="Text Box 77"/>
          <p:cNvSpPr txBox="1">
            <a:spLocks noChangeArrowheads="1"/>
          </p:cNvSpPr>
          <p:nvPr/>
        </p:nvSpPr>
        <p:spPr bwMode="auto">
          <a:xfrm>
            <a:off x="4681538" y="1944688"/>
            <a:ext cx="54133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600"/>
              <a:t>i</a:t>
            </a:r>
            <a:r>
              <a:rPr lang="en-US" sz="1600" baseline="-25000"/>
              <a:t>33</a:t>
            </a:r>
          </a:p>
        </p:txBody>
      </p:sp>
      <p:sp>
        <p:nvSpPr>
          <p:cNvPr id="33841" name="Oval 78"/>
          <p:cNvSpPr>
            <a:spLocks noChangeArrowheads="1"/>
          </p:cNvSpPr>
          <p:nvPr/>
        </p:nvSpPr>
        <p:spPr bwMode="auto">
          <a:xfrm>
            <a:off x="5219700" y="2790825"/>
            <a:ext cx="914400" cy="914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42" name="Line 79"/>
          <p:cNvSpPr>
            <a:spLocks noChangeShapeType="1"/>
          </p:cNvSpPr>
          <p:nvPr/>
        </p:nvSpPr>
        <p:spPr bwMode="auto">
          <a:xfrm>
            <a:off x="5661025" y="3717925"/>
            <a:ext cx="7938" cy="7858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43" name="Text Box 80"/>
          <p:cNvSpPr txBox="1">
            <a:spLocks noChangeArrowheads="1"/>
          </p:cNvSpPr>
          <p:nvPr/>
        </p:nvSpPr>
        <p:spPr bwMode="auto">
          <a:xfrm>
            <a:off x="5211763" y="3970338"/>
            <a:ext cx="54133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1</a:t>
            </a:r>
            <a:endParaRPr lang="en-US" sz="2000" baseline="-25000"/>
          </a:p>
        </p:txBody>
      </p:sp>
      <p:sp>
        <p:nvSpPr>
          <p:cNvPr id="33844" name="Line 81"/>
          <p:cNvSpPr>
            <a:spLocks noChangeShapeType="1"/>
          </p:cNvSpPr>
          <p:nvPr/>
        </p:nvSpPr>
        <p:spPr bwMode="auto">
          <a:xfrm rot="18900000" flipH="1">
            <a:off x="5132388" y="1933575"/>
            <a:ext cx="274637" cy="9064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45" name="Text Box 82"/>
          <p:cNvSpPr txBox="1">
            <a:spLocks noChangeArrowheads="1"/>
          </p:cNvSpPr>
          <p:nvPr/>
        </p:nvSpPr>
        <p:spPr bwMode="auto">
          <a:xfrm>
            <a:off x="5021263" y="3084513"/>
            <a:ext cx="137953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/>
              <a:t>LF</a:t>
            </a:r>
            <a:r>
              <a:rPr lang="en-US" sz="1600" baseline="-25000"/>
              <a:t>3</a:t>
            </a:r>
            <a:endParaRPr lang="en-US" sz="1600"/>
          </a:p>
        </p:txBody>
      </p:sp>
      <p:sp>
        <p:nvSpPr>
          <p:cNvPr id="33846" name="Line 83"/>
          <p:cNvSpPr>
            <a:spLocks noChangeShapeType="1"/>
          </p:cNvSpPr>
          <p:nvPr/>
        </p:nvSpPr>
        <p:spPr bwMode="auto">
          <a:xfrm rot="18900000" flipH="1">
            <a:off x="3157538" y="1936750"/>
            <a:ext cx="274637" cy="9064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3847" name="Group 84"/>
          <p:cNvGrpSpPr>
            <a:grpSpLocks/>
          </p:cNvGrpSpPr>
          <p:nvPr/>
        </p:nvGrpSpPr>
        <p:grpSpPr bwMode="auto">
          <a:xfrm>
            <a:off x="2852738" y="995363"/>
            <a:ext cx="431800" cy="522287"/>
            <a:chOff x="3035" y="4611"/>
            <a:chExt cx="681" cy="821"/>
          </a:xfrm>
        </p:grpSpPr>
        <p:grpSp>
          <p:nvGrpSpPr>
            <p:cNvPr id="33886" name="Group 85"/>
            <p:cNvGrpSpPr>
              <a:grpSpLocks/>
            </p:cNvGrpSpPr>
            <p:nvPr/>
          </p:nvGrpSpPr>
          <p:grpSpPr bwMode="auto">
            <a:xfrm>
              <a:off x="3035" y="4969"/>
              <a:ext cx="681" cy="463"/>
              <a:chOff x="3221" y="11380"/>
              <a:chExt cx="1499" cy="302"/>
            </a:xfrm>
          </p:grpSpPr>
          <p:sp>
            <p:nvSpPr>
              <p:cNvPr id="33888" name="Arc 86"/>
              <p:cNvSpPr>
                <a:spLocks/>
              </p:cNvSpPr>
              <p:nvPr/>
            </p:nvSpPr>
            <p:spPr bwMode="auto">
              <a:xfrm>
                <a:off x="3960" y="11380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89" name="Arc 87"/>
              <p:cNvSpPr>
                <a:spLocks/>
              </p:cNvSpPr>
              <p:nvPr/>
            </p:nvSpPr>
            <p:spPr bwMode="auto">
              <a:xfrm flipH="1">
                <a:off x="3221" y="11382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887" name="Text Box 88"/>
            <p:cNvSpPr txBox="1">
              <a:spLocks noChangeArrowheads="1"/>
            </p:cNvSpPr>
            <p:nvPr/>
          </p:nvSpPr>
          <p:spPr bwMode="auto">
            <a:xfrm>
              <a:off x="3103" y="4611"/>
              <a:ext cx="546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200">
                  <a:latin typeface="Times New Roman" charset="0"/>
                </a:rPr>
                <a:t>1</a:t>
              </a:r>
            </a:p>
          </p:txBody>
        </p:sp>
      </p:grpSp>
      <p:sp>
        <p:nvSpPr>
          <p:cNvPr id="33848" name="Oval 89"/>
          <p:cNvSpPr>
            <a:spLocks noChangeArrowheads="1"/>
          </p:cNvSpPr>
          <p:nvPr/>
        </p:nvSpPr>
        <p:spPr bwMode="auto">
          <a:xfrm>
            <a:off x="2849563" y="1517650"/>
            <a:ext cx="457200" cy="457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49" name="Text Box 90"/>
          <p:cNvSpPr txBox="1">
            <a:spLocks noChangeArrowheads="1"/>
          </p:cNvSpPr>
          <p:nvPr/>
        </p:nvSpPr>
        <p:spPr bwMode="auto">
          <a:xfrm>
            <a:off x="2676525" y="1538288"/>
            <a:ext cx="6223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I</a:t>
            </a:r>
            <a:r>
              <a:rPr lang="en-US" sz="2000" baseline="-25000"/>
              <a:t>2</a:t>
            </a:r>
            <a:endParaRPr lang="en-US" sz="2000"/>
          </a:p>
        </p:txBody>
      </p:sp>
      <p:sp>
        <p:nvSpPr>
          <p:cNvPr id="33850" name="Text Box 91"/>
          <p:cNvSpPr txBox="1">
            <a:spLocks noChangeArrowheads="1"/>
          </p:cNvSpPr>
          <p:nvPr/>
        </p:nvSpPr>
        <p:spPr bwMode="auto">
          <a:xfrm>
            <a:off x="2708275" y="1960563"/>
            <a:ext cx="541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600"/>
              <a:t>i</a:t>
            </a:r>
            <a:r>
              <a:rPr lang="en-US" sz="1600" baseline="-25000"/>
              <a:t>22</a:t>
            </a:r>
          </a:p>
        </p:txBody>
      </p:sp>
      <p:sp>
        <p:nvSpPr>
          <p:cNvPr id="33851" name="Oval 92"/>
          <p:cNvSpPr>
            <a:spLocks noChangeArrowheads="1"/>
          </p:cNvSpPr>
          <p:nvPr/>
        </p:nvSpPr>
        <p:spPr bwMode="auto">
          <a:xfrm>
            <a:off x="3246438" y="2806700"/>
            <a:ext cx="914400" cy="914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52" name="Line 93"/>
          <p:cNvSpPr>
            <a:spLocks noChangeShapeType="1"/>
          </p:cNvSpPr>
          <p:nvPr/>
        </p:nvSpPr>
        <p:spPr bwMode="auto">
          <a:xfrm>
            <a:off x="3687763" y="3733800"/>
            <a:ext cx="7937" cy="7858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53" name="Text Box 94"/>
          <p:cNvSpPr txBox="1">
            <a:spLocks noChangeArrowheads="1"/>
          </p:cNvSpPr>
          <p:nvPr/>
        </p:nvSpPr>
        <p:spPr bwMode="auto">
          <a:xfrm>
            <a:off x="3238500" y="3986213"/>
            <a:ext cx="541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1</a:t>
            </a:r>
            <a:endParaRPr lang="en-US" sz="2000" baseline="-25000"/>
          </a:p>
        </p:txBody>
      </p:sp>
      <p:sp>
        <p:nvSpPr>
          <p:cNvPr id="33854" name="Line 95"/>
          <p:cNvSpPr>
            <a:spLocks noChangeShapeType="1"/>
          </p:cNvSpPr>
          <p:nvPr/>
        </p:nvSpPr>
        <p:spPr bwMode="auto">
          <a:xfrm rot="18900000" flipH="1">
            <a:off x="3159125" y="1949451"/>
            <a:ext cx="274637" cy="906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55" name="Text Box 96"/>
          <p:cNvSpPr txBox="1">
            <a:spLocks noChangeArrowheads="1"/>
          </p:cNvSpPr>
          <p:nvPr/>
        </p:nvSpPr>
        <p:spPr bwMode="auto">
          <a:xfrm>
            <a:off x="3171825" y="3092450"/>
            <a:ext cx="1143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/>
              <a:t>LF</a:t>
            </a:r>
            <a:r>
              <a:rPr lang="en-US" sz="1600" baseline="-25000"/>
              <a:t>2</a:t>
            </a:r>
            <a:endParaRPr lang="en-US" sz="1600"/>
          </a:p>
        </p:txBody>
      </p:sp>
      <p:sp>
        <p:nvSpPr>
          <p:cNvPr id="33856" name="Line 103"/>
          <p:cNvSpPr>
            <a:spLocks noChangeShapeType="1"/>
          </p:cNvSpPr>
          <p:nvPr/>
        </p:nvSpPr>
        <p:spPr bwMode="auto">
          <a:xfrm>
            <a:off x="2219325" y="324485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57" name="Line 104"/>
          <p:cNvSpPr>
            <a:spLocks noChangeShapeType="1"/>
          </p:cNvSpPr>
          <p:nvPr/>
        </p:nvSpPr>
        <p:spPr bwMode="auto">
          <a:xfrm>
            <a:off x="4168775" y="324485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58" name="Text Box 107"/>
          <p:cNvSpPr txBox="1">
            <a:spLocks noChangeArrowheads="1"/>
          </p:cNvSpPr>
          <p:nvPr/>
        </p:nvSpPr>
        <p:spPr bwMode="auto">
          <a:xfrm>
            <a:off x="2524125" y="320675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lf</a:t>
            </a:r>
            <a:r>
              <a:rPr lang="en-US" sz="1400" baseline="-25000"/>
              <a:t>21</a:t>
            </a:r>
            <a:endParaRPr lang="en-US" sz="1400"/>
          </a:p>
        </p:txBody>
      </p:sp>
      <p:sp>
        <p:nvSpPr>
          <p:cNvPr id="33859" name="Text Box 108"/>
          <p:cNvSpPr txBox="1">
            <a:spLocks noChangeArrowheads="1"/>
          </p:cNvSpPr>
          <p:nvPr/>
        </p:nvSpPr>
        <p:spPr bwMode="auto">
          <a:xfrm>
            <a:off x="4410075" y="32004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lf</a:t>
            </a:r>
            <a:r>
              <a:rPr lang="en-US" sz="1400" baseline="-25000"/>
              <a:t>32</a:t>
            </a:r>
            <a:endParaRPr lang="en-US" sz="1400"/>
          </a:p>
        </p:txBody>
      </p:sp>
      <p:grpSp>
        <p:nvGrpSpPr>
          <p:cNvPr id="33860" name="Group 3"/>
          <p:cNvGrpSpPr>
            <a:grpSpLocks/>
          </p:cNvGrpSpPr>
          <p:nvPr/>
        </p:nvGrpSpPr>
        <p:grpSpPr bwMode="auto">
          <a:xfrm>
            <a:off x="958850" y="3810000"/>
            <a:ext cx="749300" cy="842963"/>
            <a:chOff x="808563" y="4161363"/>
            <a:chExt cx="749301" cy="842222"/>
          </a:xfrm>
        </p:grpSpPr>
        <p:grpSp>
          <p:nvGrpSpPr>
            <p:cNvPr id="33879" name="Group 1"/>
            <p:cNvGrpSpPr>
              <a:grpSpLocks/>
            </p:cNvGrpSpPr>
            <p:nvPr/>
          </p:nvGrpSpPr>
          <p:grpSpPr bwMode="auto">
            <a:xfrm>
              <a:off x="948264" y="4675717"/>
              <a:ext cx="609600" cy="327868"/>
              <a:chOff x="846667" y="4495800"/>
              <a:chExt cx="609600" cy="327868"/>
            </a:xfrm>
          </p:grpSpPr>
          <p:sp>
            <p:nvSpPr>
              <p:cNvPr id="33884" name="Text Box 68"/>
              <p:cNvSpPr txBox="1">
                <a:spLocks noChangeArrowheads="1"/>
              </p:cNvSpPr>
              <p:nvPr/>
            </p:nvSpPr>
            <p:spPr bwMode="auto">
              <a:xfrm>
                <a:off x="846667" y="4495800"/>
                <a:ext cx="6096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400"/>
                  <a:t>b</a:t>
                </a:r>
                <a:r>
                  <a:rPr lang="en-US" sz="1400" baseline="-25000"/>
                  <a:t>1</a:t>
                </a:r>
                <a:endParaRPr lang="en-US" sz="1400"/>
              </a:p>
            </p:txBody>
          </p:sp>
          <p:sp>
            <p:nvSpPr>
              <p:cNvPr id="33885" name="Rectangle 110"/>
              <p:cNvSpPr>
                <a:spLocks noChangeArrowheads="1"/>
              </p:cNvSpPr>
              <p:nvPr/>
            </p:nvSpPr>
            <p:spPr bwMode="auto">
              <a:xfrm rot="2868383">
                <a:off x="853186" y="4548352"/>
                <a:ext cx="274320" cy="27631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880" name="Group 2"/>
            <p:cNvGrpSpPr>
              <a:grpSpLocks/>
            </p:cNvGrpSpPr>
            <p:nvPr/>
          </p:nvGrpSpPr>
          <p:grpSpPr bwMode="auto">
            <a:xfrm>
              <a:off x="808563" y="4161363"/>
              <a:ext cx="502712" cy="386825"/>
              <a:chOff x="808563" y="4161363"/>
              <a:chExt cx="502712" cy="386825"/>
            </a:xfrm>
          </p:grpSpPr>
          <p:sp>
            <p:nvSpPr>
              <p:cNvPr id="33882" name="Text Box 67"/>
              <p:cNvSpPr txBox="1">
                <a:spLocks noChangeArrowheads="1"/>
              </p:cNvSpPr>
              <p:nvPr/>
            </p:nvSpPr>
            <p:spPr bwMode="auto">
              <a:xfrm>
                <a:off x="839788" y="4273550"/>
                <a:ext cx="471487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200"/>
                  <a:t>m</a:t>
                </a:r>
                <a:r>
                  <a:rPr lang="en-US" sz="1200" baseline="-25000"/>
                  <a:t>1</a:t>
                </a:r>
                <a:endParaRPr lang="en-US" sz="1200"/>
              </a:p>
            </p:txBody>
          </p:sp>
          <p:sp>
            <p:nvSpPr>
              <p:cNvPr id="33883" name="AutoShape 65"/>
              <p:cNvSpPr>
                <a:spLocks noChangeArrowheads="1"/>
              </p:cNvSpPr>
              <p:nvPr/>
            </p:nvSpPr>
            <p:spPr bwMode="auto">
              <a:xfrm>
                <a:off x="808563" y="4161363"/>
                <a:ext cx="381000" cy="381000"/>
              </a:xfrm>
              <a:prstGeom prst="flowChartExtra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881" name="Line 66"/>
            <p:cNvSpPr>
              <a:spLocks noChangeShapeType="1"/>
            </p:cNvSpPr>
            <p:nvPr/>
          </p:nvSpPr>
          <p:spPr bwMode="auto">
            <a:xfrm>
              <a:off x="990600" y="4540250"/>
              <a:ext cx="533400" cy="336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861" name="Group 124"/>
          <p:cNvGrpSpPr>
            <a:grpSpLocks/>
          </p:cNvGrpSpPr>
          <p:nvPr/>
        </p:nvGrpSpPr>
        <p:grpSpPr bwMode="auto">
          <a:xfrm>
            <a:off x="2667000" y="3733800"/>
            <a:ext cx="749300" cy="842963"/>
            <a:chOff x="808563" y="4161363"/>
            <a:chExt cx="749301" cy="842222"/>
          </a:xfrm>
        </p:grpSpPr>
        <p:grpSp>
          <p:nvGrpSpPr>
            <p:cNvPr id="33872" name="Group 125"/>
            <p:cNvGrpSpPr>
              <a:grpSpLocks/>
            </p:cNvGrpSpPr>
            <p:nvPr/>
          </p:nvGrpSpPr>
          <p:grpSpPr bwMode="auto">
            <a:xfrm>
              <a:off x="948264" y="4675717"/>
              <a:ext cx="609600" cy="327868"/>
              <a:chOff x="846667" y="4495800"/>
              <a:chExt cx="609600" cy="327868"/>
            </a:xfrm>
          </p:grpSpPr>
          <p:sp>
            <p:nvSpPr>
              <p:cNvPr id="33877" name="Text Box 68"/>
              <p:cNvSpPr txBox="1">
                <a:spLocks noChangeArrowheads="1"/>
              </p:cNvSpPr>
              <p:nvPr/>
            </p:nvSpPr>
            <p:spPr bwMode="auto">
              <a:xfrm>
                <a:off x="846667" y="4495800"/>
                <a:ext cx="6096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400"/>
                  <a:t>b</a:t>
                </a:r>
                <a:r>
                  <a:rPr lang="en-US" sz="1400" baseline="-25000"/>
                  <a:t>2</a:t>
                </a:r>
                <a:endParaRPr lang="en-US" sz="1400"/>
              </a:p>
            </p:txBody>
          </p:sp>
          <p:sp>
            <p:nvSpPr>
              <p:cNvPr id="33878" name="Rectangle 110"/>
              <p:cNvSpPr>
                <a:spLocks noChangeArrowheads="1"/>
              </p:cNvSpPr>
              <p:nvPr/>
            </p:nvSpPr>
            <p:spPr bwMode="auto">
              <a:xfrm rot="2868383">
                <a:off x="853186" y="4548352"/>
                <a:ext cx="274320" cy="27631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873" name="Group 126"/>
            <p:cNvGrpSpPr>
              <a:grpSpLocks/>
            </p:cNvGrpSpPr>
            <p:nvPr/>
          </p:nvGrpSpPr>
          <p:grpSpPr bwMode="auto">
            <a:xfrm>
              <a:off x="808563" y="4161363"/>
              <a:ext cx="502712" cy="386825"/>
              <a:chOff x="808563" y="4161363"/>
              <a:chExt cx="502712" cy="386825"/>
            </a:xfrm>
          </p:grpSpPr>
          <p:sp>
            <p:nvSpPr>
              <p:cNvPr id="33875" name="Text Box 67"/>
              <p:cNvSpPr txBox="1">
                <a:spLocks noChangeArrowheads="1"/>
              </p:cNvSpPr>
              <p:nvPr/>
            </p:nvSpPr>
            <p:spPr bwMode="auto">
              <a:xfrm>
                <a:off x="839788" y="4273550"/>
                <a:ext cx="471487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200"/>
                  <a:t>m</a:t>
                </a:r>
                <a:r>
                  <a:rPr lang="en-US" sz="1200" baseline="-25000"/>
                  <a:t>2</a:t>
                </a:r>
                <a:endParaRPr lang="en-US" sz="1200"/>
              </a:p>
            </p:txBody>
          </p:sp>
          <p:sp>
            <p:nvSpPr>
              <p:cNvPr id="33876" name="AutoShape 65"/>
              <p:cNvSpPr>
                <a:spLocks noChangeArrowheads="1"/>
              </p:cNvSpPr>
              <p:nvPr/>
            </p:nvSpPr>
            <p:spPr bwMode="auto">
              <a:xfrm>
                <a:off x="808563" y="4161363"/>
                <a:ext cx="381000" cy="381000"/>
              </a:xfrm>
              <a:prstGeom prst="flowChartExtra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874" name="Line 66"/>
            <p:cNvSpPr>
              <a:spLocks noChangeShapeType="1"/>
            </p:cNvSpPr>
            <p:nvPr/>
          </p:nvSpPr>
          <p:spPr bwMode="auto">
            <a:xfrm>
              <a:off x="990600" y="4540250"/>
              <a:ext cx="533400" cy="336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862" name="Group 132"/>
          <p:cNvGrpSpPr>
            <a:grpSpLocks/>
          </p:cNvGrpSpPr>
          <p:nvPr/>
        </p:nvGrpSpPr>
        <p:grpSpPr bwMode="auto">
          <a:xfrm>
            <a:off x="4159250" y="3797300"/>
            <a:ext cx="749300" cy="842963"/>
            <a:chOff x="808563" y="4161363"/>
            <a:chExt cx="749301" cy="842222"/>
          </a:xfrm>
        </p:grpSpPr>
        <p:grpSp>
          <p:nvGrpSpPr>
            <p:cNvPr id="33865" name="Group 133"/>
            <p:cNvGrpSpPr>
              <a:grpSpLocks/>
            </p:cNvGrpSpPr>
            <p:nvPr/>
          </p:nvGrpSpPr>
          <p:grpSpPr bwMode="auto">
            <a:xfrm>
              <a:off x="948264" y="4675717"/>
              <a:ext cx="609600" cy="327868"/>
              <a:chOff x="846667" y="4495800"/>
              <a:chExt cx="609600" cy="327868"/>
            </a:xfrm>
          </p:grpSpPr>
          <p:sp>
            <p:nvSpPr>
              <p:cNvPr id="33870" name="Text Box 68"/>
              <p:cNvSpPr txBox="1">
                <a:spLocks noChangeArrowheads="1"/>
              </p:cNvSpPr>
              <p:nvPr/>
            </p:nvSpPr>
            <p:spPr bwMode="auto">
              <a:xfrm>
                <a:off x="846667" y="4495800"/>
                <a:ext cx="6096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400"/>
                  <a:t>b</a:t>
                </a:r>
                <a:r>
                  <a:rPr lang="en-US" sz="1400" baseline="-25000"/>
                  <a:t>3</a:t>
                </a:r>
                <a:endParaRPr lang="en-US" sz="1400"/>
              </a:p>
            </p:txBody>
          </p:sp>
          <p:sp>
            <p:nvSpPr>
              <p:cNvPr id="33871" name="Rectangle 110"/>
              <p:cNvSpPr>
                <a:spLocks noChangeArrowheads="1"/>
              </p:cNvSpPr>
              <p:nvPr/>
            </p:nvSpPr>
            <p:spPr bwMode="auto">
              <a:xfrm rot="2868383">
                <a:off x="853186" y="4548352"/>
                <a:ext cx="274320" cy="27631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866" name="Group 134"/>
            <p:cNvGrpSpPr>
              <a:grpSpLocks/>
            </p:cNvGrpSpPr>
            <p:nvPr/>
          </p:nvGrpSpPr>
          <p:grpSpPr bwMode="auto">
            <a:xfrm>
              <a:off x="808563" y="4161363"/>
              <a:ext cx="502712" cy="386825"/>
              <a:chOff x="808563" y="4161363"/>
              <a:chExt cx="502712" cy="386825"/>
            </a:xfrm>
          </p:grpSpPr>
          <p:sp>
            <p:nvSpPr>
              <p:cNvPr id="33868" name="Text Box 67"/>
              <p:cNvSpPr txBox="1">
                <a:spLocks noChangeArrowheads="1"/>
              </p:cNvSpPr>
              <p:nvPr/>
            </p:nvSpPr>
            <p:spPr bwMode="auto">
              <a:xfrm>
                <a:off x="839788" y="4273550"/>
                <a:ext cx="471487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200"/>
                  <a:t>m</a:t>
                </a:r>
                <a:r>
                  <a:rPr lang="en-US" sz="1200" baseline="-25000"/>
                  <a:t>3</a:t>
                </a:r>
                <a:endParaRPr lang="en-US" sz="1200"/>
              </a:p>
            </p:txBody>
          </p:sp>
          <p:sp>
            <p:nvSpPr>
              <p:cNvPr id="33869" name="AutoShape 65"/>
              <p:cNvSpPr>
                <a:spLocks noChangeArrowheads="1"/>
              </p:cNvSpPr>
              <p:nvPr/>
            </p:nvSpPr>
            <p:spPr bwMode="auto">
              <a:xfrm>
                <a:off x="808563" y="4161363"/>
                <a:ext cx="381000" cy="381000"/>
              </a:xfrm>
              <a:prstGeom prst="flowChartExtra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867" name="Line 66"/>
            <p:cNvSpPr>
              <a:spLocks noChangeShapeType="1"/>
            </p:cNvSpPr>
            <p:nvPr/>
          </p:nvSpPr>
          <p:spPr bwMode="auto">
            <a:xfrm>
              <a:off x="990600" y="4540250"/>
              <a:ext cx="533400" cy="336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863" name="Text Box 8"/>
          <p:cNvSpPr txBox="1">
            <a:spLocks noChangeArrowheads="1"/>
          </p:cNvSpPr>
          <p:nvPr/>
        </p:nvSpPr>
        <p:spPr bwMode="auto">
          <a:xfrm>
            <a:off x="6324600" y="3771900"/>
            <a:ext cx="954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means</a:t>
            </a:r>
          </a:p>
        </p:txBody>
      </p:sp>
      <p:sp>
        <p:nvSpPr>
          <p:cNvPr id="33864" name="AutoShape 13"/>
          <p:cNvSpPr>
            <a:spLocks noChangeArrowheads="1"/>
          </p:cNvSpPr>
          <p:nvPr/>
        </p:nvSpPr>
        <p:spPr bwMode="auto">
          <a:xfrm>
            <a:off x="4495800" y="3962400"/>
            <a:ext cx="1892300" cy="85725"/>
          </a:xfrm>
          <a:prstGeom prst="leftArrow">
            <a:avLst>
              <a:gd name="adj1" fmla="val 50000"/>
              <a:gd name="adj2" fmla="val 150022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338" y="152400"/>
            <a:ext cx="7772400" cy="9144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Tx/>
              <a:buNone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US" sz="240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0" y="-3175"/>
            <a:ext cx="9140825" cy="4572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20000"/>
              </a:spcBef>
            </a:pPr>
            <a:r>
              <a:rPr lang="en-US" sz="2800"/>
              <a:t>Simplex Models: Within twin genetic variance</a:t>
            </a:r>
          </a:p>
        </p:txBody>
      </p:sp>
      <p:pic>
        <p:nvPicPr>
          <p:cNvPr id="34819" name="Picture 182" descr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15938"/>
            <a:ext cx="3544887" cy="306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3431" name="Group 183"/>
          <p:cNvGraphicFramePr>
            <a:graphicFrameLocks noGrp="1"/>
          </p:cNvGraphicFramePr>
          <p:nvPr/>
        </p:nvGraphicFramePr>
        <p:xfrm>
          <a:off x="3789363" y="685800"/>
          <a:ext cx="1295400" cy="1189038"/>
        </p:xfrm>
        <a:graphic>
          <a:graphicData uri="http://schemas.openxmlformats.org/drawingml/2006/table">
            <a:tbl>
              <a:tblPr/>
              <a:tblGrid>
                <a:gridCol w="431800"/>
                <a:gridCol w="431800"/>
                <a:gridCol w="431800"/>
              </a:tblGrid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408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T="45732" marB="45732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408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408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408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T="45732" marB="45732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408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408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408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T="45732" marB="45732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408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408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3453" name="Group 205"/>
          <p:cNvGraphicFramePr>
            <a:graphicFrameLocks noGrp="1"/>
          </p:cNvGraphicFramePr>
          <p:nvPr/>
        </p:nvGraphicFramePr>
        <p:xfrm>
          <a:off x="5562600" y="714375"/>
          <a:ext cx="1676400" cy="1114464"/>
        </p:xfrm>
        <a:graphic>
          <a:graphicData uri="http://schemas.openxmlformats.org/drawingml/2006/table">
            <a:tbl>
              <a:tblPr/>
              <a:tblGrid>
                <a:gridCol w="558800"/>
                <a:gridCol w="558800"/>
                <a:gridCol w="558800"/>
              </a:tblGrid>
              <a:tr h="3656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?</a:t>
                      </a:r>
                    </a:p>
                  </a:txBody>
                  <a:tcPr marT="45688" marB="45688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88" marB="45688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88" marB="45688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?</a:t>
                      </a:r>
                    </a:p>
                  </a:txBody>
                  <a:tcPr marT="45688" marB="4568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?</a:t>
                      </a:r>
                    </a:p>
                  </a:txBody>
                  <a:tcPr marT="45688" marB="456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88" marB="4568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?</a:t>
                      </a:r>
                    </a:p>
                  </a:txBody>
                  <a:tcPr marT="45688" marB="4568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?</a:t>
                      </a:r>
                    </a:p>
                  </a:txBody>
                  <a:tcPr marT="45688" marB="456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?</a:t>
                      </a:r>
                    </a:p>
                  </a:txBody>
                  <a:tcPr marT="45688" marB="4568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3498" name="Group 250"/>
          <p:cNvGraphicFramePr>
            <a:graphicFrameLocks noGrp="1"/>
          </p:cNvGraphicFramePr>
          <p:nvPr/>
        </p:nvGraphicFramePr>
        <p:xfrm>
          <a:off x="5562600" y="1944688"/>
          <a:ext cx="1676400" cy="1114464"/>
        </p:xfrm>
        <a:graphic>
          <a:graphicData uri="http://schemas.openxmlformats.org/drawingml/2006/table">
            <a:tbl>
              <a:tblPr/>
              <a:tblGrid>
                <a:gridCol w="558800"/>
                <a:gridCol w="558800"/>
                <a:gridCol w="558800"/>
              </a:tblGrid>
              <a:tr h="3656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ai</a:t>
                      </a:r>
                      <a:r>
                        <a:rPr kumimoji="0" lang="en-US" sz="18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11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88" marB="45688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88" marB="45688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88" marB="45688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88" marB="4568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ai</a:t>
                      </a:r>
                      <a:r>
                        <a:rPr kumimoji="0" lang="en-US" sz="18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22</a:t>
                      </a:r>
                    </a:p>
                  </a:txBody>
                  <a:tcPr marT="45688" marB="456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88" marB="4568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88" marB="4568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88" marB="456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ai</a:t>
                      </a:r>
                      <a:r>
                        <a:rPr kumimoji="0" lang="en-US" sz="18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33</a:t>
                      </a:r>
                    </a:p>
                  </a:txBody>
                  <a:tcPr marT="45688" marB="4568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850" name="AutoShape 272"/>
          <p:cNvSpPr>
            <a:spLocks noChangeArrowheads="1"/>
          </p:cNvSpPr>
          <p:nvPr/>
        </p:nvSpPr>
        <p:spPr bwMode="auto">
          <a:xfrm>
            <a:off x="5630863" y="714375"/>
            <a:ext cx="1455737" cy="1143000"/>
          </a:xfrm>
          <a:prstGeom prst="bracketPair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1" name="AutoShape 273"/>
          <p:cNvSpPr>
            <a:spLocks noChangeArrowheads="1"/>
          </p:cNvSpPr>
          <p:nvPr/>
        </p:nvSpPr>
        <p:spPr bwMode="auto">
          <a:xfrm>
            <a:off x="5622925" y="1944688"/>
            <a:ext cx="1600200" cy="1143000"/>
          </a:xfrm>
          <a:prstGeom prst="bracketPair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2" name="AutoShape 274"/>
          <p:cNvSpPr>
            <a:spLocks noChangeArrowheads="1"/>
          </p:cNvSpPr>
          <p:nvPr/>
        </p:nvSpPr>
        <p:spPr bwMode="auto">
          <a:xfrm>
            <a:off x="3778250" y="685800"/>
            <a:ext cx="1455738" cy="1143000"/>
          </a:xfrm>
          <a:prstGeom prst="bracketPair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3" name="Text Box 275"/>
          <p:cNvSpPr txBox="1">
            <a:spLocks noChangeArrowheads="1"/>
          </p:cNvSpPr>
          <p:nvPr/>
        </p:nvSpPr>
        <p:spPr bwMode="auto">
          <a:xfrm>
            <a:off x="7315200" y="9906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Transmission pathways</a:t>
            </a:r>
          </a:p>
        </p:txBody>
      </p:sp>
      <p:sp>
        <p:nvSpPr>
          <p:cNvPr id="34854" name="Text Box 276"/>
          <p:cNvSpPr txBox="1">
            <a:spLocks noChangeArrowheads="1"/>
          </p:cNvSpPr>
          <p:nvPr/>
        </p:nvSpPr>
        <p:spPr bwMode="auto">
          <a:xfrm>
            <a:off x="7315200" y="2220913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Innovation pathways</a:t>
            </a:r>
          </a:p>
        </p:txBody>
      </p:sp>
      <p:sp>
        <p:nvSpPr>
          <p:cNvPr id="34855" name="Text Box 277"/>
          <p:cNvSpPr txBox="1">
            <a:spLocks noChangeArrowheads="1"/>
          </p:cNvSpPr>
          <p:nvPr/>
        </p:nvSpPr>
        <p:spPr bwMode="auto">
          <a:xfrm>
            <a:off x="5686425" y="457200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A</a:t>
            </a:r>
            <a:r>
              <a:rPr lang="en-US" sz="1000" baseline="-25000"/>
              <a:t>1</a:t>
            </a:r>
            <a:endParaRPr lang="en-US" sz="1000"/>
          </a:p>
        </p:txBody>
      </p:sp>
      <p:sp>
        <p:nvSpPr>
          <p:cNvPr id="34856" name="Text Box 278"/>
          <p:cNvSpPr txBox="1">
            <a:spLocks noChangeArrowheads="1"/>
          </p:cNvSpPr>
          <p:nvPr/>
        </p:nvSpPr>
        <p:spPr bwMode="auto">
          <a:xfrm>
            <a:off x="6207125" y="457200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A</a:t>
            </a:r>
            <a:r>
              <a:rPr lang="en-US" sz="1000" baseline="-25000"/>
              <a:t>2</a:t>
            </a:r>
            <a:endParaRPr lang="en-US" sz="1000"/>
          </a:p>
        </p:txBody>
      </p:sp>
      <p:sp>
        <p:nvSpPr>
          <p:cNvPr id="34857" name="Text Box 279"/>
          <p:cNvSpPr txBox="1">
            <a:spLocks noChangeArrowheads="1"/>
          </p:cNvSpPr>
          <p:nvPr/>
        </p:nvSpPr>
        <p:spPr bwMode="auto">
          <a:xfrm>
            <a:off x="6757988" y="457200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A</a:t>
            </a:r>
            <a:r>
              <a:rPr lang="en-US" sz="1000" baseline="-25000"/>
              <a:t>3</a:t>
            </a:r>
            <a:endParaRPr lang="en-US" sz="1000"/>
          </a:p>
        </p:txBody>
      </p:sp>
      <p:sp>
        <p:nvSpPr>
          <p:cNvPr id="34858" name="Text Box 280"/>
          <p:cNvSpPr txBox="1">
            <a:spLocks noChangeArrowheads="1"/>
          </p:cNvSpPr>
          <p:nvPr/>
        </p:nvSpPr>
        <p:spPr bwMode="auto">
          <a:xfrm>
            <a:off x="5334000" y="1508125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A</a:t>
            </a:r>
            <a:r>
              <a:rPr lang="en-US" sz="1000" baseline="-25000"/>
              <a:t>3</a:t>
            </a:r>
            <a:endParaRPr lang="en-US" sz="1000"/>
          </a:p>
        </p:txBody>
      </p:sp>
      <p:sp>
        <p:nvSpPr>
          <p:cNvPr id="34859" name="Text Box 281"/>
          <p:cNvSpPr txBox="1">
            <a:spLocks noChangeArrowheads="1"/>
          </p:cNvSpPr>
          <p:nvPr/>
        </p:nvSpPr>
        <p:spPr bwMode="auto">
          <a:xfrm>
            <a:off x="5334000" y="1150938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A</a:t>
            </a:r>
            <a:r>
              <a:rPr lang="en-US" sz="1000" baseline="-25000"/>
              <a:t>2</a:t>
            </a:r>
            <a:endParaRPr lang="en-US" sz="1000"/>
          </a:p>
        </p:txBody>
      </p:sp>
      <p:sp>
        <p:nvSpPr>
          <p:cNvPr id="34860" name="Text Box 282"/>
          <p:cNvSpPr txBox="1">
            <a:spLocks noChangeArrowheads="1"/>
          </p:cNvSpPr>
          <p:nvPr/>
        </p:nvSpPr>
        <p:spPr bwMode="auto">
          <a:xfrm>
            <a:off x="5334000" y="762000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A</a:t>
            </a:r>
            <a:r>
              <a:rPr lang="en-US" sz="1000" baseline="-25000"/>
              <a:t>1</a:t>
            </a:r>
            <a:endParaRPr lang="en-US" sz="1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0338" y="152400"/>
            <a:ext cx="7772400" cy="9144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Tx/>
              <a:buNone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US" sz="240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2" name="Rectangle 3"/>
          <p:cNvSpPr>
            <a:spLocks noChangeArrowheads="1"/>
          </p:cNvSpPr>
          <p:nvPr/>
        </p:nvSpPr>
        <p:spPr bwMode="auto">
          <a:xfrm>
            <a:off x="0" y="-3175"/>
            <a:ext cx="9140825" cy="4572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20000"/>
              </a:spcBef>
            </a:pPr>
            <a:r>
              <a:rPr lang="en-US" sz="2800"/>
              <a:t>Simplex Models: Genetic variance</a:t>
            </a:r>
          </a:p>
        </p:txBody>
      </p:sp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212725" y="5040313"/>
            <a:ext cx="87630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b="1">
                <a:solidFill>
                  <a:srgbClr val="000090"/>
                </a:solidFill>
              </a:rPr>
              <a:t>matI      &lt;- mxMatrix( type="Iden", nrow=nv, ncol=nv, name="I”)</a:t>
            </a:r>
          </a:p>
          <a:p>
            <a:endParaRPr lang="en-US" sz="1200" b="1">
              <a:solidFill>
                <a:srgbClr val="0000FF"/>
              </a:solidFill>
            </a:endParaRPr>
          </a:p>
          <a:p>
            <a:r>
              <a:rPr lang="en-US" sz="1200" b="1">
                <a:solidFill>
                  <a:srgbClr val="FF0000"/>
                </a:solidFill>
              </a:rPr>
              <a:t>pathAt    &lt;- mxMatrix( type="Lower", nrow=nv, ncol=nv, free=tFree, values=ValsA, labels=AtLabs, name="at" )</a:t>
            </a:r>
          </a:p>
          <a:p>
            <a:endParaRPr lang="en-US" sz="1200" b="1">
              <a:solidFill>
                <a:srgbClr val="FF0000"/>
              </a:solidFill>
            </a:endParaRPr>
          </a:p>
          <a:p>
            <a:r>
              <a:rPr lang="en-US" sz="1200" b="1">
                <a:solidFill>
                  <a:srgbClr val="008000"/>
                </a:solidFill>
              </a:rPr>
              <a:t>pathAi    &lt;- mxMatrix( type="Diag", nrow=nv, ncol=nv, free=TRUE, values=iVals, labels=AiLabs, name="ai" )</a:t>
            </a:r>
          </a:p>
          <a:p>
            <a:endParaRPr lang="en-US" sz="1200" b="1">
              <a:solidFill>
                <a:srgbClr val="008000"/>
              </a:solidFill>
            </a:endParaRPr>
          </a:p>
          <a:p>
            <a:r>
              <a:rPr lang="en-US" sz="1200" b="1"/>
              <a:t>covA      &lt;- mxAlgebra( expression=solve( </a:t>
            </a:r>
            <a:r>
              <a:rPr lang="en-US" sz="1200">
                <a:solidFill>
                  <a:srgbClr val="0000FF"/>
                </a:solidFill>
              </a:rPr>
              <a:t>I</a:t>
            </a:r>
            <a:r>
              <a:rPr lang="en-US" sz="1200" b="1"/>
              <a:t> - </a:t>
            </a:r>
            <a:r>
              <a:rPr lang="en-US" sz="1200" b="1">
                <a:solidFill>
                  <a:srgbClr val="FF0000"/>
                </a:solidFill>
              </a:rPr>
              <a:t>at</a:t>
            </a:r>
            <a:r>
              <a:rPr lang="en-US" sz="1200" b="1"/>
              <a:t> ) %&amp;% </a:t>
            </a:r>
            <a:r>
              <a:rPr lang="en-US" sz="1200" b="1">
                <a:solidFill>
                  <a:srgbClr val="008000"/>
                </a:solidFill>
              </a:rPr>
              <a:t>( ai </a:t>
            </a:r>
            <a:r>
              <a:rPr lang="en-US" sz="1200" b="1"/>
              <a:t>%*%</a:t>
            </a:r>
            <a:r>
              <a:rPr lang="en-US" sz="1200" b="1">
                <a:solidFill>
                  <a:srgbClr val="008000"/>
                </a:solidFill>
              </a:rPr>
              <a:t> t(ai))</a:t>
            </a:r>
            <a:r>
              <a:rPr lang="en-US" sz="1200" b="1"/>
              <a:t>, name="A" )</a:t>
            </a:r>
            <a:endParaRPr lang="en-US" sz="1200" b="1">
              <a:solidFill>
                <a:srgbClr val="008000"/>
              </a:solidFill>
            </a:endParaRPr>
          </a:p>
          <a:p>
            <a:endParaRPr lang="en-US" sz="1200" b="1">
              <a:solidFill>
                <a:srgbClr val="008000"/>
              </a:solidFill>
            </a:endParaRPr>
          </a:p>
          <a:p>
            <a:endParaRPr lang="en-US" sz="1200" b="1">
              <a:solidFill>
                <a:srgbClr val="008000"/>
              </a:solidFill>
            </a:endParaRPr>
          </a:p>
        </p:txBody>
      </p:sp>
      <p:graphicFrame>
        <p:nvGraphicFramePr>
          <p:cNvPr id="69637" name="Group 5"/>
          <p:cNvGraphicFramePr>
            <a:graphicFrameLocks noGrp="1"/>
          </p:cNvGraphicFramePr>
          <p:nvPr/>
        </p:nvGraphicFramePr>
        <p:xfrm>
          <a:off x="160338" y="3686175"/>
          <a:ext cx="1295400" cy="1189038"/>
        </p:xfrm>
        <a:graphic>
          <a:graphicData uri="http://schemas.openxmlformats.org/drawingml/2006/table">
            <a:tbl>
              <a:tblPr/>
              <a:tblGrid>
                <a:gridCol w="431800"/>
                <a:gridCol w="431800"/>
                <a:gridCol w="431800"/>
              </a:tblGrid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T="45732" marB="45732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T="45732" marB="45732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T="45732" marB="45732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9659" name="Group 27"/>
          <p:cNvGraphicFramePr>
            <a:graphicFrameLocks noGrp="1"/>
          </p:cNvGraphicFramePr>
          <p:nvPr/>
        </p:nvGraphicFramePr>
        <p:xfrm>
          <a:off x="1676400" y="3690938"/>
          <a:ext cx="1676400" cy="1114464"/>
        </p:xfrm>
        <a:graphic>
          <a:graphicData uri="http://schemas.openxmlformats.org/drawingml/2006/table">
            <a:tbl>
              <a:tblPr/>
              <a:tblGrid>
                <a:gridCol w="558800"/>
                <a:gridCol w="558800"/>
                <a:gridCol w="558800"/>
              </a:tblGrid>
              <a:tr h="3656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T="45688" marB="45688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88" marB="45688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88" marB="45688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at</a:t>
                      </a:r>
                      <a:r>
                        <a:rPr kumimoji="0" lang="en-US" sz="18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88" marB="4568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T="45688" marB="456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88" marB="4568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T="45688" marB="4568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at</a:t>
                      </a:r>
                      <a:r>
                        <a:rPr kumimoji="0" lang="en-US" sz="18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88" marB="456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T="45688" marB="4568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864" name="Text Box 49"/>
          <p:cNvSpPr txBox="1">
            <a:spLocks noChangeArrowheads="1"/>
          </p:cNvSpPr>
          <p:nvPr/>
        </p:nvSpPr>
        <p:spPr bwMode="auto">
          <a:xfrm>
            <a:off x="3336925" y="399573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&amp;</a:t>
            </a:r>
          </a:p>
        </p:txBody>
      </p:sp>
      <p:graphicFrame>
        <p:nvGraphicFramePr>
          <p:cNvPr id="69682" name="Group 50"/>
          <p:cNvGraphicFramePr>
            <a:graphicFrameLocks noGrp="1"/>
          </p:cNvGraphicFramePr>
          <p:nvPr/>
        </p:nvGraphicFramePr>
        <p:xfrm>
          <a:off x="3709988" y="3741738"/>
          <a:ext cx="1676400" cy="1114464"/>
        </p:xfrm>
        <a:graphic>
          <a:graphicData uri="http://schemas.openxmlformats.org/drawingml/2006/table">
            <a:tbl>
              <a:tblPr/>
              <a:tblGrid>
                <a:gridCol w="558800"/>
                <a:gridCol w="558800"/>
                <a:gridCol w="558800"/>
              </a:tblGrid>
              <a:tr h="3656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ai</a:t>
                      </a:r>
                      <a:r>
                        <a:rPr kumimoji="0" lang="en-US" sz="18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11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88" marB="45688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88" marB="45688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88" marB="45688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88" marB="4568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ai</a:t>
                      </a:r>
                      <a:r>
                        <a:rPr kumimoji="0" lang="en-US" sz="18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22</a:t>
                      </a:r>
                    </a:p>
                  </a:txBody>
                  <a:tcPr marT="45688" marB="456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88" marB="4568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88" marB="4568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88" marB="456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ai</a:t>
                      </a:r>
                      <a:r>
                        <a:rPr kumimoji="0" lang="en-US" sz="18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33</a:t>
                      </a:r>
                    </a:p>
                  </a:txBody>
                  <a:tcPr marT="45688" marB="4568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875" name="Text Box 72"/>
          <p:cNvSpPr txBox="1">
            <a:spLocks noChangeArrowheads="1"/>
          </p:cNvSpPr>
          <p:nvPr/>
        </p:nvSpPr>
        <p:spPr bwMode="auto">
          <a:xfrm>
            <a:off x="1452563" y="406717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-</a:t>
            </a:r>
          </a:p>
        </p:txBody>
      </p:sp>
      <p:sp>
        <p:nvSpPr>
          <p:cNvPr id="35876" name="AutoShape 73"/>
          <p:cNvSpPr>
            <a:spLocks noChangeArrowheads="1"/>
          </p:cNvSpPr>
          <p:nvPr/>
        </p:nvSpPr>
        <p:spPr bwMode="auto">
          <a:xfrm>
            <a:off x="192088" y="3686175"/>
            <a:ext cx="1219200" cy="1143000"/>
          </a:xfrm>
          <a:prstGeom prst="bracketPair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77" name="AutoShape 74"/>
          <p:cNvSpPr>
            <a:spLocks noChangeArrowheads="1"/>
          </p:cNvSpPr>
          <p:nvPr/>
        </p:nvSpPr>
        <p:spPr bwMode="auto">
          <a:xfrm>
            <a:off x="1744663" y="3686175"/>
            <a:ext cx="1455737" cy="1143000"/>
          </a:xfrm>
          <a:prstGeom prst="bracketPair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78" name="AutoShape 75"/>
          <p:cNvSpPr>
            <a:spLocks noChangeArrowheads="1"/>
          </p:cNvSpPr>
          <p:nvPr/>
        </p:nvSpPr>
        <p:spPr bwMode="auto">
          <a:xfrm>
            <a:off x="3725863" y="3746500"/>
            <a:ext cx="1660525" cy="1143000"/>
          </a:xfrm>
          <a:prstGeom prst="bracketPair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79" name="AutoShape 76"/>
          <p:cNvSpPr>
            <a:spLocks noChangeArrowheads="1"/>
          </p:cNvSpPr>
          <p:nvPr/>
        </p:nvSpPr>
        <p:spPr bwMode="auto">
          <a:xfrm>
            <a:off x="112713" y="3617913"/>
            <a:ext cx="3163887" cy="1287462"/>
          </a:xfrm>
          <a:prstGeom prst="bracketPair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80" name="Text Box 77"/>
          <p:cNvSpPr txBox="1">
            <a:spLocks noChangeArrowheads="1"/>
          </p:cNvSpPr>
          <p:nvPr/>
        </p:nvSpPr>
        <p:spPr bwMode="auto">
          <a:xfrm>
            <a:off x="3208338" y="345757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-1</a:t>
            </a:r>
          </a:p>
        </p:txBody>
      </p:sp>
      <p:sp>
        <p:nvSpPr>
          <p:cNvPr id="35881" name="Text Box 78"/>
          <p:cNvSpPr txBox="1">
            <a:spLocks noChangeArrowheads="1"/>
          </p:cNvSpPr>
          <p:nvPr/>
        </p:nvSpPr>
        <p:spPr bwMode="auto">
          <a:xfrm>
            <a:off x="7391400" y="4067175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= A</a:t>
            </a:r>
          </a:p>
        </p:txBody>
      </p:sp>
      <p:graphicFrame>
        <p:nvGraphicFramePr>
          <p:cNvPr id="69711" name="Group 79"/>
          <p:cNvGraphicFramePr>
            <a:graphicFrameLocks noGrp="1"/>
          </p:cNvGraphicFramePr>
          <p:nvPr/>
        </p:nvGraphicFramePr>
        <p:xfrm>
          <a:off x="5570538" y="3741738"/>
          <a:ext cx="1676400" cy="1114464"/>
        </p:xfrm>
        <a:graphic>
          <a:graphicData uri="http://schemas.openxmlformats.org/drawingml/2006/table">
            <a:tbl>
              <a:tblPr/>
              <a:tblGrid>
                <a:gridCol w="558800"/>
                <a:gridCol w="558800"/>
                <a:gridCol w="558800"/>
              </a:tblGrid>
              <a:tr h="3656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ai</a:t>
                      </a:r>
                      <a:r>
                        <a:rPr kumimoji="0" lang="en-US" sz="18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11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88" marB="45688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88" marB="45688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88" marB="45688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88" marB="4568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ai</a:t>
                      </a:r>
                      <a:r>
                        <a:rPr kumimoji="0" lang="en-US" sz="18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22</a:t>
                      </a:r>
                    </a:p>
                  </a:txBody>
                  <a:tcPr marT="45688" marB="456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88" marB="4568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88" marB="4568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88" marB="456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ai</a:t>
                      </a:r>
                      <a:r>
                        <a:rPr kumimoji="0" lang="en-US" sz="18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33</a:t>
                      </a:r>
                    </a:p>
                  </a:txBody>
                  <a:tcPr marT="45688" marB="4568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892" name="AutoShape 101"/>
          <p:cNvSpPr>
            <a:spLocks noChangeArrowheads="1"/>
          </p:cNvSpPr>
          <p:nvPr/>
        </p:nvSpPr>
        <p:spPr bwMode="auto">
          <a:xfrm>
            <a:off x="5586413" y="3746500"/>
            <a:ext cx="1660525" cy="1143000"/>
          </a:xfrm>
          <a:prstGeom prst="bracketPair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93" name="Text Box 102"/>
          <p:cNvSpPr txBox="1">
            <a:spLocks noChangeArrowheads="1"/>
          </p:cNvSpPr>
          <p:nvPr/>
        </p:nvSpPr>
        <p:spPr bwMode="auto">
          <a:xfrm>
            <a:off x="5334000" y="407828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*</a:t>
            </a:r>
          </a:p>
        </p:txBody>
      </p:sp>
      <p:sp>
        <p:nvSpPr>
          <p:cNvPr id="35894" name="AutoShape 103"/>
          <p:cNvSpPr>
            <a:spLocks noChangeArrowheads="1"/>
          </p:cNvSpPr>
          <p:nvPr/>
        </p:nvSpPr>
        <p:spPr bwMode="auto">
          <a:xfrm>
            <a:off x="3657600" y="3633788"/>
            <a:ext cx="3665538" cy="1371600"/>
          </a:xfrm>
          <a:prstGeom prst="bracketPair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95" name="Text Box 104"/>
          <p:cNvSpPr txBox="1">
            <a:spLocks noChangeArrowheads="1"/>
          </p:cNvSpPr>
          <p:nvPr/>
        </p:nvSpPr>
        <p:spPr bwMode="auto">
          <a:xfrm>
            <a:off x="7094538" y="35941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/>
              <a:t>’</a:t>
            </a:r>
            <a:endParaRPr lang="en-US"/>
          </a:p>
        </p:txBody>
      </p:sp>
      <p:pic>
        <p:nvPicPr>
          <p:cNvPr id="35896" name="Picture 105" descr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77838"/>
            <a:ext cx="3544887" cy="306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9738" name="Group 106"/>
          <p:cNvGraphicFramePr>
            <a:graphicFrameLocks noGrp="1"/>
          </p:cNvGraphicFramePr>
          <p:nvPr/>
        </p:nvGraphicFramePr>
        <p:xfrm>
          <a:off x="3789363" y="685800"/>
          <a:ext cx="1295400" cy="1189038"/>
        </p:xfrm>
        <a:graphic>
          <a:graphicData uri="http://schemas.openxmlformats.org/drawingml/2006/table">
            <a:tbl>
              <a:tblPr/>
              <a:tblGrid>
                <a:gridCol w="431800"/>
                <a:gridCol w="431800"/>
                <a:gridCol w="431800"/>
              </a:tblGrid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408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T="45732" marB="45732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408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408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408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T="45732" marB="45732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408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408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408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T="45732" marB="45732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408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408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9760" name="Group 128"/>
          <p:cNvGraphicFramePr>
            <a:graphicFrameLocks noGrp="1"/>
          </p:cNvGraphicFramePr>
          <p:nvPr/>
        </p:nvGraphicFramePr>
        <p:xfrm>
          <a:off x="5562600" y="714375"/>
          <a:ext cx="1676400" cy="1114464"/>
        </p:xfrm>
        <a:graphic>
          <a:graphicData uri="http://schemas.openxmlformats.org/drawingml/2006/table">
            <a:tbl>
              <a:tblPr/>
              <a:tblGrid>
                <a:gridCol w="558800"/>
                <a:gridCol w="558800"/>
                <a:gridCol w="558800"/>
              </a:tblGrid>
              <a:tr h="3656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T="45688" marB="45688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88" marB="45688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88" marB="45688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at</a:t>
                      </a:r>
                      <a:r>
                        <a:rPr kumimoji="0" lang="en-US" sz="18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88" marB="4568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T="45688" marB="456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88" marB="4568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T="45688" marB="4568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at</a:t>
                      </a:r>
                      <a:r>
                        <a:rPr kumimoji="0" lang="en-US" sz="18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88" marB="456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T="45688" marB="4568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9782" name="Group 150"/>
          <p:cNvGraphicFramePr>
            <a:graphicFrameLocks noGrp="1"/>
          </p:cNvGraphicFramePr>
          <p:nvPr/>
        </p:nvGraphicFramePr>
        <p:xfrm>
          <a:off x="5562600" y="1944688"/>
          <a:ext cx="1676400" cy="1114464"/>
        </p:xfrm>
        <a:graphic>
          <a:graphicData uri="http://schemas.openxmlformats.org/drawingml/2006/table">
            <a:tbl>
              <a:tblPr/>
              <a:tblGrid>
                <a:gridCol w="558800"/>
                <a:gridCol w="558800"/>
                <a:gridCol w="558800"/>
              </a:tblGrid>
              <a:tr h="3656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ai</a:t>
                      </a:r>
                      <a:r>
                        <a:rPr kumimoji="0" lang="en-US" sz="18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11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88" marB="45688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88" marB="45688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88" marB="45688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88" marB="4568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ai</a:t>
                      </a:r>
                      <a:r>
                        <a:rPr kumimoji="0" lang="en-US" sz="18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22</a:t>
                      </a:r>
                    </a:p>
                  </a:txBody>
                  <a:tcPr marT="45688" marB="456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88" marB="4568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88" marB="4568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88" marB="456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ai</a:t>
                      </a:r>
                      <a:r>
                        <a:rPr kumimoji="0" lang="en-US" sz="18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33</a:t>
                      </a:r>
                    </a:p>
                  </a:txBody>
                  <a:tcPr marT="45688" marB="4568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927" name="AutoShape 172"/>
          <p:cNvSpPr>
            <a:spLocks noChangeArrowheads="1"/>
          </p:cNvSpPr>
          <p:nvPr/>
        </p:nvSpPr>
        <p:spPr bwMode="auto">
          <a:xfrm>
            <a:off x="5630863" y="714375"/>
            <a:ext cx="1455737" cy="1143000"/>
          </a:xfrm>
          <a:prstGeom prst="bracketPair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928" name="AutoShape 173"/>
          <p:cNvSpPr>
            <a:spLocks noChangeArrowheads="1"/>
          </p:cNvSpPr>
          <p:nvPr/>
        </p:nvSpPr>
        <p:spPr bwMode="auto">
          <a:xfrm>
            <a:off x="5622925" y="1944688"/>
            <a:ext cx="1600200" cy="1143000"/>
          </a:xfrm>
          <a:prstGeom prst="bracketPair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929" name="AutoShape 174"/>
          <p:cNvSpPr>
            <a:spLocks noChangeArrowheads="1"/>
          </p:cNvSpPr>
          <p:nvPr/>
        </p:nvSpPr>
        <p:spPr bwMode="auto">
          <a:xfrm>
            <a:off x="3778250" y="685800"/>
            <a:ext cx="1455738" cy="1143000"/>
          </a:xfrm>
          <a:prstGeom prst="bracketPair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930" name="Text Box 175"/>
          <p:cNvSpPr txBox="1">
            <a:spLocks noChangeArrowheads="1"/>
          </p:cNvSpPr>
          <p:nvPr/>
        </p:nvSpPr>
        <p:spPr bwMode="auto">
          <a:xfrm>
            <a:off x="7315200" y="9906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Transmission pathways</a:t>
            </a:r>
          </a:p>
        </p:txBody>
      </p:sp>
      <p:sp>
        <p:nvSpPr>
          <p:cNvPr id="35931" name="Text Box 176"/>
          <p:cNvSpPr txBox="1">
            <a:spLocks noChangeArrowheads="1"/>
          </p:cNvSpPr>
          <p:nvPr/>
        </p:nvSpPr>
        <p:spPr bwMode="auto">
          <a:xfrm>
            <a:off x="7315200" y="2220913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Innovation pathways</a:t>
            </a:r>
          </a:p>
        </p:txBody>
      </p:sp>
      <p:sp>
        <p:nvSpPr>
          <p:cNvPr id="35932" name="Text Box 177"/>
          <p:cNvSpPr txBox="1">
            <a:spLocks noChangeArrowheads="1"/>
          </p:cNvSpPr>
          <p:nvPr/>
        </p:nvSpPr>
        <p:spPr bwMode="auto">
          <a:xfrm>
            <a:off x="5686425" y="457200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A</a:t>
            </a:r>
            <a:r>
              <a:rPr lang="en-US" sz="1000" baseline="-25000"/>
              <a:t>1</a:t>
            </a:r>
            <a:endParaRPr lang="en-US" sz="1000"/>
          </a:p>
        </p:txBody>
      </p:sp>
      <p:sp>
        <p:nvSpPr>
          <p:cNvPr id="35933" name="Text Box 178"/>
          <p:cNvSpPr txBox="1">
            <a:spLocks noChangeArrowheads="1"/>
          </p:cNvSpPr>
          <p:nvPr/>
        </p:nvSpPr>
        <p:spPr bwMode="auto">
          <a:xfrm>
            <a:off x="6207125" y="457200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A</a:t>
            </a:r>
            <a:r>
              <a:rPr lang="en-US" sz="1000" baseline="-25000"/>
              <a:t>2</a:t>
            </a:r>
            <a:endParaRPr lang="en-US" sz="1000"/>
          </a:p>
        </p:txBody>
      </p:sp>
      <p:sp>
        <p:nvSpPr>
          <p:cNvPr id="35934" name="Text Box 179"/>
          <p:cNvSpPr txBox="1">
            <a:spLocks noChangeArrowheads="1"/>
          </p:cNvSpPr>
          <p:nvPr/>
        </p:nvSpPr>
        <p:spPr bwMode="auto">
          <a:xfrm>
            <a:off x="6757988" y="457200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A</a:t>
            </a:r>
            <a:r>
              <a:rPr lang="en-US" sz="1000" baseline="-25000"/>
              <a:t>3</a:t>
            </a:r>
            <a:endParaRPr lang="en-US" sz="1000"/>
          </a:p>
        </p:txBody>
      </p:sp>
      <p:sp>
        <p:nvSpPr>
          <p:cNvPr id="35935" name="Text Box 180"/>
          <p:cNvSpPr txBox="1">
            <a:spLocks noChangeArrowheads="1"/>
          </p:cNvSpPr>
          <p:nvPr/>
        </p:nvSpPr>
        <p:spPr bwMode="auto">
          <a:xfrm>
            <a:off x="5334000" y="1508125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A</a:t>
            </a:r>
            <a:r>
              <a:rPr lang="en-US" sz="1000" baseline="-25000"/>
              <a:t>3</a:t>
            </a:r>
            <a:endParaRPr lang="en-US" sz="1000"/>
          </a:p>
        </p:txBody>
      </p:sp>
      <p:sp>
        <p:nvSpPr>
          <p:cNvPr id="35936" name="Text Box 181"/>
          <p:cNvSpPr txBox="1">
            <a:spLocks noChangeArrowheads="1"/>
          </p:cNvSpPr>
          <p:nvPr/>
        </p:nvSpPr>
        <p:spPr bwMode="auto">
          <a:xfrm>
            <a:off x="5334000" y="1150938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A</a:t>
            </a:r>
            <a:r>
              <a:rPr lang="en-US" sz="1000" baseline="-25000"/>
              <a:t>2</a:t>
            </a:r>
            <a:endParaRPr lang="en-US" sz="1000"/>
          </a:p>
        </p:txBody>
      </p:sp>
      <p:sp>
        <p:nvSpPr>
          <p:cNvPr id="35937" name="Text Box 182"/>
          <p:cNvSpPr txBox="1">
            <a:spLocks noChangeArrowheads="1"/>
          </p:cNvSpPr>
          <p:nvPr/>
        </p:nvSpPr>
        <p:spPr bwMode="auto">
          <a:xfrm>
            <a:off x="5334000" y="762000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A</a:t>
            </a:r>
            <a:r>
              <a:rPr lang="en-US" sz="1000" baseline="-25000"/>
              <a:t>1</a:t>
            </a:r>
            <a:endParaRPr lang="en-US" sz="1000"/>
          </a:p>
        </p:txBody>
      </p:sp>
      <p:grpSp>
        <p:nvGrpSpPr>
          <p:cNvPr id="35938" name="Group 183"/>
          <p:cNvGrpSpPr>
            <a:grpSpLocks/>
          </p:cNvGrpSpPr>
          <p:nvPr/>
        </p:nvGrpSpPr>
        <p:grpSpPr bwMode="auto">
          <a:xfrm>
            <a:off x="5935663" y="693738"/>
            <a:ext cx="160337" cy="533400"/>
            <a:chOff x="3792" y="480"/>
            <a:chExt cx="144" cy="336"/>
          </a:xfrm>
        </p:grpSpPr>
        <p:sp>
          <p:nvSpPr>
            <p:cNvPr id="35939" name="Line 184"/>
            <p:cNvSpPr>
              <a:spLocks noChangeShapeType="1"/>
            </p:cNvSpPr>
            <p:nvPr/>
          </p:nvSpPr>
          <p:spPr bwMode="auto">
            <a:xfrm>
              <a:off x="3936" y="480"/>
              <a:ext cx="0" cy="3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40" name="Line 185"/>
            <p:cNvSpPr>
              <a:spLocks noChangeShapeType="1"/>
            </p:cNvSpPr>
            <p:nvPr/>
          </p:nvSpPr>
          <p:spPr bwMode="auto">
            <a:xfrm flipH="1">
              <a:off x="3792" y="816"/>
              <a:ext cx="144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0338" y="152400"/>
            <a:ext cx="7772400" cy="9144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Tx/>
              <a:buNone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US" sz="240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66" name="Rectangle 3"/>
          <p:cNvSpPr>
            <a:spLocks noChangeArrowheads="1"/>
          </p:cNvSpPr>
          <p:nvPr/>
        </p:nvSpPr>
        <p:spPr bwMode="auto">
          <a:xfrm>
            <a:off x="0" y="0"/>
            <a:ext cx="9140825" cy="4572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20000"/>
              </a:spcBef>
            </a:pPr>
            <a:r>
              <a:rPr lang="en-US" sz="2800"/>
              <a:t>Simplex Models: E variance + measurement error</a:t>
            </a: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228600" y="660400"/>
            <a:ext cx="87630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1" dirty="0" err="1" smtClean="0">
                <a:solidFill>
                  <a:schemeClr val="accent6">
                    <a:lumMod val="50000"/>
                  </a:schemeClr>
                </a:solidFill>
              </a:rPr>
              <a:t>matI</a:t>
            </a: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</a:rPr>
              <a:t>      &lt;- </a:t>
            </a:r>
            <a:r>
              <a:rPr lang="en-US" sz="1200" b="1" dirty="0" err="1" smtClean="0">
                <a:solidFill>
                  <a:schemeClr val="accent6">
                    <a:lumMod val="50000"/>
                  </a:schemeClr>
                </a:solidFill>
              </a:rPr>
              <a:t>mxMatrix</a:t>
            </a: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</a:rPr>
              <a:t>( type="</a:t>
            </a:r>
            <a:r>
              <a:rPr lang="en-US" sz="1200" b="1" dirty="0" err="1" smtClean="0">
                <a:solidFill>
                  <a:schemeClr val="accent6">
                    <a:lumMod val="50000"/>
                  </a:schemeClr>
                </a:solidFill>
              </a:rPr>
              <a:t>Iden</a:t>
            </a: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</a:rPr>
              <a:t>", </a:t>
            </a:r>
            <a:r>
              <a:rPr lang="en-US" sz="1200" b="1" dirty="0" err="1" smtClean="0">
                <a:solidFill>
                  <a:schemeClr val="accent6">
                    <a:lumMod val="50000"/>
                  </a:schemeClr>
                </a:solidFill>
              </a:rPr>
              <a:t>nrow</a:t>
            </a: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</a:rPr>
              <a:t>=</a:t>
            </a:r>
            <a:r>
              <a:rPr lang="en-US" sz="1200" b="1" dirty="0" err="1" smtClean="0">
                <a:solidFill>
                  <a:schemeClr val="accent6">
                    <a:lumMod val="50000"/>
                  </a:schemeClr>
                </a:solidFill>
              </a:rPr>
              <a:t>nv</a:t>
            </a: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1200" b="1" dirty="0" err="1" smtClean="0">
                <a:solidFill>
                  <a:schemeClr val="accent6">
                    <a:lumMod val="50000"/>
                  </a:schemeClr>
                </a:solidFill>
              </a:rPr>
              <a:t>ncol</a:t>
            </a: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</a:rPr>
              <a:t>=</a:t>
            </a:r>
            <a:r>
              <a:rPr lang="en-US" sz="1200" b="1" dirty="0" err="1" smtClean="0">
                <a:solidFill>
                  <a:schemeClr val="accent6">
                    <a:lumMod val="50000"/>
                  </a:schemeClr>
                </a:solidFill>
              </a:rPr>
              <a:t>nv</a:t>
            </a: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</a:rPr>
              <a:t>, name="I”)</a:t>
            </a:r>
          </a:p>
          <a:p>
            <a:pPr>
              <a:defRPr/>
            </a:pPr>
            <a:r>
              <a:rPr lang="en-US" sz="1200" b="1" dirty="0" err="1" smtClean="0">
                <a:solidFill>
                  <a:srgbClr val="FF0000"/>
                </a:solidFill>
              </a:rPr>
              <a:t>pathEt</a:t>
            </a:r>
            <a:r>
              <a:rPr lang="en-US" sz="1200" b="1" dirty="0" smtClean="0">
                <a:solidFill>
                  <a:srgbClr val="FF0000"/>
                </a:solidFill>
              </a:rPr>
              <a:t>    &lt;- </a:t>
            </a:r>
            <a:r>
              <a:rPr lang="en-US" sz="1200" b="1" dirty="0" err="1" smtClean="0">
                <a:solidFill>
                  <a:srgbClr val="FF0000"/>
                </a:solidFill>
              </a:rPr>
              <a:t>mxMatrix</a:t>
            </a:r>
            <a:r>
              <a:rPr lang="en-US" sz="1200" b="1" dirty="0" smtClean="0">
                <a:solidFill>
                  <a:srgbClr val="FF0000"/>
                </a:solidFill>
              </a:rPr>
              <a:t>( type="Lower", </a:t>
            </a:r>
            <a:r>
              <a:rPr lang="en-US" sz="1200" b="1" dirty="0" err="1" smtClean="0">
                <a:solidFill>
                  <a:srgbClr val="FF0000"/>
                </a:solidFill>
              </a:rPr>
              <a:t>nrow</a:t>
            </a:r>
            <a:r>
              <a:rPr lang="en-US" sz="1200" b="1" dirty="0" smtClean="0">
                <a:solidFill>
                  <a:srgbClr val="FF0000"/>
                </a:solidFill>
              </a:rPr>
              <a:t>=</a:t>
            </a:r>
            <a:r>
              <a:rPr lang="en-US" sz="1200" b="1" dirty="0" err="1" smtClean="0">
                <a:solidFill>
                  <a:srgbClr val="FF0000"/>
                </a:solidFill>
              </a:rPr>
              <a:t>nv</a:t>
            </a:r>
            <a:r>
              <a:rPr lang="en-US" sz="1200" b="1" dirty="0" smtClean="0">
                <a:solidFill>
                  <a:srgbClr val="FF0000"/>
                </a:solidFill>
              </a:rPr>
              <a:t>, </a:t>
            </a:r>
            <a:r>
              <a:rPr lang="en-US" sz="1200" b="1" dirty="0" err="1" smtClean="0">
                <a:solidFill>
                  <a:srgbClr val="FF0000"/>
                </a:solidFill>
              </a:rPr>
              <a:t>ncol</a:t>
            </a:r>
            <a:r>
              <a:rPr lang="en-US" sz="1200" b="1" dirty="0" smtClean="0">
                <a:solidFill>
                  <a:srgbClr val="FF0000"/>
                </a:solidFill>
              </a:rPr>
              <a:t>=</a:t>
            </a:r>
            <a:r>
              <a:rPr lang="en-US" sz="1200" b="1" dirty="0" err="1" smtClean="0">
                <a:solidFill>
                  <a:srgbClr val="FF0000"/>
                </a:solidFill>
              </a:rPr>
              <a:t>nv</a:t>
            </a:r>
            <a:r>
              <a:rPr lang="en-US" sz="1200" b="1" dirty="0" smtClean="0">
                <a:solidFill>
                  <a:srgbClr val="FF0000"/>
                </a:solidFill>
              </a:rPr>
              <a:t>, free=</a:t>
            </a:r>
            <a:r>
              <a:rPr lang="en-US" sz="1200" b="1" dirty="0" err="1" smtClean="0">
                <a:solidFill>
                  <a:srgbClr val="FF0000"/>
                </a:solidFill>
              </a:rPr>
              <a:t>tFree</a:t>
            </a:r>
            <a:r>
              <a:rPr lang="en-US" sz="1200" b="1" dirty="0" smtClean="0">
                <a:solidFill>
                  <a:srgbClr val="FF0000"/>
                </a:solidFill>
              </a:rPr>
              <a:t>, values=</a:t>
            </a:r>
            <a:r>
              <a:rPr lang="en-US" sz="1200" b="1" dirty="0" err="1" smtClean="0">
                <a:solidFill>
                  <a:srgbClr val="FF0000"/>
                </a:solidFill>
              </a:rPr>
              <a:t>tValsE</a:t>
            </a:r>
            <a:r>
              <a:rPr lang="en-US" sz="1200" b="1" dirty="0" smtClean="0">
                <a:solidFill>
                  <a:srgbClr val="FF0000"/>
                </a:solidFill>
              </a:rPr>
              <a:t>, labels=</a:t>
            </a:r>
            <a:r>
              <a:rPr lang="en-US" sz="1200" b="1" dirty="0" err="1" smtClean="0">
                <a:solidFill>
                  <a:srgbClr val="FF0000"/>
                </a:solidFill>
              </a:rPr>
              <a:t>EtLabs</a:t>
            </a:r>
            <a:r>
              <a:rPr lang="en-US" sz="1200" b="1" dirty="0" smtClean="0">
                <a:solidFill>
                  <a:srgbClr val="FF0000"/>
                </a:solidFill>
              </a:rPr>
              <a:t>, name="et" )</a:t>
            </a:r>
          </a:p>
          <a:p>
            <a:pPr>
              <a:defRPr/>
            </a:pPr>
            <a:r>
              <a:rPr lang="en-US" sz="1200" b="1" dirty="0" err="1" smtClean="0">
                <a:solidFill>
                  <a:srgbClr val="008000"/>
                </a:solidFill>
              </a:rPr>
              <a:t>pathEi</a:t>
            </a:r>
            <a:r>
              <a:rPr lang="en-US" sz="1200" b="1" dirty="0" smtClean="0">
                <a:solidFill>
                  <a:srgbClr val="008000"/>
                </a:solidFill>
              </a:rPr>
              <a:t>    &lt;- </a:t>
            </a:r>
            <a:r>
              <a:rPr lang="en-US" sz="1200" b="1" dirty="0" err="1" smtClean="0">
                <a:solidFill>
                  <a:srgbClr val="008000"/>
                </a:solidFill>
              </a:rPr>
              <a:t>mxMatrix</a:t>
            </a:r>
            <a:r>
              <a:rPr lang="en-US" sz="1200" b="1" dirty="0" smtClean="0">
                <a:solidFill>
                  <a:srgbClr val="008000"/>
                </a:solidFill>
              </a:rPr>
              <a:t>( type="</a:t>
            </a:r>
            <a:r>
              <a:rPr lang="en-US" sz="1200" b="1" dirty="0" err="1" smtClean="0">
                <a:solidFill>
                  <a:srgbClr val="008000"/>
                </a:solidFill>
              </a:rPr>
              <a:t>Diag</a:t>
            </a:r>
            <a:r>
              <a:rPr lang="en-US" sz="1200" b="1" dirty="0" smtClean="0">
                <a:solidFill>
                  <a:srgbClr val="008000"/>
                </a:solidFill>
              </a:rPr>
              <a:t>", </a:t>
            </a:r>
            <a:r>
              <a:rPr lang="en-US" sz="1200" b="1" dirty="0" err="1" smtClean="0">
                <a:solidFill>
                  <a:srgbClr val="008000"/>
                </a:solidFill>
              </a:rPr>
              <a:t>nrow</a:t>
            </a:r>
            <a:r>
              <a:rPr lang="en-US" sz="1200" b="1" dirty="0" smtClean="0">
                <a:solidFill>
                  <a:srgbClr val="008000"/>
                </a:solidFill>
              </a:rPr>
              <a:t>=</a:t>
            </a:r>
            <a:r>
              <a:rPr lang="en-US" sz="1200" b="1" dirty="0" err="1" smtClean="0">
                <a:solidFill>
                  <a:srgbClr val="008000"/>
                </a:solidFill>
              </a:rPr>
              <a:t>nv</a:t>
            </a:r>
            <a:r>
              <a:rPr lang="en-US" sz="1200" b="1" dirty="0" smtClean="0">
                <a:solidFill>
                  <a:srgbClr val="008000"/>
                </a:solidFill>
              </a:rPr>
              <a:t>, </a:t>
            </a:r>
            <a:r>
              <a:rPr lang="en-US" sz="1200" b="1" dirty="0" err="1" smtClean="0">
                <a:solidFill>
                  <a:srgbClr val="008000"/>
                </a:solidFill>
              </a:rPr>
              <a:t>ncol</a:t>
            </a:r>
            <a:r>
              <a:rPr lang="en-US" sz="1200" b="1" dirty="0" smtClean="0">
                <a:solidFill>
                  <a:srgbClr val="008000"/>
                </a:solidFill>
              </a:rPr>
              <a:t>=</a:t>
            </a:r>
            <a:r>
              <a:rPr lang="en-US" sz="1200" b="1" dirty="0" err="1" smtClean="0">
                <a:solidFill>
                  <a:srgbClr val="008000"/>
                </a:solidFill>
              </a:rPr>
              <a:t>nv</a:t>
            </a:r>
            <a:r>
              <a:rPr lang="en-US" sz="1200" b="1" dirty="0" smtClean="0">
                <a:solidFill>
                  <a:srgbClr val="008000"/>
                </a:solidFill>
              </a:rPr>
              <a:t>, free=TRUE, values=</a:t>
            </a:r>
            <a:r>
              <a:rPr lang="en-US" sz="1200" b="1" dirty="0" err="1" smtClean="0">
                <a:solidFill>
                  <a:srgbClr val="008000"/>
                </a:solidFill>
              </a:rPr>
              <a:t>iVals</a:t>
            </a:r>
            <a:r>
              <a:rPr lang="en-US" sz="1200" b="1" dirty="0" smtClean="0">
                <a:solidFill>
                  <a:srgbClr val="008000"/>
                </a:solidFill>
              </a:rPr>
              <a:t>, labels=</a:t>
            </a:r>
            <a:r>
              <a:rPr lang="en-US" sz="1200" b="1" dirty="0" err="1" smtClean="0">
                <a:solidFill>
                  <a:srgbClr val="008000"/>
                </a:solidFill>
              </a:rPr>
              <a:t>EiLabs</a:t>
            </a:r>
            <a:r>
              <a:rPr lang="en-US" sz="1200" b="1" dirty="0" smtClean="0">
                <a:solidFill>
                  <a:srgbClr val="008000"/>
                </a:solidFill>
              </a:rPr>
              <a:t>, name="</a:t>
            </a:r>
            <a:r>
              <a:rPr lang="en-US" sz="1200" b="1" dirty="0" err="1" smtClean="0">
                <a:solidFill>
                  <a:srgbClr val="008000"/>
                </a:solidFill>
              </a:rPr>
              <a:t>ei</a:t>
            </a:r>
            <a:r>
              <a:rPr lang="en-US" sz="1200" b="1" dirty="0" smtClean="0">
                <a:solidFill>
                  <a:srgbClr val="008000"/>
                </a:solidFill>
              </a:rPr>
              <a:t>" )</a:t>
            </a:r>
          </a:p>
          <a:p>
            <a:pPr>
              <a:defRPr/>
            </a:pPr>
            <a:r>
              <a:rPr lang="en-US" sz="1200" b="1" dirty="0" err="1" smtClean="0">
                <a:solidFill>
                  <a:srgbClr val="3366FF"/>
                </a:solidFill>
              </a:rPr>
              <a:t>pathMe</a:t>
            </a:r>
            <a:r>
              <a:rPr lang="en-US" sz="1200" b="1" dirty="0" smtClean="0">
                <a:solidFill>
                  <a:srgbClr val="3366FF"/>
                </a:solidFill>
              </a:rPr>
              <a:t>    &lt;- </a:t>
            </a:r>
            <a:r>
              <a:rPr lang="en-US" sz="1200" b="1" dirty="0" err="1" smtClean="0">
                <a:solidFill>
                  <a:srgbClr val="3366FF"/>
                </a:solidFill>
              </a:rPr>
              <a:t>mxMatrix</a:t>
            </a:r>
            <a:r>
              <a:rPr lang="en-US" sz="1200" b="1" dirty="0" smtClean="0">
                <a:solidFill>
                  <a:srgbClr val="3366FF"/>
                </a:solidFill>
              </a:rPr>
              <a:t>( type="</a:t>
            </a:r>
            <a:r>
              <a:rPr lang="en-US" sz="1200" b="1" dirty="0" err="1" smtClean="0">
                <a:solidFill>
                  <a:srgbClr val="3366FF"/>
                </a:solidFill>
              </a:rPr>
              <a:t>Diag</a:t>
            </a:r>
            <a:r>
              <a:rPr lang="en-US" sz="1200" b="1" dirty="0" smtClean="0">
                <a:solidFill>
                  <a:srgbClr val="3366FF"/>
                </a:solidFill>
              </a:rPr>
              <a:t>", </a:t>
            </a:r>
            <a:r>
              <a:rPr lang="en-US" sz="1200" b="1" dirty="0" err="1" smtClean="0">
                <a:solidFill>
                  <a:srgbClr val="3366FF"/>
                </a:solidFill>
              </a:rPr>
              <a:t>nrow</a:t>
            </a:r>
            <a:r>
              <a:rPr lang="en-US" sz="1200" b="1" dirty="0" smtClean="0">
                <a:solidFill>
                  <a:srgbClr val="3366FF"/>
                </a:solidFill>
              </a:rPr>
              <a:t>=</a:t>
            </a:r>
            <a:r>
              <a:rPr lang="en-US" sz="1200" b="1" dirty="0" err="1" smtClean="0">
                <a:solidFill>
                  <a:srgbClr val="3366FF"/>
                </a:solidFill>
              </a:rPr>
              <a:t>nv</a:t>
            </a:r>
            <a:r>
              <a:rPr lang="en-US" sz="1200" b="1" dirty="0" smtClean="0">
                <a:solidFill>
                  <a:srgbClr val="3366FF"/>
                </a:solidFill>
              </a:rPr>
              <a:t>, </a:t>
            </a:r>
            <a:r>
              <a:rPr lang="en-US" sz="1200" b="1" dirty="0" err="1" smtClean="0">
                <a:solidFill>
                  <a:srgbClr val="3366FF"/>
                </a:solidFill>
              </a:rPr>
              <a:t>ncol</a:t>
            </a:r>
            <a:r>
              <a:rPr lang="en-US" sz="1200" b="1" dirty="0" smtClean="0">
                <a:solidFill>
                  <a:srgbClr val="3366FF"/>
                </a:solidFill>
              </a:rPr>
              <a:t>=</a:t>
            </a:r>
            <a:r>
              <a:rPr lang="en-US" sz="1200" b="1" dirty="0" err="1" smtClean="0">
                <a:solidFill>
                  <a:srgbClr val="3366FF"/>
                </a:solidFill>
              </a:rPr>
              <a:t>nv</a:t>
            </a:r>
            <a:r>
              <a:rPr lang="en-US" sz="1200" b="1" dirty="0" smtClean="0">
                <a:solidFill>
                  <a:srgbClr val="3366FF"/>
                </a:solidFill>
              </a:rPr>
              <a:t>, free=TRUE, labels=c("</a:t>
            </a:r>
            <a:r>
              <a:rPr lang="en-US" sz="1200" b="1" dirty="0" err="1" smtClean="0">
                <a:solidFill>
                  <a:srgbClr val="3366FF"/>
                </a:solidFill>
              </a:rPr>
              <a:t>u","u","u</a:t>
            </a:r>
            <a:r>
              <a:rPr lang="en-US" sz="1200" b="1" dirty="0" smtClean="0">
                <a:solidFill>
                  <a:srgbClr val="3366FF"/>
                </a:solidFill>
              </a:rPr>
              <a:t>"), values=5, name="me" )</a:t>
            </a:r>
          </a:p>
          <a:p>
            <a:pPr>
              <a:defRPr/>
            </a:pPr>
            <a:endParaRPr lang="en-US" sz="1200" b="1" dirty="0" smtClean="0">
              <a:solidFill>
                <a:srgbClr val="3366FF"/>
              </a:solidFill>
            </a:endParaRPr>
          </a:p>
          <a:p>
            <a:pPr>
              <a:defRPr/>
            </a:pPr>
            <a:r>
              <a:rPr lang="nl-NL" sz="1200" dirty="0" err="1" smtClean="0"/>
              <a:t>covE</a:t>
            </a:r>
            <a:r>
              <a:rPr lang="nl-NL" sz="1200" dirty="0" smtClean="0"/>
              <a:t>      &lt;- </a:t>
            </a:r>
            <a:r>
              <a:rPr lang="nl-NL" sz="1200" dirty="0" err="1" smtClean="0"/>
              <a:t>mxAlgebra</a:t>
            </a:r>
            <a:r>
              <a:rPr lang="nl-NL" sz="1200" dirty="0" smtClean="0"/>
              <a:t>( </a:t>
            </a:r>
            <a:r>
              <a:rPr lang="nl-NL" sz="1200" dirty="0" err="1" smtClean="0"/>
              <a:t>expression</a:t>
            </a:r>
            <a:r>
              <a:rPr lang="nl-NL" sz="1200" dirty="0" smtClean="0"/>
              <a:t>=</a:t>
            </a:r>
            <a:r>
              <a:rPr lang="nl-NL" sz="1200" dirty="0" err="1" smtClean="0"/>
              <a:t>solve</a:t>
            </a:r>
            <a:r>
              <a:rPr lang="nl-NL" sz="1200" dirty="0" smtClean="0"/>
              <a:t>( </a:t>
            </a:r>
            <a:r>
              <a:rPr lang="nl-NL" sz="1200" b="1" dirty="0" smtClean="0">
                <a:solidFill>
                  <a:schemeClr val="accent6"/>
                </a:solidFill>
              </a:rPr>
              <a:t>I</a:t>
            </a:r>
            <a:r>
              <a:rPr lang="nl-NL" sz="1200" dirty="0" smtClean="0"/>
              <a:t>-</a:t>
            </a:r>
            <a:r>
              <a:rPr lang="nl-NL" sz="1200" b="1" dirty="0" smtClean="0">
                <a:solidFill>
                  <a:srgbClr val="FF0000"/>
                </a:solidFill>
              </a:rPr>
              <a:t>et </a:t>
            </a:r>
            <a:r>
              <a:rPr lang="nl-NL" sz="1200" dirty="0" smtClean="0"/>
              <a:t>) %&amp;% (</a:t>
            </a:r>
            <a:r>
              <a:rPr lang="nl-NL" sz="1200" b="1" dirty="0" smtClean="0">
                <a:solidFill>
                  <a:srgbClr val="008000"/>
                </a:solidFill>
              </a:rPr>
              <a:t>ei</a:t>
            </a:r>
            <a:r>
              <a:rPr lang="nl-NL" sz="1200" dirty="0" smtClean="0"/>
              <a:t> %*% t(</a:t>
            </a:r>
            <a:r>
              <a:rPr lang="nl-NL" sz="1200" b="1" dirty="0" smtClean="0">
                <a:solidFill>
                  <a:srgbClr val="008000"/>
                </a:solidFill>
              </a:rPr>
              <a:t>ei</a:t>
            </a:r>
            <a:r>
              <a:rPr lang="nl-NL" sz="1200" dirty="0" smtClean="0"/>
              <a:t>))+ (</a:t>
            </a:r>
            <a:r>
              <a:rPr lang="nl-NL" sz="1200" b="1" dirty="0" smtClean="0">
                <a:solidFill>
                  <a:srgbClr val="3366FF"/>
                </a:solidFill>
              </a:rPr>
              <a:t>me</a:t>
            </a:r>
            <a:r>
              <a:rPr lang="nl-NL" sz="1200" dirty="0" smtClean="0"/>
              <a:t> %*% t(</a:t>
            </a:r>
            <a:r>
              <a:rPr lang="nl-NL" sz="1200" b="1" dirty="0" smtClean="0">
                <a:solidFill>
                  <a:srgbClr val="3366FF"/>
                </a:solidFill>
              </a:rPr>
              <a:t>me</a:t>
            </a:r>
            <a:r>
              <a:rPr lang="nl-NL" sz="1200" dirty="0" smtClean="0"/>
              <a:t>)), name="E" )</a:t>
            </a:r>
            <a:endParaRPr lang="en-US" sz="1200" b="1" dirty="0" smtClean="0">
              <a:solidFill>
                <a:srgbClr val="3366FF"/>
              </a:solidFill>
            </a:endParaRPr>
          </a:p>
          <a:p>
            <a:pPr>
              <a:defRPr/>
            </a:pPr>
            <a:endParaRPr lang="en-US" sz="1200" dirty="0" smtClean="0">
              <a:solidFill>
                <a:srgbClr val="504F4F"/>
              </a:solidFill>
            </a:endParaRPr>
          </a:p>
        </p:txBody>
      </p:sp>
      <p:graphicFrame>
        <p:nvGraphicFramePr>
          <p:cNvPr id="56325" name="Group 5"/>
          <p:cNvGraphicFramePr>
            <a:graphicFrameLocks noGrp="1"/>
          </p:cNvGraphicFramePr>
          <p:nvPr/>
        </p:nvGraphicFramePr>
        <p:xfrm>
          <a:off x="533400" y="2209800"/>
          <a:ext cx="1295400" cy="1189038"/>
        </p:xfrm>
        <a:graphic>
          <a:graphicData uri="http://schemas.openxmlformats.org/drawingml/2006/table">
            <a:tbl>
              <a:tblPr/>
              <a:tblGrid>
                <a:gridCol w="431800"/>
                <a:gridCol w="431800"/>
                <a:gridCol w="431800"/>
              </a:tblGrid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T="45732" marB="45732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T="45732" marB="45732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T="45732" marB="45732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6347" name="Group 27"/>
          <p:cNvGraphicFramePr>
            <a:graphicFrameLocks noGrp="1"/>
          </p:cNvGraphicFramePr>
          <p:nvPr/>
        </p:nvGraphicFramePr>
        <p:xfrm>
          <a:off x="2049463" y="2214563"/>
          <a:ext cx="1676400" cy="1114464"/>
        </p:xfrm>
        <a:graphic>
          <a:graphicData uri="http://schemas.openxmlformats.org/drawingml/2006/table">
            <a:tbl>
              <a:tblPr/>
              <a:tblGrid>
                <a:gridCol w="558800"/>
                <a:gridCol w="558800"/>
                <a:gridCol w="558800"/>
              </a:tblGrid>
              <a:tr h="3656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T="45688" marB="45688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88" marB="45688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88" marB="45688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et</a:t>
                      </a:r>
                      <a:r>
                        <a:rPr kumimoji="0" lang="en-US" sz="18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88" marB="4568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T="45688" marB="456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88" marB="4568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T="45688" marB="4568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et</a:t>
                      </a:r>
                      <a:r>
                        <a:rPr kumimoji="0" lang="en-US" sz="18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88" marB="456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T="45688" marB="4568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888" name="Text Box 49"/>
          <p:cNvSpPr txBox="1">
            <a:spLocks noChangeArrowheads="1"/>
          </p:cNvSpPr>
          <p:nvPr/>
        </p:nvSpPr>
        <p:spPr bwMode="auto">
          <a:xfrm>
            <a:off x="3654425" y="251936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&amp;</a:t>
            </a:r>
          </a:p>
        </p:txBody>
      </p:sp>
      <p:graphicFrame>
        <p:nvGraphicFramePr>
          <p:cNvPr id="56370" name="Group 50"/>
          <p:cNvGraphicFramePr>
            <a:graphicFrameLocks noGrp="1"/>
          </p:cNvGraphicFramePr>
          <p:nvPr/>
        </p:nvGraphicFramePr>
        <p:xfrm>
          <a:off x="4083050" y="2265363"/>
          <a:ext cx="1676400" cy="1114464"/>
        </p:xfrm>
        <a:graphic>
          <a:graphicData uri="http://schemas.openxmlformats.org/drawingml/2006/table">
            <a:tbl>
              <a:tblPr/>
              <a:tblGrid>
                <a:gridCol w="558800"/>
                <a:gridCol w="558800"/>
                <a:gridCol w="558800"/>
              </a:tblGrid>
              <a:tr h="3656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ei</a:t>
                      </a:r>
                      <a:r>
                        <a:rPr kumimoji="0" lang="en-US" sz="18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11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88" marB="45688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88" marB="45688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88" marB="45688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88" marB="4568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ei</a:t>
                      </a:r>
                      <a:r>
                        <a:rPr kumimoji="0" lang="en-US" sz="18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22</a:t>
                      </a:r>
                    </a:p>
                  </a:txBody>
                  <a:tcPr marT="45688" marB="456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88" marB="4568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88" marB="4568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88" marB="456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ei</a:t>
                      </a:r>
                      <a:r>
                        <a:rPr kumimoji="0" lang="en-US" sz="18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33</a:t>
                      </a:r>
                    </a:p>
                  </a:txBody>
                  <a:tcPr marT="45688" marB="4568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899" name="Text Box 72"/>
          <p:cNvSpPr txBox="1">
            <a:spLocks noChangeArrowheads="1"/>
          </p:cNvSpPr>
          <p:nvPr/>
        </p:nvSpPr>
        <p:spPr bwMode="auto">
          <a:xfrm>
            <a:off x="1825625" y="2590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-</a:t>
            </a:r>
          </a:p>
        </p:txBody>
      </p:sp>
      <p:sp>
        <p:nvSpPr>
          <p:cNvPr id="36900" name="AutoShape 73"/>
          <p:cNvSpPr>
            <a:spLocks noChangeArrowheads="1"/>
          </p:cNvSpPr>
          <p:nvPr/>
        </p:nvSpPr>
        <p:spPr bwMode="auto">
          <a:xfrm>
            <a:off x="565150" y="2209800"/>
            <a:ext cx="1219200" cy="1143000"/>
          </a:xfrm>
          <a:prstGeom prst="bracketPair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01" name="AutoShape 74"/>
          <p:cNvSpPr>
            <a:spLocks noChangeArrowheads="1"/>
          </p:cNvSpPr>
          <p:nvPr/>
        </p:nvSpPr>
        <p:spPr bwMode="auto">
          <a:xfrm>
            <a:off x="2117725" y="2209800"/>
            <a:ext cx="1455738" cy="1143000"/>
          </a:xfrm>
          <a:prstGeom prst="bracketPair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02" name="AutoShape 75"/>
          <p:cNvSpPr>
            <a:spLocks noChangeArrowheads="1"/>
          </p:cNvSpPr>
          <p:nvPr/>
        </p:nvSpPr>
        <p:spPr bwMode="auto">
          <a:xfrm>
            <a:off x="4098925" y="2270125"/>
            <a:ext cx="1660525" cy="1143000"/>
          </a:xfrm>
          <a:prstGeom prst="bracketPair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03" name="AutoShape 76"/>
          <p:cNvSpPr>
            <a:spLocks noChangeArrowheads="1"/>
          </p:cNvSpPr>
          <p:nvPr/>
        </p:nvSpPr>
        <p:spPr bwMode="auto">
          <a:xfrm>
            <a:off x="485775" y="2141538"/>
            <a:ext cx="3163888" cy="1287462"/>
          </a:xfrm>
          <a:prstGeom prst="bracketPair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04" name="Text Box 77"/>
          <p:cNvSpPr txBox="1">
            <a:spLocks noChangeArrowheads="1"/>
          </p:cNvSpPr>
          <p:nvPr/>
        </p:nvSpPr>
        <p:spPr bwMode="auto">
          <a:xfrm>
            <a:off x="3581400" y="1981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~</a:t>
            </a:r>
          </a:p>
        </p:txBody>
      </p:sp>
      <p:sp>
        <p:nvSpPr>
          <p:cNvPr id="36905" name="Text Box 78"/>
          <p:cNvSpPr txBox="1">
            <a:spLocks noChangeArrowheads="1"/>
          </p:cNvSpPr>
          <p:nvPr/>
        </p:nvSpPr>
        <p:spPr bwMode="auto">
          <a:xfrm>
            <a:off x="7772400" y="42672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= E</a:t>
            </a:r>
          </a:p>
        </p:txBody>
      </p:sp>
      <p:graphicFrame>
        <p:nvGraphicFramePr>
          <p:cNvPr id="56399" name="Group 79"/>
          <p:cNvGraphicFramePr>
            <a:graphicFrameLocks noGrp="1"/>
          </p:cNvGraphicFramePr>
          <p:nvPr/>
        </p:nvGraphicFramePr>
        <p:xfrm>
          <a:off x="5943600" y="2265363"/>
          <a:ext cx="1676400" cy="1114464"/>
        </p:xfrm>
        <a:graphic>
          <a:graphicData uri="http://schemas.openxmlformats.org/drawingml/2006/table">
            <a:tbl>
              <a:tblPr/>
              <a:tblGrid>
                <a:gridCol w="558800"/>
                <a:gridCol w="558800"/>
                <a:gridCol w="558800"/>
              </a:tblGrid>
              <a:tr h="3656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ei</a:t>
                      </a:r>
                      <a:r>
                        <a:rPr kumimoji="0" lang="en-US" sz="18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11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88" marB="45688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88" marB="45688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88" marB="45688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88" marB="4568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ei</a:t>
                      </a:r>
                      <a:r>
                        <a:rPr kumimoji="0" lang="en-US" sz="18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22</a:t>
                      </a:r>
                    </a:p>
                  </a:txBody>
                  <a:tcPr marT="45688" marB="456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88" marB="4568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88" marB="4568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88" marB="456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ei</a:t>
                      </a:r>
                      <a:r>
                        <a:rPr kumimoji="0" lang="en-US" sz="18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33</a:t>
                      </a:r>
                    </a:p>
                  </a:txBody>
                  <a:tcPr marT="45688" marB="4568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916" name="AutoShape 101"/>
          <p:cNvSpPr>
            <a:spLocks noChangeArrowheads="1"/>
          </p:cNvSpPr>
          <p:nvPr/>
        </p:nvSpPr>
        <p:spPr bwMode="auto">
          <a:xfrm>
            <a:off x="5959475" y="2270125"/>
            <a:ext cx="1660525" cy="1143000"/>
          </a:xfrm>
          <a:prstGeom prst="bracketPair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17" name="Text Box 102"/>
          <p:cNvSpPr txBox="1">
            <a:spLocks noChangeArrowheads="1"/>
          </p:cNvSpPr>
          <p:nvPr/>
        </p:nvSpPr>
        <p:spPr bwMode="auto">
          <a:xfrm>
            <a:off x="5707063" y="260191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*</a:t>
            </a:r>
          </a:p>
        </p:txBody>
      </p:sp>
      <p:sp>
        <p:nvSpPr>
          <p:cNvPr id="36918" name="AutoShape 103"/>
          <p:cNvSpPr>
            <a:spLocks noChangeArrowheads="1"/>
          </p:cNvSpPr>
          <p:nvPr/>
        </p:nvSpPr>
        <p:spPr bwMode="auto">
          <a:xfrm>
            <a:off x="4030663" y="2157413"/>
            <a:ext cx="3665537" cy="1371600"/>
          </a:xfrm>
          <a:prstGeom prst="bracketPair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19" name="Text Box 104"/>
          <p:cNvSpPr txBox="1">
            <a:spLocks noChangeArrowheads="1"/>
          </p:cNvSpPr>
          <p:nvPr/>
        </p:nvSpPr>
        <p:spPr bwMode="auto">
          <a:xfrm>
            <a:off x="7467600" y="21177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/>
              <a:t>’</a:t>
            </a:r>
            <a:endParaRPr lang="en-US"/>
          </a:p>
        </p:txBody>
      </p:sp>
      <p:pic>
        <p:nvPicPr>
          <p:cNvPr id="36920" name="Picture 106" descr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308350"/>
            <a:ext cx="3359150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6486" name="Group 166"/>
          <p:cNvGraphicFramePr>
            <a:graphicFrameLocks noGrp="1"/>
          </p:cNvGraphicFramePr>
          <p:nvPr/>
        </p:nvGraphicFramePr>
        <p:xfrm>
          <a:off x="4079875" y="3941763"/>
          <a:ext cx="1676400" cy="1054100"/>
        </p:xfrm>
        <a:graphic>
          <a:graphicData uri="http://schemas.openxmlformats.org/drawingml/2006/table">
            <a:tbl>
              <a:tblPr/>
              <a:tblGrid>
                <a:gridCol w="558800"/>
                <a:gridCol w="558800"/>
                <a:gridCol w="5588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u</a:t>
                      </a:r>
                      <a:r>
                        <a:rPr kumimoji="0" lang="en-US" sz="14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11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" marR="9144" marT="9144" marB="9144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" marR="9144" marT="9144" marB="9144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" marR="9144" marT="9144" marB="9144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" marR="9144" marT="9144" marB="914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u</a:t>
                      </a:r>
                      <a:r>
                        <a:rPr kumimoji="0" lang="en-US" sz="14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22</a:t>
                      </a:r>
                    </a:p>
                  </a:txBody>
                  <a:tcPr marL="9144" marR="9144" marT="9144" marB="914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" marR="9144" marT="9144" marB="914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" marR="9144" marT="9144" marB="914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" marR="9144" marT="9144" marB="914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u</a:t>
                      </a:r>
                      <a:r>
                        <a:rPr kumimoji="0" lang="en-US" sz="14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33</a:t>
                      </a:r>
                    </a:p>
                  </a:txBody>
                  <a:tcPr marL="9144" marR="9144" marT="9144" marB="914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931" name="AutoShape 129"/>
          <p:cNvSpPr>
            <a:spLocks noChangeArrowheads="1"/>
          </p:cNvSpPr>
          <p:nvPr/>
        </p:nvSpPr>
        <p:spPr bwMode="auto">
          <a:xfrm>
            <a:off x="4095750" y="3946525"/>
            <a:ext cx="1660525" cy="1143000"/>
          </a:xfrm>
          <a:prstGeom prst="bracketPair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6487" name="Group 167"/>
          <p:cNvGraphicFramePr>
            <a:graphicFrameLocks noGrp="1"/>
          </p:cNvGraphicFramePr>
          <p:nvPr/>
        </p:nvGraphicFramePr>
        <p:xfrm>
          <a:off x="5940425" y="3941763"/>
          <a:ext cx="1676400" cy="1054100"/>
        </p:xfrm>
        <a:graphic>
          <a:graphicData uri="http://schemas.openxmlformats.org/drawingml/2006/table">
            <a:tbl>
              <a:tblPr/>
              <a:tblGrid>
                <a:gridCol w="558800"/>
                <a:gridCol w="558800"/>
                <a:gridCol w="5588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u</a:t>
                      </a:r>
                      <a:r>
                        <a:rPr kumimoji="0" lang="en-US" sz="14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11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" marR="9144" marT="9144" marB="9144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" marR="9144" marT="9144" marB="9144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" marR="9144" marT="9144" marB="9144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" marR="9144" marT="9144" marB="914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u</a:t>
                      </a:r>
                      <a:r>
                        <a:rPr kumimoji="0" lang="en-US" sz="14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22</a:t>
                      </a:r>
                    </a:p>
                  </a:txBody>
                  <a:tcPr marL="9144" marR="9144" marT="9144" marB="914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" marR="9144" marT="9144" marB="914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" marR="9144" marT="9144" marB="914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" marR="9144" marT="9144" marB="914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u</a:t>
                      </a:r>
                      <a:r>
                        <a:rPr kumimoji="0" lang="en-US" sz="14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33</a:t>
                      </a:r>
                    </a:p>
                  </a:txBody>
                  <a:tcPr marL="9144" marR="9144" marT="9144" marB="914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942" name="AutoShape 152"/>
          <p:cNvSpPr>
            <a:spLocks noChangeArrowheads="1"/>
          </p:cNvSpPr>
          <p:nvPr/>
        </p:nvSpPr>
        <p:spPr bwMode="auto">
          <a:xfrm>
            <a:off x="5956300" y="3946525"/>
            <a:ext cx="1660525" cy="1143000"/>
          </a:xfrm>
          <a:prstGeom prst="bracketPair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43" name="Text Box 153"/>
          <p:cNvSpPr txBox="1">
            <a:spLocks noChangeArrowheads="1"/>
          </p:cNvSpPr>
          <p:nvPr/>
        </p:nvSpPr>
        <p:spPr bwMode="auto">
          <a:xfrm>
            <a:off x="5703888" y="427831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*</a:t>
            </a:r>
          </a:p>
        </p:txBody>
      </p:sp>
      <p:sp>
        <p:nvSpPr>
          <p:cNvPr id="36944" name="AutoShape 154"/>
          <p:cNvSpPr>
            <a:spLocks noChangeArrowheads="1"/>
          </p:cNvSpPr>
          <p:nvPr/>
        </p:nvSpPr>
        <p:spPr bwMode="auto">
          <a:xfrm>
            <a:off x="4027488" y="3833813"/>
            <a:ext cx="3665537" cy="1371600"/>
          </a:xfrm>
          <a:prstGeom prst="bracketPair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45" name="Text Box 155"/>
          <p:cNvSpPr txBox="1">
            <a:spLocks noChangeArrowheads="1"/>
          </p:cNvSpPr>
          <p:nvPr/>
        </p:nvSpPr>
        <p:spPr bwMode="auto">
          <a:xfrm>
            <a:off x="7464425" y="37941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/>
              <a:t>’</a:t>
            </a:r>
            <a:endParaRPr lang="en-US"/>
          </a:p>
        </p:txBody>
      </p:sp>
      <p:sp>
        <p:nvSpPr>
          <p:cNvPr id="36946" name="Text Box 156"/>
          <p:cNvSpPr txBox="1">
            <a:spLocks noChangeArrowheads="1"/>
          </p:cNvSpPr>
          <p:nvPr/>
        </p:nvSpPr>
        <p:spPr bwMode="auto">
          <a:xfrm>
            <a:off x="5662613" y="3505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+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380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0825" cy="639763"/>
          </a:xfrm>
          <a:solidFill>
            <a:schemeClr val="bg2"/>
          </a:solidFill>
        </p:spPr>
        <p:txBody>
          <a:bodyPr/>
          <a:lstStyle/>
          <a:p>
            <a:pPr marL="0" indent="0" eaLnBrk="1" hangingPunct="1">
              <a:lnSpc>
                <a:spcPct val="70000"/>
              </a:lnSpc>
              <a:buFontTx/>
              <a:buNone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LGC Model: Specifying covariance components in R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</a:pPr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7890" name="Picture 3" descr="Screen Shot 2012-03-07 at 11.33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259080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6" descr="Screen Shot 2012-03-07 at 11.35.3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"/>
          <a:stretch>
            <a:fillRect/>
          </a:stretch>
        </p:blipFill>
        <p:spPr bwMode="auto">
          <a:xfrm>
            <a:off x="500063" y="4343400"/>
            <a:ext cx="83391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2" descr="Screen Shot 2012-03-08 at 12.13.3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85344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0338" y="152400"/>
            <a:ext cx="7772400" cy="9144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Tx/>
              <a:buNone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US" sz="240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0825" cy="4572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20000"/>
              </a:spcBef>
            </a:pPr>
            <a:r>
              <a:rPr lang="en-US" sz="2800"/>
              <a:t>Simplex Models: Means &amp; sex in R</a:t>
            </a:r>
          </a:p>
        </p:txBody>
      </p:sp>
      <p:pic>
        <p:nvPicPr>
          <p:cNvPr id="38915" name="Picture 1" descr="Screen Shot 2012-03-07 at 10.59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14600"/>
            <a:ext cx="42672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1600200"/>
          <a:ext cx="2743200" cy="542926"/>
        </p:xfrm>
        <a:graphic>
          <a:graphicData uri="http://schemas.openxmlformats.org/drawingml/2006/table">
            <a:tbl>
              <a:tblPr/>
              <a:tblGrid>
                <a:gridCol w="914400"/>
                <a:gridCol w="914400"/>
                <a:gridCol w="914400"/>
              </a:tblGrid>
              <a:tr h="2714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 1</a:t>
                      </a:r>
                    </a:p>
                  </a:txBody>
                  <a:tcPr marL="12700" marR="12700" marT="12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 2</a:t>
                      </a:r>
                    </a:p>
                  </a:txBody>
                  <a:tcPr marL="12700" marR="12700" marT="12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 3</a:t>
                      </a:r>
                    </a:p>
                  </a:txBody>
                  <a:tcPr marL="12700" marR="12700" marT="12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m1</a:t>
                      </a:r>
                    </a:p>
                  </a:txBody>
                  <a:tcPr marL="12700" marR="12700" marT="12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m2</a:t>
                      </a:r>
                    </a:p>
                  </a:txBody>
                  <a:tcPr marL="12700" marR="12700" marT="12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m3</a:t>
                      </a:r>
                    </a:p>
                  </a:txBody>
                  <a:tcPr marL="12700" marR="12700" marT="12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8923" name="AutoShape 287"/>
          <p:cNvSpPr>
            <a:spLocks noChangeArrowheads="1"/>
          </p:cNvSpPr>
          <p:nvPr/>
        </p:nvSpPr>
        <p:spPr bwMode="auto">
          <a:xfrm>
            <a:off x="931863" y="1549400"/>
            <a:ext cx="2590800" cy="693738"/>
          </a:xfrm>
          <a:prstGeom prst="bracketPair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38924" name="Picture 4" descr="Screen Shot 2012-03-08 at 12.25.4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883920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0825" cy="914400"/>
          </a:xfrm>
          <a:solidFill>
            <a:schemeClr val="bg2"/>
          </a:solidFill>
        </p:spPr>
        <p:txBody>
          <a:bodyPr/>
          <a:lstStyle/>
          <a:p>
            <a:pPr marL="0" indent="0" eaLnBrk="1" hangingPunct="1">
              <a:lnSpc>
                <a:spcPct val="70000"/>
              </a:lnSpc>
              <a:buFontTx/>
              <a:buNone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Simplex Model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1.Continuous_Developmental_Twin_Matrix.R</a:t>
            </a:r>
            <a:endParaRPr lang="en-US" sz="12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Screen Shot 2012-03-08 at 1.18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447800"/>
            <a:ext cx="6705600" cy="4521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0338" y="152400"/>
            <a:ext cx="7772400" cy="9144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Tx/>
              <a:buNone/>
            </a:pPr>
            <a:endParaRPr lang="en-US" sz="28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US" sz="28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2" name="Rectangle 3"/>
          <p:cNvSpPr>
            <a:spLocks noChangeArrowheads="1"/>
          </p:cNvSpPr>
          <p:nvPr/>
        </p:nvSpPr>
        <p:spPr bwMode="auto">
          <a:xfrm>
            <a:off x="1820863" y="4578350"/>
            <a:ext cx="1079500" cy="1079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1882775" y="4848225"/>
            <a:ext cx="954088" cy="2968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/>
              <a:t>Phenotype 1</a:t>
            </a:r>
          </a:p>
          <a:p>
            <a:pPr algn="ctr"/>
            <a:r>
              <a:rPr lang="en-US" sz="1200"/>
              <a:t>Time 1</a:t>
            </a:r>
          </a:p>
        </p:txBody>
      </p:sp>
      <p:sp>
        <p:nvSpPr>
          <p:cNvPr id="40964" name="Line 5"/>
          <p:cNvSpPr>
            <a:spLocks noChangeShapeType="1"/>
          </p:cNvSpPr>
          <p:nvPr/>
        </p:nvSpPr>
        <p:spPr bwMode="auto">
          <a:xfrm>
            <a:off x="1855788" y="2017713"/>
            <a:ext cx="7937" cy="7858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5" name="Line 6"/>
          <p:cNvSpPr>
            <a:spLocks noChangeShapeType="1"/>
          </p:cNvSpPr>
          <p:nvPr/>
        </p:nvSpPr>
        <p:spPr bwMode="auto">
          <a:xfrm rot="18900000" flipH="1">
            <a:off x="1323975" y="1957388"/>
            <a:ext cx="274638" cy="906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0966" name="Group 7"/>
          <p:cNvGrpSpPr>
            <a:grpSpLocks/>
          </p:cNvGrpSpPr>
          <p:nvPr/>
        </p:nvGrpSpPr>
        <p:grpSpPr bwMode="auto">
          <a:xfrm>
            <a:off x="977900" y="1016000"/>
            <a:ext cx="541338" cy="979488"/>
            <a:chOff x="400" y="583"/>
            <a:chExt cx="341" cy="617"/>
          </a:xfrm>
        </p:grpSpPr>
        <p:grpSp>
          <p:nvGrpSpPr>
            <p:cNvPr id="41134" name="Group 8"/>
            <p:cNvGrpSpPr>
              <a:grpSpLocks/>
            </p:cNvGrpSpPr>
            <p:nvPr/>
          </p:nvGrpSpPr>
          <p:grpSpPr bwMode="auto">
            <a:xfrm>
              <a:off x="426" y="583"/>
              <a:ext cx="272" cy="329"/>
              <a:chOff x="3035" y="4611"/>
              <a:chExt cx="681" cy="821"/>
            </a:xfrm>
          </p:grpSpPr>
          <p:grpSp>
            <p:nvGrpSpPr>
              <p:cNvPr id="41137" name="Group 9"/>
              <p:cNvGrpSpPr>
                <a:grpSpLocks/>
              </p:cNvGrpSpPr>
              <p:nvPr/>
            </p:nvGrpSpPr>
            <p:grpSpPr bwMode="auto">
              <a:xfrm>
                <a:off x="3035" y="4969"/>
                <a:ext cx="681" cy="463"/>
                <a:chOff x="3221" y="11380"/>
                <a:chExt cx="1499" cy="302"/>
              </a:xfrm>
            </p:grpSpPr>
            <p:sp>
              <p:nvSpPr>
                <p:cNvPr id="41139" name="Arc 10"/>
                <p:cNvSpPr>
                  <a:spLocks/>
                </p:cNvSpPr>
                <p:nvPr/>
              </p:nvSpPr>
              <p:spPr bwMode="auto">
                <a:xfrm>
                  <a:off x="3960" y="11380"/>
                  <a:ext cx="760" cy="300"/>
                </a:xfrm>
                <a:custGeom>
                  <a:avLst/>
                  <a:gdLst>
                    <a:gd name="T0" fmla="*/ 0 w 21600"/>
                    <a:gd name="T1" fmla="*/ 0 h 21600"/>
                    <a:gd name="T2" fmla="*/ 27 w 21600"/>
                    <a:gd name="T3" fmla="*/ 4 h 21600"/>
                    <a:gd name="T4" fmla="*/ 0 w 21600"/>
                    <a:gd name="T5" fmla="*/ 4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40" name="Arc 11"/>
                <p:cNvSpPr>
                  <a:spLocks/>
                </p:cNvSpPr>
                <p:nvPr/>
              </p:nvSpPr>
              <p:spPr bwMode="auto">
                <a:xfrm flipH="1">
                  <a:off x="3221" y="11382"/>
                  <a:ext cx="760" cy="300"/>
                </a:xfrm>
                <a:custGeom>
                  <a:avLst/>
                  <a:gdLst>
                    <a:gd name="T0" fmla="*/ 0 w 21600"/>
                    <a:gd name="T1" fmla="*/ 0 h 21600"/>
                    <a:gd name="T2" fmla="*/ 27 w 21600"/>
                    <a:gd name="T3" fmla="*/ 4 h 21600"/>
                    <a:gd name="T4" fmla="*/ 0 w 21600"/>
                    <a:gd name="T5" fmla="*/ 4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138" name="Text Box 12"/>
              <p:cNvSpPr txBox="1">
                <a:spLocks noChangeArrowheads="1"/>
              </p:cNvSpPr>
              <p:nvPr/>
            </p:nvSpPr>
            <p:spPr bwMode="auto">
              <a:xfrm>
                <a:off x="3103" y="4611"/>
                <a:ext cx="546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200">
                    <a:latin typeface="Times New Roman" charset="0"/>
                  </a:rPr>
                  <a:t>1</a:t>
                </a:r>
              </a:p>
            </p:txBody>
          </p:sp>
        </p:grpSp>
        <p:sp>
          <p:nvSpPr>
            <p:cNvPr id="41135" name="Oval 13"/>
            <p:cNvSpPr>
              <a:spLocks noChangeArrowheads="1"/>
            </p:cNvSpPr>
            <p:nvPr/>
          </p:nvSpPr>
          <p:spPr bwMode="auto">
            <a:xfrm>
              <a:off x="424" y="912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36" name="Text Box 14"/>
            <p:cNvSpPr txBox="1">
              <a:spLocks noChangeArrowheads="1"/>
            </p:cNvSpPr>
            <p:nvPr/>
          </p:nvSpPr>
          <p:spPr bwMode="auto">
            <a:xfrm>
              <a:off x="400" y="930"/>
              <a:ext cx="341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A</a:t>
              </a:r>
              <a:r>
                <a:rPr lang="en-US" sz="2000" baseline="-25000"/>
                <a:t>I</a:t>
              </a:r>
              <a:endParaRPr lang="en-US" sz="2000"/>
            </a:p>
          </p:txBody>
        </p:sp>
      </p:grpSp>
      <p:sp>
        <p:nvSpPr>
          <p:cNvPr id="40967" name="Text Box 15"/>
          <p:cNvSpPr txBox="1">
            <a:spLocks noChangeArrowheads="1"/>
          </p:cNvSpPr>
          <p:nvPr/>
        </p:nvSpPr>
        <p:spPr bwMode="auto">
          <a:xfrm>
            <a:off x="914400" y="1981200"/>
            <a:ext cx="541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/>
              <a:t>a</a:t>
            </a:r>
            <a:r>
              <a:rPr lang="en-US" sz="1600" baseline="-25000"/>
              <a:t>11</a:t>
            </a:r>
          </a:p>
        </p:txBody>
      </p:sp>
      <p:sp>
        <p:nvSpPr>
          <p:cNvPr id="40968" name="Text Box 16"/>
          <p:cNvSpPr txBox="1">
            <a:spLocks noChangeArrowheads="1"/>
          </p:cNvSpPr>
          <p:nvPr/>
        </p:nvSpPr>
        <p:spPr bwMode="auto">
          <a:xfrm>
            <a:off x="1444625" y="1898650"/>
            <a:ext cx="541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/>
              <a:t>c</a:t>
            </a:r>
            <a:r>
              <a:rPr lang="en-US" sz="1600" baseline="-25000"/>
              <a:t>11</a:t>
            </a:r>
          </a:p>
        </p:txBody>
      </p:sp>
      <p:sp>
        <p:nvSpPr>
          <p:cNvPr id="40969" name="Text Box 17"/>
          <p:cNvSpPr txBox="1">
            <a:spLocks noChangeArrowheads="1"/>
          </p:cNvSpPr>
          <p:nvPr/>
        </p:nvSpPr>
        <p:spPr bwMode="auto">
          <a:xfrm>
            <a:off x="1955800" y="1828800"/>
            <a:ext cx="541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/>
              <a:t>e</a:t>
            </a:r>
            <a:r>
              <a:rPr lang="en-US" sz="1600" baseline="-25000"/>
              <a:t>11</a:t>
            </a:r>
          </a:p>
        </p:txBody>
      </p:sp>
      <p:sp>
        <p:nvSpPr>
          <p:cNvPr id="40970" name="Oval 18"/>
          <p:cNvSpPr>
            <a:spLocks noChangeArrowheads="1"/>
          </p:cNvSpPr>
          <p:nvPr/>
        </p:nvSpPr>
        <p:spPr bwMode="auto">
          <a:xfrm>
            <a:off x="1412875" y="2827338"/>
            <a:ext cx="914400" cy="914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1" name="Text Box 19"/>
          <p:cNvSpPr txBox="1">
            <a:spLocks noChangeArrowheads="1"/>
          </p:cNvSpPr>
          <p:nvPr/>
        </p:nvSpPr>
        <p:spPr bwMode="auto">
          <a:xfrm>
            <a:off x="1181100" y="3105150"/>
            <a:ext cx="13795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/>
              <a:t>Intercept</a:t>
            </a:r>
          </a:p>
        </p:txBody>
      </p:sp>
      <p:sp>
        <p:nvSpPr>
          <p:cNvPr id="40972" name="Line 20"/>
          <p:cNvSpPr>
            <a:spLocks noChangeShapeType="1"/>
          </p:cNvSpPr>
          <p:nvPr/>
        </p:nvSpPr>
        <p:spPr bwMode="auto">
          <a:xfrm>
            <a:off x="1854200" y="3754438"/>
            <a:ext cx="7938" cy="7858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3" name="Rectangle 21"/>
          <p:cNvSpPr>
            <a:spLocks noChangeArrowheads="1"/>
          </p:cNvSpPr>
          <p:nvPr/>
        </p:nvSpPr>
        <p:spPr bwMode="auto">
          <a:xfrm>
            <a:off x="3276600" y="4579938"/>
            <a:ext cx="1079500" cy="1079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4" name="Text Box 22"/>
          <p:cNvSpPr txBox="1">
            <a:spLocks noChangeArrowheads="1"/>
          </p:cNvSpPr>
          <p:nvPr/>
        </p:nvSpPr>
        <p:spPr bwMode="auto">
          <a:xfrm>
            <a:off x="3338513" y="4849813"/>
            <a:ext cx="954087" cy="2968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/>
              <a:t>Phenotype 1</a:t>
            </a:r>
          </a:p>
          <a:p>
            <a:pPr algn="ctr"/>
            <a:r>
              <a:rPr lang="en-US" sz="1200"/>
              <a:t>Time 2</a:t>
            </a:r>
          </a:p>
        </p:txBody>
      </p:sp>
      <p:sp>
        <p:nvSpPr>
          <p:cNvPr id="40975" name="Rectangle 23"/>
          <p:cNvSpPr>
            <a:spLocks noChangeArrowheads="1"/>
          </p:cNvSpPr>
          <p:nvPr/>
        </p:nvSpPr>
        <p:spPr bwMode="auto">
          <a:xfrm>
            <a:off x="4787900" y="4579938"/>
            <a:ext cx="1079500" cy="1079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6" name="Text Box 24"/>
          <p:cNvSpPr txBox="1">
            <a:spLocks noChangeArrowheads="1"/>
          </p:cNvSpPr>
          <p:nvPr/>
        </p:nvSpPr>
        <p:spPr bwMode="auto">
          <a:xfrm>
            <a:off x="4849813" y="4849813"/>
            <a:ext cx="954087" cy="2968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/>
              <a:t>Phenotype 1</a:t>
            </a:r>
          </a:p>
          <a:p>
            <a:pPr algn="ctr"/>
            <a:r>
              <a:rPr lang="en-US" sz="1200"/>
              <a:t>Time 3</a:t>
            </a:r>
          </a:p>
        </p:txBody>
      </p:sp>
      <p:sp>
        <p:nvSpPr>
          <p:cNvPr id="40977" name="Line 25"/>
          <p:cNvSpPr>
            <a:spLocks noChangeShapeType="1"/>
          </p:cNvSpPr>
          <p:nvPr/>
        </p:nvSpPr>
        <p:spPr bwMode="auto">
          <a:xfrm>
            <a:off x="1854200" y="3749675"/>
            <a:ext cx="1476375" cy="796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8" name="Line 26"/>
          <p:cNvSpPr>
            <a:spLocks noChangeShapeType="1"/>
          </p:cNvSpPr>
          <p:nvPr/>
        </p:nvSpPr>
        <p:spPr bwMode="auto">
          <a:xfrm>
            <a:off x="1846263" y="3741738"/>
            <a:ext cx="3005137" cy="795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9" name="Text Box 27"/>
          <p:cNvSpPr txBox="1">
            <a:spLocks noChangeArrowheads="1"/>
          </p:cNvSpPr>
          <p:nvPr/>
        </p:nvSpPr>
        <p:spPr bwMode="auto">
          <a:xfrm>
            <a:off x="1444625" y="4006850"/>
            <a:ext cx="541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/>
              <a:t>1</a:t>
            </a:r>
            <a:endParaRPr lang="en-US" sz="2000" baseline="-25000"/>
          </a:p>
        </p:txBody>
      </p:sp>
      <p:sp>
        <p:nvSpPr>
          <p:cNvPr id="40980" name="Text Box 28"/>
          <p:cNvSpPr txBox="1">
            <a:spLocks noChangeArrowheads="1"/>
          </p:cNvSpPr>
          <p:nvPr/>
        </p:nvSpPr>
        <p:spPr bwMode="auto">
          <a:xfrm>
            <a:off x="2009775" y="3956050"/>
            <a:ext cx="541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/>
              <a:t>1</a:t>
            </a:r>
            <a:endParaRPr lang="en-US" sz="2000" baseline="-25000"/>
          </a:p>
        </p:txBody>
      </p:sp>
      <p:sp>
        <p:nvSpPr>
          <p:cNvPr id="40981" name="Text Box 29"/>
          <p:cNvSpPr txBox="1">
            <a:spLocks noChangeArrowheads="1"/>
          </p:cNvSpPr>
          <p:nvPr/>
        </p:nvSpPr>
        <p:spPr bwMode="auto">
          <a:xfrm>
            <a:off x="3028950" y="3636963"/>
            <a:ext cx="541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/>
              <a:t>0</a:t>
            </a:r>
            <a:endParaRPr lang="en-US" sz="2000" baseline="-25000"/>
          </a:p>
        </p:txBody>
      </p:sp>
      <p:sp>
        <p:nvSpPr>
          <p:cNvPr id="40982" name="Oval 30"/>
          <p:cNvSpPr>
            <a:spLocks noChangeArrowheads="1"/>
          </p:cNvSpPr>
          <p:nvPr/>
        </p:nvSpPr>
        <p:spPr bwMode="auto">
          <a:xfrm>
            <a:off x="3071813" y="5943600"/>
            <a:ext cx="457200" cy="457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3" name="Text Box 31"/>
          <p:cNvSpPr txBox="1">
            <a:spLocks noChangeArrowheads="1"/>
          </p:cNvSpPr>
          <p:nvPr/>
        </p:nvSpPr>
        <p:spPr bwMode="auto">
          <a:xfrm>
            <a:off x="3086100" y="6018213"/>
            <a:ext cx="4619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/>
              <a:t>A</a:t>
            </a:r>
            <a:r>
              <a:rPr lang="en-US" sz="1200" baseline="-25000"/>
              <a:t>S2</a:t>
            </a:r>
            <a:endParaRPr lang="en-US" sz="1400"/>
          </a:p>
        </p:txBody>
      </p:sp>
      <p:sp>
        <p:nvSpPr>
          <p:cNvPr id="40984" name="Oval 32"/>
          <p:cNvSpPr>
            <a:spLocks noChangeArrowheads="1"/>
          </p:cNvSpPr>
          <p:nvPr/>
        </p:nvSpPr>
        <p:spPr bwMode="auto">
          <a:xfrm>
            <a:off x="4094163" y="5943600"/>
            <a:ext cx="457200" cy="457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5" name="Oval 33"/>
          <p:cNvSpPr>
            <a:spLocks noChangeArrowheads="1"/>
          </p:cNvSpPr>
          <p:nvPr/>
        </p:nvSpPr>
        <p:spPr bwMode="auto">
          <a:xfrm>
            <a:off x="3582988" y="5943600"/>
            <a:ext cx="457200" cy="457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6" name="Line 34"/>
          <p:cNvSpPr>
            <a:spLocks noChangeShapeType="1"/>
          </p:cNvSpPr>
          <p:nvPr/>
        </p:nvSpPr>
        <p:spPr bwMode="auto">
          <a:xfrm flipV="1">
            <a:off x="3810000" y="5676900"/>
            <a:ext cx="0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7" name="Line 35"/>
          <p:cNvSpPr>
            <a:spLocks noChangeShapeType="1"/>
          </p:cNvSpPr>
          <p:nvPr/>
        </p:nvSpPr>
        <p:spPr bwMode="auto">
          <a:xfrm flipV="1">
            <a:off x="3289300" y="5715000"/>
            <a:ext cx="368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8" name="Line 36"/>
          <p:cNvSpPr>
            <a:spLocks noChangeShapeType="1"/>
          </p:cNvSpPr>
          <p:nvPr/>
        </p:nvSpPr>
        <p:spPr bwMode="auto">
          <a:xfrm flipH="1" flipV="1">
            <a:off x="3962400" y="5715000"/>
            <a:ext cx="368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9" name="Text Box 37"/>
          <p:cNvSpPr txBox="1">
            <a:spLocks noChangeArrowheads="1"/>
          </p:cNvSpPr>
          <p:nvPr/>
        </p:nvSpPr>
        <p:spPr bwMode="auto">
          <a:xfrm>
            <a:off x="3595688" y="6018213"/>
            <a:ext cx="461962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/>
              <a:t>C</a:t>
            </a:r>
            <a:r>
              <a:rPr lang="en-US" sz="1200" baseline="-25000"/>
              <a:t>S2</a:t>
            </a:r>
            <a:endParaRPr lang="en-US" sz="1400"/>
          </a:p>
        </p:txBody>
      </p:sp>
      <p:sp>
        <p:nvSpPr>
          <p:cNvPr id="40990" name="Text Box 38"/>
          <p:cNvSpPr txBox="1">
            <a:spLocks noChangeArrowheads="1"/>
          </p:cNvSpPr>
          <p:nvPr/>
        </p:nvSpPr>
        <p:spPr bwMode="auto">
          <a:xfrm>
            <a:off x="4110038" y="6026150"/>
            <a:ext cx="461962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/>
              <a:t>E</a:t>
            </a:r>
            <a:r>
              <a:rPr lang="en-US" sz="1200" baseline="-25000"/>
              <a:t>S2</a:t>
            </a:r>
            <a:endParaRPr lang="en-US" sz="1400"/>
          </a:p>
        </p:txBody>
      </p:sp>
      <p:sp>
        <p:nvSpPr>
          <p:cNvPr id="40991" name="Oval 39"/>
          <p:cNvSpPr>
            <a:spLocks noChangeArrowheads="1"/>
          </p:cNvSpPr>
          <p:nvPr/>
        </p:nvSpPr>
        <p:spPr bwMode="auto">
          <a:xfrm>
            <a:off x="4595813" y="5937250"/>
            <a:ext cx="457200" cy="457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92" name="Text Box 40"/>
          <p:cNvSpPr txBox="1">
            <a:spLocks noChangeArrowheads="1"/>
          </p:cNvSpPr>
          <p:nvPr/>
        </p:nvSpPr>
        <p:spPr bwMode="auto">
          <a:xfrm>
            <a:off x="4610100" y="6011863"/>
            <a:ext cx="4619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/>
              <a:t>A</a:t>
            </a:r>
            <a:r>
              <a:rPr lang="en-US" sz="1200" baseline="-25000"/>
              <a:t>S3</a:t>
            </a:r>
            <a:endParaRPr lang="en-US" sz="1400"/>
          </a:p>
        </p:txBody>
      </p:sp>
      <p:sp>
        <p:nvSpPr>
          <p:cNvPr id="40993" name="Oval 41"/>
          <p:cNvSpPr>
            <a:spLocks noChangeArrowheads="1"/>
          </p:cNvSpPr>
          <p:nvPr/>
        </p:nvSpPr>
        <p:spPr bwMode="auto">
          <a:xfrm>
            <a:off x="5618163" y="5937250"/>
            <a:ext cx="457200" cy="457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94" name="Oval 42"/>
          <p:cNvSpPr>
            <a:spLocks noChangeArrowheads="1"/>
          </p:cNvSpPr>
          <p:nvPr/>
        </p:nvSpPr>
        <p:spPr bwMode="auto">
          <a:xfrm>
            <a:off x="5106988" y="5937250"/>
            <a:ext cx="457200" cy="457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95" name="Line 43"/>
          <p:cNvSpPr>
            <a:spLocks noChangeShapeType="1"/>
          </p:cNvSpPr>
          <p:nvPr/>
        </p:nvSpPr>
        <p:spPr bwMode="auto">
          <a:xfrm flipV="1">
            <a:off x="5334000" y="5670550"/>
            <a:ext cx="0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6" name="Line 44"/>
          <p:cNvSpPr>
            <a:spLocks noChangeShapeType="1"/>
          </p:cNvSpPr>
          <p:nvPr/>
        </p:nvSpPr>
        <p:spPr bwMode="auto">
          <a:xfrm flipV="1">
            <a:off x="4813300" y="5708650"/>
            <a:ext cx="368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7" name="Line 45"/>
          <p:cNvSpPr>
            <a:spLocks noChangeShapeType="1"/>
          </p:cNvSpPr>
          <p:nvPr/>
        </p:nvSpPr>
        <p:spPr bwMode="auto">
          <a:xfrm flipH="1" flipV="1">
            <a:off x="5486400" y="5708650"/>
            <a:ext cx="368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8" name="Text Box 46"/>
          <p:cNvSpPr txBox="1">
            <a:spLocks noChangeArrowheads="1"/>
          </p:cNvSpPr>
          <p:nvPr/>
        </p:nvSpPr>
        <p:spPr bwMode="auto">
          <a:xfrm>
            <a:off x="5119688" y="6011863"/>
            <a:ext cx="461962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/>
              <a:t>C</a:t>
            </a:r>
            <a:r>
              <a:rPr lang="en-US" sz="1200" baseline="-25000"/>
              <a:t>S3</a:t>
            </a:r>
            <a:endParaRPr lang="en-US" sz="1400"/>
          </a:p>
        </p:txBody>
      </p:sp>
      <p:sp>
        <p:nvSpPr>
          <p:cNvPr id="40999" name="Text Box 47"/>
          <p:cNvSpPr txBox="1">
            <a:spLocks noChangeArrowheads="1"/>
          </p:cNvSpPr>
          <p:nvPr/>
        </p:nvSpPr>
        <p:spPr bwMode="auto">
          <a:xfrm>
            <a:off x="5634038" y="6019800"/>
            <a:ext cx="461962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/>
              <a:t>E</a:t>
            </a:r>
            <a:r>
              <a:rPr lang="en-US" sz="1200" baseline="-25000"/>
              <a:t>S3</a:t>
            </a:r>
            <a:endParaRPr lang="en-US" sz="1400"/>
          </a:p>
        </p:txBody>
      </p:sp>
      <p:sp>
        <p:nvSpPr>
          <p:cNvPr id="41000" name="Oval 48"/>
          <p:cNvSpPr>
            <a:spLocks noChangeArrowheads="1"/>
          </p:cNvSpPr>
          <p:nvPr/>
        </p:nvSpPr>
        <p:spPr bwMode="auto">
          <a:xfrm>
            <a:off x="1530350" y="5943600"/>
            <a:ext cx="457200" cy="457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01" name="Text Box 49"/>
          <p:cNvSpPr txBox="1">
            <a:spLocks noChangeArrowheads="1"/>
          </p:cNvSpPr>
          <p:nvPr/>
        </p:nvSpPr>
        <p:spPr bwMode="auto">
          <a:xfrm>
            <a:off x="1544638" y="6018213"/>
            <a:ext cx="461962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/>
              <a:t>A</a:t>
            </a:r>
            <a:r>
              <a:rPr lang="en-US" sz="1200" baseline="-25000"/>
              <a:t>S1</a:t>
            </a:r>
            <a:endParaRPr lang="en-US" sz="1400"/>
          </a:p>
        </p:txBody>
      </p:sp>
      <p:sp>
        <p:nvSpPr>
          <p:cNvPr id="41002" name="Oval 50"/>
          <p:cNvSpPr>
            <a:spLocks noChangeArrowheads="1"/>
          </p:cNvSpPr>
          <p:nvPr/>
        </p:nvSpPr>
        <p:spPr bwMode="auto">
          <a:xfrm>
            <a:off x="2552700" y="5943600"/>
            <a:ext cx="457200" cy="457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03" name="Oval 51"/>
          <p:cNvSpPr>
            <a:spLocks noChangeArrowheads="1"/>
          </p:cNvSpPr>
          <p:nvPr/>
        </p:nvSpPr>
        <p:spPr bwMode="auto">
          <a:xfrm>
            <a:off x="2041525" y="5943600"/>
            <a:ext cx="457200" cy="457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04" name="Line 52"/>
          <p:cNvSpPr>
            <a:spLocks noChangeShapeType="1"/>
          </p:cNvSpPr>
          <p:nvPr/>
        </p:nvSpPr>
        <p:spPr bwMode="auto">
          <a:xfrm flipV="1">
            <a:off x="2268538" y="5676900"/>
            <a:ext cx="0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5" name="Line 53"/>
          <p:cNvSpPr>
            <a:spLocks noChangeShapeType="1"/>
          </p:cNvSpPr>
          <p:nvPr/>
        </p:nvSpPr>
        <p:spPr bwMode="auto">
          <a:xfrm flipV="1">
            <a:off x="1747838" y="5715000"/>
            <a:ext cx="368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6" name="Line 54"/>
          <p:cNvSpPr>
            <a:spLocks noChangeShapeType="1"/>
          </p:cNvSpPr>
          <p:nvPr/>
        </p:nvSpPr>
        <p:spPr bwMode="auto">
          <a:xfrm flipH="1" flipV="1">
            <a:off x="2420938" y="5715000"/>
            <a:ext cx="368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7" name="Text Box 55"/>
          <p:cNvSpPr txBox="1">
            <a:spLocks noChangeArrowheads="1"/>
          </p:cNvSpPr>
          <p:nvPr/>
        </p:nvSpPr>
        <p:spPr bwMode="auto">
          <a:xfrm>
            <a:off x="2054225" y="6018213"/>
            <a:ext cx="4619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/>
              <a:t>C</a:t>
            </a:r>
            <a:r>
              <a:rPr lang="en-US" sz="1200" baseline="-25000"/>
              <a:t>S1</a:t>
            </a:r>
            <a:endParaRPr lang="en-US" sz="1400"/>
          </a:p>
        </p:txBody>
      </p:sp>
      <p:sp>
        <p:nvSpPr>
          <p:cNvPr id="41008" name="Text Box 56"/>
          <p:cNvSpPr txBox="1">
            <a:spLocks noChangeArrowheads="1"/>
          </p:cNvSpPr>
          <p:nvPr/>
        </p:nvSpPr>
        <p:spPr bwMode="auto">
          <a:xfrm>
            <a:off x="2568575" y="6026150"/>
            <a:ext cx="461963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/>
              <a:t>E</a:t>
            </a:r>
            <a:r>
              <a:rPr lang="en-US" sz="1200" baseline="-25000"/>
              <a:t>S1</a:t>
            </a:r>
            <a:endParaRPr lang="en-US" sz="1400"/>
          </a:p>
        </p:txBody>
      </p:sp>
      <p:grpSp>
        <p:nvGrpSpPr>
          <p:cNvPr id="41009" name="Group 57"/>
          <p:cNvGrpSpPr>
            <a:grpSpLocks/>
          </p:cNvGrpSpPr>
          <p:nvPr/>
        </p:nvGrpSpPr>
        <p:grpSpPr bwMode="auto">
          <a:xfrm>
            <a:off x="1644650" y="6400800"/>
            <a:ext cx="241300" cy="260350"/>
            <a:chOff x="1036" y="4032"/>
            <a:chExt cx="152" cy="164"/>
          </a:xfrm>
        </p:grpSpPr>
        <p:grpSp>
          <p:nvGrpSpPr>
            <p:cNvPr id="41130" name="Group 58"/>
            <p:cNvGrpSpPr>
              <a:grpSpLocks/>
            </p:cNvGrpSpPr>
            <p:nvPr/>
          </p:nvGrpSpPr>
          <p:grpSpPr bwMode="auto">
            <a:xfrm rot="10800000">
              <a:off x="1044" y="4032"/>
              <a:ext cx="144" cy="144"/>
              <a:chOff x="3221" y="11380"/>
              <a:chExt cx="1499" cy="302"/>
            </a:xfrm>
          </p:grpSpPr>
          <p:sp>
            <p:nvSpPr>
              <p:cNvPr id="41132" name="Arc 59"/>
              <p:cNvSpPr>
                <a:spLocks/>
              </p:cNvSpPr>
              <p:nvPr/>
            </p:nvSpPr>
            <p:spPr bwMode="auto">
              <a:xfrm>
                <a:off x="3960" y="11380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33" name="Arc 60"/>
              <p:cNvSpPr>
                <a:spLocks/>
              </p:cNvSpPr>
              <p:nvPr/>
            </p:nvSpPr>
            <p:spPr bwMode="auto">
              <a:xfrm flipH="1">
                <a:off x="3221" y="11382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131" name="Text Box 61"/>
            <p:cNvSpPr txBox="1">
              <a:spLocks noChangeArrowheads="1"/>
            </p:cNvSpPr>
            <p:nvPr/>
          </p:nvSpPr>
          <p:spPr bwMode="auto">
            <a:xfrm>
              <a:off x="1036" y="4052"/>
              <a:ext cx="14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900"/>
                <a:t>1</a:t>
              </a:r>
              <a:endParaRPr lang="en-US"/>
            </a:p>
          </p:txBody>
        </p:sp>
      </p:grpSp>
      <p:grpSp>
        <p:nvGrpSpPr>
          <p:cNvPr id="41010" name="Group 62"/>
          <p:cNvGrpSpPr>
            <a:grpSpLocks/>
          </p:cNvGrpSpPr>
          <p:nvPr/>
        </p:nvGrpSpPr>
        <p:grpSpPr bwMode="auto">
          <a:xfrm>
            <a:off x="2141538" y="6400800"/>
            <a:ext cx="241300" cy="260350"/>
            <a:chOff x="1036" y="4032"/>
            <a:chExt cx="152" cy="164"/>
          </a:xfrm>
        </p:grpSpPr>
        <p:grpSp>
          <p:nvGrpSpPr>
            <p:cNvPr id="41126" name="Group 63"/>
            <p:cNvGrpSpPr>
              <a:grpSpLocks/>
            </p:cNvGrpSpPr>
            <p:nvPr/>
          </p:nvGrpSpPr>
          <p:grpSpPr bwMode="auto">
            <a:xfrm rot="10800000">
              <a:off x="1044" y="4032"/>
              <a:ext cx="144" cy="144"/>
              <a:chOff x="3221" y="11380"/>
              <a:chExt cx="1499" cy="302"/>
            </a:xfrm>
          </p:grpSpPr>
          <p:sp>
            <p:nvSpPr>
              <p:cNvPr id="41128" name="Arc 64"/>
              <p:cNvSpPr>
                <a:spLocks/>
              </p:cNvSpPr>
              <p:nvPr/>
            </p:nvSpPr>
            <p:spPr bwMode="auto">
              <a:xfrm>
                <a:off x="3960" y="11380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29" name="Arc 65"/>
              <p:cNvSpPr>
                <a:spLocks/>
              </p:cNvSpPr>
              <p:nvPr/>
            </p:nvSpPr>
            <p:spPr bwMode="auto">
              <a:xfrm flipH="1">
                <a:off x="3221" y="11382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127" name="Text Box 66"/>
            <p:cNvSpPr txBox="1">
              <a:spLocks noChangeArrowheads="1"/>
            </p:cNvSpPr>
            <p:nvPr/>
          </p:nvSpPr>
          <p:spPr bwMode="auto">
            <a:xfrm>
              <a:off x="1036" y="4052"/>
              <a:ext cx="14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900"/>
                <a:t>1</a:t>
              </a:r>
              <a:endParaRPr lang="en-US"/>
            </a:p>
          </p:txBody>
        </p:sp>
      </p:grpSp>
      <p:grpSp>
        <p:nvGrpSpPr>
          <p:cNvPr id="41011" name="Group 67"/>
          <p:cNvGrpSpPr>
            <a:grpSpLocks/>
          </p:cNvGrpSpPr>
          <p:nvPr/>
        </p:nvGrpSpPr>
        <p:grpSpPr bwMode="auto">
          <a:xfrm>
            <a:off x="2662238" y="6400800"/>
            <a:ext cx="241300" cy="260350"/>
            <a:chOff x="1036" y="4032"/>
            <a:chExt cx="152" cy="164"/>
          </a:xfrm>
        </p:grpSpPr>
        <p:grpSp>
          <p:nvGrpSpPr>
            <p:cNvPr id="41122" name="Group 68"/>
            <p:cNvGrpSpPr>
              <a:grpSpLocks/>
            </p:cNvGrpSpPr>
            <p:nvPr/>
          </p:nvGrpSpPr>
          <p:grpSpPr bwMode="auto">
            <a:xfrm rot="10800000">
              <a:off x="1044" y="4032"/>
              <a:ext cx="144" cy="144"/>
              <a:chOff x="3221" y="11380"/>
              <a:chExt cx="1499" cy="302"/>
            </a:xfrm>
          </p:grpSpPr>
          <p:sp>
            <p:nvSpPr>
              <p:cNvPr id="41124" name="Arc 69"/>
              <p:cNvSpPr>
                <a:spLocks/>
              </p:cNvSpPr>
              <p:nvPr/>
            </p:nvSpPr>
            <p:spPr bwMode="auto">
              <a:xfrm>
                <a:off x="3960" y="11380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25" name="Arc 70"/>
              <p:cNvSpPr>
                <a:spLocks/>
              </p:cNvSpPr>
              <p:nvPr/>
            </p:nvSpPr>
            <p:spPr bwMode="auto">
              <a:xfrm flipH="1">
                <a:off x="3221" y="11382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123" name="Text Box 71"/>
            <p:cNvSpPr txBox="1">
              <a:spLocks noChangeArrowheads="1"/>
            </p:cNvSpPr>
            <p:nvPr/>
          </p:nvSpPr>
          <p:spPr bwMode="auto">
            <a:xfrm>
              <a:off x="1036" y="4052"/>
              <a:ext cx="14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900"/>
                <a:t>1</a:t>
              </a:r>
              <a:endParaRPr lang="en-US"/>
            </a:p>
          </p:txBody>
        </p:sp>
      </p:grpSp>
      <p:grpSp>
        <p:nvGrpSpPr>
          <p:cNvPr id="41012" name="Group 72"/>
          <p:cNvGrpSpPr>
            <a:grpSpLocks/>
          </p:cNvGrpSpPr>
          <p:nvPr/>
        </p:nvGrpSpPr>
        <p:grpSpPr bwMode="auto">
          <a:xfrm>
            <a:off x="3155950" y="6400800"/>
            <a:ext cx="241300" cy="260350"/>
            <a:chOff x="1036" y="4032"/>
            <a:chExt cx="152" cy="164"/>
          </a:xfrm>
        </p:grpSpPr>
        <p:grpSp>
          <p:nvGrpSpPr>
            <p:cNvPr id="41118" name="Group 73"/>
            <p:cNvGrpSpPr>
              <a:grpSpLocks/>
            </p:cNvGrpSpPr>
            <p:nvPr/>
          </p:nvGrpSpPr>
          <p:grpSpPr bwMode="auto">
            <a:xfrm rot="10800000">
              <a:off x="1044" y="4032"/>
              <a:ext cx="144" cy="144"/>
              <a:chOff x="3221" y="11380"/>
              <a:chExt cx="1499" cy="302"/>
            </a:xfrm>
          </p:grpSpPr>
          <p:sp>
            <p:nvSpPr>
              <p:cNvPr id="41120" name="Arc 74"/>
              <p:cNvSpPr>
                <a:spLocks/>
              </p:cNvSpPr>
              <p:nvPr/>
            </p:nvSpPr>
            <p:spPr bwMode="auto">
              <a:xfrm>
                <a:off x="3960" y="11380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21" name="Arc 75"/>
              <p:cNvSpPr>
                <a:spLocks/>
              </p:cNvSpPr>
              <p:nvPr/>
            </p:nvSpPr>
            <p:spPr bwMode="auto">
              <a:xfrm flipH="1">
                <a:off x="3221" y="11382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119" name="Text Box 76"/>
            <p:cNvSpPr txBox="1">
              <a:spLocks noChangeArrowheads="1"/>
            </p:cNvSpPr>
            <p:nvPr/>
          </p:nvSpPr>
          <p:spPr bwMode="auto">
            <a:xfrm>
              <a:off x="1036" y="4052"/>
              <a:ext cx="14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900"/>
                <a:t>1</a:t>
              </a:r>
              <a:endParaRPr lang="en-US"/>
            </a:p>
          </p:txBody>
        </p:sp>
      </p:grpSp>
      <p:grpSp>
        <p:nvGrpSpPr>
          <p:cNvPr id="41013" name="Group 77"/>
          <p:cNvGrpSpPr>
            <a:grpSpLocks/>
          </p:cNvGrpSpPr>
          <p:nvPr/>
        </p:nvGrpSpPr>
        <p:grpSpPr bwMode="auto">
          <a:xfrm>
            <a:off x="3652838" y="6400800"/>
            <a:ext cx="241300" cy="260350"/>
            <a:chOff x="1036" y="4032"/>
            <a:chExt cx="152" cy="164"/>
          </a:xfrm>
        </p:grpSpPr>
        <p:grpSp>
          <p:nvGrpSpPr>
            <p:cNvPr id="41114" name="Group 78"/>
            <p:cNvGrpSpPr>
              <a:grpSpLocks/>
            </p:cNvGrpSpPr>
            <p:nvPr/>
          </p:nvGrpSpPr>
          <p:grpSpPr bwMode="auto">
            <a:xfrm rot="10800000">
              <a:off x="1044" y="4032"/>
              <a:ext cx="144" cy="144"/>
              <a:chOff x="3221" y="11380"/>
              <a:chExt cx="1499" cy="302"/>
            </a:xfrm>
          </p:grpSpPr>
          <p:sp>
            <p:nvSpPr>
              <p:cNvPr id="41116" name="Arc 79"/>
              <p:cNvSpPr>
                <a:spLocks/>
              </p:cNvSpPr>
              <p:nvPr/>
            </p:nvSpPr>
            <p:spPr bwMode="auto">
              <a:xfrm>
                <a:off x="3960" y="11380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7" name="Arc 80"/>
              <p:cNvSpPr>
                <a:spLocks/>
              </p:cNvSpPr>
              <p:nvPr/>
            </p:nvSpPr>
            <p:spPr bwMode="auto">
              <a:xfrm flipH="1">
                <a:off x="3221" y="11382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115" name="Text Box 81"/>
            <p:cNvSpPr txBox="1">
              <a:spLocks noChangeArrowheads="1"/>
            </p:cNvSpPr>
            <p:nvPr/>
          </p:nvSpPr>
          <p:spPr bwMode="auto">
            <a:xfrm>
              <a:off x="1036" y="4052"/>
              <a:ext cx="14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900"/>
                <a:t>1</a:t>
              </a:r>
              <a:endParaRPr lang="en-US"/>
            </a:p>
          </p:txBody>
        </p:sp>
      </p:grpSp>
      <p:grpSp>
        <p:nvGrpSpPr>
          <p:cNvPr id="41014" name="Group 82"/>
          <p:cNvGrpSpPr>
            <a:grpSpLocks/>
          </p:cNvGrpSpPr>
          <p:nvPr/>
        </p:nvGrpSpPr>
        <p:grpSpPr bwMode="auto">
          <a:xfrm>
            <a:off x="4173538" y="6400800"/>
            <a:ext cx="241300" cy="260350"/>
            <a:chOff x="1036" y="4032"/>
            <a:chExt cx="152" cy="164"/>
          </a:xfrm>
        </p:grpSpPr>
        <p:grpSp>
          <p:nvGrpSpPr>
            <p:cNvPr id="41110" name="Group 83"/>
            <p:cNvGrpSpPr>
              <a:grpSpLocks/>
            </p:cNvGrpSpPr>
            <p:nvPr/>
          </p:nvGrpSpPr>
          <p:grpSpPr bwMode="auto">
            <a:xfrm rot="10800000">
              <a:off x="1044" y="4032"/>
              <a:ext cx="144" cy="144"/>
              <a:chOff x="3221" y="11380"/>
              <a:chExt cx="1499" cy="302"/>
            </a:xfrm>
          </p:grpSpPr>
          <p:sp>
            <p:nvSpPr>
              <p:cNvPr id="41112" name="Arc 84"/>
              <p:cNvSpPr>
                <a:spLocks/>
              </p:cNvSpPr>
              <p:nvPr/>
            </p:nvSpPr>
            <p:spPr bwMode="auto">
              <a:xfrm>
                <a:off x="3960" y="11380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3" name="Arc 85"/>
              <p:cNvSpPr>
                <a:spLocks/>
              </p:cNvSpPr>
              <p:nvPr/>
            </p:nvSpPr>
            <p:spPr bwMode="auto">
              <a:xfrm flipH="1">
                <a:off x="3221" y="11382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111" name="Text Box 86"/>
            <p:cNvSpPr txBox="1">
              <a:spLocks noChangeArrowheads="1"/>
            </p:cNvSpPr>
            <p:nvPr/>
          </p:nvSpPr>
          <p:spPr bwMode="auto">
            <a:xfrm>
              <a:off x="1036" y="4052"/>
              <a:ext cx="14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900"/>
                <a:t>1</a:t>
              </a:r>
              <a:endParaRPr lang="en-US"/>
            </a:p>
          </p:txBody>
        </p:sp>
      </p:grpSp>
      <p:grpSp>
        <p:nvGrpSpPr>
          <p:cNvPr id="41015" name="Group 87"/>
          <p:cNvGrpSpPr>
            <a:grpSpLocks/>
          </p:cNvGrpSpPr>
          <p:nvPr/>
        </p:nvGrpSpPr>
        <p:grpSpPr bwMode="auto">
          <a:xfrm>
            <a:off x="4716463" y="6384925"/>
            <a:ext cx="241300" cy="260350"/>
            <a:chOff x="1036" y="4032"/>
            <a:chExt cx="152" cy="164"/>
          </a:xfrm>
        </p:grpSpPr>
        <p:grpSp>
          <p:nvGrpSpPr>
            <p:cNvPr id="41106" name="Group 88"/>
            <p:cNvGrpSpPr>
              <a:grpSpLocks/>
            </p:cNvGrpSpPr>
            <p:nvPr/>
          </p:nvGrpSpPr>
          <p:grpSpPr bwMode="auto">
            <a:xfrm rot="10800000">
              <a:off x="1044" y="4032"/>
              <a:ext cx="144" cy="144"/>
              <a:chOff x="3221" y="11380"/>
              <a:chExt cx="1499" cy="302"/>
            </a:xfrm>
          </p:grpSpPr>
          <p:sp>
            <p:nvSpPr>
              <p:cNvPr id="41108" name="Arc 89"/>
              <p:cNvSpPr>
                <a:spLocks/>
              </p:cNvSpPr>
              <p:nvPr/>
            </p:nvSpPr>
            <p:spPr bwMode="auto">
              <a:xfrm>
                <a:off x="3960" y="11380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09" name="Arc 90"/>
              <p:cNvSpPr>
                <a:spLocks/>
              </p:cNvSpPr>
              <p:nvPr/>
            </p:nvSpPr>
            <p:spPr bwMode="auto">
              <a:xfrm flipH="1">
                <a:off x="3221" y="11382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107" name="Text Box 91"/>
            <p:cNvSpPr txBox="1">
              <a:spLocks noChangeArrowheads="1"/>
            </p:cNvSpPr>
            <p:nvPr/>
          </p:nvSpPr>
          <p:spPr bwMode="auto">
            <a:xfrm>
              <a:off x="1036" y="4052"/>
              <a:ext cx="14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900"/>
                <a:t>1</a:t>
              </a:r>
              <a:endParaRPr lang="en-US"/>
            </a:p>
          </p:txBody>
        </p:sp>
      </p:grpSp>
      <p:grpSp>
        <p:nvGrpSpPr>
          <p:cNvPr id="41016" name="Group 92"/>
          <p:cNvGrpSpPr>
            <a:grpSpLocks/>
          </p:cNvGrpSpPr>
          <p:nvPr/>
        </p:nvGrpSpPr>
        <p:grpSpPr bwMode="auto">
          <a:xfrm>
            <a:off x="5213350" y="6384925"/>
            <a:ext cx="241300" cy="260350"/>
            <a:chOff x="1036" y="4032"/>
            <a:chExt cx="152" cy="164"/>
          </a:xfrm>
        </p:grpSpPr>
        <p:grpSp>
          <p:nvGrpSpPr>
            <p:cNvPr id="41102" name="Group 93"/>
            <p:cNvGrpSpPr>
              <a:grpSpLocks/>
            </p:cNvGrpSpPr>
            <p:nvPr/>
          </p:nvGrpSpPr>
          <p:grpSpPr bwMode="auto">
            <a:xfrm rot="10800000">
              <a:off x="1044" y="4032"/>
              <a:ext cx="144" cy="144"/>
              <a:chOff x="3221" y="11380"/>
              <a:chExt cx="1499" cy="302"/>
            </a:xfrm>
          </p:grpSpPr>
          <p:sp>
            <p:nvSpPr>
              <p:cNvPr id="41104" name="Arc 94"/>
              <p:cNvSpPr>
                <a:spLocks/>
              </p:cNvSpPr>
              <p:nvPr/>
            </p:nvSpPr>
            <p:spPr bwMode="auto">
              <a:xfrm>
                <a:off x="3960" y="11380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05" name="Arc 95"/>
              <p:cNvSpPr>
                <a:spLocks/>
              </p:cNvSpPr>
              <p:nvPr/>
            </p:nvSpPr>
            <p:spPr bwMode="auto">
              <a:xfrm flipH="1">
                <a:off x="3221" y="11382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103" name="Text Box 96"/>
            <p:cNvSpPr txBox="1">
              <a:spLocks noChangeArrowheads="1"/>
            </p:cNvSpPr>
            <p:nvPr/>
          </p:nvSpPr>
          <p:spPr bwMode="auto">
            <a:xfrm>
              <a:off x="1036" y="4052"/>
              <a:ext cx="14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900"/>
                <a:t>1</a:t>
              </a:r>
              <a:endParaRPr lang="en-US"/>
            </a:p>
          </p:txBody>
        </p:sp>
      </p:grpSp>
      <p:grpSp>
        <p:nvGrpSpPr>
          <p:cNvPr id="41017" name="Group 97"/>
          <p:cNvGrpSpPr>
            <a:grpSpLocks/>
          </p:cNvGrpSpPr>
          <p:nvPr/>
        </p:nvGrpSpPr>
        <p:grpSpPr bwMode="auto">
          <a:xfrm>
            <a:off x="5734050" y="6384925"/>
            <a:ext cx="241300" cy="260350"/>
            <a:chOff x="1036" y="4032"/>
            <a:chExt cx="152" cy="164"/>
          </a:xfrm>
        </p:grpSpPr>
        <p:grpSp>
          <p:nvGrpSpPr>
            <p:cNvPr id="41098" name="Group 98"/>
            <p:cNvGrpSpPr>
              <a:grpSpLocks/>
            </p:cNvGrpSpPr>
            <p:nvPr/>
          </p:nvGrpSpPr>
          <p:grpSpPr bwMode="auto">
            <a:xfrm rot="10800000">
              <a:off x="1044" y="4032"/>
              <a:ext cx="144" cy="144"/>
              <a:chOff x="3221" y="11380"/>
              <a:chExt cx="1499" cy="302"/>
            </a:xfrm>
          </p:grpSpPr>
          <p:sp>
            <p:nvSpPr>
              <p:cNvPr id="41100" name="Arc 99"/>
              <p:cNvSpPr>
                <a:spLocks/>
              </p:cNvSpPr>
              <p:nvPr/>
            </p:nvSpPr>
            <p:spPr bwMode="auto">
              <a:xfrm>
                <a:off x="3960" y="11380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01" name="Arc 100"/>
              <p:cNvSpPr>
                <a:spLocks/>
              </p:cNvSpPr>
              <p:nvPr/>
            </p:nvSpPr>
            <p:spPr bwMode="auto">
              <a:xfrm flipH="1">
                <a:off x="3221" y="11382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099" name="Text Box 101"/>
            <p:cNvSpPr txBox="1">
              <a:spLocks noChangeArrowheads="1"/>
            </p:cNvSpPr>
            <p:nvPr/>
          </p:nvSpPr>
          <p:spPr bwMode="auto">
            <a:xfrm>
              <a:off x="1036" y="4052"/>
              <a:ext cx="14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900"/>
                <a:t>1</a:t>
              </a:r>
              <a:endParaRPr lang="en-US"/>
            </a:p>
          </p:txBody>
        </p:sp>
      </p:grpSp>
      <p:grpSp>
        <p:nvGrpSpPr>
          <p:cNvPr id="41018" name="Group 102"/>
          <p:cNvGrpSpPr>
            <a:grpSpLocks/>
          </p:cNvGrpSpPr>
          <p:nvPr/>
        </p:nvGrpSpPr>
        <p:grpSpPr bwMode="auto">
          <a:xfrm>
            <a:off x="1587500" y="1016000"/>
            <a:ext cx="541338" cy="979488"/>
            <a:chOff x="400" y="583"/>
            <a:chExt cx="341" cy="617"/>
          </a:xfrm>
        </p:grpSpPr>
        <p:grpSp>
          <p:nvGrpSpPr>
            <p:cNvPr id="41091" name="Group 103"/>
            <p:cNvGrpSpPr>
              <a:grpSpLocks/>
            </p:cNvGrpSpPr>
            <p:nvPr/>
          </p:nvGrpSpPr>
          <p:grpSpPr bwMode="auto">
            <a:xfrm>
              <a:off x="426" y="583"/>
              <a:ext cx="272" cy="329"/>
              <a:chOff x="3035" y="4611"/>
              <a:chExt cx="681" cy="821"/>
            </a:xfrm>
          </p:grpSpPr>
          <p:grpSp>
            <p:nvGrpSpPr>
              <p:cNvPr id="41094" name="Group 104"/>
              <p:cNvGrpSpPr>
                <a:grpSpLocks/>
              </p:cNvGrpSpPr>
              <p:nvPr/>
            </p:nvGrpSpPr>
            <p:grpSpPr bwMode="auto">
              <a:xfrm>
                <a:off x="3035" y="4969"/>
                <a:ext cx="681" cy="463"/>
                <a:chOff x="3221" y="11380"/>
                <a:chExt cx="1499" cy="302"/>
              </a:xfrm>
            </p:grpSpPr>
            <p:sp>
              <p:nvSpPr>
                <p:cNvPr id="41096" name="Arc 105"/>
                <p:cNvSpPr>
                  <a:spLocks/>
                </p:cNvSpPr>
                <p:nvPr/>
              </p:nvSpPr>
              <p:spPr bwMode="auto">
                <a:xfrm>
                  <a:off x="3960" y="11380"/>
                  <a:ext cx="760" cy="300"/>
                </a:xfrm>
                <a:custGeom>
                  <a:avLst/>
                  <a:gdLst>
                    <a:gd name="T0" fmla="*/ 0 w 21600"/>
                    <a:gd name="T1" fmla="*/ 0 h 21600"/>
                    <a:gd name="T2" fmla="*/ 27 w 21600"/>
                    <a:gd name="T3" fmla="*/ 4 h 21600"/>
                    <a:gd name="T4" fmla="*/ 0 w 21600"/>
                    <a:gd name="T5" fmla="*/ 4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97" name="Arc 106"/>
                <p:cNvSpPr>
                  <a:spLocks/>
                </p:cNvSpPr>
                <p:nvPr/>
              </p:nvSpPr>
              <p:spPr bwMode="auto">
                <a:xfrm flipH="1">
                  <a:off x="3221" y="11382"/>
                  <a:ext cx="760" cy="300"/>
                </a:xfrm>
                <a:custGeom>
                  <a:avLst/>
                  <a:gdLst>
                    <a:gd name="T0" fmla="*/ 0 w 21600"/>
                    <a:gd name="T1" fmla="*/ 0 h 21600"/>
                    <a:gd name="T2" fmla="*/ 27 w 21600"/>
                    <a:gd name="T3" fmla="*/ 4 h 21600"/>
                    <a:gd name="T4" fmla="*/ 0 w 21600"/>
                    <a:gd name="T5" fmla="*/ 4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095" name="Text Box 107"/>
              <p:cNvSpPr txBox="1">
                <a:spLocks noChangeArrowheads="1"/>
              </p:cNvSpPr>
              <p:nvPr/>
            </p:nvSpPr>
            <p:spPr bwMode="auto">
              <a:xfrm>
                <a:off x="3103" y="4611"/>
                <a:ext cx="546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200">
                    <a:latin typeface="Times New Roman" charset="0"/>
                  </a:rPr>
                  <a:t>1</a:t>
                </a:r>
              </a:p>
            </p:txBody>
          </p:sp>
        </p:grpSp>
        <p:sp>
          <p:nvSpPr>
            <p:cNvPr id="41092" name="Oval 108"/>
            <p:cNvSpPr>
              <a:spLocks noChangeArrowheads="1"/>
            </p:cNvSpPr>
            <p:nvPr/>
          </p:nvSpPr>
          <p:spPr bwMode="auto">
            <a:xfrm>
              <a:off x="424" y="912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93" name="Text Box 109"/>
            <p:cNvSpPr txBox="1">
              <a:spLocks noChangeArrowheads="1"/>
            </p:cNvSpPr>
            <p:nvPr/>
          </p:nvSpPr>
          <p:spPr bwMode="auto">
            <a:xfrm>
              <a:off x="400" y="930"/>
              <a:ext cx="341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C</a:t>
              </a:r>
              <a:r>
                <a:rPr lang="en-US" sz="2000" baseline="-25000"/>
                <a:t>I</a:t>
              </a:r>
              <a:endParaRPr lang="en-US" sz="2000"/>
            </a:p>
          </p:txBody>
        </p:sp>
      </p:grpSp>
      <p:grpSp>
        <p:nvGrpSpPr>
          <p:cNvPr id="41019" name="Group 110"/>
          <p:cNvGrpSpPr>
            <a:grpSpLocks/>
          </p:cNvGrpSpPr>
          <p:nvPr/>
        </p:nvGrpSpPr>
        <p:grpSpPr bwMode="auto">
          <a:xfrm>
            <a:off x="2166938" y="1016000"/>
            <a:ext cx="541337" cy="979488"/>
            <a:chOff x="400" y="583"/>
            <a:chExt cx="341" cy="617"/>
          </a:xfrm>
        </p:grpSpPr>
        <p:grpSp>
          <p:nvGrpSpPr>
            <p:cNvPr id="41084" name="Group 111"/>
            <p:cNvGrpSpPr>
              <a:grpSpLocks/>
            </p:cNvGrpSpPr>
            <p:nvPr/>
          </p:nvGrpSpPr>
          <p:grpSpPr bwMode="auto">
            <a:xfrm>
              <a:off x="426" y="583"/>
              <a:ext cx="272" cy="329"/>
              <a:chOff x="3035" y="4611"/>
              <a:chExt cx="681" cy="821"/>
            </a:xfrm>
          </p:grpSpPr>
          <p:grpSp>
            <p:nvGrpSpPr>
              <p:cNvPr id="41087" name="Group 112"/>
              <p:cNvGrpSpPr>
                <a:grpSpLocks/>
              </p:cNvGrpSpPr>
              <p:nvPr/>
            </p:nvGrpSpPr>
            <p:grpSpPr bwMode="auto">
              <a:xfrm>
                <a:off x="3035" y="4969"/>
                <a:ext cx="681" cy="463"/>
                <a:chOff x="3221" y="11380"/>
                <a:chExt cx="1499" cy="302"/>
              </a:xfrm>
            </p:grpSpPr>
            <p:sp>
              <p:nvSpPr>
                <p:cNvPr id="41089" name="Arc 113"/>
                <p:cNvSpPr>
                  <a:spLocks/>
                </p:cNvSpPr>
                <p:nvPr/>
              </p:nvSpPr>
              <p:spPr bwMode="auto">
                <a:xfrm>
                  <a:off x="3960" y="11380"/>
                  <a:ext cx="760" cy="300"/>
                </a:xfrm>
                <a:custGeom>
                  <a:avLst/>
                  <a:gdLst>
                    <a:gd name="T0" fmla="*/ 0 w 21600"/>
                    <a:gd name="T1" fmla="*/ 0 h 21600"/>
                    <a:gd name="T2" fmla="*/ 27 w 21600"/>
                    <a:gd name="T3" fmla="*/ 4 h 21600"/>
                    <a:gd name="T4" fmla="*/ 0 w 21600"/>
                    <a:gd name="T5" fmla="*/ 4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90" name="Arc 114"/>
                <p:cNvSpPr>
                  <a:spLocks/>
                </p:cNvSpPr>
                <p:nvPr/>
              </p:nvSpPr>
              <p:spPr bwMode="auto">
                <a:xfrm flipH="1">
                  <a:off x="3221" y="11382"/>
                  <a:ext cx="760" cy="300"/>
                </a:xfrm>
                <a:custGeom>
                  <a:avLst/>
                  <a:gdLst>
                    <a:gd name="T0" fmla="*/ 0 w 21600"/>
                    <a:gd name="T1" fmla="*/ 0 h 21600"/>
                    <a:gd name="T2" fmla="*/ 27 w 21600"/>
                    <a:gd name="T3" fmla="*/ 4 h 21600"/>
                    <a:gd name="T4" fmla="*/ 0 w 21600"/>
                    <a:gd name="T5" fmla="*/ 4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088" name="Text Box 115"/>
              <p:cNvSpPr txBox="1">
                <a:spLocks noChangeArrowheads="1"/>
              </p:cNvSpPr>
              <p:nvPr/>
            </p:nvSpPr>
            <p:spPr bwMode="auto">
              <a:xfrm>
                <a:off x="3103" y="4611"/>
                <a:ext cx="546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200">
                    <a:latin typeface="Times New Roman" charset="0"/>
                  </a:rPr>
                  <a:t>1</a:t>
                </a:r>
              </a:p>
            </p:txBody>
          </p:sp>
        </p:grpSp>
        <p:sp>
          <p:nvSpPr>
            <p:cNvPr id="41085" name="Oval 116"/>
            <p:cNvSpPr>
              <a:spLocks noChangeArrowheads="1"/>
            </p:cNvSpPr>
            <p:nvPr/>
          </p:nvSpPr>
          <p:spPr bwMode="auto">
            <a:xfrm>
              <a:off x="424" y="912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86" name="Text Box 117"/>
            <p:cNvSpPr txBox="1">
              <a:spLocks noChangeArrowheads="1"/>
            </p:cNvSpPr>
            <p:nvPr/>
          </p:nvSpPr>
          <p:spPr bwMode="auto">
            <a:xfrm>
              <a:off x="400" y="930"/>
              <a:ext cx="341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E</a:t>
              </a:r>
              <a:r>
                <a:rPr lang="en-US" sz="2000" baseline="-25000"/>
                <a:t>I</a:t>
              </a:r>
              <a:endParaRPr lang="en-US" sz="2000"/>
            </a:p>
          </p:txBody>
        </p:sp>
      </p:grpSp>
      <p:sp>
        <p:nvSpPr>
          <p:cNvPr id="41020" name="Line 118"/>
          <p:cNvSpPr>
            <a:spLocks noChangeShapeType="1"/>
          </p:cNvSpPr>
          <p:nvPr/>
        </p:nvSpPr>
        <p:spPr bwMode="auto">
          <a:xfrm rot="2700000">
            <a:off x="2078832" y="1974056"/>
            <a:ext cx="296862" cy="854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1" name="Line 119"/>
          <p:cNvSpPr>
            <a:spLocks noChangeShapeType="1"/>
          </p:cNvSpPr>
          <p:nvPr/>
        </p:nvSpPr>
        <p:spPr bwMode="auto">
          <a:xfrm>
            <a:off x="3862388" y="2024063"/>
            <a:ext cx="7937" cy="7858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2" name="Line 120"/>
          <p:cNvSpPr>
            <a:spLocks noChangeShapeType="1"/>
          </p:cNvSpPr>
          <p:nvPr/>
        </p:nvSpPr>
        <p:spPr bwMode="auto">
          <a:xfrm rot="18900000" flipH="1">
            <a:off x="3330575" y="1963738"/>
            <a:ext cx="274638" cy="906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1023" name="Group 121"/>
          <p:cNvGrpSpPr>
            <a:grpSpLocks/>
          </p:cNvGrpSpPr>
          <p:nvPr/>
        </p:nvGrpSpPr>
        <p:grpSpPr bwMode="auto">
          <a:xfrm>
            <a:off x="2984500" y="1022350"/>
            <a:ext cx="541338" cy="979488"/>
            <a:chOff x="400" y="583"/>
            <a:chExt cx="341" cy="617"/>
          </a:xfrm>
        </p:grpSpPr>
        <p:grpSp>
          <p:nvGrpSpPr>
            <p:cNvPr id="41077" name="Group 122"/>
            <p:cNvGrpSpPr>
              <a:grpSpLocks/>
            </p:cNvGrpSpPr>
            <p:nvPr/>
          </p:nvGrpSpPr>
          <p:grpSpPr bwMode="auto">
            <a:xfrm>
              <a:off x="426" y="583"/>
              <a:ext cx="272" cy="329"/>
              <a:chOff x="3035" y="4611"/>
              <a:chExt cx="681" cy="821"/>
            </a:xfrm>
          </p:grpSpPr>
          <p:grpSp>
            <p:nvGrpSpPr>
              <p:cNvPr id="41080" name="Group 123"/>
              <p:cNvGrpSpPr>
                <a:grpSpLocks/>
              </p:cNvGrpSpPr>
              <p:nvPr/>
            </p:nvGrpSpPr>
            <p:grpSpPr bwMode="auto">
              <a:xfrm>
                <a:off x="3035" y="4969"/>
                <a:ext cx="681" cy="463"/>
                <a:chOff x="3221" y="11380"/>
                <a:chExt cx="1499" cy="302"/>
              </a:xfrm>
            </p:grpSpPr>
            <p:sp>
              <p:nvSpPr>
                <p:cNvPr id="41082" name="Arc 124"/>
                <p:cNvSpPr>
                  <a:spLocks/>
                </p:cNvSpPr>
                <p:nvPr/>
              </p:nvSpPr>
              <p:spPr bwMode="auto">
                <a:xfrm>
                  <a:off x="3960" y="11380"/>
                  <a:ext cx="760" cy="300"/>
                </a:xfrm>
                <a:custGeom>
                  <a:avLst/>
                  <a:gdLst>
                    <a:gd name="T0" fmla="*/ 0 w 21600"/>
                    <a:gd name="T1" fmla="*/ 0 h 21600"/>
                    <a:gd name="T2" fmla="*/ 27 w 21600"/>
                    <a:gd name="T3" fmla="*/ 4 h 21600"/>
                    <a:gd name="T4" fmla="*/ 0 w 21600"/>
                    <a:gd name="T5" fmla="*/ 4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83" name="Arc 125"/>
                <p:cNvSpPr>
                  <a:spLocks/>
                </p:cNvSpPr>
                <p:nvPr/>
              </p:nvSpPr>
              <p:spPr bwMode="auto">
                <a:xfrm flipH="1">
                  <a:off x="3221" y="11382"/>
                  <a:ext cx="760" cy="300"/>
                </a:xfrm>
                <a:custGeom>
                  <a:avLst/>
                  <a:gdLst>
                    <a:gd name="T0" fmla="*/ 0 w 21600"/>
                    <a:gd name="T1" fmla="*/ 0 h 21600"/>
                    <a:gd name="T2" fmla="*/ 27 w 21600"/>
                    <a:gd name="T3" fmla="*/ 4 h 21600"/>
                    <a:gd name="T4" fmla="*/ 0 w 21600"/>
                    <a:gd name="T5" fmla="*/ 4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081" name="Text Box 126"/>
              <p:cNvSpPr txBox="1">
                <a:spLocks noChangeArrowheads="1"/>
              </p:cNvSpPr>
              <p:nvPr/>
            </p:nvSpPr>
            <p:spPr bwMode="auto">
              <a:xfrm>
                <a:off x="3103" y="4611"/>
                <a:ext cx="546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200">
                    <a:latin typeface="Times New Roman" charset="0"/>
                  </a:rPr>
                  <a:t>1</a:t>
                </a:r>
              </a:p>
            </p:txBody>
          </p:sp>
        </p:grpSp>
        <p:sp>
          <p:nvSpPr>
            <p:cNvPr id="41078" name="Oval 127"/>
            <p:cNvSpPr>
              <a:spLocks noChangeArrowheads="1"/>
            </p:cNvSpPr>
            <p:nvPr/>
          </p:nvSpPr>
          <p:spPr bwMode="auto">
            <a:xfrm>
              <a:off x="424" y="912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79" name="Text Box 128"/>
            <p:cNvSpPr txBox="1">
              <a:spLocks noChangeArrowheads="1"/>
            </p:cNvSpPr>
            <p:nvPr/>
          </p:nvSpPr>
          <p:spPr bwMode="auto">
            <a:xfrm>
              <a:off x="400" y="930"/>
              <a:ext cx="341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A</a:t>
              </a:r>
              <a:r>
                <a:rPr lang="en-US" sz="2000" baseline="-25000"/>
                <a:t>s</a:t>
              </a:r>
              <a:endParaRPr lang="en-US" sz="2000"/>
            </a:p>
          </p:txBody>
        </p:sp>
      </p:grpSp>
      <p:sp>
        <p:nvSpPr>
          <p:cNvPr id="41024" name="Text Box 129"/>
          <p:cNvSpPr txBox="1">
            <a:spLocks noChangeArrowheads="1"/>
          </p:cNvSpPr>
          <p:nvPr/>
        </p:nvSpPr>
        <p:spPr bwMode="auto">
          <a:xfrm>
            <a:off x="2921000" y="1987550"/>
            <a:ext cx="541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/>
              <a:t>a</a:t>
            </a:r>
            <a:r>
              <a:rPr lang="en-US" sz="1600" baseline="-25000"/>
              <a:t>22</a:t>
            </a:r>
          </a:p>
        </p:txBody>
      </p:sp>
      <p:sp>
        <p:nvSpPr>
          <p:cNvPr id="41025" name="Text Box 130"/>
          <p:cNvSpPr txBox="1">
            <a:spLocks noChangeArrowheads="1"/>
          </p:cNvSpPr>
          <p:nvPr/>
        </p:nvSpPr>
        <p:spPr bwMode="auto">
          <a:xfrm>
            <a:off x="3432175" y="1987550"/>
            <a:ext cx="541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/>
              <a:t>c</a:t>
            </a:r>
            <a:r>
              <a:rPr lang="en-US" sz="1600" baseline="-25000"/>
              <a:t>22</a:t>
            </a:r>
          </a:p>
        </p:txBody>
      </p:sp>
      <p:sp>
        <p:nvSpPr>
          <p:cNvPr id="41026" name="Text Box 131"/>
          <p:cNvSpPr txBox="1">
            <a:spLocks noChangeArrowheads="1"/>
          </p:cNvSpPr>
          <p:nvPr/>
        </p:nvSpPr>
        <p:spPr bwMode="auto">
          <a:xfrm>
            <a:off x="4267200" y="1949450"/>
            <a:ext cx="541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/>
              <a:t>e</a:t>
            </a:r>
            <a:r>
              <a:rPr lang="en-US" sz="1600" baseline="-25000"/>
              <a:t>22</a:t>
            </a:r>
          </a:p>
        </p:txBody>
      </p:sp>
      <p:sp>
        <p:nvSpPr>
          <p:cNvPr id="41027" name="Oval 132"/>
          <p:cNvSpPr>
            <a:spLocks noChangeArrowheads="1"/>
          </p:cNvSpPr>
          <p:nvPr/>
        </p:nvSpPr>
        <p:spPr bwMode="auto">
          <a:xfrm>
            <a:off x="3419475" y="2833688"/>
            <a:ext cx="914400" cy="914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28" name="Text Box 133"/>
          <p:cNvSpPr txBox="1">
            <a:spLocks noChangeArrowheads="1"/>
          </p:cNvSpPr>
          <p:nvPr/>
        </p:nvSpPr>
        <p:spPr bwMode="auto">
          <a:xfrm>
            <a:off x="3179763" y="3119438"/>
            <a:ext cx="137953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/>
              <a:t>Slope</a:t>
            </a:r>
          </a:p>
        </p:txBody>
      </p:sp>
      <p:sp>
        <p:nvSpPr>
          <p:cNvPr id="41029" name="Line 134"/>
          <p:cNvSpPr>
            <a:spLocks noChangeShapeType="1"/>
          </p:cNvSpPr>
          <p:nvPr/>
        </p:nvSpPr>
        <p:spPr bwMode="auto">
          <a:xfrm flipH="1">
            <a:off x="2725738" y="3754438"/>
            <a:ext cx="1135062" cy="779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30" name="Line 135"/>
          <p:cNvSpPr>
            <a:spLocks noChangeShapeType="1"/>
          </p:cNvSpPr>
          <p:nvPr/>
        </p:nvSpPr>
        <p:spPr bwMode="auto">
          <a:xfrm>
            <a:off x="3860800" y="3756025"/>
            <a:ext cx="9525" cy="784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31" name="Line 136"/>
          <p:cNvSpPr>
            <a:spLocks noChangeShapeType="1"/>
          </p:cNvSpPr>
          <p:nvPr/>
        </p:nvSpPr>
        <p:spPr bwMode="auto">
          <a:xfrm>
            <a:off x="3852863" y="3733800"/>
            <a:ext cx="1493837" cy="7826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32" name="Text Box 137"/>
          <p:cNvSpPr txBox="1">
            <a:spLocks noChangeArrowheads="1"/>
          </p:cNvSpPr>
          <p:nvPr/>
        </p:nvSpPr>
        <p:spPr bwMode="auto">
          <a:xfrm>
            <a:off x="2174875" y="3568700"/>
            <a:ext cx="541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/>
              <a:t>1</a:t>
            </a:r>
            <a:endParaRPr lang="en-US" sz="2000" baseline="-25000"/>
          </a:p>
        </p:txBody>
      </p:sp>
      <p:sp>
        <p:nvSpPr>
          <p:cNvPr id="41033" name="Text Box 138"/>
          <p:cNvSpPr txBox="1">
            <a:spLocks noChangeArrowheads="1"/>
          </p:cNvSpPr>
          <p:nvPr/>
        </p:nvSpPr>
        <p:spPr bwMode="auto">
          <a:xfrm>
            <a:off x="3762375" y="3848100"/>
            <a:ext cx="541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/>
              <a:t>1</a:t>
            </a:r>
            <a:endParaRPr lang="en-US" sz="2000" baseline="-25000"/>
          </a:p>
        </p:txBody>
      </p:sp>
      <p:sp>
        <p:nvSpPr>
          <p:cNvPr id="41034" name="Text Box 139"/>
          <p:cNvSpPr txBox="1">
            <a:spLocks noChangeArrowheads="1"/>
          </p:cNvSpPr>
          <p:nvPr/>
        </p:nvSpPr>
        <p:spPr bwMode="auto">
          <a:xfrm>
            <a:off x="4248150" y="3719513"/>
            <a:ext cx="541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/>
              <a:t>2</a:t>
            </a:r>
            <a:endParaRPr lang="en-US" sz="2000" baseline="-25000"/>
          </a:p>
        </p:txBody>
      </p:sp>
      <p:grpSp>
        <p:nvGrpSpPr>
          <p:cNvPr id="41035" name="Group 140"/>
          <p:cNvGrpSpPr>
            <a:grpSpLocks/>
          </p:cNvGrpSpPr>
          <p:nvPr/>
        </p:nvGrpSpPr>
        <p:grpSpPr bwMode="auto">
          <a:xfrm>
            <a:off x="3594100" y="1022350"/>
            <a:ext cx="541338" cy="979488"/>
            <a:chOff x="400" y="583"/>
            <a:chExt cx="341" cy="617"/>
          </a:xfrm>
        </p:grpSpPr>
        <p:grpSp>
          <p:nvGrpSpPr>
            <p:cNvPr id="41070" name="Group 141"/>
            <p:cNvGrpSpPr>
              <a:grpSpLocks/>
            </p:cNvGrpSpPr>
            <p:nvPr/>
          </p:nvGrpSpPr>
          <p:grpSpPr bwMode="auto">
            <a:xfrm>
              <a:off x="426" y="583"/>
              <a:ext cx="272" cy="329"/>
              <a:chOff x="3035" y="4611"/>
              <a:chExt cx="681" cy="821"/>
            </a:xfrm>
          </p:grpSpPr>
          <p:grpSp>
            <p:nvGrpSpPr>
              <p:cNvPr id="41073" name="Group 142"/>
              <p:cNvGrpSpPr>
                <a:grpSpLocks/>
              </p:cNvGrpSpPr>
              <p:nvPr/>
            </p:nvGrpSpPr>
            <p:grpSpPr bwMode="auto">
              <a:xfrm>
                <a:off x="3035" y="4969"/>
                <a:ext cx="681" cy="463"/>
                <a:chOff x="3221" y="11380"/>
                <a:chExt cx="1499" cy="302"/>
              </a:xfrm>
            </p:grpSpPr>
            <p:sp>
              <p:nvSpPr>
                <p:cNvPr id="41075" name="Arc 143"/>
                <p:cNvSpPr>
                  <a:spLocks/>
                </p:cNvSpPr>
                <p:nvPr/>
              </p:nvSpPr>
              <p:spPr bwMode="auto">
                <a:xfrm>
                  <a:off x="3960" y="11380"/>
                  <a:ext cx="760" cy="300"/>
                </a:xfrm>
                <a:custGeom>
                  <a:avLst/>
                  <a:gdLst>
                    <a:gd name="T0" fmla="*/ 0 w 21600"/>
                    <a:gd name="T1" fmla="*/ 0 h 21600"/>
                    <a:gd name="T2" fmla="*/ 27 w 21600"/>
                    <a:gd name="T3" fmla="*/ 4 h 21600"/>
                    <a:gd name="T4" fmla="*/ 0 w 21600"/>
                    <a:gd name="T5" fmla="*/ 4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76" name="Arc 144"/>
                <p:cNvSpPr>
                  <a:spLocks/>
                </p:cNvSpPr>
                <p:nvPr/>
              </p:nvSpPr>
              <p:spPr bwMode="auto">
                <a:xfrm flipH="1">
                  <a:off x="3221" y="11382"/>
                  <a:ext cx="760" cy="300"/>
                </a:xfrm>
                <a:custGeom>
                  <a:avLst/>
                  <a:gdLst>
                    <a:gd name="T0" fmla="*/ 0 w 21600"/>
                    <a:gd name="T1" fmla="*/ 0 h 21600"/>
                    <a:gd name="T2" fmla="*/ 27 w 21600"/>
                    <a:gd name="T3" fmla="*/ 4 h 21600"/>
                    <a:gd name="T4" fmla="*/ 0 w 21600"/>
                    <a:gd name="T5" fmla="*/ 4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074" name="Text Box 145"/>
              <p:cNvSpPr txBox="1">
                <a:spLocks noChangeArrowheads="1"/>
              </p:cNvSpPr>
              <p:nvPr/>
            </p:nvSpPr>
            <p:spPr bwMode="auto">
              <a:xfrm>
                <a:off x="3103" y="4611"/>
                <a:ext cx="546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200">
                    <a:latin typeface="Times New Roman" charset="0"/>
                  </a:rPr>
                  <a:t>1</a:t>
                </a:r>
              </a:p>
            </p:txBody>
          </p:sp>
        </p:grpSp>
        <p:sp>
          <p:nvSpPr>
            <p:cNvPr id="41071" name="Oval 146"/>
            <p:cNvSpPr>
              <a:spLocks noChangeArrowheads="1"/>
            </p:cNvSpPr>
            <p:nvPr/>
          </p:nvSpPr>
          <p:spPr bwMode="auto">
            <a:xfrm>
              <a:off x="424" y="912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72" name="Text Box 147"/>
            <p:cNvSpPr txBox="1">
              <a:spLocks noChangeArrowheads="1"/>
            </p:cNvSpPr>
            <p:nvPr/>
          </p:nvSpPr>
          <p:spPr bwMode="auto">
            <a:xfrm>
              <a:off x="400" y="930"/>
              <a:ext cx="341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C</a:t>
              </a:r>
              <a:r>
                <a:rPr lang="en-US" sz="2000" baseline="-25000"/>
                <a:t>s</a:t>
              </a:r>
              <a:endParaRPr lang="en-US" sz="2000"/>
            </a:p>
          </p:txBody>
        </p:sp>
      </p:grpSp>
      <p:grpSp>
        <p:nvGrpSpPr>
          <p:cNvPr id="41036" name="Group 148"/>
          <p:cNvGrpSpPr>
            <a:grpSpLocks/>
          </p:cNvGrpSpPr>
          <p:nvPr/>
        </p:nvGrpSpPr>
        <p:grpSpPr bwMode="auto">
          <a:xfrm>
            <a:off x="4173538" y="1022350"/>
            <a:ext cx="541337" cy="979488"/>
            <a:chOff x="400" y="583"/>
            <a:chExt cx="341" cy="617"/>
          </a:xfrm>
        </p:grpSpPr>
        <p:grpSp>
          <p:nvGrpSpPr>
            <p:cNvPr id="41063" name="Group 149"/>
            <p:cNvGrpSpPr>
              <a:grpSpLocks/>
            </p:cNvGrpSpPr>
            <p:nvPr/>
          </p:nvGrpSpPr>
          <p:grpSpPr bwMode="auto">
            <a:xfrm>
              <a:off x="426" y="583"/>
              <a:ext cx="272" cy="329"/>
              <a:chOff x="3035" y="4611"/>
              <a:chExt cx="681" cy="821"/>
            </a:xfrm>
          </p:grpSpPr>
          <p:grpSp>
            <p:nvGrpSpPr>
              <p:cNvPr id="41066" name="Group 150"/>
              <p:cNvGrpSpPr>
                <a:grpSpLocks/>
              </p:cNvGrpSpPr>
              <p:nvPr/>
            </p:nvGrpSpPr>
            <p:grpSpPr bwMode="auto">
              <a:xfrm>
                <a:off x="3035" y="4969"/>
                <a:ext cx="681" cy="463"/>
                <a:chOff x="3221" y="11380"/>
                <a:chExt cx="1499" cy="302"/>
              </a:xfrm>
            </p:grpSpPr>
            <p:sp>
              <p:nvSpPr>
                <p:cNvPr id="41068" name="Arc 151"/>
                <p:cNvSpPr>
                  <a:spLocks/>
                </p:cNvSpPr>
                <p:nvPr/>
              </p:nvSpPr>
              <p:spPr bwMode="auto">
                <a:xfrm>
                  <a:off x="3960" y="11380"/>
                  <a:ext cx="760" cy="300"/>
                </a:xfrm>
                <a:custGeom>
                  <a:avLst/>
                  <a:gdLst>
                    <a:gd name="T0" fmla="*/ 0 w 21600"/>
                    <a:gd name="T1" fmla="*/ 0 h 21600"/>
                    <a:gd name="T2" fmla="*/ 27 w 21600"/>
                    <a:gd name="T3" fmla="*/ 4 h 21600"/>
                    <a:gd name="T4" fmla="*/ 0 w 21600"/>
                    <a:gd name="T5" fmla="*/ 4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69" name="Arc 152"/>
                <p:cNvSpPr>
                  <a:spLocks/>
                </p:cNvSpPr>
                <p:nvPr/>
              </p:nvSpPr>
              <p:spPr bwMode="auto">
                <a:xfrm flipH="1">
                  <a:off x="3221" y="11382"/>
                  <a:ext cx="760" cy="300"/>
                </a:xfrm>
                <a:custGeom>
                  <a:avLst/>
                  <a:gdLst>
                    <a:gd name="T0" fmla="*/ 0 w 21600"/>
                    <a:gd name="T1" fmla="*/ 0 h 21600"/>
                    <a:gd name="T2" fmla="*/ 27 w 21600"/>
                    <a:gd name="T3" fmla="*/ 4 h 21600"/>
                    <a:gd name="T4" fmla="*/ 0 w 21600"/>
                    <a:gd name="T5" fmla="*/ 4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067" name="Text Box 153"/>
              <p:cNvSpPr txBox="1">
                <a:spLocks noChangeArrowheads="1"/>
              </p:cNvSpPr>
              <p:nvPr/>
            </p:nvSpPr>
            <p:spPr bwMode="auto">
              <a:xfrm>
                <a:off x="3103" y="4611"/>
                <a:ext cx="546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200">
                    <a:latin typeface="Times New Roman" charset="0"/>
                  </a:rPr>
                  <a:t>1</a:t>
                </a:r>
              </a:p>
            </p:txBody>
          </p:sp>
        </p:grpSp>
        <p:sp>
          <p:nvSpPr>
            <p:cNvPr id="41064" name="Oval 154"/>
            <p:cNvSpPr>
              <a:spLocks noChangeArrowheads="1"/>
            </p:cNvSpPr>
            <p:nvPr/>
          </p:nvSpPr>
          <p:spPr bwMode="auto">
            <a:xfrm>
              <a:off x="424" y="912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65" name="Text Box 155"/>
            <p:cNvSpPr txBox="1">
              <a:spLocks noChangeArrowheads="1"/>
            </p:cNvSpPr>
            <p:nvPr/>
          </p:nvSpPr>
          <p:spPr bwMode="auto">
            <a:xfrm>
              <a:off x="400" y="930"/>
              <a:ext cx="341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E</a:t>
              </a:r>
              <a:r>
                <a:rPr lang="en-US" sz="2000" baseline="-25000"/>
                <a:t>s</a:t>
              </a:r>
              <a:endParaRPr lang="en-US" sz="2000"/>
            </a:p>
          </p:txBody>
        </p:sp>
      </p:grpSp>
      <p:sp>
        <p:nvSpPr>
          <p:cNvPr id="41037" name="Line 156"/>
          <p:cNvSpPr>
            <a:spLocks noChangeShapeType="1"/>
          </p:cNvSpPr>
          <p:nvPr/>
        </p:nvSpPr>
        <p:spPr bwMode="auto">
          <a:xfrm rot="2700000">
            <a:off x="4085432" y="1980406"/>
            <a:ext cx="296862" cy="854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38" name="Line 157"/>
          <p:cNvSpPr>
            <a:spLocks noChangeShapeType="1"/>
          </p:cNvSpPr>
          <p:nvPr/>
        </p:nvSpPr>
        <p:spPr bwMode="auto">
          <a:xfrm rot="18900000" flipH="1">
            <a:off x="1325563" y="1970087"/>
            <a:ext cx="274638" cy="9064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39" name="Line 158"/>
          <p:cNvSpPr>
            <a:spLocks noChangeShapeType="1"/>
          </p:cNvSpPr>
          <p:nvPr/>
        </p:nvSpPr>
        <p:spPr bwMode="auto">
          <a:xfrm rot="2700000" flipV="1">
            <a:off x="1150938" y="2224088"/>
            <a:ext cx="2309812" cy="6969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40" name="Line 159"/>
          <p:cNvSpPr>
            <a:spLocks noChangeShapeType="1"/>
          </p:cNvSpPr>
          <p:nvPr/>
        </p:nvSpPr>
        <p:spPr bwMode="auto">
          <a:xfrm rot="2700000" flipV="1">
            <a:off x="1728788" y="2279650"/>
            <a:ext cx="1804987" cy="4206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41" name="Line 160"/>
          <p:cNvSpPr>
            <a:spLocks noChangeShapeType="1"/>
          </p:cNvSpPr>
          <p:nvPr/>
        </p:nvSpPr>
        <p:spPr bwMode="auto">
          <a:xfrm rot="2700000" flipV="1">
            <a:off x="2282825" y="2338388"/>
            <a:ext cx="1350963" cy="165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42" name="Text Box 161"/>
          <p:cNvSpPr txBox="1">
            <a:spLocks noChangeArrowheads="1"/>
          </p:cNvSpPr>
          <p:nvPr/>
        </p:nvSpPr>
        <p:spPr bwMode="auto">
          <a:xfrm>
            <a:off x="2305050" y="2628900"/>
            <a:ext cx="541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/>
              <a:t>a</a:t>
            </a:r>
            <a:r>
              <a:rPr lang="en-US" sz="1600" baseline="-25000"/>
              <a:t>21</a:t>
            </a:r>
          </a:p>
        </p:txBody>
      </p:sp>
      <p:sp>
        <p:nvSpPr>
          <p:cNvPr id="41043" name="Text Box 162"/>
          <p:cNvSpPr txBox="1">
            <a:spLocks noChangeArrowheads="1"/>
          </p:cNvSpPr>
          <p:nvPr/>
        </p:nvSpPr>
        <p:spPr bwMode="auto">
          <a:xfrm>
            <a:off x="2486025" y="2451100"/>
            <a:ext cx="541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/>
              <a:t>c</a:t>
            </a:r>
            <a:r>
              <a:rPr lang="en-US" sz="1600" baseline="-25000"/>
              <a:t>21</a:t>
            </a:r>
          </a:p>
        </p:txBody>
      </p:sp>
      <p:sp>
        <p:nvSpPr>
          <p:cNvPr id="41044" name="Text Box 163"/>
          <p:cNvSpPr txBox="1">
            <a:spLocks noChangeArrowheads="1"/>
          </p:cNvSpPr>
          <p:nvPr/>
        </p:nvSpPr>
        <p:spPr bwMode="auto">
          <a:xfrm>
            <a:off x="2552700" y="2216150"/>
            <a:ext cx="541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/>
              <a:t>e</a:t>
            </a:r>
            <a:r>
              <a:rPr lang="en-US" sz="1600" baseline="-25000"/>
              <a:t>21</a:t>
            </a:r>
          </a:p>
        </p:txBody>
      </p:sp>
      <p:sp>
        <p:nvSpPr>
          <p:cNvPr id="41045" name="AutoShape 164"/>
          <p:cNvSpPr>
            <a:spLocks noChangeArrowheads="1"/>
          </p:cNvSpPr>
          <p:nvPr/>
        </p:nvSpPr>
        <p:spPr bwMode="auto">
          <a:xfrm>
            <a:off x="762000" y="3048000"/>
            <a:ext cx="381000" cy="381000"/>
          </a:xfrm>
          <a:prstGeom prst="flowChartExtra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46" name="AutoShape 165"/>
          <p:cNvSpPr>
            <a:spLocks noChangeArrowheads="1"/>
          </p:cNvSpPr>
          <p:nvPr/>
        </p:nvSpPr>
        <p:spPr bwMode="auto">
          <a:xfrm>
            <a:off x="4618038" y="3044825"/>
            <a:ext cx="381000" cy="381000"/>
          </a:xfrm>
          <a:prstGeom prst="flowChartExtra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47" name="Line 166"/>
          <p:cNvSpPr>
            <a:spLocks noChangeShapeType="1"/>
          </p:cNvSpPr>
          <p:nvPr/>
        </p:nvSpPr>
        <p:spPr bwMode="auto">
          <a:xfrm>
            <a:off x="1066800" y="3276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48" name="Line 167"/>
          <p:cNvSpPr>
            <a:spLocks noChangeShapeType="1"/>
          </p:cNvSpPr>
          <p:nvPr/>
        </p:nvSpPr>
        <p:spPr bwMode="auto">
          <a:xfrm flipH="1">
            <a:off x="4375150" y="3276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49" name="Text Box 168"/>
          <p:cNvSpPr txBox="1">
            <a:spLocks noChangeArrowheads="1"/>
          </p:cNvSpPr>
          <p:nvPr/>
        </p:nvSpPr>
        <p:spPr bwMode="auto">
          <a:xfrm>
            <a:off x="830263" y="3155950"/>
            <a:ext cx="381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i</a:t>
            </a:r>
            <a:r>
              <a:rPr lang="en-US" sz="1200" baseline="-25000"/>
              <a:t>m</a:t>
            </a:r>
            <a:endParaRPr lang="en-US" sz="1200"/>
          </a:p>
        </p:txBody>
      </p:sp>
      <p:sp>
        <p:nvSpPr>
          <p:cNvPr id="41050" name="Text Box 169"/>
          <p:cNvSpPr txBox="1">
            <a:spLocks noChangeArrowheads="1"/>
          </p:cNvSpPr>
          <p:nvPr/>
        </p:nvSpPr>
        <p:spPr bwMode="auto">
          <a:xfrm>
            <a:off x="4656138" y="3155950"/>
            <a:ext cx="381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s</a:t>
            </a:r>
            <a:r>
              <a:rPr lang="en-US" sz="1200" baseline="-25000"/>
              <a:t>m</a:t>
            </a:r>
            <a:endParaRPr lang="en-US" sz="1200"/>
          </a:p>
        </p:txBody>
      </p:sp>
      <p:sp>
        <p:nvSpPr>
          <p:cNvPr id="41051" name="Text Box 170"/>
          <p:cNvSpPr txBox="1">
            <a:spLocks noChangeArrowheads="1"/>
          </p:cNvSpPr>
          <p:nvPr/>
        </p:nvSpPr>
        <p:spPr bwMode="auto">
          <a:xfrm>
            <a:off x="1544638" y="5602288"/>
            <a:ext cx="533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a</a:t>
            </a:r>
            <a:r>
              <a:rPr lang="en-US" sz="1200" baseline="-25000"/>
              <a:t>s11</a:t>
            </a:r>
            <a:endParaRPr lang="en-US" sz="1200"/>
          </a:p>
        </p:txBody>
      </p:sp>
      <p:sp>
        <p:nvSpPr>
          <p:cNvPr id="41052" name="Text Box 171"/>
          <p:cNvSpPr txBox="1">
            <a:spLocks noChangeArrowheads="1"/>
          </p:cNvSpPr>
          <p:nvPr/>
        </p:nvSpPr>
        <p:spPr bwMode="auto">
          <a:xfrm>
            <a:off x="3055938" y="5602288"/>
            <a:ext cx="533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a</a:t>
            </a:r>
            <a:r>
              <a:rPr lang="en-US" sz="1200" baseline="-25000"/>
              <a:t>s22</a:t>
            </a:r>
            <a:endParaRPr lang="en-US" sz="1200"/>
          </a:p>
        </p:txBody>
      </p:sp>
      <p:sp>
        <p:nvSpPr>
          <p:cNvPr id="41053" name="Text Box 172"/>
          <p:cNvSpPr txBox="1">
            <a:spLocks noChangeArrowheads="1"/>
          </p:cNvSpPr>
          <p:nvPr/>
        </p:nvSpPr>
        <p:spPr bwMode="auto">
          <a:xfrm>
            <a:off x="4611688" y="5594350"/>
            <a:ext cx="533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a</a:t>
            </a:r>
            <a:r>
              <a:rPr lang="en-US" sz="1200" baseline="-25000"/>
              <a:t>s33</a:t>
            </a:r>
            <a:endParaRPr lang="en-US" sz="1200"/>
          </a:p>
        </p:txBody>
      </p:sp>
      <p:sp>
        <p:nvSpPr>
          <p:cNvPr id="41054" name="Text Box 173"/>
          <p:cNvSpPr txBox="1">
            <a:spLocks noChangeArrowheads="1"/>
          </p:cNvSpPr>
          <p:nvPr/>
        </p:nvSpPr>
        <p:spPr bwMode="auto">
          <a:xfrm>
            <a:off x="2201863" y="5722938"/>
            <a:ext cx="533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c</a:t>
            </a:r>
            <a:r>
              <a:rPr lang="en-US" sz="1200" baseline="-25000"/>
              <a:t>s11</a:t>
            </a:r>
            <a:endParaRPr lang="en-US" sz="1200"/>
          </a:p>
        </p:txBody>
      </p:sp>
      <p:sp>
        <p:nvSpPr>
          <p:cNvPr id="41055" name="Text Box 174"/>
          <p:cNvSpPr txBox="1">
            <a:spLocks noChangeArrowheads="1"/>
          </p:cNvSpPr>
          <p:nvPr/>
        </p:nvSpPr>
        <p:spPr bwMode="auto">
          <a:xfrm>
            <a:off x="2522538" y="5614988"/>
            <a:ext cx="533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e</a:t>
            </a:r>
            <a:r>
              <a:rPr lang="en-US" sz="1200" baseline="-25000"/>
              <a:t>s11</a:t>
            </a:r>
            <a:endParaRPr lang="en-US" sz="1200"/>
          </a:p>
        </p:txBody>
      </p:sp>
      <p:sp>
        <p:nvSpPr>
          <p:cNvPr id="41056" name="Text Box 175"/>
          <p:cNvSpPr txBox="1">
            <a:spLocks noChangeArrowheads="1"/>
          </p:cNvSpPr>
          <p:nvPr/>
        </p:nvSpPr>
        <p:spPr bwMode="auto">
          <a:xfrm>
            <a:off x="3733800" y="5738813"/>
            <a:ext cx="533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c</a:t>
            </a:r>
            <a:r>
              <a:rPr lang="en-US" sz="1200" baseline="-25000"/>
              <a:t>s22</a:t>
            </a:r>
            <a:endParaRPr lang="en-US" sz="1200"/>
          </a:p>
        </p:txBody>
      </p:sp>
      <p:sp>
        <p:nvSpPr>
          <p:cNvPr id="41057" name="Text Box 176"/>
          <p:cNvSpPr txBox="1">
            <a:spLocks noChangeArrowheads="1"/>
          </p:cNvSpPr>
          <p:nvPr/>
        </p:nvSpPr>
        <p:spPr bwMode="auto">
          <a:xfrm>
            <a:off x="4059238" y="5607050"/>
            <a:ext cx="533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e</a:t>
            </a:r>
            <a:r>
              <a:rPr lang="en-US" sz="1200" baseline="-25000"/>
              <a:t>s22</a:t>
            </a:r>
            <a:endParaRPr lang="en-US" sz="1200"/>
          </a:p>
        </p:txBody>
      </p:sp>
      <p:sp>
        <p:nvSpPr>
          <p:cNvPr id="41058" name="Text Box 177"/>
          <p:cNvSpPr txBox="1">
            <a:spLocks noChangeArrowheads="1"/>
          </p:cNvSpPr>
          <p:nvPr/>
        </p:nvSpPr>
        <p:spPr bwMode="auto">
          <a:xfrm>
            <a:off x="5257800" y="5722938"/>
            <a:ext cx="533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c</a:t>
            </a:r>
            <a:r>
              <a:rPr lang="en-US" sz="1200" baseline="-25000"/>
              <a:t>s33</a:t>
            </a:r>
            <a:endParaRPr lang="en-US" sz="1200"/>
          </a:p>
        </p:txBody>
      </p:sp>
      <p:sp>
        <p:nvSpPr>
          <p:cNvPr id="41059" name="Text Box 178"/>
          <p:cNvSpPr txBox="1">
            <a:spLocks noChangeArrowheads="1"/>
          </p:cNvSpPr>
          <p:nvPr/>
        </p:nvSpPr>
        <p:spPr bwMode="auto">
          <a:xfrm>
            <a:off x="5607050" y="5618163"/>
            <a:ext cx="533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e</a:t>
            </a:r>
            <a:r>
              <a:rPr lang="en-US" sz="1200" baseline="-25000"/>
              <a:t>s33</a:t>
            </a:r>
            <a:endParaRPr lang="en-US" sz="1200"/>
          </a:p>
        </p:txBody>
      </p:sp>
      <p:sp>
        <p:nvSpPr>
          <p:cNvPr id="41060" name="Text Box 179"/>
          <p:cNvSpPr txBox="1">
            <a:spLocks noChangeArrowheads="1"/>
          </p:cNvSpPr>
          <p:nvPr/>
        </p:nvSpPr>
        <p:spPr bwMode="auto">
          <a:xfrm>
            <a:off x="1016000" y="2974975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B</a:t>
            </a:r>
            <a:r>
              <a:rPr lang="en-US" sz="1400" baseline="-25000"/>
              <a:t>i</a:t>
            </a:r>
            <a:endParaRPr lang="en-US" sz="1400"/>
          </a:p>
        </p:txBody>
      </p:sp>
      <p:sp>
        <p:nvSpPr>
          <p:cNvPr id="41061" name="Text Box 180"/>
          <p:cNvSpPr txBox="1">
            <a:spLocks noChangeArrowheads="1"/>
          </p:cNvSpPr>
          <p:nvPr/>
        </p:nvSpPr>
        <p:spPr bwMode="auto">
          <a:xfrm>
            <a:off x="4379913" y="2987675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B</a:t>
            </a:r>
            <a:r>
              <a:rPr lang="en-US" sz="1400" baseline="-25000"/>
              <a:t>s</a:t>
            </a:r>
            <a:endParaRPr lang="en-US" sz="1400"/>
          </a:p>
        </p:txBody>
      </p:sp>
      <p:sp>
        <p:nvSpPr>
          <p:cNvPr id="41062" name="Rectangle 181"/>
          <p:cNvSpPr>
            <a:spLocks noChangeArrowheads="1"/>
          </p:cNvSpPr>
          <p:nvPr/>
        </p:nvSpPr>
        <p:spPr bwMode="auto">
          <a:xfrm>
            <a:off x="3175" y="0"/>
            <a:ext cx="9140825" cy="914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70000"/>
              </a:lnSpc>
              <a:spcBef>
                <a:spcPct val="20000"/>
              </a:spcBef>
            </a:pPr>
            <a:r>
              <a:rPr lang="en-US" sz="3200"/>
              <a:t>Ordinal Data Latent Growth Curve Modeling</a:t>
            </a:r>
          </a:p>
          <a:p>
            <a:pPr marL="342900" indent="-342900" eaLnBrk="1" hangingPunct="1">
              <a:lnSpc>
                <a:spcPct val="70000"/>
              </a:lnSpc>
              <a:spcBef>
                <a:spcPct val="20000"/>
              </a:spcBef>
            </a:pPr>
            <a:endParaRPr lang="en-US" sz="3200"/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3200"/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3200"/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3200"/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/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0338" y="152400"/>
            <a:ext cx="7772400" cy="9144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Tx/>
              <a:buNone/>
            </a:pPr>
            <a:endParaRPr lang="en-US" sz="28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US" sz="28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86" name="Rectangle 181"/>
          <p:cNvSpPr>
            <a:spLocks noChangeArrowheads="1"/>
          </p:cNvSpPr>
          <p:nvPr/>
        </p:nvSpPr>
        <p:spPr bwMode="auto">
          <a:xfrm>
            <a:off x="3175" y="0"/>
            <a:ext cx="9140825" cy="914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70000"/>
              </a:lnSpc>
              <a:spcBef>
                <a:spcPct val="20000"/>
              </a:spcBef>
            </a:pPr>
            <a:r>
              <a:rPr lang="en-US" sz="3200"/>
              <a:t>Ordinal Data Latent Growth Curve Modeling</a:t>
            </a:r>
          </a:p>
          <a:p>
            <a:pPr marL="342900" indent="-342900" eaLnBrk="1" hangingPunct="1">
              <a:lnSpc>
                <a:spcPct val="70000"/>
              </a:lnSpc>
              <a:spcBef>
                <a:spcPct val="20000"/>
              </a:spcBef>
            </a:pPr>
            <a:endParaRPr lang="en-US" sz="3200"/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3200"/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3200"/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3200"/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/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pic>
        <p:nvPicPr>
          <p:cNvPr id="41987" name="Picture 3" descr="Screen Shot 2012-03-08 at 1.01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990600"/>
            <a:ext cx="33496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creen Shot 2012-03-08 at 1.20.33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8"/>
          <a:stretch/>
        </p:blipFill>
        <p:spPr>
          <a:xfrm>
            <a:off x="3352800" y="1524000"/>
            <a:ext cx="5264150" cy="3243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Screen Shot 2012-03-08 at 1.31.41 A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9"/>
          <a:stretch/>
        </p:blipFill>
        <p:spPr>
          <a:xfrm>
            <a:off x="685800" y="4953000"/>
            <a:ext cx="8001000" cy="1749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0338" y="152400"/>
            <a:ext cx="7772400" cy="9144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Tx/>
              <a:buNone/>
            </a:pPr>
            <a:endParaRPr lang="en-US" sz="28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US" sz="28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0" name="Rectangle 181"/>
          <p:cNvSpPr>
            <a:spLocks noChangeArrowheads="1"/>
          </p:cNvSpPr>
          <p:nvPr/>
        </p:nvSpPr>
        <p:spPr bwMode="auto">
          <a:xfrm>
            <a:off x="3175" y="0"/>
            <a:ext cx="9140825" cy="914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70000"/>
              </a:lnSpc>
              <a:spcBef>
                <a:spcPct val="20000"/>
              </a:spcBef>
            </a:pPr>
            <a:r>
              <a:rPr lang="en-US" sz="3200"/>
              <a:t>Ordinal Data Latent Growth Curve Modeling</a:t>
            </a:r>
          </a:p>
          <a:p>
            <a:pPr marL="342900" indent="-342900" eaLnBrk="1" hangingPunct="1">
              <a:lnSpc>
                <a:spcPct val="70000"/>
              </a:lnSpc>
              <a:spcBef>
                <a:spcPct val="20000"/>
              </a:spcBef>
            </a:pPr>
            <a:endParaRPr lang="en-US" sz="3200"/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3200"/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3200"/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3200"/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/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pic>
        <p:nvPicPr>
          <p:cNvPr id="43011" name="Picture 3" descr="Screen Shot 2012-03-08 at 1.01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990600"/>
            <a:ext cx="33496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Screen Shot 2012-03-08 at 1.01.0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219200"/>
            <a:ext cx="4953000" cy="3009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 descr="Screen Shot 2012-03-08 at 11.35.2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419600"/>
            <a:ext cx="4800600" cy="2151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7"/>
          <p:cNvSpPr txBox="1">
            <a:spLocks noChangeArrowheads="1"/>
          </p:cNvSpPr>
          <p:nvPr/>
        </p:nvSpPr>
        <p:spPr bwMode="auto">
          <a:xfrm>
            <a:off x="304800" y="976313"/>
            <a:ext cx="8534400" cy="487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5159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5159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5159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5159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5159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59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59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59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59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Cholesky Decomposition</a:t>
            </a:r>
          </a:p>
          <a:p>
            <a:r>
              <a:rPr lang="en-US"/>
              <a:t> -  Advantages</a:t>
            </a:r>
          </a:p>
          <a:p>
            <a:r>
              <a:rPr lang="en-US"/>
              <a:t>  	- Logical: organized such that all factors are constrained 	  	  to impact later, but not earlier time points</a:t>
            </a:r>
          </a:p>
          <a:p>
            <a:r>
              <a:rPr lang="en-US"/>
              <a:t>	- Requires few assumptions, can predict any 		  	  pattern of change</a:t>
            </a:r>
          </a:p>
          <a:p>
            <a:r>
              <a:rPr lang="en-US"/>
              <a:t> - Disadvantages</a:t>
            </a:r>
          </a:p>
          <a:p>
            <a:r>
              <a:rPr lang="en-US"/>
              <a:t>	- Not falsifiable</a:t>
            </a:r>
          </a:p>
          <a:p>
            <a:r>
              <a:rPr lang="en-US"/>
              <a:t>	- No predictions </a:t>
            </a:r>
          </a:p>
          <a:p>
            <a:pPr lvl="1"/>
            <a:r>
              <a:rPr lang="en-US"/>
              <a:t>	- Feasible for limited number of measurements</a:t>
            </a:r>
          </a:p>
          <a:p>
            <a:r>
              <a:rPr lang="en-US"/>
              <a:t>Latent Growth Curve Modeling</a:t>
            </a:r>
          </a:p>
          <a:p>
            <a:r>
              <a:rPr lang="en-US"/>
              <a:t>Simplex Modeling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15362" name="Rectangle 10"/>
          <p:cNvSpPr>
            <a:spLocks noChangeArrowheads="1"/>
          </p:cNvSpPr>
          <p:nvPr/>
        </p:nvSpPr>
        <p:spPr bwMode="auto">
          <a:xfrm>
            <a:off x="0" y="0"/>
            <a:ext cx="9140825" cy="914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800" dirty="0"/>
              <a:t>Common methods for longitudinal data </a:t>
            </a:r>
            <a:r>
              <a:rPr lang="en-US" sz="2800" dirty="0" smtClean="0"/>
              <a:t>analyses in genetic epidemiology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0338" y="152400"/>
            <a:ext cx="7772400" cy="9144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Tx/>
              <a:buNone/>
            </a:pPr>
            <a:endParaRPr lang="en-US" sz="28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US" sz="28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4" name="Rectangle 181"/>
          <p:cNvSpPr>
            <a:spLocks noChangeArrowheads="1"/>
          </p:cNvSpPr>
          <p:nvPr/>
        </p:nvSpPr>
        <p:spPr bwMode="auto">
          <a:xfrm>
            <a:off x="3175" y="0"/>
            <a:ext cx="9140825" cy="914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70000"/>
              </a:lnSpc>
              <a:spcBef>
                <a:spcPct val="20000"/>
              </a:spcBef>
            </a:pPr>
            <a:r>
              <a:rPr lang="en-US" sz="3200"/>
              <a:t>Ordinal Data Latent Growth Curve Modeling</a:t>
            </a:r>
          </a:p>
          <a:p>
            <a:pPr marL="342900" indent="-342900" eaLnBrk="1" hangingPunct="1">
              <a:lnSpc>
                <a:spcPct val="70000"/>
              </a:lnSpc>
              <a:spcBef>
                <a:spcPct val="20000"/>
              </a:spcBef>
            </a:pPr>
            <a:endParaRPr lang="en-US" sz="3200"/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3200"/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3200"/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3200"/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/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pic>
        <p:nvPicPr>
          <p:cNvPr id="2" name="Picture 1" descr="Screen Shot 2012-03-08 at 1.23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4572000" cy="5378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Screen Shot 2012-03-08 at 1.46.5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752600"/>
            <a:ext cx="4300538" cy="727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Screen Shot 2012-03-08 at 1.50.14 A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5"/>
          <a:stretch/>
        </p:blipFill>
        <p:spPr>
          <a:xfrm>
            <a:off x="5181600" y="2971800"/>
            <a:ext cx="3586162" cy="93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181600" y="4495800"/>
            <a:ext cx="373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tasks:</a:t>
            </a:r>
          </a:p>
          <a:p>
            <a:pPr marL="457200" indent="-457200">
              <a:buAutoNum type="arabicPeriod"/>
            </a:pPr>
            <a:r>
              <a:rPr lang="en-US" dirty="0" smtClean="0"/>
              <a:t>Estimate means</a:t>
            </a:r>
          </a:p>
          <a:p>
            <a:pPr marL="457200" indent="-457200">
              <a:buAutoNum type="arabicPeriod"/>
            </a:pPr>
            <a:r>
              <a:rPr lang="en-US" dirty="0" smtClean="0"/>
              <a:t>Fix </a:t>
            </a:r>
            <a:r>
              <a:rPr lang="en-US" dirty="0" smtClean="0"/>
              <a:t>thresholds</a:t>
            </a:r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  <a:p>
            <a:r>
              <a:rPr lang="en-US" dirty="0" smtClean="0"/>
              <a:t>Assumes Measurement Invariance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7" name="Group 180"/>
          <p:cNvGrpSpPr>
            <a:grpSpLocks/>
          </p:cNvGrpSpPr>
          <p:nvPr/>
        </p:nvGrpSpPr>
        <p:grpSpPr bwMode="auto">
          <a:xfrm>
            <a:off x="304800" y="1243013"/>
            <a:ext cx="5105400" cy="2832100"/>
            <a:chOff x="480" y="1781"/>
            <a:chExt cx="3216" cy="1784"/>
          </a:xfrm>
        </p:grpSpPr>
        <p:sp>
          <p:nvSpPr>
            <p:cNvPr id="45082" name="Rectangle 4"/>
            <p:cNvSpPr>
              <a:spLocks noChangeArrowheads="1"/>
            </p:cNvSpPr>
            <p:nvPr/>
          </p:nvSpPr>
          <p:spPr bwMode="auto">
            <a:xfrm>
              <a:off x="1147" y="2884"/>
              <a:ext cx="680" cy="6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83" name="Text Box 5"/>
            <p:cNvSpPr txBox="1">
              <a:spLocks noChangeArrowheads="1"/>
            </p:cNvSpPr>
            <p:nvPr/>
          </p:nvSpPr>
          <p:spPr bwMode="auto">
            <a:xfrm>
              <a:off x="1186" y="3054"/>
              <a:ext cx="601" cy="1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200"/>
                <a:t>Phenotype 1</a:t>
              </a:r>
            </a:p>
            <a:p>
              <a:pPr algn="ctr"/>
              <a:r>
                <a:rPr lang="en-US" sz="1200"/>
                <a:t>Time 1</a:t>
              </a:r>
            </a:p>
          </p:txBody>
        </p:sp>
        <p:sp>
          <p:nvSpPr>
            <p:cNvPr id="45084" name="Oval 19"/>
            <p:cNvSpPr>
              <a:spLocks noChangeArrowheads="1"/>
            </p:cNvSpPr>
            <p:nvPr/>
          </p:nvSpPr>
          <p:spPr bwMode="auto">
            <a:xfrm>
              <a:off x="890" y="1781"/>
              <a:ext cx="576" cy="57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85" name="Text Box 20"/>
            <p:cNvSpPr txBox="1">
              <a:spLocks noChangeArrowheads="1"/>
            </p:cNvSpPr>
            <p:nvPr/>
          </p:nvSpPr>
          <p:spPr bwMode="auto">
            <a:xfrm>
              <a:off x="744" y="1956"/>
              <a:ext cx="869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/>
                <a:t>Intercept</a:t>
              </a:r>
            </a:p>
          </p:txBody>
        </p:sp>
        <p:sp>
          <p:nvSpPr>
            <p:cNvPr id="45086" name="Line 21"/>
            <p:cNvSpPr>
              <a:spLocks noChangeShapeType="1"/>
            </p:cNvSpPr>
            <p:nvPr/>
          </p:nvSpPr>
          <p:spPr bwMode="auto">
            <a:xfrm>
              <a:off x="1168" y="2365"/>
              <a:ext cx="5" cy="4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7" name="Rectangle 22"/>
            <p:cNvSpPr>
              <a:spLocks noChangeArrowheads="1"/>
            </p:cNvSpPr>
            <p:nvPr/>
          </p:nvSpPr>
          <p:spPr bwMode="auto">
            <a:xfrm>
              <a:off x="2064" y="2885"/>
              <a:ext cx="680" cy="6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88" name="Text Box 23"/>
            <p:cNvSpPr txBox="1">
              <a:spLocks noChangeArrowheads="1"/>
            </p:cNvSpPr>
            <p:nvPr/>
          </p:nvSpPr>
          <p:spPr bwMode="auto">
            <a:xfrm>
              <a:off x="2103" y="3055"/>
              <a:ext cx="601" cy="1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200"/>
                <a:t>Phenotype 1</a:t>
              </a:r>
            </a:p>
            <a:p>
              <a:pPr algn="ctr"/>
              <a:r>
                <a:rPr lang="en-US" sz="1200"/>
                <a:t>Time 2</a:t>
              </a:r>
            </a:p>
          </p:txBody>
        </p:sp>
        <p:sp>
          <p:nvSpPr>
            <p:cNvPr id="45089" name="Rectangle 24"/>
            <p:cNvSpPr>
              <a:spLocks noChangeArrowheads="1"/>
            </p:cNvSpPr>
            <p:nvPr/>
          </p:nvSpPr>
          <p:spPr bwMode="auto">
            <a:xfrm>
              <a:off x="3016" y="2885"/>
              <a:ext cx="680" cy="6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90" name="Text Box 25"/>
            <p:cNvSpPr txBox="1">
              <a:spLocks noChangeArrowheads="1"/>
            </p:cNvSpPr>
            <p:nvPr/>
          </p:nvSpPr>
          <p:spPr bwMode="auto">
            <a:xfrm>
              <a:off x="3055" y="3055"/>
              <a:ext cx="601" cy="1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200"/>
                <a:t>Phenotype 1</a:t>
              </a:r>
            </a:p>
            <a:p>
              <a:pPr algn="ctr"/>
              <a:r>
                <a:rPr lang="en-US" sz="1200"/>
                <a:t>Time 3</a:t>
              </a:r>
            </a:p>
          </p:txBody>
        </p:sp>
        <p:sp>
          <p:nvSpPr>
            <p:cNvPr id="45091" name="Line 26"/>
            <p:cNvSpPr>
              <a:spLocks noChangeShapeType="1"/>
            </p:cNvSpPr>
            <p:nvPr/>
          </p:nvSpPr>
          <p:spPr bwMode="auto">
            <a:xfrm>
              <a:off x="1168" y="2362"/>
              <a:ext cx="930" cy="5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2" name="Line 27"/>
            <p:cNvSpPr>
              <a:spLocks noChangeShapeType="1"/>
            </p:cNvSpPr>
            <p:nvPr/>
          </p:nvSpPr>
          <p:spPr bwMode="auto">
            <a:xfrm>
              <a:off x="1163" y="2357"/>
              <a:ext cx="1893" cy="5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3" name="Text Box 28"/>
            <p:cNvSpPr txBox="1">
              <a:spLocks noChangeArrowheads="1"/>
            </p:cNvSpPr>
            <p:nvPr/>
          </p:nvSpPr>
          <p:spPr bwMode="auto">
            <a:xfrm>
              <a:off x="910" y="2524"/>
              <a:ext cx="341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 b="1">
                  <a:solidFill>
                    <a:schemeClr val="accent2"/>
                  </a:solidFill>
                </a:rPr>
                <a:t>1</a:t>
              </a:r>
              <a:endParaRPr lang="en-US" sz="2000" baseline="-25000"/>
            </a:p>
          </p:txBody>
        </p:sp>
        <p:sp>
          <p:nvSpPr>
            <p:cNvPr id="45094" name="Text Box 29"/>
            <p:cNvSpPr txBox="1">
              <a:spLocks noChangeArrowheads="1"/>
            </p:cNvSpPr>
            <p:nvPr/>
          </p:nvSpPr>
          <p:spPr bwMode="auto">
            <a:xfrm>
              <a:off x="1266" y="2492"/>
              <a:ext cx="341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 b="1">
                  <a:solidFill>
                    <a:schemeClr val="accent2"/>
                  </a:solidFill>
                </a:rPr>
                <a:t>1</a:t>
              </a:r>
              <a:endParaRPr lang="en-US" sz="2000" baseline="-25000"/>
            </a:p>
          </p:txBody>
        </p:sp>
        <p:sp>
          <p:nvSpPr>
            <p:cNvPr id="45095" name="Text Box 30"/>
            <p:cNvSpPr txBox="1">
              <a:spLocks noChangeArrowheads="1"/>
            </p:cNvSpPr>
            <p:nvPr/>
          </p:nvSpPr>
          <p:spPr bwMode="auto">
            <a:xfrm>
              <a:off x="1908" y="2291"/>
              <a:ext cx="341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 b="1">
                  <a:solidFill>
                    <a:schemeClr val="accent2"/>
                  </a:solidFill>
                </a:rPr>
                <a:t>0</a:t>
              </a:r>
              <a:endParaRPr lang="en-US" sz="2000" baseline="-25000"/>
            </a:p>
          </p:txBody>
        </p:sp>
        <p:sp>
          <p:nvSpPr>
            <p:cNvPr id="45096" name="Oval 133"/>
            <p:cNvSpPr>
              <a:spLocks noChangeArrowheads="1"/>
            </p:cNvSpPr>
            <p:nvPr/>
          </p:nvSpPr>
          <p:spPr bwMode="auto">
            <a:xfrm>
              <a:off x="2154" y="1785"/>
              <a:ext cx="576" cy="57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97" name="Text Box 134"/>
            <p:cNvSpPr txBox="1">
              <a:spLocks noChangeArrowheads="1"/>
            </p:cNvSpPr>
            <p:nvPr/>
          </p:nvSpPr>
          <p:spPr bwMode="auto">
            <a:xfrm>
              <a:off x="2003" y="1965"/>
              <a:ext cx="869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/>
                <a:t>Slope</a:t>
              </a:r>
            </a:p>
          </p:txBody>
        </p:sp>
        <p:sp>
          <p:nvSpPr>
            <p:cNvPr id="45098" name="Line 135"/>
            <p:cNvSpPr>
              <a:spLocks noChangeShapeType="1"/>
            </p:cNvSpPr>
            <p:nvPr/>
          </p:nvSpPr>
          <p:spPr bwMode="auto">
            <a:xfrm flipH="1">
              <a:off x="1717" y="2365"/>
              <a:ext cx="715" cy="49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9" name="Line 136"/>
            <p:cNvSpPr>
              <a:spLocks noChangeShapeType="1"/>
            </p:cNvSpPr>
            <p:nvPr/>
          </p:nvSpPr>
          <p:spPr bwMode="auto">
            <a:xfrm>
              <a:off x="2432" y="2366"/>
              <a:ext cx="6" cy="4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0" name="Line 137"/>
            <p:cNvSpPr>
              <a:spLocks noChangeShapeType="1"/>
            </p:cNvSpPr>
            <p:nvPr/>
          </p:nvSpPr>
          <p:spPr bwMode="auto">
            <a:xfrm>
              <a:off x="2427" y="2361"/>
              <a:ext cx="941" cy="4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1" name="Text Box 138"/>
            <p:cNvSpPr txBox="1">
              <a:spLocks noChangeArrowheads="1"/>
            </p:cNvSpPr>
            <p:nvPr/>
          </p:nvSpPr>
          <p:spPr bwMode="auto">
            <a:xfrm>
              <a:off x="1370" y="2248"/>
              <a:ext cx="341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 b="1">
                  <a:solidFill>
                    <a:schemeClr val="accent2"/>
                  </a:solidFill>
                </a:rPr>
                <a:t>1</a:t>
              </a:r>
              <a:endParaRPr lang="en-US" sz="2000" baseline="-25000"/>
            </a:p>
          </p:txBody>
        </p:sp>
        <p:sp>
          <p:nvSpPr>
            <p:cNvPr id="45102" name="Text Box 139"/>
            <p:cNvSpPr txBox="1">
              <a:spLocks noChangeArrowheads="1"/>
            </p:cNvSpPr>
            <p:nvPr/>
          </p:nvSpPr>
          <p:spPr bwMode="auto">
            <a:xfrm>
              <a:off x="2370" y="2424"/>
              <a:ext cx="341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 b="1">
                  <a:solidFill>
                    <a:schemeClr val="accent2"/>
                  </a:solidFill>
                </a:rPr>
                <a:t>1</a:t>
              </a:r>
              <a:endParaRPr lang="en-US" sz="2000" baseline="-25000"/>
            </a:p>
          </p:txBody>
        </p:sp>
        <p:sp>
          <p:nvSpPr>
            <p:cNvPr id="45103" name="Text Box 140"/>
            <p:cNvSpPr txBox="1">
              <a:spLocks noChangeArrowheads="1"/>
            </p:cNvSpPr>
            <p:nvPr/>
          </p:nvSpPr>
          <p:spPr bwMode="auto">
            <a:xfrm>
              <a:off x="2676" y="2343"/>
              <a:ext cx="341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 b="1">
                  <a:solidFill>
                    <a:schemeClr val="accent2"/>
                  </a:solidFill>
                </a:rPr>
                <a:t>2</a:t>
              </a:r>
              <a:endParaRPr lang="en-US" sz="2000" baseline="-25000"/>
            </a:p>
          </p:txBody>
        </p:sp>
        <p:sp>
          <p:nvSpPr>
            <p:cNvPr id="45104" name="AutoShape 165"/>
            <p:cNvSpPr>
              <a:spLocks noChangeArrowheads="1"/>
            </p:cNvSpPr>
            <p:nvPr/>
          </p:nvSpPr>
          <p:spPr bwMode="auto">
            <a:xfrm>
              <a:off x="480" y="1920"/>
              <a:ext cx="240" cy="240"/>
            </a:xfrm>
            <a:prstGeom prst="flowChartExtra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5" name="AutoShape 166"/>
            <p:cNvSpPr>
              <a:spLocks noChangeArrowheads="1"/>
            </p:cNvSpPr>
            <p:nvPr/>
          </p:nvSpPr>
          <p:spPr bwMode="auto">
            <a:xfrm>
              <a:off x="2909" y="1918"/>
              <a:ext cx="240" cy="240"/>
            </a:xfrm>
            <a:prstGeom prst="flowChartExtra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6" name="Line 167"/>
            <p:cNvSpPr>
              <a:spLocks noChangeShapeType="1"/>
            </p:cNvSpPr>
            <p:nvPr/>
          </p:nvSpPr>
          <p:spPr bwMode="auto">
            <a:xfrm>
              <a:off x="672" y="206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7" name="Line 168"/>
            <p:cNvSpPr>
              <a:spLocks noChangeShapeType="1"/>
            </p:cNvSpPr>
            <p:nvPr/>
          </p:nvSpPr>
          <p:spPr bwMode="auto">
            <a:xfrm flipH="1">
              <a:off x="2756" y="206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8" name="Text Box 169"/>
            <p:cNvSpPr txBox="1">
              <a:spLocks noChangeArrowheads="1"/>
            </p:cNvSpPr>
            <p:nvPr/>
          </p:nvSpPr>
          <p:spPr bwMode="auto">
            <a:xfrm>
              <a:off x="498" y="1988"/>
              <a:ext cx="2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 b="1">
                  <a:solidFill>
                    <a:srgbClr val="008000"/>
                  </a:solidFill>
                </a:rPr>
                <a:t>I</a:t>
              </a:r>
              <a:r>
                <a:rPr lang="en-US" sz="1200" b="1" baseline="-25000">
                  <a:solidFill>
                    <a:srgbClr val="008000"/>
                  </a:solidFill>
                </a:rPr>
                <a:t>m</a:t>
              </a:r>
              <a:endParaRPr lang="en-US" sz="1200" b="1"/>
            </a:p>
          </p:txBody>
        </p:sp>
        <p:sp>
          <p:nvSpPr>
            <p:cNvPr id="45109" name="Text Box 170"/>
            <p:cNvSpPr txBox="1">
              <a:spLocks noChangeArrowheads="1"/>
            </p:cNvSpPr>
            <p:nvPr/>
          </p:nvSpPr>
          <p:spPr bwMode="auto">
            <a:xfrm>
              <a:off x="2928" y="1988"/>
              <a:ext cx="2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 b="1">
                  <a:solidFill>
                    <a:srgbClr val="008000"/>
                  </a:solidFill>
                </a:rPr>
                <a:t>S</a:t>
              </a:r>
              <a:r>
                <a:rPr lang="en-US" sz="1200" b="1" baseline="-25000">
                  <a:solidFill>
                    <a:srgbClr val="008000"/>
                  </a:solidFill>
                </a:rPr>
                <a:t>m</a:t>
              </a:r>
              <a:endParaRPr lang="en-US" sz="1200"/>
            </a:p>
          </p:txBody>
        </p:sp>
      </p:grpSp>
      <p:sp>
        <p:nvSpPr>
          <p:cNvPr id="45058" name="Text Box 181"/>
          <p:cNvSpPr txBox="1">
            <a:spLocks noChangeArrowheads="1"/>
          </p:cNvSpPr>
          <p:nvPr/>
        </p:nvSpPr>
        <p:spPr bwMode="auto">
          <a:xfrm>
            <a:off x="160867" y="4343400"/>
            <a:ext cx="8915400" cy="256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 dirty="0" err="1">
                <a:solidFill>
                  <a:srgbClr val="008000"/>
                </a:solidFill>
              </a:rPr>
              <a:t>MeansIS</a:t>
            </a:r>
            <a:r>
              <a:rPr lang="en-US" sz="1600" b="1" dirty="0">
                <a:solidFill>
                  <a:srgbClr val="008000"/>
                </a:solidFill>
              </a:rPr>
              <a:t>  </a:t>
            </a:r>
            <a:r>
              <a:rPr lang="en-US" sz="1600" b="1" dirty="0" smtClean="0">
                <a:solidFill>
                  <a:srgbClr val="008000"/>
                </a:solidFill>
              </a:rPr>
              <a:t>&lt;</a:t>
            </a:r>
            <a:r>
              <a:rPr lang="en-US" sz="1600" b="1" dirty="0">
                <a:solidFill>
                  <a:srgbClr val="008000"/>
                </a:solidFill>
              </a:rPr>
              <a:t>- </a:t>
            </a:r>
            <a:r>
              <a:rPr lang="en-US" sz="1600" b="1" dirty="0" err="1">
                <a:solidFill>
                  <a:srgbClr val="008000"/>
                </a:solidFill>
              </a:rPr>
              <a:t>mxMatrix</a:t>
            </a:r>
            <a:r>
              <a:rPr lang="en-US" sz="1600" b="1" dirty="0">
                <a:solidFill>
                  <a:srgbClr val="008000"/>
                </a:solidFill>
              </a:rPr>
              <a:t>( type="Full", </a:t>
            </a:r>
            <a:r>
              <a:rPr lang="en-US" sz="1600" b="1" dirty="0" err="1">
                <a:solidFill>
                  <a:srgbClr val="008000"/>
                </a:solidFill>
              </a:rPr>
              <a:t>nrow</a:t>
            </a:r>
            <a:r>
              <a:rPr lang="en-US" sz="1600" b="1" dirty="0">
                <a:solidFill>
                  <a:srgbClr val="008000"/>
                </a:solidFill>
              </a:rPr>
              <a:t>=2, </a:t>
            </a:r>
            <a:r>
              <a:rPr lang="en-US" sz="1600" b="1" dirty="0" err="1">
                <a:solidFill>
                  <a:srgbClr val="008000"/>
                </a:solidFill>
              </a:rPr>
              <a:t>ncol</a:t>
            </a:r>
            <a:r>
              <a:rPr lang="en-US" sz="1600" b="1" dirty="0">
                <a:solidFill>
                  <a:srgbClr val="008000"/>
                </a:solidFill>
              </a:rPr>
              <a:t>=1, free=T, labels=c("</a:t>
            </a:r>
            <a:r>
              <a:rPr lang="en-US" sz="1600" b="1" dirty="0" err="1">
                <a:solidFill>
                  <a:srgbClr val="008000"/>
                </a:solidFill>
              </a:rPr>
              <a:t>Im</a:t>
            </a:r>
            <a:r>
              <a:rPr lang="en-US" sz="1600" b="1" dirty="0">
                <a:solidFill>
                  <a:srgbClr val="008000"/>
                </a:solidFill>
              </a:rPr>
              <a:t>","</a:t>
            </a:r>
            <a:r>
              <a:rPr lang="en-US" sz="1600" b="1" dirty="0" err="1">
                <a:solidFill>
                  <a:srgbClr val="008000"/>
                </a:solidFill>
              </a:rPr>
              <a:t>Sm</a:t>
            </a:r>
            <a:r>
              <a:rPr lang="en-US" sz="1600" b="1" dirty="0">
                <a:solidFill>
                  <a:srgbClr val="008000"/>
                </a:solidFill>
              </a:rPr>
              <a:t>"), </a:t>
            </a:r>
            <a:r>
              <a:rPr lang="en-US" sz="1600" b="1" dirty="0" smtClean="0">
                <a:solidFill>
                  <a:srgbClr val="008000"/>
                </a:solidFill>
              </a:rPr>
              <a:t>		     values</a:t>
            </a:r>
            <a:r>
              <a:rPr lang="en-US" sz="1600" b="1" dirty="0">
                <a:solidFill>
                  <a:srgbClr val="008000"/>
                </a:solidFill>
              </a:rPr>
              <a:t>=c(5,2), name="</a:t>
            </a:r>
            <a:r>
              <a:rPr lang="en-US" sz="1600" b="1" dirty="0" err="1">
                <a:solidFill>
                  <a:srgbClr val="008000"/>
                </a:solidFill>
              </a:rPr>
              <a:t>LMeans</a:t>
            </a:r>
            <a:r>
              <a:rPr lang="en-US" sz="1600" b="1" dirty="0">
                <a:solidFill>
                  <a:srgbClr val="008000"/>
                </a:solidFill>
              </a:rPr>
              <a:t>" </a:t>
            </a:r>
            <a:r>
              <a:rPr lang="en-US" sz="1600" b="1" dirty="0" smtClean="0">
                <a:solidFill>
                  <a:srgbClr val="008000"/>
                </a:solidFill>
              </a:rPr>
              <a:t>)</a:t>
            </a:r>
            <a:endParaRPr lang="en-US" sz="1600" dirty="0"/>
          </a:p>
          <a:p>
            <a:r>
              <a:rPr lang="en-US" sz="1600" b="1" dirty="0" err="1">
                <a:solidFill>
                  <a:srgbClr val="FF0000"/>
                </a:solidFill>
              </a:rPr>
              <a:t>pathB</a:t>
            </a:r>
            <a:r>
              <a:rPr lang="en-US" sz="1600" b="1" dirty="0">
                <a:solidFill>
                  <a:srgbClr val="FF0000"/>
                </a:solidFill>
              </a:rPr>
              <a:t>	&lt;- </a:t>
            </a:r>
            <a:r>
              <a:rPr lang="en-US" sz="1600" b="1" dirty="0" err="1">
                <a:solidFill>
                  <a:srgbClr val="FF0000"/>
                </a:solidFill>
              </a:rPr>
              <a:t>mxMatrix</a:t>
            </a:r>
            <a:r>
              <a:rPr lang="en-US" sz="1600" b="1" dirty="0">
                <a:solidFill>
                  <a:srgbClr val="FF0000"/>
                </a:solidFill>
              </a:rPr>
              <a:t>( type="Full", </a:t>
            </a:r>
            <a:r>
              <a:rPr lang="en-US" sz="1600" b="1" dirty="0" err="1">
                <a:solidFill>
                  <a:srgbClr val="FF0000"/>
                </a:solidFill>
              </a:rPr>
              <a:t>nrow</a:t>
            </a:r>
            <a:r>
              <a:rPr lang="en-US" sz="1600" b="1" dirty="0">
                <a:solidFill>
                  <a:srgbClr val="FF0000"/>
                </a:solidFill>
              </a:rPr>
              <a:t>=2, </a:t>
            </a:r>
            <a:r>
              <a:rPr lang="en-US" sz="1600" b="1" dirty="0" err="1">
                <a:solidFill>
                  <a:srgbClr val="FF0000"/>
                </a:solidFill>
              </a:rPr>
              <a:t>ncol</a:t>
            </a:r>
            <a:r>
              <a:rPr lang="en-US" sz="1600" b="1" dirty="0">
                <a:solidFill>
                  <a:srgbClr val="FF0000"/>
                </a:solidFill>
              </a:rPr>
              <a:t>=1, free=T, values=c(5,2), </a:t>
            </a:r>
            <a:r>
              <a:rPr lang="en-US" sz="1600" b="1" dirty="0" smtClean="0">
                <a:solidFill>
                  <a:srgbClr val="FF0000"/>
                </a:solidFill>
              </a:rPr>
              <a:t>		  	    labels</a:t>
            </a:r>
            <a:r>
              <a:rPr lang="en-US" sz="1600" b="1" dirty="0">
                <a:solidFill>
                  <a:srgbClr val="FF0000"/>
                </a:solidFill>
              </a:rPr>
              <a:t>=c("Bi","</a:t>
            </a:r>
            <a:r>
              <a:rPr lang="en-US" sz="1600" b="1" dirty="0" err="1">
                <a:solidFill>
                  <a:srgbClr val="FF0000"/>
                </a:solidFill>
              </a:rPr>
              <a:t>Bs</a:t>
            </a:r>
            <a:r>
              <a:rPr lang="en-US" sz="1600" b="1" dirty="0">
                <a:solidFill>
                  <a:srgbClr val="FF0000"/>
                </a:solidFill>
              </a:rPr>
              <a:t>"), name="Beta" ) </a:t>
            </a:r>
            <a:endParaRPr lang="en-US" sz="1600" dirty="0"/>
          </a:p>
          <a:p>
            <a:r>
              <a:rPr lang="en-US" sz="1600" b="1" dirty="0" err="1">
                <a:solidFill>
                  <a:srgbClr val="000090"/>
                </a:solidFill>
              </a:rPr>
              <a:t>pathFl</a:t>
            </a:r>
            <a:r>
              <a:rPr lang="en-US" sz="1600" b="1" dirty="0">
                <a:solidFill>
                  <a:srgbClr val="000090"/>
                </a:solidFill>
              </a:rPr>
              <a:t>    	&lt;- </a:t>
            </a:r>
            <a:r>
              <a:rPr lang="en-US" sz="1600" b="1" dirty="0" err="1">
                <a:solidFill>
                  <a:srgbClr val="000090"/>
                </a:solidFill>
              </a:rPr>
              <a:t>mxMatrix</a:t>
            </a:r>
            <a:r>
              <a:rPr lang="en-US" sz="1600" b="1" dirty="0">
                <a:solidFill>
                  <a:srgbClr val="000090"/>
                </a:solidFill>
              </a:rPr>
              <a:t>( type="Full", </a:t>
            </a:r>
            <a:r>
              <a:rPr lang="en-US" sz="1600" b="1" dirty="0" err="1">
                <a:solidFill>
                  <a:srgbClr val="000090"/>
                </a:solidFill>
              </a:rPr>
              <a:t>nrow</a:t>
            </a:r>
            <a:r>
              <a:rPr lang="en-US" sz="1600" b="1" dirty="0">
                <a:solidFill>
                  <a:srgbClr val="000090"/>
                </a:solidFill>
              </a:rPr>
              <a:t>=</a:t>
            </a:r>
            <a:r>
              <a:rPr lang="en-US" sz="1600" b="1" dirty="0" err="1">
                <a:solidFill>
                  <a:srgbClr val="000090"/>
                </a:solidFill>
              </a:rPr>
              <a:t>nv</a:t>
            </a:r>
            <a:r>
              <a:rPr lang="en-US" sz="1600" b="1" dirty="0">
                <a:solidFill>
                  <a:srgbClr val="000090"/>
                </a:solidFill>
              </a:rPr>
              <a:t>, </a:t>
            </a:r>
            <a:r>
              <a:rPr lang="en-US" sz="1600" b="1" dirty="0" err="1">
                <a:solidFill>
                  <a:srgbClr val="000090"/>
                </a:solidFill>
              </a:rPr>
              <a:t>ncol</a:t>
            </a:r>
            <a:r>
              <a:rPr lang="en-US" sz="1600" b="1" dirty="0">
                <a:solidFill>
                  <a:srgbClr val="000090"/>
                </a:solidFill>
              </a:rPr>
              <a:t>=</a:t>
            </a:r>
            <a:r>
              <a:rPr lang="en-US" sz="1600" b="1" dirty="0" err="1">
                <a:solidFill>
                  <a:srgbClr val="000090"/>
                </a:solidFill>
              </a:rPr>
              <a:t>nf</a:t>
            </a:r>
            <a:r>
              <a:rPr lang="en-US" sz="1600" b="1" dirty="0">
                <a:solidFill>
                  <a:srgbClr val="000090"/>
                </a:solidFill>
              </a:rPr>
              <a:t>, free=FALSE, values=c(1,1,1,0,1,2), </a:t>
            </a:r>
            <a:r>
              <a:rPr lang="en-US" sz="1600" b="1" dirty="0" smtClean="0">
                <a:solidFill>
                  <a:srgbClr val="000090"/>
                </a:solidFill>
              </a:rPr>
              <a:t>	   labels</a:t>
            </a:r>
            <a:r>
              <a:rPr lang="en-US" sz="1600" b="1" dirty="0">
                <a:solidFill>
                  <a:srgbClr val="000090"/>
                </a:solidFill>
              </a:rPr>
              <a:t>=</a:t>
            </a:r>
            <a:r>
              <a:rPr lang="en-US" sz="1600" b="1" dirty="0" err="1">
                <a:solidFill>
                  <a:srgbClr val="000090"/>
                </a:solidFill>
              </a:rPr>
              <a:t>FlLabs,name</a:t>
            </a:r>
            <a:r>
              <a:rPr lang="en-US" sz="1600" b="1" dirty="0">
                <a:solidFill>
                  <a:srgbClr val="000090"/>
                </a:solidFill>
              </a:rPr>
              <a:t>="</a:t>
            </a:r>
            <a:r>
              <a:rPr lang="en-US" sz="1600" b="1" dirty="0" err="1" smtClean="0">
                <a:solidFill>
                  <a:srgbClr val="000090"/>
                </a:solidFill>
              </a:rPr>
              <a:t>fl</a:t>
            </a:r>
            <a:r>
              <a:rPr lang="en-US" sz="1600" b="1" dirty="0" smtClean="0">
                <a:solidFill>
                  <a:srgbClr val="000090"/>
                </a:solidFill>
              </a:rPr>
              <a:t>" )</a:t>
            </a:r>
          </a:p>
          <a:p>
            <a:r>
              <a:rPr lang="en-US" sz="1600" dirty="0" smtClean="0"/>
              <a:t># </a:t>
            </a:r>
            <a:r>
              <a:rPr lang="en-US" sz="1600" dirty="0" smtClean="0"/>
              <a:t>Read in covariates</a:t>
            </a:r>
            <a:endParaRPr lang="en-US" sz="1600" dirty="0"/>
          </a:p>
          <a:p>
            <a:r>
              <a:rPr lang="en-US" sz="1600" dirty="0" smtClean="0"/>
              <a:t>defSex1   </a:t>
            </a:r>
            <a:r>
              <a:rPr lang="en-US" sz="1600" dirty="0" smtClean="0"/>
              <a:t>&lt;</a:t>
            </a:r>
            <a:r>
              <a:rPr lang="en-US" sz="1600" dirty="0"/>
              <a:t>- </a:t>
            </a:r>
            <a:r>
              <a:rPr lang="en-US" sz="1600" dirty="0" err="1"/>
              <a:t>mxMatrix</a:t>
            </a:r>
            <a:r>
              <a:rPr lang="en-US" sz="1600" dirty="0"/>
              <a:t>( type="Full", </a:t>
            </a:r>
            <a:r>
              <a:rPr lang="en-US" sz="1600" dirty="0" err="1"/>
              <a:t>nrow</a:t>
            </a:r>
            <a:r>
              <a:rPr lang="en-US" sz="1600" dirty="0"/>
              <a:t>=1, </a:t>
            </a:r>
            <a:r>
              <a:rPr lang="en-US" sz="1600" dirty="0" err="1"/>
              <a:t>ncol</a:t>
            </a:r>
            <a:r>
              <a:rPr lang="en-US" sz="1600" dirty="0"/>
              <a:t>=1, free=FALSE, labels=c("data.sex_1"), </a:t>
            </a:r>
            <a:r>
              <a:rPr lang="en-US" sz="1600" dirty="0" smtClean="0"/>
              <a:t>		   name</a:t>
            </a:r>
            <a:r>
              <a:rPr lang="en-US" sz="1600" dirty="0"/>
              <a:t>="Sex1")</a:t>
            </a:r>
            <a:endParaRPr lang="en-US" sz="1600" b="1" dirty="0">
              <a:solidFill>
                <a:srgbClr val="000090"/>
              </a:solidFill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sz="1200" dirty="0">
              <a:solidFill>
                <a:srgbClr val="00109D"/>
              </a:solidFill>
            </a:endParaRPr>
          </a:p>
        </p:txBody>
      </p:sp>
      <p:sp>
        <p:nvSpPr>
          <p:cNvPr id="45059" name="Text Box 183"/>
          <p:cNvSpPr txBox="1">
            <a:spLocks noChangeArrowheads="1"/>
          </p:cNvSpPr>
          <p:nvPr/>
        </p:nvSpPr>
        <p:spPr bwMode="auto">
          <a:xfrm>
            <a:off x="512763" y="3373438"/>
            <a:ext cx="838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/>
              <a:t>Twin 1</a:t>
            </a:r>
          </a:p>
        </p:txBody>
      </p:sp>
      <p:sp>
        <p:nvSpPr>
          <p:cNvPr id="45060" name="Text Box 184"/>
          <p:cNvSpPr txBox="1">
            <a:spLocks noChangeArrowheads="1"/>
          </p:cNvSpPr>
          <p:nvPr/>
        </p:nvSpPr>
        <p:spPr bwMode="auto">
          <a:xfrm>
            <a:off x="573088" y="1379538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0000"/>
                </a:solidFill>
              </a:rPr>
              <a:t>B</a:t>
            </a:r>
            <a:r>
              <a:rPr lang="en-US" sz="1400" b="1" baseline="-25000">
                <a:solidFill>
                  <a:srgbClr val="FF0000"/>
                </a:solidFill>
              </a:rPr>
              <a:t>i</a:t>
            </a:r>
            <a:endParaRPr lang="en-US" sz="1400"/>
          </a:p>
        </p:txBody>
      </p:sp>
      <p:sp>
        <p:nvSpPr>
          <p:cNvPr id="45061" name="Text Box 185"/>
          <p:cNvSpPr txBox="1">
            <a:spLocks noChangeArrowheads="1"/>
          </p:cNvSpPr>
          <p:nvPr/>
        </p:nvSpPr>
        <p:spPr bwMode="auto">
          <a:xfrm>
            <a:off x="3937000" y="1392238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0000"/>
                </a:solidFill>
              </a:rPr>
              <a:t>B</a:t>
            </a:r>
            <a:r>
              <a:rPr lang="en-US" sz="1400" b="1" baseline="-25000">
                <a:solidFill>
                  <a:srgbClr val="FF0000"/>
                </a:solidFill>
              </a:rPr>
              <a:t>s</a:t>
            </a:r>
            <a:endParaRPr lang="en-US" sz="1400"/>
          </a:p>
        </p:txBody>
      </p:sp>
      <p:sp>
        <p:nvSpPr>
          <p:cNvPr id="45062" name="Rectangle 188"/>
          <p:cNvSpPr>
            <a:spLocks noGrp="1" noChangeArrowheads="1"/>
          </p:cNvSpPr>
          <p:nvPr>
            <p:ph type="body" idx="1"/>
          </p:nvPr>
        </p:nvSpPr>
        <p:spPr>
          <a:xfrm>
            <a:off x="-3175" y="0"/>
            <a:ext cx="9232900" cy="639763"/>
          </a:xfrm>
          <a:solidFill>
            <a:schemeClr val="bg2"/>
          </a:solidFill>
        </p:spPr>
        <p:txBody>
          <a:bodyPr/>
          <a:lstStyle/>
          <a:p>
            <a:pPr marL="0" indent="0" eaLnBrk="1" hangingPunct="1">
              <a:lnSpc>
                <a:spcPct val="70000"/>
              </a:lnSpc>
              <a:buFontTx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LGC Model: Estimating means (&amp; sex) in R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44221" name="Group 189"/>
          <p:cNvGraphicFramePr>
            <a:graphicFrameLocks noGrp="1"/>
          </p:cNvGraphicFramePr>
          <p:nvPr/>
        </p:nvGraphicFramePr>
        <p:xfrm>
          <a:off x="5922963" y="2109788"/>
          <a:ext cx="609600" cy="7366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  <a:r>
                        <a:rPr kumimoji="0" 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  <a:r>
                        <a:rPr kumimoji="0" 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066" name="AutoShape 198"/>
          <p:cNvSpPr>
            <a:spLocks noChangeArrowheads="1"/>
          </p:cNvSpPr>
          <p:nvPr/>
        </p:nvSpPr>
        <p:spPr bwMode="auto">
          <a:xfrm>
            <a:off x="5967413" y="2033588"/>
            <a:ext cx="533400" cy="838200"/>
          </a:xfrm>
          <a:prstGeom prst="bracketPair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4231" name="Group 199"/>
          <p:cNvGraphicFramePr>
            <a:graphicFrameLocks noGrp="1"/>
          </p:cNvGraphicFramePr>
          <p:nvPr/>
        </p:nvGraphicFramePr>
        <p:xfrm>
          <a:off x="5938838" y="1158875"/>
          <a:ext cx="609600" cy="7366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</a:t>
                      </a:r>
                      <a:r>
                        <a:rPr kumimoji="0" 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</a:t>
                      </a:r>
                      <a:r>
                        <a:rPr kumimoji="0" 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070" name="AutoShape 208"/>
          <p:cNvSpPr>
            <a:spLocks noChangeArrowheads="1"/>
          </p:cNvSpPr>
          <p:nvPr/>
        </p:nvSpPr>
        <p:spPr bwMode="auto">
          <a:xfrm>
            <a:off x="5962650" y="1119188"/>
            <a:ext cx="533400" cy="838200"/>
          </a:xfrm>
          <a:prstGeom prst="bracketPair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4241" name="Group 209"/>
          <p:cNvGraphicFramePr>
            <a:graphicFrameLocks noGrp="1"/>
          </p:cNvGraphicFramePr>
          <p:nvPr/>
        </p:nvGraphicFramePr>
        <p:xfrm>
          <a:off x="5954713" y="2913063"/>
          <a:ext cx="835025" cy="1277938"/>
        </p:xfrm>
        <a:graphic>
          <a:graphicData uri="http://schemas.openxmlformats.org/drawingml/2006/table">
            <a:tbl>
              <a:tblPr/>
              <a:tblGrid>
                <a:gridCol w="417512"/>
                <a:gridCol w="417513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  <a:endParaRPr kumimoji="0" lang="en-US" sz="1800" b="1" i="0" u="none" strike="noStrike" cap="none" normalizeH="0" baseline="-2500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  <a:endParaRPr kumimoji="0" lang="en-US" sz="1800" b="1" i="0" u="none" strike="noStrike" cap="none" normalizeH="0" baseline="-2500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  <a:endParaRPr kumimoji="0" lang="en-US" sz="1800" b="1" i="0" u="none" strike="noStrike" cap="none" normalizeH="0" baseline="-2500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endParaRPr kumimoji="0" lang="en-US" sz="1800" b="1" i="0" u="none" strike="noStrike" cap="none" normalizeH="0" baseline="-2500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078" name="AutoShape 224"/>
          <p:cNvSpPr>
            <a:spLocks noChangeArrowheads="1"/>
          </p:cNvSpPr>
          <p:nvPr/>
        </p:nvSpPr>
        <p:spPr bwMode="auto">
          <a:xfrm>
            <a:off x="5959475" y="2940050"/>
            <a:ext cx="804863" cy="1143000"/>
          </a:xfrm>
          <a:prstGeom prst="bracketPair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9" name="Text Box 225"/>
          <p:cNvSpPr txBox="1">
            <a:spLocks noChangeArrowheads="1"/>
          </p:cNvSpPr>
          <p:nvPr/>
        </p:nvSpPr>
        <p:spPr bwMode="auto">
          <a:xfrm>
            <a:off x="107950" y="758825"/>
            <a:ext cx="845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/>
              <a:t>Means on observed phenotypes versus means on Intercept &amp; Slope?</a:t>
            </a:r>
          </a:p>
        </p:txBody>
      </p:sp>
      <p:sp>
        <p:nvSpPr>
          <p:cNvPr id="45080" name="Rectangle 226"/>
          <p:cNvSpPr>
            <a:spLocks noChangeArrowheads="1"/>
          </p:cNvSpPr>
          <p:nvPr/>
        </p:nvSpPr>
        <p:spPr bwMode="auto">
          <a:xfrm rot="2868383">
            <a:off x="646113" y="1427163"/>
            <a:ext cx="182562" cy="182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1" name="Rectangle 227"/>
          <p:cNvSpPr>
            <a:spLocks noChangeArrowheads="1"/>
          </p:cNvSpPr>
          <p:nvPr/>
        </p:nvSpPr>
        <p:spPr bwMode="auto">
          <a:xfrm rot="2868383">
            <a:off x="3995737" y="1447801"/>
            <a:ext cx="182563" cy="182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1" name="Group 4"/>
          <p:cNvGrpSpPr>
            <a:grpSpLocks/>
          </p:cNvGrpSpPr>
          <p:nvPr/>
        </p:nvGrpSpPr>
        <p:grpSpPr bwMode="auto">
          <a:xfrm>
            <a:off x="96838" y="3933825"/>
            <a:ext cx="5105400" cy="2832100"/>
            <a:chOff x="480" y="1781"/>
            <a:chExt cx="3216" cy="1784"/>
          </a:xfrm>
        </p:grpSpPr>
        <p:sp>
          <p:nvSpPr>
            <p:cNvPr id="46137" name="Rectangle 5"/>
            <p:cNvSpPr>
              <a:spLocks noChangeArrowheads="1"/>
            </p:cNvSpPr>
            <p:nvPr/>
          </p:nvSpPr>
          <p:spPr bwMode="auto">
            <a:xfrm>
              <a:off x="1147" y="2884"/>
              <a:ext cx="680" cy="6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38" name="Text Box 6"/>
            <p:cNvSpPr txBox="1">
              <a:spLocks noChangeArrowheads="1"/>
            </p:cNvSpPr>
            <p:nvPr/>
          </p:nvSpPr>
          <p:spPr bwMode="auto">
            <a:xfrm>
              <a:off x="1186" y="3054"/>
              <a:ext cx="601" cy="1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200"/>
                <a:t>Phenotype 1</a:t>
              </a:r>
            </a:p>
            <a:p>
              <a:pPr algn="ctr"/>
              <a:r>
                <a:rPr lang="en-US" sz="1200"/>
                <a:t>Time 1</a:t>
              </a:r>
            </a:p>
          </p:txBody>
        </p:sp>
        <p:sp>
          <p:nvSpPr>
            <p:cNvPr id="46139" name="Oval 7"/>
            <p:cNvSpPr>
              <a:spLocks noChangeArrowheads="1"/>
            </p:cNvSpPr>
            <p:nvPr/>
          </p:nvSpPr>
          <p:spPr bwMode="auto">
            <a:xfrm>
              <a:off x="890" y="1781"/>
              <a:ext cx="576" cy="57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40" name="Text Box 8"/>
            <p:cNvSpPr txBox="1">
              <a:spLocks noChangeArrowheads="1"/>
            </p:cNvSpPr>
            <p:nvPr/>
          </p:nvSpPr>
          <p:spPr bwMode="auto">
            <a:xfrm>
              <a:off x="744" y="1956"/>
              <a:ext cx="869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/>
                <a:t>Intercept</a:t>
              </a:r>
            </a:p>
          </p:txBody>
        </p:sp>
        <p:sp>
          <p:nvSpPr>
            <p:cNvPr id="46141" name="Line 9"/>
            <p:cNvSpPr>
              <a:spLocks noChangeShapeType="1"/>
            </p:cNvSpPr>
            <p:nvPr/>
          </p:nvSpPr>
          <p:spPr bwMode="auto">
            <a:xfrm>
              <a:off x="1168" y="2365"/>
              <a:ext cx="5" cy="4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2" name="Rectangle 10"/>
            <p:cNvSpPr>
              <a:spLocks noChangeArrowheads="1"/>
            </p:cNvSpPr>
            <p:nvPr/>
          </p:nvSpPr>
          <p:spPr bwMode="auto">
            <a:xfrm>
              <a:off x="2064" y="2885"/>
              <a:ext cx="680" cy="6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43" name="Text Box 11"/>
            <p:cNvSpPr txBox="1">
              <a:spLocks noChangeArrowheads="1"/>
            </p:cNvSpPr>
            <p:nvPr/>
          </p:nvSpPr>
          <p:spPr bwMode="auto">
            <a:xfrm>
              <a:off x="2103" y="3055"/>
              <a:ext cx="601" cy="1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200"/>
                <a:t>Phenotype 1</a:t>
              </a:r>
            </a:p>
            <a:p>
              <a:pPr algn="ctr"/>
              <a:r>
                <a:rPr lang="en-US" sz="1200"/>
                <a:t>Time 2</a:t>
              </a:r>
            </a:p>
          </p:txBody>
        </p:sp>
        <p:sp>
          <p:nvSpPr>
            <p:cNvPr id="46144" name="Rectangle 12"/>
            <p:cNvSpPr>
              <a:spLocks noChangeArrowheads="1"/>
            </p:cNvSpPr>
            <p:nvPr/>
          </p:nvSpPr>
          <p:spPr bwMode="auto">
            <a:xfrm>
              <a:off x="3016" y="2885"/>
              <a:ext cx="680" cy="6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45" name="Text Box 13"/>
            <p:cNvSpPr txBox="1">
              <a:spLocks noChangeArrowheads="1"/>
            </p:cNvSpPr>
            <p:nvPr/>
          </p:nvSpPr>
          <p:spPr bwMode="auto">
            <a:xfrm>
              <a:off x="3055" y="3055"/>
              <a:ext cx="601" cy="1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200"/>
                <a:t>Phenotype 1</a:t>
              </a:r>
            </a:p>
            <a:p>
              <a:pPr algn="ctr"/>
              <a:r>
                <a:rPr lang="en-US" sz="1200"/>
                <a:t>Time 3</a:t>
              </a:r>
            </a:p>
          </p:txBody>
        </p:sp>
        <p:sp>
          <p:nvSpPr>
            <p:cNvPr id="46146" name="Line 14"/>
            <p:cNvSpPr>
              <a:spLocks noChangeShapeType="1"/>
            </p:cNvSpPr>
            <p:nvPr/>
          </p:nvSpPr>
          <p:spPr bwMode="auto">
            <a:xfrm>
              <a:off x="1168" y="2362"/>
              <a:ext cx="930" cy="5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7" name="Line 15"/>
            <p:cNvSpPr>
              <a:spLocks noChangeShapeType="1"/>
            </p:cNvSpPr>
            <p:nvPr/>
          </p:nvSpPr>
          <p:spPr bwMode="auto">
            <a:xfrm>
              <a:off x="1163" y="2357"/>
              <a:ext cx="1893" cy="5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8" name="Text Box 16"/>
            <p:cNvSpPr txBox="1">
              <a:spLocks noChangeArrowheads="1"/>
            </p:cNvSpPr>
            <p:nvPr/>
          </p:nvSpPr>
          <p:spPr bwMode="auto">
            <a:xfrm>
              <a:off x="910" y="2524"/>
              <a:ext cx="341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 b="1">
                  <a:solidFill>
                    <a:schemeClr val="accent2"/>
                  </a:solidFill>
                </a:rPr>
                <a:t>1</a:t>
              </a:r>
              <a:endParaRPr lang="en-US" sz="2000" baseline="-25000">
                <a:solidFill>
                  <a:schemeClr val="accent2"/>
                </a:solidFill>
              </a:endParaRPr>
            </a:p>
          </p:txBody>
        </p:sp>
        <p:sp>
          <p:nvSpPr>
            <p:cNvPr id="46149" name="Text Box 17"/>
            <p:cNvSpPr txBox="1">
              <a:spLocks noChangeArrowheads="1"/>
            </p:cNvSpPr>
            <p:nvPr/>
          </p:nvSpPr>
          <p:spPr bwMode="auto">
            <a:xfrm>
              <a:off x="1266" y="2492"/>
              <a:ext cx="341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 b="1">
                  <a:solidFill>
                    <a:schemeClr val="accent2"/>
                  </a:solidFill>
                </a:rPr>
                <a:t>1</a:t>
              </a:r>
              <a:endParaRPr lang="en-US" sz="2000" baseline="-25000">
                <a:solidFill>
                  <a:schemeClr val="accent2"/>
                </a:solidFill>
              </a:endParaRPr>
            </a:p>
          </p:txBody>
        </p:sp>
        <p:sp>
          <p:nvSpPr>
            <p:cNvPr id="46150" name="Text Box 18"/>
            <p:cNvSpPr txBox="1">
              <a:spLocks noChangeArrowheads="1"/>
            </p:cNvSpPr>
            <p:nvPr/>
          </p:nvSpPr>
          <p:spPr bwMode="auto">
            <a:xfrm>
              <a:off x="1908" y="2291"/>
              <a:ext cx="341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 b="1">
                  <a:solidFill>
                    <a:schemeClr val="accent2"/>
                  </a:solidFill>
                </a:rPr>
                <a:t>0</a:t>
              </a:r>
              <a:endParaRPr lang="en-US" sz="2000" baseline="-25000"/>
            </a:p>
          </p:txBody>
        </p:sp>
        <p:sp>
          <p:nvSpPr>
            <p:cNvPr id="46151" name="Oval 19"/>
            <p:cNvSpPr>
              <a:spLocks noChangeArrowheads="1"/>
            </p:cNvSpPr>
            <p:nvPr/>
          </p:nvSpPr>
          <p:spPr bwMode="auto">
            <a:xfrm>
              <a:off x="2154" y="1785"/>
              <a:ext cx="576" cy="57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52" name="Text Box 20"/>
            <p:cNvSpPr txBox="1">
              <a:spLocks noChangeArrowheads="1"/>
            </p:cNvSpPr>
            <p:nvPr/>
          </p:nvSpPr>
          <p:spPr bwMode="auto">
            <a:xfrm>
              <a:off x="2003" y="1965"/>
              <a:ext cx="869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/>
                <a:t>Slope</a:t>
              </a:r>
            </a:p>
          </p:txBody>
        </p:sp>
        <p:sp>
          <p:nvSpPr>
            <p:cNvPr id="46153" name="Line 21"/>
            <p:cNvSpPr>
              <a:spLocks noChangeShapeType="1"/>
            </p:cNvSpPr>
            <p:nvPr/>
          </p:nvSpPr>
          <p:spPr bwMode="auto">
            <a:xfrm flipH="1">
              <a:off x="1717" y="2365"/>
              <a:ext cx="715" cy="49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4" name="Line 22"/>
            <p:cNvSpPr>
              <a:spLocks noChangeShapeType="1"/>
            </p:cNvSpPr>
            <p:nvPr/>
          </p:nvSpPr>
          <p:spPr bwMode="auto">
            <a:xfrm>
              <a:off x="2432" y="2366"/>
              <a:ext cx="6" cy="4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5" name="Line 23"/>
            <p:cNvSpPr>
              <a:spLocks noChangeShapeType="1"/>
            </p:cNvSpPr>
            <p:nvPr/>
          </p:nvSpPr>
          <p:spPr bwMode="auto">
            <a:xfrm>
              <a:off x="2427" y="2361"/>
              <a:ext cx="941" cy="4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6" name="Text Box 24"/>
            <p:cNvSpPr txBox="1">
              <a:spLocks noChangeArrowheads="1"/>
            </p:cNvSpPr>
            <p:nvPr/>
          </p:nvSpPr>
          <p:spPr bwMode="auto">
            <a:xfrm>
              <a:off x="1370" y="2248"/>
              <a:ext cx="341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 b="1">
                  <a:solidFill>
                    <a:schemeClr val="accent2"/>
                  </a:solidFill>
                </a:rPr>
                <a:t>1</a:t>
              </a:r>
              <a:endParaRPr lang="en-US" sz="2000" b="1" baseline="-25000"/>
            </a:p>
          </p:txBody>
        </p:sp>
        <p:sp>
          <p:nvSpPr>
            <p:cNvPr id="46157" name="Text Box 25"/>
            <p:cNvSpPr txBox="1">
              <a:spLocks noChangeArrowheads="1"/>
            </p:cNvSpPr>
            <p:nvPr/>
          </p:nvSpPr>
          <p:spPr bwMode="auto">
            <a:xfrm>
              <a:off x="2370" y="2424"/>
              <a:ext cx="341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 b="1">
                  <a:solidFill>
                    <a:schemeClr val="accent2"/>
                  </a:solidFill>
                </a:rPr>
                <a:t>1</a:t>
              </a:r>
              <a:endParaRPr lang="en-US" sz="2000" baseline="-25000"/>
            </a:p>
          </p:txBody>
        </p:sp>
        <p:sp>
          <p:nvSpPr>
            <p:cNvPr id="46158" name="Text Box 26"/>
            <p:cNvSpPr txBox="1">
              <a:spLocks noChangeArrowheads="1"/>
            </p:cNvSpPr>
            <p:nvPr/>
          </p:nvSpPr>
          <p:spPr bwMode="auto">
            <a:xfrm>
              <a:off x="2676" y="2343"/>
              <a:ext cx="341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 b="1">
                  <a:solidFill>
                    <a:schemeClr val="accent2"/>
                  </a:solidFill>
                </a:rPr>
                <a:t>2</a:t>
              </a:r>
              <a:endParaRPr lang="en-US" sz="2000" baseline="-25000">
                <a:solidFill>
                  <a:schemeClr val="accent2"/>
                </a:solidFill>
              </a:endParaRPr>
            </a:p>
          </p:txBody>
        </p:sp>
        <p:sp>
          <p:nvSpPr>
            <p:cNvPr id="46159" name="AutoShape 27"/>
            <p:cNvSpPr>
              <a:spLocks noChangeArrowheads="1"/>
            </p:cNvSpPr>
            <p:nvPr/>
          </p:nvSpPr>
          <p:spPr bwMode="auto">
            <a:xfrm>
              <a:off x="480" y="1920"/>
              <a:ext cx="240" cy="240"/>
            </a:xfrm>
            <a:prstGeom prst="flowChartExtra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60" name="AutoShape 28"/>
            <p:cNvSpPr>
              <a:spLocks noChangeArrowheads="1"/>
            </p:cNvSpPr>
            <p:nvPr/>
          </p:nvSpPr>
          <p:spPr bwMode="auto">
            <a:xfrm>
              <a:off x="2909" y="1918"/>
              <a:ext cx="240" cy="240"/>
            </a:xfrm>
            <a:prstGeom prst="flowChartExtra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61" name="Line 29"/>
            <p:cNvSpPr>
              <a:spLocks noChangeShapeType="1"/>
            </p:cNvSpPr>
            <p:nvPr/>
          </p:nvSpPr>
          <p:spPr bwMode="auto">
            <a:xfrm>
              <a:off x="672" y="206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62" name="Line 30"/>
            <p:cNvSpPr>
              <a:spLocks noChangeShapeType="1"/>
            </p:cNvSpPr>
            <p:nvPr/>
          </p:nvSpPr>
          <p:spPr bwMode="auto">
            <a:xfrm flipH="1">
              <a:off x="2756" y="206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63" name="Text Box 31"/>
            <p:cNvSpPr txBox="1">
              <a:spLocks noChangeArrowheads="1"/>
            </p:cNvSpPr>
            <p:nvPr/>
          </p:nvSpPr>
          <p:spPr bwMode="auto">
            <a:xfrm>
              <a:off x="498" y="1988"/>
              <a:ext cx="2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 b="1">
                  <a:solidFill>
                    <a:srgbClr val="008000"/>
                  </a:solidFill>
                </a:rPr>
                <a:t>I</a:t>
              </a:r>
              <a:r>
                <a:rPr lang="en-US" sz="1200" b="1" baseline="-25000">
                  <a:solidFill>
                    <a:srgbClr val="008000"/>
                  </a:solidFill>
                </a:rPr>
                <a:t>m</a:t>
              </a:r>
            </a:p>
          </p:txBody>
        </p:sp>
        <p:sp>
          <p:nvSpPr>
            <p:cNvPr id="46164" name="Text Box 32"/>
            <p:cNvSpPr txBox="1">
              <a:spLocks noChangeArrowheads="1"/>
            </p:cNvSpPr>
            <p:nvPr/>
          </p:nvSpPr>
          <p:spPr bwMode="auto">
            <a:xfrm>
              <a:off x="2928" y="1988"/>
              <a:ext cx="2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 b="1">
                  <a:solidFill>
                    <a:srgbClr val="008000"/>
                  </a:solidFill>
                </a:rPr>
                <a:t>S</a:t>
              </a:r>
              <a:r>
                <a:rPr lang="en-US" sz="1200" b="1" baseline="-25000">
                  <a:solidFill>
                    <a:srgbClr val="008000"/>
                  </a:solidFill>
                </a:rPr>
                <a:t>m</a:t>
              </a:r>
            </a:p>
          </p:txBody>
        </p:sp>
      </p:grpSp>
      <p:sp>
        <p:nvSpPr>
          <p:cNvPr id="46082" name="Text Box 33"/>
          <p:cNvSpPr txBox="1">
            <a:spLocks noChangeArrowheads="1"/>
          </p:cNvSpPr>
          <p:nvPr/>
        </p:nvSpPr>
        <p:spPr bwMode="auto">
          <a:xfrm>
            <a:off x="136525" y="3581400"/>
            <a:ext cx="89154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dirty="0"/>
              <a:t>Means1 &lt;- </a:t>
            </a:r>
            <a:r>
              <a:rPr lang="en-US" sz="1600" dirty="0" err="1"/>
              <a:t>mxAlgebra</a:t>
            </a:r>
            <a:r>
              <a:rPr lang="en-US" sz="1600" dirty="0"/>
              <a:t>( expression= ( t((</a:t>
            </a:r>
            <a:r>
              <a:rPr lang="en-US" sz="1600" b="1" dirty="0" err="1">
                <a:solidFill>
                  <a:srgbClr val="000090"/>
                </a:solidFill>
              </a:rPr>
              <a:t>fl</a:t>
            </a:r>
            <a:r>
              <a:rPr lang="en-US" sz="1600" dirty="0"/>
              <a:t> %*% ( </a:t>
            </a:r>
            <a:r>
              <a:rPr lang="en-US" sz="1600" b="1" dirty="0" err="1">
                <a:solidFill>
                  <a:srgbClr val="008000"/>
                </a:solidFill>
              </a:rPr>
              <a:t>LMeans</a:t>
            </a:r>
            <a:r>
              <a:rPr lang="en-US" sz="1600" dirty="0"/>
              <a:t> - Sex1 %x% </a:t>
            </a:r>
            <a:r>
              <a:rPr lang="en-US" sz="1600" b="1" dirty="0">
                <a:solidFill>
                  <a:srgbClr val="FF0000"/>
                </a:solidFill>
              </a:rPr>
              <a:t>Beta </a:t>
            </a:r>
            <a:r>
              <a:rPr lang="en-US" sz="1600" dirty="0"/>
              <a:t>)))), name="Mean1") </a:t>
            </a:r>
            <a:endParaRPr lang="en-US" sz="1200" dirty="0">
              <a:latin typeface="Monaco" charset="0"/>
            </a:endParaRPr>
          </a:p>
        </p:txBody>
      </p:sp>
      <p:sp>
        <p:nvSpPr>
          <p:cNvPr id="46083" name="Text Box 111"/>
          <p:cNvSpPr txBox="1">
            <a:spLocks noChangeArrowheads="1"/>
          </p:cNvSpPr>
          <p:nvPr/>
        </p:nvSpPr>
        <p:spPr bwMode="auto">
          <a:xfrm>
            <a:off x="1011238" y="1131888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X</a:t>
            </a:r>
          </a:p>
        </p:txBody>
      </p:sp>
      <p:graphicFrame>
        <p:nvGraphicFramePr>
          <p:cNvPr id="45217" name="Group 161"/>
          <p:cNvGraphicFramePr>
            <a:graphicFrameLocks noGrp="1"/>
          </p:cNvGraphicFramePr>
          <p:nvPr/>
        </p:nvGraphicFramePr>
        <p:xfrm>
          <a:off x="1479550" y="963613"/>
          <a:ext cx="609600" cy="7366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</a:t>
                      </a:r>
                      <a:r>
                        <a:rPr kumimoji="0" 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</a:t>
                      </a:r>
                      <a:r>
                        <a:rPr kumimoji="0" 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5198" name="Group 142"/>
          <p:cNvGraphicFramePr>
            <a:graphicFrameLocks noGrp="1"/>
          </p:cNvGraphicFramePr>
          <p:nvPr/>
        </p:nvGraphicFramePr>
        <p:xfrm>
          <a:off x="187325" y="752475"/>
          <a:ext cx="835025" cy="1277938"/>
        </p:xfrm>
        <a:graphic>
          <a:graphicData uri="http://schemas.openxmlformats.org/drawingml/2006/table">
            <a:tbl>
              <a:tblPr/>
              <a:tblGrid>
                <a:gridCol w="417513"/>
                <a:gridCol w="417512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  <a:endParaRPr kumimoji="0" lang="en-US" sz="1800" b="1" i="0" u="none" strike="noStrike" cap="none" normalizeH="0" baseline="-2500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  <a:endParaRPr kumimoji="0" lang="en-US" sz="1800" b="1" i="0" u="none" strike="noStrike" cap="none" normalizeH="0" baseline="-2500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  <a:endParaRPr kumimoji="0" lang="en-US" sz="1800" b="1" i="0" u="none" strike="noStrike" cap="none" normalizeH="0" baseline="-2500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endParaRPr kumimoji="0" lang="en-US" sz="1800" b="1" i="0" u="none" strike="noStrike" cap="none" normalizeH="0" baseline="-2500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094" name="AutoShape 157"/>
          <p:cNvSpPr>
            <a:spLocks noChangeArrowheads="1"/>
          </p:cNvSpPr>
          <p:nvPr/>
        </p:nvSpPr>
        <p:spPr bwMode="auto">
          <a:xfrm>
            <a:off x="192088" y="779463"/>
            <a:ext cx="804862" cy="1143000"/>
          </a:xfrm>
          <a:prstGeom prst="bracketPair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5" name="Text Box 162"/>
          <p:cNvSpPr txBox="1">
            <a:spLocks noChangeArrowheads="1"/>
          </p:cNvSpPr>
          <p:nvPr/>
        </p:nvSpPr>
        <p:spPr bwMode="auto">
          <a:xfrm>
            <a:off x="2012950" y="1092200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/>
              <a:t>+</a:t>
            </a:r>
          </a:p>
        </p:txBody>
      </p:sp>
      <p:sp>
        <p:nvSpPr>
          <p:cNvPr id="46096" name="Text Box 163"/>
          <p:cNvSpPr txBox="1">
            <a:spLocks noChangeArrowheads="1"/>
          </p:cNvSpPr>
          <p:nvPr/>
        </p:nvSpPr>
        <p:spPr bwMode="auto">
          <a:xfrm>
            <a:off x="365125" y="407035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0000"/>
                </a:solidFill>
              </a:rPr>
              <a:t>B</a:t>
            </a:r>
            <a:r>
              <a:rPr lang="en-US" sz="1400" b="1" baseline="-25000">
                <a:solidFill>
                  <a:srgbClr val="FF0000"/>
                </a:solidFill>
              </a:rPr>
              <a:t>i</a:t>
            </a:r>
            <a:endParaRPr lang="en-US" sz="1400"/>
          </a:p>
        </p:txBody>
      </p:sp>
      <p:sp>
        <p:nvSpPr>
          <p:cNvPr id="46097" name="Text Box 164"/>
          <p:cNvSpPr txBox="1">
            <a:spLocks noChangeArrowheads="1"/>
          </p:cNvSpPr>
          <p:nvPr/>
        </p:nvSpPr>
        <p:spPr bwMode="auto">
          <a:xfrm>
            <a:off x="3729038" y="408305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0000"/>
                </a:solidFill>
              </a:rPr>
              <a:t>B</a:t>
            </a:r>
            <a:r>
              <a:rPr lang="en-US" sz="1400" b="1" baseline="-25000">
                <a:solidFill>
                  <a:srgbClr val="FF0000"/>
                </a:solidFill>
              </a:rPr>
              <a:t>s</a:t>
            </a:r>
            <a:endParaRPr lang="en-US" sz="1400"/>
          </a:p>
        </p:txBody>
      </p:sp>
      <p:graphicFrame>
        <p:nvGraphicFramePr>
          <p:cNvPr id="45243" name="Group 1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81544"/>
              </p:ext>
            </p:extLst>
          </p:nvPr>
        </p:nvGraphicFramePr>
        <p:xfrm>
          <a:off x="2415117" y="1087967"/>
          <a:ext cx="838200" cy="368300"/>
        </p:xfrm>
        <a:graphic>
          <a:graphicData uri="http://schemas.openxmlformats.org/drawingml/2006/table">
            <a:tbl>
              <a:tblPr/>
              <a:tblGrid>
                <a:gridCol w="838200"/>
              </a:tblGrid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Sex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5230" name="Group 174"/>
          <p:cNvGraphicFramePr>
            <a:graphicFrameLocks noGrp="1"/>
          </p:cNvGraphicFramePr>
          <p:nvPr/>
        </p:nvGraphicFramePr>
        <p:xfrm>
          <a:off x="3460750" y="996950"/>
          <a:ext cx="609600" cy="7366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  <a:r>
                        <a:rPr kumimoji="0" 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  <a:r>
                        <a:rPr kumimoji="0" 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103" name="AutoShape 188"/>
          <p:cNvSpPr>
            <a:spLocks noChangeArrowheads="1"/>
          </p:cNvSpPr>
          <p:nvPr/>
        </p:nvSpPr>
        <p:spPr bwMode="auto">
          <a:xfrm>
            <a:off x="1500188" y="903288"/>
            <a:ext cx="533400" cy="838200"/>
          </a:xfrm>
          <a:prstGeom prst="bracketPair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4" name="AutoShape 189"/>
          <p:cNvSpPr>
            <a:spLocks noChangeArrowheads="1"/>
          </p:cNvSpPr>
          <p:nvPr/>
        </p:nvSpPr>
        <p:spPr bwMode="auto">
          <a:xfrm>
            <a:off x="2514600" y="1032932"/>
            <a:ext cx="585788" cy="533400"/>
          </a:xfrm>
          <a:prstGeom prst="bracketPair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5" name="AutoShape 190"/>
          <p:cNvSpPr>
            <a:spLocks noChangeArrowheads="1"/>
          </p:cNvSpPr>
          <p:nvPr/>
        </p:nvSpPr>
        <p:spPr bwMode="auto">
          <a:xfrm>
            <a:off x="3505200" y="920750"/>
            <a:ext cx="533400" cy="838200"/>
          </a:xfrm>
          <a:prstGeom prst="bracketPair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6" name="Text Box 192"/>
          <p:cNvSpPr txBox="1">
            <a:spLocks noChangeArrowheads="1"/>
          </p:cNvSpPr>
          <p:nvPr/>
        </p:nvSpPr>
        <p:spPr bwMode="auto">
          <a:xfrm>
            <a:off x="3032125" y="11049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@</a:t>
            </a:r>
          </a:p>
        </p:txBody>
      </p:sp>
      <p:sp>
        <p:nvSpPr>
          <p:cNvPr id="46107" name="AutoShape 193"/>
          <p:cNvSpPr>
            <a:spLocks noChangeArrowheads="1"/>
          </p:cNvSpPr>
          <p:nvPr/>
        </p:nvSpPr>
        <p:spPr bwMode="auto">
          <a:xfrm>
            <a:off x="2430463" y="735013"/>
            <a:ext cx="1676400" cy="1219200"/>
          </a:xfrm>
          <a:prstGeom prst="bracketPair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8" name="Text Box 194"/>
          <p:cNvSpPr txBox="1">
            <a:spLocks noChangeArrowheads="1"/>
          </p:cNvSpPr>
          <p:nvPr/>
        </p:nvSpPr>
        <p:spPr bwMode="auto">
          <a:xfrm>
            <a:off x="4154488" y="1108075"/>
            <a:ext cx="3581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= Expected means for Twin 1</a:t>
            </a:r>
            <a:endParaRPr lang="en-US"/>
          </a:p>
        </p:txBody>
      </p:sp>
      <p:sp>
        <p:nvSpPr>
          <p:cNvPr id="46109" name="AutoShape 195"/>
          <p:cNvSpPr>
            <a:spLocks noChangeArrowheads="1"/>
          </p:cNvSpPr>
          <p:nvPr/>
        </p:nvSpPr>
        <p:spPr bwMode="auto">
          <a:xfrm>
            <a:off x="1382713" y="635000"/>
            <a:ext cx="2819400" cy="1447800"/>
          </a:xfrm>
          <a:prstGeom prst="bracketPair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5344" name="Group 288"/>
          <p:cNvGraphicFramePr>
            <a:graphicFrameLocks noGrp="1"/>
          </p:cNvGraphicFramePr>
          <p:nvPr/>
        </p:nvGraphicFramePr>
        <p:xfrm>
          <a:off x="1458913" y="2414588"/>
          <a:ext cx="1504950" cy="754062"/>
        </p:xfrm>
        <a:graphic>
          <a:graphicData uri="http://schemas.openxmlformats.org/drawingml/2006/table">
            <a:tbl>
              <a:tblPr/>
              <a:tblGrid>
                <a:gridCol w="1504950"/>
              </a:tblGrid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</a:t>
                      </a:r>
                      <a:r>
                        <a:rPr kumimoji="0" 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+ 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  <a:r>
                        <a:rPr kumimoji="0" 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Sex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T1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9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</a:t>
                      </a:r>
                      <a:r>
                        <a:rPr kumimoji="0" 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+ 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  <a:r>
                        <a:rPr kumimoji="0" 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Sex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T1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113" name="Text Box 211"/>
          <p:cNvSpPr txBox="1">
            <a:spLocks noChangeArrowheads="1"/>
          </p:cNvSpPr>
          <p:nvPr/>
        </p:nvSpPr>
        <p:spPr bwMode="auto">
          <a:xfrm>
            <a:off x="1016000" y="2590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X</a:t>
            </a:r>
          </a:p>
        </p:txBody>
      </p:sp>
      <p:graphicFrame>
        <p:nvGraphicFramePr>
          <p:cNvPr id="45268" name="Group 212"/>
          <p:cNvGraphicFramePr>
            <a:graphicFrameLocks noGrp="1"/>
          </p:cNvGraphicFramePr>
          <p:nvPr/>
        </p:nvGraphicFramePr>
        <p:xfrm>
          <a:off x="192088" y="2211388"/>
          <a:ext cx="835025" cy="1277938"/>
        </p:xfrm>
        <a:graphic>
          <a:graphicData uri="http://schemas.openxmlformats.org/drawingml/2006/table">
            <a:tbl>
              <a:tblPr/>
              <a:tblGrid>
                <a:gridCol w="417512"/>
                <a:gridCol w="417513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  <a:endParaRPr kumimoji="0" lang="en-US" sz="1800" b="1" i="0" u="none" strike="noStrike" cap="none" normalizeH="0" baseline="-2500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  <a:endParaRPr kumimoji="0" lang="en-US" sz="1800" b="1" i="0" u="none" strike="noStrike" cap="none" normalizeH="0" baseline="-2500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  <a:endParaRPr kumimoji="0" lang="en-US" sz="1800" b="1" i="0" u="none" strike="noStrike" cap="none" normalizeH="0" baseline="-2500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endParaRPr kumimoji="0" lang="en-US" sz="1800" b="1" i="0" u="none" strike="noStrike" cap="none" normalizeH="0" baseline="-2500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121" name="AutoShape 227"/>
          <p:cNvSpPr>
            <a:spLocks noChangeArrowheads="1"/>
          </p:cNvSpPr>
          <p:nvPr/>
        </p:nvSpPr>
        <p:spPr bwMode="auto">
          <a:xfrm>
            <a:off x="196850" y="2238375"/>
            <a:ext cx="804863" cy="1143000"/>
          </a:xfrm>
          <a:prstGeom prst="bracketPair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22" name="AutoShape 228"/>
          <p:cNvSpPr>
            <a:spLocks noChangeArrowheads="1"/>
          </p:cNvSpPr>
          <p:nvPr/>
        </p:nvSpPr>
        <p:spPr bwMode="auto">
          <a:xfrm>
            <a:off x="1500188" y="2414588"/>
            <a:ext cx="1395412" cy="762000"/>
          </a:xfrm>
          <a:prstGeom prst="bracketPair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5301" name="Group 245"/>
          <p:cNvGraphicFramePr>
            <a:graphicFrameLocks noGrp="1"/>
          </p:cNvGraphicFramePr>
          <p:nvPr/>
        </p:nvGraphicFramePr>
        <p:xfrm>
          <a:off x="3597275" y="2117725"/>
          <a:ext cx="3429000" cy="1371600"/>
        </p:xfrm>
        <a:graphic>
          <a:graphicData uri="http://schemas.openxmlformats.org/drawingml/2006/table">
            <a:tbl>
              <a:tblPr/>
              <a:tblGrid>
                <a:gridCol w="3429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</a:t>
                      </a:r>
                      <a:r>
                        <a:rPr kumimoji="0" 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+ 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  <a:r>
                        <a:rPr kumimoji="0" 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Sex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T1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</a:t>
                      </a:r>
                      <a:r>
                        <a:rPr kumimoji="0" 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+ 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  <a:r>
                        <a:rPr kumimoji="0" 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Sex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T1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+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</a:t>
                      </a:r>
                      <a:r>
                        <a:rPr kumimoji="0" 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+ 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  <a:r>
                        <a:rPr kumimoji="0" 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Sex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T1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</a:t>
                      </a:r>
                      <a:r>
                        <a:rPr kumimoji="0" lang="en-US" sz="16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+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  <a:r>
                        <a:rPr kumimoji="0" lang="en-US" sz="16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Sex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T1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) +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</a:t>
                      </a:r>
                      <a:r>
                        <a:rPr kumimoji="0" lang="en-US" sz="16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+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  <a:r>
                        <a:rPr kumimoji="0" lang="en-US" sz="16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Sex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T1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127" name="Text Box 240"/>
          <p:cNvSpPr txBox="1">
            <a:spLocks noChangeArrowheads="1"/>
          </p:cNvSpPr>
          <p:nvPr/>
        </p:nvSpPr>
        <p:spPr bwMode="auto">
          <a:xfrm>
            <a:off x="3024188" y="2546350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/>
              <a:t>=</a:t>
            </a:r>
          </a:p>
        </p:txBody>
      </p:sp>
      <p:sp>
        <p:nvSpPr>
          <p:cNvPr id="46128" name="AutoShape 246"/>
          <p:cNvSpPr>
            <a:spLocks noChangeArrowheads="1"/>
          </p:cNvSpPr>
          <p:nvPr/>
        </p:nvSpPr>
        <p:spPr bwMode="auto">
          <a:xfrm>
            <a:off x="3629025" y="2065338"/>
            <a:ext cx="3200400" cy="1371600"/>
          </a:xfrm>
          <a:prstGeom prst="bracketPair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5326" name="Group 270"/>
          <p:cNvGraphicFramePr>
            <a:graphicFrameLocks noGrp="1"/>
          </p:cNvGraphicFramePr>
          <p:nvPr/>
        </p:nvGraphicFramePr>
        <p:xfrm>
          <a:off x="6934200" y="2133600"/>
          <a:ext cx="914400" cy="1371600"/>
        </p:xfrm>
        <a:graphic>
          <a:graphicData uri="http://schemas.openxmlformats.org/drawingml/2006/table">
            <a:tbl>
              <a:tblPr/>
              <a:tblGrid>
                <a:gridCol w="9144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Time 1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Time 2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Time 3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133" name="Text Box 271"/>
          <p:cNvSpPr txBox="1">
            <a:spLocks noChangeArrowheads="1"/>
          </p:cNvSpPr>
          <p:nvPr/>
        </p:nvSpPr>
        <p:spPr bwMode="auto">
          <a:xfrm>
            <a:off x="228600" y="6064250"/>
            <a:ext cx="838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/>
              <a:t>Twin 1</a:t>
            </a:r>
          </a:p>
        </p:txBody>
      </p:sp>
      <p:sp>
        <p:nvSpPr>
          <p:cNvPr id="46134" name="Rectangle 291"/>
          <p:cNvSpPr>
            <a:spLocks noGrp="1" noChangeArrowheads="1"/>
          </p:cNvSpPr>
          <p:nvPr>
            <p:ph type="body" idx="1"/>
          </p:nvPr>
        </p:nvSpPr>
        <p:spPr>
          <a:xfrm>
            <a:off x="0" y="-3175"/>
            <a:ext cx="9140825" cy="639763"/>
          </a:xfrm>
          <a:solidFill>
            <a:schemeClr val="bg2"/>
          </a:solidFill>
        </p:spPr>
        <p:txBody>
          <a:bodyPr/>
          <a:lstStyle/>
          <a:p>
            <a:pPr marL="0" indent="0" eaLnBrk="1" hangingPunct="1">
              <a:lnSpc>
                <a:spcPct val="70000"/>
              </a:lnSpc>
              <a:buFontTx/>
              <a:buNone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LGC Model: Means Algebra</a:t>
            </a: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135" name="Rectangle 292"/>
          <p:cNvSpPr>
            <a:spLocks noChangeArrowheads="1"/>
          </p:cNvSpPr>
          <p:nvPr/>
        </p:nvSpPr>
        <p:spPr bwMode="auto">
          <a:xfrm rot="2868383">
            <a:off x="3794125" y="4152900"/>
            <a:ext cx="182563" cy="182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36" name="Rectangle 293"/>
          <p:cNvSpPr>
            <a:spLocks noChangeArrowheads="1"/>
          </p:cNvSpPr>
          <p:nvPr/>
        </p:nvSpPr>
        <p:spPr bwMode="auto">
          <a:xfrm rot="2868383">
            <a:off x="433387" y="4130676"/>
            <a:ext cx="182563" cy="182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0338" y="152400"/>
            <a:ext cx="7772400" cy="9144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Tx/>
              <a:buNone/>
            </a:pPr>
            <a:endParaRPr lang="en-US" sz="28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US" sz="28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06" name="Rectangle 181"/>
          <p:cNvSpPr>
            <a:spLocks noChangeArrowheads="1"/>
          </p:cNvSpPr>
          <p:nvPr/>
        </p:nvSpPr>
        <p:spPr bwMode="auto">
          <a:xfrm>
            <a:off x="3175" y="0"/>
            <a:ext cx="9140825" cy="914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70000"/>
              </a:lnSpc>
              <a:spcBef>
                <a:spcPct val="20000"/>
              </a:spcBef>
            </a:pPr>
            <a:r>
              <a:rPr lang="en-US" sz="3200"/>
              <a:t>LGC: Threshold Invariance or Fixed Thresholds</a:t>
            </a:r>
          </a:p>
          <a:p>
            <a:pPr marL="342900" indent="-342900" eaLnBrk="1" hangingPunct="1">
              <a:lnSpc>
                <a:spcPct val="70000"/>
              </a:lnSpc>
              <a:spcBef>
                <a:spcPct val="20000"/>
              </a:spcBef>
            </a:pPr>
            <a:endParaRPr lang="en-US" sz="3200"/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3200"/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3200"/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3200"/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/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pic>
        <p:nvPicPr>
          <p:cNvPr id="47107" name="Picture 6" descr="Screen Shot 2012-03-08 at 1.50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7" r="30154"/>
          <a:stretch>
            <a:fillRect/>
          </a:stretch>
        </p:blipFill>
        <p:spPr bwMode="auto">
          <a:xfrm>
            <a:off x="3200400" y="4529671"/>
            <a:ext cx="43116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7" descr="Screen Shot 2012-03-08 at 1.01.3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143000"/>
            <a:ext cx="39624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Screen Shot 2012-03-08 at 1.23.48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" y="1143000"/>
            <a:ext cx="4572000" cy="5378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 bwMode="auto">
          <a:xfrm>
            <a:off x="914400" y="1219200"/>
            <a:ext cx="2438400" cy="54102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n w="38100" cmpd="sng"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0338" y="152400"/>
            <a:ext cx="7772400" cy="9144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Tx/>
              <a:buNone/>
            </a:pPr>
            <a:endParaRPr lang="en-US" sz="28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US" sz="28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130" name="Rectangle 181"/>
          <p:cNvSpPr>
            <a:spLocks noChangeArrowheads="1"/>
          </p:cNvSpPr>
          <p:nvPr/>
        </p:nvSpPr>
        <p:spPr bwMode="auto">
          <a:xfrm>
            <a:off x="3175" y="0"/>
            <a:ext cx="9140825" cy="914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70000"/>
              </a:lnSpc>
              <a:spcBef>
                <a:spcPct val="20000"/>
              </a:spcBef>
            </a:pPr>
            <a:r>
              <a:rPr lang="en-US" sz="3200"/>
              <a:t>LGC: Threshold Invariance or Fixed Thresholds</a:t>
            </a:r>
          </a:p>
          <a:p>
            <a:pPr marL="342900" indent="-342900" eaLnBrk="1" hangingPunct="1">
              <a:lnSpc>
                <a:spcPct val="70000"/>
              </a:lnSpc>
              <a:spcBef>
                <a:spcPct val="20000"/>
              </a:spcBef>
            </a:pPr>
            <a:endParaRPr lang="en-US" sz="3200"/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3200"/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3200"/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3200"/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/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pic>
        <p:nvPicPr>
          <p:cNvPr id="48131" name="Picture 6" descr="Screen Shot 2012-03-08 at 1.50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7" r="30154"/>
          <a:stretch>
            <a:fillRect/>
          </a:stretch>
        </p:blipFill>
        <p:spPr bwMode="auto">
          <a:xfrm>
            <a:off x="304800" y="1066800"/>
            <a:ext cx="33877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3" descr="Screen Shot 2012-03-08 at 2.14.4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1000"/>
            <a:ext cx="914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Rectangle 4"/>
          <p:cNvSpPr>
            <a:spLocks noChangeArrowheads="1"/>
          </p:cNvSpPr>
          <p:nvPr/>
        </p:nvSpPr>
        <p:spPr bwMode="auto">
          <a:xfrm>
            <a:off x="1143000" y="1371600"/>
            <a:ext cx="2438400" cy="304800"/>
          </a:xfrm>
          <a:prstGeom prst="rect">
            <a:avLst/>
          </a:prstGeom>
          <a:solidFill>
            <a:srgbClr val="008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8134" name="Rectangle 10"/>
          <p:cNvSpPr>
            <a:spLocks noChangeArrowheads="1"/>
          </p:cNvSpPr>
          <p:nvPr/>
        </p:nvSpPr>
        <p:spPr bwMode="auto">
          <a:xfrm>
            <a:off x="17463" y="3276600"/>
            <a:ext cx="8686800" cy="169863"/>
          </a:xfrm>
          <a:prstGeom prst="rect">
            <a:avLst/>
          </a:prstGeom>
          <a:solidFill>
            <a:srgbClr val="008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8135" name="Rectangle 11"/>
          <p:cNvSpPr>
            <a:spLocks noChangeArrowheads="1"/>
          </p:cNvSpPr>
          <p:nvPr/>
        </p:nvSpPr>
        <p:spPr bwMode="auto">
          <a:xfrm>
            <a:off x="25400" y="3606800"/>
            <a:ext cx="9042400" cy="203200"/>
          </a:xfrm>
          <a:prstGeom prst="rect">
            <a:avLst/>
          </a:prstGeom>
          <a:solidFill>
            <a:srgbClr val="FF0000">
              <a:alpha val="3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8136" name="Rectangle 12"/>
          <p:cNvSpPr>
            <a:spLocks noChangeArrowheads="1"/>
          </p:cNvSpPr>
          <p:nvPr/>
        </p:nvSpPr>
        <p:spPr bwMode="auto">
          <a:xfrm>
            <a:off x="990600" y="2133600"/>
            <a:ext cx="2819400" cy="304800"/>
          </a:xfrm>
          <a:prstGeom prst="rect">
            <a:avLst/>
          </a:prstGeom>
          <a:solidFill>
            <a:srgbClr val="FF0000">
              <a:alpha val="3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0825" cy="914400"/>
          </a:xfrm>
          <a:solidFill>
            <a:schemeClr val="bg2"/>
          </a:solidFill>
        </p:spPr>
        <p:txBody>
          <a:bodyPr/>
          <a:lstStyle/>
          <a:p>
            <a:pPr marL="0" indent="0" eaLnBrk="1" hangingPunct="1">
              <a:lnSpc>
                <a:spcPct val="70000"/>
              </a:lnSpc>
              <a:buFontTx/>
              <a:buNone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LGC Model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2.Ordinal_Template_Developmental_Twin_Matrix.R</a:t>
            </a:r>
            <a:endParaRPr lang="en-US" sz="12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Screen Shot 2012-03-08 at 1.17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447800"/>
            <a:ext cx="5105400" cy="4888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0825" cy="914400"/>
          </a:xfrm>
          <a:solidFill>
            <a:schemeClr val="bg2"/>
          </a:solidFill>
        </p:spPr>
        <p:txBody>
          <a:bodyPr/>
          <a:lstStyle/>
          <a:p>
            <a:pPr marL="0" indent="0" eaLnBrk="1" hangingPunct="1">
              <a:lnSpc>
                <a:spcPct val="70000"/>
              </a:lnSpc>
              <a:buFontTx/>
              <a:buNone/>
            </a:pPr>
            <a:endParaRPr lang="en-US" sz="12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0178" name="Rectangle 3"/>
          <p:cNvSpPr>
            <a:spLocks noChangeArrowheads="1"/>
          </p:cNvSpPr>
          <p:nvPr/>
        </p:nvSpPr>
        <p:spPr bwMode="auto">
          <a:xfrm>
            <a:off x="6900863" y="49323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0179" name="Rectangle 8"/>
          <p:cNvSpPr>
            <a:spLocks noChangeArrowheads="1"/>
          </p:cNvSpPr>
          <p:nvPr/>
        </p:nvSpPr>
        <p:spPr bwMode="auto">
          <a:xfrm>
            <a:off x="76200" y="0"/>
            <a:ext cx="1219200" cy="2286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Screen Shot 2012-03-08 at 11.32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66800"/>
            <a:ext cx="7865533" cy="1676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Screen Shot 2012-03-08 at 11.33.3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971800"/>
            <a:ext cx="2372408" cy="35530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0338" y="152400"/>
            <a:ext cx="7772400" cy="9144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Tx/>
              <a:buNone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US" sz="240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802" name="Rectangle 96"/>
          <p:cNvSpPr>
            <a:spLocks noChangeArrowheads="1"/>
          </p:cNvSpPr>
          <p:nvPr/>
        </p:nvSpPr>
        <p:spPr bwMode="auto">
          <a:xfrm>
            <a:off x="0" y="1588"/>
            <a:ext cx="9140825" cy="914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20000"/>
              </a:spcBef>
            </a:pPr>
            <a:r>
              <a:rPr lang="en-US" sz="2800" dirty="0" smtClean="0"/>
              <a:t>Dual Change Models Simplex + LGC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2" name="Picture 1" descr="Screen Shot 2012-03-08 at 1.27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371600"/>
            <a:ext cx="3665112" cy="5120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74725"/>
            <a:ext cx="7772400" cy="441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Recap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Common Pathway Model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Latent Growth Models</a:t>
            </a:r>
          </a:p>
          <a:p>
            <a:pPr eaLnBrk="1" hangingPunct="1">
              <a:buFontTx/>
              <a:buNone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Simplex Models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A </a:t>
            </a:r>
            <a:r>
              <a:rPr lang="en-US" altLang="ja-JP" sz="2800" dirty="0" smtClean="0">
                <a:latin typeface="Arial" charset="0"/>
                <a:ea typeface="ＭＳ Ｐゴシック" charset="0"/>
                <a:cs typeface="ＭＳ Ｐゴシック" charset="0"/>
              </a:rPr>
              <a:t>caveat emptor or two from </a:t>
            </a:r>
            <a:r>
              <a:rPr lang="en-US" altLang="ja-JP" sz="2800" dirty="0" err="1" smtClean="0">
                <a:latin typeface="Arial" charset="0"/>
                <a:ea typeface="ＭＳ Ｐゴシック" charset="0"/>
                <a:cs typeface="ＭＳ Ｐゴシック" charset="0"/>
              </a:rPr>
              <a:t>Lindon</a:t>
            </a:r>
            <a:endParaRPr lang="en-US" altLang="ja-JP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6" name="Rectangle 5"/>
          <p:cNvSpPr>
            <a:spLocks noChangeArrowheads="1"/>
          </p:cNvSpPr>
          <p:nvPr/>
        </p:nvSpPr>
        <p:spPr bwMode="auto">
          <a:xfrm>
            <a:off x="0" y="-1588"/>
            <a:ext cx="9140825" cy="914401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800" dirty="0" smtClean="0"/>
              <a:t>Layout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/>
            </a:r>
            <a:br>
              <a:rPr lang="en-US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/>
            </a:r>
            <a:br>
              <a:rPr lang="en-US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/>
            </a:r>
            <a:br>
              <a:rPr lang="en-US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endParaRPr lang="en-US" b="1">
              <a:solidFill>
                <a:schemeClr val="tx1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7410" name="Group 4"/>
          <p:cNvGrpSpPr>
            <a:grpSpLocks/>
          </p:cNvGrpSpPr>
          <p:nvPr/>
        </p:nvGrpSpPr>
        <p:grpSpPr bwMode="auto">
          <a:xfrm>
            <a:off x="830263" y="4746625"/>
            <a:ext cx="1079500" cy="1079500"/>
            <a:chOff x="1304" y="2884"/>
            <a:chExt cx="680" cy="680"/>
          </a:xfrm>
        </p:grpSpPr>
        <p:sp>
          <p:nvSpPr>
            <p:cNvPr id="17525" name="Rectangle 5"/>
            <p:cNvSpPr>
              <a:spLocks noChangeArrowheads="1"/>
            </p:cNvSpPr>
            <p:nvPr/>
          </p:nvSpPr>
          <p:spPr bwMode="auto">
            <a:xfrm>
              <a:off x="1304" y="2884"/>
              <a:ext cx="680" cy="6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6" name="Text Box 6"/>
            <p:cNvSpPr txBox="1">
              <a:spLocks noChangeArrowheads="1"/>
            </p:cNvSpPr>
            <p:nvPr/>
          </p:nvSpPr>
          <p:spPr bwMode="auto">
            <a:xfrm>
              <a:off x="1343" y="3139"/>
              <a:ext cx="601" cy="1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200"/>
                <a:t>Phenotype 1</a:t>
              </a:r>
            </a:p>
          </p:txBody>
        </p:sp>
      </p:grpSp>
      <p:sp>
        <p:nvSpPr>
          <p:cNvPr id="17411" name="Oval 7"/>
          <p:cNvSpPr>
            <a:spLocks noChangeArrowheads="1"/>
          </p:cNvSpPr>
          <p:nvPr/>
        </p:nvSpPr>
        <p:spPr bwMode="auto">
          <a:xfrm>
            <a:off x="2225675" y="1466850"/>
            <a:ext cx="720725" cy="7191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2" name="Oval 8"/>
          <p:cNvSpPr>
            <a:spLocks noChangeArrowheads="1"/>
          </p:cNvSpPr>
          <p:nvPr/>
        </p:nvSpPr>
        <p:spPr bwMode="auto">
          <a:xfrm>
            <a:off x="1265238" y="1466850"/>
            <a:ext cx="720725" cy="7191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7413" name="Group 9"/>
          <p:cNvGrpSpPr>
            <a:grpSpLocks/>
          </p:cNvGrpSpPr>
          <p:nvPr/>
        </p:nvGrpSpPr>
        <p:grpSpPr bwMode="auto">
          <a:xfrm>
            <a:off x="438150" y="914400"/>
            <a:ext cx="431800" cy="522288"/>
            <a:chOff x="3035" y="4611"/>
            <a:chExt cx="681" cy="821"/>
          </a:xfrm>
        </p:grpSpPr>
        <p:grpSp>
          <p:nvGrpSpPr>
            <p:cNvPr id="17521" name="Group 10"/>
            <p:cNvGrpSpPr>
              <a:grpSpLocks/>
            </p:cNvGrpSpPr>
            <p:nvPr/>
          </p:nvGrpSpPr>
          <p:grpSpPr bwMode="auto">
            <a:xfrm>
              <a:off x="3035" y="4969"/>
              <a:ext cx="681" cy="463"/>
              <a:chOff x="3221" y="11380"/>
              <a:chExt cx="1499" cy="302"/>
            </a:xfrm>
          </p:grpSpPr>
          <p:sp>
            <p:nvSpPr>
              <p:cNvPr id="17523" name="Arc 11"/>
              <p:cNvSpPr>
                <a:spLocks/>
              </p:cNvSpPr>
              <p:nvPr/>
            </p:nvSpPr>
            <p:spPr bwMode="auto">
              <a:xfrm>
                <a:off x="3960" y="11380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4" name="Arc 12"/>
              <p:cNvSpPr>
                <a:spLocks/>
              </p:cNvSpPr>
              <p:nvPr/>
            </p:nvSpPr>
            <p:spPr bwMode="auto">
              <a:xfrm flipH="1">
                <a:off x="3221" y="11382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522" name="Text Box 13"/>
            <p:cNvSpPr txBox="1">
              <a:spLocks noChangeArrowheads="1"/>
            </p:cNvSpPr>
            <p:nvPr/>
          </p:nvSpPr>
          <p:spPr bwMode="auto">
            <a:xfrm>
              <a:off x="3103" y="4611"/>
              <a:ext cx="546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200">
                  <a:latin typeface="Times New Roman" charset="0"/>
                </a:rPr>
                <a:t>1</a:t>
              </a:r>
            </a:p>
          </p:txBody>
        </p:sp>
      </p:grpSp>
      <p:grpSp>
        <p:nvGrpSpPr>
          <p:cNvPr id="17414" name="Group 14"/>
          <p:cNvGrpSpPr>
            <a:grpSpLocks/>
          </p:cNvGrpSpPr>
          <p:nvPr/>
        </p:nvGrpSpPr>
        <p:grpSpPr bwMode="auto">
          <a:xfrm>
            <a:off x="1403350" y="933450"/>
            <a:ext cx="431800" cy="520700"/>
            <a:chOff x="3035" y="4611"/>
            <a:chExt cx="681" cy="821"/>
          </a:xfrm>
        </p:grpSpPr>
        <p:grpSp>
          <p:nvGrpSpPr>
            <p:cNvPr id="17517" name="Group 15"/>
            <p:cNvGrpSpPr>
              <a:grpSpLocks/>
            </p:cNvGrpSpPr>
            <p:nvPr/>
          </p:nvGrpSpPr>
          <p:grpSpPr bwMode="auto">
            <a:xfrm>
              <a:off x="3035" y="4969"/>
              <a:ext cx="681" cy="463"/>
              <a:chOff x="3221" y="11380"/>
              <a:chExt cx="1499" cy="302"/>
            </a:xfrm>
          </p:grpSpPr>
          <p:sp>
            <p:nvSpPr>
              <p:cNvPr id="17519" name="Arc 16"/>
              <p:cNvSpPr>
                <a:spLocks/>
              </p:cNvSpPr>
              <p:nvPr/>
            </p:nvSpPr>
            <p:spPr bwMode="auto">
              <a:xfrm>
                <a:off x="3960" y="11380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0" name="Arc 17"/>
              <p:cNvSpPr>
                <a:spLocks/>
              </p:cNvSpPr>
              <p:nvPr/>
            </p:nvSpPr>
            <p:spPr bwMode="auto">
              <a:xfrm flipH="1">
                <a:off x="3221" y="11382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518" name="Text Box 18"/>
            <p:cNvSpPr txBox="1">
              <a:spLocks noChangeArrowheads="1"/>
            </p:cNvSpPr>
            <p:nvPr/>
          </p:nvSpPr>
          <p:spPr bwMode="auto">
            <a:xfrm>
              <a:off x="3103" y="4611"/>
              <a:ext cx="546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200">
                  <a:latin typeface="Times New Roman" charset="0"/>
                </a:rPr>
                <a:t>1</a:t>
              </a:r>
            </a:p>
          </p:txBody>
        </p:sp>
      </p:grpSp>
      <p:grpSp>
        <p:nvGrpSpPr>
          <p:cNvPr id="17415" name="Group 19"/>
          <p:cNvGrpSpPr>
            <a:grpSpLocks/>
          </p:cNvGrpSpPr>
          <p:nvPr/>
        </p:nvGrpSpPr>
        <p:grpSpPr bwMode="auto">
          <a:xfrm>
            <a:off x="2368550" y="942975"/>
            <a:ext cx="431800" cy="520700"/>
            <a:chOff x="3035" y="4611"/>
            <a:chExt cx="681" cy="821"/>
          </a:xfrm>
        </p:grpSpPr>
        <p:grpSp>
          <p:nvGrpSpPr>
            <p:cNvPr id="17513" name="Group 20"/>
            <p:cNvGrpSpPr>
              <a:grpSpLocks/>
            </p:cNvGrpSpPr>
            <p:nvPr/>
          </p:nvGrpSpPr>
          <p:grpSpPr bwMode="auto">
            <a:xfrm>
              <a:off x="3035" y="4969"/>
              <a:ext cx="681" cy="463"/>
              <a:chOff x="3221" y="11380"/>
              <a:chExt cx="1499" cy="302"/>
            </a:xfrm>
          </p:grpSpPr>
          <p:sp>
            <p:nvSpPr>
              <p:cNvPr id="17515" name="Arc 21"/>
              <p:cNvSpPr>
                <a:spLocks/>
              </p:cNvSpPr>
              <p:nvPr/>
            </p:nvSpPr>
            <p:spPr bwMode="auto">
              <a:xfrm>
                <a:off x="3960" y="11380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6" name="Arc 22"/>
              <p:cNvSpPr>
                <a:spLocks/>
              </p:cNvSpPr>
              <p:nvPr/>
            </p:nvSpPr>
            <p:spPr bwMode="auto">
              <a:xfrm flipH="1">
                <a:off x="3221" y="11382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514" name="Text Box 23"/>
            <p:cNvSpPr txBox="1">
              <a:spLocks noChangeArrowheads="1"/>
            </p:cNvSpPr>
            <p:nvPr/>
          </p:nvSpPr>
          <p:spPr bwMode="auto">
            <a:xfrm>
              <a:off x="3103" y="4611"/>
              <a:ext cx="546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200">
                  <a:latin typeface="Times New Roman" charset="0"/>
                </a:rPr>
                <a:t>1</a:t>
              </a:r>
            </a:p>
          </p:txBody>
        </p:sp>
      </p:grpSp>
      <p:sp>
        <p:nvSpPr>
          <p:cNvPr id="17416" name="Line 24"/>
          <p:cNvSpPr>
            <a:spLocks noChangeShapeType="1"/>
          </p:cNvSpPr>
          <p:nvPr/>
        </p:nvSpPr>
        <p:spPr bwMode="auto">
          <a:xfrm>
            <a:off x="1617663" y="2185988"/>
            <a:ext cx="7937" cy="7858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7" name="Line 25"/>
          <p:cNvSpPr>
            <a:spLocks noChangeShapeType="1"/>
          </p:cNvSpPr>
          <p:nvPr/>
        </p:nvSpPr>
        <p:spPr bwMode="auto">
          <a:xfrm rot="2700000">
            <a:off x="2205831" y="2039144"/>
            <a:ext cx="14288" cy="1066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Line 26"/>
          <p:cNvSpPr>
            <a:spLocks noChangeShapeType="1"/>
          </p:cNvSpPr>
          <p:nvPr/>
        </p:nvSpPr>
        <p:spPr bwMode="auto">
          <a:xfrm rot="18900000" flipH="1">
            <a:off x="962025" y="2065338"/>
            <a:ext cx="79375" cy="1038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Oval 27"/>
          <p:cNvSpPr>
            <a:spLocks noChangeArrowheads="1"/>
          </p:cNvSpPr>
          <p:nvPr/>
        </p:nvSpPr>
        <p:spPr bwMode="auto">
          <a:xfrm>
            <a:off x="311150" y="1466850"/>
            <a:ext cx="720725" cy="7191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0" name="Text Box 28"/>
          <p:cNvSpPr txBox="1">
            <a:spLocks noChangeArrowheads="1"/>
          </p:cNvSpPr>
          <p:nvPr/>
        </p:nvSpPr>
        <p:spPr bwMode="auto">
          <a:xfrm>
            <a:off x="396875" y="1644650"/>
            <a:ext cx="541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/>
              <a:t>A</a:t>
            </a:r>
            <a:r>
              <a:rPr lang="en-US" sz="2000" baseline="-25000"/>
              <a:t>C</a:t>
            </a:r>
            <a:endParaRPr lang="en-US" sz="2000"/>
          </a:p>
        </p:txBody>
      </p:sp>
      <p:sp>
        <p:nvSpPr>
          <p:cNvPr id="17421" name="Text Box 29"/>
          <p:cNvSpPr txBox="1">
            <a:spLocks noChangeArrowheads="1"/>
          </p:cNvSpPr>
          <p:nvPr/>
        </p:nvSpPr>
        <p:spPr bwMode="auto">
          <a:xfrm>
            <a:off x="1344613" y="1652588"/>
            <a:ext cx="54133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/>
              <a:t>C</a:t>
            </a:r>
            <a:r>
              <a:rPr lang="en-US" sz="2000" baseline="-25000"/>
              <a:t>C</a:t>
            </a:r>
          </a:p>
        </p:txBody>
      </p:sp>
      <p:sp>
        <p:nvSpPr>
          <p:cNvPr id="17422" name="Text Box 30"/>
          <p:cNvSpPr txBox="1">
            <a:spLocks noChangeArrowheads="1"/>
          </p:cNvSpPr>
          <p:nvPr/>
        </p:nvSpPr>
        <p:spPr bwMode="auto">
          <a:xfrm>
            <a:off x="2319338" y="1627188"/>
            <a:ext cx="54133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/>
              <a:t>E</a:t>
            </a:r>
            <a:r>
              <a:rPr lang="en-US" sz="2000" baseline="-25000"/>
              <a:t>C</a:t>
            </a:r>
          </a:p>
        </p:txBody>
      </p:sp>
      <p:sp>
        <p:nvSpPr>
          <p:cNvPr id="17423" name="Text Box 31"/>
          <p:cNvSpPr txBox="1">
            <a:spLocks noChangeArrowheads="1"/>
          </p:cNvSpPr>
          <p:nvPr/>
        </p:nvSpPr>
        <p:spPr bwMode="auto">
          <a:xfrm>
            <a:off x="558800" y="2387600"/>
            <a:ext cx="541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/>
              <a:t>a</a:t>
            </a:r>
            <a:r>
              <a:rPr lang="en-US" sz="2000" baseline="-25000"/>
              <a:t>11</a:t>
            </a:r>
          </a:p>
        </p:txBody>
      </p:sp>
      <p:sp>
        <p:nvSpPr>
          <p:cNvPr id="17424" name="Text Box 32"/>
          <p:cNvSpPr txBox="1">
            <a:spLocks noChangeArrowheads="1"/>
          </p:cNvSpPr>
          <p:nvPr/>
        </p:nvSpPr>
        <p:spPr bwMode="auto">
          <a:xfrm>
            <a:off x="1143000" y="2149475"/>
            <a:ext cx="541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/>
              <a:t>c</a:t>
            </a:r>
            <a:r>
              <a:rPr lang="en-US" sz="2000" baseline="-25000"/>
              <a:t>11</a:t>
            </a:r>
          </a:p>
        </p:txBody>
      </p:sp>
      <p:sp>
        <p:nvSpPr>
          <p:cNvPr id="17425" name="Text Box 33"/>
          <p:cNvSpPr txBox="1">
            <a:spLocks noChangeArrowheads="1"/>
          </p:cNvSpPr>
          <p:nvPr/>
        </p:nvSpPr>
        <p:spPr bwMode="auto">
          <a:xfrm>
            <a:off x="2133600" y="2403475"/>
            <a:ext cx="541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/>
              <a:t>e</a:t>
            </a:r>
            <a:r>
              <a:rPr lang="en-US" sz="2000" baseline="-25000"/>
              <a:t>11</a:t>
            </a:r>
          </a:p>
        </p:txBody>
      </p:sp>
      <p:sp>
        <p:nvSpPr>
          <p:cNvPr id="17426" name="Oval 34"/>
          <p:cNvSpPr>
            <a:spLocks noChangeArrowheads="1"/>
          </p:cNvSpPr>
          <p:nvPr/>
        </p:nvSpPr>
        <p:spPr bwMode="auto">
          <a:xfrm>
            <a:off x="1174750" y="2995613"/>
            <a:ext cx="914400" cy="914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7" name="Text Box 35"/>
          <p:cNvSpPr txBox="1">
            <a:spLocks noChangeArrowheads="1"/>
          </p:cNvSpPr>
          <p:nvPr/>
        </p:nvSpPr>
        <p:spPr bwMode="auto">
          <a:xfrm>
            <a:off x="942975" y="3201988"/>
            <a:ext cx="13795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/>
              <a:t>Common Path</a:t>
            </a:r>
          </a:p>
        </p:txBody>
      </p:sp>
      <p:sp>
        <p:nvSpPr>
          <p:cNvPr id="17428" name="Line 36"/>
          <p:cNvSpPr>
            <a:spLocks noChangeShapeType="1"/>
          </p:cNvSpPr>
          <p:nvPr/>
        </p:nvSpPr>
        <p:spPr bwMode="auto">
          <a:xfrm>
            <a:off x="1616075" y="3922713"/>
            <a:ext cx="7938" cy="7858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429" name="Group 37"/>
          <p:cNvGrpSpPr>
            <a:grpSpLocks/>
          </p:cNvGrpSpPr>
          <p:nvPr/>
        </p:nvGrpSpPr>
        <p:grpSpPr bwMode="auto">
          <a:xfrm>
            <a:off x="2286000" y="4748213"/>
            <a:ext cx="1079500" cy="1079500"/>
            <a:chOff x="1304" y="2884"/>
            <a:chExt cx="680" cy="680"/>
          </a:xfrm>
        </p:grpSpPr>
        <p:sp>
          <p:nvSpPr>
            <p:cNvPr id="17511" name="Rectangle 38"/>
            <p:cNvSpPr>
              <a:spLocks noChangeArrowheads="1"/>
            </p:cNvSpPr>
            <p:nvPr/>
          </p:nvSpPr>
          <p:spPr bwMode="auto">
            <a:xfrm>
              <a:off x="1304" y="2884"/>
              <a:ext cx="680" cy="6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2" name="Text Box 39"/>
            <p:cNvSpPr txBox="1">
              <a:spLocks noChangeArrowheads="1"/>
            </p:cNvSpPr>
            <p:nvPr/>
          </p:nvSpPr>
          <p:spPr bwMode="auto">
            <a:xfrm>
              <a:off x="1343" y="3139"/>
              <a:ext cx="601" cy="1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200"/>
                <a:t>Phenotype 2</a:t>
              </a:r>
            </a:p>
          </p:txBody>
        </p:sp>
      </p:grpSp>
      <p:grpSp>
        <p:nvGrpSpPr>
          <p:cNvPr id="17430" name="Group 40"/>
          <p:cNvGrpSpPr>
            <a:grpSpLocks/>
          </p:cNvGrpSpPr>
          <p:nvPr/>
        </p:nvGrpSpPr>
        <p:grpSpPr bwMode="auto">
          <a:xfrm>
            <a:off x="3797300" y="4748213"/>
            <a:ext cx="1079500" cy="1079500"/>
            <a:chOff x="1304" y="2884"/>
            <a:chExt cx="680" cy="680"/>
          </a:xfrm>
        </p:grpSpPr>
        <p:sp>
          <p:nvSpPr>
            <p:cNvPr id="17509" name="Rectangle 41"/>
            <p:cNvSpPr>
              <a:spLocks noChangeArrowheads="1"/>
            </p:cNvSpPr>
            <p:nvPr/>
          </p:nvSpPr>
          <p:spPr bwMode="auto">
            <a:xfrm>
              <a:off x="1304" y="2884"/>
              <a:ext cx="680" cy="6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0" name="Text Box 42"/>
            <p:cNvSpPr txBox="1">
              <a:spLocks noChangeArrowheads="1"/>
            </p:cNvSpPr>
            <p:nvPr/>
          </p:nvSpPr>
          <p:spPr bwMode="auto">
            <a:xfrm>
              <a:off x="1343" y="3139"/>
              <a:ext cx="601" cy="1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200"/>
                <a:t>Phenotype 3</a:t>
              </a:r>
            </a:p>
          </p:txBody>
        </p:sp>
      </p:grpSp>
      <p:sp>
        <p:nvSpPr>
          <p:cNvPr id="17431" name="Line 43"/>
          <p:cNvSpPr>
            <a:spLocks noChangeShapeType="1"/>
          </p:cNvSpPr>
          <p:nvPr/>
        </p:nvSpPr>
        <p:spPr bwMode="auto">
          <a:xfrm>
            <a:off x="1616075" y="3917950"/>
            <a:ext cx="1279525" cy="796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2" name="Line 44"/>
          <p:cNvSpPr>
            <a:spLocks noChangeShapeType="1"/>
          </p:cNvSpPr>
          <p:nvPr/>
        </p:nvSpPr>
        <p:spPr bwMode="auto">
          <a:xfrm>
            <a:off x="1608138" y="3910013"/>
            <a:ext cx="2497137" cy="788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3" name="Text Box 45"/>
          <p:cNvSpPr txBox="1">
            <a:spLocks noChangeArrowheads="1"/>
          </p:cNvSpPr>
          <p:nvPr/>
        </p:nvSpPr>
        <p:spPr bwMode="auto">
          <a:xfrm>
            <a:off x="1206500" y="4175125"/>
            <a:ext cx="541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/>
              <a:t>f</a:t>
            </a:r>
            <a:r>
              <a:rPr lang="en-US" sz="2000" baseline="-25000"/>
              <a:t>11</a:t>
            </a:r>
          </a:p>
        </p:txBody>
      </p:sp>
      <p:sp>
        <p:nvSpPr>
          <p:cNvPr id="17434" name="Text Box 46"/>
          <p:cNvSpPr txBox="1">
            <a:spLocks noChangeArrowheads="1"/>
          </p:cNvSpPr>
          <p:nvPr/>
        </p:nvSpPr>
        <p:spPr bwMode="auto">
          <a:xfrm>
            <a:off x="1949450" y="4213225"/>
            <a:ext cx="541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/>
              <a:t>f</a:t>
            </a:r>
            <a:r>
              <a:rPr lang="en-US" sz="2000" baseline="-25000"/>
              <a:t>21</a:t>
            </a:r>
          </a:p>
        </p:txBody>
      </p:sp>
      <p:sp>
        <p:nvSpPr>
          <p:cNvPr id="17435" name="Text Box 47"/>
          <p:cNvSpPr txBox="1">
            <a:spLocks noChangeArrowheads="1"/>
          </p:cNvSpPr>
          <p:nvPr/>
        </p:nvSpPr>
        <p:spPr bwMode="auto">
          <a:xfrm>
            <a:off x="2520950" y="3851275"/>
            <a:ext cx="541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/>
              <a:t>f</a:t>
            </a:r>
            <a:r>
              <a:rPr lang="en-US" sz="2000" baseline="-25000"/>
              <a:t>21</a:t>
            </a:r>
          </a:p>
        </p:txBody>
      </p:sp>
      <p:sp>
        <p:nvSpPr>
          <p:cNvPr id="17436" name="Oval 48"/>
          <p:cNvSpPr>
            <a:spLocks noChangeArrowheads="1"/>
          </p:cNvSpPr>
          <p:nvPr/>
        </p:nvSpPr>
        <p:spPr bwMode="auto">
          <a:xfrm>
            <a:off x="2081213" y="6111875"/>
            <a:ext cx="457200" cy="457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7" name="Text Box 49"/>
          <p:cNvSpPr txBox="1">
            <a:spLocks noChangeArrowheads="1"/>
          </p:cNvSpPr>
          <p:nvPr/>
        </p:nvSpPr>
        <p:spPr bwMode="auto">
          <a:xfrm>
            <a:off x="2095500" y="6186488"/>
            <a:ext cx="4619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/>
              <a:t>A</a:t>
            </a:r>
            <a:r>
              <a:rPr lang="en-US" sz="1200" baseline="-25000"/>
              <a:t>S2</a:t>
            </a:r>
            <a:endParaRPr lang="en-US" sz="1400"/>
          </a:p>
        </p:txBody>
      </p:sp>
      <p:sp>
        <p:nvSpPr>
          <p:cNvPr id="17438" name="Oval 50"/>
          <p:cNvSpPr>
            <a:spLocks noChangeArrowheads="1"/>
          </p:cNvSpPr>
          <p:nvPr/>
        </p:nvSpPr>
        <p:spPr bwMode="auto">
          <a:xfrm>
            <a:off x="3103563" y="6111875"/>
            <a:ext cx="457200" cy="457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9" name="Oval 51"/>
          <p:cNvSpPr>
            <a:spLocks noChangeArrowheads="1"/>
          </p:cNvSpPr>
          <p:nvPr/>
        </p:nvSpPr>
        <p:spPr bwMode="auto">
          <a:xfrm>
            <a:off x="2592388" y="6111875"/>
            <a:ext cx="457200" cy="457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40" name="Line 52"/>
          <p:cNvSpPr>
            <a:spLocks noChangeShapeType="1"/>
          </p:cNvSpPr>
          <p:nvPr/>
        </p:nvSpPr>
        <p:spPr bwMode="auto">
          <a:xfrm flipV="1">
            <a:off x="2819400" y="5845175"/>
            <a:ext cx="0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1" name="Line 53"/>
          <p:cNvSpPr>
            <a:spLocks noChangeShapeType="1"/>
          </p:cNvSpPr>
          <p:nvPr/>
        </p:nvSpPr>
        <p:spPr bwMode="auto">
          <a:xfrm flipV="1">
            <a:off x="2298700" y="5883275"/>
            <a:ext cx="368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2" name="Line 54"/>
          <p:cNvSpPr>
            <a:spLocks noChangeShapeType="1"/>
          </p:cNvSpPr>
          <p:nvPr/>
        </p:nvSpPr>
        <p:spPr bwMode="auto">
          <a:xfrm flipH="1" flipV="1">
            <a:off x="2971800" y="5883275"/>
            <a:ext cx="368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3" name="Text Box 55"/>
          <p:cNvSpPr txBox="1">
            <a:spLocks noChangeArrowheads="1"/>
          </p:cNvSpPr>
          <p:nvPr/>
        </p:nvSpPr>
        <p:spPr bwMode="auto">
          <a:xfrm>
            <a:off x="2605088" y="6186488"/>
            <a:ext cx="461962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/>
              <a:t>C</a:t>
            </a:r>
            <a:r>
              <a:rPr lang="en-US" sz="1200" baseline="-25000"/>
              <a:t>S2</a:t>
            </a:r>
            <a:endParaRPr lang="en-US" sz="1400"/>
          </a:p>
        </p:txBody>
      </p:sp>
      <p:sp>
        <p:nvSpPr>
          <p:cNvPr id="17444" name="Text Box 56"/>
          <p:cNvSpPr txBox="1">
            <a:spLocks noChangeArrowheads="1"/>
          </p:cNvSpPr>
          <p:nvPr/>
        </p:nvSpPr>
        <p:spPr bwMode="auto">
          <a:xfrm>
            <a:off x="3119438" y="6194425"/>
            <a:ext cx="461962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/>
              <a:t>E</a:t>
            </a:r>
            <a:r>
              <a:rPr lang="en-US" sz="1200" baseline="-25000"/>
              <a:t>S2</a:t>
            </a:r>
            <a:endParaRPr lang="en-US" sz="1400"/>
          </a:p>
        </p:txBody>
      </p:sp>
      <p:sp>
        <p:nvSpPr>
          <p:cNvPr id="17445" name="Oval 57"/>
          <p:cNvSpPr>
            <a:spLocks noChangeArrowheads="1"/>
          </p:cNvSpPr>
          <p:nvPr/>
        </p:nvSpPr>
        <p:spPr bwMode="auto">
          <a:xfrm>
            <a:off x="3605213" y="6105525"/>
            <a:ext cx="457200" cy="457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46" name="Text Box 58"/>
          <p:cNvSpPr txBox="1">
            <a:spLocks noChangeArrowheads="1"/>
          </p:cNvSpPr>
          <p:nvPr/>
        </p:nvSpPr>
        <p:spPr bwMode="auto">
          <a:xfrm>
            <a:off x="3619500" y="6180138"/>
            <a:ext cx="4619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/>
              <a:t>A</a:t>
            </a:r>
            <a:r>
              <a:rPr lang="en-US" sz="1200" baseline="-25000"/>
              <a:t>S3</a:t>
            </a:r>
            <a:endParaRPr lang="en-US" sz="1400"/>
          </a:p>
        </p:txBody>
      </p:sp>
      <p:sp>
        <p:nvSpPr>
          <p:cNvPr id="17447" name="Oval 59"/>
          <p:cNvSpPr>
            <a:spLocks noChangeArrowheads="1"/>
          </p:cNvSpPr>
          <p:nvPr/>
        </p:nvSpPr>
        <p:spPr bwMode="auto">
          <a:xfrm>
            <a:off x="4627563" y="6105525"/>
            <a:ext cx="457200" cy="457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48" name="Oval 60"/>
          <p:cNvSpPr>
            <a:spLocks noChangeArrowheads="1"/>
          </p:cNvSpPr>
          <p:nvPr/>
        </p:nvSpPr>
        <p:spPr bwMode="auto">
          <a:xfrm>
            <a:off x="4116388" y="6105525"/>
            <a:ext cx="457200" cy="457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49" name="Line 61"/>
          <p:cNvSpPr>
            <a:spLocks noChangeShapeType="1"/>
          </p:cNvSpPr>
          <p:nvPr/>
        </p:nvSpPr>
        <p:spPr bwMode="auto">
          <a:xfrm flipV="1">
            <a:off x="4343400" y="5838825"/>
            <a:ext cx="0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0" name="Line 62"/>
          <p:cNvSpPr>
            <a:spLocks noChangeShapeType="1"/>
          </p:cNvSpPr>
          <p:nvPr/>
        </p:nvSpPr>
        <p:spPr bwMode="auto">
          <a:xfrm flipV="1">
            <a:off x="3822700" y="5876925"/>
            <a:ext cx="368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1" name="Line 63"/>
          <p:cNvSpPr>
            <a:spLocks noChangeShapeType="1"/>
          </p:cNvSpPr>
          <p:nvPr/>
        </p:nvSpPr>
        <p:spPr bwMode="auto">
          <a:xfrm flipH="1" flipV="1">
            <a:off x="4495800" y="5876925"/>
            <a:ext cx="368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2" name="Text Box 64"/>
          <p:cNvSpPr txBox="1">
            <a:spLocks noChangeArrowheads="1"/>
          </p:cNvSpPr>
          <p:nvPr/>
        </p:nvSpPr>
        <p:spPr bwMode="auto">
          <a:xfrm>
            <a:off x="4129088" y="6180138"/>
            <a:ext cx="461962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/>
              <a:t>C</a:t>
            </a:r>
            <a:r>
              <a:rPr lang="en-US" sz="1200" baseline="-25000"/>
              <a:t>S3</a:t>
            </a:r>
            <a:endParaRPr lang="en-US" sz="1400"/>
          </a:p>
        </p:txBody>
      </p:sp>
      <p:sp>
        <p:nvSpPr>
          <p:cNvPr id="17453" name="Text Box 65"/>
          <p:cNvSpPr txBox="1">
            <a:spLocks noChangeArrowheads="1"/>
          </p:cNvSpPr>
          <p:nvPr/>
        </p:nvSpPr>
        <p:spPr bwMode="auto">
          <a:xfrm>
            <a:off x="4643438" y="6188075"/>
            <a:ext cx="461962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/>
              <a:t>E</a:t>
            </a:r>
            <a:r>
              <a:rPr lang="en-US" sz="1200" baseline="-25000"/>
              <a:t>S3</a:t>
            </a:r>
            <a:endParaRPr lang="en-US" sz="1400"/>
          </a:p>
        </p:txBody>
      </p:sp>
      <p:sp>
        <p:nvSpPr>
          <p:cNvPr id="17454" name="Oval 66"/>
          <p:cNvSpPr>
            <a:spLocks noChangeArrowheads="1"/>
          </p:cNvSpPr>
          <p:nvPr/>
        </p:nvSpPr>
        <p:spPr bwMode="auto">
          <a:xfrm>
            <a:off x="539750" y="6111875"/>
            <a:ext cx="457200" cy="457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55" name="Text Box 67"/>
          <p:cNvSpPr txBox="1">
            <a:spLocks noChangeArrowheads="1"/>
          </p:cNvSpPr>
          <p:nvPr/>
        </p:nvSpPr>
        <p:spPr bwMode="auto">
          <a:xfrm>
            <a:off x="554038" y="6186488"/>
            <a:ext cx="461962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/>
              <a:t>A</a:t>
            </a:r>
            <a:r>
              <a:rPr lang="en-US" sz="1200" baseline="-25000"/>
              <a:t>S1</a:t>
            </a:r>
            <a:endParaRPr lang="en-US" sz="1400"/>
          </a:p>
        </p:txBody>
      </p:sp>
      <p:sp>
        <p:nvSpPr>
          <p:cNvPr id="17456" name="Oval 68"/>
          <p:cNvSpPr>
            <a:spLocks noChangeArrowheads="1"/>
          </p:cNvSpPr>
          <p:nvPr/>
        </p:nvSpPr>
        <p:spPr bwMode="auto">
          <a:xfrm>
            <a:off x="1562100" y="6111875"/>
            <a:ext cx="457200" cy="457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57" name="Oval 69"/>
          <p:cNvSpPr>
            <a:spLocks noChangeArrowheads="1"/>
          </p:cNvSpPr>
          <p:nvPr/>
        </p:nvSpPr>
        <p:spPr bwMode="auto">
          <a:xfrm>
            <a:off x="1050925" y="6111875"/>
            <a:ext cx="457200" cy="457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58" name="Line 70"/>
          <p:cNvSpPr>
            <a:spLocks noChangeShapeType="1"/>
          </p:cNvSpPr>
          <p:nvPr/>
        </p:nvSpPr>
        <p:spPr bwMode="auto">
          <a:xfrm flipV="1">
            <a:off x="1277938" y="5845175"/>
            <a:ext cx="0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9" name="Line 71"/>
          <p:cNvSpPr>
            <a:spLocks noChangeShapeType="1"/>
          </p:cNvSpPr>
          <p:nvPr/>
        </p:nvSpPr>
        <p:spPr bwMode="auto">
          <a:xfrm flipV="1">
            <a:off x="757238" y="5883275"/>
            <a:ext cx="368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60" name="Line 72"/>
          <p:cNvSpPr>
            <a:spLocks noChangeShapeType="1"/>
          </p:cNvSpPr>
          <p:nvPr/>
        </p:nvSpPr>
        <p:spPr bwMode="auto">
          <a:xfrm flipH="1" flipV="1">
            <a:off x="1430338" y="5883275"/>
            <a:ext cx="368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61" name="Text Box 73"/>
          <p:cNvSpPr txBox="1">
            <a:spLocks noChangeArrowheads="1"/>
          </p:cNvSpPr>
          <p:nvPr/>
        </p:nvSpPr>
        <p:spPr bwMode="auto">
          <a:xfrm>
            <a:off x="1063625" y="6186488"/>
            <a:ext cx="4619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/>
              <a:t>C</a:t>
            </a:r>
            <a:r>
              <a:rPr lang="en-US" sz="1200" baseline="-25000"/>
              <a:t>S1</a:t>
            </a:r>
            <a:endParaRPr lang="en-US" sz="1400"/>
          </a:p>
        </p:txBody>
      </p:sp>
      <p:sp>
        <p:nvSpPr>
          <p:cNvPr id="17462" name="Text Box 74"/>
          <p:cNvSpPr txBox="1">
            <a:spLocks noChangeArrowheads="1"/>
          </p:cNvSpPr>
          <p:nvPr/>
        </p:nvSpPr>
        <p:spPr bwMode="auto">
          <a:xfrm>
            <a:off x="1577975" y="6194425"/>
            <a:ext cx="461963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/>
              <a:t>E</a:t>
            </a:r>
            <a:r>
              <a:rPr lang="en-US" sz="1200" baseline="-25000"/>
              <a:t>S1</a:t>
            </a:r>
            <a:endParaRPr lang="en-US" sz="1400"/>
          </a:p>
        </p:txBody>
      </p:sp>
      <p:grpSp>
        <p:nvGrpSpPr>
          <p:cNvPr id="17463" name="Group 75"/>
          <p:cNvGrpSpPr>
            <a:grpSpLocks/>
          </p:cNvGrpSpPr>
          <p:nvPr/>
        </p:nvGrpSpPr>
        <p:grpSpPr bwMode="auto">
          <a:xfrm>
            <a:off x="654050" y="6569075"/>
            <a:ext cx="241300" cy="260350"/>
            <a:chOff x="1036" y="4032"/>
            <a:chExt cx="152" cy="164"/>
          </a:xfrm>
        </p:grpSpPr>
        <p:grpSp>
          <p:nvGrpSpPr>
            <p:cNvPr id="17505" name="Group 76"/>
            <p:cNvGrpSpPr>
              <a:grpSpLocks/>
            </p:cNvGrpSpPr>
            <p:nvPr/>
          </p:nvGrpSpPr>
          <p:grpSpPr bwMode="auto">
            <a:xfrm rot="10800000">
              <a:off x="1044" y="4032"/>
              <a:ext cx="144" cy="144"/>
              <a:chOff x="3221" y="11380"/>
              <a:chExt cx="1499" cy="302"/>
            </a:xfrm>
          </p:grpSpPr>
          <p:sp>
            <p:nvSpPr>
              <p:cNvPr id="17507" name="Arc 77"/>
              <p:cNvSpPr>
                <a:spLocks/>
              </p:cNvSpPr>
              <p:nvPr/>
            </p:nvSpPr>
            <p:spPr bwMode="auto">
              <a:xfrm>
                <a:off x="3960" y="11380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8" name="Arc 78"/>
              <p:cNvSpPr>
                <a:spLocks/>
              </p:cNvSpPr>
              <p:nvPr/>
            </p:nvSpPr>
            <p:spPr bwMode="auto">
              <a:xfrm flipH="1">
                <a:off x="3221" y="11382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506" name="Text Box 79"/>
            <p:cNvSpPr txBox="1">
              <a:spLocks noChangeArrowheads="1"/>
            </p:cNvSpPr>
            <p:nvPr/>
          </p:nvSpPr>
          <p:spPr bwMode="auto">
            <a:xfrm>
              <a:off x="1036" y="4052"/>
              <a:ext cx="14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900"/>
                <a:t>1</a:t>
              </a:r>
              <a:endParaRPr lang="en-US"/>
            </a:p>
          </p:txBody>
        </p:sp>
      </p:grpSp>
      <p:grpSp>
        <p:nvGrpSpPr>
          <p:cNvPr id="17464" name="Group 80"/>
          <p:cNvGrpSpPr>
            <a:grpSpLocks/>
          </p:cNvGrpSpPr>
          <p:nvPr/>
        </p:nvGrpSpPr>
        <p:grpSpPr bwMode="auto">
          <a:xfrm>
            <a:off x="1150938" y="6569075"/>
            <a:ext cx="241300" cy="260350"/>
            <a:chOff x="1036" y="4032"/>
            <a:chExt cx="152" cy="164"/>
          </a:xfrm>
        </p:grpSpPr>
        <p:grpSp>
          <p:nvGrpSpPr>
            <p:cNvPr id="17501" name="Group 81"/>
            <p:cNvGrpSpPr>
              <a:grpSpLocks/>
            </p:cNvGrpSpPr>
            <p:nvPr/>
          </p:nvGrpSpPr>
          <p:grpSpPr bwMode="auto">
            <a:xfrm rot="10800000">
              <a:off x="1044" y="4032"/>
              <a:ext cx="144" cy="144"/>
              <a:chOff x="3221" y="11380"/>
              <a:chExt cx="1499" cy="302"/>
            </a:xfrm>
          </p:grpSpPr>
          <p:sp>
            <p:nvSpPr>
              <p:cNvPr id="17503" name="Arc 82"/>
              <p:cNvSpPr>
                <a:spLocks/>
              </p:cNvSpPr>
              <p:nvPr/>
            </p:nvSpPr>
            <p:spPr bwMode="auto">
              <a:xfrm>
                <a:off x="3960" y="11380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4" name="Arc 83"/>
              <p:cNvSpPr>
                <a:spLocks/>
              </p:cNvSpPr>
              <p:nvPr/>
            </p:nvSpPr>
            <p:spPr bwMode="auto">
              <a:xfrm flipH="1">
                <a:off x="3221" y="11382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502" name="Text Box 84"/>
            <p:cNvSpPr txBox="1">
              <a:spLocks noChangeArrowheads="1"/>
            </p:cNvSpPr>
            <p:nvPr/>
          </p:nvSpPr>
          <p:spPr bwMode="auto">
            <a:xfrm>
              <a:off x="1036" y="4052"/>
              <a:ext cx="14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900"/>
                <a:t>1</a:t>
              </a:r>
              <a:endParaRPr lang="en-US"/>
            </a:p>
          </p:txBody>
        </p:sp>
      </p:grpSp>
      <p:grpSp>
        <p:nvGrpSpPr>
          <p:cNvPr id="17465" name="Group 85"/>
          <p:cNvGrpSpPr>
            <a:grpSpLocks/>
          </p:cNvGrpSpPr>
          <p:nvPr/>
        </p:nvGrpSpPr>
        <p:grpSpPr bwMode="auto">
          <a:xfrm>
            <a:off x="1671638" y="6569075"/>
            <a:ext cx="241300" cy="260350"/>
            <a:chOff x="1036" y="4032"/>
            <a:chExt cx="152" cy="164"/>
          </a:xfrm>
        </p:grpSpPr>
        <p:grpSp>
          <p:nvGrpSpPr>
            <p:cNvPr id="17497" name="Group 86"/>
            <p:cNvGrpSpPr>
              <a:grpSpLocks/>
            </p:cNvGrpSpPr>
            <p:nvPr/>
          </p:nvGrpSpPr>
          <p:grpSpPr bwMode="auto">
            <a:xfrm rot="10800000">
              <a:off x="1044" y="4032"/>
              <a:ext cx="144" cy="144"/>
              <a:chOff x="3221" y="11380"/>
              <a:chExt cx="1499" cy="302"/>
            </a:xfrm>
          </p:grpSpPr>
          <p:sp>
            <p:nvSpPr>
              <p:cNvPr id="17499" name="Arc 87"/>
              <p:cNvSpPr>
                <a:spLocks/>
              </p:cNvSpPr>
              <p:nvPr/>
            </p:nvSpPr>
            <p:spPr bwMode="auto">
              <a:xfrm>
                <a:off x="3960" y="11380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0" name="Arc 88"/>
              <p:cNvSpPr>
                <a:spLocks/>
              </p:cNvSpPr>
              <p:nvPr/>
            </p:nvSpPr>
            <p:spPr bwMode="auto">
              <a:xfrm flipH="1">
                <a:off x="3221" y="11382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98" name="Text Box 89"/>
            <p:cNvSpPr txBox="1">
              <a:spLocks noChangeArrowheads="1"/>
            </p:cNvSpPr>
            <p:nvPr/>
          </p:nvSpPr>
          <p:spPr bwMode="auto">
            <a:xfrm>
              <a:off x="1036" y="4052"/>
              <a:ext cx="14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900"/>
                <a:t>1</a:t>
              </a:r>
              <a:endParaRPr lang="en-US"/>
            </a:p>
          </p:txBody>
        </p:sp>
      </p:grpSp>
      <p:grpSp>
        <p:nvGrpSpPr>
          <p:cNvPr id="17466" name="Group 90"/>
          <p:cNvGrpSpPr>
            <a:grpSpLocks/>
          </p:cNvGrpSpPr>
          <p:nvPr/>
        </p:nvGrpSpPr>
        <p:grpSpPr bwMode="auto">
          <a:xfrm>
            <a:off x="2165350" y="6569075"/>
            <a:ext cx="241300" cy="260350"/>
            <a:chOff x="1036" y="4032"/>
            <a:chExt cx="152" cy="164"/>
          </a:xfrm>
        </p:grpSpPr>
        <p:grpSp>
          <p:nvGrpSpPr>
            <p:cNvPr id="17493" name="Group 91"/>
            <p:cNvGrpSpPr>
              <a:grpSpLocks/>
            </p:cNvGrpSpPr>
            <p:nvPr/>
          </p:nvGrpSpPr>
          <p:grpSpPr bwMode="auto">
            <a:xfrm rot="10800000">
              <a:off x="1044" y="4032"/>
              <a:ext cx="144" cy="144"/>
              <a:chOff x="3221" y="11380"/>
              <a:chExt cx="1499" cy="302"/>
            </a:xfrm>
          </p:grpSpPr>
          <p:sp>
            <p:nvSpPr>
              <p:cNvPr id="17495" name="Arc 92"/>
              <p:cNvSpPr>
                <a:spLocks/>
              </p:cNvSpPr>
              <p:nvPr/>
            </p:nvSpPr>
            <p:spPr bwMode="auto">
              <a:xfrm>
                <a:off x="3960" y="11380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6" name="Arc 93"/>
              <p:cNvSpPr>
                <a:spLocks/>
              </p:cNvSpPr>
              <p:nvPr/>
            </p:nvSpPr>
            <p:spPr bwMode="auto">
              <a:xfrm flipH="1">
                <a:off x="3221" y="11382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94" name="Text Box 94"/>
            <p:cNvSpPr txBox="1">
              <a:spLocks noChangeArrowheads="1"/>
            </p:cNvSpPr>
            <p:nvPr/>
          </p:nvSpPr>
          <p:spPr bwMode="auto">
            <a:xfrm>
              <a:off x="1036" y="4052"/>
              <a:ext cx="14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900"/>
                <a:t>1</a:t>
              </a:r>
              <a:endParaRPr lang="en-US"/>
            </a:p>
          </p:txBody>
        </p:sp>
      </p:grpSp>
      <p:grpSp>
        <p:nvGrpSpPr>
          <p:cNvPr id="17467" name="Group 95"/>
          <p:cNvGrpSpPr>
            <a:grpSpLocks/>
          </p:cNvGrpSpPr>
          <p:nvPr/>
        </p:nvGrpSpPr>
        <p:grpSpPr bwMode="auto">
          <a:xfrm>
            <a:off x="2662238" y="6569075"/>
            <a:ext cx="241300" cy="260350"/>
            <a:chOff x="1036" y="4032"/>
            <a:chExt cx="152" cy="164"/>
          </a:xfrm>
        </p:grpSpPr>
        <p:grpSp>
          <p:nvGrpSpPr>
            <p:cNvPr id="17489" name="Group 96"/>
            <p:cNvGrpSpPr>
              <a:grpSpLocks/>
            </p:cNvGrpSpPr>
            <p:nvPr/>
          </p:nvGrpSpPr>
          <p:grpSpPr bwMode="auto">
            <a:xfrm rot="10800000">
              <a:off x="1044" y="4032"/>
              <a:ext cx="144" cy="144"/>
              <a:chOff x="3221" y="11380"/>
              <a:chExt cx="1499" cy="302"/>
            </a:xfrm>
          </p:grpSpPr>
          <p:sp>
            <p:nvSpPr>
              <p:cNvPr id="17491" name="Arc 97"/>
              <p:cNvSpPr>
                <a:spLocks/>
              </p:cNvSpPr>
              <p:nvPr/>
            </p:nvSpPr>
            <p:spPr bwMode="auto">
              <a:xfrm>
                <a:off x="3960" y="11380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2" name="Arc 98"/>
              <p:cNvSpPr>
                <a:spLocks/>
              </p:cNvSpPr>
              <p:nvPr/>
            </p:nvSpPr>
            <p:spPr bwMode="auto">
              <a:xfrm flipH="1">
                <a:off x="3221" y="11382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90" name="Text Box 99"/>
            <p:cNvSpPr txBox="1">
              <a:spLocks noChangeArrowheads="1"/>
            </p:cNvSpPr>
            <p:nvPr/>
          </p:nvSpPr>
          <p:spPr bwMode="auto">
            <a:xfrm>
              <a:off x="1036" y="4052"/>
              <a:ext cx="14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900"/>
                <a:t>1</a:t>
              </a:r>
              <a:endParaRPr lang="en-US"/>
            </a:p>
          </p:txBody>
        </p:sp>
      </p:grpSp>
      <p:grpSp>
        <p:nvGrpSpPr>
          <p:cNvPr id="17468" name="Group 100"/>
          <p:cNvGrpSpPr>
            <a:grpSpLocks/>
          </p:cNvGrpSpPr>
          <p:nvPr/>
        </p:nvGrpSpPr>
        <p:grpSpPr bwMode="auto">
          <a:xfrm>
            <a:off x="3182938" y="6569075"/>
            <a:ext cx="241300" cy="260350"/>
            <a:chOff x="1036" y="4032"/>
            <a:chExt cx="152" cy="164"/>
          </a:xfrm>
        </p:grpSpPr>
        <p:grpSp>
          <p:nvGrpSpPr>
            <p:cNvPr id="17485" name="Group 101"/>
            <p:cNvGrpSpPr>
              <a:grpSpLocks/>
            </p:cNvGrpSpPr>
            <p:nvPr/>
          </p:nvGrpSpPr>
          <p:grpSpPr bwMode="auto">
            <a:xfrm rot="10800000">
              <a:off x="1044" y="4032"/>
              <a:ext cx="144" cy="144"/>
              <a:chOff x="3221" y="11380"/>
              <a:chExt cx="1499" cy="302"/>
            </a:xfrm>
          </p:grpSpPr>
          <p:sp>
            <p:nvSpPr>
              <p:cNvPr id="17487" name="Arc 102"/>
              <p:cNvSpPr>
                <a:spLocks/>
              </p:cNvSpPr>
              <p:nvPr/>
            </p:nvSpPr>
            <p:spPr bwMode="auto">
              <a:xfrm>
                <a:off x="3960" y="11380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8" name="Arc 103"/>
              <p:cNvSpPr>
                <a:spLocks/>
              </p:cNvSpPr>
              <p:nvPr/>
            </p:nvSpPr>
            <p:spPr bwMode="auto">
              <a:xfrm flipH="1">
                <a:off x="3221" y="11382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86" name="Text Box 104"/>
            <p:cNvSpPr txBox="1">
              <a:spLocks noChangeArrowheads="1"/>
            </p:cNvSpPr>
            <p:nvPr/>
          </p:nvSpPr>
          <p:spPr bwMode="auto">
            <a:xfrm>
              <a:off x="1036" y="4052"/>
              <a:ext cx="14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900"/>
                <a:t>1</a:t>
              </a:r>
              <a:endParaRPr lang="en-US"/>
            </a:p>
          </p:txBody>
        </p:sp>
      </p:grpSp>
      <p:grpSp>
        <p:nvGrpSpPr>
          <p:cNvPr id="17469" name="Group 105"/>
          <p:cNvGrpSpPr>
            <a:grpSpLocks/>
          </p:cNvGrpSpPr>
          <p:nvPr/>
        </p:nvGrpSpPr>
        <p:grpSpPr bwMode="auto">
          <a:xfrm>
            <a:off x="3725863" y="6553200"/>
            <a:ext cx="241300" cy="260350"/>
            <a:chOff x="1036" y="4032"/>
            <a:chExt cx="152" cy="164"/>
          </a:xfrm>
        </p:grpSpPr>
        <p:grpSp>
          <p:nvGrpSpPr>
            <p:cNvPr id="17481" name="Group 106"/>
            <p:cNvGrpSpPr>
              <a:grpSpLocks/>
            </p:cNvGrpSpPr>
            <p:nvPr/>
          </p:nvGrpSpPr>
          <p:grpSpPr bwMode="auto">
            <a:xfrm rot="10800000">
              <a:off x="1044" y="4032"/>
              <a:ext cx="144" cy="144"/>
              <a:chOff x="3221" y="11380"/>
              <a:chExt cx="1499" cy="302"/>
            </a:xfrm>
          </p:grpSpPr>
          <p:sp>
            <p:nvSpPr>
              <p:cNvPr id="17483" name="Arc 107"/>
              <p:cNvSpPr>
                <a:spLocks/>
              </p:cNvSpPr>
              <p:nvPr/>
            </p:nvSpPr>
            <p:spPr bwMode="auto">
              <a:xfrm>
                <a:off x="3960" y="11380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4" name="Arc 108"/>
              <p:cNvSpPr>
                <a:spLocks/>
              </p:cNvSpPr>
              <p:nvPr/>
            </p:nvSpPr>
            <p:spPr bwMode="auto">
              <a:xfrm flipH="1">
                <a:off x="3221" y="11382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82" name="Text Box 109"/>
            <p:cNvSpPr txBox="1">
              <a:spLocks noChangeArrowheads="1"/>
            </p:cNvSpPr>
            <p:nvPr/>
          </p:nvSpPr>
          <p:spPr bwMode="auto">
            <a:xfrm>
              <a:off x="1036" y="4052"/>
              <a:ext cx="14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900"/>
                <a:t>1</a:t>
              </a:r>
              <a:endParaRPr lang="en-US"/>
            </a:p>
          </p:txBody>
        </p:sp>
      </p:grpSp>
      <p:grpSp>
        <p:nvGrpSpPr>
          <p:cNvPr id="17470" name="Group 110"/>
          <p:cNvGrpSpPr>
            <a:grpSpLocks/>
          </p:cNvGrpSpPr>
          <p:nvPr/>
        </p:nvGrpSpPr>
        <p:grpSpPr bwMode="auto">
          <a:xfrm>
            <a:off x="4222750" y="6553200"/>
            <a:ext cx="241300" cy="260350"/>
            <a:chOff x="1036" y="4032"/>
            <a:chExt cx="152" cy="164"/>
          </a:xfrm>
        </p:grpSpPr>
        <p:grpSp>
          <p:nvGrpSpPr>
            <p:cNvPr id="17477" name="Group 111"/>
            <p:cNvGrpSpPr>
              <a:grpSpLocks/>
            </p:cNvGrpSpPr>
            <p:nvPr/>
          </p:nvGrpSpPr>
          <p:grpSpPr bwMode="auto">
            <a:xfrm rot="10800000">
              <a:off x="1044" y="4032"/>
              <a:ext cx="144" cy="144"/>
              <a:chOff x="3221" y="11380"/>
              <a:chExt cx="1499" cy="302"/>
            </a:xfrm>
          </p:grpSpPr>
          <p:sp>
            <p:nvSpPr>
              <p:cNvPr id="17479" name="Arc 112"/>
              <p:cNvSpPr>
                <a:spLocks/>
              </p:cNvSpPr>
              <p:nvPr/>
            </p:nvSpPr>
            <p:spPr bwMode="auto">
              <a:xfrm>
                <a:off x="3960" y="11380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0" name="Arc 113"/>
              <p:cNvSpPr>
                <a:spLocks/>
              </p:cNvSpPr>
              <p:nvPr/>
            </p:nvSpPr>
            <p:spPr bwMode="auto">
              <a:xfrm flipH="1">
                <a:off x="3221" y="11382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78" name="Text Box 114"/>
            <p:cNvSpPr txBox="1">
              <a:spLocks noChangeArrowheads="1"/>
            </p:cNvSpPr>
            <p:nvPr/>
          </p:nvSpPr>
          <p:spPr bwMode="auto">
            <a:xfrm>
              <a:off x="1036" y="4052"/>
              <a:ext cx="14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900"/>
                <a:t>1</a:t>
              </a:r>
              <a:endParaRPr lang="en-US"/>
            </a:p>
          </p:txBody>
        </p:sp>
      </p:grpSp>
      <p:grpSp>
        <p:nvGrpSpPr>
          <p:cNvPr id="17471" name="Group 115"/>
          <p:cNvGrpSpPr>
            <a:grpSpLocks/>
          </p:cNvGrpSpPr>
          <p:nvPr/>
        </p:nvGrpSpPr>
        <p:grpSpPr bwMode="auto">
          <a:xfrm>
            <a:off x="4743450" y="6553200"/>
            <a:ext cx="241300" cy="260350"/>
            <a:chOff x="1036" y="4032"/>
            <a:chExt cx="152" cy="164"/>
          </a:xfrm>
        </p:grpSpPr>
        <p:grpSp>
          <p:nvGrpSpPr>
            <p:cNvPr id="17473" name="Group 116"/>
            <p:cNvGrpSpPr>
              <a:grpSpLocks/>
            </p:cNvGrpSpPr>
            <p:nvPr/>
          </p:nvGrpSpPr>
          <p:grpSpPr bwMode="auto">
            <a:xfrm rot="10800000">
              <a:off x="1044" y="4032"/>
              <a:ext cx="144" cy="144"/>
              <a:chOff x="3221" y="11380"/>
              <a:chExt cx="1499" cy="302"/>
            </a:xfrm>
          </p:grpSpPr>
          <p:sp>
            <p:nvSpPr>
              <p:cNvPr id="17475" name="Arc 117"/>
              <p:cNvSpPr>
                <a:spLocks/>
              </p:cNvSpPr>
              <p:nvPr/>
            </p:nvSpPr>
            <p:spPr bwMode="auto">
              <a:xfrm>
                <a:off x="3960" y="11380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6" name="Arc 118"/>
              <p:cNvSpPr>
                <a:spLocks/>
              </p:cNvSpPr>
              <p:nvPr/>
            </p:nvSpPr>
            <p:spPr bwMode="auto">
              <a:xfrm flipH="1">
                <a:off x="3221" y="11382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74" name="Text Box 119"/>
            <p:cNvSpPr txBox="1">
              <a:spLocks noChangeArrowheads="1"/>
            </p:cNvSpPr>
            <p:nvPr/>
          </p:nvSpPr>
          <p:spPr bwMode="auto">
            <a:xfrm>
              <a:off x="1036" y="4052"/>
              <a:ext cx="14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900"/>
                <a:t>1</a:t>
              </a:r>
              <a:endParaRPr lang="en-US"/>
            </a:p>
          </p:txBody>
        </p:sp>
      </p:grpSp>
      <p:sp>
        <p:nvSpPr>
          <p:cNvPr id="17472" name="Rectangle 168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0825" cy="914400"/>
          </a:xfrm>
          <a:solidFill>
            <a:schemeClr val="bg2"/>
          </a:solidFill>
        </p:spPr>
        <p:txBody>
          <a:bodyPr/>
          <a:lstStyle/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Common Pathway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0825" cy="639763"/>
          </a:xfrm>
          <a:solidFill>
            <a:schemeClr val="bg2"/>
          </a:solidFill>
        </p:spPr>
        <p:txBody>
          <a:bodyPr/>
          <a:lstStyle/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Common Pathway: Genetic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components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of variance</a:t>
            </a:r>
          </a:p>
        </p:txBody>
      </p:sp>
      <p:grpSp>
        <p:nvGrpSpPr>
          <p:cNvPr id="18434" name="Group 4"/>
          <p:cNvGrpSpPr>
            <a:grpSpLocks/>
          </p:cNvGrpSpPr>
          <p:nvPr/>
        </p:nvGrpSpPr>
        <p:grpSpPr bwMode="auto">
          <a:xfrm>
            <a:off x="373063" y="4710113"/>
            <a:ext cx="1079500" cy="1079500"/>
            <a:chOff x="1304" y="2884"/>
            <a:chExt cx="680" cy="680"/>
          </a:xfrm>
        </p:grpSpPr>
        <p:sp>
          <p:nvSpPr>
            <p:cNvPr id="18515" name="Rectangle 5"/>
            <p:cNvSpPr>
              <a:spLocks noChangeArrowheads="1"/>
            </p:cNvSpPr>
            <p:nvPr/>
          </p:nvSpPr>
          <p:spPr bwMode="auto">
            <a:xfrm>
              <a:off x="1304" y="2884"/>
              <a:ext cx="680" cy="6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16" name="Text Box 6"/>
            <p:cNvSpPr txBox="1">
              <a:spLocks noChangeArrowheads="1"/>
            </p:cNvSpPr>
            <p:nvPr/>
          </p:nvSpPr>
          <p:spPr bwMode="auto">
            <a:xfrm>
              <a:off x="1343" y="3139"/>
              <a:ext cx="601" cy="1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200"/>
                <a:t>Phenotype 1</a:t>
              </a:r>
            </a:p>
          </p:txBody>
        </p:sp>
      </p:grpSp>
      <p:grpSp>
        <p:nvGrpSpPr>
          <p:cNvPr id="18435" name="Group 9"/>
          <p:cNvGrpSpPr>
            <a:grpSpLocks/>
          </p:cNvGrpSpPr>
          <p:nvPr/>
        </p:nvGrpSpPr>
        <p:grpSpPr bwMode="auto">
          <a:xfrm>
            <a:off x="203200" y="869950"/>
            <a:ext cx="431800" cy="522288"/>
            <a:chOff x="3035" y="4611"/>
            <a:chExt cx="681" cy="821"/>
          </a:xfrm>
        </p:grpSpPr>
        <p:grpSp>
          <p:nvGrpSpPr>
            <p:cNvPr id="18511" name="Group 10"/>
            <p:cNvGrpSpPr>
              <a:grpSpLocks/>
            </p:cNvGrpSpPr>
            <p:nvPr/>
          </p:nvGrpSpPr>
          <p:grpSpPr bwMode="auto">
            <a:xfrm>
              <a:off x="3035" y="4969"/>
              <a:ext cx="681" cy="463"/>
              <a:chOff x="3221" y="11380"/>
              <a:chExt cx="1499" cy="302"/>
            </a:xfrm>
          </p:grpSpPr>
          <p:sp>
            <p:nvSpPr>
              <p:cNvPr id="18513" name="Arc 11"/>
              <p:cNvSpPr>
                <a:spLocks/>
              </p:cNvSpPr>
              <p:nvPr/>
            </p:nvSpPr>
            <p:spPr bwMode="auto">
              <a:xfrm>
                <a:off x="3960" y="11380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4" name="Arc 12"/>
              <p:cNvSpPr>
                <a:spLocks/>
              </p:cNvSpPr>
              <p:nvPr/>
            </p:nvSpPr>
            <p:spPr bwMode="auto">
              <a:xfrm flipH="1">
                <a:off x="3221" y="11382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512" name="Text Box 13"/>
            <p:cNvSpPr txBox="1">
              <a:spLocks noChangeArrowheads="1"/>
            </p:cNvSpPr>
            <p:nvPr/>
          </p:nvSpPr>
          <p:spPr bwMode="auto">
            <a:xfrm>
              <a:off x="3103" y="4611"/>
              <a:ext cx="546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200">
                  <a:latin typeface="Times New Roman" charset="0"/>
                </a:rPr>
                <a:t>1</a:t>
              </a:r>
            </a:p>
          </p:txBody>
        </p:sp>
      </p:grpSp>
      <p:sp>
        <p:nvSpPr>
          <p:cNvPr id="18436" name="Line 26"/>
          <p:cNvSpPr>
            <a:spLocks noChangeShapeType="1"/>
          </p:cNvSpPr>
          <p:nvPr/>
        </p:nvSpPr>
        <p:spPr bwMode="auto">
          <a:xfrm rot="18900000" flipH="1">
            <a:off x="727075" y="2020888"/>
            <a:ext cx="79375" cy="1038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" name="Oval 27"/>
          <p:cNvSpPr>
            <a:spLocks noChangeArrowheads="1"/>
          </p:cNvSpPr>
          <p:nvPr/>
        </p:nvSpPr>
        <p:spPr bwMode="auto">
          <a:xfrm>
            <a:off x="76200" y="1422400"/>
            <a:ext cx="720725" cy="7191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8" name="Text Box 28"/>
          <p:cNvSpPr txBox="1">
            <a:spLocks noChangeArrowheads="1"/>
          </p:cNvSpPr>
          <p:nvPr/>
        </p:nvSpPr>
        <p:spPr bwMode="auto">
          <a:xfrm>
            <a:off x="161925" y="1600200"/>
            <a:ext cx="541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/>
              <a:t>A</a:t>
            </a:r>
            <a:r>
              <a:rPr lang="en-US" sz="2000" baseline="-25000"/>
              <a:t>C</a:t>
            </a:r>
            <a:endParaRPr lang="en-US" sz="2000"/>
          </a:p>
        </p:txBody>
      </p:sp>
      <p:sp>
        <p:nvSpPr>
          <p:cNvPr id="18439" name="Text Box 31"/>
          <p:cNvSpPr txBox="1">
            <a:spLocks noChangeArrowheads="1"/>
          </p:cNvSpPr>
          <p:nvPr/>
        </p:nvSpPr>
        <p:spPr bwMode="auto">
          <a:xfrm>
            <a:off x="323850" y="2343150"/>
            <a:ext cx="541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b="1">
                <a:solidFill>
                  <a:srgbClr val="FF0000"/>
                </a:solidFill>
              </a:rPr>
              <a:t>a</a:t>
            </a:r>
            <a:r>
              <a:rPr lang="en-US" sz="2000" b="1" baseline="-25000">
                <a:solidFill>
                  <a:srgbClr val="FF0000"/>
                </a:solidFill>
              </a:rPr>
              <a:t>11</a:t>
            </a:r>
            <a:endParaRPr lang="en-US" sz="2000" baseline="-25000"/>
          </a:p>
        </p:txBody>
      </p:sp>
      <p:sp>
        <p:nvSpPr>
          <p:cNvPr id="18440" name="Oval 34"/>
          <p:cNvSpPr>
            <a:spLocks noChangeArrowheads="1"/>
          </p:cNvSpPr>
          <p:nvPr/>
        </p:nvSpPr>
        <p:spPr bwMode="auto">
          <a:xfrm>
            <a:off x="717550" y="2959100"/>
            <a:ext cx="914400" cy="914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1" name="Text Box 35"/>
          <p:cNvSpPr txBox="1">
            <a:spLocks noChangeArrowheads="1"/>
          </p:cNvSpPr>
          <p:nvPr/>
        </p:nvSpPr>
        <p:spPr bwMode="auto">
          <a:xfrm>
            <a:off x="485775" y="3165475"/>
            <a:ext cx="13795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/>
              <a:t>Common Path</a:t>
            </a:r>
          </a:p>
        </p:txBody>
      </p:sp>
      <p:sp>
        <p:nvSpPr>
          <p:cNvPr id="18442" name="Line 36"/>
          <p:cNvSpPr>
            <a:spLocks noChangeShapeType="1"/>
          </p:cNvSpPr>
          <p:nvPr/>
        </p:nvSpPr>
        <p:spPr bwMode="auto">
          <a:xfrm>
            <a:off x="1158875" y="3886200"/>
            <a:ext cx="7938" cy="7858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443" name="Group 37"/>
          <p:cNvGrpSpPr>
            <a:grpSpLocks/>
          </p:cNvGrpSpPr>
          <p:nvPr/>
        </p:nvGrpSpPr>
        <p:grpSpPr bwMode="auto">
          <a:xfrm>
            <a:off x="1828800" y="4711700"/>
            <a:ext cx="1079500" cy="1079500"/>
            <a:chOff x="1304" y="2884"/>
            <a:chExt cx="680" cy="680"/>
          </a:xfrm>
        </p:grpSpPr>
        <p:sp>
          <p:nvSpPr>
            <p:cNvPr id="18509" name="Rectangle 38"/>
            <p:cNvSpPr>
              <a:spLocks noChangeArrowheads="1"/>
            </p:cNvSpPr>
            <p:nvPr/>
          </p:nvSpPr>
          <p:spPr bwMode="auto">
            <a:xfrm>
              <a:off x="1304" y="2884"/>
              <a:ext cx="680" cy="6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10" name="Text Box 39"/>
            <p:cNvSpPr txBox="1">
              <a:spLocks noChangeArrowheads="1"/>
            </p:cNvSpPr>
            <p:nvPr/>
          </p:nvSpPr>
          <p:spPr bwMode="auto">
            <a:xfrm>
              <a:off x="1343" y="3139"/>
              <a:ext cx="601" cy="1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200"/>
                <a:t>Phenotype 2</a:t>
              </a:r>
            </a:p>
          </p:txBody>
        </p:sp>
      </p:grpSp>
      <p:grpSp>
        <p:nvGrpSpPr>
          <p:cNvPr id="18444" name="Group 40"/>
          <p:cNvGrpSpPr>
            <a:grpSpLocks/>
          </p:cNvGrpSpPr>
          <p:nvPr/>
        </p:nvGrpSpPr>
        <p:grpSpPr bwMode="auto">
          <a:xfrm>
            <a:off x="3340100" y="4711700"/>
            <a:ext cx="1079500" cy="1079500"/>
            <a:chOff x="1304" y="2884"/>
            <a:chExt cx="680" cy="680"/>
          </a:xfrm>
        </p:grpSpPr>
        <p:sp>
          <p:nvSpPr>
            <p:cNvPr id="18507" name="Rectangle 41"/>
            <p:cNvSpPr>
              <a:spLocks noChangeArrowheads="1"/>
            </p:cNvSpPr>
            <p:nvPr/>
          </p:nvSpPr>
          <p:spPr bwMode="auto">
            <a:xfrm>
              <a:off x="1304" y="2884"/>
              <a:ext cx="680" cy="6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08" name="Text Box 42"/>
            <p:cNvSpPr txBox="1">
              <a:spLocks noChangeArrowheads="1"/>
            </p:cNvSpPr>
            <p:nvPr/>
          </p:nvSpPr>
          <p:spPr bwMode="auto">
            <a:xfrm>
              <a:off x="1343" y="3139"/>
              <a:ext cx="601" cy="1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200"/>
                <a:t>Phenotype 3</a:t>
              </a:r>
            </a:p>
          </p:txBody>
        </p:sp>
      </p:grpSp>
      <p:sp>
        <p:nvSpPr>
          <p:cNvPr id="18445" name="Line 43"/>
          <p:cNvSpPr>
            <a:spLocks noChangeShapeType="1"/>
          </p:cNvSpPr>
          <p:nvPr/>
        </p:nvSpPr>
        <p:spPr bwMode="auto">
          <a:xfrm>
            <a:off x="1158875" y="3881438"/>
            <a:ext cx="1279525" cy="796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6" name="Line 44"/>
          <p:cNvSpPr>
            <a:spLocks noChangeShapeType="1"/>
          </p:cNvSpPr>
          <p:nvPr/>
        </p:nvSpPr>
        <p:spPr bwMode="auto">
          <a:xfrm>
            <a:off x="1150938" y="3873500"/>
            <a:ext cx="2497137" cy="7889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7" name="Text Box 45"/>
          <p:cNvSpPr txBox="1">
            <a:spLocks noChangeArrowheads="1"/>
          </p:cNvSpPr>
          <p:nvPr/>
        </p:nvSpPr>
        <p:spPr bwMode="auto">
          <a:xfrm>
            <a:off x="749300" y="4138613"/>
            <a:ext cx="541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b="1">
                <a:solidFill>
                  <a:schemeClr val="accent2"/>
                </a:solidFill>
              </a:rPr>
              <a:t>f</a:t>
            </a:r>
            <a:r>
              <a:rPr lang="en-US" sz="2000" b="1" baseline="-25000">
                <a:solidFill>
                  <a:schemeClr val="accent2"/>
                </a:solidFill>
              </a:rPr>
              <a:t>11</a:t>
            </a:r>
          </a:p>
        </p:txBody>
      </p:sp>
      <p:sp>
        <p:nvSpPr>
          <p:cNvPr id="18448" name="Text Box 46"/>
          <p:cNvSpPr txBox="1">
            <a:spLocks noChangeArrowheads="1"/>
          </p:cNvSpPr>
          <p:nvPr/>
        </p:nvSpPr>
        <p:spPr bwMode="auto">
          <a:xfrm>
            <a:off x="1492250" y="4176713"/>
            <a:ext cx="541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b="1">
                <a:solidFill>
                  <a:schemeClr val="accent2"/>
                </a:solidFill>
              </a:rPr>
              <a:t>f</a:t>
            </a:r>
            <a:r>
              <a:rPr lang="en-US" sz="2000" b="1" baseline="-25000">
                <a:solidFill>
                  <a:schemeClr val="accent2"/>
                </a:solidFill>
              </a:rPr>
              <a:t>21</a:t>
            </a:r>
          </a:p>
        </p:txBody>
      </p:sp>
      <p:sp>
        <p:nvSpPr>
          <p:cNvPr id="18449" name="Text Box 47"/>
          <p:cNvSpPr txBox="1">
            <a:spLocks noChangeArrowheads="1"/>
          </p:cNvSpPr>
          <p:nvPr/>
        </p:nvSpPr>
        <p:spPr bwMode="auto">
          <a:xfrm>
            <a:off x="1447800" y="3662363"/>
            <a:ext cx="541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b="1">
                <a:solidFill>
                  <a:schemeClr val="accent2"/>
                </a:solidFill>
              </a:rPr>
              <a:t>f</a:t>
            </a:r>
            <a:r>
              <a:rPr lang="en-US" sz="2000" b="1" baseline="-25000">
                <a:solidFill>
                  <a:schemeClr val="accent2"/>
                </a:solidFill>
              </a:rPr>
              <a:t>21</a:t>
            </a:r>
          </a:p>
        </p:txBody>
      </p:sp>
      <p:sp>
        <p:nvSpPr>
          <p:cNvPr id="18450" name="Oval 48"/>
          <p:cNvSpPr>
            <a:spLocks noChangeArrowheads="1"/>
          </p:cNvSpPr>
          <p:nvPr/>
        </p:nvSpPr>
        <p:spPr bwMode="auto">
          <a:xfrm>
            <a:off x="1624013" y="6075363"/>
            <a:ext cx="457200" cy="457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1" name="Text Box 49"/>
          <p:cNvSpPr txBox="1">
            <a:spLocks noChangeArrowheads="1"/>
          </p:cNvSpPr>
          <p:nvPr/>
        </p:nvSpPr>
        <p:spPr bwMode="auto">
          <a:xfrm>
            <a:off x="1638300" y="6149975"/>
            <a:ext cx="461963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/>
              <a:t>A</a:t>
            </a:r>
            <a:r>
              <a:rPr lang="en-US" sz="1200" baseline="-25000"/>
              <a:t>s2</a:t>
            </a:r>
            <a:endParaRPr lang="en-US" sz="1400"/>
          </a:p>
        </p:txBody>
      </p:sp>
      <p:sp>
        <p:nvSpPr>
          <p:cNvPr id="18452" name="Line 53"/>
          <p:cNvSpPr>
            <a:spLocks noChangeShapeType="1"/>
          </p:cNvSpPr>
          <p:nvPr/>
        </p:nvSpPr>
        <p:spPr bwMode="auto">
          <a:xfrm flipV="1">
            <a:off x="1841500" y="5846763"/>
            <a:ext cx="368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3" name="Oval 57"/>
          <p:cNvSpPr>
            <a:spLocks noChangeArrowheads="1"/>
          </p:cNvSpPr>
          <p:nvPr/>
        </p:nvSpPr>
        <p:spPr bwMode="auto">
          <a:xfrm>
            <a:off x="3148013" y="6069013"/>
            <a:ext cx="457200" cy="457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4" name="Text Box 58"/>
          <p:cNvSpPr txBox="1">
            <a:spLocks noChangeArrowheads="1"/>
          </p:cNvSpPr>
          <p:nvPr/>
        </p:nvSpPr>
        <p:spPr bwMode="auto">
          <a:xfrm>
            <a:off x="3162300" y="6143625"/>
            <a:ext cx="461963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/>
              <a:t>A</a:t>
            </a:r>
            <a:r>
              <a:rPr lang="en-US" sz="1200" baseline="-25000"/>
              <a:t>s3</a:t>
            </a:r>
            <a:endParaRPr lang="en-US" sz="1400"/>
          </a:p>
        </p:txBody>
      </p:sp>
      <p:sp>
        <p:nvSpPr>
          <p:cNvPr id="18455" name="Line 62"/>
          <p:cNvSpPr>
            <a:spLocks noChangeShapeType="1"/>
          </p:cNvSpPr>
          <p:nvPr/>
        </p:nvSpPr>
        <p:spPr bwMode="auto">
          <a:xfrm flipV="1">
            <a:off x="3365500" y="5840413"/>
            <a:ext cx="368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6" name="Oval 66"/>
          <p:cNvSpPr>
            <a:spLocks noChangeArrowheads="1"/>
          </p:cNvSpPr>
          <p:nvPr/>
        </p:nvSpPr>
        <p:spPr bwMode="auto">
          <a:xfrm>
            <a:off x="82550" y="6075363"/>
            <a:ext cx="457200" cy="457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7" name="Text Box 67"/>
          <p:cNvSpPr txBox="1">
            <a:spLocks noChangeArrowheads="1"/>
          </p:cNvSpPr>
          <p:nvPr/>
        </p:nvSpPr>
        <p:spPr bwMode="auto">
          <a:xfrm>
            <a:off x="96838" y="6149975"/>
            <a:ext cx="461962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/>
              <a:t>A</a:t>
            </a:r>
            <a:r>
              <a:rPr lang="en-US" sz="1200" baseline="-25000"/>
              <a:t>s1</a:t>
            </a:r>
            <a:endParaRPr lang="en-US" sz="1400"/>
          </a:p>
        </p:txBody>
      </p:sp>
      <p:sp>
        <p:nvSpPr>
          <p:cNvPr id="18458" name="Line 71"/>
          <p:cNvSpPr>
            <a:spLocks noChangeShapeType="1"/>
          </p:cNvSpPr>
          <p:nvPr/>
        </p:nvSpPr>
        <p:spPr bwMode="auto">
          <a:xfrm flipV="1">
            <a:off x="300038" y="5846763"/>
            <a:ext cx="368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459" name="Group 75"/>
          <p:cNvGrpSpPr>
            <a:grpSpLocks/>
          </p:cNvGrpSpPr>
          <p:nvPr/>
        </p:nvGrpSpPr>
        <p:grpSpPr bwMode="auto">
          <a:xfrm>
            <a:off x="196850" y="6532563"/>
            <a:ext cx="241300" cy="260350"/>
            <a:chOff x="1036" y="4032"/>
            <a:chExt cx="152" cy="164"/>
          </a:xfrm>
        </p:grpSpPr>
        <p:grpSp>
          <p:nvGrpSpPr>
            <p:cNvPr id="18503" name="Group 76"/>
            <p:cNvGrpSpPr>
              <a:grpSpLocks/>
            </p:cNvGrpSpPr>
            <p:nvPr/>
          </p:nvGrpSpPr>
          <p:grpSpPr bwMode="auto">
            <a:xfrm rot="10800000">
              <a:off x="1044" y="4032"/>
              <a:ext cx="144" cy="144"/>
              <a:chOff x="3221" y="11380"/>
              <a:chExt cx="1499" cy="302"/>
            </a:xfrm>
          </p:grpSpPr>
          <p:sp>
            <p:nvSpPr>
              <p:cNvPr id="18505" name="Arc 77"/>
              <p:cNvSpPr>
                <a:spLocks/>
              </p:cNvSpPr>
              <p:nvPr/>
            </p:nvSpPr>
            <p:spPr bwMode="auto">
              <a:xfrm>
                <a:off x="3960" y="11380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6" name="Arc 78"/>
              <p:cNvSpPr>
                <a:spLocks/>
              </p:cNvSpPr>
              <p:nvPr/>
            </p:nvSpPr>
            <p:spPr bwMode="auto">
              <a:xfrm flipH="1">
                <a:off x="3221" y="11382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504" name="Text Box 79"/>
            <p:cNvSpPr txBox="1">
              <a:spLocks noChangeArrowheads="1"/>
            </p:cNvSpPr>
            <p:nvPr/>
          </p:nvSpPr>
          <p:spPr bwMode="auto">
            <a:xfrm>
              <a:off x="1036" y="4052"/>
              <a:ext cx="14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900"/>
                <a:t>1</a:t>
              </a:r>
              <a:endParaRPr lang="en-US"/>
            </a:p>
          </p:txBody>
        </p:sp>
      </p:grpSp>
      <p:grpSp>
        <p:nvGrpSpPr>
          <p:cNvPr id="18460" name="Group 90"/>
          <p:cNvGrpSpPr>
            <a:grpSpLocks/>
          </p:cNvGrpSpPr>
          <p:nvPr/>
        </p:nvGrpSpPr>
        <p:grpSpPr bwMode="auto">
          <a:xfrm>
            <a:off x="1708150" y="6532563"/>
            <a:ext cx="241300" cy="260350"/>
            <a:chOff x="1036" y="4032"/>
            <a:chExt cx="152" cy="164"/>
          </a:xfrm>
        </p:grpSpPr>
        <p:grpSp>
          <p:nvGrpSpPr>
            <p:cNvPr id="18499" name="Group 91"/>
            <p:cNvGrpSpPr>
              <a:grpSpLocks/>
            </p:cNvGrpSpPr>
            <p:nvPr/>
          </p:nvGrpSpPr>
          <p:grpSpPr bwMode="auto">
            <a:xfrm rot="10800000">
              <a:off x="1044" y="4032"/>
              <a:ext cx="144" cy="144"/>
              <a:chOff x="3221" y="11380"/>
              <a:chExt cx="1499" cy="302"/>
            </a:xfrm>
          </p:grpSpPr>
          <p:sp>
            <p:nvSpPr>
              <p:cNvPr id="18501" name="Arc 92"/>
              <p:cNvSpPr>
                <a:spLocks/>
              </p:cNvSpPr>
              <p:nvPr/>
            </p:nvSpPr>
            <p:spPr bwMode="auto">
              <a:xfrm>
                <a:off x="3960" y="11380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2" name="Arc 93"/>
              <p:cNvSpPr>
                <a:spLocks/>
              </p:cNvSpPr>
              <p:nvPr/>
            </p:nvSpPr>
            <p:spPr bwMode="auto">
              <a:xfrm flipH="1">
                <a:off x="3221" y="11382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500" name="Text Box 94"/>
            <p:cNvSpPr txBox="1">
              <a:spLocks noChangeArrowheads="1"/>
            </p:cNvSpPr>
            <p:nvPr/>
          </p:nvSpPr>
          <p:spPr bwMode="auto">
            <a:xfrm>
              <a:off x="1036" y="4052"/>
              <a:ext cx="14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900"/>
                <a:t>1</a:t>
              </a:r>
              <a:endParaRPr lang="en-US"/>
            </a:p>
          </p:txBody>
        </p:sp>
      </p:grpSp>
      <p:grpSp>
        <p:nvGrpSpPr>
          <p:cNvPr id="18461" name="Group 105"/>
          <p:cNvGrpSpPr>
            <a:grpSpLocks/>
          </p:cNvGrpSpPr>
          <p:nvPr/>
        </p:nvGrpSpPr>
        <p:grpSpPr bwMode="auto">
          <a:xfrm>
            <a:off x="3268663" y="6516688"/>
            <a:ext cx="241300" cy="260350"/>
            <a:chOff x="1036" y="4032"/>
            <a:chExt cx="152" cy="164"/>
          </a:xfrm>
        </p:grpSpPr>
        <p:grpSp>
          <p:nvGrpSpPr>
            <p:cNvPr id="18495" name="Group 106"/>
            <p:cNvGrpSpPr>
              <a:grpSpLocks/>
            </p:cNvGrpSpPr>
            <p:nvPr/>
          </p:nvGrpSpPr>
          <p:grpSpPr bwMode="auto">
            <a:xfrm rot="10800000">
              <a:off x="1044" y="4032"/>
              <a:ext cx="144" cy="144"/>
              <a:chOff x="3221" y="11380"/>
              <a:chExt cx="1499" cy="302"/>
            </a:xfrm>
          </p:grpSpPr>
          <p:sp>
            <p:nvSpPr>
              <p:cNvPr id="18497" name="Arc 107"/>
              <p:cNvSpPr>
                <a:spLocks/>
              </p:cNvSpPr>
              <p:nvPr/>
            </p:nvSpPr>
            <p:spPr bwMode="auto">
              <a:xfrm>
                <a:off x="3960" y="11380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8" name="Arc 108"/>
              <p:cNvSpPr>
                <a:spLocks/>
              </p:cNvSpPr>
              <p:nvPr/>
            </p:nvSpPr>
            <p:spPr bwMode="auto">
              <a:xfrm flipH="1">
                <a:off x="3221" y="11382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496" name="Text Box 109"/>
            <p:cNvSpPr txBox="1">
              <a:spLocks noChangeArrowheads="1"/>
            </p:cNvSpPr>
            <p:nvPr/>
          </p:nvSpPr>
          <p:spPr bwMode="auto">
            <a:xfrm>
              <a:off x="1036" y="4052"/>
              <a:ext cx="14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900"/>
                <a:t>1</a:t>
              </a:r>
              <a:endParaRPr lang="en-US"/>
            </a:p>
          </p:txBody>
        </p:sp>
      </p:grpSp>
      <p:graphicFrame>
        <p:nvGraphicFramePr>
          <p:cNvPr id="40111" name="Group 175"/>
          <p:cNvGraphicFramePr>
            <a:graphicFrameLocks noGrp="1"/>
          </p:cNvGraphicFramePr>
          <p:nvPr/>
        </p:nvGraphicFramePr>
        <p:xfrm>
          <a:off x="3200400" y="3225800"/>
          <a:ext cx="417513" cy="1270001"/>
        </p:xfrm>
        <a:graphic>
          <a:graphicData uri="http://schemas.openxmlformats.org/drawingml/2006/table">
            <a:tbl>
              <a:tblPr/>
              <a:tblGrid>
                <a:gridCol w="417513"/>
              </a:tblGrid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  <a:r>
                        <a:rPr kumimoji="0" 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11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  <a:r>
                        <a:rPr kumimoji="0" 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  <a:r>
                        <a:rPr kumimoji="0" 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31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66" name="AutoShape 132"/>
          <p:cNvSpPr>
            <a:spLocks noChangeArrowheads="1"/>
          </p:cNvSpPr>
          <p:nvPr/>
        </p:nvSpPr>
        <p:spPr bwMode="auto">
          <a:xfrm>
            <a:off x="3200400" y="3276600"/>
            <a:ext cx="381000" cy="1143000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0069" name="Group 133"/>
          <p:cNvGraphicFramePr>
            <a:graphicFrameLocks noGrp="1"/>
          </p:cNvGraphicFramePr>
          <p:nvPr/>
        </p:nvGraphicFramePr>
        <p:xfrm>
          <a:off x="4022725" y="3649663"/>
          <a:ext cx="533400" cy="423862"/>
        </p:xfrm>
        <a:graphic>
          <a:graphicData uri="http://schemas.openxmlformats.org/drawingml/2006/table">
            <a:tbl>
              <a:tblPr/>
              <a:tblGrid>
                <a:gridCol w="533400"/>
              </a:tblGrid>
              <a:tr h="4238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18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69" name="AutoShape 139"/>
          <p:cNvSpPr>
            <a:spLocks noChangeArrowheads="1"/>
          </p:cNvSpPr>
          <p:nvPr/>
        </p:nvSpPr>
        <p:spPr bwMode="auto">
          <a:xfrm>
            <a:off x="4070350" y="3678238"/>
            <a:ext cx="381000" cy="357187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0" name="Text Box 140"/>
          <p:cNvSpPr txBox="1">
            <a:spLocks noChangeArrowheads="1"/>
          </p:cNvSpPr>
          <p:nvPr/>
        </p:nvSpPr>
        <p:spPr bwMode="auto">
          <a:xfrm>
            <a:off x="4440238" y="36417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X</a:t>
            </a:r>
          </a:p>
        </p:txBody>
      </p:sp>
      <p:graphicFrame>
        <p:nvGraphicFramePr>
          <p:cNvPr id="40077" name="Group 141"/>
          <p:cNvGraphicFramePr>
            <a:graphicFrameLocks noGrp="1"/>
          </p:cNvGraphicFramePr>
          <p:nvPr/>
        </p:nvGraphicFramePr>
        <p:xfrm>
          <a:off x="4740275" y="3649663"/>
          <a:ext cx="533400" cy="423862"/>
        </p:xfrm>
        <a:graphic>
          <a:graphicData uri="http://schemas.openxmlformats.org/drawingml/2006/table">
            <a:tbl>
              <a:tblPr/>
              <a:tblGrid>
                <a:gridCol w="533400"/>
              </a:tblGrid>
              <a:tr h="4238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18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73" name="AutoShape 147"/>
          <p:cNvSpPr>
            <a:spLocks noChangeArrowheads="1"/>
          </p:cNvSpPr>
          <p:nvPr/>
        </p:nvSpPr>
        <p:spPr bwMode="auto">
          <a:xfrm>
            <a:off x="4787900" y="3678238"/>
            <a:ext cx="381000" cy="357187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4" name="Text Box 148"/>
          <p:cNvSpPr txBox="1">
            <a:spLocks noChangeArrowheads="1"/>
          </p:cNvSpPr>
          <p:nvPr/>
        </p:nvSpPr>
        <p:spPr bwMode="auto">
          <a:xfrm>
            <a:off x="5081588" y="3497263"/>
            <a:ext cx="22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/>
              <a:t>’</a:t>
            </a:r>
            <a:endParaRPr lang="en-US"/>
          </a:p>
        </p:txBody>
      </p:sp>
      <p:sp>
        <p:nvSpPr>
          <p:cNvPr id="18475" name="Text Box 149"/>
          <p:cNvSpPr txBox="1">
            <a:spLocks noChangeArrowheads="1"/>
          </p:cNvSpPr>
          <p:nvPr/>
        </p:nvSpPr>
        <p:spPr bwMode="auto">
          <a:xfrm>
            <a:off x="3609975" y="3657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&amp;</a:t>
            </a:r>
          </a:p>
        </p:txBody>
      </p:sp>
      <p:sp>
        <p:nvSpPr>
          <p:cNvPr id="18476" name="AutoShape 150"/>
          <p:cNvSpPr>
            <a:spLocks noChangeArrowheads="1"/>
          </p:cNvSpPr>
          <p:nvPr/>
        </p:nvSpPr>
        <p:spPr bwMode="auto">
          <a:xfrm>
            <a:off x="3990975" y="3541713"/>
            <a:ext cx="1295400" cy="609600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7" name="Text Box 151"/>
          <p:cNvSpPr txBox="1">
            <a:spLocks noChangeArrowheads="1"/>
          </p:cNvSpPr>
          <p:nvPr/>
        </p:nvSpPr>
        <p:spPr bwMode="auto">
          <a:xfrm>
            <a:off x="5410200" y="364966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+</a:t>
            </a:r>
          </a:p>
        </p:txBody>
      </p:sp>
      <p:sp>
        <p:nvSpPr>
          <p:cNvPr id="18478" name="Text Box 152"/>
          <p:cNvSpPr txBox="1">
            <a:spLocks noChangeArrowheads="1"/>
          </p:cNvSpPr>
          <p:nvPr/>
        </p:nvSpPr>
        <p:spPr bwMode="auto">
          <a:xfrm>
            <a:off x="8305800" y="3629025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= A</a:t>
            </a:r>
          </a:p>
        </p:txBody>
      </p:sp>
      <p:sp>
        <p:nvSpPr>
          <p:cNvPr id="18479" name="Text Box 154"/>
          <p:cNvSpPr txBox="1">
            <a:spLocks noChangeArrowheads="1"/>
          </p:cNvSpPr>
          <p:nvPr/>
        </p:nvSpPr>
        <p:spPr bwMode="auto">
          <a:xfrm>
            <a:off x="5815013" y="3421063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8000"/>
                </a:solidFill>
              </a:rPr>
              <a:t>a</a:t>
            </a:r>
            <a:r>
              <a:rPr lang="en-US" sz="1800" b="1" baseline="-25000">
                <a:solidFill>
                  <a:srgbClr val="008000"/>
                </a:solidFill>
              </a:rPr>
              <a:t>s11</a:t>
            </a:r>
          </a:p>
        </p:txBody>
      </p:sp>
      <p:sp>
        <p:nvSpPr>
          <p:cNvPr id="18480" name="Text Box 155"/>
          <p:cNvSpPr txBox="1">
            <a:spLocks noChangeArrowheads="1"/>
          </p:cNvSpPr>
          <p:nvPr/>
        </p:nvSpPr>
        <p:spPr bwMode="auto">
          <a:xfrm>
            <a:off x="6127750" y="3649663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8000"/>
                </a:solidFill>
              </a:rPr>
              <a:t>a</a:t>
            </a:r>
            <a:r>
              <a:rPr lang="en-US" sz="1800" b="1" baseline="-25000">
                <a:solidFill>
                  <a:srgbClr val="008000"/>
                </a:solidFill>
              </a:rPr>
              <a:t>s22</a:t>
            </a:r>
          </a:p>
        </p:txBody>
      </p:sp>
      <p:sp>
        <p:nvSpPr>
          <p:cNvPr id="18481" name="Rectangle 156"/>
          <p:cNvSpPr>
            <a:spLocks noChangeArrowheads="1"/>
          </p:cNvSpPr>
          <p:nvPr/>
        </p:nvSpPr>
        <p:spPr bwMode="auto">
          <a:xfrm>
            <a:off x="6500813" y="39433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8482" name="Text Box 157"/>
          <p:cNvSpPr txBox="1">
            <a:spLocks noChangeArrowheads="1"/>
          </p:cNvSpPr>
          <p:nvPr/>
        </p:nvSpPr>
        <p:spPr bwMode="auto">
          <a:xfrm>
            <a:off x="6424613" y="38989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8000"/>
                </a:solidFill>
              </a:rPr>
              <a:t>a</a:t>
            </a:r>
            <a:r>
              <a:rPr lang="en-US" sz="1800" b="1" baseline="-25000">
                <a:solidFill>
                  <a:srgbClr val="008000"/>
                </a:solidFill>
              </a:rPr>
              <a:t>s33</a:t>
            </a:r>
          </a:p>
        </p:txBody>
      </p:sp>
      <p:sp>
        <p:nvSpPr>
          <p:cNvPr id="18483" name="AutoShape 158"/>
          <p:cNvSpPr>
            <a:spLocks noChangeArrowheads="1"/>
          </p:cNvSpPr>
          <p:nvPr/>
        </p:nvSpPr>
        <p:spPr bwMode="auto">
          <a:xfrm>
            <a:off x="5846763" y="3505200"/>
            <a:ext cx="1143000" cy="762000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4" name="Text Box 160"/>
          <p:cNvSpPr txBox="1">
            <a:spLocks noChangeArrowheads="1"/>
          </p:cNvSpPr>
          <p:nvPr/>
        </p:nvSpPr>
        <p:spPr bwMode="auto">
          <a:xfrm>
            <a:off x="7186613" y="341947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8000"/>
                </a:solidFill>
              </a:rPr>
              <a:t>a</a:t>
            </a:r>
            <a:r>
              <a:rPr lang="en-US" sz="1800" b="1" baseline="-25000">
                <a:solidFill>
                  <a:srgbClr val="008000"/>
                </a:solidFill>
              </a:rPr>
              <a:t>s11</a:t>
            </a:r>
          </a:p>
        </p:txBody>
      </p:sp>
      <p:sp>
        <p:nvSpPr>
          <p:cNvPr id="18485" name="Text Box 161"/>
          <p:cNvSpPr txBox="1">
            <a:spLocks noChangeArrowheads="1"/>
          </p:cNvSpPr>
          <p:nvPr/>
        </p:nvSpPr>
        <p:spPr bwMode="auto">
          <a:xfrm>
            <a:off x="7499350" y="364807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8000"/>
                </a:solidFill>
              </a:rPr>
              <a:t>a</a:t>
            </a:r>
            <a:r>
              <a:rPr lang="en-US" sz="1800" b="1" baseline="-25000">
                <a:solidFill>
                  <a:srgbClr val="008000"/>
                </a:solidFill>
              </a:rPr>
              <a:t>s22</a:t>
            </a:r>
          </a:p>
        </p:txBody>
      </p:sp>
      <p:sp>
        <p:nvSpPr>
          <p:cNvPr id="18486" name="Rectangle 162"/>
          <p:cNvSpPr>
            <a:spLocks noChangeArrowheads="1"/>
          </p:cNvSpPr>
          <p:nvPr/>
        </p:nvSpPr>
        <p:spPr bwMode="auto">
          <a:xfrm>
            <a:off x="7872413" y="39417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8487" name="Text Box 163"/>
          <p:cNvSpPr txBox="1">
            <a:spLocks noChangeArrowheads="1"/>
          </p:cNvSpPr>
          <p:nvPr/>
        </p:nvSpPr>
        <p:spPr bwMode="auto">
          <a:xfrm>
            <a:off x="7796213" y="3897313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8000"/>
                </a:solidFill>
              </a:rPr>
              <a:t>a</a:t>
            </a:r>
            <a:r>
              <a:rPr lang="en-US" sz="1800" b="1" baseline="-25000">
                <a:solidFill>
                  <a:srgbClr val="008000"/>
                </a:solidFill>
              </a:rPr>
              <a:t>s33</a:t>
            </a:r>
          </a:p>
        </p:txBody>
      </p:sp>
      <p:sp>
        <p:nvSpPr>
          <p:cNvPr id="18488" name="AutoShape 164"/>
          <p:cNvSpPr>
            <a:spLocks noChangeArrowheads="1"/>
          </p:cNvSpPr>
          <p:nvPr/>
        </p:nvSpPr>
        <p:spPr bwMode="auto">
          <a:xfrm>
            <a:off x="7218363" y="3503613"/>
            <a:ext cx="1143000" cy="762000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9" name="Text Box 165"/>
          <p:cNvSpPr txBox="1">
            <a:spLocks noChangeArrowheads="1"/>
          </p:cNvSpPr>
          <p:nvPr/>
        </p:nvSpPr>
        <p:spPr bwMode="auto">
          <a:xfrm>
            <a:off x="6905625" y="364966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X</a:t>
            </a:r>
          </a:p>
        </p:txBody>
      </p:sp>
      <p:sp>
        <p:nvSpPr>
          <p:cNvPr id="18490" name="Text Box 166"/>
          <p:cNvSpPr txBox="1">
            <a:spLocks noChangeArrowheads="1"/>
          </p:cNvSpPr>
          <p:nvPr/>
        </p:nvSpPr>
        <p:spPr bwMode="auto">
          <a:xfrm>
            <a:off x="8253413" y="3332163"/>
            <a:ext cx="22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/>
              <a:t>’</a:t>
            </a:r>
            <a:endParaRPr lang="en-US"/>
          </a:p>
        </p:txBody>
      </p:sp>
      <p:sp>
        <p:nvSpPr>
          <p:cNvPr id="18491" name="Text Box 169"/>
          <p:cNvSpPr txBox="1">
            <a:spLocks noChangeArrowheads="1"/>
          </p:cNvSpPr>
          <p:nvPr/>
        </p:nvSpPr>
        <p:spPr bwMode="auto">
          <a:xfrm>
            <a:off x="1676400" y="914400"/>
            <a:ext cx="7086600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dirty="0">
                <a:solidFill>
                  <a:srgbClr val="504F4F"/>
                </a:solidFill>
              </a:rPr>
              <a:t># Specify a, c &amp; e path coefficients from latent factors A, C &amp; E to Common Pathway</a:t>
            </a:r>
            <a:endParaRPr lang="en-US" sz="1200" dirty="0">
              <a:solidFill>
                <a:srgbClr val="504F4F"/>
              </a:solidFill>
            </a:endParaRPr>
          </a:p>
          <a:p>
            <a:r>
              <a:rPr lang="en-US" sz="1200" dirty="0" err="1">
                <a:solidFill>
                  <a:srgbClr val="000000"/>
                </a:solidFill>
              </a:rPr>
              <a:t>mxMatrix</a:t>
            </a:r>
            <a:r>
              <a:rPr lang="en-US" sz="1200" dirty="0">
                <a:solidFill>
                  <a:srgbClr val="00109D"/>
                </a:solidFill>
              </a:rPr>
              <a:t>( </a:t>
            </a:r>
            <a:r>
              <a:rPr lang="en-US" sz="1200" dirty="0">
                <a:solidFill>
                  <a:srgbClr val="000000"/>
                </a:solidFill>
              </a:rPr>
              <a:t>type</a:t>
            </a:r>
            <a:r>
              <a:rPr lang="en-US" sz="1200" dirty="0">
                <a:solidFill>
                  <a:srgbClr val="00109D"/>
                </a:solidFill>
              </a:rPr>
              <a:t>=</a:t>
            </a:r>
            <a:r>
              <a:rPr lang="en-US" sz="1200" dirty="0">
                <a:solidFill>
                  <a:srgbClr val="AC1000"/>
                </a:solidFill>
              </a:rPr>
              <a:t>"Lower"</a:t>
            </a:r>
            <a:r>
              <a:rPr lang="en-US" sz="1200" dirty="0">
                <a:solidFill>
                  <a:srgbClr val="00109D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nrow</a:t>
            </a:r>
            <a:r>
              <a:rPr lang="en-US" sz="1200" dirty="0">
                <a:solidFill>
                  <a:srgbClr val="00109D"/>
                </a:solidFill>
              </a:rPr>
              <a:t>=</a:t>
            </a:r>
            <a:r>
              <a:rPr lang="en-US" sz="1200" dirty="0" err="1">
                <a:solidFill>
                  <a:srgbClr val="000000"/>
                </a:solidFill>
              </a:rPr>
              <a:t>nf</a:t>
            </a:r>
            <a:r>
              <a:rPr lang="en-US" sz="1200" dirty="0">
                <a:solidFill>
                  <a:srgbClr val="00109D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ncol</a:t>
            </a:r>
            <a:r>
              <a:rPr lang="en-US" sz="1200" dirty="0">
                <a:solidFill>
                  <a:srgbClr val="00109D"/>
                </a:solidFill>
              </a:rPr>
              <a:t>=</a:t>
            </a:r>
            <a:r>
              <a:rPr lang="en-US" sz="1200" dirty="0" err="1">
                <a:solidFill>
                  <a:srgbClr val="000000"/>
                </a:solidFill>
              </a:rPr>
              <a:t>nf</a:t>
            </a:r>
            <a:r>
              <a:rPr lang="en-US" sz="1200" dirty="0">
                <a:solidFill>
                  <a:srgbClr val="00109D"/>
                </a:solidFill>
              </a:rPr>
              <a:t>, </a:t>
            </a:r>
            <a:r>
              <a:rPr lang="en-US" sz="1200" dirty="0">
                <a:solidFill>
                  <a:srgbClr val="000000"/>
                </a:solidFill>
              </a:rPr>
              <a:t>free</a:t>
            </a:r>
            <a:r>
              <a:rPr lang="en-US" sz="1200" dirty="0">
                <a:solidFill>
                  <a:srgbClr val="00109D"/>
                </a:solidFill>
              </a:rPr>
              <a:t>=</a:t>
            </a:r>
            <a:r>
              <a:rPr lang="en-US" sz="1200" dirty="0">
                <a:solidFill>
                  <a:srgbClr val="C28900"/>
                </a:solidFill>
              </a:rPr>
              <a:t>TRUE</a:t>
            </a:r>
            <a:r>
              <a:rPr lang="en-US" sz="1200" dirty="0">
                <a:solidFill>
                  <a:srgbClr val="00109D"/>
                </a:solidFill>
              </a:rPr>
              <a:t>, </a:t>
            </a:r>
            <a:r>
              <a:rPr lang="en-US" sz="1200" dirty="0">
                <a:solidFill>
                  <a:srgbClr val="000000"/>
                </a:solidFill>
              </a:rPr>
              <a:t>values</a:t>
            </a:r>
            <a:r>
              <a:rPr lang="en-US" sz="1200" dirty="0">
                <a:solidFill>
                  <a:srgbClr val="00109D"/>
                </a:solidFill>
              </a:rPr>
              <a:t>=</a:t>
            </a:r>
            <a:r>
              <a:rPr lang="en-US" sz="1200" dirty="0">
                <a:solidFill>
                  <a:srgbClr val="000000"/>
                </a:solidFill>
              </a:rPr>
              <a:t>.6</a:t>
            </a:r>
            <a:r>
              <a:rPr lang="en-US" sz="1200" dirty="0">
                <a:solidFill>
                  <a:srgbClr val="00109D"/>
                </a:solidFill>
              </a:rPr>
              <a:t>, </a:t>
            </a:r>
            <a:r>
              <a:rPr lang="en-US" sz="1200" dirty="0">
                <a:solidFill>
                  <a:srgbClr val="000000"/>
                </a:solidFill>
              </a:rPr>
              <a:t>name</a:t>
            </a:r>
            <a:r>
              <a:rPr lang="en-US" sz="1200" dirty="0">
                <a:solidFill>
                  <a:srgbClr val="00109D"/>
                </a:solidFill>
              </a:rPr>
              <a:t>=</a:t>
            </a:r>
            <a:r>
              <a:rPr lang="en-US" sz="1200" b="1" dirty="0">
                <a:solidFill>
                  <a:srgbClr val="FF0000"/>
                </a:solidFill>
              </a:rPr>
              <a:t>"a"</a:t>
            </a:r>
            <a:r>
              <a:rPr lang="en-US" sz="1200" dirty="0">
                <a:solidFill>
                  <a:srgbClr val="00109D"/>
                </a:solidFill>
              </a:rPr>
              <a:t> ),</a:t>
            </a:r>
          </a:p>
          <a:p>
            <a:endParaRPr lang="en-US" sz="1000" dirty="0">
              <a:solidFill>
                <a:srgbClr val="504F4F"/>
              </a:solidFill>
            </a:endParaRPr>
          </a:p>
          <a:p>
            <a:r>
              <a:rPr lang="en-US" sz="1000" dirty="0">
                <a:solidFill>
                  <a:srgbClr val="504F4F"/>
                </a:solidFill>
              </a:rPr>
              <a:t># Specify a, c &amp; e path coefficients from residual latent factors As, Cs &amp; </a:t>
            </a:r>
            <a:r>
              <a:rPr lang="en-US" sz="1000" dirty="0" err="1">
                <a:solidFill>
                  <a:srgbClr val="504F4F"/>
                </a:solidFill>
              </a:rPr>
              <a:t>Es</a:t>
            </a:r>
            <a:r>
              <a:rPr lang="en-US" sz="1000" dirty="0">
                <a:solidFill>
                  <a:srgbClr val="504F4F"/>
                </a:solidFill>
              </a:rPr>
              <a:t> to observed variables i.e. specifics</a:t>
            </a:r>
          </a:p>
          <a:p>
            <a:r>
              <a:rPr lang="en-US" sz="1200" dirty="0" err="1">
                <a:solidFill>
                  <a:srgbClr val="000000"/>
                </a:solidFill>
              </a:rPr>
              <a:t>mxMatrix</a:t>
            </a:r>
            <a:r>
              <a:rPr lang="en-US" sz="1200" dirty="0">
                <a:solidFill>
                  <a:srgbClr val="00109D"/>
                </a:solidFill>
              </a:rPr>
              <a:t>( </a:t>
            </a:r>
            <a:r>
              <a:rPr lang="en-US" sz="1200" dirty="0">
                <a:solidFill>
                  <a:srgbClr val="000000"/>
                </a:solidFill>
              </a:rPr>
              <a:t>type</a:t>
            </a:r>
            <a:r>
              <a:rPr lang="en-US" sz="1200" dirty="0">
                <a:solidFill>
                  <a:srgbClr val="00109D"/>
                </a:solidFill>
              </a:rPr>
              <a:t>=</a:t>
            </a:r>
            <a:r>
              <a:rPr lang="en-US" sz="1200" dirty="0">
                <a:solidFill>
                  <a:srgbClr val="AC1000"/>
                </a:solidFill>
              </a:rPr>
              <a:t>"</a:t>
            </a:r>
            <a:r>
              <a:rPr lang="en-US" sz="1200" dirty="0" err="1">
                <a:solidFill>
                  <a:srgbClr val="AC1000"/>
                </a:solidFill>
              </a:rPr>
              <a:t>Diag</a:t>
            </a:r>
            <a:r>
              <a:rPr lang="en-US" sz="1200" dirty="0">
                <a:solidFill>
                  <a:srgbClr val="AC1000"/>
                </a:solidFill>
              </a:rPr>
              <a:t>"</a:t>
            </a:r>
            <a:r>
              <a:rPr lang="en-US" sz="1200" dirty="0">
                <a:solidFill>
                  <a:srgbClr val="00109D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nrow</a:t>
            </a:r>
            <a:r>
              <a:rPr lang="en-US" sz="1200" dirty="0">
                <a:solidFill>
                  <a:srgbClr val="00109D"/>
                </a:solidFill>
              </a:rPr>
              <a:t>=</a:t>
            </a:r>
            <a:r>
              <a:rPr lang="en-US" sz="1200" dirty="0" err="1">
                <a:solidFill>
                  <a:srgbClr val="000000"/>
                </a:solidFill>
              </a:rPr>
              <a:t>nv</a:t>
            </a:r>
            <a:r>
              <a:rPr lang="en-US" sz="1200" dirty="0">
                <a:solidFill>
                  <a:srgbClr val="00109D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ncol</a:t>
            </a:r>
            <a:r>
              <a:rPr lang="en-US" sz="1200" dirty="0">
                <a:solidFill>
                  <a:srgbClr val="00109D"/>
                </a:solidFill>
              </a:rPr>
              <a:t>=</a:t>
            </a:r>
            <a:r>
              <a:rPr lang="en-US" sz="1200" dirty="0" err="1">
                <a:solidFill>
                  <a:srgbClr val="000000"/>
                </a:solidFill>
              </a:rPr>
              <a:t>nv</a:t>
            </a:r>
            <a:r>
              <a:rPr lang="en-US" sz="1200" dirty="0">
                <a:solidFill>
                  <a:srgbClr val="00109D"/>
                </a:solidFill>
              </a:rPr>
              <a:t>, </a:t>
            </a:r>
            <a:r>
              <a:rPr lang="en-US" sz="1200" dirty="0">
                <a:solidFill>
                  <a:srgbClr val="000000"/>
                </a:solidFill>
              </a:rPr>
              <a:t>free</a:t>
            </a:r>
            <a:r>
              <a:rPr lang="en-US" sz="1200" dirty="0">
                <a:solidFill>
                  <a:srgbClr val="00109D"/>
                </a:solidFill>
              </a:rPr>
              <a:t>=</a:t>
            </a:r>
            <a:r>
              <a:rPr lang="en-US" sz="1200" dirty="0">
                <a:solidFill>
                  <a:srgbClr val="C28900"/>
                </a:solidFill>
              </a:rPr>
              <a:t>TRUE</a:t>
            </a:r>
            <a:r>
              <a:rPr lang="en-US" sz="1200" dirty="0">
                <a:solidFill>
                  <a:srgbClr val="00109D"/>
                </a:solidFill>
              </a:rPr>
              <a:t>, </a:t>
            </a:r>
            <a:r>
              <a:rPr lang="en-US" sz="1200" dirty="0">
                <a:solidFill>
                  <a:srgbClr val="000000"/>
                </a:solidFill>
              </a:rPr>
              <a:t>values</a:t>
            </a:r>
            <a:r>
              <a:rPr lang="en-US" sz="1200" dirty="0">
                <a:solidFill>
                  <a:srgbClr val="00109D"/>
                </a:solidFill>
              </a:rPr>
              <a:t>=</a:t>
            </a:r>
            <a:r>
              <a:rPr lang="en-US" sz="1200" dirty="0">
                <a:solidFill>
                  <a:srgbClr val="125214"/>
                </a:solidFill>
              </a:rPr>
              <a:t>4</a:t>
            </a:r>
            <a:r>
              <a:rPr lang="en-US" sz="1200" dirty="0">
                <a:solidFill>
                  <a:srgbClr val="00109D"/>
                </a:solidFill>
              </a:rPr>
              <a:t>, </a:t>
            </a:r>
            <a:r>
              <a:rPr lang="en-US" sz="1200" dirty="0">
                <a:solidFill>
                  <a:srgbClr val="000000"/>
                </a:solidFill>
              </a:rPr>
              <a:t>name</a:t>
            </a:r>
            <a:r>
              <a:rPr lang="en-US" sz="1200" dirty="0">
                <a:solidFill>
                  <a:srgbClr val="00109D"/>
                </a:solidFill>
              </a:rPr>
              <a:t>=</a:t>
            </a:r>
            <a:r>
              <a:rPr lang="en-US" sz="1200" b="1" dirty="0">
                <a:solidFill>
                  <a:srgbClr val="008000"/>
                </a:solidFill>
              </a:rPr>
              <a:t>"as"</a:t>
            </a:r>
            <a:r>
              <a:rPr lang="en-US" sz="1200" dirty="0">
                <a:solidFill>
                  <a:srgbClr val="00109D"/>
                </a:solidFill>
              </a:rPr>
              <a:t> ),</a:t>
            </a:r>
          </a:p>
          <a:p>
            <a:endParaRPr lang="en-US" sz="1000" dirty="0">
              <a:solidFill>
                <a:srgbClr val="504F4F"/>
              </a:solidFill>
            </a:endParaRPr>
          </a:p>
          <a:p>
            <a:r>
              <a:rPr lang="en-US" sz="1000" dirty="0">
                <a:solidFill>
                  <a:srgbClr val="504F4F"/>
                </a:solidFill>
              </a:rPr>
              <a:t># Specify factor loadings ‘f’ from Common Path to observed variables</a:t>
            </a:r>
            <a:endParaRPr lang="en-US" sz="1200" dirty="0">
              <a:solidFill>
                <a:srgbClr val="504F4F"/>
              </a:solidFill>
            </a:endParaRPr>
          </a:p>
          <a:p>
            <a:r>
              <a:rPr lang="en-US" sz="1200" dirty="0" err="1">
                <a:solidFill>
                  <a:srgbClr val="000000"/>
                </a:solidFill>
              </a:rPr>
              <a:t>mxMatrix</a:t>
            </a:r>
            <a:r>
              <a:rPr lang="en-US" sz="1200" dirty="0">
                <a:solidFill>
                  <a:srgbClr val="00109D"/>
                </a:solidFill>
              </a:rPr>
              <a:t>( </a:t>
            </a:r>
            <a:r>
              <a:rPr lang="en-US" sz="1200" dirty="0">
                <a:solidFill>
                  <a:srgbClr val="000000"/>
                </a:solidFill>
              </a:rPr>
              <a:t>type</a:t>
            </a:r>
            <a:r>
              <a:rPr lang="en-US" sz="1200" dirty="0">
                <a:solidFill>
                  <a:srgbClr val="00109D"/>
                </a:solidFill>
              </a:rPr>
              <a:t>=</a:t>
            </a:r>
            <a:r>
              <a:rPr lang="en-US" sz="1200" dirty="0">
                <a:solidFill>
                  <a:srgbClr val="AC1000"/>
                </a:solidFill>
              </a:rPr>
              <a:t>"Full"</a:t>
            </a:r>
            <a:r>
              <a:rPr lang="en-US" sz="1200" dirty="0">
                <a:solidFill>
                  <a:srgbClr val="00109D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nrow</a:t>
            </a:r>
            <a:r>
              <a:rPr lang="en-US" sz="1200" dirty="0">
                <a:solidFill>
                  <a:srgbClr val="00109D"/>
                </a:solidFill>
              </a:rPr>
              <a:t>=</a:t>
            </a:r>
            <a:r>
              <a:rPr lang="en-US" sz="1200" dirty="0" err="1">
                <a:solidFill>
                  <a:srgbClr val="000000"/>
                </a:solidFill>
              </a:rPr>
              <a:t>nv</a:t>
            </a:r>
            <a:r>
              <a:rPr lang="en-US" sz="1200" dirty="0">
                <a:solidFill>
                  <a:srgbClr val="00109D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ncol</a:t>
            </a:r>
            <a:r>
              <a:rPr lang="en-US" sz="1200" dirty="0">
                <a:solidFill>
                  <a:srgbClr val="00109D"/>
                </a:solidFill>
              </a:rPr>
              <a:t>=</a:t>
            </a:r>
            <a:r>
              <a:rPr lang="en-US" sz="1200" dirty="0" err="1">
                <a:solidFill>
                  <a:srgbClr val="000000"/>
                </a:solidFill>
              </a:rPr>
              <a:t>nf</a:t>
            </a:r>
            <a:r>
              <a:rPr lang="en-US" sz="1200" dirty="0">
                <a:solidFill>
                  <a:srgbClr val="00109D"/>
                </a:solidFill>
              </a:rPr>
              <a:t>, </a:t>
            </a:r>
            <a:r>
              <a:rPr lang="en-US" sz="1200" dirty="0">
                <a:solidFill>
                  <a:srgbClr val="000000"/>
                </a:solidFill>
              </a:rPr>
              <a:t>free</a:t>
            </a:r>
            <a:r>
              <a:rPr lang="en-US" sz="1200" dirty="0">
                <a:solidFill>
                  <a:srgbClr val="00109D"/>
                </a:solidFill>
              </a:rPr>
              <a:t>=</a:t>
            </a:r>
            <a:r>
              <a:rPr lang="en-US" sz="1200" dirty="0">
                <a:solidFill>
                  <a:srgbClr val="C28900"/>
                </a:solidFill>
              </a:rPr>
              <a:t>TRUE</a:t>
            </a:r>
            <a:r>
              <a:rPr lang="en-US" sz="1200" dirty="0">
                <a:solidFill>
                  <a:srgbClr val="00109D"/>
                </a:solidFill>
              </a:rPr>
              <a:t>, </a:t>
            </a:r>
            <a:r>
              <a:rPr lang="en-US" sz="1200" dirty="0">
                <a:solidFill>
                  <a:srgbClr val="000000"/>
                </a:solidFill>
              </a:rPr>
              <a:t>values</a:t>
            </a:r>
            <a:r>
              <a:rPr lang="en-US" sz="1200" dirty="0">
                <a:solidFill>
                  <a:srgbClr val="00109D"/>
                </a:solidFill>
              </a:rPr>
              <a:t>=</a:t>
            </a:r>
            <a:r>
              <a:rPr lang="en-US" sz="1200" dirty="0">
                <a:solidFill>
                  <a:srgbClr val="125214"/>
                </a:solidFill>
              </a:rPr>
              <a:t>15</a:t>
            </a:r>
            <a:r>
              <a:rPr lang="en-US" sz="1200" dirty="0">
                <a:solidFill>
                  <a:srgbClr val="00109D"/>
                </a:solidFill>
              </a:rPr>
              <a:t>, </a:t>
            </a:r>
            <a:r>
              <a:rPr lang="en-US" sz="1200" dirty="0">
                <a:solidFill>
                  <a:srgbClr val="000000"/>
                </a:solidFill>
              </a:rPr>
              <a:t>name</a:t>
            </a:r>
            <a:r>
              <a:rPr lang="en-US" sz="1200" dirty="0">
                <a:solidFill>
                  <a:srgbClr val="00109D"/>
                </a:solidFill>
              </a:rPr>
              <a:t>=</a:t>
            </a:r>
            <a:r>
              <a:rPr lang="en-US" sz="1200" b="1" dirty="0">
                <a:solidFill>
                  <a:srgbClr val="004080"/>
                </a:solidFill>
              </a:rPr>
              <a:t>"f"</a:t>
            </a:r>
            <a:r>
              <a:rPr lang="en-US" sz="1200" dirty="0">
                <a:solidFill>
                  <a:srgbClr val="00109D"/>
                </a:solidFill>
              </a:rPr>
              <a:t> ),</a:t>
            </a:r>
          </a:p>
          <a:p>
            <a:endParaRPr lang="en-US" sz="1200" dirty="0">
              <a:solidFill>
                <a:srgbClr val="504F4F"/>
              </a:solidFill>
            </a:endParaRPr>
          </a:p>
          <a:p>
            <a:r>
              <a:rPr lang="en-US" sz="1200" dirty="0">
                <a:solidFill>
                  <a:srgbClr val="504F4F"/>
                </a:solidFill>
              </a:rPr>
              <a:t># Matrices A, C, &amp; E to compute variance components</a:t>
            </a:r>
          </a:p>
          <a:p>
            <a:r>
              <a:rPr lang="en-US" sz="1200" dirty="0" err="1">
                <a:solidFill>
                  <a:srgbClr val="000000"/>
                </a:solidFill>
              </a:rPr>
              <a:t>mxAlgebra</a:t>
            </a:r>
            <a:r>
              <a:rPr lang="en-US" sz="1200" dirty="0">
                <a:solidFill>
                  <a:srgbClr val="00109D"/>
                </a:solidFill>
              </a:rPr>
              <a:t>( </a:t>
            </a:r>
            <a:r>
              <a:rPr lang="en-US" sz="1200" dirty="0">
                <a:solidFill>
                  <a:srgbClr val="000000"/>
                </a:solidFill>
              </a:rPr>
              <a:t>expression </a:t>
            </a:r>
            <a:r>
              <a:rPr lang="en-US" sz="1200" dirty="0">
                <a:solidFill>
                  <a:srgbClr val="00109D"/>
                </a:solidFill>
              </a:rPr>
              <a:t>= </a:t>
            </a:r>
            <a:r>
              <a:rPr lang="en-US" sz="1200" b="1" dirty="0">
                <a:solidFill>
                  <a:srgbClr val="004080"/>
                </a:solidFill>
              </a:rPr>
              <a:t>f</a:t>
            </a:r>
            <a:r>
              <a:rPr lang="en-US" sz="1200" dirty="0">
                <a:solidFill>
                  <a:srgbClr val="00109D"/>
                </a:solidFill>
              </a:rPr>
              <a:t> %&amp;% </a:t>
            </a:r>
            <a:r>
              <a:rPr lang="en-US" sz="1200" b="1" dirty="0">
                <a:solidFill>
                  <a:srgbClr val="FF0000"/>
                </a:solidFill>
              </a:rPr>
              <a:t>(a %*% t(a))</a:t>
            </a:r>
            <a:r>
              <a:rPr lang="en-US" sz="1200" dirty="0">
                <a:solidFill>
                  <a:srgbClr val="00109D"/>
                </a:solidFill>
              </a:rPr>
              <a:t> + </a:t>
            </a:r>
            <a:r>
              <a:rPr lang="en-US" sz="1200" b="1" dirty="0">
                <a:solidFill>
                  <a:srgbClr val="008000"/>
                </a:solidFill>
              </a:rPr>
              <a:t>as %*% t(as)</a:t>
            </a:r>
            <a:r>
              <a:rPr lang="en-US" sz="1200" dirty="0">
                <a:solidFill>
                  <a:srgbClr val="00109D"/>
                </a:solidFill>
              </a:rPr>
              <a:t>, </a:t>
            </a:r>
            <a:r>
              <a:rPr lang="en-US" sz="1200" dirty="0">
                <a:solidFill>
                  <a:srgbClr val="000000"/>
                </a:solidFill>
              </a:rPr>
              <a:t>name</a:t>
            </a:r>
            <a:r>
              <a:rPr lang="en-US" sz="1200" dirty="0">
                <a:solidFill>
                  <a:srgbClr val="00109D"/>
                </a:solidFill>
              </a:rPr>
              <a:t>=</a:t>
            </a:r>
            <a:r>
              <a:rPr lang="en-US" sz="1200" dirty="0">
                <a:solidFill>
                  <a:srgbClr val="AC1000"/>
                </a:solidFill>
              </a:rPr>
              <a:t>"A"</a:t>
            </a:r>
            <a:r>
              <a:rPr lang="en-US" sz="1200" dirty="0">
                <a:solidFill>
                  <a:srgbClr val="00109D"/>
                </a:solidFill>
              </a:rPr>
              <a:t> ),</a:t>
            </a:r>
            <a:endParaRPr lang="en-US" dirty="0"/>
          </a:p>
        </p:txBody>
      </p:sp>
      <p:sp>
        <p:nvSpPr>
          <p:cNvPr id="18492" name="Text Box 171"/>
          <p:cNvSpPr txBox="1">
            <a:spLocks noChangeArrowheads="1"/>
          </p:cNvSpPr>
          <p:nvPr/>
        </p:nvSpPr>
        <p:spPr bwMode="auto">
          <a:xfrm>
            <a:off x="31750" y="57150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08000"/>
                </a:solidFill>
              </a:rPr>
              <a:t>a</a:t>
            </a:r>
            <a:r>
              <a:rPr lang="en-US" sz="1400" b="1" baseline="-25000">
                <a:solidFill>
                  <a:srgbClr val="008000"/>
                </a:solidFill>
              </a:rPr>
              <a:t>s11</a:t>
            </a:r>
            <a:endParaRPr lang="en-US" sz="1400"/>
          </a:p>
        </p:txBody>
      </p:sp>
      <p:sp>
        <p:nvSpPr>
          <p:cNvPr id="18493" name="Text Box 172"/>
          <p:cNvSpPr txBox="1">
            <a:spLocks noChangeArrowheads="1"/>
          </p:cNvSpPr>
          <p:nvPr/>
        </p:nvSpPr>
        <p:spPr bwMode="auto">
          <a:xfrm>
            <a:off x="1600200" y="57150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08000"/>
                </a:solidFill>
              </a:rPr>
              <a:t>a</a:t>
            </a:r>
            <a:r>
              <a:rPr lang="en-US" sz="1400" b="1" baseline="-25000">
                <a:solidFill>
                  <a:srgbClr val="008000"/>
                </a:solidFill>
              </a:rPr>
              <a:t>s22</a:t>
            </a:r>
            <a:endParaRPr lang="en-US" sz="1400" b="1">
              <a:solidFill>
                <a:srgbClr val="008000"/>
              </a:solidFill>
            </a:endParaRPr>
          </a:p>
        </p:txBody>
      </p:sp>
      <p:sp>
        <p:nvSpPr>
          <p:cNvPr id="18494" name="Text Box 173"/>
          <p:cNvSpPr txBox="1">
            <a:spLocks noChangeArrowheads="1"/>
          </p:cNvSpPr>
          <p:nvPr/>
        </p:nvSpPr>
        <p:spPr bwMode="auto">
          <a:xfrm>
            <a:off x="3124200" y="57150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08000"/>
                </a:solidFill>
              </a:rPr>
              <a:t>a</a:t>
            </a:r>
            <a:r>
              <a:rPr lang="en-US" sz="1400" b="1" baseline="-25000">
                <a:solidFill>
                  <a:srgbClr val="008000"/>
                </a:solidFill>
              </a:rPr>
              <a:t>s33</a:t>
            </a:r>
            <a:endParaRPr lang="en-US" sz="1400" b="1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-3175"/>
            <a:ext cx="9140825" cy="639763"/>
          </a:xfrm>
          <a:solidFill>
            <a:schemeClr val="bg2"/>
          </a:solidFill>
        </p:spPr>
        <p:txBody>
          <a:bodyPr/>
          <a:lstStyle/>
          <a:p>
            <a:pPr marL="0" indent="0" eaLnBrk="1" hangingPunct="1">
              <a:lnSpc>
                <a:spcPct val="70000"/>
              </a:lnSpc>
              <a:buFontTx/>
              <a:buNone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Common Pathway: Matrix algebra + variance components</a:t>
            </a:r>
          </a:p>
          <a:p>
            <a:pPr marL="0" indent="0" eaLnBrk="1" hangingPunct="1">
              <a:lnSpc>
                <a:spcPct val="90000"/>
              </a:lnSpc>
            </a:pPr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21831" name="Group 327"/>
          <p:cNvGraphicFramePr>
            <a:graphicFrameLocks noGrp="1"/>
          </p:cNvGraphicFramePr>
          <p:nvPr/>
        </p:nvGraphicFramePr>
        <p:xfrm>
          <a:off x="4430713" y="4772025"/>
          <a:ext cx="3189287" cy="1554377"/>
        </p:xfrm>
        <a:graphic>
          <a:graphicData uri="http://schemas.openxmlformats.org/drawingml/2006/table">
            <a:tbl>
              <a:tblPr/>
              <a:tblGrid>
                <a:gridCol w="598487"/>
                <a:gridCol w="1295400"/>
                <a:gridCol w="1295400"/>
              </a:tblGrid>
              <a:tr h="5180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5180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A+C+E</a:t>
                      </a:r>
                      <a:endParaRPr kumimoji="0" lang="en-US" sz="20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T="45703" marB="45703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A+C+E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72" name="Text Box 324"/>
          <p:cNvSpPr txBox="1">
            <a:spLocks noChangeArrowheads="1"/>
          </p:cNvSpPr>
          <p:nvPr/>
        </p:nvSpPr>
        <p:spPr bwMode="auto">
          <a:xfrm>
            <a:off x="4191000" y="4238625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Within twin (co)variance</a:t>
            </a:r>
          </a:p>
        </p:txBody>
      </p:sp>
      <p:sp>
        <p:nvSpPr>
          <p:cNvPr id="19473" name="Rectangle 325"/>
          <p:cNvSpPr>
            <a:spLocks noChangeArrowheads="1"/>
          </p:cNvSpPr>
          <p:nvPr/>
        </p:nvSpPr>
        <p:spPr bwMode="auto">
          <a:xfrm>
            <a:off x="8942388" y="15970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9474" name="Text Box 332"/>
          <p:cNvSpPr txBox="1">
            <a:spLocks noChangeArrowheads="1"/>
          </p:cNvSpPr>
          <p:nvPr/>
        </p:nvSpPr>
        <p:spPr bwMode="auto">
          <a:xfrm>
            <a:off x="228600" y="685800"/>
            <a:ext cx="8382000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>
                <a:solidFill>
                  <a:srgbClr val="504F4F"/>
                </a:solidFill>
              </a:rPr>
              <a:t># Matrices to store a, c, and e path coefficients for latent phenotype(s)</a:t>
            </a:r>
            <a:endParaRPr lang="en-US" sz="1200">
              <a:solidFill>
                <a:srgbClr val="504F4F"/>
              </a:solidFill>
            </a:endParaRPr>
          </a:p>
          <a:p>
            <a:r>
              <a:rPr lang="en-US" sz="1200">
                <a:solidFill>
                  <a:srgbClr val="000000"/>
                </a:solidFill>
              </a:rPr>
              <a:t>mxMatrix</a:t>
            </a:r>
            <a:r>
              <a:rPr lang="en-US" sz="1200">
                <a:solidFill>
                  <a:srgbClr val="00109D"/>
                </a:solidFill>
              </a:rPr>
              <a:t>( </a:t>
            </a:r>
            <a:r>
              <a:rPr lang="en-US" sz="1200">
                <a:solidFill>
                  <a:srgbClr val="000000"/>
                </a:solidFill>
              </a:rPr>
              <a:t>type</a:t>
            </a:r>
            <a:r>
              <a:rPr lang="en-US" sz="1200">
                <a:solidFill>
                  <a:srgbClr val="00109D"/>
                </a:solidFill>
              </a:rPr>
              <a:t>=</a:t>
            </a:r>
            <a:r>
              <a:rPr lang="en-US" sz="1200">
                <a:solidFill>
                  <a:srgbClr val="AC1000"/>
                </a:solidFill>
              </a:rPr>
              <a:t>"Lower"</a:t>
            </a:r>
            <a:r>
              <a:rPr lang="en-US" sz="1200">
                <a:solidFill>
                  <a:srgbClr val="00109D"/>
                </a:solidFill>
              </a:rPr>
              <a:t>, </a:t>
            </a:r>
            <a:r>
              <a:rPr lang="en-US" sz="1200">
                <a:solidFill>
                  <a:srgbClr val="000000"/>
                </a:solidFill>
              </a:rPr>
              <a:t>nrow</a:t>
            </a:r>
            <a:r>
              <a:rPr lang="en-US" sz="1200">
                <a:solidFill>
                  <a:srgbClr val="00109D"/>
                </a:solidFill>
              </a:rPr>
              <a:t>=</a:t>
            </a:r>
            <a:r>
              <a:rPr lang="en-US" sz="1200">
                <a:solidFill>
                  <a:srgbClr val="000000"/>
                </a:solidFill>
              </a:rPr>
              <a:t>nf</a:t>
            </a:r>
            <a:r>
              <a:rPr lang="en-US" sz="1200">
                <a:solidFill>
                  <a:srgbClr val="00109D"/>
                </a:solidFill>
              </a:rPr>
              <a:t>, </a:t>
            </a:r>
            <a:r>
              <a:rPr lang="en-US" sz="1200">
                <a:solidFill>
                  <a:srgbClr val="000000"/>
                </a:solidFill>
              </a:rPr>
              <a:t>ncol</a:t>
            </a:r>
            <a:r>
              <a:rPr lang="en-US" sz="1200">
                <a:solidFill>
                  <a:srgbClr val="00109D"/>
                </a:solidFill>
              </a:rPr>
              <a:t>=</a:t>
            </a:r>
            <a:r>
              <a:rPr lang="en-US" sz="1200">
                <a:solidFill>
                  <a:srgbClr val="000000"/>
                </a:solidFill>
              </a:rPr>
              <a:t>nf</a:t>
            </a:r>
            <a:r>
              <a:rPr lang="en-US" sz="1200">
                <a:solidFill>
                  <a:srgbClr val="00109D"/>
                </a:solidFill>
              </a:rPr>
              <a:t>, </a:t>
            </a:r>
            <a:r>
              <a:rPr lang="en-US" sz="1200">
                <a:solidFill>
                  <a:srgbClr val="000000"/>
                </a:solidFill>
              </a:rPr>
              <a:t>free</a:t>
            </a:r>
            <a:r>
              <a:rPr lang="en-US" sz="1200">
                <a:solidFill>
                  <a:srgbClr val="00109D"/>
                </a:solidFill>
              </a:rPr>
              <a:t>=</a:t>
            </a:r>
            <a:r>
              <a:rPr lang="en-US" sz="1200">
                <a:solidFill>
                  <a:srgbClr val="C28900"/>
                </a:solidFill>
              </a:rPr>
              <a:t>TRUE</a:t>
            </a:r>
            <a:r>
              <a:rPr lang="en-US" sz="1200">
                <a:solidFill>
                  <a:srgbClr val="00109D"/>
                </a:solidFill>
              </a:rPr>
              <a:t>, </a:t>
            </a:r>
            <a:r>
              <a:rPr lang="en-US" sz="1200">
                <a:solidFill>
                  <a:srgbClr val="000000"/>
                </a:solidFill>
              </a:rPr>
              <a:t>values</a:t>
            </a:r>
            <a:r>
              <a:rPr lang="en-US" sz="1200">
                <a:solidFill>
                  <a:srgbClr val="00109D"/>
                </a:solidFill>
              </a:rPr>
              <a:t>=</a:t>
            </a:r>
            <a:r>
              <a:rPr lang="en-US" sz="1200">
                <a:solidFill>
                  <a:srgbClr val="000000"/>
                </a:solidFill>
              </a:rPr>
              <a:t>.6</a:t>
            </a:r>
            <a:r>
              <a:rPr lang="en-US" sz="1200">
                <a:solidFill>
                  <a:srgbClr val="00109D"/>
                </a:solidFill>
              </a:rPr>
              <a:t>, </a:t>
            </a:r>
            <a:r>
              <a:rPr lang="en-US" sz="1200">
                <a:solidFill>
                  <a:srgbClr val="000000"/>
                </a:solidFill>
              </a:rPr>
              <a:t>name</a:t>
            </a:r>
            <a:r>
              <a:rPr lang="en-US" sz="1200">
                <a:solidFill>
                  <a:srgbClr val="00109D"/>
                </a:solidFill>
              </a:rPr>
              <a:t>=</a:t>
            </a:r>
            <a:r>
              <a:rPr lang="en-US" sz="1200" b="1">
                <a:solidFill>
                  <a:srgbClr val="FF0000"/>
                </a:solidFill>
              </a:rPr>
              <a:t>"a"</a:t>
            </a:r>
            <a:r>
              <a:rPr lang="en-US" sz="1200">
                <a:solidFill>
                  <a:srgbClr val="00109D"/>
                </a:solidFill>
              </a:rPr>
              <a:t> ),</a:t>
            </a:r>
          </a:p>
          <a:p>
            <a:r>
              <a:rPr lang="en-US" sz="1200">
                <a:solidFill>
                  <a:srgbClr val="000000"/>
                </a:solidFill>
              </a:rPr>
              <a:t>mxMatrix</a:t>
            </a:r>
            <a:r>
              <a:rPr lang="en-US" sz="1200">
                <a:solidFill>
                  <a:srgbClr val="00109D"/>
                </a:solidFill>
              </a:rPr>
              <a:t>( </a:t>
            </a:r>
            <a:r>
              <a:rPr lang="en-US" sz="1200">
                <a:solidFill>
                  <a:srgbClr val="000000"/>
                </a:solidFill>
              </a:rPr>
              <a:t>type</a:t>
            </a:r>
            <a:r>
              <a:rPr lang="en-US" sz="1200">
                <a:solidFill>
                  <a:srgbClr val="00109D"/>
                </a:solidFill>
              </a:rPr>
              <a:t>=</a:t>
            </a:r>
            <a:r>
              <a:rPr lang="en-US" sz="1200">
                <a:solidFill>
                  <a:srgbClr val="AC1000"/>
                </a:solidFill>
              </a:rPr>
              <a:t>"Lower"</a:t>
            </a:r>
            <a:r>
              <a:rPr lang="en-US" sz="1200">
                <a:solidFill>
                  <a:srgbClr val="00109D"/>
                </a:solidFill>
              </a:rPr>
              <a:t>, </a:t>
            </a:r>
            <a:r>
              <a:rPr lang="en-US" sz="1200">
                <a:solidFill>
                  <a:srgbClr val="000000"/>
                </a:solidFill>
              </a:rPr>
              <a:t>nrow</a:t>
            </a:r>
            <a:r>
              <a:rPr lang="en-US" sz="1200">
                <a:solidFill>
                  <a:srgbClr val="00109D"/>
                </a:solidFill>
              </a:rPr>
              <a:t>=</a:t>
            </a:r>
            <a:r>
              <a:rPr lang="en-US" sz="1200">
                <a:solidFill>
                  <a:srgbClr val="000000"/>
                </a:solidFill>
              </a:rPr>
              <a:t>nf</a:t>
            </a:r>
            <a:r>
              <a:rPr lang="en-US" sz="1200">
                <a:solidFill>
                  <a:srgbClr val="00109D"/>
                </a:solidFill>
              </a:rPr>
              <a:t>, </a:t>
            </a:r>
            <a:r>
              <a:rPr lang="en-US" sz="1200">
                <a:solidFill>
                  <a:srgbClr val="000000"/>
                </a:solidFill>
              </a:rPr>
              <a:t>ncol</a:t>
            </a:r>
            <a:r>
              <a:rPr lang="en-US" sz="1200">
                <a:solidFill>
                  <a:srgbClr val="00109D"/>
                </a:solidFill>
              </a:rPr>
              <a:t>=</a:t>
            </a:r>
            <a:r>
              <a:rPr lang="en-US" sz="1200">
                <a:solidFill>
                  <a:srgbClr val="000000"/>
                </a:solidFill>
              </a:rPr>
              <a:t>nf</a:t>
            </a:r>
            <a:r>
              <a:rPr lang="en-US" sz="1200">
                <a:solidFill>
                  <a:srgbClr val="00109D"/>
                </a:solidFill>
              </a:rPr>
              <a:t>, </a:t>
            </a:r>
            <a:r>
              <a:rPr lang="en-US" sz="1200">
                <a:solidFill>
                  <a:srgbClr val="000000"/>
                </a:solidFill>
              </a:rPr>
              <a:t>free</a:t>
            </a:r>
            <a:r>
              <a:rPr lang="en-US" sz="1200">
                <a:solidFill>
                  <a:srgbClr val="00109D"/>
                </a:solidFill>
              </a:rPr>
              <a:t>=</a:t>
            </a:r>
            <a:r>
              <a:rPr lang="en-US" sz="1200">
                <a:solidFill>
                  <a:srgbClr val="C28900"/>
                </a:solidFill>
              </a:rPr>
              <a:t>TRUE</a:t>
            </a:r>
            <a:r>
              <a:rPr lang="en-US" sz="1200">
                <a:solidFill>
                  <a:srgbClr val="00109D"/>
                </a:solidFill>
              </a:rPr>
              <a:t>, </a:t>
            </a:r>
            <a:r>
              <a:rPr lang="en-US" sz="1200">
                <a:solidFill>
                  <a:srgbClr val="000000"/>
                </a:solidFill>
              </a:rPr>
              <a:t>values</a:t>
            </a:r>
            <a:r>
              <a:rPr lang="en-US" sz="1200">
                <a:solidFill>
                  <a:srgbClr val="00109D"/>
                </a:solidFill>
              </a:rPr>
              <a:t>=</a:t>
            </a:r>
            <a:r>
              <a:rPr lang="en-US" sz="1200">
                <a:solidFill>
                  <a:srgbClr val="000000"/>
                </a:solidFill>
              </a:rPr>
              <a:t>.6</a:t>
            </a:r>
            <a:r>
              <a:rPr lang="en-US" sz="1200">
                <a:solidFill>
                  <a:srgbClr val="00109D"/>
                </a:solidFill>
              </a:rPr>
              <a:t>, </a:t>
            </a:r>
            <a:r>
              <a:rPr lang="en-US" sz="1200">
                <a:solidFill>
                  <a:srgbClr val="000000"/>
                </a:solidFill>
              </a:rPr>
              <a:t>name</a:t>
            </a:r>
            <a:r>
              <a:rPr lang="en-US" sz="1200">
                <a:solidFill>
                  <a:srgbClr val="00109D"/>
                </a:solidFill>
              </a:rPr>
              <a:t>=</a:t>
            </a:r>
            <a:r>
              <a:rPr lang="en-US" sz="1200" b="1">
                <a:solidFill>
                  <a:srgbClr val="FF0000"/>
                </a:solidFill>
              </a:rPr>
              <a:t>"c"</a:t>
            </a:r>
            <a:r>
              <a:rPr lang="en-US" sz="1200">
                <a:solidFill>
                  <a:srgbClr val="00109D"/>
                </a:solidFill>
              </a:rPr>
              <a:t> ),</a:t>
            </a:r>
          </a:p>
          <a:p>
            <a:r>
              <a:rPr lang="en-US" sz="1200">
                <a:solidFill>
                  <a:srgbClr val="000000"/>
                </a:solidFill>
              </a:rPr>
              <a:t>mxMatrix</a:t>
            </a:r>
            <a:r>
              <a:rPr lang="en-US" sz="1200">
                <a:solidFill>
                  <a:srgbClr val="00109D"/>
                </a:solidFill>
              </a:rPr>
              <a:t>( </a:t>
            </a:r>
            <a:r>
              <a:rPr lang="en-US" sz="1200">
                <a:solidFill>
                  <a:srgbClr val="000000"/>
                </a:solidFill>
              </a:rPr>
              <a:t>type</a:t>
            </a:r>
            <a:r>
              <a:rPr lang="en-US" sz="1200">
                <a:solidFill>
                  <a:srgbClr val="00109D"/>
                </a:solidFill>
              </a:rPr>
              <a:t>=</a:t>
            </a:r>
            <a:r>
              <a:rPr lang="en-US" sz="1200">
                <a:solidFill>
                  <a:srgbClr val="AC1000"/>
                </a:solidFill>
              </a:rPr>
              <a:t>"Lower"</a:t>
            </a:r>
            <a:r>
              <a:rPr lang="en-US" sz="1200">
                <a:solidFill>
                  <a:srgbClr val="00109D"/>
                </a:solidFill>
              </a:rPr>
              <a:t>, </a:t>
            </a:r>
            <a:r>
              <a:rPr lang="en-US" sz="1200">
                <a:solidFill>
                  <a:srgbClr val="000000"/>
                </a:solidFill>
              </a:rPr>
              <a:t>nrow</a:t>
            </a:r>
            <a:r>
              <a:rPr lang="en-US" sz="1200">
                <a:solidFill>
                  <a:srgbClr val="00109D"/>
                </a:solidFill>
              </a:rPr>
              <a:t>=</a:t>
            </a:r>
            <a:r>
              <a:rPr lang="en-US" sz="1200">
                <a:solidFill>
                  <a:srgbClr val="000000"/>
                </a:solidFill>
              </a:rPr>
              <a:t>nf</a:t>
            </a:r>
            <a:r>
              <a:rPr lang="en-US" sz="1200">
                <a:solidFill>
                  <a:srgbClr val="00109D"/>
                </a:solidFill>
              </a:rPr>
              <a:t>, </a:t>
            </a:r>
            <a:r>
              <a:rPr lang="en-US" sz="1200">
                <a:solidFill>
                  <a:srgbClr val="000000"/>
                </a:solidFill>
              </a:rPr>
              <a:t>ncol</a:t>
            </a:r>
            <a:r>
              <a:rPr lang="en-US" sz="1200">
                <a:solidFill>
                  <a:srgbClr val="00109D"/>
                </a:solidFill>
              </a:rPr>
              <a:t>=</a:t>
            </a:r>
            <a:r>
              <a:rPr lang="en-US" sz="1200">
                <a:solidFill>
                  <a:srgbClr val="000000"/>
                </a:solidFill>
              </a:rPr>
              <a:t>nf</a:t>
            </a:r>
            <a:r>
              <a:rPr lang="en-US" sz="1200">
                <a:solidFill>
                  <a:srgbClr val="00109D"/>
                </a:solidFill>
              </a:rPr>
              <a:t>, </a:t>
            </a:r>
            <a:r>
              <a:rPr lang="en-US" sz="1200">
                <a:solidFill>
                  <a:srgbClr val="000000"/>
                </a:solidFill>
              </a:rPr>
              <a:t>free</a:t>
            </a:r>
            <a:r>
              <a:rPr lang="en-US" sz="1200">
                <a:solidFill>
                  <a:srgbClr val="00109D"/>
                </a:solidFill>
              </a:rPr>
              <a:t>=</a:t>
            </a:r>
            <a:r>
              <a:rPr lang="en-US" sz="1200">
                <a:solidFill>
                  <a:srgbClr val="C28900"/>
                </a:solidFill>
              </a:rPr>
              <a:t>TRUE</a:t>
            </a:r>
            <a:r>
              <a:rPr lang="en-US" sz="1200">
                <a:solidFill>
                  <a:srgbClr val="00109D"/>
                </a:solidFill>
              </a:rPr>
              <a:t>, </a:t>
            </a:r>
            <a:r>
              <a:rPr lang="en-US" sz="1200">
                <a:solidFill>
                  <a:srgbClr val="000000"/>
                </a:solidFill>
              </a:rPr>
              <a:t>values</a:t>
            </a:r>
            <a:r>
              <a:rPr lang="en-US" sz="1200">
                <a:solidFill>
                  <a:srgbClr val="00109D"/>
                </a:solidFill>
              </a:rPr>
              <a:t>=</a:t>
            </a:r>
            <a:r>
              <a:rPr lang="en-US" sz="1200">
                <a:solidFill>
                  <a:srgbClr val="000000"/>
                </a:solidFill>
              </a:rPr>
              <a:t>.6</a:t>
            </a:r>
            <a:r>
              <a:rPr lang="en-US" sz="1200">
                <a:solidFill>
                  <a:srgbClr val="00109D"/>
                </a:solidFill>
              </a:rPr>
              <a:t>, </a:t>
            </a:r>
            <a:r>
              <a:rPr lang="en-US" sz="1200">
                <a:solidFill>
                  <a:srgbClr val="000000"/>
                </a:solidFill>
              </a:rPr>
              <a:t>name</a:t>
            </a:r>
            <a:r>
              <a:rPr lang="en-US" sz="1200">
                <a:solidFill>
                  <a:srgbClr val="00109D"/>
                </a:solidFill>
              </a:rPr>
              <a:t>=</a:t>
            </a:r>
            <a:r>
              <a:rPr lang="en-US" sz="1200" b="1">
                <a:solidFill>
                  <a:srgbClr val="FF0000"/>
                </a:solidFill>
              </a:rPr>
              <a:t>"e"</a:t>
            </a:r>
            <a:r>
              <a:rPr lang="en-US" sz="1200">
                <a:solidFill>
                  <a:srgbClr val="00109D"/>
                </a:solidFill>
              </a:rPr>
              <a:t> ),</a:t>
            </a:r>
          </a:p>
          <a:p>
            <a:endParaRPr lang="en-US" sz="1000">
              <a:solidFill>
                <a:srgbClr val="504F4F"/>
              </a:solidFill>
            </a:endParaRPr>
          </a:p>
          <a:p>
            <a:r>
              <a:rPr lang="en-US" sz="1000">
                <a:solidFill>
                  <a:srgbClr val="504F4F"/>
                </a:solidFill>
              </a:rPr>
              <a:t># Matrices to store a, c, and e path coefficients for specific factors</a:t>
            </a:r>
          </a:p>
          <a:p>
            <a:r>
              <a:rPr lang="en-US" sz="1200">
                <a:solidFill>
                  <a:srgbClr val="000000"/>
                </a:solidFill>
              </a:rPr>
              <a:t>mxMatrix</a:t>
            </a:r>
            <a:r>
              <a:rPr lang="en-US" sz="1200">
                <a:solidFill>
                  <a:srgbClr val="00109D"/>
                </a:solidFill>
              </a:rPr>
              <a:t>( </a:t>
            </a:r>
            <a:r>
              <a:rPr lang="en-US" sz="1200">
                <a:solidFill>
                  <a:srgbClr val="000000"/>
                </a:solidFill>
              </a:rPr>
              <a:t>type</a:t>
            </a:r>
            <a:r>
              <a:rPr lang="en-US" sz="1200">
                <a:solidFill>
                  <a:srgbClr val="00109D"/>
                </a:solidFill>
              </a:rPr>
              <a:t>=</a:t>
            </a:r>
            <a:r>
              <a:rPr lang="en-US" sz="1200">
                <a:solidFill>
                  <a:srgbClr val="AC1000"/>
                </a:solidFill>
              </a:rPr>
              <a:t>"Diag"</a:t>
            </a:r>
            <a:r>
              <a:rPr lang="en-US" sz="1200">
                <a:solidFill>
                  <a:srgbClr val="00109D"/>
                </a:solidFill>
              </a:rPr>
              <a:t>, </a:t>
            </a:r>
            <a:r>
              <a:rPr lang="en-US" sz="1200">
                <a:solidFill>
                  <a:srgbClr val="000000"/>
                </a:solidFill>
              </a:rPr>
              <a:t>nrow</a:t>
            </a:r>
            <a:r>
              <a:rPr lang="en-US" sz="1200">
                <a:solidFill>
                  <a:srgbClr val="00109D"/>
                </a:solidFill>
              </a:rPr>
              <a:t>=</a:t>
            </a:r>
            <a:r>
              <a:rPr lang="en-US" sz="1200">
                <a:solidFill>
                  <a:srgbClr val="000000"/>
                </a:solidFill>
              </a:rPr>
              <a:t>nv</a:t>
            </a:r>
            <a:r>
              <a:rPr lang="en-US" sz="1200">
                <a:solidFill>
                  <a:srgbClr val="00109D"/>
                </a:solidFill>
              </a:rPr>
              <a:t>, </a:t>
            </a:r>
            <a:r>
              <a:rPr lang="en-US" sz="1200">
                <a:solidFill>
                  <a:srgbClr val="000000"/>
                </a:solidFill>
              </a:rPr>
              <a:t>ncol</a:t>
            </a:r>
            <a:r>
              <a:rPr lang="en-US" sz="1200">
                <a:solidFill>
                  <a:srgbClr val="00109D"/>
                </a:solidFill>
              </a:rPr>
              <a:t>=</a:t>
            </a:r>
            <a:r>
              <a:rPr lang="en-US" sz="1200">
                <a:solidFill>
                  <a:srgbClr val="000000"/>
                </a:solidFill>
              </a:rPr>
              <a:t>nv</a:t>
            </a:r>
            <a:r>
              <a:rPr lang="en-US" sz="1200">
                <a:solidFill>
                  <a:srgbClr val="00109D"/>
                </a:solidFill>
              </a:rPr>
              <a:t>, </a:t>
            </a:r>
            <a:r>
              <a:rPr lang="en-US" sz="1200">
                <a:solidFill>
                  <a:srgbClr val="000000"/>
                </a:solidFill>
              </a:rPr>
              <a:t>free</a:t>
            </a:r>
            <a:r>
              <a:rPr lang="en-US" sz="1200">
                <a:solidFill>
                  <a:srgbClr val="00109D"/>
                </a:solidFill>
              </a:rPr>
              <a:t>=</a:t>
            </a:r>
            <a:r>
              <a:rPr lang="en-US" sz="1200">
                <a:solidFill>
                  <a:srgbClr val="C28900"/>
                </a:solidFill>
              </a:rPr>
              <a:t>TRUE</a:t>
            </a:r>
            <a:r>
              <a:rPr lang="en-US" sz="1200">
                <a:solidFill>
                  <a:srgbClr val="00109D"/>
                </a:solidFill>
              </a:rPr>
              <a:t>, </a:t>
            </a:r>
            <a:r>
              <a:rPr lang="en-US" sz="1200">
                <a:solidFill>
                  <a:srgbClr val="000000"/>
                </a:solidFill>
              </a:rPr>
              <a:t>values</a:t>
            </a:r>
            <a:r>
              <a:rPr lang="en-US" sz="1200">
                <a:solidFill>
                  <a:srgbClr val="00109D"/>
                </a:solidFill>
              </a:rPr>
              <a:t>=</a:t>
            </a:r>
            <a:r>
              <a:rPr lang="en-US" sz="1200">
                <a:solidFill>
                  <a:srgbClr val="125214"/>
                </a:solidFill>
              </a:rPr>
              <a:t>4</a:t>
            </a:r>
            <a:r>
              <a:rPr lang="en-US" sz="1200">
                <a:solidFill>
                  <a:srgbClr val="00109D"/>
                </a:solidFill>
              </a:rPr>
              <a:t>, </a:t>
            </a:r>
            <a:r>
              <a:rPr lang="en-US" sz="1200">
                <a:solidFill>
                  <a:srgbClr val="000000"/>
                </a:solidFill>
              </a:rPr>
              <a:t>name</a:t>
            </a:r>
            <a:r>
              <a:rPr lang="en-US" sz="1200">
                <a:solidFill>
                  <a:srgbClr val="00109D"/>
                </a:solidFill>
              </a:rPr>
              <a:t>=</a:t>
            </a:r>
            <a:r>
              <a:rPr lang="en-US" sz="1200" b="1">
                <a:solidFill>
                  <a:srgbClr val="008000"/>
                </a:solidFill>
              </a:rPr>
              <a:t>"as"</a:t>
            </a:r>
            <a:r>
              <a:rPr lang="en-US" sz="1200">
                <a:solidFill>
                  <a:srgbClr val="00109D"/>
                </a:solidFill>
              </a:rPr>
              <a:t> ),</a:t>
            </a:r>
          </a:p>
          <a:p>
            <a:r>
              <a:rPr lang="en-US" sz="1200">
                <a:solidFill>
                  <a:srgbClr val="000000"/>
                </a:solidFill>
              </a:rPr>
              <a:t>mxMatrix</a:t>
            </a:r>
            <a:r>
              <a:rPr lang="en-US" sz="1200">
                <a:solidFill>
                  <a:srgbClr val="00109D"/>
                </a:solidFill>
              </a:rPr>
              <a:t>( </a:t>
            </a:r>
            <a:r>
              <a:rPr lang="en-US" sz="1200">
                <a:solidFill>
                  <a:srgbClr val="000000"/>
                </a:solidFill>
              </a:rPr>
              <a:t>type</a:t>
            </a:r>
            <a:r>
              <a:rPr lang="en-US" sz="1200">
                <a:solidFill>
                  <a:srgbClr val="00109D"/>
                </a:solidFill>
              </a:rPr>
              <a:t>=</a:t>
            </a:r>
            <a:r>
              <a:rPr lang="en-US" sz="1200">
                <a:solidFill>
                  <a:srgbClr val="AC1000"/>
                </a:solidFill>
              </a:rPr>
              <a:t>"Diag"</a:t>
            </a:r>
            <a:r>
              <a:rPr lang="en-US" sz="1200">
                <a:solidFill>
                  <a:srgbClr val="00109D"/>
                </a:solidFill>
              </a:rPr>
              <a:t>, </a:t>
            </a:r>
            <a:r>
              <a:rPr lang="en-US" sz="1200">
                <a:solidFill>
                  <a:srgbClr val="000000"/>
                </a:solidFill>
              </a:rPr>
              <a:t>nrow</a:t>
            </a:r>
            <a:r>
              <a:rPr lang="en-US" sz="1200">
                <a:solidFill>
                  <a:srgbClr val="00109D"/>
                </a:solidFill>
              </a:rPr>
              <a:t>=</a:t>
            </a:r>
            <a:r>
              <a:rPr lang="en-US" sz="1200">
                <a:solidFill>
                  <a:srgbClr val="000000"/>
                </a:solidFill>
              </a:rPr>
              <a:t>nv</a:t>
            </a:r>
            <a:r>
              <a:rPr lang="en-US" sz="1200">
                <a:solidFill>
                  <a:srgbClr val="00109D"/>
                </a:solidFill>
              </a:rPr>
              <a:t>, </a:t>
            </a:r>
            <a:r>
              <a:rPr lang="en-US" sz="1200">
                <a:solidFill>
                  <a:srgbClr val="000000"/>
                </a:solidFill>
              </a:rPr>
              <a:t>ncol</a:t>
            </a:r>
            <a:r>
              <a:rPr lang="en-US" sz="1200">
                <a:solidFill>
                  <a:srgbClr val="00109D"/>
                </a:solidFill>
              </a:rPr>
              <a:t>=</a:t>
            </a:r>
            <a:r>
              <a:rPr lang="en-US" sz="1200">
                <a:solidFill>
                  <a:srgbClr val="000000"/>
                </a:solidFill>
              </a:rPr>
              <a:t>nv</a:t>
            </a:r>
            <a:r>
              <a:rPr lang="en-US" sz="1200">
                <a:solidFill>
                  <a:srgbClr val="00109D"/>
                </a:solidFill>
              </a:rPr>
              <a:t>, </a:t>
            </a:r>
            <a:r>
              <a:rPr lang="en-US" sz="1200">
                <a:solidFill>
                  <a:srgbClr val="000000"/>
                </a:solidFill>
              </a:rPr>
              <a:t>free</a:t>
            </a:r>
            <a:r>
              <a:rPr lang="en-US" sz="1200">
                <a:solidFill>
                  <a:srgbClr val="00109D"/>
                </a:solidFill>
              </a:rPr>
              <a:t>=</a:t>
            </a:r>
            <a:r>
              <a:rPr lang="en-US" sz="1200">
                <a:solidFill>
                  <a:srgbClr val="C28900"/>
                </a:solidFill>
              </a:rPr>
              <a:t>TRUE</a:t>
            </a:r>
            <a:r>
              <a:rPr lang="en-US" sz="1200">
                <a:solidFill>
                  <a:srgbClr val="00109D"/>
                </a:solidFill>
              </a:rPr>
              <a:t>, </a:t>
            </a:r>
            <a:r>
              <a:rPr lang="en-US" sz="1200">
                <a:solidFill>
                  <a:srgbClr val="000000"/>
                </a:solidFill>
              </a:rPr>
              <a:t>values</a:t>
            </a:r>
            <a:r>
              <a:rPr lang="en-US" sz="1200">
                <a:solidFill>
                  <a:srgbClr val="00109D"/>
                </a:solidFill>
              </a:rPr>
              <a:t>=</a:t>
            </a:r>
            <a:r>
              <a:rPr lang="en-US" sz="1200">
                <a:solidFill>
                  <a:srgbClr val="125214"/>
                </a:solidFill>
              </a:rPr>
              <a:t>4</a:t>
            </a:r>
            <a:r>
              <a:rPr lang="en-US" sz="1200">
                <a:solidFill>
                  <a:srgbClr val="00109D"/>
                </a:solidFill>
              </a:rPr>
              <a:t>, </a:t>
            </a:r>
            <a:r>
              <a:rPr lang="en-US" sz="1200">
                <a:solidFill>
                  <a:srgbClr val="000000"/>
                </a:solidFill>
              </a:rPr>
              <a:t>name</a:t>
            </a:r>
            <a:r>
              <a:rPr lang="en-US" sz="1200">
                <a:solidFill>
                  <a:srgbClr val="00109D"/>
                </a:solidFill>
              </a:rPr>
              <a:t>=</a:t>
            </a:r>
            <a:r>
              <a:rPr lang="en-US" sz="1200" b="1">
                <a:solidFill>
                  <a:srgbClr val="008000"/>
                </a:solidFill>
              </a:rPr>
              <a:t>"cs"</a:t>
            </a:r>
            <a:r>
              <a:rPr lang="en-US" sz="1200">
                <a:solidFill>
                  <a:srgbClr val="00109D"/>
                </a:solidFill>
              </a:rPr>
              <a:t> ),</a:t>
            </a:r>
          </a:p>
          <a:p>
            <a:r>
              <a:rPr lang="en-US" sz="1200">
                <a:solidFill>
                  <a:srgbClr val="000000"/>
                </a:solidFill>
              </a:rPr>
              <a:t>mxMatrix</a:t>
            </a:r>
            <a:r>
              <a:rPr lang="en-US" sz="1200">
                <a:solidFill>
                  <a:srgbClr val="00109D"/>
                </a:solidFill>
              </a:rPr>
              <a:t>( </a:t>
            </a:r>
            <a:r>
              <a:rPr lang="en-US" sz="1200">
                <a:solidFill>
                  <a:srgbClr val="000000"/>
                </a:solidFill>
              </a:rPr>
              <a:t>type</a:t>
            </a:r>
            <a:r>
              <a:rPr lang="en-US" sz="1200">
                <a:solidFill>
                  <a:srgbClr val="00109D"/>
                </a:solidFill>
              </a:rPr>
              <a:t>=</a:t>
            </a:r>
            <a:r>
              <a:rPr lang="en-US" sz="1200">
                <a:solidFill>
                  <a:srgbClr val="AC1000"/>
                </a:solidFill>
              </a:rPr>
              <a:t>"Diag"</a:t>
            </a:r>
            <a:r>
              <a:rPr lang="en-US" sz="1200">
                <a:solidFill>
                  <a:srgbClr val="00109D"/>
                </a:solidFill>
              </a:rPr>
              <a:t>, </a:t>
            </a:r>
            <a:r>
              <a:rPr lang="en-US" sz="1200">
                <a:solidFill>
                  <a:srgbClr val="000000"/>
                </a:solidFill>
              </a:rPr>
              <a:t>nrow</a:t>
            </a:r>
            <a:r>
              <a:rPr lang="en-US" sz="1200">
                <a:solidFill>
                  <a:srgbClr val="00109D"/>
                </a:solidFill>
              </a:rPr>
              <a:t>=</a:t>
            </a:r>
            <a:r>
              <a:rPr lang="en-US" sz="1200">
                <a:solidFill>
                  <a:srgbClr val="000000"/>
                </a:solidFill>
              </a:rPr>
              <a:t>nv</a:t>
            </a:r>
            <a:r>
              <a:rPr lang="en-US" sz="1200">
                <a:solidFill>
                  <a:srgbClr val="00109D"/>
                </a:solidFill>
              </a:rPr>
              <a:t>, </a:t>
            </a:r>
            <a:r>
              <a:rPr lang="en-US" sz="1200">
                <a:solidFill>
                  <a:srgbClr val="000000"/>
                </a:solidFill>
              </a:rPr>
              <a:t>ncol</a:t>
            </a:r>
            <a:r>
              <a:rPr lang="en-US" sz="1200">
                <a:solidFill>
                  <a:srgbClr val="00109D"/>
                </a:solidFill>
              </a:rPr>
              <a:t>=</a:t>
            </a:r>
            <a:r>
              <a:rPr lang="en-US" sz="1200">
                <a:solidFill>
                  <a:srgbClr val="000000"/>
                </a:solidFill>
              </a:rPr>
              <a:t>nv</a:t>
            </a:r>
            <a:r>
              <a:rPr lang="en-US" sz="1200">
                <a:solidFill>
                  <a:srgbClr val="00109D"/>
                </a:solidFill>
              </a:rPr>
              <a:t>, </a:t>
            </a:r>
            <a:r>
              <a:rPr lang="en-US" sz="1200">
                <a:solidFill>
                  <a:srgbClr val="000000"/>
                </a:solidFill>
              </a:rPr>
              <a:t>free</a:t>
            </a:r>
            <a:r>
              <a:rPr lang="en-US" sz="1200">
                <a:solidFill>
                  <a:srgbClr val="00109D"/>
                </a:solidFill>
              </a:rPr>
              <a:t>=</a:t>
            </a:r>
            <a:r>
              <a:rPr lang="en-US" sz="1200">
                <a:solidFill>
                  <a:srgbClr val="C28900"/>
                </a:solidFill>
              </a:rPr>
              <a:t>TRUE</a:t>
            </a:r>
            <a:r>
              <a:rPr lang="en-US" sz="1200">
                <a:solidFill>
                  <a:srgbClr val="00109D"/>
                </a:solidFill>
              </a:rPr>
              <a:t>, </a:t>
            </a:r>
            <a:r>
              <a:rPr lang="en-US" sz="1200">
                <a:solidFill>
                  <a:srgbClr val="000000"/>
                </a:solidFill>
              </a:rPr>
              <a:t>values</a:t>
            </a:r>
            <a:r>
              <a:rPr lang="en-US" sz="1200">
                <a:solidFill>
                  <a:srgbClr val="00109D"/>
                </a:solidFill>
              </a:rPr>
              <a:t>=</a:t>
            </a:r>
            <a:r>
              <a:rPr lang="en-US" sz="1200">
                <a:solidFill>
                  <a:srgbClr val="125214"/>
                </a:solidFill>
              </a:rPr>
              <a:t>4</a:t>
            </a:r>
            <a:r>
              <a:rPr lang="en-US" sz="1200">
                <a:solidFill>
                  <a:srgbClr val="00109D"/>
                </a:solidFill>
              </a:rPr>
              <a:t>, </a:t>
            </a:r>
            <a:r>
              <a:rPr lang="en-US" sz="1200">
                <a:solidFill>
                  <a:srgbClr val="000000"/>
                </a:solidFill>
              </a:rPr>
              <a:t>name</a:t>
            </a:r>
            <a:r>
              <a:rPr lang="en-US" sz="1200">
                <a:solidFill>
                  <a:srgbClr val="00109D"/>
                </a:solidFill>
              </a:rPr>
              <a:t>=</a:t>
            </a:r>
            <a:r>
              <a:rPr lang="en-US" sz="1200" b="1">
                <a:solidFill>
                  <a:srgbClr val="008000"/>
                </a:solidFill>
              </a:rPr>
              <a:t>"es"</a:t>
            </a:r>
            <a:r>
              <a:rPr lang="en-US" sz="1200">
                <a:solidFill>
                  <a:srgbClr val="00109D"/>
                </a:solidFill>
              </a:rPr>
              <a:t> ),</a:t>
            </a:r>
          </a:p>
          <a:p>
            <a:endParaRPr lang="en-US" sz="1000">
              <a:solidFill>
                <a:srgbClr val="504F4F"/>
              </a:solidFill>
            </a:endParaRPr>
          </a:p>
          <a:p>
            <a:r>
              <a:rPr lang="en-US" sz="1000">
                <a:solidFill>
                  <a:srgbClr val="504F4F"/>
                </a:solidFill>
              </a:rPr>
              <a:t># Matrix f for factor loadings from common pathway to observerd phenotypes</a:t>
            </a:r>
            <a:endParaRPr lang="en-US" sz="1200">
              <a:solidFill>
                <a:srgbClr val="504F4F"/>
              </a:solidFill>
            </a:endParaRPr>
          </a:p>
          <a:p>
            <a:r>
              <a:rPr lang="en-US" sz="1200">
                <a:solidFill>
                  <a:srgbClr val="000000"/>
                </a:solidFill>
              </a:rPr>
              <a:t>mxMatrix</a:t>
            </a:r>
            <a:r>
              <a:rPr lang="en-US" sz="1200">
                <a:solidFill>
                  <a:srgbClr val="00109D"/>
                </a:solidFill>
              </a:rPr>
              <a:t>( </a:t>
            </a:r>
            <a:r>
              <a:rPr lang="en-US" sz="1200">
                <a:solidFill>
                  <a:srgbClr val="000000"/>
                </a:solidFill>
              </a:rPr>
              <a:t>type</a:t>
            </a:r>
            <a:r>
              <a:rPr lang="en-US" sz="1200">
                <a:solidFill>
                  <a:srgbClr val="00109D"/>
                </a:solidFill>
              </a:rPr>
              <a:t>=</a:t>
            </a:r>
            <a:r>
              <a:rPr lang="en-US" sz="1200">
                <a:solidFill>
                  <a:srgbClr val="AC1000"/>
                </a:solidFill>
              </a:rPr>
              <a:t>"Full"</a:t>
            </a:r>
            <a:r>
              <a:rPr lang="en-US" sz="1200">
                <a:solidFill>
                  <a:srgbClr val="00109D"/>
                </a:solidFill>
              </a:rPr>
              <a:t>, </a:t>
            </a:r>
            <a:r>
              <a:rPr lang="en-US" sz="1200">
                <a:solidFill>
                  <a:srgbClr val="000000"/>
                </a:solidFill>
              </a:rPr>
              <a:t>nrow</a:t>
            </a:r>
            <a:r>
              <a:rPr lang="en-US" sz="1200">
                <a:solidFill>
                  <a:srgbClr val="00109D"/>
                </a:solidFill>
              </a:rPr>
              <a:t>=</a:t>
            </a:r>
            <a:r>
              <a:rPr lang="en-US" sz="1200">
                <a:solidFill>
                  <a:srgbClr val="000000"/>
                </a:solidFill>
              </a:rPr>
              <a:t>nv</a:t>
            </a:r>
            <a:r>
              <a:rPr lang="en-US" sz="1200">
                <a:solidFill>
                  <a:srgbClr val="00109D"/>
                </a:solidFill>
              </a:rPr>
              <a:t>, </a:t>
            </a:r>
            <a:r>
              <a:rPr lang="en-US" sz="1200">
                <a:solidFill>
                  <a:srgbClr val="000000"/>
                </a:solidFill>
              </a:rPr>
              <a:t>ncol</a:t>
            </a:r>
            <a:r>
              <a:rPr lang="en-US" sz="1200">
                <a:solidFill>
                  <a:srgbClr val="00109D"/>
                </a:solidFill>
              </a:rPr>
              <a:t>=</a:t>
            </a:r>
            <a:r>
              <a:rPr lang="en-US" sz="1200">
                <a:solidFill>
                  <a:srgbClr val="000000"/>
                </a:solidFill>
              </a:rPr>
              <a:t>nf</a:t>
            </a:r>
            <a:r>
              <a:rPr lang="en-US" sz="1200">
                <a:solidFill>
                  <a:srgbClr val="00109D"/>
                </a:solidFill>
              </a:rPr>
              <a:t>, </a:t>
            </a:r>
            <a:r>
              <a:rPr lang="en-US" sz="1200">
                <a:solidFill>
                  <a:srgbClr val="000000"/>
                </a:solidFill>
              </a:rPr>
              <a:t>free</a:t>
            </a:r>
            <a:r>
              <a:rPr lang="en-US" sz="1200">
                <a:solidFill>
                  <a:srgbClr val="00109D"/>
                </a:solidFill>
              </a:rPr>
              <a:t>=</a:t>
            </a:r>
            <a:r>
              <a:rPr lang="en-US" sz="1200">
                <a:solidFill>
                  <a:srgbClr val="C28900"/>
                </a:solidFill>
              </a:rPr>
              <a:t>TRUE</a:t>
            </a:r>
            <a:r>
              <a:rPr lang="en-US" sz="1200">
                <a:solidFill>
                  <a:srgbClr val="00109D"/>
                </a:solidFill>
              </a:rPr>
              <a:t>, </a:t>
            </a:r>
            <a:r>
              <a:rPr lang="en-US" sz="1200">
                <a:solidFill>
                  <a:srgbClr val="000000"/>
                </a:solidFill>
              </a:rPr>
              <a:t>values</a:t>
            </a:r>
            <a:r>
              <a:rPr lang="en-US" sz="1200">
                <a:solidFill>
                  <a:srgbClr val="00109D"/>
                </a:solidFill>
              </a:rPr>
              <a:t>=</a:t>
            </a:r>
            <a:r>
              <a:rPr lang="en-US" sz="1200">
                <a:solidFill>
                  <a:srgbClr val="125214"/>
                </a:solidFill>
              </a:rPr>
              <a:t>15</a:t>
            </a:r>
            <a:r>
              <a:rPr lang="en-US" sz="1200">
                <a:solidFill>
                  <a:srgbClr val="00109D"/>
                </a:solidFill>
              </a:rPr>
              <a:t>, </a:t>
            </a:r>
            <a:r>
              <a:rPr lang="en-US" sz="1200">
                <a:solidFill>
                  <a:srgbClr val="000000"/>
                </a:solidFill>
              </a:rPr>
              <a:t>name</a:t>
            </a:r>
            <a:r>
              <a:rPr lang="en-US" sz="1200">
                <a:solidFill>
                  <a:srgbClr val="00109D"/>
                </a:solidFill>
              </a:rPr>
              <a:t>=</a:t>
            </a:r>
            <a:r>
              <a:rPr lang="en-US" sz="1200" b="1">
                <a:solidFill>
                  <a:srgbClr val="004080"/>
                </a:solidFill>
              </a:rPr>
              <a:t>"f"</a:t>
            </a:r>
            <a:r>
              <a:rPr lang="en-US" sz="1200">
                <a:solidFill>
                  <a:srgbClr val="00109D"/>
                </a:solidFill>
              </a:rPr>
              <a:t> ),</a:t>
            </a:r>
          </a:p>
          <a:p>
            <a:endParaRPr lang="en-US" sz="1200">
              <a:solidFill>
                <a:srgbClr val="504F4F"/>
              </a:solidFill>
            </a:endParaRPr>
          </a:p>
          <a:p>
            <a:r>
              <a:rPr lang="en-US" sz="1200">
                <a:solidFill>
                  <a:srgbClr val="504F4F"/>
                </a:solidFill>
              </a:rPr>
              <a:t># Matrices A, C, &amp; E to compute variance components</a:t>
            </a:r>
          </a:p>
          <a:p>
            <a:r>
              <a:rPr lang="en-US" sz="1200">
                <a:solidFill>
                  <a:srgbClr val="000000"/>
                </a:solidFill>
              </a:rPr>
              <a:t>mxAlgebra</a:t>
            </a:r>
            <a:r>
              <a:rPr lang="en-US" sz="1200">
                <a:solidFill>
                  <a:srgbClr val="00109D"/>
                </a:solidFill>
              </a:rPr>
              <a:t>( </a:t>
            </a:r>
            <a:r>
              <a:rPr lang="en-US" sz="1200">
                <a:solidFill>
                  <a:srgbClr val="000000"/>
                </a:solidFill>
              </a:rPr>
              <a:t>expression </a:t>
            </a:r>
            <a:r>
              <a:rPr lang="en-US" sz="1200">
                <a:solidFill>
                  <a:srgbClr val="00109D"/>
                </a:solidFill>
              </a:rPr>
              <a:t>= </a:t>
            </a:r>
            <a:r>
              <a:rPr lang="en-US" sz="1200" b="1">
                <a:solidFill>
                  <a:srgbClr val="004080"/>
                </a:solidFill>
              </a:rPr>
              <a:t>f</a:t>
            </a:r>
            <a:r>
              <a:rPr lang="en-US" sz="1200">
                <a:solidFill>
                  <a:srgbClr val="00109D"/>
                </a:solidFill>
              </a:rPr>
              <a:t> %&amp;% </a:t>
            </a:r>
            <a:r>
              <a:rPr lang="en-US" sz="1200" b="1">
                <a:solidFill>
                  <a:srgbClr val="FF0000"/>
                </a:solidFill>
              </a:rPr>
              <a:t>(a %*% t(a))</a:t>
            </a:r>
            <a:r>
              <a:rPr lang="en-US" sz="1200">
                <a:solidFill>
                  <a:srgbClr val="00109D"/>
                </a:solidFill>
              </a:rPr>
              <a:t> + </a:t>
            </a:r>
            <a:r>
              <a:rPr lang="en-US" sz="1200" b="1">
                <a:solidFill>
                  <a:srgbClr val="008000"/>
                </a:solidFill>
              </a:rPr>
              <a:t>as %*% t(as)</a:t>
            </a:r>
            <a:r>
              <a:rPr lang="en-US" sz="1200">
                <a:solidFill>
                  <a:srgbClr val="00109D"/>
                </a:solidFill>
              </a:rPr>
              <a:t>, </a:t>
            </a:r>
            <a:r>
              <a:rPr lang="en-US" sz="1200">
                <a:solidFill>
                  <a:srgbClr val="000000"/>
                </a:solidFill>
              </a:rPr>
              <a:t>name</a:t>
            </a:r>
            <a:r>
              <a:rPr lang="en-US" sz="1200">
                <a:solidFill>
                  <a:srgbClr val="00109D"/>
                </a:solidFill>
              </a:rPr>
              <a:t>=</a:t>
            </a:r>
            <a:r>
              <a:rPr lang="en-US" sz="1200">
                <a:solidFill>
                  <a:srgbClr val="AC1000"/>
                </a:solidFill>
              </a:rPr>
              <a:t>"A"</a:t>
            </a:r>
            <a:r>
              <a:rPr lang="en-US" sz="1200">
                <a:solidFill>
                  <a:srgbClr val="00109D"/>
                </a:solidFill>
              </a:rPr>
              <a:t> ),</a:t>
            </a:r>
          </a:p>
          <a:p>
            <a:r>
              <a:rPr lang="en-US" sz="1200">
                <a:solidFill>
                  <a:srgbClr val="000000"/>
                </a:solidFill>
              </a:rPr>
              <a:t>mxAlgebra</a:t>
            </a:r>
            <a:r>
              <a:rPr lang="en-US" sz="1200">
                <a:solidFill>
                  <a:srgbClr val="00109D"/>
                </a:solidFill>
              </a:rPr>
              <a:t>( </a:t>
            </a:r>
            <a:r>
              <a:rPr lang="en-US" sz="1200">
                <a:solidFill>
                  <a:srgbClr val="000000"/>
                </a:solidFill>
              </a:rPr>
              <a:t>expression </a:t>
            </a:r>
            <a:r>
              <a:rPr lang="en-US" sz="1200">
                <a:solidFill>
                  <a:srgbClr val="00109D"/>
                </a:solidFill>
              </a:rPr>
              <a:t>= </a:t>
            </a:r>
            <a:r>
              <a:rPr lang="en-US" sz="1200" b="1">
                <a:solidFill>
                  <a:srgbClr val="004080"/>
                </a:solidFill>
              </a:rPr>
              <a:t>f</a:t>
            </a:r>
            <a:r>
              <a:rPr lang="en-US" sz="1200">
                <a:solidFill>
                  <a:srgbClr val="00109D"/>
                </a:solidFill>
              </a:rPr>
              <a:t> %&amp;% </a:t>
            </a:r>
            <a:r>
              <a:rPr lang="en-US" sz="1200" b="1">
                <a:solidFill>
                  <a:srgbClr val="FF0000"/>
                </a:solidFill>
              </a:rPr>
              <a:t>(c %*% t(c))</a:t>
            </a:r>
            <a:r>
              <a:rPr lang="en-US" sz="1200">
                <a:solidFill>
                  <a:srgbClr val="00109D"/>
                </a:solidFill>
              </a:rPr>
              <a:t> + </a:t>
            </a:r>
            <a:r>
              <a:rPr lang="en-US" sz="1200" b="1">
                <a:solidFill>
                  <a:srgbClr val="008000"/>
                </a:solidFill>
              </a:rPr>
              <a:t>cs %*% t(cs)</a:t>
            </a:r>
            <a:r>
              <a:rPr lang="en-US" sz="1200">
                <a:solidFill>
                  <a:srgbClr val="00109D"/>
                </a:solidFill>
              </a:rPr>
              <a:t>, </a:t>
            </a:r>
            <a:r>
              <a:rPr lang="en-US" sz="1200">
                <a:solidFill>
                  <a:srgbClr val="000000"/>
                </a:solidFill>
              </a:rPr>
              <a:t>name</a:t>
            </a:r>
            <a:r>
              <a:rPr lang="en-US" sz="1200">
                <a:solidFill>
                  <a:srgbClr val="00109D"/>
                </a:solidFill>
              </a:rPr>
              <a:t>=</a:t>
            </a:r>
            <a:r>
              <a:rPr lang="en-US" sz="1200">
                <a:solidFill>
                  <a:srgbClr val="AC1000"/>
                </a:solidFill>
              </a:rPr>
              <a:t>"C"</a:t>
            </a:r>
            <a:r>
              <a:rPr lang="en-US" sz="1200">
                <a:solidFill>
                  <a:srgbClr val="00109D"/>
                </a:solidFill>
              </a:rPr>
              <a:t> ),</a:t>
            </a:r>
          </a:p>
          <a:p>
            <a:r>
              <a:rPr lang="en-US" sz="1200">
                <a:solidFill>
                  <a:srgbClr val="000000"/>
                </a:solidFill>
              </a:rPr>
              <a:t>mxAlgebra</a:t>
            </a:r>
            <a:r>
              <a:rPr lang="en-US" sz="1200">
                <a:solidFill>
                  <a:srgbClr val="00109D"/>
                </a:solidFill>
              </a:rPr>
              <a:t>( </a:t>
            </a:r>
            <a:r>
              <a:rPr lang="en-US" sz="1200">
                <a:solidFill>
                  <a:srgbClr val="000000"/>
                </a:solidFill>
              </a:rPr>
              <a:t>expression </a:t>
            </a:r>
            <a:r>
              <a:rPr lang="en-US" sz="1200">
                <a:solidFill>
                  <a:srgbClr val="00109D"/>
                </a:solidFill>
              </a:rPr>
              <a:t>= </a:t>
            </a:r>
            <a:r>
              <a:rPr lang="en-US" sz="1200" b="1">
                <a:solidFill>
                  <a:srgbClr val="004080"/>
                </a:solidFill>
              </a:rPr>
              <a:t>f</a:t>
            </a:r>
            <a:r>
              <a:rPr lang="en-US" sz="1200">
                <a:solidFill>
                  <a:srgbClr val="00109D"/>
                </a:solidFill>
              </a:rPr>
              <a:t> %&amp;% </a:t>
            </a:r>
            <a:r>
              <a:rPr lang="en-US" sz="1200" b="1">
                <a:solidFill>
                  <a:srgbClr val="FF0000"/>
                </a:solidFill>
              </a:rPr>
              <a:t>(e %*% t(e))</a:t>
            </a:r>
            <a:r>
              <a:rPr lang="en-US" sz="1200">
                <a:solidFill>
                  <a:srgbClr val="00109D"/>
                </a:solidFill>
              </a:rPr>
              <a:t> + </a:t>
            </a:r>
            <a:r>
              <a:rPr lang="en-US" sz="1200" b="1">
                <a:solidFill>
                  <a:srgbClr val="008000"/>
                </a:solidFill>
              </a:rPr>
              <a:t>es %*% t(es)</a:t>
            </a:r>
            <a:r>
              <a:rPr lang="en-US" sz="1200">
                <a:solidFill>
                  <a:srgbClr val="00109D"/>
                </a:solidFill>
              </a:rPr>
              <a:t>, </a:t>
            </a:r>
            <a:r>
              <a:rPr lang="en-US" sz="1200">
                <a:solidFill>
                  <a:srgbClr val="000000"/>
                </a:solidFill>
              </a:rPr>
              <a:t>name</a:t>
            </a:r>
            <a:r>
              <a:rPr lang="en-US" sz="1200">
                <a:solidFill>
                  <a:srgbClr val="00109D"/>
                </a:solidFill>
              </a:rPr>
              <a:t>=</a:t>
            </a:r>
            <a:r>
              <a:rPr lang="en-US" sz="1200">
                <a:solidFill>
                  <a:srgbClr val="AC1000"/>
                </a:solidFill>
              </a:rPr>
              <a:t>"E"</a:t>
            </a:r>
            <a:r>
              <a:rPr lang="en-US" sz="1200">
                <a:solidFill>
                  <a:srgbClr val="00109D"/>
                </a:solidFill>
              </a:rPr>
              <a:t> ),</a:t>
            </a:r>
          </a:p>
        </p:txBody>
      </p:sp>
      <p:sp>
        <p:nvSpPr>
          <p:cNvPr id="19475" name="Rectangle 333"/>
          <p:cNvSpPr>
            <a:spLocks noChangeArrowheads="1"/>
          </p:cNvSpPr>
          <p:nvPr/>
        </p:nvSpPr>
        <p:spPr bwMode="auto">
          <a:xfrm>
            <a:off x="7138988" y="10810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9476" name="Picture 334" descr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076700"/>
            <a:ext cx="217487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49" descr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55950"/>
            <a:ext cx="2403475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150" descr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155950"/>
            <a:ext cx="2403475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3" name="Group 151"/>
          <p:cNvGrpSpPr>
            <a:grpSpLocks/>
          </p:cNvGrpSpPr>
          <p:nvPr/>
        </p:nvGrpSpPr>
        <p:grpSpPr bwMode="auto">
          <a:xfrm>
            <a:off x="457200" y="2622550"/>
            <a:ext cx="2438400" cy="534988"/>
            <a:chOff x="3221" y="11380"/>
            <a:chExt cx="1499" cy="302"/>
          </a:xfrm>
        </p:grpSpPr>
        <p:sp>
          <p:nvSpPr>
            <p:cNvPr id="20542" name="Arc 152"/>
            <p:cNvSpPr>
              <a:spLocks/>
            </p:cNvSpPr>
            <p:nvPr/>
          </p:nvSpPr>
          <p:spPr bwMode="auto">
            <a:xfrm>
              <a:off x="3960" y="11380"/>
              <a:ext cx="760" cy="300"/>
            </a:xfrm>
            <a:custGeom>
              <a:avLst/>
              <a:gdLst>
                <a:gd name="T0" fmla="*/ 0 w 21600"/>
                <a:gd name="T1" fmla="*/ 0 h 21600"/>
                <a:gd name="T2" fmla="*/ 27 w 21600"/>
                <a:gd name="T3" fmla="*/ 4 h 21600"/>
                <a:gd name="T4" fmla="*/ 0 w 21600"/>
                <a:gd name="T5" fmla="*/ 4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3" name="Arc 153"/>
            <p:cNvSpPr>
              <a:spLocks/>
            </p:cNvSpPr>
            <p:nvPr/>
          </p:nvSpPr>
          <p:spPr bwMode="auto">
            <a:xfrm flipH="1">
              <a:off x="3221" y="11382"/>
              <a:ext cx="760" cy="300"/>
            </a:xfrm>
            <a:custGeom>
              <a:avLst/>
              <a:gdLst>
                <a:gd name="T0" fmla="*/ 0 w 21600"/>
                <a:gd name="T1" fmla="*/ 0 h 21600"/>
                <a:gd name="T2" fmla="*/ 27 w 21600"/>
                <a:gd name="T3" fmla="*/ 4 h 21600"/>
                <a:gd name="T4" fmla="*/ 0 w 21600"/>
                <a:gd name="T5" fmla="*/ 4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84" name="Group 154"/>
          <p:cNvGrpSpPr>
            <a:grpSpLocks/>
          </p:cNvGrpSpPr>
          <p:nvPr/>
        </p:nvGrpSpPr>
        <p:grpSpPr bwMode="auto">
          <a:xfrm>
            <a:off x="974725" y="2622550"/>
            <a:ext cx="2438400" cy="534988"/>
            <a:chOff x="3221" y="11380"/>
            <a:chExt cx="1499" cy="302"/>
          </a:xfrm>
        </p:grpSpPr>
        <p:sp>
          <p:nvSpPr>
            <p:cNvPr id="20540" name="Arc 155"/>
            <p:cNvSpPr>
              <a:spLocks/>
            </p:cNvSpPr>
            <p:nvPr/>
          </p:nvSpPr>
          <p:spPr bwMode="auto">
            <a:xfrm>
              <a:off x="3960" y="11380"/>
              <a:ext cx="760" cy="300"/>
            </a:xfrm>
            <a:custGeom>
              <a:avLst/>
              <a:gdLst>
                <a:gd name="T0" fmla="*/ 0 w 21600"/>
                <a:gd name="T1" fmla="*/ 0 h 21600"/>
                <a:gd name="T2" fmla="*/ 27 w 21600"/>
                <a:gd name="T3" fmla="*/ 4 h 21600"/>
                <a:gd name="T4" fmla="*/ 0 w 21600"/>
                <a:gd name="T5" fmla="*/ 4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1" name="Arc 156"/>
            <p:cNvSpPr>
              <a:spLocks/>
            </p:cNvSpPr>
            <p:nvPr/>
          </p:nvSpPr>
          <p:spPr bwMode="auto">
            <a:xfrm flipH="1">
              <a:off x="3221" y="11382"/>
              <a:ext cx="760" cy="300"/>
            </a:xfrm>
            <a:custGeom>
              <a:avLst/>
              <a:gdLst>
                <a:gd name="T0" fmla="*/ 0 w 21600"/>
                <a:gd name="T1" fmla="*/ 0 h 21600"/>
                <a:gd name="T2" fmla="*/ 27 w 21600"/>
                <a:gd name="T3" fmla="*/ 4 h 21600"/>
                <a:gd name="T4" fmla="*/ 0 w 21600"/>
                <a:gd name="T5" fmla="*/ 4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85" name="Group 163"/>
          <p:cNvGrpSpPr>
            <a:grpSpLocks/>
          </p:cNvGrpSpPr>
          <p:nvPr/>
        </p:nvGrpSpPr>
        <p:grpSpPr bwMode="auto">
          <a:xfrm>
            <a:off x="555625" y="6053138"/>
            <a:ext cx="2689225" cy="455612"/>
            <a:chOff x="590" y="2305"/>
            <a:chExt cx="1694" cy="287"/>
          </a:xfrm>
        </p:grpSpPr>
        <p:grpSp>
          <p:nvGrpSpPr>
            <p:cNvPr id="20534" name="Group 157"/>
            <p:cNvGrpSpPr>
              <a:grpSpLocks/>
            </p:cNvGrpSpPr>
            <p:nvPr/>
          </p:nvGrpSpPr>
          <p:grpSpPr bwMode="auto">
            <a:xfrm rot="10787202">
              <a:off x="590" y="2309"/>
              <a:ext cx="1536" cy="283"/>
              <a:chOff x="3221" y="11380"/>
              <a:chExt cx="1499" cy="302"/>
            </a:xfrm>
          </p:grpSpPr>
          <p:sp>
            <p:nvSpPr>
              <p:cNvPr id="20538" name="Arc 158"/>
              <p:cNvSpPr>
                <a:spLocks/>
              </p:cNvSpPr>
              <p:nvPr/>
            </p:nvSpPr>
            <p:spPr bwMode="auto">
              <a:xfrm>
                <a:off x="3960" y="11380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9" name="Arc 159"/>
              <p:cNvSpPr>
                <a:spLocks/>
              </p:cNvSpPr>
              <p:nvPr/>
            </p:nvSpPr>
            <p:spPr bwMode="auto">
              <a:xfrm flipH="1">
                <a:off x="3221" y="11382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35" name="Group 160"/>
            <p:cNvGrpSpPr>
              <a:grpSpLocks/>
            </p:cNvGrpSpPr>
            <p:nvPr/>
          </p:nvGrpSpPr>
          <p:grpSpPr bwMode="auto">
            <a:xfrm rot="10787202">
              <a:off x="748" y="2305"/>
              <a:ext cx="1536" cy="283"/>
              <a:chOff x="3221" y="11380"/>
              <a:chExt cx="1499" cy="302"/>
            </a:xfrm>
          </p:grpSpPr>
          <p:sp>
            <p:nvSpPr>
              <p:cNvPr id="20536" name="Arc 161"/>
              <p:cNvSpPr>
                <a:spLocks/>
              </p:cNvSpPr>
              <p:nvPr/>
            </p:nvSpPr>
            <p:spPr bwMode="auto">
              <a:xfrm>
                <a:off x="3960" y="11380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7" name="Arc 162"/>
              <p:cNvSpPr>
                <a:spLocks/>
              </p:cNvSpPr>
              <p:nvPr/>
            </p:nvSpPr>
            <p:spPr bwMode="auto">
              <a:xfrm flipH="1">
                <a:off x="3221" y="11382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0486" name="Group 164"/>
          <p:cNvGrpSpPr>
            <a:grpSpLocks/>
          </p:cNvGrpSpPr>
          <p:nvPr/>
        </p:nvGrpSpPr>
        <p:grpSpPr bwMode="auto">
          <a:xfrm>
            <a:off x="1298575" y="6051550"/>
            <a:ext cx="2689225" cy="455613"/>
            <a:chOff x="590" y="2305"/>
            <a:chExt cx="1694" cy="287"/>
          </a:xfrm>
        </p:grpSpPr>
        <p:grpSp>
          <p:nvGrpSpPr>
            <p:cNvPr id="20528" name="Group 165"/>
            <p:cNvGrpSpPr>
              <a:grpSpLocks/>
            </p:cNvGrpSpPr>
            <p:nvPr/>
          </p:nvGrpSpPr>
          <p:grpSpPr bwMode="auto">
            <a:xfrm rot="10787202">
              <a:off x="590" y="2309"/>
              <a:ext cx="1536" cy="283"/>
              <a:chOff x="3221" y="11380"/>
              <a:chExt cx="1499" cy="302"/>
            </a:xfrm>
          </p:grpSpPr>
          <p:sp>
            <p:nvSpPr>
              <p:cNvPr id="20532" name="Arc 166"/>
              <p:cNvSpPr>
                <a:spLocks/>
              </p:cNvSpPr>
              <p:nvPr/>
            </p:nvSpPr>
            <p:spPr bwMode="auto">
              <a:xfrm>
                <a:off x="3960" y="11380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3" name="Arc 167"/>
              <p:cNvSpPr>
                <a:spLocks/>
              </p:cNvSpPr>
              <p:nvPr/>
            </p:nvSpPr>
            <p:spPr bwMode="auto">
              <a:xfrm flipH="1">
                <a:off x="3221" y="11382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29" name="Group 168"/>
            <p:cNvGrpSpPr>
              <a:grpSpLocks/>
            </p:cNvGrpSpPr>
            <p:nvPr/>
          </p:nvGrpSpPr>
          <p:grpSpPr bwMode="auto">
            <a:xfrm rot="10787202">
              <a:off x="748" y="2305"/>
              <a:ext cx="1536" cy="283"/>
              <a:chOff x="3221" y="11380"/>
              <a:chExt cx="1499" cy="302"/>
            </a:xfrm>
          </p:grpSpPr>
          <p:sp>
            <p:nvSpPr>
              <p:cNvPr id="20530" name="Arc 169"/>
              <p:cNvSpPr>
                <a:spLocks/>
              </p:cNvSpPr>
              <p:nvPr/>
            </p:nvSpPr>
            <p:spPr bwMode="auto">
              <a:xfrm>
                <a:off x="3960" y="11380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1" name="Arc 170"/>
              <p:cNvSpPr>
                <a:spLocks/>
              </p:cNvSpPr>
              <p:nvPr/>
            </p:nvSpPr>
            <p:spPr bwMode="auto">
              <a:xfrm flipH="1">
                <a:off x="3221" y="11382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0487" name="Group 171"/>
          <p:cNvGrpSpPr>
            <a:grpSpLocks/>
          </p:cNvGrpSpPr>
          <p:nvPr/>
        </p:nvGrpSpPr>
        <p:grpSpPr bwMode="auto">
          <a:xfrm>
            <a:off x="2082800" y="6070600"/>
            <a:ext cx="2689225" cy="455613"/>
            <a:chOff x="590" y="2305"/>
            <a:chExt cx="1694" cy="287"/>
          </a:xfrm>
        </p:grpSpPr>
        <p:grpSp>
          <p:nvGrpSpPr>
            <p:cNvPr id="20522" name="Group 172"/>
            <p:cNvGrpSpPr>
              <a:grpSpLocks/>
            </p:cNvGrpSpPr>
            <p:nvPr/>
          </p:nvGrpSpPr>
          <p:grpSpPr bwMode="auto">
            <a:xfrm rot="10787202">
              <a:off x="590" y="2309"/>
              <a:ext cx="1536" cy="283"/>
              <a:chOff x="3221" y="11380"/>
              <a:chExt cx="1499" cy="302"/>
            </a:xfrm>
          </p:grpSpPr>
          <p:sp>
            <p:nvSpPr>
              <p:cNvPr id="20526" name="Arc 173"/>
              <p:cNvSpPr>
                <a:spLocks/>
              </p:cNvSpPr>
              <p:nvPr/>
            </p:nvSpPr>
            <p:spPr bwMode="auto">
              <a:xfrm>
                <a:off x="3960" y="11380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7" name="Arc 174"/>
              <p:cNvSpPr>
                <a:spLocks/>
              </p:cNvSpPr>
              <p:nvPr/>
            </p:nvSpPr>
            <p:spPr bwMode="auto">
              <a:xfrm flipH="1">
                <a:off x="3221" y="11382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23" name="Group 175"/>
            <p:cNvGrpSpPr>
              <a:grpSpLocks/>
            </p:cNvGrpSpPr>
            <p:nvPr/>
          </p:nvGrpSpPr>
          <p:grpSpPr bwMode="auto">
            <a:xfrm rot="10787202">
              <a:off x="748" y="2305"/>
              <a:ext cx="1536" cy="283"/>
              <a:chOff x="3221" y="11380"/>
              <a:chExt cx="1499" cy="302"/>
            </a:xfrm>
          </p:grpSpPr>
          <p:sp>
            <p:nvSpPr>
              <p:cNvPr id="20524" name="Arc 176"/>
              <p:cNvSpPr>
                <a:spLocks/>
              </p:cNvSpPr>
              <p:nvPr/>
            </p:nvSpPr>
            <p:spPr bwMode="auto">
              <a:xfrm>
                <a:off x="3960" y="11380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5" name="Arc 177"/>
              <p:cNvSpPr>
                <a:spLocks/>
              </p:cNvSpPr>
              <p:nvPr/>
            </p:nvSpPr>
            <p:spPr bwMode="auto">
              <a:xfrm flipH="1">
                <a:off x="3221" y="11382"/>
                <a:ext cx="760" cy="300"/>
              </a:xfrm>
              <a:custGeom>
                <a:avLst/>
                <a:gdLst>
                  <a:gd name="T0" fmla="*/ 0 w 21600"/>
                  <a:gd name="T1" fmla="*/ 0 h 21600"/>
                  <a:gd name="T2" fmla="*/ 27 w 21600"/>
                  <a:gd name="T3" fmla="*/ 4 h 21600"/>
                  <a:gd name="T4" fmla="*/ 0 w 21600"/>
                  <a:gd name="T5" fmla="*/ 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488" name="Text Box 178"/>
          <p:cNvSpPr txBox="1">
            <a:spLocks noChangeArrowheads="1"/>
          </p:cNvSpPr>
          <p:nvPr/>
        </p:nvSpPr>
        <p:spPr bwMode="auto">
          <a:xfrm>
            <a:off x="76200" y="2622550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1 / 0.5</a:t>
            </a:r>
          </a:p>
        </p:txBody>
      </p:sp>
      <p:sp>
        <p:nvSpPr>
          <p:cNvPr id="20489" name="Text Box 179"/>
          <p:cNvSpPr txBox="1">
            <a:spLocks noChangeArrowheads="1"/>
          </p:cNvSpPr>
          <p:nvPr/>
        </p:nvSpPr>
        <p:spPr bwMode="auto">
          <a:xfrm>
            <a:off x="3048000" y="2590800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1</a:t>
            </a:r>
          </a:p>
        </p:txBody>
      </p:sp>
      <p:graphicFrame>
        <p:nvGraphicFramePr>
          <p:cNvPr id="22772" name="Group 244"/>
          <p:cNvGraphicFramePr>
            <a:graphicFrameLocks noGrp="1"/>
          </p:cNvGraphicFramePr>
          <p:nvPr/>
        </p:nvGraphicFramePr>
        <p:xfrm>
          <a:off x="5421313" y="3232150"/>
          <a:ext cx="3189288" cy="1554377"/>
        </p:xfrm>
        <a:graphic>
          <a:graphicData uri="http://schemas.openxmlformats.org/drawingml/2006/table">
            <a:tbl>
              <a:tblPr/>
              <a:tblGrid>
                <a:gridCol w="685800"/>
                <a:gridCol w="1208088"/>
                <a:gridCol w="1295400"/>
              </a:tblGrid>
              <a:tr h="5180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MZ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A+C+E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A+C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T="45703" marB="45703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A+C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A+C+E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771" name="Group 243"/>
          <p:cNvGraphicFramePr>
            <a:graphicFrameLocks noGrp="1"/>
          </p:cNvGraphicFramePr>
          <p:nvPr/>
        </p:nvGraphicFramePr>
        <p:xfrm>
          <a:off x="5419725" y="5032375"/>
          <a:ext cx="3189287" cy="1554377"/>
        </p:xfrm>
        <a:graphic>
          <a:graphicData uri="http://schemas.openxmlformats.org/drawingml/2006/table">
            <a:tbl>
              <a:tblPr/>
              <a:tblGrid>
                <a:gridCol w="685800"/>
                <a:gridCol w="1208087"/>
                <a:gridCol w="1295400"/>
              </a:tblGrid>
              <a:tr h="5180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DZ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A+C+E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0.5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@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A+C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T="45703" marB="45703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0.5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@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A+C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A+C+E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18" name="Text Box 236"/>
          <p:cNvSpPr txBox="1">
            <a:spLocks noChangeArrowheads="1"/>
          </p:cNvSpPr>
          <p:nvPr/>
        </p:nvSpPr>
        <p:spPr bwMode="auto">
          <a:xfrm>
            <a:off x="1187450" y="6537325"/>
            <a:ext cx="838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/>
              <a:t>Twin 1</a:t>
            </a:r>
          </a:p>
        </p:txBody>
      </p:sp>
      <p:sp>
        <p:nvSpPr>
          <p:cNvPr id="20519" name="Text Box 237"/>
          <p:cNvSpPr txBox="1">
            <a:spLocks noChangeArrowheads="1"/>
          </p:cNvSpPr>
          <p:nvPr/>
        </p:nvSpPr>
        <p:spPr bwMode="auto">
          <a:xfrm>
            <a:off x="3625850" y="6553200"/>
            <a:ext cx="838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/>
              <a:t>Twin 2</a:t>
            </a:r>
          </a:p>
        </p:txBody>
      </p:sp>
      <p:sp>
        <p:nvSpPr>
          <p:cNvPr id="20520" name="Text Box 238"/>
          <p:cNvSpPr txBox="1">
            <a:spLocks noChangeArrowheads="1"/>
          </p:cNvSpPr>
          <p:nvPr/>
        </p:nvSpPr>
        <p:spPr bwMode="auto">
          <a:xfrm>
            <a:off x="76200" y="942975"/>
            <a:ext cx="8763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504F4F"/>
                </a:solidFill>
              </a:rPr>
              <a:t># Algebra for expected variance/covariance</a:t>
            </a:r>
          </a:p>
          <a:p>
            <a:r>
              <a:rPr lang="en-US" sz="1200" dirty="0" err="1"/>
              <a:t>covMZ</a:t>
            </a:r>
            <a:r>
              <a:rPr lang="en-US" sz="1200" dirty="0"/>
              <a:t>     &lt;- </a:t>
            </a:r>
            <a:r>
              <a:rPr lang="en-US" sz="1200" dirty="0" err="1">
                <a:solidFill>
                  <a:srgbClr val="3366FF"/>
                </a:solidFill>
              </a:rPr>
              <a:t>mxAlgebra</a:t>
            </a:r>
            <a:r>
              <a:rPr lang="en-US" sz="1200" dirty="0"/>
              <a:t>( expression= </a:t>
            </a:r>
            <a:r>
              <a:rPr lang="en-US" sz="1200" dirty="0" err="1">
                <a:solidFill>
                  <a:srgbClr val="3366FF"/>
                </a:solidFill>
              </a:rPr>
              <a:t>rbind</a:t>
            </a:r>
            <a:r>
              <a:rPr lang="en-US" sz="1200" dirty="0">
                <a:solidFill>
                  <a:srgbClr val="3366FF"/>
                </a:solidFill>
              </a:rPr>
              <a:t>( </a:t>
            </a:r>
            <a:r>
              <a:rPr lang="en-US" sz="1200" dirty="0" err="1">
                <a:solidFill>
                  <a:srgbClr val="3366FF"/>
                </a:solidFill>
              </a:rPr>
              <a:t>cbind</a:t>
            </a:r>
            <a:r>
              <a:rPr lang="en-US" sz="1200" dirty="0"/>
              <a:t>( </a:t>
            </a:r>
            <a:r>
              <a:rPr lang="en-US" sz="1200" b="1" dirty="0"/>
              <a:t>A</a:t>
            </a:r>
            <a:r>
              <a:rPr lang="en-US" sz="1200" dirty="0"/>
              <a:t>+</a:t>
            </a:r>
            <a:r>
              <a:rPr lang="en-US" sz="1200" b="1" dirty="0"/>
              <a:t>C</a:t>
            </a:r>
            <a:r>
              <a:rPr lang="en-US" sz="1200" dirty="0"/>
              <a:t>+</a:t>
            </a:r>
            <a:r>
              <a:rPr lang="en-US" sz="1200" b="1" dirty="0"/>
              <a:t>E</a:t>
            </a:r>
            <a:r>
              <a:rPr lang="en-US" sz="1200" dirty="0"/>
              <a:t> </a:t>
            </a:r>
            <a:r>
              <a:rPr lang="en-US" sz="1200" b="1" dirty="0"/>
              <a:t>,</a:t>
            </a:r>
            <a:r>
              <a:rPr lang="en-US" sz="1200" dirty="0"/>
              <a:t> </a:t>
            </a:r>
            <a:r>
              <a:rPr lang="en-US" sz="1200" b="1" dirty="0"/>
              <a:t>A</a:t>
            </a:r>
            <a:r>
              <a:rPr lang="en-US" sz="1200" dirty="0"/>
              <a:t>+</a:t>
            </a:r>
            <a:r>
              <a:rPr lang="en-US" sz="1200" b="1" dirty="0"/>
              <a:t>C</a:t>
            </a:r>
            <a:r>
              <a:rPr lang="en-US" sz="1200" dirty="0"/>
              <a:t>),</a:t>
            </a:r>
          </a:p>
          <a:p>
            <a:r>
              <a:rPr lang="en-US" sz="1200" dirty="0"/>
              <a:t>                                           		      </a:t>
            </a:r>
            <a:r>
              <a:rPr lang="en-US" sz="1200" dirty="0" err="1">
                <a:solidFill>
                  <a:srgbClr val="3366FF"/>
                </a:solidFill>
              </a:rPr>
              <a:t>cbind</a:t>
            </a:r>
            <a:r>
              <a:rPr lang="en-US" sz="1200" dirty="0"/>
              <a:t>( </a:t>
            </a:r>
            <a:r>
              <a:rPr lang="en-US" sz="1200" b="1" dirty="0"/>
              <a:t>A</a:t>
            </a:r>
            <a:r>
              <a:rPr lang="en-US" sz="1200" dirty="0"/>
              <a:t>+</a:t>
            </a:r>
            <a:r>
              <a:rPr lang="en-US" sz="1200" b="1" dirty="0"/>
              <a:t>C</a:t>
            </a:r>
            <a:r>
              <a:rPr lang="en-US" sz="1200" dirty="0"/>
              <a:t>    ,  </a:t>
            </a:r>
            <a:r>
              <a:rPr lang="en-US" sz="1200" b="1" dirty="0"/>
              <a:t>A</a:t>
            </a:r>
            <a:r>
              <a:rPr lang="en-US" sz="1200" dirty="0"/>
              <a:t>+</a:t>
            </a:r>
            <a:r>
              <a:rPr lang="en-US" sz="1200" b="1" dirty="0"/>
              <a:t>C</a:t>
            </a:r>
            <a:r>
              <a:rPr lang="en-US" sz="1200" dirty="0"/>
              <a:t>+</a:t>
            </a:r>
            <a:r>
              <a:rPr lang="en-US" sz="1200" b="1" dirty="0"/>
              <a:t>E</a:t>
            </a:r>
            <a:r>
              <a:rPr lang="en-US" sz="1200" dirty="0"/>
              <a:t>)), name="</a:t>
            </a:r>
            <a:r>
              <a:rPr lang="en-US" sz="1200" b="1" dirty="0" err="1">
                <a:solidFill>
                  <a:srgbClr val="FF0000"/>
                </a:solidFill>
              </a:rPr>
              <a:t>expCovMZ</a:t>
            </a:r>
            <a:r>
              <a:rPr lang="en-US" sz="1200" dirty="0"/>
              <a:t>" )                                                                                </a:t>
            </a:r>
          </a:p>
          <a:p>
            <a:r>
              <a:rPr lang="en-US" sz="1200" dirty="0"/>
              <a:t>  </a:t>
            </a:r>
          </a:p>
          <a:p>
            <a:r>
              <a:rPr lang="en-US" sz="1200" dirty="0" err="1"/>
              <a:t>covMZ</a:t>
            </a:r>
            <a:r>
              <a:rPr lang="en-US" sz="1200" dirty="0"/>
              <a:t>     &lt;- </a:t>
            </a:r>
            <a:r>
              <a:rPr lang="en-US" sz="1200" dirty="0" err="1">
                <a:solidFill>
                  <a:srgbClr val="3366FF"/>
                </a:solidFill>
              </a:rPr>
              <a:t>mxAlgebra</a:t>
            </a:r>
            <a:r>
              <a:rPr lang="en-US" sz="1200" dirty="0"/>
              <a:t>( expression= </a:t>
            </a:r>
            <a:r>
              <a:rPr lang="en-US" sz="1200" dirty="0" err="1">
                <a:solidFill>
                  <a:srgbClr val="3366FF"/>
                </a:solidFill>
              </a:rPr>
              <a:t>rbind</a:t>
            </a:r>
            <a:r>
              <a:rPr lang="en-US" sz="1200" dirty="0">
                <a:solidFill>
                  <a:srgbClr val="3366FF"/>
                </a:solidFill>
              </a:rPr>
              <a:t>( </a:t>
            </a:r>
            <a:r>
              <a:rPr lang="en-US" sz="1200" dirty="0" err="1">
                <a:solidFill>
                  <a:srgbClr val="3366FF"/>
                </a:solidFill>
              </a:rPr>
              <a:t>cbind</a:t>
            </a:r>
            <a:r>
              <a:rPr lang="en-US" sz="1200" dirty="0"/>
              <a:t>(        </a:t>
            </a:r>
            <a:r>
              <a:rPr lang="en-US" sz="1200" b="1" dirty="0"/>
              <a:t>A</a:t>
            </a:r>
            <a:r>
              <a:rPr lang="en-US" sz="1200" dirty="0"/>
              <a:t>+</a:t>
            </a:r>
            <a:r>
              <a:rPr lang="en-US" sz="1200" b="1" dirty="0"/>
              <a:t>C</a:t>
            </a:r>
            <a:r>
              <a:rPr lang="en-US" sz="1200" dirty="0"/>
              <a:t>+</a:t>
            </a:r>
            <a:r>
              <a:rPr lang="en-US" sz="1200" b="1" dirty="0"/>
              <a:t>E</a:t>
            </a:r>
            <a:r>
              <a:rPr lang="en-US" sz="1200" dirty="0"/>
              <a:t> , 0.5%x%</a:t>
            </a:r>
            <a:r>
              <a:rPr lang="en-US" sz="1200" b="1" dirty="0"/>
              <a:t>A</a:t>
            </a:r>
            <a:r>
              <a:rPr lang="en-US" sz="1200" dirty="0"/>
              <a:t>+</a:t>
            </a:r>
            <a:r>
              <a:rPr lang="en-US" sz="1200" b="1" dirty="0"/>
              <a:t>C</a:t>
            </a:r>
            <a:r>
              <a:rPr lang="en-US" sz="1200" dirty="0"/>
              <a:t>),</a:t>
            </a:r>
          </a:p>
          <a:p>
            <a:r>
              <a:rPr lang="en-US" sz="1200" dirty="0"/>
              <a:t>                                           		     </a:t>
            </a:r>
            <a:r>
              <a:rPr lang="en-US" sz="1200" dirty="0" err="1">
                <a:solidFill>
                  <a:srgbClr val="3366FF"/>
                </a:solidFill>
              </a:rPr>
              <a:t>cbind</a:t>
            </a:r>
            <a:r>
              <a:rPr lang="en-US" sz="1200" dirty="0"/>
              <a:t>(0.5%x%</a:t>
            </a:r>
            <a:r>
              <a:rPr lang="en-US" sz="1200" b="1" dirty="0"/>
              <a:t>A</a:t>
            </a:r>
            <a:r>
              <a:rPr lang="en-US" sz="1200" dirty="0"/>
              <a:t>+</a:t>
            </a:r>
            <a:r>
              <a:rPr lang="en-US" sz="1200" b="1" dirty="0"/>
              <a:t>C</a:t>
            </a:r>
            <a:r>
              <a:rPr lang="en-US" sz="1200" dirty="0"/>
              <a:t> , </a:t>
            </a:r>
            <a:r>
              <a:rPr lang="en-US" sz="1200" b="1" dirty="0"/>
              <a:t>A</a:t>
            </a:r>
            <a:r>
              <a:rPr lang="en-US" sz="1200" dirty="0"/>
              <a:t>+</a:t>
            </a:r>
            <a:r>
              <a:rPr lang="en-US" sz="1200" b="1" dirty="0"/>
              <a:t>C</a:t>
            </a:r>
            <a:r>
              <a:rPr lang="en-US" sz="1200" dirty="0"/>
              <a:t>+</a:t>
            </a:r>
            <a:r>
              <a:rPr lang="en-US" sz="1200" b="1" dirty="0"/>
              <a:t>E</a:t>
            </a:r>
            <a:r>
              <a:rPr lang="en-US" sz="1200" dirty="0"/>
              <a:t>)),    name="</a:t>
            </a:r>
            <a:r>
              <a:rPr lang="en-US" sz="1200" b="1" dirty="0" err="1">
                <a:solidFill>
                  <a:srgbClr val="FF0000"/>
                </a:solidFill>
              </a:rPr>
              <a:t>expCovMZ</a:t>
            </a:r>
            <a:r>
              <a:rPr lang="en-US" sz="1200" dirty="0"/>
              <a:t>" )                                                                                  </a:t>
            </a:r>
          </a:p>
          <a:p>
            <a:pPr>
              <a:spcBef>
                <a:spcPct val="50000"/>
              </a:spcBef>
            </a:pPr>
            <a:endParaRPr lang="en-US" sz="1200" dirty="0">
              <a:solidFill>
                <a:srgbClr val="00109D"/>
              </a:solidFill>
            </a:endParaRPr>
          </a:p>
        </p:txBody>
      </p:sp>
      <p:sp>
        <p:nvSpPr>
          <p:cNvPr id="20521" name="Rectangle 245"/>
          <p:cNvSpPr>
            <a:spLocks noGrp="1" noChangeArrowheads="1"/>
          </p:cNvSpPr>
          <p:nvPr>
            <p:ph type="body" idx="1"/>
          </p:nvPr>
        </p:nvSpPr>
        <p:spPr>
          <a:xfrm>
            <a:off x="-3175" y="-3175"/>
            <a:ext cx="9232900" cy="639763"/>
          </a:xfrm>
          <a:solidFill>
            <a:schemeClr val="bg2"/>
          </a:solidFill>
        </p:spPr>
        <p:txBody>
          <a:bodyPr/>
          <a:lstStyle/>
          <a:p>
            <a:pPr marL="0" indent="0" eaLnBrk="1" hangingPunct="1">
              <a:lnSpc>
                <a:spcPct val="70000"/>
              </a:lnSpc>
              <a:buFontTx/>
              <a:buNone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CP Model: Expected covariance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</a:pPr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175" y="-3175"/>
            <a:ext cx="9140825" cy="914400"/>
          </a:xfrm>
          <a:solidFill>
            <a:schemeClr val="bg2"/>
          </a:solidFill>
        </p:spPr>
        <p:txBody>
          <a:bodyPr/>
          <a:lstStyle/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Got longitudinal data? 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1820863" y="4578350"/>
            <a:ext cx="1079500" cy="1079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1882775" y="4848225"/>
            <a:ext cx="954088" cy="2968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endParaRPr lang="en-US" sz="1200"/>
          </a:p>
        </p:txBody>
      </p:sp>
      <p:sp>
        <p:nvSpPr>
          <p:cNvPr id="21508" name="Rectangle 21"/>
          <p:cNvSpPr>
            <a:spLocks noChangeArrowheads="1"/>
          </p:cNvSpPr>
          <p:nvPr/>
        </p:nvSpPr>
        <p:spPr bwMode="auto">
          <a:xfrm>
            <a:off x="3276600" y="4579938"/>
            <a:ext cx="1079500" cy="1079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9" name="Text Box 22"/>
          <p:cNvSpPr txBox="1">
            <a:spLocks noChangeArrowheads="1"/>
          </p:cNvSpPr>
          <p:nvPr/>
        </p:nvSpPr>
        <p:spPr bwMode="auto">
          <a:xfrm>
            <a:off x="3338513" y="4849813"/>
            <a:ext cx="954087" cy="2968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endParaRPr lang="en-US" sz="1200"/>
          </a:p>
        </p:txBody>
      </p:sp>
      <p:sp>
        <p:nvSpPr>
          <p:cNvPr id="21510" name="Rectangle 23"/>
          <p:cNvSpPr>
            <a:spLocks noChangeArrowheads="1"/>
          </p:cNvSpPr>
          <p:nvPr/>
        </p:nvSpPr>
        <p:spPr bwMode="auto">
          <a:xfrm>
            <a:off x="4787900" y="4579938"/>
            <a:ext cx="1079500" cy="1079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1" name="Text Box 24"/>
          <p:cNvSpPr txBox="1">
            <a:spLocks noChangeArrowheads="1"/>
          </p:cNvSpPr>
          <p:nvPr/>
        </p:nvSpPr>
        <p:spPr bwMode="auto">
          <a:xfrm>
            <a:off x="4849813" y="4849813"/>
            <a:ext cx="954087" cy="2968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endParaRPr lang="en-US" sz="1200"/>
          </a:p>
        </p:txBody>
      </p:sp>
      <p:sp>
        <p:nvSpPr>
          <p:cNvPr id="21512" name="Text Box 184"/>
          <p:cNvSpPr txBox="1">
            <a:spLocks noChangeArrowheads="1"/>
          </p:cNvSpPr>
          <p:nvPr/>
        </p:nvSpPr>
        <p:spPr bwMode="auto">
          <a:xfrm>
            <a:off x="1884363" y="4937125"/>
            <a:ext cx="954087" cy="2968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/>
              <a:t>Phenotype 1</a:t>
            </a:r>
          </a:p>
          <a:p>
            <a:pPr algn="ctr"/>
            <a:r>
              <a:rPr lang="en-US" sz="1200"/>
              <a:t>Time 1</a:t>
            </a:r>
          </a:p>
        </p:txBody>
      </p:sp>
      <p:sp>
        <p:nvSpPr>
          <p:cNvPr id="21513" name="Text Box 185"/>
          <p:cNvSpPr txBox="1">
            <a:spLocks noChangeArrowheads="1"/>
          </p:cNvSpPr>
          <p:nvPr/>
        </p:nvSpPr>
        <p:spPr bwMode="auto">
          <a:xfrm>
            <a:off x="3340100" y="4938713"/>
            <a:ext cx="954088" cy="2968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/>
              <a:t>Phenotype 1</a:t>
            </a:r>
          </a:p>
          <a:p>
            <a:pPr algn="ctr"/>
            <a:r>
              <a:rPr lang="en-US" sz="1200"/>
              <a:t>Time 2</a:t>
            </a:r>
          </a:p>
        </p:txBody>
      </p:sp>
      <p:sp>
        <p:nvSpPr>
          <p:cNvPr id="21514" name="Text Box 186"/>
          <p:cNvSpPr txBox="1">
            <a:spLocks noChangeArrowheads="1"/>
          </p:cNvSpPr>
          <p:nvPr/>
        </p:nvSpPr>
        <p:spPr bwMode="auto">
          <a:xfrm>
            <a:off x="4851400" y="4938713"/>
            <a:ext cx="954088" cy="2968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/>
              <a:t>Phenotype 1</a:t>
            </a:r>
          </a:p>
          <a:p>
            <a:pPr algn="ctr"/>
            <a:r>
              <a:rPr lang="en-US" sz="1200"/>
              <a:t>Time 3</a:t>
            </a:r>
          </a:p>
        </p:txBody>
      </p:sp>
      <p:sp>
        <p:nvSpPr>
          <p:cNvPr id="21515" name="Text Box 187"/>
          <p:cNvSpPr txBox="1">
            <a:spLocks noChangeArrowheads="1"/>
          </p:cNvSpPr>
          <p:nvPr/>
        </p:nvSpPr>
        <p:spPr bwMode="auto">
          <a:xfrm>
            <a:off x="130175" y="966788"/>
            <a:ext cx="85344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/>
              <a:t>Do means &amp; </a:t>
            </a:r>
            <a:r>
              <a:rPr lang="en-US" dirty="0"/>
              <a:t>variance components change over time?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	- Are G &amp; E risks stable</a:t>
            </a:r>
            <a:r>
              <a:rPr lang="en-US" dirty="0"/>
              <a:t>?</a:t>
            </a:r>
          </a:p>
          <a:p>
            <a:pPr>
              <a:spcBef>
                <a:spcPct val="50000"/>
              </a:spcBef>
            </a:pPr>
            <a:r>
              <a:rPr lang="en-US" dirty="0"/>
              <a:t>How to best explain change? </a:t>
            </a:r>
            <a:endParaRPr lang="en-US" dirty="0" smtClean="0"/>
          </a:p>
          <a:p>
            <a:pPr>
              <a:spcBef>
                <a:spcPct val="50000"/>
              </a:spcBef>
            </a:pPr>
            <a:r>
              <a:rPr lang="en-US" dirty="0"/>
              <a:t>	</a:t>
            </a:r>
            <a:r>
              <a:rPr lang="en-US" dirty="0" smtClean="0"/>
              <a:t>- Linear</a:t>
            </a:r>
            <a:r>
              <a:rPr lang="en-US" dirty="0"/>
              <a:t>, non-linear?</a:t>
            </a:r>
          </a:p>
          <a:p>
            <a:pPr>
              <a:spcBef>
                <a:spcPct val="50000"/>
              </a:spcBef>
            </a:pPr>
            <a:r>
              <a:rPr lang="en-US" dirty="0"/>
              <a:t>One solution == </a:t>
            </a:r>
            <a:r>
              <a:rPr lang="en-US" dirty="0" smtClean="0"/>
              <a:t>Latent Growth Model</a:t>
            </a: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/>
              <a:t>Build LGC from scratch</a:t>
            </a:r>
          </a:p>
          <a:p>
            <a:pPr>
              <a:spcBef>
                <a:spcPct val="50000"/>
              </a:spcBef>
            </a:pPr>
            <a:r>
              <a:rPr lang="en-US" dirty="0"/>
              <a:t>	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3893</TotalTime>
  <Words>2598</Words>
  <Application>Microsoft Macintosh PowerPoint</Application>
  <PresentationFormat>On-screen Show (4:3)</PresentationFormat>
  <Paragraphs>990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Blank Presentation</vt:lpstr>
      <vt:lpstr>Longitudinal Modeling</vt:lpstr>
      <vt:lpstr>PowerPoint Presentation</vt:lpstr>
      <vt:lpstr>PowerPoint Presentation</vt:lpstr>
      <vt:lpstr>PowerPoint Presentation</vt:lpstr>
      <vt:lpstr>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Gillespie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Longitudinal Modeling</dc:title>
  <dc:creator>Nathan Gillespie</dc:creator>
  <cp:lastModifiedBy>Nathan Gillespie</cp:lastModifiedBy>
  <cp:revision>195</cp:revision>
  <cp:lastPrinted>2012-03-08T19:35:29Z</cp:lastPrinted>
  <dcterms:created xsi:type="dcterms:W3CDTF">2010-03-01T21:07:52Z</dcterms:created>
  <dcterms:modified xsi:type="dcterms:W3CDTF">2012-03-08T20:28:31Z</dcterms:modified>
</cp:coreProperties>
</file>