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78" r:id="rId2"/>
    <p:sldId id="580" r:id="rId3"/>
    <p:sldId id="472" r:id="rId4"/>
    <p:sldId id="647" r:id="rId5"/>
    <p:sldId id="672" r:id="rId6"/>
    <p:sldId id="652" r:id="rId7"/>
    <p:sldId id="653" r:id="rId8"/>
    <p:sldId id="654" r:id="rId9"/>
    <p:sldId id="671" r:id="rId10"/>
    <p:sldId id="638" r:id="rId11"/>
    <p:sldId id="649" r:id="rId12"/>
    <p:sldId id="585" r:id="rId13"/>
    <p:sldId id="623" r:id="rId14"/>
    <p:sldId id="648" r:id="rId15"/>
    <p:sldId id="469" r:id="rId16"/>
    <p:sldId id="634" r:id="rId17"/>
    <p:sldId id="694" r:id="rId18"/>
    <p:sldId id="635" r:id="rId19"/>
    <p:sldId id="636" r:id="rId20"/>
    <p:sldId id="661" r:id="rId21"/>
    <p:sldId id="655" r:id="rId22"/>
    <p:sldId id="674" r:id="rId23"/>
    <p:sldId id="681" r:id="rId24"/>
    <p:sldId id="693" r:id="rId25"/>
    <p:sldId id="629" r:id="rId26"/>
    <p:sldId id="656" r:id="rId27"/>
    <p:sldId id="590" r:id="rId28"/>
    <p:sldId id="592" r:id="rId29"/>
    <p:sldId id="596" r:id="rId30"/>
    <p:sldId id="631" r:id="rId31"/>
    <p:sldId id="660" r:id="rId32"/>
    <p:sldId id="665" r:id="rId33"/>
    <p:sldId id="691" r:id="rId34"/>
    <p:sldId id="695" r:id="rId35"/>
    <p:sldId id="644" r:id="rId36"/>
    <p:sldId id="688" r:id="rId37"/>
    <p:sldId id="689" r:id="rId38"/>
    <p:sldId id="690" r:id="rId39"/>
    <p:sldId id="692" r:id="rId40"/>
    <p:sldId id="657" r:id="rId41"/>
    <p:sldId id="680" r:id="rId42"/>
    <p:sldId id="696" r:id="rId43"/>
    <p:sldId id="667" r:id="rId44"/>
    <p:sldId id="697" r:id="rId45"/>
    <p:sldId id="673" r:id="rId46"/>
    <p:sldId id="617" r:id="rId47"/>
    <p:sldId id="669" r:id="rId48"/>
    <p:sldId id="682" r:id="rId49"/>
    <p:sldId id="684" r:id="rId50"/>
    <p:sldId id="678" r:id="rId51"/>
    <p:sldId id="685" r:id="rId52"/>
    <p:sldId id="670" r:id="rId53"/>
    <p:sldId id="677" r:id="rId54"/>
    <p:sldId id="686" r:id="rId55"/>
    <p:sldId id="687" r:id="rId56"/>
    <p:sldId id="679" r:id="rId57"/>
  </p:sldIdLst>
  <p:sldSz cx="9144000" cy="6858000" type="screen4x3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00CC99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1" autoAdjust="0"/>
    <p:restoredTop sz="88778" autoAdjust="0"/>
  </p:normalViewPr>
  <p:slideViewPr>
    <p:cSldViewPr>
      <p:cViewPr>
        <p:scale>
          <a:sx n="70" d="100"/>
          <a:sy n="70" d="100"/>
        </p:scale>
        <p:origin x="-135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5.xml"/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CBDAA0-1870-4C5F-A56A-ABD2D642B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8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38B6-55DD-40C8-B2D5-01F9A1205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3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142D5-E463-44CE-B662-0BC87CCC537A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11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8FC23-1389-42CD-80C9-1BF87679227B}" type="slidenum">
              <a:rPr lang="en-US"/>
              <a:pPr/>
              <a:t>12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CE703-879C-4639-8A1B-20A443346BD9}" type="slidenum">
              <a:rPr lang="en-US"/>
              <a:pPr/>
              <a:t>15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E6C1-895D-46B2-B4BF-BEF60BFB5972}" type="slidenum">
              <a:rPr lang="en-US"/>
              <a:pPr/>
              <a:t>16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34FC0-3E8C-48A8-9F39-16E960F3D09A}" type="slidenum">
              <a:rPr lang="en-US"/>
              <a:pPr/>
              <a:t>18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5C03D-5337-4CBC-9186-990CAEB5D023}" type="slidenum">
              <a:rPr lang="en-GB"/>
              <a:pPr/>
              <a:t>22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018C1-9531-40CA-BFED-EF158F84FBD6}" type="slidenum">
              <a:rPr lang="en-US"/>
              <a:pPr/>
              <a:t>25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3CE05-4A3F-4E42-A806-418CD2DB77BF}" type="slidenum">
              <a:rPr lang="en-US"/>
              <a:pPr/>
              <a:t>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26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A29C0-397E-466A-8A33-1DF52DB439C5}" type="slidenum">
              <a:rPr lang="en-US"/>
              <a:pPr/>
              <a:t>27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550DF-58B6-4D07-B7D2-2FF92637A56C}" type="slidenum">
              <a:rPr lang="en-US"/>
              <a:pPr/>
              <a:t>28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06576-688E-47D3-AC8A-661061363AC2}" type="slidenum">
              <a:rPr lang="en-US"/>
              <a:pPr/>
              <a:t>29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31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B1DE1-22F7-4C45-A7FC-B6443DB49500}" type="slidenum">
              <a:rPr lang="en-GB"/>
              <a:pPr/>
              <a:t>32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38B6-55DD-40C8-B2D5-01F9A12056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34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39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800C-EB67-4A59-90A8-60402AAC524E}" type="slidenum">
              <a:rPr lang="en-US"/>
              <a:pPr/>
              <a:t>40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2AF75-9BB2-48FB-8184-13FDF979E8DF}" type="slidenum">
              <a:rPr lang="en-US"/>
              <a:pPr/>
              <a:t>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38B6-55DD-40C8-B2D5-01F9A12056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D8F44-A359-4559-A3FD-E04DAEACE0D8}" type="slidenum">
              <a:rPr lang="en-US"/>
              <a:pPr/>
              <a:t>46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47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03FBF-4D8D-4CCF-9CA6-7FF03CB3E2D0}" type="slidenum">
              <a:rPr lang="en-GB"/>
              <a:pPr/>
              <a:t>48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974"/>
            <a:ext cx="5384800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51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D8F44-A359-4559-A3FD-E04DAEACE0D8}" type="slidenum">
              <a:rPr lang="en-US"/>
              <a:pPr/>
              <a:t>53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018C1-9531-40CA-BFED-EF158F84FBD6}" type="slidenum">
              <a:rPr lang="en-US"/>
              <a:pPr/>
              <a:t>56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F527-3138-482B-8547-B83AFB4ABB20}" type="slidenum">
              <a:rPr lang="en-US"/>
              <a:pPr/>
              <a:t>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A907A-F2A3-4CEA-B42E-30C8A82D34B5}" type="slidenum">
              <a:rPr lang="en-US"/>
              <a:pPr/>
              <a:t>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61A6D-EBE1-4346-9BF8-596D96EA0201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17CF5-4588-412F-8058-0FFA8A945891}" type="slidenum">
              <a:rPr lang="en-US"/>
              <a:pPr/>
              <a:t>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F527-3138-482B-8547-B83AFB4ABB20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ABD36-A2A9-4A4E-9127-4E5D8D253A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4087A-E3FA-48EC-8470-66F5DAD7AD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1D05D-53C0-4123-A723-B6469295A3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A0CAD1-03D6-4E2F-9AC1-97CAC3B61E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29E1-5F1F-4004-8A2F-8E493AAE8F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4014-4CA2-4CC7-B436-C90006919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A9F3-85FD-4C72-9FEC-8AAE30AD11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2CF9-50FF-4D2F-9C33-61AFD25F41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E647-5566-43BA-B354-D35C73FEFA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0E45-18D7-4D03-A62A-D4BB508570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D188-96DA-4677-B8DE-F9C117E22A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A135-2C43-4045-80BE-D32620C370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361F1-AF4C-40DA-841F-6AA21FEED4C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Association Mapping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3182938" y="3213100"/>
            <a:ext cx="2889250" cy="1128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GB" sz="3200">
                <a:latin typeface="Arial Black" pitchFamily="34" charset="0"/>
              </a:rPr>
              <a:t>David Evans</a:t>
            </a:r>
          </a:p>
          <a:p>
            <a:pPr algn="ctr" eaLnBrk="0" hangingPunct="0"/>
            <a:endParaRPr lang="en-GB" sz="1800">
              <a:latin typeface="Arial" charset="0"/>
            </a:endParaRPr>
          </a:p>
          <a:p>
            <a:pPr algn="ctr" eaLnBrk="0" hangingPunct="0"/>
            <a:endParaRPr lang="en-GB" sz="1800">
              <a:latin typeface="Arial" charset="0"/>
            </a:endParaRPr>
          </a:p>
        </p:txBody>
      </p:sp>
      <p:pic>
        <p:nvPicPr>
          <p:cNvPr id="4" name="Picture 2" descr="Bris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4595813"/>
            <a:ext cx="3581400" cy="104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Population Stratification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48867" name="Picture 3" descr="ng1337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1554163"/>
            <a:ext cx="4483100" cy="3748087"/>
          </a:xfrm>
          <a:prstGeom prst="rect">
            <a:avLst/>
          </a:prstGeom>
          <a:noFill/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5410200" y="6172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Marchini, </a:t>
            </a:r>
            <a:r>
              <a:rPr lang="en-US" sz="1800" i="1">
                <a:latin typeface="Arial" charset="0"/>
              </a:rPr>
              <a:t>Nat Genet. </a:t>
            </a:r>
            <a:r>
              <a:rPr lang="en-US" sz="1800">
                <a:latin typeface="Arial" charset="0"/>
              </a:rPr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How do we test for association?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1816100" y="685800"/>
            <a:ext cx="540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Case Control Study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5426075" y="4038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375007" y="45783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85" name="Oval 5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1941354" y="42735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831850" y="39624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738029" y="447040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889" name="Oval 9"/>
          <p:cNvSpPr>
            <a:spLocks noChangeArrowheads="1"/>
          </p:cNvSpPr>
          <p:nvPr/>
        </p:nvSpPr>
        <p:spPr bwMode="auto">
          <a:xfrm>
            <a:off x="5562600" y="2895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5584558" y="34290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</a:t>
            </a:r>
            <a:r>
              <a:rPr lang="en-GB" sz="1600" dirty="0" smtClean="0"/>
              <a:t>/T</a:t>
            </a:r>
            <a:endParaRPr lang="en-GB" sz="1600" dirty="0"/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1235075" y="31242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2" name="Text Box 12"/>
          <p:cNvSpPr txBox="1">
            <a:spLocks noChangeArrowheads="1"/>
          </p:cNvSpPr>
          <p:nvPr/>
        </p:nvSpPr>
        <p:spPr bwMode="auto">
          <a:xfrm>
            <a:off x="1195229" y="36639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893" name="Oval 13"/>
          <p:cNvSpPr>
            <a:spLocks noChangeArrowheads="1"/>
          </p:cNvSpPr>
          <p:nvPr/>
        </p:nvSpPr>
        <p:spPr bwMode="auto">
          <a:xfrm>
            <a:off x="7467600" y="46482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4" name="Text Box 14"/>
          <p:cNvSpPr txBox="1">
            <a:spLocks noChangeArrowheads="1"/>
          </p:cNvSpPr>
          <p:nvPr/>
        </p:nvSpPr>
        <p:spPr bwMode="auto">
          <a:xfrm>
            <a:off x="7492732" y="52641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6089650" y="3657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6" name="Text Box 16"/>
          <p:cNvSpPr txBox="1">
            <a:spLocks noChangeArrowheads="1"/>
          </p:cNvSpPr>
          <p:nvPr/>
        </p:nvSpPr>
        <p:spPr bwMode="auto">
          <a:xfrm>
            <a:off x="5984607" y="416560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7" name="Oval 17"/>
          <p:cNvSpPr>
            <a:spLocks noChangeArrowheads="1"/>
          </p:cNvSpPr>
          <p:nvPr/>
        </p:nvSpPr>
        <p:spPr bwMode="auto">
          <a:xfrm>
            <a:off x="7391400" y="3657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8" name="Text Box 18"/>
          <p:cNvSpPr txBox="1">
            <a:spLocks noChangeArrowheads="1"/>
          </p:cNvSpPr>
          <p:nvPr/>
        </p:nvSpPr>
        <p:spPr bwMode="auto">
          <a:xfrm>
            <a:off x="7413357" y="419100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9" name="Text Box 19"/>
          <p:cNvSpPr txBox="1">
            <a:spLocks noChangeArrowheads="1"/>
          </p:cNvSpPr>
          <p:nvPr/>
        </p:nvSpPr>
        <p:spPr bwMode="auto">
          <a:xfrm>
            <a:off x="1828800" y="5943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Allele </a:t>
            </a:r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 </a:t>
            </a:r>
            <a:r>
              <a:rPr lang="en-GB" dirty="0"/>
              <a:t>is ‘associated’ with disease</a:t>
            </a:r>
          </a:p>
        </p:txBody>
      </p:sp>
      <p:sp>
        <p:nvSpPr>
          <p:cNvPr id="506900" name="Line 20"/>
          <p:cNvSpPr>
            <a:spLocks noChangeShapeType="1"/>
          </p:cNvSpPr>
          <p:nvPr/>
        </p:nvSpPr>
        <p:spPr bwMode="auto">
          <a:xfrm>
            <a:off x="838200" y="1828800"/>
            <a:ext cx="762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6901" name="Rectangle 21"/>
          <p:cNvSpPr>
            <a:spLocks noChangeArrowheads="1"/>
          </p:cNvSpPr>
          <p:nvPr/>
        </p:nvSpPr>
        <p:spPr bwMode="auto">
          <a:xfrm>
            <a:off x="1463675" y="44958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1412607" y="50355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3" name="Oval 23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2539732" y="51879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5" name="Rectangle 25"/>
          <p:cNvSpPr>
            <a:spLocks noChangeArrowheads="1"/>
          </p:cNvSpPr>
          <p:nvPr/>
        </p:nvSpPr>
        <p:spPr bwMode="auto">
          <a:xfrm>
            <a:off x="6623050" y="2895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6" name="Text Box 26"/>
          <p:cNvSpPr txBox="1">
            <a:spLocks noChangeArrowheads="1"/>
          </p:cNvSpPr>
          <p:nvPr/>
        </p:nvSpPr>
        <p:spPr bwMode="auto">
          <a:xfrm>
            <a:off x="6506786" y="3403600"/>
            <a:ext cx="537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G/G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7" name="Oval 27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8" name="Text Box 28"/>
          <p:cNvSpPr txBox="1">
            <a:spLocks noChangeArrowheads="1"/>
          </p:cNvSpPr>
          <p:nvPr/>
        </p:nvSpPr>
        <p:spPr bwMode="auto">
          <a:xfrm>
            <a:off x="6563936" y="4953000"/>
            <a:ext cx="537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G/G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9" name="Oval 29"/>
          <p:cNvSpPr>
            <a:spLocks noChangeArrowheads="1"/>
          </p:cNvSpPr>
          <p:nvPr/>
        </p:nvSpPr>
        <p:spPr bwMode="auto">
          <a:xfrm>
            <a:off x="2819400" y="32004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10" name="Text Box 30"/>
          <p:cNvSpPr txBox="1">
            <a:spLocks noChangeArrowheads="1"/>
          </p:cNvSpPr>
          <p:nvPr/>
        </p:nvSpPr>
        <p:spPr bwMode="auto">
          <a:xfrm>
            <a:off x="2855754" y="38163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911" name="Rectangle 31"/>
          <p:cNvSpPr>
            <a:spLocks noChangeArrowheads="1"/>
          </p:cNvSpPr>
          <p:nvPr/>
        </p:nvSpPr>
        <p:spPr bwMode="auto">
          <a:xfrm>
            <a:off x="679450" y="49530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12" name="Text Box 32"/>
          <p:cNvSpPr txBox="1">
            <a:spLocks noChangeArrowheads="1"/>
          </p:cNvSpPr>
          <p:nvPr/>
        </p:nvSpPr>
        <p:spPr bwMode="auto">
          <a:xfrm>
            <a:off x="585629" y="546100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913" name="Line 33"/>
          <p:cNvSpPr>
            <a:spLocks noChangeShapeType="1"/>
          </p:cNvSpPr>
          <p:nvPr/>
        </p:nvSpPr>
        <p:spPr bwMode="auto">
          <a:xfrm flipH="1">
            <a:off x="3352800" y="2667000"/>
            <a:ext cx="17526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6914" name="Text Box 34"/>
          <p:cNvSpPr txBox="1">
            <a:spLocks noChangeArrowheads="1"/>
          </p:cNvSpPr>
          <p:nvPr/>
        </p:nvSpPr>
        <p:spPr bwMode="auto">
          <a:xfrm>
            <a:off x="1584325" y="22860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Controls</a:t>
            </a:r>
          </a:p>
        </p:txBody>
      </p:sp>
      <p:sp>
        <p:nvSpPr>
          <p:cNvPr id="506915" name="Text Box 35"/>
          <p:cNvSpPr txBox="1">
            <a:spLocks noChangeArrowheads="1"/>
          </p:cNvSpPr>
          <p:nvPr/>
        </p:nvSpPr>
        <p:spPr bwMode="auto">
          <a:xfrm>
            <a:off x="6096000" y="22860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Allele-based tests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6221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Each individual contributes two counts to 2x2 table.</a:t>
            </a:r>
          </a:p>
          <a:p>
            <a:pPr>
              <a:lnSpc>
                <a:spcPct val="90000"/>
              </a:lnSpc>
            </a:pPr>
            <a:r>
              <a:rPr lang="en-GB" sz="2200"/>
              <a:t>Test of association</a:t>
            </a:r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  <a:buFontTx/>
              <a:buNone/>
            </a:pPr>
            <a:r>
              <a:rPr lang="en-GB" sz="220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200"/>
              <a:t>    where</a:t>
            </a:r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r>
              <a:rPr lang="en-GB" sz="2200"/>
              <a:t>X</a:t>
            </a:r>
            <a:r>
              <a:rPr lang="en-GB" sz="2200" baseline="30000"/>
              <a:t>2</a:t>
            </a:r>
            <a:r>
              <a:rPr lang="en-GB" sz="2200"/>
              <a:t> has </a:t>
            </a:r>
            <a:r>
              <a:rPr lang="el-GR" sz="2200">
                <a:cs typeface="Times New Roman" pitchFamily="18" charset="0"/>
              </a:rPr>
              <a:t>χ</a:t>
            </a:r>
            <a:r>
              <a:rPr lang="en-GB" sz="2200" baseline="30000">
                <a:cs typeface="Times New Roman" pitchFamily="18" charset="0"/>
              </a:rPr>
              <a:t>2</a:t>
            </a:r>
            <a:r>
              <a:rPr lang="en-GB" sz="2200">
                <a:cs typeface="Times New Roman" pitchFamily="18" charset="0"/>
              </a:rPr>
              <a:t> distribution with 1 degrees of freedom under null hypothesis.</a:t>
            </a:r>
            <a:endParaRPr lang="en-US" sz="220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5500688"/>
          </a:xfrm>
        </p:spPr>
        <p:txBody>
          <a:bodyPr/>
          <a:lstStyle/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pPr>
              <a:buNone/>
            </a:pPr>
            <a:endParaRPr lang="en-GB" sz="3100" dirty="0"/>
          </a:p>
        </p:txBody>
      </p:sp>
      <p:graphicFrame>
        <p:nvGraphicFramePr>
          <p:cNvPr id="264197" name="Group 5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2747961"/>
          <a:ext cx="4038600" cy="1747839"/>
        </p:xfrm>
        <a:graphic>
          <a:graphicData uri="http://schemas.openxmlformats.org/drawingml/2006/table">
            <a:tbl>
              <a:tblPr/>
              <a:tblGrid>
                <a:gridCol w="860425"/>
                <a:gridCol w="1079500"/>
                <a:gridCol w="1152525"/>
                <a:gridCol w="9461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4224" name="Object 3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50925" y="3184525"/>
          <a:ext cx="30416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22" name="Equation" r:id="rId3" imgW="1612800" imgH="495000" progId="Equation.3">
                  <p:embed/>
                </p:oleObj>
              </mc:Choice>
              <mc:Fallback>
                <p:oleObj name="Equation" r:id="rId3" imgW="161280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184525"/>
                        <a:ext cx="30416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1619250" y="4221163"/>
          <a:ext cx="16271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23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21163"/>
                        <a:ext cx="16271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Genotypic tests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6221413"/>
          </a:xfrm>
        </p:spPr>
        <p:txBody>
          <a:bodyPr/>
          <a:lstStyle/>
          <a:p>
            <a:r>
              <a:rPr lang="en-GB" sz="2200"/>
              <a:t>SNP marker data can be represented in 2x3 table.</a:t>
            </a:r>
          </a:p>
          <a:p>
            <a:r>
              <a:rPr lang="en-GB" sz="2200"/>
              <a:t>Test of association</a:t>
            </a:r>
          </a:p>
          <a:p>
            <a:endParaRPr lang="en-GB" sz="2200"/>
          </a:p>
          <a:p>
            <a:endParaRPr lang="en-GB" sz="2200"/>
          </a:p>
          <a:p>
            <a:endParaRPr lang="en-GB" sz="2200"/>
          </a:p>
          <a:p>
            <a:pPr>
              <a:buFontTx/>
              <a:buNone/>
            </a:pPr>
            <a:r>
              <a:rPr lang="en-GB" sz="2200"/>
              <a:t>    where</a:t>
            </a:r>
          </a:p>
          <a:p>
            <a:endParaRPr lang="en-GB" sz="2200"/>
          </a:p>
          <a:p>
            <a:endParaRPr lang="en-GB" sz="2200"/>
          </a:p>
          <a:p>
            <a:r>
              <a:rPr lang="en-GB" sz="2200"/>
              <a:t>X</a:t>
            </a:r>
            <a:r>
              <a:rPr lang="en-GB" sz="2200" baseline="30000"/>
              <a:t>2</a:t>
            </a:r>
            <a:r>
              <a:rPr lang="en-GB" sz="2200"/>
              <a:t> has </a:t>
            </a:r>
            <a:r>
              <a:rPr lang="el-GR" sz="2200">
                <a:cs typeface="Times New Roman" pitchFamily="18" charset="0"/>
              </a:rPr>
              <a:t>χ</a:t>
            </a:r>
            <a:r>
              <a:rPr lang="en-GB" sz="2200" baseline="30000">
                <a:cs typeface="Times New Roman" pitchFamily="18" charset="0"/>
              </a:rPr>
              <a:t>2</a:t>
            </a:r>
            <a:r>
              <a:rPr lang="en-GB" sz="2200">
                <a:cs typeface="Times New Roman" pitchFamily="18" charset="0"/>
              </a:rPr>
              <a:t> distribution with 2 degrees of freedom under null hypothesis.</a:t>
            </a:r>
            <a:endParaRPr lang="en-US" sz="2200"/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5500688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l-GR" sz="3100">
              <a:cs typeface="Times New Roman" pitchFamily="18" charset="0"/>
            </a:endParaRPr>
          </a:p>
        </p:txBody>
      </p:sp>
      <p:graphicFrame>
        <p:nvGraphicFramePr>
          <p:cNvPr id="261125" name="Group 1029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2538411"/>
          <a:ext cx="4038600" cy="2185989"/>
        </p:xfrm>
        <a:graphic>
          <a:graphicData uri="http://schemas.openxmlformats.org/drawingml/2006/table">
            <a:tbl>
              <a:tblPr/>
              <a:tblGrid>
                <a:gridCol w="860425"/>
                <a:gridCol w="1079500"/>
                <a:gridCol w="1152525"/>
                <a:gridCol w="9461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60" name="Object 106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68375" y="2971800"/>
          <a:ext cx="3208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0" name="Equation" r:id="rId3" imgW="1701720" imgH="495000" progId="">
                  <p:embed/>
                </p:oleObj>
              </mc:Choice>
              <mc:Fallback>
                <p:oleObj name="Equation" r:id="rId3" imgW="1701720" imgH="49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971800"/>
                        <a:ext cx="3208338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61" name="Object 1065"/>
          <p:cNvGraphicFramePr>
            <a:graphicFrameLocks noChangeAspect="1"/>
          </p:cNvGraphicFramePr>
          <p:nvPr/>
        </p:nvGraphicFramePr>
        <p:xfrm>
          <a:off x="1619250" y="4221163"/>
          <a:ext cx="16271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1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21163"/>
                        <a:ext cx="16271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24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Simple Regression Model of </a:t>
            </a:r>
            <a:r>
              <a:rPr lang="en-GB" sz="3600" b="1" dirty="0" smtClean="0">
                <a:solidFill>
                  <a:schemeClr val="accent2"/>
                </a:solidFill>
              </a:rPr>
              <a:t>Association</a:t>
            </a:r>
          </a:p>
          <a:p>
            <a:pPr algn="ctr"/>
            <a:r>
              <a:rPr lang="en-GB" sz="3600" b="1" dirty="0" smtClean="0">
                <a:solidFill>
                  <a:schemeClr val="accent2"/>
                </a:solidFill>
              </a:rPr>
              <a:t>(Unrelated individuals)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3657600" y="2057400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i </a:t>
            </a:r>
            <a:r>
              <a:rPr lang="en-GB" dirty="0"/>
              <a:t>= 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dirty="0"/>
              <a:t> +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dirty="0" err="1"/>
              <a:t>X</a:t>
            </a:r>
            <a:r>
              <a:rPr lang="en-GB" baseline="-25000" dirty="0" err="1"/>
              <a:t>i</a:t>
            </a:r>
            <a:r>
              <a:rPr lang="en-GB" dirty="0"/>
              <a:t> + </a:t>
            </a:r>
            <a:r>
              <a:rPr lang="en-GB" dirty="0" err="1"/>
              <a:t>e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where</a:t>
            </a:r>
          </a:p>
          <a:p>
            <a:r>
              <a:rPr lang="en-GB" dirty="0"/>
              <a:t>	Y</a:t>
            </a:r>
            <a:r>
              <a:rPr lang="en-GB" baseline="-25000" dirty="0"/>
              <a:t>i</a:t>
            </a:r>
            <a:r>
              <a:rPr lang="en-GB" dirty="0"/>
              <a:t> = 	trait value for individual </a:t>
            </a:r>
            <a:r>
              <a:rPr lang="en-GB" dirty="0" err="1"/>
              <a:t>i</a:t>
            </a:r>
            <a:endParaRPr lang="en-GB" dirty="0"/>
          </a:p>
          <a:p>
            <a:r>
              <a:rPr lang="en-GB" dirty="0"/>
              <a:t>	X</a:t>
            </a:r>
            <a:r>
              <a:rPr lang="en-GB" baseline="-25000" dirty="0"/>
              <a:t>i </a:t>
            </a:r>
            <a:r>
              <a:rPr lang="en-GB" dirty="0"/>
              <a:t>=	number of ‘A’ alleles an individual has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03860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1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1813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0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8958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2</a:t>
            </a:r>
          </a:p>
        </p:txBody>
      </p:sp>
      <p:sp>
        <p:nvSpPr>
          <p:cNvPr id="249867" name="AutoShape 11"/>
          <p:cNvSpPr>
            <a:spLocks noChangeAspect="1" noChangeArrowheads="1" noTextEdit="1"/>
          </p:cNvSpPr>
          <p:nvPr/>
        </p:nvSpPr>
        <p:spPr bwMode="auto">
          <a:xfrm>
            <a:off x="2438400" y="4038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2470150" y="4070350"/>
            <a:ext cx="3060700" cy="169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0" name="Line 14"/>
          <p:cNvSpPr>
            <a:spLocks noChangeShapeType="1"/>
          </p:cNvSpPr>
          <p:nvPr/>
        </p:nvSpPr>
        <p:spPr bwMode="auto">
          <a:xfrm>
            <a:off x="2876550" y="4203700"/>
            <a:ext cx="1588" cy="1270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2851150" y="547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>
            <a:off x="2851150" y="5264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>
            <a:off x="2851150" y="5048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4" name="Line 18"/>
          <p:cNvSpPr>
            <a:spLocks noChangeShapeType="1"/>
          </p:cNvSpPr>
          <p:nvPr/>
        </p:nvSpPr>
        <p:spPr bwMode="auto">
          <a:xfrm>
            <a:off x="2851150" y="4838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5" name="Line 19"/>
          <p:cNvSpPr>
            <a:spLocks noChangeShapeType="1"/>
          </p:cNvSpPr>
          <p:nvPr/>
        </p:nvSpPr>
        <p:spPr bwMode="auto">
          <a:xfrm>
            <a:off x="2851150" y="4629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>
            <a:off x="2851150" y="4413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7" name="Line 21"/>
          <p:cNvSpPr>
            <a:spLocks noChangeShapeType="1"/>
          </p:cNvSpPr>
          <p:nvPr/>
        </p:nvSpPr>
        <p:spPr bwMode="auto">
          <a:xfrm>
            <a:off x="2851150" y="420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8" name="Line 22"/>
          <p:cNvSpPr>
            <a:spLocks noChangeShapeType="1"/>
          </p:cNvSpPr>
          <p:nvPr/>
        </p:nvSpPr>
        <p:spPr bwMode="auto">
          <a:xfrm>
            <a:off x="2876550" y="5473700"/>
            <a:ext cx="259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9" name="Line 23"/>
          <p:cNvSpPr>
            <a:spLocks noChangeShapeType="1"/>
          </p:cNvSpPr>
          <p:nvPr/>
        </p:nvSpPr>
        <p:spPr bwMode="auto">
          <a:xfrm flipV="1">
            <a:off x="2876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 flipV="1">
            <a:off x="3308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1" name="Line 25"/>
          <p:cNvSpPr>
            <a:spLocks noChangeShapeType="1"/>
          </p:cNvSpPr>
          <p:nvPr/>
        </p:nvSpPr>
        <p:spPr bwMode="auto">
          <a:xfrm flipV="1">
            <a:off x="37401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2" name="Line 26"/>
          <p:cNvSpPr>
            <a:spLocks noChangeShapeType="1"/>
          </p:cNvSpPr>
          <p:nvPr/>
        </p:nvSpPr>
        <p:spPr bwMode="auto">
          <a:xfrm flipV="1">
            <a:off x="41719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3" name="Line 27"/>
          <p:cNvSpPr>
            <a:spLocks noChangeShapeType="1"/>
          </p:cNvSpPr>
          <p:nvPr/>
        </p:nvSpPr>
        <p:spPr bwMode="auto">
          <a:xfrm flipV="1">
            <a:off x="46037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4" name="Line 28"/>
          <p:cNvSpPr>
            <a:spLocks noChangeShapeType="1"/>
          </p:cNvSpPr>
          <p:nvPr/>
        </p:nvSpPr>
        <p:spPr bwMode="auto">
          <a:xfrm flipV="1">
            <a:off x="5035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5" name="Line 29"/>
          <p:cNvSpPr>
            <a:spLocks noChangeShapeType="1"/>
          </p:cNvSpPr>
          <p:nvPr/>
        </p:nvSpPr>
        <p:spPr bwMode="auto">
          <a:xfrm flipV="1">
            <a:off x="5467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99" name="Line 43"/>
          <p:cNvSpPr>
            <a:spLocks noChangeShapeType="1"/>
          </p:cNvSpPr>
          <p:nvPr/>
        </p:nvSpPr>
        <p:spPr bwMode="auto">
          <a:xfrm flipV="1">
            <a:off x="3308350" y="4521200"/>
            <a:ext cx="1727200" cy="755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900" name="Rectangle 44"/>
          <p:cNvSpPr>
            <a:spLocks noChangeArrowheads="1"/>
          </p:cNvSpPr>
          <p:nvPr/>
        </p:nvSpPr>
        <p:spPr bwMode="auto">
          <a:xfrm>
            <a:off x="2768600" y="542290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</a:t>
            </a:r>
            <a:endParaRPr lang="en-GB"/>
          </a:p>
        </p:txBody>
      </p:sp>
      <p:sp>
        <p:nvSpPr>
          <p:cNvPr id="249901" name="Rectangle 45"/>
          <p:cNvSpPr>
            <a:spLocks noChangeArrowheads="1"/>
          </p:cNvSpPr>
          <p:nvPr/>
        </p:nvSpPr>
        <p:spPr bwMode="auto">
          <a:xfrm>
            <a:off x="2698750" y="5213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0.2</a:t>
            </a:r>
            <a:endParaRPr lang="en-GB"/>
          </a:p>
        </p:txBody>
      </p:sp>
      <p:sp>
        <p:nvSpPr>
          <p:cNvPr id="249902" name="Rectangle 46"/>
          <p:cNvSpPr>
            <a:spLocks noChangeArrowheads="1"/>
          </p:cNvSpPr>
          <p:nvPr/>
        </p:nvSpPr>
        <p:spPr bwMode="auto">
          <a:xfrm>
            <a:off x="2698750" y="49974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0.4</a:t>
            </a:r>
            <a:endParaRPr lang="en-GB"/>
          </a:p>
        </p:txBody>
      </p:sp>
      <p:sp>
        <p:nvSpPr>
          <p:cNvPr id="249903" name="Rectangle 47"/>
          <p:cNvSpPr>
            <a:spLocks noChangeArrowheads="1"/>
          </p:cNvSpPr>
          <p:nvPr/>
        </p:nvSpPr>
        <p:spPr bwMode="auto">
          <a:xfrm>
            <a:off x="2698750" y="4787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0.6</a:t>
            </a:r>
            <a:endParaRPr lang="en-GB"/>
          </a:p>
        </p:txBody>
      </p:sp>
      <p:sp>
        <p:nvSpPr>
          <p:cNvPr id="249904" name="Rectangle 48"/>
          <p:cNvSpPr>
            <a:spLocks noChangeArrowheads="1"/>
          </p:cNvSpPr>
          <p:nvPr/>
        </p:nvSpPr>
        <p:spPr bwMode="auto">
          <a:xfrm>
            <a:off x="2698750" y="4578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0.8</a:t>
            </a:r>
            <a:endParaRPr lang="en-GB"/>
          </a:p>
        </p:txBody>
      </p:sp>
      <p:sp>
        <p:nvSpPr>
          <p:cNvPr id="249905" name="Rectangle 49"/>
          <p:cNvSpPr>
            <a:spLocks noChangeArrowheads="1"/>
          </p:cNvSpPr>
          <p:nvPr/>
        </p:nvSpPr>
        <p:spPr bwMode="auto">
          <a:xfrm>
            <a:off x="2768600" y="436245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1</a:t>
            </a:r>
            <a:endParaRPr lang="en-GB"/>
          </a:p>
        </p:txBody>
      </p:sp>
      <p:sp>
        <p:nvSpPr>
          <p:cNvPr id="249906" name="Rectangle 50"/>
          <p:cNvSpPr>
            <a:spLocks noChangeArrowheads="1"/>
          </p:cNvSpPr>
          <p:nvPr/>
        </p:nvSpPr>
        <p:spPr bwMode="auto">
          <a:xfrm>
            <a:off x="2698750" y="4152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1.2</a:t>
            </a:r>
            <a:endParaRPr lang="en-GB"/>
          </a:p>
        </p:txBody>
      </p:sp>
      <p:sp>
        <p:nvSpPr>
          <p:cNvPr id="249907" name="Rectangle 51"/>
          <p:cNvSpPr>
            <a:spLocks noChangeArrowheads="1"/>
          </p:cNvSpPr>
          <p:nvPr/>
        </p:nvSpPr>
        <p:spPr bwMode="auto">
          <a:xfrm>
            <a:off x="4146550" y="5562600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 b="1">
                <a:solidFill>
                  <a:srgbClr val="000000"/>
                </a:solidFill>
                <a:latin typeface="Arial" charset="0"/>
              </a:rPr>
              <a:t>X</a:t>
            </a:r>
            <a:endParaRPr lang="en-GB"/>
          </a:p>
        </p:txBody>
      </p:sp>
      <p:sp>
        <p:nvSpPr>
          <p:cNvPr id="249908" name="Rectangle 52"/>
          <p:cNvSpPr>
            <a:spLocks noChangeArrowheads="1"/>
          </p:cNvSpPr>
          <p:nvPr/>
        </p:nvSpPr>
        <p:spPr bwMode="auto">
          <a:xfrm rot="16200000">
            <a:off x="2582863" y="4781550"/>
            <a:ext cx="587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 b="1">
                <a:solidFill>
                  <a:srgbClr val="000000"/>
                </a:solidFill>
                <a:latin typeface="Arial" charset="0"/>
              </a:rPr>
              <a:t>Y</a:t>
            </a:r>
            <a:endParaRPr lang="en-GB"/>
          </a:p>
        </p:txBody>
      </p:sp>
      <p:sp>
        <p:nvSpPr>
          <p:cNvPr id="249928" name="Oval 72"/>
          <p:cNvSpPr>
            <a:spLocks noChangeArrowheads="1"/>
          </p:cNvSpPr>
          <p:nvPr/>
        </p:nvSpPr>
        <p:spPr bwMode="auto">
          <a:xfrm>
            <a:off x="4162425" y="4838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29" name="Oval 73"/>
          <p:cNvSpPr>
            <a:spLocks noChangeArrowheads="1"/>
          </p:cNvSpPr>
          <p:nvPr/>
        </p:nvSpPr>
        <p:spPr bwMode="auto">
          <a:xfrm>
            <a:off x="4162425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0" name="Oval 74"/>
          <p:cNvSpPr>
            <a:spLocks noChangeArrowheads="1"/>
          </p:cNvSpPr>
          <p:nvPr/>
        </p:nvSpPr>
        <p:spPr bwMode="auto">
          <a:xfrm>
            <a:off x="4162425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1" name="Oval 75"/>
          <p:cNvSpPr>
            <a:spLocks noChangeArrowheads="1"/>
          </p:cNvSpPr>
          <p:nvPr/>
        </p:nvSpPr>
        <p:spPr bwMode="auto">
          <a:xfrm>
            <a:off x="4162425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2" name="Oval 76"/>
          <p:cNvSpPr>
            <a:spLocks noChangeArrowheads="1"/>
          </p:cNvSpPr>
          <p:nvPr/>
        </p:nvSpPr>
        <p:spPr bwMode="auto">
          <a:xfrm>
            <a:off x="4162425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3" name="Oval 77"/>
          <p:cNvSpPr>
            <a:spLocks noChangeArrowheads="1"/>
          </p:cNvSpPr>
          <p:nvPr/>
        </p:nvSpPr>
        <p:spPr bwMode="auto">
          <a:xfrm>
            <a:off x="3276600" y="5210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4" name="Oval 78"/>
          <p:cNvSpPr>
            <a:spLocks noChangeArrowheads="1"/>
          </p:cNvSpPr>
          <p:nvPr/>
        </p:nvSpPr>
        <p:spPr bwMode="auto">
          <a:xfrm>
            <a:off x="327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5" name="Oval 79"/>
          <p:cNvSpPr>
            <a:spLocks noChangeArrowheads="1"/>
          </p:cNvSpPr>
          <p:nvPr/>
        </p:nvSpPr>
        <p:spPr bwMode="auto">
          <a:xfrm>
            <a:off x="3276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6" name="Oval 80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7" name="Oval 81"/>
          <p:cNvSpPr>
            <a:spLocks noChangeArrowheads="1"/>
          </p:cNvSpPr>
          <p:nvPr/>
        </p:nvSpPr>
        <p:spPr bwMode="auto">
          <a:xfrm>
            <a:off x="5029200" y="451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8" name="Oval 82"/>
          <p:cNvSpPr>
            <a:spLocks noChangeArrowheads="1"/>
          </p:cNvSpPr>
          <p:nvPr/>
        </p:nvSpPr>
        <p:spPr bwMode="auto">
          <a:xfrm>
            <a:off x="5029200" y="45815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9" name="Oval 83"/>
          <p:cNvSpPr>
            <a:spLocks noChangeArrowheads="1"/>
          </p:cNvSpPr>
          <p:nvPr/>
        </p:nvSpPr>
        <p:spPr bwMode="auto">
          <a:xfrm>
            <a:off x="5029200" y="4362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066800" y="61032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Association test is </a:t>
            </a:r>
            <a:r>
              <a:rPr lang="en-GB" dirty="0" smtClean="0"/>
              <a:t>whether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 smtClean="0"/>
              <a:t> is different from </a:t>
            </a:r>
            <a:r>
              <a:rPr lang="en-GB" dirty="0" smtClean="0">
                <a:latin typeface="Symbol" pitchFamily="18" charset="2"/>
              </a:rPr>
              <a:t>0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048000"/>
            <a:ext cx="1600200" cy="1524000"/>
            <a:chOff x="1872" y="1584"/>
            <a:chExt cx="1008" cy="960"/>
          </a:xfrm>
        </p:grpSpPr>
        <p:sp>
          <p:nvSpPr>
            <p:cNvPr id="560132" name="Oval 4"/>
            <p:cNvSpPr>
              <a:spLocks noChangeArrowheads="1"/>
            </p:cNvSpPr>
            <p:nvPr/>
          </p:nvSpPr>
          <p:spPr bwMode="auto">
            <a:xfrm>
              <a:off x="1872" y="1584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3" name="Oval 5"/>
            <p:cNvSpPr>
              <a:spLocks noChangeArrowheads="1"/>
            </p:cNvSpPr>
            <p:nvPr/>
          </p:nvSpPr>
          <p:spPr bwMode="auto">
            <a:xfrm>
              <a:off x="2208" y="2208"/>
              <a:ext cx="336" cy="33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4" name="Rectangle 6"/>
            <p:cNvSpPr>
              <a:spLocks noChangeArrowheads="1"/>
            </p:cNvSpPr>
            <p:nvPr/>
          </p:nvSpPr>
          <p:spPr bwMode="auto">
            <a:xfrm>
              <a:off x="2592" y="1632"/>
              <a:ext cx="288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>
              <a:off x="2208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>
              <a:off x="2376" y="1776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1143000" y="251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2209800" y="251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AA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1622425" y="4724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0140" name="Freeform 12"/>
          <p:cNvSpPr>
            <a:spLocks/>
          </p:cNvSpPr>
          <p:nvPr/>
        </p:nvSpPr>
        <p:spPr bwMode="auto">
          <a:xfrm>
            <a:off x="685800" y="2895600"/>
            <a:ext cx="1003300" cy="205740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56" y="720"/>
              </a:cxn>
              <a:cxn ang="0">
                <a:pos x="632" y="1296"/>
              </a:cxn>
            </a:cxnLst>
            <a:rect l="0" t="0" r="r" b="b"/>
            <a:pathLst>
              <a:path w="632" h="1296">
                <a:moveTo>
                  <a:pt x="296" y="0"/>
                </a:moveTo>
                <a:cubicBezTo>
                  <a:pt x="148" y="252"/>
                  <a:pt x="0" y="504"/>
                  <a:pt x="56" y="720"/>
                </a:cubicBezTo>
                <a:cubicBezTo>
                  <a:pt x="112" y="936"/>
                  <a:pt x="372" y="1116"/>
                  <a:pt x="632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3505200" y="1844675"/>
            <a:ext cx="495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rial" charset="0"/>
              </a:rPr>
              <a:t>Rationale: Related individuals have to be from the same population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Arial" charset="0"/>
              </a:rPr>
              <a:t>Compare number of times heterozygous parents transmit “A” </a:t>
            </a:r>
            <a:r>
              <a:rPr lang="en-US" sz="3200" dirty="0" err="1" smtClean="0">
                <a:latin typeface="Arial" charset="0"/>
              </a:rPr>
              <a:t>vs</a:t>
            </a:r>
            <a:r>
              <a:rPr lang="en-US" sz="3200" dirty="0" smtClean="0">
                <a:latin typeface="Arial" charset="0"/>
              </a:rPr>
              <a:t> “C” allele to affected offspring</a:t>
            </a:r>
            <a:endParaRPr lang="en-US" sz="3200" dirty="0">
              <a:latin typeface="Arial" charset="0"/>
            </a:endParaRPr>
          </a:p>
        </p:txBody>
      </p:sp>
      <p:sp>
        <p:nvSpPr>
          <p:cNvPr id="56014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Transmission Disequilibrium Test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71675"/>
            <a:ext cx="48482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35242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1223" y="6352401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 smtClean="0"/>
              <a:t>Spielman</a:t>
            </a:r>
            <a:r>
              <a:rPr lang="en-GB" sz="1200" i="1" dirty="0" smtClean="0"/>
              <a:t> et al. (1993) AJHG</a:t>
            </a:r>
            <a:endParaRPr lang="en-GB" sz="1200" i="1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Transmission Disequilibrium Test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Transmission Disequilibrium Test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048000"/>
            <a:ext cx="1600200" cy="1524000"/>
            <a:chOff x="1872" y="1584"/>
            <a:chExt cx="1008" cy="960"/>
          </a:xfrm>
        </p:grpSpPr>
        <p:sp>
          <p:nvSpPr>
            <p:cNvPr id="562180" name="Oval 4"/>
            <p:cNvSpPr>
              <a:spLocks noChangeArrowheads="1"/>
            </p:cNvSpPr>
            <p:nvPr/>
          </p:nvSpPr>
          <p:spPr bwMode="auto">
            <a:xfrm>
              <a:off x="1872" y="1584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2208" y="2208"/>
              <a:ext cx="336" cy="33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2" name="Rectangle 6"/>
            <p:cNvSpPr>
              <a:spLocks noChangeArrowheads="1"/>
            </p:cNvSpPr>
            <p:nvPr/>
          </p:nvSpPr>
          <p:spPr bwMode="auto">
            <a:xfrm>
              <a:off x="2592" y="1632"/>
              <a:ext cx="288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3" name="Line 7"/>
            <p:cNvSpPr>
              <a:spLocks noChangeShapeType="1"/>
            </p:cNvSpPr>
            <p:nvPr/>
          </p:nvSpPr>
          <p:spPr bwMode="auto">
            <a:xfrm>
              <a:off x="2208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4" name="Line 8"/>
            <p:cNvSpPr>
              <a:spLocks noChangeShapeType="1"/>
            </p:cNvSpPr>
            <p:nvPr/>
          </p:nvSpPr>
          <p:spPr bwMode="auto">
            <a:xfrm>
              <a:off x="2376" y="1776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1143000" y="251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>
            <a:off x="2209800" y="251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AA</a:t>
            </a:r>
          </a:p>
        </p:txBody>
      </p:sp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1622425" y="4724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2188" name="Freeform 12"/>
          <p:cNvSpPr>
            <a:spLocks/>
          </p:cNvSpPr>
          <p:nvPr/>
        </p:nvSpPr>
        <p:spPr bwMode="auto">
          <a:xfrm>
            <a:off x="685800" y="2895600"/>
            <a:ext cx="1003300" cy="205740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56" y="720"/>
              </a:cxn>
              <a:cxn ang="0">
                <a:pos x="632" y="1296"/>
              </a:cxn>
            </a:cxnLst>
            <a:rect l="0" t="0" r="r" b="b"/>
            <a:pathLst>
              <a:path w="632" h="1296">
                <a:moveTo>
                  <a:pt x="296" y="0"/>
                </a:moveTo>
                <a:cubicBezTo>
                  <a:pt x="148" y="252"/>
                  <a:pt x="0" y="504"/>
                  <a:pt x="56" y="720"/>
                </a:cubicBezTo>
                <a:cubicBezTo>
                  <a:pt x="112" y="936"/>
                  <a:pt x="372" y="1116"/>
                  <a:pt x="632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3505200" y="2011363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Difficult to gather families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latin typeface="Arial" charset="0"/>
              </a:rPr>
              <a:t>Difficult to get parents for late onset / psychiatric conditions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latin typeface="Arial" charset="0"/>
              </a:rPr>
              <a:t>Inefficient for genotyping (particularly GWA)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Case-control versus TDT</a:t>
            </a: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0" y="1600200"/>
          <a:ext cx="548640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6" name="Chart" r:id="rId3" imgW="6248349" imgH="4848259" progId="Excel.Sheet.8">
                  <p:embed/>
                </p:oleObj>
              </mc:Choice>
              <mc:Fallback>
                <p:oleObj name="Chart" r:id="rId3" imgW="6248349" imgH="484825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5486400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4143375" y="1598613"/>
          <a:ext cx="4953000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7" name="Chart" r:id="rId5" imgW="6248349" imgH="4848259" progId="Excel.Sheet.8">
                  <p:embed/>
                </p:oleObj>
              </mc:Choice>
              <mc:Fallback>
                <p:oleObj name="Chart" r:id="rId5" imgW="6248349" imgH="484825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98613"/>
                        <a:ext cx="4953000" cy="425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2590800" y="5905500"/>
            <a:ext cx="364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600">
                <a:solidFill>
                  <a:schemeClr val="accent2"/>
                </a:solidFill>
                <a:latin typeface="Arial" charset="0"/>
              </a:rPr>
              <a:t>p = 0.1; RAA = RAa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r>
              <a:rPr lang="en-GB" dirty="0" smtClean="0"/>
              <a:t>Definitions / Terminology</a:t>
            </a:r>
          </a:p>
          <a:p>
            <a:r>
              <a:rPr lang="en-GB" dirty="0" smtClean="0"/>
              <a:t>What is (genetic) association?</a:t>
            </a:r>
          </a:p>
          <a:p>
            <a:r>
              <a:rPr lang="en-GB" dirty="0" smtClean="0"/>
              <a:t>How do we test for association?</a:t>
            </a:r>
            <a:endParaRPr lang="en-GB" dirty="0"/>
          </a:p>
          <a:p>
            <a:r>
              <a:rPr lang="en-GB" dirty="0" smtClean="0"/>
              <a:t>When to use association</a:t>
            </a:r>
            <a:endParaRPr lang="en-GB" dirty="0"/>
          </a:p>
          <a:p>
            <a:r>
              <a:rPr lang="en-GB" dirty="0" err="1" smtClean="0"/>
              <a:t>HapMap</a:t>
            </a:r>
            <a:r>
              <a:rPr lang="en-GB" dirty="0" smtClean="0"/>
              <a:t>, 1000 genomes </a:t>
            </a:r>
            <a:r>
              <a:rPr lang="en-GB" dirty="0" smtClean="0"/>
              <a:t>and tagging</a:t>
            </a:r>
            <a:endParaRPr lang="en-GB" dirty="0"/>
          </a:p>
          <a:p>
            <a:r>
              <a:rPr lang="en-GB" dirty="0"/>
              <a:t>Genome-wide </a:t>
            </a:r>
            <a:r>
              <a:rPr lang="en-GB" dirty="0" smtClean="0"/>
              <a:t>Association</a:t>
            </a:r>
          </a:p>
          <a:p>
            <a:r>
              <a:rPr lang="en-GB" dirty="0" smtClean="0"/>
              <a:t>Sequencing and Rare variants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-228600"/>
            <a:ext cx="8562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38200" y="5648325"/>
            <a:ext cx="3048000" cy="523875"/>
            <a:chOff x="2438400" y="5419725"/>
            <a:chExt cx="2209800" cy="295275"/>
          </a:xfrm>
        </p:grpSpPr>
        <p:pic>
          <p:nvPicPr>
            <p:cNvPr id="6144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5419725"/>
              <a:ext cx="9620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5431466"/>
              <a:ext cx="12192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364" y="5279066"/>
            <a:ext cx="37474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When to use association...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Methods of gene hunting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667000"/>
            <a:ext cx="4419600" cy="3124200"/>
            <a:chOff x="768" y="1536"/>
            <a:chExt cx="1680" cy="1728"/>
          </a:xfrm>
        </p:grpSpPr>
        <p:sp>
          <p:nvSpPr>
            <p:cNvPr id="87044" name="Line 4"/>
            <p:cNvSpPr>
              <a:spLocks noChangeShapeType="1"/>
            </p:cNvSpPr>
            <p:nvPr/>
          </p:nvSpPr>
          <p:spPr bwMode="auto">
            <a:xfrm>
              <a:off x="768" y="153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 flipH="1">
              <a:off x="768" y="326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5400000">
            <a:off x="891381" y="4060032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Effect Size</a:t>
            </a:r>
            <a:endParaRPr lang="en-US">
              <a:latin typeface="Arial" charset="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505200" y="6019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Frequency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1295400" cy="1277938"/>
          </a:xfrm>
          <a:prstGeom prst="rect">
            <a:avLst/>
          </a:prstGeom>
          <a:noFill/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rare, monogenic (linkage)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172200" y="4419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common, complex (association)</a:t>
            </a:r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43400"/>
            <a:ext cx="1344613" cy="1344613"/>
          </a:xfrm>
          <a:prstGeom prst="rect">
            <a:avLst/>
          </a:prstGeom>
          <a:noFill/>
        </p:spPr>
      </p:pic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7724775" y="2589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F405C-1925-4D65-BC20-4E37B56E280F}" type="slidenum">
              <a:rPr lang="en-GB" altLang="en-US" b="0" smtClean="0"/>
              <a:pPr eaLnBrk="1" hangingPunct="1"/>
              <a:t>23</a:t>
            </a:fld>
            <a:endParaRPr lang="en-GB" altLang="en-US" b="0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1000" y="2971800"/>
            <a:ext cx="3810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81000" y="4352925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1000" y="4191000"/>
            <a:ext cx="38100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6"/>
          <p:cNvSpPr>
            <a:spLocks noChangeAspect="1" noChangeArrowheads="1" noTextEdit="1"/>
          </p:cNvSpPr>
          <p:nvPr/>
        </p:nvSpPr>
        <p:spPr bwMode="auto">
          <a:xfrm>
            <a:off x="4089400" y="1981200"/>
            <a:ext cx="421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4097338" y="3533775"/>
            <a:ext cx="482600" cy="482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5021263" y="3533775"/>
            <a:ext cx="482600" cy="482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349750" y="3287713"/>
            <a:ext cx="1588" cy="2460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V="1">
            <a:off x="5259388" y="3273425"/>
            <a:ext cx="1587" cy="2524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4341813" y="3281363"/>
            <a:ext cx="277336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5959475" y="3533775"/>
            <a:ext cx="484188" cy="482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 flipV="1">
            <a:off x="6197600" y="3273425"/>
            <a:ext cx="1588" cy="2524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3" name="Oval 14"/>
          <p:cNvSpPr>
            <a:spLocks noChangeArrowheads="1"/>
          </p:cNvSpPr>
          <p:nvPr/>
        </p:nvSpPr>
        <p:spPr bwMode="auto">
          <a:xfrm>
            <a:off x="6883400" y="3540125"/>
            <a:ext cx="484188" cy="484188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 flipV="1">
            <a:off x="7121525" y="3281363"/>
            <a:ext cx="1588" cy="2524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7821613" y="3525838"/>
            <a:ext cx="447675" cy="447675"/>
          </a:xfrm>
          <a:prstGeom prst="rect">
            <a:avLst/>
          </a:prstGeom>
          <a:solidFill>
            <a:srgbClr val="FFFFFF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Oval 17"/>
          <p:cNvSpPr>
            <a:spLocks noChangeArrowheads="1"/>
          </p:cNvSpPr>
          <p:nvPr/>
        </p:nvSpPr>
        <p:spPr bwMode="auto">
          <a:xfrm>
            <a:off x="7807325" y="5035550"/>
            <a:ext cx="484188" cy="482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 flipH="1">
            <a:off x="7373938" y="3778250"/>
            <a:ext cx="46196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7583488" y="3786188"/>
            <a:ext cx="1587" cy="9890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V="1">
            <a:off x="8045450" y="4775200"/>
            <a:ext cx="1588" cy="2524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6905625" y="5027613"/>
            <a:ext cx="482600" cy="484187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2"/>
          <p:cNvSpPr>
            <a:spLocks noChangeShapeType="1"/>
          </p:cNvSpPr>
          <p:nvPr/>
        </p:nvSpPr>
        <p:spPr bwMode="auto">
          <a:xfrm flipV="1">
            <a:off x="7158038" y="4781550"/>
            <a:ext cx="1587" cy="2460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2" name="Line 23"/>
          <p:cNvSpPr>
            <a:spLocks noChangeShapeType="1"/>
          </p:cNvSpPr>
          <p:nvPr/>
        </p:nvSpPr>
        <p:spPr bwMode="auto">
          <a:xfrm>
            <a:off x="7150100" y="4775200"/>
            <a:ext cx="909638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5049838" y="1989138"/>
            <a:ext cx="484187" cy="4826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5988050" y="1995488"/>
            <a:ext cx="447675" cy="447675"/>
          </a:xfrm>
          <a:prstGeom prst="rect">
            <a:avLst/>
          </a:prstGeom>
          <a:solidFill>
            <a:srgbClr val="0000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26"/>
          <p:cNvSpPr>
            <a:spLocks noChangeShapeType="1"/>
          </p:cNvSpPr>
          <p:nvPr/>
        </p:nvSpPr>
        <p:spPr bwMode="auto">
          <a:xfrm flipH="1">
            <a:off x="5540375" y="2247900"/>
            <a:ext cx="4619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>
            <a:off x="5749925" y="2255838"/>
            <a:ext cx="1588" cy="1017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7" name="Rectangle 28"/>
          <p:cNvSpPr>
            <a:spLocks noChangeArrowheads="1"/>
          </p:cNvSpPr>
          <p:nvPr/>
        </p:nvSpPr>
        <p:spPr bwMode="auto">
          <a:xfrm>
            <a:off x="5041900" y="2530475"/>
            <a:ext cx="115888" cy="4968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5216525" y="2530475"/>
            <a:ext cx="114300" cy="4968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5092700" y="4160838"/>
            <a:ext cx="115888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5265738" y="4160838"/>
            <a:ext cx="115887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5981700" y="4160838"/>
            <a:ext cx="114300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3"/>
          <p:cNvSpPr>
            <a:spLocks noChangeArrowheads="1"/>
          </p:cNvSpPr>
          <p:nvPr/>
        </p:nvSpPr>
        <p:spPr bwMode="auto">
          <a:xfrm>
            <a:off x="6154738" y="4160838"/>
            <a:ext cx="115887" cy="498475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6897688" y="4146550"/>
            <a:ext cx="115887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5"/>
          <p:cNvSpPr>
            <a:spLocks noChangeArrowheads="1"/>
          </p:cNvSpPr>
          <p:nvPr/>
        </p:nvSpPr>
        <p:spPr bwMode="auto">
          <a:xfrm>
            <a:off x="7070725" y="4146550"/>
            <a:ext cx="115888" cy="498475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Rectangle 36"/>
          <p:cNvSpPr>
            <a:spLocks noChangeArrowheads="1"/>
          </p:cNvSpPr>
          <p:nvPr/>
        </p:nvSpPr>
        <p:spPr bwMode="auto">
          <a:xfrm>
            <a:off x="7807325" y="4168775"/>
            <a:ext cx="115888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7"/>
          <p:cNvSpPr>
            <a:spLocks noChangeArrowheads="1"/>
          </p:cNvSpPr>
          <p:nvPr/>
        </p:nvSpPr>
        <p:spPr bwMode="auto">
          <a:xfrm>
            <a:off x="7980363" y="4168775"/>
            <a:ext cx="115887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38"/>
          <p:cNvSpPr>
            <a:spLocks noChangeArrowheads="1"/>
          </p:cNvSpPr>
          <p:nvPr/>
        </p:nvSpPr>
        <p:spPr bwMode="auto">
          <a:xfrm>
            <a:off x="5967413" y="2516188"/>
            <a:ext cx="114300" cy="4968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6140450" y="2516188"/>
            <a:ext cx="114300" cy="496887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4103688" y="4168775"/>
            <a:ext cx="115887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1"/>
          <p:cNvSpPr>
            <a:spLocks noChangeArrowheads="1"/>
          </p:cNvSpPr>
          <p:nvPr/>
        </p:nvSpPr>
        <p:spPr bwMode="auto">
          <a:xfrm>
            <a:off x="4276725" y="4168775"/>
            <a:ext cx="115888" cy="498475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Rectangle 42"/>
          <p:cNvSpPr>
            <a:spLocks noChangeArrowheads="1"/>
          </p:cNvSpPr>
          <p:nvPr/>
        </p:nvSpPr>
        <p:spPr bwMode="auto">
          <a:xfrm>
            <a:off x="6897688" y="5591175"/>
            <a:ext cx="115887" cy="4968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3"/>
          <p:cNvSpPr>
            <a:spLocks noChangeArrowheads="1"/>
          </p:cNvSpPr>
          <p:nvPr/>
        </p:nvSpPr>
        <p:spPr bwMode="auto">
          <a:xfrm>
            <a:off x="7070725" y="5591175"/>
            <a:ext cx="115888" cy="496888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Rectangle 44"/>
          <p:cNvSpPr>
            <a:spLocks noChangeArrowheads="1"/>
          </p:cNvSpPr>
          <p:nvPr/>
        </p:nvSpPr>
        <p:spPr bwMode="auto">
          <a:xfrm>
            <a:off x="7815263" y="5583238"/>
            <a:ext cx="115887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5"/>
          <p:cNvSpPr>
            <a:spLocks noChangeArrowheads="1"/>
          </p:cNvSpPr>
          <p:nvPr/>
        </p:nvSpPr>
        <p:spPr bwMode="auto">
          <a:xfrm>
            <a:off x="7988300" y="5583238"/>
            <a:ext cx="115888" cy="49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Rectangle 46"/>
          <p:cNvSpPr>
            <a:spLocks noChangeArrowheads="1"/>
          </p:cNvSpPr>
          <p:nvPr/>
        </p:nvSpPr>
        <p:spPr bwMode="auto">
          <a:xfrm>
            <a:off x="6154738" y="4168775"/>
            <a:ext cx="115887" cy="1508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Rectangle 47"/>
          <p:cNvSpPr>
            <a:spLocks noChangeArrowheads="1"/>
          </p:cNvSpPr>
          <p:nvPr/>
        </p:nvSpPr>
        <p:spPr bwMode="auto">
          <a:xfrm>
            <a:off x="7070725" y="5929313"/>
            <a:ext cx="115888" cy="1524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Rectangle 48"/>
          <p:cNvSpPr>
            <a:spLocks noChangeArrowheads="1"/>
          </p:cNvSpPr>
          <p:nvPr/>
        </p:nvSpPr>
        <p:spPr bwMode="auto">
          <a:xfrm>
            <a:off x="5265738" y="4160838"/>
            <a:ext cx="115887" cy="180975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Rectangle 50"/>
          <p:cNvSpPr>
            <a:spLocks noChangeArrowheads="1"/>
          </p:cNvSpPr>
          <p:nvPr/>
        </p:nvSpPr>
        <p:spPr bwMode="auto">
          <a:xfrm>
            <a:off x="6143625" y="2743200"/>
            <a:ext cx="107950" cy="74613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Rectangle 51"/>
          <p:cNvSpPr>
            <a:spLocks noChangeArrowheads="1"/>
          </p:cNvSpPr>
          <p:nvPr/>
        </p:nvSpPr>
        <p:spPr bwMode="auto">
          <a:xfrm>
            <a:off x="6143625" y="2789238"/>
            <a:ext cx="107950" cy="7461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Rectangle 52"/>
          <p:cNvSpPr>
            <a:spLocks noChangeArrowheads="1"/>
          </p:cNvSpPr>
          <p:nvPr/>
        </p:nvSpPr>
        <p:spPr bwMode="auto">
          <a:xfrm>
            <a:off x="6143625" y="2833688"/>
            <a:ext cx="107950" cy="74613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54"/>
          <p:cNvSpPr>
            <a:spLocks noChangeArrowheads="1"/>
          </p:cNvSpPr>
          <p:nvPr/>
        </p:nvSpPr>
        <p:spPr bwMode="auto">
          <a:xfrm>
            <a:off x="4281488" y="4387850"/>
            <a:ext cx="107950" cy="74613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Rectangle 55"/>
          <p:cNvSpPr>
            <a:spLocks noChangeArrowheads="1"/>
          </p:cNvSpPr>
          <p:nvPr/>
        </p:nvSpPr>
        <p:spPr bwMode="auto">
          <a:xfrm>
            <a:off x="4281488" y="4433888"/>
            <a:ext cx="107950" cy="7461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Rectangle 56"/>
          <p:cNvSpPr>
            <a:spLocks noChangeArrowheads="1"/>
          </p:cNvSpPr>
          <p:nvPr/>
        </p:nvSpPr>
        <p:spPr bwMode="auto">
          <a:xfrm>
            <a:off x="4281488" y="4478338"/>
            <a:ext cx="107950" cy="74613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Rectangle 58"/>
          <p:cNvSpPr>
            <a:spLocks noChangeArrowheads="1"/>
          </p:cNvSpPr>
          <p:nvPr/>
        </p:nvSpPr>
        <p:spPr bwMode="auto">
          <a:xfrm>
            <a:off x="6162675" y="4387850"/>
            <a:ext cx="107950" cy="74613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59"/>
          <p:cNvSpPr>
            <a:spLocks noChangeArrowheads="1"/>
          </p:cNvSpPr>
          <p:nvPr/>
        </p:nvSpPr>
        <p:spPr bwMode="auto">
          <a:xfrm>
            <a:off x="6162675" y="4433888"/>
            <a:ext cx="107950" cy="7461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Rectangle 60"/>
          <p:cNvSpPr>
            <a:spLocks noChangeArrowheads="1"/>
          </p:cNvSpPr>
          <p:nvPr/>
        </p:nvSpPr>
        <p:spPr bwMode="auto">
          <a:xfrm>
            <a:off x="6162675" y="4478338"/>
            <a:ext cx="107950" cy="74613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Rectangle 62"/>
          <p:cNvSpPr>
            <a:spLocks noChangeArrowheads="1"/>
          </p:cNvSpPr>
          <p:nvPr/>
        </p:nvSpPr>
        <p:spPr bwMode="auto">
          <a:xfrm>
            <a:off x="7077075" y="4376738"/>
            <a:ext cx="107950" cy="74613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3"/>
          <p:cNvSpPr>
            <a:spLocks noChangeArrowheads="1"/>
          </p:cNvSpPr>
          <p:nvPr/>
        </p:nvSpPr>
        <p:spPr bwMode="auto">
          <a:xfrm>
            <a:off x="7077075" y="4422776"/>
            <a:ext cx="107950" cy="7461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Rectangle 64"/>
          <p:cNvSpPr>
            <a:spLocks noChangeArrowheads="1"/>
          </p:cNvSpPr>
          <p:nvPr/>
        </p:nvSpPr>
        <p:spPr bwMode="auto">
          <a:xfrm>
            <a:off x="7077075" y="4467226"/>
            <a:ext cx="107950" cy="74613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Rectangle 66"/>
          <p:cNvSpPr>
            <a:spLocks noChangeArrowheads="1"/>
          </p:cNvSpPr>
          <p:nvPr/>
        </p:nvSpPr>
        <p:spPr bwMode="auto">
          <a:xfrm>
            <a:off x="7077075" y="5819775"/>
            <a:ext cx="107950" cy="74613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Rectangle 67"/>
          <p:cNvSpPr>
            <a:spLocks noChangeArrowheads="1"/>
          </p:cNvSpPr>
          <p:nvPr/>
        </p:nvSpPr>
        <p:spPr bwMode="auto">
          <a:xfrm>
            <a:off x="7077075" y="5865813"/>
            <a:ext cx="107950" cy="7461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8"/>
          <p:cNvSpPr>
            <a:spLocks noChangeArrowheads="1"/>
          </p:cNvSpPr>
          <p:nvPr/>
        </p:nvSpPr>
        <p:spPr bwMode="auto">
          <a:xfrm>
            <a:off x="7077075" y="5910263"/>
            <a:ext cx="107950" cy="74613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Line 69"/>
          <p:cNvSpPr>
            <a:spLocks noChangeShapeType="1"/>
          </p:cNvSpPr>
          <p:nvPr/>
        </p:nvSpPr>
        <p:spPr bwMode="auto">
          <a:xfrm flipV="1">
            <a:off x="914400" y="3962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4" name="Line 70"/>
          <p:cNvSpPr>
            <a:spLocks noChangeShapeType="1"/>
          </p:cNvSpPr>
          <p:nvPr/>
        </p:nvSpPr>
        <p:spPr bwMode="auto">
          <a:xfrm>
            <a:off x="914400" y="4495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5" name="Text Box 71"/>
          <p:cNvSpPr txBox="1">
            <a:spLocks noChangeArrowheads="1"/>
          </p:cNvSpPr>
          <p:nvPr/>
        </p:nvSpPr>
        <p:spPr bwMode="auto">
          <a:xfrm>
            <a:off x="1355725" y="377031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MARKER</a:t>
            </a:r>
          </a:p>
        </p:txBody>
      </p:sp>
      <p:sp>
        <p:nvSpPr>
          <p:cNvPr id="22586" name="Text Box 72"/>
          <p:cNvSpPr txBox="1">
            <a:spLocks noChangeArrowheads="1"/>
          </p:cNvSpPr>
          <p:nvPr/>
        </p:nvSpPr>
        <p:spPr bwMode="auto">
          <a:xfrm>
            <a:off x="1431925" y="453231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DISEASE GENE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9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Molecular Genetic Studies-</a:t>
            </a:r>
          </a:p>
          <a:p>
            <a:pPr algn="ctr" eaLnBrk="0" hangingPunct="0">
              <a:defRPr/>
            </a:pPr>
            <a:r>
              <a:rPr lang="en-GB" sz="39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Linkage Analysis</a:t>
            </a:r>
          </a:p>
        </p:txBody>
      </p:sp>
    </p:spTree>
    <p:extLst>
      <p:ext uri="{BB962C8B-B14F-4D97-AF65-F5344CB8AC3E}">
        <p14:creationId xmlns:p14="http://schemas.microsoft.com/office/powerpoint/2010/main" val="38969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4" y="1739900"/>
            <a:ext cx="506290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61697" y="203200"/>
            <a:ext cx="650777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AU" sz="3600" b="1">
                <a:solidFill>
                  <a:schemeClr val="tx2"/>
                </a:solidFill>
                <a:latin typeface="Helvetica" pitchFamily="34" charset="0"/>
              </a:rPr>
              <a:t>Human OCA2 and eye colour</a:t>
            </a:r>
            <a:endParaRPr lang="en-AU" sz="3600">
              <a:latin typeface="Helvetic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48376" y="6231216"/>
            <a:ext cx="479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1">
                <a:latin typeface="Helvetica" pitchFamily="34" charset="0"/>
              </a:rPr>
              <a:t>Zhu et al., </a:t>
            </a:r>
            <a:r>
              <a:rPr lang="en-US" sz="1800" b="1" i="1">
                <a:latin typeface="Helvetica" pitchFamily="34" charset="0"/>
              </a:rPr>
              <a:t>Twin Research</a:t>
            </a:r>
            <a:r>
              <a:rPr lang="en-US" sz="1800" b="1">
                <a:latin typeface="Helvetica" pitchFamily="34" charset="0"/>
              </a:rPr>
              <a:t> 7:197-210 (2004)</a:t>
            </a:r>
            <a:endParaRPr lang="en-US" sz="1400" b="1">
              <a:latin typeface="Arial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74" y="1446214"/>
            <a:ext cx="29468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Association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447800"/>
            <a:ext cx="7239000" cy="5029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Families or </a:t>
            </a:r>
            <a:r>
              <a:rPr lang="en-GB" sz="2400" dirty="0" err="1"/>
              <a:t>unrelateds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Matching/ethnicity </a:t>
            </a:r>
            <a:r>
              <a:rPr lang="en-GB" sz="2400" dirty="0" smtClean="0"/>
              <a:t>important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Many markers </a:t>
            </a:r>
            <a:r>
              <a:rPr lang="en-GB" sz="2400" dirty="0" smtClean="0"/>
              <a:t>required </a:t>
            </a:r>
            <a:r>
              <a:rPr lang="en-GB" sz="2400" dirty="0"/>
              <a:t>for genome coverage (10</a:t>
            </a:r>
            <a:r>
              <a:rPr lang="en-GB" sz="2400" baseline="30000" dirty="0"/>
              <a:t>5</a:t>
            </a:r>
            <a:r>
              <a:rPr lang="en-GB" sz="2400" dirty="0"/>
              <a:t> – 10</a:t>
            </a:r>
            <a:r>
              <a:rPr lang="en-GB" sz="2400" baseline="30000" dirty="0"/>
              <a:t>6</a:t>
            </a:r>
            <a:r>
              <a:rPr lang="en-GB" sz="2400" dirty="0"/>
              <a:t> SNPs)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Powerful design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Ok for initial detection; good for </a:t>
            </a:r>
            <a:r>
              <a:rPr lang="en-GB" sz="2400" dirty="0" smtClean="0"/>
              <a:t>fine-mapping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Powerful for common variants; rare variants </a:t>
            </a:r>
            <a:r>
              <a:rPr lang="en-GB" sz="2400" dirty="0" smtClean="0"/>
              <a:t>difficult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err="1" smtClean="0">
                <a:solidFill>
                  <a:schemeClr val="accent2"/>
                </a:solidFill>
              </a:rPr>
              <a:t>HapMap</a:t>
            </a:r>
            <a:r>
              <a:rPr lang="en-GB" dirty="0" smtClean="0">
                <a:solidFill>
                  <a:schemeClr val="accent2"/>
                </a:solidFill>
              </a:rPr>
              <a:t> and Tagging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Visualizing empirical LD</a:t>
            </a:r>
          </a:p>
        </p:txBody>
      </p:sp>
      <p:pic>
        <p:nvPicPr>
          <p:cNvPr id="517123" name="Picture 3" descr="7q31-with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686800" cy="3886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Pairwise tagging</a:t>
            </a: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5181600" y="2438400"/>
            <a:ext cx="3810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Tags: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1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3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6</a:t>
            </a:r>
          </a:p>
          <a:p>
            <a:pPr algn="ctr" eaLnBrk="0" hangingPunct="0"/>
            <a:endParaRPr lang="en-US" sz="2000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3 in total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Test for association: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1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3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6</a:t>
            </a:r>
          </a:p>
        </p:txBody>
      </p:sp>
      <p:grpSp>
        <p:nvGrpSpPr>
          <p:cNvPr id="521220" name="Group 4"/>
          <p:cNvGrpSpPr>
            <a:grpSpLocks/>
          </p:cNvGrpSpPr>
          <p:nvPr/>
        </p:nvGrpSpPr>
        <p:grpSpPr bwMode="auto">
          <a:xfrm>
            <a:off x="990600" y="2470150"/>
            <a:ext cx="4114800" cy="793750"/>
            <a:chOff x="624" y="1556"/>
            <a:chExt cx="2592" cy="500"/>
          </a:xfrm>
        </p:grpSpPr>
        <p:sp>
          <p:nvSpPr>
            <p:cNvPr id="521221" name="Line 5"/>
            <p:cNvSpPr>
              <a:spLocks noChangeShapeType="1"/>
            </p:cNvSpPr>
            <p:nvPr/>
          </p:nvSpPr>
          <p:spPr bwMode="auto">
            <a:xfrm>
              <a:off x="624" y="1952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222" name="Freeform 6"/>
            <p:cNvSpPr>
              <a:spLocks/>
            </p:cNvSpPr>
            <p:nvPr/>
          </p:nvSpPr>
          <p:spPr bwMode="auto">
            <a:xfrm>
              <a:off x="2928" y="1848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3" name="Freeform 7"/>
            <p:cNvSpPr>
              <a:spLocks/>
            </p:cNvSpPr>
            <p:nvPr/>
          </p:nvSpPr>
          <p:spPr bwMode="auto">
            <a:xfrm>
              <a:off x="2152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4" name="Freeform 8"/>
            <p:cNvSpPr>
              <a:spLocks/>
            </p:cNvSpPr>
            <p:nvPr/>
          </p:nvSpPr>
          <p:spPr bwMode="auto">
            <a:xfrm>
              <a:off x="181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5" name="Freeform 9"/>
            <p:cNvSpPr>
              <a:spLocks/>
            </p:cNvSpPr>
            <p:nvPr/>
          </p:nvSpPr>
          <p:spPr bwMode="auto">
            <a:xfrm>
              <a:off x="1160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6" name="Freeform 10"/>
            <p:cNvSpPr>
              <a:spLocks/>
            </p:cNvSpPr>
            <p:nvPr/>
          </p:nvSpPr>
          <p:spPr bwMode="auto">
            <a:xfrm>
              <a:off x="145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7" name="Freeform 11"/>
            <p:cNvSpPr>
              <a:spLocks/>
            </p:cNvSpPr>
            <p:nvPr/>
          </p:nvSpPr>
          <p:spPr bwMode="auto">
            <a:xfrm>
              <a:off x="65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8" name="Text Box 12"/>
            <p:cNvSpPr txBox="1">
              <a:spLocks noChangeArrowheads="1"/>
            </p:cNvSpPr>
            <p:nvPr/>
          </p:nvSpPr>
          <p:spPr bwMode="auto">
            <a:xfrm>
              <a:off x="681" y="1566"/>
              <a:ext cx="17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A/T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521229" name="Text Box 13"/>
            <p:cNvSpPr txBox="1">
              <a:spLocks noChangeArrowheads="1"/>
            </p:cNvSpPr>
            <p:nvPr/>
          </p:nvSpPr>
          <p:spPr bwMode="auto">
            <a:xfrm>
              <a:off x="1162" y="1559"/>
              <a:ext cx="193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G/A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521230" name="Text Box 14"/>
            <p:cNvSpPr txBox="1">
              <a:spLocks noChangeArrowheads="1"/>
            </p:cNvSpPr>
            <p:nvPr/>
          </p:nvSpPr>
          <p:spPr bwMode="auto">
            <a:xfrm>
              <a:off x="1475" y="1556"/>
              <a:ext cx="1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521231" name="Text Box 15"/>
            <p:cNvSpPr txBox="1">
              <a:spLocks noChangeArrowheads="1"/>
            </p:cNvSpPr>
            <p:nvPr/>
          </p:nvSpPr>
          <p:spPr bwMode="auto">
            <a:xfrm>
              <a:off x="1832" y="1561"/>
              <a:ext cx="18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T/C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521232" name="Text Box 16"/>
            <p:cNvSpPr txBox="1">
              <a:spLocks noChangeArrowheads="1"/>
            </p:cNvSpPr>
            <p:nvPr/>
          </p:nvSpPr>
          <p:spPr bwMode="auto">
            <a:xfrm>
              <a:off x="2158" y="1561"/>
              <a:ext cx="1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521233" name="Text Box 17"/>
            <p:cNvSpPr txBox="1">
              <a:spLocks noChangeArrowheads="1"/>
            </p:cNvSpPr>
            <p:nvPr/>
          </p:nvSpPr>
          <p:spPr bwMode="auto">
            <a:xfrm>
              <a:off x="2941" y="1568"/>
              <a:ext cx="1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A/C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6</a:t>
              </a:r>
            </a:p>
          </p:txBody>
        </p:sp>
      </p:grpSp>
      <p:grpSp>
        <p:nvGrpSpPr>
          <p:cNvPr id="521234" name="Group 18"/>
          <p:cNvGrpSpPr>
            <a:grpSpLocks/>
          </p:cNvGrpSpPr>
          <p:nvPr/>
        </p:nvGrpSpPr>
        <p:grpSpPr bwMode="auto">
          <a:xfrm>
            <a:off x="1219200" y="5384800"/>
            <a:ext cx="823913" cy="558800"/>
            <a:chOff x="768" y="3248"/>
            <a:chExt cx="519" cy="352"/>
          </a:xfrm>
        </p:grpSpPr>
        <p:sp>
          <p:nvSpPr>
            <p:cNvPr id="521235" name="Text Box 19"/>
            <p:cNvSpPr txBox="1">
              <a:spLocks noChangeArrowheads="1"/>
            </p:cNvSpPr>
            <p:nvPr/>
          </p:nvSpPr>
          <p:spPr bwMode="auto">
            <a:xfrm>
              <a:off x="802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21236" name="AutoShape 20"/>
            <p:cNvCxnSpPr>
              <a:cxnSpLocks noChangeShapeType="1"/>
              <a:endCxn id="521245" idx="2"/>
            </p:cNvCxnSpPr>
            <p:nvPr/>
          </p:nvCxnSpPr>
          <p:spPr bwMode="auto">
            <a:xfrm rot="5400000">
              <a:off x="1015" y="3001"/>
              <a:ext cx="1" cy="496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521237" name="Group 21"/>
          <p:cNvGrpSpPr>
            <a:grpSpLocks/>
          </p:cNvGrpSpPr>
          <p:nvPr/>
        </p:nvGrpSpPr>
        <p:grpSpPr bwMode="auto">
          <a:xfrm>
            <a:off x="2489200" y="5384800"/>
            <a:ext cx="1092200" cy="558800"/>
            <a:chOff x="1568" y="3248"/>
            <a:chExt cx="688" cy="352"/>
          </a:xfrm>
        </p:grpSpPr>
        <p:cxnSp>
          <p:nvCxnSpPr>
            <p:cNvPr id="521238" name="AutoShape 22"/>
            <p:cNvCxnSpPr>
              <a:cxnSpLocks noChangeShapeType="1"/>
              <a:stCxn id="521254" idx="2"/>
              <a:endCxn id="521249" idx="2"/>
            </p:cNvCxnSpPr>
            <p:nvPr/>
          </p:nvCxnSpPr>
          <p:spPr bwMode="auto">
            <a:xfrm rot="5400000">
              <a:off x="1911" y="2905"/>
              <a:ext cx="1" cy="688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21239" name="Text Box 23"/>
            <p:cNvSpPr txBox="1">
              <a:spLocks noChangeArrowheads="1"/>
            </p:cNvSpPr>
            <p:nvPr/>
          </p:nvSpPr>
          <p:spPr bwMode="auto">
            <a:xfrm>
              <a:off x="1680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21240" name="Group 24"/>
          <p:cNvGrpSpPr>
            <a:grpSpLocks/>
          </p:cNvGrpSpPr>
          <p:nvPr/>
        </p:nvGrpSpPr>
        <p:grpSpPr bwMode="auto">
          <a:xfrm>
            <a:off x="3060700" y="5384800"/>
            <a:ext cx="1752600" cy="558800"/>
            <a:chOff x="1928" y="3248"/>
            <a:chExt cx="1104" cy="352"/>
          </a:xfrm>
        </p:grpSpPr>
        <p:sp>
          <p:nvSpPr>
            <p:cNvPr id="521241" name="Text Box 25"/>
            <p:cNvSpPr txBox="1">
              <a:spLocks noChangeArrowheads="1"/>
            </p:cNvSpPr>
            <p:nvPr/>
          </p:nvSpPr>
          <p:spPr bwMode="auto">
            <a:xfrm>
              <a:off x="2338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21242" name="AutoShape 26"/>
            <p:cNvCxnSpPr>
              <a:cxnSpLocks noChangeShapeType="1"/>
              <a:stCxn id="521261" idx="2"/>
              <a:endCxn id="521258" idx="2"/>
            </p:cNvCxnSpPr>
            <p:nvPr/>
          </p:nvCxnSpPr>
          <p:spPr bwMode="auto">
            <a:xfrm rot="5400000">
              <a:off x="2479" y="2697"/>
              <a:ext cx="1" cy="1104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521243" name="Group 27"/>
          <p:cNvGrpSpPr>
            <a:grpSpLocks/>
          </p:cNvGrpSpPr>
          <p:nvPr/>
        </p:nvGrpSpPr>
        <p:grpSpPr bwMode="auto">
          <a:xfrm>
            <a:off x="990600" y="3708400"/>
            <a:ext cx="457200" cy="1447800"/>
            <a:chOff x="624" y="2336"/>
            <a:chExt cx="288" cy="912"/>
          </a:xfrm>
        </p:grpSpPr>
        <p:sp>
          <p:nvSpPr>
            <p:cNvPr id="521244" name="AutoShape 28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521245" name="AutoShape 29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</p:grpSp>
      <p:grpSp>
        <p:nvGrpSpPr>
          <p:cNvPr id="521246" name="Group 30"/>
          <p:cNvGrpSpPr>
            <a:grpSpLocks/>
          </p:cNvGrpSpPr>
          <p:nvPr/>
        </p:nvGrpSpPr>
        <p:grpSpPr bwMode="auto">
          <a:xfrm>
            <a:off x="2260600" y="3708400"/>
            <a:ext cx="457200" cy="1447800"/>
            <a:chOff x="1424" y="2336"/>
            <a:chExt cx="288" cy="912"/>
          </a:xfrm>
        </p:grpSpPr>
        <p:sp>
          <p:nvSpPr>
            <p:cNvPr id="521247" name="AutoShape 31"/>
            <p:cNvSpPr>
              <a:spLocks noChangeArrowheads="1"/>
            </p:cNvSpPr>
            <p:nvPr/>
          </p:nvSpPr>
          <p:spPr bwMode="auto">
            <a:xfrm>
              <a:off x="1424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48" name="AutoShape 32"/>
            <p:cNvSpPr>
              <a:spLocks noChangeArrowheads="1"/>
            </p:cNvSpPr>
            <p:nvPr/>
          </p:nvSpPr>
          <p:spPr bwMode="auto">
            <a:xfrm>
              <a:off x="1424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49" name="AutoShape 33"/>
            <p:cNvSpPr>
              <a:spLocks noChangeArrowheads="1"/>
            </p:cNvSpPr>
            <p:nvPr/>
          </p:nvSpPr>
          <p:spPr bwMode="auto">
            <a:xfrm>
              <a:off x="1424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0" name="AutoShape 34"/>
            <p:cNvSpPr>
              <a:spLocks noChangeArrowheads="1"/>
            </p:cNvSpPr>
            <p:nvPr/>
          </p:nvSpPr>
          <p:spPr bwMode="auto">
            <a:xfrm>
              <a:off x="1424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51" name="Group 35"/>
          <p:cNvGrpSpPr>
            <a:grpSpLocks/>
          </p:cNvGrpSpPr>
          <p:nvPr/>
        </p:nvGrpSpPr>
        <p:grpSpPr bwMode="auto">
          <a:xfrm>
            <a:off x="3352800" y="3708400"/>
            <a:ext cx="457200" cy="1447800"/>
            <a:chOff x="2112" y="2336"/>
            <a:chExt cx="288" cy="912"/>
          </a:xfrm>
        </p:grpSpPr>
        <p:sp>
          <p:nvSpPr>
            <p:cNvPr id="521252" name="AutoShape 36"/>
            <p:cNvSpPr>
              <a:spLocks noChangeArrowheads="1"/>
            </p:cNvSpPr>
            <p:nvPr/>
          </p:nvSpPr>
          <p:spPr bwMode="auto">
            <a:xfrm>
              <a:off x="2112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53" name="AutoShape 37"/>
            <p:cNvSpPr>
              <a:spLocks noChangeArrowheads="1"/>
            </p:cNvSpPr>
            <p:nvPr/>
          </p:nvSpPr>
          <p:spPr bwMode="auto">
            <a:xfrm>
              <a:off x="2112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4" name="AutoShape 38"/>
            <p:cNvSpPr>
              <a:spLocks noChangeArrowheads="1"/>
            </p:cNvSpPr>
            <p:nvPr/>
          </p:nvSpPr>
          <p:spPr bwMode="auto">
            <a:xfrm>
              <a:off x="2112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5" name="AutoShape 39"/>
            <p:cNvSpPr>
              <a:spLocks noChangeArrowheads="1"/>
            </p:cNvSpPr>
            <p:nvPr/>
          </p:nvSpPr>
          <p:spPr bwMode="auto">
            <a:xfrm>
              <a:off x="2112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56" name="Group 40"/>
          <p:cNvGrpSpPr>
            <a:grpSpLocks/>
          </p:cNvGrpSpPr>
          <p:nvPr/>
        </p:nvGrpSpPr>
        <p:grpSpPr bwMode="auto">
          <a:xfrm>
            <a:off x="2832100" y="3708400"/>
            <a:ext cx="457200" cy="1447800"/>
            <a:chOff x="1784" y="2336"/>
            <a:chExt cx="288" cy="912"/>
          </a:xfrm>
        </p:grpSpPr>
        <p:sp>
          <p:nvSpPr>
            <p:cNvPr id="521257" name="AutoShape 41"/>
            <p:cNvSpPr>
              <a:spLocks noChangeArrowheads="1"/>
            </p:cNvSpPr>
            <p:nvPr/>
          </p:nvSpPr>
          <p:spPr bwMode="auto">
            <a:xfrm>
              <a:off x="1784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  <p:sp>
          <p:nvSpPr>
            <p:cNvPr id="521258" name="AutoShape 42"/>
            <p:cNvSpPr>
              <a:spLocks noChangeArrowheads="1"/>
            </p:cNvSpPr>
            <p:nvPr/>
          </p:nvSpPr>
          <p:spPr bwMode="auto">
            <a:xfrm>
              <a:off x="1784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59" name="Group 43"/>
          <p:cNvGrpSpPr>
            <a:grpSpLocks/>
          </p:cNvGrpSpPr>
          <p:nvPr/>
        </p:nvGrpSpPr>
        <p:grpSpPr bwMode="auto">
          <a:xfrm>
            <a:off x="4584700" y="3708400"/>
            <a:ext cx="457200" cy="1447800"/>
            <a:chOff x="2888" y="2336"/>
            <a:chExt cx="288" cy="912"/>
          </a:xfrm>
        </p:grpSpPr>
        <p:sp>
          <p:nvSpPr>
            <p:cNvPr id="521260" name="AutoShape 44"/>
            <p:cNvSpPr>
              <a:spLocks noChangeArrowheads="1"/>
            </p:cNvSpPr>
            <p:nvPr/>
          </p:nvSpPr>
          <p:spPr bwMode="auto">
            <a:xfrm>
              <a:off x="2888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521261" name="AutoShape 45"/>
            <p:cNvSpPr>
              <a:spLocks noChangeArrowheads="1"/>
            </p:cNvSpPr>
            <p:nvPr/>
          </p:nvSpPr>
          <p:spPr bwMode="auto">
            <a:xfrm>
              <a:off x="2888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62" name="Group 46"/>
          <p:cNvGrpSpPr>
            <a:grpSpLocks/>
          </p:cNvGrpSpPr>
          <p:nvPr/>
        </p:nvGrpSpPr>
        <p:grpSpPr bwMode="auto">
          <a:xfrm>
            <a:off x="3352800" y="3708400"/>
            <a:ext cx="457200" cy="1447800"/>
            <a:chOff x="2112" y="2336"/>
            <a:chExt cx="288" cy="912"/>
          </a:xfrm>
        </p:grpSpPr>
        <p:sp>
          <p:nvSpPr>
            <p:cNvPr id="521263" name="AutoShape 47"/>
            <p:cNvSpPr>
              <a:spLocks noChangeArrowheads="1"/>
            </p:cNvSpPr>
            <p:nvPr/>
          </p:nvSpPr>
          <p:spPr bwMode="auto">
            <a:xfrm>
              <a:off x="2112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64" name="AutoShape 48"/>
            <p:cNvSpPr>
              <a:spLocks noChangeArrowheads="1"/>
            </p:cNvSpPr>
            <p:nvPr/>
          </p:nvSpPr>
          <p:spPr bwMode="auto">
            <a:xfrm>
              <a:off x="2112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65" name="AutoShape 49"/>
            <p:cNvSpPr>
              <a:spLocks noChangeArrowheads="1"/>
            </p:cNvSpPr>
            <p:nvPr/>
          </p:nvSpPr>
          <p:spPr bwMode="auto">
            <a:xfrm>
              <a:off x="2112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66" name="AutoShape 50"/>
            <p:cNvSpPr>
              <a:spLocks noChangeArrowheads="1"/>
            </p:cNvSpPr>
            <p:nvPr/>
          </p:nvSpPr>
          <p:spPr bwMode="auto">
            <a:xfrm>
              <a:off x="2112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67" name="Group 51"/>
          <p:cNvGrpSpPr>
            <a:grpSpLocks/>
          </p:cNvGrpSpPr>
          <p:nvPr/>
        </p:nvGrpSpPr>
        <p:grpSpPr bwMode="auto">
          <a:xfrm>
            <a:off x="2832100" y="3708400"/>
            <a:ext cx="457200" cy="1447800"/>
            <a:chOff x="1784" y="2336"/>
            <a:chExt cx="288" cy="912"/>
          </a:xfrm>
        </p:grpSpPr>
        <p:sp>
          <p:nvSpPr>
            <p:cNvPr id="521268" name="AutoShape 52"/>
            <p:cNvSpPr>
              <a:spLocks noChangeArrowheads="1"/>
            </p:cNvSpPr>
            <p:nvPr/>
          </p:nvSpPr>
          <p:spPr bwMode="auto">
            <a:xfrm>
              <a:off x="1784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  <p:sp>
          <p:nvSpPr>
            <p:cNvPr id="521269" name="AutoShape 53"/>
            <p:cNvSpPr>
              <a:spLocks noChangeArrowheads="1"/>
            </p:cNvSpPr>
            <p:nvPr/>
          </p:nvSpPr>
          <p:spPr bwMode="auto">
            <a:xfrm>
              <a:off x="1784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70" name="Group 54"/>
          <p:cNvGrpSpPr>
            <a:grpSpLocks/>
          </p:cNvGrpSpPr>
          <p:nvPr/>
        </p:nvGrpSpPr>
        <p:grpSpPr bwMode="auto">
          <a:xfrm>
            <a:off x="1765300" y="3708400"/>
            <a:ext cx="457200" cy="1447800"/>
            <a:chOff x="624" y="2336"/>
            <a:chExt cx="288" cy="912"/>
          </a:xfrm>
        </p:grpSpPr>
        <p:sp>
          <p:nvSpPr>
            <p:cNvPr id="521271" name="AutoShape 55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72" name="AutoShape 56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</p:grpSp>
      <p:grpSp>
        <p:nvGrpSpPr>
          <p:cNvPr id="521273" name="Group 57"/>
          <p:cNvGrpSpPr>
            <a:grpSpLocks/>
          </p:cNvGrpSpPr>
          <p:nvPr/>
        </p:nvGrpSpPr>
        <p:grpSpPr bwMode="auto">
          <a:xfrm>
            <a:off x="1765300" y="3708400"/>
            <a:ext cx="457200" cy="1447800"/>
            <a:chOff x="624" y="2336"/>
            <a:chExt cx="288" cy="912"/>
          </a:xfrm>
        </p:grpSpPr>
        <p:sp>
          <p:nvSpPr>
            <p:cNvPr id="521274" name="AutoShape 58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75" name="AutoShape 59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</p:grpSp>
      <p:sp>
        <p:nvSpPr>
          <p:cNvPr id="521276" name="Rectangle 60"/>
          <p:cNvSpPr>
            <a:spLocks noChangeArrowheads="1"/>
          </p:cNvSpPr>
          <p:nvPr/>
        </p:nvSpPr>
        <p:spPr bwMode="auto">
          <a:xfrm>
            <a:off x="152400" y="6415088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Arial" charset="0"/>
                <a:ea typeface="ＭＳ Ｐゴシック" pitchFamily="34" charset="-128"/>
              </a:rPr>
              <a:t>Carlson </a:t>
            </a:r>
            <a:r>
              <a:rPr lang="en-US" sz="1800" i="1">
                <a:latin typeface="Arial" charset="0"/>
                <a:ea typeface="ＭＳ Ｐゴシック" pitchFamily="34" charset="-128"/>
              </a:rPr>
              <a:t>et al. </a:t>
            </a:r>
            <a:r>
              <a:rPr lang="en-US" sz="1800">
                <a:latin typeface="Arial" charset="0"/>
                <a:ea typeface="ＭＳ Ｐゴシック" pitchFamily="34" charset="-128"/>
              </a:rPr>
              <a:t>(2004) </a:t>
            </a:r>
            <a:r>
              <a:rPr lang="en-US" sz="1800" i="1">
                <a:latin typeface="Arial" charset="0"/>
                <a:ea typeface="ＭＳ Ｐゴシック" pitchFamily="34" charset="-128"/>
              </a:rPr>
              <a:t>AJHG </a:t>
            </a:r>
            <a:r>
              <a:rPr lang="en-US" sz="1800" b="1">
                <a:latin typeface="Arial" charset="0"/>
                <a:ea typeface="ＭＳ Ｐゴシック" pitchFamily="34" charset="-128"/>
              </a:rPr>
              <a:t>74</a:t>
            </a:r>
            <a:r>
              <a:rPr lang="en-US" sz="1800">
                <a:latin typeface="Arial" charset="0"/>
                <a:ea typeface="ＭＳ Ｐゴシック" pitchFamily="34" charset="-128"/>
              </a:rPr>
              <a:t>:106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autoUpdateAnimBg="0"/>
      <p:bldP spid="52127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Enabling association studies: HapMap</a:t>
            </a:r>
          </a:p>
        </p:txBody>
      </p:sp>
      <p:pic>
        <p:nvPicPr>
          <p:cNvPr id="529411" name="Picture 3" descr="hap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346575" cy="415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Definitions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2980" name="Text Box 52"/>
          <p:cNvSpPr txBox="1">
            <a:spLocks noChangeArrowheads="1"/>
          </p:cNvSpPr>
          <p:nvPr/>
        </p:nvSpPr>
        <p:spPr bwMode="auto">
          <a:xfrm>
            <a:off x="622300" y="18415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SNP: </a:t>
            </a:r>
            <a:r>
              <a:rPr lang="en-GB" sz="1800"/>
              <a:t>“Single Nucleotide Polymorphism” a mutation that produces a</a:t>
            </a:r>
          </a:p>
          <a:p>
            <a:r>
              <a:rPr lang="en-GB" sz="1800"/>
              <a:t>single base pair change in the DNA sequence</a:t>
            </a:r>
            <a:endParaRPr lang="en-US" sz="1800"/>
          </a:p>
        </p:txBody>
      </p:sp>
      <p:sp>
        <p:nvSpPr>
          <p:cNvPr id="252983" name="Line 55"/>
          <p:cNvSpPr>
            <a:spLocks noChangeShapeType="1"/>
          </p:cNvSpPr>
          <p:nvPr/>
        </p:nvSpPr>
        <p:spPr bwMode="auto">
          <a:xfrm>
            <a:off x="169545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85" name="Text Box 57"/>
          <p:cNvSpPr txBox="1">
            <a:spLocks noChangeArrowheads="1"/>
          </p:cNvSpPr>
          <p:nvPr/>
        </p:nvSpPr>
        <p:spPr bwMode="auto">
          <a:xfrm>
            <a:off x="609600" y="4800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haplotypes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88" name="Text Box 60"/>
          <p:cNvSpPr txBox="1">
            <a:spLocks noChangeArrowheads="1"/>
          </p:cNvSpPr>
          <p:nvPr/>
        </p:nvSpPr>
        <p:spPr bwMode="auto">
          <a:xfrm>
            <a:off x="533400" y="370840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genotypes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90" name="Line 62"/>
          <p:cNvSpPr>
            <a:spLocks noChangeShapeType="1"/>
          </p:cNvSpPr>
          <p:nvPr/>
        </p:nvSpPr>
        <p:spPr bwMode="auto">
          <a:xfrm>
            <a:off x="1466850" y="4114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>
            <a:off x="1771650" y="3225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8478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0" name="Oval 42"/>
          <p:cNvSpPr>
            <a:spLocks noChangeArrowheads="1"/>
          </p:cNvSpPr>
          <p:nvPr/>
        </p:nvSpPr>
        <p:spPr bwMode="auto">
          <a:xfrm>
            <a:off x="22288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1" name="Oval 43"/>
          <p:cNvSpPr>
            <a:spLocks noChangeArrowheads="1"/>
          </p:cNvSpPr>
          <p:nvPr/>
        </p:nvSpPr>
        <p:spPr bwMode="auto">
          <a:xfrm>
            <a:off x="31432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2" name="Oval 44"/>
          <p:cNvSpPr>
            <a:spLocks noChangeArrowheads="1"/>
          </p:cNvSpPr>
          <p:nvPr/>
        </p:nvSpPr>
        <p:spPr bwMode="auto">
          <a:xfrm>
            <a:off x="34480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3" name="Oval 45"/>
          <p:cNvSpPr>
            <a:spLocks noChangeArrowheads="1"/>
          </p:cNvSpPr>
          <p:nvPr/>
        </p:nvSpPr>
        <p:spPr bwMode="auto">
          <a:xfrm>
            <a:off x="26860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>
            <a:off x="1771650" y="3454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75" name="Oval 47"/>
          <p:cNvSpPr>
            <a:spLocks noChangeArrowheads="1"/>
          </p:cNvSpPr>
          <p:nvPr/>
        </p:nvSpPr>
        <p:spPr bwMode="auto">
          <a:xfrm>
            <a:off x="18478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6" name="Oval 48"/>
          <p:cNvSpPr>
            <a:spLocks noChangeArrowheads="1"/>
          </p:cNvSpPr>
          <p:nvPr/>
        </p:nvSpPr>
        <p:spPr bwMode="auto">
          <a:xfrm>
            <a:off x="22288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7" name="Oval 49"/>
          <p:cNvSpPr>
            <a:spLocks noChangeArrowheads="1"/>
          </p:cNvSpPr>
          <p:nvPr/>
        </p:nvSpPr>
        <p:spPr bwMode="auto">
          <a:xfrm>
            <a:off x="31432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8" name="Oval 50"/>
          <p:cNvSpPr>
            <a:spLocks noChangeArrowheads="1"/>
          </p:cNvSpPr>
          <p:nvPr/>
        </p:nvSpPr>
        <p:spPr bwMode="auto">
          <a:xfrm>
            <a:off x="34480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9" name="Oval 51"/>
          <p:cNvSpPr>
            <a:spLocks noChangeArrowheads="1"/>
          </p:cNvSpPr>
          <p:nvPr/>
        </p:nvSpPr>
        <p:spPr bwMode="auto">
          <a:xfrm>
            <a:off x="26860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89" name="Line 61"/>
          <p:cNvSpPr>
            <a:spLocks noChangeShapeType="1"/>
          </p:cNvSpPr>
          <p:nvPr/>
        </p:nvSpPr>
        <p:spPr bwMode="auto">
          <a:xfrm>
            <a:off x="1314450" y="3302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91" name="Text Box 63"/>
          <p:cNvSpPr txBox="1">
            <a:spLocks noChangeArrowheads="1"/>
          </p:cNvSpPr>
          <p:nvPr/>
        </p:nvSpPr>
        <p:spPr bwMode="auto">
          <a:xfrm>
            <a:off x="609600" y="2971800"/>
            <a:ext cx="706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alleles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92" name="Line 64"/>
          <p:cNvSpPr>
            <a:spLocks noChangeShapeType="1"/>
          </p:cNvSpPr>
          <p:nvPr/>
        </p:nvSpPr>
        <p:spPr bwMode="auto">
          <a:xfrm>
            <a:off x="1390650" y="3073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02" name="Text Box 74"/>
          <p:cNvSpPr txBox="1">
            <a:spLocks noChangeArrowheads="1"/>
          </p:cNvSpPr>
          <p:nvPr/>
        </p:nvSpPr>
        <p:spPr bwMode="auto">
          <a:xfrm>
            <a:off x="1771650" y="30861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3" name="Text Box 75"/>
          <p:cNvSpPr txBox="1">
            <a:spLocks noChangeArrowheads="1"/>
          </p:cNvSpPr>
          <p:nvPr/>
        </p:nvSpPr>
        <p:spPr bwMode="auto">
          <a:xfrm>
            <a:off x="1771650" y="330517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04" name="Text Box 76"/>
          <p:cNvSpPr txBox="1">
            <a:spLocks noChangeArrowheads="1"/>
          </p:cNvSpPr>
          <p:nvPr/>
        </p:nvSpPr>
        <p:spPr bwMode="auto">
          <a:xfrm>
            <a:off x="2154238" y="3087688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A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06" name="Text Box 78"/>
          <p:cNvSpPr txBox="1">
            <a:spLocks noChangeArrowheads="1"/>
          </p:cNvSpPr>
          <p:nvPr/>
        </p:nvSpPr>
        <p:spPr bwMode="auto">
          <a:xfrm>
            <a:off x="2163763" y="331628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7" name="Text Box 79"/>
          <p:cNvSpPr txBox="1">
            <a:spLocks noChangeArrowheads="1"/>
          </p:cNvSpPr>
          <p:nvPr/>
        </p:nvSpPr>
        <p:spPr bwMode="auto">
          <a:xfrm>
            <a:off x="2611438" y="33067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8" name="Text Box 80"/>
          <p:cNvSpPr txBox="1">
            <a:spLocks noChangeArrowheads="1"/>
          </p:cNvSpPr>
          <p:nvPr/>
        </p:nvSpPr>
        <p:spPr bwMode="auto">
          <a:xfrm>
            <a:off x="2620963" y="308610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9" name="Text Box 81"/>
          <p:cNvSpPr txBox="1">
            <a:spLocks noChangeArrowheads="1"/>
          </p:cNvSpPr>
          <p:nvPr/>
        </p:nvSpPr>
        <p:spPr bwMode="auto">
          <a:xfrm>
            <a:off x="3068638" y="331628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0" name="Text Box 82"/>
          <p:cNvSpPr txBox="1">
            <a:spLocks noChangeArrowheads="1"/>
          </p:cNvSpPr>
          <p:nvPr/>
        </p:nvSpPr>
        <p:spPr bwMode="auto">
          <a:xfrm>
            <a:off x="3068638" y="307657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1" name="Text Box 83"/>
          <p:cNvSpPr txBox="1">
            <a:spLocks noChangeArrowheads="1"/>
          </p:cNvSpPr>
          <p:nvPr/>
        </p:nvSpPr>
        <p:spPr bwMode="auto">
          <a:xfrm>
            <a:off x="3373438" y="3086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2" name="Text Box 84"/>
          <p:cNvSpPr txBox="1">
            <a:spLocks noChangeArrowheads="1"/>
          </p:cNvSpPr>
          <p:nvPr/>
        </p:nvSpPr>
        <p:spPr bwMode="auto">
          <a:xfrm>
            <a:off x="3373438" y="3316288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5" name="Text Box 87"/>
          <p:cNvSpPr txBox="1">
            <a:spLocks noChangeArrowheads="1"/>
          </p:cNvSpPr>
          <p:nvPr/>
        </p:nvSpPr>
        <p:spPr bwMode="auto">
          <a:xfrm>
            <a:off x="4114800" y="40386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both alleles at a locus form a genotype</a:t>
            </a:r>
            <a:endParaRPr lang="en-US" sz="1800"/>
          </a:p>
        </p:txBody>
      </p:sp>
      <p:sp>
        <p:nvSpPr>
          <p:cNvPr id="253021" name="Text Box 93"/>
          <p:cNvSpPr txBox="1">
            <a:spLocks noChangeArrowheads="1"/>
          </p:cNvSpPr>
          <p:nvPr/>
        </p:nvSpPr>
        <p:spPr bwMode="auto">
          <a:xfrm>
            <a:off x="609600" y="113982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</a:rPr>
              <a:t>Locus: </a:t>
            </a:r>
            <a:r>
              <a:rPr lang="en-GB" sz="1800" i="1" dirty="0"/>
              <a:t>Location</a:t>
            </a:r>
            <a:r>
              <a:rPr lang="en-GB" sz="1800" dirty="0"/>
              <a:t> on the genome</a:t>
            </a:r>
            <a:endParaRPr lang="en-US" sz="1800" dirty="0"/>
          </a:p>
        </p:txBody>
      </p:sp>
      <p:sp>
        <p:nvSpPr>
          <p:cNvPr id="253022" name="Text Box 94"/>
          <p:cNvSpPr txBox="1">
            <a:spLocks noChangeArrowheads="1"/>
          </p:cNvSpPr>
          <p:nvPr/>
        </p:nvSpPr>
        <p:spPr bwMode="auto">
          <a:xfrm>
            <a:off x="4114800" y="3124200"/>
            <a:ext cx="346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alternate forms of a SNP (mutation)</a:t>
            </a:r>
            <a:endParaRPr lang="en-US" sz="1800"/>
          </a:p>
        </p:txBody>
      </p:sp>
      <p:sp>
        <p:nvSpPr>
          <p:cNvPr id="253023" name="Line 95"/>
          <p:cNvSpPr>
            <a:spLocks noChangeShapeType="1"/>
          </p:cNvSpPr>
          <p:nvPr/>
        </p:nvSpPr>
        <p:spPr bwMode="auto">
          <a:xfrm>
            <a:off x="1771650" y="41306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24" name="Oval 96"/>
          <p:cNvSpPr>
            <a:spLocks noChangeArrowheads="1"/>
          </p:cNvSpPr>
          <p:nvPr/>
        </p:nvSpPr>
        <p:spPr bwMode="auto">
          <a:xfrm>
            <a:off x="18478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5" name="Oval 97"/>
          <p:cNvSpPr>
            <a:spLocks noChangeArrowheads="1"/>
          </p:cNvSpPr>
          <p:nvPr/>
        </p:nvSpPr>
        <p:spPr bwMode="auto">
          <a:xfrm>
            <a:off x="22288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6" name="Oval 98"/>
          <p:cNvSpPr>
            <a:spLocks noChangeArrowheads="1"/>
          </p:cNvSpPr>
          <p:nvPr/>
        </p:nvSpPr>
        <p:spPr bwMode="auto">
          <a:xfrm>
            <a:off x="31432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7" name="Oval 99"/>
          <p:cNvSpPr>
            <a:spLocks noChangeArrowheads="1"/>
          </p:cNvSpPr>
          <p:nvPr/>
        </p:nvSpPr>
        <p:spPr bwMode="auto">
          <a:xfrm>
            <a:off x="34480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8" name="Oval 100"/>
          <p:cNvSpPr>
            <a:spLocks noChangeArrowheads="1"/>
          </p:cNvSpPr>
          <p:nvPr/>
        </p:nvSpPr>
        <p:spPr bwMode="auto">
          <a:xfrm>
            <a:off x="26860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9" name="Line 101"/>
          <p:cNvSpPr>
            <a:spLocks noChangeShapeType="1"/>
          </p:cNvSpPr>
          <p:nvPr/>
        </p:nvSpPr>
        <p:spPr bwMode="auto">
          <a:xfrm>
            <a:off x="1771650" y="43592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30" name="Oval 102"/>
          <p:cNvSpPr>
            <a:spLocks noChangeArrowheads="1"/>
          </p:cNvSpPr>
          <p:nvPr/>
        </p:nvSpPr>
        <p:spPr bwMode="auto">
          <a:xfrm>
            <a:off x="18478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1" name="Oval 103"/>
          <p:cNvSpPr>
            <a:spLocks noChangeArrowheads="1"/>
          </p:cNvSpPr>
          <p:nvPr/>
        </p:nvSpPr>
        <p:spPr bwMode="auto">
          <a:xfrm>
            <a:off x="22288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2" name="Oval 104"/>
          <p:cNvSpPr>
            <a:spLocks noChangeArrowheads="1"/>
          </p:cNvSpPr>
          <p:nvPr/>
        </p:nvSpPr>
        <p:spPr bwMode="auto">
          <a:xfrm>
            <a:off x="31432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3" name="Oval 105"/>
          <p:cNvSpPr>
            <a:spLocks noChangeArrowheads="1"/>
          </p:cNvSpPr>
          <p:nvPr/>
        </p:nvSpPr>
        <p:spPr bwMode="auto">
          <a:xfrm>
            <a:off x="34480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4" name="Oval 106"/>
          <p:cNvSpPr>
            <a:spLocks noChangeArrowheads="1"/>
          </p:cNvSpPr>
          <p:nvPr/>
        </p:nvSpPr>
        <p:spPr bwMode="auto">
          <a:xfrm>
            <a:off x="26860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5" name="Text Box 107"/>
          <p:cNvSpPr txBox="1">
            <a:spLocks noChangeArrowheads="1"/>
          </p:cNvSpPr>
          <p:nvPr/>
        </p:nvSpPr>
        <p:spPr bwMode="auto">
          <a:xfrm>
            <a:off x="1771650" y="399097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6" name="Text Box 108"/>
          <p:cNvSpPr txBox="1">
            <a:spLocks noChangeArrowheads="1"/>
          </p:cNvSpPr>
          <p:nvPr/>
        </p:nvSpPr>
        <p:spPr bwMode="auto">
          <a:xfrm>
            <a:off x="1771650" y="4210050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37" name="Text Box 109"/>
          <p:cNvSpPr txBox="1">
            <a:spLocks noChangeArrowheads="1"/>
          </p:cNvSpPr>
          <p:nvPr/>
        </p:nvSpPr>
        <p:spPr bwMode="auto">
          <a:xfrm>
            <a:off x="2154238" y="39925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8" name="Text Box 110"/>
          <p:cNvSpPr txBox="1">
            <a:spLocks noChangeArrowheads="1"/>
          </p:cNvSpPr>
          <p:nvPr/>
        </p:nvSpPr>
        <p:spPr bwMode="auto">
          <a:xfrm>
            <a:off x="2163763" y="4221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9" name="Text Box 111"/>
          <p:cNvSpPr txBox="1">
            <a:spLocks noChangeArrowheads="1"/>
          </p:cNvSpPr>
          <p:nvPr/>
        </p:nvSpPr>
        <p:spPr bwMode="auto">
          <a:xfrm>
            <a:off x="2611438" y="421163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0" name="Text Box 112"/>
          <p:cNvSpPr txBox="1">
            <a:spLocks noChangeArrowheads="1"/>
          </p:cNvSpPr>
          <p:nvPr/>
        </p:nvSpPr>
        <p:spPr bwMode="auto">
          <a:xfrm>
            <a:off x="2620963" y="39909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1" name="Text Box 113"/>
          <p:cNvSpPr txBox="1">
            <a:spLocks noChangeArrowheads="1"/>
          </p:cNvSpPr>
          <p:nvPr/>
        </p:nvSpPr>
        <p:spPr bwMode="auto">
          <a:xfrm>
            <a:off x="3068638" y="42211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2" name="Text Box 114"/>
          <p:cNvSpPr txBox="1">
            <a:spLocks noChangeArrowheads="1"/>
          </p:cNvSpPr>
          <p:nvPr/>
        </p:nvSpPr>
        <p:spPr bwMode="auto">
          <a:xfrm>
            <a:off x="3068638" y="398145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3" name="Text Box 115"/>
          <p:cNvSpPr txBox="1">
            <a:spLocks noChangeArrowheads="1"/>
          </p:cNvSpPr>
          <p:nvPr/>
        </p:nvSpPr>
        <p:spPr bwMode="auto">
          <a:xfrm>
            <a:off x="3373438" y="399097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4" name="Text Box 116"/>
          <p:cNvSpPr txBox="1">
            <a:spLocks noChangeArrowheads="1"/>
          </p:cNvSpPr>
          <p:nvPr/>
        </p:nvSpPr>
        <p:spPr bwMode="auto">
          <a:xfrm>
            <a:off x="3373438" y="42211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5" name="Rectangle 117"/>
          <p:cNvSpPr>
            <a:spLocks noChangeArrowheads="1"/>
          </p:cNvSpPr>
          <p:nvPr/>
        </p:nvSpPr>
        <p:spPr bwMode="auto">
          <a:xfrm>
            <a:off x="1762125" y="3971925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6" name="Line 118"/>
          <p:cNvSpPr>
            <a:spLocks noChangeShapeType="1"/>
          </p:cNvSpPr>
          <p:nvPr/>
        </p:nvSpPr>
        <p:spPr bwMode="auto">
          <a:xfrm>
            <a:off x="1905000" y="51784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47" name="Oval 119"/>
          <p:cNvSpPr>
            <a:spLocks noChangeArrowheads="1"/>
          </p:cNvSpPr>
          <p:nvPr/>
        </p:nvSpPr>
        <p:spPr bwMode="auto">
          <a:xfrm>
            <a:off x="19812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8" name="Oval 120"/>
          <p:cNvSpPr>
            <a:spLocks noChangeArrowheads="1"/>
          </p:cNvSpPr>
          <p:nvPr/>
        </p:nvSpPr>
        <p:spPr bwMode="auto">
          <a:xfrm>
            <a:off x="23622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9" name="Oval 121"/>
          <p:cNvSpPr>
            <a:spLocks noChangeArrowheads="1"/>
          </p:cNvSpPr>
          <p:nvPr/>
        </p:nvSpPr>
        <p:spPr bwMode="auto">
          <a:xfrm>
            <a:off x="32766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0" name="Oval 122"/>
          <p:cNvSpPr>
            <a:spLocks noChangeArrowheads="1"/>
          </p:cNvSpPr>
          <p:nvPr/>
        </p:nvSpPr>
        <p:spPr bwMode="auto">
          <a:xfrm>
            <a:off x="35814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1" name="Oval 123"/>
          <p:cNvSpPr>
            <a:spLocks noChangeArrowheads="1"/>
          </p:cNvSpPr>
          <p:nvPr/>
        </p:nvSpPr>
        <p:spPr bwMode="auto">
          <a:xfrm>
            <a:off x="28194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2" name="Line 124"/>
          <p:cNvSpPr>
            <a:spLocks noChangeShapeType="1"/>
          </p:cNvSpPr>
          <p:nvPr/>
        </p:nvSpPr>
        <p:spPr bwMode="auto">
          <a:xfrm>
            <a:off x="1905000" y="54070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53" name="Oval 125"/>
          <p:cNvSpPr>
            <a:spLocks noChangeArrowheads="1"/>
          </p:cNvSpPr>
          <p:nvPr/>
        </p:nvSpPr>
        <p:spPr bwMode="auto">
          <a:xfrm>
            <a:off x="19812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4" name="Oval 126"/>
          <p:cNvSpPr>
            <a:spLocks noChangeArrowheads="1"/>
          </p:cNvSpPr>
          <p:nvPr/>
        </p:nvSpPr>
        <p:spPr bwMode="auto">
          <a:xfrm>
            <a:off x="23622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5" name="Oval 127"/>
          <p:cNvSpPr>
            <a:spLocks noChangeArrowheads="1"/>
          </p:cNvSpPr>
          <p:nvPr/>
        </p:nvSpPr>
        <p:spPr bwMode="auto">
          <a:xfrm>
            <a:off x="32766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6" name="Oval 128"/>
          <p:cNvSpPr>
            <a:spLocks noChangeArrowheads="1"/>
          </p:cNvSpPr>
          <p:nvPr/>
        </p:nvSpPr>
        <p:spPr bwMode="auto">
          <a:xfrm>
            <a:off x="35814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7" name="Oval 129"/>
          <p:cNvSpPr>
            <a:spLocks noChangeArrowheads="1"/>
          </p:cNvSpPr>
          <p:nvPr/>
        </p:nvSpPr>
        <p:spPr bwMode="auto">
          <a:xfrm>
            <a:off x="28194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8" name="Text Box 130"/>
          <p:cNvSpPr txBox="1">
            <a:spLocks noChangeArrowheads="1"/>
          </p:cNvSpPr>
          <p:nvPr/>
        </p:nvSpPr>
        <p:spPr bwMode="auto">
          <a:xfrm>
            <a:off x="1905000" y="503872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59" name="Text Box 131"/>
          <p:cNvSpPr txBox="1">
            <a:spLocks noChangeArrowheads="1"/>
          </p:cNvSpPr>
          <p:nvPr/>
        </p:nvSpPr>
        <p:spPr bwMode="auto">
          <a:xfrm>
            <a:off x="1905000" y="5257800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60" name="Text Box 132"/>
          <p:cNvSpPr txBox="1">
            <a:spLocks noChangeArrowheads="1"/>
          </p:cNvSpPr>
          <p:nvPr/>
        </p:nvSpPr>
        <p:spPr bwMode="auto">
          <a:xfrm>
            <a:off x="2287588" y="50403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1" name="Text Box 133"/>
          <p:cNvSpPr txBox="1">
            <a:spLocks noChangeArrowheads="1"/>
          </p:cNvSpPr>
          <p:nvPr/>
        </p:nvSpPr>
        <p:spPr bwMode="auto">
          <a:xfrm>
            <a:off x="2297113" y="526891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2" name="Text Box 134"/>
          <p:cNvSpPr txBox="1">
            <a:spLocks noChangeArrowheads="1"/>
          </p:cNvSpPr>
          <p:nvPr/>
        </p:nvSpPr>
        <p:spPr bwMode="auto">
          <a:xfrm>
            <a:off x="2744788" y="525938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3" name="Text Box 135"/>
          <p:cNvSpPr txBox="1">
            <a:spLocks noChangeArrowheads="1"/>
          </p:cNvSpPr>
          <p:nvPr/>
        </p:nvSpPr>
        <p:spPr bwMode="auto">
          <a:xfrm>
            <a:off x="2754313" y="50387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4" name="Text Box 136"/>
          <p:cNvSpPr txBox="1">
            <a:spLocks noChangeArrowheads="1"/>
          </p:cNvSpPr>
          <p:nvPr/>
        </p:nvSpPr>
        <p:spPr bwMode="auto">
          <a:xfrm>
            <a:off x="3201988" y="52689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5" name="Text Box 137"/>
          <p:cNvSpPr txBox="1">
            <a:spLocks noChangeArrowheads="1"/>
          </p:cNvSpPr>
          <p:nvPr/>
        </p:nvSpPr>
        <p:spPr bwMode="auto">
          <a:xfrm>
            <a:off x="3201988" y="50292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6" name="Text Box 138"/>
          <p:cNvSpPr txBox="1">
            <a:spLocks noChangeArrowheads="1"/>
          </p:cNvSpPr>
          <p:nvPr/>
        </p:nvSpPr>
        <p:spPr bwMode="auto">
          <a:xfrm>
            <a:off x="3506788" y="503872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7" name="Text Box 139"/>
          <p:cNvSpPr txBox="1">
            <a:spLocks noChangeArrowheads="1"/>
          </p:cNvSpPr>
          <p:nvPr/>
        </p:nvSpPr>
        <p:spPr bwMode="auto">
          <a:xfrm>
            <a:off x="3506788" y="526891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8" name="Rectangle 140"/>
          <p:cNvSpPr>
            <a:spLocks noChangeArrowheads="1"/>
          </p:cNvSpPr>
          <p:nvPr/>
        </p:nvSpPr>
        <p:spPr bwMode="auto">
          <a:xfrm>
            <a:off x="1905000" y="5000625"/>
            <a:ext cx="1905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69" name="Text Box 141"/>
          <p:cNvSpPr txBox="1">
            <a:spLocks noChangeArrowheads="1"/>
          </p:cNvSpPr>
          <p:nvPr/>
        </p:nvSpPr>
        <p:spPr bwMode="auto">
          <a:xfrm>
            <a:off x="4114800" y="5062538"/>
            <a:ext cx="372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the pattern of alleles on a chromosome</a:t>
            </a:r>
            <a:endParaRPr lang="en-US" sz="1800"/>
          </a:p>
        </p:txBody>
      </p:sp>
      <p:sp>
        <p:nvSpPr>
          <p:cNvPr id="83" name="Text Box 93"/>
          <p:cNvSpPr txBox="1">
            <a:spLocks noChangeArrowheads="1"/>
          </p:cNvSpPr>
          <p:nvPr/>
        </p:nvSpPr>
        <p:spPr bwMode="auto">
          <a:xfrm>
            <a:off x="609600" y="5805487"/>
            <a:ext cx="7923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QTL: </a:t>
            </a:r>
            <a:r>
              <a:rPr lang="en-GB" sz="1800" dirty="0" smtClean="0"/>
              <a:t>“Quantitative trait locus” a region of </a:t>
            </a:r>
            <a:r>
              <a:rPr lang="en-GB" sz="1800" dirty="0"/>
              <a:t>the </a:t>
            </a:r>
            <a:r>
              <a:rPr lang="en-GB" sz="1800" dirty="0" smtClean="0"/>
              <a:t>genome that changes the mean value</a:t>
            </a:r>
          </a:p>
          <a:p>
            <a:r>
              <a:rPr lang="en-GB" sz="1800" dirty="0" smtClean="0"/>
              <a:t>           of a quantitative phenotype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Genome-wide Association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Studies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Enabling Genome-wide Association Studies</a:t>
            </a:r>
          </a:p>
        </p:txBody>
      </p:sp>
      <p:pic>
        <p:nvPicPr>
          <p:cNvPr id="54275" name="Picture 3" descr="7q31-with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695700" cy="16525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4276" name="Picture 4" descr="affx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427413"/>
            <a:ext cx="1724025" cy="1811337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23875" y="2238375"/>
            <a:ext cx="383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HAPlotype MAP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rot="5400000">
            <a:off x="323057" y="23931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23875" y="3967163"/>
            <a:ext cx="383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High throughput genotyping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5400000">
            <a:off x="323056" y="412194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4281" name="Picture 9" descr="N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5411788"/>
            <a:ext cx="1171575" cy="1181100"/>
          </a:xfrm>
          <a:prstGeom prst="rect">
            <a:avLst/>
          </a:prstGeom>
          <a:noFill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23875" y="5768975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Large cohorts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 rot="5400000">
            <a:off x="323057" y="59237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4284" name="Picture 12" descr="ATR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411788"/>
            <a:ext cx="779463" cy="1341437"/>
          </a:xfrm>
          <a:prstGeom prst="rect">
            <a:avLst/>
          </a:prstGeom>
          <a:noFill/>
        </p:spPr>
      </p:pic>
      <p:pic>
        <p:nvPicPr>
          <p:cNvPr id="54285" name="Picture 13" descr="ALSP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6238" y="5410200"/>
            <a:ext cx="1143000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413"/>
            <a:ext cx="89963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00825"/>
            <a:ext cx="142875" cy="26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756400" y="6504801"/>
            <a:ext cx="2205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i="1" dirty="0"/>
              <a:t>Evans et al. </a:t>
            </a:r>
            <a:r>
              <a:rPr lang="en-GB" sz="1200" i="1" dirty="0" smtClean="0"/>
              <a:t>(2011) </a:t>
            </a:r>
            <a:r>
              <a:rPr lang="en-GB" sz="1200" i="1" dirty="0"/>
              <a:t>Nat Genet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 rot="18900000">
            <a:off x="5383213" y="4150538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 b="1"/>
              <a:t>CARD9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18900000">
            <a:off x="7570788" y="3958451"/>
            <a:ext cx="595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 b="1"/>
              <a:t>TBKBP1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8900000">
            <a:off x="2808288" y="4172763"/>
            <a:ext cx="595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 b="1"/>
              <a:t>ANTXR2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18900000">
            <a:off x="2973388" y="4339451"/>
            <a:ext cx="596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 b="1"/>
              <a:t>PTGER4</a:t>
            </a:r>
          </a:p>
        </p:txBody>
      </p:sp>
    </p:spTree>
    <p:extLst>
      <p:ext uri="{BB962C8B-B14F-4D97-AF65-F5344CB8AC3E}">
        <p14:creationId xmlns:p14="http://schemas.microsoft.com/office/powerpoint/2010/main" val="22106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Imputation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98538" y="182880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995363" y="2185988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998538" y="251460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995363" y="2871788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998538" y="38782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995363" y="42354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0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1 0……….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998538" y="45640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0……….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995363" y="49212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2   1  </a:t>
            </a:r>
            <a:r>
              <a:rPr lang="en-GB" sz="1600">
                <a:solidFill>
                  <a:srgbClr val="FF3300"/>
                </a:solidFill>
              </a:rPr>
              <a:t> 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0……….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998538" y="54022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995363" y="57594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0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998538" y="60880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0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……….</a:t>
            </a:r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995363" y="64452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2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rgbClr val="00FF00"/>
                </a:solidFill>
              </a:rPr>
              <a:t> </a:t>
            </a:r>
            <a:r>
              <a:rPr lang="en-GB" sz="1600">
                <a:solidFill>
                  <a:schemeClr val="accent2"/>
                </a:solidFill>
              </a:rPr>
              <a:t>1 1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……….</a:t>
            </a:r>
          </a:p>
        </p:txBody>
      </p:sp>
      <p:sp>
        <p:nvSpPr>
          <p:cNvPr id="377870" name="Line 14"/>
          <p:cNvSpPr>
            <a:spLocks noChangeShapeType="1"/>
          </p:cNvSpPr>
          <p:nvPr/>
        </p:nvSpPr>
        <p:spPr bwMode="auto">
          <a:xfrm>
            <a:off x="823913" y="3505200"/>
            <a:ext cx="6248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1" name="Line 15"/>
          <p:cNvSpPr>
            <a:spLocks noChangeShapeType="1"/>
          </p:cNvSpPr>
          <p:nvPr/>
        </p:nvSpPr>
        <p:spPr bwMode="auto">
          <a:xfrm>
            <a:off x="11287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1281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2043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22907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>
            <a:off x="25479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>
            <a:off x="28146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7" name="Line 21"/>
          <p:cNvSpPr>
            <a:spLocks noChangeShapeType="1"/>
          </p:cNvSpPr>
          <p:nvPr/>
        </p:nvSpPr>
        <p:spPr bwMode="auto">
          <a:xfrm>
            <a:off x="29575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8" name="Line 22"/>
          <p:cNvSpPr>
            <a:spLocks noChangeShapeType="1"/>
          </p:cNvSpPr>
          <p:nvPr/>
        </p:nvSpPr>
        <p:spPr bwMode="auto">
          <a:xfrm>
            <a:off x="31289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>
            <a:off x="47958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0" name="Line 24"/>
          <p:cNvSpPr>
            <a:spLocks noChangeShapeType="1"/>
          </p:cNvSpPr>
          <p:nvPr/>
        </p:nvSpPr>
        <p:spPr bwMode="auto">
          <a:xfrm>
            <a:off x="49482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57197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2" name="Line 26"/>
          <p:cNvSpPr>
            <a:spLocks noChangeShapeType="1"/>
          </p:cNvSpPr>
          <p:nvPr/>
        </p:nvSpPr>
        <p:spPr bwMode="auto">
          <a:xfrm>
            <a:off x="5853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3" name="Line 27"/>
          <p:cNvSpPr>
            <a:spLocks noChangeShapeType="1"/>
          </p:cNvSpPr>
          <p:nvPr/>
        </p:nvSpPr>
        <p:spPr bwMode="auto">
          <a:xfrm>
            <a:off x="60245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4" name="Line 28"/>
          <p:cNvSpPr>
            <a:spLocks noChangeShapeType="1"/>
          </p:cNvSpPr>
          <p:nvPr/>
        </p:nvSpPr>
        <p:spPr bwMode="auto">
          <a:xfrm>
            <a:off x="61769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7453313" y="2413000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HapMap Phase II</a:t>
            </a:r>
          </a:p>
        </p:txBody>
      </p:sp>
      <p:sp>
        <p:nvSpPr>
          <p:cNvPr id="377886" name="Text Box 30"/>
          <p:cNvSpPr txBox="1">
            <a:spLocks noChangeArrowheads="1"/>
          </p:cNvSpPr>
          <p:nvPr/>
        </p:nvSpPr>
        <p:spPr bwMode="auto">
          <a:xfrm>
            <a:off x="7453313" y="44577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Cases</a:t>
            </a:r>
          </a:p>
        </p:txBody>
      </p:sp>
      <p:sp>
        <p:nvSpPr>
          <p:cNvPr id="377887" name="Text Box 31"/>
          <p:cNvSpPr txBox="1">
            <a:spLocks noChangeArrowheads="1"/>
          </p:cNvSpPr>
          <p:nvPr/>
        </p:nvSpPr>
        <p:spPr bwMode="auto">
          <a:xfrm>
            <a:off x="7453313" y="5943600"/>
            <a:ext cx="84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Controls</a:t>
            </a:r>
          </a:p>
        </p:txBody>
      </p:sp>
      <p:sp>
        <p:nvSpPr>
          <p:cNvPr id="377888" name="AutoShape 32"/>
          <p:cNvSpPr>
            <a:spLocks/>
          </p:cNvSpPr>
          <p:nvPr/>
        </p:nvSpPr>
        <p:spPr bwMode="auto">
          <a:xfrm>
            <a:off x="6996113" y="19050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89" name="AutoShape 33"/>
          <p:cNvSpPr>
            <a:spLocks/>
          </p:cNvSpPr>
          <p:nvPr/>
        </p:nvSpPr>
        <p:spPr bwMode="auto">
          <a:xfrm>
            <a:off x="6996113" y="39243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90" name="AutoShape 34"/>
          <p:cNvSpPr>
            <a:spLocks/>
          </p:cNvSpPr>
          <p:nvPr/>
        </p:nvSpPr>
        <p:spPr bwMode="auto">
          <a:xfrm>
            <a:off x="6996113" y="53975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91" name="Rectangle 35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accent2"/>
                </a:solidFill>
              </a:rPr>
              <a:t>Imputation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990600" y="1219200"/>
            <a:ext cx="5486400" cy="457200"/>
            <a:chOff x="624" y="720"/>
            <a:chExt cx="3456" cy="288"/>
          </a:xfrm>
        </p:grpSpPr>
        <p:sp>
          <p:nvSpPr>
            <p:cNvPr id="377892" name="Line 36"/>
            <p:cNvSpPr>
              <a:spLocks noChangeShapeType="1"/>
            </p:cNvSpPr>
            <p:nvPr/>
          </p:nvSpPr>
          <p:spPr bwMode="auto">
            <a:xfrm>
              <a:off x="624" y="10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3" name="Line 37"/>
            <p:cNvSpPr>
              <a:spLocks noChangeShapeType="1"/>
            </p:cNvSpPr>
            <p:nvPr/>
          </p:nvSpPr>
          <p:spPr bwMode="auto">
            <a:xfrm>
              <a:off x="1200" y="10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4" name="Line 38"/>
            <p:cNvSpPr>
              <a:spLocks noChangeShapeType="1"/>
            </p:cNvSpPr>
            <p:nvPr/>
          </p:nvSpPr>
          <p:spPr bwMode="auto">
            <a:xfrm>
              <a:off x="2880" y="10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5" name="Line 39"/>
            <p:cNvSpPr>
              <a:spLocks noChangeShapeType="1"/>
            </p:cNvSpPr>
            <p:nvPr/>
          </p:nvSpPr>
          <p:spPr bwMode="auto">
            <a:xfrm>
              <a:off x="3504" y="100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6" name="Line 40"/>
            <p:cNvSpPr>
              <a:spLocks noChangeShapeType="1"/>
            </p:cNvSpPr>
            <p:nvPr/>
          </p:nvSpPr>
          <p:spPr bwMode="auto">
            <a:xfrm flipV="1">
              <a:off x="912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7" name="Line 41"/>
            <p:cNvSpPr>
              <a:spLocks noChangeShapeType="1"/>
            </p:cNvSpPr>
            <p:nvPr/>
          </p:nvSpPr>
          <p:spPr bwMode="auto">
            <a:xfrm flipV="1">
              <a:off x="1200" y="72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8" name="Line 42"/>
            <p:cNvSpPr>
              <a:spLocks noChangeShapeType="1"/>
            </p:cNvSpPr>
            <p:nvPr/>
          </p:nvSpPr>
          <p:spPr bwMode="auto">
            <a:xfrm flipV="1">
              <a:off x="2352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9" name="Line 43"/>
            <p:cNvSpPr>
              <a:spLocks noChangeShapeType="1"/>
            </p:cNvSpPr>
            <p:nvPr/>
          </p:nvSpPr>
          <p:spPr bwMode="auto">
            <a:xfrm flipV="1">
              <a:off x="2880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0" name="Line 44"/>
            <p:cNvSpPr>
              <a:spLocks noChangeShapeType="1"/>
            </p:cNvSpPr>
            <p:nvPr/>
          </p:nvSpPr>
          <p:spPr bwMode="auto">
            <a:xfrm flipV="1">
              <a:off x="3264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1" name="Line 45"/>
            <p:cNvSpPr>
              <a:spLocks noChangeShapeType="1"/>
            </p:cNvSpPr>
            <p:nvPr/>
          </p:nvSpPr>
          <p:spPr bwMode="auto">
            <a:xfrm flipV="1">
              <a:off x="3504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2" name="Line 46"/>
            <p:cNvSpPr>
              <a:spLocks noChangeShapeType="1"/>
            </p:cNvSpPr>
            <p:nvPr/>
          </p:nvSpPr>
          <p:spPr bwMode="auto">
            <a:xfrm>
              <a:off x="912" y="7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3" name="Line 47"/>
            <p:cNvSpPr>
              <a:spLocks noChangeShapeType="1"/>
            </p:cNvSpPr>
            <p:nvPr/>
          </p:nvSpPr>
          <p:spPr bwMode="auto">
            <a:xfrm flipH="1">
              <a:off x="2352" y="8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4" name="Line 48"/>
            <p:cNvSpPr>
              <a:spLocks noChangeShapeType="1"/>
            </p:cNvSpPr>
            <p:nvPr/>
          </p:nvSpPr>
          <p:spPr bwMode="auto">
            <a:xfrm>
              <a:off x="3264" y="7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7906" name="Text Box 50"/>
          <p:cNvSpPr txBox="1">
            <a:spLocks noChangeArrowheads="1"/>
          </p:cNvSpPr>
          <p:nvPr/>
        </p:nvSpPr>
        <p:spPr bwMode="auto">
          <a:xfrm>
            <a:off x="7253288" y="1219200"/>
            <a:ext cx="173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Recombination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66775"/>
            <a:ext cx="67532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09650"/>
            <a:ext cx="60388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871538"/>
            <a:ext cx="63722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Population Stratification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What is (genetic) association?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45720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latin typeface="Arial" charset="0"/>
                <a:cs typeface="Arial" charset="0"/>
              </a:rPr>
              <a:t>Correlation between an allele/genotype/haplotype and a trait of interest (disease or quantitative phenotype)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Genomic control</a:t>
            </a: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32702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35750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38798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41846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5" name="Rectangle 7"/>
          <p:cNvSpPr>
            <a:spLocks noChangeArrowheads="1"/>
          </p:cNvSpPr>
          <p:nvPr/>
        </p:nvSpPr>
        <p:spPr bwMode="auto">
          <a:xfrm>
            <a:off x="44894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47942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29654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26606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23558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0" name="Rectangle 12"/>
          <p:cNvSpPr>
            <a:spLocks noChangeArrowheads="1"/>
          </p:cNvSpPr>
          <p:nvPr/>
        </p:nvSpPr>
        <p:spPr bwMode="auto">
          <a:xfrm>
            <a:off x="60134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1" name="Rectangle 13"/>
          <p:cNvSpPr>
            <a:spLocks noChangeArrowheads="1"/>
          </p:cNvSpPr>
          <p:nvPr/>
        </p:nvSpPr>
        <p:spPr bwMode="auto">
          <a:xfrm>
            <a:off x="63182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2" name="Rectangle 14"/>
          <p:cNvSpPr>
            <a:spLocks noChangeArrowheads="1"/>
          </p:cNvSpPr>
          <p:nvPr/>
        </p:nvSpPr>
        <p:spPr bwMode="auto">
          <a:xfrm>
            <a:off x="66230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3" name="Rectangle 15"/>
          <p:cNvSpPr>
            <a:spLocks noChangeArrowheads="1"/>
          </p:cNvSpPr>
          <p:nvPr/>
        </p:nvSpPr>
        <p:spPr bwMode="auto">
          <a:xfrm>
            <a:off x="69278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4" name="Rectangle 16"/>
          <p:cNvSpPr>
            <a:spLocks noChangeArrowheads="1"/>
          </p:cNvSpPr>
          <p:nvPr/>
        </p:nvSpPr>
        <p:spPr bwMode="auto">
          <a:xfrm>
            <a:off x="72326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75374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6" name="Rectangle 18"/>
          <p:cNvSpPr>
            <a:spLocks noChangeArrowheads="1"/>
          </p:cNvSpPr>
          <p:nvPr/>
        </p:nvSpPr>
        <p:spPr bwMode="auto">
          <a:xfrm>
            <a:off x="57086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7" name="Rectangle 19"/>
          <p:cNvSpPr>
            <a:spLocks noChangeArrowheads="1"/>
          </p:cNvSpPr>
          <p:nvPr/>
        </p:nvSpPr>
        <p:spPr bwMode="auto">
          <a:xfrm>
            <a:off x="54038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8" name="Rectangle 20"/>
          <p:cNvSpPr>
            <a:spLocks noChangeArrowheads="1"/>
          </p:cNvSpPr>
          <p:nvPr/>
        </p:nvSpPr>
        <p:spPr bwMode="auto">
          <a:xfrm>
            <a:off x="50990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9" name="Rectangle 21"/>
          <p:cNvSpPr>
            <a:spLocks noChangeArrowheads="1"/>
          </p:cNvSpPr>
          <p:nvPr/>
        </p:nvSpPr>
        <p:spPr bwMode="auto">
          <a:xfrm>
            <a:off x="914400" y="1851025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0" name="Text Box 22"/>
          <p:cNvSpPr txBox="1">
            <a:spLocks noChangeArrowheads="1"/>
          </p:cNvSpPr>
          <p:nvPr/>
        </p:nvSpPr>
        <p:spPr bwMode="auto">
          <a:xfrm>
            <a:off x="676275" y="3124200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</a:rPr>
              <a:t>Test locus</a:t>
            </a:r>
          </a:p>
        </p:txBody>
      </p:sp>
      <p:sp>
        <p:nvSpPr>
          <p:cNvPr id="565271" name="Line 23"/>
          <p:cNvSpPr>
            <a:spLocks noChangeShapeType="1"/>
          </p:cNvSpPr>
          <p:nvPr/>
        </p:nvSpPr>
        <p:spPr bwMode="auto">
          <a:xfrm>
            <a:off x="831850" y="2460625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3606800" y="3144838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</a:rPr>
              <a:t>Unlinked ‘null’ markers</a:t>
            </a:r>
          </a:p>
        </p:txBody>
      </p:sp>
      <p:pic>
        <p:nvPicPr>
          <p:cNvPr id="56527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2216150"/>
            <a:ext cx="850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762000" y="17748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5" name="Line 27"/>
          <p:cNvSpPr>
            <a:spLocks noChangeShapeType="1"/>
          </p:cNvSpPr>
          <p:nvPr/>
        </p:nvSpPr>
        <p:spPr bwMode="auto">
          <a:xfrm>
            <a:off x="762000" y="2997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6" name="Text Box 28"/>
          <p:cNvSpPr txBox="1">
            <a:spLocks noChangeArrowheads="1"/>
          </p:cNvSpPr>
          <p:nvPr/>
        </p:nvSpPr>
        <p:spPr bwMode="auto">
          <a:xfrm>
            <a:off x="454025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  <a:sym typeface="Symbol" pitchFamily="18" charset="2"/>
              </a:rPr>
              <a:t>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2</a:t>
            </a:r>
            <a:endParaRPr lang="en-US">
              <a:latin typeface="Trebuchet MS" pitchFamily="34" charset="0"/>
            </a:endParaRPr>
          </a:p>
        </p:txBody>
      </p:sp>
      <p:sp>
        <p:nvSpPr>
          <p:cNvPr id="565277" name="Text Box 29"/>
          <p:cNvSpPr txBox="1">
            <a:spLocks noChangeArrowheads="1"/>
          </p:cNvSpPr>
          <p:nvPr/>
        </p:nvSpPr>
        <p:spPr bwMode="auto">
          <a:xfrm>
            <a:off x="3021013" y="1524000"/>
            <a:ext cx="246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rebuchet MS" pitchFamily="34" charset="0"/>
              </a:rPr>
              <a:t>No stratification</a:t>
            </a:r>
            <a:endParaRPr lang="en-US">
              <a:latin typeface="Trebuchet MS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4191000"/>
            <a:ext cx="8623300" cy="2286000"/>
            <a:chOff x="288" y="2640"/>
            <a:chExt cx="5432" cy="144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28" y="2784"/>
              <a:ext cx="5192" cy="748"/>
              <a:chOff x="528" y="2544"/>
              <a:chExt cx="5192" cy="748"/>
            </a:xfrm>
          </p:grpSpPr>
          <p:sp>
            <p:nvSpPr>
              <p:cNvPr id="565280" name="Rectangle 32"/>
              <p:cNvSpPr>
                <a:spLocks noChangeArrowheads="1"/>
              </p:cNvSpPr>
              <p:nvPr/>
            </p:nvSpPr>
            <p:spPr bwMode="auto">
              <a:xfrm>
                <a:off x="2064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1" name="Rectangle 33"/>
              <p:cNvSpPr>
                <a:spLocks noChangeArrowheads="1"/>
              </p:cNvSpPr>
              <p:nvPr/>
            </p:nvSpPr>
            <p:spPr bwMode="auto">
              <a:xfrm>
                <a:off x="2256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2" name="Rectangle 34"/>
              <p:cNvSpPr>
                <a:spLocks noChangeArrowheads="1"/>
              </p:cNvSpPr>
              <p:nvPr/>
            </p:nvSpPr>
            <p:spPr bwMode="auto">
              <a:xfrm>
                <a:off x="2448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3" name="Rectangle 35"/>
              <p:cNvSpPr>
                <a:spLocks noChangeArrowheads="1"/>
              </p:cNvSpPr>
              <p:nvPr/>
            </p:nvSpPr>
            <p:spPr bwMode="auto">
              <a:xfrm>
                <a:off x="2640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4" name="Rectangle 36"/>
              <p:cNvSpPr>
                <a:spLocks noChangeArrowheads="1"/>
              </p:cNvSpPr>
              <p:nvPr/>
            </p:nvSpPr>
            <p:spPr bwMode="auto">
              <a:xfrm>
                <a:off x="2832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5" name="Rectangle 37"/>
              <p:cNvSpPr>
                <a:spLocks noChangeArrowheads="1"/>
              </p:cNvSpPr>
              <p:nvPr/>
            </p:nvSpPr>
            <p:spPr bwMode="auto">
              <a:xfrm>
                <a:off x="3024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6" name="Rectangle 38"/>
              <p:cNvSpPr>
                <a:spLocks noChangeArrowheads="1"/>
              </p:cNvSpPr>
              <p:nvPr/>
            </p:nvSpPr>
            <p:spPr bwMode="auto">
              <a:xfrm>
                <a:off x="1872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7" name="Rectangle 39"/>
              <p:cNvSpPr>
                <a:spLocks noChangeArrowheads="1"/>
              </p:cNvSpPr>
              <p:nvPr/>
            </p:nvSpPr>
            <p:spPr bwMode="auto">
              <a:xfrm>
                <a:off x="1680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8" name="Rectangle 40"/>
              <p:cNvSpPr>
                <a:spLocks noChangeArrowheads="1"/>
              </p:cNvSpPr>
              <p:nvPr/>
            </p:nvSpPr>
            <p:spPr bwMode="auto">
              <a:xfrm>
                <a:off x="1488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9" name="Rectangle 41"/>
              <p:cNvSpPr>
                <a:spLocks noChangeArrowheads="1"/>
              </p:cNvSpPr>
              <p:nvPr/>
            </p:nvSpPr>
            <p:spPr bwMode="auto">
              <a:xfrm>
                <a:off x="3792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0" name="Rectangle 42"/>
              <p:cNvSpPr>
                <a:spLocks noChangeArrowheads="1"/>
              </p:cNvSpPr>
              <p:nvPr/>
            </p:nvSpPr>
            <p:spPr bwMode="auto">
              <a:xfrm>
                <a:off x="3984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1" name="Rectangle 43"/>
              <p:cNvSpPr>
                <a:spLocks noChangeArrowheads="1"/>
              </p:cNvSpPr>
              <p:nvPr/>
            </p:nvSpPr>
            <p:spPr bwMode="auto">
              <a:xfrm>
                <a:off x="4176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2" name="Rectangle 44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3" name="Rectangle 45"/>
              <p:cNvSpPr>
                <a:spLocks noChangeArrowheads="1"/>
              </p:cNvSpPr>
              <p:nvPr/>
            </p:nvSpPr>
            <p:spPr bwMode="auto">
              <a:xfrm>
                <a:off x="4560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4" name="Rectangle 46"/>
              <p:cNvSpPr>
                <a:spLocks noChangeArrowheads="1"/>
              </p:cNvSpPr>
              <p:nvPr/>
            </p:nvSpPr>
            <p:spPr bwMode="auto">
              <a:xfrm>
                <a:off x="4752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5" name="Rectangle 47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6" name="Rectangle 48"/>
              <p:cNvSpPr>
                <a:spLocks noChangeArrowheads="1"/>
              </p:cNvSpPr>
              <p:nvPr/>
            </p:nvSpPr>
            <p:spPr bwMode="auto">
              <a:xfrm>
                <a:off x="3408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7" name="Rectangle 49"/>
              <p:cNvSpPr>
                <a:spLocks noChangeArrowheads="1"/>
              </p:cNvSpPr>
              <p:nvPr/>
            </p:nvSpPr>
            <p:spPr bwMode="auto">
              <a:xfrm>
                <a:off x="3216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8" name="Rectangle 50"/>
              <p:cNvSpPr>
                <a:spLocks noChangeArrowheads="1"/>
              </p:cNvSpPr>
              <p:nvPr/>
            </p:nvSpPr>
            <p:spPr bwMode="auto">
              <a:xfrm>
                <a:off x="576" y="2663"/>
                <a:ext cx="192" cy="6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9" name="Line 51"/>
              <p:cNvSpPr>
                <a:spLocks noChangeShapeType="1"/>
              </p:cNvSpPr>
              <p:nvPr/>
            </p:nvSpPr>
            <p:spPr bwMode="auto">
              <a:xfrm>
                <a:off x="528" y="3047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65300" name="Picture 5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84" y="2880"/>
                <a:ext cx="53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5301" name="Rectangle 53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92" cy="2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302" name="Line 54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65303" name="Line 55"/>
            <p:cNvSpPr>
              <a:spLocks noChangeShapeType="1"/>
            </p:cNvSpPr>
            <p:nvPr/>
          </p:nvSpPr>
          <p:spPr bwMode="auto">
            <a:xfrm>
              <a:off x="480" y="28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304" name="Line 56"/>
            <p:cNvSpPr>
              <a:spLocks noChangeShapeType="1"/>
            </p:cNvSpPr>
            <p:nvPr/>
          </p:nvSpPr>
          <p:spPr bwMode="auto">
            <a:xfrm>
              <a:off x="480" y="362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305" name="Text Box 57"/>
            <p:cNvSpPr txBox="1">
              <a:spLocks noChangeArrowheads="1"/>
            </p:cNvSpPr>
            <p:nvPr/>
          </p:nvSpPr>
          <p:spPr bwMode="auto">
            <a:xfrm>
              <a:off x="288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rebuchet MS" pitchFamily="34" charset="0"/>
                  <a:sym typeface="Symbol" pitchFamily="18" charset="2"/>
                </a:rPr>
                <a:t></a:t>
              </a:r>
              <a:r>
                <a:rPr lang="en-US" baseline="30000">
                  <a:latin typeface="Trebuchet MS" pitchFamily="34" charset="0"/>
                  <a:sym typeface="Symbol" pitchFamily="18" charset="2"/>
                </a:rPr>
                <a:t>2</a:t>
              </a:r>
              <a:endParaRPr lang="en-US">
                <a:latin typeface="Trebuchet MS" pitchFamily="34" charset="0"/>
              </a:endParaRPr>
            </a:p>
          </p:txBody>
        </p:sp>
        <p:sp>
          <p:nvSpPr>
            <p:cNvPr id="565306" name="Text Box 58"/>
            <p:cNvSpPr txBox="1">
              <a:spLocks noChangeArrowheads="1"/>
            </p:cNvSpPr>
            <p:nvPr/>
          </p:nvSpPr>
          <p:spPr bwMode="auto">
            <a:xfrm>
              <a:off x="1263" y="3792"/>
              <a:ext cx="3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rebuchet MS" pitchFamily="34" charset="0"/>
                </a:rPr>
                <a:t>Stratification </a:t>
              </a:r>
              <a:r>
                <a:rPr lang="en-US" i="1">
                  <a:latin typeface="Trebuchet MS" pitchFamily="34" charset="0"/>
                  <a:sym typeface="Symbol" pitchFamily="18" charset="2"/>
                </a:rPr>
                <a:t> adjust test statistic</a:t>
              </a:r>
              <a:endParaRPr 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4800"/>
            <a:ext cx="6477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028"/>
          <p:cNvSpPr txBox="1">
            <a:spLocks noChangeArrowheads="1"/>
          </p:cNvSpPr>
          <p:nvPr/>
        </p:nvSpPr>
        <p:spPr bwMode="auto">
          <a:xfrm>
            <a:off x="6705600" y="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Novembre et al, Nature (2008)</a:t>
            </a:r>
          </a:p>
        </p:txBody>
      </p:sp>
      <p:cxnSp>
        <p:nvCxnSpPr>
          <p:cNvPr id="33796" name="Straight Arrow Connector 5"/>
          <p:cNvCxnSpPr>
            <a:cxnSpLocks noChangeShapeType="1"/>
          </p:cNvCxnSpPr>
          <p:nvPr/>
        </p:nvCxnSpPr>
        <p:spPr bwMode="auto">
          <a:xfrm>
            <a:off x="1524000" y="6400800"/>
            <a:ext cx="6096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7" name="Straight Arrow Connector 7"/>
          <p:cNvCxnSpPr>
            <a:cxnSpLocks noChangeShapeType="1"/>
          </p:cNvCxnSpPr>
          <p:nvPr/>
        </p:nvCxnSpPr>
        <p:spPr bwMode="auto">
          <a:xfrm rot="5400000">
            <a:off x="-1828799" y="3276600"/>
            <a:ext cx="5638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3429000" y="6448425"/>
            <a:ext cx="251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GB">
                <a:solidFill>
                  <a:schemeClr val="accent2"/>
                </a:solidFill>
              </a:rPr>
              <a:t>Principal Component One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 rot="-5400000">
            <a:off x="-658812" y="2971800"/>
            <a:ext cx="2503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GB">
                <a:solidFill>
                  <a:schemeClr val="accent2"/>
                </a:solidFill>
              </a:rPr>
              <a:t>Principal Component Two</a:t>
            </a:r>
          </a:p>
        </p:txBody>
      </p:sp>
    </p:spTree>
    <p:extLst>
      <p:ext uri="{BB962C8B-B14F-4D97-AF65-F5344CB8AC3E}">
        <p14:creationId xmlns:p14="http://schemas.microsoft.com/office/powerpoint/2010/main" val="13374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Meta-analysis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171575"/>
            <a:ext cx="80867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Meta-analysis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694" y="6477000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Repapi</a:t>
            </a:r>
            <a:r>
              <a:rPr lang="en-GB" sz="1200" dirty="0" smtClean="0"/>
              <a:t> et al. (2009) </a:t>
            </a:r>
            <a:r>
              <a:rPr lang="en-GB" sz="1200" i="1" dirty="0" smtClean="0"/>
              <a:t>Nature Genetics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Replication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Replication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523875" y="1828800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be of sufficient size to demonstrate the effect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1" name="Text Box 23"/>
          <p:cNvSpPr txBox="1">
            <a:spLocks noChangeArrowheads="1"/>
          </p:cNvSpPr>
          <p:nvPr/>
        </p:nvSpPr>
        <p:spPr bwMode="auto">
          <a:xfrm>
            <a:off x="533400" y="30321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conducted in independent datasets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33400" y="41751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involve the same phenotype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5334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be conducted in a similar population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867275" y="1828800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same SNP should be tested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4953000" y="2743200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replicated signal should be in the same direction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4953000" y="38703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Joint analysis should lead to a lower p value than the original report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49530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Well designed negative studies are valuable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</a:rPr>
              <a:t>Programs for performing association analysis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r>
              <a:rPr lang="en-GB" sz="2800">
                <a:solidFill>
                  <a:schemeClr val="accent2"/>
                </a:solidFill>
              </a:rPr>
              <a:t>Mx</a:t>
            </a:r>
            <a:r>
              <a:rPr lang="en-GB" sz="2800"/>
              <a:t> (Neale)</a:t>
            </a:r>
          </a:p>
          <a:p>
            <a:pPr lvl="1"/>
            <a:r>
              <a:rPr lang="en-GB" sz="2400"/>
              <a:t>Fully flexible, ordinal data</a:t>
            </a:r>
          </a:p>
          <a:p>
            <a:pPr lvl="1"/>
            <a:r>
              <a:rPr lang="en-GB" sz="2400"/>
              <a:t>Not ideal for large pedigrees or GWAs</a:t>
            </a:r>
          </a:p>
          <a:p>
            <a:r>
              <a:rPr lang="en-GB" sz="2800">
                <a:solidFill>
                  <a:schemeClr val="accent2"/>
                </a:solidFill>
              </a:rPr>
              <a:t>PLINK</a:t>
            </a:r>
            <a:r>
              <a:rPr lang="en-GB" sz="2800"/>
              <a:t> (Purcell, Neale, Ferreira)</a:t>
            </a:r>
          </a:p>
          <a:p>
            <a:pPr lvl="1"/>
            <a:r>
              <a:rPr lang="en-GB" sz="2400"/>
              <a:t>GWA</a:t>
            </a:r>
          </a:p>
          <a:p>
            <a:r>
              <a:rPr lang="en-GB" sz="2800">
                <a:solidFill>
                  <a:schemeClr val="accent2"/>
                </a:solidFill>
              </a:rPr>
              <a:t>Haploview</a:t>
            </a:r>
            <a:r>
              <a:rPr lang="en-GB" sz="2800"/>
              <a:t> (Barrett)</a:t>
            </a:r>
          </a:p>
          <a:p>
            <a:pPr lvl="1"/>
            <a:r>
              <a:rPr lang="en-GB" sz="2400"/>
              <a:t>Graphical visualization of LD, tagging, basic tests of association </a:t>
            </a:r>
          </a:p>
          <a:p>
            <a:r>
              <a:rPr lang="en-GB" sz="2800">
                <a:solidFill>
                  <a:schemeClr val="accent2"/>
                </a:solidFill>
              </a:rPr>
              <a:t>MERLIN, QTDT</a:t>
            </a:r>
            <a:r>
              <a:rPr lang="en-GB" sz="2800"/>
              <a:t> (Abecasis)</a:t>
            </a:r>
          </a:p>
          <a:p>
            <a:pPr lvl="1"/>
            <a:r>
              <a:rPr lang="en-GB" sz="2400"/>
              <a:t>Association and linkage in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How have we done?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Historical gene mapping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6248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Glazier et al, </a:t>
            </a:r>
            <a:r>
              <a:rPr lang="en-US" sz="1800" i="1">
                <a:latin typeface="Arial" charset="0"/>
              </a:rPr>
              <a:t>Science </a:t>
            </a:r>
            <a:r>
              <a:rPr lang="en-US" sz="1800">
                <a:latin typeface="Arial" charset="0"/>
              </a:rPr>
              <a:t>(2002).</a:t>
            </a:r>
          </a:p>
        </p:txBody>
      </p:sp>
      <p:pic>
        <p:nvPicPr>
          <p:cNvPr id="84996" name="Picture 4" descr="candidate-genes-s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676400"/>
            <a:ext cx="6448425" cy="438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/>
              <a:t>ID04 - Heritability and Genetics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4AC5F-6AC2-4FDD-AC69-022E672109CA}" type="slidenum">
              <a:rPr lang="en-GB" altLang="en-US" b="0" smtClean="0"/>
              <a:pPr eaLnBrk="1" hangingPunct="1"/>
              <a:t>49</a:t>
            </a:fld>
            <a:endParaRPr lang="en-GB" altLang="en-US" b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5888"/>
            <a:ext cx="7858125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9244" y="381000"/>
            <a:ext cx="4788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Association</a:t>
            </a:r>
            <a:endParaRPr lang="en-GB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Common Forms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98525" y="2098675"/>
            <a:ext cx="79406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rgbClr val="009999"/>
                </a:solidFill>
              </a:rPr>
              <a:t> Direct Association</a:t>
            </a:r>
          </a:p>
          <a:p>
            <a:pPr lvl="1">
              <a:buFontTx/>
              <a:buChar char="•"/>
            </a:pPr>
            <a:r>
              <a:rPr lang="en-GB" dirty="0" smtClean="0"/>
              <a:t>Polymorphism of </a:t>
            </a:r>
            <a:r>
              <a:rPr lang="en-GB" dirty="0"/>
              <a:t>interest is </a:t>
            </a:r>
            <a:r>
              <a:rPr lang="en-GB" dirty="0" smtClean="0"/>
              <a:t>functionally involved </a:t>
            </a:r>
            <a:r>
              <a:rPr lang="en-GB" dirty="0"/>
              <a:t>in </a:t>
            </a:r>
            <a:r>
              <a:rPr lang="en-GB" dirty="0" smtClean="0"/>
              <a:t>the phenotype</a:t>
            </a:r>
          </a:p>
          <a:p>
            <a:pPr lvl="1">
              <a:buFontTx/>
              <a:buChar char="•"/>
            </a:pPr>
            <a:r>
              <a:rPr lang="en-GB" dirty="0" smtClean="0"/>
              <a:t>~70% of Cystic Fibrosis patients have a deletion of 3 base</a:t>
            </a:r>
          </a:p>
          <a:p>
            <a:pPr lvl="1"/>
            <a:r>
              <a:rPr lang="en-GB" dirty="0" smtClean="0"/>
              <a:t>  pairs resulting in the loss of a phenylalanine amino acid</a:t>
            </a:r>
          </a:p>
          <a:p>
            <a:pPr lvl="1"/>
            <a:r>
              <a:rPr lang="en-GB" dirty="0" smtClean="0"/>
              <a:t>  at position 508 of the </a:t>
            </a:r>
            <a:r>
              <a:rPr lang="en-GB" i="1" dirty="0" smtClean="0"/>
              <a:t>CFTR</a:t>
            </a:r>
            <a:r>
              <a:rPr lang="en-GB" dirty="0" smtClean="0"/>
              <a:t> gene</a:t>
            </a:r>
          </a:p>
          <a:p>
            <a:pPr lvl="1">
              <a:buFontTx/>
              <a:buChar char="•"/>
            </a:pP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Indirect Association</a:t>
            </a:r>
          </a:p>
          <a:p>
            <a:pPr lvl="1">
              <a:buFontTx/>
              <a:buChar char="•"/>
            </a:pPr>
            <a:r>
              <a:rPr lang="en-GB" dirty="0"/>
              <a:t> </a:t>
            </a:r>
            <a:r>
              <a:rPr lang="en-GB" dirty="0" smtClean="0"/>
              <a:t>Genotyped polymorphism is </a:t>
            </a:r>
            <a:r>
              <a:rPr lang="en-GB" dirty="0"/>
              <a:t>not involved, but a nearby </a:t>
            </a:r>
            <a:r>
              <a:rPr lang="en-GB" dirty="0" smtClean="0"/>
              <a:t>correlated variant changes the phenotype (linkage disequilibrium)</a:t>
            </a:r>
            <a:endParaRPr lang="en-GB" dirty="0"/>
          </a:p>
          <a:p>
            <a:endParaRPr lang="en-GB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88" y="295275"/>
            <a:ext cx="6811962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Sequencing and Rare Variants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450" y="1057275"/>
            <a:ext cx="9848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6019800"/>
            <a:ext cx="3110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Metzker</a:t>
            </a:r>
            <a:r>
              <a:rPr lang="en-GB" sz="1200" dirty="0" smtClean="0"/>
              <a:t> et al (2010)  </a:t>
            </a:r>
            <a:r>
              <a:rPr lang="en-GB" sz="1200" i="1" dirty="0" smtClean="0"/>
              <a:t>Nature  Reviews Genetics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Analysis of Rare Variants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How to combine rare variants?</a:t>
            </a:r>
            <a:endParaRPr lang="en-GB" sz="2800" dirty="0"/>
          </a:p>
          <a:p>
            <a:pPr lvl="1"/>
            <a:r>
              <a:rPr lang="en-GB" sz="2400" dirty="0" smtClean="0"/>
              <a:t>“Ordinary” tests of association won’t work</a:t>
            </a:r>
          </a:p>
          <a:p>
            <a:pPr lvl="1"/>
            <a:r>
              <a:rPr lang="en-GB" sz="2400" dirty="0" smtClean="0"/>
              <a:t>Collapse across all SNPs?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Which SNPs to include?</a:t>
            </a:r>
            <a:endParaRPr lang="en-GB" sz="2800" dirty="0"/>
          </a:p>
          <a:p>
            <a:pPr lvl="1"/>
            <a:r>
              <a:rPr lang="en-GB" sz="2400" dirty="0" smtClean="0"/>
              <a:t>Frequency?</a:t>
            </a:r>
          </a:p>
          <a:p>
            <a:pPr lvl="1"/>
            <a:r>
              <a:rPr lang="en-GB" sz="2400" dirty="0" smtClean="0"/>
              <a:t>Function?</a:t>
            </a:r>
            <a:endParaRPr lang="en-GB" sz="2400" dirty="0"/>
          </a:p>
          <a:p>
            <a:r>
              <a:rPr lang="en-GB" sz="2800" dirty="0" smtClean="0">
                <a:solidFill>
                  <a:schemeClr val="accent2"/>
                </a:solidFill>
              </a:rPr>
              <a:t>How to define a region?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5313"/>
            <a:ext cx="75723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14363"/>
            <a:ext cx="74866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447800"/>
            <a:ext cx="7239000" cy="5029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Genetic association studies can be used to locate common genetic variants that increase risk of disease/affect quantitative phenotypes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Genome-wide association spectacularly successful in identifying common variants underlying complex traits and disease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The next challenge is to explain the “missing heritability” in the genome. Genome-wide sequencing and the analysis of rare variants will play a major part in this effort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 smtClean="0"/>
          </a:p>
          <a:p>
            <a:pPr marL="457200" indent="-457200">
              <a:lnSpc>
                <a:spcPct val="80000"/>
              </a:lnSpc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Indirect association and Linkage </a:t>
            </a:r>
            <a:r>
              <a:rPr lang="en-US" dirty="0">
                <a:solidFill>
                  <a:schemeClr val="accent2"/>
                </a:solidFill>
              </a:rPr>
              <a:t>disequilibrium</a:t>
            </a: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1981200" y="2667000"/>
            <a:ext cx="5029200" cy="214313"/>
          </a:xfrm>
          <a:prstGeom prst="rect">
            <a:avLst/>
          </a:prstGeom>
          <a:solidFill>
            <a:srgbClr val="004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981200" y="3525838"/>
            <a:ext cx="5029200" cy="214312"/>
          </a:xfrm>
          <a:prstGeom prst="rect">
            <a:avLst/>
          </a:prstGeom>
          <a:solidFill>
            <a:srgbClr val="4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1981200" y="3097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1981200" y="4814888"/>
            <a:ext cx="5029200" cy="2143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1981200" y="3956050"/>
            <a:ext cx="5029200" cy="21431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1981200" y="4384675"/>
            <a:ext cx="5029200" cy="2143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7" name="AutoShape 9"/>
          <p:cNvSpPr>
            <a:spLocks noChangeArrowheads="1"/>
          </p:cNvSpPr>
          <p:nvPr/>
        </p:nvSpPr>
        <p:spPr bwMode="auto">
          <a:xfrm>
            <a:off x="4191000" y="2971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Indirect association and Linkage </a:t>
            </a:r>
            <a:r>
              <a:rPr lang="en-US" dirty="0">
                <a:solidFill>
                  <a:schemeClr val="accent2"/>
                </a:solidFill>
              </a:rPr>
              <a:t>disequilibrium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762000" y="2335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0" name="AutoShape 4"/>
          <p:cNvSpPr>
            <a:spLocks noChangeArrowheads="1"/>
          </p:cNvSpPr>
          <p:nvPr/>
        </p:nvSpPr>
        <p:spPr bwMode="auto">
          <a:xfrm>
            <a:off x="2971800" y="2209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>
            <a:off x="6858000" y="24384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 rot="5400000">
            <a:off x="6796881" y="3566319"/>
            <a:ext cx="100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Arial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429000"/>
            <a:ext cx="5029200" cy="533400"/>
            <a:chOff x="480" y="1920"/>
            <a:chExt cx="3168" cy="336"/>
          </a:xfrm>
        </p:grpSpPr>
        <p:sp>
          <p:nvSpPr>
            <p:cNvPr id="510984" name="Rectangle 8"/>
            <p:cNvSpPr>
              <a:spLocks noChangeArrowheads="1"/>
            </p:cNvSpPr>
            <p:nvPr/>
          </p:nvSpPr>
          <p:spPr bwMode="auto">
            <a:xfrm>
              <a:off x="480" y="2016"/>
              <a:ext cx="192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5" name="AutoShape 9"/>
            <p:cNvSpPr>
              <a:spLocks noChangeArrowheads="1"/>
            </p:cNvSpPr>
            <p:nvPr/>
          </p:nvSpPr>
          <p:spPr bwMode="auto">
            <a:xfrm>
              <a:off x="1872" y="192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400" y="2016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4724400"/>
            <a:ext cx="5181600" cy="1752600"/>
            <a:chOff x="480" y="2976"/>
            <a:chExt cx="3264" cy="1104"/>
          </a:xfrm>
        </p:grpSpPr>
        <p:sp>
          <p:nvSpPr>
            <p:cNvPr id="510988" name="Rectangle 12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9" name="Rectangle 13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0" name="Rectangle 14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1" name="AutoShape 15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2" name="AutoShape 16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3" name="AutoShape 17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4" name="Rectangle 18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5" name="Rectangle 19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6" name="Rectangle 20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7" name="Rectangle 21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8" name="Rectangle 22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9" name="Rectangle 23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Linkage Disequilibrium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514600"/>
            <a:ext cx="5181600" cy="1752600"/>
            <a:chOff x="480" y="2976"/>
            <a:chExt cx="3264" cy="1104"/>
          </a:xfrm>
        </p:grpSpPr>
        <p:sp>
          <p:nvSpPr>
            <p:cNvPr id="513028" name="Rectangle 4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29" name="Rectangle 5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0" name="Rectangle 6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1" name="AutoShape 7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2" name="AutoShape 8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3" name="AutoShape 9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4" name="Rectangle 10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5" name="Rectangle 11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6" name="Rectangle 12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7" name="Rectangle 13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8" name="Rectangle 14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9" name="Rectangle 15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48200" y="2590800"/>
            <a:ext cx="381000" cy="1600200"/>
            <a:chOff x="2928" y="1632"/>
            <a:chExt cx="240" cy="1008"/>
          </a:xfrm>
        </p:grpSpPr>
        <p:sp>
          <p:nvSpPr>
            <p:cNvPr id="513041" name="AutoShape 17"/>
            <p:cNvSpPr>
              <a:spLocks noChangeArrowheads="1"/>
            </p:cNvSpPr>
            <p:nvPr/>
          </p:nvSpPr>
          <p:spPr bwMode="auto">
            <a:xfrm>
              <a:off x="2928" y="163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2" name="AutoShape 18"/>
            <p:cNvSpPr>
              <a:spLocks noChangeArrowheads="1"/>
            </p:cNvSpPr>
            <p:nvPr/>
          </p:nvSpPr>
          <p:spPr bwMode="auto">
            <a:xfrm>
              <a:off x="2928" y="201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3" name="AutoShape 19"/>
            <p:cNvSpPr>
              <a:spLocks noChangeArrowheads="1"/>
            </p:cNvSpPr>
            <p:nvPr/>
          </p:nvSpPr>
          <p:spPr bwMode="auto">
            <a:xfrm>
              <a:off x="2928" y="2352"/>
              <a:ext cx="240" cy="288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044" name="AutoShape 20"/>
          <p:cNvSpPr>
            <a:spLocks noChangeArrowheads="1"/>
          </p:cNvSpPr>
          <p:nvPr/>
        </p:nvSpPr>
        <p:spPr bwMode="auto">
          <a:xfrm>
            <a:off x="2057400" y="3200400"/>
            <a:ext cx="381000" cy="3810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76600" y="2590800"/>
            <a:ext cx="381000" cy="990600"/>
            <a:chOff x="2064" y="1632"/>
            <a:chExt cx="240" cy="624"/>
          </a:xfrm>
        </p:grpSpPr>
        <p:sp>
          <p:nvSpPr>
            <p:cNvPr id="513046" name="AutoShape 22"/>
            <p:cNvSpPr>
              <a:spLocks noChangeArrowheads="1"/>
            </p:cNvSpPr>
            <p:nvPr/>
          </p:nvSpPr>
          <p:spPr bwMode="auto">
            <a:xfrm>
              <a:off x="2064" y="163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2064" y="201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914400" y="4800600"/>
            <a:ext cx="7661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Arial" charset="0"/>
                <a:cs typeface="Arial" charset="0"/>
              </a:rPr>
              <a:t>Variants in close proximity to each other tend to be correlated (i.e. in linkage disequilibrium)</a:t>
            </a:r>
          </a:p>
          <a:p>
            <a:endParaRPr lang="en-GB" sz="1800" b="1" dirty="0">
              <a:latin typeface="Arial" charset="0"/>
              <a:cs typeface="Arial" charset="0"/>
            </a:endParaRPr>
          </a:p>
          <a:p>
            <a:r>
              <a:rPr lang="en-GB" sz="1800" b="1" dirty="0" smtClean="0">
                <a:latin typeface="Arial" charset="0"/>
                <a:cs typeface="Arial" charset="0"/>
              </a:rPr>
              <a:t>Linkage </a:t>
            </a:r>
            <a:r>
              <a:rPr lang="en-GB" sz="1800" b="1" dirty="0" smtClean="0">
                <a:latin typeface="Arial" charset="0"/>
                <a:cs typeface="Arial" charset="0"/>
              </a:rPr>
              <a:t>disequilibrium means that we don’t need to genotype the exact aetiological </a:t>
            </a:r>
            <a:r>
              <a:rPr lang="en-GB" sz="1800" b="1" dirty="0">
                <a:latin typeface="Arial" charset="0"/>
                <a:cs typeface="Arial" charset="0"/>
              </a:rPr>
              <a:t>variant, but </a:t>
            </a:r>
            <a:r>
              <a:rPr lang="en-GB" sz="1800" b="1" dirty="0" smtClean="0">
                <a:latin typeface="Arial" charset="0"/>
                <a:cs typeface="Arial" charset="0"/>
              </a:rPr>
              <a:t>only a variant that is correlated with it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9244" y="381000"/>
            <a:ext cx="4788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Association</a:t>
            </a:r>
            <a:endParaRPr lang="en-GB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Common Forms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98525" y="2098675"/>
            <a:ext cx="728180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rgbClr val="009999"/>
                </a:solidFill>
              </a:rPr>
              <a:t> Direct Association</a:t>
            </a:r>
          </a:p>
          <a:p>
            <a:pPr lvl="1">
              <a:buFontTx/>
              <a:buChar char="•"/>
            </a:pPr>
            <a:r>
              <a:rPr lang="en-GB" dirty="0"/>
              <a:t> Mutant or ‘susceptible’ polymorphism</a:t>
            </a:r>
          </a:p>
          <a:p>
            <a:pPr lvl="1">
              <a:buFontTx/>
              <a:buChar char="•"/>
            </a:pPr>
            <a:r>
              <a:rPr lang="en-GB" dirty="0"/>
              <a:t> Allele of interest is itself involved in phenotype</a:t>
            </a:r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Indirect Association</a:t>
            </a:r>
          </a:p>
          <a:p>
            <a:pPr lvl="1">
              <a:buFontTx/>
              <a:buChar char="•"/>
            </a:pPr>
            <a:r>
              <a:rPr lang="en-GB" dirty="0"/>
              <a:t> Allele itself is not involved, but a nearby correlated</a:t>
            </a:r>
          </a:p>
          <a:p>
            <a:r>
              <a:rPr lang="en-GB" dirty="0"/>
              <a:t>	marker changes phenotype</a:t>
            </a:r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Spurious association</a:t>
            </a:r>
          </a:p>
          <a:p>
            <a:pPr lvl="1">
              <a:buFontTx/>
              <a:buChar char="•"/>
            </a:pPr>
            <a:r>
              <a:rPr lang="en-GB" dirty="0"/>
              <a:t> Apparent association not related to genetic aetiology</a:t>
            </a:r>
          </a:p>
          <a:p>
            <a:pPr lvl="2"/>
            <a:r>
              <a:rPr lang="en-GB" dirty="0" smtClean="0"/>
              <a:t>(e.g. population stratification)</a:t>
            </a:r>
            <a:endParaRPr lang="en-GB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6.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9540</TotalTime>
  <Words>1191</Words>
  <Application>Microsoft Office PowerPoint</Application>
  <PresentationFormat>On-screen Show (4:3)</PresentationFormat>
  <Paragraphs>422</Paragraphs>
  <Slides>56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Equation</vt:lpstr>
      <vt:lpstr>Chart</vt:lpstr>
      <vt:lpstr>Association Mapping</vt:lpstr>
      <vt:lpstr>Outline</vt:lpstr>
      <vt:lpstr>Definitions</vt:lpstr>
      <vt:lpstr>What is (genetic) association?</vt:lpstr>
      <vt:lpstr>PowerPoint Presentation</vt:lpstr>
      <vt:lpstr>Indirect association and Linkage disequilibrium</vt:lpstr>
      <vt:lpstr>Indirect association and Linkage disequilibrium</vt:lpstr>
      <vt:lpstr>Linkage Disequilibrium</vt:lpstr>
      <vt:lpstr>PowerPoint Presentation</vt:lpstr>
      <vt:lpstr>Population Stratification</vt:lpstr>
      <vt:lpstr>How do we test for association?</vt:lpstr>
      <vt:lpstr>PowerPoint Presentation</vt:lpstr>
      <vt:lpstr>Allele-based tests</vt:lpstr>
      <vt:lpstr>Genotypic tests</vt:lpstr>
      <vt:lpstr>PowerPoint Presentation</vt:lpstr>
      <vt:lpstr>Transmission Disequilibrium Test</vt:lpstr>
      <vt:lpstr>Transmission Disequilibrium Test</vt:lpstr>
      <vt:lpstr>Transmission Disequilibrium Test</vt:lpstr>
      <vt:lpstr>Case-control versus TDT</vt:lpstr>
      <vt:lpstr>PowerPoint Presentation</vt:lpstr>
      <vt:lpstr>When to use association...</vt:lpstr>
      <vt:lpstr>Methods of gene hunting</vt:lpstr>
      <vt:lpstr>PowerPoint Presentation</vt:lpstr>
      <vt:lpstr>PowerPoint Presentation</vt:lpstr>
      <vt:lpstr>Association Summary</vt:lpstr>
      <vt:lpstr>HapMap and Tagging</vt:lpstr>
      <vt:lpstr>Visualizing empirical LD</vt:lpstr>
      <vt:lpstr>Pairwise tagging</vt:lpstr>
      <vt:lpstr>Enabling association studies: HapMap</vt:lpstr>
      <vt:lpstr>PowerPoint Presentation</vt:lpstr>
      <vt:lpstr>Genome-wide Association Studies</vt:lpstr>
      <vt:lpstr>Enabling Genome-wide Association Studies</vt:lpstr>
      <vt:lpstr>PowerPoint Presentation</vt:lpstr>
      <vt:lpstr>Imputation</vt:lpstr>
      <vt:lpstr>PowerPoint Presentation</vt:lpstr>
      <vt:lpstr>PowerPoint Presentation</vt:lpstr>
      <vt:lpstr>PowerPoint Presentation</vt:lpstr>
      <vt:lpstr>PowerPoint Presentation</vt:lpstr>
      <vt:lpstr>Population Stratification</vt:lpstr>
      <vt:lpstr>Genomic control</vt:lpstr>
      <vt:lpstr>PowerPoint Presentation</vt:lpstr>
      <vt:lpstr>Meta-analysis</vt:lpstr>
      <vt:lpstr>PowerPoint Presentation</vt:lpstr>
      <vt:lpstr>Replication</vt:lpstr>
      <vt:lpstr>PowerPoint Presentation</vt:lpstr>
      <vt:lpstr>Programs for performing association analysis</vt:lpstr>
      <vt:lpstr>How have we done?</vt:lpstr>
      <vt:lpstr>Historical gene mapping</vt:lpstr>
      <vt:lpstr>PowerPoint Presentation</vt:lpstr>
      <vt:lpstr>PowerPoint Presentation</vt:lpstr>
      <vt:lpstr>Sequencing and Rare Variants</vt:lpstr>
      <vt:lpstr>PowerPoint Presentation</vt:lpstr>
      <vt:lpstr>Analysis of Rare Variants</vt:lpstr>
      <vt:lpstr>PowerPoint Presentation</vt:lpstr>
      <vt:lpstr>PowerPoint Presentation</vt:lpstr>
      <vt:lpstr>Summary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epxde</cp:lastModifiedBy>
  <cp:revision>309</cp:revision>
  <dcterms:created xsi:type="dcterms:W3CDTF">2000-11-24T21:24:51Z</dcterms:created>
  <dcterms:modified xsi:type="dcterms:W3CDTF">2012-03-08T23:53:38Z</dcterms:modified>
</cp:coreProperties>
</file>