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.xml" ContentType="application/vnd.openxmlformats-officedocument.drawingml.chart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4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charts/chart5.xml" ContentType="application/vnd.openxmlformats-officedocument.drawingml.chart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441" r:id="rId2"/>
    <p:sldId id="475" r:id="rId3"/>
    <p:sldId id="480" r:id="rId4"/>
    <p:sldId id="481" r:id="rId5"/>
    <p:sldId id="482" r:id="rId6"/>
    <p:sldId id="483" r:id="rId7"/>
    <p:sldId id="484" r:id="rId8"/>
    <p:sldId id="476" r:id="rId9"/>
    <p:sldId id="397" r:id="rId10"/>
    <p:sldId id="398" r:id="rId11"/>
    <p:sldId id="399" r:id="rId12"/>
    <p:sldId id="400" r:id="rId13"/>
    <p:sldId id="407" r:id="rId14"/>
    <p:sldId id="402" r:id="rId15"/>
    <p:sldId id="403" r:id="rId16"/>
    <p:sldId id="479" r:id="rId17"/>
    <p:sldId id="404" r:id="rId18"/>
    <p:sldId id="405" r:id="rId19"/>
    <p:sldId id="385" r:id="rId20"/>
    <p:sldId id="308" r:id="rId21"/>
    <p:sldId id="310" r:id="rId22"/>
    <p:sldId id="311" r:id="rId23"/>
    <p:sldId id="304" r:id="rId24"/>
    <p:sldId id="309" r:id="rId25"/>
    <p:sldId id="312" r:id="rId26"/>
    <p:sldId id="279" r:id="rId27"/>
    <p:sldId id="491" r:id="rId28"/>
    <p:sldId id="485" r:id="rId29"/>
    <p:sldId id="486" r:id="rId30"/>
    <p:sldId id="487" r:id="rId31"/>
    <p:sldId id="488" r:id="rId32"/>
    <p:sldId id="489" r:id="rId33"/>
    <p:sldId id="490" r:id="rId34"/>
    <p:sldId id="386" r:id="rId35"/>
    <p:sldId id="257" r:id="rId36"/>
    <p:sldId id="262" r:id="rId37"/>
    <p:sldId id="376" r:id="rId38"/>
    <p:sldId id="377" r:id="rId39"/>
    <p:sldId id="258" r:id="rId40"/>
    <p:sldId id="270" r:id="rId41"/>
    <p:sldId id="267" r:id="rId42"/>
    <p:sldId id="264" r:id="rId43"/>
    <p:sldId id="265" r:id="rId44"/>
    <p:sldId id="268" r:id="rId45"/>
    <p:sldId id="288" r:id="rId46"/>
    <p:sldId id="289" r:id="rId47"/>
    <p:sldId id="302" r:id="rId48"/>
    <p:sldId id="292" r:id="rId49"/>
    <p:sldId id="294" r:id="rId50"/>
    <p:sldId id="313" r:id="rId51"/>
    <p:sldId id="466" r:id="rId52"/>
    <p:sldId id="473" r:id="rId53"/>
    <p:sldId id="472" r:id="rId54"/>
    <p:sldId id="474" r:id="rId55"/>
    <p:sldId id="408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467" r:id="rId66"/>
    <p:sldId id="323" r:id="rId67"/>
    <p:sldId id="468" r:id="rId68"/>
    <p:sldId id="364" r:id="rId69"/>
    <p:sldId id="469" r:id="rId70"/>
    <p:sldId id="447" r:id="rId71"/>
    <p:sldId id="392" r:id="rId72"/>
    <p:sldId id="391" r:id="rId73"/>
    <p:sldId id="393" r:id="rId74"/>
    <p:sldId id="411" r:id="rId75"/>
    <p:sldId id="412" r:id="rId76"/>
    <p:sldId id="413" r:id="rId77"/>
    <p:sldId id="414" r:id="rId78"/>
    <p:sldId id="259" r:id="rId79"/>
    <p:sldId id="366" r:id="rId80"/>
    <p:sldId id="274" r:id="rId81"/>
    <p:sldId id="415" r:id="rId82"/>
    <p:sldId id="281" r:id="rId83"/>
    <p:sldId id="409" r:id="rId84"/>
    <p:sldId id="410" r:id="rId85"/>
    <p:sldId id="440" r:id="rId86"/>
    <p:sldId id="418" r:id="rId87"/>
    <p:sldId id="419" r:id="rId88"/>
    <p:sldId id="443" r:id="rId89"/>
    <p:sldId id="437" r:id="rId90"/>
    <p:sldId id="438" r:id="rId91"/>
    <p:sldId id="439" r:id="rId92"/>
    <p:sldId id="448" r:id="rId93"/>
    <p:sldId id="420" r:id="rId94"/>
    <p:sldId id="421" r:id="rId95"/>
    <p:sldId id="449" r:id="rId96"/>
    <p:sldId id="422" r:id="rId97"/>
    <p:sldId id="445" r:id="rId98"/>
    <p:sldId id="446" r:id="rId99"/>
    <p:sldId id="423" r:id="rId100"/>
    <p:sldId id="459" r:id="rId101"/>
    <p:sldId id="460" r:id="rId102"/>
    <p:sldId id="463" r:id="rId103"/>
    <p:sldId id="457" r:id="rId104"/>
    <p:sldId id="470" r:id="rId105"/>
    <p:sldId id="458" r:id="rId106"/>
    <p:sldId id="464" r:id="rId107"/>
    <p:sldId id="465" r:id="rId108"/>
    <p:sldId id="454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67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1.Working_Papers\2.Submitted\developing_an_attitude\APSR\ad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0.44600000000000001</c:v>
                </c:pt>
                <c:pt idx="3">
                  <c:v>0.41099999999999998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0.42899999999999999</c:v>
                </c:pt>
                <c:pt idx="7">
                  <c:v>0.41099999999999998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0.20799999999999999</c:v>
                </c:pt>
                <c:pt idx="1">
                  <c:v>0.45500000000000002</c:v>
                </c:pt>
                <c:pt idx="2">
                  <c:v>0.42399999999999999</c:v>
                </c:pt>
                <c:pt idx="3">
                  <c:v>0.39900000000000202</c:v>
                </c:pt>
                <c:pt idx="4">
                  <c:v>0.42399999999999999</c:v>
                </c:pt>
                <c:pt idx="5">
                  <c:v>0.39100000000000201</c:v>
                </c:pt>
                <c:pt idx="6">
                  <c:v>0.42099999999999999</c:v>
                </c:pt>
                <c:pt idx="7">
                  <c:v>0.371000000000001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17216"/>
        <c:axId val="105818752"/>
      </c:barChart>
      <c:catAx>
        <c:axId val="10581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18752"/>
        <c:crosses val="autoZero"/>
        <c:auto val="1"/>
        <c:lblAlgn val="ctr"/>
        <c:lblOffset val="100"/>
        <c:noMultiLvlLbl val="0"/>
      </c:catAx>
      <c:valAx>
        <c:axId val="10581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17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0.61900000000000199</c:v>
                </c:pt>
                <c:pt idx="1">
                  <c:v>0.45600000000000002</c:v>
                </c:pt>
                <c:pt idx="2">
                  <c:v>0.36899999999999999</c:v>
                </c:pt>
                <c:pt idx="3">
                  <c:v>0.39600000000000202</c:v>
                </c:pt>
                <c:pt idx="4">
                  <c:v>0.41</c:v>
                </c:pt>
                <c:pt idx="5">
                  <c:v>0.34100000000000003</c:v>
                </c:pt>
                <c:pt idx="6">
                  <c:v>0.40500000000000003</c:v>
                </c:pt>
                <c:pt idx="7">
                  <c:v>0.32800000000000101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0.68300000000000005</c:v>
                </c:pt>
                <c:pt idx="1">
                  <c:v>0.46899999999999997</c:v>
                </c:pt>
                <c:pt idx="2">
                  <c:v>0.40899999999999997</c:v>
                </c:pt>
                <c:pt idx="3">
                  <c:v>0.437000000000001</c:v>
                </c:pt>
                <c:pt idx="4">
                  <c:v>0.443</c:v>
                </c:pt>
                <c:pt idx="5">
                  <c:v>0.42299999999999999</c:v>
                </c:pt>
                <c:pt idx="6">
                  <c:v>0.48799999999999999</c:v>
                </c:pt>
                <c:pt idx="7">
                  <c:v>0.40799999999999997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13344"/>
        <c:axId val="107514880"/>
      </c:barChart>
      <c:catAx>
        <c:axId val="10751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514880"/>
        <c:crosses val="autoZero"/>
        <c:auto val="1"/>
        <c:lblAlgn val="ctr"/>
        <c:lblOffset val="100"/>
        <c:noMultiLvlLbl val="0"/>
      </c:catAx>
      <c:valAx>
        <c:axId val="1075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13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0.85000000000000098</c:v>
                </c:pt>
                <c:pt idx="4">
                  <c:v>0.85500000000000098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0.41499999999999998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0.87200000000000399</c:v>
                </c:pt>
                <c:pt idx="4">
                  <c:v>0.82700000000000096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94240"/>
        <c:axId val="109212416"/>
      </c:barChart>
      <c:catAx>
        <c:axId val="10919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12416"/>
        <c:crosses val="autoZero"/>
        <c:auto val="1"/>
        <c:lblAlgn val="ctr"/>
        <c:lblOffset val="100"/>
        <c:noMultiLvlLbl val="0"/>
      </c:catAx>
      <c:valAx>
        <c:axId val="10921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194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0.85000000000000098</c:v>
                </c:pt>
                <c:pt idx="4">
                  <c:v>0.85500000000000098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0.41499999999999998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0.87200000000000399</c:v>
                </c:pt>
                <c:pt idx="4">
                  <c:v>0.82700000000000096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</c:v>
                </c:pt>
                <c:pt idx="1">
                  <c:v>0.432</c:v>
                </c:pt>
                <c:pt idx="2">
                  <c:v>0.310000000000002</c:v>
                </c:pt>
                <c:pt idx="3">
                  <c:v>0.59299999999999997</c:v>
                </c:pt>
                <c:pt idx="4">
                  <c:v>0.63700000000000401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0.51300000000000001</c:v>
                </c:pt>
                <c:pt idx="1">
                  <c:v>0.56200000000000105</c:v>
                </c:pt>
                <c:pt idx="2">
                  <c:v>0.46400000000000002</c:v>
                </c:pt>
                <c:pt idx="3">
                  <c:v>0.61200000000000099</c:v>
                </c:pt>
                <c:pt idx="4">
                  <c:v>0.69099999999999995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47936"/>
        <c:axId val="110249472"/>
      </c:barChart>
      <c:catAx>
        <c:axId val="11024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49472"/>
        <c:crosses val="autoZero"/>
        <c:auto val="1"/>
        <c:lblAlgn val="ctr"/>
        <c:lblOffset val="100"/>
        <c:noMultiLvlLbl val="0"/>
      </c:catAx>
      <c:valAx>
        <c:axId val="11024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47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55599300087"/>
          <c:y val="2.82524059492563E-2"/>
          <c:w val="0.87087270341207801"/>
          <c:h val="0.68673009623797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Cor!$B$27</c:f>
              <c:strCache>
                <c:ptCount val="1"/>
                <c:pt idx="0">
                  <c:v>MZ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Cor!$B$28:$B$46</c:f>
              <c:numCache>
                <c:formatCode>General</c:formatCode>
                <c:ptCount val="19"/>
                <c:pt idx="0">
                  <c:v>9.3000000000000007</c:v>
                </c:pt>
                <c:pt idx="1">
                  <c:v>31.1</c:v>
                </c:pt>
                <c:pt idx="2">
                  <c:v>41.9</c:v>
                </c:pt>
                <c:pt idx="3">
                  <c:v>52.400000000000013</c:v>
                </c:pt>
                <c:pt idx="4">
                  <c:v>43.3</c:v>
                </c:pt>
                <c:pt idx="5">
                  <c:v>64.7</c:v>
                </c:pt>
                <c:pt idx="6">
                  <c:v>62.2</c:v>
                </c:pt>
                <c:pt idx="7">
                  <c:v>61.9</c:v>
                </c:pt>
                <c:pt idx="8">
                  <c:v>69.900000000000006</c:v>
                </c:pt>
                <c:pt idx="9">
                  <c:v>56.9</c:v>
                </c:pt>
                <c:pt idx="10">
                  <c:v>72.2</c:v>
                </c:pt>
                <c:pt idx="11">
                  <c:v>55.7</c:v>
                </c:pt>
                <c:pt idx="12">
                  <c:v>56.2</c:v>
                </c:pt>
                <c:pt idx="13">
                  <c:v>66.099999999999994</c:v>
                </c:pt>
                <c:pt idx="14">
                  <c:v>63.5</c:v>
                </c:pt>
                <c:pt idx="15">
                  <c:v>60.5</c:v>
                </c:pt>
                <c:pt idx="16">
                  <c:v>67.099999999999994</c:v>
                </c:pt>
                <c:pt idx="17">
                  <c:v>73.400000000000006</c:v>
                </c:pt>
                <c:pt idx="18">
                  <c:v>58</c:v>
                </c:pt>
              </c:numCache>
            </c:numRef>
          </c:val>
        </c:ser>
        <c:ser>
          <c:idx val="1"/>
          <c:order val="1"/>
          <c:tx>
            <c:strRef>
              <c:f>Cor!$C$27</c:f>
              <c:strCache>
                <c:ptCount val="1"/>
                <c:pt idx="0">
                  <c:v>DZ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Cor!$C$28:$C$46</c:f>
              <c:numCache>
                <c:formatCode>General</c:formatCode>
                <c:ptCount val="19"/>
                <c:pt idx="0">
                  <c:v>30.8</c:v>
                </c:pt>
                <c:pt idx="1">
                  <c:v>28.4</c:v>
                </c:pt>
                <c:pt idx="2">
                  <c:v>37</c:v>
                </c:pt>
                <c:pt idx="3">
                  <c:v>50.6</c:v>
                </c:pt>
                <c:pt idx="4">
                  <c:v>44.1</c:v>
                </c:pt>
                <c:pt idx="5">
                  <c:v>60.4</c:v>
                </c:pt>
                <c:pt idx="6">
                  <c:v>67.5</c:v>
                </c:pt>
                <c:pt idx="7">
                  <c:v>43.2</c:v>
                </c:pt>
                <c:pt idx="8">
                  <c:v>39.200000000000003</c:v>
                </c:pt>
                <c:pt idx="9">
                  <c:v>44.2</c:v>
                </c:pt>
                <c:pt idx="10">
                  <c:v>36.9</c:v>
                </c:pt>
                <c:pt idx="11">
                  <c:v>39.6</c:v>
                </c:pt>
                <c:pt idx="12">
                  <c:v>33.5</c:v>
                </c:pt>
                <c:pt idx="13">
                  <c:v>39.6</c:v>
                </c:pt>
                <c:pt idx="14">
                  <c:v>30.9</c:v>
                </c:pt>
                <c:pt idx="15">
                  <c:v>36.9</c:v>
                </c:pt>
                <c:pt idx="16">
                  <c:v>39.5</c:v>
                </c:pt>
                <c:pt idx="17">
                  <c:v>42.1</c:v>
                </c:pt>
                <c:pt idx="18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01184"/>
        <c:axId val="39814272"/>
      </c:barChart>
      <c:catAx>
        <c:axId val="3950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9814272"/>
        <c:crosses val="autoZero"/>
        <c:auto val="1"/>
        <c:lblAlgn val="ctr"/>
        <c:lblOffset val="100"/>
        <c:noMultiLvlLbl val="0"/>
      </c:catAx>
      <c:valAx>
        <c:axId val="3981427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/>
        </c:spPr>
        <c:crossAx val="39501184"/>
        <c:crosses val="autoZero"/>
        <c:crossBetween val="between"/>
        <c:majorUnit val="20"/>
        <c:minorUnit val="2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4537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5BC3-8D65-4BB2-97C5-B12059AFB588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BEF4-0371-4B7A-876F-F641FA8193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69D56-2B60-4854-B6F4-DA56ED23F182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 e.g. “hypertension”:  liability is</a:t>
            </a:r>
            <a:r>
              <a:rPr lang="en-US" baseline="0" dirty="0" smtClean="0"/>
              <a:t> blood pressure (</a:t>
            </a:r>
            <a:r>
              <a:rPr lang="en-US" baseline="0" dirty="0" err="1" smtClean="0"/>
              <a:t>contininous</a:t>
            </a:r>
            <a:r>
              <a:rPr lang="en-US" baseline="0" dirty="0" smtClean="0"/>
              <a:t> measure); diagnosis is doctor deciding you are “hypertension”.</a:t>
            </a:r>
          </a:p>
          <a:p>
            <a:pPr eaLnBrk="1" hangingPunct="1"/>
            <a:r>
              <a:rPr lang="en-US" baseline="0" dirty="0" smtClean="0"/>
              <a:t>Also, e.g. “diabetes” and “fasting glucose”;  “republican” and “conservatism”.  “Genius” and “IQ”. Etc.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0B41-893B-45CD-958D-ACB723CBD23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C2BC5-7D07-4FD4-B3CB-082B8D08BF7F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“Regression to mean”</a:t>
            </a:r>
          </a:p>
          <a:p>
            <a:r>
              <a:rPr lang="en-US" baseline="0" dirty="0" smtClean="0"/>
              <a:t>i.e.  Extreme fathers produce son’s who are different from mean in same direction but not as extreme</a:t>
            </a:r>
          </a:p>
          <a:p>
            <a:r>
              <a:rPr lang="en-US" baseline="0" dirty="0" smtClean="0"/>
              <a:t>This happens because fathers only account for part of the differences among their sons – the effects of the mother and random</a:t>
            </a:r>
          </a:p>
          <a:p>
            <a:r>
              <a:rPr lang="en-US" baseline="0" dirty="0" smtClean="0"/>
              <a:t>effects of the environment  “dilute” the effects of the father (and vice-versa).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effects of</a:t>
            </a:r>
            <a:r>
              <a:rPr lang="en-US" baseline="0" dirty="0" smtClean="0"/>
              <a:t> mother and father equal; correlations for sibs close to parents;</a:t>
            </a:r>
          </a:p>
          <a:p>
            <a:r>
              <a:rPr lang="en-US" baseline="0" dirty="0" smtClean="0"/>
              <a:t>Slight correlation between mates (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9EDF-26E0-4077-A7D6-7F8E5F6B22DD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840F-5498-4940-AB67-79FE8297A6C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6860E-F1EB-45CB-ACC4-71CAF1FE31B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14AC5-7D37-4397-BDB2-25FAE43B2105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9EDF-26E0-4077-A7D6-7F8E5F6B22DD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310D-B276-4156-907C-E3473AD5D2B2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6761C-CDB8-4F3F-899F-F486C75A96FE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665B-B5CF-453F-A764-3D4F33E3B851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4C25E-07D9-46FD-A22A-135FF8EA1858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8A66A-5729-4C92-B1BC-7B9F1C141A1F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6DC0-F15D-428C-8F61-A382C7BB89F1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5514-A19A-4AC1-9E8D-68E8CCC60E64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079D0-71AB-4509-85B2-83B5AEA52904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079D0-71AB-4509-85B2-83B5AEA52904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079D0-71AB-4509-85B2-83B5AEA52904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Subsequent</a:t>
            </a:r>
            <a:r>
              <a:rPr lang="en-US" baseline="0" dirty="0" smtClean="0"/>
              <a:t> research showed:  a) Mendel’s theory applied to other species;  b) applied to humans (inborn errors of metabolism);</a:t>
            </a:r>
          </a:p>
          <a:p>
            <a:r>
              <a:rPr lang="en-US" baseline="0" dirty="0" smtClean="0"/>
              <a:t>c) Mendel’s laws mirrored by behavior of </a:t>
            </a:r>
            <a:r>
              <a:rPr lang="en-US" baseline="0" dirty="0" err="1" smtClean="0"/>
              <a:t>chromsomes</a:t>
            </a:r>
            <a:r>
              <a:rPr lang="en-US" baseline="0" dirty="0" smtClean="0"/>
              <a:t> at meiosis;  d) chromosomes were repositories of genetic information encoded in DNA.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ECEAB-6A00-41A1-8442-56CE51320B38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2F177-AA7E-4308-8968-3CD2AA8E3985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C979-D34B-4A9F-9A4C-D52DADC3936E}" type="slidenum">
              <a:rPr lang="en-US">
                <a:latin typeface="Arial" pitchFamily="34" charset="0"/>
              </a:rPr>
              <a:pPr/>
              <a:t>88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4537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shows possible</a:t>
            </a:r>
            <a:r>
              <a:rPr lang="en-US" baseline="0" dirty="0" smtClean="0"/>
              <a:t> causes – called “Path Diagram” (Sewall Wright, 1921).  </a:t>
            </a:r>
          </a:p>
          <a:p>
            <a:r>
              <a:rPr lang="en-US" baseline="0" dirty="0" smtClean="0"/>
              <a:t>Will deal with these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D4210-5EC1-4A3C-ADF5-435EF2118297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A3D78-D662-43EC-B4C7-640153C3FBB2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EF7C3-4215-49EF-AD0B-D7D9E5A40857}" type="slidenum">
              <a:rPr lang="en-US">
                <a:latin typeface="Arial" pitchFamily="34" charset="0"/>
              </a:rPr>
              <a:pPr/>
              <a:t>97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AF05D-5B9D-452C-ACF8-4E97A2C3B7D0}" type="slidenum">
              <a:rPr lang="en-US">
                <a:latin typeface="Arial" pitchFamily="34" charset="0"/>
              </a:rPr>
              <a:pPr/>
              <a:t>98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953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725" indent="-280664" defTabSz="919953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655" indent="-224531" defTabSz="919953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716" indent="-224531" defTabSz="919953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0778" indent="-224531" defTabSz="919953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9840" indent="-224531" defTabSz="91995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8902" indent="-224531" defTabSz="91995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7964" indent="-224531" defTabSz="91995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7026" indent="-224531" defTabSz="91995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ECDF5E-550F-874B-8EBA-EC5B474A1502}" type="slidenum">
              <a:rPr lang="en-US" b="0">
                <a:latin typeface="Times New Roman" charset="0"/>
              </a:rPr>
              <a:pPr/>
              <a:t>104</a:t>
            </a:fld>
            <a:endParaRPr 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5B129-3200-4F17-B62E-48A12302644A}" type="slidenum">
              <a:rPr lang="en-US" smtClean="0">
                <a:latin typeface="Times New Roman" pitchFamily="18" charset="0"/>
              </a:rPr>
              <a:pPr/>
              <a:t>105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5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40.emf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9.e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2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Causes of Variation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2590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Lindon</a:t>
            </a:r>
            <a:r>
              <a:rPr lang="en-US" sz="2800" dirty="0" smtClean="0">
                <a:solidFill>
                  <a:schemeClr val="tx1"/>
                </a:solidFill>
              </a:rPr>
              <a:t> Eaves,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VIPBG, Richmond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Boulder,CO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March 2012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otechlearn.org.nz/var/biotechlearn/storage/images/themes/cell_biology_and_genetics/images/gregor_mendel/48345-4-eng-AU/gregor_mendel_original_scale_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361" y="228600"/>
            <a:ext cx="995387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“Mating”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“Twins and Spouses”</a:t>
            </a:r>
            <a:endParaRPr lang="en-US" dirty="0"/>
          </a:p>
        </p:txBody>
      </p:sp>
      <p:pic>
        <p:nvPicPr>
          <p:cNvPr id="3" name="Picture 2" descr="Sousal interaction bitmap figure.bmp"/>
          <p:cNvPicPr/>
          <p:nvPr/>
        </p:nvPicPr>
        <p:blipFill>
          <a:blip r:embed="rId3" cstate="print"/>
          <a:srcRect t="5966"/>
          <a:stretch>
            <a:fillRect/>
          </a:stretch>
        </p:blipFill>
        <p:spPr>
          <a:xfrm>
            <a:off x="1447800" y="1828800"/>
            <a:ext cx="6096000" cy="421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f(G,E)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Genotype x Environment </a:t>
            </a:r>
            <a:r>
              <a:rPr lang="en-US" sz="4400" u="sng" dirty="0" smtClean="0">
                <a:solidFill>
                  <a:schemeClr val="tx1"/>
                </a:solidFill>
              </a:rPr>
              <a:t>Interaction</a:t>
            </a:r>
            <a:r>
              <a:rPr lang="en-US" sz="4400" dirty="0" smtClean="0">
                <a:solidFill>
                  <a:schemeClr val="tx1"/>
                </a:solidFill>
              </a:rPr>
              <a:t> (“</a:t>
            </a:r>
            <a:r>
              <a:rPr lang="en-US" sz="4400" dirty="0" err="1" smtClean="0">
                <a:solidFill>
                  <a:schemeClr val="tx1"/>
                </a:solidFill>
              </a:rPr>
              <a:t>GxE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Genotype-Environment </a:t>
            </a:r>
            <a:r>
              <a:rPr lang="en-US" sz="4400" u="sng" dirty="0" smtClean="0">
                <a:solidFill>
                  <a:schemeClr val="tx1"/>
                </a:solidFill>
              </a:rPr>
              <a:t>Correlation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(“</a:t>
            </a:r>
            <a:r>
              <a:rPr lang="en-US" sz="4400" dirty="0" err="1" smtClean="0">
                <a:solidFill>
                  <a:schemeClr val="tx1"/>
                </a:solidFill>
              </a:rPr>
              <a:t>rGE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GxE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95338" y="755650"/>
            <a:ext cx="78152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000" b="0" dirty="0">
                <a:solidFill>
                  <a:schemeClr val="tx2"/>
                </a:solidFill>
                <a:latin typeface="Times New Roman" charset="0"/>
              </a:rPr>
              <a:t>Effect of Strict Religious Upbringing on Expression of Genetic Differences in Behavioral </a:t>
            </a:r>
            <a:r>
              <a:rPr lang="en-US" sz="2000" b="0" dirty="0" err="1">
                <a:solidFill>
                  <a:schemeClr val="tx2"/>
                </a:solidFill>
                <a:latin typeface="Times New Roman" charset="0"/>
              </a:rPr>
              <a:t>Disinhibition</a:t>
            </a:r>
            <a:r>
              <a:rPr lang="en-US" sz="2000" b="0" dirty="0">
                <a:solidFill>
                  <a:schemeClr val="tx2"/>
                </a:solidFill>
                <a:latin typeface="Times New Roman" charset="0"/>
              </a:rPr>
              <a:t> Among Dutch Juveniles</a:t>
            </a:r>
            <a:r>
              <a:rPr lang="en-US" sz="2000" b="0" dirty="0" smtClean="0">
                <a:solidFill>
                  <a:schemeClr val="tx2"/>
                </a:solidFill>
                <a:latin typeface="Times New Roman" charset="0"/>
              </a:rPr>
              <a:t>.</a:t>
            </a:r>
          </a:p>
          <a:p>
            <a:pPr algn="ctr"/>
            <a:endParaRPr lang="en-US" sz="2000" b="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1024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432819"/>
              </p:ext>
            </p:extLst>
          </p:nvPr>
        </p:nvGraphicFramePr>
        <p:xfrm>
          <a:off x="458788" y="1600200"/>
          <a:ext cx="83439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4" imgW="8331200" imgH="4876800" progId="MSGraph.Chart.8">
                  <p:embed followColorScheme="full"/>
                </p:oleObj>
              </mc:Choice>
              <mc:Fallback>
                <p:oleObj name="Chart" r:id="rId4" imgW="8331200" imgH="4876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00200"/>
                        <a:ext cx="8343900" cy="4886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1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dirty="0">
                <a:latin typeface="Arial" pitchFamily="34" charset="0"/>
                <a:cs typeface="Arial" pitchFamily="34" charset="0"/>
              </a:rPr>
              <a:t>Genetic Variance and Shared Life Events in Adolescent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Females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62000" y="18288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9624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2" idx="2"/>
            <a:endCxn id="3" idx="2"/>
          </p:cNvCxnSpPr>
          <p:nvPr/>
        </p:nvCxnSpPr>
        <p:spPr>
          <a:xfrm rot="16200000" flipH="1">
            <a:off x="3086100" y="3429000"/>
            <a:ext cx="1588" cy="3048000"/>
          </a:xfrm>
          <a:prstGeom prst="curvedConnector3">
            <a:avLst>
              <a:gd name="adj1" fmla="val 333152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5626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Model-building</a:t>
            </a:r>
            <a:endParaRPr lang="en-US" sz="2400" dirty="0"/>
          </a:p>
        </p:txBody>
      </p:sp>
      <p:cxnSp>
        <p:nvCxnSpPr>
          <p:cNvPr id="10" name="Curved Connector 9"/>
          <p:cNvCxnSpPr>
            <a:stCxn id="3" idx="2"/>
            <a:endCxn id="4" idx="2"/>
          </p:cNvCxnSpPr>
          <p:nvPr/>
        </p:nvCxnSpPr>
        <p:spPr>
          <a:xfrm rot="5400000" flipH="1" flipV="1">
            <a:off x="6134100" y="3352800"/>
            <a:ext cx="76200" cy="3124200"/>
          </a:xfrm>
          <a:prstGeom prst="curvedConnector3">
            <a:avLst>
              <a:gd name="adj1" fmla="val -64285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5562600"/>
            <a:ext cx="204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design</a:t>
            </a:r>
          </a:p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124200"/>
            <a:ext cx="18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Model-Fitting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0"/>
            <a:endCxn id="35" idx="5"/>
          </p:cNvCxnSpPr>
          <p:nvPr/>
        </p:nvCxnSpPr>
        <p:spPr>
          <a:xfrm rot="16200000" flipV="1">
            <a:off x="5751582" y="1979681"/>
            <a:ext cx="1169148" cy="27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2"/>
            <a:endCxn id="43" idx="3"/>
          </p:cNvCxnSpPr>
          <p:nvPr/>
        </p:nvCxnSpPr>
        <p:spPr>
          <a:xfrm rot="10800000">
            <a:off x="2286000" y="2362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6"/>
            <a:endCxn id="60" idx="1"/>
          </p:cNvCxnSpPr>
          <p:nvPr/>
        </p:nvCxnSpPr>
        <p:spPr>
          <a:xfrm>
            <a:off x="5105400" y="2362200"/>
            <a:ext cx="19812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62400" y="1752600"/>
            <a:ext cx="1143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Fits?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1905000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Revise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43" idx="2"/>
            <a:endCxn id="2" idx="0"/>
          </p:cNvCxnSpPr>
          <p:nvPr/>
        </p:nvCxnSpPr>
        <p:spPr>
          <a:xfrm rot="5400000">
            <a:off x="952500" y="3429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86600" y="1828800"/>
            <a:ext cx="1600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Publish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estimates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1676400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1752600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457200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Logic of Scientific Discovery”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10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Statisical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“Likelihood” (Fisher)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Some models and values of quantities (“parameters”, V</a:t>
            </a:r>
            <a:r>
              <a:rPr lang="en-US" sz="2400" baseline="-25000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, V</a:t>
            </a:r>
            <a:r>
              <a:rPr lang="en-US" sz="2400" baseline="-25000" dirty="0" smtClean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etc) are “unlikely” to produce the data.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Choose those parameters values for that make the data “most likely”, i.e. maximum likelihood.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General statistical approach: applied widely in genetics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Have fun!!!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5929"/>
            <a:ext cx="4572000" cy="63815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6248400"/>
            <a:ext cx="518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3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3657132" cy="4448602"/>
          </a:xfrm>
          <a:prstGeom prst="rect">
            <a:avLst/>
          </a:prstGeom>
          <a:noFill/>
        </p:spPr>
      </p:pic>
      <p:pic>
        <p:nvPicPr>
          <p:cNvPr id="4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86750" cy="450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486400" cy="562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7736"/>
            <a:ext cx="4523231" cy="6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mes_Wat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114800" cy="4953630"/>
          </a:xfrm>
          <a:prstGeom prst="rect">
            <a:avLst/>
          </a:prstGeom>
        </p:spPr>
      </p:pic>
      <p:pic>
        <p:nvPicPr>
          <p:cNvPr id="6" name="Picture 5" descr="Cr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572256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06800" cy="5080000"/>
          </a:xfrm>
          <a:prstGeom prst="rect">
            <a:avLst/>
          </a:prstGeom>
          <a:noFill/>
        </p:spPr>
      </p:pic>
      <p:pic>
        <p:nvPicPr>
          <p:cNvPr id="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53000" y="838200"/>
            <a:ext cx="345757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60601"/>
          <p:cNvPicPr>
            <a:picLocks noChangeAspect="1" noChangeArrowheads="1"/>
          </p:cNvPicPr>
          <p:nvPr/>
        </p:nvPicPr>
        <p:blipFill>
          <a:blip r:embed="rId3" cstate="print"/>
          <a:srcRect b="1813"/>
          <a:stretch>
            <a:fillRect/>
          </a:stretch>
        </p:blipFill>
        <p:spPr bwMode="auto">
          <a:xfrm>
            <a:off x="990600" y="889000"/>
            <a:ext cx="7162800" cy="498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“VARIATION”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Causes of Variation</a:t>
            </a:r>
          </a:p>
          <a:p>
            <a:r>
              <a:rPr lang="en-US" dirty="0" smtClean="0"/>
              <a:t>Provide some historical and conceptual background</a:t>
            </a:r>
          </a:p>
          <a:p>
            <a:r>
              <a:rPr lang="en-US" dirty="0" smtClean="0"/>
              <a:t>Introduce some of the ideas to be encountered this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re in VA30K ma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851"/>
            <a:ext cx="9144000" cy="5804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fig9-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4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iberalism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2745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“Liberalism”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Categorical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Often called “threshold traits” because people “affected” if they fall above some level (“threshold”) of a measured or hypothesized continuous trait.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:\fig9-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6340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600200" y="518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600200" y="1295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676400" y="1371600"/>
            <a:ext cx="6096000" cy="3733800"/>
          </a:xfrm>
          <a:custGeom>
            <a:avLst/>
            <a:gdLst>
              <a:gd name="T0" fmla="*/ 0 w 3840"/>
              <a:gd name="T1" fmla="*/ 2352 h 2352"/>
              <a:gd name="T2" fmla="*/ 1584 w 3840"/>
              <a:gd name="T3" fmla="*/ 1968 h 2352"/>
              <a:gd name="T4" fmla="*/ 2640 w 3840"/>
              <a:gd name="T5" fmla="*/ 336 h 2352"/>
              <a:gd name="T6" fmla="*/ 3840 w 3840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2352"/>
              <a:gd name="T14" fmla="*/ 3840 w 384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2352">
                <a:moveTo>
                  <a:pt x="0" y="2352"/>
                </a:moveTo>
                <a:cubicBezTo>
                  <a:pt x="572" y="2328"/>
                  <a:pt x="1144" y="2304"/>
                  <a:pt x="1584" y="1968"/>
                </a:cubicBezTo>
                <a:cubicBezTo>
                  <a:pt x="2024" y="1632"/>
                  <a:pt x="2264" y="664"/>
                  <a:pt x="2640" y="336"/>
                </a:cubicBezTo>
                <a:cubicBezTo>
                  <a:pt x="3016" y="8"/>
                  <a:pt x="3428" y="4"/>
                  <a:pt x="38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1195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Probability</a:t>
            </a:r>
          </a:p>
          <a:p>
            <a:r>
              <a:rPr lang="en-US" sz="1800" dirty="0"/>
              <a:t>      </a:t>
            </a:r>
            <a:r>
              <a:rPr lang="en-US" sz="1800" dirty="0" smtClean="0"/>
              <a:t>  of</a:t>
            </a:r>
            <a:endParaRPr lang="en-US" sz="1800" dirty="0"/>
          </a:p>
          <a:p>
            <a:r>
              <a:rPr lang="en-US" dirty="0" smtClean="0"/>
              <a:t>  Diagnosis</a:t>
            </a:r>
            <a:endParaRPr lang="en-US" sz="1800" dirty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795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79525" y="1179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559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848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8486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914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292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937125" y="514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6002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4725" y="30845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42125" y="5827713"/>
            <a:ext cx="1311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 Liability</a:t>
            </a:r>
          </a:p>
          <a:p>
            <a:r>
              <a:rPr lang="en-US" dirty="0" smtClean="0"/>
              <a:t>(Trait Value)</a:t>
            </a:r>
            <a:endParaRPr lang="en-US" sz="1800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848600" y="518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WP MathA" pitchFamily="2" charset="2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3725" y="5230813"/>
            <a:ext cx="31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Unicode MS" pitchFamily="34" charset="-128"/>
              </a:rPr>
              <a:t> </a:t>
            </a:r>
            <a:endParaRPr lang="en-US" sz="3600" b="1">
              <a:latin typeface="WP MathA" pitchFamily="2" charset="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Bell MT" pitchFamily="18" charset="0"/>
                <a:ea typeface="Calibri" pitchFamily="34" charset="0"/>
                <a:cs typeface="Times New Roman" pitchFamily="18" charset="0"/>
              </a:rPr>
              <a:t>∞</a:t>
            </a:r>
            <a:endParaRPr lang="en-US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990600" y="4953000"/>
            <a:ext cx="84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-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8077200" y="5181600"/>
            <a:ext cx="917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381000"/>
            <a:ext cx="662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Relationship between continuous normal “liability” </a:t>
            </a:r>
          </a:p>
          <a:p>
            <a:pPr algn="ctr"/>
            <a:r>
              <a:rPr lang="en-US" sz="2400" dirty="0" smtClean="0"/>
              <a:t>and risk of “diagnosis”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The Causes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9050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722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Latent 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76600" y="228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75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Measured</a:t>
            </a:r>
            <a:r>
              <a:rPr lang="en-US" sz="1800" dirty="0" smtClean="0"/>
              <a:t> </a:t>
            </a:r>
            <a:r>
              <a:rPr lang="en-US" sz="1800" dirty="0"/>
              <a:t>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00400" y="2286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828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1828800"/>
            <a:ext cx="1295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E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“Genetics”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Study of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Variation and Heredity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 Basic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Phenotype=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Genotype+Environment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P=G+E {+f(G,E)}</a:t>
            </a: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f(G,E) = Genotype-environment interaction and correlation</a:t>
            </a:r>
          </a:p>
        </p:txBody>
      </p:sp>
    </p:spTree>
    <p:extLst>
      <p:ext uri="{BB962C8B-B14F-4D97-AF65-F5344CB8AC3E}">
        <p14:creationId xmlns:p14="http://schemas.microsoft.com/office/powerpoint/2010/main" val="207035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 (G)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Contribution (“Heritability”)</a:t>
            </a:r>
          </a:p>
          <a:p>
            <a:r>
              <a:rPr lang="en-US" dirty="0" smtClean="0"/>
              <a:t>Type of Action (“Additive”, “Dominant”, </a:t>
            </a:r>
            <a:r>
              <a:rPr lang="en-US" dirty="0" err="1" smtClean="0"/>
              <a:t>Epistatic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Number, location and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“E”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Contribution  (“1-heritability”)</a:t>
            </a:r>
          </a:p>
          <a:p>
            <a:r>
              <a:rPr lang="en-US" dirty="0" smtClean="0"/>
              <a:t>Type (Shared by family, unique to individual, remote, </a:t>
            </a:r>
            <a:r>
              <a:rPr lang="en-US" dirty="0" err="1" smtClean="0"/>
              <a:t>proximal,short</a:t>
            </a:r>
            <a:r>
              <a:rPr lang="en-US" dirty="0" smtClean="0"/>
              <a:t>-, long-ter</a:t>
            </a:r>
            <a:r>
              <a:rPr lang="en-US" dirty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Non-genetic inheritance</a:t>
            </a:r>
          </a:p>
          <a:p>
            <a:r>
              <a:rPr lang="en-US" dirty="0" smtClean="0"/>
              <a:t>Identification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and Correlations f(G,E)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Mating system,  population structure</a:t>
            </a:r>
          </a:p>
          <a:p>
            <a:r>
              <a:rPr lang="en-US" dirty="0" err="1" smtClean="0"/>
              <a:t>GxE</a:t>
            </a:r>
            <a:r>
              <a:rPr lang="en-US" dirty="0" smtClean="0"/>
              <a:t> interaction</a:t>
            </a:r>
          </a:p>
          <a:p>
            <a:r>
              <a:rPr lang="en-US" dirty="0" smtClean="0"/>
              <a:t>Multiple variables: Genetic and Environmental Correlation</a:t>
            </a:r>
          </a:p>
          <a:p>
            <a:r>
              <a:rPr lang="en-US" dirty="0" smtClean="0"/>
              <a:t>Direction of Causation and Causal networks</a:t>
            </a:r>
          </a:p>
          <a:p>
            <a:r>
              <a:rPr lang="en-US" dirty="0" smtClean="0"/>
              <a:t>G x E interaction</a:t>
            </a:r>
          </a:p>
          <a:p>
            <a:r>
              <a:rPr lang="en-US" dirty="0" smtClean="0"/>
              <a:t>G – E correlation</a:t>
            </a:r>
          </a:p>
          <a:p>
            <a:r>
              <a:rPr lang="en-US" dirty="0" smtClean="0"/>
              <a:t>Remembering, Forgetting, Development (</a:t>
            </a:r>
            <a:r>
              <a:rPr lang="en-US" dirty="0" err="1" smtClean="0"/>
              <a:t>GxAge</a:t>
            </a:r>
            <a:r>
              <a:rPr lang="en-US" smtClean="0"/>
              <a:t>,  G x </a:t>
            </a:r>
            <a:r>
              <a:rPr lang="en-US" dirty="0" smtClean="0"/>
              <a:t>Time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cap="all" dirty="0" smtClean="0"/>
              <a:t>“Heredity”</a:t>
            </a:r>
            <a:endParaRPr lang="en-US" sz="80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33400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Francis Galton (1822-1911)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3360" y="5486400"/>
            <a:ext cx="8435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329447" cy="56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560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Hereditary Genius (1869, p 317)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canned Images\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744685" cy="579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36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Galton’s Anthropometric Laboratory: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ned Images\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666750"/>
            <a:ext cx="69246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38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Karl Pearson (1857-1936)</a:t>
            </a:r>
            <a:endParaRPr lang="en-US" sz="3200" dirty="0"/>
          </a:p>
        </p:txBody>
      </p:sp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“Variation”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6106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“Why aren’t we all the same?”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6858000" cy="58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8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and Lee’s diagram for measurement of “span” (finger-tip to finger-tip distance)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1"/>
            <a:ext cx="914386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60960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031450" cy="38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17" y="838200"/>
            <a:ext cx="838378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p.387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975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5105400"/>
            <a:ext cx="4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 373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Modern Data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Virginia 30,000 (N=29691)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The Australia 22,000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(N=20480)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828800" y="457200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ANZUS 50K:  Extended Kinships of Twins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sample sizes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828800"/>
          <a:ext cx="6096000" cy="366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     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  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 pairs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Parent-offspring</a:t>
                      </a:r>
                    </a:p>
                    <a:p>
                      <a:r>
                        <a:rPr lang="en-US" sz="2800" b="1" dirty="0" smtClean="0"/>
                        <a:t>    Siblings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25018</a:t>
                      </a:r>
                    </a:p>
                    <a:p>
                      <a:r>
                        <a:rPr lang="en-US" sz="2800" b="1" dirty="0" smtClean="0"/>
                        <a:t>      18697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Spouses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8287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DZ Twins</a:t>
                      </a:r>
                    </a:p>
                    <a:p>
                      <a:r>
                        <a:rPr lang="en-US" sz="2800" b="1" dirty="0" smtClean="0"/>
                        <a:t>    MZ Twins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5120</a:t>
                      </a:r>
                    </a:p>
                    <a:p>
                      <a:r>
                        <a:rPr lang="en-US" sz="2800" b="1" dirty="0" smtClean="0"/>
                        <a:t>        4623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85800"/>
            <a:ext cx="43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</a:t>
            </a:r>
          </a:p>
          <a:p>
            <a:pPr algn="ctr"/>
            <a:r>
              <a:rPr lang="en-US" sz="2000" b="1" dirty="0" smtClean="0"/>
              <a:t>(Virginia 30,000 and OZ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096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6445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 Liberalism/Conservatism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“Heredity”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“Why do things run in families?”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The (Really!) BIG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4800" smtClean="0">
                <a:latin typeface="Arial" pitchFamily="34" charset="0"/>
                <a:cs typeface="Arial" pitchFamily="34" charset="0"/>
              </a:rPr>
              <a:t>Families are a mixture of genetic and social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Extended Phenotype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24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52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Parents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Siblings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62400" y="525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00800" y="3810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Spouse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1564427">
            <a:off x="2722563" y="3810000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982555">
            <a:off x="5029200" y="36576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200000">
            <a:off x="3734594" y="4342607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865387">
            <a:off x="28956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-1564427">
            <a:off x="46482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 rot="-3324271">
            <a:off x="1339057" y="329406"/>
            <a:ext cx="6375400" cy="6510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6629400" y="5257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48400" y="6132513"/>
            <a:ext cx="312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Extended Phenotype</a:t>
            </a:r>
          </a:p>
        </p:txBody>
      </p:sp>
    </p:spTree>
    <p:extLst>
      <p:ext uri="{BB962C8B-B14F-4D97-AF65-F5344CB8AC3E}">
        <p14:creationId xmlns:p14="http://schemas.microsoft.com/office/powerpoint/2010/main" val="83961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971800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2971800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2971800"/>
            <a:ext cx="16002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</a:t>
            </a:r>
            <a:r>
              <a:rPr lang="en-US" dirty="0" smtClean="0"/>
              <a:t>-Genetics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2895600"/>
            <a:ext cx="1447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600200" y="34290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172200" y="34290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14800" y="3429000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762000"/>
            <a:ext cx="16002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7" idx="0"/>
          </p:cNvCxnSpPr>
          <p:nvPr/>
        </p:nvCxnSpPr>
        <p:spPr>
          <a:xfrm rot="5400000">
            <a:off x="2876550" y="1885950"/>
            <a:ext cx="1371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0"/>
          </p:cNvCxnSpPr>
          <p:nvPr/>
        </p:nvCxnSpPr>
        <p:spPr>
          <a:xfrm rot="16200000" flipH="1">
            <a:off x="4267200" y="17526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29200" y="1600200"/>
            <a:ext cx="2667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029200" y="1371600"/>
            <a:ext cx="3048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1066800" y="39624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362200" y="38862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048000" y="38862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3733800" y="38862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5486400" y="38862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848600" y="38100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029200" y="10668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4876800"/>
            <a:ext cx="1737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Markers</a:t>
            </a:r>
          </a:p>
          <a:p>
            <a:pPr algn="ctr"/>
            <a:r>
              <a:rPr lang="en-US" dirty="0" smtClean="0"/>
              <a:t>SNPs</a:t>
            </a:r>
          </a:p>
          <a:p>
            <a:pPr algn="ctr"/>
            <a:r>
              <a:rPr lang="en-US" dirty="0" smtClean="0"/>
              <a:t>Candidate genes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5290" y="4800600"/>
            <a:ext cx="13358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Expression</a:t>
            </a:r>
          </a:p>
          <a:p>
            <a:pPr algn="ctr"/>
            <a:r>
              <a:rPr lang="en-US" dirty="0" err="1" smtClean="0"/>
              <a:t>Methylation</a:t>
            </a:r>
            <a:endParaRPr lang="en-US" dirty="0" smtClean="0"/>
          </a:p>
          <a:p>
            <a:pPr algn="ctr"/>
            <a:r>
              <a:rPr lang="en-US" dirty="0" smtClean="0"/>
              <a:t>CNVs</a:t>
            </a:r>
          </a:p>
          <a:p>
            <a:pPr algn="ctr"/>
            <a:r>
              <a:rPr lang="en-US" dirty="0" smtClean="0"/>
              <a:t>Hormones</a:t>
            </a:r>
          </a:p>
          <a:p>
            <a:pPr algn="ctr"/>
            <a:r>
              <a:rPr lang="en-US" dirty="0" smtClean="0"/>
              <a:t>Metabolites</a:t>
            </a:r>
          </a:p>
          <a:p>
            <a:pPr algn="ctr"/>
            <a:r>
              <a:rPr lang="en-US" dirty="0" smtClean="0"/>
              <a:t>Proteins</a:t>
            </a:r>
          </a:p>
          <a:p>
            <a:endParaRPr lang="en-US" dirty="0"/>
          </a:p>
        </p:txBody>
      </p:sp>
      <p:cxnSp>
        <p:nvCxnSpPr>
          <p:cNvPr id="49" name="Straight Arrow Connector 48"/>
          <p:cNvCxnSpPr>
            <a:endCxn id="5" idx="0"/>
          </p:cNvCxnSpPr>
          <p:nvPr/>
        </p:nvCxnSpPr>
        <p:spPr>
          <a:xfrm rot="10800000" flipV="1">
            <a:off x="1066800" y="1143000"/>
            <a:ext cx="23241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533400"/>
            <a:ext cx="2966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 and </a:t>
            </a:r>
            <a:r>
              <a:rPr lang="en-US" dirty="0" err="1" smtClean="0"/>
              <a:t>Peri</a:t>
            </a:r>
            <a:r>
              <a:rPr lang="en-US" dirty="0" smtClean="0"/>
              <a:t>-Natal, </a:t>
            </a:r>
          </a:p>
          <a:p>
            <a:pPr algn="ctr"/>
            <a:r>
              <a:rPr lang="en-US" dirty="0" smtClean="0"/>
              <a:t>Culture, Media, Parents,</a:t>
            </a:r>
          </a:p>
          <a:p>
            <a:pPr algn="ctr"/>
            <a:r>
              <a:rPr lang="en-US" dirty="0" smtClean="0"/>
              <a:t>Siblings, Peers, </a:t>
            </a:r>
          </a:p>
          <a:p>
            <a:pPr algn="ctr"/>
            <a:r>
              <a:rPr lang="en-US" dirty="0" smtClean="0"/>
              <a:t>Teachers, Infection</a:t>
            </a:r>
          </a:p>
          <a:p>
            <a:pPr algn="ctr"/>
            <a:r>
              <a:rPr lang="en-US" dirty="0" smtClean="0"/>
              <a:t>Accidents, Life events, Habits,</a:t>
            </a:r>
          </a:p>
          <a:p>
            <a:pPr algn="ctr"/>
            <a:r>
              <a:rPr lang="en-US" dirty="0" smtClean="0"/>
              <a:t>Life-styles, SES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876800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“Imaging”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" y="1143000"/>
            <a:ext cx="2107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Population structure</a:t>
            </a:r>
          </a:p>
          <a:p>
            <a:pPr algn="ctr"/>
            <a:r>
              <a:rPr lang="en-US" dirty="0" smtClean="0"/>
              <a:t>Stratification</a:t>
            </a:r>
          </a:p>
          <a:p>
            <a:pPr algn="ctr"/>
            <a:r>
              <a:rPr lang="en-US" dirty="0" smtClean="0"/>
              <a:t>Admixture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858000" y="4724400"/>
            <a:ext cx="1986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Achievement</a:t>
            </a:r>
          </a:p>
          <a:p>
            <a:pPr algn="ctr"/>
            <a:r>
              <a:rPr lang="en-US" dirty="0" smtClean="0"/>
              <a:t>Adaptation</a:t>
            </a:r>
          </a:p>
          <a:p>
            <a:pPr algn="ctr"/>
            <a:r>
              <a:rPr lang="en-US" dirty="0" smtClean="0"/>
              <a:t>Social/Anti-social</a:t>
            </a:r>
          </a:p>
          <a:p>
            <a:pPr algn="ctr"/>
            <a:r>
              <a:rPr lang="en-US" dirty="0" smtClean="0"/>
              <a:t>Drugs</a:t>
            </a:r>
          </a:p>
          <a:p>
            <a:pPr algn="ctr"/>
            <a:r>
              <a:rPr lang="en-US" dirty="0" smtClean="0"/>
              <a:t>Depression Anxiety</a:t>
            </a:r>
          </a:p>
          <a:p>
            <a:pPr algn="ctr"/>
            <a:r>
              <a:rPr lang="en-US" dirty="0" smtClean="0"/>
              <a:t>Suicide</a:t>
            </a:r>
          </a:p>
          <a:p>
            <a:pPr algn="ctr"/>
            <a:r>
              <a:rPr lang="en-US" dirty="0" smtClean="0"/>
              <a:t>Etc……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90600" y="152400"/>
            <a:ext cx="715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From Genes to Behavior: A Developmental Perspective</a:t>
            </a:r>
            <a:endParaRPr lang="en-US" sz="2400" b="1" dirty="0"/>
          </a:p>
        </p:txBody>
      </p:sp>
      <p:sp>
        <p:nvSpPr>
          <p:cNvPr id="30" name="Right Arrow 29"/>
          <p:cNvSpPr/>
          <p:nvPr/>
        </p:nvSpPr>
        <p:spPr>
          <a:xfrm>
            <a:off x="3962400" y="5562600"/>
            <a:ext cx="25146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43400" y="5715000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“Time and Age”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114800" y="5638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  <a:r>
              <a:rPr lang="en-US" baseline="-25000"/>
              <a:t>4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1430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  <a:r>
              <a:rPr lang="en-US" baseline="-25000"/>
              <a:t>1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9812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  <a:r>
              <a:rPr lang="en-US" baseline="-25000"/>
              <a:t>2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7432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  <a:r>
              <a:rPr lang="en-US" baseline="-25000"/>
              <a:t>3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4676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4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57150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2</a:t>
            </a: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65532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  <a:r>
              <a:rPr lang="en-US" baseline="-25000"/>
              <a:t>3</a:t>
            </a:r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1600200" y="541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G</a:t>
            </a:r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6705600" y="5181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E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066800" y="30480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7162800" y="30480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048000" y="30480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029200" y="30480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en-US" b="1" baseline="-25000"/>
              <a:t>3</a:t>
            </a:r>
            <a:endParaRPr lang="en-US" b="1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8305800" y="220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G’</a:t>
            </a:r>
            <a:r>
              <a:rPr lang="en-US" baseline="-25000"/>
              <a:t>4</a:t>
            </a: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83058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E’</a:t>
            </a:r>
            <a:r>
              <a:rPr lang="en-US" baseline="-25000"/>
              <a:t>4</a:t>
            </a:r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152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E’</a:t>
            </a:r>
            <a:r>
              <a:rPr lang="en-US" baseline="-25000"/>
              <a:t>1</a:t>
            </a: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35814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G’</a:t>
            </a:r>
            <a:r>
              <a:rPr lang="en-US" baseline="-25000"/>
              <a:t>2</a:t>
            </a:r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44958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E’</a:t>
            </a:r>
            <a:r>
              <a:rPr lang="en-US" baseline="-25000"/>
              <a:t>3</a:t>
            </a:r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228600" y="2438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G’</a:t>
            </a:r>
            <a:r>
              <a:rPr lang="en-US" baseline="-25000"/>
              <a:t>1</a:t>
            </a: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2514600" y="5867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5029200" y="5715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352800" y="38100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1371600" y="38100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1371600" y="1752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>
            <a:off x="1524000" y="17526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2286000" y="17526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105400" y="1752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H="1">
            <a:off x="5486400" y="1752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6781800" y="1752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7620000" y="1752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H="1">
            <a:off x="5638800" y="17526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H="1">
            <a:off x="4648200" y="38100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3810000" y="1752600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H="1">
            <a:off x="3505200" y="17526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2971800" y="17526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>
            <a:off x="1752600" y="1752600"/>
            <a:ext cx="411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838200" y="2743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V="1">
            <a:off x="762000" y="3810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H="1">
            <a:off x="7848600" y="2667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 flipH="1" flipV="1">
            <a:off x="7848600" y="3581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>
            <a:off x="5029200" y="3810000"/>
            <a:ext cx="2438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H="1" flipV="1">
            <a:off x="3733800" y="3657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4800600" y="3581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1127125" y="49371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Measured Genotypes</a:t>
            </a: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5165725" y="493713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Measured Environments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5394325" y="598011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Outcome Phenotype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276600" y="2667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Endophenotypes</a:t>
            </a:r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4953000" y="1752600"/>
            <a:ext cx="17526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2209800" y="2667000"/>
            <a:ext cx="533400" cy="3124200"/>
          </a:xfrm>
          <a:prstGeom prst="downArrow">
            <a:avLst>
              <a:gd name="adj1" fmla="val 50000"/>
              <a:gd name="adj2" fmla="val 146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2286000" y="3008313"/>
            <a:ext cx="320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T</a:t>
            </a:r>
          </a:p>
          <a:p>
            <a:r>
              <a:rPr lang="en-US"/>
              <a:t>I</a:t>
            </a:r>
          </a:p>
          <a:p>
            <a:r>
              <a:rPr lang="en-US"/>
              <a:t>ME</a:t>
            </a:r>
          </a:p>
          <a:p>
            <a:r>
              <a:rPr lang="en-US"/>
              <a:t>?</a:t>
            </a:r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1524000" y="1752600"/>
            <a:ext cx="25908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7848600" y="4800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en-US" b="1" baseline="-25000"/>
              <a:t>5</a:t>
            </a:r>
            <a:endParaRPr lang="en-US" b="1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>
            <a:off x="7543800" y="38100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9" name="Oval 101"/>
          <p:cNvSpPr>
            <a:spLocks noChangeArrowheads="1"/>
          </p:cNvSpPr>
          <p:nvPr/>
        </p:nvSpPr>
        <p:spPr bwMode="auto">
          <a:xfrm>
            <a:off x="7924800" y="5943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G’</a:t>
            </a:r>
            <a:r>
              <a:rPr lang="en-US" b="1" baseline="-25000"/>
              <a:t>5</a:t>
            </a:r>
            <a:endParaRPr lang="en-US" b="1"/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V="1">
            <a:off x="82296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>
            <a:off x="4114800" y="44958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The (Really!) BIG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4800" smtClean="0">
                <a:latin typeface="Arial" pitchFamily="34" charset="0"/>
                <a:cs typeface="Arial" pitchFamily="34" charset="0"/>
              </a:rPr>
              <a:t>Families are a mixture of genetic and social factors</a:t>
            </a:r>
          </a:p>
        </p:txBody>
      </p:sp>
    </p:spTree>
    <p:extLst>
      <p:ext uri="{BB962C8B-B14F-4D97-AF65-F5344CB8AC3E}">
        <p14:creationId xmlns:p14="http://schemas.microsoft.com/office/powerpoint/2010/main" val="269752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33400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Francis Galton (1822-1911)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3360" y="5486400"/>
            <a:ext cx="8435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77724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Galton’s Solution: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6477000" cy="1752600"/>
          </a:xfrm>
          <a:noFill/>
        </p:spPr>
        <p:txBody>
          <a:bodyPr>
            <a:noAutofit/>
          </a:bodyPr>
          <a:lstStyle/>
          <a:p>
            <a:pPr marL="1600200" lvl="3" indent="-228600"/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Twins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(Though Augustine may have got there first – 5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cent.)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 (?ideal)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smtClean="0">
                <a:latin typeface="Arial" pitchFamily="34" charset="0"/>
              </a:rPr>
              <a:t>Twins separated at birth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:\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602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separated MZs are rare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Conflicting Paradigms?</a:t>
            </a:r>
            <a:br>
              <a:rPr lang="en-US" dirty="0" smtClean="0"/>
            </a:br>
            <a:r>
              <a:rPr lang="en-US" dirty="0" smtClean="0"/>
              <a:t>Emerging Synthesis?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An easier alternative: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Arial" pitchFamily="34" charset="0"/>
              </a:rPr>
              <a:t>Identical and non-identical twins reared together:</a:t>
            </a:r>
          </a:p>
          <a:p>
            <a:r>
              <a:rPr lang="en-US" sz="4400" dirty="0" smtClean="0">
                <a:latin typeface="Arial" pitchFamily="34" charset="0"/>
              </a:rPr>
              <a:t>Galton (Again!)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IDENTICAL TWINS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MONOZYGOTIC: Have IDENTICAL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172200" cy="25146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FRATERNAL TWINS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DIZYGOTIC: Have DIFFERENT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274638"/>
            <a:ext cx="870267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Figure 9.  The correlation between twins for stature (data from the Virginia Twin Study of Adolescent Behavioral Development).</a:t>
            </a:r>
            <a:endParaRPr lang="en-US" sz="900"/>
          </a:p>
          <a:p>
            <a:pPr eaLnBrk="0" hangingPunct="0"/>
            <a:endParaRPr lang="en-US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3810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4400" b="1"/>
              <a:t>Four scenarios</a:t>
            </a:r>
            <a:endParaRPr kumimoji="1" lang="en-US" sz="4400" b="1"/>
          </a:p>
        </p:txBody>
      </p:sp>
      <p:graphicFrame>
        <p:nvGraphicFramePr>
          <p:cNvPr id="102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023881"/>
              </p:ext>
            </p:extLst>
          </p:nvPr>
        </p:nvGraphicFramePr>
        <p:xfrm>
          <a:off x="304800" y="1905000"/>
          <a:ext cx="8609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5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09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7338" y="1203325"/>
            <a:ext cx="186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2400">
                <a:latin typeface="Arial Rounded MT Bold" pitchFamily="34" charset="0"/>
              </a:rPr>
              <a:t>Twin </a:t>
            </a:r>
          </a:p>
          <a:p>
            <a:pPr eaLnBrk="0" hangingPunct="0"/>
            <a:r>
              <a:rPr kumimoji="1" lang="en-US" sz="2400">
                <a:latin typeface="Arial Rounded MT Bold" pitchFamily="34" charset="0"/>
              </a:rPr>
              <a:t>Correlation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25738" y="5913438"/>
            <a:ext cx="397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3200" b="1" dirty="0">
                <a:latin typeface="Arial Rounded MT Bold" pitchFamily="34" charset="0"/>
              </a:rPr>
              <a:t>Causes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023508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609600"/>
            <a:ext cx="416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Adult Stature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3810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4400" b="1"/>
              <a:t>Four scenarios</a:t>
            </a:r>
            <a:endParaRPr kumimoji="1" lang="en-US" sz="4400" b="1"/>
          </a:p>
        </p:txBody>
      </p:sp>
      <p:graphicFrame>
        <p:nvGraphicFramePr>
          <p:cNvPr id="102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402498"/>
              </p:ext>
            </p:extLst>
          </p:nvPr>
        </p:nvGraphicFramePr>
        <p:xfrm>
          <a:off x="304800" y="1905000"/>
          <a:ext cx="8609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09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7338" y="1203325"/>
            <a:ext cx="186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2400">
                <a:latin typeface="Arial Rounded MT Bold" pitchFamily="34" charset="0"/>
              </a:rPr>
              <a:t>Twin </a:t>
            </a:r>
          </a:p>
          <a:p>
            <a:pPr eaLnBrk="0" hangingPunct="0"/>
            <a:r>
              <a:rPr kumimoji="1" lang="en-US" sz="2400">
                <a:latin typeface="Arial Rounded MT Bold" pitchFamily="34" charset="0"/>
              </a:rPr>
              <a:t>Correlation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25738" y="5913438"/>
            <a:ext cx="397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3200" b="1" dirty="0">
                <a:latin typeface="Arial Rounded MT Bold" pitchFamily="34" charset="0"/>
              </a:rPr>
              <a:t>Causes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200473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3810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4400" b="1"/>
              <a:t>Four scenarios</a:t>
            </a:r>
            <a:endParaRPr kumimoji="1" lang="en-US" sz="4400" b="1"/>
          </a:p>
        </p:txBody>
      </p:sp>
      <p:graphicFrame>
        <p:nvGraphicFramePr>
          <p:cNvPr id="102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402498"/>
              </p:ext>
            </p:extLst>
          </p:nvPr>
        </p:nvGraphicFramePr>
        <p:xfrm>
          <a:off x="304800" y="1905000"/>
          <a:ext cx="8609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2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09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7338" y="1203325"/>
            <a:ext cx="186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2400">
                <a:latin typeface="Arial Rounded MT Bold" pitchFamily="34" charset="0"/>
              </a:rPr>
              <a:t>Twin </a:t>
            </a:r>
          </a:p>
          <a:p>
            <a:pPr eaLnBrk="0" hangingPunct="0"/>
            <a:r>
              <a:rPr kumimoji="1" lang="en-US" sz="2400">
                <a:latin typeface="Arial Rounded MT Bold" pitchFamily="34" charset="0"/>
              </a:rPr>
              <a:t>Correlation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25738" y="5913438"/>
            <a:ext cx="397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3200" b="1" dirty="0">
                <a:latin typeface="Arial Rounded MT Bold" pitchFamily="34" charset="0"/>
              </a:rPr>
              <a:t>Causes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200473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Mendel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(particulate inheritance)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2286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Darwin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(natural selection)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28600"/>
            <a:ext cx="1609397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Galton </a:t>
            </a:r>
            <a:r>
              <a:rPr lang="en-US" sz="1400" dirty="0" smtClean="0">
                <a:solidFill>
                  <a:schemeClr val="tx1"/>
                </a:solidFill>
              </a:rPr>
              <a:t>(correlation between relatives)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8288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R.A. Fisher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8288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Sewall Wright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1242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Quantitative Genetics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Polygenic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30480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Population Genetics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18288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Archibald </a:t>
            </a:r>
            <a:r>
              <a:rPr lang="en-US" dirty="0" err="1" smtClean="0">
                <a:solidFill>
                  <a:schemeClr val="tx1"/>
                </a:solidFill>
              </a:rPr>
              <a:t>Garod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31242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“Human” Genetics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Oligogenic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2" idx="2"/>
            <a:endCxn id="5" idx="0"/>
          </p:cNvCxnSpPr>
          <p:nvPr/>
        </p:nvCxnSpPr>
        <p:spPr>
          <a:xfrm rot="16200000" flipH="1">
            <a:off x="3811205" y="301625"/>
            <a:ext cx="69215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 rot="16200000" flipH="1">
            <a:off x="4973364" y="1463784"/>
            <a:ext cx="692150" cy="37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6" idx="0"/>
          </p:cNvCxnSpPr>
          <p:nvPr/>
        </p:nvCxnSpPr>
        <p:spPr>
          <a:xfrm rot="16200000" flipH="1">
            <a:off x="4954205" y="-841375"/>
            <a:ext cx="692150" cy="464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rot="16200000" flipH="1">
            <a:off x="6116364" y="320784"/>
            <a:ext cx="692150" cy="2323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2"/>
            <a:endCxn id="5" idx="0"/>
          </p:cNvCxnSpPr>
          <p:nvPr/>
        </p:nvCxnSpPr>
        <p:spPr>
          <a:xfrm rot="5400000">
            <a:off x="6135305" y="339725"/>
            <a:ext cx="69215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2"/>
            <a:endCxn id="6" idx="0"/>
          </p:cNvCxnSpPr>
          <p:nvPr/>
        </p:nvCxnSpPr>
        <p:spPr>
          <a:xfrm rot="5400000">
            <a:off x="7278305" y="1482725"/>
            <a:ext cx="6921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" idx="2"/>
            <a:endCxn id="9" idx="0"/>
          </p:cNvCxnSpPr>
          <p:nvPr/>
        </p:nvCxnSpPr>
        <p:spPr>
          <a:xfrm rot="5400000">
            <a:off x="2630105" y="1482725"/>
            <a:ext cx="6921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2782505" y="2930525"/>
            <a:ext cx="3873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7" idx="0"/>
          </p:cNvCxnSpPr>
          <p:nvPr/>
        </p:nvCxnSpPr>
        <p:spPr>
          <a:xfrm rot="5400000">
            <a:off x="5144705" y="2930525"/>
            <a:ext cx="3873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8" idx="0"/>
          </p:cNvCxnSpPr>
          <p:nvPr/>
        </p:nvCxnSpPr>
        <p:spPr>
          <a:xfrm rot="5400000">
            <a:off x="7468805" y="2892425"/>
            <a:ext cx="3111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2"/>
            <a:endCxn id="8" idx="0"/>
          </p:cNvCxnSpPr>
          <p:nvPr/>
        </p:nvCxnSpPr>
        <p:spPr>
          <a:xfrm rot="16200000" flipH="1">
            <a:off x="6325805" y="1749425"/>
            <a:ext cx="31115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7" idx="0"/>
          </p:cNvCxnSpPr>
          <p:nvPr/>
        </p:nvCxnSpPr>
        <p:spPr>
          <a:xfrm rot="5400000">
            <a:off x="6287705" y="1787525"/>
            <a:ext cx="38735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3352801" y="4343400"/>
            <a:ext cx="1676400" cy="13716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10" idx="2"/>
            <a:endCxn id="51" idx="0"/>
          </p:cNvCxnSpPr>
          <p:nvPr/>
        </p:nvCxnSpPr>
        <p:spPr>
          <a:xfrm rot="16200000" flipH="1">
            <a:off x="3428015" y="3580414"/>
            <a:ext cx="311150" cy="1214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2"/>
            <a:endCxn id="51" idx="0"/>
          </p:cNvCxnSpPr>
          <p:nvPr/>
        </p:nvCxnSpPr>
        <p:spPr>
          <a:xfrm rot="5400000">
            <a:off x="4609116" y="3614136"/>
            <a:ext cx="311150" cy="1147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858001" y="4343400"/>
            <a:ext cx="1532759" cy="9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Sociobiology</a:t>
            </a:r>
          </a:p>
        </p:txBody>
      </p:sp>
      <p:cxnSp>
        <p:nvCxnSpPr>
          <p:cNvPr id="65" name="Straight Arrow Connector 64"/>
          <p:cNvCxnSpPr>
            <a:stCxn id="8" idx="2"/>
            <a:endCxn id="64" idx="0"/>
          </p:cNvCxnSpPr>
          <p:nvPr/>
        </p:nvCxnSpPr>
        <p:spPr>
          <a:xfrm rot="16200000" flipH="1">
            <a:off x="7430705" y="4149724"/>
            <a:ext cx="38735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200401" y="5029200"/>
            <a:ext cx="220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Conflicting Paradigms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10201" y="5562600"/>
            <a:ext cx="1676399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“Structural Modeling”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(Twins etc.)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5401" y="5638800"/>
            <a:ext cx="168516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“Gene Hunting” (HGI)</a:t>
            </a:r>
          </a:p>
        </p:txBody>
      </p:sp>
      <p:cxnSp>
        <p:nvCxnSpPr>
          <p:cNvPr id="32" name="Straight Arrow Connector 31"/>
          <p:cNvCxnSpPr>
            <a:stCxn id="51" idx="3"/>
            <a:endCxn id="29" idx="1"/>
          </p:cNvCxnSpPr>
          <p:nvPr/>
        </p:nvCxnSpPr>
        <p:spPr>
          <a:xfrm>
            <a:off x="4191001" y="5715000"/>
            <a:ext cx="1219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1" idx="3"/>
            <a:endCxn id="31" idx="3"/>
          </p:cNvCxnSpPr>
          <p:nvPr/>
        </p:nvCxnSpPr>
        <p:spPr>
          <a:xfrm flipH="1">
            <a:off x="2980561" y="5715000"/>
            <a:ext cx="121044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-Right Arrow 43"/>
          <p:cNvSpPr/>
          <p:nvPr/>
        </p:nvSpPr>
        <p:spPr>
          <a:xfrm>
            <a:off x="3276601" y="5791200"/>
            <a:ext cx="19050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SYNTHESiS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8" idx="1"/>
            <a:endCxn id="51" idx="5"/>
          </p:cNvCxnSpPr>
          <p:nvPr/>
        </p:nvCxnSpPr>
        <p:spPr>
          <a:xfrm rot="10800000" flipV="1">
            <a:off x="4610102" y="3502024"/>
            <a:ext cx="2247899" cy="1527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wn Arrow 57"/>
          <p:cNvSpPr/>
          <p:nvPr/>
        </p:nvSpPr>
        <p:spPr>
          <a:xfrm>
            <a:off x="1066801" y="685800"/>
            <a:ext cx="152400" cy="533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38201" y="228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1" y="6096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gene expression</a:t>
            </a:r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52400" y="1524001"/>
          <a:ext cx="8001000" cy="48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4" r:id="rId4" imgW="3352800" imgH="2590465" progId="SPLUSGraphSheetFileType">
                  <p:embed/>
                </p:oleObj>
              </mc:Choice>
              <mc:Fallback>
                <p:oleObj r:id="rId4" imgW="3352800" imgH="2590465" progId="SPLUSGraphSheetFileTyp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1"/>
                        <a:ext cx="8001000" cy="4863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248400"/>
            <a:ext cx="115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York et 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“Quantitative Genetics”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Analysis of the patterns and mechanisms underlying variation in continuous traits to resolve and identify their genetic and environmental causes.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iotechlearn.org.nz/var/biotechlearn/storage/images/themes/cell_biology_and_genetics/images/gregor_mendel/48345-4-eng-AU/gregor_mendel_original_scale_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629400" cy="4415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4942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Gregor</a:t>
            </a:r>
            <a:r>
              <a:rPr lang="en-US" sz="3200" dirty="0" smtClean="0"/>
              <a:t> Mendel  (1822-1884)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791200"/>
            <a:ext cx="551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1865: “Experiments in Plant Hybridization”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38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Karl Pearson (1857-1936)</a:t>
            </a:r>
            <a:endParaRPr lang="en-US" sz="3200" dirty="0"/>
          </a:p>
        </p:txBody>
      </p:sp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680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Mendelian</a:t>
            </a:r>
            <a:r>
              <a:rPr lang="en-US" sz="4400" dirty="0" smtClean="0"/>
              <a:t>” Crosses</a:t>
            </a:r>
          </a:p>
          <a:p>
            <a:r>
              <a:rPr lang="en-US" sz="4400" dirty="0" smtClean="0"/>
              <a:t> with Quantitative Traits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ned Images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4441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537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Mendelian</a:t>
            </a:r>
            <a:r>
              <a:rPr lang="en-US" sz="2400" dirty="0" smtClean="0"/>
              <a:t> Basis of Continuous Variation?</a:t>
            </a:r>
          </a:p>
          <a:p>
            <a:pPr algn="ctr"/>
            <a:r>
              <a:rPr lang="en-US" sz="2400" dirty="0" smtClean="0"/>
              <a:t> Experimental Breeding Experiments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Show: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</a:t>
            </a:r>
            <a:r>
              <a:rPr lang="en-US" u="sng" dirty="0" smtClean="0"/>
              <a:t>within</a:t>
            </a:r>
            <a:r>
              <a:rPr lang="en-US" dirty="0" smtClean="0"/>
              <a:t> inbred lines:  Environment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’s typically show same within-line variation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’s more variable: Mirrors </a:t>
            </a:r>
            <a:r>
              <a:rPr lang="en-US" dirty="0" err="1" smtClean="0"/>
              <a:t>Mendelian</a:t>
            </a:r>
            <a:r>
              <a:rPr lang="en-US" dirty="0" smtClean="0"/>
              <a:t> segregation of Mendel’s classical hybridization experiments</a:t>
            </a:r>
          </a:p>
          <a:p>
            <a:r>
              <a:rPr lang="en-US" dirty="0" smtClean="0"/>
              <a:t>Average differences between individual F</a:t>
            </a:r>
            <a:r>
              <a:rPr lang="en-US" baseline="-25000" dirty="0" smtClean="0"/>
              <a:t>2</a:t>
            </a:r>
            <a:r>
              <a:rPr lang="en-US" dirty="0" smtClean="0"/>
              <a:t> plants continue to progeny generations (F</a:t>
            </a:r>
            <a:r>
              <a:rPr lang="en-US" baseline="-25000" dirty="0" smtClean="0"/>
              <a:t>3</a:t>
            </a:r>
            <a:r>
              <a:rPr lang="en-US" dirty="0" smtClean="0"/>
              <a:t>’s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canned Images\Diagram Figure 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753965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609600"/>
            <a:ext cx="48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Description of East’s Experiment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336" y="5562600"/>
            <a:ext cx="859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On the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 developed mathematical theory that reconciled Mendel’s work with Galton and Pearson’s 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Pretest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53" y="762000"/>
            <a:ext cx="8450492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4813"/>
            <a:ext cx="3606800" cy="5080000"/>
          </a:xfrm>
          <a:prstGeom prst="rect">
            <a:avLst/>
          </a:prstGeom>
          <a:noFill/>
        </p:spPr>
      </p:pic>
      <p:pic>
        <p:nvPicPr>
          <p:cNvPr id="52224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32363" y="404813"/>
            <a:ext cx="3457575" cy="5080000"/>
          </a:xfrm>
          <a:prstGeom prst="rect">
            <a:avLst/>
          </a:prstGeom>
          <a:noFill/>
        </p:spPr>
      </p:pic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1116013" y="5661025"/>
            <a:ext cx="302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>
                <a:solidFill>
                  <a:srgbClr val="FF0000"/>
                </a:solidFill>
                <a:latin typeface="Arial" charset="0"/>
              </a:rPr>
              <a:t>Kenneth Mather  1911-1990</a:t>
            </a:r>
          </a:p>
        </p:txBody>
      </p: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5364163" y="5661025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>
                <a:solidFill>
                  <a:srgbClr val="FF0000"/>
                </a:solidFill>
                <a:latin typeface="Arial" charset="0"/>
              </a:rPr>
              <a:t>John Jinks 1929-1987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DS05072612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89000"/>
            <a:ext cx="71628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906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96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Model for Effects of a Single Gene on a Quantitative Trait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447800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Mid-homozygote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Homozygous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Dominance</a:t>
            </a:r>
          </a:p>
          <a:p>
            <a:r>
              <a:rPr lang="en-US" dirty="0" smtClean="0"/>
              <a:t> 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133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0980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2209800" y="21336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4800600" y="31242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7543800" y="29718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971800" y="60960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2286000" y="4038600"/>
            <a:ext cx="6858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6056313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= Pathway blocked by mutant gene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09800" y="838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A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09800" y="2743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B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324600" y="4419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B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209800" y="4876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C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324600" y="533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A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31925" y="209708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508125" y="400208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bb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327525" y="3087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aa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010400" y="297180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bb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667000" y="1752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667000" y="3657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5257800" y="1447800"/>
            <a:ext cx="15240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257800" y="3352800"/>
            <a:ext cx="13716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934200" y="1447800"/>
            <a:ext cx="10668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6858000" y="3200400"/>
            <a:ext cx="1143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81000" y="265113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Sequential (“complementary”) genes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860925" y="11271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Parallel (“duplicate”)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pathways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828800" y="22098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828800" y="5943600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1828800" y="2362200"/>
            <a:ext cx="55626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828800" y="1943100"/>
            <a:ext cx="5562600" cy="4000500"/>
          </a:xfrm>
          <a:custGeom>
            <a:avLst/>
            <a:gdLst>
              <a:gd name="T0" fmla="*/ 0 w 3504"/>
              <a:gd name="T1" fmla="*/ 2520 h 2520"/>
              <a:gd name="T2" fmla="*/ 1008 w 3504"/>
              <a:gd name="T3" fmla="*/ 408 h 2520"/>
              <a:gd name="T4" fmla="*/ 3504 w 3504"/>
              <a:gd name="T5" fmla="*/ 72 h 2520"/>
              <a:gd name="T6" fmla="*/ 0 60000 65536"/>
              <a:gd name="T7" fmla="*/ 0 60000 65536"/>
              <a:gd name="T8" fmla="*/ 0 60000 65536"/>
              <a:gd name="T9" fmla="*/ 0 w 3504"/>
              <a:gd name="T10" fmla="*/ 0 h 2520"/>
              <a:gd name="T11" fmla="*/ 3504 w 3504"/>
              <a:gd name="T12" fmla="*/ 2520 h 2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520">
                <a:moveTo>
                  <a:pt x="0" y="2520"/>
                </a:moveTo>
                <a:cubicBezTo>
                  <a:pt x="212" y="1668"/>
                  <a:pt x="424" y="816"/>
                  <a:pt x="1008" y="408"/>
                </a:cubicBezTo>
                <a:cubicBezTo>
                  <a:pt x="1592" y="0"/>
                  <a:pt x="3088" y="128"/>
                  <a:pt x="3504" y="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828800" y="2514600"/>
            <a:ext cx="5562600" cy="3429000"/>
          </a:xfrm>
          <a:custGeom>
            <a:avLst/>
            <a:gdLst>
              <a:gd name="T0" fmla="*/ 0 w 3504"/>
              <a:gd name="T1" fmla="*/ 2160 h 2160"/>
              <a:gd name="T2" fmla="*/ 2736 w 3504"/>
              <a:gd name="T3" fmla="*/ 1728 h 2160"/>
              <a:gd name="T4" fmla="*/ 3504 w 3504"/>
              <a:gd name="T5" fmla="*/ 0 h 2160"/>
              <a:gd name="T6" fmla="*/ 0 60000 65536"/>
              <a:gd name="T7" fmla="*/ 0 60000 65536"/>
              <a:gd name="T8" fmla="*/ 0 60000 65536"/>
              <a:gd name="T9" fmla="*/ 0 w 3504"/>
              <a:gd name="T10" fmla="*/ 0 h 2160"/>
              <a:gd name="T11" fmla="*/ 3504 w 3504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160">
                <a:moveTo>
                  <a:pt x="0" y="2160"/>
                </a:moveTo>
                <a:cubicBezTo>
                  <a:pt x="1076" y="2124"/>
                  <a:pt x="2152" y="2088"/>
                  <a:pt x="2736" y="1728"/>
                </a:cubicBezTo>
                <a:cubicBezTo>
                  <a:pt x="3320" y="1368"/>
                  <a:pt x="3412" y="684"/>
                  <a:pt x="350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851525" y="6056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Dose of Bad Alleles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2725" y="2093913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Phenotypic</a:t>
            </a:r>
          </a:p>
          <a:p>
            <a:r>
              <a:rPr lang="en-US" sz="1800"/>
              <a:t> Response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851525" y="16367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Complementary Genes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80125" y="52943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Duplicate Genes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27525" y="43037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Additive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8862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886200" y="480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943600" y="2057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5943600" y="3505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-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0" y="-5486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8" name="Slide" r:id="rId4" imgW="4572180" imgH="3429177" progId="PowerPoint.Slide.8">
                  <p:embed/>
                </p:oleObj>
              </mc:Choice>
              <mc:Fallback>
                <p:oleObj name="Slide" r:id="rId4" imgW="4572180" imgH="3429177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486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-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800600"/>
            <a:ext cx="184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 sz="18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8915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9" name="Slide" r:id="rId6" imgW="4572180" imgH="3429177" progId="PowerPoint.Slide.8">
                  <p:embed/>
                </p:oleObj>
              </mc:Choice>
              <mc:Fallback>
                <p:oleObj name="Slide" r:id="rId6" imgW="4572180" imgH="342917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15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34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3087" name="Rectangle 20"/>
          <p:cNvSpPr>
            <a:spLocks noChangeArrowheads="1"/>
          </p:cNvSpPr>
          <p:nvPr/>
        </p:nvSpPr>
        <p:spPr bwMode="auto">
          <a:xfrm>
            <a:off x="0" y="-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9"/>
          <p:cNvGraphicFramePr>
            <a:graphicFrameLocks noChangeAspect="1"/>
          </p:cNvGraphicFramePr>
          <p:nvPr/>
        </p:nvGraphicFramePr>
        <p:xfrm>
          <a:off x="0" y="-5486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0" name="Slide" r:id="rId8" imgW="4572180" imgH="3429177" progId="PowerPoint.Slide.8">
                  <p:embed/>
                </p:oleObj>
              </mc:Choice>
              <mc:Fallback>
                <p:oleObj name="Slide" r:id="rId8" imgW="4572180" imgH="3429177" progId="PowerPoint.Slide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486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0" y="-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8"/>
          <p:cNvGraphicFramePr>
            <a:graphicFrameLocks noChangeAspect="1"/>
          </p:cNvGraphicFramePr>
          <p:nvPr/>
        </p:nvGraphicFramePr>
        <p:xfrm>
          <a:off x="0" y="34290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1" name="Slide" r:id="rId9" imgW="4572180" imgH="3429177" progId="PowerPoint.Slide.8">
                  <p:embed/>
                </p:oleObj>
              </mc:Choice>
              <mc:Fallback>
                <p:oleObj name="Slide" r:id="rId9" imgW="4572180" imgH="3429177" progId="PowerPoint.Slid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4343400" y="34290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2" name="Slide" r:id="rId11" imgW="4572180" imgH="3429177" progId="PowerPoint.Slide.8">
                  <p:embed/>
                </p:oleObj>
              </mc:Choice>
              <mc:Fallback>
                <p:oleObj name="Slide" r:id="rId11" imgW="4572180" imgH="3429177" progId="PowerPoint.Slid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0" y="4800600"/>
            <a:ext cx="184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 sz="1800"/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9" name="Object 15"/>
          <p:cNvGraphicFramePr>
            <a:graphicFrameLocks noChangeAspect="1"/>
          </p:cNvGraphicFramePr>
          <p:nvPr/>
        </p:nvGraphicFramePr>
        <p:xfrm>
          <a:off x="0" y="8915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3" name="Slide" r:id="rId13" imgW="4572180" imgH="3429177" progId="PowerPoint.Slide.8">
                  <p:embed/>
                </p:oleObj>
              </mc:Choice>
              <mc:Fallback>
                <p:oleObj name="Slide" r:id="rId13" imgW="4572180" imgH="3429177" progId="PowerPoint.Slid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154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0" y="1234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3093" name="Rectangle 2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0" name="Object 26"/>
          <p:cNvGraphicFramePr>
            <a:graphicFrameLocks noChangeAspect="1"/>
          </p:cNvGraphicFramePr>
          <p:nvPr/>
        </p:nvGraphicFramePr>
        <p:xfrm>
          <a:off x="1981200" y="3048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4" name="Slide" r:id="rId14" imgW="4572180" imgH="3429177" progId="PowerPoint.Slide.8">
                  <p:embed/>
                </p:oleObj>
              </mc:Choice>
              <mc:Fallback>
                <p:oleObj name="Slide" r:id="rId14" imgW="4572180" imgH="3429177" progId="PowerPoint.Slid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7736"/>
            <a:ext cx="4523231" cy="6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962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Who are the Following People?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9050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722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Latent 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76600" y="228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086600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46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Genetic AND Cultural inheritance?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Multiple Variables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288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0386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V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770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S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9624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F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400800" y="4876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S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9624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V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7526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N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2286000" y="18288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4196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76800" y="17526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2098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2098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4419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6858000" y="3962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67200" y="4800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V</a:t>
            </a:r>
            <a:r>
              <a:rPr lang="en-US" sz="1800" baseline="-25000"/>
              <a:t>2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343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G</a:t>
            </a:r>
            <a:r>
              <a:rPr lang="en-US" sz="1800" baseline="-25000"/>
              <a:t>1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343400" y="457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EV</a:t>
            </a:r>
            <a:r>
              <a:rPr lang="en-US" sz="1800" baseline="-25000"/>
              <a:t>1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33600" y="4800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  <a:r>
              <a:rPr lang="en-US" sz="1800" baseline="-25000"/>
              <a:t>2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336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  <a:r>
              <a:rPr lang="en-US" sz="1800" baseline="-25000"/>
              <a:t>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3434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V</a:t>
            </a:r>
            <a:r>
              <a:rPr lang="en-US" sz="1800" baseline="-25000"/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400800" y="4724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  <a:r>
              <a:rPr lang="en-US" sz="1800" baseline="-25000"/>
              <a:t>2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4770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  <a:r>
              <a:rPr lang="en-US" sz="1800" baseline="-25000"/>
              <a:t>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5125" y="47609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Twin 2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41325" y="22463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Twin 1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4343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G</a:t>
            </a:r>
            <a:r>
              <a:rPr lang="en-US" sz="1800" baseline="-25000"/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2133600" y="457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EN</a:t>
            </a:r>
            <a:r>
              <a:rPr lang="en-US" sz="1800" baseline="-25000"/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6477000" y="38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ES</a:t>
            </a:r>
            <a:r>
              <a:rPr lang="en-US" sz="1800" baseline="-25000"/>
              <a:t>1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6477000" y="5867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ES</a:t>
            </a:r>
            <a:r>
              <a:rPr lang="en-US" sz="1800" baseline="-25000"/>
              <a:t>2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4267200" y="5867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EV</a:t>
            </a:r>
            <a:r>
              <a:rPr lang="en-US" sz="1800" baseline="-25000"/>
              <a:t>2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2133600" y="5943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EN</a:t>
            </a:r>
            <a:r>
              <a:rPr lang="en-US" sz="1800" baseline="-25000"/>
              <a:t>2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4648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6482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2438400" y="41148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029200" y="41148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 flipV="1">
            <a:off x="2362200" y="22098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029200" y="2209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4384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46482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58000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V="1">
            <a:off x="24384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4648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67818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4724400" y="3352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812925" y="33893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Common Genes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65125" y="646113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Specific </a:t>
            </a:r>
          </a:p>
          <a:p>
            <a:r>
              <a:rPr lang="en-US" sz="1800"/>
              <a:t>Environments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04800" y="594360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Specific </a:t>
            </a:r>
          </a:p>
          <a:p>
            <a:r>
              <a:rPr lang="en-US" sz="1800"/>
              <a:t>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Development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a. Genetic variation in developmental change: time series with common genes and time-specific environmental “innovations”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4" name="Oval 14"/>
          <p:cNvSpPr>
            <a:spLocks noChangeArrowheads="1"/>
          </p:cNvSpPr>
          <p:nvPr/>
        </p:nvSpPr>
        <p:spPr bwMode="auto">
          <a:xfrm>
            <a:off x="36576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>
            <a:off x="15240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H="1">
            <a:off x="2819400" y="2286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038600" y="2362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4267200" y="2209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343400" y="20574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828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124200" y="36576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4343400" y="3657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5715000" y="36576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7239000" y="3657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>
            <a:off x="4267200" y="1828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2270125" y="16875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Genes</a:t>
            </a:r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3413125" y="58785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29728" name="AutoShape 38"/>
          <p:cNvSpPr>
            <a:spLocks noChangeArrowheads="1"/>
          </p:cNvSpPr>
          <p:nvPr/>
        </p:nvSpPr>
        <p:spPr bwMode="auto">
          <a:xfrm>
            <a:off x="2209800" y="4038600"/>
            <a:ext cx="4495800" cy="609600"/>
          </a:xfrm>
          <a:prstGeom prst="rightArrow">
            <a:avLst>
              <a:gd name="adj1" fmla="val 50000"/>
              <a:gd name="adj2" fmla="val 1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Age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2346325" y="2373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0" name="Text Box 40"/>
          <p:cNvSpPr txBox="1">
            <a:spLocks noChangeArrowheads="1"/>
          </p:cNvSpPr>
          <p:nvPr/>
        </p:nvSpPr>
        <p:spPr bwMode="auto">
          <a:xfrm>
            <a:off x="2971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1" name="Text Box 41"/>
          <p:cNvSpPr txBox="1">
            <a:spLocks noChangeArrowheads="1"/>
          </p:cNvSpPr>
          <p:nvPr/>
        </p:nvSpPr>
        <p:spPr bwMode="auto">
          <a:xfrm>
            <a:off x="3962400" y="2667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2" name="Text Box 42"/>
          <p:cNvSpPr txBox="1">
            <a:spLocks noChangeArrowheads="1"/>
          </p:cNvSpPr>
          <p:nvPr/>
        </p:nvSpPr>
        <p:spPr bwMode="auto">
          <a:xfrm>
            <a:off x="4876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3" name="Text Box 43"/>
          <p:cNvSpPr txBox="1">
            <a:spLocks noChangeArrowheads="1"/>
          </p:cNvSpPr>
          <p:nvPr/>
        </p:nvSpPr>
        <p:spPr bwMode="auto">
          <a:xfrm>
            <a:off x="5791200" y="243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4" name="Text Box 46"/>
          <p:cNvSpPr txBox="1">
            <a:spLocks noChangeArrowheads="1"/>
          </p:cNvSpPr>
          <p:nvPr/>
        </p:nvSpPr>
        <p:spPr bwMode="auto">
          <a:xfrm>
            <a:off x="19812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5" name="Text Box 47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6" name="Text Box 48"/>
          <p:cNvSpPr txBox="1">
            <a:spLocks noChangeArrowheads="1"/>
          </p:cNvSpPr>
          <p:nvPr/>
        </p:nvSpPr>
        <p:spPr bwMode="auto">
          <a:xfrm>
            <a:off x="4495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7" name="Text Box 49"/>
          <p:cNvSpPr txBox="1">
            <a:spLocks noChangeArrowheads="1"/>
          </p:cNvSpPr>
          <p:nvPr/>
        </p:nvSpPr>
        <p:spPr bwMode="auto">
          <a:xfrm>
            <a:off x="6019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203325" y="42021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858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3" name="Text Box 55"/>
          <p:cNvSpPr txBox="1">
            <a:spLocks noChangeArrowheads="1"/>
          </p:cNvSpPr>
          <p:nvPr/>
        </p:nvSpPr>
        <p:spPr bwMode="auto">
          <a:xfrm>
            <a:off x="441325" y="2754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15240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6" name="Slide" r:id="rId4" imgW="4572180" imgH="3429177" progId="PowerPoint.Slide.8">
                  <p:embed/>
                </p:oleObj>
              </mc:Choice>
              <mc:Fallback>
                <p:oleObj name="Slide" r:id="rId4" imgW="4572180" imgH="3429177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72000" y="15240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7" name="Slide" r:id="rId6" imgW="4572180" imgH="3429177" progId="PowerPoint.Slide.8">
                  <p:embed/>
                </p:oleObj>
              </mc:Choice>
              <mc:Fallback>
                <p:oleObj name="Slide" r:id="rId6" imgW="4572180" imgH="342917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4572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Genetic differences in growth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1905000" y="17526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1905000" y="5943600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88925" y="1611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537325" y="6030913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Age</a:t>
            </a:r>
          </a:p>
        </p:txBody>
      </p:sp>
      <p:sp>
        <p:nvSpPr>
          <p:cNvPr id="30727" name="Freeform 9"/>
          <p:cNvSpPr>
            <a:spLocks/>
          </p:cNvSpPr>
          <p:nvPr/>
        </p:nvSpPr>
        <p:spPr bwMode="auto">
          <a:xfrm rot="-456050">
            <a:off x="1676400" y="1752600"/>
            <a:ext cx="5791200" cy="3886200"/>
          </a:xfrm>
          <a:custGeom>
            <a:avLst/>
            <a:gdLst>
              <a:gd name="T0" fmla="*/ 0 w 3648"/>
              <a:gd name="T1" fmla="*/ 2272 h 2448"/>
              <a:gd name="T2" fmla="*/ 1488 w 3648"/>
              <a:gd name="T3" fmla="*/ 2128 h 2448"/>
              <a:gd name="T4" fmla="*/ 2640 w 3648"/>
              <a:gd name="T5" fmla="*/ 352 h 2448"/>
              <a:gd name="T6" fmla="*/ 3648 w 3648"/>
              <a:gd name="T7" fmla="*/ 16 h 244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2448"/>
              <a:gd name="T14" fmla="*/ 3648 w 3648"/>
              <a:gd name="T15" fmla="*/ 2448 h 2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2448">
                <a:moveTo>
                  <a:pt x="0" y="2272"/>
                </a:moveTo>
                <a:cubicBezTo>
                  <a:pt x="524" y="2360"/>
                  <a:pt x="1048" y="2448"/>
                  <a:pt x="1488" y="2128"/>
                </a:cubicBezTo>
                <a:cubicBezTo>
                  <a:pt x="1928" y="1808"/>
                  <a:pt x="2280" y="704"/>
                  <a:pt x="2640" y="352"/>
                </a:cubicBezTo>
                <a:cubicBezTo>
                  <a:pt x="3000" y="0"/>
                  <a:pt x="3324" y="8"/>
                  <a:pt x="3648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Freeform 12"/>
          <p:cNvSpPr>
            <a:spLocks/>
          </p:cNvSpPr>
          <p:nvPr/>
        </p:nvSpPr>
        <p:spPr bwMode="auto">
          <a:xfrm>
            <a:off x="1905000" y="3276600"/>
            <a:ext cx="5943600" cy="2070100"/>
          </a:xfrm>
          <a:custGeom>
            <a:avLst/>
            <a:gdLst>
              <a:gd name="T0" fmla="*/ 0 w 3744"/>
              <a:gd name="T1" fmla="*/ 1248 h 1304"/>
              <a:gd name="T2" fmla="*/ 1632 w 3744"/>
              <a:gd name="T3" fmla="*/ 1152 h 1304"/>
              <a:gd name="T4" fmla="*/ 2928 w 3744"/>
              <a:gd name="T5" fmla="*/ 336 h 1304"/>
              <a:gd name="T6" fmla="*/ 3744 w 3744"/>
              <a:gd name="T7" fmla="*/ 0 h 1304"/>
              <a:gd name="T8" fmla="*/ 0 60000 65536"/>
              <a:gd name="T9" fmla="*/ 0 60000 65536"/>
              <a:gd name="T10" fmla="*/ 0 60000 65536"/>
              <a:gd name="T11" fmla="*/ 0 60000 65536"/>
              <a:gd name="T12" fmla="*/ 0 w 3744"/>
              <a:gd name="T13" fmla="*/ 0 h 1304"/>
              <a:gd name="T14" fmla="*/ 3744 w 3744"/>
              <a:gd name="T15" fmla="*/ 1304 h 1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4" h="1304">
                <a:moveTo>
                  <a:pt x="0" y="1248"/>
                </a:moveTo>
                <a:cubicBezTo>
                  <a:pt x="572" y="1276"/>
                  <a:pt x="1144" y="1304"/>
                  <a:pt x="1632" y="1152"/>
                </a:cubicBezTo>
                <a:cubicBezTo>
                  <a:pt x="2120" y="1000"/>
                  <a:pt x="2576" y="528"/>
                  <a:pt x="2928" y="336"/>
                </a:cubicBezTo>
                <a:cubicBezTo>
                  <a:pt x="3280" y="144"/>
                  <a:pt x="3608" y="56"/>
                  <a:pt x="37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Freeform 19"/>
          <p:cNvSpPr>
            <a:spLocks/>
          </p:cNvSpPr>
          <p:nvPr/>
        </p:nvSpPr>
        <p:spPr bwMode="auto">
          <a:xfrm>
            <a:off x="1905000" y="2133600"/>
            <a:ext cx="5257800" cy="2971800"/>
          </a:xfrm>
          <a:custGeom>
            <a:avLst/>
            <a:gdLst>
              <a:gd name="T0" fmla="*/ 0 w 3312"/>
              <a:gd name="T1" fmla="*/ 1824 h 1872"/>
              <a:gd name="T2" fmla="*/ 720 w 3312"/>
              <a:gd name="T3" fmla="*/ 1632 h 1872"/>
              <a:gd name="T4" fmla="*/ 1680 w 3312"/>
              <a:gd name="T5" fmla="*/ 384 h 1872"/>
              <a:gd name="T6" fmla="*/ 3312 w 3312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1872"/>
              <a:gd name="T14" fmla="*/ 3312 w 3312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1872">
                <a:moveTo>
                  <a:pt x="0" y="1824"/>
                </a:moveTo>
                <a:cubicBezTo>
                  <a:pt x="220" y="1848"/>
                  <a:pt x="440" y="1872"/>
                  <a:pt x="720" y="1632"/>
                </a:cubicBezTo>
                <a:cubicBezTo>
                  <a:pt x="1000" y="1392"/>
                  <a:pt x="1248" y="656"/>
                  <a:pt x="1680" y="384"/>
                </a:cubicBezTo>
                <a:cubicBezTo>
                  <a:pt x="2112" y="112"/>
                  <a:pt x="3040" y="64"/>
                  <a:pt x="33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7223125" y="1154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G1</a:t>
            </a:r>
          </a:p>
        </p:txBody>
      </p:sp>
      <p:sp>
        <p:nvSpPr>
          <p:cNvPr id="30731" name="Text Box 21"/>
          <p:cNvSpPr txBox="1">
            <a:spLocks noChangeArrowheads="1"/>
          </p:cNvSpPr>
          <p:nvPr/>
        </p:nvSpPr>
        <p:spPr bwMode="auto">
          <a:xfrm>
            <a:off x="7223125" y="1916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G2</a:t>
            </a:r>
          </a:p>
        </p:txBody>
      </p:sp>
      <p:sp>
        <p:nvSpPr>
          <p:cNvPr id="30732" name="Text Box 22"/>
          <p:cNvSpPr txBox="1">
            <a:spLocks noChangeArrowheads="1"/>
          </p:cNvSpPr>
          <p:nvPr/>
        </p:nvSpPr>
        <p:spPr bwMode="auto">
          <a:xfrm>
            <a:off x="7908925" y="3059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G3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7604125" y="2373313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over the life-span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2084</Words>
  <Application>Microsoft Office PowerPoint</Application>
  <PresentationFormat>On-screen Show (4:3)</PresentationFormat>
  <Paragraphs>572</Paragraphs>
  <Slides>108</Slides>
  <Notes>99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Office Theme</vt:lpstr>
      <vt:lpstr>Chart</vt:lpstr>
      <vt:lpstr>SPLUSGraphSheetFileType</vt:lpstr>
      <vt:lpstr>Slide</vt:lpstr>
      <vt:lpstr>The Causes of Variation</vt:lpstr>
      <vt:lpstr>Goals</vt:lpstr>
      <vt:lpstr>“Genetics”</vt:lpstr>
      <vt:lpstr>“Variation”</vt:lpstr>
      <vt:lpstr>“Heredity”</vt:lpstr>
      <vt:lpstr>Conflicting Paradigms? Emerging Synthesis?</vt:lpstr>
      <vt:lpstr>PowerPoint Presentation</vt:lpstr>
      <vt:lpstr>Pretest</vt:lpstr>
      <vt:lpstr>Who are the Following People?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“VARIATION”</vt:lpstr>
      <vt:lpstr>Continuous variation</vt:lpstr>
      <vt:lpstr>PowerPoint Presentation</vt:lpstr>
      <vt:lpstr>PowerPoint Presentation</vt:lpstr>
      <vt:lpstr>“Liberalism”</vt:lpstr>
      <vt:lpstr>Categorical Outcomes</vt:lpstr>
      <vt:lpstr>PowerPoint Presentation</vt:lpstr>
      <vt:lpstr>PowerPoint Presentation</vt:lpstr>
      <vt:lpstr>The Causes of Variation</vt:lpstr>
      <vt:lpstr>Path diagram for the effects of genes and environment on phenotype</vt:lpstr>
      <vt:lpstr>Path diagram for the effects of genes and environment on phenotype</vt:lpstr>
      <vt:lpstr>A Basic Model</vt:lpstr>
      <vt:lpstr>GENES (G)</vt:lpstr>
      <vt:lpstr>Environment “E”</vt:lpstr>
      <vt:lpstr>Interactions and Correlations f(G,E)</vt:lpstr>
      <vt:lpstr>“Heredity”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Data</vt:lpstr>
      <vt:lpstr>PowerPoint Presentation</vt:lpstr>
      <vt:lpstr>Overall sample sizes</vt:lpstr>
      <vt:lpstr>PowerPoint Presentation</vt:lpstr>
      <vt:lpstr>PowerPoint Presentation</vt:lpstr>
      <vt:lpstr>The (Really!) BIG Problem</vt:lpstr>
      <vt:lpstr>The Extended Phenotype</vt:lpstr>
      <vt:lpstr>PowerPoint Presentation</vt:lpstr>
      <vt:lpstr>PowerPoint Presentation</vt:lpstr>
      <vt:lpstr>The (Really!) BIG Problem</vt:lpstr>
      <vt:lpstr>PowerPoint Presentation</vt:lpstr>
      <vt:lpstr>Galton’s Solution:</vt:lpstr>
      <vt:lpstr>One (?ideal) solution</vt:lpstr>
      <vt:lpstr>PowerPoint Presentation</vt:lpstr>
      <vt:lpstr>But separated MZs are rare</vt:lpstr>
      <vt:lpstr>An easier alternative:</vt:lpstr>
      <vt:lpstr>IDENTICAL TWINS</vt:lpstr>
      <vt:lpstr>FRATERNAL TWINS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 correlations for gene expression</vt:lpstr>
      <vt:lpstr>“Quantitative Genetics”</vt:lpstr>
      <vt:lpstr>PowerPoint Presentation</vt:lpstr>
      <vt:lpstr>PowerPoint Presentation</vt:lpstr>
      <vt:lpstr>PowerPoint Presentation</vt:lpstr>
      <vt:lpstr>PowerPoint Presentation</vt:lpstr>
      <vt:lpstr>Experiments Show:</vt:lpstr>
      <vt:lpstr>PowerPoint Presentation</vt:lpstr>
      <vt:lpstr>PowerPoint Presentation</vt:lpstr>
      <vt:lpstr>Fisher developed mathematical theory that reconciled Mendel’s work with Galton and Pearson’s correlations</vt:lpstr>
      <vt:lpstr>PowerPoint Presentation</vt:lpstr>
      <vt:lpstr>PowerPoint Presentation</vt:lpstr>
      <vt:lpstr>Fisher (1918): Basic Ideas</vt:lpstr>
      <vt:lpstr>PowerPoint Presentation</vt:lpstr>
      <vt:lpstr>PowerPoint Presentation</vt:lpstr>
      <vt:lpstr>PowerPoint Presentation</vt:lpstr>
      <vt:lpstr>PowerPoint Presentation</vt:lpstr>
      <vt:lpstr>Combining pathways</vt:lpstr>
      <vt:lpstr>PowerPoint Presentation</vt:lpstr>
      <vt:lpstr>PowerPoint Presentation</vt:lpstr>
      <vt:lpstr>Path diagram for the effects of genes and environment on phenotype</vt:lpstr>
      <vt:lpstr>PowerPoint Presentation</vt:lpstr>
      <vt:lpstr>Multiple Variables</vt:lpstr>
      <vt:lpstr>PowerPoint Presentation</vt:lpstr>
      <vt:lpstr>PowerPoint Presentation</vt:lpstr>
      <vt:lpstr>Development</vt:lpstr>
      <vt:lpstr>a. Genetic variation in developmental change: time series with common genes and time-specific environmental “innovations”</vt:lpstr>
      <vt:lpstr>PowerPoint Presentation</vt:lpstr>
      <vt:lpstr>Genetic differences in growth</vt:lpstr>
      <vt:lpstr>Attitudes over the life-span</vt:lpstr>
      <vt:lpstr>“Mating”</vt:lpstr>
      <vt:lpstr>“Twins and Spouses”</vt:lpstr>
      <vt:lpstr>f(G,E)</vt:lpstr>
      <vt:lpstr>GxE</vt:lpstr>
      <vt:lpstr>PowerPoint Presentation</vt:lpstr>
      <vt:lpstr>PowerPoint Presentation</vt:lpstr>
      <vt:lpstr>PowerPoint Presentation</vt:lpstr>
      <vt:lpstr>Statisical approach</vt:lpstr>
      <vt:lpstr>Have fun!!!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Setup User</cp:lastModifiedBy>
  <cp:revision>100</cp:revision>
  <dcterms:created xsi:type="dcterms:W3CDTF">2010-01-04T17:02:45Z</dcterms:created>
  <dcterms:modified xsi:type="dcterms:W3CDTF">2012-03-05T07:53:18Z</dcterms:modified>
</cp:coreProperties>
</file>