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84" r:id="rId2"/>
    <p:sldId id="394" r:id="rId3"/>
    <p:sldId id="385" r:id="rId4"/>
    <p:sldId id="259" r:id="rId5"/>
    <p:sldId id="281" r:id="rId6"/>
    <p:sldId id="280" r:id="rId7"/>
    <p:sldId id="380" r:id="rId8"/>
    <p:sldId id="378" r:id="rId9"/>
    <p:sldId id="382" r:id="rId10"/>
    <p:sldId id="390" r:id="rId11"/>
    <p:sldId id="391" r:id="rId12"/>
    <p:sldId id="386" r:id="rId13"/>
    <p:sldId id="383" r:id="rId14"/>
    <p:sldId id="387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46" r:id="rId25"/>
    <p:sldId id="347" r:id="rId26"/>
    <p:sldId id="388" r:id="rId27"/>
    <p:sldId id="389" r:id="rId28"/>
    <p:sldId id="339" r:id="rId29"/>
    <p:sldId id="340" r:id="rId30"/>
    <p:sldId id="342" r:id="rId31"/>
    <p:sldId id="341" r:id="rId32"/>
    <p:sldId id="343" r:id="rId33"/>
    <p:sldId id="344" r:id="rId34"/>
    <p:sldId id="348" r:id="rId35"/>
    <p:sldId id="349" r:id="rId36"/>
    <p:sldId id="345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9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67" autoAdjust="0"/>
  </p:normalViewPr>
  <p:slideViewPr>
    <p:cSldViewPr>
      <p:cViewPr varScale="1">
        <p:scale>
          <a:sx n="102" d="100"/>
          <a:sy n="102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10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9A5F1-05E3-4E78-8238-2C6FB7933358}" type="datetimeFigureOut">
              <a:rPr lang="en-US" smtClean="0"/>
              <a:pPr/>
              <a:t>3/7/12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D5984-44DD-4DEA-9325-D38601716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F0AF2-1495-4968-A07D-4BC1629ECE80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AE9C-9B94-49DD-A985-54D9FA30A6C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9E694-E9E5-4F8E-8BE4-73C400ABB3E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F1E0D-AE30-4517-8CB9-F98D333070A5}" type="datetimeFigureOut">
              <a:rPr lang="en-US" smtClean="0"/>
              <a:pPr/>
              <a:t>3/7/12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Biometrical Genetics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438400"/>
            <a:ext cx="6400800" cy="17526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Lindon</a:t>
            </a:r>
            <a:r>
              <a:rPr lang="en-US" sz="4000" dirty="0" smtClean="0">
                <a:solidFill>
                  <a:schemeClr val="tx1"/>
                </a:solidFill>
              </a:rPr>
              <a:t> Eaves,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VIPBG Richmond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Boulder CO, 2012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8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“Biometrical Genetics”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Parsimonious specification of genetic influences in terms of effects and frequencies of individual genes  (“model-building”)</a:t>
            </a:r>
          </a:p>
          <a:p>
            <a:r>
              <a:rPr lang="en-US" dirty="0" smtClean="0"/>
              <a:t>Systematic approach to choosing between different interpretations of the same data (“model-fitting”)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1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“Good”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Fits the data</a:t>
            </a:r>
          </a:p>
          <a:p>
            <a:r>
              <a:rPr lang="en-US" dirty="0" smtClean="0"/>
              <a:t>Explains a lot of different data in terms of relatively few theoretical constructs</a:t>
            </a:r>
          </a:p>
          <a:p>
            <a:r>
              <a:rPr lang="en-US" dirty="0" smtClean="0"/>
              <a:t>Embraces new data without substantial modification or post-hoc explanation (“fudging”)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i="1" dirty="0" smtClean="0"/>
              <a:t>See e.g.  </a:t>
            </a:r>
            <a:r>
              <a:rPr lang="en-US" sz="2400" i="1" dirty="0" err="1" smtClean="0"/>
              <a:t>Lakatos</a:t>
            </a:r>
            <a:r>
              <a:rPr lang="en-US" sz="2400" i="1" dirty="0" smtClean="0"/>
              <a:t> (1972) “Criticism and the Growth of Knowledge”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70989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038600"/>
            <a:ext cx="1447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Theory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4038600"/>
            <a:ext cx="1447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0400" y="3962400"/>
            <a:ext cx="1447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Data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" name="Curved Connector 6"/>
          <p:cNvCxnSpPr>
            <a:stCxn id="2" idx="2"/>
            <a:endCxn id="3" idx="2"/>
          </p:cNvCxnSpPr>
          <p:nvPr/>
        </p:nvCxnSpPr>
        <p:spPr>
          <a:xfrm rot="16200000" flipH="1">
            <a:off x="3086100" y="3429000"/>
            <a:ext cx="1588" cy="3048000"/>
          </a:xfrm>
          <a:prstGeom prst="curvedConnector3">
            <a:avLst>
              <a:gd name="adj1" fmla="val 3331525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0" y="5562600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Model-building</a:t>
            </a:r>
            <a:endParaRPr lang="en-US" sz="2400" dirty="0"/>
          </a:p>
        </p:txBody>
      </p:sp>
      <p:cxnSp>
        <p:nvCxnSpPr>
          <p:cNvPr id="10" name="Curved Connector 9"/>
          <p:cNvCxnSpPr>
            <a:stCxn id="3" idx="2"/>
            <a:endCxn id="4" idx="2"/>
          </p:cNvCxnSpPr>
          <p:nvPr/>
        </p:nvCxnSpPr>
        <p:spPr>
          <a:xfrm rot="5400000" flipH="1" flipV="1">
            <a:off x="6134100" y="3352800"/>
            <a:ext cx="76200" cy="3124200"/>
          </a:xfrm>
          <a:prstGeom prst="curvedConnector3">
            <a:avLst>
              <a:gd name="adj1" fmla="val -64285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0" y="5562600"/>
            <a:ext cx="2044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Study design</a:t>
            </a:r>
          </a:p>
          <a:p>
            <a:pPr algn="ctr"/>
            <a:r>
              <a:rPr lang="en-US" sz="2400" dirty="0" smtClean="0"/>
              <a:t>Data collection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0" y="3124200"/>
            <a:ext cx="1879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Model-Fitting</a:t>
            </a:r>
            <a:endParaRPr lang="en-US" sz="2400" dirty="0"/>
          </a:p>
        </p:txBody>
      </p:sp>
      <p:cxnSp>
        <p:nvCxnSpPr>
          <p:cNvPr id="26" name="Straight Arrow Connector 25"/>
          <p:cNvCxnSpPr>
            <a:stCxn id="4" idx="0"/>
            <a:endCxn id="35" idx="5"/>
          </p:cNvCxnSpPr>
          <p:nvPr/>
        </p:nvCxnSpPr>
        <p:spPr>
          <a:xfrm rot="16200000" flipV="1">
            <a:off x="5751582" y="1979681"/>
            <a:ext cx="1169148" cy="27962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2"/>
            <a:endCxn id="43" idx="3"/>
          </p:cNvCxnSpPr>
          <p:nvPr/>
        </p:nvCxnSpPr>
        <p:spPr>
          <a:xfrm rot="10800000">
            <a:off x="2286000" y="2362200"/>
            <a:ext cx="1676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5" idx="6"/>
            <a:endCxn id="60" idx="1"/>
          </p:cNvCxnSpPr>
          <p:nvPr/>
        </p:nvCxnSpPr>
        <p:spPr>
          <a:xfrm>
            <a:off x="5105400" y="2362200"/>
            <a:ext cx="1981200" cy="38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962400" y="1752600"/>
            <a:ext cx="1143000" cy="1219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Fits?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8200" y="1905000"/>
            <a:ext cx="14478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Revise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43" idx="2"/>
            <a:endCxn id="2" idx="0"/>
          </p:cNvCxnSpPr>
          <p:nvPr/>
        </p:nvCxnSpPr>
        <p:spPr>
          <a:xfrm rot="5400000">
            <a:off x="952500" y="3429000"/>
            <a:ext cx="1219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086600" y="1828800"/>
            <a:ext cx="1600200" cy="1143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Publish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estimates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38800" y="1676400"/>
            <a:ext cx="770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YES</a:t>
            </a:r>
            <a:endParaRPr lang="en-US" sz="3200" dirty="0"/>
          </a:p>
        </p:txBody>
      </p:sp>
      <p:sp>
        <p:nvSpPr>
          <p:cNvPr id="74" name="TextBox 73"/>
          <p:cNvSpPr txBox="1"/>
          <p:nvPr/>
        </p:nvSpPr>
        <p:spPr>
          <a:xfrm>
            <a:off x="2819400" y="1752600"/>
            <a:ext cx="72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</a:t>
            </a:r>
            <a:endParaRPr lang="en-US" sz="3200" dirty="0"/>
          </a:p>
        </p:txBody>
      </p:sp>
      <p:sp>
        <p:nvSpPr>
          <p:cNvPr id="76" name="TextBox 75"/>
          <p:cNvSpPr txBox="1"/>
          <p:nvPr/>
        </p:nvSpPr>
        <p:spPr>
          <a:xfrm>
            <a:off x="1219200" y="457200"/>
            <a:ext cx="652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“The Logic of Scientific Discovery”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2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6" name="Picture 2" descr="DS0507261255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889000"/>
            <a:ext cx="7162800" cy="50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271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(Initially)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Autosomal inheritance</a:t>
            </a:r>
          </a:p>
          <a:p>
            <a:r>
              <a:rPr lang="en-US" dirty="0" smtClean="0"/>
              <a:t>No epistasis</a:t>
            </a:r>
          </a:p>
          <a:p>
            <a:r>
              <a:rPr lang="en-US" dirty="0" smtClean="0"/>
              <a:t>No sex-dependent gene expression</a:t>
            </a:r>
          </a:p>
          <a:p>
            <a:r>
              <a:rPr lang="en-US" dirty="0" smtClean="0"/>
              <a:t>Random mating</a:t>
            </a:r>
          </a:p>
          <a:p>
            <a:r>
              <a:rPr lang="en-US" dirty="0" smtClean="0"/>
              <a:t>Genes of relatives (e.g. mothers) do not affect phenotype directly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GxE</a:t>
            </a:r>
            <a:r>
              <a:rPr lang="en-US" dirty="0" smtClean="0"/>
              <a:t>  (see Mather and </a:t>
            </a:r>
            <a:r>
              <a:rPr lang="en-US" dirty="0" err="1" smtClean="0"/>
              <a:t>Jinks</a:t>
            </a:r>
            <a:r>
              <a:rPr lang="en-US" dirty="0" smtClean="0"/>
              <a:t> for </a:t>
            </a:r>
            <a:r>
              <a:rPr lang="en-US" dirty="0" err="1" smtClean="0"/>
              <a:t>GxE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 G-E correlation</a:t>
            </a:r>
          </a:p>
          <a:p>
            <a:r>
              <a:rPr lang="en-US" dirty="0" smtClean="0"/>
              <a:t>Simple model for environment</a:t>
            </a:r>
          </a:p>
          <a:p>
            <a:r>
              <a:rPr lang="en-US" dirty="0" smtClean="0"/>
              <a:t>Effects of selection/mutation too small to affect result.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5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790673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838200"/>
            <a:ext cx="796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Basic Model for Effects of a Single Gene on a Quantitative Trait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1447800"/>
            <a:ext cx="178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Mid-homozygote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3886200"/>
            <a:ext cx="197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Homozygous effect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2438400"/>
            <a:ext cx="125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Dominance</a:t>
            </a:r>
          </a:p>
          <a:p>
            <a:r>
              <a:rPr lang="en-US" dirty="0" smtClean="0"/>
              <a:t>  deviation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2133600"/>
            <a:ext cx="119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2209800"/>
            <a:ext cx="127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Decreasing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64" y="2438400"/>
            <a:ext cx="9108636" cy="248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87254" y="1295400"/>
            <a:ext cx="54323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Derivation of Genotype Frequencies</a:t>
            </a:r>
          </a:p>
          <a:p>
            <a:pPr algn="ctr"/>
            <a:r>
              <a:rPr lang="en-US" sz="2800" dirty="0" smtClean="0"/>
              <a:t>“Hardy-Weinberg Equilibrium”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963" y="2590800"/>
            <a:ext cx="852406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95400" y="990600"/>
            <a:ext cx="6187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Genotype Frequencies</a:t>
            </a:r>
          </a:p>
          <a:p>
            <a:pPr algn="ctr"/>
            <a:r>
              <a:rPr lang="en-US" sz="3600" dirty="0" smtClean="0"/>
              <a:t> in Randomly Mating Population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4343400"/>
            <a:ext cx="52643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“Hardy-Weinberg Equilibrium”</a:t>
            </a:r>
          </a:p>
          <a:p>
            <a:pPr algn="ctr"/>
            <a:r>
              <a:rPr lang="en-US" sz="3200" dirty="0" smtClean="0"/>
              <a:t>frequencies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798799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962400"/>
            <a:ext cx="702918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533400"/>
            <a:ext cx="7307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What is the mean expected to be?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55798" y="3276600"/>
            <a:ext cx="8888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Note: Effects measured from mid-homozygote (“m”)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588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5533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With equal allele frequencies (easier!) put u=v= ½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200400"/>
            <a:ext cx="6544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And the mean is expected to be….</a:t>
            </a:r>
            <a:endParaRPr lang="en-US" sz="3600" dirty="0"/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757612"/>
            <a:ext cx="4648200" cy="297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Biometrical Genetics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do genes contribute to statistics (e.g. means, </a:t>
            </a:r>
            <a:r>
              <a:rPr lang="en-US" dirty="0" err="1" smtClean="0">
                <a:solidFill>
                  <a:srgbClr val="FF0000"/>
                </a:solidFill>
              </a:rPr>
              <a:t>variances</a:t>
            </a:r>
            <a:r>
              <a:rPr lang="en-US" dirty="0" err="1" smtClean="0">
                <a:solidFill>
                  <a:schemeClr val="tx1"/>
                </a:solidFill>
              </a:rPr>
              <a:t>,skewness</a:t>
            </a:r>
            <a:r>
              <a:rPr lang="en-US" dirty="0" smtClean="0">
                <a:solidFill>
                  <a:schemeClr val="tx1"/>
                </a:solidFill>
              </a:rPr>
              <a:t>, kurtosis)?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7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does A/a affect the variance?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88" y="1828800"/>
            <a:ext cx="91123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505200"/>
            <a:ext cx="677528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914400"/>
            <a:ext cx="5495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Equal allele frequencies u=v= ½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5562600"/>
            <a:ext cx="2724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Additive component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4648200"/>
            <a:ext cx="3111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Dominance component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>
            <a:off x="3352800" y="4800601"/>
            <a:ext cx="1295400" cy="784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0"/>
          </p:cNvCxnSpPr>
          <p:nvPr/>
        </p:nvCxnSpPr>
        <p:spPr>
          <a:xfrm rot="16200000" flipV="1">
            <a:off x="2205245" y="5033755"/>
            <a:ext cx="533400" cy="5242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95400"/>
            <a:ext cx="707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Q: What happens with lots of genes?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514600"/>
            <a:ext cx="8589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A: The effects of the individual genes add up.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46784" y="3657600"/>
            <a:ext cx="87972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IF…</a:t>
            </a:r>
            <a:r>
              <a:rPr lang="en-US" sz="3600" dirty="0" smtClean="0"/>
              <a:t> the genes are independent </a:t>
            </a:r>
          </a:p>
          <a:p>
            <a:pPr algn="ctr"/>
            <a:r>
              <a:rPr lang="en-US" sz="3600" dirty="0" smtClean="0"/>
              <a:t>(“linkage equilibrium”)</a:t>
            </a:r>
          </a:p>
          <a:p>
            <a:pPr algn="ctr"/>
            <a:r>
              <a:rPr lang="en-US" sz="3600" dirty="0" smtClean="0"/>
              <a:t>Requires random mating, complete admixture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52400"/>
            <a:ext cx="1053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So:</a:t>
            </a:r>
            <a:endParaRPr lang="en-US" sz="5400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115" y="1066800"/>
            <a:ext cx="809203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5943600"/>
            <a:ext cx="3399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Additive Genetic Variance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5867400"/>
            <a:ext cx="3785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Dominance Genetic Variance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105400" y="5410200"/>
            <a:ext cx="1981200" cy="4594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14600" y="5562600"/>
            <a:ext cx="1295400" cy="4594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2011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Additive and Dominance Components:</a:t>
            </a:r>
          </a:p>
          <a:p>
            <a:pPr algn="ctr"/>
            <a:r>
              <a:rPr lang="en-US" sz="4000" dirty="0" smtClean="0"/>
              <a:t>Unequal allele frequencies.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117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Can show (see e.g. Mather, 1949)</a:t>
            </a:r>
            <a:endParaRPr lang="en-US" sz="4000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2743200"/>
            <a:ext cx="8905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1143000" y="5029200"/>
            <a:ext cx="8382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3733800" y="5029200"/>
            <a:ext cx="9144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38200" y="5943600"/>
            <a:ext cx="44983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V</a:t>
            </a:r>
            <a:r>
              <a:rPr lang="en-US" sz="4000" baseline="-25000" dirty="0" smtClean="0"/>
              <a:t>A</a:t>
            </a:r>
            <a:r>
              <a:rPr lang="en-US" sz="4000" dirty="0" smtClean="0"/>
              <a:t>                             V</a:t>
            </a:r>
            <a:r>
              <a:rPr lang="en-US" sz="4000" baseline="-25000" dirty="0" smtClean="0"/>
              <a:t>D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7535" y="5257800"/>
            <a:ext cx="4485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Q:  What happens when u=v?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Bottom line: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With unequal allele frequencies can still separate V</a:t>
            </a:r>
            <a:r>
              <a:rPr lang="en-US" baseline="-25000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and V</a:t>
            </a:r>
            <a:r>
              <a:rPr lang="en-US" baseline="-25000" dirty="0" smtClean="0">
                <a:solidFill>
                  <a:schemeClr val="tx1"/>
                </a:solidFill>
              </a:rPr>
              <a:t>D </a:t>
            </a:r>
            <a:r>
              <a:rPr lang="en-US" dirty="0" smtClean="0">
                <a:solidFill>
                  <a:schemeClr val="tx1"/>
                </a:solidFill>
              </a:rPr>
              <a:t>but their definitions change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752600"/>
            <a:ext cx="762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d&lt;-1     </a:t>
            </a:r>
            <a:r>
              <a:rPr lang="en-US" dirty="0" smtClean="0"/>
              <a:t>                                   </a:t>
            </a:r>
            <a:r>
              <a:rPr lang="en-US" dirty="0"/>
              <a:t>#  Homozygous effect ("additive")</a:t>
            </a:r>
          </a:p>
          <a:p>
            <a:r>
              <a:rPr lang="en-US" dirty="0"/>
              <a:t>h&lt;-1      </a:t>
            </a:r>
            <a:r>
              <a:rPr lang="en-US" dirty="0" smtClean="0"/>
              <a:t>                                  #  </a:t>
            </a:r>
            <a:r>
              <a:rPr lang="en-US" dirty="0"/>
              <a:t>Heterozygous deviation ("dominance")</a:t>
            </a:r>
          </a:p>
          <a:p>
            <a:r>
              <a:rPr lang="en-US" dirty="0"/>
              <a:t>u&lt;-</a:t>
            </a:r>
            <a:r>
              <a:rPr lang="en-US" dirty="0" err="1"/>
              <a:t>seq</a:t>
            </a:r>
            <a:r>
              <a:rPr lang="en-US" dirty="0"/>
              <a:t>(0.01,0.99,by=.01)    # Vector of frequencies of increasing allele</a:t>
            </a:r>
          </a:p>
          <a:p>
            <a:r>
              <a:rPr lang="en-US" dirty="0"/>
              <a:t>v&lt;-1-u                      </a:t>
            </a:r>
            <a:r>
              <a:rPr lang="en-US" dirty="0" smtClean="0"/>
              <a:t>               # </a:t>
            </a:r>
            <a:r>
              <a:rPr lang="en-US" dirty="0"/>
              <a:t>Frequencies of decreasing allele</a:t>
            </a:r>
          </a:p>
          <a:p>
            <a:r>
              <a:rPr lang="en-US" dirty="0"/>
              <a:t>VA&lt;-2*u*v*(d+(v-u)*h)^2   # Additive genetic variance</a:t>
            </a:r>
          </a:p>
          <a:p>
            <a:r>
              <a:rPr lang="en-US" dirty="0"/>
              <a:t>VD&lt;-4*u*u*v*v*h*h         </a:t>
            </a:r>
            <a:r>
              <a:rPr lang="en-US" dirty="0" smtClean="0"/>
              <a:t>   # </a:t>
            </a:r>
            <a:r>
              <a:rPr lang="en-US" dirty="0"/>
              <a:t>Dominance genetic variance</a:t>
            </a:r>
          </a:p>
          <a:p>
            <a:r>
              <a:rPr lang="nl-NL" dirty="0"/>
              <a:t>VP&lt;-VA+VD                 </a:t>
            </a:r>
            <a:r>
              <a:rPr lang="nl-NL" dirty="0" smtClean="0"/>
              <a:t>            # </a:t>
            </a:r>
            <a:r>
              <a:rPr lang="nl-NL" dirty="0"/>
              <a:t>Total </a:t>
            </a:r>
            <a:r>
              <a:rPr lang="nl-NL" dirty="0" smtClean="0"/>
              <a:t>(</a:t>
            </a:r>
            <a:r>
              <a:rPr lang="nl-NL" dirty="0" err="1" smtClean="0"/>
              <a:t>genetic</a:t>
            </a:r>
            <a:r>
              <a:rPr lang="nl-NL" dirty="0" smtClean="0"/>
              <a:t>) </a:t>
            </a:r>
            <a:r>
              <a:rPr lang="nl-NL" dirty="0" err="1" smtClean="0"/>
              <a:t>variance</a:t>
            </a:r>
            <a:endParaRPr lang="nl-NL" dirty="0"/>
          </a:p>
          <a:p>
            <a:r>
              <a:rPr lang="nl-NL" dirty="0"/>
              <a:t>#  Plot </a:t>
            </a:r>
            <a:r>
              <a:rPr lang="nl-NL" dirty="0" err="1"/>
              <a:t>results</a:t>
            </a:r>
            <a:endParaRPr lang="nl-NL" dirty="0"/>
          </a:p>
          <a:p>
            <a:r>
              <a:rPr lang="nl-NL" dirty="0"/>
              <a:t>plot(</a:t>
            </a:r>
            <a:r>
              <a:rPr lang="nl-NL" dirty="0" err="1"/>
              <a:t>u,VP,type</a:t>
            </a:r>
            <a:r>
              <a:rPr lang="nl-NL" dirty="0"/>
              <a:t>="l",</a:t>
            </a:r>
          </a:p>
          <a:p>
            <a:r>
              <a:rPr lang="nl-NL" dirty="0" err="1"/>
              <a:t>main</a:t>
            </a:r>
            <a:r>
              <a:rPr lang="nl-NL" dirty="0"/>
              <a:t>="VA (red) </a:t>
            </a:r>
            <a:r>
              <a:rPr lang="nl-NL" dirty="0" err="1"/>
              <a:t>and</a:t>
            </a:r>
            <a:r>
              <a:rPr lang="nl-NL" dirty="0"/>
              <a:t> VD (green) as </a:t>
            </a:r>
            <a:r>
              <a:rPr lang="nl-NL" dirty="0" err="1"/>
              <a:t>function</a:t>
            </a:r>
            <a:r>
              <a:rPr lang="nl-NL" dirty="0"/>
              <a:t> of </a:t>
            </a:r>
            <a:r>
              <a:rPr lang="nl-NL" dirty="0" err="1"/>
              <a:t>increasing</a:t>
            </a:r>
            <a:r>
              <a:rPr lang="nl-NL" dirty="0"/>
              <a:t> </a:t>
            </a:r>
            <a:r>
              <a:rPr lang="nl-NL" dirty="0" err="1"/>
              <a:t>allele</a:t>
            </a:r>
            <a:r>
              <a:rPr lang="nl-NL" dirty="0"/>
              <a:t> </a:t>
            </a:r>
            <a:r>
              <a:rPr lang="nl-NL" dirty="0" err="1"/>
              <a:t>frequency</a:t>
            </a:r>
            <a:r>
              <a:rPr lang="nl-NL" dirty="0"/>
              <a:t>",</a:t>
            </a:r>
          </a:p>
          <a:p>
            <a:r>
              <a:rPr lang="nl-NL" dirty="0" err="1"/>
              <a:t>xlab</a:t>
            </a:r>
            <a:r>
              <a:rPr lang="nl-NL" dirty="0"/>
              <a:t>="</a:t>
            </a:r>
            <a:r>
              <a:rPr lang="nl-NL" dirty="0" err="1"/>
              <a:t>Frequency</a:t>
            </a:r>
            <a:r>
              <a:rPr lang="nl-NL" dirty="0"/>
              <a:t> of </a:t>
            </a:r>
            <a:r>
              <a:rPr lang="nl-NL" dirty="0" err="1"/>
              <a:t>increasing</a:t>
            </a:r>
            <a:r>
              <a:rPr lang="nl-NL" dirty="0"/>
              <a:t> </a:t>
            </a:r>
            <a:r>
              <a:rPr lang="nl-NL" dirty="0" err="1"/>
              <a:t>allele</a:t>
            </a:r>
            <a:r>
              <a:rPr lang="nl-NL" dirty="0"/>
              <a:t>",</a:t>
            </a:r>
            <a:r>
              <a:rPr lang="nl-NL" dirty="0" err="1"/>
              <a:t>ylab</a:t>
            </a:r>
            <a:r>
              <a:rPr lang="nl-NL" dirty="0"/>
              <a:t>="</a:t>
            </a:r>
            <a:r>
              <a:rPr lang="nl-NL" dirty="0" err="1"/>
              <a:t>Variance</a:t>
            </a:r>
            <a:r>
              <a:rPr lang="nl-NL" dirty="0"/>
              <a:t> component"</a:t>
            </a:r>
            <a:r>
              <a:rPr lang="nl-NL" dirty="0" smtClean="0"/>
              <a:t>)</a:t>
            </a:r>
          </a:p>
          <a:p>
            <a:r>
              <a:rPr lang="nl-NL" dirty="0" smtClean="0"/>
              <a:t># </a:t>
            </a:r>
            <a:r>
              <a:rPr lang="nl-NL" dirty="0" err="1" smtClean="0"/>
              <a:t>Add</a:t>
            </a:r>
            <a:r>
              <a:rPr lang="nl-NL" dirty="0" smtClean="0"/>
              <a:t> line </a:t>
            </a:r>
            <a:r>
              <a:rPr lang="nl-NL" dirty="0" err="1" smtClean="0"/>
              <a:t>for</a:t>
            </a:r>
            <a:r>
              <a:rPr lang="nl-NL" dirty="0" smtClean="0"/>
              <a:t> VA</a:t>
            </a:r>
            <a:endParaRPr lang="nl-NL" dirty="0"/>
          </a:p>
          <a:p>
            <a:r>
              <a:rPr lang="nl-NL" dirty="0" err="1"/>
              <a:t>lines</a:t>
            </a:r>
            <a:r>
              <a:rPr lang="nl-NL" dirty="0"/>
              <a:t>(</a:t>
            </a:r>
            <a:r>
              <a:rPr lang="nl-NL" dirty="0" err="1"/>
              <a:t>u,VA,col</a:t>
            </a:r>
            <a:r>
              <a:rPr lang="nl-NL" dirty="0"/>
              <a:t>="red"</a:t>
            </a:r>
            <a:r>
              <a:rPr lang="nl-NL" dirty="0" smtClean="0"/>
              <a:t>)</a:t>
            </a:r>
          </a:p>
          <a:p>
            <a:r>
              <a:rPr lang="nl-NL" dirty="0" smtClean="0"/>
              <a:t># </a:t>
            </a:r>
            <a:r>
              <a:rPr lang="nl-NL" dirty="0" err="1" smtClean="0"/>
              <a:t>Add</a:t>
            </a:r>
            <a:r>
              <a:rPr lang="nl-NL" dirty="0" smtClean="0"/>
              <a:t> line </a:t>
            </a:r>
            <a:r>
              <a:rPr lang="nl-NL" dirty="0" err="1" smtClean="0"/>
              <a:t>for</a:t>
            </a:r>
            <a:r>
              <a:rPr lang="nl-NL" dirty="0" smtClean="0"/>
              <a:t> VD</a:t>
            </a:r>
            <a:endParaRPr lang="nl-NL" dirty="0"/>
          </a:p>
          <a:p>
            <a:r>
              <a:rPr lang="nl-NL" dirty="0" err="1"/>
              <a:t>lines</a:t>
            </a:r>
            <a:r>
              <a:rPr lang="nl-NL" dirty="0"/>
              <a:t>(</a:t>
            </a:r>
            <a:r>
              <a:rPr lang="nl-NL" dirty="0" err="1"/>
              <a:t>u,VD,col</a:t>
            </a:r>
            <a:r>
              <a:rPr lang="nl-NL" dirty="0"/>
              <a:t>="green")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Plotting Effect of Allele frequency on Genetic Variance Components (“R”)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963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D VD VP and allele frequenc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12954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VA+VD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2362200"/>
            <a:ext cx="44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4495800"/>
            <a:ext cx="45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700"/>
                </a:solidFill>
              </a:rPr>
              <a:t>VD</a:t>
            </a:r>
            <a:endParaRPr lang="en-US" dirty="0">
              <a:solidFill>
                <a:srgbClr val="00F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2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What about the environment???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main sources of environment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experiences – not shared with siblings:  </a:t>
            </a:r>
          </a:p>
          <a:p>
            <a:pPr>
              <a:buNone/>
            </a:pPr>
            <a:r>
              <a:rPr lang="en-US" sz="4400" dirty="0" smtClean="0"/>
              <a:t>                             V</a:t>
            </a:r>
            <a:r>
              <a:rPr lang="en-US" sz="4400" baseline="-25000" dirty="0" smtClean="0"/>
              <a:t>E</a:t>
            </a:r>
          </a:p>
          <a:p>
            <a:r>
              <a:rPr lang="en-US" dirty="0" smtClean="0"/>
              <a:t>“Family” environment – shared with siblings:</a:t>
            </a:r>
          </a:p>
          <a:p>
            <a:pPr>
              <a:buNone/>
            </a:pPr>
            <a:r>
              <a:rPr lang="en-US" dirty="0" smtClean="0"/>
              <a:t>                                        </a:t>
            </a:r>
            <a:r>
              <a:rPr lang="en-US" sz="4000" dirty="0" smtClean="0"/>
              <a:t>V</a:t>
            </a:r>
            <a:r>
              <a:rPr lang="en-US" sz="4000" baseline="-25000" dirty="0" smtClean="0"/>
              <a:t>C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16741"/>
            <a:ext cx="7772400" cy="1470025"/>
          </a:xfrm>
        </p:spPr>
        <p:txBody>
          <a:bodyPr/>
          <a:lstStyle/>
          <a:p>
            <a:r>
              <a:rPr lang="en-US" dirty="0" smtClean="0"/>
              <a:t>Some Literature: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610600" cy="39624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800" dirty="0" err="1">
                <a:solidFill>
                  <a:srgbClr val="000000"/>
                </a:solidFill>
              </a:rPr>
              <a:t>Jinks</a:t>
            </a:r>
            <a:r>
              <a:rPr lang="en-US" sz="2800" dirty="0">
                <a:solidFill>
                  <a:srgbClr val="000000"/>
                </a:solidFill>
              </a:rPr>
              <a:t> JL, </a:t>
            </a:r>
            <a:r>
              <a:rPr lang="en-US" sz="2800" dirty="0" err="1">
                <a:solidFill>
                  <a:srgbClr val="000000"/>
                </a:solidFill>
              </a:rPr>
              <a:t>Fulker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DW (1970): </a:t>
            </a:r>
            <a:r>
              <a:rPr lang="en-US" sz="2800" dirty="0">
                <a:solidFill>
                  <a:srgbClr val="000000"/>
                </a:solidFill>
              </a:rPr>
              <a:t>Comparison of the biometrical </a:t>
            </a:r>
            <a:r>
              <a:rPr lang="en-US" sz="2800" dirty="0" err="1">
                <a:solidFill>
                  <a:srgbClr val="000000"/>
                </a:solidFill>
              </a:rPr>
              <a:t>genetical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smtClean="0">
                <a:solidFill>
                  <a:srgbClr val="000000"/>
                </a:solidFill>
              </a:rPr>
              <a:t>MAVA, </a:t>
            </a:r>
            <a:r>
              <a:rPr lang="en-US" sz="2800" dirty="0">
                <a:solidFill>
                  <a:srgbClr val="000000"/>
                </a:solidFill>
              </a:rPr>
              <a:t>and classical approaches to the analysis of human behavior. </a:t>
            </a:r>
            <a:r>
              <a:rPr lang="en-US" sz="2800" i="1" dirty="0" err="1">
                <a:solidFill>
                  <a:srgbClr val="000000"/>
                </a:solidFill>
              </a:rPr>
              <a:t>Psychol</a:t>
            </a:r>
            <a:r>
              <a:rPr lang="en-US" sz="2800" i="1" dirty="0">
                <a:solidFill>
                  <a:srgbClr val="000000"/>
                </a:solidFill>
              </a:rPr>
              <a:t> Bull</a:t>
            </a:r>
            <a:r>
              <a:rPr lang="en-US" sz="2800" dirty="0">
                <a:solidFill>
                  <a:srgbClr val="000000"/>
                </a:solidFill>
              </a:rPr>
              <a:t> 73(5):311-</a:t>
            </a:r>
            <a:r>
              <a:rPr lang="en-US" sz="2800" dirty="0" smtClean="0">
                <a:solidFill>
                  <a:srgbClr val="000000"/>
                </a:solidFill>
              </a:rPr>
              <a:t>349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l"/>
            <a:endParaRPr lang="en-US" sz="2800" dirty="0" smtClean="0">
              <a:solidFill>
                <a:srgbClr val="000000"/>
              </a:solidFill>
            </a:endParaRPr>
          </a:p>
          <a:p>
            <a:pPr algn="l"/>
            <a:r>
              <a:rPr lang="en-US" sz="2800" dirty="0" err="1" smtClean="0">
                <a:solidFill>
                  <a:srgbClr val="000000"/>
                </a:solidFill>
              </a:rPr>
              <a:t>Kearsy</a:t>
            </a:r>
            <a:r>
              <a:rPr lang="en-US" sz="2800" dirty="0" smtClean="0">
                <a:solidFill>
                  <a:srgbClr val="000000"/>
                </a:solidFill>
              </a:rPr>
              <a:t> MJ, </a:t>
            </a:r>
            <a:r>
              <a:rPr lang="en-US" sz="2800" dirty="0" err="1" smtClean="0">
                <a:solidFill>
                  <a:srgbClr val="000000"/>
                </a:solidFill>
              </a:rPr>
              <a:t>Pooni</a:t>
            </a:r>
            <a:r>
              <a:rPr lang="en-US" sz="2800" dirty="0" smtClean="0">
                <a:solidFill>
                  <a:srgbClr val="000000"/>
                </a:solidFill>
              </a:rPr>
              <a:t> HS (1996) </a:t>
            </a:r>
            <a:r>
              <a:rPr lang="en-US" sz="2800" i="1" dirty="0" smtClean="0">
                <a:solidFill>
                  <a:srgbClr val="000000"/>
                </a:solidFill>
              </a:rPr>
              <a:t>The Genetic Analysis of Quantitative Traits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r>
              <a:rPr lang="en-US" sz="2800" dirty="0" smtClean="0">
                <a:solidFill>
                  <a:srgbClr val="000000"/>
                </a:solidFill>
              </a:rPr>
              <a:t>  London UK: Chapman Hall.</a:t>
            </a:r>
          </a:p>
          <a:p>
            <a:pPr algn="l"/>
            <a:endParaRPr lang="en-US" sz="2800" dirty="0" smtClean="0">
              <a:solidFill>
                <a:srgbClr val="000000"/>
              </a:solidFill>
            </a:endParaRP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Falconer DS, Mackay TFC (1996).  </a:t>
            </a:r>
            <a:r>
              <a:rPr lang="en-US" sz="2800" i="1" dirty="0" smtClean="0">
                <a:solidFill>
                  <a:srgbClr val="000000"/>
                </a:solidFill>
              </a:rPr>
              <a:t>Introduction to Quantitative Genetics</a:t>
            </a:r>
            <a:r>
              <a:rPr lang="en-US" sz="2800" dirty="0" smtClean="0">
                <a:solidFill>
                  <a:srgbClr val="000000"/>
                </a:solidFill>
              </a:rPr>
              <a:t>, 4</a:t>
            </a:r>
            <a:r>
              <a:rPr lang="en-US" sz="2800" baseline="30000" dirty="0" smtClean="0">
                <a:solidFill>
                  <a:srgbClr val="000000"/>
                </a:solidFill>
              </a:rPr>
              <a:t>th</a:t>
            </a:r>
            <a:r>
              <a:rPr lang="en-US" sz="2800" dirty="0" smtClean="0">
                <a:solidFill>
                  <a:srgbClr val="000000"/>
                </a:solidFill>
              </a:rPr>
              <a:t> Ed. Harlow, UK:  </a:t>
            </a:r>
            <a:r>
              <a:rPr lang="en-US" sz="2800" dirty="0">
                <a:solidFill>
                  <a:srgbClr val="000000"/>
                </a:solidFill>
              </a:rPr>
              <a:t>Addison Wesley </a:t>
            </a:r>
            <a:r>
              <a:rPr lang="en-US" sz="2800" dirty="0" smtClean="0">
                <a:solidFill>
                  <a:srgbClr val="000000"/>
                </a:solidFill>
              </a:rPr>
              <a:t>Longman.</a:t>
            </a:r>
          </a:p>
          <a:p>
            <a:pPr algn="l"/>
            <a:endParaRPr lang="en-US" sz="2800" dirty="0" smtClean="0">
              <a:solidFill>
                <a:srgbClr val="000000"/>
              </a:solidFill>
            </a:endParaRP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Neale MC, </a:t>
            </a:r>
            <a:r>
              <a:rPr lang="en-US" sz="2800" dirty="0" err="1" smtClean="0">
                <a:solidFill>
                  <a:srgbClr val="000000"/>
                </a:solidFill>
              </a:rPr>
              <a:t>Cardon</a:t>
            </a:r>
            <a:r>
              <a:rPr lang="en-US" sz="2800" dirty="0" smtClean="0">
                <a:solidFill>
                  <a:srgbClr val="000000"/>
                </a:solidFill>
              </a:rPr>
              <a:t> LR (1992).  </a:t>
            </a:r>
            <a:r>
              <a:rPr lang="en-US" sz="2800" i="1" dirty="0" smtClean="0">
                <a:solidFill>
                  <a:srgbClr val="000000"/>
                </a:solidFill>
              </a:rPr>
              <a:t>Methodology for Genetic Studies of Twins and Families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</a:rPr>
              <a:t>Ch</a:t>
            </a:r>
            <a:r>
              <a:rPr lang="en-US" sz="2800" dirty="0" smtClean="0">
                <a:solidFill>
                  <a:srgbClr val="000000"/>
                </a:solidFill>
              </a:rPr>
              <a:t> 3.  Dordrecht: Kluwer Academic Publisher. (See revised ed. Neale and </a:t>
            </a:r>
            <a:r>
              <a:rPr lang="en-US" sz="2800" dirty="0" err="1" smtClean="0">
                <a:solidFill>
                  <a:srgbClr val="000000"/>
                </a:solidFill>
              </a:rPr>
              <a:t>Maes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pdf</a:t>
            </a:r>
            <a:r>
              <a:rPr lang="en-US" sz="2800" dirty="0" smtClean="0">
                <a:solidFill>
                  <a:srgbClr val="000000"/>
                </a:solidFill>
              </a:rPr>
              <a:t> on VIPBG website)</a:t>
            </a:r>
          </a:p>
          <a:p>
            <a:pPr algn="l"/>
            <a:endParaRPr lang="en-US" sz="2800" dirty="0">
              <a:solidFill>
                <a:srgbClr val="000000"/>
              </a:solidFill>
            </a:endParaRPr>
          </a:p>
          <a:p>
            <a:pPr algn="l"/>
            <a:endParaRPr lang="en-US" sz="2800" dirty="0">
              <a:solidFill>
                <a:srgbClr val="000000"/>
              </a:solidFill>
            </a:endParaRPr>
          </a:p>
          <a:p>
            <a:pPr algn="l"/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6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So: the TOTAL variance</a:t>
            </a:r>
            <a:br>
              <a:rPr lang="en-US" dirty="0" smtClean="0"/>
            </a:br>
            <a:r>
              <a:rPr lang="en-US" dirty="0" smtClean="0"/>
              <a:t> (Genes + Environment) is: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5400" dirty="0" smtClean="0">
                <a:solidFill>
                  <a:schemeClr val="tx1"/>
                </a:solidFill>
              </a:rPr>
              <a:t>V</a:t>
            </a:r>
            <a:r>
              <a:rPr lang="en-US" sz="5400" baseline="-25000" dirty="0" smtClean="0">
                <a:solidFill>
                  <a:schemeClr val="tx1"/>
                </a:solidFill>
              </a:rPr>
              <a:t>P</a:t>
            </a:r>
            <a:r>
              <a:rPr lang="en-US" sz="5400" dirty="0" smtClean="0">
                <a:solidFill>
                  <a:schemeClr val="tx1"/>
                </a:solidFill>
              </a:rPr>
              <a:t> = V</a:t>
            </a:r>
            <a:r>
              <a:rPr lang="en-US" sz="5400" baseline="-25000" dirty="0" smtClean="0">
                <a:solidFill>
                  <a:schemeClr val="tx1"/>
                </a:solidFill>
              </a:rPr>
              <a:t>A</a:t>
            </a:r>
            <a:r>
              <a:rPr lang="en-US" sz="5400" dirty="0" smtClean="0">
                <a:solidFill>
                  <a:schemeClr val="tx1"/>
                </a:solidFill>
              </a:rPr>
              <a:t>+V</a:t>
            </a:r>
            <a:r>
              <a:rPr lang="en-US" sz="5400" baseline="-25000" dirty="0" smtClean="0">
                <a:solidFill>
                  <a:schemeClr val="tx1"/>
                </a:solidFill>
              </a:rPr>
              <a:t>D</a:t>
            </a:r>
            <a:r>
              <a:rPr lang="en-US" sz="5400" dirty="0" smtClean="0">
                <a:solidFill>
                  <a:schemeClr val="tx1"/>
                </a:solidFill>
              </a:rPr>
              <a:t>+V</a:t>
            </a:r>
            <a:r>
              <a:rPr lang="en-US" sz="5400" baseline="-25000" dirty="0" smtClean="0">
                <a:solidFill>
                  <a:schemeClr val="tx1"/>
                </a:solidFill>
              </a:rPr>
              <a:t>E</a:t>
            </a:r>
            <a:r>
              <a:rPr lang="en-US" sz="5400" dirty="0" smtClean="0">
                <a:solidFill>
                  <a:schemeClr val="tx1"/>
                </a:solidFill>
              </a:rPr>
              <a:t>+V</a:t>
            </a:r>
            <a:r>
              <a:rPr lang="en-US" sz="5400" baseline="-25000" dirty="0" smtClean="0">
                <a:solidFill>
                  <a:schemeClr val="tx1"/>
                </a:solidFill>
              </a:rPr>
              <a:t>C</a:t>
            </a:r>
            <a:endParaRPr lang="en-US" sz="5400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“Heritability”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1752600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en-US" sz="12300" dirty="0" smtClean="0">
                <a:solidFill>
                  <a:schemeClr val="tx1"/>
                </a:solidFill>
              </a:rPr>
              <a:t>“Broad” heritability: </a:t>
            </a:r>
          </a:p>
          <a:p>
            <a:r>
              <a:rPr lang="en-US" sz="12300" dirty="0" smtClean="0">
                <a:solidFill>
                  <a:schemeClr val="tx1"/>
                </a:solidFill>
              </a:rPr>
              <a:t>       h</a:t>
            </a:r>
            <a:r>
              <a:rPr lang="en-US" sz="12300" baseline="30000" dirty="0" smtClean="0">
                <a:solidFill>
                  <a:schemeClr val="tx1"/>
                </a:solidFill>
              </a:rPr>
              <a:t>2</a:t>
            </a:r>
            <a:r>
              <a:rPr lang="en-US" sz="12300" baseline="-25000" dirty="0" smtClean="0">
                <a:solidFill>
                  <a:schemeClr val="tx1"/>
                </a:solidFill>
              </a:rPr>
              <a:t>b</a:t>
            </a:r>
            <a:r>
              <a:rPr lang="en-US" sz="12300" dirty="0" smtClean="0">
                <a:solidFill>
                  <a:schemeClr val="tx1"/>
                </a:solidFill>
              </a:rPr>
              <a:t>=(V</a:t>
            </a:r>
            <a:r>
              <a:rPr lang="en-US" sz="12300" baseline="-25000" dirty="0" smtClean="0">
                <a:solidFill>
                  <a:schemeClr val="tx1"/>
                </a:solidFill>
              </a:rPr>
              <a:t>A</a:t>
            </a:r>
            <a:r>
              <a:rPr lang="en-US" sz="12300" dirty="0" smtClean="0">
                <a:solidFill>
                  <a:schemeClr val="tx1"/>
                </a:solidFill>
              </a:rPr>
              <a:t>+V</a:t>
            </a:r>
            <a:r>
              <a:rPr lang="en-US" sz="12300" baseline="-25000" dirty="0" smtClean="0">
                <a:solidFill>
                  <a:schemeClr val="tx1"/>
                </a:solidFill>
              </a:rPr>
              <a:t>D</a:t>
            </a:r>
            <a:r>
              <a:rPr lang="en-US" sz="12300" dirty="0" smtClean="0">
                <a:solidFill>
                  <a:schemeClr val="tx1"/>
                </a:solidFill>
              </a:rPr>
              <a:t>)/V</a:t>
            </a:r>
            <a:r>
              <a:rPr lang="en-US" sz="12300" baseline="-25000" dirty="0" smtClean="0">
                <a:solidFill>
                  <a:schemeClr val="tx1"/>
                </a:solidFill>
              </a:rPr>
              <a:t>P</a:t>
            </a:r>
          </a:p>
          <a:p>
            <a:r>
              <a:rPr lang="en-US" sz="12300" dirty="0" smtClean="0">
                <a:solidFill>
                  <a:schemeClr val="tx1"/>
                </a:solidFill>
              </a:rPr>
              <a:t>Proportion of total variance explained by genes </a:t>
            </a:r>
          </a:p>
          <a:p>
            <a:endParaRPr lang="en-US" sz="12300" baseline="-25000" dirty="0" smtClean="0">
              <a:solidFill>
                <a:schemeClr val="tx1"/>
              </a:solidFill>
            </a:endParaRPr>
          </a:p>
          <a:p>
            <a:r>
              <a:rPr lang="en-US" sz="12300" dirty="0" smtClean="0">
                <a:solidFill>
                  <a:schemeClr val="tx1"/>
                </a:solidFill>
              </a:rPr>
              <a:t>“Narrow” heritability: </a:t>
            </a:r>
          </a:p>
          <a:p>
            <a:r>
              <a:rPr lang="en-US" sz="12300" dirty="0" smtClean="0">
                <a:solidFill>
                  <a:schemeClr val="tx1"/>
                </a:solidFill>
              </a:rPr>
              <a:t>       h</a:t>
            </a:r>
            <a:r>
              <a:rPr lang="en-US" sz="12300" baseline="30000" dirty="0" smtClean="0">
                <a:solidFill>
                  <a:schemeClr val="tx1"/>
                </a:solidFill>
              </a:rPr>
              <a:t>2</a:t>
            </a:r>
            <a:r>
              <a:rPr lang="en-US" sz="12300" baseline="-25000" dirty="0" smtClean="0">
                <a:solidFill>
                  <a:schemeClr val="tx1"/>
                </a:solidFill>
              </a:rPr>
              <a:t>n</a:t>
            </a:r>
            <a:r>
              <a:rPr lang="en-US" sz="12300" dirty="0" smtClean="0">
                <a:solidFill>
                  <a:schemeClr val="tx1"/>
                </a:solidFill>
              </a:rPr>
              <a:t>=V</a:t>
            </a:r>
            <a:r>
              <a:rPr lang="en-US" sz="12300" baseline="-25000" dirty="0" smtClean="0">
                <a:solidFill>
                  <a:schemeClr val="tx1"/>
                </a:solidFill>
              </a:rPr>
              <a:t>A</a:t>
            </a:r>
            <a:r>
              <a:rPr lang="en-US" sz="12300" dirty="0" smtClean="0">
                <a:solidFill>
                  <a:schemeClr val="tx1"/>
                </a:solidFill>
              </a:rPr>
              <a:t>/V</a:t>
            </a:r>
            <a:r>
              <a:rPr lang="en-US" sz="12300" baseline="-25000" dirty="0" smtClean="0">
                <a:solidFill>
                  <a:schemeClr val="tx1"/>
                </a:solidFill>
              </a:rPr>
              <a:t>P</a:t>
            </a:r>
          </a:p>
          <a:p>
            <a:r>
              <a:rPr lang="en-US" sz="12300" dirty="0" smtClean="0">
                <a:solidFill>
                  <a:schemeClr val="tx1"/>
                </a:solidFill>
              </a:rPr>
              <a:t>Proportion of total variance explained by additive (homozygous) genetic effects (predicts response to selection – Fisher, 1930) </a:t>
            </a:r>
          </a:p>
          <a:p>
            <a:endParaRPr lang="en-US" sz="12300" baseline="-25000" dirty="0" smtClean="0">
              <a:solidFill>
                <a:schemeClr val="tx1"/>
              </a:solidFill>
            </a:endParaRPr>
          </a:p>
          <a:p>
            <a:endParaRPr lang="en-US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far: have looked at effects on total variance…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do V</a:t>
            </a:r>
            <a:r>
              <a:rPr lang="en-US" baseline="-25000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and V</a:t>
            </a:r>
            <a:r>
              <a:rPr lang="en-US" baseline="-25000" dirty="0" smtClean="0">
                <a:solidFill>
                  <a:schemeClr val="tx1"/>
                </a:solidFill>
              </a:rPr>
              <a:t>D </a:t>
            </a:r>
            <a:r>
              <a:rPr lang="en-US" dirty="0" smtClean="0">
                <a:solidFill>
                  <a:schemeClr val="tx1"/>
                </a:solidFill>
              </a:rPr>
              <a:t>affect the correlations between relatives?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dirty="0" smtClean="0"/>
              <a:t>Contribution of genes to correlation between relatives (r):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1828800"/>
            <a:ext cx="6400800" cy="1752600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12800" dirty="0" smtClean="0">
                <a:solidFill>
                  <a:schemeClr val="tx1"/>
                </a:solidFill>
              </a:rPr>
              <a:t>r = C/V</a:t>
            </a:r>
            <a:r>
              <a:rPr lang="en-US" sz="12800" baseline="-25000" dirty="0" smtClean="0">
                <a:solidFill>
                  <a:schemeClr val="tx1"/>
                </a:solidFill>
              </a:rPr>
              <a:t>P</a:t>
            </a:r>
            <a:endParaRPr lang="en-US" sz="12800" dirty="0" smtClean="0">
              <a:solidFill>
                <a:schemeClr val="tx1"/>
              </a:solidFill>
            </a:endParaRPr>
          </a:p>
          <a:p>
            <a:r>
              <a:rPr lang="en-US" sz="12800" dirty="0" smtClean="0">
                <a:solidFill>
                  <a:schemeClr val="tx1"/>
                </a:solidFill>
              </a:rPr>
              <a:t>Where C=Covariance between relative pairs</a:t>
            </a:r>
          </a:p>
          <a:p>
            <a:endParaRPr lang="en-US" sz="12800" dirty="0" smtClean="0">
              <a:solidFill>
                <a:schemeClr val="tx1"/>
              </a:solidFill>
            </a:endParaRPr>
          </a:p>
          <a:p>
            <a:r>
              <a:rPr lang="en-US" sz="12800" dirty="0" smtClean="0">
                <a:solidFill>
                  <a:schemeClr val="tx1"/>
                </a:solidFill>
              </a:rPr>
              <a:t>“C”  depends of kind of relationship (sibling, parent-offspring, MZ twin etc)</a:t>
            </a:r>
          </a:p>
          <a:p>
            <a:endParaRPr lang="en-US" sz="12800" dirty="0" smtClean="0">
              <a:solidFill>
                <a:schemeClr val="tx1"/>
              </a:solidFill>
            </a:endParaRPr>
          </a:p>
          <a:p>
            <a:r>
              <a:rPr lang="en-US" sz="12800" dirty="0" smtClean="0">
                <a:solidFill>
                  <a:schemeClr val="tx1"/>
                </a:solidFill>
              </a:rPr>
              <a:t>But can also be expressed in terms of V</a:t>
            </a:r>
            <a:r>
              <a:rPr lang="en-US" sz="12800" baseline="-25000" dirty="0" smtClean="0">
                <a:solidFill>
                  <a:schemeClr val="tx1"/>
                </a:solidFill>
              </a:rPr>
              <a:t>A</a:t>
            </a:r>
            <a:r>
              <a:rPr lang="en-US" sz="12800" dirty="0" smtClean="0">
                <a:solidFill>
                  <a:schemeClr val="tx1"/>
                </a:solidFill>
              </a:rPr>
              <a:t> and V</a:t>
            </a:r>
            <a:r>
              <a:rPr lang="en-US" sz="12800" baseline="-25000" dirty="0" smtClean="0">
                <a:solidFill>
                  <a:schemeClr val="tx1"/>
                </a:solidFill>
              </a:rPr>
              <a:t>D</a:t>
            </a:r>
            <a:endParaRPr lang="en-US" sz="128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916282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For a given relationship, work out expected frequencies of</a:t>
            </a:r>
          </a:p>
          <a:p>
            <a:pPr marL="514350" indent="-514350"/>
            <a:r>
              <a:rPr lang="en-US" sz="2800" dirty="0" smtClean="0"/>
              <a:t>          each type of pair (AA, </a:t>
            </a:r>
            <a:r>
              <a:rPr lang="en-US" sz="2800" dirty="0" err="1" smtClean="0"/>
              <a:t>aa</a:t>
            </a:r>
            <a:r>
              <a:rPr lang="en-US" sz="2800" dirty="0" smtClean="0"/>
              <a:t> etc.)</a:t>
            </a:r>
          </a:p>
          <a:p>
            <a:pPr marL="514350" indent="-514350">
              <a:buAutoNum type="arabicPeriod" startAt="2"/>
            </a:pPr>
            <a:r>
              <a:rPr lang="en-US" sz="2800" dirty="0" smtClean="0"/>
              <a:t>Write phenotypes of each type of relative</a:t>
            </a:r>
          </a:p>
          <a:p>
            <a:pPr marL="514350" indent="-514350">
              <a:buAutoNum type="arabicPeriod" startAt="3"/>
            </a:pPr>
            <a:r>
              <a:rPr lang="en-US" sz="2800" dirty="0" smtClean="0"/>
              <a:t>Compute cross-products of phenotypes of members of</a:t>
            </a:r>
          </a:p>
          <a:p>
            <a:pPr marL="514350" indent="-514350"/>
            <a:r>
              <a:rPr lang="en-US" sz="2800" dirty="0" smtClean="0"/>
              <a:t>          type of pair</a:t>
            </a:r>
          </a:p>
          <a:p>
            <a:pPr marL="514350" indent="-514350">
              <a:buAutoNum type="arabicPeriod" startAt="4"/>
            </a:pPr>
            <a:r>
              <a:rPr lang="en-US" sz="2800" dirty="0" smtClean="0"/>
              <a:t>Each cross-product by the corresponding frequency</a:t>
            </a:r>
          </a:p>
          <a:p>
            <a:pPr marL="514350" indent="-514350">
              <a:buAutoNum type="arabicPeriod" startAt="5"/>
            </a:pPr>
            <a:r>
              <a:rPr lang="en-US" sz="2800" dirty="0" smtClean="0"/>
              <a:t>Add the result of “4” across all pair types</a:t>
            </a:r>
          </a:p>
          <a:p>
            <a:pPr marL="514350" indent="-514350">
              <a:buAutoNum type="arabicPeriod" startAt="5"/>
            </a:pPr>
            <a:endParaRPr lang="en-US" sz="2800" dirty="0" smtClean="0"/>
          </a:p>
          <a:p>
            <a:pPr marL="514350" indent="-514350"/>
            <a:r>
              <a:rPr lang="en-US" sz="2800" dirty="0" smtClean="0"/>
              <a:t>         The answer is the covariance you want (if you have done</a:t>
            </a:r>
          </a:p>
          <a:p>
            <a:pPr marL="514350" indent="-514350"/>
            <a:r>
              <a:rPr lang="en-US" sz="2800" dirty="0" smtClean="0"/>
              <a:t>          the algebra right!)</a:t>
            </a:r>
          </a:p>
          <a:p>
            <a:pPr marL="514350" indent="-514350">
              <a:buAutoNum type="arabicPeriod" startAt="2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For equal allele frequencies….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3" y="542925"/>
            <a:ext cx="764857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499" y="762000"/>
            <a:ext cx="7047801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133600"/>
            <a:ext cx="7610475" cy="255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800600"/>
            <a:ext cx="7467600" cy="223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6813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Contribution of one gene to covariance: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Notice that terms in d</a:t>
            </a:r>
            <a:r>
              <a:rPr lang="en-US" baseline="30000" dirty="0" smtClean="0"/>
              <a:t>2</a:t>
            </a:r>
            <a:r>
              <a:rPr lang="en-US" dirty="0" smtClean="0"/>
              <a:t> and h</a:t>
            </a:r>
            <a:r>
              <a:rPr lang="en-US" baseline="30000" dirty="0" smtClean="0"/>
              <a:t>2 </a:t>
            </a:r>
            <a:r>
              <a:rPr lang="en-US" dirty="0" smtClean="0"/>
              <a:t> are separated – but their coefficients change as a function of relationship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 add over all genes to get total contribution to covariance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Cov</a:t>
            </a:r>
            <a:r>
              <a:rPr lang="en-US" sz="4000" dirty="0" smtClean="0">
                <a:solidFill>
                  <a:schemeClr val="tx1"/>
                </a:solidFill>
              </a:rPr>
              <a:t>(MZ) = V</a:t>
            </a:r>
            <a:r>
              <a:rPr lang="en-US" sz="4000" baseline="-25000" dirty="0" smtClean="0">
                <a:solidFill>
                  <a:schemeClr val="tx1"/>
                </a:solidFill>
              </a:rPr>
              <a:t>A</a:t>
            </a:r>
            <a:r>
              <a:rPr lang="en-US" sz="4000" dirty="0" smtClean="0">
                <a:solidFill>
                  <a:schemeClr val="tx1"/>
                </a:solidFill>
              </a:rPr>
              <a:t> + V</a:t>
            </a:r>
            <a:r>
              <a:rPr lang="en-US" sz="4000" baseline="-25000" dirty="0" smtClean="0">
                <a:solidFill>
                  <a:schemeClr val="tx1"/>
                </a:solidFill>
              </a:rPr>
              <a:t>D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      </a:t>
            </a:r>
            <a:r>
              <a:rPr lang="en-US" sz="4000" dirty="0" err="1" smtClean="0">
                <a:solidFill>
                  <a:schemeClr val="tx1"/>
                </a:solidFill>
              </a:rPr>
              <a:t>Cov</a:t>
            </a:r>
            <a:r>
              <a:rPr lang="en-US" sz="4000" dirty="0" smtClean="0">
                <a:solidFill>
                  <a:schemeClr val="tx1"/>
                </a:solidFill>
              </a:rPr>
              <a:t>(DZ) = ½V</a:t>
            </a:r>
            <a:r>
              <a:rPr lang="en-US" sz="4000" baseline="-25000" dirty="0" smtClean="0">
                <a:solidFill>
                  <a:schemeClr val="tx1"/>
                </a:solidFill>
              </a:rPr>
              <a:t>A</a:t>
            </a:r>
            <a:r>
              <a:rPr lang="en-US" sz="4000" dirty="0" smtClean="0">
                <a:solidFill>
                  <a:schemeClr val="tx1"/>
                </a:solidFill>
              </a:rPr>
              <a:t> +  ¼V</a:t>
            </a:r>
            <a:r>
              <a:rPr lang="en-US" sz="4000" baseline="-25000" dirty="0" smtClean="0">
                <a:solidFill>
                  <a:schemeClr val="tx1"/>
                </a:solidFill>
              </a:rPr>
              <a:t>D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4000" dirty="0" err="1" smtClean="0">
                <a:solidFill>
                  <a:schemeClr val="tx1"/>
                </a:solidFill>
              </a:rPr>
              <a:t>Cov</a:t>
            </a:r>
            <a:r>
              <a:rPr lang="en-US" sz="4000" dirty="0" smtClean="0">
                <a:solidFill>
                  <a:schemeClr val="tx1"/>
                </a:solidFill>
              </a:rPr>
              <a:t>(U)= 0</a:t>
            </a:r>
          </a:p>
          <a:p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conomics.soton.ac.uk/staff/aldrich/fisherguide/Doc1_files/image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066800"/>
            <a:ext cx="4010025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381000"/>
            <a:ext cx="457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Ronald Fisher (1890-1962)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18033" y="5562600"/>
            <a:ext cx="8301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1918:  </a:t>
            </a:r>
            <a:r>
              <a:rPr lang="en-US" dirty="0"/>
              <a:t>T</a:t>
            </a:r>
            <a:r>
              <a:rPr lang="en-US" dirty="0" smtClean="0"/>
              <a:t>he Correlation Between Relatives on the Supposition of </a:t>
            </a:r>
            <a:r>
              <a:rPr lang="en-US" dirty="0" err="1" smtClean="0"/>
              <a:t>Mendelian</a:t>
            </a:r>
            <a:r>
              <a:rPr lang="en-US" dirty="0" smtClean="0"/>
              <a:t> Inheritance</a:t>
            </a:r>
          </a:p>
          <a:p>
            <a:pPr algn="ctr"/>
            <a:r>
              <a:rPr lang="en-US" dirty="0" smtClean="0"/>
              <a:t>1921: Introduced concept of “likelihood”</a:t>
            </a:r>
          </a:p>
          <a:p>
            <a:pPr algn="ctr"/>
            <a:r>
              <a:rPr lang="en-US" dirty="0" smtClean="0"/>
              <a:t>1930:  The </a:t>
            </a:r>
            <a:r>
              <a:rPr lang="en-US" dirty="0" err="1" smtClean="0"/>
              <a:t>Genetical</a:t>
            </a:r>
            <a:r>
              <a:rPr lang="en-US" dirty="0" smtClean="0"/>
              <a:t> Theory of Natural Selection</a:t>
            </a:r>
          </a:p>
          <a:p>
            <a:pPr algn="ctr"/>
            <a:r>
              <a:rPr lang="en-US" dirty="0" smtClean="0"/>
              <a:t>1935:  The Design of Experiments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use the same approach for other relationships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371604"/>
          <a:ext cx="8153400" cy="5398008"/>
        </p:xfrm>
        <a:graphic>
          <a:graphicData uri="http://schemas.openxmlformats.org/drawingml/2006/table">
            <a:tbl>
              <a:tblPr/>
              <a:tblGrid>
                <a:gridCol w="2717800"/>
                <a:gridCol w="2717800"/>
                <a:gridCol w="2717800"/>
              </a:tblGrid>
              <a:tr h="40870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Relationship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        Contribution</a:t>
                      </a:r>
                      <a:r>
                        <a:rPr lang="en-US" sz="2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to Covariance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7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V</a:t>
                      </a:r>
                      <a:r>
                        <a:rPr lang="en-US" sz="2800" b="1" baseline="-25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n-US" sz="2800" b="1" baseline="-250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Total variance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 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Sibling (DZ twin)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 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MZ twin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 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Half-sibling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 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First cousin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b="1" baseline="30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800" b="1" baseline="-25000" dirty="0">
                          <a:latin typeface="Calibri"/>
                          <a:ea typeface="Calibri"/>
                          <a:cs typeface="Times New Roman"/>
                        </a:rPr>
                        <a:t>8 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 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Parent-offspring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Avuncular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  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Grand-parent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b="1" baseline="30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800" b="1" baseline="-250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Unrelated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  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304800"/>
            <a:ext cx="6500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Contributions of </a:t>
            </a:r>
            <a:r>
              <a:rPr lang="en-US" sz="2800" dirty="0" smtClean="0">
                <a:ea typeface="Calibri"/>
                <a:cs typeface="Times New Roman"/>
              </a:rPr>
              <a:t>V</a:t>
            </a:r>
            <a:r>
              <a:rPr lang="en-US" sz="2800" baseline="-25000" dirty="0" smtClean="0">
                <a:ea typeface="Calibri"/>
                <a:cs typeface="Times New Roman"/>
              </a:rPr>
              <a:t>A  </a:t>
            </a:r>
            <a:r>
              <a:rPr lang="en-US" sz="2800" dirty="0" smtClean="0"/>
              <a:t>and </a:t>
            </a:r>
            <a:r>
              <a:rPr lang="en-US" sz="2800" dirty="0" smtClean="0">
                <a:ea typeface="Calibri"/>
                <a:cs typeface="Times New Roman"/>
              </a:rPr>
              <a:t>V</a:t>
            </a:r>
            <a:r>
              <a:rPr lang="en-US" sz="2800" baseline="-25000" dirty="0" smtClean="0">
                <a:ea typeface="Calibri"/>
                <a:cs typeface="Times New Roman"/>
              </a:rPr>
              <a:t>D </a:t>
            </a:r>
            <a:r>
              <a:rPr lang="en-US" sz="2800" dirty="0" smtClean="0"/>
              <a:t>to </a:t>
            </a:r>
            <a:r>
              <a:rPr lang="en-US" sz="2800" dirty="0" err="1" smtClean="0"/>
              <a:t>covariances</a:t>
            </a:r>
            <a:r>
              <a:rPr lang="en-US" sz="2800" dirty="0" smtClean="0"/>
              <a:t> between relatives (ignoring environment)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dirty="0" smtClean="0"/>
              <a:t>Adding effects of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05000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4400" dirty="0" smtClean="0">
                <a:solidFill>
                  <a:schemeClr val="tx1"/>
                </a:solidFill>
              </a:rPr>
              <a:t>V</a:t>
            </a:r>
            <a:r>
              <a:rPr lang="en-US" sz="14400" baseline="-25000" dirty="0" smtClean="0">
                <a:solidFill>
                  <a:schemeClr val="tx1"/>
                </a:solidFill>
              </a:rPr>
              <a:t>P</a:t>
            </a:r>
            <a:r>
              <a:rPr lang="en-US" sz="14400" dirty="0" smtClean="0">
                <a:solidFill>
                  <a:schemeClr val="tx1"/>
                </a:solidFill>
              </a:rPr>
              <a:t>  = V</a:t>
            </a:r>
            <a:r>
              <a:rPr lang="en-US" sz="14400" baseline="-25000" dirty="0" smtClean="0">
                <a:solidFill>
                  <a:schemeClr val="tx1"/>
                </a:solidFill>
              </a:rPr>
              <a:t>A</a:t>
            </a:r>
            <a:r>
              <a:rPr lang="en-US" sz="14400" dirty="0" smtClean="0">
                <a:solidFill>
                  <a:schemeClr val="tx1"/>
                </a:solidFill>
              </a:rPr>
              <a:t> + V</a:t>
            </a:r>
            <a:r>
              <a:rPr lang="en-US" sz="14400" baseline="-25000" dirty="0" smtClean="0">
                <a:solidFill>
                  <a:schemeClr val="tx1"/>
                </a:solidFill>
              </a:rPr>
              <a:t>D</a:t>
            </a:r>
            <a:r>
              <a:rPr lang="en-US" sz="14400" dirty="0" smtClean="0">
                <a:solidFill>
                  <a:schemeClr val="tx1"/>
                </a:solidFill>
              </a:rPr>
              <a:t> + V</a:t>
            </a:r>
            <a:r>
              <a:rPr lang="en-US" sz="14400" baseline="-25000" dirty="0" smtClean="0">
                <a:solidFill>
                  <a:schemeClr val="tx1"/>
                </a:solidFill>
              </a:rPr>
              <a:t>E</a:t>
            </a:r>
            <a:r>
              <a:rPr lang="en-US" sz="14400" dirty="0" smtClean="0">
                <a:solidFill>
                  <a:schemeClr val="tx1"/>
                </a:solidFill>
              </a:rPr>
              <a:t> + V</a:t>
            </a:r>
            <a:r>
              <a:rPr lang="en-US" sz="14400" baseline="-25000" dirty="0" smtClean="0">
                <a:solidFill>
                  <a:schemeClr val="tx1"/>
                </a:solidFill>
              </a:rPr>
              <a:t>C</a:t>
            </a:r>
            <a:r>
              <a:rPr lang="en-US" sz="14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4400" dirty="0" err="1" smtClean="0">
                <a:solidFill>
                  <a:schemeClr val="tx1"/>
                </a:solidFill>
              </a:rPr>
              <a:t>Cov</a:t>
            </a:r>
            <a:r>
              <a:rPr lang="en-US" sz="14400" dirty="0" smtClean="0">
                <a:solidFill>
                  <a:schemeClr val="tx1"/>
                </a:solidFill>
              </a:rPr>
              <a:t>(MZ) = V</a:t>
            </a:r>
            <a:r>
              <a:rPr lang="en-US" sz="14400" baseline="-25000" dirty="0" smtClean="0">
                <a:solidFill>
                  <a:schemeClr val="tx1"/>
                </a:solidFill>
              </a:rPr>
              <a:t>A</a:t>
            </a:r>
            <a:r>
              <a:rPr lang="en-US" sz="14400" dirty="0" smtClean="0">
                <a:solidFill>
                  <a:schemeClr val="tx1"/>
                </a:solidFill>
              </a:rPr>
              <a:t> + V</a:t>
            </a:r>
            <a:r>
              <a:rPr lang="en-US" sz="14400" baseline="-25000" dirty="0" smtClean="0">
                <a:solidFill>
                  <a:schemeClr val="tx1"/>
                </a:solidFill>
              </a:rPr>
              <a:t>D</a:t>
            </a:r>
            <a:r>
              <a:rPr lang="en-US" sz="14400" dirty="0" smtClean="0">
                <a:solidFill>
                  <a:schemeClr val="tx1"/>
                </a:solidFill>
              </a:rPr>
              <a:t> + V</a:t>
            </a:r>
            <a:r>
              <a:rPr lang="en-US" sz="14400" baseline="-25000" dirty="0" smtClean="0">
                <a:solidFill>
                  <a:schemeClr val="tx1"/>
                </a:solidFill>
              </a:rPr>
              <a:t>C</a:t>
            </a:r>
            <a:r>
              <a:rPr lang="en-US" sz="14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4400" dirty="0" err="1" smtClean="0">
                <a:solidFill>
                  <a:schemeClr val="tx1"/>
                </a:solidFill>
              </a:rPr>
              <a:t>Cov</a:t>
            </a:r>
            <a:r>
              <a:rPr lang="en-US" sz="14400" dirty="0" smtClean="0">
                <a:solidFill>
                  <a:schemeClr val="tx1"/>
                </a:solidFill>
              </a:rPr>
              <a:t>(DZ) = ½V</a:t>
            </a:r>
            <a:r>
              <a:rPr lang="en-US" sz="14400" baseline="-25000" dirty="0" smtClean="0">
                <a:solidFill>
                  <a:schemeClr val="tx1"/>
                </a:solidFill>
              </a:rPr>
              <a:t>A</a:t>
            </a:r>
            <a:r>
              <a:rPr lang="en-US" sz="14400" dirty="0" smtClean="0">
                <a:solidFill>
                  <a:schemeClr val="tx1"/>
                </a:solidFill>
              </a:rPr>
              <a:t> +  ¼V</a:t>
            </a:r>
            <a:r>
              <a:rPr lang="en-US" sz="14400" baseline="-25000" dirty="0" smtClean="0">
                <a:solidFill>
                  <a:schemeClr val="tx1"/>
                </a:solidFill>
              </a:rPr>
              <a:t>D</a:t>
            </a:r>
            <a:r>
              <a:rPr lang="en-US" sz="14400" dirty="0" smtClean="0">
                <a:solidFill>
                  <a:schemeClr val="tx1"/>
                </a:solidFill>
              </a:rPr>
              <a:t> +  V</a:t>
            </a:r>
            <a:r>
              <a:rPr lang="en-US" sz="14400" baseline="-25000" dirty="0" smtClean="0">
                <a:solidFill>
                  <a:schemeClr val="tx1"/>
                </a:solidFill>
              </a:rPr>
              <a:t>C</a:t>
            </a:r>
            <a:r>
              <a:rPr lang="en-US" sz="14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4400" dirty="0" err="1" smtClean="0">
                <a:solidFill>
                  <a:schemeClr val="tx1"/>
                </a:solidFill>
              </a:rPr>
              <a:t>Cov</a:t>
            </a:r>
            <a:r>
              <a:rPr lang="en-US" sz="14400" dirty="0" smtClean="0">
                <a:solidFill>
                  <a:schemeClr val="tx1"/>
                </a:solidFill>
              </a:rPr>
              <a:t>(UT) =    V</a:t>
            </a:r>
            <a:r>
              <a:rPr lang="en-US" sz="14400" baseline="-25000" dirty="0" smtClean="0">
                <a:solidFill>
                  <a:schemeClr val="tx1"/>
                </a:solidFill>
              </a:rPr>
              <a:t>C</a:t>
            </a:r>
            <a:r>
              <a:rPr lang="en-US" sz="14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14400" dirty="0" smtClean="0">
              <a:solidFill>
                <a:schemeClr val="tx1"/>
              </a:solidFill>
            </a:endParaRPr>
          </a:p>
          <a:p>
            <a:r>
              <a:rPr lang="en-US" sz="14400" dirty="0" smtClean="0">
                <a:solidFill>
                  <a:schemeClr val="tx1"/>
                </a:solidFill>
              </a:rPr>
              <a:t>Etc.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 get the expected correlations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Just divided expectations by expected total variance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Results are proportional contributions of V</a:t>
            </a:r>
            <a:r>
              <a:rPr lang="en-US" baseline="-25000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, V</a:t>
            </a:r>
            <a:r>
              <a:rPr lang="en-US" baseline="-25000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etc. to total variance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(paper and pencil)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a “d” and “h”  (e.g. d=1,h=1; d=1,h=0)</a:t>
            </a:r>
          </a:p>
          <a:p>
            <a:r>
              <a:rPr lang="en-US" dirty="0" smtClean="0"/>
              <a:t>Pick a frequency for the increasing (A) allele (e.g. u=0.2,  u=0.7)</a:t>
            </a:r>
          </a:p>
          <a:p>
            <a:r>
              <a:rPr lang="en-US" dirty="0" smtClean="0"/>
              <a:t>Work out VA and VD</a:t>
            </a:r>
          </a:p>
          <a:p>
            <a:r>
              <a:rPr lang="en-US" dirty="0" smtClean="0"/>
              <a:t>Tabulate </a:t>
            </a:r>
            <a:r>
              <a:rPr lang="en-US" smtClean="0"/>
              <a:t>on board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2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 (1918): Basic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Continuous variation caused by lots of genes (“polygenic inheritance”)</a:t>
            </a:r>
          </a:p>
          <a:p>
            <a:r>
              <a:rPr lang="en-US" sz="2800" dirty="0" smtClean="0"/>
              <a:t>Each gene followed Mendel’s laws</a:t>
            </a:r>
          </a:p>
          <a:p>
            <a:r>
              <a:rPr lang="en-US" sz="2800" dirty="0" smtClean="0"/>
              <a:t>Environment smoothed out genetic differences</a:t>
            </a:r>
          </a:p>
          <a:p>
            <a:r>
              <a:rPr lang="en-US" sz="2800" dirty="0" smtClean="0"/>
              <a:t>Genes may show different degrees of “dominance”</a:t>
            </a:r>
          </a:p>
          <a:p>
            <a:r>
              <a:rPr lang="en-US" sz="2800" dirty="0" smtClean="0"/>
              <a:t>Genes may have many forms (“</a:t>
            </a:r>
            <a:r>
              <a:rPr lang="en-US" sz="2800" dirty="0" err="1" smtClean="0"/>
              <a:t>mutliple</a:t>
            </a:r>
            <a:r>
              <a:rPr lang="en-US" sz="2800" dirty="0" smtClean="0"/>
              <a:t> alleles”)</a:t>
            </a:r>
          </a:p>
          <a:p>
            <a:r>
              <a:rPr lang="en-US" sz="2800" dirty="0" smtClean="0"/>
              <a:t>Mating may not be random (“</a:t>
            </a:r>
            <a:r>
              <a:rPr lang="en-US" sz="2800" dirty="0" err="1" smtClean="0"/>
              <a:t>assortative</a:t>
            </a:r>
            <a:r>
              <a:rPr lang="en-US" sz="2800" dirty="0" smtClean="0"/>
              <a:t> mating”)</a:t>
            </a:r>
          </a:p>
          <a:p>
            <a:r>
              <a:rPr lang="en-US" sz="2800" dirty="0" smtClean="0"/>
              <a:t>Showed that correlations obtained by e.g. Pearson and Lee were explained well by polygenic inheritance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292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9525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319463"/>
            <a:ext cx="47244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105400" y="152400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b.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032125" y="3413125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c.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685800" y="152400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590800"/>
            <a:ext cx="56808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“</a:t>
            </a:r>
            <a:r>
              <a:rPr lang="en-US" sz="4400" dirty="0" err="1" smtClean="0"/>
              <a:t>Mendelian</a:t>
            </a:r>
            <a:r>
              <a:rPr lang="en-US" sz="4400" dirty="0" smtClean="0"/>
              <a:t>” Crosses</a:t>
            </a:r>
          </a:p>
          <a:p>
            <a:r>
              <a:rPr lang="en-US" sz="4400" dirty="0" smtClean="0"/>
              <a:t> with Quantitative Traits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canned Images\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6344417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762000"/>
            <a:ext cx="5379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Mendelian</a:t>
            </a:r>
            <a:r>
              <a:rPr lang="en-US" sz="2400" dirty="0" smtClean="0"/>
              <a:t> Basis of Continuous Variation?</a:t>
            </a:r>
          </a:p>
          <a:p>
            <a:pPr algn="ctr"/>
            <a:r>
              <a:rPr lang="en-US" sz="2400" dirty="0" smtClean="0"/>
              <a:t> Experimental Breeding Experiments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0507261235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3606800" cy="5080000"/>
          </a:xfrm>
          <a:prstGeom prst="rect">
            <a:avLst/>
          </a:prstGeom>
          <a:noFill/>
        </p:spPr>
      </p:pic>
      <p:pic>
        <p:nvPicPr>
          <p:cNvPr id="3" name="Picture 3" descr="DS050726124506"/>
          <p:cNvPicPr>
            <a:picLocks noChangeAspect="1" noChangeArrowheads="1"/>
          </p:cNvPicPr>
          <p:nvPr/>
        </p:nvPicPr>
        <p:blipFill>
          <a:blip r:embed="rId4" cstate="print"/>
          <a:srcRect l="2069" r="2069"/>
          <a:stretch>
            <a:fillRect/>
          </a:stretch>
        </p:blipFill>
        <p:spPr bwMode="auto">
          <a:xfrm>
            <a:off x="4953000" y="838200"/>
            <a:ext cx="3457575" cy="50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341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1481</Words>
  <Application>Microsoft Macintosh PowerPoint</Application>
  <PresentationFormat>On-screen Show (4:3)</PresentationFormat>
  <Paragraphs>254</Paragraphs>
  <Slides>44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Biometrical Genetics</vt:lpstr>
      <vt:lpstr>Biometrical Genetics</vt:lpstr>
      <vt:lpstr>Some Literature:</vt:lpstr>
      <vt:lpstr>PowerPoint Presentation</vt:lpstr>
      <vt:lpstr>Fisher (1918): Basic Ideas</vt:lpstr>
      <vt:lpstr>PowerPoint Presentation</vt:lpstr>
      <vt:lpstr>PowerPoint Presentation</vt:lpstr>
      <vt:lpstr>PowerPoint Presentation</vt:lpstr>
      <vt:lpstr>PowerPoint Presentation</vt:lpstr>
      <vt:lpstr>“Biometrical Genetics”</vt:lpstr>
      <vt:lpstr>A “Good” Model</vt:lpstr>
      <vt:lpstr>PowerPoint Presentation</vt:lpstr>
      <vt:lpstr>PowerPoint Presentation</vt:lpstr>
      <vt:lpstr>Assumptions (Initially)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How does A/a affect the variance?</vt:lpstr>
      <vt:lpstr>PowerPoint Presentation</vt:lpstr>
      <vt:lpstr>PowerPoint Presentation</vt:lpstr>
      <vt:lpstr>PowerPoint Presentation</vt:lpstr>
      <vt:lpstr>PowerPoint Presentation</vt:lpstr>
      <vt:lpstr>Bottom line:</vt:lpstr>
      <vt:lpstr>Plotting Effect of Allele frequency on Genetic Variance Components (“R”)</vt:lpstr>
      <vt:lpstr>PowerPoint Presentation</vt:lpstr>
      <vt:lpstr>What about the environment???</vt:lpstr>
      <vt:lpstr>Two main sources of environment</vt:lpstr>
      <vt:lpstr>So: the TOTAL variance  (Genes + Environment) is:</vt:lpstr>
      <vt:lpstr>“Heritability”</vt:lpstr>
      <vt:lpstr>So far: have looked at effects on total variance…</vt:lpstr>
      <vt:lpstr>Contribution of genes to correlation between relatives (r):</vt:lpstr>
      <vt:lpstr>Approach</vt:lpstr>
      <vt:lpstr>For equal allele frequencies….</vt:lpstr>
      <vt:lpstr>PowerPoint Presentation</vt:lpstr>
      <vt:lpstr>PowerPoint Presentation</vt:lpstr>
      <vt:lpstr>Notice that terms in d2 and h2  are separated – but their coefficients change as a function of relationship</vt:lpstr>
      <vt:lpstr>Can add over all genes to get total contribution to covariance</vt:lpstr>
      <vt:lpstr>Can use the same approach for other relationships</vt:lpstr>
      <vt:lpstr>PowerPoint Presentation</vt:lpstr>
      <vt:lpstr>Adding effects of Environment</vt:lpstr>
      <vt:lpstr>To get the expected correlations</vt:lpstr>
      <vt:lpstr>Practice (paper and pencil)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Lindon Eaves</dc:creator>
  <cp:lastModifiedBy>eaves</cp:lastModifiedBy>
  <cp:revision>97</cp:revision>
  <dcterms:created xsi:type="dcterms:W3CDTF">2010-01-04T17:02:45Z</dcterms:created>
  <dcterms:modified xsi:type="dcterms:W3CDTF">2012-03-07T23:00:20Z</dcterms:modified>
</cp:coreProperties>
</file>