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72" r:id="rId2"/>
    <p:sldId id="273" r:id="rId3"/>
    <p:sldId id="279" r:id="rId4"/>
    <p:sldId id="274" r:id="rId5"/>
    <p:sldId id="311" r:id="rId6"/>
    <p:sldId id="275" r:id="rId7"/>
    <p:sldId id="257" r:id="rId8"/>
    <p:sldId id="308" r:id="rId9"/>
    <p:sldId id="307" r:id="rId10"/>
    <p:sldId id="267" r:id="rId11"/>
    <p:sldId id="295" r:id="rId12"/>
    <p:sldId id="294" r:id="rId13"/>
    <p:sldId id="296" r:id="rId14"/>
    <p:sldId id="297" r:id="rId15"/>
    <p:sldId id="298" r:id="rId16"/>
    <p:sldId id="316" r:id="rId17"/>
    <p:sldId id="278" r:id="rId18"/>
    <p:sldId id="306" r:id="rId19"/>
    <p:sldId id="302" r:id="rId20"/>
    <p:sldId id="303" r:id="rId21"/>
    <p:sldId id="304" r:id="rId22"/>
    <p:sldId id="309" r:id="rId23"/>
    <p:sldId id="310" r:id="rId24"/>
    <p:sldId id="269" r:id="rId25"/>
    <p:sldId id="282" r:id="rId26"/>
    <p:sldId id="280" r:id="rId27"/>
    <p:sldId id="281" r:id="rId28"/>
    <p:sldId id="283" r:id="rId29"/>
    <p:sldId id="270" r:id="rId30"/>
    <p:sldId id="289" r:id="rId31"/>
    <p:sldId id="284" r:id="rId32"/>
    <p:sldId id="285" r:id="rId33"/>
    <p:sldId id="286" r:id="rId34"/>
    <p:sldId id="287" r:id="rId35"/>
    <p:sldId id="288" r:id="rId36"/>
    <p:sldId id="300" r:id="rId37"/>
    <p:sldId id="317" r:id="rId38"/>
    <p:sldId id="313" r:id="rId39"/>
    <p:sldId id="315" r:id="rId40"/>
    <p:sldId id="314" r:id="rId41"/>
    <p:sldId id="262" r:id="rId42"/>
    <p:sldId id="290" r:id="rId43"/>
    <p:sldId id="292" r:id="rId44"/>
    <p:sldId id="291" r:id="rId45"/>
    <p:sldId id="29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0E128-14D3-6541-A892-5036BEF924FA}" type="datetimeFigureOut">
              <a:rPr lang="en-US" smtClean="0"/>
              <a:t>3/9/12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B0E5E-6971-B041-856A-41D5303B7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9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63FD-75CF-B043-BCDD-70428A7D1429}" type="datetimeFigureOut">
              <a:rPr lang="en-US" smtClean="0"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9B2F-03D3-EF46-89B8-8D89AB1F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1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63FD-75CF-B043-BCDD-70428A7D1429}" type="datetimeFigureOut">
              <a:rPr lang="en-US" smtClean="0"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9B2F-03D3-EF46-89B8-8D89AB1F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63FD-75CF-B043-BCDD-70428A7D1429}" type="datetimeFigureOut">
              <a:rPr lang="en-US" smtClean="0"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9B2F-03D3-EF46-89B8-8D89AB1F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9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63FD-75CF-B043-BCDD-70428A7D1429}" type="datetimeFigureOut">
              <a:rPr lang="en-US" smtClean="0"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9B2F-03D3-EF46-89B8-8D89AB1F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0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63FD-75CF-B043-BCDD-70428A7D1429}" type="datetimeFigureOut">
              <a:rPr lang="en-US" smtClean="0"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9B2F-03D3-EF46-89B8-8D89AB1F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6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63FD-75CF-B043-BCDD-70428A7D1429}" type="datetimeFigureOut">
              <a:rPr lang="en-US" smtClean="0"/>
              <a:t>3/9/12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9B2F-03D3-EF46-89B8-8D89AB1F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3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63FD-75CF-B043-BCDD-70428A7D1429}" type="datetimeFigureOut">
              <a:rPr lang="en-US" smtClean="0"/>
              <a:t>3/9/12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9B2F-03D3-EF46-89B8-8D89AB1F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1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63FD-75CF-B043-BCDD-70428A7D1429}" type="datetimeFigureOut">
              <a:rPr lang="en-US" smtClean="0"/>
              <a:t>3/9/12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9B2F-03D3-EF46-89B8-8D89AB1F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5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63FD-75CF-B043-BCDD-70428A7D1429}" type="datetimeFigureOut">
              <a:rPr lang="en-US" smtClean="0"/>
              <a:t>3/9/12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9B2F-03D3-EF46-89B8-8D89AB1F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63FD-75CF-B043-BCDD-70428A7D1429}" type="datetimeFigureOut">
              <a:rPr lang="en-US" smtClean="0"/>
              <a:t>3/9/12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9B2F-03D3-EF46-89B8-8D89AB1F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63FD-75CF-B043-BCDD-70428A7D1429}" type="datetimeFigureOut">
              <a:rPr lang="en-US" smtClean="0"/>
              <a:t>3/9/12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9B2F-03D3-EF46-89B8-8D89AB1F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0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963FD-75CF-B043-BCDD-70428A7D1429}" type="datetimeFigureOut">
              <a:rPr lang="en-US" smtClean="0"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E9B2F-03D3-EF46-89B8-8D89AB1F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7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4" Type="http://schemas.openxmlformats.org/officeDocument/2006/relationships/image" Target="../media/image20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4" Type="http://schemas.openxmlformats.org/officeDocument/2006/relationships/image" Target="../media/image22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“Beyond Twins”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Lindon</a:t>
            </a:r>
            <a:r>
              <a:rPr lang="en-US" dirty="0" smtClean="0">
                <a:solidFill>
                  <a:schemeClr val="tx1"/>
                </a:solidFill>
              </a:rPr>
              <a:t> Eaves,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VIPBG, Richmond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Boulder CO,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March 2012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4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2667000" y="480115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Twins and Parents  (“TAP”)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05200" y="6488668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1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84" y="2616847"/>
            <a:ext cx="8867340" cy="16291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1707" y="4604068"/>
            <a:ext cx="3758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/>
              <a:t>Behav</a:t>
            </a:r>
            <a:r>
              <a:rPr lang="nb-NO" dirty="0"/>
              <a:t> Genet. 2008 May;38(3):247-56.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4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53" y="295098"/>
            <a:ext cx="5606352" cy="61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1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40" y="1293613"/>
            <a:ext cx="6650516" cy="4991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0796" y="955834"/>
            <a:ext cx="5838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Path </a:t>
            </a:r>
            <a:r>
              <a:rPr lang="en-US" b="1" dirty="0"/>
              <a:t>model for biological and </a:t>
            </a:r>
            <a:r>
              <a:rPr lang="en-US" b="1" dirty="0" smtClean="0"/>
              <a:t>cultural 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2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729811"/>
              </p:ext>
            </p:extLst>
          </p:nvPr>
        </p:nvGraphicFramePr>
        <p:xfrm>
          <a:off x="161925" y="769938"/>
          <a:ext cx="8982075" cy="537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Document" r:id="rId3" imgW="6324600" imgH="3784600" progId="Word.Document.12">
                  <p:embed/>
                </p:oleObj>
              </mc:Choice>
              <mc:Fallback>
                <p:oleObj name="Document" r:id="rId3" imgW="6324600" imgH="378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25" y="769938"/>
                        <a:ext cx="8982075" cy="537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95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936268"/>
              </p:ext>
            </p:extLst>
          </p:nvPr>
        </p:nvGraphicFramePr>
        <p:xfrm>
          <a:off x="102578" y="1215718"/>
          <a:ext cx="9437604" cy="4197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Document" r:id="rId3" imgW="6083300" imgH="2705100" progId="Word.Document.12">
                  <p:embed/>
                </p:oleObj>
              </mc:Choice>
              <mc:Fallback>
                <p:oleObj name="Document" r:id="rId3" imgW="6083300" imgH="270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578" y="1215718"/>
                        <a:ext cx="9437604" cy="4197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37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8381" y="718350"/>
            <a:ext cx="69149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mediating effect of parental neglect on adolescent and young adult anti-sociality: A longitudinal study of twins and their parents (LTAP).</a:t>
            </a:r>
            <a:endParaRPr lang="en-US" dirty="0"/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b="1" dirty="0"/>
              <a:t>Running title: Childhood adversity and anti-social behavior.</a:t>
            </a:r>
            <a:endParaRPr lang="en-US" dirty="0"/>
          </a:p>
          <a:p>
            <a:pPr algn="ctr"/>
            <a:r>
              <a:rPr lang="en-US" b="1" dirty="0"/>
              <a:t> </a:t>
            </a:r>
            <a:endParaRPr lang="en-US" dirty="0"/>
          </a:p>
          <a:p>
            <a:pPr algn="ctr"/>
            <a:r>
              <a:rPr lang="en-US" b="1" dirty="0"/>
              <a:t> </a:t>
            </a:r>
            <a:endParaRPr lang="en-US" dirty="0"/>
          </a:p>
          <a:p>
            <a:pPr algn="ctr"/>
            <a:r>
              <a:rPr lang="en-US" dirty="0" err="1"/>
              <a:t>Lindon</a:t>
            </a:r>
            <a:r>
              <a:rPr lang="en-US" dirty="0"/>
              <a:t> J Eaves, Elizabeth C Prom, Judy L </a:t>
            </a:r>
            <a:r>
              <a:rPr lang="en-US" dirty="0" err="1" smtClean="0"/>
              <a:t>Silberg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nb-NO" dirty="0" err="1"/>
              <a:t>Behav</a:t>
            </a:r>
            <a:r>
              <a:rPr lang="nb-NO" dirty="0"/>
              <a:t> Genet. 2010 Jul;40(4):425-37.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0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124200" y="3553179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876800" y="3506144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505200" y="3200399"/>
            <a:ext cx="990600" cy="3853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495800" y="3200400"/>
            <a:ext cx="862656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2667000" y="480115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Twins and Parents  (“TAP”)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236068" y="4710430"/>
            <a:ext cx="5281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TWINS MEASURED</a:t>
            </a:r>
          </a:p>
          <a:p>
            <a:pPr algn="ctr"/>
            <a:r>
              <a:rPr lang="en-US" sz="3600" dirty="0" smtClean="0"/>
              <a:t>AS JUVENILES AND ADULTS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3664194" y="1182469"/>
            <a:ext cx="166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ADULTS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091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34" y="862328"/>
            <a:ext cx="8031068" cy="6023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623"/>
            <a:ext cx="9031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Conceptual model for the effects of genes and the family environment on anti-social behavior. </a:t>
            </a:r>
          </a:p>
        </p:txBody>
      </p:sp>
    </p:spTree>
    <p:extLst>
      <p:ext uri="{BB962C8B-B14F-4D97-AF65-F5344CB8AC3E}">
        <p14:creationId xmlns:p14="http://schemas.microsoft.com/office/powerpoint/2010/main" val="214656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061066"/>
              </p:ext>
            </p:extLst>
          </p:nvPr>
        </p:nvGraphicFramePr>
        <p:xfrm>
          <a:off x="1409472" y="787553"/>
          <a:ext cx="12968889" cy="2906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Document" r:id="rId3" imgW="6629400" imgH="1485900" progId="Word.Document.12">
                  <p:embed/>
                </p:oleObj>
              </mc:Choice>
              <mc:Fallback>
                <p:oleObj name="Document" r:id="rId3" imgW="6629400" imgH="148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9472" y="787553"/>
                        <a:ext cx="12968889" cy="2906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14202" y="464387"/>
            <a:ext cx="7797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Polychoric</a:t>
            </a:r>
            <a:r>
              <a:rPr lang="en-US" sz="2400" dirty="0"/>
              <a:t> correlations between childhood adversity and anti-social behavior of adult and juvenile offspring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948143"/>
              </p:ext>
            </p:extLst>
          </p:nvPr>
        </p:nvGraphicFramePr>
        <p:xfrm>
          <a:off x="1404888" y="4380445"/>
          <a:ext cx="12973473" cy="1984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Document" r:id="rId5" imgW="6642100" imgH="1016000" progId="Word.Document.12">
                  <p:embed/>
                </p:oleObj>
              </mc:Choice>
              <mc:Fallback>
                <p:oleObj name="Document" r:id="rId5" imgW="6642100" imgH="101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4888" y="4380445"/>
                        <a:ext cx="12973473" cy="1984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09471" y="3496528"/>
            <a:ext cx="7202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Polychoric</a:t>
            </a:r>
            <a:r>
              <a:rPr lang="en-US" sz="2400" dirty="0"/>
              <a:t> correlations between parental (adult) anti-social behavior (ASP) and childhood adversity</a:t>
            </a:r>
          </a:p>
        </p:txBody>
      </p:sp>
    </p:spTree>
    <p:extLst>
      <p:ext uri="{BB962C8B-B14F-4D97-AF65-F5344CB8AC3E}">
        <p14:creationId xmlns:p14="http://schemas.microsoft.com/office/powerpoint/2010/main" val="288440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Twin Tool-Kit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and categorical data</a:t>
            </a:r>
          </a:p>
          <a:p>
            <a:r>
              <a:rPr lang="en-US" dirty="0" smtClean="0"/>
              <a:t>Twins</a:t>
            </a:r>
          </a:p>
          <a:p>
            <a:r>
              <a:rPr lang="en-US" dirty="0" err="1" smtClean="0"/>
              <a:t>Univariate</a:t>
            </a:r>
            <a:r>
              <a:rPr lang="en-US" dirty="0" smtClean="0"/>
              <a:t> and Multivariate ACE</a:t>
            </a:r>
          </a:p>
          <a:p>
            <a:r>
              <a:rPr lang="en-US" dirty="0" smtClean="0"/>
              <a:t>Developmental Change</a:t>
            </a:r>
          </a:p>
          <a:p>
            <a:r>
              <a:rPr lang="en-US" dirty="0" smtClean="0"/>
              <a:t>Heterogeneity/Moderation</a:t>
            </a:r>
          </a:p>
          <a:p>
            <a:r>
              <a:rPr lang="en-US" dirty="0" smtClean="0"/>
              <a:t>Definition variables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462" y="5418277"/>
            <a:ext cx="8768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THIS IS JUST A TOOL KIT TO GET STARTED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995505"/>
              </p:ext>
            </p:extLst>
          </p:nvPr>
        </p:nvGraphicFramePr>
        <p:xfrm>
          <a:off x="761505" y="2171154"/>
          <a:ext cx="14013323" cy="3911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Document" r:id="rId3" imgW="6642100" imgH="1854200" progId="Word.Document.12">
                  <p:embed/>
                </p:oleObj>
              </mc:Choice>
              <mc:Fallback>
                <p:oleObj name="Document" r:id="rId3" imgW="6642100" imgH="185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505" y="2171154"/>
                        <a:ext cx="14013323" cy="3911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652945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Polychoric</a:t>
            </a:r>
            <a:r>
              <a:rPr lang="en-US" sz="2400" dirty="0"/>
              <a:t> correlations between anti-social behavior of (adult) parents </a:t>
            </a:r>
          </a:p>
          <a:p>
            <a:pPr algn="ctr"/>
            <a:r>
              <a:rPr lang="en-US" sz="2400" dirty="0"/>
              <a:t> adult (ASP) and juvenile (CD) anti-social behavior of their offspring.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4944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174669"/>
              </p:ext>
            </p:extLst>
          </p:nvPr>
        </p:nvGraphicFramePr>
        <p:xfrm>
          <a:off x="898083" y="1154582"/>
          <a:ext cx="10737986" cy="569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Document" r:id="rId3" imgW="6629400" imgH="3517900" progId="Word.Document.12">
                  <p:embed/>
                </p:oleObj>
              </mc:Choice>
              <mc:Fallback>
                <p:oleObj name="Document" r:id="rId3" imgW="6629400" imgH="3517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083" y="1154582"/>
                        <a:ext cx="10737986" cy="5698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674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Polychoric</a:t>
            </a:r>
            <a:r>
              <a:rPr lang="en-US" sz="2400" dirty="0"/>
              <a:t> correlations for juvenile conduct disorder and </a:t>
            </a:r>
          </a:p>
          <a:p>
            <a:pPr algn="ctr"/>
            <a:r>
              <a:rPr lang="en-US" sz="2400" dirty="0"/>
              <a:t>adult anti-social personality in YAFU/VTSABD twins.</a:t>
            </a:r>
          </a:p>
        </p:txBody>
      </p:sp>
    </p:spTree>
    <p:extLst>
      <p:ext uri="{BB962C8B-B14F-4D97-AF65-F5344CB8AC3E}">
        <p14:creationId xmlns:p14="http://schemas.microsoft.com/office/powerpoint/2010/main" val="396554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003300"/>
            <a:ext cx="6477000" cy="485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2838" y="156872"/>
            <a:ext cx="6357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Estimated contributions of parents and residual effects to the shared environment of twin offspring. </a:t>
            </a:r>
          </a:p>
          <a:p>
            <a:pPr algn="ctr"/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464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29" y="480174"/>
            <a:ext cx="7175500" cy="5397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8205" y="480174"/>
            <a:ext cx="78559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Effects of the unique and shared environment on adult and juvenile anti-social behavior and females.  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144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2667000" y="480115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Children of Twins  (“COT”)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8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96" y="1518923"/>
            <a:ext cx="8229600" cy="1143000"/>
          </a:xfrm>
        </p:spPr>
        <p:txBody>
          <a:bodyPr/>
          <a:lstStyle/>
          <a:p>
            <a:r>
              <a:rPr lang="en-US" dirty="0" smtClean="0"/>
              <a:t>Gestational Age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0871" y="3057721"/>
            <a:ext cx="7453755" cy="3200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Racial Differences in Genetic and Environmental Risk to Preterm Birth</a:t>
            </a:r>
          </a:p>
          <a:p>
            <a:endParaRPr lang="en-US" dirty="0" smtClean="0"/>
          </a:p>
          <a:p>
            <a:pPr algn="ctr"/>
            <a:r>
              <a:rPr lang="en-US" sz="2800" dirty="0" smtClean="0"/>
              <a:t>Timothy </a:t>
            </a:r>
            <a:r>
              <a:rPr lang="en-US" sz="2800" dirty="0"/>
              <a:t>P. </a:t>
            </a:r>
            <a:r>
              <a:rPr lang="en-US" sz="2800" dirty="0" smtClean="0"/>
              <a:t>York, </a:t>
            </a:r>
            <a:r>
              <a:rPr lang="en-US" sz="2800" dirty="0"/>
              <a:t>Jerome F. </a:t>
            </a:r>
            <a:r>
              <a:rPr lang="en-US" sz="2800" dirty="0" smtClean="0"/>
              <a:t>Strauss, </a:t>
            </a:r>
          </a:p>
          <a:p>
            <a:pPr algn="ctr"/>
            <a:r>
              <a:rPr lang="en-US" sz="2800" dirty="0" smtClean="0"/>
              <a:t>Michael </a:t>
            </a:r>
            <a:r>
              <a:rPr lang="en-US" sz="2800" dirty="0"/>
              <a:t>C. </a:t>
            </a:r>
            <a:r>
              <a:rPr lang="en-US" sz="2800" dirty="0" smtClean="0"/>
              <a:t>Neale, </a:t>
            </a:r>
            <a:r>
              <a:rPr lang="en-US" sz="2800" dirty="0" err="1"/>
              <a:t>Lindon</a:t>
            </a:r>
            <a:r>
              <a:rPr lang="en-US" sz="2800" dirty="0"/>
              <a:t> J. </a:t>
            </a:r>
            <a:r>
              <a:rPr lang="en-US" sz="2800" dirty="0" smtClean="0"/>
              <a:t>Eaves</a:t>
            </a:r>
          </a:p>
          <a:p>
            <a:pPr algn="ctr"/>
            <a:endParaRPr lang="en-US" sz="2800" dirty="0"/>
          </a:p>
          <a:p>
            <a:pPr algn="ctr"/>
            <a:r>
              <a:rPr lang="ro-RO" sz="2800" dirty="0"/>
              <a:t>PLoS One. 2010 Aug 25;5(8):e12391.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756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904899"/>
              </p:ext>
            </p:extLst>
          </p:nvPr>
        </p:nvGraphicFramePr>
        <p:xfrm>
          <a:off x="410534" y="205242"/>
          <a:ext cx="8567801" cy="701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5638800" imgH="4330700" progId="Word.Document.12">
                  <p:embed/>
                </p:oleObj>
              </mc:Choice>
              <mc:Fallback>
                <p:oleObj name="Document" r:id="rId3" imgW="5638800" imgH="433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534" y="205242"/>
                        <a:ext cx="8567801" cy="7016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82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386382"/>
              </p:ext>
            </p:extLst>
          </p:nvPr>
        </p:nvGraphicFramePr>
        <p:xfrm>
          <a:off x="318510" y="1359734"/>
          <a:ext cx="9096968" cy="442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3" imgW="5638800" imgH="2743200" progId="Word.Document.12">
                  <p:embed/>
                </p:oleObj>
              </mc:Choice>
              <mc:Fallback>
                <p:oleObj name="Document" r:id="rId3" imgW="5638800" imgH="274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510" y="1359734"/>
                        <a:ext cx="9096968" cy="4425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46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076258"/>
              </p:ext>
            </p:extLst>
          </p:nvPr>
        </p:nvGraphicFramePr>
        <p:xfrm>
          <a:off x="0" y="1697458"/>
          <a:ext cx="9532083" cy="298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3" imgW="8382000" imgH="2590800" progId="Word.Document.12">
                  <p:embed/>
                </p:oleObj>
              </mc:Choice>
              <mc:Fallback>
                <p:oleObj name="Document" r:id="rId3" imgW="8382000" imgH="259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97458"/>
                        <a:ext cx="9532083" cy="2984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620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2667000" y="480115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Spouses of Twins  (“SPOT”)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05200" y="6488668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2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022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This week we have pretty much ignored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Assortative</a:t>
            </a:r>
            <a:r>
              <a:rPr lang="en-US" dirty="0" smtClean="0"/>
              <a:t> Mating</a:t>
            </a:r>
          </a:p>
          <a:p>
            <a:r>
              <a:rPr lang="en-US" dirty="0" smtClean="0"/>
              <a:t>Explicit Specification of the Family Environment (e.g. </a:t>
            </a:r>
            <a:r>
              <a:rPr lang="en-US" dirty="0" err="1" smtClean="0"/>
              <a:t>enviromental</a:t>
            </a:r>
            <a:r>
              <a:rPr lang="en-US" dirty="0" smtClean="0"/>
              <a:t> effects of parental genotype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Genotype-environment covariance (e.g. “passive” </a:t>
            </a:r>
            <a:r>
              <a:rPr lang="en-US" dirty="0" err="1" smtClean="0"/>
              <a:t>rGE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Causal pathways between measures</a:t>
            </a:r>
          </a:p>
          <a:p>
            <a:r>
              <a:rPr lang="en-US" dirty="0" smtClean="0"/>
              <a:t>Some aspects of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3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972" y="2321811"/>
            <a:ext cx="803106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Modeling the Cultural and Biological Inheritance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of </a:t>
            </a:r>
            <a:r>
              <a:rPr lang="en-US" sz="2800" b="1" dirty="0"/>
              <a:t>Social and Political Behavior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in </a:t>
            </a:r>
            <a:r>
              <a:rPr lang="en-US" sz="2800" b="1" dirty="0"/>
              <a:t>Twins and Nuclear Families</a:t>
            </a:r>
            <a:endParaRPr lang="en-US" sz="2800" dirty="0"/>
          </a:p>
          <a:p>
            <a:endParaRPr lang="en-US" b="1" dirty="0" smtClean="0"/>
          </a:p>
          <a:p>
            <a:pPr algn="ctr"/>
            <a:r>
              <a:rPr lang="en-US" sz="2000" b="1" dirty="0" err="1" smtClean="0"/>
              <a:t>Lindon</a:t>
            </a:r>
            <a:r>
              <a:rPr lang="en-US" sz="2000" b="1" dirty="0" smtClean="0"/>
              <a:t> </a:t>
            </a:r>
            <a:r>
              <a:rPr lang="en-US" sz="2000" b="1" dirty="0"/>
              <a:t>J. </a:t>
            </a:r>
            <a:r>
              <a:rPr lang="en-US" sz="2000" b="1" dirty="0" smtClean="0"/>
              <a:t>Eaves,  </a:t>
            </a:r>
            <a:r>
              <a:rPr lang="en-US" sz="2000" b="1" dirty="0"/>
              <a:t>Peter K. </a:t>
            </a:r>
            <a:r>
              <a:rPr lang="en-US" sz="2000" b="1" dirty="0" err="1" smtClean="0"/>
              <a:t>Hatemi</a:t>
            </a:r>
            <a:r>
              <a:rPr lang="en-US" sz="2000" b="1" dirty="0" smtClean="0"/>
              <a:t>,</a:t>
            </a:r>
            <a:endParaRPr lang="en-US" sz="2000" dirty="0"/>
          </a:p>
          <a:p>
            <a:pPr algn="ctr"/>
            <a:r>
              <a:rPr lang="en-US" sz="2000" b="1" dirty="0"/>
              <a:t>Andrew C. </a:t>
            </a:r>
            <a:r>
              <a:rPr lang="en-US" sz="2000" b="1" dirty="0" smtClean="0"/>
              <a:t>Heath, </a:t>
            </a:r>
            <a:r>
              <a:rPr lang="en-US" sz="2000" b="1" dirty="0"/>
              <a:t>Nicholas G. </a:t>
            </a:r>
            <a:r>
              <a:rPr lang="en-US" sz="2000" b="1" dirty="0" smtClean="0"/>
              <a:t>Martin</a:t>
            </a:r>
            <a:endParaRPr lang="en-US" sz="2000" b="1" baseline="30000" dirty="0" smtClean="0"/>
          </a:p>
          <a:p>
            <a:pPr algn="ctr"/>
            <a:endParaRPr lang="en-US" sz="2000" i="1" dirty="0"/>
          </a:p>
          <a:p>
            <a:pPr algn="ctr"/>
            <a:r>
              <a:rPr lang="en-US" sz="2000" b="1" i="1" dirty="0" smtClean="0"/>
              <a:t>In </a:t>
            </a:r>
            <a:r>
              <a:rPr lang="en-US" sz="2000" b="1" i="1" dirty="0" err="1" smtClean="0"/>
              <a:t>P.Hatemi</a:t>
            </a:r>
            <a:r>
              <a:rPr lang="en-US" sz="2000" b="1" i="1" dirty="0" smtClean="0"/>
              <a:t> and </a:t>
            </a:r>
            <a:r>
              <a:rPr lang="en-US" sz="2000" b="1" i="1" dirty="0" err="1" smtClean="0"/>
              <a:t>R.McDermott</a:t>
            </a:r>
            <a:r>
              <a:rPr lang="en-US" sz="2000" b="1" i="1" dirty="0" smtClean="0"/>
              <a:t> (2011) “Man is by Nature a Political Animal”, Chicago, IL: University of Chicago Press.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3986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enotypic assortment figure bitmap.bmp"/>
          <p:cNvPicPr/>
          <p:nvPr/>
        </p:nvPicPr>
        <p:blipFill>
          <a:blip r:embed="rId2" cstate="print"/>
          <a:srcRect t="30414" r="10608" b="19465"/>
          <a:stretch>
            <a:fillRect/>
          </a:stretch>
        </p:blipFill>
        <p:spPr>
          <a:xfrm>
            <a:off x="-978225" y="1770221"/>
            <a:ext cx="10122225" cy="45666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Phenotypic Assortment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7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Latent Variable Assortment </a:t>
            </a:r>
            <a:br>
              <a:rPr lang="en-US" sz="3200" dirty="0" smtClean="0"/>
            </a:br>
            <a:r>
              <a:rPr lang="en-US" sz="3200" dirty="0" smtClean="0"/>
              <a:t>(Phenotype subject to error)</a:t>
            </a:r>
            <a:endParaRPr lang="en-US" sz="3200" dirty="0"/>
          </a:p>
        </p:txBody>
      </p:sp>
      <p:pic>
        <p:nvPicPr>
          <p:cNvPr id="3" name="Picture 2" descr="Assortative mating with error.bmp"/>
          <p:cNvPicPr/>
          <p:nvPr/>
        </p:nvPicPr>
        <p:blipFill>
          <a:blip r:embed="rId2" cstate="print"/>
          <a:srcRect t="4905" r="9748"/>
          <a:stretch>
            <a:fillRect/>
          </a:stretch>
        </p:blipFill>
        <p:spPr>
          <a:xfrm>
            <a:off x="808238" y="1265131"/>
            <a:ext cx="7338293" cy="55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7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“Social Homogamy”</a:t>
            </a:r>
            <a:endParaRPr lang="en-US" sz="3600" dirty="0"/>
          </a:p>
        </p:txBody>
      </p:sp>
      <p:pic>
        <p:nvPicPr>
          <p:cNvPr id="3" name="Picture 2" descr="Social homogamy bitmap.bmp"/>
          <p:cNvPicPr/>
          <p:nvPr/>
        </p:nvPicPr>
        <p:blipFill>
          <a:blip r:embed="rId2" cstate="print"/>
          <a:srcRect t="7264" r="10209"/>
          <a:stretch>
            <a:fillRect/>
          </a:stretch>
        </p:blipFill>
        <p:spPr>
          <a:xfrm>
            <a:off x="457200" y="936421"/>
            <a:ext cx="7774485" cy="59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Spousal Interaction</a:t>
            </a:r>
            <a:endParaRPr lang="en-US" dirty="0"/>
          </a:p>
        </p:txBody>
      </p:sp>
      <p:pic>
        <p:nvPicPr>
          <p:cNvPr id="3" name="Picture 2" descr="Sousal interaction bitmap figure.bmp"/>
          <p:cNvPicPr/>
          <p:nvPr/>
        </p:nvPicPr>
        <p:blipFill>
          <a:blip r:embed="rId2" cstate="print"/>
          <a:srcRect t="5966"/>
          <a:stretch>
            <a:fillRect/>
          </a:stretch>
        </p:blipFill>
        <p:spPr>
          <a:xfrm>
            <a:off x="338209" y="1212395"/>
            <a:ext cx="8348591" cy="55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8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53232"/>
              </p:ext>
            </p:extLst>
          </p:nvPr>
        </p:nvGraphicFramePr>
        <p:xfrm>
          <a:off x="885214" y="24374"/>
          <a:ext cx="7418887" cy="681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cument" r:id="rId3" imgW="6540500" imgH="6007100" progId="Word.Document.12">
                  <p:embed/>
                </p:oleObj>
              </mc:Choice>
              <mc:Fallback>
                <p:oleObj name="Document" r:id="rId3" imgW="6540500" imgH="600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5214" y="24374"/>
                        <a:ext cx="7418887" cy="681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5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75" y="1808703"/>
            <a:ext cx="10048303" cy="35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3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2121932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971800" y="2121932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2198132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00600" y="2045732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066800" y="2655332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886200" y="2579132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905000" y="1664732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2133600" y="1664732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743200" y="1664732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3874532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295400" y="3874532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505200" y="3798332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4648200" y="3798332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1295400" y="2655332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533400" y="3569732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4343400" y="2579132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3962400" y="3493532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533400" y="356973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752600" y="356973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962400" y="349353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105400" y="349353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362200" y="1969532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06630" y="4819755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41" name="Oval 2"/>
          <p:cNvSpPr>
            <a:spLocks noChangeArrowheads="1"/>
          </p:cNvSpPr>
          <p:nvPr/>
        </p:nvSpPr>
        <p:spPr bwMode="auto">
          <a:xfrm>
            <a:off x="6164717" y="2045732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3"/>
          <p:cNvSpPr>
            <a:spLocks noChangeArrowheads="1"/>
          </p:cNvSpPr>
          <p:nvPr/>
        </p:nvSpPr>
        <p:spPr bwMode="auto">
          <a:xfrm>
            <a:off x="6164717" y="3770111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7917317" y="3723076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7917317" y="2045732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7079117" y="2426732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>
            <a:off x="7536317" y="2426732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>
            <a:off x="5859917" y="3417332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flipH="1">
            <a:off x="6545717" y="3417331"/>
            <a:ext cx="990600" cy="3853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>
            <a:off x="7536317" y="3417332"/>
            <a:ext cx="862656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545717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177917" y="4680379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70136" y="1155412"/>
            <a:ext cx="14989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ADULTS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3505200" y="5399843"/>
            <a:ext cx="19417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JUVENILES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5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Twin, parent - child, avuncular – offspring, and cousin correlations for MZ and DZ twins.</a:t>
            </a:r>
            <a:r>
              <a:rPr lang="en-US" dirty="0"/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277093"/>
              </p:ext>
            </p:extLst>
          </p:nvPr>
        </p:nvGraphicFramePr>
        <p:xfrm>
          <a:off x="56882" y="1659272"/>
          <a:ext cx="8587887" cy="504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cument" r:id="rId3" imgW="6134100" imgH="3606800" progId="Word.Document.12">
                  <p:embed/>
                </p:oleObj>
              </mc:Choice>
              <mc:Fallback>
                <p:oleObj name="Document" r:id="rId3" imgW="6134100" imgH="360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82" y="1659272"/>
                        <a:ext cx="8587887" cy="5049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34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72" y="1244147"/>
            <a:ext cx="7941263" cy="59599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of Twins Model (COT)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779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1176"/>
            <a:ext cx="7772400" cy="1470025"/>
          </a:xfrm>
        </p:spPr>
        <p:txBody>
          <a:bodyPr/>
          <a:lstStyle/>
          <a:p>
            <a:r>
              <a:rPr lang="en-US" dirty="0" smtClean="0"/>
              <a:t>The chances are…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3433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…that your real questions don’t fit into this basic framework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9396" y="4207699"/>
            <a:ext cx="35062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BE CREATIVE…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IMAGINE…</a:t>
            </a:r>
          </a:p>
          <a:p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3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84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Parental Depression and Childhood Outcomes:  Results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438497"/>
              </p:ext>
            </p:extLst>
          </p:nvPr>
        </p:nvGraphicFramePr>
        <p:xfrm>
          <a:off x="1257300" y="684213"/>
          <a:ext cx="6594475" cy="62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cument" r:id="rId3" imgW="5626100" imgH="4902200" progId="Word.Document.12">
                  <p:embed/>
                </p:oleObj>
              </mc:Choice>
              <mc:Fallback>
                <p:oleObj name="Document" r:id="rId3" imgW="5626100" imgH="490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7300" y="684213"/>
                        <a:ext cx="6594475" cy="628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95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95028" y="600427"/>
            <a:ext cx="3001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Full Monty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643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947" y="2219188"/>
            <a:ext cx="799258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pPr algn="ctr"/>
            <a:r>
              <a:rPr lang="en-US" sz="2400" b="1" dirty="0" smtClean="0"/>
              <a:t>Genetic </a:t>
            </a:r>
            <a:r>
              <a:rPr lang="en-US" sz="2400" b="1" dirty="0"/>
              <a:t>and Environmental Factors in Relative Body Weight and Human Adiposity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Hermine</a:t>
            </a:r>
            <a:r>
              <a:rPr lang="en-US" b="1" dirty="0" smtClean="0"/>
              <a:t> </a:t>
            </a:r>
            <a:r>
              <a:rPr lang="en-US" b="1" dirty="0"/>
              <a:t>H. M. </a:t>
            </a:r>
            <a:r>
              <a:rPr lang="en-US" b="1" dirty="0" err="1"/>
              <a:t>Maes</a:t>
            </a:r>
            <a:r>
              <a:rPr lang="en-US" b="1" dirty="0" smtClean="0"/>
              <a:t>, </a:t>
            </a:r>
            <a:r>
              <a:rPr lang="en-US" b="1" dirty="0"/>
              <a:t>Michael C. </a:t>
            </a:r>
            <a:r>
              <a:rPr lang="en-US" b="1" dirty="0" smtClean="0"/>
              <a:t>Neale</a:t>
            </a:r>
            <a:r>
              <a:rPr lang="en-US" b="1" dirty="0"/>
              <a:t> </a:t>
            </a:r>
            <a:r>
              <a:rPr lang="en-US" b="1" dirty="0" smtClean="0"/>
              <a:t>and </a:t>
            </a:r>
            <a:r>
              <a:rPr lang="en-US" b="1" dirty="0" err="1"/>
              <a:t>Lindon</a:t>
            </a:r>
            <a:r>
              <a:rPr lang="en-US" b="1" dirty="0"/>
              <a:t> J. </a:t>
            </a:r>
            <a:r>
              <a:rPr lang="en-US" b="1" dirty="0" smtClean="0"/>
              <a:t>Eaves.</a:t>
            </a:r>
            <a:endParaRPr lang="en-US" b="1" dirty="0"/>
          </a:p>
          <a:p>
            <a:pPr algn="ctr"/>
            <a:endParaRPr lang="en-US" i="1" dirty="0" smtClean="0"/>
          </a:p>
          <a:p>
            <a:pPr algn="ctr"/>
            <a:r>
              <a:rPr lang="en-US" i="1" dirty="0" smtClean="0"/>
              <a:t>Behavior </a:t>
            </a:r>
            <a:r>
              <a:rPr lang="en-US" i="1" dirty="0"/>
              <a:t>Genetics, Vol. 27. No. 4, 1997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1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177" y="654212"/>
            <a:ext cx="9393541" cy="55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8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955" y="756833"/>
            <a:ext cx="6158187" cy="6101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104" y="387501"/>
            <a:ext cx="35886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“Stealth” Model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361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314" y="461797"/>
            <a:ext cx="9708556" cy="5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4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08" y="30069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can write the model…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…you can fit it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(If you can get the data)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19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Choose the design and write the model to reflect your own scientific questions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You can combine different elements to answer your question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Here </a:t>
            </a:r>
            <a:r>
              <a:rPr lang="en-US" dirty="0"/>
              <a:t>are a few examples but </a:t>
            </a:r>
            <a:r>
              <a:rPr lang="en-US" dirty="0" smtClean="0"/>
              <a:t>they do </a:t>
            </a:r>
            <a:r>
              <a:rPr lang="en-US" dirty="0"/>
              <a:t>not exhaust the possibilities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5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2667000" y="480115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Extended Kinships of Twins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2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Extend Pedigrees by Using Reports by Relatives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BUT NEED TO BE CAREFUL ABOUT RATER BIASES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2466993" y="480115"/>
            <a:ext cx="76962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Twins and Siblings</a:t>
            </a: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0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675</Words>
  <Application>Microsoft Macintosh PowerPoint</Application>
  <PresentationFormat>On-screen Show (4:3)</PresentationFormat>
  <Paragraphs>137</Paragraphs>
  <Slides>45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Microsoft Word Document</vt:lpstr>
      <vt:lpstr>Document</vt:lpstr>
      <vt:lpstr>“Beyond Twins”</vt:lpstr>
      <vt:lpstr>The Twin Tool-Kit</vt:lpstr>
      <vt:lpstr>This week we have pretty much ignored</vt:lpstr>
      <vt:lpstr>The chances are…</vt:lpstr>
      <vt:lpstr>If you can write the model… …you can fit it  (If you can get the data)</vt:lpstr>
      <vt:lpstr>Choose the design and write the model to reflect your own scientific questions  You can combine different elements to answer your question  Here are a few examples but they do not exhaust the possibilities  </vt:lpstr>
      <vt:lpstr>PowerPoint Presentation</vt:lpstr>
      <vt:lpstr>Can Extend Pedigrees by Using Reports by Relatives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Gestational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Phenotypic Assortment</vt:lpstr>
      <vt:lpstr>Latent Variable Assortment  (Phenotype subject to error)</vt:lpstr>
      <vt:lpstr>“Social Homogamy”</vt:lpstr>
      <vt:lpstr>Spousal Interaction</vt:lpstr>
      <vt:lpstr>PowerPoint Presentation</vt:lpstr>
      <vt:lpstr>PowerPoint Presentation</vt:lpstr>
      <vt:lpstr>E-COT</vt:lpstr>
      <vt:lpstr>Twin, parent - child, avuncular – offspring, and cousin correlations for MZ and DZ twins. </vt:lpstr>
      <vt:lpstr>Children of Twins Model (COT) </vt:lpstr>
      <vt:lpstr>Parental Depression and Childhood Outcomes:  Results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eaves</dc:creator>
  <cp:lastModifiedBy>eaves</cp:lastModifiedBy>
  <cp:revision>32</cp:revision>
  <dcterms:created xsi:type="dcterms:W3CDTF">2012-03-08T14:46:13Z</dcterms:created>
  <dcterms:modified xsi:type="dcterms:W3CDTF">2012-03-09T16:45:34Z</dcterms:modified>
</cp:coreProperties>
</file>