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26"/>
  </p:notesMasterIdLst>
  <p:handoutMasterIdLst>
    <p:handoutMasterId r:id="rId27"/>
  </p:handoutMasterIdLst>
  <p:sldIdLst>
    <p:sldId id="256" r:id="rId3"/>
    <p:sldId id="358" r:id="rId4"/>
    <p:sldId id="359" r:id="rId5"/>
    <p:sldId id="360" r:id="rId6"/>
    <p:sldId id="335" r:id="rId7"/>
    <p:sldId id="361" r:id="rId8"/>
    <p:sldId id="336" r:id="rId9"/>
    <p:sldId id="338" r:id="rId10"/>
    <p:sldId id="362" r:id="rId11"/>
    <p:sldId id="363" r:id="rId12"/>
    <p:sldId id="283" r:id="rId13"/>
    <p:sldId id="364" r:id="rId14"/>
    <p:sldId id="365" r:id="rId15"/>
    <p:sldId id="366" r:id="rId16"/>
    <p:sldId id="367" r:id="rId17"/>
    <p:sldId id="368" r:id="rId18"/>
    <p:sldId id="369" r:id="rId19"/>
    <p:sldId id="374" r:id="rId20"/>
    <p:sldId id="370" r:id="rId21"/>
    <p:sldId id="371" r:id="rId22"/>
    <p:sldId id="372" r:id="rId23"/>
    <p:sldId id="375" r:id="rId24"/>
    <p:sldId id="37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FC5"/>
    <a:srgbClr val="FFB7B7"/>
    <a:srgbClr val="FF0000"/>
    <a:srgbClr val="E9F6F7"/>
    <a:srgbClr val="DEF1F2"/>
    <a:srgbClr val="D3EBED"/>
    <a:srgbClr val="F8F8F8"/>
    <a:srgbClr val="B2B2B2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304"/>
        <p:guide pos="49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14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9279DC5-C8EF-4487-8D52-30400F42B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429D0B-FAE4-4317-A021-A5B4375F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2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889CD-D9FC-4FFE-A0B9-B7C223963D42}" type="slidenum">
              <a:rPr lang="en-US"/>
              <a:pPr/>
              <a:t>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2CA63-1A08-4BA2-95D0-D2E5E57353C6}" type="slidenum">
              <a:rPr lang="en-US"/>
              <a:pPr/>
              <a:t>5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2CA63-1A08-4BA2-95D0-D2E5E57353C6}" type="slidenum">
              <a:rPr lang="en-US"/>
              <a:pPr/>
              <a:t>6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1E436-EF04-42B1-896C-1CC8BEB045DB}" type="slidenum">
              <a:rPr lang="en-US"/>
              <a:pPr/>
              <a:t>7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E1678-7524-405C-B2B6-A739AB9EF2C9}" type="slidenum">
              <a:rPr lang="en-US"/>
              <a:pPr/>
              <a:t>8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A9E60-78B0-4F2E-86C2-E7CFD750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6D57D-24DC-4AAA-B493-E82F95D44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8B5D-F854-4236-B136-D1701CAB4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5D95-7AE3-454C-9E18-EC171DD1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0"/>
            <a:ext cx="8686800" cy="990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823AF-B0C9-4DEB-BEEF-737398E6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00B1-A5C1-4C09-ABC3-2655B2CD6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DAC90-B232-452B-B2CD-6A4F2DEFF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2E9FC-D318-44F8-90C1-3086C1125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0324-184D-499A-911E-9A4EC03BA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6546-FD49-4995-8112-90BCE62A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B89CA-5F4B-4A7D-966E-3EC5B9EB2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4F79-1673-4509-A374-8441B4C0E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93B7-245D-436D-AABF-A400828DB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88AA-F53C-4FCE-8F7F-FAC1804FB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BE007-2FDF-4988-8E8A-89EA2DF7C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A89CF-6DE4-4FB8-B14C-A0411477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6EB4-B02F-415A-9533-9F2DC8654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86550" y="1600200"/>
            <a:ext cx="2076450" cy="45259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769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058B-6D4E-4919-ACAB-74F16CB1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A6092-12EF-43FC-9B3C-06680AD98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55C55-05C6-481D-83CD-7DDF0575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3A36-93F6-4131-A732-6F3B26612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7830-AFA2-4C8E-9657-6C04F45D3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9D2BE-57B7-436F-B520-453C8031D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0042-C923-474A-BF30-8B7DBB01F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2E12D-6165-432A-9E62-E81CA27FB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F7E13B72-A931-4093-983F-819893BED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-107" charset="2"/>
        <a:buChar char="v"/>
        <a:defRPr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60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March 7, 2012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M. de Moor, Twin Workshop Boulder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50B9D11-CC76-49D3-82B1-099DA5DDE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3400" y="274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chemeClr val="hlink"/>
                </a:solidFill>
                <a:latin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0.emf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enepi.qimr.edu.au/staff/classicpaper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458200" cy="34623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 dirty="0">
              <a:solidFill>
                <a:schemeClr val="accent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chemeClr val="accent2"/>
                </a:solidFill>
                <a:latin typeface="Verdana" pitchFamily="34" charset="0"/>
              </a:rPr>
              <a:t>Introduction to Multivariate</a:t>
            </a:r>
          </a:p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chemeClr val="accent2"/>
                </a:solidFill>
                <a:latin typeface="Verdana" pitchFamily="34" charset="0"/>
              </a:rPr>
              <a:t>Genetic </a:t>
            </a:r>
            <a:r>
              <a:rPr lang="en-US" sz="3000" b="1" dirty="0" smtClean="0">
                <a:solidFill>
                  <a:schemeClr val="accent2"/>
                </a:solidFill>
                <a:latin typeface="Verdana" pitchFamily="34" charset="0"/>
              </a:rPr>
              <a:t>Analysis (2)</a:t>
            </a:r>
            <a:endParaRPr lang="en-US" sz="2400" b="1" dirty="0">
              <a:solidFill>
                <a:schemeClr val="accent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chemeClr val="hlink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latin typeface="Verdana" pitchFamily="34" charset="0"/>
              </a:rPr>
              <a:t>Marleen de Moor, </a:t>
            </a:r>
            <a:r>
              <a:rPr lang="en-US" sz="2400" dirty="0" smtClean="0">
                <a:solidFill>
                  <a:schemeClr val="hlink"/>
                </a:solidFill>
                <a:latin typeface="Verdana" pitchFamily="34" charset="0"/>
              </a:rPr>
              <a:t>Kees-Jan Kan &amp; Nick Martin </a:t>
            </a:r>
            <a:endParaRPr lang="en-US" sz="2400" dirty="0">
              <a:solidFill>
                <a:schemeClr val="hlink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40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3315" name="Tijdelijke aanduiding voor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March 7, 2012</a:t>
            </a:r>
          </a:p>
        </p:txBody>
      </p:sp>
      <p:sp>
        <p:nvSpPr>
          <p:cNvPr id="13316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FD54C0-023F-4553-8738-64FFB0D5FA52}" type="slidenum">
              <a:rPr lang="en-US"/>
              <a:pPr/>
              <a:t>1</a:t>
            </a:fld>
            <a:endParaRPr lang="en-US"/>
          </a:p>
        </p:txBody>
      </p:sp>
      <p:sp>
        <p:nvSpPr>
          <p:cNvPr id="13317" name="Tijdelijke aanduiding voor voettekst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M. de Moor, Twin Workshop Boulder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Genetic</a:t>
            </a:r>
            <a:r>
              <a:rPr lang="nl-NL" dirty="0" smtClean="0"/>
              <a:t> </a:t>
            </a:r>
            <a:r>
              <a:rPr lang="nl-NL" dirty="0" err="1" smtClean="0"/>
              <a:t>correlations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0" y="5181600"/>
          <a:ext cx="2366701" cy="768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447560" imgH="469800" progId="Equation.3">
                  <p:embed/>
                </p:oleObj>
              </mc:Choice>
              <mc:Fallback>
                <p:oleObj name="Equation" r:id="rId3" imgW="144756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0"/>
                        <a:ext cx="2366701" cy="76848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5443538" y="5181600"/>
          <a:ext cx="37004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2197080" imgH="469800" progId="Equation.3">
                  <p:embed/>
                </p:oleObj>
              </mc:Choice>
              <mc:Fallback>
                <p:oleObj name="Equation" r:id="rId5" imgW="21970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5181600"/>
                        <a:ext cx="3700462" cy="79057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2438400" y="5181600"/>
          <a:ext cx="29511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7" imgW="1752480" imgH="469800" progId="Equation.3">
                  <p:embed/>
                </p:oleObj>
              </mc:Choice>
              <mc:Fallback>
                <p:oleObj name="Equation" r:id="rId7" imgW="175248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2951162" cy="79216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52400" y="1219200"/>
            <a:ext cx="8991600" cy="974722"/>
            <a:chOff x="76200" y="5254823"/>
            <a:chExt cx="8991600" cy="974808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76200" y="5429341"/>
              <a:ext cx="8991600" cy="800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5875"/>
              <a:endParaRPr lang="en-US" sz="1500" dirty="0">
                <a:solidFill>
                  <a:srgbClr val="3D3D3D"/>
                </a:solidFill>
                <a:latin typeface="Monaco" pitchFamily="-107" charset="0"/>
              </a:endParaRPr>
            </a:p>
            <a:p>
              <a:pPr indent="15875"/>
              <a:r>
                <a:rPr lang="en-US" sz="1600" dirty="0" err="1" smtClean="0">
                  <a:solidFill>
                    <a:srgbClr val="8F1C0F"/>
                  </a:solidFill>
                  <a:latin typeface="Monaco" pitchFamily="-107" charset="0"/>
                </a:rPr>
                <a:t>corA</a:t>
              </a:r>
              <a:r>
                <a:rPr lang="en-US" sz="1600" dirty="0" smtClean="0">
                  <a:solidFill>
                    <a:srgbClr val="8F1C0F"/>
                  </a:solidFill>
                  <a:latin typeface="Monaco" pitchFamily="-107" charset="0"/>
                </a:rPr>
                <a:t> &lt;- </a:t>
              </a:r>
              <a:r>
                <a:rPr lang="en-US" sz="1600" dirty="0" err="1" smtClean="0">
                  <a:solidFill>
                    <a:srgbClr val="8F1C0F"/>
                  </a:solidFill>
                  <a:latin typeface="Monaco" pitchFamily="-107" charset="0"/>
                </a:rPr>
                <a:t>mxAlgebra</a:t>
              </a:r>
              <a:r>
                <a:rPr lang="en-US" sz="1600" dirty="0" smtClean="0">
                  <a:solidFill>
                    <a:srgbClr val="8F1C0F"/>
                  </a:solidFill>
                  <a:latin typeface="Monaco" pitchFamily="-107" charset="0"/>
                </a:rPr>
                <a:t>(name ="</a:t>
              </a:r>
              <a:r>
                <a:rPr lang="en-US" sz="1600" dirty="0" err="1" smtClean="0">
                  <a:solidFill>
                    <a:srgbClr val="8F1C0F"/>
                  </a:solidFill>
                  <a:latin typeface="Monaco" pitchFamily="-107" charset="0"/>
                </a:rPr>
                <a:t>rA</a:t>
              </a:r>
              <a:r>
                <a:rPr lang="en-US" sz="1600" dirty="0" smtClean="0">
                  <a:solidFill>
                    <a:srgbClr val="8F1C0F"/>
                  </a:solidFill>
                  <a:latin typeface="Monaco" pitchFamily="-107" charset="0"/>
                </a:rPr>
                <a:t>", expression = solve(</a:t>
              </a:r>
              <a:r>
                <a:rPr lang="en-US" sz="1600" dirty="0" err="1" smtClean="0">
                  <a:solidFill>
                    <a:srgbClr val="8F1C0F"/>
                  </a:solidFill>
                  <a:latin typeface="Monaco" pitchFamily="-107" charset="0"/>
                </a:rPr>
                <a:t>sqrt</a:t>
              </a:r>
              <a:r>
                <a:rPr lang="en-US" sz="1600" dirty="0" smtClean="0">
                  <a:solidFill>
                    <a:srgbClr val="8F1C0F"/>
                  </a:solidFill>
                  <a:latin typeface="Monaco" pitchFamily="-107" charset="0"/>
                </a:rPr>
                <a:t>(I*A))%*%A%*%solve(</a:t>
              </a:r>
              <a:r>
                <a:rPr lang="en-US" sz="1600" dirty="0" err="1" smtClean="0">
                  <a:solidFill>
                    <a:srgbClr val="8F1C0F"/>
                  </a:solidFill>
                  <a:latin typeface="Monaco" pitchFamily="-107" charset="0"/>
                </a:rPr>
                <a:t>sqrt</a:t>
              </a:r>
              <a:r>
                <a:rPr lang="en-US" sz="1600" dirty="0" smtClean="0">
                  <a:solidFill>
                    <a:srgbClr val="8F1C0F"/>
                  </a:solidFill>
                  <a:latin typeface="Monaco" pitchFamily="-107" charset="0"/>
                </a:rPr>
                <a:t>(I*A)))</a:t>
              </a:r>
            </a:p>
            <a:p>
              <a:pPr indent="15875"/>
              <a:endParaRPr lang="en-US" sz="1500" dirty="0">
                <a:solidFill>
                  <a:srgbClr val="001383"/>
                </a:solidFill>
                <a:latin typeface="Monaco" pitchFamily="-107" charset="0"/>
              </a:endParaRPr>
            </a:p>
          </p:txBody>
        </p: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1447800" y="5254823"/>
              <a:ext cx="6248400" cy="307777"/>
              <a:chOff x="1676400" y="2664023"/>
              <a:chExt cx="6248400" cy="307777"/>
            </a:xfrm>
          </p:grpSpPr>
          <p:sp>
            <p:nvSpPr>
              <p:cNvPr id="13" name="Snip and Round Single Corner Rectangle 10"/>
              <p:cNvSpPr/>
              <p:nvPr/>
            </p:nvSpPr>
            <p:spPr bwMode="auto">
              <a:xfrm>
                <a:off x="1676400" y="27432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14" name="TextBox 11"/>
              <p:cNvSpPr txBox="1"/>
              <p:nvPr/>
            </p:nvSpPr>
            <p:spPr>
              <a:xfrm>
                <a:off x="4191000" y="26640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pic>
        <p:nvPicPr>
          <p:cNvPr id="20" name="Picture 6" descr="latex-image-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04900" y="2514600"/>
            <a:ext cx="6248400" cy="75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104900" y="3657599"/>
          <a:ext cx="1143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0" imgW="1143000" imgH="736560" progId="Equation.3">
                  <p:embed/>
                </p:oleObj>
              </mc:Choice>
              <mc:Fallback>
                <p:oleObj name="Equation" r:id="rId10" imgW="1143000" imgH="736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657599"/>
                        <a:ext cx="1143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362200" y="3505200"/>
          <a:ext cx="6667500" cy="927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2" imgW="9308880" imgH="1295280" progId="Equation.3">
                  <p:embed/>
                </p:oleObj>
              </mc:Choice>
              <mc:Fallback>
                <p:oleObj name="Equation" r:id="rId12" imgW="9308880" imgH="12952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05200"/>
                        <a:ext cx="6667500" cy="9278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kstvak 22"/>
          <p:cNvSpPr txBox="1"/>
          <p:nvPr/>
        </p:nvSpPr>
        <p:spPr>
          <a:xfrm>
            <a:off x="152400" y="2667000"/>
            <a:ext cx="76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2x2</a:t>
            </a:r>
            <a:endParaRPr lang="en-US" dirty="0"/>
          </a:p>
        </p:txBody>
      </p:sp>
      <p:sp>
        <p:nvSpPr>
          <p:cNvPr id="24" name="Tekstvak 23"/>
          <p:cNvSpPr txBox="1"/>
          <p:nvPr/>
        </p:nvSpPr>
        <p:spPr>
          <a:xfrm>
            <a:off x="152400" y="3810000"/>
            <a:ext cx="762000" cy="369332"/>
          </a:xfrm>
          <a:prstGeom prst="rect">
            <a:avLst/>
          </a:prstGeom>
          <a:solidFill>
            <a:srgbClr val="FFB7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3x3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The order of variables</a:t>
            </a:r>
            <a:endParaRPr lang="en-US" dirty="0" smtClean="0"/>
          </a:p>
        </p:txBody>
      </p:sp>
      <p:sp>
        <p:nvSpPr>
          <p:cNvPr id="7577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Order of variables does </a:t>
            </a:r>
            <a:r>
              <a:rPr lang="nl-NL" dirty="0" err="1" smtClean="0"/>
              <a:t>not</a:t>
            </a:r>
            <a:r>
              <a:rPr lang="nl-NL" dirty="0" smtClean="0"/>
              <a:t> matter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solution</a:t>
            </a:r>
            <a:r>
              <a:rPr lang="nl-NL" dirty="0" smtClean="0"/>
              <a:t>!</a:t>
            </a:r>
          </a:p>
          <a:p>
            <a:pPr lvl="1" eaLnBrk="1" hangingPunct="1"/>
            <a:r>
              <a:rPr lang="nl-NL" dirty="0" smtClean="0"/>
              <a:t>Fit is </a:t>
            </a:r>
            <a:r>
              <a:rPr lang="nl-NL" dirty="0" err="1" smtClean="0"/>
              <a:t>identical</a:t>
            </a:r>
            <a:r>
              <a:rPr lang="nl-NL" dirty="0" smtClean="0"/>
              <a:t>, </a:t>
            </a:r>
            <a:r>
              <a:rPr lang="nl-NL" dirty="0" err="1" smtClean="0"/>
              <a:t>just</a:t>
            </a:r>
            <a:r>
              <a:rPr lang="nl-NL" dirty="0" smtClean="0"/>
              <a:t> different </a:t>
            </a:r>
            <a:r>
              <a:rPr lang="nl-NL" dirty="0" err="1" smtClean="0"/>
              <a:t>parameterization</a:t>
            </a:r>
            <a:endParaRPr lang="nl-NL" dirty="0" smtClean="0"/>
          </a:p>
          <a:p>
            <a:pPr lvl="1" eaLnBrk="1" hangingPunct="1"/>
            <a:r>
              <a:rPr lang="nl-NL" dirty="0" err="1" smtClean="0"/>
              <a:t>Standardized</a:t>
            </a:r>
            <a:r>
              <a:rPr lang="nl-NL" dirty="0" smtClean="0"/>
              <a:t> </a:t>
            </a:r>
            <a:r>
              <a:rPr lang="nl-NL" dirty="0" err="1" smtClean="0"/>
              <a:t>solutions</a:t>
            </a:r>
            <a:r>
              <a:rPr lang="nl-NL" dirty="0" smtClean="0"/>
              <a:t> are </a:t>
            </a:r>
            <a:r>
              <a:rPr lang="nl-NL" dirty="0" err="1" smtClean="0"/>
              <a:t>identical</a:t>
            </a:r>
            <a:r>
              <a:rPr lang="nl-NL" dirty="0" smtClean="0"/>
              <a:t> in </a:t>
            </a:r>
            <a:r>
              <a:rPr lang="nl-NL" dirty="0" err="1" smtClean="0"/>
              <a:t>terms</a:t>
            </a:r>
            <a:r>
              <a:rPr lang="nl-NL" dirty="0" smtClean="0"/>
              <a:t> of fit and parameter </a:t>
            </a:r>
            <a:r>
              <a:rPr lang="nl-NL" dirty="0" err="1" smtClean="0"/>
              <a:t>estimates</a:t>
            </a:r>
            <a:r>
              <a:rPr lang="nl-NL" dirty="0" smtClean="0"/>
              <a:t>!</a:t>
            </a:r>
          </a:p>
          <a:p>
            <a:pPr eaLnBrk="1" hangingPunct="1"/>
            <a:r>
              <a:rPr lang="nl-NL" dirty="0" err="1" smtClean="0"/>
              <a:t>But</a:t>
            </a:r>
            <a:r>
              <a:rPr lang="nl-NL" dirty="0" smtClean="0"/>
              <a:t> </a:t>
            </a:r>
            <a:r>
              <a:rPr lang="nl-NL" dirty="0" err="1" smtClean="0"/>
              <a:t>interpretation</a:t>
            </a:r>
            <a:r>
              <a:rPr lang="nl-NL" dirty="0" smtClean="0"/>
              <a:t> of A/C/E </a:t>
            </a:r>
            <a:r>
              <a:rPr lang="nl-NL" dirty="0" err="1" smtClean="0"/>
              <a:t>variance</a:t>
            </a:r>
            <a:r>
              <a:rPr lang="nl-NL" dirty="0" smtClean="0"/>
              <a:t> </a:t>
            </a:r>
            <a:r>
              <a:rPr lang="nl-NL" dirty="0" err="1" smtClean="0"/>
              <a:t>components</a:t>
            </a:r>
            <a:r>
              <a:rPr lang="nl-NL" dirty="0" smtClean="0"/>
              <a:t> is different!</a:t>
            </a:r>
          </a:p>
          <a:p>
            <a:pPr lvl="1" eaLnBrk="1" hangingPunct="1"/>
            <a:r>
              <a:rPr lang="nl-NL" dirty="0" err="1" smtClean="0"/>
              <a:t>Where</a:t>
            </a:r>
            <a:r>
              <a:rPr lang="nl-NL" dirty="0" smtClean="0"/>
              <a:t>  A2 </a:t>
            </a:r>
            <a:r>
              <a:rPr lang="nl-NL" dirty="0" err="1" smtClean="0"/>
              <a:t>refers</a:t>
            </a:r>
            <a:r>
              <a:rPr lang="nl-NL" dirty="0" smtClean="0"/>
              <a:t> to </a:t>
            </a:r>
            <a:r>
              <a:rPr lang="nl-NL" dirty="0" err="1" smtClean="0"/>
              <a:t>those</a:t>
            </a:r>
            <a:r>
              <a:rPr lang="nl-NL" dirty="0" smtClean="0"/>
              <a:t> </a:t>
            </a:r>
            <a:r>
              <a:rPr lang="nl-NL" dirty="0" err="1" smtClean="0"/>
              <a:t>genetic</a:t>
            </a:r>
            <a:r>
              <a:rPr lang="nl-NL" dirty="0" smtClean="0"/>
              <a:t> factors </a:t>
            </a:r>
            <a:r>
              <a:rPr lang="nl-NL" dirty="0" err="1" smtClean="0"/>
              <a:t>that</a:t>
            </a:r>
            <a:r>
              <a:rPr lang="nl-NL" dirty="0" smtClean="0"/>
              <a:t>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shared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phenotype</a:t>
            </a:r>
            <a:r>
              <a:rPr lang="nl-NL" dirty="0" smtClean="0"/>
              <a:t> 1</a:t>
            </a:r>
          </a:p>
          <a:p>
            <a:pPr eaLnBrk="1" hangingPunct="1"/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is </a:t>
            </a:r>
            <a:r>
              <a:rPr lang="nl-NL" dirty="0" err="1" smtClean="0"/>
              <a:t>natural</a:t>
            </a:r>
            <a:r>
              <a:rPr lang="nl-NL" dirty="0" smtClean="0"/>
              <a:t> ordering:</a:t>
            </a:r>
          </a:p>
          <a:p>
            <a:pPr lvl="1" eaLnBrk="1" hangingPunct="1"/>
            <a:r>
              <a:rPr lang="nl-NL" dirty="0" smtClean="0"/>
              <a:t>Temporal ordering (IQ at 2 time </a:t>
            </a:r>
            <a:r>
              <a:rPr lang="nl-NL" dirty="0" err="1" smtClean="0"/>
              <a:t>points</a:t>
            </a:r>
            <a:r>
              <a:rPr lang="nl-NL" dirty="0" smtClean="0"/>
              <a:t>)</a:t>
            </a:r>
          </a:p>
          <a:p>
            <a:pPr lvl="1" eaLnBrk="1" hangingPunct="1"/>
            <a:r>
              <a:rPr lang="nl-NL" dirty="0" err="1" smtClean="0"/>
              <a:t>Neuroticism</a:t>
            </a:r>
            <a:r>
              <a:rPr lang="nl-NL" dirty="0" smtClean="0"/>
              <a:t> and MDD </a:t>
            </a:r>
            <a:r>
              <a:rPr lang="nl-NL" dirty="0" err="1" smtClean="0"/>
              <a:t>symptoms</a:t>
            </a:r>
            <a:endParaRPr lang="en-US" dirty="0" smtClean="0"/>
          </a:p>
        </p:txBody>
      </p:sp>
      <p:sp>
        <p:nvSpPr>
          <p:cNvPr id="7578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March 7, 2012</a:t>
            </a:r>
          </a:p>
        </p:txBody>
      </p:sp>
      <p:sp>
        <p:nvSpPr>
          <p:cNvPr id="75781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75782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4E422B-F90D-4418-9DA3-9CB2F976DF54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Ovaal 6"/>
          <p:cNvSpPr/>
          <p:nvPr/>
        </p:nvSpPr>
        <p:spPr>
          <a:xfrm>
            <a:off x="2209800" y="4191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Cholesky</a:t>
            </a:r>
            <a:r>
              <a:rPr lang="nl-NL" dirty="0" smtClean="0"/>
              <a:t> </a:t>
            </a:r>
            <a:r>
              <a:rPr lang="nl-NL" dirty="0" err="1" smtClean="0"/>
              <a:t>decomposition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a model…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 </a:t>
            </a:r>
            <a:r>
              <a:rPr lang="nl-NL" dirty="0" err="1" smtClean="0"/>
              <a:t>constraints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covariance</a:t>
            </a:r>
            <a:r>
              <a:rPr lang="nl-NL" dirty="0" smtClean="0"/>
              <a:t> matrices</a:t>
            </a:r>
          </a:p>
          <a:p>
            <a:r>
              <a:rPr lang="nl-NL" dirty="0" smtClean="0"/>
              <a:t>Just </a:t>
            </a:r>
            <a:r>
              <a:rPr lang="nl-NL" dirty="0" err="1" smtClean="0"/>
              <a:t>reparameterization</a:t>
            </a:r>
            <a:r>
              <a:rPr lang="nl-NL" dirty="0" smtClean="0"/>
              <a:t>…</a:t>
            </a:r>
          </a:p>
          <a:p>
            <a:r>
              <a:rPr lang="nl-NL" dirty="0" smtClean="0"/>
              <a:t>…</a:t>
            </a:r>
            <a:r>
              <a:rPr lang="nl-NL" dirty="0" err="1" smtClean="0"/>
              <a:t>But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useful</a:t>
            </a:r>
            <a:r>
              <a:rPr lang="nl-NL" dirty="0" smtClean="0"/>
              <a:t> to </a:t>
            </a:r>
            <a:r>
              <a:rPr lang="nl-NL" dirty="0" err="1" smtClean="0"/>
              <a:t>explore</a:t>
            </a:r>
            <a:r>
              <a:rPr lang="nl-NL" dirty="0" smtClean="0"/>
              <a:t> the data!</a:t>
            </a:r>
          </a:p>
          <a:p>
            <a:r>
              <a:rPr lang="nl-NL" dirty="0" err="1" smtClean="0"/>
              <a:t>Observed</a:t>
            </a:r>
            <a:r>
              <a:rPr lang="nl-NL" dirty="0" smtClean="0"/>
              <a:t> </a:t>
            </a:r>
            <a:r>
              <a:rPr lang="nl-NL" dirty="0" err="1" smtClean="0"/>
              <a:t>statistics</a:t>
            </a:r>
            <a:r>
              <a:rPr lang="nl-NL" dirty="0" smtClean="0"/>
              <a:t> = </a:t>
            </a:r>
            <a:r>
              <a:rPr lang="nl-NL" dirty="0" err="1" smtClean="0"/>
              <a:t>Number</a:t>
            </a:r>
            <a:r>
              <a:rPr lang="nl-NL" dirty="0" smtClean="0"/>
              <a:t> of parameters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Cholesky</a:t>
            </a:r>
            <a:r>
              <a:rPr lang="nl-NL" dirty="0" smtClean="0"/>
              <a:t> </a:t>
            </a:r>
            <a:r>
              <a:rPr lang="nl-NL" dirty="0" err="1" smtClean="0"/>
              <a:t>decomposition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a model…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Bivariate</a:t>
            </a:r>
            <a:r>
              <a:rPr lang="nl-NL" dirty="0" smtClean="0"/>
              <a:t> </a:t>
            </a:r>
            <a:r>
              <a:rPr lang="nl-NL" dirty="0" err="1" smtClean="0"/>
              <a:t>constrained</a:t>
            </a:r>
            <a:r>
              <a:rPr lang="nl-NL" dirty="0" smtClean="0"/>
              <a:t> </a:t>
            </a:r>
            <a:r>
              <a:rPr lang="nl-NL" dirty="0" err="1" smtClean="0"/>
              <a:t>saturated</a:t>
            </a:r>
            <a:r>
              <a:rPr lang="nl-NL" dirty="0" smtClean="0"/>
              <a:t> model:</a:t>
            </a:r>
          </a:p>
          <a:p>
            <a:pPr lvl="1"/>
            <a:r>
              <a:rPr lang="nl-NL" dirty="0" smtClean="0"/>
              <a:t>2 </a:t>
            </a:r>
            <a:r>
              <a:rPr lang="nl-NL" dirty="0" err="1" smtClean="0"/>
              <a:t>variances</a:t>
            </a:r>
            <a:r>
              <a:rPr lang="nl-NL" dirty="0" smtClean="0"/>
              <a:t>, 1 </a:t>
            </a:r>
            <a:r>
              <a:rPr lang="nl-NL" dirty="0" err="1" smtClean="0"/>
              <a:t>within-twin</a:t>
            </a:r>
            <a:r>
              <a:rPr lang="nl-NL" dirty="0" smtClean="0"/>
              <a:t> </a:t>
            </a:r>
            <a:r>
              <a:rPr lang="nl-NL" dirty="0" err="1" smtClean="0"/>
              <a:t>covariance</a:t>
            </a:r>
            <a:r>
              <a:rPr lang="nl-NL" dirty="0" smtClean="0"/>
              <a:t> MZ=DZ</a:t>
            </a:r>
          </a:p>
          <a:p>
            <a:pPr lvl="1"/>
            <a:r>
              <a:rPr lang="nl-NL" dirty="0" smtClean="0"/>
              <a:t>2 </a:t>
            </a:r>
            <a:r>
              <a:rPr lang="nl-NL" dirty="0" err="1" smtClean="0"/>
              <a:t>within-trait</a:t>
            </a:r>
            <a:r>
              <a:rPr lang="nl-NL" dirty="0" smtClean="0"/>
              <a:t> </a:t>
            </a:r>
            <a:r>
              <a:rPr lang="nl-NL" dirty="0" err="1" smtClean="0"/>
              <a:t>cross-twin</a:t>
            </a:r>
            <a:r>
              <a:rPr lang="nl-NL" dirty="0" smtClean="0"/>
              <a:t> </a:t>
            </a:r>
            <a:r>
              <a:rPr lang="nl-NL" dirty="0" err="1" smtClean="0"/>
              <a:t>covariances</a:t>
            </a:r>
            <a:r>
              <a:rPr lang="nl-NL" dirty="0" smtClean="0"/>
              <a:t> MZ</a:t>
            </a:r>
          </a:p>
          <a:p>
            <a:pPr lvl="1"/>
            <a:r>
              <a:rPr lang="nl-NL" dirty="0" smtClean="0"/>
              <a:t>1 </a:t>
            </a:r>
            <a:r>
              <a:rPr lang="nl-NL" dirty="0" err="1" smtClean="0"/>
              <a:t>cross-trait</a:t>
            </a:r>
            <a:r>
              <a:rPr lang="nl-NL" dirty="0" smtClean="0"/>
              <a:t> </a:t>
            </a:r>
            <a:r>
              <a:rPr lang="nl-NL" dirty="0" err="1" smtClean="0"/>
              <a:t>cross-twin</a:t>
            </a:r>
            <a:r>
              <a:rPr lang="nl-NL" dirty="0" smtClean="0"/>
              <a:t> </a:t>
            </a:r>
            <a:r>
              <a:rPr lang="nl-NL" dirty="0" err="1" smtClean="0"/>
              <a:t>covariance</a:t>
            </a:r>
            <a:r>
              <a:rPr lang="nl-NL" dirty="0" smtClean="0"/>
              <a:t> MZ</a:t>
            </a:r>
          </a:p>
          <a:p>
            <a:pPr lvl="1"/>
            <a:r>
              <a:rPr lang="nl-NL" dirty="0" smtClean="0"/>
              <a:t>2 </a:t>
            </a:r>
            <a:r>
              <a:rPr lang="nl-NL" dirty="0" err="1" smtClean="0"/>
              <a:t>within-trait</a:t>
            </a:r>
            <a:r>
              <a:rPr lang="nl-NL" dirty="0" smtClean="0"/>
              <a:t> </a:t>
            </a:r>
            <a:r>
              <a:rPr lang="nl-NL" dirty="0" err="1" smtClean="0"/>
              <a:t>cross-twin</a:t>
            </a:r>
            <a:r>
              <a:rPr lang="nl-NL" dirty="0" smtClean="0"/>
              <a:t> </a:t>
            </a:r>
            <a:r>
              <a:rPr lang="nl-NL" dirty="0" err="1" smtClean="0"/>
              <a:t>covariances</a:t>
            </a:r>
            <a:r>
              <a:rPr lang="nl-NL" dirty="0" smtClean="0"/>
              <a:t> DZ</a:t>
            </a:r>
          </a:p>
          <a:p>
            <a:pPr lvl="1"/>
            <a:r>
              <a:rPr lang="nl-NL" dirty="0" smtClean="0"/>
              <a:t>1 </a:t>
            </a:r>
            <a:r>
              <a:rPr lang="nl-NL" dirty="0" err="1" smtClean="0"/>
              <a:t>cross-trait</a:t>
            </a:r>
            <a:r>
              <a:rPr lang="nl-NL" dirty="0" smtClean="0"/>
              <a:t> </a:t>
            </a:r>
            <a:r>
              <a:rPr lang="nl-NL" dirty="0" err="1" smtClean="0"/>
              <a:t>cross-twin</a:t>
            </a:r>
            <a:r>
              <a:rPr lang="nl-NL" dirty="0" smtClean="0"/>
              <a:t> </a:t>
            </a:r>
            <a:r>
              <a:rPr lang="nl-NL" dirty="0" err="1" smtClean="0"/>
              <a:t>covariance</a:t>
            </a:r>
            <a:r>
              <a:rPr lang="nl-NL" dirty="0" smtClean="0"/>
              <a:t> DZ</a:t>
            </a:r>
            <a:endParaRPr lang="en-US" dirty="0" smtClean="0"/>
          </a:p>
          <a:p>
            <a:r>
              <a:rPr lang="nl-NL" dirty="0" err="1" smtClean="0"/>
              <a:t>Bivariate</a:t>
            </a:r>
            <a:r>
              <a:rPr lang="nl-NL" dirty="0" smtClean="0"/>
              <a:t>  </a:t>
            </a:r>
            <a:r>
              <a:rPr lang="nl-NL" dirty="0" err="1" smtClean="0"/>
              <a:t>Cholesky</a:t>
            </a:r>
            <a:r>
              <a:rPr lang="nl-NL" dirty="0" smtClean="0"/>
              <a:t> </a:t>
            </a:r>
            <a:r>
              <a:rPr lang="nl-NL" dirty="0" err="1" smtClean="0"/>
              <a:t>decomposition</a:t>
            </a:r>
            <a:endParaRPr lang="nl-NL" dirty="0" smtClean="0"/>
          </a:p>
          <a:p>
            <a:pPr lvl="1"/>
            <a:r>
              <a:rPr lang="nl-NL" dirty="0" smtClean="0"/>
              <a:t>a11, a21, a22</a:t>
            </a:r>
          </a:p>
          <a:p>
            <a:pPr lvl="1"/>
            <a:r>
              <a:rPr lang="nl-NL" dirty="0" smtClean="0"/>
              <a:t>c11, c21, c22</a:t>
            </a:r>
          </a:p>
          <a:p>
            <a:pPr lvl="1"/>
            <a:r>
              <a:rPr lang="nl-NL" dirty="0" smtClean="0"/>
              <a:t>e11, e21, e22</a:t>
            </a:r>
          </a:p>
          <a:p>
            <a:pPr lvl="1">
              <a:buNone/>
            </a:pPr>
            <a:endParaRPr lang="nl-NL" dirty="0" smtClean="0"/>
          </a:p>
          <a:p>
            <a:pPr lvl="1"/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hteraccolade 6"/>
          <p:cNvSpPr/>
          <p:nvPr/>
        </p:nvSpPr>
        <p:spPr>
          <a:xfrm>
            <a:off x="7010400" y="2057400"/>
            <a:ext cx="685800" cy="1752600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7696200" y="2438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+mj-lt"/>
              </a:rPr>
              <a:t>9 </a:t>
            </a:r>
            <a:r>
              <a:rPr lang="nl-NL" sz="1600" dirty="0" err="1" smtClean="0">
                <a:latin typeface="+mj-lt"/>
              </a:rPr>
              <a:t>observed</a:t>
            </a:r>
            <a:r>
              <a:rPr lang="nl-NL" sz="1600" dirty="0" smtClean="0">
                <a:latin typeface="+mj-lt"/>
              </a:rPr>
              <a:t> </a:t>
            </a:r>
            <a:r>
              <a:rPr lang="nl-NL" sz="1600" dirty="0" err="1" smtClean="0">
                <a:latin typeface="+mj-lt"/>
              </a:rPr>
              <a:t>statistics</a:t>
            </a:r>
            <a:endParaRPr lang="en-US" sz="1600" dirty="0">
              <a:latin typeface="+mj-lt"/>
            </a:endParaRPr>
          </a:p>
        </p:txBody>
      </p:sp>
      <p:sp>
        <p:nvSpPr>
          <p:cNvPr id="9" name="Rechteraccolade 8"/>
          <p:cNvSpPr/>
          <p:nvPr/>
        </p:nvSpPr>
        <p:spPr>
          <a:xfrm>
            <a:off x="3276600" y="4343400"/>
            <a:ext cx="685800" cy="1066800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962400" y="4495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+mj-lt"/>
              </a:rPr>
              <a:t>9 parameters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Comparison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models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Afgeronde rechthoek 7"/>
          <p:cNvSpPr/>
          <p:nvPr/>
        </p:nvSpPr>
        <p:spPr>
          <a:xfrm>
            <a:off x="914400" y="1600200"/>
            <a:ext cx="3276600" cy="121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dirty="0" err="1" smtClean="0">
                <a:solidFill>
                  <a:srgbClr val="7030A0"/>
                </a:solidFill>
              </a:rPr>
              <a:t>Cholesky</a:t>
            </a:r>
            <a:r>
              <a:rPr lang="nl-NL" dirty="0" smtClean="0">
                <a:solidFill>
                  <a:srgbClr val="7030A0"/>
                </a:solidFill>
              </a:rPr>
              <a:t> </a:t>
            </a:r>
            <a:r>
              <a:rPr lang="nl-NL" dirty="0" err="1" smtClean="0">
                <a:solidFill>
                  <a:srgbClr val="7030A0"/>
                </a:solidFill>
              </a:rPr>
              <a:t>decomposition</a:t>
            </a:r>
            <a:r>
              <a:rPr lang="nl-NL" dirty="0" smtClean="0">
                <a:solidFill>
                  <a:srgbClr val="7030A0"/>
                </a:solidFill>
              </a:rPr>
              <a:t> models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4953000" y="1600200"/>
            <a:ext cx="3276600" cy="12192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dirty="0" err="1" smtClean="0">
                <a:solidFill>
                  <a:schemeClr val="accent5">
                    <a:lumMod val="50000"/>
                  </a:schemeClr>
                </a:solidFill>
              </a:rPr>
              <a:t>Principal</a:t>
            </a:r>
            <a:r>
              <a:rPr lang="nl-NL" dirty="0" smtClean="0">
                <a:solidFill>
                  <a:schemeClr val="accent5">
                    <a:lumMod val="50000"/>
                  </a:schemeClr>
                </a:solidFill>
              </a:rPr>
              <a:t> component </a:t>
            </a:r>
            <a:r>
              <a:rPr lang="nl-NL" dirty="0" err="1" smtClean="0">
                <a:solidFill>
                  <a:schemeClr val="accent5">
                    <a:lumMod val="50000"/>
                  </a:schemeClr>
                </a:solidFill>
              </a:rPr>
              <a:t>analysis</a:t>
            </a:r>
            <a:endParaRPr lang="nl-NL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 Sanja, </a:t>
            </a:r>
            <a:r>
              <a:rPr lang="nl-NL" dirty="0" err="1" smtClean="0">
                <a:solidFill>
                  <a:schemeClr val="tx1"/>
                </a:solidFill>
                <a:sym typeface="Wingdings" pitchFamily="2" charset="2"/>
              </a:rPr>
              <a:t>now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4953000" y="3429000"/>
            <a:ext cx="32766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Confirmatory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factor models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 Dorret, Sanja, Michel, </a:t>
            </a:r>
            <a:r>
              <a:rPr lang="nl-NL" dirty="0" err="1" smtClean="0">
                <a:solidFill>
                  <a:schemeClr val="tx1"/>
                </a:solidFill>
                <a:sym typeface="Wingdings" pitchFamily="2" charset="2"/>
              </a:rPr>
              <a:t>this</a:t>
            </a:r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sym typeface="Wingdings" pitchFamily="2" charset="2"/>
              </a:rPr>
              <a:t>morning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914400" y="3429000"/>
            <a:ext cx="3276600" cy="1219200"/>
          </a:xfrm>
          <a:prstGeom prst="roundRect">
            <a:avLst/>
          </a:prstGeom>
          <a:solidFill>
            <a:srgbClr val="E2F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dirty="0" err="1" smtClean="0">
                <a:solidFill>
                  <a:srgbClr val="00B050"/>
                </a:solidFill>
              </a:rPr>
              <a:t>Genetic</a:t>
            </a:r>
            <a:r>
              <a:rPr lang="nl-NL" dirty="0" smtClean="0">
                <a:solidFill>
                  <a:srgbClr val="00B050"/>
                </a:solidFill>
              </a:rPr>
              <a:t> factor models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 Hermine, </a:t>
            </a:r>
            <a:r>
              <a:rPr lang="nl-NL" dirty="0" err="1" smtClean="0">
                <a:solidFill>
                  <a:schemeClr val="tx1"/>
                </a:solidFill>
                <a:sym typeface="Wingdings" pitchFamily="2" charset="2"/>
              </a:rPr>
              <a:t>after</a:t>
            </a:r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sym typeface="Wingdings" pitchFamily="2" charset="2"/>
              </a:rPr>
              <a:t>coffee</a:t>
            </a:r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 break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Further</a:t>
            </a:r>
            <a:r>
              <a:rPr lang="nl-NL" dirty="0" smtClean="0"/>
              <a:t> reading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Three</a:t>
            </a:r>
            <a:r>
              <a:rPr lang="nl-NL" dirty="0" smtClean="0"/>
              <a:t> classic papers:</a:t>
            </a:r>
          </a:p>
          <a:p>
            <a:r>
              <a:rPr lang="en-US" dirty="0" smtClean="0"/>
              <a:t>Martin NG, Eaves LJ: The </a:t>
            </a:r>
            <a:r>
              <a:rPr lang="en-US" dirty="0" err="1" smtClean="0"/>
              <a:t>genetical</a:t>
            </a:r>
            <a:r>
              <a:rPr lang="en-US" dirty="0" smtClean="0"/>
              <a:t> analysis of covariance structure. </a:t>
            </a:r>
            <a:r>
              <a:rPr lang="en-US" i="1" dirty="0" smtClean="0"/>
              <a:t>Heredity</a:t>
            </a:r>
            <a:r>
              <a:rPr lang="en-US" dirty="0" smtClean="0"/>
              <a:t> 38:79-95, 1977</a:t>
            </a:r>
          </a:p>
          <a:p>
            <a:r>
              <a:rPr lang="en-US" dirty="0" smtClean="0"/>
              <a:t>Carey, G. Inference About Genetic Correlations, BG, 1988</a:t>
            </a:r>
          </a:p>
          <a:p>
            <a:r>
              <a:rPr lang="en-US" dirty="0" err="1" smtClean="0"/>
              <a:t>Loehlin</a:t>
            </a:r>
            <a:r>
              <a:rPr lang="en-US" dirty="0" smtClean="0"/>
              <a:t>, J. The </a:t>
            </a:r>
            <a:r>
              <a:rPr lang="en-US" dirty="0" err="1" smtClean="0"/>
              <a:t>Cholesky</a:t>
            </a:r>
            <a:r>
              <a:rPr lang="en-US" dirty="0" smtClean="0"/>
              <a:t> Approach: A Cautionary Note, BG, 1996</a:t>
            </a:r>
          </a:p>
          <a:p>
            <a:r>
              <a:rPr lang="en-US" dirty="0" smtClean="0"/>
              <a:t>Carey, G. </a:t>
            </a:r>
            <a:r>
              <a:rPr lang="en-US" dirty="0" err="1" smtClean="0"/>
              <a:t>Cholesky</a:t>
            </a:r>
            <a:r>
              <a:rPr lang="en-US" dirty="0" smtClean="0"/>
              <a:t> Problems, BG, 2005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SEE ALSO: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http://genepi.qimr.edu.au/staff/classicpapers/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March 7, 2012</a:t>
            </a:r>
          </a:p>
        </p:txBody>
      </p:sp>
      <p:sp>
        <p:nvSpPr>
          <p:cNvPr id="15363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15364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34955-8B3C-49DF-AF6B-7275B060D73E}" type="slidenum">
              <a:rPr lang="en-US"/>
              <a:pPr/>
              <a:t>16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11.00-12.30</a:t>
            </a:r>
          </a:p>
          <a:p>
            <a:pPr lvl="1" eaLnBrk="1" hangingPunct="1">
              <a:defRPr/>
            </a:pP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Lecture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Bivariate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Decomposition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Practical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Bivariate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of IQ and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attention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problems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12.30-13.30 LUNCH</a:t>
            </a:r>
          </a:p>
          <a:p>
            <a:pPr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13.30-15.00</a:t>
            </a: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Lecture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Multivariate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Decomposition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PCA versus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/>
              <a:t>Practical Tri- and </a:t>
            </a:r>
            <a:r>
              <a:rPr lang="nl-NL" dirty="0" err="1" smtClean="0"/>
              <a:t>Four-variate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 of IQ, </a:t>
            </a:r>
            <a:r>
              <a:rPr lang="nl-NL" dirty="0" err="1" smtClean="0"/>
              <a:t>educational</a:t>
            </a:r>
            <a:r>
              <a:rPr lang="nl-NL" dirty="0" smtClean="0"/>
              <a:t> </a:t>
            </a:r>
            <a:r>
              <a:rPr lang="nl-NL" dirty="0" err="1" smtClean="0"/>
              <a:t>attainment</a:t>
            </a:r>
            <a:r>
              <a:rPr lang="nl-NL" dirty="0" smtClean="0"/>
              <a:t> and </a:t>
            </a:r>
            <a:r>
              <a:rPr lang="nl-NL" dirty="0" err="1" smtClean="0"/>
              <a:t>attention</a:t>
            </a:r>
            <a:r>
              <a:rPr lang="nl-NL" dirty="0" smtClean="0"/>
              <a:t> </a:t>
            </a:r>
            <a:r>
              <a:rPr lang="nl-NL" dirty="0" err="1" smtClean="0"/>
              <a:t>problems</a:t>
            </a:r>
            <a:endParaRPr lang="nl-NL" dirty="0" smtClean="0"/>
          </a:p>
          <a:p>
            <a:pPr lvl="1" eaLnBrk="1" hangingPunct="1"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Practical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Trivariate</a:t>
            </a:r>
            <a:r>
              <a:rPr lang="nl-NL" dirty="0" smtClean="0"/>
              <a:t> ACE </a:t>
            </a:r>
            <a:r>
              <a:rPr lang="nl-NL" dirty="0" err="1" smtClean="0"/>
              <a:t>Cholesky</a:t>
            </a:r>
            <a:r>
              <a:rPr lang="nl-NL" dirty="0" smtClean="0"/>
              <a:t> model</a:t>
            </a:r>
          </a:p>
          <a:p>
            <a:endParaRPr lang="nl-NL" dirty="0" smtClean="0"/>
          </a:p>
          <a:p>
            <a:r>
              <a:rPr lang="nl-NL" dirty="0" smtClean="0"/>
              <a:t>126 MZ and 126 DZ </a:t>
            </a:r>
            <a:r>
              <a:rPr lang="nl-NL" dirty="0" err="1" smtClean="0"/>
              <a:t>twin</a:t>
            </a:r>
            <a:r>
              <a:rPr lang="nl-NL" dirty="0" smtClean="0"/>
              <a:t> pairs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Netherlands</a:t>
            </a:r>
            <a:r>
              <a:rPr lang="nl-NL" dirty="0" smtClean="0"/>
              <a:t> </a:t>
            </a:r>
            <a:r>
              <a:rPr lang="nl-NL" dirty="0" err="1" smtClean="0"/>
              <a:t>Twin</a:t>
            </a:r>
            <a:r>
              <a:rPr lang="nl-NL" dirty="0" smtClean="0"/>
              <a:t> Register</a:t>
            </a:r>
          </a:p>
          <a:p>
            <a:r>
              <a:rPr lang="nl-NL" dirty="0" err="1" smtClean="0"/>
              <a:t>Age</a:t>
            </a:r>
            <a:r>
              <a:rPr lang="nl-NL" dirty="0" smtClean="0"/>
              <a:t> 12</a:t>
            </a:r>
          </a:p>
          <a:p>
            <a:endParaRPr lang="nl-NL" dirty="0" smtClean="0"/>
          </a:p>
          <a:p>
            <a:r>
              <a:rPr lang="nl-NL" dirty="0" err="1" smtClean="0"/>
              <a:t>Educational</a:t>
            </a:r>
            <a:r>
              <a:rPr lang="nl-NL" dirty="0" smtClean="0"/>
              <a:t> </a:t>
            </a:r>
            <a:r>
              <a:rPr lang="nl-NL" dirty="0" err="1" smtClean="0"/>
              <a:t>achievement</a:t>
            </a:r>
            <a:r>
              <a:rPr lang="nl-NL" dirty="0" smtClean="0"/>
              <a:t> (EA)</a:t>
            </a:r>
          </a:p>
          <a:p>
            <a:r>
              <a:rPr lang="nl-NL" dirty="0" smtClean="0"/>
              <a:t>FSIQ</a:t>
            </a:r>
          </a:p>
          <a:p>
            <a:r>
              <a:rPr lang="nl-NL" dirty="0" err="1" smtClean="0"/>
              <a:t>Attention</a:t>
            </a:r>
            <a:r>
              <a:rPr lang="nl-NL" dirty="0" smtClean="0"/>
              <a:t> </a:t>
            </a:r>
            <a:r>
              <a:rPr lang="nl-NL" dirty="0" err="1" smtClean="0"/>
              <a:t>Problems</a:t>
            </a:r>
            <a:r>
              <a:rPr lang="nl-NL" dirty="0" smtClean="0"/>
              <a:t> (AP) [</a:t>
            </a:r>
            <a:r>
              <a:rPr lang="nl-NL" dirty="0" err="1" smtClean="0"/>
              <a:t>mother-report</a:t>
            </a:r>
            <a:r>
              <a:rPr lang="nl-NL" dirty="0" smtClean="0"/>
              <a:t>] 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Practical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Script </a:t>
            </a:r>
            <a:r>
              <a:rPr lang="nl-NL" dirty="0" err="1" smtClean="0"/>
              <a:t>CholeskyTrivariate.R</a:t>
            </a:r>
            <a:endParaRPr lang="nl-NL" dirty="0" smtClean="0"/>
          </a:p>
          <a:p>
            <a:r>
              <a:rPr lang="nl-NL" dirty="0" smtClean="0"/>
              <a:t>Dataset </a:t>
            </a:r>
            <a:r>
              <a:rPr lang="nl-NL" dirty="0" err="1" smtClean="0"/>
              <a:t>Cholesky.dat</a:t>
            </a:r>
            <a:endParaRPr lang="nl-NL" dirty="0" smtClean="0"/>
          </a:p>
          <a:p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Educational</a:t>
            </a:r>
            <a:r>
              <a:rPr lang="nl-NL" dirty="0" smtClean="0"/>
              <a:t> </a:t>
            </a:r>
            <a:r>
              <a:rPr lang="nl-NL" dirty="0" err="1" smtClean="0"/>
              <a:t>Achievement</a:t>
            </a:r>
            <a:r>
              <a:rPr lang="nl-NL" dirty="0" smtClean="0"/>
              <a:t> as the </a:t>
            </a:r>
            <a:r>
              <a:rPr lang="nl-NL" dirty="0" err="1" smtClean="0">
                <a:solidFill>
                  <a:srgbClr val="FF0000"/>
                </a:solidFill>
              </a:rPr>
              <a:t>first</a:t>
            </a:r>
            <a:r>
              <a:rPr lang="nl-NL" dirty="0" smtClean="0"/>
              <a:t> of the 3 variables</a:t>
            </a:r>
          </a:p>
          <a:p>
            <a:endParaRPr lang="nl-NL" dirty="0" smtClean="0"/>
          </a:p>
          <a:p>
            <a:r>
              <a:rPr lang="nl-NL" dirty="0" smtClean="0"/>
              <a:t>Run the </a:t>
            </a:r>
            <a:r>
              <a:rPr lang="nl-NL" dirty="0" err="1" smtClean="0"/>
              <a:t>saturated</a:t>
            </a:r>
            <a:r>
              <a:rPr lang="nl-NL" dirty="0" smtClean="0"/>
              <a:t> model, ACE model and AE model</a:t>
            </a:r>
          </a:p>
          <a:p>
            <a:endParaRPr lang="nl-NL" dirty="0" smtClean="0"/>
          </a:p>
          <a:p>
            <a:r>
              <a:rPr lang="nl-NL" dirty="0" err="1" smtClean="0"/>
              <a:t>Question</a:t>
            </a:r>
            <a:r>
              <a:rPr lang="nl-NL" dirty="0" smtClean="0"/>
              <a:t>: </a:t>
            </a:r>
            <a:r>
              <a:rPr lang="nl-NL" dirty="0" err="1" smtClean="0"/>
              <a:t>Can</a:t>
            </a:r>
            <a:r>
              <a:rPr lang="nl-NL" dirty="0" smtClean="0"/>
              <a:t> we drop C?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ijdelijke aanduiding voor inhoud 7"/>
          <p:cNvGraphicFramePr>
            <a:graphicFrameLocks/>
          </p:cNvGraphicFramePr>
          <p:nvPr/>
        </p:nvGraphicFramePr>
        <p:xfrm>
          <a:off x="457200" y="4572000"/>
          <a:ext cx="8229600" cy="1381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-2LL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chi2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∆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ACE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AE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March 7, 2012</a:t>
            </a:r>
          </a:p>
        </p:txBody>
      </p:sp>
      <p:sp>
        <p:nvSpPr>
          <p:cNvPr id="15363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15364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34955-8B3C-49DF-AF6B-7275B060D73E}" type="slidenum">
              <a:rPr lang="en-US"/>
              <a:pPr/>
              <a:t>2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11.00-12.30</a:t>
            </a:r>
          </a:p>
          <a:p>
            <a:pPr lvl="1" eaLnBrk="1" hangingPunct="1">
              <a:defRPr/>
            </a:pP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Lecture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Bivariate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Decomposition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Practical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Bivariate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of IQ and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attention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problems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12.30-13.30 LUNCH</a:t>
            </a:r>
          </a:p>
          <a:p>
            <a:pPr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/>
              <a:t>13.30-15.00</a:t>
            </a: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err="1" smtClean="0"/>
              <a:t>Lecture</a:t>
            </a:r>
            <a:r>
              <a:rPr lang="nl-NL" dirty="0" smtClean="0"/>
              <a:t> </a:t>
            </a:r>
            <a:r>
              <a:rPr lang="nl-NL" dirty="0" err="1" smtClean="0"/>
              <a:t>Multivariate</a:t>
            </a:r>
            <a:r>
              <a:rPr lang="nl-NL" dirty="0" smtClean="0"/>
              <a:t> </a:t>
            </a:r>
            <a:r>
              <a:rPr lang="nl-NL" dirty="0" err="1" smtClean="0"/>
              <a:t>Cholesky</a:t>
            </a:r>
            <a:r>
              <a:rPr lang="nl-NL" dirty="0" smtClean="0"/>
              <a:t> </a:t>
            </a:r>
            <a:r>
              <a:rPr lang="nl-NL" dirty="0" err="1" smtClean="0"/>
              <a:t>Decomposition</a:t>
            </a:r>
            <a:endParaRPr lang="nl-NL" dirty="0" smtClean="0"/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PCA versus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/>
              <a:t>Practical Tri- and </a:t>
            </a:r>
            <a:r>
              <a:rPr lang="nl-NL" dirty="0" err="1" smtClean="0"/>
              <a:t>Four-variate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 of IQ, </a:t>
            </a:r>
            <a:r>
              <a:rPr lang="nl-NL" dirty="0" err="1" smtClean="0"/>
              <a:t>educational</a:t>
            </a:r>
            <a:r>
              <a:rPr lang="nl-NL" dirty="0" smtClean="0"/>
              <a:t> </a:t>
            </a:r>
            <a:r>
              <a:rPr lang="nl-NL" dirty="0" err="1" smtClean="0"/>
              <a:t>attainment</a:t>
            </a:r>
            <a:r>
              <a:rPr lang="nl-NL" dirty="0" smtClean="0"/>
              <a:t> and </a:t>
            </a:r>
            <a:r>
              <a:rPr lang="nl-NL" dirty="0" err="1" smtClean="0"/>
              <a:t>attention</a:t>
            </a:r>
            <a:r>
              <a:rPr lang="nl-NL" dirty="0" smtClean="0"/>
              <a:t> </a:t>
            </a:r>
            <a:r>
              <a:rPr lang="nl-NL" dirty="0" err="1" smtClean="0"/>
              <a:t>problems</a:t>
            </a:r>
            <a:endParaRPr lang="nl-NL" dirty="0" smtClean="0"/>
          </a:p>
          <a:p>
            <a:pPr lvl="1" eaLnBrk="1" hangingPunct="1"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Run 4 </a:t>
            </a:r>
            <a:r>
              <a:rPr lang="nl-NL" dirty="0" err="1" smtClean="0"/>
              <a:t>submodels</a:t>
            </a:r>
            <a:endParaRPr lang="nl-NL" dirty="0" smtClean="0"/>
          </a:p>
          <a:p>
            <a:pPr lvl="1"/>
            <a:r>
              <a:rPr lang="nl-NL" dirty="0" smtClean="0"/>
              <a:t>Submodel 1: drop </a:t>
            </a:r>
            <a:r>
              <a:rPr lang="nl-NL" dirty="0" err="1" smtClean="0"/>
              <a:t>rg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EA and AP</a:t>
            </a:r>
          </a:p>
          <a:p>
            <a:pPr lvl="1"/>
            <a:r>
              <a:rPr lang="nl-NL" dirty="0" smtClean="0"/>
              <a:t>Submodel 2: drop </a:t>
            </a:r>
            <a:r>
              <a:rPr lang="nl-NL" dirty="0" err="1" smtClean="0"/>
              <a:t>rg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FSIQ and AP</a:t>
            </a:r>
          </a:p>
          <a:p>
            <a:pPr lvl="1"/>
            <a:r>
              <a:rPr lang="nl-NL" dirty="0" smtClean="0"/>
              <a:t>Submodel 3: drop re </a:t>
            </a:r>
            <a:r>
              <a:rPr lang="nl-NL" dirty="0" err="1" smtClean="0"/>
              <a:t>between</a:t>
            </a:r>
            <a:r>
              <a:rPr lang="nl-NL" dirty="0" smtClean="0"/>
              <a:t> EA and AP</a:t>
            </a:r>
          </a:p>
          <a:p>
            <a:pPr lvl="1"/>
            <a:r>
              <a:rPr lang="nl-NL" dirty="0" smtClean="0"/>
              <a:t>Submodel </a:t>
            </a:r>
            <a:r>
              <a:rPr lang="nl-NL" dirty="0" smtClean="0"/>
              <a:t>4: </a:t>
            </a:r>
            <a:r>
              <a:rPr lang="nl-NL" dirty="0" smtClean="0"/>
              <a:t>drop re between FSIQ and AP</a:t>
            </a:r>
          </a:p>
          <a:p>
            <a:r>
              <a:rPr lang="nl-NL" dirty="0" err="1" smtClean="0"/>
              <a:t>Compare</a:t>
            </a:r>
            <a:r>
              <a:rPr lang="nl-NL" dirty="0" smtClean="0"/>
              <a:t> fit of </a:t>
            </a:r>
            <a:r>
              <a:rPr lang="nl-NL" dirty="0" err="1" smtClean="0"/>
              <a:t>each</a:t>
            </a:r>
            <a:r>
              <a:rPr lang="nl-NL" dirty="0" smtClean="0"/>
              <a:t> submodel </a:t>
            </a:r>
            <a:r>
              <a:rPr lang="nl-NL" dirty="0" err="1" smtClean="0"/>
              <a:t>with</a:t>
            </a:r>
            <a:r>
              <a:rPr lang="nl-NL" dirty="0" smtClean="0"/>
              <a:t> full AE model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 smtClean="0"/>
              <a:t>: </a:t>
            </a:r>
          </a:p>
          <a:p>
            <a:pPr lvl="1"/>
            <a:r>
              <a:rPr lang="nl-NL" dirty="0" err="1" smtClean="0"/>
              <a:t>Can</a:t>
            </a:r>
            <a:r>
              <a:rPr lang="nl-NL" dirty="0" smtClean="0"/>
              <a:t> we drop </a:t>
            </a:r>
            <a:r>
              <a:rPr lang="nl-NL" dirty="0" err="1" smtClean="0"/>
              <a:t>rg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EA and AP?</a:t>
            </a:r>
          </a:p>
          <a:p>
            <a:pPr lvl="1"/>
            <a:r>
              <a:rPr lang="nl-NL" dirty="0" err="1" smtClean="0"/>
              <a:t>Can</a:t>
            </a:r>
            <a:r>
              <a:rPr lang="nl-NL" dirty="0" smtClean="0"/>
              <a:t> we drop </a:t>
            </a:r>
            <a:r>
              <a:rPr lang="nl-NL" dirty="0" err="1" smtClean="0"/>
              <a:t>rg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FSIQ and AP?</a:t>
            </a:r>
          </a:p>
          <a:p>
            <a:pPr lvl="1"/>
            <a:r>
              <a:rPr lang="nl-NL" dirty="0" err="1" smtClean="0"/>
              <a:t>Can</a:t>
            </a:r>
            <a:r>
              <a:rPr lang="nl-NL" dirty="0" smtClean="0"/>
              <a:t> we drop re </a:t>
            </a:r>
            <a:r>
              <a:rPr lang="nl-NL" dirty="0" err="1" smtClean="0"/>
              <a:t>between</a:t>
            </a:r>
            <a:r>
              <a:rPr lang="nl-NL" dirty="0" smtClean="0"/>
              <a:t> EA and AP?</a:t>
            </a:r>
          </a:p>
          <a:p>
            <a:pPr lvl="1"/>
            <a:r>
              <a:rPr lang="nl-NL" dirty="0" err="1" smtClean="0"/>
              <a:t>Can</a:t>
            </a:r>
            <a:r>
              <a:rPr lang="nl-NL" dirty="0" smtClean="0"/>
              <a:t> we drop re </a:t>
            </a:r>
            <a:r>
              <a:rPr lang="nl-NL" dirty="0" err="1" smtClean="0"/>
              <a:t>between</a:t>
            </a:r>
            <a:r>
              <a:rPr lang="nl-NL" dirty="0" smtClean="0"/>
              <a:t> FSIQ and AP?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Tijdelijke aanduiding voor inhoud 7"/>
          <p:cNvGraphicFramePr>
            <a:graphicFrameLocks/>
          </p:cNvGraphicFramePr>
          <p:nvPr/>
        </p:nvGraphicFramePr>
        <p:xfrm>
          <a:off x="457200" y="3657600"/>
          <a:ext cx="8229600" cy="222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-2LL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chi2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∆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No a31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No a32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No e31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No e32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</a:t>
            </a:r>
            <a:r>
              <a:rPr lang="nl-NL" dirty="0" err="1" smtClean="0"/>
              <a:t>exercise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Replace</a:t>
            </a:r>
            <a:r>
              <a:rPr lang="nl-NL" dirty="0" smtClean="0"/>
              <a:t> FSIQ </a:t>
            </a:r>
            <a:r>
              <a:rPr lang="nl-NL" dirty="0" err="1" smtClean="0"/>
              <a:t>by</a:t>
            </a:r>
            <a:r>
              <a:rPr lang="nl-NL" dirty="0" smtClean="0"/>
              <a:t> VIQ and PIQ, and run a </a:t>
            </a:r>
            <a:r>
              <a:rPr lang="nl-NL" dirty="0" err="1" smtClean="0"/>
              <a:t>fourvariate</a:t>
            </a:r>
            <a:r>
              <a:rPr lang="nl-NL" dirty="0" smtClean="0"/>
              <a:t> </a:t>
            </a:r>
            <a:r>
              <a:rPr lang="nl-NL" dirty="0" err="1" smtClean="0"/>
              <a:t>Cholesky</a:t>
            </a:r>
            <a:r>
              <a:rPr lang="nl-NL" dirty="0" smtClean="0"/>
              <a:t> model.</a:t>
            </a:r>
          </a:p>
          <a:p>
            <a:endParaRPr lang="nl-NL" dirty="0" smtClean="0"/>
          </a:p>
          <a:p>
            <a:r>
              <a:rPr lang="nl-NL" dirty="0" err="1" smtClean="0"/>
              <a:t>Questions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Is AP </a:t>
            </a:r>
            <a:r>
              <a:rPr lang="nl-NL" dirty="0" err="1" smtClean="0"/>
              <a:t>differentially</a:t>
            </a:r>
            <a:r>
              <a:rPr lang="nl-NL" dirty="0" smtClean="0"/>
              <a:t> </a:t>
            </a:r>
            <a:r>
              <a:rPr lang="nl-NL" dirty="0" err="1" smtClean="0"/>
              <a:t>related</a:t>
            </a:r>
            <a:r>
              <a:rPr lang="nl-NL" dirty="0" smtClean="0"/>
              <a:t> to VIQ and PIQ, </a:t>
            </a:r>
            <a:r>
              <a:rPr lang="nl-NL" dirty="0" err="1" smtClean="0"/>
              <a:t>phenotypically</a:t>
            </a:r>
            <a:r>
              <a:rPr lang="nl-NL" dirty="0" smtClean="0"/>
              <a:t> and </a:t>
            </a:r>
            <a:r>
              <a:rPr lang="nl-NL" dirty="0" err="1" smtClean="0"/>
              <a:t>genotypically</a:t>
            </a:r>
            <a:r>
              <a:rPr lang="nl-NL" dirty="0" smtClean="0"/>
              <a:t>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March 7, 2012</a:t>
            </a:r>
          </a:p>
        </p:txBody>
      </p:sp>
      <p:sp>
        <p:nvSpPr>
          <p:cNvPr id="15363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15364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34955-8B3C-49DF-AF6B-7275B060D73E}" type="slidenum">
              <a:rPr lang="en-US"/>
              <a:pPr/>
              <a:t>3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11.00-12.30</a:t>
            </a:r>
          </a:p>
          <a:p>
            <a:pPr lvl="1" eaLnBrk="1" hangingPunct="1">
              <a:defRPr/>
            </a:pP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Lecture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Bivariate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Decomposition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Practical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Bivariate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of IQ and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attention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problems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12.30-13.30 LUNCH</a:t>
            </a:r>
          </a:p>
          <a:p>
            <a:pPr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/>
              <a:t>13.30-15.00</a:t>
            </a: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err="1" smtClean="0"/>
              <a:t>Lecture</a:t>
            </a:r>
            <a:r>
              <a:rPr lang="nl-NL" dirty="0" smtClean="0"/>
              <a:t> </a:t>
            </a:r>
            <a:r>
              <a:rPr lang="nl-NL" dirty="0" err="1" smtClean="0"/>
              <a:t>Multivariate</a:t>
            </a:r>
            <a:r>
              <a:rPr lang="nl-NL" dirty="0" smtClean="0"/>
              <a:t> </a:t>
            </a:r>
            <a:r>
              <a:rPr lang="nl-NL" dirty="0" err="1" smtClean="0"/>
              <a:t>Cholesky</a:t>
            </a:r>
            <a:r>
              <a:rPr lang="nl-NL" dirty="0" smtClean="0"/>
              <a:t> </a:t>
            </a:r>
            <a:r>
              <a:rPr lang="nl-NL" dirty="0" err="1" smtClean="0"/>
              <a:t>Decomposition</a:t>
            </a:r>
            <a:endParaRPr lang="nl-NL" dirty="0" smtClean="0"/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PCA versus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Cholesky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Practical Tri- and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Four-variate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of IQ,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educational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attainment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attention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problems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Bivariate</a:t>
            </a:r>
            <a:r>
              <a:rPr lang="nl-NL" dirty="0" smtClean="0"/>
              <a:t> </a:t>
            </a:r>
            <a:r>
              <a:rPr lang="nl-NL" dirty="0" err="1" smtClean="0"/>
              <a:t>Cholesky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7, 2012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Moor, Twin Workshop Boulder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4F79-1673-4509-A374-8441B4C0E3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587375" y="3443288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Phenotype 1</a:t>
            </a:r>
            <a:endParaRPr lang="en-AU" sz="1200" dirty="0"/>
          </a:p>
        </p:txBody>
      </p:sp>
      <p:sp>
        <p:nvSpPr>
          <p:cNvPr id="96" name="Oval 5"/>
          <p:cNvSpPr>
            <a:spLocks noChangeArrowheads="1"/>
          </p:cNvSpPr>
          <p:nvPr/>
        </p:nvSpPr>
        <p:spPr bwMode="auto">
          <a:xfrm>
            <a:off x="515937" y="17494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97" name="AutoShape 6"/>
          <p:cNvCxnSpPr>
            <a:cxnSpLocks noChangeShapeType="1"/>
          </p:cNvCxnSpPr>
          <p:nvPr/>
        </p:nvCxnSpPr>
        <p:spPr bwMode="auto">
          <a:xfrm rot="-5400000" flipH="1" flipV="1">
            <a:off x="452437" y="18605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98" name="AutoShape 7"/>
          <p:cNvCxnSpPr>
            <a:cxnSpLocks noChangeShapeType="1"/>
            <a:stCxn id="96" idx="4"/>
          </p:cNvCxnSpPr>
          <p:nvPr/>
        </p:nvCxnSpPr>
        <p:spPr bwMode="auto">
          <a:xfrm flipH="1">
            <a:off x="750887" y="223043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99" name="AutoShape 8"/>
          <p:cNvCxnSpPr>
            <a:cxnSpLocks noChangeShapeType="1"/>
            <a:stCxn id="101" idx="4"/>
          </p:cNvCxnSpPr>
          <p:nvPr/>
        </p:nvCxnSpPr>
        <p:spPr bwMode="auto">
          <a:xfrm>
            <a:off x="2132012" y="2230438"/>
            <a:ext cx="1588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100" name="AutoShape 9"/>
          <p:cNvCxnSpPr>
            <a:cxnSpLocks noChangeShapeType="1"/>
            <a:stCxn id="96" idx="4"/>
          </p:cNvCxnSpPr>
          <p:nvPr/>
        </p:nvCxnSpPr>
        <p:spPr bwMode="auto">
          <a:xfrm>
            <a:off x="754062" y="2230438"/>
            <a:ext cx="1290638" cy="11890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101" name="Oval 10"/>
          <p:cNvSpPr>
            <a:spLocks noChangeArrowheads="1"/>
          </p:cNvSpPr>
          <p:nvPr/>
        </p:nvSpPr>
        <p:spPr bwMode="auto">
          <a:xfrm>
            <a:off x="1893887" y="17494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102" name="AutoShape 11"/>
          <p:cNvCxnSpPr>
            <a:cxnSpLocks noChangeShapeType="1"/>
          </p:cNvCxnSpPr>
          <p:nvPr/>
        </p:nvCxnSpPr>
        <p:spPr bwMode="auto">
          <a:xfrm rot="-5400000" flipH="1" flipV="1">
            <a:off x="1825625" y="18573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103" name="Oval 12"/>
          <p:cNvSpPr>
            <a:spLocks noChangeArrowheads="1"/>
          </p:cNvSpPr>
          <p:nvPr/>
        </p:nvSpPr>
        <p:spPr bwMode="auto">
          <a:xfrm>
            <a:off x="882650" y="5105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104" name="AutoShape 13"/>
          <p:cNvCxnSpPr>
            <a:cxnSpLocks noChangeShapeType="1"/>
          </p:cNvCxnSpPr>
          <p:nvPr/>
        </p:nvCxnSpPr>
        <p:spPr bwMode="auto">
          <a:xfrm rot="-5400000" flipH="1" flipV="1">
            <a:off x="819150" y="521652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05" name="AutoShape 14"/>
          <p:cNvCxnSpPr>
            <a:cxnSpLocks noChangeShapeType="1"/>
            <a:stCxn id="107" idx="0"/>
            <a:endCxn id="119" idx="2"/>
          </p:cNvCxnSpPr>
          <p:nvPr/>
        </p:nvCxnSpPr>
        <p:spPr bwMode="auto">
          <a:xfrm flipV="1">
            <a:off x="2451100" y="3887788"/>
            <a:ext cx="7937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106" name="AutoShape 15"/>
          <p:cNvCxnSpPr>
            <a:cxnSpLocks noChangeShapeType="1"/>
            <a:stCxn id="103" idx="0"/>
          </p:cNvCxnSpPr>
          <p:nvPr/>
        </p:nvCxnSpPr>
        <p:spPr bwMode="auto">
          <a:xfrm flipV="1">
            <a:off x="1120775" y="3890963"/>
            <a:ext cx="1028700" cy="12001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107" name="Oval 16"/>
          <p:cNvSpPr>
            <a:spLocks noChangeArrowheads="1"/>
          </p:cNvSpPr>
          <p:nvPr/>
        </p:nvSpPr>
        <p:spPr bwMode="auto">
          <a:xfrm>
            <a:off x="2212975" y="5105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108" name="AutoShape 17"/>
          <p:cNvCxnSpPr>
            <a:cxnSpLocks noChangeShapeType="1"/>
          </p:cNvCxnSpPr>
          <p:nvPr/>
        </p:nvCxnSpPr>
        <p:spPr bwMode="auto">
          <a:xfrm rot="-5400000" flipH="1" flipV="1">
            <a:off x="2192337" y="52133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09" name="AutoShape 18"/>
          <p:cNvCxnSpPr>
            <a:cxnSpLocks noChangeShapeType="1"/>
            <a:stCxn id="103" idx="0"/>
          </p:cNvCxnSpPr>
          <p:nvPr/>
        </p:nvCxnSpPr>
        <p:spPr bwMode="auto">
          <a:xfrm flipV="1">
            <a:off x="1120775" y="3875088"/>
            <a:ext cx="1587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110" name="Text Box 19"/>
          <p:cNvSpPr txBox="1">
            <a:spLocks noChangeArrowheads="1"/>
          </p:cNvSpPr>
          <p:nvPr/>
        </p:nvSpPr>
        <p:spPr bwMode="auto">
          <a:xfrm>
            <a:off x="703262" y="30067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1014412" y="26527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21</a:t>
            </a:r>
          </a:p>
        </p:txBody>
      </p:sp>
      <p:sp>
        <p:nvSpPr>
          <p:cNvPr id="112" name="Text Box 21"/>
          <p:cNvSpPr txBox="1">
            <a:spLocks noChangeArrowheads="1"/>
          </p:cNvSpPr>
          <p:nvPr/>
        </p:nvSpPr>
        <p:spPr bwMode="auto">
          <a:xfrm>
            <a:off x="2065337" y="29845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113" name="Text Box 22"/>
          <p:cNvSpPr txBox="1">
            <a:spLocks noChangeArrowheads="1"/>
          </p:cNvSpPr>
          <p:nvPr/>
        </p:nvSpPr>
        <p:spPr bwMode="auto">
          <a:xfrm>
            <a:off x="1074737" y="40513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114" name="Text Box 23"/>
          <p:cNvSpPr txBox="1">
            <a:spLocks noChangeArrowheads="1"/>
          </p:cNvSpPr>
          <p:nvPr/>
        </p:nvSpPr>
        <p:spPr bwMode="auto">
          <a:xfrm>
            <a:off x="1871662" y="399256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21</a:t>
            </a:r>
          </a:p>
        </p:txBody>
      </p:sp>
      <p:sp>
        <p:nvSpPr>
          <p:cNvPr id="115" name="Text Box 24"/>
          <p:cNvSpPr txBox="1">
            <a:spLocks noChangeArrowheads="1"/>
          </p:cNvSpPr>
          <p:nvPr/>
        </p:nvSpPr>
        <p:spPr bwMode="auto">
          <a:xfrm>
            <a:off x="2384425" y="44418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116" name="Text Box 25"/>
          <p:cNvSpPr txBox="1">
            <a:spLocks noChangeArrowheads="1"/>
          </p:cNvSpPr>
          <p:nvPr/>
        </p:nvSpPr>
        <p:spPr bwMode="auto">
          <a:xfrm>
            <a:off x="1957387" y="49593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117" name="Text Box 26"/>
          <p:cNvSpPr txBox="1">
            <a:spLocks noChangeArrowheads="1"/>
          </p:cNvSpPr>
          <p:nvPr/>
        </p:nvSpPr>
        <p:spPr bwMode="auto">
          <a:xfrm>
            <a:off x="1620837" y="156368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18" name="Text Box 27"/>
          <p:cNvSpPr txBox="1">
            <a:spLocks noChangeArrowheads="1"/>
          </p:cNvSpPr>
          <p:nvPr/>
        </p:nvSpPr>
        <p:spPr bwMode="auto">
          <a:xfrm>
            <a:off x="569912" y="49482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119" name="Rectangle 29"/>
          <p:cNvSpPr>
            <a:spLocks noChangeArrowheads="1"/>
          </p:cNvSpPr>
          <p:nvPr/>
        </p:nvSpPr>
        <p:spPr bwMode="auto">
          <a:xfrm>
            <a:off x="1905000" y="34417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120" name="Oval 30"/>
          <p:cNvSpPr>
            <a:spLocks noChangeArrowheads="1"/>
          </p:cNvSpPr>
          <p:nvPr/>
        </p:nvSpPr>
        <p:spPr bwMode="auto">
          <a:xfrm>
            <a:off x="1262062" y="1714500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121" name="AutoShape 31"/>
          <p:cNvCxnSpPr>
            <a:cxnSpLocks noChangeShapeType="1"/>
          </p:cNvCxnSpPr>
          <p:nvPr/>
        </p:nvCxnSpPr>
        <p:spPr bwMode="auto">
          <a:xfrm rot="-5400000" flipH="1" flipV="1">
            <a:off x="1198562" y="18573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22" name="AutoShape 32"/>
          <p:cNvCxnSpPr>
            <a:cxnSpLocks noChangeShapeType="1"/>
            <a:stCxn id="120" idx="4"/>
          </p:cNvCxnSpPr>
          <p:nvPr/>
        </p:nvCxnSpPr>
        <p:spPr bwMode="auto">
          <a:xfrm flipH="1">
            <a:off x="1511300" y="2227263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123" name="AutoShape 33"/>
          <p:cNvCxnSpPr>
            <a:cxnSpLocks noChangeShapeType="1"/>
            <a:stCxn id="125" idx="4"/>
          </p:cNvCxnSpPr>
          <p:nvPr/>
        </p:nvCxnSpPr>
        <p:spPr bwMode="auto">
          <a:xfrm>
            <a:off x="2889250" y="2227263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124" name="AutoShape 34"/>
          <p:cNvCxnSpPr>
            <a:cxnSpLocks noChangeShapeType="1"/>
            <a:stCxn id="120" idx="4"/>
          </p:cNvCxnSpPr>
          <p:nvPr/>
        </p:nvCxnSpPr>
        <p:spPr bwMode="auto">
          <a:xfrm>
            <a:off x="1514475" y="2227263"/>
            <a:ext cx="1446212" cy="117792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125" name="Oval 35"/>
          <p:cNvSpPr>
            <a:spLocks noChangeArrowheads="1"/>
          </p:cNvSpPr>
          <p:nvPr/>
        </p:nvSpPr>
        <p:spPr bwMode="auto">
          <a:xfrm>
            <a:off x="2640012" y="172243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126" name="AutoShape 36"/>
          <p:cNvCxnSpPr>
            <a:cxnSpLocks noChangeShapeType="1"/>
          </p:cNvCxnSpPr>
          <p:nvPr/>
        </p:nvCxnSpPr>
        <p:spPr bwMode="auto">
          <a:xfrm rot="-5400000" flipH="1" flipV="1">
            <a:off x="2571750" y="18542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127" name="Text Box 37"/>
          <p:cNvSpPr txBox="1">
            <a:spLocks noChangeArrowheads="1"/>
          </p:cNvSpPr>
          <p:nvPr/>
        </p:nvSpPr>
        <p:spPr bwMode="auto">
          <a:xfrm>
            <a:off x="1455737" y="30368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128" name="Text Box 38"/>
          <p:cNvSpPr txBox="1">
            <a:spLocks noChangeArrowheads="1"/>
          </p:cNvSpPr>
          <p:nvPr/>
        </p:nvSpPr>
        <p:spPr bwMode="auto">
          <a:xfrm>
            <a:off x="1531937" y="23749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21</a:t>
            </a:r>
          </a:p>
        </p:txBody>
      </p:sp>
      <p:sp>
        <p:nvSpPr>
          <p:cNvPr id="129" name="Text Box 39"/>
          <p:cNvSpPr txBox="1">
            <a:spLocks noChangeArrowheads="1"/>
          </p:cNvSpPr>
          <p:nvPr/>
        </p:nvSpPr>
        <p:spPr bwMode="auto">
          <a:xfrm>
            <a:off x="2855912" y="24653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130" name="Text Box 40"/>
          <p:cNvSpPr txBox="1">
            <a:spLocks noChangeArrowheads="1"/>
          </p:cNvSpPr>
          <p:nvPr/>
        </p:nvSpPr>
        <p:spPr bwMode="auto">
          <a:xfrm>
            <a:off x="2332037" y="15970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" name="Text Box 41"/>
          <p:cNvSpPr txBox="1">
            <a:spLocks noChangeArrowheads="1"/>
          </p:cNvSpPr>
          <p:nvPr/>
        </p:nvSpPr>
        <p:spPr bwMode="auto">
          <a:xfrm>
            <a:off x="950912" y="1593850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grpSp>
        <p:nvGrpSpPr>
          <p:cNvPr id="196" name="Groep 195"/>
          <p:cNvGrpSpPr/>
          <p:nvPr/>
        </p:nvGrpSpPr>
        <p:grpSpPr>
          <a:xfrm>
            <a:off x="5867400" y="990600"/>
            <a:ext cx="1454468" cy="4803577"/>
            <a:chOff x="5867400" y="990600"/>
            <a:chExt cx="1454468" cy="4803577"/>
          </a:xfrm>
        </p:grpSpPr>
        <p:graphicFrame>
          <p:nvGraphicFramePr>
            <p:cNvPr id="191" name="Object 3"/>
            <p:cNvGraphicFramePr>
              <a:graphicFrameLocks noChangeAspect="1"/>
            </p:cNvGraphicFramePr>
            <p:nvPr/>
          </p:nvGraphicFramePr>
          <p:xfrm>
            <a:off x="6354763" y="5181600"/>
            <a:ext cx="960437" cy="574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3" imgW="660240" imgH="482400" progId="Equation.3">
                    <p:embed/>
                  </p:oleObj>
                </mc:Choice>
                <mc:Fallback>
                  <p:oleObj name="Equation" r:id="rId3" imgW="66024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4763" y="5181600"/>
                          <a:ext cx="960437" cy="574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2" name="Text Box 32"/>
            <p:cNvSpPr txBox="1">
              <a:spLocks noChangeArrowheads="1"/>
            </p:cNvSpPr>
            <p:nvPr/>
          </p:nvSpPr>
          <p:spPr bwMode="auto">
            <a:xfrm>
              <a:off x="5867400" y="13716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63" name="Text Box 33"/>
            <p:cNvSpPr txBox="1">
              <a:spLocks noChangeArrowheads="1"/>
            </p:cNvSpPr>
            <p:nvPr/>
          </p:nvSpPr>
          <p:spPr bwMode="auto">
            <a:xfrm>
              <a:off x="5867400" y="1676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64" name="Text Box 34"/>
            <p:cNvSpPr txBox="1">
              <a:spLocks noChangeArrowheads="1"/>
            </p:cNvSpPr>
            <p:nvPr/>
          </p:nvSpPr>
          <p:spPr bwMode="auto">
            <a:xfrm>
              <a:off x="6400800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a1</a:t>
              </a:r>
            </a:p>
          </p:txBody>
        </p:sp>
        <p:sp>
          <p:nvSpPr>
            <p:cNvPr id="165" name="Text Box 35"/>
            <p:cNvSpPr txBox="1">
              <a:spLocks noChangeArrowheads="1"/>
            </p:cNvSpPr>
            <p:nvPr/>
          </p:nvSpPr>
          <p:spPr bwMode="auto">
            <a:xfrm>
              <a:off x="6858000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a2</a:t>
              </a:r>
            </a:p>
          </p:txBody>
        </p:sp>
        <p:sp>
          <p:nvSpPr>
            <p:cNvPr id="170" name="Text Box 32"/>
            <p:cNvSpPr txBox="1">
              <a:spLocks noChangeArrowheads="1"/>
            </p:cNvSpPr>
            <p:nvPr/>
          </p:nvSpPr>
          <p:spPr bwMode="auto">
            <a:xfrm>
              <a:off x="5943600" y="3200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71" name="Text Box 33"/>
            <p:cNvSpPr txBox="1">
              <a:spLocks noChangeArrowheads="1"/>
            </p:cNvSpPr>
            <p:nvPr/>
          </p:nvSpPr>
          <p:spPr bwMode="auto">
            <a:xfrm>
              <a:off x="5943600" y="3503711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72" name="Text Box 34"/>
            <p:cNvSpPr txBox="1">
              <a:spLocks noChangeArrowheads="1"/>
            </p:cNvSpPr>
            <p:nvPr/>
          </p:nvSpPr>
          <p:spPr bwMode="auto">
            <a:xfrm>
              <a:off x="6400799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73" name="Text Box 35"/>
            <p:cNvSpPr txBox="1">
              <a:spLocks noChangeArrowheads="1"/>
            </p:cNvSpPr>
            <p:nvPr/>
          </p:nvSpPr>
          <p:spPr bwMode="auto">
            <a:xfrm>
              <a:off x="6858000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77" name="AutoShape 19"/>
            <p:cNvSpPr>
              <a:spLocks noChangeArrowheads="1"/>
            </p:cNvSpPr>
            <p:nvPr/>
          </p:nvSpPr>
          <p:spPr bwMode="auto">
            <a:xfrm>
              <a:off x="6477000" y="3276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78" name="AutoShape 26"/>
            <p:cNvSpPr>
              <a:spLocks noChangeArrowheads="1"/>
            </p:cNvSpPr>
            <p:nvPr/>
          </p:nvSpPr>
          <p:spPr bwMode="auto">
            <a:xfrm>
              <a:off x="6507163" y="52578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79" name="AutoShape 18"/>
            <p:cNvSpPr>
              <a:spLocks noChangeArrowheads="1"/>
            </p:cNvSpPr>
            <p:nvPr/>
          </p:nvSpPr>
          <p:spPr bwMode="auto">
            <a:xfrm>
              <a:off x="6477000" y="14478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180" name="Object 179"/>
            <p:cNvGraphicFramePr>
              <a:graphicFrameLocks noChangeAspect="1"/>
            </p:cNvGraphicFramePr>
            <p:nvPr/>
          </p:nvGraphicFramePr>
          <p:xfrm>
            <a:off x="6324600" y="1371600"/>
            <a:ext cx="997268" cy="574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5" imgW="685800" imgH="482400" progId="Equation.3">
                    <p:embed/>
                  </p:oleObj>
                </mc:Choice>
                <mc:Fallback>
                  <p:oleObj name="Equation" r:id="rId5" imgW="68580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1371600"/>
                          <a:ext cx="997268" cy="574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1" name="AutoShape 18"/>
            <p:cNvSpPr>
              <a:spLocks noChangeArrowheads="1"/>
            </p:cNvSpPr>
            <p:nvPr/>
          </p:nvSpPr>
          <p:spPr bwMode="auto">
            <a:xfrm>
              <a:off x="6400800" y="17526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AutoShape 18"/>
            <p:cNvSpPr>
              <a:spLocks noChangeArrowheads="1"/>
            </p:cNvSpPr>
            <p:nvPr/>
          </p:nvSpPr>
          <p:spPr bwMode="auto">
            <a:xfrm>
              <a:off x="6858000" y="17526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6354763" y="3200400"/>
            <a:ext cx="960437" cy="574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7" imgW="660240" imgH="482400" progId="Equation.3">
                    <p:embed/>
                  </p:oleObj>
                </mc:Choice>
                <mc:Fallback>
                  <p:oleObj name="Equation" r:id="rId7" imgW="66024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4763" y="3200400"/>
                          <a:ext cx="960437" cy="574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" name="AutoShape 19"/>
            <p:cNvSpPr>
              <a:spLocks noChangeArrowheads="1"/>
            </p:cNvSpPr>
            <p:nvPr/>
          </p:nvSpPr>
          <p:spPr bwMode="auto">
            <a:xfrm>
              <a:off x="6477000" y="3567363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5" name="AutoShape 19"/>
            <p:cNvSpPr>
              <a:spLocks noChangeArrowheads="1"/>
            </p:cNvSpPr>
            <p:nvPr/>
          </p:nvSpPr>
          <p:spPr bwMode="auto">
            <a:xfrm>
              <a:off x="6934200" y="3567363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6" name="Text Box 32"/>
            <p:cNvSpPr txBox="1">
              <a:spLocks noChangeArrowheads="1"/>
            </p:cNvSpPr>
            <p:nvPr/>
          </p:nvSpPr>
          <p:spPr bwMode="auto">
            <a:xfrm>
              <a:off x="6019800" y="51816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87" name="Text Box 33"/>
            <p:cNvSpPr txBox="1">
              <a:spLocks noChangeArrowheads="1"/>
            </p:cNvSpPr>
            <p:nvPr/>
          </p:nvSpPr>
          <p:spPr bwMode="auto">
            <a:xfrm>
              <a:off x="6019800" y="5486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88" name="Text Box 34"/>
            <p:cNvSpPr txBox="1">
              <a:spLocks noChangeArrowheads="1"/>
            </p:cNvSpPr>
            <p:nvPr/>
          </p:nvSpPr>
          <p:spPr bwMode="auto">
            <a:xfrm>
              <a:off x="6400800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e1</a:t>
              </a:r>
              <a:endParaRPr lang="en-US" sz="1400" dirty="0"/>
            </a:p>
          </p:txBody>
        </p:sp>
        <p:sp>
          <p:nvSpPr>
            <p:cNvPr id="189" name="Text Box 35"/>
            <p:cNvSpPr txBox="1">
              <a:spLocks noChangeArrowheads="1"/>
            </p:cNvSpPr>
            <p:nvPr/>
          </p:nvSpPr>
          <p:spPr bwMode="auto">
            <a:xfrm>
              <a:off x="6858000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e2</a:t>
              </a:r>
              <a:endParaRPr lang="en-US" sz="1400" dirty="0"/>
            </a:p>
          </p:txBody>
        </p:sp>
        <p:sp>
          <p:nvSpPr>
            <p:cNvPr id="194" name="AutoShape 26"/>
            <p:cNvSpPr>
              <a:spLocks noChangeArrowheads="1"/>
            </p:cNvSpPr>
            <p:nvPr/>
          </p:nvSpPr>
          <p:spPr bwMode="auto">
            <a:xfrm>
              <a:off x="6477000" y="5562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95" name="AutoShape 26"/>
            <p:cNvSpPr>
              <a:spLocks noChangeArrowheads="1"/>
            </p:cNvSpPr>
            <p:nvPr/>
          </p:nvSpPr>
          <p:spPr bwMode="auto">
            <a:xfrm>
              <a:off x="6934200" y="5562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Adding more phenotypes…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608013" y="3443288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1</a:t>
            </a:r>
            <a:endParaRPr lang="en-AU" sz="1200"/>
          </a:p>
        </p:txBody>
      </p:sp>
      <p:sp>
        <p:nvSpPr>
          <p:cNvPr id="70660" name="Oval 5"/>
          <p:cNvSpPr>
            <a:spLocks noChangeArrowheads="1"/>
          </p:cNvSpPr>
          <p:nvPr/>
        </p:nvSpPr>
        <p:spPr bwMode="auto">
          <a:xfrm>
            <a:off x="536575" y="17494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0661" name="AutoShape 6"/>
          <p:cNvCxnSpPr>
            <a:cxnSpLocks noChangeShapeType="1"/>
          </p:cNvCxnSpPr>
          <p:nvPr/>
        </p:nvCxnSpPr>
        <p:spPr bwMode="auto">
          <a:xfrm rot="-5400000" flipH="1" flipV="1">
            <a:off x="473075" y="18605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62" name="AutoShape 7"/>
          <p:cNvCxnSpPr>
            <a:cxnSpLocks noChangeShapeType="1"/>
            <a:stCxn id="70660" idx="4"/>
          </p:cNvCxnSpPr>
          <p:nvPr/>
        </p:nvCxnSpPr>
        <p:spPr bwMode="auto">
          <a:xfrm flipH="1">
            <a:off x="771525" y="223043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663" name="AutoShape 8"/>
          <p:cNvCxnSpPr>
            <a:cxnSpLocks noChangeShapeType="1"/>
            <a:stCxn id="70665" idx="4"/>
          </p:cNvCxnSpPr>
          <p:nvPr/>
        </p:nvCxnSpPr>
        <p:spPr bwMode="auto">
          <a:xfrm>
            <a:off x="2152650" y="2230438"/>
            <a:ext cx="1588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664" name="AutoShape 9"/>
          <p:cNvCxnSpPr>
            <a:cxnSpLocks noChangeShapeType="1"/>
            <a:stCxn id="70660" idx="4"/>
          </p:cNvCxnSpPr>
          <p:nvPr/>
        </p:nvCxnSpPr>
        <p:spPr bwMode="auto">
          <a:xfrm>
            <a:off x="774700" y="2230438"/>
            <a:ext cx="1290638" cy="11890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0665" name="Oval 10"/>
          <p:cNvSpPr>
            <a:spLocks noChangeArrowheads="1"/>
          </p:cNvSpPr>
          <p:nvPr/>
        </p:nvSpPr>
        <p:spPr bwMode="auto">
          <a:xfrm>
            <a:off x="1914525" y="17494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0666" name="AutoShape 11"/>
          <p:cNvCxnSpPr>
            <a:cxnSpLocks noChangeShapeType="1"/>
          </p:cNvCxnSpPr>
          <p:nvPr/>
        </p:nvCxnSpPr>
        <p:spPr bwMode="auto">
          <a:xfrm rot="-5400000" flipH="1" flipV="1">
            <a:off x="1846263" y="18573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667" name="Oval 12"/>
          <p:cNvSpPr>
            <a:spLocks noChangeArrowheads="1"/>
          </p:cNvSpPr>
          <p:nvPr/>
        </p:nvSpPr>
        <p:spPr bwMode="auto">
          <a:xfrm>
            <a:off x="903288" y="5105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0668" name="AutoShape 13"/>
          <p:cNvCxnSpPr>
            <a:cxnSpLocks noChangeShapeType="1"/>
          </p:cNvCxnSpPr>
          <p:nvPr/>
        </p:nvCxnSpPr>
        <p:spPr bwMode="auto">
          <a:xfrm rot="-5400000" flipH="1" flipV="1">
            <a:off x="839788" y="521652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69" name="AutoShape 14"/>
          <p:cNvCxnSpPr>
            <a:cxnSpLocks noChangeShapeType="1"/>
            <a:stCxn id="70671" idx="0"/>
            <a:endCxn id="70684" idx="2"/>
          </p:cNvCxnSpPr>
          <p:nvPr/>
        </p:nvCxnSpPr>
        <p:spPr bwMode="auto">
          <a:xfrm flipV="1">
            <a:off x="2471738" y="3887788"/>
            <a:ext cx="7937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0670" name="AutoShape 15"/>
          <p:cNvCxnSpPr>
            <a:cxnSpLocks noChangeShapeType="1"/>
            <a:stCxn id="70667" idx="0"/>
          </p:cNvCxnSpPr>
          <p:nvPr/>
        </p:nvCxnSpPr>
        <p:spPr bwMode="auto">
          <a:xfrm flipV="1">
            <a:off x="1141413" y="3890963"/>
            <a:ext cx="1028700" cy="12001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0671" name="Oval 16"/>
          <p:cNvSpPr>
            <a:spLocks noChangeArrowheads="1"/>
          </p:cNvSpPr>
          <p:nvPr/>
        </p:nvSpPr>
        <p:spPr bwMode="auto">
          <a:xfrm>
            <a:off x="2233613" y="5105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0672" name="AutoShape 17"/>
          <p:cNvCxnSpPr>
            <a:cxnSpLocks noChangeShapeType="1"/>
          </p:cNvCxnSpPr>
          <p:nvPr/>
        </p:nvCxnSpPr>
        <p:spPr bwMode="auto">
          <a:xfrm rot="-5400000" flipH="1" flipV="1">
            <a:off x="2212975" y="52133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73" name="AutoShape 18"/>
          <p:cNvCxnSpPr>
            <a:cxnSpLocks noChangeShapeType="1"/>
            <a:stCxn id="70667" idx="0"/>
          </p:cNvCxnSpPr>
          <p:nvPr/>
        </p:nvCxnSpPr>
        <p:spPr bwMode="auto">
          <a:xfrm flipV="1">
            <a:off x="1141413" y="3875088"/>
            <a:ext cx="1587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0674" name="Text Box 19"/>
          <p:cNvSpPr txBox="1">
            <a:spLocks noChangeArrowheads="1"/>
          </p:cNvSpPr>
          <p:nvPr/>
        </p:nvSpPr>
        <p:spPr bwMode="auto">
          <a:xfrm>
            <a:off x="723900" y="30067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70675" name="Text Box 20"/>
          <p:cNvSpPr txBox="1">
            <a:spLocks noChangeArrowheads="1"/>
          </p:cNvSpPr>
          <p:nvPr/>
        </p:nvSpPr>
        <p:spPr bwMode="auto">
          <a:xfrm>
            <a:off x="1035050" y="26527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21</a:t>
            </a:r>
          </a:p>
        </p:txBody>
      </p:sp>
      <p:sp>
        <p:nvSpPr>
          <p:cNvPr id="70676" name="Text Box 21"/>
          <p:cNvSpPr txBox="1">
            <a:spLocks noChangeArrowheads="1"/>
          </p:cNvSpPr>
          <p:nvPr/>
        </p:nvSpPr>
        <p:spPr bwMode="auto">
          <a:xfrm>
            <a:off x="2085975" y="29845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70677" name="Text Box 22"/>
          <p:cNvSpPr txBox="1">
            <a:spLocks noChangeArrowheads="1"/>
          </p:cNvSpPr>
          <p:nvPr/>
        </p:nvSpPr>
        <p:spPr bwMode="auto">
          <a:xfrm>
            <a:off x="1095375" y="40513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70678" name="Text Box 23"/>
          <p:cNvSpPr txBox="1">
            <a:spLocks noChangeArrowheads="1"/>
          </p:cNvSpPr>
          <p:nvPr/>
        </p:nvSpPr>
        <p:spPr bwMode="auto">
          <a:xfrm>
            <a:off x="1892300" y="399256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21</a:t>
            </a:r>
          </a:p>
        </p:txBody>
      </p:sp>
      <p:sp>
        <p:nvSpPr>
          <p:cNvPr id="70679" name="Text Box 24"/>
          <p:cNvSpPr txBox="1">
            <a:spLocks noChangeArrowheads="1"/>
          </p:cNvSpPr>
          <p:nvPr/>
        </p:nvSpPr>
        <p:spPr bwMode="auto">
          <a:xfrm>
            <a:off x="2405063" y="44418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70680" name="Text Box 25"/>
          <p:cNvSpPr txBox="1">
            <a:spLocks noChangeArrowheads="1"/>
          </p:cNvSpPr>
          <p:nvPr/>
        </p:nvSpPr>
        <p:spPr bwMode="auto">
          <a:xfrm>
            <a:off x="1978025" y="49593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0681" name="Text Box 26"/>
          <p:cNvSpPr txBox="1">
            <a:spLocks noChangeArrowheads="1"/>
          </p:cNvSpPr>
          <p:nvPr/>
        </p:nvSpPr>
        <p:spPr bwMode="auto">
          <a:xfrm>
            <a:off x="1641475" y="156368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0682" name="Text Box 27"/>
          <p:cNvSpPr txBox="1">
            <a:spLocks noChangeArrowheads="1"/>
          </p:cNvSpPr>
          <p:nvPr/>
        </p:nvSpPr>
        <p:spPr bwMode="auto">
          <a:xfrm>
            <a:off x="590550" y="49482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0684" name="Rectangle 29"/>
          <p:cNvSpPr>
            <a:spLocks noChangeArrowheads="1"/>
          </p:cNvSpPr>
          <p:nvPr/>
        </p:nvSpPr>
        <p:spPr bwMode="auto">
          <a:xfrm>
            <a:off x="1925638" y="34417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70685" name="Oval 30"/>
          <p:cNvSpPr>
            <a:spLocks noChangeArrowheads="1"/>
          </p:cNvSpPr>
          <p:nvPr/>
        </p:nvSpPr>
        <p:spPr bwMode="auto">
          <a:xfrm>
            <a:off x="1282700" y="1714500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0686" name="AutoShape 31"/>
          <p:cNvCxnSpPr>
            <a:cxnSpLocks noChangeShapeType="1"/>
          </p:cNvCxnSpPr>
          <p:nvPr/>
        </p:nvCxnSpPr>
        <p:spPr bwMode="auto">
          <a:xfrm rot="-5400000" flipH="1" flipV="1">
            <a:off x="1219200" y="18573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87" name="AutoShape 32"/>
          <p:cNvCxnSpPr>
            <a:cxnSpLocks noChangeShapeType="1"/>
            <a:stCxn id="70685" idx="4"/>
          </p:cNvCxnSpPr>
          <p:nvPr/>
        </p:nvCxnSpPr>
        <p:spPr bwMode="auto">
          <a:xfrm flipH="1">
            <a:off x="1531938" y="2227263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0688" name="AutoShape 33"/>
          <p:cNvCxnSpPr>
            <a:cxnSpLocks noChangeShapeType="1"/>
            <a:stCxn id="70690" idx="4"/>
          </p:cNvCxnSpPr>
          <p:nvPr/>
        </p:nvCxnSpPr>
        <p:spPr bwMode="auto">
          <a:xfrm>
            <a:off x="2909888" y="2227263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0689" name="AutoShape 34"/>
          <p:cNvCxnSpPr>
            <a:cxnSpLocks noChangeShapeType="1"/>
            <a:stCxn id="70685" idx="4"/>
          </p:cNvCxnSpPr>
          <p:nvPr/>
        </p:nvCxnSpPr>
        <p:spPr bwMode="auto">
          <a:xfrm>
            <a:off x="1535113" y="2227263"/>
            <a:ext cx="1446212" cy="117792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0690" name="Oval 35"/>
          <p:cNvSpPr>
            <a:spLocks noChangeArrowheads="1"/>
          </p:cNvSpPr>
          <p:nvPr/>
        </p:nvSpPr>
        <p:spPr bwMode="auto">
          <a:xfrm>
            <a:off x="2660650" y="172243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0691" name="AutoShape 36"/>
          <p:cNvCxnSpPr>
            <a:cxnSpLocks noChangeShapeType="1"/>
          </p:cNvCxnSpPr>
          <p:nvPr/>
        </p:nvCxnSpPr>
        <p:spPr bwMode="auto">
          <a:xfrm rot="-5400000" flipH="1" flipV="1">
            <a:off x="2592388" y="18542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692" name="Text Box 37"/>
          <p:cNvSpPr txBox="1">
            <a:spLocks noChangeArrowheads="1"/>
          </p:cNvSpPr>
          <p:nvPr/>
        </p:nvSpPr>
        <p:spPr bwMode="auto">
          <a:xfrm>
            <a:off x="1476375" y="30368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70693" name="Text Box 38"/>
          <p:cNvSpPr txBox="1">
            <a:spLocks noChangeArrowheads="1"/>
          </p:cNvSpPr>
          <p:nvPr/>
        </p:nvSpPr>
        <p:spPr bwMode="auto">
          <a:xfrm>
            <a:off x="1552575" y="23749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21</a:t>
            </a:r>
          </a:p>
        </p:txBody>
      </p:sp>
      <p:sp>
        <p:nvSpPr>
          <p:cNvPr id="70694" name="Text Box 39"/>
          <p:cNvSpPr txBox="1">
            <a:spLocks noChangeArrowheads="1"/>
          </p:cNvSpPr>
          <p:nvPr/>
        </p:nvSpPr>
        <p:spPr bwMode="auto">
          <a:xfrm>
            <a:off x="2876550" y="24653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70695" name="Text Box 40"/>
          <p:cNvSpPr txBox="1">
            <a:spLocks noChangeArrowheads="1"/>
          </p:cNvSpPr>
          <p:nvPr/>
        </p:nvSpPr>
        <p:spPr bwMode="auto">
          <a:xfrm>
            <a:off x="2352675" y="15970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96" name="Text Box 41"/>
          <p:cNvSpPr txBox="1">
            <a:spLocks noChangeArrowheads="1"/>
          </p:cNvSpPr>
          <p:nvPr/>
        </p:nvSpPr>
        <p:spPr bwMode="auto">
          <a:xfrm>
            <a:off x="971550" y="1593850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97" name="Rectangle 50"/>
          <p:cNvSpPr>
            <a:spLocks noChangeArrowheads="1"/>
          </p:cNvSpPr>
          <p:nvPr/>
        </p:nvSpPr>
        <p:spPr bwMode="auto">
          <a:xfrm>
            <a:off x="3249613" y="34417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3</a:t>
            </a:r>
            <a:endParaRPr lang="en-AU" sz="1200"/>
          </a:p>
        </p:txBody>
      </p:sp>
      <p:cxnSp>
        <p:nvCxnSpPr>
          <p:cNvPr id="70698" name="AutoShape 51"/>
          <p:cNvCxnSpPr>
            <a:cxnSpLocks noChangeShapeType="1"/>
            <a:stCxn id="70660" idx="4"/>
          </p:cNvCxnSpPr>
          <p:nvPr/>
        </p:nvCxnSpPr>
        <p:spPr bwMode="auto">
          <a:xfrm>
            <a:off x="774700" y="2230438"/>
            <a:ext cx="2606675" cy="12049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699" name="AutoShape 52"/>
          <p:cNvCxnSpPr>
            <a:cxnSpLocks noChangeShapeType="1"/>
            <a:stCxn id="70667" idx="0"/>
          </p:cNvCxnSpPr>
          <p:nvPr/>
        </p:nvCxnSpPr>
        <p:spPr bwMode="auto">
          <a:xfrm flipV="1">
            <a:off x="1141413" y="3871913"/>
            <a:ext cx="2293937" cy="121920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0700" name="AutoShape 53"/>
          <p:cNvCxnSpPr>
            <a:cxnSpLocks noChangeShapeType="1"/>
            <a:stCxn id="70671" idx="0"/>
          </p:cNvCxnSpPr>
          <p:nvPr/>
        </p:nvCxnSpPr>
        <p:spPr bwMode="auto">
          <a:xfrm flipV="1">
            <a:off x="2471738" y="3878263"/>
            <a:ext cx="1201737" cy="12128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0701" name="AutoShape 54"/>
          <p:cNvCxnSpPr>
            <a:cxnSpLocks noChangeShapeType="1"/>
            <a:stCxn id="70702" idx="0"/>
            <a:endCxn id="70697" idx="2"/>
          </p:cNvCxnSpPr>
          <p:nvPr/>
        </p:nvCxnSpPr>
        <p:spPr bwMode="auto">
          <a:xfrm flipV="1">
            <a:off x="3803650" y="3887788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0702" name="Oval 55"/>
          <p:cNvSpPr>
            <a:spLocks noChangeArrowheads="1"/>
          </p:cNvSpPr>
          <p:nvPr/>
        </p:nvSpPr>
        <p:spPr bwMode="auto">
          <a:xfrm>
            <a:off x="3565525" y="5118100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3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0703" name="AutoShape 56"/>
          <p:cNvCxnSpPr>
            <a:cxnSpLocks noChangeShapeType="1"/>
          </p:cNvCxnSpPr>
          <p:nvPr/>
        </p:nvCxnSpPr>
        <p:spPr bwMode="auto">
          <a:xfrm rot="-5400000" flipH="1" flipV="1">
            <a:off x="3497263" y="52260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704" name="Text Box 57"/>
          <p:cNvSpPr txBox="1">
            <a:spLocks noChangeArrowheads="1"/>
          </p:cNvSpPr>
          <p:nvPr/>
        </p:nvSpPr>
        <p:spPr bwMode="auto">
          <a:xfrm>
            <a:off x="3762375" y="44323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33</a:t>
            </a:r>
          </a:p>
        </p:txBody>
      </p:sp>
      <p:sp>
        <p:nvSpPr>
          <p:cNvPr id="70705" name="Text Box 58"/>
          <p:cNvSpPr txBox="1">
            <a:spLocks noChangeArrowheads="1"/>
          </p:cNvSpPr>
          <p:nvPr/>
        </p:nvSpPr>
        <p:spPr bwMode="auto">
          <a:xfrm>
            <a:off x="2803525" y="40624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31</a:t>
            </a:r>
          </a:p>
        </p:txBody>
      </p:sp>
      <p:sp>
        <p:nvSpPr>
          <p:cNvPr id="70706" name="Text Box 59"/>
          <p:cNvSpPr txBox="1">
            <a:spLocks noChangeArrowheads="1"/>
          </p:cNvSpPr>
          <p:nvPr/>
        </p:nvSpPr>
        <p:spPr bwMode="auto">
          <a:xfrm>
            <a:off x="3319463" y="40481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32</a:t>
            </a:r>
          </a:p>
        </p:txBody>
      </p:sp>
      <p:cxnSp>
        <p:nvCxnSpPr>
          <p:cNvPr id="70707" name="AutoShape 60"/>
          <p:cNvCxnSpPr>
            <a:cxnSpLocks noChangeShapeType="1"/>
            <a:stCxn id="70685" idx="4"/>
          </p:cNvCxnSpPr>
          <p:nvPr/>
        </p:nvCxnSpPr>
        <p:spPr bwMode="auto">
          <a:xfrm>
            <a:off x="1535113" y="2227263"/>
            <a:ext cx="2595562" cy="120173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0708" name="AutoShape 61"/>
          <p:cNvCxnSpPr>
            <a:cxnSpLocks noChangeShapeType="1"/>
            <a:stCxn id="70709" idx="4"/>
          </p:cNvCxnSpPr>
          <p:nvPr/>
        </p:nvCxnSpPr>
        <p:spPr bwMode="auto">
          <a:xfrm>
            <a:off x="4197350" y="2220913"/>
            <a:ext cx="1588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0709" name="Oval 62"/>
          <p:cNvSpPr>
            <a:spLocks noChangeArrowheads="1"/>
          </p:cNvSpPr>
          <p:nvPr/>
        </p:nvSpPr>
        <p:spPr bwMode="auto">
          <a:xfrm>
            <a:off x="3948113" y="171608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3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0710" name="AutoShape 63"/>
          <p:cNvCxnSpPr>
            <a:cxnSpLocks noChangeShapeType="1"/>
          </p:cNvCxnSpPr>
          <p:nvPr/>
        </p:nvCxnSpPr>
        <p:spPr bwMode="auto">
          <a:xfrm rot="-5400000" flipH="1" flipV="1">
            <a:off x="3879850" y="18478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711" name="Text Box 64"/>
          <p:cNvSpPr txBox="1">
            <a:spLocks noChangeArrowheads="1"/>
          </p:cNvSpPr>
          <p:nvPr/>
        </p:nvSpPr>
        <p:spPr bwMode="auto">
          <a:xfrm>
            <a:off x="4119563" y="221138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70712" name="Text Box 65"/>
          <p:cNvSpPr txBox="1">
            <a:spLocks noChangeArrowheads="1"/>
          </p:cNvSpPr>
          <p:nvPr/>
        </p:nvSpPr>
        <p:spPr bwMode="auto">
          <a:xfrm>
            <a:off x="3640138" y="159067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713" name="Oval 66"/>
          <p:cNvSpPr>
            <a:spLocks noChangeArrowheads="1"/>
          </p:cNvSpPr>
          <p:nvPr/>
        </p:nvSpPr>
        <p:spPr bwMode="auto">
          <a:xfrm>
            <a:off x="3302000" y="173037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3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0714" name="AutoShape 67"/>
          <p:cNvCxnSpPr>
            <a:cxnSpLocks noChangeShapeType="1"/>
          </p:cNvCxnSpPr>
          <p:nvPr/>
        </p:nvCxnSpPr>
        <p:spPr bwMode="auto">
          <a:xfrm rot="-5400000" flipH="1" flipV="1">
            <a:off x="3238500" y="18415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715" name="AutoShape 68"/>
          <p:cNvCxnSpPr>
            <a:cxnSpLocks noChangeShapeType="1"/>
            <a:stCxn id="70713" idx="4"/>
          </p:cNvCxnSpPr>
          <p:nvPr/>
        </p:nvCxnSpPr>
        <p:spPr bwMode="auto">
          <a:xfrm flipH="1">
            <a:off x="3536950" y="221138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0716" name="Text Box 69"/>
          <p:cNvSpPr txBox="1">
            <a:spLocks noChangeArrowheads="1"/>
          </p:cNvSpPr>
          <p:nvPr/>
        </p:nvSpPr>
        <p:spPr bwMode="auto">
          <a:xfrm>
            <a:off x="3514725" y="22066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33</a:t>
            </a:r>
          </a:p>
        </p:txBody>
      </p:sp>
      <p:cxnSp>
        <p:nvCxnSpPr>
          <p:cNvPr id="70717" name="AutoShape 70"/>
          <p:cNvCxnSpPr>
            <a:cxnSpLocks noChangeShapeType="1"/>
            <a:stCxn id="70665" idx="4"/>
          </p:cNvCxnSpPr>
          <p:nvPr/>
        </p:nvCxnSpPr>
        <p:spPr bwMode="auto">
          <a:xfrm>
            <a:off x="2152650" y="2230438"/>
            <a:ext cx="1349375" cy="11763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718" name="AutoShape 71"/>
          <p:cNvCxnSpPr>
            <a:cxnSpLocks noChangeShapeType="1"/>
            <a:stCxn id="70690" idx="4"/>
          </p:cNvCxnSpPr>
          <p:nvPr/>
        </p:nvCxnSpPr>
        <p:spPr bwMode="auto">
          <a:xfrm>
            <a:off x="2909888" y="2227263"/>
            <a:ext cx="1254125" cy="11811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0719" name="Text Box 72"/>
          <p:cNvSpPr txBox="1">
            <a:spLocks noChangeArrowheads="1"/>
          </p:cNvSpPr>
          <p:nvPr/>
        </p:nvSpPr>
        <p:spPr bwMode="auto">
          <a:xfrm>
            <a:off x="3687763" y="278923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32</a:t>
            </a:r>
          </a:p>
        </p:txBody>
      </p:sp>
      <p:sp>
        <p:nvSpPr>
          <p:cNvPr id="70720" name="Text Box 73"/>
          <p:cNvSpPr txBox="1">
            <a:spLocks noChangeArrowheads="1"/>
          </p:cNvSpPr>
          <p:nvPr/>
        </p:nvSpPr>
        <p:spPr bwMode="auto">
          <a:xfrm>
            <a:off x="1628775" y="26797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tx2"/>
                </a:solidFill>
              </a:rPr>
              <a:t>a</a:t>
            </a:r>
            <a:r>
              <a:rPr lang="en-AU" sz="1600" baseline="-25000" dirty="0">
                <a:solidFill>
                  <a:schemeClr val="tx2"/>
                </a:solidFill>
              </a:rPr>
              <a:t>31</a:t>
            </a:r>
          </a:p>
        </p:txBody>
      </p:sp>
      <p:sp>
        <p:nvSpPr>
          <p:cNvPr id="70721" name="Text Box 74"/>
          <p:cNvSpPr txBox="1">
            <a:spLocks noChangeArrowheads="1"/>
          </p:cNvSpPr>
          <p:nvPr/>
        </p:nvSpPr>
        <p:spPr bwMode="auto">
          <a:xfrm>
            <a:off x="2314575" y="26035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31</a:t>
            </a:r>
          </a:p>
        </p:txBody>
      </p:sp>
      <p:sp>
        <p:nvSpPr>
          <p:cNvPr id="70722" name="Text Box 75"/>
          <p:cNvSpPr txBox="1">
            <a:spLocks noChangeArrowheads="1"/>
          </p:cNvSpPr>
          <p:nvPr/>
        </p:nvSpPr>
        <p:spPr bwMode="auto">
          <a:xfrm>
            <a:off x="2338388" y="22098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70723" name="Text Box 76"/>
          <p:cNvSpPr txBox="1">
            <a:spLocks noChangeArrowheads="1"/>
          </p:cNvSpPr>
          <p:nvPr/>
        </p:nvSpPr>
        <p:spPr bwMode="auto">
          <a:xfrm>
            <a:off x="3027363" y="156845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0724" name="Text Box 77"/>
          <p:cNvSpPr txBox="1">
            <a:spLocks noChangeArrowheads="1"/>
          </p:cNvSpPr>
          <p:nvPr/>
        </p:nvSpPr>
        <p:spPr bwMode="auto">
          <a:xfrm>
            <a:off x="3254375" y="49657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grpSp>
        <p:nvGrpSpPr>
          <p:cNvPr id="158" name="Groep 157"/>
          <p:cNvGrpSpPr/>
          <p:nvPr/>
        </p:nvGrpSpPr>
        <p:grpSpPr>
          <a:xfrm>
            <a:off x="5943599" y="990600"/>
            <a:ext cx="2198689" cy="5108377"/>
            <a:chOff x="5943599" y="990600"/>
            <a:chExt cx="2198689" cy="5108377"/>
          </a:xfrm>
        </p:grpSpPr>
        <p:graphicFrame>
          <p:nvGraphicFramePr>
            <p:cNvPr id="2059" name="Object 11"/>
            <p:cNvGraphicFramePr>
              <a:graphicFrameLocks noChangeAspect="1"/>
            </p:cNvGraphicFramePr>
            <p:nvPr/>
          </p:nvGraphicFramePr>
          <p:xfrm>
            <a:off x="6942138" y="5181600"/>
            <a:ext cx="1200150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4" imgW="825480" imgH="685800" progId="Equation.3">
                    <p:embed/>
                  </p:oleObj>
                </mc:Choice>
                <mc:Fallback>
                  <p:oleObj name="Equation" r:id="rId4" imgW="825480" imgH="6858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2138" y="5181600"/>
                          <a:ext cx="1200150" cy="815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10"/>
            <p:cNvGraphicFramePr>
              <a:graphicFrameLocks noChangeAspect="1"/>
            </p:cNvGraphicFramePr>
            <p:nvPr/>
          </p:nvGraphicFramePr>
          <p:xfrm>
            <a:off x="6580187" y="3249613"/>
            <a:ext cx="121761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6" imgW="838080" imgH="685800" progId="Equation.3">
                    <p:embed/>
                  </p:oleObj>
                </mc:Choice>
                <mc:Fallback>
                  <p:oleObj name="Equation" r:id="rId6" imgW="838080" imgH="6858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0187" y="3249613"/>
                          <a:ext cx="1217612" cy="815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5943599" y="13716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94" name="Text Box 33"/>
            <p:cNvSpPr txBox="1">
              <a:spLocks noChangeArrowheads="1"/>
            </p:cNvSpPr>
            <p:nvPr/>
          </p:nvSpPr>
          <p:spPr bwMode="auto">
            <a:xfrm>
              <a:off x="5943599" y="1676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95" name="Text Box 34"/>
            <p:cNvSpPr txBox="1">
              <a:spLocks noChangeArrowheads="1"/>
            </p:cNvSpPr>
            <p:nvPr/>
          </p:nvSpPr>
          <p:spPr bwMode="auto">
            <a:xfrm>
              <a:off x="6476999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a1</a:t>
              </a:r>
            </a:p>
          </p:txBody>
        </p:sp>
        <p:sp>
          <p:nvSpPr>
            <p:cNvPr id="96" name="Text Box 35"/>
            <p:cNvSpPr txBox="1">
              <a:spLocks noChangeArrowheads="1"/>
            </p:cNvSpPr>
            <p:nvPr/>
          </p:nvSpPr>
          <p:spPr bwMode="auto">
            <a:xfrm>
              <a:off x="6934199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a2</a:t>
              </a:r>
            </a:p>
          </p:txBody>
        </p:sp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6019799" y="3200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98" name="Text Box 33"/>
            <p:cNvSpPr txBox="1">
              <a:spLocks noChangeArrowheads="1"/>
            </p:cNvSpPr>
            <p:nvPr/>
          </p:nvSpPr>
          <p:spPr bwMode="auto">
            <a:xfrm>
              <a:off x="6019799" y="3503711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99" name="Text Box 34"/>
            <p:cNvSpPr txBox="1">
              <a:spLocks noChangeArrowheads="1"/>
            </p:cNvSpPr>
            <p:nvPr/>
          </p:nvSpPr>
          <p:spPr bwMode="auto">
            <a:xfrm>
              <a:off x="6476998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0" name="Text Box 35"/>
            <p:cNvSpPr txBox="1">
              <a:spLocks noChangeArrowheads="1"/>
            </p:cNvSpPr>
            <p:nvPr/>
          </p:nvSpPr>
          <p:spPr bwMode="auto">
            <a:xfrm>
              <a:off x="6934199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1" name="AutoShape 19"/>
            <p:cNvSpPr>
              <a:spLocks noChangeArrowheads="1"/>
            </p:cNvSpPr>
            <p:nvPr/>
          </p:nvSpPr>
          <p:spPr bwMode="auto">
            <a:xfrm>
              <a:off x="6553199" y="3276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2" name="AutoShape 26"/>
            <p:cNvSpPr>
              <a:spLocks noChangeArrowheads="1"/>
            </p:cNvSpPr>
            <p:nvPr/>
          </p:nvSpPr>
          <p:spPr bwMode="auto">
            <a:xfrm>
              <a:off x="6553199" y="52578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" name="AutoShape 18"/>
            <p:cNvSpPr>
              <a:spLocks noChangeArrowheads="1"/>
            </p:cNvSpPr>
            <p:nvPr/>
          </p:nvSpPr>
          <p:spPr bwMode="auto">
            <a:xfrm>
              <a:off x="6553199" y="14478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104" name="Object 103"/>
            <p:cNvGraphicFramePr>
              <a:graphicFrameLocks noChangeAspect="1"/>
            </p:cNvGraphicFramePr>
            <p:nvPr/>
          </p:nvGraphicFramePr>
          <p:xfrm>
            <a:off x="6553199" y="1371600"/>
            <a:ext cx="1273175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8" imgW="876240" imgH="685800" progId="Equation.3">
                    <p:embed/>
                  </p:oleObj>
                </mc:Choice>
                <mc:Fallback>
                  <p:oleObj name="Equation" r:id="rId8" imgW="876240" imgH="6858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199" y="1371600"/>
                          <a:ext cx="1273175" cy="815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" name="AutoShape 18"/>
            <p:cNvSpPr>
              <a:spLocks noChangeArrowheads="1"/>
            </p:cNvSpPr>
            <p:nvPr/>
          </p:nvSpPr>
          <p:spPr bwMode="auto">
            <a:xfrm>
              <a:off x="6553199" y="17526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AutoShape 18"/>
            <p:cNvSpPr>
              <a:spLocks noChangeArrowheads="1"/>
            </p:cNvSpPr>
            <p:nvPr/>
          </p:nvSpPr>
          <p:spPr bwMode="auto">
            <a:xfrm>
              <a:off x="7010399" y="16764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AutoShape 19"/>
            <p:cNvSpPr>
              <a:spLocks noChangeArrowheads="1"/>
            </p:cNvSpPr>
            <p:nvPr/>
          </p:nvSpPr>
          <p:spPr bwMode="auto">
            <a:xfrm>
              <a:off x="6553199" y="3567363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9" name="AutoShape 19"/>
            <p:cNvSpPr>
              <a:spLocks noChangeArrowheads="1"/>
            </p:cNvSpPr>
            <p:nvPr/>
          </p:nvSpPr>
          <p:spPr bwMode="auto">
            <a:xfrm>
              <a:off x="7010399" y="3567363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0" name="Text Box 32"/>
            <p:cNvSpPr txBox="1">
              <a:spLocks noChangeArrowheads="1"/>
            </p:cNvSpPr>
            <p:nvPr/>
          </p:nvSpPr>
          <p:spPr bwMode="auto">
            <a:xfrm>
              <a:off x="6095999" y="51816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11" name="Text Box 33"/>
            <p:cNvSpPr txBox="1">
              <a:spLocks noChangeArrowheads="1"/>
            </p:cNvSpPr>
            <p:nvPr/>
          </p:nvSpPr>
          <p:spPr bwMode="auto">
            <a:xfrm>
              <a:off x="6095999" y="5486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12" name="Text Box 34"/>
            <p:cNvSpPr txBox="1">
              <a:spLocks noChangeArrowheads="1"/>
            </p:cNvSpPr>
            <p:nvPr/>
          </p:nvSpPr>
          <p:spPr bwMode="auto">
            <a:xfrm>
              <a:off x="6476999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e1</a:t>
              </a:r>
              <a:endParaRPr lang="en-US" sz="1400" dirty="0"/>
            </a:p>
          </p:txBody>
        </p:sp>
        <p:sp>
          <p:nvSpPr>
            <p:cNvPr id="113" name="Text Box 35"/>
            <p:cNvSpPr txBox="1">
              <a:spLocks noChangeArrowheads="1"/>
            </p:cNvSpPr>
            <p:nvPr/>
          </p:nvSpPr>
          <p:spPr bwMode="auto">
            <a:xfrm>
              <a:off x="6934199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e2</a:t>
              </a:r>
              <a:endParaRPr lang="en-US" sz="1400" dirty="0"/>
            </a:p>
          </p:txBody>
        </p:sp>
        <p:sp>
          <p:nvSpPr>
            <p:cNvPr id="114" name="AutoShape 26"/>
            <p:cNvSpPr>
              <a:spLocks noChangeArrowheads="1"/>
            </p:cNvSpPr>
            <p:nvPr/>
          </p:nvSpPr>
          <p:spPr bwMode="auto">
            <a:xfrm>
              <a:off x="6553199" y="5562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5" name="AutoShape 26"/>
            <p:cNvSpPr>
              <a:spLocks noChangeArrowheads="1"/>
            </p:cNvSpPr>
            <p:nvPr/>
          </p:nvSpPr>
          <p:spPr bwMode="auto">
            <a:xfrm>
              <a:off x="7010399" y="5562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0" name="Text Box 35"/>
            <p:cNvSpPr txBox="1">
              <a:spLocks noChangeArrowheads="1"/>
            </p:cNvSpPr>
            <p:nvPr/>
          </p:nvSpPr>
          <p:spPr bwMode="auto">
            <a:xfrm>
              <a:off x="7391399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a3</a:t>
              </a:r>
              <a:endParaRPr lang="en-US" sz="1400" dirty="0"/>
            </a:p>
          </p:txBody>
        </p:sp>
        <p:sp>
          <p:nvSpPr>
            <p:cNvPr id="141" name="Text Box 35"/>
            <p:cNvSpPr txBox="1">
              <a:spLocks noChangeArrowheads="1"/>
            </p:cNvSpPr>
            <p:nvPr/>
          </p:nvSpPr>
          <p:spPr bwMode="auto">
            <a:xfrm>
              <a:off x="7391399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c3</a:t>
              </a:r>
              <a:endParaRPr lang="en-US" sz="1400" dirty="0"/>
            </a:p>
          </p:txBody>
        </p:sp>
        <p:sp>
          <p:nvSpPr>
            <p:cNvPr id="142" name="Text Box 35"/>
            <p:cNvSpPr txBox="1">
              <a:spLocks noChangeArrowheads="1"/>
            </p:cNvSpPr>
            <p:nvPr/>
          </p:nvSpPr>
          <p:spPr bwMode="auto">
            <a:xfrm>
              <a:off x="7391399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e3</a:t>
              </a:r>
              <a:endParaRPr lang="en-US" sz="1400" dirty="0"/>
            </a:p>
          </p:txBody>
        </p:sp>
        <p:sp>
          <p:nvSpPr>
            <p:cNvPr id="143" name="Text Box 33"/>
            <p:cNvSpPr txBox="1">
              <a:spLocks noChangeArrowheads="1"/>
            </p:cNvSpPr>
            <p:nvPr/>
          </p:nvSpPr>
          <p:spPr bwMode="auto">
            <a:xfrm>
              <a:off x="5943599" y="19812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P3</a:t>
              </a:r>
              <a:endParaRPr lang="en-US" sz="1400" dirty="0"/>
            </a:p>
          </p:txBody>
        </p:sp>
        <p:sp>
          <p:nvSpPr>
            <p:cNvPr id="144" name="Text Box 33"/>
            <p:cNvSpPr txBox="1">
              <a:spLocks noChangeArrowheads="1"/>
            </p:cNvSpPr>
            <p:nvPr/>
          </p:nvSpPr>
          <p:spPr bwMode="auto">
            <a:xfrm>
              <a:off x="6019799" y="38100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P3</a:t>
              </a:r>
              <a:endParaRPr lang="en-US" sz="1400" dirty="0"/>
            </a:p>
          </p:txBody>
        </p:sp>
        <p:sp>
          <p:nvSpPr>
            <p:cNvPr id="147" name="AutoShape 18"/>
            <p:cNvSpPr>
              <a:spLocks noChangeArrowheads="1"/>
            </p:cNvSpPr>
            <p:nvPr/>
          </p:nvSpPr>
          <p:spPr bwMode="auto">
            <a:xfrm>
              <a:off x="6553199" y="19812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AutoShape 18"/>
            <p:cNvSpPr>
              <a:spLocks noChangeArrowheads="1"/>
            </p:cNvSpPr>
            <p:nvPr/>
          </p:nvSpPr>
          <p:spPr bwMode="auto">
            <a:xfrm>
              <a:off x="7010399" y="19812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AutoShape 18"/>
            <p:cNvSpPr>
              <a:spLocks noChangeArrowheads="1"/>
            </p:cNvSpPr>
            <p:nvPr/>
          </p:nvSpPr>
          <p:spPr bwMode="auto">
            <a:xfrm>
              <a:off x="7543799" y="19812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AutoShape 19"/>
            <p:cNvSpPr>
              <a:spLocks noChangeArrowheads="1"/>
            </p:cNvSpPr>
            <p:nvPr/>
          </p:nvSpPr>
          <p:spPr bwMode="auto">
            <a:xfrm>
              <a:off x="6553199" y="3886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1" name="AutoShape 19"/>
            <p:cNvSpPr>
              <a:spLocks noChangeArrowheads="1"/>
            </p:cNvSpPr>
            <p:nvPr/>
          </p:nvSpPr>
          <p:spPr bwMode="auto">
            <a:xfrm>
              <a:off x="7010399" y="3886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2" name="AutoShape 19"/>
            <p:cNvSpPr>
              <a:spLocks noChangeArrowheads="1"/>
            </p:cNvSpPr>
            <p:nvPr/>
          </p:nvSpPr>
          <p:spPr bwMode="auto">
            <a:xfrm>
              <a:off x="7467599" y="3886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4" name="AutoShape 26"/>
            <p:cNvSpPr>
              <a:spLocks noChangeArrowheads="1"/>
            </p:cNvSpPr>
            <p:nvPr/>
          </p:nvSpPr>
          <p:spPr bwMode="auto">
            <a:xfrm>
              <a:off x="6553199" y="5791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5" name="AutoShape 26"/>
            <p:cNvSpPr>
              <a:spLocks noChangeArrowheads="1"/>
            </p:cNvSpPr>
            <p:nvPr/>
          </p:nvSpPr>
          <p:spPr bwMode="auto">
            <a:xfrm>
              <a:off x="7010399" y="5791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6" name="AutoShape 26"/>
            <p:cNvSpPr>
              <a:spLocks noChangeArrowheads="1"/>
            </p:cNvSpPr>
            <p:nvPr/>
          </p:nvSpPr>
          <p:spPr bwMode="auto">
            <a:xfrm>
              <a:off x="7467599" y="5791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7" name="Text Box 33"/>
            <p:cNvSpPr txBox="1">
              <a:spLocks noChangeArrowheads="1"/>
            </p:cNvSpPr>
            <p:nvPr/>
          </p:nvSpPr>
          <p:spPr bwMode="auto">
            <a:xfrm>
              <a:off x="6096000" y="57912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P3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Adding more phenotypes…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635000" y="3443288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1</a:t>
            </a:r>
            <a:endParaRPr lang="en-AU" sz="1200"/>
          </a:p>
        </p:txBody>
      </p:sp>
      <p:sp>
        <p:nvSpPr>
          <p:cNvPr id="70660" name="Oval 5"/>
          <p:cNvSpPr>
            <a:spLocks noChangeArrowheads="1"/>
          </p:cNvSpPr>
          <p:nvPr/>
        </p:nvSpPr>
        <p:spPr bwMode="auto">
          <a:xfrm>
            <a:off x="563562" y="17494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0661" name="AutoShape 6"/>
          <p:cNvCxnSpPr>
            <a:cxnSpLocks noChangeShapeType="1"/>
          </p:cNvCxnSpPr>
          <p:nvPr/>
        </p:nvCxnSpPr>
        <p:spPr bwMode="auto">
          <a:xfrm rot="-5400000" flipH="1" flipV="1">
            <a:off x="500062" y="18605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62" name="AutoShape 7"/>
          <p:cNvCxnSpPr>
            <a:cxnSpLocks noChangeShapeType="1"/>
            <a:stCxn id="70660" idx="4"/>
          </p:cNvCxnSpPr>
          <p:nvPr/>
        </p:nvCxnSpPr>
        <p:spPr bwMode="auto">
          <a:xfrm flipH="1">
            <a:off x="798512" y="223043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663" name="AutoShape 8"/>
          <p:cNvCxnSpPr>
            <a:cxnSpLocks noChangeShapeType="1"/>
            <a:stCxn id="70665" idx="4"/>
          </p:cNvCxnSpPr>
          <p:nvPr/>
        </p:nvCxnSpPr>
        <p:spPr bwMode="auto">
          <a:xfrm>
            <a:off x="2179637" y="2230438"/>
            <a:ext cx="1588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664" name="AutoShape 9"/>
          <p:cNvCxnSpPr>
            <a:cxnSpLocks noChangeShapeType="1"/>
            <a:stCxn id="70660" idx="4"/>
          </p:cNvCxnSpPr>
          <p:nvPr/>
        </p:nvCxnSpPr>
        <p:spPr bwMode="auto">
          <a:xfrm>
            <a:off x="801687" y="2230438"/>
            <a:ext cx="1290638" cy="11890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0665" name="Oval 10"/>
          <p:cNvSpPr>
            <a:spLocks noChangeArrowheads="1"/>
          </p:cNvSpPr>
          <p:nvPr/>
        </p:nvSpPr>
        <p:spPr bwMode="auto">
          <a:xfrm>
            <a:off x="1941512" y="17494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0666" name="AutoShape 11"/>
          <p:cNvCxnSpPr>
            <a:cxnSpLocks noChangeShapeType="1"/>
          </p:cNvCxnSpPr>
          <p:nvPr/>
        </p:nvCxnSpPr>
        <p:spPr bwMode="auto">
          <a:xfrm rot="-5400000" flipH="1" flipV="1">
            <a:off x="1873250" y="18573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667" name="Oval 12"/>
          <p:cNvSpPr>
            <a:spLocks noChangeArrowheads="1"/>
          </p:cNvSpPr>
          <p:nvPr/>
        </p:nvSpPr>
        <p:spPr bwMode="auto">
          <a:xfrm>
            <a:off x="930275" y="5105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0668" name="AutoShape 13"/>
          <p:cNvCxnSpPr>
            <a:cxnSpLocks noChangeShapeType="1"/>
          </p:cNvCxnSpPr>
          <p:nvPr/>
        </p:nvCxnSpPr>
        <p:spPr bwMode="auto">
          <a:xfrm rot="-5400000" flipH="1" flipV="1">
            <a:off x="866775" y="521652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69" name="AutoShape 14"/>
          <p:cNvCxnSpPr>
            <a:cxnSpLocks noChangeShapeType="1"/>
            <a:stCxn id="70671" idx="0"/>
            <a:endCxn id="70684" idx="2"/>
          </p:cNvCxnSpPr>
          <p:nvPr/>
        </p:nvCxnSpPr>
        <p:spPr bwMode="auto">
          <a:xfrm flipV="1">
            <a:off x="2498725" y="3887788"/>
            <a:ext cx="7937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0670" name="AutoShape 15"/>
          <p:cNvCxnSpPr>
            <a:cxnSpLocks noChangeShapeType="1"/>
            <a:stCxn id="70667" idx="0"/>
          </p:cNvCxnSpPr>
          <p:nvPr/>
        </p:nvCxnSpPr>
        <p:spPr bwMode="auto">
          <a:xfrm flipV="1">
            <a:off x="1168400" y="3890963"/>
            <a:ext cx="1028700" cy="12001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0671" name="Oval 16"/>
          <p:cNvSpPr>
            <a:spLocks noChangeArrowheads="1"/>
          </p:cNvSpPr>
          <p:nvPr/>
        </p:nvSpPr>
        <p:spPr bwMode="auto">
          <a:xfrm>
            <a:off x="2260600" y="5105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0672" name="AutoShape 17"/>
          <p:cNvCxnSpPr>
            <a:cxnSpLocks noChangeShapeType="1"/>
          </p:cNvCxnSpPr>
          <p:nvPr/>
        </p:nvCxnSpPr>
        <p:spPr bwMode="auto">
          <a:xfrm rot="-5400000" flipH="1" flipV="1">
            <a:off x="2239962" y="52133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73" name="AutoShape 18"/>
          <p:cNvCxnSpPr>
            <a:cxnSpLocks noChangeShapeType="1"/>
            <a:stCxn id="70667" idx="0"/>
          </p:cNvCxnSpPr>
          <p:nvPr/>
        </p:nvCxnSpPr>
        <p:spPr bwMode="auto">
          <a:xfrm flipV="1">
            <a:off x="1168400" y="3875088"/>
            <a:ext cx="1587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0674" name="Text Box 19"/>
          <p:cNvSpPr txBox="1">
            <a:spLocks noChangeArrowheads="1"/>
          </p:cNvSpPr>
          <p:nvPr/>
        </p:nvSpPr>
        <p:spPr bwMode="auto">
          <a:xfrm>
            <a:off x="750887" y="30067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70675" name="Text Box 20"/>
          <p:cNvSpPr txBox="1">
            <a:spLocks noChangeArrowheads="1"/>
          </p:cNvSpPr>
          <p:nvPr/>
        </p:nvSpPr>
        <p:spPr bwMode="auto">
          <a:xfrm>
            <a:off x="1062037" y="26527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21</a:t>
            </a:r>
          </a:p>
        </p:txBody>
      </p:sp>
      <p:sp>
        <p:nvSpPr>
          <p:cNvPr id="70676" name="Text Box 21"/>
          <p:cNvSpPr txBox="1">
            <a:spLocks noChangeArrowheads="1"/>
          </p:cNvSpPr>
          <p:nvPr/>
        </p:nvSpPr>
        <p:spPr bwMode="auto">
          <a:xfrm>
            <a:off x="2112962" y="29845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70677" name="Text Box 22"/>
          <p:cNvSpPr txBox="1">
            <a:spLocks noChangeArrowheads="1"/>
          </p:cNvSpPr>
          <p:nvPr/>
        </p:nvSpPr>
        <p:spPr bwMode="auto">
          <a:xfrm>
            <a:off x="1122362" y="40513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70678" name="Text Box 23"/>
          <p:cNvSpPr txBox="1">
            <a:spLocks noChangeArrowheads="1"/>
          </p:cNvSpPr>
          <p:nvPr/>
        </p:nvSpPr>
        <p:spPr bwMode="auto">
          <a:xfrm>
            <a:off x="1919287" y="399256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21</a:t>
            </a:r>
          </a:p>
        </p:txBody>
      </p:sp>
      <p:sp>
        <p:nvSpPr>
          <p:cNvPr id="70679" name="Text Box 24"/>
          <p:cNvSpPr txBox="1">
            <a:spLocks noChangeArrowheads="1"/>
          </p:cNvSpPr>
          <p:nvPr/>
        </p:nvSpPr>
        <p:spPr bwMode="auto">
          <a:xfrm>
            <a:off x="2432050" y="44418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70680" name="Text Box 25"/>
          <p:cNvSpPr txBox="1">
            <a:spLocks noChangeArrowheads="1"/>
          </p:cNvSpPr>
          <p:nvPr/>
        </p:nvSpPr>
        <p:spPr bwMode="auto">
          <a:xfrm>
            <a:off x="2005012" y="49593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0681" name="Text Box 26"/>
          <p:cNvSpPr txBox="1">
            <a:spLocks noChangeArrowheads="1"/>
          </p:cNvSpPr>
          <p:nvPr/>
        </p:nvSpPr>
        <p:spPr bwMode="auto">
          <a:xfrm>
            <a:off x="1668462" y="156368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0682" name="Text Box 27"/>
          <p:cNvSpPr txBox="1">
            <a:spLocks noChangeArrowheads="1"/>
          </p:cNvSpPr>
          <p:nvPr/>
        </p:nvSpPr>
        <p:spPr bwMode="auto">
          <a:xfrm>
            <a:off x="617537" y="49482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0684" name="Rectangle 29"/>
          <p:cNvSpPr>
            <a:spLocks noChangeArrowheads="1"/>
          </p:cNvSpPr>
          <p:nvPr/>
        </p:nvSpPr>
        <p:spPr bwMode="auto">
          <a:xfrm>
            <a:off x="1952625" y="34417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70685" name="Oval 30"/>
          <p:cNvSpPr>
            <a:spLocks noChangeArrowheads="1"/>
          </p:cNvSpPr>
          <p:nvPr/>
        </p:nvSpPr>
        <p:spPr bwMode="auto">
          <a:xfrm>
            <a:off x="1309687" y="1714500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0686" name="AutoShape 31"/>
          <p:cNvCxnSpPr>
            <a:cxnSpLocks noChangeShapeType="1"/>
          </p:cNvCxnSpPr>
          <p:nvPr/>
        </p:nvCxnSpPr>
        <p:spPr bwMode="auto">
          <a:xfrm rot="-5400000" flipH="1" flipV="1">
            <a:off x="1246187" y="18573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687" name="AutoShape 32"/>
          <p:cNvCxnSpPr>
            <a:cxnSpLocks noChangeShapeType="1"/>
            <a:stCxn id="70685" idx="4"/>
          </p:cNvCxnSpPr>
          <p:nvPr/>
        </p:nvCxnSpPr>
        <p:spPr bwMode="auto">
          <a:xfrm flipH="1">
            <a:off x="1558925" y="2227263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0688" name="AutoShape 33"/>
          <p:cNvCxnSpPr>
            <a:cxnSpLocks noChangeShapeType="1"/>
            <a:stCxn id="70690" idx="4"/>
          </p:cNvCxnSpPr>
          <p:nvPr/>
        </p:nvCxnSpPr>
        <p:spPr bwMode="auto">
          <a:xfrm>
            <a:off x="2936875" y="2227263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0689" name="AutoShape 34"/>
          <p:cNvCxnSpPr>
            <a:cxnSpLocks noChangeShapeType="1"/>
            <a:stCxn id="70685" idx="4"/>
          </p:cNvCxnSpPr>
          <p:nvPr/>
        </p:nvCxnSpPr>
        <p:spPr bwMode="auto">
          <a:xfrm>
            <a:off x="1562100" y="2227263"/>
            <a:ext cx="1446212" cy="117792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0690" name="Oval 35"/>
          <p:cNvSpPr>
            <a:spLocks noChangeArrowheads="1"/>
          </p:cNvSpPr>
          <p:nvPr/>
        </p:nvSpPr>
        <p:spPr bwMode="auto">
          <a:xfrm>
            <a:off x="2687637" y="172243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0691" name="AutoShape 36"/>
          <p:cNvCxnSpPr>
            <a:cxnSpLocks noChangeShapeType="1"/>
          </p:cNvCxnSpPr>
          <p:nvPr/>
        </p:nvCxnSpPr>
        <p:spPr bwMode="auto">
          <a:xfrm rot="-5400000" flipH="1" flipV="1">
            <a:off x="2619375" y="18542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692" name="Text Box 37"/>
          <p:cNvSpPr txBox="1">
            <a:spLocks noChangeArrowheads="1"/>
          </p:cNvSpPr>
          <p:nvPr/>
        </p:nvSpPr>
        <p:spPr bwMode="auto">
          <a:xfrm>
            <a:off x="1503362" y="30368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70693" name="Text Box 38"/>
          <p:cNvSpPr txBox="1">
            <a:spLocks noChangeArrowheads="1"/>
          </p:cNvSpPr>
          <p:nvPr/>
        </p:nvSpPr>
        <p:spPr bwMode="auto">
          <a:xfrm>
            <a:off x="1579562" y="23749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21</a:t>
            </a:r>
          </a:p>
        </p:txBody>
      </p:sp>
      <p:sp>
        <p:nvSpPr>
          <p:cNvPr id="70694" name="Text Box 39"/>
          <p:cNvSpPr txBox="1">
            <a:spLocks noChangeArrowheads="1"/>
          </p:cNvSpPr>
          <p:nvPr/>
        </p:nvSpPr>
        <p:spPr bwMode="auto">
          <a:xfrm>
            <a:off x="2903537" y="24653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70695" name="Text Box 40"/>
          <p:cNvSpPr txBox="1">
            <a:spLocks noChangeArrowheads="1"/>
          </p:cNvSpPr>
          <p:nvPr/>
        </p:nvSpPr>
        <p:spPr bwMode="auto">
          <a:xfrm>
            <a:off x="2379662" y="15970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96" name="Text Box 41"/>
          <p:cNvSpPr txBox="1">
            <a:spLocks noChangeArrowheads="1"/>
          </p:cNvSpPr>
          <p:nvPr/>
        </p:nvSpPr>
        <p:spPr bwMode="auto">
          <a:xfrm>
            <a:off x="998537" y="1593850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97" name="Rectangle 50"/>
          <p:cNvSpPr>
            <a:spLocks noChangeArrowheads="1"/>
          </p:cNvSpPr>
          <p:nvPr/>
        </p:nvSpPr>
        <p:spPr bwMode="auto">
          <a:xfrm>
            <a:off x="3276600" y="34417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3</a:t>
            </a:r>
            <a:endParaRPr lang="en-AU" sz="1200"/>
          </a:p>
        </p:txBody>
      </p:sp>
      <p:cxnSp>
        <p:nvCxnSpPr>
          <p:cNvPr id="70698" name="AutoShape 51"/>
          <p:cNvCxnSpPr>
            <a:cxnSpLocks noChangeShapeType="1"/>
            <a:stCxn id="70660" idx="4"/>
          </p:cNvCxnSpPr>
          <p:nvPr/>
        </p:nvCxnSpPr>
        <p:spPr bwMode="auto">
          <a:xfrm>
            <a:off x="801687" y="2230438"/>
            <a:ext cx="2606675" cy="12049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699" name="AutoShape 52"/>
          <p:cNvCxnSpPr>
            <a:cxnSpLocks noChangeShapeType="1"/>
            <a:stCxn id="70667" idx="0"/>
          </p:cNvCxnSpPr>
          <p:nvPr/>
        </p:nvCxnSpPr>
        <p:spPr bwMode="auto">
          <a:xfrm flipV="1">
            <a:off x="1168400" y="3871913"/>
            <a:ext cx="2293937" cy="121920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0700" name="AutoShape 53"/>
          <p:cNvCxnSpPr>
            <a:cxnSpLocks noChangeShapeType="1"/>
            <a:stCxn id="70671" idx="0"/>
          </p:cNvCxnSpPr>
          <p:nvPr/>
        </p:nvCxnSpPr>
        <p:spPr bwMode="auto">
          <a:xfrm flipV="1">
            <a:off x="2498725" y="3878263"/>
            <a:ext cx="1201737" cy="12128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0701" name="AutoShape 54"/>
          <p:cNvCxnSpPr>
            <a:cxnSpLocks noChangeShapeType="1"/>
            <a:stCxn id="70702" idx="0"/>
            <a:endCxn id="70697" idx="2"/>
          </p:cNvCxnSpPr>
          <p:nvPr/>
        </p:nvCxnSpPr>
        <p:spPr bwMode="auto">
          <a:xfrm flipV="1">
            <a:off x="3830637" y="3887788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0702" name="Oval 55"/>
          <p:cNvSpPr>
            <a:spLocks noChangeArrowheads="1"/>
          </p:cNvSpPr>
          <p:nvPr/>
        </p:nvSpPr>
        <p:spPr bwMode="auto">
          <a:xfrm>
            <a:off x="3592512" y="5118100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3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0703" name="AutoShape 56"/>
          <p:cNvCxnSpPr>
            <a:cxnSpLocks noChangeShapeType="1"/>
          </p:cNvCxnSpPr>
          <p:nvPr/>
        </p:nvCxnSpPr>
        <p:spPr bwMode="auto">
          <a:xfrm rot="-5400000" flipH="1" flipV="1">
            <a:off x="3524250" y="52260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704" name="Text Box 57"/>
          <p:cNvSpPr txBox="1">
            <a:spLocks noChangeArrowheads="1"/>
          </p:cNvSpPr>
          <p:nvPr/>
        </p:nvSpPr>
        <p:spPr bwMode="auto">
          <a:xfrm>
            <a:off x="3789362" y="44323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33</a:t>
            </a:r>
          </a:p>
        </p:txBody>
      </p:sp>
      <p:sp>
        <p:nvSpPr>
          <p:cNvPr id="70705" name="Text Box 58"/>
          <p:cNvSpPr txBox="1">
            <a:spLocks noChangeArrowheads="1"/>
          </p:cNvSpPr>
          <p:nvPr/>
        </p:nvSpPr>
        <p:spPr bwMode="auto">
          <a:xfrm>
            <a:off x="2830512" y="40624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31</a:t>
            </a:r>
          </a:p>
        </p:txBody>
      </p:sp>
      <p:sp>
        <p:nvSpPr>
          <p:cNvPr id="70706" name="Text Box 59"/>
          <p:cNvSpPr txBox="1">
            <a:spLocks noChangeArrowheads="1"/>
          </p:cNvSpPr>
          <p:nvPr/>
        </p:nvSpPr>
        <p:spPr bwMode="auto">
          <a:xfrm>
            <a:off x="3346450" y="40481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32</a:t>
            </a:r>
          </a:p>
        </p:txBody>
      </p:sp>
      <p:cxnSp>
        <p:nvCxnSpPr>
          <p:cNvPr id="70707" name="AutoShape 60"/>
          <p:cNvCxnSpPr>
            <a:cxnSpLocks noChangeShapeType="1"/>
            <a:stCxn id="70685" idx="4"/>
          </p:cNvCxnSpPr>
          <p:nvPr/>
        </p:nvCxnSpPr>
        <p:spPr bwMode="auto">
          <a:xfrm>
            <a:off x="1562100" y="2227263"/>
            <a:ext cx="2595562" cy="120173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0708" name="AutoShape 61"/>
          <p:cNvCxnSpPr>
            <a:cxnSpLocks noChangeShapeType="1"/>
            <a:stCxn id="70709" idx="4"/>
          </p:cNvCxnSpPr>
          <p:nvPr/>
        </p:nvCxnSpPr>
        <p:spPr bwMode="auto">
          <a:xfrm>
            <a:off x="4224337" y="2220913"/>
            <a:ext cx="1588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0709" name="Oval 62"/>
          <p:cNvSpPr>
            <a:spLocks noChangeArrowheads="1"/>
          </p:cNvSpPr>
          <p:nvPr/>
        </p:nvSpPr>
        <p:spPr bwMode="auto">
          <a:xfrm>
            <a:off x="3975100" y="171608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3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0710" name="AutoShape 63"/>
          <p:cNvCxnSpPr>
            <a:cxnSpLocks noChangeShapeType="1"/>
          </p:cNvCxnSpPr>
          <p:nvPr/>
        </p:nvCxnSpPr>
        <p:spPr bwMode="auto">
          <a:xfrm rot="-5400000" flipH="1" flipV="1">
            <a:off x="5192712" y="17811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0711" name="Text Box 64"/>
          <p:cNvSpPr txBox="1">
            <a:spLocks noChangeArrowheads="1"/>
          </p:cNvSpPr>
          <p:nvPr/>
        </p:nvSpPr>
        <p:spPr bwMode="auto">
          <a:xfrm>
            <a:off x="4119563" y="216535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70712" name="Text Box 65"/>
          <p:cNvSpPr txBox="1">
            <a:spLocks noChangeArrowheads="1"/>
          </p:cNvSpPr>
          <p:nvPr/>
        </p:nvSpPr>
        <p:spPr bwMode="auto">
          <a:xfrm>
            <a:off x="4953000" y="15240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713" name="Oval 66"/>
          <p:cNvSpPr>
            <a:spLocks noChangeArrowheads="1"/>
          </p:cNvSpPr>
          <p:nvPr/>
        </p:nvSpPr>
        <p:spPr bwMode="auto">
          <a:xfrm>
            <a:off x="3328987" y="173037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3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0714" name="AutoShape 67"/>
          <p:cNvCxnSpPr>
            <a:cxnSpLocks noChangeShapeType="1"/>
          </p:cNvCxnSpPr>
          <p:nvPr/>
        </p:nvCxnSpPr>
        <p:spPr bwMode="auto">
          <a:xfrm rot="-5400000" flipH="1" flipV="1">
            <a:off x="3265487" y="18415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715" name="AutoShape 68"/>
          <p:cNvCxnSpPr>
            <a:cxnSpLocks noChangeShapeType="1"/>
            <a:stCxn id="70713" idx="4"/>
          </p:cNvCxnSpPr>
          <p:nvPr/>
        </p:nvCxnSpPr>
        <p:spPr bwMode="auto">
          <a:xfrm flipH="1">
            <a:off x="3563937" y="221138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0716" name="Text Box 69"/>
          <p:cNvSpPr txBox="1">
            <a:spLocks noChangeArrowheads="1"/>
          </p:cNvSpPr>
          <p:nvPr/>
        </p:nvSpPr>
        <p:spPr bwMode="auto">
          <a:xfrm>
            <a:off x="3541712" y="22066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33</a:t>
            </a:r>
          </a:p>
        </p:txBody>
      </p:sp>
      <p:cxnSp>
        <p:nvCxnSpPr>
          <p:cNvPr id="70717" name="AutoShape 70"/>
          <p:cNvCxnSpPr>
            <a:cxnSpLocks noChangeShapeType="1"/>
            <a:stCxn id="70665" idx="4"/>
          </p:cNvCxnSpPr>
          <p:nvPr/>
        </p:nvCxnSpPr>
        <p:spPr bwMode="auto">
          <a:xfrm>
            <a:off x="2179637" y="2230438"/>
            <a:ext cx="1349375" cy="11763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0718" name="AutoShape 71"/>
          <p:cNvCxnSpPr>
            <a:cxnSpLocks noChangeShapeType="1"/>
            <a:stCxn id="70690" idx="4"/>
          </p:cNvCxnSpPr>
          <p:nvPr/>
        </p:nvCxnSpPr>
        <p:spPr bwMode="auto">
          <a:xfrm>
            <a:off x="2936875" y="2227263"/>
            <a:ext cx="1254125" cy="11811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0719" name="Text Box 72"/>
          <p:cNvSpPr txBox="1">
            <a:spLocks noChangeArrowheads="1"/>
          </p:cNvSpPr>
          <p:nvPr/>
        </p:nvSpPr>
        <p:spPr bwMode="auto">
          <a:xfrm>
            <a:off x="3714750" y="278923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32</a:t>
            </a:r>
          </a:p>
        </p:txBody>
      </p:sp>
      <p:sp>
        <p:nvSpPr>
          <p:cNvPr id="70720" name="Text Box 73"/>
          <p:cNvSpPr txBox="1">
            <a:spLocks noChangeArrowheads="1"/>
          </p:cNvSpPr>
          <p:nvPr/>
        </p:nvSpPr>
        <p:spPr bwMode="auto">
          <a:xfrm>
            <a:off x="1655762" y="26797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31</a:t>
            </a:r>
          </a:p>
        </p:txBody>
      </p:sp>
      <p:sp>
        <p:nvSpPr>
          <p:cNvPr id="70721" name="Text Box 74"/>
          <p:cNvSpPr txBox="1">
            <a:spLocks noChangeArrowheads="1"/>
          </p:cNvSpPr>
          <p:nvPr/>
        </p:nvSpPr>
        <p:spPr bwMode="auto">
          <a:xfrm>
            <a:off x="2341562" y="26035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31</a:t>
            </a:r>
          </a:p>
        </p:txBody>
      </p:sp>
      <p:sp>
        <p:nvSpPr>
          <p:cNvPr id="70722" name="Text Box 75"/>
          <p:cNvSpPr txBox="1">
            <a:spLocks noChangeArrowheads="1"/>
          </p:cNvSpPr>
          <p:nvPr/>
        </p:nvSpPr>
        <p:spPr bwMode="auto">
          <a:xfrm>
            <a:off x="2365375" y="22098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70723" name="Text Box 76"/>
          <p:cNvSpPr txBox="1">
            <a:spLocks noChangeArrowheads="1"/>
          </p:cNvSpPr>
          <p:nvPr/>
        </p:nvSpPr>
        <p:spPr bwMode="auto">
          <a:xfrm>
            <a:off x="3054350" y="156845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0724" name="Text Box 77"/>
          <p:cNvSpPr txBox="1">
            <a:spLocks noChangeArrowheads="1"/>
          </p:cNvSpPr>
          <p:nvPr/>
        </p:nvSpPr>
        <p:spPr bwMode="auto">
          <a:xfrm>
            <a:off x="3281362" y="49657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68" name="Rectangle 50"/>
          <p:cNvSpPr>
            <a:spLocks noChangeArrowheads="1"/>
          </p:cNvSpPr>
          <p:nvPr/>
        </p:nvSpPr>
        <p:spPr bwMode="auto">
          <a:xfrm>
            <a:off x="4572000" y="34417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Phenotype </a:t>
            </a:r>
            <a:r>
              <a:rPr lang="en-US" sz="1200" dirty="0" smtClean="0">
                <a:solidFill>
                  <a:srgbClr val="000000"/>
                </a:solidFill>
              </a:rPr>
              <a:t>4</a:t>
            </a:r>
            <a:endParaRPr lang="en-AU" sz="1200" dirty="0"/>
          </a:p>
        </p:txBody>
      </p:sp>
      <p:sp>
        <p:nvSpPr>
          <p:cNvPr id="69" name="Oval 62"/>
          <p:cNvSpPr>
            <a:spLocks noChangeArrowheads="1"/>
          </p:cNvSpPr>
          <p:nvPr/>
        </p:nvSpPr>
        <p:spPr bwMode="auto">
          <a:xfrm>
            <a:off x="5257800" y="1676400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C</a:t>
            </a:r>
            <a:r>
              <a:rPr lang="en-US" sz="1200" baseline="-25000" dirty="0">
                <a:solidFill>
                  <a:schemeClr val="accent2"/>
                </a:solidFill>
              </a:rPr>
              <a:t>4</a:t>
            </a:r>
            <a:endParaRPr lang="en-AU" sz="1200" dirty="0">
              <a:solidFill>
                <a:schemeClr val="accent2"/>
              </a:solidFill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4611687" y="1690687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tx2"/>
                </a:solidFill>
              </a:rPr>
              <a:t>A</a:t>
            </a:r>
            <a:r>
              <a:rPr lang="en-US" sz="1200" baseline="-25000" dirty="0">
                <a:solidFill>
                  <a:schemeClr val="tx2"/>
                </a:solidFill>
              </a:rPr>
              <a:t>4</a:t>
            </a:r>
            <a:endParaRPr lang="en-AU" sz="1200" dirty="0">
              <a:solidFill>
                <a:schemeClr val="tx2"/>
              </a:solidFill>
            </a:endParaRPr>
          </a:p>
        </p:txBody>
      </p:sp>
      <p:cxnSp>
        <p:nvCxnSpPr>
          <p:cNvPr id="71" name="AutoShape 67"/>
          <p:cNvCxnSpPr>
            <a:cxnSpLocks noChangeShapeType="1"/>
          </p:cNvCxnSpPr>
          <p:nvPr/>
        </p:nvCxnSpPr>
        <p:spPr bwMode="auto">
          <a:xfrm rot="-5400000" flipH="1" flipV="1">
            <a:off x="4548187" y="180181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2" name="Text Box 76"/>
          <p:cNvSpPr txBox="1">
            <a:spLocks noChangeArrowheads="1"/>
          </p:cNvSpPr>
          <p:nvPr/>
        </p:nvSpPr>
        <p:spPr bwMode="auto">
          <a:xfrm>
            <a:off x="4337050" y="1528762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cxnSp>
        <p:nvCxnSpPr>
          <p:cNvPr id="74" name="AutoShape 61"/>
          <p:cNvCxnSpPr>
            <a:cxnSpLocks noChangeShapeType="1"/>
          </p:cNvCxnSpPr>
          <p:nvPr/>
        </p:nvCxnSpPr>
        <p:spPr bwMode="auto">
          <a:xfrm>
            <a:off x="5486400" y="2209800"/>
            <a:ext cx="1588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5381626" y="2154237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 smtClean="0">
                <a:solidFill>
                  <a:schemeClr val="accent2"/>
                </a:solidFill>
              </a:rPr>
              <a:t>c</a:t>
            </a:r>
            <a:r>
              <a:rPr lang="en-AU" sz="1600" baseline="-25000" dirty="0" smtClean="0">
                <a:solidFill>
                  <a:schemeClr val="accent2"/>
                </a:solidFill>
              </a:rPr>
              <a:t>44</a:t>
            </a:r>
            <a:endParaRPr lang="en-AU" sz="1600" baseline="-25000" dirty="0">
              <a:solidFill>
                <a:schemeClr val="accent2"/>
              </a:solidFill>
            </a:endParaRPr>
          </a:p>
        </p:txBody>
      </p:sp>
      <p:cxnSp>
        <p:nvCxnSpPr>
          <p:cNvPr id="76" name="AutoShape 68"/>
          <p:cNvCxnSpPr>
            <a:cxnSpLocks noChangeShapeType="1"/>
          </p:cNvCxnSpPr>
          <p:nvPr/>
        </p:nvCxnSpPr>
        <p:spPr bwMode="auto">
          <a:xfrm flipH="1">
            <a:off x="4826000" y="2200275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7" name="Text Box 69"/>
          <p:cNvSpPr txBox="1">
            <a:spLocks noChangeArrowheads="1"/>
          </p:cNvSpPr>
          <p:nvPr/>
        </p:nvSpPr>
        <p:spPr bwMode="auto">
          <a:xfrm>
            <a:off x="4803775" y="219551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 smtClean="0">
                <a:solidFill>
                  <a:schemeClr val="tx2"/>
                </a:solidFill>
              </a:rPr>
              <a:t>a</a:t>
            </a:r>
            <a:r>
              <a:rPr lang="en-AU" sz="1600" baseline="-25000" dirty="0" smtClean="0">
                <a:solidFill>
                  <a:schemeClr val="tx2"/>
                </a:solidFill>
              </a:rPr>
              <a:t>44</a:t>
            </a:r>
            <a:endParaRPr lang="en-AU" sz="1600" baseline="-25000" dirty="0">
              <a:solidFill>
                <a:schemeClr val="tx2"/>
              </a:solidFill>
            </a:endParaRPr>
          </a:p>
        </p:txBody>
      </p:sp>
      <p:cxnSp>
        <p:nvCxnSpPr>
          <p:cNvPr id="78" name="AutoShape 54"/>
          <p:cNvCxnSpPr>
            <a:cxnSpLocks noChangeShapeType="1"/>
            <a:stCxn id="79" idx="0"/>
          </p:cNvCxnSpPr>
          <p:nvPr/>
        </p:nvCxnSpPr>
        <p:spPr bwMode="auto">
          <a:xfrm flipV="1">
            <a:off x="5121275" y="3875088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9" name="Oval 55"/>
          <p:cNvSpPr>
            <a:spLocks noChangeArrowheads="1"/>
          </p:cNvSpPr>
          <p:nvPr/>
        </p:nvSpPr>
        <p:spPr bwMode="auto">
          <a:xfrm>
            <a:off x="4883150" y="5105400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rgbClr val="288C4E"/>
                </a:solidFill>
              </a:rPr>
              <a:t>E</a:t>
            </a:r>
            <a:r>
              <a:rPr lang="en-US" sz="1200" baseline="-25000" dirty="0">
                <a:solidFill>
                  <a:srgbClr val="288C4E"/>
                </a:solidFill>
              </a:rPr>
              <a:t>4</a:t>
            </a:r>
            <a:endParaRPr lang="en-AU" sz="1200" dirty="0">
              <a:solidFill>
                <a:srgbClr val="288C4E"/>
              </a:solidFill>
            </a:endParaRPr>
          </a:p>
        </p:txBody>
      </p:sp>
      <p:cxnSp>
        <p:nvCxnSpPr>
          <p:cNvPr id="80" name="AutoShape 56"/>
          <p:cNvCxnSpPr>
            <a:cxnSpLocks noChangeShapeType="1"/>
          </p:cNvCxnSpPr>
          <p:nvPr/>
        </p:nvCxnSpPr>
        <p:spPr bwMode="auto">
          <a:xfrm rot="-5400000" flipH="1" flipV="1">
            <a:off x="4814888" y="52133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81" name="Text Box 57"/>
          <p:cNvSpPr txBox="1">
            <a:spLocks noChangeArrowheads="1"/>
          </p:cNvSpPr>
          <p:nvPr/>
        </p:nvSpPr>
        <p:spPr bwMode="auto">
          <a:xfrm>
            <a:off x="5080000" y="44196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 smtClean="0">
                <a:solidFill>
                  <a:srgbClr val="288C4E"/>
                </a:solidFill>
              </a:rPr>
              <a:t>e</a:t>
            </a:r>
            <a:r>
              <a:rPr lang="en-AU" sz="1600" baseline="-25000" dirty="0" smtClean="0">
                <a:solidFill>
                  <a:srgbClr val="288C4E"/>
                </a:solidFill>
              </a:rPr>
              <a:t>44</a:t>
            </a:r>
            <a:endParaRPr lang="en-AU" sz="1600" baseline="-25000" dirty="0">
              <a:solidFill>
                <a:srgbClr val="288C4E"/>
              </a:solidFill>
            </a:endParaRPr>
          </a:p>
        </p:txBody>
      </p:sp>
      <p:sp>
        <p:nvSpPr>
          <p:cNvPr id="82" name="Text Box 77"/>
          <p:cNvSpPr txBox="1">
            <a:spLocks noChangeArrowheads="1"/>
          </p:cNvSpPr>
          <p:nvPr/>
        </p:nvSpPr>
        <p:spPr bwMode="auto">
          <a:xfrm>
            <a:off x="4572000" y="49530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cxnSp>
        <p:nvCxnSpPr>
          <p:cNvPr id="83" name="AutoShape 51"/>
          <p:cNvCxnSpPr>
            <a:cxnSpLocks noChangeShapeType="1"/>
            <a:stCxn id="70660" idx="4"/>
          </p:cNvCxnSpPr>
          <p:nvPr/>
        </p:nvCxnSpPr>
        <p:spPr bwMode="auto">
          <a:xfrm>
            <a:off x="800894" y="2216150"/>
            <a:ext cx="3923506" cy="1212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87" name="AutoShape 51"/>
          <p:cNvCxnSpPr>
            <a:cxnSpLocks noChangeShapeType="1"/>
          </p:cNvCxnSpPr>
          <p:nvPr/>
        </p:nvCxnSpPr>
        <p:spPr bwMode="auto">
          <a:xfrm>
            <a:off x="2209800" y="2209800"/>
            <a:ext cx="2590800" cy="12192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88" name="AutoShape 51"/>
          <p:cNvCxnSpPr>
            <a:cxnSpLocks noChangeShapeType="1"/>
          </p:cNvCxnSpPr>
          <p:nvPr/>
        </p:nvCxnSpPr>
        <p:spPr bwMode="auto">
          <a:xfrm>
            <a:off x="3581400" y="2209800"/>
            <a:ext cx="1219200" cy="12192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92" name="AutoShape 60"/>
          <p:cNvCxnSpPr>
            <a:cxnSpLocks noChangeShapeType="1"/>
            <a:stCxn id="70685" idx="4"/>
          </p:cNvCxnSpPr>
          <p:nvPr/>
        </p:nvCxnSpPr>
        <p:spPr bwMode="auto">
          <a:xfrm>
            <a:off x="1562100" y="2212975"/>
            <a:ext cx="3695700" cy="121602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95" name="AutoShape 60"/>
          <p:cNvCxnSpPr>
            <a:cxnSpLocks noChangeShapeType="1"/>
          </p:cNvCxnSpPr>
          <p:nvPr/>
        </p:nvCxnSpPr>
        <p:spPr bwMode="auto">
          <a:xfrm>
            <a:off x="2971800" y="2209800"/>
            <a:ext cx="2362200" cy="12192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97" name="AutoShape 60"/>
          <p:cNvCxnSpPr>
            <a:cxnSpLocks noChangeShapeType="1"/>
          </p:cNvCxnSpPr>
          <p:nvPr/>
        </p:nvCxnSpPr>
        <p:spPr bwMode="auto">
          <a:xfrm>
            <a:off x="4191000" y="2209800"/>
            <a:ext cx="1219200" cy="12192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99" name="AutoShape 52"/>
          <p:cNvCxnSpPr>
            <a:cxnSpLocks noChangeShapeType="1"/>
            <a:stCxn id="70667" idx="0"/>
          </p:cNvCxnSpPr>
          <p:nvPr/>
        </p:nvCxnSpPr>
        <p:spPr bwMode="auto">
          <a:xfrm flipV="1">
            <a:off x="1167606" y="3886201"/>
            <a:ext cx="3556794" cy="1219199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102" name="AutoShape 52"/>
          <p:cNvCxnSpPr>
            <a:cxnSpLocks noChangeShapeType="1"/>
          </p:cNvCxnSpPr>
          <p:nvPr/>
        </p:nvCxnSpPr>
        <p:spPr bwMode="auto">
          <a:xfrm flipV="1">
            <a:off x="2514600" y="3886200"/>
            <a:ext cx="2286000" cy="121920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104" name="AutoShape 52"/>
          <p:cNvCxnSpPr>
            <a:cxnSpLocks noChangeShapeType="1"/>
          </p:cNvCxnSpPr>
          <p:nvPr/>
        </p:nvCxnSpPr>
        <p:spPr bwMode="auto">
          <a:xfrm flipV="1">
            <a:off x="3810000" y="3886200"/>
            <a:ext cx="1066800" cy="121920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106" name="Text Box 58"/>
          <p:cNvSpPr txBox="1">
            <a:spLocks noChangeArrowheads="1"/>
          </p:cNvSpPr>
          <p:nvPr/>
        </p:nvSpPr>
        <p:spPr bwMode="auto">
          <a:xfrm>
            <a:off x="3886200" y="38862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 smtClean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4</a:t>
            </a:r>
            <a:r>
              <a:rPr lang="en-AU" sz="1600" baseline="-25000" dirty="0" smtClean="0">
                <a:solidFill>
                  <a:srgbClr val="288C4E"/>
                </a:solidFill>
              </a:rPr>
              <a:t>1</a:t>
            </a:r>
            <a:endParaRPr lang="en-AU" sz="1600" baseline="-25000" dirty="0">
              <a:solidFill>
                <a:srgbClr val="288C4E"/>
              </a:solidFill>
            </a:endParaRPr>
          </a:p>
        </p:txBody>
      </p:sp>
      <p:sp>
        <p:nvSpPr>
          <p:cNvPr id="107" name="Text Box 58"/>
          <p:cNvSpPr txBox="1">
            <a:spLocks noChangeArrowheads="1"/>
          </p:cNvSpPr>
          <p:nvPr/>
        </p:nvSpPr>
        <p:spPr bwMode="auto">
          <a:xfrm>
            <a:off x="3276600" y="4495800"/>
            <a:ext cx="4524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 smtClean="0">
                <a:solidFill>
                  <a:srgbClr val="288C4E"/>
                </a:solidFill>
              </a:rPr>
              <a:t>e</a:t>
            </a:r>
            <a:r>
              <a:rPr lang="en-AU" sz="1600" baseline="-25000" dirty="0" smtClean="0">
                <a:solidFill>
                  <a:srgbClr val="288C4E"/>
                </a:solidFill>
              </a:rPr>
              <a:t>42</a:t>
            </a:r>
            <a:endParaRPr lang="en-AU" sz="1600" baseline="-25000" dirty="0">
              <a:solidFill>
                <a:srgbClr val="288C4E"/>
              </a:solidFill>
            </a:endParaRPr>
          </a:p>
        </p:txBody>
      </p:sp>
      <p:sp>
        <p:nvSpPr>
          <p:cNvPr id="108" name="Text Box 58"/>
          <p:cNvSpPr txBox="1">
            <a:spLocks noChangeArrowheads="1"/>
          </p:cNvSpPr>
          <p:nvPr/>
        </p:nvSpPr>
        <p:spPr bwMode="auto">
          <a:xfrm>
            <a:off x="4119562" y="4419600"/>
            <a:ext cx="4524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 smtClean="0">
                <a:solidFill>
                  <a:srgbClr val="288C4E"/>
                </a:solidFill>
              </a:rPr>
              <a:t>e</a:t>
            </a:r>
            <a:r>
              <a:rPr lang="en-AU" sz="1600" baseline="-25000" dirty="0" smtClean="0">
                <a:solidFill>
                  <a:srgbClr val="288C4E"/>
                </a:solidFill>
              </a:rPr>
              <a:t>43</a:t>
            </a:r>
            <a:endParaRPr lang="en-AU" sz="1600" baseline="-25000" dirty="0">
              <a:solidFill>
                <a:srgbClr val="288C4E"/>
              </a:solidFill>
            </a:endParaRPr>
          </a:p>
        </p:txBody>
      </p:sp>
      <p:grpSp>
        <p:nvGrpSpPr>
          <p:cNvPr id="170" name="Groep 169"/>
          <p:cNvGrpSpPr/>
          <p:nvPr/>
        </p:nvGrpSpPr>
        <p:grpSpPr>
          <a:xfrm>
            <a:off x="5943599" y="990600"/>
            <a:ext cx="2413174" cy="5413177"/>
            <a:chOff x="5943599" y="990600"/>
            <a:chExt cx="2413174" cy="5413177"/>
          </a:xfrm>
        </p:grpSpPr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6562725" y="5181600"/>
            <a:ext cx="1747038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4" imgW="1143000" imgH="914400" progId="Equation.3">
                    <p:embed/>
                  </p:oleObj>
                </mc:Choice>
                <mc:Fallback>
                  <p:oleObj name="Equation" r:id="rId4" imgW="1143000" imgH="914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2725" y="5181600"/>
                          <a:ext cx="1747038" cy="1143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Text Box 32"/>
            <p:cNvSpPr txBox="1">
              <a:spLocks noChangeArrowheads="1"/>
            </p:cNvSpPr>
            <p:nvPr/>
          </p:nvSpPr>
          <p:spPr bwMode="auto">
            <a:xfrm>
              <a:off x="5943599" y="13716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12" name="Text Box 33"/>
            <p:cNvSpPr txBox="1">
              <a:spLocks noChangeArrowheads="1"/>
            </p:cNvSpPr>
            <p:nvPr/>
          </p:nvSpPr>
          <p:spPr bwMode="auto">
            <a:xfrm>
              <a:off x="5943599" y="1676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13" name="Text Box 34"/>
            <p:cNvSpPr txBox="1">
              <a:spLocks noChangeArrowheads="1"/>
            </p:cNvSpPr>
            <p:nvPr/>
          </p:nvSpPr>
          <p:spPr bwMode="auto">
            <a:xfrm>
              <a:off x="6476999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a1</a:t>
              </a: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6934199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a2</a:t>
              </a:r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6019799" y="3200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6019799" y="3503711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6476998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18" name="Text Box 35"/>
            <p:cNvSpPr txBox="1">
              <a:spLocks noChangeArrowheads="1"/>
            </p:cNvSpPr>
            <p:nvPr/>
          </p:nvSpPr>
          <p:spPr bwMode="auto">
            <a:xfrm>
              <a:off x="6934199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19" name="AutoShape 19"/>
            <p:cNvSpPr>
              <a:spLocks noChangeArrowheads="1"/>
            </p:cNvSpPr>
            <p:nvPr/>
          </p:nvSpPr>
          <p:spPr bwMode="auto">
            <a:xfrm>
              <a:off x="6553199" y="3276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0" name="AutoShape 26"/>
            <p:cNvSpPr>
              <a:spLocks noChangeArrowheads="1"/>
            </p:cNvSpPr>
            <p:nvPr/>
          </p:nvSpPr>
          <p:spPr bwMode="auto">
            <a:xfrm>
              <a:off x="6553199" y="52578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1" name="AutoShape 18"/>
            <p:cNvSpPr>
              <a:spLocks noChangeArrowheads="1"/>
            </p:cNvSpPr>
            <p:nvPr/>
          </p:nvSpPr>
          <p:spPr bwMode="auto">
            <a:xfrm>
              <a:off x="6553199" y="14478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122" name="Object 121"/>
            <p:cNvGraphicFramePr>
              <a:graphicFrameLocks noChangeAspect="1"/>
            </p:cNvGraphicFramePr>
            <p:nvPr/>
          </p:nvGraphicFramePr>
          <p:xfrm>
            <a:off x="6553200" y="1371600"/>
            <a:ext cx="1754187" cy="1087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6" imgW="1206360" imgH="914400" progId="Equation.3">
                    <p:embed/>
                  </p:oleObj>
                </mc:Choice>
                <mc:Fallback>
                  <p:oleObj name="Equation" r:id="rId6" imgW="1206360" imgH="914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1371600"/>
                          <a:ext cx="1754187" cy="1087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" name="AutoShape 18"/>
            <p:cNvSpPr>
              <a:spLocks noChangeArrowheads="1"/>
            </p:cNvSpPr>
            <p:nvPr/>
          </p:nvSpPr>
          <p:spPr bwMode="auto">
            <a:xfrm>
              <a:off x="6553199" y="17526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AutoShape 18"/>
            <p:cNvSpPr>
              <a:spLocks noChangeArrowheads="1"/>
            </p:cNvSpPr>
            <p:nvPr/>
          </p:nvSpPr>
          <p:spPr bwMode="auto">
            <a:xfrm>
              <a:off x="7010399" y="16764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AutoShape 19"/>
            <p:cNvSpPr>
              <a:spLocks noChangeArrowheads="1"/>
            </p:cNvSpPr>
            <p:nvPr/>
          </p:nvSpPr>
          <p:spPr bwMode="auto">
            <a:xfrm>
              <a:off x="6553199" y="3567363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6" name="AutoShape 19"/>
            <p:cNvSpPr>
              <a:spLocks noChangeArrowheads="1"/>
            </p:cNvSpPr>
            <p:nvPr/>
          </p:nvSpPr>
          <p:spPr bwMode="auto">
            <a:xfrm>
              <a:off x="7010399" y="3567363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7" name="Text Box 32"/>
            <p:cNvSpPr txBox="1">
              <a:spLocks noChangeArrowheads="1"/>
            </p:cNvSpPr>
            <p:nvPr/>
          </p:nvSpPr>
          <p:spPr bwMode="auto">
            <a:xfrm>
              <a:off x="6095999" y="51816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P1</a:t>
              </a:r>
            </a:p>
          </p:txBody>
        </p:sp>
        <p:sp>
          <p:nvSpPr>
            <p:cNvPr id="128" name="Text Box 33"/>
            <p:cNvSpPr txBox="1">
              <a:spLocks noChangeArrowheads="1"/>
            </p:cNvSpPr>
            <p:nvPr/>
          </p:nvSpPr>
          <p:spPr bwMode="auto">
            <a:xfrm>
              <a:off x="6095999" y="54864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P2</a:t>
              </a:r>
            </a:p>
          </p:txBody>
        </p:sp>
        <p:sp>
          <p:nvSpPr>
            <p:cNvPr id="129" name="Text Box 34"/>
            <p:cNvSpPr txBox="1">
              <a:spLocks noChangeArrowheads="1"/>
            </p:cNvSpPr>
            <p:nvPr/>
          </p:nvSpPr>
          <p:spPr bwMode="auto">
            <a:xfrm>
              <a:off x="6476999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e1</a:t>
              </a:r>
              <a:endParaRPr lang="en-US" sz="1400" dirty="0"/>
            </a:p>
          </p:txBody>
        </p:sp>
        <p:sp>
          <p:nvSpPr>
            <p:cNvPr id="130" name="Text Box 35"/>
            <p:cNvSpPr txBox="1">
              <a:spLocks noChangeArrowheads="1"/>
            </p:cNvSpPr>
            <p:nvPr/>
          </p:nvSpPr>
          <p:spPr bwMode="auto">
            <a:xfrm>
              <a:off x="6934199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e2</a:t>
              </a:r>
              <a:endParaRPr lang="en-US" sz="1400" dirty="0"/>
            </a:p>
          </p:txBody>
        </p:sp>
        <p:sp>
          <p:nvSpPr>
            <p:cNvPr id="131" name="AutoShape 26"/>
            <p:cNvSpPr>
              <a:spLocks noChangeArrowheads="1"/>
            </p:cNvSpPr>
            <p:nvPr/>
          </p:nvSpPr>
          <p:spPr bwMode="auto">
            <a:xfrm>
              <a:off x="6553199" y="5562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2" name="AutoShape 26"/>
            <p:cNvSpPr>
              <a:spLocks noChangeArrowheads="1"/>
            </p:cNvSpPr>
            <p:nvPr/>
          </p:nvSpPr>
          <p:spPr bwMode="auto">
            <a:xfrm>
              <a:off x="7010399" y="55626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3" name="Text Box 35"/>
            <p:cNvSpPr txBox="1">
              <a:spLocks noChangeArrowheads="1"/>
            </p:cNvSpPr>
            <p:nvPr/>
          </p:nvSpPr>
          <p:spPr bwMode="auto">
            <a:xfrm>
              <a:off x="7391399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a3</a:t>
              </a:r>
              <a:endParaRPr lang="en-US" sz="1400" dirty="0"/>
            </a:p>
          </p:txBody>
        </p:sp>
        <p:sp>
          <p:nvSpPr>
            <p:cNvPr id="134" name="Text Box 35"/>
            <p:cNvSpPr txBox="1">
              <a:spLocks noChangeArrowheads="1"/>
            </p:cNvSpPr>
            <p:nvPr/>
          </p:nvSpPr>
          <p:spPr bwMode="auto">
            <a:xfrm>
              <a:off x="7391399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c3</a:t>
              </a:r>
              <a:endParaRPr lang="en-US" sz="1400" dirty="0"/>
            </a:p>
          </p:txBody>
        </p:sp>
        <p:sp>
          <p:nvSpPr>
            <p:cNvPr id="135" name="Text Box 35"/>
            <p:cNvSpPr txBox="1">
              <a:spLocks noChangeArrowheads="1"/>
            </p:cNvSpPr>
            <p:nvPr/>
          </p:nvSpPr>
          <p:spPr bwMode="auto">
            <a:xfrm>
              <a:off x="7391399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e3</a:t>
              </a:r>
              <a:endParaRPr lang="en-US" sz="1400" dirty="0"/>
            </a:p>
          </p:txBody>
        </p:sp>
        <p:sp>
          <p:nvSpPr>
            <p:cNvPr id="136" name="Text Box 33"/>
            <p:cNvSpPr txBox="1">
              <a:spLocks noChangeArrowheads="1"/>
            </p:cNvSpPr>
            <p:nvPr/>
          </p:nvSpPr>
          <p:spPr bwMode="auto">
            <a:xfrm>
              <a:off x="5943599" y="19812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P3</a:t>
              </a:r>
              <a:endParaRPr lang="en-US" sz="1400" dirty="0"/>
            </a:p>
          </p:txBody>
        </p:sp>
        <p:sp>
          <p:nvSpPr>
            <p:cNvPr id="137" name="Text Box 33"/>
            <p:cNvSpPr txBox="1">
              <a:spLocks noChangeArrowheads="1"/>
            </p:cNvSpPr>
            <p:nvPr/>
          </p:nvSpPr>
          <p:spPr bwMode="auto">
            <a:xfrm>
              <a:off x="6019799" y="38100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P3</a:t>
              </a:r>
              <a:endParaRPr lang="en-US" sz="1400" dirty="0"/>
            </a:p>
          </p:txBody>
        </p:sp>
        <p:sp>
          <p:nvSpPr>
            <p:cNvPr id="138" name="Text Box 33"/>
            <p:cNvSpPr txBox="1">
              <a:spLocks noChangeArrowheads="1"/>
            </p:cNvSpPr>
            <p:nvPr/>
          </p:nvSpPr>
          <p:spPr bwMode="auto">
            <a:xfrm>
              <a:off x="6096000" y="57912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P3</a:t>
              </a:r>
              <a:endParaRPr lang="en-US" sz="1400" dirty="0"/>
            </a:p>
          </p:txBody>
        </p:sp>
        <p:sp>
          <p:nvSpPr>
            <p:cNvPr id="139" name="AutoShape 18"/>
            <p:cNvSpPr>
              <a:spLocks noChangeArrowheads="1"/>
            </p:cNvSpPr>
            <p:nvPr/>
          </p:nvSpPr>
          <p:spPr bwMode="auto">
            <a:xfrm>
              <a:off x="6553199" y="19812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AutoShape 18"/>
            <p:cNvSpPr>
              <a:spLocks noChangeArrowheads="1"/>
            </p:cNvSpPr>
            <p:nvPr/>
          </p:nvSpPr>
          <p:spPr bwMode="auto">
            <a:xfrm>
              <a:off x="7010399" y="19812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AutoShape 18"/>
            <p:cNvSpPr>
              <a:spLocks noChangeArrowheads="1"/>
            </p:cNvSpPr>
            <p:nvPr/>
          </p:nvSpPr>
          <p:spPr bwMode="auto">
            <a:xfrm>
              <a:off x="7467600" y="19812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AutoShape 19"/>
            <p:cNvSpPr>
              <a:spLocks noChangeArrowheads="1"/>
            </p:cNvSpPr>
            <p:nvPr/>
          </p:nvSpPr>
          <p:spPr bwMode="auto">
            <a:xfrm>
              <a:off x="6553199" y="3886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3" name="AutoShape 19"/>
            <p:cNvSpPr>
              <a:spLocks noChangeArrowheads="1"/>
            </p:cNvSpPr>
            <p:nvPr/>
          </p:nvSpPr>
          <p:spPr bwMode="auto">
            <a:xfrm>
              <a:off x="7010399" y="3886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4" name="AutoShape 19"/>
            <p:cNvSpPr>
              <a:spLocks noChangeArrowheads="1"/>
            </p:cNvSpPr>
            <p:nvPr/>
          </p:nvSpPr>
          <p:spPr bwMode="auto">
            <a:xfrm>
              <a:off x="7467599" y="3886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5" name="AutoShape 26"/>
            <p:cNvSpPr>
              <a:spLocks noChangeArrowheads="1"/>
            </p:cNvSpPr>
            <p:nvPr/>
          </p:nvSpPr>
          <p:spPr bwMode="auto">
            <a:xfrm>
              <a:off x="6553199" y="5791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6" name="AutoShape 26"/>
            <p:cNvSpPr>
              <a:spLocks noChangeArrowheads="1"/>
            </p:cNvSpPr>
            <p:nvPr/>
          </p:nvSpPr>
          <p:spPr bwMode="auto">
            <a:xfrm>
              <a:off x="7010399" y="5791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7" name="AutoShape 26"/>
            <p:cNvSpPr>
              <a:spLocks noChangeArrowheads="1"/>
            </p:cNvSpPr>
            <p:nvPr/>
          </p:nvSpPr>
          <p:spPr bwMode="auto">
            <a:xfrm>
              <a:off x="7467599" y="57912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8" name="Text Box 35"/>
            <p:cNvSpPr txBox="1">
              <a:spLocks noChangeArrowheads="1"/>
            </p:cNvSpPr>
            <p:nvPr/>
          </p:nvSpPr>
          <p:spPr bwMode="auto">
            <a:xfrm>
              <a:off x="7848600" y="99060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a4</a:t>
              </a:r>
              <a:endParaRPr lang="en-US" sz="1400" dirty="0"/>
            </a:p>
          </p:txBody>
        </p:sp>
        <p:sp>
          <p:nvSpPr>
            <p:cNvPr id="150" name="Text Box 35"/>
            <p:cNvSpPr txBox="1">
              <a:spLocks noChangeArrowheads="1"/>
            </p:cNvSpPr>
            <p:nvPr/>
          </p:nvSpPr>
          <p:spPr bwMode="auto">
            <a:xfrm>
              <a:off x="7848600" y="2819400"/>
              <a:ext cx="457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c4</a:t>
              </a:r>
              <a:endParaRPr lang="en-US" sz="1400" dirty="0"/>
            </a:p>
          </p:txBody>
        </p:sp>
        <p:sp>
          <p:nvSpPr>
            <p:cNvPr id="151" name="Text Box 35"/>
            <p:cNvSpPr txBox="1">
              <a:spLocks noChangeArrowheads="1"/>
            </p:cNvSpPr>
            <p:nvPr/>
          </p:nvSpPr>
          <p:spPr bwMode="auto">
            <a:xfrm>
              <a:off x="7848600" y="4800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e4</a:t>
              </a:r>
              <a:endParaRPr lang="en-US" sz="1400" dirty="0"/>
            </a:p>
          </p:txBody>
        </p:sp>
        <p:sp>
          <p:nvSpPr>
            <p:cNvPr id="152" name="Text Box 33"/>
            <p:cNvSpPr txBox="1">
              <a:spLocks noChangeArrowheads="1"/>
            </p:cNvSpPr>
            <p:nvPr/>
          </p:nvSpPr>
          <p:spPr bwMode="auto">
            <a:xfrm>
              <a:off x="5943600" y="22860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P4</a:t>
              </a:r>
              <a:endParaRPr lang="en-US" sz="1400" dirty="0"/>
            </a:p>
          </p:txBody>
        </p:sp>
        <p:sp>
          <p:nvSpPr>
            <p:cNvPr id="153" name="Text Box 33"/>
            <p:cNvSpPr txBox="1">
              <a:spLocks noChangeArrowheads="1"/>
            </p:cNvSpPr>
            <p:nvPr/>
          </p:nvSpPr>
          <p:spPr bwMode="auto">
            <a:xfrm>
              <a:off x="6019800" y="41148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P4</a:t>
              </a:r>
              <a:endParaRPr lang="en-US" sz="1400" dirty="0"/>
            </a:p>
          </p:txBody>
        </p:sp>
        <p:sp>
          <p:nvSpPr>
            <p:cNvPr id="154" name="Text Box 33"/>
            <p:cNvSpPr txBox="1">
              <a:spLocks noChangeArrowheads="1"/>
            </p:cNvSpPr>
            <p:nvPr/>
          </p:nvSpPr>
          <p:spPr bwMode="auto">
            <a:xfrm>
              <a:off x="6096000" y="6096000"/>
              <a:ext cx="4042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P4</a:t>
              </a:r>
              <a:endParaRPr lang="en-US" sz="1400" dirty="0"/>
            </a:p>
          </p:txBody>
        </p:sp>
        <p:sp>
          <p:nvSpPr>
            <p:cNvPr id="156" name="AutoShape 18"/>
            <p:cNvSpPr>
              <a:spLocks noChangeArrowheads="1"/>
            </p:cNvSpPr>
            <p:nvPr/>
          </p:nvSpPr>
          <p:spPr bwMode="auto">
            <a:xfrm>
              <a:off x="6553200" y="22860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AutoShape 18"/>
            <p:cNvSpPr>
              <a:spLocks noChangeArrowheads="1"/>
            </p:cNvSpPr>
            <p:nvPr/>
          </p:nvSpPr>
          <p:spPr bwMode="auto">
            <a:xfrm>
              <a:off x="7010400" y="22860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AutoShape 18"/>
            <p:cNvSpPr>
              <a:spLocks noChangeArrowheads="1"/>
            </p:cNvSpPr>
            <p:nvPr/>
          </p:nvSpPr>
          <p:spPr bwMode="auto">
            <a:xfrm>
              <a:off x="7467600" y="22860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AutoShape 18"/>
            <p:cNvSpPr>
              <a:spLocks noChangeArrowheads="1"/>
            </p:cNvSpPr>
            <p:nvPr/>
          </p:nvSpPr>
          <p:spPr bwMode="auto">
            <a:xfrm>
              <a:off x="8001000" y="2286000"/>
              <a:ext cx="271982" cy="18047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tint val="96078"/>
                    <a:invGamma/>
                    <a:alpha val="39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AutoShape 19"/>
            <p:cNvSpPr>
              <a:spLocks noChangeArrowheads="1"/>
            </p:cNvSpPr>
            <p:nvPr/>
          </p:nvSpPr>
          <p:spPr bwMode="auto">
            <a:xfrm>
              <a:off x="6553200" y="4191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1" name="AutoShape 19"/>
            <p:cNvSpPr>
              <a:spLocks noChangeArrowheads="1"/>
            </p:cNvSpPr>
            <p:nvPr/>
          </p:nvSpPr>
          <p:spPr bwMode="auto">
            <a:xfrm>
              <a:off x="7010400" y="4191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2" name="AutoShape 19"/>
            <p:cNvSpPr>
              <a:spLocks noChangeArrowheads="1"/>
            </p:cNvSpPr>
            <p:nvPr/>
          </p:nvSpPr>
          <p:spPr bwMode="auto">
            <a:xfrm>
              <a:off x="7467600" y="4191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3" name="AutoShape 19"/>
            <p:cNvSpPr>
              <a:spLocks noChangeArrowheads="1"/>
            </p:cNvSpPr>
            <p:nvPr/>
          </p:nvSpPr>
          <p:spPr bwMode="auto">
            <a:xfrm>
              <a:off x="8001000" y="4191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45097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4" name="AutoShape 26"/>
            <p:cNvSpPr>
              <a:spLocks noChangeArrowheads="1"/>
            </p:cNvSpPr>
            <p:nvPr/>
          </p:nvSpPr>
          <p:spPr bwMode="auto">
            <a:xfrm>
              <a:off x="6553200" y="6096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5" name="AutoShape 26"/>
            <p:cNvSpPr>
              <a:spLocks noChangeArrowheads="1"/>
            </p:cNvSpPr>
            <p:nvPr/>
          </p:nvSpPr>
          <p:spPr bwMode="auto">
            <a:xfrm>
              <a:off x="7010400" y="6096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6" name="AutoShape 26"/>
            <p:cNvSpPr>
              <a:spLocks noChangeArrowheads="1"/>
            </p:cNvSpPr>
            <p:nvPr/>
          </p:nvSpPr>
          <p:spPr bwMode="auto">
            <a:xfrm>
              <a:off x="7467600" y="6096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7" name="AutoShape 26"/>
            <p:cNvSpPr>
              <a:spLocks noChangeArrowheads="1"/>
            </p:cNvSpPr>
            <p:nvPr/>
          </p:nvSpPr>
          <p:spPr bwMode="auto">
            <a:xfrm>
              <a:off x="8001000" y="6096000"/>
              <a:ext cx="271982" cy="180474"/>
            </a:xfrm>
            <a:prstGeom prst="roundRect">
              <a:avLst>
                <a:gd name="adj" fmla="val 16667"/>
              </a:avLst>
            </a:prstGeom>
            <a:solidFill>
              <a:srgbClr val="288C4E">
                <a:alpha val="45097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6589713" y="3276600"/>
            <a:ext cx="176706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8" imgW="1155600" imgH="914400" progId="Equation.3">
                    <p:embed/>
                  </p:oleObj>
                </mc:Choice>
                <mc:Fallback>
                  <p:oleObj name="Equation" r:id="rId8" imgW="115560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9713" y="3276600"/>
                          <a:ext cx="1767060" cy="1143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Trivariate</a:t>
            </a:r>
            <a:r>
              <a:rPr lang="en-US" dirty="0" smtClean="0"/>
              <a:t> </a:t>
            </a:r>
            <a:r>
              <a:rPr lang="en-US" dirty="0" err="1" smtClean="0"/>
              <a:t>Cholesky</a:t>
            </a:r>
            <a:endParaRPr lang="en-US" dirty="0" smtClean="0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350838" y="4573588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1</a:t>
            </a:r>
            <a:endParaRPr lang="en-AU" sz="1200"/>
          </a:p>
        </p:txBody>
      </p:sp>
      <p:sp>
        <p:nvSpPr>
          <p:cNvPr id="71684" name="Oval 5"/>
          <p:cNvSpPr>
            <a:spLocks noChangeArrowheads="1"/>
          </p:cNvSpPr>
          <p:nvPr/>
        </p:nvSpPr>
        <p:spPr bwMode="auto">
          <a:xfrm>
            <a:off x="279400" y="28797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1685" name="AutoShape 6"/>
          <p:cNvCxnSpPr>
            <a:cxnSpLocks noChangeShapeType="1"/>
          </p:cNvCxnSpPr>
          <p:nvPr/>
        </p:nvCxnSpPr>
        <p:spPr bwMode="auto">
          <a:xfrm rot="-5400000" flipH="1" flipV="1">
            <a:off x="215900" y="29908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686" name="AutoShape 7"/>
          <p:cNvCxnSpPr>
            <a:cxnSpLocks noChangeShapeType="1"/>
            <a:stCxn id="71684" idx="4"/>
          </p:cNvCxnSpPr>
          <p:nvPr/>
        </p:nvCxnSpPr>
        <p:spPr bwMode="auto">
          <a:xfrm flipH="1">
            <a:off x="514350" y="336073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687" name="AutoShape 8"/>
          <p:cNvCxnSpPr>
            <a:cxnSpLocks noChangeShapeType="1"/>
            <a:stCxn id="71689" idx="4"/>
          </p:cNvCxnSpPr>
          <p:nvPr/>
        </p:nvCxnSpPr>
        <p:spPr bwMode="auto">
          <a:xfrm>
            <a:off x="1895475" y="3360738"/>
            <a:ext cx="1588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688" name="AutoShape 9"/>
          <p:cNvCxnSpPr>
            <a:cxnSpLocks noChangeShapeType="1"/>
            <a:stCxn id="71684" idx="4"/>
          </p:cNvCxnSpPr>
          <p:nvPr/>
        </p:nvCxnSpPr>
        <p:spPr bwMode="auto">
          <a:xfrm>
            <a:off x="517525" y="3360738"/>
            <a:ext cx="1290638" cy="11890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1689" name="Oval 10"/>
          <p:cNvSpPr>
            <a:spLocks noChangeArrowheads="1"/>
          </p:cNvSpPr>
          <p:nvPr/>
        </p:nvSpPr>
        <p:spPr bwMode="auto">
          <a:xfrm>
            <a:off x="1657350" y="287972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1690" name="AutoShape 11"/>
          <p:cNvCxnSpPr>
            <a:cxnSpLocks noChangeShapeType="1"/>
          </p:cNvCxnSpPr>
          <p:nvPr/>
        </p:nvCxnSpPr>
        <p:spPr bwMode="auto">
          <a:xfrm rot="-5400000" flipH="1" flipV="1">
            <a:off x="1589088" y="29876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691" name="Oval 12"/>
          <p:cNvSpPr>
            <a:spLocks noChangeArrowheads="1"/>
          </p:cNvSpPr>
          <p:nvPr/>
        </p:nvSpPr>
        <p:spPr bwMode="auto">
          <a:xfrm>
            <a:off x="646113" y="62357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1692" name="AutoShape 13"/>
          <p:cNvCxnSpPr>
            <a:cxnSpLocks noChangeShapeType="1"/>
          </p:cNvCxnSpPr>
          <p:nvPr/>
        </p:nvCxnSpPr>
        <p:spPr bwMode="auto">
          <a:xfrm rot="-5400000" flipH="1" flipV="1">
            <a:off x="582613" y="634682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693" name="AutoShape 14"/>
          <p:cNvCxnSpPr>
            <a:cxnSpLocks noChangeShapeType="1"/>
            <a:stCxn id="71695" idx="0"/>
            <a:endCxn id="71708" idx="2"/>
          </p:cNvCxnSpPr>
          <p:nvPr/>
        </p:nvCxnSpPr>
        <p:spPr bwMode="auto">
          <a:xfrm flipV="1">
            <a:off x="2214563" y="5018088"/>
            <a:ext cx="7937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1694" name="AutoShape 15"/>
          <p:cNvCxnSpPr>
            <a:cxnSpLocks noChangeShapeType="1"/>
            <a:stCxn id="71691" idx="0"/>
          </p:cNvCxnSpPr>
          <p:nvPr/>
        </p:nvCxnSpPr>
        <p:spPr bwMode="auto">
          <a:xfrm flipV="1">
            <a:off x="884238" y="5021263"/>
            <a:ext cx="1028700" cy="12001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1695" name="Oval 16"/>
          <p:cNvSpPr>
            <a:spLocks noChangeArrowheads="1"/>
          </p:cNvSpPr>
          <p:nvPr/>
        </p:nvSpPr>
        <p:spPr bwMode="auto">
          <a:xfrm>
            <a:off x="1976438" y="62357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1696" name="AutoShape 17"/>
          <p:cNvCxnSpPr>
            <a:cxnSpLocks noChangeShapeType="1"/>
          </p:cNvCxnSpPr>
          <p:nvPr/>
        </p:nvCxnSpPr>
        <p:spPr bwMode="auto">
          <a:xfrm rot="-5400000" flipH="1" flipV="1">
            <a:off x="1955800" y="63436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697" name="AutoShape 18"/>
          <p:cNvCxnSpPr>
            <a:cxnSpLocks noChangeShapeType="1"/>
            <a:stCxn id="71691" idx="0"/>
          </p:cNvCxnSpPr>
          <p:nvPr/>
        </p:nvCxnSpPr>
        <p:spPr bwMode="auto">
          <a:xfrm flipV="1">
            <a:off x="884238" y="5005388"/>
            <a:ext cx="1587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1698" name="Text Box 19"/>
          <p:cNvSpPr txBox="1">
            <a:spLocks noChangeArrowheads="1"/>
          </p:cNvSpPr>
          <p:nvPr/>
        </p:nvSpPr>
        <p:spPr bwMode="auto">
          <a:xfrm>
            <a:off x="466725" y="41370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71699" name="Text Box 20"/>
          <p:cNvSpPr txBox="1">
            <a:spLocks noChangeArrowheads="1"/>
          </p:cNvSpPr>
          <p:nvPr/>
        </p:nvSpPr>
        <p:spPr bwMode="auto">
          <a:xfrm>
            <a:off x="777875" y="37830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21</a:t>
            </a:r>
          </a:p>
        </p:txBody>
      </p:sp>
      <p:sp>
        <p:nvSpPr>
          <p:cNvPr id="71700" name="Text Box 21"/>
          <p:cNvSpPr txBox="1">
            <a:spLocks noChangeArrowheads="1"/>
          </p:cNvSpPr>
          <p:nvPr/>
        </p:nvSpPr>
        <p:spPr bwMode="auto">
          <a:xfrm>
            <a:off x="1828800" y="41148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71701" name="Text Box 22"/>
          <p:cNvSpPr txBox="1">
            <a:spLocks noChangeArrowheads="1"/>
          </p:cNvSpPr>
          <p:nvPr/>
        </p:nvSpPr>
        <p:spPr bwMode="auto">
          <a:xfrm>
            <a:off x="838200" y="51816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71702" name="Text Box 23"/>
          <p:cNvSpPr txBox="1">
            <a:spLocks noChangeArrowheads="1"/>
          </p:cNvSpPr>
          <p:nvPr/>
        </p:nvSpPr>
        <p:spPr bwMode="auto">
          <a:xfrm>
            <a:off x="1635125" y="512286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21</a:t>
            </a:r>
          </a:p>
        </p:txBody>
      </p:sp>
      <p:sp>
        <p:nvSpPr>
          <p:cNvPr id="71703" name="Text Box 24"/>
          <p:cNvSpPr txBox="1">
            <a:spLocks noChangeArrowheads="1"/>
          </p:cNvSpPr>
          <p:nvPr/>
        </p:nvSpPr>
        <p:spPr bwMode="auto">
          <a:xfrm>
            <a:off x="2147888" y="55721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71704" name="Text Box 25"/>
          <p:cNvSpPr txBox="1">
            <a:spLocks noChangeArrowheads="1"/>
          </p:cNvSpPr>
          <p:nvPr/>
        </p:nvSpPr>
        <p:spPr bwMode="auto">
          <a:xfrm>
            <a:off x="1720850" y="60896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1705" name="Text Box 26"/>
          <p:cNvSpPr txBox="1">
            <a:spLocks noChangeArrowheads="1"/>
          </p:cNvSpPr>
          <p:nvPr/>
        </p:nvSpPr>
        <p:spPr bwMode="auto">
          <a:xfrm>
            <a:off x="1384300" y="269398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1706" name="Text Box 27"/>
          <p:cNvSpPr txBox="1">
            <a:spLocks noChangeArrowheads="1"/>
          </p:cNvSpPr>
          <p:nvPr/>
        </p:nvSpPr>
        <p:spPr bwMode="auto">
          <a:xfrm>
            <a:off x="333375" y="60785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1707" name="Text Box 28"/>
          <p:cNvSpPr txBox="1">
            <a:spLocks noChangeArrowheads="1"/>
          </p:cNvSpPr>
          <p:nvPr/>
        </p:nvSpPr>
        <p:spPr bwMode="auto">
          <a:xfrm>
            <a:off x="0" y="27257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1708" name="Rectangle 29"/>
          <p:cNvSpPr>
            <a:spLocks noChangeArrowheads="1"/>
          </p:cNvSpPr>
          <p:nvPr/>
        </p:nvSpPr>
        <p:spPr bwMode="auto">
          <a:xfrm>
            <a:off x="1668463" y="45720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71709" name="Oval 30"/>
          <p:cNvSpPr>
            <a:spLocks noChangeArrowheads="1"/>
          </p:cNvSpPr>
          <p:nvPr/>
        </p:nvSpPr>
        <p:spPr bwMode="auto">
          <a:xfrm>
            <a:off x="1025525" y="2844800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1710" name="AutoShape 31"/>
          <p:cNvCxnSpPr>
            <a:cxnSpLocks noChangeShapeType="1"/>
          </p:cNvCxnSpPr>
          <p:nvPr/>
        </p:nvCxnSpPr>
        <p:spPr bwMode="auto">
          <a:xfrm rot="-5400000" flipH="1" flipV="1">
            <a:off x="962025" y="29876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11" name="AutoShape 32"/>
          <p:cNvCxnSpPr>
            <a:cxnSpLocks noChangeShapeType="1"/>
            <a:stCxn id="71709" idx="4"/>
          </p:cNvCxnSpPr>
          <p:nvPr/>
        </p:nvCxnSpPr>
        <p:spPr bwMode="auto">
          <a:xfrm flipH="1">
            <a:off x="1274763" y="3357563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1712" name="AutoShape 33"/>
          <p:cNvCxnSpPr>
            <a:cxnSpLocks noChangeShapeType="1"/>
            <a:stCxn id="71714" idx="4"/>
          </p:cNvCxnSpPr>
          <p:nvPr/>
        </p:nvCxnSpPr>
        <p:spPr bwMode="auto">
          <a:xfrm>
            <a:off x="2652713" y="3357563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1713" name="AutoShape 34"/>
          <p:cNvCxnSpPr>
            <a:cxnSpLocks noChangeShapeType="1"/>
            <a:stCxn id="71709" idx="4"/>
          </p:cNvCxnSpPr>
          <p:nvPr/>
        </p:nvCxnSpPr>
        <p:spPr bwMode="auto">
          <a:xfrm>
            <a:off x="1277938" y="3357563"/>
            <a:ext cx="1446212" cy="117792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1714" name="Oval 35"/>
          <p:cNvSpPr>
            <a:spLocks noChangeArrowheads="1"/>
          </p:cNvSpPr>
          <p:nvPr/>
        </p:nvSpPr>
        <p:spPr bwMode="auto">
          <a:xfrm>
            <a:off x="2403475" y="285273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1715" name="AutoShape 36"/>
          <p:cNvCxnSpPr>
            <a:cxnSpLocks noChangeShapeType="1"/>
          </p:cNvCxnSpPr>
          <p:nvPr/>
        </p:nvCxnSpPr>
        <p:spPr bwMode="auto">
          <a:xfrm rot="-5400000" flipH="1" flipV="1">
            <a:off x="2335213" y="29845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716" name="Text Box 37"/>
          <p:cNvSpPr txBox="1">
            <a:spLocks noChangeArrowheads="1"/>
          </p:cNvSpPr>
          <p:nvPr/>
        </p:nvSpPr>
        <p:spPr bwMode="auto">
          <a:xfrm>
            <a:off x="1219200" y="41671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71717" name="Text Box 38"/>
          <p:cNvSpPr txBox="1">
            <a:spLocks noChangeArrowheads="1"/>
          </p:cNvSpPr>
          <p:nvPr/>
        </p:nvSpPr>
        <p:spPr bwMode="auto">
          <a:xfrm>
            <a:off x="1295400" y="35052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21</a:t>
            </a:r>
          </a:p>
        </p:txBody>
      </p:sp>
      <p:sp>
        <p:nvSpPr>
          <p:cNvPr id="71718" name="Text Box 39"/>
          <p:cNvSpPr txBox="1">
            <a:spLocks noChangeArrowheads="1"/>
          </p:cNvSpPr>
          <p:nvPr/>
        </p:nvSpPr>
        <p:spPr bwMode="auto">
          <a:xfrm>
            <a:off x="2619375" y="35956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71719" name="Text Box 40"/>
          <p:cNvSpPr txBox="1">
            <a:spLocks noChangeArrowheads="1"/>
          </p:cNvSpPr>
          <p:nvPr/>
        </p:nvSpPr>
        <p:spPr bwMode="auto">
          <a:xfrm>
            <a:off x="2095500" y="27273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720" name="Text Box 41"/>
          <p:cNvSpPr txBox="1">
            <a:spLocks noChangeArrowheads="1"/>
          </p:cNvSpPr>
          <p:nvPr/>
        </p:nvSpPr>
        <p:spPr bwMode="auto">
          <a:xfrm>
            <a:off x="714375" y="2724150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cxnSp>
        <p:nvCxnSpPr>
          <p:cNvPr id="71721" name="AutoShape 80"/>
          <p:cNvCxnSpPr>
            <a:cxnSpLocks noChangeShapeType="1"/>
            <a:stCxn id="71758" idx="0"/>
            <a:endCxn id="71684" idx="0"/>
          </p:cNvCxnSpPr>
          <p:nvPr/>
        </p:nvCxnSpPr>
        <p:spPr bwMode="auto">
          <a:xfrm rot="-5400000" flipH="1" flipV="1">
            <a:off x="2830513" y="552450"/>
            <a:ext cx="1587" cy="4627563"/>
          </a:xfrm>
          <a:prstGeom prst="curvedConnector3">
            <a:avLst>
              <a:gd name="adj1" fmla="val -61600014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22" name="AutoShape 81"/>
          <p:cNvCxnSpPr>
            <a:cxnSpLocks noChangeShapeType="1"/>
            <a:stCxn id="71763" idx="0"/>
            <a:endCxn id="71689" idx="0"/>
          </p:cNvCxnSpPr>
          <p:nvPr/>
        </p:nvCxnSpPr>
        <p:spPr bwMode="auto">
          <a:xfrm rot="-5400000" flipH="1" flipV="1">
            <a:off x="4208463" y="552450"/>
            <a:ext cx="1587" cy="4627563"/>
          </a:xfrm>
          <a:prstGeom prst="curvedConnector3">
            <a:avLst>
              <a:gd name="adj1" fmla="val -63100014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23" name="AutoShape 82"/>
          <p:cNvCxnSpPr>
            <a:cxnSpLocks noChangeShapeType="1"/>
            <a:stCxn id="71783" idx="0"/>
            <a:endCxn id="71709" idx="0"/>
          </p:cNvCxnSpPr>
          <p:nvPr/>
        </p:nvCxnSpPr>
        <p:spPr bwMode="auto">
          <a:xfrm rot="-5400000" flipH="1" flipV="1">
            <a:off x="3590925" y="517526"/>
            <a:ext cx="1587" cy="4627562"/>
          </a:xfrm>
          <a:prstGeom prst="curvedConnector3">
            <a:avLst>
              <a:gd name="adj1" fmla="val -38300014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24" name="AutoShape 83"/>
          <p:cNvCxnSpPr>
            <a:cxnSpLocks noChangeShapeType="1"/>
            <a:stCxn id="71788" idx="0"/>
            <a:endCxn id="71714" idx="0"/>
          </p:cNvCxnSpPr>
          <p:nvPr/>
        </p:nvCxnSpPr>
        <p:spPr bwMode="auto">
          <a:xfrm rot="-5400000" flipH="1" flipV="1">
            <a:off x="4965700" y="525463"/>
            <a:ext cx="1588" cy="4627562"/>
          </a:xfrm>
          <a:prstGeom prst="curvedConnector3">
            <a:avLst>
              <a:gd name="adj1" fmla="val -34900014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725" name="Text Box 84"/>
          <p:cNvSpPr txBox="1">
            <a:spLocks noChangeArrowheads="1"/>
          </p:cNvSpPr>
          <p:nvPr/>
        </p:nvSpPr>
        <p:spPr bwMode="auto">
          <a:xfrm>
            <a:off x="2362200" y="16002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1/0.5</a:t>
            </a:r>
            <a:endParaRPr lang="en-US"/>
          </a:p>
        </p:txBody>
      </p:sp>
      <p:sp>
        <p:nvSpPr>
          <p:cNvPr id="71726" name="Text Box 85"/>
          <p:cNvSpPr txBox="1">
            <a:spLocks noChangeArrowheads="1"/>
          </p:cNvSpPr>
          <p:nvPr/>
        </p:nvSpPr>
        <p:spPr bwMode="auto">
          <a:xfrm>
            <a:off x="5410200" y="16002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1/0.5</a:t>
            </a:r>
            <a:endParaRPr lang="en-US"/>
          </a:p>
        </p:txBody>
      </p:sp>
      <p:sp>
        <p:nvSpPr>
          <p:cNvPr id="71727" name="Text Box 86"/>
          <p:cNvSpPr txBox="1">
            <a:spLocks noChangeArrowheads="1"/>
          </p:cNvSpPr>
          <p:nvPr/>
        </p:nvSpPr>
        <p:spPr bwMode="auto">
          <a:xfrm>
            <a:off x="3276600" y="19288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1728" name="Text Box 87"/>
          <p:cNvSpPr txBox="1">
            <a:spLocks noChangeArrowheads="1"/>
          </p:cNvSpPr>
          <p:nvPr/>
        </p:nvSpPr>
        <p:spPr bwMode="auto">
          <a:xfrm>
            <a:off x="6400800" y="1981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1729" name="Rectangle 88"/>
          <p:cNvSpPr>
            <a:spLocks noChangeArrowheads="1"/>
          </p:cNvSpPr>
          <p:nvPr/>
        </p:nvSpPr>
        <p:spPr bwMode="auto">
          <a:xfrm>
            <a:off x="2992438" y="45720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3</a:t>
            </a:r>
            <a:endParaRPr lang="en-AU" sz="1200"/>
          </a:p>
        </p:txBody>
      </p:sp>
      <p:cxnSp>
        <p:nvCxnSpPr>
          <p:cNvPr id="71730" name="AutoShape 89"/>
          <p:cNvCxnSpPr>
            <a:cxnSpLocks noChangeShapeType="1"/>
            <a:stCxn id="71684" idx="4"/>
          </p:cNvCxnSpPr>
          <p:nvPr/>
        </p:nvCxnSpPr>
        <p:spPr bwMode="auto">
          <a:xfrm>
            <a:off x="517525" y="3360738"/>
            <a:ext cx="2606675" cy="12049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731" name="AutoShape 90"/>
          <p:cNvCxnSpPr>
            <a:cxnSpLocks noChangeShapeType="1"/>
            <a:stCxn id="71691" idx="0"/>
          </p:cNvCxnSpPr>
          <p:nvPr/>
        </p:nvCxnSpPr>
        <p:spPr bwMode="auto">
          <a:xfrm flipV="1">
            <a:off x="884238" y="5002213"/>
            <a:ext cx="2293937" cy="121920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1732" name="AutoShape 91"/>
          <p:cNvCxnSpPr>
            <a:cxnSpLocks noChangeShapeType="1"/>
            <a:stCxn id="71695" idx="0"/>
          </p:cNvCxnSpPr>
          <p:nvPr/>
        </p:nvCxnSpPr>
        <p:spPr bwMode="auto">
          <a:xfrm flipV="1">
            <a:off x="2214563" y="5008563"/>
            <a:ext cx="1201737" cy="12128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1733" name="AutoShape 92"/>
          <p:cNvCxnSpPr>
            <a:cxnSpLocks noChangeShapeType="1"/>
            <a:stCxn id="71734" idx="0"/>
            <a:endCxn id="71729" idx="2"/>
          </p:cNvCxnSpPr>
          <p:nvPr/>
        </p:nvCxnSpPr>
        <p:spPr bwMode="auto">
          <a:xfrm flipV="1">
            <a:off x="3546475" y="5018088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1734" name="Oval 93"/>
          <p:cNvSpPr>
            <a:spLocks noChangeArrowheads="1"/>
          </p:cNvSpPr>
          <p:nvPr/>
        </p:nvSpPr>
        <p:spPr bwMode="auto">
          <a:xfrm>
            <a:off x="3308350" y="6248400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3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1735" name="AutoShape 94"/>
          <p:cNvCxnSpPr>
            <a:cxnSpLocks noChangeShapeType="1"/>
          </p:cNvCxnSpPr>
          <p:nvPr/>
        </p:nvCxnSpPr>
        <p:spPr bwMode="auto">
          <a:xfrm rot="-5400000" flipH="1" flipV="1">
            <a:off x="3240088" y="63563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736" name="Text Box 95"/>
          <p:cNvSpPr txBox="1">
            <a:spLocks noChangeArrowheads="1"/>
          </p:cNvSpPr>
          <p:nvPr/>
        </p:nvSpPr>
        <p:spPr bwMode="auto">
          <a:xfrm>
            <a:off x="3505200" y="55626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33</a:t>
            </a:r>
          </a:p>
        </p:txBody>
      </p:sp>
      <p:sp>
        <p:nvSpPr>
          <p:cNvPr id="71737" name="Text Box 96"/>
          <p:cNvSpPr txBox="1">
            <a:spLocks noChangeArrowheads="1"/>
          </p:cNvSpPr>
          <p:nvPr/>
        </p:nvSpPr>
        <p:spPr bwMode="auto">
          <a:xfrm>
            <a:off x="2546350" y="5192713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31</a:t>
            </a:r>
          </a:p>
        </p:txBody>
      </p:sp>
      <p:sp>
        <p:nvSpPr>
          <p:cNvPr id="71738" name="Text Box 97"/>
          <p:cNvSpPr txBox="1">
            <a:spLocks noChangeArrowheads="1"/>
          </p:cNvSpPr>
          <p:nvPr/>
        </p:nvSpPr>
        <p:spPr bwMode="auto">
          <a:xfrm>
            <a:off x="3062288" y="51784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32</a:t>
            </a:r>
          </a:p>
        </p:txBody>
      </p:sp>
      <p:cxnSp>
        <p:nvCxnSpPr>
          <p:cNvPr id="71739" name="AutoShape 98"/>
          <p:cNvCxnSpPr>
            <a:cxnSpLocks noChangeShapeType="1"/>
            <a:stCxn id="71709" idx="4"/>
          </p:cNvCxnSpPr>
          <p:nvPr/>
        </p:nvCxnSpPr>
        <p:spPr bwMode="auto">
          <a:xfrm>
            <a:off x="1277938" y="3357563"/>
            <a:ext cx="2595562" cy="120173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1740" name="AutoShape 99"/>
          <p:cNvCxnSpPr>
            <a:cxnSpLocks noChangeShapeType="1"/>
            <a:stCxn id="71741" idx="4"/>
          </p:cNvCxnSpPr>
          <p:nvPr/>
        </p:nvCxnSpPr>
        <p:spPr bwMode="auto">
          <a:xfrm>
            <a:off x="3940175" y="3351213"/>
            <a:ext cx="1588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1741" name="Oval 100"/>
          <p:cNvSpPr>
            <a:spLocks noChangeArrowheads="1"/>
          </p:cNvSpPr>
          <p:nvPr/>
        </p:nvSpPr>
        <p:spPr bwMode="auto">
          <a:xfrm>
            <a:off x="3690938" y="284638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3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1742" name="AutoShape 101"/>
          <p:cNvCxnSpPr>
            <a:cxnSpLocks noChangeShapeType="1"/>
          </p:cNvCxnSpPr>
          <p:nvPr/>
        </p:nvCxnSpPr>
        <p:spPr bwMode="auto">
          <a:xfrm rot="-5400000" flipH="1" flipV="1">
            <a:off x="3622675" y="29781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743" name="Text Box 102"/>
          <p:cNvSpPr txBox="1">
            <a:spLocks noChangeArrowheads="1"/>
          </p:cNvSpPr>
          <p:nvPr/>
        </p:nvSpPr>
        <p:spPr bwMode="auto">
          <a:xfrm>
            <a:off x="3862388" y="334168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71744" name="Text Box 103"/>
          <p:cNvSpPr txBox="1">
            <a:spLocks noChangeArrowheads="1"/>
          </p:cNvSpPr>
          <p:nvPr/>
        </p:nvSpPr>
        <p:spPr bwMode="auto">
          <a:xfrm>
            <a:off x="3382963" y="272097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745" name="Oval 104"/>
          <p:cNvSpPr>
            <a:spLocks noChangeArrowheads="1"/>
          </p:cNvSpPr>
          <p:nvPr/>
        </p:nvSpPr>
        <p:spPr bwMode="auto">
          <a:xfrm>
            <a:off x="3044825" y="2860675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3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1746" name="AutoShape 105"/>
          <p:cNvCxnSpPr>
            <a:cxnSpLocks noChangeShapeType="1"/>
          </p:cNvCxnSpPr>
          <p:nvPr/>
        </p:nvCxnSpPr>
        <p:spPr bwMode="auto">
          <a:xfrm rot="-5400000" flipH="1" flipV="1">
            <a:off x="2981325" y="29718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47" name="AutoShape 106"/>
          <p:cNvCxnSpPr>
            <a:cxnSpLocks noChangeShapeType="1"/>
            <a:stCxn id="71745" idx="4"/>
          </p:cNvCxnSpPr>
          <p:nvPr/>
        </p:nvCxnSpPr>
        <p:spPr bwMode="auto">
          <a:xfrm flipH="1">
            <a:off x="3279775" y="334168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1748" name="Text Box 107"/>
          <p:cNvSpPr txBox="1">
            <a:spLocks noChangeArrowheads="1"/>
          </p:cNvSpPr>
          <p:nvPr/>
        </p:nvSpPr>
        <p:spPr bwMode="auto">
          <a:xfrm>
            <a:off x="3257550" y="33369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33</a:t>
            </a:r>
          </a:p>
        </p:txBody>
      </p:sp>
      <p:cxnSp>
        <p:nvCxnSpPr>
          <p:cNvPr id="71749" name="AutoShape 109"/>
          <p:cNvCxnSpPr>
            <a:cxnSpLocks noChangeShapeType="1"/>
            <a:stCxn id="71689" idx="4"/>
          </p:cNvCxnSpPr>
          <p:nvPr/>
        </p:nvCxnSpPr>
        <p:spPr bwMode="auto">
          <a:xfrm>
            <a:off x="1895475" y="3360738"/>
            <a:ext cx="1349375" cy="11763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750" name="AutoShape 110"/>
          <p:cNvCxnSpPr>
            <a:cxnSpLocks noChangeShapeType="1"/>
            <a:stCxn id="71714" idx="4"/>
          </p:cNvCxnSpPr>
          <p:nvPr/>
        </p:nvCxnSpPr>
        <p:spPr bwMode="auto">
          <a:xfrm>
            <a:off x="2652713" y="3357563"/>
            <a:ext cx="1254125" cy="11811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1751" name="Text Box 111"/>
          <p:cNvSpPr txBox="1">
            <a:spLocks noChangeArrowheads="1"/>
          </p:cNvSpPr>
          <p:nvPr/>
        </p:nvSpPr>
        <p:spPr bwMode="auto">
          <a:xfrm>
            <a:off x="3430588" y="391953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32</a:t>
            </a:r>
          </a:p>
        </p:txBody>
      </p:sp>
      <p:sp>
        <p:nvSpPr>
          <p:cNvPr id="71752" name="Text Box 112"/>
          <p:cNvSpPr txBox="1">
            <a:spLocks noChangeArrowheads="1"/>
          </p:cNvSpPr>
          <p:nvPr/>
        </p:nvSpPr>
        <p:spPr bwMode="auto">
          <a:xfrm>
            <a:off x="1371600" y="38100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31</a:t>
            </a:r>
          </a:p>
        </p:txBody>
      </p:sp>
      <p:sp>
        <p:nvSpPr>
          <p:cNvPr id="71753" name="Text Box 113"/>
          <p:cNvSpPr txBox="1">
            <a:spLocks noChangeArrowheads="1"/>
          </p:cNvSpPr>
          <p:nvPr/>
        </p:nvSpPr>
        <p:spPr bwMode="auto">
          <a:xfrm>
            <a:off x="2057400" y="37338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31</a:t>
            </a:r>
          </a:p>
        </p:txBody>
      </p:sp>
      <p:sp>
        <p:nvSpPr>
          <p:cNvPr id="71754" name="Text Box 114"/>
          <p:cNvSpPr txBox="1">
            <a:spLocks noChangeArrowheads="1"/>
          </p:cNvSpPr>
          <p:nvPr/>
        </p:nvSpPr>
        <p:spPr bwMode="auto">
          <a:xfrm>
            <a:off x="2081213" y="33401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71755" name="Text Box 115"/>
          <p:cNvSpPr txBox="1">
            <a:spLocks noChangeArrowheads="1"/>
          </p:cNvSpPr>
          <p:nvPr/>
        </p:nvSpPr>
        <p:spPr bwMode="auto">
          <a:xfrm>
            <a:off x="2770188" y="269875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1756" name="Text Box 116"/>
          <p:cNvSpPr txBox="1">
            <a:spLocks noChangeArrowheads="1"/>
          </p:cNvSpPr>
          <p:nvPr/>
        </p:nvSpPr>
        <p:spPr bwMode="auto">
          <a:xfrm>
            <a:off x="2997200" y="60960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1757" name="Rectangle 117"/>
          <p:cNvSpPr>
            <a:spLocks noChangeArrowheads="1"/>
          </p:cNvSpPr>
          <p:nvPr/>
        </p:nvSpPr>
        <p:spPr bwMode="auto">
          <a:xfrm>
            <a:off x="4978400" y="4573588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2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1</a:t>
            </a:r>
            <a:endParaRPr lang="en-AU" sz="1200"/>
          </a:p>
        </p:txBody>
      </p:sp>
      <p:sp>
        <p:nvSpPr>
          <p:cNvPr id="71758" name="Oval 118"/>
          <p:cNvSpPr>
            <a:spLocks noChangeArrowheads="1"/>
          </p:cNvSpPr>
          <p:nvPr/>
        </p:nvSpPr>
        <p:spPr bwMode="auto">
          <a:xfrm>
            <a:off x="4906963" y="2879725"/>
            <a:ext cx="474662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1759" name="AutoShape 119"/>
          <p:cNvCxnSpPr>
            <a:cxnSpLocks noChangeShapeType="1"/>
          </p:cNvCxnSpPr>
          <p:nvPr/>
        </p:nvCxnSpPr>
        <p:spPr bwMode="auto">
          <a:xfrm rot="-5400000" flipH="1" flipV="1">
            <a:off x="4843463" y="29908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60" name="AutoShape 120"/>
          <p:cNvCxnSpPr>
            <a:cxnSpLocks noChangeShapeType="1"/>
            <a:stCxn id="71758" idx="4"/>
          </p:cNvCxnSpPr>
          <p:nvPr/>
        </p:nvCxnSpPr>
        <p:spPr bwMode="auto">
          <a:xfrm flipH="1">
            <a:off x="5141913" y="336073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761" name="AutoShape 121"/>
          <p:cNvCxnSpPr>
            <a:cxnSpLocks noChangeShapeType="1"/>
            <a:stCxn id="71763" idx="4"/>
          </p:cNvCxnSpPr>
          <p:nvPr/>
        </p:nvCxnSpPr>
        <p:spPr bwMode="auto">
          <a:xfrm>
            <a:off x="6523038" y="3360738"/>
            <a:ext cx="1587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762" name="AutoShape 122"/>
          <p:cNvCxnSpPr>
            <a:cxnSpLocks noChangeShapeType="1"/>
            <a:stCxn id="71758" idx="4"/>
          </p:cNvCxnSpPr>
          <p:nvPr/>
        </p:nvCxnSpPr>
        <p:spPr bwMode="auto">
          <a:xfrm>
            <a:off x="5145088" y="3360738"/>
            <a:ext cx="1290637" cy="11890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1763" name="Oval 123"/>
          <p:cNvSpPr>
            <a:spLocks noChangeArrowheads="1"/>
          </p:cNvSpPr>
          <p:nvPr/>
        </p:nvSpPr>
        <p:spPr bwMode="auto">
          <a:xfrm>
            <a:off x="6284913" y="2879725"/>
            <a:ext cx="474662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1764" name="AutoShape 124"/>
          <p:cNvCxnSpPr>
            <a:cxnSpLocks noChangeShapeType="1"/>
          </p:cNvCxnSpPr>
          <p:nvPr/>
        </p:nvCxnSpPr>
        <p:spPr bwMode="auto">
          <a:xfrm rot="-5400000" flipH="1" flipV="1">
            <a:off x="6216650" y="29876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765" name="Oval 125"/>
          <p:cNvSpPr>
            <a:spLocks noChangeArrowheads="1"/>
          </p:cNvSpPr>
          <p:nvPr/>
        </p:nvSpPr>
        <p:spPr bwMode="auto">
          <a:xfrm>
            <a:off x="5273675" y="6235700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1766" name="AutoShape 126"/>
          <p:cNvCxnSpPr>
            <a:cxnSpLocks noChangeShapeType="1"/>
          </p:cNvCxnSpPr>
          <p:nvPr/>
        </p:nvCxnSpPr>
        <p:spPr bwMode="auto">
          <a:xfrm rot="-5400000" flipH="1" flipV="1">
            <a:off x="5210175" y="634682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67" name="AutoShape 127"/>
          <p:cNvCxnSpPr>
            <a:cxnSpLocks noChangeShapeType="1"/>
            <a:stCxn id="71769" idx="0"/>
            <a:endCxn id="71782" idx="2"/>
          </p:cNvCxnSpPr>
          <p:nvPr/>
        </p:nvCxnSpPr>
        <p:spPr bwMode="auto">
          <a:xfrm flipV="1">
            <a:off x="6842125" y="5018088"/>
            <a:ext cx="7938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1768" name="AutoShape 128"/>
          <p:cNvCxnSpPr>
            <a:cxnSpLocks noChangeShapeType="1"/>
            <a:stCxn id="71765" idx="0"/>
          </p:cNvCxnSpPr>
          <p:nvPr/>
        </p:nvCxnSpPr>
        <p:spPr bwMode="auto">
          <a:xfrm flipV="1">
            <a:off x="5511800" y="5021263"/>
            <a:ext cx="1028700" cy="12001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1769" name="Oval 129"/>
          <p:cNvSpPr>
            <a:spLocks noChangeArrowheads="1"/>
          </p:cNvSpPr>
          <p:nvPr/>
        </p:nvSpPr>
        <p:spPr bwMode="auto">
          <a:xfrm>
            <a:off x="6604000" y="6235700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1770" name="AutoShape 130"/>
          <p:cNvCxnSpPr>
            <a:cxnSpLocks noChangeShapeType="1"/>
          </p:cNvCxnSpPr>
          <p:nvPr/>
        </p:nvCxnSpPr>
        <p:spPr bwMode="auto">
          <a:xfrm rot="-5400000" flipH="1" flipV="1">
            <a:off x="6583363" y="63436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71" name="AutoShape 131"/>
          <p:cNvCxnSpPr>
            <a:cxnSpLocks noChangeShapeType="1"/>
            <a:stCxn id="71765" idx="0"/>
          </p:cNvCxnSpPr>
          <p:nvPr/>
        </p:nvCxnSpPr>
        <p:spPr bwMode="auto">
          <a:xfrm flipV="1">
            <a:off x="5511800" y="5005388"/>
            <a:ext cx="1588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1772" name="Text Box 132"/>
          <p:cNvSpPr txBox="1">
            <a:spLocks noChangeArrowheads="1"/>
          </p:cNvSpPr>
          <p:nvPr/>
        </p:nvSpPr>
        <p:spPr bwMode="auto">
          <a:xfrm>
            <a:off x="5094288" y="41370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71773" name="Text Box 133"/>
          <p:cNvSpPr txBox="1">
            <a:spLocks noChangeArrowheads="1"/>
          </p:cNvSpPr>
          <p:nvPr/>
        </p:nvSpPr>
        <p:spPr bwMode="auto">
          <a:xfrm>
            <a:off x="5405438" y="3783013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21</a:t>
            </a:r>
          </a:p>
        </p:txBody>
      </p:sp>
      <p:sp>
        <p:nvSpPr>
          <p:cNvPr id="71774" name="Text Box 134"/>
          <p:cNvSpPr txBox="1">
            <a:spLocks noChangeArrowheads="1"/>
          </p:cNvSpPr>
          <p:nvPr/>
        </p:nvSpPr>
        <p:spPr bwMode="auto">
          <a:xfrm>
            <a:off x="6456363" y="41148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71775" name="Text Box 135"/>
          <p:cNvSpPr txBox="1">
            <a:spLocks noChangeArrowheads="1"/>
          </p:cNvSpPr>
          <p:nvPr/>
        </p:nvSpPr>
        <p:spPr bwMode="auto">
          <a:xfrm>
            <a:off x="5465763" y="51816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71776" name="Text Box 136"/>
          <p:cNvSpPr txBox="1">
            <a:spLocks noChangeArrowheads="1"/>
          </p:cNvSpPr>
          <p:nvPr/>
        </p:nvSpPr>
        <p:spPr bwMode="auto">
          <a:xfrm>
            <a:off x="6262688" y="5122863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21</a:t>
            </a:r>
          </a:p>
        </p:txBody>
      </p:sp>
      <p:sp>
        <p:nvSpPr>
          <p:cNvPr id="71777" name="Text Box 137"/>
          <p:cNvSpPr txBox="1">
            <a:spLocks noChangeArrowheads="1"/>
          </p:cNvSpPr>
          <p:nvPr/>
        </p:nvSpPr>
        <p:spPr bwMode="auto">
          <a:xfrm>
            <a:off x="6775450" y="55721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71778" name="Text Box 138"/>
          <p:cNvSpPr txBox="1">
            <a:spLocks noChangeArrowheads="1"/>
          </p:cNvSpPr>
          <p:nvPr/>
        </p:nvSpPr>
        <p:spPr bwMode="auto">
          <a:xfrm>
            <a:off x="6348413" y="608965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1779" name="Text Box 139"/>
          <p:cNvSpPr txBox="1">
            <a:spLocks noChangeArrowheads="1"/>
          </p:cNvSpPr>
          <p:nvPr/>
        </p:nvSpPr>
        <p:spPr bwMode="auto">
          <a:xfrm>
            <a:off x="6011863" y="26939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1780" name="Text Box 140"/>
          <p:cNvSpPr txBox="1">
            <a:spLocks noChangeArrowheads="1"/>
          </p:cNvSpPr>
          <p:nvPr/>
        </p:nvSpPr>
        <p:spPr bwMode="auto">
          <a:xfrm>
            <a:off x="4960938" y="60785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71781" name="Text Box 141"/>
          <p:cNvSpPr txBox="1">
            <a:spLocks noChangeArrowheads="1"/>
          </p:cNvSpPr>
          <p:nvPr/>
        </p:nvSpPr>
        <p:spPr bwMode="auto">
          <a:xfrm>
            <a:off x="4627563" y="2725738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1782" name="Rectangle 142"/>
          <p:cNvSpPr>
            <a:spLocks noChangeArrowheads="1"/>
          </p:cNvSpPr>
          <p:nvPr/>
        </p:nvSpPr>
        <p:spPr bwMode="auto">
          <a:xfrm>
            <a:off x="6296025" y="45720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2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71783" name="Oval 143"/>
          <p:cNvSpPr>
            <a:spLocks noChangeArrowheads="1"/>
          </p:cNvSpPr>
          <p:nvPr/>
        </p:nvSpPr>
        <p:spPr bwMode="auto">
          <a:xfrm>
            <a:off x="5653088" y="2844800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1784" name="AutoShape 144"/>
          <p:cNvCxnSpPr>
            <a:cxnSpLocks noChangeShapeType="1"/>
          </p:cNvCxnSpPr>
          <p:nvPr/>
        </p:nvCxnSpPr>
        <p:spPr bwMode="auto">
          <a:xfrm rot="-5400000" flipH="1" flipV="1">
            <a:off x="5589588" y="2987675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785" name="AutoShape 145"/>
          <p:cNvCxnSpPr>
            <a:cxnSpLocks noChangeShapeType="1"/>
            <a:stCxn id="71783" idx="4"/>
          </p:cNvCxnSpPr>
          <p:nvPr/>
        </p:nvCxnSpPr>
        <p:spPr bwMode="auto">
          <a:xfrm flipH="1">
            <a:off x="5902325" y="3357563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1786" name="AutoShape 146"/>
          <p:cNvCxnSpPr>
            <a:cxnSpLocks noChangeShapeType="1"/>
            <a:stCxn id="71788" idx="4"/>
          </p:cNvCxnSpPr>
          <p:nvPr/>
        </p:nvCxnSpPr>
        <p:spPr bwMode="auto">
          <a:xfrm>
            <a:off x="7280275" y="3357563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1787" name="AutoShape 147"/>
          <p:cNvCxnSpPr>
            <a:cxnSpLocks noChangeShapeType="1"/>
            <a:stCxn id="71783" idx="4"/>
          </p:cNvCxnSpPr>
          <p:nvPr/>
        </p:nvCxnSpPr>
        <p:spPr bwMode="auto">
          <a:xfrm>
            <a:off x="5905500" y="3357563"/>
            <a:ext cx="1446213" cy="117792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1788" name="Oval 148"/>
          <p:cNvSpPr>
            <a:spLocks noChangeArrowheads="1"/>
          </p:cNvSpPr>
          <p:nvPr/>
        </p:nvSpPr>
        <p:spPr bwMode="auto">
          <a:xfrm>
            <a:off x="7031038" y="285273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1789" name="AutoShape 149"/>
          <p:cNvCxnSpPr>
            <a:cxnSpLocks noChangeShapeType="1"/>
          </p:cNvCxnSpPr>
          <p:nvPr/>
        </p:nvCxnSpPr>
        <p:spPr bwMode="auto">
          <a:xfrm rot="-5400000" flipH="1" flipV="1">
            <a:off x="6962775" y="29845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790" name="Text Box 150"/>
          <p:cNvSpPr txBox="1">
            <a:spLocks noChangeArrowheads="1"/>
          </p:cNvSpPr>
          <p:nvPr/>
        </p:nvSpPr>
        <p:spPr bwMode="auto">
          <a:xfrm>
            <a:off x="5846763" y="416718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71791" name="Text Box 151"/>
          <p:cNvSpPr txBox="1">
            <a:spLocks noChangeArrowheads="1"/>
          </p:cNvSpPr>
          <p:nvPr/>
        </p:nvSpPr>
        <p:spPr bwMode="auto">
          <a:xfrm>
            <a:off x="5922963" y="35052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21</a:t>
            </a:r>
          </a:p>
        </p:txBody>
      </p:sp>
      <p:sp>
        <p:nvSpPr>
          <p:cNvPr id="71792" name="Text Box 152"/>
          <p:cNvSpPr txBox="1">
            <a:spLocks noChangeArrowheads="1"/>
          </p:cNvSpPr>
          <p:nvPr/>
        </p:nvSpPr>
        <p:spPr bwMode="auto">
          <a:xfrm>
            <a:off x="7246938" y="3595688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71793" name="Text Box 153"/>
          <p:cNvSpPr txBox="1">
            <a:spLocks noChangeArrowheads="1"/>
          </p:cNvSpPr>
          <p:nvPr/>
        </p:nvSpPr>
        <p:spPr bwMode="auto">
          <a:xfrm>
            <a:off x="6723063" y="27273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794" name="Text Box 154"/>
          <p:cNvSpPr txBox="1">
            <a:spLocks noChangeArrowheads="1"/>
          </p:cNvSpPr>
          <p:nvPr/>
        </p:nvSpPr>
        <p:spPr bwMode="auto">
          <a:xfrm>
            <a:off x="5341938" y="2724150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795" name="Rectangle 155"/>
          <p:cNvSpPr>
            <a:spLocks noChangeArrowheads="1"/>
          </p:cNvSpPr>
          <p:nvPr/>
        </p:nvSpPr>
        <p:spPr bwMode="auto">
          <a:xfrm>
            <a:off x="7620000" y="457200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2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3</a:t>
            </a:r>
            <a:endParaRPr lang="en-AU" sz="1200"/>
          </a:p>
        </p:txBody>
      </p:sp>
      <p:cxnSp>
        <p:nvCxnSpPr>
          <p:cNvPr id="71796" name="AutoShape 156"/>
          <p:cNvCxnSpPr>
            <a:cxnSpLocks noChangeShapeType="1"/>
            <a:stCxn id="71758" idx="4"/>
          </p:cNvCxnSpPr>
          <p:nvPr/>
        </p:nvCxnSpPr>
        <p:spPr bwMode="auto">
          <a:xfrm>
            <a:off x="5145088" y="3360738"/>
            <a:ext cx="2606675" cy="12049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797" name="AutoShape 157"/>
          <p:cNvCxnSpPr>
            <a:cxnSpLocks noChangeShapeType="1"/>
            <a:stCxn id="71765" idx="0"/>
          </p:cNvCxnSpPr>
          <p:nvPr/>
        </p:nvCxnSpPr>
        <p:spPr bwMode="auto">
          <a:xfrm flipV="1">
            <a:off x="5511800" y="5002213"/>
            <a:ext cx="2293938" cy="121920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1798" name="AutoShape 158"/>
          <p:cNvCxnSpPr>
            <a:cxnSpLocks noChangeShapeType="1"/>
            <a:stCxn id="71769" idx="0"/>
          </p:cNvCxnSpPr>
          <p:nvPr/>
        </p:nvCxnSpPr>
        <p:spPr bwMode="auto">
          <a:xfrm flipV="1">
            <a:off x="6842125" y="5008563"/>
            <a:ext cx="1201738" cy="1212850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cxnSp>
        <p:nvCxnSpPr>
          <p:cNvPr id="71799" name="AutoShape 159"/>
          <p:cNvCxnSpPr>
            <a:cxnSpLocks noChangeShapeType="1"/>
            <a:stCxn id="71800" idx="0"/>
            <a:endCxn id="71795" idx="2"/>
          </p:cNvCxnSpPr>
          <p:nvPr/>
        </p:nvCxnSpPr>
        <p:spPr bwMode="auto">
          <a:xfrm flipV="1">
            <a:off x="8174038" y="5018088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71800" name="Oval 160"/>
          <p:cNvSpPr>
            <a:spLocks noChangeArrowheads="1"/>
          </p:cNvSpPr>
          <p:nvPr/>
        </p:nvSpPr>
        <p:spPr bwMode="auto">
          <a:xfrm>
            <a:off x="7935913" y="6248400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3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71801" name="AutoShape 161"/>
          <p:cNvCxnSpPr>
            <a:cxnSpLocks noChangeShapeType="1"/>
          </p:cNvCxnSpPr>
          <p:nvPr/>
        </p:nvCxnSpPr>
        <p:spPr bwMode="auto">
          <a:xfrm rot="-5400000" flipH="1" flipV="1">
            <a:off x="7867650" y="63563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802" name="Text Box 162"/>
          <p:cNvSpPr txBox="1">
            <a:spLocks noChangeArrowheads="1"/>
          </p:cNvSpPr>
          <p:nvPr/>
        </p:nvSpPr>
        <p:spPr bwMode="auto">
          <a:xfrm>
            <a:off x="8132763" y="55626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33</a:t>
            </a:r>
          </a:p>
        </p:txBody>
      </p:sp>
      <p:sp>
        <p:nvSpPr>
          <p:cNvPr id="71803" name="Text Box 163"/>
          <p:cNvSpPr txBox="1">
            <a:spLocks noChangeArrowheads="1"/>
          </p:cNvSpPr>
          <p:nvPr/>
        </p:nvSpPr>
        <p:spPr bwMode="auto">
          <a:xfrm>
            <a:off x="7173913" y="5192713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31</a:t>
            </a:r>
          </a:p>
        </p:txBody>
      </p:sp>
      <p:sp>
        <p:nvSpPr>
          <p:cNvPr id="71804" name="Text Box 164"/>
          <p:cNvSpPr txBox="1">
            <a:spLocks noChangeArrowheads="1"/>
          </p:cNvSpPr>
          <p:nvPr/>
        </p:nvSpPr>
        <p:spPr bwMode="auto">
          <a:xfrm>
            <a:off x="7689850" y="5178425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rgbClr val="288C4E"/>
                </a:solidFill>
              </a:rPr>
              <a:t>e</a:t>
            </a:r>
            <a:r>
              <a:rPr lang="en-AU" sz="1600" baseline="-25000">
                <a:solidFill>
                  <a:srgbClr val="288C4E"/>
                </a:solidFill>
              </a:rPr>
              <a:t>32</a:t>
            </a:r>
          </a:p>
        </p:txBody>
      </p:sp>
      <p:cxnSp>
        <p:nvCxnSpPr>
          <p:cNvPr id="71805" name="AutoShape 165"/>
          <p:cNvCxnSpPr>
            <a:cxnSpLocks noChangeShapeType="1"/>
            <a:stCxn id="71783" idx="4"/>
          </p:cNvCxnSpPr>
          <p:nvPr/>
        </p:nvCxnSpPr>
        <p:spPr bwMode="auto">
          <a:xfrm>
            <a:off x="5905500" y="3357563"/>
            <a:ext cx="2595563" cy="120173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71806" name="AutoShape 166"/>
          <p:cNvCxnSpPr>
            <a:cxnSpLocks noChangeShapeType="1"/>
            <a:stCxn id="71807" idx="4"/>
          </p:cNvCxnSpPr>
          <p:nvPr/>
        </p:nvCxnSpPr>
        <p:spPr bwMode="auto">
          <a:xfrm>
            <a:off x="8567738" y="3351213"/>
            <a:ext cx="1587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1807" name="Oval 167"/>
          <p:cNvSpPr>
            <a:spLocks noChangeArrowheads="1"/>
          </p:cNvSpPr>
          <p:nvPr/>
        </p:nvSpPr>
        <p:spPr bwMode="auto">
          <a:xfrm>
            <a:off x="8318500" y="2846388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3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71808" name="AutoShape 168"/>
          <p:cNvCxnSpPr>
            <a:cxnSpLocks noChangeShapeType="1"/>
          </p:cNvCxnSpPr>
          <p:nvPr/>
        </p:nvCxnSpPr>
        <p:spPr bwMode="auto">
          <a:xfrm rot="-5400000" flipH="1" flipV="1">
            <a:off x="8250238" y="297815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809" name="Text Box 169"/>
          <p:cNvSpPr txBox="1">
            <a:spLocks noChangeArrowheads="1"/>
          </p:cNvSpPr>
          <p:nvPr/>
        </p:nvSpPr>
        <p:spPr bwMode="auto">
          <a:xfrm>
            <a:off x="8489950" y="33416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71810" name="Text Box 170"/>
          <p:cNvSpPr txBox="1">
            <a:spLocks noChangeArrowheads="1"/>
          </p:cNvSpPr>
          <p:nvPr/>
        </p:nvSpPr>
        <p:spPr bwMode="auto">
          <a:xfrm>
            <a:off x="8010525" y="272097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811" name="Oval 171"/>
          <p:cNvSpPr>
            <a:spLocks noChangeArrowheads="1"/>
          </p:cNvSpPr>
          <p:nvPr/>
        </p:nvSpPr>
        <p:spPr bwMode="auto">
          <a:xfrm>
            <a:off x="7672388" y="2860675"/>
            <a:ext cx="474662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3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71812" name="AutoShape 172"/>
          <p:cNvCxnSpPr>
            <a:cxnSpLocks noChangeShapeType="1"/>
          </p:cNvCxnSpPr>
          <p:nvPr/>
        </p:nvCxnSpPr>
        <p:spPr bwMode="auto">
          <a:xfrm rot="-5400000" flipH="1" flipV="1">
            <a:off x="7608888" y="2971800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813" name="AutoShape 173"/>
          <p:cNvCxnSpPr>
            <a:cxnSpLocks noChangeShapeType="1"/>
            <a:stCxn id="71811" idx="4"/>
          </p:cNvCxnSpPr>
          <p:nvPr/>
        </p:nvCxnSpPr>
        <p:spPr bwMode="auto">
          <a:xfrm flipH="1">
            <a:off x="7907338" y="3341688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1814" name="Text Box 174"/>
          <p:cNvSpPr txBox="1">
            <a:spLocks noChangeArrowheads="1"/>
          </p:cNvSpPr>
          <p:nvPr/>
        </p:nvSpPr>
        <p:spPr bwMode="auto">
          <a:xfrm>
            <a:off x="7885113" y="333692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33</a:t>
            </a:r>
          </a:p>
        </p:txBody>
      </p:sp>
      <p:cxnSp>
        <p:nvCxnSpPr>
          <p:cNvPr id="71815" name="AutoShape 175"/>
          <p:cNvCxnSpPr>
            <a:cxnSpLocks noChangeShapeType="1"/>
            <a:stCxn id="71763" idx="4"/>
          </p:cNvCxnSpPr>
          <p:nvPr/>
        </p:nvCxnSpPr>
        <p:spPr bwMode="auto">
          <a:xfrm>
            <a:off x="6523038" y="3360738"/>
            <a:ext cx="1349375" cy="11763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71816" name="AutoShape 176"/>
          <p:cNvCxnSpPr>
            <a:cxnSpLocks noChangeShapeType="1"/>
            <a:stCxn id="71788" idx="4"/>
          </p:cNvCxnSpPr>
          <p:nvPr/>
        </p:nvCxnSpPr>
        <p:spPr bwMode="auto">
          <a:xfrm>
            <a:off x="7280275" y="3357563"/>
            <a:ext cx="1254125" cy="11811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71817" name="Text Box 177"/>
          <p:cNvSpPr txBox="1">
            <a:spLocks noChangeArrowheads="1"/>
          </p:cNvSpPr>
          <p:nvPr/>
        </p:nvSpPr>
        <p:spPr bwMode="auto">
          <a:xfrm>
            <a:off x="8058150" y="391953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32</a:t>
            </a:r>
          </a:p>
        </p:txBody>
      </p:sp>
      <p:sp>
        <p:nvSpPr>
          <p:cNvPr id="71818" name="Text Box 178"/>
          <p:cNvSpPr txBox="1">
            <a:spLocks noChangeArrowheads="1"/>
          </p:cNvSpPr>
          <p:nvPr/>
        </p:nvSpPr>
        <p:spPr bwMode="auto">
          <a:xfrm>
            <a:off x="5999163" y="38100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31</a:t>
            </a:r>
          </a:p>
        </p:txBody>
      </p:sp>
      <p:sp>
        <p:nvSpPr>
          <p:cNvPr id="71819" name="Text Box 179"/>
          <p:cNvSpPr txBox="1">
            <a:spLocks noChangeArrowheads="1"/>
          </p:cNvSpPr>
          <p:nvPr/>
        </p:nvSpPr>
        <p:spPr bwMode="auto">
          <a:xfrm>
            <a:off x="6684963" y="3733800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31</a:t>
            </a:r>
          </a:p>
        </p:txBody>
      </p:sp>
      <p:sp>
        <p:nvSpPr>
          <p:cNvPr id="71820" name="Text Box 180"/>
          <p:cNvSpPr txBox="1">
            <a:spLocks noChangeArrowheads="1"/>
          </p:cNvSpPr>
          <p:nvPr/>
        </p:nvSpPr>
        <p:spPr bwMode="auto">
          <a:xfrm>
            <a:off x="6708775" y="3340100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71821" name="Text Box 181"/>
          <p:cNvSpPr txBox="1">
            <a:spLocks noChangeArrowheads="1"/>
          </p:cNvSpPr>
          <p:nvPr/>
        </p:nvSpPr>
        <p:spPr bwMode="auto">
          <a:xfrm>
            <a:off x="7397750" y="26987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1822" name="Text Box 182"/>
          <p:cNvSpPr txBox="1">
            <a:spLocks noChangeArrowheads="1"/>
          </p:cNvSpPr>
          <p:nvPr/>
        </p:nvSpPr>
        <p:spPr bwMode="auto">
          <a:xfrm>
            <a:off x="7624763" y="60960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cxnSp>
        <p:nvCxnSpPr>
          <p:cNvPr id="71823" name="AutoShape 183"/>
          <p:cNvCxnSpPr>
            <a:cxnSpLocks noChangeShapeType="1"/>
            <a:stCxn id="71807" idx="0"/>
            <a:endCxn id="71741" idx="0"/>
          </p:cNvCxnSpPr>
          <p:nvPr/>
        </p:nvCxnSpPr>
        <p:spPr bwMode="auto">
          <a:xfrm rot="-5400000" flipH="1" flipV="1">
            <a:off x="6253163" y="519112"/>
            <a:ext cx="1588" cy="4627563"/>
          </a:xfrm>
          <a:prstGeom prst="curvedConnector3">
            <a:avLst>
              <a:gd name="adj1" fmla="val -39767708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1824" name="AutoShape 184"/>
          <p:cNvCxnSpPr>
            <a:cxnSpLocks noChangeShapeType="1"/>
            <a:stCxn id="71811" idx="0"/>
            <a:endCxn id="71745" idx="0"/>
          </p:cNvCxnSpPr>
          <p:nvPr/>
        </p:nvCxnSpPr>
        <p:spPr bwMode="auto">
          <a:xfrm rot="-5400000" flipH="1" flipV="1">
            <a:off x="5595938" y="533400"/>
            <a:ext cx="1587" cy="4627563"/>
          </a:xfrm>
          <a:prstGeom prst="curvedConnector3">
            <a:avLst>
              <a:gd name="adj1" fmla="val -60900014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71825" name="Text Box 185"/>
          <p:cNvSpPr txBox="1">
            <a:spLocks noChangeArrowheads="1"/>
          </p:cNvSpPr>
          <p:nvPr/>
        </p:nvSpPr>
        <p:spPr bwMode="auto">
          <a:xfrm>
            <a:off x="3935413" y="1574800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1/0.5</a:t>
            </a:r>
            <a:endParaRPr lang="en-US"/>
          </a:p>
        </p:txBody>
      </p:sp>
      <p:sp>
        <p:nvSpPr>
          <p:cNvPr id="71826" name="Text Box 186"/>
          <p:cNvSpPr txBox="1">
            <a:spLocks noChangeArrowheads="1"/>
          </p:cNvSpPr>
          <p:nvPr/>
        </p:nvSpPr>
        <p:spPr bwMode="auto">
          <a:xfrm>
            <a:off x="5105400" y="1981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87313" y="1904998"/>
            <a:ext cx="8991600" cy="3052337"/>
            <a:chOff x="76200" y="5254823"/>
            <a:chExt cx="8991600" cy="3051802"/>
          </a:xfrm>
        </p:grpSpPr>
        <p:sp>
          <p:nvSpPr>
            <p:cNvPr id="73735" name="Rectangle 5"/>
            <p:cNvSpPr>
              <a:spLocks noChangeArrowheads="1"/>
            </p:cNvSpPr>
            <p:nvPr/>
          </p:nvSpPr>
          <p:spPr bwMode="auto">
            <a:xfrm>
              <a:off x="76200" y="5429419"/>
              <a:ext cx="8991600" cy="2877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5875"/>
              <a:endParaRPr lang="en-US" sz="1500" dirty="0">
                <a:solidFill>
                  <a:srgbClr val="000000"/>
                </a:solidFill>
                <a:latin typeface="Monaco" pitchFamily="-107" charset="0"/>
              </a:endParaRPr>
            </a:p>
            <a:p>
              <a:pPr indent="15875"/>
              <a:r>
                <a:rPr lang="en-US" sz="1600" dirty="0" err="1"/>
                <a:t>Vars</a:t>
              </a:r>
              <a:r>
                <a:rPr lang="en-US" sz="1600" dirty="0"/>
                <a:t> &lt;- c(’</a:t>
              </a:r>
              <a:r>
                <a:rPr lang="en-US" sz="1600" dirty="0" err="1"/>
                <a:t>varx</a:t>
              </a:r>
              <a:r>
                <a:rPr lang="en-US" sz="1600" dirty="0"/>
                <a:t>', ’vary’, ‘</a:t>
              </a:r>
              <a:r>
                <a:rPr lang="en-US" sz="1600" dirty="0" err="1"/>
                <a:t>varz</a:t>
              </a:r>
              <a:r>
                <a:rPr lang="en-US" sz="1600" dirty="0"/>
                <a:t>’)</a:t>
              </a:r>
            </a:p>
            <a:p>
              <a:pPr indent="15875"/>
              <a:endParaRPr lang="en-US" sz="1500" dirty="0">
                <a:solidFill>
                  <a:srgbClr val="000000"/>
                </a:solidFill>
                <a:latin typeface="Monaco" pitchFamily="-107" charset="0"/>
              </a:endParaRPr>
            </a:p>
            <a:p>
              <a:pPr indent="15875"/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 &lt;- </a:t>
              </a:r>
              <a:r>
                <a:rPr lang="en-US" sz="1500" dirty="0" smtClean="0">
                  <a:solidFill>
                    <a:srgbClr val="000000"/>
                  </a:solidFill>
                  <a:latin typeface="Monaco" pitchFamily="-107" charset="0"/>
                </a:rPr>
                <a:t>3</a:t>
              </a:r>
            </a:p>
            <a:p>
              <a:pPr indent="15875"/>
              <a:r>
                <a:rPr lang="nl-NL" sz="1500" dirty="0" smtClean="0">
                  <a:solidFill>
                    <a:srgbClr val="000000"/>
                  </a:solidFill>
                  <a:latin typeface="Monaco" pitchFamily="-107" charset="0"/>
                </a:rPr>
                <a:t>#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 pitchFamily="-107" charset="0"/>
                </a:rPr>
                <a:t>or</a:t>
              </a:r>
              <a:r>
                <a:rPr lang="nl-NL" sz="1500" dirty="0" smtClean="0">
                  <a:solidFill>
                    <a:srgbClr val="000000"/>
                  </a:solidFill>
                  <a:latin typeface="Monaco" pitchFamily="-107" charset="0"/>
                </a:rPr>
                <a:t>, even more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 pitchFamily="-107" charset="0"/>
                </a:rPr>
                <a:t>efficiently</a:t>
              </a:r>
              <a:r>
                <a:rPr lang="nl-NL" sz="1500" dirty="0" smtClean="0">
                  <a:solidFill>
                    <a:srgbClr val="000000"/>
                  </a:solidFill>
                  <a:latin typeface="Monaco" pitchFamily="-107" charset="0"/>
                </a:rPr>
                <a:t>: nv &lt;-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 pitchFamily="-107" charset="0"/>
                </a:rPr>
                <a:t>length</a:t>
              </a:r>
              <a:r>
                <a:rPr lang="nl-NL" sz="1500" dirty="0" smtClean="0">
                  <a:solidFill>
                    <a:srgbClr val="000000"/>
                  </a:solidFill>
                  <a:latin typeface="Monaco" pitchFamily="-107" charset="0"/>
                </a:rPr>
                <a:t>(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 pitchFamily="-107" charset="0"/>
                </a:rPr>
                <a:t>Vars</a:t>
              </a:r>
              <a:r>
                <a:rPr lang="nl-NL" sz="1500" dirty="0" smtClean="0">
                  <a:solidFill>
                    <a:srgbClr val="000000"/>
                  </a:solidFill>
                  <a:latin typeface="Monaco" pitchFamily="-107" charset="0"/>
                </a:rPr>
                <a:t>)</a:t>
              </a:r>
              <a:endParaRPr lang="en-US" sz="1500" dirty="0">
                <a:solidFill>
                  <a:srgbClr val="000000"/>
                </a:solidFill>
                <a:latin typeface="Monaco" pitchFamily="-107" charset="0"/>
              </a:endParaRPr>
            </a:p>
            <a:p>
              <a:pPr indent="15875"/>
              <a:r>
                <a:rPr lang="nl-NL" sz="1500" dirty="0" smtClean="0">
                  <a:solidFill>
                    <a:srgbClr val="000000"/>
                  </a:solidFill>
                  <a:latin typeface="Monaco" pitchFamily="-107" charset="0"/>
                </a:rPr>
                <a:t>…</a:t>
              </a:r>
            </a:p>
            <a:p>
              <a:pPr indent="15875"/>
              <a:endParaRPr lang="en-US" sz="1500" dirty="0">
                <a:solidFill>
                  <a:srgbClr val="000000"/>
                </a:solidFill>
                <a:latin typeface="Monaco" pitchFamily="-107" charset="0"/>
              </a:endParaRPr>
            </a:p>
            <a:p>
              <a:pPr indent="15875"/>
              <a:r>
                <a:rPr lang="en-US" sz="1500" dirty="0" smtClean="0">
                  <a:solidFill>
                    <a:srgbClr val="3D3D3D"/>
                  </a:solidFill>
                  <a:latin typeface="Monaco" pitchFamily="-107" charset="0"/>
                </a:rPr>
                <a:t># </a:t>
              </a:r>
              <a:r>
                <a:rPr lang="en-US" sz="1500" dirty="0">
                  <a:solidFill>
                    <a:srgbClr val="3D3D3D"/>
                  </a:solidFill>
                  <a:latin typeface="Monaco" pitchFamily="-107" charset="0"/>
                </a:rPr>
                <a:t>Matrices a, c, and e to store a, c, and e path coefficients</a:t>
              </a:r>
            </a:p>
            <a:p>
              <a:pPr indent="15875"/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mxMatrix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(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type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8F1C0F"/>
                  </a:solidFill>
                  <a:latin typeface="Monaco" pitchFamily="-107" charset="0"/>
                </a:rPr>
                <a:t>"Lower"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nrow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ncol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free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AD781F"/>
                  </a:solidFill>
                  <a:latin typeface="Monaco" pitchFamily="-107" charset="0"/>
                </a:rPr>
                <a:t>TRUE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values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.6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name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8F1C0F"/>
                  </a:solidFill>
                  <a:latin typeface="Monaco" pitchFamily="-107" charset="0"/>
                </a:rPr>
                <a:t>"a"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 ),   </a:t>
              </a:r>
              <a:endParaRPr lang="en-US" sz="1500" dirty="0" smtClean="0">
                <a:solidFill>
                  <a:srgbClr val="001383"/>
                </a:solidFill>
                <a:latin typeface="Monaco" pitchFamily="-107" charset="0"/>
              </a:endParaRPr>
            </a:p>
            <a:p>
              <a:pPr indent="15875"/>
              <a:r>
                <a:rPr lang="en-US" sz="1500" dirty="0" err="1" smtClean="0">
                  <a:solidFill>
                    <a:srgbClr val="000000"/>
                  </a:solidFill>
                  <a:latin typeface="Monaco" pitchFamily="-107" charset="0"/>
                </a:rPr>
                <a:t>mxMatrix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(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type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8F1C0F"/>
                  </a:solidFill>
                  <a:latin typeface="Monaco" pitchFamily="-107" charset="0"/>
                </a:rPr>
                <a:t>"Lower"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nrow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ncol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free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AD781F"/>
                  </a:solidFill>
                  <a:latin typeface="Monaco" pitchFamily="-107" charset="0"/>
                </a:rPr>
                <a:t>TRUE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values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.6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name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8F1C0F"/>
                  </a:solidFill>
                  <a:latin typeface="Monaco" pitchFamily="-107" charset="0"/>
                </a:rPr>
                <a:t>"c"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 ),        </a:t>
              </a:r>
              <a:endParaRPr lang="en-US" sz="1500" dirty="0" smtClean="0">
                <a:solidFill>
                  <a:srgbClr val="001383"/>
                </a:solidFill>
                <a:latin typeface="Monaco" pitchFamily="-107" charset="0"/>
              </a:endParaRPr>
            </a:p>
            <a:p>
              <a:pPr indent="15875"/>
              <a:r>
                <a:rPr lang="en-US" sz="1500" dirty="0" err="1" smtClean="0">
                  <a:solidFill>
                    <a:srgbClr val="000000"/>
                  </a:solidFill>
                  <a:latin typeface="Monaco" pitchFamily="-107" charset="0"/>
                </a:rPr>
                <a:t>mxMatrix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(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type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8F1C0F"/>
                  </a:solidFill>
                  <a:latin typeface="Monaco" pitchFamily="-107" charset="0"/>
                </a:rPr>
                <a:t>"Lower"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nrow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ncol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 err="1">
                  <a:solidFill>
                    <a:srgbClr val="000000"/>
                  </a:solidFill>
                  <a:latin typeface="Monaco" pitchFamily="-107" charset="0"/>
                </a:rPr>
                <a:t>nv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free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AD781F"/>
                  </a:solidFill>
                  <a:latin typeface="Monaco" pitchFamily="-107" charset="0"/>
                </a:rPr>
                <a:t>TRUE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values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.6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, </a:t>
              </a:r>
              <a:r>
                <a:rPr lang="en-US" sz="1500" dirty="0">
                  <a:solidFill>
                    <a:srgbClr val="000000"/>
                  </a:solidFill>
                  <a:latin typeface="Monaco" pitchFamily="-107" charset="0"/>
                </a:rPr>
                <a:t>name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=</a:t>
              </a:r>
              <a:r>
                <a:rPr lang="en-US" sz="1500" dirty="0">
                  <a:solidFill>
                    <a:srgbClr val="8F1C0F"/>
                  </a:solidFill>
                  <a:latin typeface="Monaco" pitchFamily="-107" charset="0"/>
                </a:rPr>
                <a:t>"e"</a:t>
              </a:r>
              <a:r>
                <a:rPr lang="en-US" sz="1500" dirty="0">
                  <a:solidFill>
                    <a:srgbClr val="001383"/>
                  </a:solidFill>
                  <a:latin typeface="Monaco" pitchFamily="-107" charset="0"/>
                </a:rPr>
                <a:t> ),    </a:t>
              </a:r>
            </a:p>
            <a:p>
              <a:pPr indent="15875"/>
              <a:endParaRPr lang="en-US" sz="1500" dirty="0">
                <a:solidFill>
                  <a:srgbClr val="001383"/>
                </a:solidFill>
                <a:latin typeface="Monaco" pitchFamily="-107" charset="0"/>
              </a:endParaRPr>
            </a:p>
          </p:txBody>
        </p:sp>
        <p:grpSp>
          <p:nvGrpSpPr>
            <p:cNvPr id="73736" name="Group 31"/>
            <p:cNvGrpSpPr>
              <a:grpSpLocks/>
            </p:cNvGrpSpPr>
            <p:nvPr/>
          </p:nvGrpSpPr>
          <p:grpSpPr bwMode="auto">
            <a:xfrm>
              <a:off x="1447800" y="5254823"/>
              <a:ext cx="6248400" cy="307777"/>
              <a:chOff x="1676400" y="2664023"/>
              <a:chExt cx="6248400" cy="307777"/>
            </a:xfrm>
          </p:grpSpPr>
          <p:sp>
            <p:nvSpPr>
              <p:cNvPr id="8" name="Snip and Round Single Corner Rectangle 7"/>
              <p:cNvSpPr/>
              <p:nvPr/>
            </p:nvSpPr>
            <p:spPr bwMode="auto">
              <a:xfrm>
                <a:off x="1676400" y="27432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191000" y="26640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152400" y="2362200"/>
            <a:ext cx="2667000" cy="30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to change in </a:t>
            </a:r>
            <a:r>
              <a:rPr lang="en-US" dirty="0" err="1" smtClean="0"/>
              <a:t>OpenMx</a:t>
            </a:r>
            <a:r>
              <a:rPr lang="en-US" dirty="0" smtClean="0"/>
              <a:t> script?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err="1" smtClean="0"/>
              <a:t>Standardized</a:t>
            </a:r>
            <a:r>
              <a:rPr lang="nl-NL" dirty="0" smtClean="0"/>
              <a:t> </a:t>
            </a:r>
            <a:r>
              <a:rPr lang="nl-NL" dirty="0" err="1" smtClean="0"/>
              <a:t>solution</a:t>
            </a:r>
            <a:r>
              <a:rPr lang="nl-NL" dirty="0" smtClean="0"/>
              <a:t> – 3 </a:t>
            </a:r>
            <a:r>
              <a:rPr lang="nl-NL" dirty="0" err="1" smtClean="0"/>
              <a:t>pheno’s</a:t>
            </a:r>
            <a:endParaRPr lang="en-US" dirty="0" smtClean="0"/>
          </a:p>
        </p:txBody>
      </p:sp>
      <p:sp>
        <p:nvSpPr>
          <p:cNvPr id="75780" name="Tijdelijke aanduiding voor datum 3"/>
          <p:cNvSpPr>
            <a:spLocks noGrp="1"/>
          </p:cNvSpPr>
          <p:nvPr>
            <p:ph type="dt" sz="quarter" idx="10"/>
          </p:nvPr>
        </p:nvSpPr>
        <p:spPr>
          <a:xfrm>
            <a:off x="403224" y="5775327"/>
            <a:ext cx="2133600" cy="476250"/>
          </a:xfrm>
          <a:noFill/>
        </p:spPr>
        <p:txBody>
          <a:bodyPr/>
          <a:lstStyle/>
          <a:p>
            <a:r>
              <a:rPr lang="en-US"/>
              <a:t>March 7, 2012</a:t>
            </a:r>
          </a:p>
        </p:txBody>
      </p:sp>
      <p:sp>
        <p:nvSpPr>
          <p:cNvPr id="75781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70224" y="5775327"/>
            <a:ext cx="2895600" cy="476250"/>
          </a:xfrm>
          <a:noFill/>
        </p:spPr>
        <p:txBody>
          <a:bodyPr/>
          <a:lstStyle/>
          <a:p>
            <a:r>
              <a:rPr lang="nl-NL"/>
              <a:t>M. de Moor, Twin Workshop Boulder</a:t>
            </a:r>
            <a:endParaRPr lang="en-US"/>
          </a:p>
        </p:txBody>
      </p:sp>
      <p:sp>
        <p:nvSpPr>
          <p:cNvPr id="75782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499224" y="5775327"/>
            <a:ext cx="2133600" cy="476250"/>
          </a:xfrm>
          <a:noFill/>
        </p:spPr>
        <p:txBody>
          <a:bodyPr/>
          <a:lstStyle/>
          <a:p>
            <a:fld id="{AD4E422B-F90D-4418-9DA3-9CB2F976DF54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6862" y="410369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1</a:t>
            </a:r>
            <a:endParaRPr lang="en-AU" sz="120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25424" y="2409827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 rot="-5400000" flipH="1" flipV="1">
            <a:off x="161924" y="25209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0" name="AutoShape 7"/>
          <p:cNvCxnSpPr>
            <a:cxnSpLocks noChangeShapeType="1"/>
            <a:stCxn id="8" idx="4"/>
          </p:cNvCxnSpPr>
          <p:nvPr/>
        </p:nvCxnSpPr>
        <p:spPr bwMode="auto">
          <a:xfrm flipH="1">
            <a:off x="460374" y="2890840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11" name="AutoShape 8"/>
          <p:cNvCxnSpPr>
            <a:cxnSpLocks noChangeShapeType="1"/>
            <a:stCxn id="13" idx="4"/>
          </p:cNvCxnSpPr>
          <p:nvPr/>
        </p:nvCxnSpPr>
        <p:spPr bwMode="auto">
          <a:xfrm>
            <a:off x="1841499" y="2890840"/>
            <a:ext cx="1588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1603374" y="2409827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14" name="AutoShape 11"/>
          <p:cNvCxnSpPr>
            <a:cxnSpLocks noChangeShapeType="1"/>
          </p:cNvCxnSpPr>
          <p:nvPr/>
        </p:nvCxnSpPr>
        <p:spPr bwMode="auto">
          <a:xfrm rot="-5400000" flipH="1" flipV="1">
            <a:off x="1535112" y="2517777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92137" y="5765802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16" name="AutoShape 13"/>
          <p:cNvCxnSpPr>
            <a:cxnSpLocks noChangeShapeType="1"/>
          </p:cNvCxnSpPr>
          <p:nvPr/>
        </p:nvCxnSpPr>
        <p:spPr bwMode="auto">
          <a:xfrm rot="-5400000" flipH="1" flipV="1">
            <a:off x="528637" y="5876927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7" name="AutoShape 14"/>
          <p:cNvCxnSpPr>
            <a:cxnSpLocks noChangeShapeType="1"/>
            <a:stCxn id="19" idx="0"/>
            <a:endCxn id="31" idx="2"/>
          </p:cNvCxnSpPr>
          <p:nvPr/>
        </p:nvCxnSpPr>
        <p:spPr bwMode="auto">
          <a:xfrm flipV="1">
            <a:off x="2160587" y="4548190"/>
            <a:ext cx="7937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1922462" y="5765802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20" name="AutoShape 17"/>
          <p:cNvCxnSpPr>
            <a:cxnSpLocks noChangeShapeType="1"/>
          </p:cNvCxnSpPr>
          <p:nvPr/>
        </p:nvCxnSpPr>
        <p:spPr bwMode="auto">
          <a:xfrm rot="-5400000" flipH="1" flipV="1">
            <a:off x="1901824" y="58737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21" name="AutoShape 18"/>
          <p:cNvCxnSpPr>
            <a:cxnSpLocks noChangeShapeType="1"/>
            <a:stCxn id="15" idx="0"/>
          </p:cNvCxnSpPr>
          <p:nvPr/>
        </p:nvCxnSpPr>
        <p:spPr bwMode="auto">
          <a:xfrm flipV="1">
            <a:off x="830262" y="4535490"/>
            <a:ext cx="1587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03224" y="31877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tx2"/>
                </a:solidFill>
              </a:rPr>
              <a:t>a</a:t>
            </a:r>
            <a:r>
              <a:rPr lang="en-AU" sz="1600" baseline="-25000" dirty="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765299" y="3165477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tx2"/>
                </a:solidFill>
              </a:rPr>
              <a:t>a</a:t>
            </a:r>
            <a:r>
              <a:rPr lang="en-AU" sz="1600" baseline="-25000" dirty="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84224" y="50165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2079624" y="5016502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1666874" y="5619752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1330324" y="2224090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279399" y="5608640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14487" y="4102102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971549" y="2374902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33" name="AutoShape 31"/>
          <p:cNvCxnSpPr>
            <a:cxnSpLocks noChangeShapeType="1"/>
          </p:cNvCxnSpPr>
          <p:nvPr/>
        </p:nvCxnSpPr>
        <p:spPr bwMode="auto">
          <a:xfrm rot="-5400000" flipH="1" flipV="1">
            <a:off x="908049" y="2517777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34" name="AutoShape 32"/>
          <p:cNvCxnSpPr>
            <a:cxnSpLocks noChangeShapeType="1"/>
            <a:stCxn id="32" idx="4"/>
          </p:cNvCxnSpPr>
          <p:nvPr/>
        </p:nvCxnSpPr>
        <p:spPr bwMode="auto">
          <a:xfrm flipH="1">
            <a:off x="1220787" y="2887665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35" name="AutoShape 33"/>
          <p:cNvCxnSpPr>
            <a:cxnSpLocks noChangeShapeType="1"/>
            <a:stCxn id="37" idx="4"/>
          </p:cNvCxnSpPr>
          <p:nvPr/>
        </p:nvCxnSpPr>
        <p:spPr bwMode="auto">
          <a:xfrm>
            <a:off x="2598737" y="2887665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2349499" y="2382840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38" name="AutoShape 36"/>
          <p:cNvCxnSpPr>
            <a:cxnSpLocks noChangeShapeType="1"/>
          </p:cNvCxnSpPr>
          <p:nvPr/>
        </p:nvCxnSpPr>
        <p:spPr bwMode="auto">
          <a:xfrm rot="-5400000" flipH="1" flipV="1">
            <a:off x="2281237" y="251460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165224" y="31877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accent2"/>
                </a:solidFill>
              </a:rPr>
              <a:t>c</a:t>
            </a:r>
            <a:r>
              <a:rPr lang="en-AU" sz="1600" baseline="-25000" dirty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2613024" y="31877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accent2"/>
                </a:solidFill>
              </a:rPr>
              <a:t>c</a:t>
            </a:r>
            <a:r>
              <a:rPr lang="en-AU" sz="1600" baseline="-25000" dirty="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2041524" y="2257427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60399" y="2254252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cxnSp>
        <p:nvCxnSpPr>
          <p:cNvPr id="44" name="AutoShape 80"/>
          <p:cNvCxnSpPr>
            <a:cxnSpLocks noChangeShapeType="1"/>
            <a:stCxn id="81" idx="0"/>
            <a:endCxn id="8" idx="0"/>
          </p:cNvCxnSpPr>
          <p:nvPr/>
        </p:nvCxnSpPr>
        <p:spPr bwMode="auto">
          <a:xfrm rot="-5400000" flipH="1" flipV="1">
            <a:off x="2776537" y="82552"/>
            <a:ext cx="1587" cy="4627563"/>
          </a:xfrm>
          <a:prstGeom prst="curvedConnector3">
            <a:avLst>
              <a:gd name="adj1" fmla="val -61600014"/>
            </a:avLst>
          </a:prstGeom>
          <a:noFill/>
          <a:ln w="19050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45" name="AutoShape 81"/>
          <p:cNvCxnSpPr>
            <a:cxnSpLocks noChangeShapeType="1"/>
            <a:stCxn id="86" idx="0"/>
            <a:endCxn id="13" idx="0"/>
          </p:cNvCxnSpPr>
          <p:nvPr/>
        </p:nvCxnSpPr>
        <p:spPr bwMode="auto">
          <a:xfrm rot="-5400000" flipH="1" flipV="1">
            <a:off x="4154487" y="82552"/>
            <a:ext cx="1587" cy="4627563"/>
          </a:xfrm>
          <a:prstGeom prst="curvedConnector3">
            <a:avLst>
              <a:gd name="adj1" fmla="val -63100014"/>
            </a:avLst>
          </a:prstGeom>
          <a:noFill/>
          <a:ln w="19050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46" name="AutoShape 82"/>
          <p:cNvCxnSpPr>
            <a:cxnSpLocks noChangeShapeType="1"/>
            <a:stCxn id="106" idx="0"/>
            <a:endCxn id="32" idx="0"/>
          </p:cNvCxnSpPr>
          <p:nvPr/>
        </p:nvCxnSpPr>
        <p:spPr bwMode="auto">
          <a:xfrm rot="-5400000" flipH="1" flipV="1">
            <a:off x="3536949" y="47628"/>
            <a:ext cx="1587" cy="4627562"/>
          </a:xfrm>
          <a:prstGeom prst="curvedConnector3">
            <a:avLst>
              <a:gd name="adj1" fmla="val -38300014"/>
            </a:avLst>
          </a:prstGeom>
          <a:noFill/>
          <a:ln w="19050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47" name="AutoShape 83"/>
          <p:cNvCxnSpPr>
            <a:cxnSpLocks noChangeShapeType="1"/>
            <a:stCxn id="111" idx="0"/>
            <a:endCxn id="37" idx="0"/>
          </p:cNvCxnSpPr>
          <p:nvPr/>
        </p:nvCxnSpPr>
        <p:spPr bwMode="auto">
          <a:xfrm rot="-5400000" flipH="1" flipV="1">
            <a:off x="4911724" y="55565"/>
            <a:ext cx="1588" cy="4627562"/>
          </a:xfrm>
          <a:prstGeom prst="curvedConnector3">
            <a:avLst>
              <a:gd name="adj1" fmla="val -34900014"/>
            </a:avLst>
          </a:prstGeom>
          <a:noFill/>
          <a:ln w="19050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2308224" y="1130302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1/0.5</a:t>
            </a:r>
            <a:endParaRPr lang="en-US"/>
          </a:p>
        </p:txBody>
      </p:sp>
      <p:sp>
        <p:nvSpPr>
          <p:cNvPr id="49" name="Text Box 85"/>
          <p:cNvSpPr txBox="1">
            <a:spLocks noChangeArrowheads="1"/>
          </p:cNvSpPr>
          <p:nvPr/>
        </p:nvSpPr>
        <p:spPr bwMode="auto">
          <a:xfrm>
            <a:off x="5356224" y="1130302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1/0.5</a:t>
            </a:r>
            <a:endParaRPr lang="en-US"/>
          </a:p>
        </p:txBody>
      </p:sp>
      <p:sp>
        <p:nvSpPr>
          <p:cNvPr id="50" name="Text Box 86"/>
          <p:cNvSpPr txBox="1">
            <a:spLocks noChangeArrowheads="1"/>
          </p:cNvSpPr>
          <p:nvPr/>
        </p:nvSpPr>
        <p:spPr bwMode="auto">
          <a:xfrm>
            <a:off x="3222624" y="145891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" name="Text Box 87"/>
          <p:cNvSpPr txBox="1">
            <a:spLocks noChangeArrowheads="1"/>
          </p:cNvSpPr>
          <p:nvPr/>
        </p:nvSpPr>
        <p:spPr bwMode="auto">
          <a:xfrm>
            <a:off x="6346824" y="1130302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2" name="Rectangle 88"/>
          <p:cNvSpPr>
            <a:spLocks noChangeArrowheads="1"/>
          </p:cNvSpPr>
          <p:nvPr/>
        </p:nvSpPr>
        <p:spPr bwMode="auto">
          <a:xfrm>
            <a:off x="2938462" y="4102102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1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3</a:t>
            </a:r>
            <a:endParaRPr lang="en-AU" sz="1200"/>
          </a:p>
        </p:txBody>
      </p:sp>
      <p:cxnSp>
        <p:nvCxnSpPr>
          <p:cNvPr id="56" name="AutoShape 92"/>
          <p:cNvCxnSpPr>
            <a:cxnSpLocks noChangeShapeType="1"/>
            <a:stCxn id="57" idx="0"/>
            <a:endCxn id="52" idx="2"/>
          </p:cNvCxnSpPr>
          <p:nvPr/>
        </p:nvCxnSpPr>
        <p:spPr bwMode="auto">
          <a:xfrm flipV="1">
            <a:off x="3492499" y="4548190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57" name="Oval 93"/>
          <p:cNvSpPr>
            <a:spLocks noChangeArrowheads="1"/>
          </p:cNvSpPr>
          <p:nvPr/>
        </p:nvSpPr>
        <p:spPr bwMode="auto">
          <a:xfrm>
            <a:off x="3254374" y="5778502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3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58" name="AutoShape 94"/>
          <p:cNvCxnSpPr>
            <a:cxnSpLocks noChangeShapeType="1"/>
          </p:cNvCxnSpPr>
          <p:nvPr/>
        </p:nvCxnSpPr>
        <p:spPr bwMode="auto">
          <a:xfrm rot="-5400000" flipH="1" flipV="1">
            <a:off x="3186112" y="58864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59" name="Text Box 95"/>
          <p:cNvSpPr txBox="1">
            <a:spLocks noChangeArrowheads="1"/>
          </p:cNvSpPr>
          <p:nvPr/>
        </p:nvSpPr>
        <p:spPr bwMode="auto">
          <a:xfrm>
            <a:off x="3451224" y="50165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33</a:t>
            </a:r>
          </a:p>
        </p:txBody>
      </p:sp>
      <p:cxnSp>
        <p:nvCxnSpPr>
          <p:cNvPr id="63" name="AutoShape 99"/>
          <p:cNvCxnSpPr>
            <a:cxnSpLocks noChangeShapeType="1"/>
            <a:stCxn id="64" idx="4"/>
          </p:cNvCxnSpPr>
          <p:nvPr/>
        </p:nvCxnSpPr>
        <p:spPr bwMode="auto">
          <a:xfrm>
            <a:off x="3886199" y="2881315"/>
            <a:ext cx="1588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64" name="Oval 100"/>
          <p:cNvSpPr>
            <a:spLocks noChangeArrowheads="1"/>
          </p:cNvSpPr>
          <p:nvPr/>
        </p:nvSpPr>
        <p:spPr bwMode="auto">
          <a:xfrm>
            <a:off x="3636962" y="2376490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3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65" name="AutoShape 101"/>
          <p:cNvCxnSpPr>
            <a:cxnSpLocks noChangeShapeType="1"/>
          </p:cNvCxnSpPr>
          <p:nvPr/>
        </p:nvCxnSpPr>
        <p:spPr bwMode="auto">
          <a:xfrm rot="-5400000" flipH="1" flipV="1">
            <a:off x="3568699" y="25082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66" name="Text Box 102"/>
          <p:cNvSpPr txBox="1">
            <a:spLocks noChangeArrowheads="1"/>
          </p:cNvSpPr>
          <p:nvPr/>
        </p:nvSpPr>
        <p:spPr bwMode="auto">
          <a:xfrm>
            <a:off x="3827462" y="3192465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accent2"/>
                </a:solidFill>
              </a:rPr>
              <a:t>c</a:t>
            </a:r>
            <a:r>
              <a:rPr lang="en-AU" sz="1600" baseline="-25000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67" name="Text Box 103"/>
          <p:cNvSpPr txBox="1">
            <a:spLocks noChangeArrowheads="1"/>
          </p:cNvSpPr>
          <p:nvPr/>
        </p:nvSpPr>
        <p:spPr bwMode="auto">
          <a:xfrm>
            <a:off x="3328987" y="2251077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8" name="Oval 104"/>
          <p:cNvSpPr>
            <a:spLocks noChangeArrowheads="1"/>
          </p:cNvSpPr>
          <p:nvPr/>
        </p:nvSpPr>
        <p:spPr bwMode="auto">
          <a:xfrm>
            <a:off x="2990849" y="2390777"/>
            <a:ext cx="474663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3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69" name="AutoShape 105"/>
          <p:cNvCxnSpPr>
            <a:cxnSpLocks noChangeShapeType="1"/>
          </p:cNvCxnSpPr>
          <p:nvPr/>
        </p:nvCxnSpPr>
        <p:spPr bwMode="auto">
          <a:xfrm rot="-5400000" flipH="1" flipV="1">
            <a:off x="2927349" y="250190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70" name="AutoShape 106"/>
          <p:cNvCxnSpPr>
            <a:cxnSpLocks noChangeShapeType="1"/>
            <a:stCxn id="68" idx="4"/>
          </p:cNvCxnSpPr>
          <p:nvPr/>
        </p:nvCxnSpPr>
        <p:spPr bwMode="auto">
          <a:xfrm flipH="1">
            <a:off x="3225799" y="2871790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71" name="Text Box 107"/>
          <p:cNvSpPr txBox="1">
            <a:spLocks noChangeArrowheads="1"/>
          </p:cNvSpPr>
          <p:nvPr/>
        </p:nvSpPr>
        <p:spPr bwMode="auto">
          <a:xfrm>
            <a:off x="3222624" y="31877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tx2"/>
                </a:solidFill>
              </a:rPr>
              <a:t>a</a:t>
            </a:r>
            <a:r>
              <a:rPr lang="en-AU" sz="1600" baseline="-25000" dirty="0">
                <a:solidFill>
                  <a:schemeClr val="tx2"/>
                </a:solidFill>
              </a:rPr>
              <a:t>33</a:t>
            </a:r>
          </a:p>
        </p:txBody>
      </p:sp>
      <p:sp>
        <p:nvSpPr>
          <p:cNvPr id="78" name="Text Box 115"/>
          <p:cNvSpPr txBox="1">
            <a:spLocks noChangeArrowheads="1"/>
          </p:cNvSpPr>
          <p:nvPr/>
        </p:nvSpPr>
        <p:spPr bwMode="auto">
          <a:xfrm>
            <a:off x="2716212" y="2228852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9" name="Text Box 116"/>
          <p:cNvSpPr txBox="1">
            <a:spLocks noChangeArrowheads="1"/>
          </p:cNvSpPr>
          <p:nvPr/>
        </p:nvSpPr>
        <p:spPr bwMode="auto">
          <a:xfrm>
            <a:off x="2943224" y="5626102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80" name="Rectangle 117"/>
          <p:cNvSpPr>
            <a:spLocks noChangeArrowheads="1"/>
          </p:cNvSpPr>
          <p:nvPr/>
        </p:nvSpPr>
        <p:spPr bwMode="auto">
          <a:xfrm>
            <a:off x="4924424" y="4103690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2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1</a:t>
            </a:r>
            <a:endParaRPr lang="en-AU" sz="1200"/>
          </a:p>
        </p:txBody>
      </p:sp>
      <p:sp>
        <p:nvSpPr>
          <p:cNvPr id="81" name="Oval 118"/>
          <p:cNvSpPr>
            <a:spLocks noChangeArrowheads="1"/>
          </p:cNvSpPr>
          <p:nvPr/>
        </p:nvSpPr>
        <p:spPr bwMode="auto">
          <a:xfrm>
            <a:off x="4852987" y="2409827"/>
            <a:ext cx="474662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1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82" name="AutoShape 119"/>
          <p:cNvCxnSpPr>
            <a:cxnSpLocks noChangeShapeType="1"/>
          </p:cNvCxnSpPr>
          <p:nvPr/>
        </p:nvCxnSpPr>
        <p:spPr bwMode="auto">
          <a:xfrm rot="-5400000" flipH="1" flipV="1">
            <a:off x="4789487" y="25209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83" name="AutoShape 120"/>
          <p:cNvCxnSpPr>
            <a:cxnSpLocks noChangeShapeType="1"/>
            <a:stCxn id="81" idx="4"/>
          </p:cNvCxnSpPr>
          <p:nvPr/>
        </p:nvCxnSpPr>
        <p:spPr bwMode="auto">
          <a:xfrm flipH="1">
            <a:off x="5087937" y="2890840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cxnSp>
        <p:nvCxnSpPr>
          <p:cNvPr id="84" name="AutoShape 121"/>
          <p:cNvCxnSpPr>
            <a:cxnSpLocks noChangeShapeType="1"/>
            <a:stCxn id="86" idx="4"/>
          </p:cNvCxnSpPr>
          <p:nvPr/>
        </p:nvCxnSpPr>
        <p:spPr bwMode="auto">
          <a:xfrm>
            <a:off x="6469062" y="2890840"/>
            <a:ext cx="1587" cy="12255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86" name="Oval 123"/>
          <p:cNvSpPr>
            <a:spLocks noChangeArrowheads="1"/>
          </p:cNvSpPr>
          <p:nvPr/>
        </p:nvSpPr>
        <p:spPr bwMode="auto">
          <a:xfrm>
            <a:off x="6230937" y="2409827"/>
            <a:ext cx="474662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2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87" name="AutoShape 124"/>
          <p:cNvCxnSpPr>
            <a:cxnSpLocks noChangeShapeType="1"/>
          </p:cNvCxnSpPr>
          <p:nvPr/>
        </p:nvCxnSpPr>
        <p:spPr bwMode="auto">
          <a:xfrm rot="-5400000" flipH="1" flipV="1">
            <a:off x="6162674" y="2517777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88" name="Oval 125"/>
          <p:cNvSpPr>
            <a:spLocks noChangeArrowheads="1"/>
          </p:cNvSpPr>
          <p:nvPr/>
        </p:nvSpPr>
        <p:spPr bwMode="auto">
          <a:xfrm>
            <a:off x="5219699" y="5765802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1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89" name="AutoShape 126"/>
          <p:cNvCxnSpPr>
            <a:cxnSpLocks noChangeShapeType="1"/>
          </p:cNvCxnSpPr>
          <p:nvPr/>
        </p:nvCxnSpPr>
        <p:spPr bwMode="auto">
          <a:xfrm rot="-5400000" flipH="1" flipV="1">
            <a:off x="5156199" y="5876927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90" name="AutoShape 127"/>
          <p:cNvCxnSpPr>
            <a:cxnSpLocks noChangeShapeType="1"/>
            <a:stCxn id="92" idx="0"/>
            <a:endCxn id="105" idx="2"/>
          </p:cNvCxnSpPr>
          <p:nvPr/>
        </p:nvCxnSpPr>
        <p:spPr bwMode="auto">
          <a:xfrm flipV="1">
            <a:off x="6788149" y="4548190"/>
            <a:ext cx="7938" cy="12033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92" name="Oval 129"/>
          <p:cNvSpPr>
            <a:spLocks noChangeArrowheads="1"/>
          </p:cNvSpPr>
          <p:nvPr/>
        </p:nvSpPr>
        <p:spPr bwMode="auto">
          <a:xfrm>
            <a:off x="6550024" y="5765802"/>
            <a:ext cx="474663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2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93" name="AutoShape 130"/>
          <p:cNvCxnSpPr>
            <a:cxnSpLocks noChangeShapeType="1"/>
          </p:cNvCxnSpPr>
          <p:nvPr/>
        </p:nvCxnSpPr>
        <p:spPr bwMode="auto">
          <a:xfrm rot="-5400000" flipH="1" flipV="1">
            <a:off x="6529387" y="58737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94" name="AutoShape 131"/>
          <p:cNvCxnSpPr>
            <a:cxnSpLocks noChangeShapeType="1"/>
            <a:stCxn id="88" idx="0"/>
          </p:cNvCxnSpPr>
          <p:nvPr/>
        </p:nvCxnSpPr>
        <p:spPr bwMode="auto">
          <a:xfrm flipV="1">
            <a:off x="5457824" y="4535490"/>
            <a:ext cx="1588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95" name="Text Box 132"/>
          <p:cNvSpPr txBox="1">
            <a:spLocks noChangeArrowheads="1"/>
          </p:cNvSpPr>
          <p:nvPr/>
        </p:nvSpPr>
        <p:spPr bwMode="auto">
          <a:xfrm>
            <a:off x="5051424" y="31877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tx2"/>
                </a:solidFill>
              </a:rPr>
              <a:t>a</a:t>
            </a:r>
            <a:r>
              <a:rPr lang="en-AU" sz="1600" baseline="-25000" dirty="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97" name="Text Box 134"/>
          <p:cNvSpPr txBox="1">
            <a:spLocks noChangeArrowheads="1"/>
          </p:cNvSpPr>
          <p:nvPr/>
        </p:nvSpPr>
        <p:spPr bwMode="auto">
          <a:xfrm>
            <a:off x="6413499" y="31877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>
                <a:solidFill>
                  <a:schemeClr val="tx2"/>
                </a:solidFill>
              </a:rPr>
              <a:t>a</a:t>
            </a:r>
            <a:r>
              <a:rPr lang="en-AU" sz="1600" baseline="-25000">
                <a:solidFill>
                  <a:schemeClr val="tx2"/>
                </a:solidFill>
              </a:rPr>
              <a:t>22</a:t>
            </a:r>
          </a:p>
        </p:txBody>
      </p:sp>
      <p:sp>
        <p:nvSpPr>
          <p:cNvPr id="98" name="Text Box 135"/>
          <p:cNvSpPr txBox="1">
            <a:spLocks noChangeArrowheads="1"/>
          </p:cNvSpPr>
          <p:nvPr/>
        </p:nvSpPr>
        <p:spPr bwMode="auto">
          <a:xfrm>
            <a:off x="5432424" y="50165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11</a:t>
            </a:r>
          </a:p>
        </p:txBody>
      </p:sp>
      <p:sp>
        <p:nvSpPr>
          <p:cNvPr id="100" name="Text Box 137"/>
          <p:cNvSpPr txBox="1">
            <a:spLocks noChangeArrowheads="1"/>
          </p:cNvSpPr>
          <p:nvPr/>
        </p:nvSpPr>
        <p:spPr bwMode="auto">
          <a:xfrm>
            <a:off x="6727824" y="50165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22</a:t>
            </a:r>
          </a:p>
        </p:txBody>
      </p:sp>
      <p:sp>
        <p:nvSpPr>
          <p:cNvPr id="101" name="Text Box 138"/>
          <p:cNvSpPr txBox="1">
            <a:spLocks noChangeArrowheads="1"/>
          </p:cNvSpPr>
          <p:nvPr/>
        </p:nvSpPr>
        <p:spPr bwMode="auto">
          <a:xfrm>
            <a:off x="6294437" y="5619752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102" name="Text Box 139"/>
          <p:cNvSpPr txBox="1">
            <a:spLocks noChangeArrowheads="1"/>
          </p:cNvSpPr>
          <p:nvPr/>
        </p:nvSpPr>
        <p:spPr bwMode="auto">
          <a:xfrm>
            <a:off x="5957887" y="2224090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3" name="Text Box 140"/>
          <p:cNvSpPr txBox="1">
            <a:spLocks noChangeArrowheads="1"/>
          </p:cNvSpPr>
          <p:nvPr/>
        </p:nvSpPr>
        <p:spPr bwMode="auto">
          <a:xfrm>
            <a:off x="4906962" y="5608640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sp>
        <p:nvSpPr>
          <p:cNvPr id="104" name="Text Box 141"/>
          <p:cNvSpPr txBox="1">
            <a:spLocks noChangeArrowheads="1"/>
          </p:cNvSpPr>
          <p:nvPr/>
        </p:nvSpPr>
        <p:spPr bwMode="auto">
          <a:xfrm>
            <a:off x="4573587" y="2255840"/>
            <a:ext cx="19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5" name="Rectangle 142"/>
          <p:cNvSpPr>
            <a:spLocks noChangeArrowheads="1"/>
          </p:cNvSpPr>
          <p:nvPr/>
        </p:nvSpPr>
        <p:spPr bwMode="auto">
          <a:xfrm>
            <a:off x="6242049" y="4102102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2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2</a:t>
            </a:r>
            <a:endParaRPr lang="en-AU" sz="1200"/>
          </a:p>
        </p:txBody>
      </p:sp>
      <p:sp>
        <p:nvSpPr>
          <p:cNvPr id="106" name="Oval 143"/>
          <p:cNvSpPr>
            <a:spLocks noChangeArrowheads="1"/>
          </p:cNvSpPr>
          <p:nvPr/>
        </p:nvSpPr>
        <p:spPr bwMode="auto">
          <a:xfrm>
            <a:off x="5599112" y="2374902"/>
            <a:ext cx="504825" cy="49847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1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107" name="AutoShape 144"/>
          <p:cNvCxnSpPr>
            <a:cxnSpLocks noChangeShapeType="1"/>
          </p:cNvCxnSpPr>
          <p:nvPr/>
        </p:nvCxnSpPr>
        <p:spPr bwMode="auto">
          <a:xfrm rot="-5400000" flipH="1" flipV="1">
            <a:off x="5535612" y="2517777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08" name="AutoShape 145"/>
          <p:cNvCxnSpPr>
            <a:cxnSpLocks noChangeShapeType="1"/>
            <a:stCxn id="106" idx="4"/>
          </p:cNvCxnSpPr>
          <p:nvPr/>
        </p:nvCxnSpPr>
        <p:spPr bwMode="auto">
          <a:xfrm flipH="1">
            <a:off x="5848349" y="2887665"/>
            <a:ext cx="3175" cy="12065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109" name="AutoShape 146"/>
          <p:cNvCxnSpPr>
            <a:cxnSpLocks noChangeShapeType="1"/>
            <a:stCxn id="111" idx="4"/>
          </p:cNvCxnSpPr>
          <p:nvPr/>
        </p:nvCxnSpPr>
        <p:spPr bwMode="auto">
          <a:xfrm>
            <a:off x="7226299" y="2887665"/>
            <a:ext cx="15875" cy="12207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111" name="Oval 148"/>
          <p:cNvSpPr>
            <a:spLocks noChangeArrowheads="1"/>
          </p:cNvSpPr>
          <p:nvPr/>
        </p:nvSpPr>
        <p:spPr bwMode="auto">
          <a:xfrm>
            <a:off x="6977062" y="2382840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2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112" name="AutoShape 149"/>
          <p:cNvCxnSpPr>
            <a:cxnSpLocks noChangeShapeType="1"/>
          </p:cNvCxnSpPr>
          <p:nvPr/>
        </p:nvCxnSpPr>
        <p:spPr bwMode="auto">
          <a:xfrm rot="-5400000" flipH="1" flipV="1">
            <a:off x="6908799" y="251460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113" name="Text Box 150"/>
          <p:cNvSpPr txBox="1">
            <a:spLocks noChangeArrowheads="1"/>
          </p:cNvSpPr>
          <p:nvPr/>
        </p:nvSpPr>
        <p:spPr bwMode="auto">
          <a:xfrm>
            <a:off x="5813424" y="31877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accent2"/>
                </a:solidFill>
              </a:rPr>
              <a:t>c</a:t>
            </a:r>
            <a:r>
              <a:rPr lang="en-AU" sz="1600" baseline="-25000" dirty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115" name="Text Box 152"/>
          <p:cNvSpPr txBox="1">
            <a:spLocks noChangeArrowheads="1"/>
          </p:cNvSpPr>
          <p:nvPr/>
        </p:nvSpPr>
        <p:spPr bwMode="auto">
          <a:xfrm>
            <a:off x="7185024" y="31877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accent2"/>
                </a:solidFill>
              </a:rPr>
              <a:t>c</a:t>
            </a:r>
            <a:r>
              <a:rPr lang="en-AU" sz="1600" baseline="-25000" dirty="0">
                <a:solidFill>
                  <a:schemeClr val="accent2"/>
                </a:solidFill>
              </a:rPr>
              <a:t>22</a:t>
            </a:r>
          </a:p>
        </p:txBody>
      </p:sp>
      <p:sp>
        <p:nvSpPr>
          <p:cNvPr id="116" name="Text Box 153"/>
          <p:cNvSpPr txBox="1">
            <a:spLocks noChangeArrowheads="1"/>
          </p:cNvSpPr>
          <p:nvPr/>
        </p:nvSpPr>
        <p:spPr bwMode="auto">
          <a:xfrm>
            <a:off x="6669087" y="2257427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7" name="Text Box 154"/>
          <p:cNvSpPr txBox="1">
            <a:spLocks noChangeArrowheads="1"/>
          </p:cNvSpPr>
          <p:nvPr/>
        </p:nvSpPr>
        <p:spPr bwMode="auto">
          <a:xfrm>
            <a:off x="5287962" y="2254252"/>
            <a:ext cx="19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8" name="Rectangle 155"/>
          <p:cNvSpPr>
            <a:spLocks noChangeArrowheads="1"/>
          </p:cNvSpPr>
          <p:nvPr/>
        </p:nvSpPr>
        <p:spPr bwMode="auto">
          <a:xfrm>
            <a:off x="7566024" y="4102102"/>
            <a:ext cx="1108075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Twin 2</a:t>
            </a:r>
          </a:p>
          <a:p>
            <a:pPr algn="ctr"/>
            <a:r>
              <a:rPr lang="en-US" sz="1200">
                <a:solidFill>
                  <a:srgbClr val="000000"/>
                </a:solidFill>
              </a:rPr>
              <a:t>Phenotype 3</a:t>
            </a:r>
            <a:endParaRPr lang="en-AU" sz="1200"/>
          </a:p>
        </p:txBody>
      </p:sp>
      <p:cxnSp>
        <p:nvCxnSpPr>
          <p:cNvPr id="122" name="AutoShape 159"/>
          <p:cNvCxnSpPr>
            <a:cxnSpLocks noChangeShapeType="1"/>
            <a:stCxn id="123" idx="0"/>
            <a:endCxn id="118" idx="2"/>
          </p:cNvCxnSpPr>
          <p:nvPr/>
        </p:nvCxnSpPr>
        <p:spPr bwMode="auto">
          <a:xfrm flipV="1">
            <a:off x="8120062" y="4548190"/>
            <a:ext cx="0" cy="1216025"/>
          </a:xfrm>
          <a:prstGeom prst="straightConnector1">
            <a:avLst/>
          </a:prstGeom>
          <a:noFill/>
          <a:ln w="28575">
            <a:solidFill>
              <a:srgbClr val="288C4E"/>
            </a:solidFill>
            <a:round/>
            <a:headEnd/>
            <a:tailEnd type="stealth" w="med" len="med"/>
          </a:ln>
        </p:spPr>
      </p:cxnSp>
      <p:sp>
        <p:nvSpPr>
          <p:cNvPr id="123" name="Oval 160"/>
          <p:cNvSpPr>
            <a:spLocks noChangeArrowheads="1"/>
          </p:cNvSpPr>
          <p:nvPr/>
        </p:nvSpPr>
        <p:spPr bwMode="auto">
          <a:xfrm>
            <a:off x="7881937" y="5778502"/>
            <a:ext cx="474662" cy="466725"/>
          </a:xfrm>
          <a:prstGeom prst="ellipse">
            <a:avLst/>
          </a:prstGeom>
          <a:noFill/>
          <a:ln w="28575">
            <a:solidFill>
              <a:srgbClr val="288C4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288C4E"/>
                </a:solidFill>
              </a:rPr>
              <a:t>E</a:t>
            </a:r>
            <a:r>
              <a:rPr lang="en-US" sz="1200" baseline="-25000">
                <a:solidFill>
                  <a:srgbClr val="288C4E"/>
                </a:solidFill>
              </a:rPr>
              <a:t>3</a:t>
            </a:r>
            <a:endParaRPr lang="en-AU" sz="1200">
              <a:solidFill>
                <a:srgbClr val="288C4E"/>
              </a:solidFill>
            </a:endParaRPr>
          </a:p>
        </p:txBody>
      </p:sp>
      <p:cxnSp>
        <p:nvCxnSpPr>
          <p:cNvPr id="124" name="AutoShape 161"/>
          <p:cNvCxnSpPr>
            <a:cxnSpLocks noChangeShapeType="1"/>
          </p:cNvCxnSpPr>
          <p:nvPr/>
        </p:nvCxnSpPr>
        <p:spPr bwMode="auto">
          <a:xfrm rot="-5400000" flipH="1" flipV="1">
            <a:off x="7813674" y="58864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rgbClr val="288C4E"/>
            </a:solidFill>
            <a:round/>
            <a:headEnd type="stealth" w="med" len="med"/>
            <a:tailEnd type="stealth" w="med" len="med"/>
          </a:ln>
        </p:spPr>
      </p:cxnSp>
      <p:sp>
        <p:nvSpPr>
          <p:cNvPr id="125" name="Text Box 162"/>
          <p:cNvSpPr txBox="1">
            <a:spLocks noChangeArrowheads="1"/>
          </p:cNvSpPr>
          <p:nvPr/>
        </p:nvSpPr>
        <p:spPr bwMode="auto">
          <a:xfrm>
            <a:off x="8099424" y="50165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rgbClr val="288C4E"/>
                </a:solidFill>
              </a:rPr>
              <a:t>e</a:t>
            </a:r>
            <a:r>
              <a:rPr lang="en-AU" sz="1600" baseline="-25000" dirty="0">
                <a:solidFill>
                  <a:srgbClr val="288C4E"/>
                </a:solidFill>
              </a:rPr>
              <a:t>33</a:t>
            </a:r>
          </a:p>
        </p:txBody>
      </p:sp>
      <p:cxnSp>
        <p:nvCxnSpPr>
          <p:cNvPr id="129" name="AutoShape 166"/>
          <p:cNvCxnSpPr>
            <a:cxnSpLocks noChangeShapeType="1"/>
            <a:stCxn id="130" idx="4"/>
          </p:cNvCxnSpPr>
          <p:nvPr/>
        </p:nvCxnSpPr>
        <p:spPr bwMode="auto">
          <a:xfrm>
            <a:off x="8513762" y="2881315"/>
            <a:ext cx="1587" cy="1225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</p:spPr>
      </p:cxnSp>
      <p:sp>
        <p:nvSpPr>
          <p:cNvPr id="130" name="Oval 167"/>
          <p:cNvSpPr>
            <a:spLocks noChangeArrowheads="1"/>
          </p:cNvSpPr>
          <p:nvPr/>
        </p:nvSpPr>
        <p:spPr bwMode="auto">
          <a:xfrm>
            <a:off x="8264524" y="2376490"/>
            <a:ext cx="498475" cy="4905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</a:t>
            </a:r>
            <a:r>
              <a:rPr lang="en-US" sz="1200" baseline="-25000">
                <a:solidFill>
                  <a:schemeClr val="accent2"/>
                </a:solidFill>
              </a:rPr>
              <a:t>3</a:t>
            </a:r>
            <a:endParaRPr lang="en-AU" sz="1200">
              <a:solidFill>
                <a:schemeClr val="accent2"/>
              </a:solidFill>
            </a:endParaRPr>
          </a:p>
        </p:txBody>
      </p:sp>
      <p:cxnSp>
        <p:nvCxnSpPr>
          <p:cNvPr id="131" name="AutoShape 168"/>
          <p:cNvCxnSpPr>
            <a:cxnSpLocks noChangeShapeType="1"/>
          </p:cNvCxnSpPr>
          <p:nvPr/>
        </p:nvCxnSpPr>
        <p:spPr bwMode="auto">
          <a:xfrm rot="-5400000" flipH="1" flipV="1">
            <a:off x="8196262" y="250825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sp>
        <p:nvSpPr>
          <p:cNvPr id="132" name="Text Box 169"/>
          <p:cNvSpPr txBox="1">
            <a:spLocks noChangeArrowheads="1"/>
          </p:cNvSpPr>
          <p:nvPr/>
        </p:nvSpPr>
        <p:spPr bwMode="auto">
          <a:xfrm>
            <a:off x="8480424" y="3187702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accent2"/>
                </a:solidFill>
              </a:rPr>
              <a:t>c</a:t>
            </a:r>
            <a:r>
              <a:rPr lang="en-AU" sz="1600" baseline="-25000" dirty="0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133" name="Text Box 170"/>
          <p:cNvSpPr txBox="1">
            <a:spLocks noChangeArrowheads="1"/>
          </p:cNvSpPr>
          <p:nvPr/>
        </p:nvSpPr>
        <p:spPr bwMode="auto">
          <a:xfrm>
            <a:off x="7956549" y="2251077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4" name="Oval 171"/>
          <p:cNvSpPr>
            <a:spLocks noChangeArrowheads="1"/>
          </p:cNvSpPr>
          <p:nvPr/>
        </p:nvSpPr>
        <p:spPr bwMode="auto">
          <a:xfrm>
            <a:off x="7618412" y="2390777"/>
            <a:ext cx="474662" cy="466725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A</a:t>
            </a:r>
            <a:r>
              <a:rPr lang="en-US" sz="1200" baseline="-25000">
                <a:solidFill>
                  <a:schemeClr val="tx2"/>
                </a:solidFill>
              </a:rPr>
              <a:t>3</a:t>
            </a:r>
            <a:endParaRPr lang="en-AU" sz="1200">
              <a:solidFill>
                <a:schemeClr val="tx2"/>
              </a:solidFill>
            </a:endParaRPr>
          </a:p>
        </p:txBody>
      </p:sp>
      <p:cxnSp>
        <p:nvCxnSpPr>
          <p:cNvPr id="135" name="AutoShape 172"/>
          <p:cNvCxnSpPr>
            <a:cxnSpLocks noChangeShapeType="1"/>
          </p:cNvCxnSpPr>
          <p:nvPr/>
        </p:nvCxnSpPr>
        <p:spPr bwMode="auto">
          <a:xfrm rot="-5400000" flipH="1" flipV="1">
            <a:off x="7554912" y="2501902"/>
            <a:ext cx="215900" cy="88900"/>
          </a:xfrm>
          <a:prstGeom prst="curvedConnector4">
            <a:avLst>
              <a:gd name="adj1" fmla="val -22060"/>
              <a:gd name="adj2" fmla="val 251782"/>
            </a:avLst>
          </a:prstGeom>
          <a:noFill/>
          <a:ln w="28575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36" name="AutoShape 173"/>
          <p:cNvCxnSpPr>
            <a:cxnSpLocks noChangeShapeType="1"/>
            <a:stCxn id="134" idx="4"/>
          </p:cNvCxnSpPr>
          <p:nvPr/>
        </p:nvCxnSpPr>
        <p:spPr bwMode="auto">
          <a:xfrm flipH="1">
            <a:off x="7853362" y="2871790"/>
            <a:ext cx="3175" cy="12065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stealth" w="med" len="med"/>
          </a:ln>
        </p:spPr>
      </p:cxnSp>
      <p:sp>
        <p:nvSpPr>
          <p:cNvPr id="137" name="Text Box 174"/>
          <p:cNvSpPr txBox="1">
            <a:spLocks noChangeArrowheads="1"/>
          </p:cNvSpPr>
          <p:nvPr/>
        </p:nvSpPr>
        <p:spPr bwMode="auto">
          <a:xfrm>
            <a:off x="7794624" y="3187702"/>
            <a:ext cx="452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1163"/>
            <a:r>
              <a:rPr lang="en-AU" sz="1600" dirty="0">
                <a:solidFill>
                  <a:schemeClr val="tx2"/>
                </a:solidFill>
              </a:rPr>
              <a:t>a</a:t>
            </a:r>
            <a:r>
              <a:rPr lang="en-AU" sz="1600" baseline="-25000" dirty="0">
                <a:solidFill>
                  <a:schemeClr val="tx2"/>
                </a:solidFill>
              </a:rPr>
              <a:t>33</a:t>
            </a:r>
          </a:p>
        </p:txBody>
      </p:sp>
      <p:sp>
        <p:nvSpPr>
          <p:cNvPr id="144" name="Text Box 181"/>
          <p:cNvSpPr txBox="1">
            <a:spLocks noChangeArrowheads="1"/>
          </p:cNvSpPr>
          <p:nvPr/>
        </p:nvSpPr>
        <p:spPr bwMode="auto">
          <a:xfrm>
            <a:off x="7343774" y="2228852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5" name="Text Box 182"/>
          <p:cNvSpPr txBox="1">
            <a:spLocks noChangeArrowheads="1"/>
          </p:cNvSpPr>
          <p:nvPr/>
        </p:nvSpPr>
        <p:spPr bwMode="auto">
          <a:xfrm>
            <a:off x="7570787" y="5626102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163"/>
            <a:r>
              <a:rPr lang="en-AU" sz="1200">
                <a:solidFill>
                  <a:srgbClr val="288C4E"/>
                </a:solidFill>
              </a:rPr>
              <a:t>1</a:t>
            </a:r>
          </a:p>
        </p:txBody>
      </p:sp>
      <p:cxnSp>
        <p:nvCxnSpPr>
          <p:cNvPr id="146" name="AutoShape 183"/>
          <p:cNvCxnSpPr>
            <a:cxnSpLocks noChangeShapeType="1"/>
            <a:stCxn id="130" idx="0"/>
            <a:endCxn id="64" idx="0"/>
          </p:cNvCxnSpPr>
          <p:nvPr/>
        </p:nvCxnSpPr>
        <p:spPr bwMode="auto">
          <a:xfrm rot="-5400000" flipH="1" flipV="1">
            <a:off x="6199187" y="49214"/>
            <a:ext cx="1588" cy="4627563"/>
          </a:xfrm>
          <a:prstGeom prst="curvedConnector3">
            <a:avLst>
              <a:gd name="adj1" fmla="val -41965756"/>
            </a:avLst>
          </a:prstGeom>
          <a:noFill/>
          <a:ln w="19050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</p:cxnSp>
      <p:cxnSp>
        <p:nvCxnSpPr>
          <p:cNvPr id="147" name="AutoShape 184"/>
          <p:cNvCxnSpPr>
            <a:cxnSpLocks noChangeShapeType="1"/>
            <a:stCxn id="134" idx="0"/>
            <a:endCxn id="68" idx="0"/>
          </p:cNvCxnSpPr>
          <p:nvPr/>
        </p:nvCxnSpPr>
        <p:spPr bwMode="auto">
          <a:xfrm rot="-5400000" flipH="1" flipV="1">
            <a:off x="5541962" y="63502"/>
            <a:ext cx="1587" cy="4627563"/>
          </a:xfrm>
          <a:prstGeom prst="curvedConnector3">
            <a:avLst>
              <a:gd name="adj1" fmla="val -60900014"/>
            </a:avLst>
          </a:prstGeom>
          <a:noFill/>
          <a:ln w="19050">
            <a:solidFill>
              <a:schemeClr val="tx2"/>
            </a:solidFill>
            <a:round/>
            <a:headEnd type="stealth" w="med" len="med"/>
            <a:tailEnd type="stealth" w="med" len="med"/>
          </a:ln>
        </p:spPr>
      </p:cxnSp>
      <p:sp>
        <p:nvSpPr>
          <p:cNvPr id="148" name="Text Box 185"/>
          <p:cNvSpPr txBox="1">
            <a:spLocks noChangeArrowheads="1"/>
          </p:cNvSpPr>
          <p:nvPr/>
        </p:nvSpPr>
        <p:spPr bwMode="auto">
          <a:xfrm>
            <a:off x="3881437" y="1104902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1/0.5</a:t>
            </a:r>
            <a:endParaRPr lang="en-US"/>
          </a:p>
        </p:txBody>
      </p:sp>
      <p:sp>
        <p:nvSpPr>
          <p:cNvPr id="149" name="Text Box 186"/>
          <p:cNvSpPr txBox="1">
            <a:spLocks noChangeArrowheads="1"/>
          </p:cNvSpPr>
          <p:nvPr/>
        </p:nvSpPr>
        <p:spPr bwMode="auto">
          <a:xfrm>
            <a:off x="5051424" y="1511302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cxnSp>
        <p:nvCxnSpPr>
          <p:cNvPr id="154" name="Gekromde verbindingslijn 153"/>
          <p:cNvCxnSpPr>
            <a:stCxn id="8" idx="7"/>
            <a:endCxn id="13" idx="1"/>
          </p:cNvCxnSpPr>
          <p:nvPr/>
        </p:nvCxnSpPr>
        <p:spPr>
          <a:xfrm rot="5400000" flipH="1" flipV="1">
            <a:off x="1151730" y="1957021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kromde verbindingslijn 155"/>
          <p:cNvCxnSpPr/>
          <p:nvPr/>
        </p:nvCxnSpPr>
        <p:spPr>
          <a:xfrm rot="5400000" flipH="1" flipV="1">
            <a:off x="2496007" y="1999793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kromde verbindingslijn 168"/>
          <p:cNvCxnSpPr>
            <a:stCxn id="8" idx="0"/>
            <a:endCxn id="68" idx="0"/>
          </p:cNvCxnSpPr>
          <p:nvPr/>
        </p:nvCxnSpPr>
        <p:spPr>
          <a:xfrm rot="5400000" flipH="1" flipV="1">
            <a:off x="1835943" y="1017590"/>
            <a:ext cx="19050" cy="2765425"/>
          </a:xfrm>
          <a:prstGeom prst="curvedConnector3">
            <a:avLst>
              <a:gd name="adj1" fmla="val 2646342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kromde verbindingslijn 173"/>
          <p:cNvCxnSpPr/>
          <p:nvPr/>
        </p:nvCxnSpPr>
        <p:spPr>
          <a:xfrm rot="5400000" flipH="1" flipV="1">
            <a:off x="5772150" y="1928443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kromde verbindingslijn 174"/>
          <p:cNvCxnSpPr/>
          <p:nvPr/>
        </p:nvCxnSpPr>
        <p:spPr>
          <a:xfrm rot="5400000" flipH="1" flipV="1">
            <a:off x="7116427" y="1971215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kromde verbindingslijn 175"/>
          <p:cNvCxnSpPr/>
          <p:nvPr/>
        </p:nvCxnSpPr>
        <p:spPr>
          <a:xfrm rot="5400000" flipH="1" flipV="1">
            <a:off x="6456363" y="989012"/>
            <a:ext cx="19050" cy="2765425"/>
          </a:xfrm>
          <a:prstGeom prst="curvedConnector3">
            <a:avLst>
              <a:gd name="adj1" fmla="val 2646342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kromde verbindingslijn 176"/>
          <p:cNvCxnSpPr/>
          <p:nvPr/>
        </p:nvCxnSpPr>
        <p:spPr>
          <a:xfrm rot="5400000" flipH="1" flipV="1">
            <a:off x="1505407" y="5657393"/>
            <a:ext cx="12700" cy="1042313"/>
          </a:xfrm>
          <a:prstGeom prst="curvedConnector3">
            <a:avLst>
              <a:gd name="adj1" fmla="val -2403292"/>
            </a:avLst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kromde verbindingslijn 178"/>
          <p:cNvCxnSpPr/>
          <p:nvPr/>
        </p:nvCxnSpPr>
        <p:spPr>
          <a:xfrm rot="5400000" flipH="1" flipV="1">
            <a:off x="2800807" y="5657393"/>
            <a:ext cx="12700" cy="1042313"/>
          </a:xfrm>
          <a:prstGeom prst="curvedConnector3">
            <a:avLst>
              <a:gd name="adj1" fmla="val -2403292"/>
            </a:avLst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kromde verbindingslijn 179"/>
          <p:cNvCxnSpPr/>
          <p:nvPr/>
        </p:nvCxnSpPr>
        <p:spPr>
          <a:xfrm rot="5400000" flipH="1" flipV="1">
            <a:off x="6077407" y="5657393"/>
            <a:ext cx="12700" cy="1042313"/>
          </a:xfrm>
          <a:prstGeom prst="curvedConnector3">
            <a:avLst>
              <a:gd name="adj1" fmla="val -2403292"/>
            </a:avLst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kromde verbindingslijn 180"/>
          <p:cNvCxnSpPr/>
          <p:nvPr/>
        </p:nvCxnSpPr>
        <p:spPr>
          <a:xfrm rot="5400000" flipH="1" flipV="1">
            <a:off x="7449007" y="5657393"/>
            <a:ext cx="12700" cy="1042313"/>
          </a:xfrm>
          <a:prstGeom prst="curvedConnector3">
            <a:avLst>
              <a:gd name="adj1" fmla="val -2403292"/>
            </a:avLst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kromde verbindingslijn 186"/>
          <p:cNvCxnSpPr>
            <a:stCxn id="15" idx="4"/>
            <a:endCxn id="57" idx="4"/>
          </p:cNvCxnSpPr>
          <p:nvPr/>
        </p:nvCxnSpPr>
        <p:spPr>
          <a:xfrm rot="16200000" flipH="1">
            <a:off x="2154237" y="4907758"/>
            <a:ext cx="12700" cy="2662238"/>
          </a:xfrm>
          <a:prstGeom prst="curvedConnector3">
            <a:avLst>
              <a:gd name="adj1" fmla="val 3480481"/>
            </a:avLst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kromde verbindingslijn 188"/>
          <p:cNvCxnSpPr/>
          <p:nvPr/>
        </p:nvCxnSpPr>
        <p:spPr>
          <a:xfrm rot="16200000" flipH="1">
            <a:off x="6811169" y="4923631"/>
            <a:ext cx="12700" cy="2662238"/>
          </a:xfrm>
          <a:prstGeom prst="curvedConnector3">
            <a:avLst>
              <a:gd name="adj1" fmla="val 3480481"/>
            </a:avLst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kromde verbindingslijn 125"/>
          <p:cNvCxnSpPr/>
          <p:nvPr/>
        </p:nvCxnSpPr>
        <p:spPr>
          <a:xfrm rot="5400000" flipH="1" flipV="1">
            <a:off x="1904205" y="1875971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rgbClr val="00206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kromde verbindingslijn 126"/>
          <p:cNvCxnSpPr/>
          <p:nvPr/>
        </p:nvCxnSpPr>
        <p:spPr>
          <a:xfrm rot="5400000" flipH="1" flipV="1">
            <a:off x="3275805" y="1875971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rgbClr val="00206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kromde verbindingslijn 127"/>
          <p:cNvCxnSpPr/>
          <p:nvPr/>
        </p:nvCxnSpPr>
        <p:spPr>
          <a:xfrm rot="5400000" flipH="1" flipV="1">
            <a:off x="2533986" y="941390"/>
            <a:ext cx="19050" cy="2765425"/>
          </a:xfrm>
          <a:prstGeom prst="curvedConnector3">
            <a:avLst>
              <a:gd name="adj1" fmla="val 2646342"/>
            </a:avLst>
          </a:prstGeom>
          <a:ln w="38100">
            <a:solidFill>
              <a:srgbClr val="00206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kromde verbindingslijn 137"/>
          <p:cNvCxnSpPr/>
          <p:nvPr/>
        </p:nvCxnSpPr>
        <p:spPr>
          <a:xfrm rot="5400000" flipH="1" flipV="1">
            <a:off x="6497973" y="1880821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rgbClr val="00206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kromde verbindingslijn 138"/>
          <p:cNvCxnSpPr/>
          <p:nvPr/>
        </p:nvCxnSpPr>
        <p:spPr>
          <a:xfrm rot="5400000" flipH="1" flipV="1">
            <a:off x="7842250" y="1923593"/>
            <a:ext cx="12700" cy="1042313"/>
          </a:xfrm>
          <a:prstGeom prst="curvedConnector3">
            <a:avLst>
              <a:gd name="adj1" fmla="val 2338189"/>
            </a:avLst>
          </a:prstGeom>
          <a:ln w="38100">
            <a:solidFill>
              <a:srgbClr val="00206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kromde verbindingslijn 139"/>
          <p:cNvCxnSpPr/>
          <p:nvPr/>
        </p:nvCxnSpPr>
        <p:spPr>
          <a:xfrm rot="5400000" flipH="1" flipV="1">
            <a:off x="7182186" y="941390"/>
            <a:ext cx="19050" cy="2765425"/>
          </a:xfrm>
          <a:prstGeom prst="curvedConnector3">
            <a:avLst>
              <a:gd name="adj1" fmla="val 2646342"/>
            </a:avLst>
          </a:prstGeom>
          <a:ln w="38100">
            <a:solidFill>
              <a:srgbClr val="00206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vO slides">
  <a:themeElements>
    <a:clrScheme name="OvO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vO 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vO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vO Title slide">
  <a:themeElements>
    <a:clrScheme name="OvO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vO Title slid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vO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O 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O 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1346</Words>
  <Application>Microsoft Office PowerPoint</Application>
  <PresentationFormat>On-screen Show (4:3)</PresentationFormat>
  <Paragraphs>555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OvO slides</vt:lpstr>
      <vt:lpstr>OvO Title slide</vt:lpstr>
      <vt:lpstr>Equation</vt:lpstr>
      <vt:lpstr>PowerPoint Presentation</vt:lpstr>
      <vt:lpstr>Outline</vt:lpstr>
      <vt:lpstr>Outline</vt:lpstr>
      <vt:lpstr>Bivariate Cholesky</vt:lpstr>
      <vt:lpstr>Adding more phenotypes…</vt:lpstr>
      <vt:lpstr>Adding more phenotypes…</vt:lpstr>
      <vt:lpstr>Trivariate Cholesky</vt:lpstr>
      <vt:lpstr>What to change in OpenMx script?</vt:lpstr>
      <vt:lpstr>Standardized solution – 3 pheno’s</vt:lpstr>
      <vt:lpstr>Genetic correlations</vt:lpstr>
      <vt:lpstr>The order of variables</vt:lpstr>
      <vt:lpstr>Cholesky decomposition is not a model…</vt:lpstr>
      <vt:lpstr>Cholesky decomposition is not a model…</vt:lpstr>
      <vt:lpstr>Comparison with other models</vt:lpstr>
      <vt:lpstr>Further reading</vt:lpstr>
      <vt:lpstr>Outline</vt:lpstr>
      <vt:lpstr>Practical</vt:lpstr>
      <vt:lpstr>Practical</vt:lpstr>
      <vt:lpstr>Exercise</vt:lpstr>
      <vt:lpstr>Exercise</vt:lpstr>
      <vt:lpstr>Exercise</vt:lpstr>
      <vt:lpstr>PowerPoint Presentation</vt:lpstr>
      <vt:lpstr>Extra exercise</vt:lpstr>
    </vt:vector>
  </TitlesOfParts>
  <Company>Vrije Universiteit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MHM.de.Moor</dc:creator>
  <cp:lastModifiedBy>Setup User</cp:lastModifiedBy>
  <cp:revision>947</cp:revision>
  <dcterms:created xsi:type="dcterms:W3CDTF">2008-11-27T14:32:09Z</dcterms:created>
  <dcterms:modified xsi:type="dcterms:W3CDTF">2012-03-07T13:30:24Z</dcterms:modified>
</cp:coreProperties>
</file>