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64"/>
  </p:notesMasterIdLst>
  <p:handoutMasterIdLst>
    <p:handoutMasterId r:id="rId65"/>
  </p:handoutMasterIdLst>
  <p:sldIdLst>
    <p:sldId id="355" r:id="rId3"/>
    <p:sldId id="256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40" r:id="rId31"/>
    <p:sldId id="341" r:id="rId32"/>
    <p:sldId id="342" r:id="rId33"/>
    <p:sldId id="343" r:id="rId34"/>
    <p:sldId id="344" r:id="rId35"/>
    <p:sldId id="345" r:id="rId36"/>
    <p:sldId id="306" r:id="rId37"/>
    <p:sldId id="346" r:id="rId38"/>
    <p:sldId id="310" r:id="rId39"/>
    <p:sldId id="311" r:id="rId40"/>
    <p:sldId id="312" r:id="rId41"/>
    <p:sldId id="313" r:id="rId42"/>
    <p:sldId id="347" r:id="rId43"/>
    <p:sldId id="314" r:id="rId44"/>
    <p:sldId id="348" r:id="rId45"/>
    <p:sldId id="320" r:id="rId46"/>
    <p:sldId id="350" r:id="rId47"/>
    <p:sldId id="362" r:id="rId48"/>
    <p:sldId id="323" r:id="rId49"/>
    <p:sldId id="324" r:id="rId50"/>
    <p:sldId id="327" r:id="rId51"/>
    <p:sldId id="329" r:id="rId52"/>
    <p:sldId id="351" r:id="rId53"/>
    <p:sldId id="332" r:id="rId54"/>
    <p:sldId id="334" r:id="rId55"/>
    <p:sldId id="353" r:id="rId56"/>
    <p:sldId id="354" r:id="rId57"/>
    <p:sldId id="356" r:id="rId58"/>
    <p:sldId id="357" r:id="rId59"/>
    <p:sldId id="358" r:id="rId60"/>
    <p:sldId id="359" r:id="rId61"/>
    <p:sldId id="360" r:id="rId62"/>
    <p:sldId id="361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AA9"/>
    <a:srgbClr val="FF0000"/>
    <a:srgbClr val="E9F6F7"/>
    <a:srgbClr val="DEF1F2"/>
    <a:srgbClr val="D3EBED"/>
    <a:srgbClr val="F8F8F8"/>
    <a:srgbClr val="B2B2B2"/>
    <a:srgbClr val="E2FFC5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582" y="-114"/>
      </p:cViewPr>
      <p:guideLst>
        <p:guide orient="horz" pos="23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142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9279DC5-C8EF-4487-8D52-30400F42BF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429D0B-FAE4-4317-A021-A5B4375F47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889CD-D9FC-4FFE-A0B9-B7C223963D42}" type="slidenum">
              <a:rPr lang="en-US"/>
              <a:pPr/>
              <a:t>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33FEE-2C2F-447A-A744-356DC29817CE}" type="slidenum">
              <a:rPr lang="en-US"/>
              <a:pPr/>
              <a:t>20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695B3-0D7C-4D1A-A7C6-A3C3887101F8}" type="slidenum">
              <a:rPr lang="en-US"/>
              <a:pPr/>
              <a:t>21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7F191-4D95-47FD-ACEA-D29C9D87A808}" type="slidenum">
              <a:rPr lang="en-US"/>
              <a:pPr/>
              <a:t>22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7A25C-9257-48E0-AE20-4D26108F370C}" type="slidenum">
              <a:rPr lang="en-US"/>
              <a:pPr/>
              <a:t>23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01DD0-78A8-4C21-84D0-1F50D8CE3591}" type="slidenum">
              <a:rPr lang="en-US"/>
              <a:pPr/>
              <a:t>24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73703-3C47-46B2-8205-E70E28E62736}" type="slidenum">
              <a:rPr lang="en-US"/>
              <a:pPr/>
              <a:t>25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4D8AC-246A-4992-B4AB-FC9412D48592}" type="slidenum">
              <a:rPr lang="en-US"/>
              <a:pPr/>
              <a:t>26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34CD8-49B1-4DB5-ACD0-1D5CE0BEFB6D}" type="slidenum">
              <a:rPr lang="en-US"/>
              <a:pPr/>
              <a:t>27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CFE43E-F61B-4419-BC28-41F168A5353F}" type="slidenum">
              <a:rPr lang="en-US"/>
              <a:pPr/>
              <a:t>28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E4FF0-F1F8-41EB-8C84-2408F70C2BF0}" type="slidenum">
              <a:rPr lang="en-US"/>
              <a:pPr/>
              <a:t>29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D9B19-F2C9-457C-9657-3F4311DA8FD3}" type="slidenum">
              <a:rPr lang="en-US"/>
              <a:pPr/>
              <a:t>10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E4FF0-F1F8-41EB-8C84-2408F70C2BF0}" type="slidenum">
              <a:rPr lang="en-US"/>
              <a:pPr/>
              <a:t>30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E4FF0-F1F8-41EB-8C84-2408F70C2BF0}" type="slidenum">
              <a:rPr lang="en-US"/>
              <a:pPr/>
              <a:t>31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34CD8-49B1-4DB5-ACD0-1D5CE0BEFB6D}" type="slidenum">
              <a:rPr lang="en-US"/>
              <a:pPr/>
              <a:t>32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34CD8-49B1-4DB5-ACD0-1D5CE0BEFB6D}" type="slidenum">
              <a:rPr lang="en-US"/>
              <a:pPr/>
              <a:t>33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E8241-448B-4902-ADDF-842082F91B43}" type="slidenum">
              <a:rPr lang="en-US"/>
              <a:pPr/>
              <a:t>35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9B545-38E4-4727-AD5C-4EC5587A7143}" type="slidenum">
              <a:rPr lang="en-US"/>
              <a:pPr/>
              <a:t>37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9E771-1C4C-4944-ABB3-C9C919757CE0}" type="slidenum">
              <a:rPr lang="en-US"/>
              <a:pPr/>
              <a:t>38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818C6-5414-4A2A-8041-EC12EFD39D39}" type="slidenum">
              <a:rPr lang="en-US"/>
              <a:pPr/>
              <a:t>39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751F1-87E0-41DE-947C-E3FD8C958043}" type="slidenum">
              <a:rPr lang="en-US"/>
              <a:pPr/>
              <a:t>41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751F1-87E0-41DE-947C-E3FD8C958043}" type="slidenum">
              <a:rPr lang="en-US"/>
              <a:pPr/>
              <a:t>42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41DE8-92F7-4C36-9F10-C03150A9864F}" type="slidenum">
              <a:rPr lang="en-US"/>
              <a:pPr/>
              <a:t>11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751F1-87E0-41DE-947C-E3FD8C958043}" type="slidenum">
              <a:rPr lang="en-US"/>
              <a:pPr/>
              <a:t>43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9AF3C-3291-49C5-8EAE-D09BC97BF4CB}" type="slidenum">
              <a:rPr lang="en-US"/>
              <a:pPr/>
              <a:t>44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18F258-0F0A-42E8-B7F5-31E73C020014}" type="slidenum">
              <a:rPr lang="en-GB"/>
              <a:pPr/>
              <a:t>47</a:t>
            </a:fld>
            <a:endParaRPr lang="en-GB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BE301-D2FF-4FFF-B2DD-C46020C4388F}" type="slidenum">
              <a:rPr lang="en-GB"/>
              <a:pPr/>
              <a:t>48</a:t>
            </a:fld>
            <a:endParaRPr lang="en-GB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E4858-63F8-4504-AD51-81A872D05BC2}" type="slidenum">
              <a:rPr lang="en-US"/>
              <a:pPr/>
              <a:t>49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CCD02-BB45-4055-AC28-D247813D8173}" type="slidenum">
              <a:rPr lang="en-GB"/>
              <a:pPr/>
              <a:t>50</a:t>
            </a:fld>
            <a:endParaRPr lang="en-GB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CCD02-BB45-4055-AC28-D247813D8173}" type="slidenum">
              <a:rPr lang="en-GB"/>
              <a:pPr/>
              <a:t>51</a:t>
            </a:fld>
            <a:endParaRPr lang="en-GB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C5724-EB94-4861-8BCE-6DB31B42F8CA}" type="slidenum">
              <a:rPr lang="en-US"/>
              <a:pPr/>
              <a:t>52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EDB0F-AAEB-428C-8AF0-A5DC927F10B8}" type="slidenum">
              <a:rPr lang="en-US"/>
              <a:pPr/>
              <a:t>53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AB3E0-F768-4B00-9DB0-CF1CA30FD569}" type="slidenum">
              <a:rPr lang="en-US"/>
              <a:pPr/>
              <a:t>12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6FD8A-13BE-4AD0-B334-1CFB3CF03DEE}" type="slidenum">
              <a:rPr lang="en-US"/>
              <a:pPr/>
              <a:t>15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D3DC7-324C-4E37-8F58-0B27DD0BF142}" type="slidenum">
              <a:rPr lang="en-US"/>
              <a:pPr/>
              <a:t>16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D9367-3EA3-4DEE-97D6-3CD1C5E2EE86}" type="slidenum">
              <a:rPr lang="en-US"/>
              <a:pPr/>
              <a:t>17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4413F-825C-4FBD-BFF5-0E6914E19269}" type="slidenum">
              <a:rPr lang="en-US"/>
              <a:pPr/>
              <a:t>18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3BCBF-96B4-44F4-A9B6-9DC9A8708AAA}" type="slidenum">
              <a:rPr lang="en-US"/>
              <a:pPr/>
              <a:t>19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A9E60-78B0-4F2E-86C2-E7CFD750752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6D57D-24DC-4AAA-B493-E82F95D447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78B5D-F854-4236-B136-D1701CAB49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25D95-7AE3-454C-9E18-EC171DD1BC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686800" cy="990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823AF-B0C9-4DEB-BEEF-737398E64E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C00B1-A5C1-4C09-ABC3-2655B2CD6D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de Moor, Twin Workshop Boulder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DAC90-B232-452B-B2CD-6A4F2DEFF8E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de Moor, Twin Workshop Boulder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2E9FC-D318-44F8-90C1-3086C1125F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de Moor, Twin Workshop Boulder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0324-184D-499A-911E-9A4EC03BA6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de Moor, Twin Workshop Boulder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36546-FD49-4995-8112-90BCE62A84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de Moor, Twin Workshop Boulder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B89CA-5F4B-4A7D-966E-3EC5B9EB26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4F79-1673-4509-A374-8441B4C0E3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de Moor, Twin Workshop Boulder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E93B7-245D-436D-AABF-A400828DB5C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de Moor, Twin Workshop Boulder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88AA-F53C-4FCE-8F7F-FAC1804FB8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de Moor, Twin Workshop Boulder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E007-2FDF-4988-8E8A-89EA2DF7C2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de Moor, Twin Workshop Boulder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89CF-6DE4-4FB8-B14C-A041147719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de Moor, Twin Workshop Boulder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F6EB4-B02F-415A-9533-9F2DC86546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86550" y="1600200"/>
            <a:ext cx="2076450" cy="45259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769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de Moor, Twin Workshop Boulder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D058B-6D4E-4919-ACAB-74F16CB1AA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A6092-12EF-43FC-9B3C-06680AD9838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55C55-05C6-481D-83CD-7DDF05751C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F3A36-93F6-4131-A732-6F3B26612A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27830-AFA2-4C8E-9657-6C04F45D32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9D2BE-57B7-436F-B520-453C8031D4A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0042-C923-474A-BF30-8B7DBB01F14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2E12D-6165-432A-9E62-E81CA27FB0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fld id="{F7E13B72-A931-4093-983F-819893BED08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-107" charset="2"/>
        <a:buChar char="v"/>
        <a:defRPr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60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/>
              <a:t>March 7, 2012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M. de Moor, Twin Workshop Boulder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0B9D11-CC76-49D3-82B1-099DA5DDEF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33400" y="2743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chemeClr val="hlink"/>
                </a:solidFill>
                <a:latin typeface="Verdana" pitchFamily="3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March 7, 2012</a:t>
            </a:r>
          </a:p>
        </p:txBody>
      </p:sp>
      <p:sp>
        <p:nvSpPr>
          <p:cNvPr id="15363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1536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734955-8B3C-49DF-AF6B-7275B060D73E}" type="slidenum">
              <a:rPr lang="en-US"/>
              <a:pPr/>
              <a:t>1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Copy files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>
                <a:solidFill>
                  <a:srgbClr val="002060"/>
                </a:solidFill>
              </a:rPr>
              <a:t>Go to </a:t>
            </a:r>
            <a:r>
              <a:rPr lang="nl-NL" dirty="0" err="1" smtClean="0">
                <a:solidFill>
                  <a:srgbClr val="002060"/>
                </a:solidFill>
              </a:rPr>
              <a:t>Faculty</a:t>
            </a:r>
            <a:r>
              <a:rPr lang="nl-NL" dirty="0" smtClean="0">
                <a:solidFill>
                  <a:srgbClr val="002060"/>
                </a:solidFill>
              </a:rPr>
              <a:t>\marleen\Boulder2012\</a:t>
            </a:r>
            <a:r>
              <a:rPr lang="nl-NL" dirty="0" err="1" smtClean="0">
                <a:solidFill>
                  <a:srgbClr val="002060"/>
                </a:solidFill>
              </a:rPr>
              <a:t>Multivariate</a:t>
            </a:r>
            <a:endParaRPr lang="nl-NL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nl-NL" dirty="0" err="1" smtClean="0">
                <a:solidFill>
                  <a:srgbClr val="002060"/>
                </a:solidFill>
              </a:rPr>
              <a:t>Copy</a:t>
            </a:r>
            <a:r>
              <a:rPr lang="nl-NL" dirty="0" smtClean="0">
                <a:solidFill>
                  <a:srgbClr val="002060"/>
                </a:solidFill>
              </a:rPr>
              <a:t> all files to </a:t>
            </a:r>
            <a:r>
              <a:rPr lang="nl-NL" dirty="0" err="1" smtClean="0">
                <a:solidFill>
                  <a:srgbClr val="002060"/>
                </a:solidFill>
              </a:rPr>
              <a:t>your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own</a:t>
            </a:r>
            <a:r>
              <a:rPr lang="nl-NL" dirty="0" smtClean="0">
                <a:solidFill>
                  <a:srgbClr val="002060"/>
                </a:solidFill>
              </a:rPr>
              <a:t> directory</a:t>
            </a:r>
          </a:p>
          <a:p>
            <a:pPr eaLnBrk="1" hangingPunct="1">
              <a:defRPr/>
            </a:pPr>
            <a:endParaRPr lang="nl-NL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nl-NL" dirty="0" smtClean="0">
                <a:solidFill>
                  <a:srgbClr val="002060"/>
                </a:solidFill>
              </a:rPr>
              <a:t>Go to </a:t>
            </a:r>
            <a:r>
              <a:rPr lang="nl-NL" dirty="0" err="1" smtClean="0">
                <a:solidFill>
                  <a:srgbClr val="002060"/>
                </a:solidFill>
              </a:rPr>
              <a:t>Faculty</a:t>
            </a:r>
            <a:r>
              <a:rPr lang="nl-NL" dirty="0" smtClean="0">
                <a:solidFill>
                  <a:srgbClr val="002060"/>
                </a:solidFill>
              </a:rPr>
              <a:t>\kees\Boulder2012\</a:t>
            </a:r>
            <a:r>
              <a:rPr lang="nl-NL" dirty="0" err="1" smtClean="0">
                <a:solidFill>
                  <a:srgbClr val="002060"/>
                </a:solidFill>
              </a:rPr>
              <a:t>Multivariate</a:t>
            </a:r>
            <a:endParaRPr lang="nl-NL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nl-NL" dirty="0" err="1" smtClean="0">
                <a:solidFill>
                  <a:srgbClr val="002060"/>
                </a:solidFill>
              </a:rPr>
              <a:t>Copy</a:t>
            </a:r>
            <a:r>
              <a:rPr lang="nl-NL" dirty="0" smtClean="0">
                <a:solidFill>
                  <a:srgbClr val="002060"/>
                </a:solidFill>
              </a:rPr>
              <a:t> all files to </a:t>
            </a:r>
            <a:r>
              <a:rPr lang="nl-NL" dirty="0" err="1" smtClean="0">
                <a:solidFill>
                  <a:srgbClr val="002060"/>
                </a:solidFill>
              </a:rPr>
              <a:t>your</a:t>
            </a:r>
            <a:r>
              <a:rPr lang="nl-NL" dirty="0" smtClean="0">
                <a:solidFill>
                  <a:srgbClr val="002060"/>
                </a:solidFill>
              </a:rPr>
              <a:t> </a:t>
            </a:r>
            <a:r>
              <a:rPr lang="nl-NL" dirty="0" err="1" smtClean="0">
                <a:solidFill>
                  <a:srgbClr val="002060"/>
                </a:solidFill>
              </a:rPr>
              <a:t>own</a:t>
            </a:r>
            <a:r>
              <a:rPr lang="nl-NL" dirty="0" smtClean="0">
                <a:solidFill>
                  <a:srgbClr val="002060"/>
                </a:solidFill>
              </a:rPr>
              <a:t> directory</a:t>
            </a:r>
          </a:p>
          <a:p>
            <a:pPr eaLnBrk="1" hangingPunct="1">
              <a:defRPr/>
            </a:pPr>
            <a:endParaRPr lang="nl-NL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Observed Covariance Matrix: 4x4</a:t>
            </a:r>
          </a:p>
        </p:txBody>
      </p:sp>
      <p:graphicFrame>
        <p:nvGraphicFramePr>
          <p:cNvPr id="114781" name="Group 93"/>
          <p:cNvGraphicFramePr>
            <a:graphicFrameLocks noGrp="1"/>
          </p:cNvGraphicFramePr>
          <p:nvPr/>
        </p:nvGraphicFramePr>
        <p:xfrm>
          <a:off x="685800" y="2133600"/>
          <a:ext cx="8077200" cy="4414520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71" name="Text Box 5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22572" name="Text Box 5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22573" name="Text Box 5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22574" name="Text Box 5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Observed Covariance Matrix: 4x4</a:t>
            </a:r>
          </a:p>
        </p:txBody>
      </p:sp>
      <p:graphicFrame>
        <p:nvGraphicFramePr>
          <p:cNvPr id="116739" name="Group 3"/>
          <p:cNvGraphicFramePr>
            <a:graphicFrameLocks noGrp="1"/>
          </p:cNvGraphicFramePr>
          <p:nvPr/>
        </p:nvGraphicFramePr>
        <p:xfrm>
          <a:off x="685800" y="2133600"/>
          <a:ext cx="8077200" cy="4414520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</a:tbl>
          </a:graphicData>
        </a:graphic>
      </p:graphicFrame>
      <p:sp>
        <p:nvSpPr>
          <p:cNvPr id="23595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23596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23597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23598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23599" name="Text Box 67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Within-twin covariance</a:t>
            </a:r>
          </a:p>
        </p:txBody>
      </p:sp>
      <p:sp>
        <p:nvSpPr>
          <p:cNvPr id="23600" name="Text Box 68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Observed Covariance Matrix: 4x4</a:t>
            </a:r>
          </a:p>
        </p:txBody>
      </p:sp>
      <p:graphicFrame>
        <p:nvGraphicFramePr>
          <p:cNvPr id="118853" name="Group 69"/>
          <p:cNvGraphicFramePr>
            <a:graphicFrameLocks noGrp="1"/>
          </p:cNvGraphicFramePr>
          <p:nvPr/>
        </p:nvGraphicFramePr>
        <p:xfrm>
          <a:off x="685800" y="2133600"/>
          <a:ext cx="8077200" cy="4414520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b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</a:tr>
            </a:tbl>
          </a:graphicData>
        </a:graphic>
      </p:graphicFrame>
      <p:sp>
        <p:nvSpPr>
          <p:cNvPr id="24619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24620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24621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24622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24623" name="Text Box 67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24624" name="Text Box 68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29745" name="Text Box 70"/>
          <p:cNvSpPr txBox="1">
            <a:spLocks noChangeArrowheads="1"/>
          </p:cNvSpPr>
          <p:nvPr/>
        </p:nvSpPr>
        <p:spPr bwMode="auto">
          <a:xfrm>
            <a:off x="2438400" y="44958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6"/>
                </a:solidFill>
              </a:rPr>
              <a:t>Cross-twin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Cholesky decomposition</a:t>
            </a:r>
            <a:endParaRPr lang="en-US" smtClean="0"/>
          </a:p>
        </p:txBody>
      </p:sp>
      <p:sp>
        <p:nvSpPr>
          <p:cNvPr id="25603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March 7, 2012</a:t>
            </a:r>
          </a:p>
        </p:txBody>
      </p:sp>
      <p:sp>
        <p:nvSpPr>
          <p:cNvPr id="25604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25605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8A2080-F28B-4C5A-8501-0F4A04533243}" type="slidenum">
              <a:rPr lang="en-US"/>
              <a:pPr/>
              <a:t>13</a:t>
            </a:fld>
            <a:endParaRPr lang="en-US"/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750888" y="4059238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1</a:t>
            </a:r>
            <a:endParaRPr lang="en-AU" sz="1200"/>
          </a:p>
        </p:txBody>
      </p:sp>
      <p:sp>
        <p:nvSpPr>
          <p:cNvPr id="25607" name="Oval 4"/>
          <p:cNvSpPr>
            <a:spLocks noChangeArrowheads="1"/>
          </p:cNvSpPr>
          <p:nvPr/>
        </p:nvSpPr>
        <p:spPr bwMode="auto">
          <a:xfrm>
            <a:off x="679450" y="2341563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1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25608" name="AutoShape 5"/>
          <p:cNvCxnSpPr>
            <a:cxnSpLocks noChangeShapeType="1"/>
          </p:cNvCxnSpPr>
          <p:nvPr/>
        </p:nvCxnSpPr>
        <p:spPr bwMode="auto">
          <a:xfrm rot="16200000" flipH="1" flipV="1">
            <a:off x="615950" y="2452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25609" name="AutoShape 6"/>
          <p:cNvCxnSpPr>
            <a:cxnSpLocks noChangeShapeType="1"/>
            <a:stCxn id="25607" idx="4"/>
          </p:cNvCxnSpPr>
          <p:nvPr/>
        </p:nvCxnSpPr>
        <p:spPr bwMode="auto">
          <a:xfrm flipH="1">
            <a:off x="914400" y="2822575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12" name="AutoShape 8"/>
          <p:cNvCxnSpPr>
            <a:cxnSpLocks noChangeShapeType="1"/>
            <a:stCxn id="25607" idx="6"/>
          </p:cNvCxnSpPr>
          <p:nvPr/>
        </p:nvCxnSpPr>
        <p:spPr bwMode="auto">
          <a:xfrm>
            <a:off x="1168400" y="2574925"/>
            <a:ext cx="1808163" cy="144938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sp>
        <p:nvSpPr>
          <p:cNvPr id="25614" name="Oval 11"/>
          <p:cNvSpPr>
            <a:spLocks noChangeArrowheads="1"/>
          </p:cNvSpPr>
          <p:nvPr/>
        </p:nvSpPr>
        <p:spPr bwMode="auto">
          <a:xfrm>
            <a:off x="1046163" y="5697538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288C4E"/>
                </a:solidFill>
              </a:rPr>
              <a:t>E</a:t>
            </a:r>
            <a:r>
              <a:rPr lang="en-US" sz="1200" baseline="-25000">
                <a:solidFill>
                  <a:srgbClr val="288C4E"/>
                </a:solidFill>
              </a:rPr>
              <a:t>1</a:t>
            </a:r>
            <a:endParaRPr lang="en-AU" sz="1200">
              <a:solidFill>
                <a:srgbClr val="288C4E"/>
              </a:solidFill>
            </a:endParaRPr>
          </a:p>
        </p:txBody>
      </p:sp>
      <p:cxnSp>
        <p:nvCxnSpPr>
          <p:cNvPr id="25615" name="AutoShape 12"/>
          <p:cNvCxnSpPr>
            <a:cxnSpLocks noChangeShapeType="1"/>
          </p:cNvCxnSpPr>
          <p:nvPr/>
        </p:nvCxnSpPr>
        <p:spPr bwMode="auto">
          <a:xfrm rot="16200000" flipH="1" flipV="1">
            <a:off x="982663" y="58086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18" name="AutoShape 14"/>
          <p:cNvCxnSpPr>
            <a:cxnSpLocks noChangeShapeType="1"/>
            <a:stCxn id="25614" idx="7"/>
          </p:cNvCxnSpPr>
          <p:nvPr/>
        </p:nvCxnSpPr>
        <p:spPr bwMode="auto">
          <a:xfrm flipV="1">
            <a:off x="1450975" y="4459288"/>
            <a:ext cx="1900238" cy="12922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</p:spPr>
      </p:cxnSp>
      <p:cxnSp>
        <p:nvCxnSpPr>
          <p:cNvPr id="25620" name="AutoShape 17"/>
          <p:cNvCxnSpPr>
            <a:cxnSpLocks noChangeShapeType="1"/>
            <a:stCxn id="25614" idx="0"/>
          </p:cNvCxnSpPr>
          <p:nvPr/>
        </p:nvCxnSpPr>
        <p:spPr bwMode="auto">
          <a:xfrm flipV="1">
            <a:off x="1284288" y="4467225"/>
            <a:ext cx="1587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</p:spPr>
      </p:cxnSp>
      <p:sp>
        <p:nvSpPr>
          <p:cNvPr id="25621" name="Text Box 18"/>
          <p:cNvSpPr txBox="1">
            <a:spLocks noChangeArrowheads="1"/>
          </p:cNvSpPr>
          <p:nvPr/>
        </p:nvSpPr>
        <p:spPr bwMode="auto">
          <a:xfrm>
            <a:off x="866775" y="3367088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tx2"/>
                </a:solidFill>
              </a:rPr>
              <a:t>a</a:t>
            </a:r>
            <a:r>
              <a:rPr lang="en-AU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946275" y="3367088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tx2"/>
                </a:solidFill>
              </a:rPr>
              <a:t>a</a:t>
            </a:r>
            <a:r>
              <a:rPr lang="en-AU" sz="16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25624" name="Text Box 21"/>
          <p:cNvSpPr txBox="1">
            <a:spLocks noChangeArrowheads="1"/>
          </p:cNvSpPr>
          <p:nvPr/>
        </p:nvSpPr>
        <p:spPr bwMode="auto">
          <a:xfrm>
            <a:off x="1246188" y="5048250"/>
            <a:ext cx="452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rgbClr val="288C4E"/>
                </a:solidFill>
              </a:rPr>
              <a:t>e</a:t>
            </a:r>
            <a:r>
              <a:rPr lang="en-AU" sz="1600" baseline="-25000">
                <a:solidFill>
                  <a:srgbClr val="288C4E"/>
                </a:solidFill>
              </a:rPr>
              <a:t>11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325688" y="5048250"/>
            <a:ext cx="452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rgbClr val="288C4E"/>
                </a:solidFill>
              </a:rPr>
              <a:t>e</a:t>
            </a:r>
            <a:r>
              <a:rPr lang="en-AU" sz="1600" baseline="-25000">
                <a:solidFill>
                  <a:srgbClr val="288C4E"/>
                </a:solidFill>
              </a:rPr>
              <a:t>21</a:t>
            </a:r>
          </a:p>
        </p:txBody>
      </p:sp>
      <p:sp>
        <p:nvSpPr>
          <p:cNvPr id="25629" name="Text Box 26"/>
          <p:cNvSpPr txBox="1">
            <a:spLocks noChangeArrowheads="1"/>
          </p:cNvSpPr>
          <p:nvPr/>
        </p:nvSpPr>
        <p:spPr bwMode="auto">
          <a:xfrm>
            <a:off x="733425" y="5540375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25630" name="Text Box 27"/>
          <p:cNvSpPr txBox="1">
            <a:spLocks noChangeArrowheads="1"/>
          </p:cNvSpPr>
          <p:nvPr/>
        </p:nvSpPr>
        <p:spPr bwMode="auto">
          <a:xfrm>
            <a:off x="400050" y="2187575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5632" name="Oval 29"/>
          <p:cNvSpPr>
            <a:spLocks noChangeArrowheads="1"/>
          </p:cNvSpPr>
          <p:nvPr/>
        </p:nvSpPr>
        <p:spPr bwMode="auto">
          <a:xfrm>
            <a:off x="1425575" y="2306638"/>
            <a:ext cx="504825" cy="4984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C</a:t>
            </a:r>
            <a:r>
              <a:rPr lang="en-US" sz="1200" baseline="-25000">
                <a:solidFill>
                  <a:schemeClr val="accent2"/>
                </a:solidFill>
              </a:rPr>
              <a:t>1</a:t>
            </a:r>
            <a:endParaRPr lang="en-AU" sz="1200">
              <a:solidFill>
                <a:schemeClr val="accent2"/>
              </a:solidFill>
            </a:endParaRPr>
          </a:p>
        </p:txBody>
      </p:sp>
      <p:cxnSp>
        <p:nvCxnSpPr>
          <p:cNvPr id="25633" name="AutoShape 30"/>
          <p:cNvCxnSpPr>
            <a:cxnSpLocks noChangeShapeType="1"/>
          </p:cNvCxnSpPr>
          <p:nvPr/>
        </p:nvCxnSpPr>
        <p:spPr bwMode="auto">
          <a:xfrm rot="16200000" flipH="1" flipV="1">
            <a:off x="1362075" y="244951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25634" name="AutoShape 31"/>
          <p:cNvCxnSpPr>
            <a:cxnSpLocks noChangeShapeType="1"/>
            <a:stCxn id="25632" idx="4"/>
          </p:cNvCxnSpPr>
          <p:nvPr/>
        </p:nvCxnSpPr>
        <p:spPr bwMode="auto">
          <a:xfrm flipH="1">
            <a:off x="1674813" y="2819400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cxnSp>
        <p:nvCxnSpPr>
          <p:cNvPr id="37" name="AutoShape 33"/>
          <p:cNvCxnSpPr>
            <a:cxnSpLocks noChangeShapeType="1"/>
            <a:stCxn id="25632" idx="6"/>
          </p:cNvCxnSpPr>
          <p:nvPr/>
        </p:nvCxnSpPr>
        <p:spPr bwMode="auto">
          <a:xfrm>
            <a:off x="1944688" y="2555875"/>
            <a:ext cx="1808162" cy="1449388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sp>
        <p:nvSpPr>
          <p:cNvPr id="25639" name="Text Box 36"/>
          <p:cNvSpPr txBox="1">
            <a:spLocks noChangeArrowheads="1"/>
          </p:cNvSpPr>
          <p:nvPr/>
        </p:nvSpPr>
        <p:spPr bwMode="auto">
          <a:xfrm>
            <a:off x="1612900" y="3363913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accent2"/>
                </a:solidFill>
              </a:rPr>
              <a:t>c</a:t>
            </a:r>
            <a:r>
              <a:rPr lang="en-AU" sz="1600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2295525" y="3001963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 dirty="0">
                <a:solidFill>
                  <a:schemeClr val="accent2"/>
                </a:solidFill>
              </a:rPr>
              <a:t>c</a:t>
            </a:r>
            <a:r>
              <a:rPr lang="en-AU" sz="1600" baseline="-25000" dirty="0">
                <a:solidFill>
                  <a:schemeClr val="accent2"/>
                </a:solidFill>
              </a:rPr>
              <a:t>21</a:t>
            </a:r>
          </a:p>
        </p:txBody>
      </p:sp>
      <p:grpSp>
        <p:nvGrpSpPr>
          <p:cNvPr id="93" name="Groep 92"/>
          <p:cNvGrpSpPr/>
          <p:nvPr/>
        </p:nvGrpSpPr>
        <p:grpSpPr>
          <a:xfrm>
            <a:off x="2459038" y="2189163"/>
            <a:ext cx="1552575" cy="3975100"/>
            <a:chOff x="2459038" y="2189163"/>
            <a:chExt cx="1552575" cy="3975100"/>
          </a:xfrm>
        </p:grpSpPr>
        <p:cxnSp>
          <p:nvCxnSpPr>
            <p:cNvPr id="25610" name="AutoShape 7"/>
            <p:cNvCxnSpPr>
              <a:cxnSpLocks noChangeShapeType="1"/>
              <a:stCxn id="25612" idx="4"/>
            </p:cNvCxnSpPr>
            <p:nvPr/>
          </p:nvCxnSpPr>
          <p:spPr bwMode="auto">
            <a:xfrm>
              <a:off x="3005138" y="2822575"/>
              <a:ext cx="1587" cy="122555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med" len="med"/>
            </a:ln>
          </p:spPr>
        </p:cxnSp>
        <p:sp>
          <p:nvSpPr>
            <p:cNvPr id="25612" name="Oval 9"/>
            <p:cNvSpPr>
              <a:spLocks noChangeArrowheads="1"/>
            </p:cNvSpPr>
            <p:nvPr/>
          </p:nvSpPr>
          <p:spPr bwMode="auto">
            <a:xfrm>
              <a:off x="2767013" y="2341563"/>
              <a:ext cx="474662" cy="466725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A</a:t>
              </a:r>
              <a:r>
                <a:rPr lang="en-US" sz="1200" baseline="-25000">
                  <a:solidFill>
                    <a:schemeClr val="tx2"/>
                  </a:solidFill>
                </a:rPr>
                <a:t>2</a:t>
              </a:r>
              <a:endParaRPr lang="en-AU" sz="1200">
                <a:solidFill>
                  <a:schemeClr val="tx2"/>
                </a:solidFill>
              </a:endParaRPr>
            </a:p>
          </p:txBody>
        </p:sp>
        <p:cxnSp>
          <p:nvCxnSpPr>
            <p:cNvPr id="25613" name="AutoShape 10"/>
            <p:cNvCxnSpPr>
              <a:cxnSpLocks noChangeShapeType="1"/>
            </p:cNvCxnSpPr>
            <p:nvPr/>
          </p:nvCxnSpPr>
          <p:spPr bwMode="auto">
            <a:xfrm rot="16200000" flipH="1" flipV="1">
              <a:off x="2698750" y="2449513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chemeClr val="tx2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5616" name="AutoShape 13"/>
            <p:cNvCxnSpPr>
              <a:cxnSpLocks noChangeShapeType="1"/>
              <a:stCxn id="25618" idx="0"/>
            </p:cNvCxnSpPr>
            <p:nvPr/>
          </p:nvCxnSpPr>
          <p:spPr bwMode="auto">
            <a:xfrm flipH="1" flipV="1">
              <a:off x="3370263" y="4476750"/>
              <a:ext cx="1587" cy="1206500"/>
            </a:xfrm>
            <a:prstGeom prst="straightConnector1">
              <a:avLst/>
            </a:prstGeom>
            <a:noFill/>
            <a:ln w="28575">
              <a:solidFill>
                <a:srgbClr val="288C4E"/>
              </a:solidFill>
              <a:round/>
              <a:headEnd/>
              <a:tailEnd type="stealth" w="med" len="med"/>
            </a:ln>
          </p:spPr>
        </p:cxnSp>
        <p:sp>
          <p:nvSpPr>
            <p:cNvPr id="25618" name="Oval 15"/>
            <p:cNvSpPr>
              <a:spLocks noChangeArrowheads="1"/>
            </p:cNvSpPr>
            <p:nvPr/>
          </p:nvSpPr>
          <p:spPr bwMode="auto">
            <a:xfrm>
              <a:off x="3133725" y="5697538"/>
              <a:ext cx="474663" cy="466725"/>
            </a:xfrm>
            <a:prstGeom prst="ellipse">
              <a:avLst/>
            </a:prstGeom>
            <a:noFill/>
            <a:ln w="28575">
              <a:solidFill>
                <a:srgbClr val="288C4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288C4E"/>
                  </a:solidFill>
                </a:rPr>
                <a:t>E</a:t>
              </a:r>
              <a:r>
                <a:rPr lang="en-US" sz="1200" baseline="-25000">
                  <a:solidFill>
                    <a:srgbClr val="288C4E"/>
                  </a:solidFill>
                </a:rPr>
                <a:t>2</a:t>
              </a:r>
              <a:endParaRPr lang="en-AU" sz="1200">
                <a:solidFill>
                  <a:srgbClr val="288C4E"/>
                </a:solidFill>
              </a:endParaRPr>
            </a:p>
          </p:txBody>
        </p:sp>
        <p:cxnSp>
          <p:nvCxnSpPr>
            <p:cNvPr id="25619" name="AutoShape 16"/>
            <p:cNvCxnSpPr>
              <a:cxnSpLocks noChangeShapeType="1"/>
            </p:cNvCxnSpPr>
            <p:nvPr/>
          </p:nvCxnSpPr>
          <p:spPr bwMode="auto">
            <a:xfrm rot="16200000" flipH="1" flipV="1">
              <a:off x="3065463" y="5805488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rgbClr val="288C4E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25623" name="Text Box 20"/>
            <p:cNvSpPr txBox="1">
              <a:spLocks noChangeArrowheads="1"/>
            </p:cNvSpPr>
            <p:nvPr/>
          </p:nvSpPr>
          <p:spPr bwMode="auto">
            <a:xfrm>
              <a:off x="2632075" y="3367088"/>
              <a:ext cx="452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tx2"/>
                  </a:solidFill>
                </a:rPr>
                <a:t>a</a:t>
              </a:r>
              <a:r>
                <a:rPr lang="en-AU" sz="1600" baseline="-25000">
                  <a:solidFill>
                    <a:schemeClr val="tx2"/>
                  </a:solidFill>
                </a:rPr>
                <a:t>22</a:t>
              </a:r>
            </a:p>
          </p:txBody>
        </p:sp>
        <p:sp>
          <p:nvSpPr>
            <p:cNvPr id="25626" name="Text Box 23"/>
            <p:cNvSpPr txBox="1">
              <a:spLocks noChangeArrowheads="1"/>
            </p:cNvSpPr>
            <p:nvPr/>
          </p:nvSpPr>
          <p:spPr bwMode="auto">
            <a:xfrm>
              <a:off x="2947988" y="5048250"/>
              <a:ext cx="4524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rgbClr val="288C4E"/>
                  </a:solidFill>
                </a:rPr>
                <a:t>e</a:t>
              </a:r>
              <a:r>
                <a:rPr lang="en-AU" sz="1600" baseline="-25000">
                  <a:solidFill>
                    <a:srgbClr val="288C4E"/>
                  </a:solidFill>
                </a:rPr>
                <a:t>22</a:t>
              </a:r>
            </a:p>
          </p:txBody>
        </p:sp>
        <p:sp>
          <p:nvSpPr>
            <p:cNvPr id="25627" name="Text Box 24"/>
            <p:cNvSpPr txBox="1">
              <a:spLocks noChangeArrowheads="1"/>
            </p:cNvSpPr>
            <p:nvPr/>
          </p:nvSpPr>
          <p:spPr bwMode="auto">
            <a:xfrm>
              <a:off x="2830513" y="5551488"/>
              <a:ext cx="2682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1163"/>
              <a:r>
                <a:rPr lang="en-AU" sz="1200">
                  <a:solidFill>
                    <a:srgbClr val="288C4E"/>
                  </a:solidFill>
                </a:rPr>
                <a:t>1</a:t>
              </a:r>
            </a:p>
          </p:txBody>
        </p:sp>
        <p:sp>
          <p:nvSpPr>
            <p:cNvPr id="25628" name="Text Box 25"/>
            <p:cNvSpPr txBox="1">
              <a:spLocks noChangeArrowheads="1"/>
            </p:cNvSpPr>
            <p:nvPr/>
          </p:nvSpPr>
          <p:spPr bwMode="auto">
            <a:xfrm>
              <a:off x="2459038" y="2192338"/>
              <a:ext cx="2682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1163"/>
              <a:r>
                <a:rPr lang="en-AU" sz="12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5631" name="Rectangle 28"/>
            <p:cNvSpPr>
              <a:spLocks noChangeArrowheads="1"/>
            </p:cNvSpPr>
            <p:nvPr/>
          </p:nvSpPr>
          <p:spPr bwMode="auto">
            <a:xfrm>
              <a:off x="2778125" y="4033838"/>
              <a:ext cx="1108075" cy="43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Twin 1</a:t>
              </a:r>
            </a:p>
            <a:p>
              <a:pPr algn="ctr"/>
              <a:r>
                <a:rPr lang="en-US" sz="1200">
                  <a:solidFill>
                    <a:srgbClr val="000000"/>
                  </a:solidFill>
                </a:rPr>
                <a:t>Phenotype 2</a:t>
              </a:r>
              <a:endParaRPr lang="en-AU" sz="1200"/>
            </a:p>
          </p:txBody>
        </p:sp>
        <p:cxnSp>
          <p:nvCxnSpPr>
            <p:cNvPr id="25635" name="AutoShape 32"/>
            <p:cNvCxnSpPr>
              <a:cxnSpLocks noChangeShapeType="1"/>
              <a:stCxn id="25637" idx="4"/>
            </p:cNvCxnSpPr>
            <p:nvPr/>
          </p:nvCxnSpPr>
          <p:spPr bwMode="auto">
            <a:xfrm>
              <a:off x="3762375" y="2819400"/>
              <a:ext cx="1588" cy="122555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</p:spPr>
        </p:cxnSp>
        <p:sp>
          <p:nvSpPr>
            <p:cNvPr id="25637" name="Oval 34"/>
            <p:cNvSpPr>
              <a:spLocks noChangeArrowheads="1"/>
            </p:cNvSpPr>
            <p:nvPr/>
          </p:nvSpPr>
          <p:spPr bwMode="auto">
            <a:xfrm>
              <a:off x="3513138" y="2314575"/>
              <a:ext cx="498475" cy="49053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chemeClr val="accent2"/>
                  </a:solidFill>
                </a:rPr>
                <a:t>C</a:t>
              </a:r>
              <a:r>
                <a:rPr lang="en-US" sz="1200" baseline="-25000">
                  <a:solidFill>
                    <a:schemeClr val="accent2"/>
                  </a:solidFill>
                </a:rPr>
                <a:t>2</a:t>
              </a:r>
              <a:endParaRPr lang="en-AU" sz="1200">
                <a:solidFill>
                  <a:schemeClr val="accent2"/>
                </a:solidFill>
              </a:endParaRPr>
            </a:p>
          </p:txBody>
        </p:sp>
        <p:cxnSp>
          <p:nvCxnSpPr>
            <p:cNvPr id="25638" name="AutoShape 35"/>
            <p:cNvCxnSpPr>
              <a:cxnSpLocks noChangeShapeType="1"/>
            </p:cNvCxnSpPr>
            <p:nvPr/>
          </p:nvCxnSpPr>
          <p:spPr bwMode="auto">
            <a:xfrm rot="16200000" flipH="1" flipV="1">
              <a:off x="3444875" y="2446338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chemeClr val="accent2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25641" name="Text Box 38"/>
            <p:cNvSpPr txBox="1">
              <a:spLocks noChangeArrowheads="1"/>
            </p:cNvSpPr>
            <p:nvPr/>
          </p:nvSpPr>
          <p:spPr bwMode="auto">
            <a:xfrm>
              <a:off x="3365500" y="3363913"/>
              <a:ext cx="452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accent2"/>
                  </a:solidFill>
                </a:rPr>
                <a:t>c</a:t>
              </a:r>
              <a:r>
                <a:rPr lang="en-AU" sz="1600" baseline="-25000">
                  <a:solidFill>
                    <a:schemeClr val="accent2"/>
                  </a:solidFill>
                </a:rPr>
                <a:t>22</a:t>
              </a:r>
            </a:p>
          </p:txBody>
        </p:sp>
        <p:sp>
          <p:nvSpPr>
            <p:cNvPr id="25642" name="Text Box 39"/>
            <p:cNvSpPr txBox="1">
              <a:spLocks noChangeArrowheads="1"/>
            </p:cNvSpPr>
            <p:nvPr/>
          </p:nvSpPr>
          <p:spPr bwMode="auto">
            <a:xfrm>
              <a:off x="3205163" y="2189163"/>
              <a:ext cx="2682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1163"/>
              <a:r>
                <a:rPr lang="en-AU" sz="120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25643" name="Text Box 40"/>
          <p:cNvSpPr txBox="1">
            <a:spLocks noChangeArrowheads="1"/>
          </p:cNvSpPr>
          <p:nvPr/>
        </p:nvSpPr>
        <p:spPr bwMode="auto">
          <a:xfrm>
            <a:off x="1114425" y="218598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3" name="Groep 82"/>
          <p:cNvGrpSpPr>
            <a:grpSpLocks/>
          </p:cNvGrpSpPr>
          <p:nvPr/>
        </p:nvGrpSpPr>
        <p:grpSpPr bwMode="auto">
          <a:xfrm>
            <a:off x="4592638" y="2185988"/>
            <a:ext cx="3611562" cy="3978275"/>
            <a:chOff x="4592637" y="2185987"/>
            <a:chExt cx="3611563" cy="3978275"/>
          </a:xfrm>
        </p:grpSpPr>
        <p:sp>
          <p:nvSpPr>
            <p:cNvPr id="25653" name="Rectangle 3"/>
            <p:cNvSpPr>
              <a:spLocks noChangeArrowheads="1"/>
            </p:cNvSpPr>
            <p:nvPr/>
          </p:nvSpPr>
          <p:spPr bwMode="auto">
            <a:xfrm>
              <a:off x="4943475" y="4059237"/>
              <a:ext cx="1108075" cy="43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Twin 2</a:t>
              </a:r>
            </a:p>
            <a:p>
              <a:pPr algn="ctr"/>
              <a:r>
                <a:rPr lang="en-US" sz="1200">
                  <a:solidFill>
                    <a:srgbClr val="000000"/>
                  </a:solidFill>
                </a:rPr>
                <a:t>Phenotype 1</a:t>
              </a:r>
              <a:endParaRPr lang="en-AU" sz="1200"/>
            </a:p>
          </p:txBody>
        </p:sp>
        <p:sp>
          <p:nvSpPr>
            <p:cNvPr id="25654" name="Oval 4"/>
            <p:cNvSpPr>
              <a:spLocks noChangeArrowheads="1"/>
            </p:cNvSpPr>
            <p:nvPr/>
          </p:nvSpPr>
          <p:spPr bwMode="auto">
            <a:xfrm>
              <a:off x="4872037" y="2341562"/>
              <a:ext cx="474663" cy="466725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A</a:t>
              </a:r>
              <a:r>
                <a:rPr lang="en-US" sz="1200" baseline="-25000">
                  <a:solidFill>
                    <a:schemeClr val="tx2"/>
                  </a:solidFill>
                </a:rPr>
                <a:t>1</a:t>
              </a:r>
              <a:endParaRPr lang="en-AU" sz="1200">
                <a:solidFill>
                  <a:schemeClr val="tx2"/>
                </a:solidFill>
              </a:endParaRPr>
            </a:p>
          </p:txBody>
        </p:sp>
        <p:cxnSp>
          <p:nvCxnSpPr>
            <p:cNvPr id="25655" name="AutoShape 5"/>
            <p:cNvCxnSpPr>
              <a:cxnSpLocks noChangeShapeType="1"/>
            </p:cNvCxnSpPr>
            <p:nvPr/>
          </p:nvCxnSpPr>
          <p:spPr bwMode="auto">
            <a:xfrm rot="-5400000" flipH="1" flipV="1">
              <a:off x="4808537" y="2452687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chemeClr val="tx2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5656" name="AutoShape 6"/>
            <p:cNvCxnSpPr>
              <a:cxnSpLocks noChangeShapeType="1"/>
              <a:stCxn id="25654" idx="4"/>
            </p:cNvCxnSpPr>
            <p:nvPr/>
          </p:nvCxnSpPr>
          <p:spPr bwMode="auto">
            <a:xfrm flipH="1">
              <a:off x="5106987" y="2822575"/>
              <a:ext cx="3175" cy="12065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med" len="med"/>
            </a:ln>
          </p:spPr>
        </p:cxnSp>
        <p:cxnSp>
          <p:nvCxnSpPr>
            <p:cNvPr id="25657" name="AutoShape 7"/>
            <p:cNvCxnSpPr>
              <a:cxnSpLocks noChangeShapeType="1"/>
              <a:stCxn id="25659" idx="4"/>
            </p:cNvCxnSpPr>
            <p:nvPr/>
          </p:nvCxnSpPr>
          <p:spPr bwMode="auto">
            <a:xfrm>
              <a:off x="7197725" y="2822575"/>
              <a:ext cx="1587" cy="122555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med" len="med"/>
            </a:ln>
          </p:spPr>
        </p:cxnSp>
        <p:cxnSp>
          <p:nvCxnSpPr>
            <p:cNvPr id="25658" name="AutoShape 8"/>
            <p:cNvCxnSpPr>
              <a:cxnSpLocks noChangeShapeType="1"/>
              <a:stCxn id="25654" idx="6"/>
            </p:cNvCxnSpPr>
            <p:nvPr/>
          </p:nvCxnSpPr>
          <p:spPr bwMode="auto">
            <a:xfrm>
              <a:off x="5360987" y="2574925"/>
              <a:ext cx="1808163" cy="1449387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med" len="med"/>
            </a:ln>
          </p:spPr>
        </p:cxnSp>
        <p:sp>
          <p:nvSpPr>
            <p:cNvPr id="25659" name="Oval 9"/>
            <p:cNvSpPr>
              <a:spLocks noChangeArrowheads="1"/>
            </p:cNvSpPr>
            <p:nvPr/>
          </p:nvSpPr>
          <p:spPr bwMode="auto">
            <a:xfrm>
              <a:off x="6959600" y="2341562"/>
              <a:ext cx="474662" cy="466725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A</a:t>
              </a:r>
              <a:r>
                <a:rPr lang="en-US" sz="1200" baseline="-25000">
                  <a:solidFill>
                    <a:schemeClr val="tx2"/>
                  </a:solidFill>
                </a:rPr>
                <a:t>2</a:t>
              </a:r>
              <a:endParaRPr lang="en-AU" sz="1200">
                <a:solidFill>
                  <a:schemeClr val="tx2"/>
                </a:solidFill>
              </a:endParaRPr>
            </a:p>
          </p:txBody>
        </p:sp>
        <p:cxnSp>
          <p:nvCxnSpPr>
            <p:cNvPr id="25660" name="AutoShape 10"/>
            <p:cNvCxnSpPr>
              <a:cxnSpLocks noChangeShapeType="1"/>
            </p:cNvCxnSpPr>
            <p:nvPr/>
          </p:nvCxnSpPr>
          <p:spPr bwMode="auto">
            <a:xfrm rot="-5400000" flipH="1" flipV="1">
              <a:off x="6891337" y="2449512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chemeClr val="tx2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25661" name="Oval 11"/>
            <p:cNvSpPr>
              <a:spLocks noChangeArrowheads="1"/>
            </p:cNvSpPr>
            <p:nvPr/>
          </p:nvSpPr>
          <p:spPr bwMode="auto">
            <a:xfrm>
              <a:off x="5238750" y="5697537"/>
              <a:ext cx="474662" cy="466725"/>
            </a:xfrm>
            <a:prstGeom prst="ellipse">
              <a:avLst/>
            </a:prstGeom>
            <a:noFill/>
            <a:ln w="28575">
              <a:solidFill>
                <a:srgbClr val="288C4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288C4E"/>
                  </a:solidFill>
                </a:rPr>
                <a:t>E</a:t>
              </a:r>
              <a:r>
                <a:rPr lang="en-US" sz="1200" baseline="-25000">
                  <a:solidFill>
                    <a:srgbClr val="288C4E"/>
                  </a:solidFill>
                </a:rPr>
                <a:t>1</a:t>
              </a:r>
              <a:endParaRPr lang="en-AU" sz="1200">
                <a:solidFill>
                  <a:srgbClr val="288C4E"/>
                </a:solidFill>
              </a:endParaRPr>
            </a:p>
          </p:txBody>
        </p:sp>
        <p:cxnSp>
          <p:nvCxnSpPr>
            <p:cNvPr id="25662" name="AutoShape 12"/>
            <p:cNvCxnSpPr>
              <a:cxnSpLocks noChangeShapeType="1"/>
            </p:cNvCxnSpPr>
            <p:nvPr/>
          </p:nvCxnSpPr>
          <p:spPr bwMode="auto">
            <a:xfrm rot="-5400000" flipH="1" flipV="1">
              <a:off x="5175250" y="5808662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rgbClr val="288C4E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5663" name="AutoShape 13"/>
            <p:cNvCxnSpPr>
              <a:cxnSpLocks noChangeShapeType="1"/>
              <a:stCxn id="25665" idx="0"/>
            </p:cNvCxnSpPr>
            <p:nvPr/>
          </p:nvCxnSpPr>
          <p:spPr bwMode="auto">
            <a:xfrm flipH="1" flipV="1">
              <a:off x="7562850" y="4476750"/>
              <a:ext cx="1587" cy="1206500"/>
            </a:xfrm>
            <a:prstGeom prst="straightConnector1">
              <a:avLst/>
            </a:prstGeom>
            <a:noFill/>
            <a:ln w="28575">
              <a:solidFill>
                <a:srgbClr val="288C4E"/>
              </a:solidFill>
              <a:round/>
              <a:headEnd/>
              <a:tailEnd type="stealth" w="med" len="med"/>
            </a:ln>
          </p:spPr>
        </p:cxnSp>
        <p:cxnSp>
          <p:nvCxnSpPr>
            <p:cNvPr id="25664" name="AutoShape 14"/>
            <p:cNvCxnSpPr>
              <a:cxnSpLocks noChangeShapeType="1"/>
              <a:stCxn id="25661" idx="7"/>
            </p:cNvCxnSpPr>
            <p:nvPr/>
          </p:nvCxnSpPr>
          <p:spPr bwMode="auto">
            <a:xfrm flipV="1">
              <a:off x="5643562" y="4459287"/>
              <a:ext cx="1900238" cy="1292225"/>
            </a:xfrm>
            <a:prstGeom prst="straightConnector1">
              <a:avLst/>
            </a:prstGeom>
            <a:noFill/>
            <a:ln w="28575">
              <a:solidFill>
                <a:srgbClr val="288C4E"/>
              </a:solidFill>
              <a:round/>
              <a:headEnd/>
              <a:tailEnd type="stealth" w="med" len="med"/>
            </a:ln>
          </p:spPr>
        </p:cxnSp>
        <p:sp>
          <p:nvSpPr>
            <p:cNvPr id="25665" name="Oval 15"/>
            <p:cNvSpPr>
              <a:spLocks noChangeArrowheads="1"/>
            </p:cNvSpPr>
            <p:nvPr/>
          </p:nvSpPr>
          <p:spPr bwMode="auto">
            <a:xfrm>
              <a:off x="7326312" y="5697537"/>
              <a:ext cx="474663" cy="466725"/>
            </a:xfrm>
            <a:prstGeom prst="ellipse">
              <a:avLst/>
            </a:prstGeom>
            <a:noFill/>
            <a:ln w="28575">
              <a:solidFill>
                <a:srgbClr val="288C4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288C4E"/>
                  </a:solidFill>
                </a:rPr>
                <a:t>E</a:t>
              </a:r>
              <a:r>
                <a:rPr lang="en-US" sz="1200" baseline="-25000">
                  <a:solidFill>
                    <a:srgbClr val="288C4E"/>
                  </a:solidFill>
                </a:rPr>
                <a:t>2</a:t>
              </a:r>
              <a:endParaRPr lang="en-AU" sz="1200">
                <a:solidFill>
                  <a:srgbClr val="288C4E"/>
                </a:solidFill>
              </a:endParaRPr>
            </a:p>
          </p:txBody>
        </p:sp>
        <p:cxnSp>
          <p:nvCxnSpPr>
            <p:cNvPr id="25666" name="AutoShape 16"/>
            <p:cNvCxnSpPr>
              <a:cxnSpLocks noChangeShapeType="1"/>
            </p:cNvCxnSpPr>
            <p:nvPr/>
          </p:nvCxnSpPr>
          <p:spPr bwMode="auto">
            <a:xfrm rot="-5400000" flipH="1" flipV="1">
              <a:off x="7258050" y="5805487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rgbClr val="288C4E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5667" name="AutoShape 17"/>
            <p:cNvCxnSpPr>
              <a:cxnSpLocks noChangeShapeType="1"/>
              <a:stCxn id="25661" idx="0"/>
            </p:cNvCxnSpPr>
            <p:nvPr/>
          </p:nvCxnSpPr>
          <p:spPr bwMode="auto">
            <a:xfrm flipV="1">
              <a:off x="5476875" y="4467225"/>
              <a:ext cx="1587" cy="1216025"/>
            </a:xfrm>
            <a:prstGeom prst="straightConnector1">
              <a:avLst/>
            </a:prstGeom>
            <a:noFill/>
            <a:ln w="28575">
              <a:solidFill>
                <a:srgbClr val="288C4E"/>
              </a:solidFill>
              <a:round/>
              <a:headEnd/>
              <a:tailEnd type="stealth" w="med" len="med"/>
            </a:ln>
          </p:spPr>
        </p:cxnSp>
        <p:sp>
          <p:nvSpPr>
            <p:cNvPr id="25668" name="Text Box 18"/>
            <p:cNvSpPr txBox="1">
              <a:spLocks noChangeArrowheads="1"/>
            </p:cNvSpPr>
            <p:nvPr/>
          </p:nvSpPr>
          <p:spPr bwMode="auto">
            <a:xfrm>
              <a:off x="5059362" y="3367087"/>
              <a:ext cx="452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tx2"/>
                  </a:solidFill>
                </a:rPr>
                <a:t>a</a:t>
              </a:r>
              <a:r>
                <a:rPr lang="en-AU" sz="1600" baseline="-2500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25669" name="Text Box 19"/>
            <p:cNvSpPr txBox="1">
              <a:spLocks noChangeArrowheads="1"/>
            </p:cNvSpPr>
            <p:nvPr/>
          </p:nvSpPr>
          <p:spPr bwMode="auto">
            <a:xfrm>
              <a:off x="6138862" y="3367087"/>
              <a:ext cx="452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tx2"/>
                  </a:solidFill>
                </a:rPr>
                <a:t>a</a:t>
              </a:r>
              <a:r>
                <a:rPr lang="en-AU" sz="1600" baseline="-25000">
                  <a:solidFill>
                    <a:schemeClr val="tx2"/>
                  </a:solidFill>
                </a:rPr>
                <a:t>21</a:t>
              </a:r>
            </a:p>
          </p:txBody>
        </p:sp>
        <p:sp>
          <p:nvSpPr>
            <p:cNvPr id="25670" name="Text Box 20"/>
            <p:cNvSpPr txBox="1">
              <a:spLocks noChangeArrowheads="1"/>
            </p:cNvSpPr>
            <p:nvPr/>
          </p:nvSpPr>
          <p:spPr bwMode="auto">
            <a:xfrm>
              <a:off x="6824662" y="3367087"/>
              <a:ext cx="452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tx2"/>
                  </a:solidFill>
                </a:rPr>
                <a:t>a</a:t>
              </a:r>
              <a:r>
                <a:rPr lang="en-AU" sz="1600" baseline="-25000">
                  <a:solidFill>
                    <a:schemeClr val="tx2"/>
                  </a:solidFill>
                </a:rPr>
                <a:t>22</a:t>
              </a:r>
            </a:p>
          </p:txBody>
        </p:sp>
        <p:sp>
          <p:nvSpPr>
            <p:cNvPr id="25671" name="Text Box 21"/>
            <p:cNvSpPr txBox="1">
              <a:spLocks noChangeArrowheads="1"/>
            </p:cNvSpPr>
            <p:nvPr/>
          </p:nvSpPr>
          <p:spPr bwMode="auto">
            <a:xfrm>
              <a:off x="5438775" y="5048250"/>
              <a:ext cx="4524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rgbClr val="288C4E"/>
                  </a:solidFill>
                </a:rPr>
                <a:t>e</a:t>
              </a:r>
              <a:r>
                <a:rPr lang="en-AU" sz="1600" baseline="-25000">
                  <a:solidFill>
                    <a:srgbClr val="288C4E"/>
                  </a:solidFill>
                </a:rPr>
                <a:t>11</a:t>
              </a:r>
            </a:p>
          </p:txBody>
        </p:sp>
        <p:sp>
          <p:nvSpPr>
            <p:cNvPr id="25672" name="Text Box 22"/>
            <p:cNvSpPr txBox="1">
              <a:spLocks noChangeArrowheads="1"/>
            </p:cNvSpPr>
            <p:nvPr/>
          </p:nvSpPr>
          <p:spPr bwMode="auto">
            <a:xfrm>
              <a:off x="6518275" y="5048250"/>
              <a:ext cx="4524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rgbClr val="288C4E"/>
                  </a:solidFill>
                </a:rPr>
                <a:t>e</a:t>
              </a:r>
              <a:r>
                <a:rPr lang="en-AU" sz="1600" baseline="-25000">
                  <a:solidFill>
                    <a:srgbClr val="288C4E"/>
                  </a:solidFill>
                </a:rPr>
                <a:t>21</a:t>
              </a:r>
            </a:p>
          </p:txBody>
        </p:sp>
        <p:sp>
          <p:nvSpPr>
            <p:cNvPr id="25673" name="Text Box 23"/>
            <p:cNvSpPr txBox="1">
              <a:spLocks noChangeArrowheads="1"/>
            </p:cNvSpPr>
            <p:nvPr/>
          </p:nvSpPr>
          <p:spPr bwMode="auto">
            <a:xfrm>
              <a:off x="7140575" y="5048250"/>
              <a:ext cx="4524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rgbClr val="288C4E"/>
                  </a:solidFill>
                </a:rPr>
                <a:t>e</a:t>
              </a:r>
              <a:r>
                <a:rPr lang="en-AU" sz="1600" baseline="-25000">
                  <a:solidFill>
                    <a:srgbClr val="288C4E"/>
                  </a:solidFill>
                </a:rPr>
                <a:t>22</a:t>
              </a:r>
            </a:p>
          </p:txBody>
        </p:sp>
        <p:sp>
          <p:nvSpPr>
            <p:cNvPr id="25674" name="Text Box 24"/>
            <p:cNvSpPr txBox="1">
              <a:spLocks noChangeArrowheads="1"/>
            </p:cNvSpPr>
            <p:nvPr/>
          </p:nvSpPr>
          <p:spPr bwMode="auto">
            <a:xfrm>
              <a:off x="7023100" y="5551487"/>
              <a:ext cx="2682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1163"/>
              <a:r>
                <a:rPr lang="en-AU" sz="1200">
                  <a:solidFill>
                    <a:srgbClr val="288C4E"/>
                  </a:solidFill>
                </a:rPr>
                <a:t>1</a:t>
              </a:r>
            </a:p>
          </p:txBody>
        </p:sp>
        <p:sp>
          <p:nvSpPr>
            <p:cNvPr id="25675" name="Text Box 25"/>
            <p:cNvSpPr txBox="1">
              <a:spLocks noChangeArrowheads="1"/>
            </p:cNvSpPr>
            <p:nvPr/>
          </p:nvSpPr>
          <p:spPr bwMode="auto">
            <a:xfrm>
              <a:off x="6651625" y="2192337"/>
              <a:ext cx="2682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1163"/>
              <a:r>
                <a:rPr lang="en-AU" sz="12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5676" name="Text Box 26"/>
            <p:cNvSpPr txBox="1">
              <a:spLocks noChangeArrowheads="1"/>
            </p:cNvSpPr>
            <p:nvPr/>
          </p:nvSpPr>
          <p:spPr bwMode="auto">
            <a:xfrm>
              <a:off x="4926012" y="5540375"/>
              <a:ext cx="1968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200">
                  <a:solidFill>
                    <a:srgbClr val="288C4E"/>
                  </a:solidFill>
                </a:rPr>
                <a:t>1</a:t>
              </a:r>
            </a:p>
          </p:txBody>
        </p:sp>
        <p:sp>
          <p:nvSpPr>
            <p:cNvPr id="25677" name="Text Box 27"/>
            <p:cNvSpPr txBox="1">
              <a:spLocks noChangeArrowheads="1"/>
            </p:cNvSpPr>
            <p:nvPr/>
          </p:nvSpPr>
          <p:spPr bwMode="auto">
            <a:xfrm>
              <a:off x="4592637" y="2187575"/>
              <a:ext cx="1968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2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5678" name="Rectangle 28"/>
            <p:cNvSpPr>
              <a:spLocks noChangeArrowheads="1"/>
            </p:cNvSpPr>
            <p:nvPr/>
          </p:nvSpPr>
          <p:spPr bwMode="auto">
            <a:xfrm>
              <a:off x="6970712" y="4033837"/>
              <a:ext cx="1108075" cy="43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Twin 2</a:t>
              </a:r>
            </a:p>
            <a:p>
              <a:pPr algn="ctr"/>
              <a:r>
                <a:rPr lang="en-US" sz="1200">
                  <a:solidFill>
                    <a:srgbClr val="000000"/>
                  </a:solidFill>
                </a:rPr>
                <a:t>Phenotype 2</a:t>
              </a:r>
              <a:endParaRPr lang="en-AU" sz="1200"/>
            </a:p>
          </p:txBody>
        </p:sp>
        <p:sp>
          <p:nvSpPr>
            <p:cNvPr id="25679" name="Oval 29"/>
            <p:cNvSpPr>
              <a:spLocks noChangeArrowheads="1"/>
            </p:cNvSpPr>
            <p:nvPr/>
          </p:nvSpPr>
          <p:spPr bwMode="auto">
            <a:xfrm>
              <a:off x="5618162" y="2306637"/>
              <a:ext cx="504825" cy="49847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chemeClr val="accent2"/>
                  </a:solidFill>
                </a:rPr>
                <a:t>C</a:t>
              </a:r>
              <a:r>
                <a:rPr lang="en-US" sz="1200" baseline="-25000">
                  <a:solidFill>
                    <a:schemeClr val="accent2"/>
                  </a:solidFill>
                </a:rPr>
                <a:t>1</a:t>
              </a:r>
              <a:endParaRPr lang="en-AU" sz="1200">
                <a:solidFill>
                  <a:schemeClr val="accent2"/>
                </a:solidFill>
              </a:endParaRPr>
            </a:p>
          </p:txBody>
        </p:sp>
        <p:cxnSp>
          <p:nvCxnSpPr>
            <p:cNvPr id="25680" name="AutoShape 30"/>
            <p:cNvCxnSpPr>
              <a:cxnSpLocks noChangeShapeType="1"/>
            </p:cNvCxnSpPr>
            <p:nvPr/>
          </p:nvCxnSpPr>
          <p:spPr bwMode="auto">
            <a:xfrm rot="-5400000" flipH="1" flipV="1">
              <a:off x="5554662" y="2449512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chemeClr val="accent2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5681" name="AutoShape 31"/>
            <p:cNvCxnSpPr>
              <a:cxnSpLocks noChangeShapeType="1"/>
              <a:stCxn id="25679" idx="4"/>
            </p:cNvCxnSpPr>
            <p:nvPr/>
          </p:nvCxnSpPr>
          <p:spPr bwMode="auto">
            <a:xfrm flipH="1">
              <a:off x="5867400" y="2819400"/>
              <a:ext cx="3175" cy="120650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</p:spPr>
        </p:cxnSp>
        <p:cxnSp>
          <p:nvCxnSpPr>
            <p:cNvPr id="25682" name="AutoShape 32"/>
            <p:cNvCxnSpPr>
              <a:cxnSpLocks noChangeShapeType="1"/>
              <a:stCxn id="25684" idx="4"/>
            </p:cNvCxnSpPr>
            <p:nvPr/>
          </p:nvCxnSpPr>
          <p:spPr bwMode="auto">
            <a:xfrm>
              <a:off x="7954962" y="2819400"/>
              <a:ext cx="1588" cy="122555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</p:spPr>
        </p:cxnSp>
        <p:cxnSp>
          <p:nvCxnSpPr>
            <p:cNvPr id="25683" name="AutoShape 33"/>
            <p:cNvCxnSpPr>
              <a:cxnSpLocks noChangeShapeType="1"/>
              <a:stCxn id="25679" idx="6"/>
            </p:cNvCxnSpPr>
            <p:nvPr/>
          </p:nvCxnSpPr>
          <p:spPr bwMode="auto">
            <a:xfrm>
              <a:off x="6137275" y="2555875"/>
              <a:ext cx="1808162" cy="144938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</p:spPr>
        </p:cxnSp>
        <p:sp>
          <p:nvSpPr>
            <p:cNvPr id="25684" name="Oval 34"/>
            <p:cNvSpPr>
              <a:spLocks noChangeArrowheads="1"/>
            </p:cNvSpPr>
            <p:nvPr/>
          </p:nvSpPr>
          <p:spPr bwMode="auto">
            <a:xfrm>
              <a:off x="7705725" y="2314575"/>
              <a:ext cx="498475" cy="49053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chemeClr val="accent2"/>
                  </a:solidFill>
                </a:rPr>
                <a:t>C</a:t>
              </a:r>
              <a:r>
                <a:rPr lang="en-US" sz="1200" baseline="-25000">
                  <a:solidFill>
                    <a:schemeClr val="accent2"/>
                  </a:solidFill>
                </a:rPr>
                <a:t>2</a:t>
              </a:r>
              <a:endParaRPr lang="en-AU" sz="1200">
                <a:solidFill>
                  <a:schemeClr val="accent2"/>
                </a:solidFill>
              </a:endParaRPr>
            </a:p>
          </p:txBody>
        </p:sp>
        <p:cxnSp>
          <p:nvCxnSpPr>
            <p:cNvPr id="25685" name="AutoShape 35"/>
            <p:cNvCxnSpPr>
              <a:cxnSpLocks noChangeShapeType="1"/>
            </p:cNvCxnSpPr>
            <p:nvPr/>
          </p:nvCxnSpPr>
          <p:spPr bwMode="auto">
            <a:xfrm rot="-5400000" flipH="1" flipV="1">
              <a:off x="7637462" y="2446337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chemeClr val="accent2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25686" name="Text Box 36"/>
            <p:cNvSpPr txBox="1">
              <a:spLocks noChangeArrowheads="1"/>
            </p:cNvSpPr>
            <p:nvPr/>
          </p:nvSpPr>
          <p:spPr bwMode="auto">
            <a:xfrm>
              <a:off x="5805487" y="3363912"/>
              <a:ext cx="452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accent2"/>
                  </a:solidFill>
                </a:rPr>
                <a:t>c</a:t>
              </a:r>
              <a:r>
                <a:rPr lang="en-AU" sz="1600" baseline="-25000">
                  <a:solidFill>
                    <a:schemeClr val="accent2"/>
                  </a:solidFill>
                </a:rPr>
                <a:t>11</a:t>
              </a:r>
            </a:p>
          </p:txBody>
        </p:sp>
        <p:sp>
          <p:nvSpPr>
            <p:cNvPr id="25687" name="Text Box 37"/>
            <p:cNvSpPr txBox="1">
              <a:spLocks noChangeArrowheads="1"/>
            </p:cNvSpPr>
            <p:nvPr/>
          </p:nvSpPr>
          <p:spPr bwMode="auto">
            <a:xfrm>
              <a:off x="6488112" y="3001962"/>
              <a:ext cx="452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accent2"/>
                  </a:solidFill>
                </a:rPr>
                <a:t>c</a:t>
              </a:r>
              <a:r>
                <a:rPr lang="en-AU" sz="1600" baseline="-25000">
                  <a:solidFill>
                    <a:schemeClr val="accent2"/>
                  </a:solidFill>
                </a:rPr>
                <a:t>21</a:t>
              </a:r>
            </a:p>
          </p:txBody>
        </p:sp>
        <p:sp>
          <p:nvSpPr>
            <p:cNvPr id="25688" name="Text Box 38"/>
            <p:cNvSpPr txBox="1">
              <a:spLocks noChangeArrowheads="1"/>
            </p:cNvSpPr>
            <p:nvPr/>
          </p:nvSpPr>
          <p:spPr bwMode="auto">
            <a:xfrm>
              <a:off x="7558087" y="3363912"/>
              <a:ext cx="452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accent2"/>
                  </a:solidFill>
                </a:rPr>
                <a:t>c</a:t>
              </a:r>
              <a:r>
                <a:rPr lang="en-AU" sz="1600" baseline="-25000">
                  <a:solidFill>
                    <a:schemeClr val="accent2"/>
                  </a:solidFill>
                </a:rPr>
                <a:t>22</a:t>
              </a:r>
            </a:p>
          </p:txBody>
        </p:sp>
        <p:sp>
          <p:nvSpPr>
            <p:cNvPr id="25689" name="Text Box 39"/>
            <p:cNvSpPr txBox="1">
              <a:spLocks noChangeArrowheads="1"/>
            </p:cNvSpPr>
            <p:nvPr/>
          </p:nvSpPr>
          <p:spPr bwMode="auto">
            <a:xfrm>
              <a:off x="7397750" y="2189162"/>
              <a:ext cx="2682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1163"/>
              <a:r>
                <a:rPr lang="en-AU" sz="12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5690" name="Text Box 40"/>
            <p:cNvSpPr txBox="1">
              <a:spLocks noChangeArrowheads="1"/>
            </p:cNvSpPr>
            <p:nvPr/>
          </p:nvSpPr>
          <p:spPr bwMode="auto">
            <a:xfrm>
              <a:off x="5307012" y="2185987"/>
              <a:ext cx="196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200">
                  <a:solidFill>
                    <a:schemeClr val="accent2"/>
                  </a:solidFill>
                </a:rPr>
                <a:t>1</a:t>
              </a:r>
            </a:p>
          </p:txBody>
        </p:sp>
      </p:grpSp>
      <p:grpSp>
        <p:nvGrpSpPr>
          <p:cNvPr id="95" name="Groep 94"/>
          <p:cNvGrpSpPr/>
          <p:nvPr/>
        </p:nvGrpSpPr>
        <p:grpSpPr>
          <a:xfrm>
            <a:off x="3005138" y="1295400"/>
            <a:ext cx="4949825" cy="1052513"/>
            <a:chOff x="3005138" y="1295400"/>
            <a:chExt cx="4949825" cy="1052513"/>
          </a:xfrm>
        </p:grpSpPr>
        <p:cxnSp>
          <p:nvCxnSpPr>
            <p:cNvPr id="89" name="Gekromde verbindingslijn 88"/>
            <p:cNvCxnSpPr>
              <a:stCxn id="25612" idx="0"/>
              <a:endCxn id="25659" idx="0"/>
            </p:cNvCxnSpPr>
            <p:nvPr/>
          </p:nvCxnSpPr>
          <p:spPr>
            <a:xfrm rot="5400000" flipH="1" flipV="1">
              <a:off x="5099844" y="245269"/>
              <a:ext cx="12700" cy="4192588"/>
            </a:xfrm>
            <a:prstGeom prst="curvedConnector3">
              <a:avLst>
                <a:gd name="adj1" fmla="val 4258529"/>
              </a:avLst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kromde verbindingslijn 96"/>
            <p:cNvCxnSpPr>
              <a:stCxn id="25612" idx="0"/>
              <a:endCxn id="25684" idx="0"/>
            </p:cNvCxnSpPr>
            <p:nvPr/>
          </p:nvCxnSpPr>
          <p:spPr>
            <a:xfrm rot="5400000" flipH="1" flipV="1">
              <a:off x="5466557" y="-146844"/>
              <a:ext cx="26988" cy="4949825"/>
            </a:xfrm>
            <a:prstGeom prst="curvedConnector3">
              <a:avLst>
                <a:gd name="adj1" fmla="val 3674241"/>
              </a:avLst>
            </a:prstGeom>
            <a:ln w="2857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 Box 18"/>
            <p:cNvSpPr txBox="1">
              <a:spLocks noChangeArrowheads="1"/>
            </p:cNvSpPr>
            <p:nvPr/>
          </p:nvSpPr>
          <p:spPr bwMode="auto">
            <a:xfrm>
              <a:off x="5029200" y="1752600"/>
              <a:ext cx="533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tx2"/>
                  </a:solidFill>
                </a:rPr>
                <a:t>1/.5</a:t>
              </a:r>
              <a:endParaRPr lang="en-AU" sz="1600" baseline="-25000">
                <a:solidFill>
                  <a:schemeClr val="tx2"/>
                </a:solidFill>
              </a:endParaRPr>
            </a:p>
          </p:txBody>
        </p:sp>
        <p:sp>
          <p:nvSpPr>
            <p:cNvPr id="114" name="Text Box 18"/>
            <p:cNvSpPr txBox="1">
              <a:spLocks noChangeArrowheads="1"/>
            </p:cNvSpPr>
            <p:nvPr/>
          </p:nvSpPr>
          <p:spPr bwMode="auto">
            <a:xfrm>
              <a:off x="5334000" y="1295400"/>
              <a:ext cx="533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accent2"/>
                  </a:solidFill>
                </a:rPr>
                <a:t>1</a:t>
              </a:r>
              <a:endParaRPr lang="en-AU" sz="1600" baseline="-25000">
                <a:solidFill>
                  <a:schemeClr val="accent2"/>
                </a:solidFill>
              </a:endParaRPr>
            </a:p>
          </p:txBody>
        </p:sp>
      </p:grpSp>
      <p:grpSp>
        <p:nvGrpSpPr>
          <p:cNvPr id="96" name="Groep 95"/>
          <p:cNvGrpSpPr/>
          <p:nvPr/>
        </p:nvGrpSpPr>
        <p:grpSpPr>
          <a:xfrm>
            <a:off x="922338" y="1295400"/>
            <a:ext cx="4954587" cy="1052513"/>
            <a:chOff x="922338" y="1295400"/>
            <a:chExt cx="4954587" cy="1052513"/>
          </a:xfrm>
        </p:grpSpPr>
        <p:cxnSp>
          <p:nvCxnSpPr>
            <p:cNvPr id="85" name="Gekromde verbindingslijn 84"/>
            <p:cNvCxnSpPr>
              <a:stCxn id="25607" idx="0"/>
              <a:endCxn id="25654" idx="0"/>
            </p:cNvCxnSpPr>
            <p:nvPr/>
          </p:nvCxnSpPr>
          <p:spPr>
            <a:xfrm rot="5400000" flipH="1" flipV="1">
              <a:off x="3013076" y="244475"/>
              <a:ext cx="12700" cy="4194175"/>
            </a:xfrm>
            <a:prstGeom prst="curvedConnector3">
              <a:avLst>
                <a:gd name="adj1" fmla="val 4258537"/>
              </a:avLst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kromde verbindingslijn 93"/>
            <p:cNvCxnSpPr>
              <a:stCxn id="25632" idx="0"/>
              <a:endCxn id="25679" idx="0"/>
            </p:cNvCxnSpPr>
            <p:nvPr/>
          </p:nvCxnSpPr>
          <p:spPr>
            <a:xfrm rot="5400000" flipH="1" flipV="1">
              <a:off x="3774282" y="210344"/>
              <a:ext cx="12700" cy="4192587"/>
            </a:xfrm>
            <a:prstGeom prst="curvedConnector3">
              <a:avLst>
                <a:gd name="adj1" fmla="val 7507317"/>
              </a:avLst>
            </a:prstGeom>
            <a:ln w="28575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 Box 18"/>
            <p:cNvSpPr txBox="1">
              <a:spLocks noChangeArrowheads="1"/>
            </p:cNvSpPr>
            <p:nvPr/>
          </p:nvSpPr>
          <p:spPr bwMode="auto">
            <a:xfrm>
              <a:off x="2590800" y="1752600"/>
              <a:ext cx="533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tx2"/>
                  </a:solidFill>
                </a:rPr>
                <a:t>1/.5</a:t>
              </a:r>
              <a:endParaRPr lang="en-AU" sz="1600" baseline="-25000">
                <a:solidFill>
                  <a:schemeClr val="tx2"/>
                </a:solidFill>
              </a:endParaRPr>
            </a:p>
          </p:txBody>
        </p:sp>
        <p:sp>
          <p:nvSpPr>
            <p:cNvPr id="116" name="Text Box 18"/>
            <p:cNvSpPr txBox="1">
              <a:spLocks noChangeArrowheads="1"/>
            </p:cNvSpPr>
            <p:nvPr/>
          </p:nvSpPr>
          <p:spPr bwMode="auto">
            <a:xfrm>
              <a:off x="3429000" y="1295400"/>
              <a:ext cx="533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accent2"/>
                  </a:solidFill>
                </a:rPr>
                <a:t>1</a:t>
              </a:r>
              <a:endParaRPr lang="en-AU" sz="1600" baseline="-250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Now let’s do the path tracing!</a:t>
            </a:r>
            <a:endParaRPr lang="en-US" smtClean="0"/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March 7, 2012</a:t>
            </a:r>
          </a:p>
        </p:txBody>
      </p:sp>
      <p:sp>
        <p:nvSpPr>
          <p:cNvPr id="26629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2663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2CD949-4151-4B1F-8920-3F5312CBFF81}" type="slidenum">
              <a:rPr lang="en-US"/>
              <a:pPr/>
              <a:t>14</a:t>
            </a:fld>
            <a:endParaRPr lang="en-US"/>
          </a:p>
        </p:txBody>
      </p:sp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750888" y="4059238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1</a:t>
            </a:r>
            <a:endParaRPr lang="en-AU" sz="1200"/>
          </a:p>
        </p:txBody>
      </p:sp>
      <p:sp>
        <p:nvSpPr>
          <p:cNvPr id="26632" name="Oval 4"/>
          <p:cNvSpPr>
            <a:spLocks noChangeArrowheads="1"/>
          </p:cNvSpPr>
          <p:nvPr/>
        </p:nvSpPr>
        <p:spPr bwMode="auto">
          <a:xfrm>
            <a:off x="679450" y="2341563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1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26633" name="AutoShape 5"/>
          <p:cNvCxnSpPr>
            <a:cxnSpLocks noChangeShapeType="1"/>
          </p:cNvCxnSpPr>
          <p:nvPr/>
        </p:nvCxnSpPr>
        <p:spPr bwMode="auto">
          <a:xfrm rot="-5400000" flipH="1" flipV="1">
            <a:off x="615950" y="2452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26634" name="AutoShape 6"/>
          <p:cNvCxnSpPr>
            <a:cxnSpLocks noChangeShapeType="1"/>
            <a:stCxn id="26632" idx="4"/>
          </p:cNvCxnSpPr>
          <p:nvPr/>
        </p:nvCxnSpPr>
        <p:spPr bwMode="auto">
          <a:xfrm flipH="1">
            <a:off x="914400" y="2822575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26635" name="AutoShape 7"/>
          <p:cNvCxnSpPr>
            <a:cxnSpLocks noChangeShapeType="1"/>
            <a:stCxn id="26637" idx="4"/>
          </p:cNvCxnSpPr>
          <p:nvPr/>
        </p:nvCxnSpPr>
        <p:spPr bwMode="auto">
          <a:xfrm>
            <a:off x="3005138" y="2822575"/>
            <a:ext cx="1587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26636" name="AutoShape 8"/>
          <p:cNvCxnSpPr>
            <a:cxnSpLocks noChangeShapeType="1"/>
            <a:stCxn id="26632" idx="6"/>
          </p:cNvCxnSpPr>
          <p:nvPr/>
        </p:nvCxnSpPr>
        <p:spPr bwMode="auto">
          <a:xfrm>
            <a:off x="1168400" y="2574925"/>
            <a:ext cx="1808163" cy="144938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sp>
        <p:nvSpPr>
          <p:cNvPr id="26637" name="Oval 9"/>
          <p:cNvSpPr>
            <a:spLocks noChangeArrowheads="1"/>
          </p:cNvSpPr>
          <p:nvPr/>
        </p:nvSpPr>
        <p:spPr bwMode="auto">
          <a:xfrm>
            <a:off x="2767013" y="2341563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2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26638" name="AutoShape 10"/>
          <p:cNvCxnSpPr>
            <a:cxnSpLocks noChangeShapeType="1"/>
          </p:cNvCxnSpPr>
          <p:nvPr/>
        </p:nvCxnSpPr>
        <p:spPr bwMode="auto">
          <a:xfrm rot="-5400000" flipH="1" flipV="1">
            <a:off x="2698750" y="244951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sp>
        <p:nvSpPr>
          <p:cNvPr id="26639" name="Oval 11"/>
          <p:cNvSpPr>
            <a:spLocks noChangeArrowheads="1"/>
          </p:cNvSpPr>
          <p:nvPr/>
        </p:nvSpPr>
        <p:spPr bwMode="auto">
          <a:xfrm>
            <a:off x="1046163" y="5697538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288C4E"/>
                </a:solidFill>
              </a:rPr>
              <a:t>E</a:t>
            </a:r>
            <a:r>
              <a:rPr lang="en-US" sz="1200" baseline="-25000">
                <a:solidFill>
                  <a:srgbClr val="288C4E"/>
                </a:solidFill>
              </a:rPr>
              <a:t>1</a:t>
            </a:r>
            <a:endParaRPr lang="en-AU" sz="1200">
              <a:solidFill>
                <a:srgbClr val="288C4E"/>
              </a:solidFill>
            </a:endParaRPr>
          </a:p>
        </p:txBody>
      </p:sp>
      <p:cxnSp>
        <p:nvCxnSpPr>
          <p:cNvPr id="26640" name="AutoShape 12"/>
          <p:cNvCxnSpPr>
            <a:cxnSpLocks noChangeShapeType="1"/>
          </p:cNvCxnSpPr>
          <p:nvPr/>
        </p:nvCxnSpPr>
        <p:spPr bwMode="auto">
          <a:xfrm rot="-5400000" flipH="1" flipV="1">
            <a:off x="982663" y="58086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26641" name="AutoShape 13"/>
          <p:cNvCxnSpPr>
            <a:cxnSpLocks noChangeShapeType="1"/>
            <a:stCxn id="26643" idx="0"/>
          </p:cNvCxnSpPr>
          <p:nvPr/>
        </p:nvCxnSpPr>
        <p:spPr bwMode="auto">
          <a:xfrm flipH="1" flipV="1">
            <a:off x="3370263" y="4476750"/>
            <a:ext cx="1587" cy="120650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</p:spPr>
      </p:cxnSp>
      <p:cxnSp>
        <p:nvCxnSpPr>
          <p:cNvPr id="26642" name="AutoShape 14"/>
          <p:cNvCxnSpPr>
            <a:cxnSpLocks noChangeShapeType="1"/>
            <a:stCxn id="26639" idx="7"/>
          </p:cNvCxnSpPr>
          <p:nvPr/>
        </p:nvCxnSpPr>
        <p:spPr bwMode="auto">
          <a:xfrm flipV="1">
            <a:off x="1450975" y="4459288"/>
            <a:ext cx="1900238" cy="12922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</p:spPr>
      </p:cxnSp>
      <p:sp>
        <p:nvSpPr>
          <p:cNvPr id="26643" name="Oval 15"/>
          <p:cNvSpPr>
            <a:spLocks noChangeArrowheads="1"/>
          </p:cNvSpPr>
          <p:nvPr/>
        </p:nvSpPr>
        <p:spPr bwMode="auto">
          <a:xfrm>
            <a:off x="3133725" y="5697538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288C4E"/>
                </a:solidFill>
              </a:rPr>
              <a:t>E</a:t>
            </a:r>
            <a:r>
              <a:rPr lang="en-US" sz="1200" baseline="-25000">
                <a:solidFill>
                  <a:srgbClr val="288C4E"/>
                </a:solidFill>
              </a:rPr>
              <a:t>2</a:t>
            </a:r>
            <a:endParaRPr lang="en-AU" sz="1200">
              <a:solidFill>
                <a:srgbClr val="288C4E"/>
              </a:solidFill>
            </a:endParaRPr>
          </a:p>
        </p:txBody>
      </p:sp>
      <p:cxnSp>
        <p:nvCxnSpPr>
          <p:cNvPr id="26644" name="AutoShape 16"/>
          <p:cNvCxnSpPr>
            <a:cxnSpLocks noChangeShapeType="1"/>
          </p:cNvCxnSpPr>
          <p:nvPr/>
        </p:nvCxnSpPr>
        <p:spPr bwMode="auto">
          <a:xfrm rot="-5400000" flipH="1" flipV="1">
            <a:off x="3065463" y="58054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26645" name="AutoShape 17"/>
          <p:cNvCxnSpPr>
            <a:cxnSpLocks noChangeShapeType="1"/>
            <a:stCxn id="26639" idx="0"/>
          </p:cNvCxnSpPr>
          <p:nvPr/>
        </p:nvCxnSpPr>
        <p:spPr bwMode="auto">
          <a:xfrm flipV="1">
            <a:off x="1284288" y="4467225"/>
            <a:ext cx="1587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</p:spPr>
      </p:cxnSp>
      <p:sp>
        <p:nvSpPr>
          <p:cNvPr id="26646" name="Text Box 18"/>
          <p:cNvSpPr txBox="1">
            <a:spLocks noChangeArrowheads="1"/>
          </p:cNvSpPr>
          <p:nvPr/>
        </p:nvSpPr>
        <p:spPr bwMode="auto">
          <a:xfrm>
            <a:off x="866775" y="3367088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tx2"/>
                </a:solidFill>
              </a:rPr>
              <a:t>a</a:t>
            </a:r>
            <a:r>
              <a:rPr lang="en-AU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26647" name="Text Box 19"/>
          <p:cNvSpPr txBox="1">
            <a:spLocks noChangeArrowheads="1"/>
          </p:cNvSpPr>
          <p:nvPr/>
        </p:nvSpPr>
        <p:spPr bwMode="auto">
          <a:xfrm>
            <a:off x="1946275" y="3367088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tx2"/>
                </a:solidFill>
              </a:rPr>
              <a:t>a</a:t>
            </a:r>
            <a:r>
              <a:rPr lang="en-AU" sz="16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26648" name="Text Box 20"/>
          <p:cNvSpPr txBox="1">
            <a:spLocks noChangeArrowheads="1"/>
          </p:cNvSpPr>
          <p:nvPr/>
        </p:nvSpPr>
        <p:spPr bwMode="auto">
          <a:xfrm>
            <a:off x="2632075" y="3367088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tx2"/>
                </a:solidFill>
              </a:rPr>
              <a:t>a</a:t>
            </a:r>
            <a:r>
              <a:rPr lang="en-AU" sz="1600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26649" name="Text Box 21"/>
          <p:cNvSpPr txBox="1">
            <a:spLocks noChangeArrowheads="1"/>
          </p:cNvSpPr>
          <p:nvPr/>
        </p:nvSpPr>
        <p:spPr bwMode="auto">
          <a:xfrm>
            <a:off x="1246188" y="5048250"/>
            <a:ext cx="452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rgbClr val="288C4E"/>
                </a:solidFill>
              </a:rPr>
              <a:t>e</a:t>
            </a:r>
            <a:r>
              <a:rPr lang="en-AU" sz="1600" baseline="-25000">
                <a:solidFill>
                  <a:srgbClr val="288C4E"/>
                </a:solidFill>
              </a:rPr>
              <a:t>11</a:t>
            </a:r>
          </a:p>
        </p:txBody>
      </p:sp>
      <p:sp>
        <p:nvSpPr>
          <p:cNvPr id="26650" name="Text Box 22"/>
          <p:cNvSpPr txBox="1">
            <a:spLocks noChangeArrowheads="1"/>
          </p:cNvSpPr>
          <p:nvPr/>
        </p:nvSpPr>
        <p:spPr bwMode="auto">
          <a:xfrm>
            <a:off x="2325688" y="5048250"/>
            <a:ext cx="452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rgbClr val="288C4E"/>
                </a:solidFill>
              </a:rPr>
              <a:t>e</a:t>
            </a:r>
            <a:r>
              <a:rPr lang="en-AU" sz="1600" baseline="-25000">
                <a:solidFill>
                  <a:srgbClr val="288C4E"/>
                </a:solidFill>
              </a:rPr>
              <a:t>21</a:t>
            </a:r>
          </a:p>
        </p:txBody>
      </p:sp>
      <p:sp>
        <p:nvSpPr>
          <p:cNvPr id="26651" name="Text Box 23"/>
          <p:cNvSpPr txBox="1">
            <a:spLocks noChangeArrowheads="1"/>
          </p:cNvSpPr>
          <p:nvPr/>
        </p:nvSpPr>
        <p:spPr bwMode="auto">
          <a:xfrm>
            <a:off x="2947988" y="5048250"/>
            <a:ext cx="452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rgbClr val="288C4E"/>
                </a:solidFill>
              </a:rPr>
              <a:t>e</a:t>
            </a:r>
            <a:r>
              <a:rPr lang="en-AU" sz="1600" baseline="-25000">
                <a:solidFill>
                  <a:srgbClr val="288C4E"/>
                </a:solidFill>
              </a:rPr>
              <a:t>22</a:t>
            </a:r>
          </a:p>
        </p:txBody>
      </p:sp>
      <p:sp>
        <p:nvSpPr>
          <p:cNvPr id="26652" name="Text Box 24"/>
          <p:cNvSpPr txBox="1">
            <a:spLocks noChangeArrowheads="1"/>
          </p:cNvSpPr>
          <p:nvPr/>
        </p:nvSpPr>
        <p:spPr bwMode="auto">
          <a:xfrm>
            <a:off x="2830513" y="555148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26653" name="Text Box 25"/>
          <p:cNvSpPr txBox="1">
            <a:spLocks noChangeArrowheads="1"/>
          </p:cNvSpPr>
          <p:nvPr/>
        </p:nvSpPr>
        <p:spPr bwMode="auto">
          <a:xfrm>
            <a:off x="2459038" y="219233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6654" name="Text Box 26"/>
          <p:cNvSpPr txBox="1">
            <a:spLocks noChangeArrowheads="1"/>
          </p:cNvSpPr>
          <p:nvPr/>
        </p:nvSpPr>
        <p:spPr bwMode="auto">
          <a:xfrm>
            <a:off x="733425" y="5540375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26655" name="Text Box 27"/>
          <p:cNvSpPr txBox="1">
            <a:spLocks noChangeArrowheads="1"/>
          </p:cNvSpPr>
          <p:nvPr/>
        </p:nvSpPr>
        <p:spPr bwMode="auto">
          <a:xfrm>
            <a:off x="400050" y="2187575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6656" name="Rectangle 28"/>
          <p:cNvSpPr>
            <a:spLocks noChangeArrowheads="1"/>
          </p:cNvSpPr>
          <p:nvPr/>
        </p:nvSpPr>
        <p:spPr bwMode="auto">
          <a:xfrm>
            <a:off x="2778125" y="4033838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2</a:t>
            </a:r>
            <a:endParaRPr lang="en-AU" sz="1200"/>
          </a:p>
        </p:txBody>
      </p:sp>
      <p:sp>
        <p:nvSpPr>
          <p:cNvPr id="26657" name="Oval 29"/>
          <p:cNvSpPr>
            <a:spLocks noChangeArrowheads="1"/>
          </p:cNvSpPr>
          <p:nvPr/>
        </p:nvSpPr>
        <p:spPr bwMode="auto">
          <a:xfrm>
            <a:off x="1425575" y="2306638"/>
            <a:ext cx="504825" cy="4984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C</a:t>
            </a:r>
            <a:r>
              <a:rPr lang="en-US" sz="1200" baseline="-25000">
                <a:solidFill>
                  <a:schemeClr val="accent2"/>
                </a:solidFill>
              </a:rPr>
              <a:t>1</a:t>
            </a:r>
            <a:endParaRPr lang="en-AU" sz="1200">
              <a:solidFill>
                <a:schemeClr val="accent2"/>
              </a:solidFill>
            </a:endParaRPr>
          </a:p>
        </p:txBody>
      </p:sp>
      <p:cxnSp>
        <p:nvCxnSpPr>
          <p:cNvPr id="26658" name="AutoShape 30"/>
          <p:cNvCxnSpPr>
            <a:cxnSpLocks noChangeShapeType="1"/>
          </p:cNvCxnSpPr>
          <p:nvPr/>
        </p:nvCxnSpPr>
        <p:spPr bwMode="auto">
          <a:xfrm rot="-5400000" flipH="1" flipV="1">
            <a:off x="1362075" y="244951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26659" name="AutoShape 31"/>
          <p:cNvCxnSpPr>
            <a:cxnSpLocks noChangeShapeType="1"/>
            <a:stCxn id="26657" idx="4"/>
          </p:cNvCxnSpPr>
          <p:nvPr/>
        </p:nvCxnSpPr>
        <p:spPr bwMode="auto">
          <a:xfrm flipH="1">
            <a:off x="1674813" y="2819400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cxnSp>
        <p:nvCxnSpPr>
          <p:cNvPr id="26660" name="AutoShape 32"/>
          <p:cNvCxnSpPr>
            <a:cxnSpLocks noChangeShapeType="1"/>
            <a:stCxn id="26662" idx="4"/>
          </p:cNvCxnSpPr>
          <p:nvPr/>
        </p:nvCxnSpPr>
        <p:spPr bwMode="auto">
          <a:xfrm>
            <a:off x="3762375" y="2819400"/>
            <a:ext cx="1588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cxnSp>
        <p:nvCxnSpPr>
          <p:cNvPr id="26661" name="AutoShape 33"/>
          <p:cNvCxnSpPr>
            <a:cxnSpLocks noChangeShapeType="1"/>
            <a:stCxn id="26657" idx="6"/>
          </p:cNvCxnSpPr>
          <p:nvPr/>
        </p:nvCxnSpPr>
        <p:spPr bwMode="auto">
          <a:xfrm>
            <a:off x="1944688" y="2555875"/>
            <a:ext cx="1808162" cy="1449388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sp>
        <p:nvSpPr>
          <p:cNvPr id="26662" name="Oval 34"/>
          <p:cNvSpPr>
            <a:spLocks noChangeArrowheads="1"/>
          </p:cNvSpPr>
          <p:nvPr/>
        </p:nvSpPr>
        <p:spPr bwMode="auto">
          <a:xfrm>
            <a:off x="3513138" y="2314575"/>
            <a:ext cx="498475" cy="49053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C</a:t>
            </a:r>
            <a:r>
              <a:rPr lang="en-US" sz="1200" baseline="-25000">
                <a:solidFill>
                  <a:schemeClr val="accent2"/>
                </a:solidFill>
              </a:rPr>
              <a:t>2</a:t>
            </a:r>
            <a:endParaRPr lang="en-AU" sz="1200">
              <a:solidFill>
                <a:schemeClr val="accent2"/>
              </a:solidFill>
            </a:endParaRPr>
          </a:p>
        </p:txBody>
      </p:sp>
      <p:cxnSp>
        <p:nvCxnSpPr>
          <p:cNvPr id="26663" name="AutoShape 35"/>
          <p:cNvCxnSpPr>
            <a:cxnSpLocks noChangeShapeType="1"/>
          </p:cNvCxnSpPr>
          <p:nvPr/>
        </p:nvCxnSpPr>
        <p:spPr bwMode="auto">
          <a:xfrm rot="-5400000" flipH="1" flipV="1">
            <a:off x="3444875" y="244633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</p:cxnSp>
      <p:sp>
        <p:nvSpPr>
          <p:cNvPr id="26664" name="Text Box 36"/>
          <p:cNvSpPr txBox="1">
            <a:spLocks noChangeArrowheads="1"/>
          </p:cNvSpPr>
          <p:nvPr/>
        </p:nvSpPr>
        <p:spPr bwMode="auto">
          <a:xfrm>
            <a:off x="1612900" y="3363913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 dirty="0">
                <a:solidFill>
                  <a:schemeClr val="accent2"/>
                </a:solidFill>
              </a:rPr>
              <a:t>c</a:t>
            </a:r>
            <a:r>
              <a:rPr lang="en-AU" sz="1600" baseline="-25000" dirty="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26665" name="Text Box 37"/>
          <p:cNvSpPr txBox="1">
            <a:spLocks noChangeArrowheads="1"/>
          </p:cNvSpPr>
          <p:nvPr/>
        </p:nvSpPr>
        <p:spPr bwMode="auto">
          <a:xfrm>
            <a:off x="2295525" y="3001963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accent2"/>
                </a:solidFill>
              </a:rPr>
              <a:t>c</a:t>
            </a:r>
            <a:r>
              <a:rPr lang="en-AU" sz="1600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26666" name="Text Box 38"/>
          <p:cNvSpPr txBox="1">
            <a:spLocks noChangeArrowheads="1"/>
          </p:cNvSpPr>
          <p:nvPr/>
        </p:nvSpPr>
        <p:spPr bwMode="auto">
          <a:xfrm>
            <a:off x="3365500" y="3363913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accent2"/>
                </a:solidFill>
              </a:rPr>
              <a:t>c</a:t>
            </a:r>
            <a:r>
              <a:rPr lang="en-AU" sz="1600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26667" name="Text Box 39"/>
          <p:cNvSpPr txBox="1">
            <a:spLocks noChangeArrowheads="1"/>
          </p:cNvSpPr>
          <p:nvPr/>
        </p:nvSpPr>
        <p:spPr bwMode="auto">
          <a:xfrm>
            <a:off x="3205163" y="218916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6668" name="Text Box 40"/>
          <p:cNvSpPr txBox="1">
            <a:spLocks noChangeArrowheads="1"/>
          </p:cNvSpPr>
          <p:nvPr/>
        </p:nvSpPr>
        <p:spPr bwMode="auto">
          <a:xfrm>
            <a:off x="1114425" y="218598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accent2"/>
                </a:solidFill>
              </a:rPr>
              <a:t>1</a:t>
            </a:r>
          </a:p>
        </p:txBody>
      </p:sp>
      <p:grpSp>
        <p:nvGrpSpPr>
          <p:cNvPr id="26669" name="Groep 44"/>
          <p:cNvGrpSpPr>
            <a:grpSpLocks/>
          </p:cNvGrpSpPr>
          <p:nvPr/>
        </p:nvGrpSpPr>
        <p:grpSpPr bwMode="auto">
          <a:xfrm>
            <a:off x="4592638" y="2185988"/>
            <a:ext cx="3611562" cy="3978275"/>
            <a:chOff x="4592637" y="2185987"/>
            <a:chExt cx="3611563" cy="3978275"/>
          </a:xfrm>
        </p:grpSpPr>
        <p:sp>
          <p:nvSpPr>
            <p:cNvPr id="26678" name="Rectangle 3"/>
            <p:cNvSpPr>
              <a:spLocks noChangeArrowheads="1"/>
            </p:cNvSpPr>
            <p:nvPr/>
          </p:nvSpPr>
          <p:spPr bwMode="auto">
            <a:xfrm>
              <a:off x="4943475" y="4059237"/>
              <a:ext cx="1108075" cy="43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Twin 2</a:t>
              </a:r>
            </a:p>
            <a:p>
              <a:pPr algn="ctr"/>
              <a:r>
                <a:rPr lang="en-US" sz="1200">
                  <a:solidFill>
                    <a:srgbClr val="000000"/>
                  </a:solidFill>
                </a:rPr>
                <a:t>Phenotype 1</a:t>
              </a:r>
              <a:endParaRPr lang="en-AU" sz="1200"/>
            </a:p>
          </p:txBody>
        </p:sp>
        <p:sp>
          <p:nvSpPr>
            <p:cNvPr id="26679" name="Oval 4"/>
            <p:cNvSpPr>
              <a:spLocks noChangeArrowheads="1"/>
            </p:cNvSpPr>
            <p:nvPr/>
          </p:nvSpPr>
          <p:spPr bwMode="auto">
            <a:xfrm>
              <a:off x="4872037" y="2341562"/>
              <a:ext cx="474663" cy="466725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A</a:t>
              </a:r>
              <a:r>
                <a:rPr lang="en-US" sz="1200" baseline="-25000">
                  <a:solidFill>
                    <a:schemeClr val="tx2"/>
                  </a:solidFill>
                </a:rPr>
                <a:t>1</a:t>
              </a:r>
              <a:endParaRPr lang="en-AU" sz="1200">
                <a:solidFill>
                  <a:schemeClr val="tx2"/>
                </a:solidFill>
              </a:endParaRPr>
            </a:p>
          </p:txBody>
        </p:sp>
        <p:cxnSp>
          <p:nvCxnSpPr>
            <p:cNvPr id="26680" name="AutoShape 5"/>
            <p:cNvCxnSpPr>
              <a:cxnSpLocks noChangeShapeType="1"/>
            </p:cNvCxnSpPr>
            <p:nvPr/>
          </p:nvCxnSpPr>
          <p:spPr bwMode="auto">
            <a:xfrm rot="-5400000" flipH="1" flipV="1">
              <a:off x="4808537" y="2452687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chemeClr val="tx2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6681" name="AutoShape 6"/>
            <p:cNvCxnSpPr>
              <a:cxnSpLocks noChangeShapeType="1"/>
              <a:stCxn id="26679" idx="4"/>
            </p:cNvCxnSpPr>
            <p:nvPr/>
          </p:nvCxnSpPr>
          <p:spPr bwMode="auto">
            <a:xfrm flipH="1">
              <a:off x="5106987" y="2822575"/>
              <a:ext cx="3175" cy="120650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med" len="med"/>
            </a:ln>
          </p:spPr>
        </p:cxnSp>
        <p:cxnSp>
          <p:nvCxnSpPr>
            <p:cNvPr id="26682" name="AutoShape 7"/>
            <p:cNvCxnSpPr>
              <a:cxnSpLocks noChangeShapeType="1"/>
              <a:stCxn id="26684" idx="4"/>
            </p:cNvCxnSpPr>
            <p:nvPr/>
          </p:nvCxnSpPr>
          <p:spPr bwMode="auto">
            <a:xfrm>
              <a:off x="7197725" y="2822575"/>
              <a:ext cx="1587" cy="122555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med" len="med"/>
            </a:ln>
          </p:spPr>
        </p:cxnSp>
        <p:cxnSp>
          <p:nvCxnSpPr>
            <p:cNvPr id="26683" name="AutoShape 8"/>
            <p:cNvCxnSpPr>
              <a:cxnSpLocks noChangeShapeType="1"/>
              <a:stCxn id="26679" idx="6"/>
            </p:cNvCxnSpPr>
            <p:nvPr/>
          </p:nvCxnSpPr>
          <p:spPr bwMode="auto">
            <a:xfrm>
              <a:off x="5360987" y="2574925"/>
              <a:ext cx="1808163" cy="1449387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stealth" w="med" len="med"/>
            </a:ln>
          </p:spPr>
        </p:cxnSp>
        <p:sp>
          <p:nvSpPr>
            <p:cNvPr id="26684" name="Oval 9"/>
            <p:cNvSpPr>
              <a:spLocks noChangeArrowheads="1"/>
            </p:cNvSpPr>
            <p:nvPr/>
          </p:nvSpPr>
          <p:spPr bwMode="auto">
            <a:xfrm>
              <a:off x="6959600" y="2341562"/>
              <a:ext cx="474662" cy="466725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chemeClr val="tx2"/>
                  </a:solidFill>
                </a:rPr>
                <a:t>A</a:t>
              </a:r>
              <a:r>
                <a:rPr lang="en-US" sz="1200" baseline="-25000">
                  <a:solidFill>
                    <a:schemeClr val="tx2"/>
                  </a:solidFill>
                </a:rPr>
                <a:t>2</a:t>
              </a:r>
              <a:endParaRPr lang="en-AU" sz="1200">
                <a:solidFill>
                  <a:schemeClr val="tx2"/>
                </a:solidFill>
              </a:endParaRPr>
            </a:p>
          </p:txBody>
        </p:sp>
        <p:cxnSp>
          <p:nvCxnSpPr>
            <p:cNvPr id="26685" name="AutoShape 10"/>
            <p:cNvCxnSpPr>
              <a:cxnSpLocks noChangeShapeType="1"/>
            </p:cNvCxnSpPr>
            <p:nvPr/>
          </p:nvCxnSpPr>
          <p:spPr bwMode="auto">
            <a:xfrm rot="-5400000" flipH="1" flipV="1">
              <a:off x="6891337" y="2449512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chemeClr val="tx2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26686" name="Oval 11"/>
            <p:cNvSpPr>
              <a:spLocks noChangeArrowheads="1"/>
            </p:cNvSpPr>
            <p:nvPr/>
          </p:nvSpPr>
          <p:spPr bwMode="auto">
            <a:xfrm>
              <a:off x="5238750" y="5697537"/>
              <a:ext cx="474662" cy="466725"/>
            </a:xfrm>
            <a:prstGeom prst="ellipse">
              <a:avLst/>
            </a:prstGeom>
            <a:noFill/>
            <a:ln w="28575">
              <a:solidFill>
                <a:srgbClr val="288C4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288C4E"/>
                  </a:solidFill>
                </a:rPr>
                <a:t>E</a:t>
              </a:r>
              <a:r>
                <a:rPr lang="en-US" sz="1200" baseline="-25000">
                  <a:solidFill>
                    <a:srgbClr val="288C4E"/>
                  </a:solidFill>
                </a:rPr>
                <a:t>1</a:t>
              </a:r>
              <a:endParaRPr lang="en-AU" sz="1200">
                <a:solidFill>
                  <a:srgbClr val="288C4E"/>
                </a:solidFill>
              </a:endParaRPr>
            </a:p>
          </p:txBody>
        </p:sp>
        <p:cxnSp>
          <p:nvCxnSpPr>
            <p:cNvPr id="26687" name="AutoShape 12"/>
            <p:cNvCxnSpPr>
              <a:cxnSpLocks noChangeShapeType="1"/>
            </p:cNvCxnSpPr>
            <p:nvPr/>
          </p:nvCxnSpPr>
          <p:spPr bwMode="auto">
            <a:xfrm rot="-5400000" flipH="1" flipV="1">
              <a:off x="5175250" y="5808662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rgbClr val="288C4E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6688" name="AutoShape 13"/>
            <p:cNvCxnSpPr>
              <a:cxnSpLocks noChangeShapeType="1"/>
              <a:stCxn id="26690" idx="0"/>
            </p:cNvCxnSpPr>
            <p:nvPr/>
          </p:nvCxnSpPr>
          <p:spPr bwMode="auto">
            <a:xfrm flipH="1" flipV="1">
              <a:off x="7562850" y="4476750"/>
              <a:ext cx="1587" cy="1206500"/>
            </a:xfrm>
            <a:prstGeom prst="straightConnector1">
              <a:avLst/>
            </a:prstGeom>
            <a:noFill/>
            <a:ln w="28575">
              <a:solidFill>
                <a:srgbClr val="288C4E"/>
              </a:solidFill>
              <a:round/>
              <a:headEnd/>
              <a:tailEnd type="stealth" w="med" len="med"/>
            </a:ln>
          </p:spPr>
        </p:cxnSp>
        <p:cxnSp>
          <p:nvCxnSpPr>
            <p:cNvPr id="26689" name="AutoShape 14"/>
            <p:cNvCxnSpPr>
              <a:cxnSpLocks noChangeShapeType="1"/>
              <a:stCxn id="26686" idx="7"/>
            </p:cNvCxnSpPr>
            <p:nvPr/>
          </p:nvCxnSpPr>
          <p:spPr bwMode="auto">
            <a:xfrm flipV="1">
              <a:off x="5643562" y="4459287"/>
              <a:ext cx="1900238" cy="1292225"/>
            </a:xfrm>
            <a:prstGeom prst="straightConnector1">
              <a:avLst/>
            </a:prstGeom>
            <a:noFill/>
            <a:ln w="28575">
              <a:solidFill>
                <a:srgbClr val="288C4E"/>
              </a:solidFill>
              <a:round/>
              <a:headEnd/>
              <a:tailEnd type="stealth" w="med" len="med"/>
            </a:ln>
          </p:spPr>
        </p:cxnSp>
        <p:sp>
          <p:nvSpPr>
            <p:cNvPr id="26690" name="Oval 15"/>
            <p:cNvSpPr>
              <a:spLocks noChangeArrowheads="1"/>
            </p:cNvSpPr>
            <p:nvPr/>
          </p:nvSpPr>
          <p:spPr bwMode="auto">
            <a:xfrm>
              <a:off x="7326312" y="5697537"/>
              <a:ext cx="474663" cy="466725"/>
            </a:xfrm>
            <a:prstGeom prst="ellipse">
              <a:avLst/>
            </a:prstGeom>
            <a:noFill/>
            <a:ln w="28575">
              <a:solidFill>
                <a:srgbClr val="288C4E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288C4E"/>
                  </a:solidFill>
                </a:rPr>
                <a:t>E</a:t>
              </a:r>
              <a:r>
                <a:rPr lang="en-US" sz="1200" baseline="-25000">
                  <a:solidFill>
                    <a:srgbClr val="288C4E"/>
                  </a:solidFill>
                </a:rPr>
                <a:t>2</a:t>
              </a:r>
              <a:endParaRPr lang="en-AU" sz="1200">
                <a:solidFill>
                  <a:srgbClr val="288C4E"/>
                </a:solidFill>
              </a:endParaRPr>
            </a:p>
          </p:txBody>
        </p:sp>
        <p:cxnSp>
          <p:nvCxnSpPr>
            <p:cNvPr id="26691" name="AutoShape 16"/>
            <p:cNvCxnSpPr>
              <a:cxnSpLocks noChangeShapeType="1"/>
            </p:cNvCxnSpPr>
            <p:nvPr/>
          </p:nvCxnSpPr>
          <p:spPr bwMode="auto">
            <a:xfrm rot="-5400000" flipH="1" flipV="1">
              <a:off x="7258050" y="5805487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rgbClr val="288C4E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6692" name="AutoShape 17"/>
            <p:cNvCxnSpPr>
              <a:cxnSpLocks noChangeShapeType="1"/>
              <a:stCxn id="26686" idx="0"/>
            </p:cNvCxnSpPr>
            <p:nvPr/>
          </p:nvCxnSpPr>
          <p:spPr bwMode="auto">
            <a:xfrm flipV="1">
              <a:off x="5476875" y="4467225"/>
              <a:ext cx="1587" cy="1216025"/>
            </a:xfrm>
            <a:prstGeom prst="straightConnector1">
              <a:avLst/>
            </a:prstGeom>
            <a:noFill/>
            <a:ln w="28575">
              <a:solidFill>
                <a:srgbClr val="288C4E"/>
              </a:solidFill>
              <a:round/>
              <a:headEnd/>
              <a:tailEnd type="stealth" w="med" len="med"/>
            </a:ln>
          </p:spPr>
        </p:cxnSp>
        <p:sp>
          <p:nvSpPr>
            <p:cNvPr id="26693" name="Text Box 18"/>
            <p:cNvSpPr txBox="1">
              <a:spLocks noChangeArrowheads="1"/>
            </p:cNvSpPr>
            <p:nvPr/>
          </p:nvSpPr>
          <p:spPr bwMode="auto">
            <a:xfrm>
              <a:off x="5059362" y="3367087"/>
              <a:ext cx="452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tx2"/>
                  </a:solidFill>
                </a:rPr>
                <a:t>a</a:t>
              </a:r>
              <a:r>
                <a:rPr lang="en-AU" sz="1600" baseline="-2500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26694" name="Text Box 19"/>
            <p:cNvSpPr txBox="1">
              <a:spLocks noChangeArrowheads="1"/>
            </p:cNvSpPr>
            <p:nvPr/>
          </p:nvSpPr>
          <p:spPr bwMode="auto">
            <a:xfrm>
              <a:off x="6138862" y="3367087"/>
              <a:ext cx="452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tx2"/>
                  </a:solidFill>
                </a:rPr>
                <a:t>a</a:t>
              </a:r>
              <a:r>
                <a:rPr lang="en-AU" sz="1600" baseline="-25000">
                  <a:solidFill>
                    <a:schemeClr val="tx2"/>
                  </a:solidFill>
                </a:rPr>
                <a:t>21</a:t>
              </a:r>
            </a:p>
          </p:txBody>
        </p:sp>
        <p:sp>
          <p:nvSpPr>
            <p:cNvPr id="26695" name="Text Box 20"/>
            <p:cNvSpPr txBox="1">
              <a:spLocks noChangeArrowheads="1"/>
            </p:cNvSpPr>
            <p:nvPr/>
          </p:nvSpPr>
          <p:spPr bwMode="auto">
            <a:xfrm>
              <a:off x="6824662" y="3367087"/>
              <a:ext cx="452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tx2"/>
                  </a:solidFill>
                </a:rPr>
                <a:t>a</a:t>
              </a:r>
              <a:r>
                <a:rPr lang="en-AU" sz="1600" baseline="-25000">
                  <a:solidFill>
                    <a:schemeClr val="tx2"/>
                  </a:solidFill>
                </a:rPr>
                <a:t>22</a:t>
              </a:r>
            </a:p>
          </p:txBody>
        </p:sp>
        <p:sp>
          <p:nvSpPr>
            <p:cNvPr id="26696" name="Text Box 21"/>
            <p:cNvSpPr txBox="1">
              <a:spLocks noChangeArrowheads="1"/>
            </p:cNvSpPr>
            <p:nvPr/>
          </p:nvSpPr>
          <p:spPr bwMode="auto">
            <a:xfrm>
              <a:off x="5438775" y="5048250"/>
              <a:ext cx="4524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rgbClr val="288C4E"/>
                  </a:solidFill>
                </a:rPr>
                <a:t>e</a:t>
              </a:r>
              <a:r>
                <a:rPr lang="en-AU" sz="1600" baseline="-25000">
                  <a:solidFill>
                    <a:srgbClr val="288C4E"/>
                  </a:solidFill>
                </a:rPr>
                <a:t>11</a:t>
              </a:r>
            </a:p>
          </p:txBody>
        </p:sp>
        <p:sp>
          <p:nvSpPr>
            <p:cNvPr id="26697" name="Text Box 22"/>
            <p:cNvSpPr txBox="1">
              <a:spLocks noChangeArrowheads="1"/>
            </p:cNvSpPr>
            <p:nvPr/>
          </p:nvSpPr>
          <p:spPr bwMode="auto">
            <a:xfrm>
              <a:off x="6518275" y="5048250"/>
              <a:ext cx="4524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rgbClr val="288C4E"/>
                  </a:solidFill>
                </a:rPr>
                <a:t>e</a:t>
              </a:r>
              <a:r>
                <a:rPr lang="en-AU" sz="1600" baseline="-25000">
                  <a:solidFill>
                    <a:srgbClr val="288C4E"/>
                  </a:solidFill>
                </a:rPr>
                <a:t>21</a:t>
              </a:r>
            </a:p>
          </p:txBody>
        </p:sp>
        <p:sp>
          <p:nvSpPr>
            <p:cNvPr id="26698" name="Text Box 23"/>
            <p:cNvSpPr txBox="1">
              <a:spLocks noChangeArrowheads="1"/>
            </p:cNvSpPr>
            <p:nvPr/>
          </p:nvSpPr>
          <p:spPr bwMode="auto">
            <a:xfrm>
              <a:off x="7140575" y="5048250"/>
              <a:ext cx="4524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rgbClr val="288C4E"/>
                  </a:solidFill>
                </a:rPr>
                <a:t>e</a:t>
              </a:r>
              <a:r>
                <a:rPr lang="en-AU" sz="1600" baseline="-25000">
                  <a:solidFill>
                    <a:srgbClr val="288C4E"/>
                  </a:solidFill>
                </a:rPr>
                <a:t>22</a:t>
              </a:r>
            </a:p>
          </p:txBody>
        </p:sp>
        <p:sp>
          <p:nvSpPr>
            <p:cNvPr id="26699" name="Text Box 24"/>
            <p:cNvSpPr txBox="1">
              <a:spLocks noChangeArrowheads="1"/>
            </p:cNvSpPr>
            <p:nvPr/>
          </p:nvSpPr>
          <p:spPr bwMode="auto">
            <a:xfrm>
              <a:off x="7023100" y="5551487"/>
              <a:ext cx="2682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1163"/>
              <a:r>
                <a:rPr lang="en-AU" sz="1200">
                  <a:solidFill>
                    <a:srgbClr val="288C4E"/>
                  </a:solidFill>
                </a:rPr>
                <a:t>1</a:t>
              </a:r>
            </a:p>
          </p:txBody>
        </p:sp>
        <p:sp>
          <p:nvSpPr>
            <p:cNvPr id="26700" name="Text Box 25"/>
            <p:cNvSpPr txBox="1">
              <a:spLocks noChangeArrowheads="1"/>
            </p:cNvSpPr>
            <p:nvPr/>
          </p:nvSpPr>
          <p:spPr bwMode="auto">
            <a:xfrm>
              <a:off x="6651625" y="2192337"/>
              <a:ext cx="2682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1163"/>
              <a:r>
                <a:rPr lang="en-AU" sz="12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6701" name="Text Box 26"/>
            <p:cNvSpPr txBox="1">
              <a:spLocks noChangeArrowheads="1"/>
            </p:cNvSpPr>
            <p:nvPr/>
          </p:nvSpPr>
          <p:spPr bwMode="auto">
            <a:xfrm>
              <a:off x="4926012" y="5540375"/>
              <a:ext cx="1968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200">
                  <a:solidFill>
                    <a:srgbClr val="288C4E"/>
                  </a:solidFill>
                </a:rPr>
                <a:t>1</a:t>
              </a:r>
            </a:p>
          </p:txBody>
        </p:sp>
        <p:sp>
          <p:nvSpPr>
            <p:cNvPr id="26702" name="Text Box 27"/>
            <p:cNvSpPr txBox="1">
              <a:spLocks noChangeArrowheads="1"/>
            </p:cNvSpPr>
            <p:nvPr/>
          </p:nvSpPr>
          <p:spPr bwMode="auto">
            <a:xfrm>
              <a:off x="4592637" y="2187575"/>
              <a:ext cx="1968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2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6703" name="Rectangle 28"/>
            <p:cNvSpPr>
              <a:spLocks noChangeArrowheads="1"/>
            </p:cNvSpPr>
            <p:nvPr/>
          </p:nvSpPr>
          <p:spPr bwMode="auto">
            <a:xfrm>
              <a:off x="6970712" y="4033837"/>
              <a:ext cx="1108075" cy="43180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Twin 2</a:t>
              </a:r>
            </a:p>
            <a:p>
              <a:pPr algn="ctr"/>
              <a:r>
                <a:rPr lang="en-US" sz="1200">
                  <a:solidFill>
                    <a:srgbClr val="000000"/>
                  </a:solidFill>
                </a:rPr>
                <a:t>Phenotype 2</a:t>
              </a:r>
              <a:endParaRPr lang="en-AU" sz="1200"/>
            </a:p>
          </p:txBody>
        </p:sp>
        <p:sp>
          <p:nvSpPr>
            <p:cNvPr id="26704" name="Oval 29"/>
            <p:cNvSpPr>
              <a:spLocks noChangeArrowheads="1"/>
            </p:cNvSpPr>
            <p:nvPr/>
          </p:nvSpPr>
          <p:spPr bwMode="auto">
            <a:xfrm>
              <a:off x="5618162" y="2306637"/>
              <a:ext cx="504825" cy="49847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chemeClr val="accent2"/>
                  </a:solidFill>
                </a:rPr>
                <a:t>C</a:t>
              </a:r>
              <a:r>
                <a:rPr lang="en-US" sz="1200" baseline="-25000">
                  <a:solidFill>
                    <a:schemeClr val="accent2"/>
                  </a:solidFill>
                </a:rPr>
                <a:t>1</a:t>
              </a:r>
              <a:endParaRPr lang="en-AU" sz="1200">
                <a:solidFill>
                  <a:schemeClr val="accent2"/>
                </a:solidFill>
              </a:endParaRPr>
            </a:p>
          </p:txBody>
        </p:sp>
        <p:cxnSp>
          <p:nvCxnSpPr>
            <p:cNvPr id="26705" name="AutoShape 30"/>
            <p:cNvCxnSpPr>
              <a:cxnSpLocks noChangeShapeType="1"/>
            </p:cNvCxnSpPr>
            <p:nvPr/>
          </p:nvCxnSpPr>
          <p:spPr bwMode="auto">
            <a:xfrm rot="-5400000" flipH="1" flipV="1">
              <a:off x="5554662" y="2449512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chemeClr val="accent2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6706" name="AutoShape 31"/>
            <p:cNvCxnSpPr>
              <a:cxnSpLocks noChangeShapeType="1"/>
              <a:stCxn id="26704" idx="4"/>
            </p:cNvCxnSpPr>
            <p:nvPr/>
          </p:nvCxnSpPr>
          <p:spPr bwMode="auto">
            <a:xfrm flipH="1">
              <a:off x="5867400" y="2819400"/>
              <a:ext cx="3175" cy="120650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</p:spPr>
        </p:cxnSp>
        <p:cxnSp>
          <p:nvCxnSpPr>
            <p:cNvPr id="26707" name="AutoShape 32"/>
            <p:cNvCxnSpPr>
              <a:cxnSpLocks noChangeShapeType="1"/>
              <a:stCxn id="26709" idx="4"/>
            </p:cNvCxnSpPr>
            <p:nvPr/>
          </p:nvCxnSpPr>
          <p:spPr bwMode="auto">
            <a:xfrm>
              <a:off x="7954962" y="2819400"/>
              <a:ext cx="1588" cy="1225550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</p:spPr>
        </p:cxnSp>
        <p:cxnSp>
          <p:nvCxnSpPr>
            <p:cNvPr id="26708" name="AutoShape 33"/>
            <p:cNvCxnSpPr>
              <a:cxnSpLocks noChangeShapeType="1"/>
              <a:stCxn id="26704" idx="6"/>
            </p:cNvCxnSpPr>
            <p:nvPr/>
          </p:nvCxnSpPr>
          <p:spPr bwMode="auto">
            <a:xfrm>
              <a:off x="6137275" y="2555875"/>
              <a:ext cx="1808162" cy="144938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</p:spPr>
        </p:cxnSp>
        <p:sp>
          <p:nvSpPr>
            <p:cNvPr id="26709" name="Oval 34"/>
            <p:cNvSpPr>
              <a:spLocks noChangeArrowheads="1"/>
            </p:cNvSpPr>
            <p:nvPr/>
          </p:nvSpPr>
          <p:spPr bwMode="auto">
            <a:xfrm>
              <a:off x="7705725" y="2314575"/>
              <a:ext cx="498475" cy="490537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chemeClr val="accent2"/>
                  </a:solidFill>
                </a:rPr>
                <a:t>C</a:t>
              </a:r>
              <a:r>
                <a:rPr lang="en-US" sz="1200" baseline="-25000">
                  <a:solidFill>
                    <a:schemeClr val="accent2"/>
                  </a:solidFill>
                </a:rPr>
                <a:t>2</a:t>
              </a:r>
              <a:endParaRPr lang="en-AU" sz="1200">
                <a:solidFill>
                  <a:schemeClr val="accent2"/>
                </a:solidFill>
              </a:endParaRPr>
            </a:p>
          </p:txBody>
        </p:sp>
        <p:cxnSp>
          <p:nvCxnSpPr>
            <p:cNvPr id="26710" name="AutoShape 35"/>
            <p:cNvCxnSpPr>
              <a:cxnSpLocks noChangeShapeType="1"/>
            </p:cNvCxnSpPr>
            <p:nvPr/>
          </p:nvCxnSpPr>
          <p:spPr bwMode="auto">
            <a:xfrm rot="-5400000" flipH="1" flipV="1">
              <a:off x="7637462" y="2446337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28575">
              <a:solidFill>
                <a:schemeClr val="accent2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26711" name="Text Box 36"/>
            <p:cNvSpPr txBox="1">
              <a:spLocks noChangeArrowheads="1"/>
            </p:cNvSpPr>
            <p:nvPr/>
          </p:nvSpPr>
          <p:spPr bwMode="auto">
            <a:xfrm>
              <a:off x="5805487" y="3363912"/>
              <a:ext cx="452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accent2"/>
                  </a:solidFill>
                </a:rPr>
                <a:t>c</a:t>
              </a:r>
              <a:r>
                <a:rPr lang="en-AU" sz="1600" baseline="-25000">
                  <a:solidFill>
                    <a:schemeClr val="accent2"/>
                  </a:solidFill>
                </a:rPr>
                <a:t>11</a:t>
              </a:r>
            </a:p>
          </p:txBody>
        </p:sp>
        <p:sp>
          <p:nvSpPr>
            <p:cNvPr id="26712" name="Text Box 37"/>
            <p:cNvSpPr txBox="1">
              <a:spLocks noChangeArrowheads="1"/>
            </p:cNvSpPr>
            <p:nvPr/>
          </p:nvSpPr>
          <p:spPr bwMode="auto">
            <a:xfrm>
              <a:off x="6488112" y="3001962"/>
              <a:ext cx="452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accent2"/>
                  </a:solidFill>
                </a:rPr>
                <a:t>c</a:t>
              </a:r>
              <a:r>
                <a:rPr lang="en-AU" sz="1600" baseline="-25000">
                  <a:solidFill>
                    <a:schemeClr val="accent2"/>
                  </a:solidFill>
                </a:rPr>
                <a:t>21</a:t>
              </a:r>
            </a:p>
          </p:txBody>
        </p:sp>
        <p:sp>
          <p:nvSpPr>
            <p:cNvPr id="26713" name="Text Box 38"/>
            <p:cNvSpPr txBox="1">
              <a:spLocks noChangeArrowheads="1"/>
            </p:cNvSpPr>
            <p:nvPr/>
          </p:nvSpPr>
          <p:spPr bwMode="auto">
            <a:xfrm>
              <a:off x="7558087" y="3363912"/>
              <a:ext cx="4524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600">
                  <a:solidFill>
                    <a:schemeClr val="accent2"/>
                  </a:solidFill>
                </a:rPr>
                <a:t>c</a:t>
              </a:r>
              <a:r>
                <a:rPr lang="en-AU" sz="1600" baseline="-25000">
                  <a:solidFill>
                    <a:schemeClr val="accent2"/>
                  </a:solidFill>
                </a:rPr>
                <a:t>22</a:t>
              </a:r>
            </a:p>
          </p:txBody>
        </p:sp>
        <p:sp>
          <p:nvSpPr>
            <p:cNvPr id="26714" name="Text Box 39"/>
            <p:cNvSpPr txBox="1">
              <a:spLocks noChangeArrowheads="1"/>
            </p:cNvSpPr>
            <p:nvPr/>
          </p:nvSpPr>
          <p:spPr bwMode="auto">
            <a:xfrm>
              <a:off x="7397750" y="2189162"/>
              <a:ext cx="2682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1163"/>
              <a:r>
                <a:rPr lang="en-AU" sz="12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6715" name="Text Box 40"/>
            <p:cNvSpPr txBox="1">
              <a:spLocks noChangeArrowheads="1"/>
            </p:cNvSpPr>
            <p:nvPr/>
          </p:nvSpPr>
          <p:spPr bwMode="auto">
            <a:xfrm>
              <a:off x="5307012" y="2185987"/>
              <a:ext cx="196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200">
                  <a:solidFill>
                    <a:schemeClr val="accent2"/>
                  </a:solidFill>
                </a:rPr>
                <a:t>1</a:t>
              </a:r>
            </a:p>
          </p:txBody>
        </p:sp>
      </p:grpSp>
      <p:cxnSp>
        <p:nvCxnSpPr>
          <p:cNvPr id="84" name="Gekromde verbindingslijn 83"/>
          <p:cNvCxnSpPr>
            <a:stCxn id="26632" idx="0"/>
            <a:endCxn id="26679" idx="0"/>
          </p:cNvCxnSpPr>
          <p:nvPr/>
        </p:nvCxnSpPr>
        <p:spPr>
          <a:xfrm rot="5400000" flipH="1" flipV="1">
            <a:off x="3013076" y="244475"/>
            <a:ext cx="12700" cy="4194175"/>
          </a:xfrm>
          <a:prstGeom prst="curvedConnector3">
            <a:avLst>
              <a:gd name="adj1" fmla="val 4258537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kromde verbindingslijn 84"/>
          <p:cNvCxnSpPr>
            <a:stCxn id="26637" idx="0"/>
            <a:endCxn id="26684" idx="0"/>
          </p:cNvCxnSpPr>
          <p:nvPr/>
        </p:nvCxnSpPr>
        <p:spPr>
          <a:xfrm rot="5400000" flipH="1" flipV="1">
            <a:off x="5099844" y="245269"/>
            <a:ext cx="12700" cy="4192588"/>
          </a:xfrm>
          <a:prstGeom prst="curvedConnector3">
            <a:avLst>
              <a:gd name="adj1" fmla="val 4258529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kromde verbindingslijn 85"/>
          <p:cNvCxnSpPr>
            <a:stCxn id="26657" idx="0"/>
            <a:endCxn id="26704" idx="0"/>
          </p:cNvCxnSpPr>
          <p:nvPr/>
        </p:nvCxnSpPr>
        <p:spPr>
          <a:xfrm rot="5400000" flipH="1" flipV="1">
            <a:off x="3774282" y="210344"/>
            <a:ext cx="12700" cy="4192587"/>
          </a:xfrm>
          <a:prstGeom prst="curvedConnector3">
            <a:avLst>
              <a:gd name="adj1" fmla="val 7507317"/>
            </a:avLst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kromde verbindingslijn 86"/>
          <p:cNvCxnSpPr>
            <a:stCxn id="26637" idx="0"/>
            <a:endCxn id="26709" idx="0"/>
          </p:cNvCxnSpPr>
          <p:nvPr/>
        </p:nvCxnSpPr>
        <p:spPr>
          <a:xfrm rot="5400000" flipH="1" flipV="1">
            <a:off x="5466557" y="-146844"/>
            <a:ext cx="26988" cy="4949825"/>
          </a:xfrm>
          <a:prstGeom prst="curvedConnector3">
            <a:avLst>
              <a:gd name="adj1" fmla="val 3674241"/>
            </a:avLst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74" name="Text Box 18"/>
          <p:cNvSpPr txBox="1">
            <a:spLocks noChangeArrowheads="1"/>
          </p:cNvSpPr>
          <p:nvPr/>
        </p:nvSpPr>
        <p:spPr bwMode="auto">
          <a:xfrm>
            <a:off x="2590800" y="17526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tx2"/>
                </a:solidFill>
              </a:rPr>
              <a:t>1/.5</a:t>
            </a:r>
            <a:endParaRPr lang="en-AU" sz="1600" baseline="-25000">
              <a:solidFill>
                <a:schemeClr val="tx2"/>
              </a:solidFill>
            </a:endParaRPr>
          </a:p>
        </p:txBody>
      </p:sp>
      <p:sp>
        <p:nvSpPr>
          <p:cNvPr id="26675" name="Text Box 18"/>
          <p:cNvSpPr txBox="1">
            <a:spLocks noChangeArrowheads="1"/>
          </p:cNvSpPr>
          <p:nvPr/>
        </p:nvSpPr>
        <p:spPr bwMode="auto">
          <a:xfrm>
            <a:off x="5029200" y="17526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tx2"/>
                </a:solidFill>
              </a:rPr>
              <a:t>1/.5</a:t>
            </a:r>
            <a:endParaRPr lang="en-AU" sz="1600" baseline="-25000">
              <a:solidFill>
                <a:schemeClr val="tx2"/>
              </a:solidFill>
            </a:endParaRPr>
          </a:p>
        </p:txBody>
      </p:sp>
      <p:sp>
        <p:nvSpPr>
          <p:cNvPr id="26676" name="Text Box 18"/>
          <p:cNvSpPr txBox="1">
            <a:spLocks noChangeArrowheads="1"/>
          </p:cNvSpPr>
          <p:nvPr/>
        </p:nvSpPr>
        <p:spPr bwMode="auto">
          <a:xfrm>
            <a:off x="5334000" y="12954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accent2"/>
                </a:solidFill>
              </a:rPr>
              <a:t>1</a:t>
            </a:r>
            <a:endParaRPr lang="en-AU" sz="1600" baseline="-25000">
              <a:solidFill>
                <a:schemeClr val="accent2"/>
              </a:solidFill>
            </a:endParaRPr>
          </a:p>
        </p:txBody>
      </p:sp>
      <p:sp>
        <p:nvSpPr>
          <p:cNvPr id="26677" name="Text Box 18"/>
          <p:cNvSpPr txBox="1">
            <a:spLocks noChangeArrowheads="1"/>
          </p:cNvSpPr>
          <p:nvPr/>
        </p:nvSpPr>
        <p:spPr bwMode="auto">
          <a:xfrm>
            <a:off x="3429000" y="1295400"/>
            <a:ext cx="53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accent2"/>
                </a:solidFill>
              </a:rPr>
              <a:t>1</a:t>
            </a:r>
            <a:endParaRPr lang="en-AU" sz="1600" baseline="-25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Within-Twin Covariances (A)</a:t>
            </a:r>
          </a:p>
        </p:txBody>
      </p:sp>
      <p:sp>
        <p:nvSpPr>
          <p:cNvPr id="27651" name="Oval 6"/>
          <p:cNvSpPr>
            <a:spLocks noChangeArrowheads="1"/>
          </p:cNvSpPr>
          <p:nvPr/>
        </p:nvSpPr>
        <p:spPr bwMode="auto">
          <a:xfrm>
            <a:off x="841375" y="1963738"/>
            <a:ext cx="474663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A</a:t>
            </a:r>
            <a:r>
              <a:rPr lang="en-US" sz="1200" baseline="-25000"/>
              <a:t>1</a:t>
            </a:r>
            <a:endParaRPr lang="en-AU" sz="1200"/>
          </a:p>
        </p:txBody>
      </p:sp>
      <p:cxnSp>
        <p:nvCxnSpPr>
          <p:cNvPr id="27652" name="AutoShape 7"/>
          <p:cNvCxnSpPr>
            <a:cxnSpLocks noChangeShapeType="1"/>
          </p:cNvCxnSpPr>
          <p:nvPr/>
        </p:nvCxnSpPr>
        <p:spPr bwMode="auto">
          <a:xfrm rot="-5400000" flipH="1" flipV="1">
            <a:off x="777875" y="20748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27653" name="AutoShape 8"/>
          <p:cNvCxnSpPr>
            <a:cxnSpLocks noChangeShapeType="1"/>
            <a:stCxn id="27651" idx="4"/>
          </p:cNvCxnSpPr>
          <p:nvPr/>
        </p:nvCxnSpPr>
        <p:spPr bwMode="auto">
          <a:xfrm flipH="1">
            <a:off x="1076325" y="2430463"/>
            <a:ext cx="3175" cy="1206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27654" name="AutoShape 9"/>
          <p:cNvCxnSpPr>
            <a:cxnSpLocks noChangeShapeType="1"/>
            <a:stCxn id="27656" idx="4"/>
          </p:cNvCxnSpPr>
          <p:nvPr/>
        </p:nvCxnSpPr>
        <p:spPr bwMode="auto">
          <a:xfrm>
            <a:off x="3167063" y="2430463"/>
            <a:ext cx="1587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27655" name="AutoShape 10"/>
          <p:cNvCxnSpPr>
            <a:cxnSpLocks noChangeShapeType="1"/>
            <a:stCxn id="27651" idx="6"/>
          </p:cNvCxnSpPr>
          <p:nvPr/>
        </p:nvCxnSpPr>
        <p:spPr bwMode="auto">
          <a:xfrm>
            <a:off x="1316038" y="2197100"/>
            <a:ext cx="1808162" cy="14493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sp>
        <p:nvSpPr>
          <p:cNvPr id="27656" name="Oval 11"/>
          <p:cNvSpPr>
            <a:spLocks noChangeArrowheads="1"/>
          </p:cNvSpPr>
          <p:nvPr/>
        </p:nvSpPr>
        <p:spPr bwMode="auto">
          <a:xfrm>
            <a:off x="2928938" y="1963738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</a:t>
            </a:r>
            <a:r>
              <a:rPr lang="en-US" sz="1200" baseline="-25000">
                <a:solidFill>
                  <a:srgbClr val="000000"/>
                </a:solidFill>
              </a:rPr>
              <a:t>2</a:t>
            </a:r>
            <a:endParaRPr lang="en-AU" sz="1200"/>
          </a:p>
        </p:txBody>
      </p:sp>
      <p:cxnSp>
        <p:nvCxnSpPr>
          <p:cNvPr id="27657" name="AutoShape 12"/>
          <p:cNvCxnSpPr>
            <a:cxnSpLocks noChangeShapeType="1"/>
          </p:cNvCxnSpPr>
          <p:nvPr/>
        </p:nvCxnSpPr>
        <p:spPr bwMode="auto">
          <a:xfrm rot="-5400000" flipH="1" flipV="1">
            <a:off x="2860675" y="2071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</p:spPr>
      </p:cxn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a</a:t>
            </a:r>
            <a:r>
              <a:rPr lang="en-AU" baseline="-25000"/>
              <a:t>11</a:t>
            </a:r>
          </a:p>
        </p:txBody>
      </p: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a</a:t>
            </a:r>
            <a:r>
              <a:rPr lang="en-AU" baseline="-25000"/>
              <a:t>21</a:t>
            </a:r>
          </a:p>
        </p:txBody>
      </p:sp>
      <p:sp>
        <p:nvSpPr>
          <p:cNvPr id="27660" name="Text Box 15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a</a:t>
            </a:r>
            <a:r>
              <a:rPr lang="en-AU" baseline="-25000"/>
              <a:t>22</a:t>
            </a:r>
          </a:p>
        </p:txBody>
      </p:sp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2620963" y="181451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27662" name="Text Box 17"/>
          <p:cNvSpPr txBox="1">
            <a:spLocks noChangeArrowheads="1"/>
          </p:cNvSpPr>
          <p:nvPr/>
        </p:nvSpPr>
        <p:spPr bwMode="auto">
          <a:xfrm>
            <a:off x="563563" y="179863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graphicFrame>
        <p:nvGraphicFramePr>
          <p:cNvPr id="68746" name="Group 138"/>
          <p:cNvGraphicFramePr>
            <a:graphicFrameLocks noGrp="1"/>
          </p:cNvGraphicFramePr>
          <p:nvPr/>
        </p:nvGraphicFramePr>
        <p:xfrm>
          <a:off x="838200" y="4495800"/>
          <a:ext cx="7810500" cy="2143760"/>
        </p:xfrm>
        <a:graphic>
          <a:graphicData uri="http://schemas.openxmlformats.org/drawingml/2006/table">
            <a:tbl>
              <a:tblPr/>
              <a:tblGrid>
                <a:gridCol w="1725613"/>
                <a:gridCol w="3265487"/>
                <a:gridCol w="28194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7" name="Text Box 42"/>
          <p:cNvSpPr txBox="1">
            <a:spLocks noChangeArrowheads="1"/>
          </p:cNvSpPr>
          <p:nvPr/>
        </p:nvSpPr>
        <p:spPr bwMode="auto">
          <a:xfrm>
            <a:off x="5257800" y="40386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27678" name="Text Box 43"/>
          <p:cNvSpPr txBox="1">
            <a:spLocks noChangeArrowheads="1"/>
          </p:cNvSpPr>
          <p:nvPr/>
        </p:nvSpPr>
        <p:spPr bwMode="auto">
          <a:xfrm rot="-5454814">
            <a:off x="-7938" y="55705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27679" name="Rectangle 139"/>
          <p:cNvSpPr>
            <a:spLocks noChangeArrowheads="1"/>
          </p:cNvSpPr>
          <p:nvPr/>
        </p:nvSpPr>
        <p:spPr bwMode="auto">
          <a:xfrm>
            <a:off x="555625" y="36988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1</a:t>
            </a:r>
            <a:endParaRPr lang="en-AU" sz="1200"/>
          </a:p>
        </p:txBody>
      </p:sp>
      <p:sp>
        <p:nvSpPr>
          <p:cNvPr id="27680" name="Rectangle 140"/>
          <p:cNvSpPr>
            <a:spLocks noChangeArrowheads="1"/>
          </p:cNvSpPr>
          <p:nvPr/>
        </p:nvSpPr>
        <p:spPr bwMode="auto">
          <a:xfrm>
            <a:off x="2582863" y="36734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2</a:t>
            </a:r>
            <a:endParaRPr lang="en-A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Within-Twin Covariances (A)</a:t>
            </a:r>
          </a:p>
        </p:txBody>
      </p:sp>
      <p:sp>
        <p:nvSpPr>
          <p:cNvPr id="28675" name="Oval 5"/>
          <p:cNvSpPr>
            <a:spLocks noChangeArrowheads="1"/>
          </p:cNvSpPr>
          <p:nvPr/>
        </p:nvSpPr>
        <p:spPr bwMode="auto">
          <a:xfrm>
            <a:off x="841375" y="1963738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1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28676" name="AutoShape 6"/>
          <p:cNvCxnSpPr>
            <a:cxnSpLocks noChangeShapeType="1"/>
          </p:cNvCxnSpPr>
          <p:nvPr/>
        </p:nvCxnSpPr>
        <p:spPr bwMode="auto">
          <a:xfrm rot="-5400000" flipH="1" flipV="1">
            <a:off x="777875" y="20748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28677" name="AutoShape 7"/>
          <p:cNvCxnSpPr>
            <a:cxnSpLocks noChangeShapeType="1"/>
            <a:stCxn id="28675" idx="4"/>
          </p:cNvCxnSpPr>
          <p:nvPr/>
        </p:nvCxnSpPr>
        <p:spPr bwMode="auto">
          <a:xfrm flipH="1">
            <a:off x="1076325" y="2444750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28678" name="AutoShape 8"/>
          <p:cNvCxnSpPr>
            <a:cxnSpLocks noChangeShapeType="1"/>
            <a:stCxn id="28680" idx="4"/>
          </p:cNvCxnSpPr>
          <p:nvPr/>
        </p:nvCxnSpPr>
        <p:spPr bwMode="auto">
          <a:xfrm>
            <a:off x="3167063" y="2430463"/>
            <a:ext cx="1587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28679" name="AutoShape 9"/>
          <p:cNvCxnSpPr>
            <a:cxnSpLocks noChangeShapeType="1"/>
            <a:stCxn id="28675" idx="6"/>
          </p:cNvCxnSpPr>
          <p:nvPr/>
        </p:nvCxnSpPr>
        <p:spPr bwMode="auto">
          <a:xfrm>
            <a:off x="1330325" y="2197100"/>
            <a:ext cx="1808163" cy="14493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sp>
        <p:nvSpPr>
          <p:cNvPr id="28680" name="Oval 10"/>
          <p:cNvSpPr>
            <a:spLocks noChangeArrowheads="1"/>
          </p:cNvSpPr>
          <p:nvPr/>
        </p:nvSpPr>
        <p:spPr bwMode="auto">
          <a:xfrm>
            <a:off x="2928938" y="1963738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</a:t>
            </a:r>
            <a:r>
              <a:rPr lang="en-US" sz="1200" baseline="-25000">
                <a:solidFill>
                  <a:srgbClr val="000000"/>
                </a:solidFill>
              </a:rPr>
              <a:t>2</a:t>
            </a:r>
            <a:endParaRPr lang="en-AU" sz="1200"/>
          </a:p>
        </p:txBody>
      </p:sp>
      <p:cxnSp>
        <p:nvCxnSpPr>
          <p:cNvPr id="28681" name="AutoShape 11"/>
          <p:cNvCxnSpPr>
            <a:cxnSpLocks noChangeShapeType="1"/>
          </p:cNvCxnSpPr>
          <p:nvPr/>
        </p:nvCxnSpPr>
        <p:spPr bwMode="auto">
          <a:xfrm rot="-5400000" flipH="1" flipV="1">
            <a:off x="2860675" y="2071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</p:spPr>
      </p:cxn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>
                <a:solidFill>
                  <a:schemeClr val="tx2"/>
                </a:solidFill>
              </a:rPr>
              <a:t>a</a:t>
            </a:r>
            <a:r>
              <a:rPr lang="en-AU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28683" name="Text Box 13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a</a:t>
            </a:r>
            <a:r>
              <a:rPr lang="en-AU" baseline="-25000"/>
              <a:t>21</a:t>
            </a:r>
          </a:p>
        </p:txBody>
      </p:sp>
      <p:sp>
        <p:nvSpPr>
          <p:cNvPr id="28684" name="Text Box 14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a</a:t>
            </a:r>
            <a:r>
              <a:rPr lang="en-AU" baseline="-25000"/>
              <a:t>22</a:t>
            </a:r>
          </a:p>
        </p:txBody>
      </p:sp>
      <p:sp>
        <p:nvSpPr>
          <p:cNvPr id="28685" name="Text Box 15"/>
          <p:cNvSpPr txBox="1">
            <a:spLocks noChangeArrowheads="1"/>
          </p:cNvSpPr>
          <p:nvPr/>
        </p:nvSpPr>
        <p:spPr bwMode="auto">
          <a:xfrm>
            <a:off x="2620963" y="181451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28686" name="Text Box 16"/>
          <p:cNvSpPr txBox="1">
            <a:spLocks noChangeArrowheads="1"/>
          </p:cNvSpPr>
          <p:nvPr/>
        </p:nvSpPr>
        <p:spPr bwMode="auto">
          <a:xfrm>
            <a:off x="563563" y="179863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graphicFrame>
        <p:nvGraphicFramePr>
          <p:cNvPr id="124945" name="Group 17"/>
          <p:cNvGraphicFramePr>
            <a:graphicFrameLocks noGrp="1"/>
          </p:cNvGraphicFramePr>
          <p:nvPr/>
        </p:nvGraphicFramePr>
        <p:xfrm>
          <a:off x="838200" y="4495800"/>
          <a:ext cx="7810500" cy="2143760"/>
        </p:xfrm>
        <a:graphic>
          <a:graphicData uri="http://schemas.openxmlformats.org/drawingml/2006/table">
            <a:tbl>
              <a:tblPr/>
              <a:tblGrid>
                <a:gridCol w="1725613"/>
                <a:gridCol w="3265487"/>
                <a:gridCol w="28194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1" name="Text Box 43"/>
          <p:cNvSpPr txBox="1">
            <a:spLocks noChangeArrowheads="1"/>
          </p:cNvSpPr>
          <p:nvPr/>
        </p:nvSpPr>
        <p:spPr bwMode="auto">
          <a:xfrm>
            <a:off x="5257800" y="40386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28702" name="Text Box 44"/>
          <p:cNvSpPr txBox="1">
            <a:spLocks noChangeArrowheads="1"/>
          </p:cNvSpPr>
          <p:nvPr/>
        </p:nvSpPr>
        <p:spPr bwMode="auto">
          <a:xfrm rot="-5454814">
            <a:off x="-7938" y="55705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28703" name="Rectangle 45"/>
          <p:cNvSpPr>
            <a:spLocks noChangeArrowheads="1"/>
          </p:cNvSpPr>
          <p:nvPr/>
        </p:nvSpPr>
        <p:spPr bwMode="auto">
          <a:xfrm>
            <a:off x="555625" y="36988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1</a:t>
            </a:r>
            <a:endParaRPr lang="en-AU" sz="1200"/>
          </a:p>
        </p:txBody>
      </p:sp>
      <p:sp>
        <p:nvSpPr>
          <p:cNvPr id="28704" name="Rectangle 46"/>
          <p:cNvSpPr>
            <a:spLocks noChangeArrowheads="1"/>
          </p:cNvSpPr>
          <p:nvPr/>
        </p:nvSpPr>
        <p:spPr bwMode="auto">
          <a:xfrm>
            <a:off x="2582863" y="36734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2</a:t>
            </a:r>
            <a:endParaRPr lang="en-A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Within-Twin Covariances (A)</a:t>
            </a:r>
          </a:p>
        </p:txBody>
      </p:sp>
      <p:sp>
        <p:nvSpPr>
          <p:cNvPr id="29699" name="Oval 5"/>
          <p:cNvSpPr>
            <a:spLocks noChangeArrowheads="1"/>
          </p:cNvSpPr>
          <p:nvPr/>
        </p:nvSpPr>
        <p:spPr bwMode="auto">
          <a:xfrm>
            <a:off x="841375" y="1963738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1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29700" name="AutoShape 6"/>
          <p:cNvCxnSpPr>
            <a:cxnSpLocks noChangeShapeType="1"/>
          </p:cNvCxnSpPr>
          <p:nvPr/>
        </p:nvCxnSpPr>
        <p:spPr bwMode="auto">
          <a:xfrm rot="-5400000" flipH="1" flipV="1">
            <a:off x="777875" y="20748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29701" name="AutoShape 7"/>
          <p:cNvCxnSpPr>
            <a:cxnSpLocks noChangeShapeType="1"/>
            <a:stCxn id="29699" idx="4"/>
          </p:cNvCxnSpPr>
          <p:nvPr/>
        </p:nvCxnSpPr>
        <p:spPr bwMode="auto">
          <a:xfrm flipH="1">
            <a:off x="1076325" y="2444750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29702" name="AutoShape 8"/>
          <p:cNvCxnSpPr>
            <a:cxnSpLocks noChangeShapeType="1"/>
            <a:stCxn id="29704" idx="4"/>
          </p:cNvCxnSpPr>
          <p:nvPr/>
        </p:nvCxnSpPr>
        <p:spPr bwMode="auto">
          <a:xfrm>
            <a:off x="3167063" y="2430463"/>
            <a:ext cx="1587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29703" name="AutoShape 9"/>
          <p:cNvCxnSpPr>
            <a:cxnSpLocks noChangeShapeType="1"/>
            <a:stCxn id="29699" idx="6"/>
          </p:cNvCxnSpPr>
          <p:nvPr/>
        </p:nvCxnSpPr>
        <p:spPr bwMode="auto">
          <a:xfrm>
            <a:off x="1330325" y="2197100"/>
            <a:ext cx="1808163" cy="144938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sp>
        <p:nvSpPr>
          <p:cNvPr id="29704" name="Oval 10"/>
          <p:cNvSpPr>
            <a:spLocks noChangeArrowheads="1"/>
          </p:cNvSpPr>
          <p:nvPr/>
        </p:nvSpPr>
        <p:spPr bwMode="auto">
          <a:xfrm>
            <a:off x="2928938" y="1963738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</a:t>
            </a:r>
            <a:r>
              <a:rPr lang="en-US" sz="1200" baseline="-25000">
                <a:solidFill>
                  <a:srgbClr val="000000"/>
                </a:solidFill>
              </a:rPr>
              <a:t>2</a:t>
            </a:r>
            <a:endParaRPr lang="en-AU" sz="1200"/>
          </a:p>
        </p:txBody>
      </p:sp>
      <p:cxnSp>
        <p:nvCxnSpPr>
          <p:cNvPr id="29705" name="AutoShape 11"/>
          <p:cNvCxnSpPr>
            <a:cxnSpLocks noChangeShapeType="1"/>
          </p:cNvCxnSpPr>
          <p:nvPr/>
        </p:nvCxnSpPr>
        <p:spPr bwMode="auto">
          <a:xfrm rot="-5400000" flipH="1" flipV="1">
            <a:off x="2860675" y="2071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</p:spPr>
      </p:cxnSp>
      <p:sp>
        <p:nvSpPr>
          <p:cNvPr id="29706" name="Text Box 12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>
                <a:solidFill>
                  <a:schemeClr val="tx2"/>
                </a:solidFill>
              </a:rPr>
              <a:t>a</a:t>
            </a:r>
            <a:r>
              <a:rPr lang="en-AU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>
                <a:solidFill>
                  <a:schemeClr val="tx2"/>
                </a:solidFill>
              </a:rPr>
              <a:t>a</a:t>
            </a:r>
            <a:r>
              <a:rPr lang="en-AU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29708" name="Text Box 14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a</a:t>
            </a:r>
            <a:r>
              <a:rPr lang="en-AU" baseline="-25000"/>
              <a:t>22</a:t>
            </a:r>
          </a:p>
        </p:txBody>
      </p:sp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2620963" y="181451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563563" y="179863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graphicFrame>
        <p:nvGraphicFramePr>
          <p:cNvPr id="126993" name="Group 17"/>
          <p:cNvGraphicFramePr>
            <a:graphicFrameLocks noGrp="1"/>
          </p:cNvGraphicFramePr>
          <p:nvPr/>
        </p:nvGraphicFramePr>
        <p:xfrm>
          <a:off x="838200" y="4495800"/>
          <a:ext cx="7810500" cy="2143760"/>
        </p:xfrm>
        <a:graphic>
          <a:graphicData uri="http://schemas.openxmlformats.org/drawingml/2006/table">
            <a:tbl>
              <a:tblPr/>
              <a:tblGrid>
                <a:gridCol w="1725613"/>
                <a:gridCol w="3265487"/>
                <a:gridCol w="28194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5" name="Text Box 43"/>
          <p:cNvSpPr txBox="1">
            <a:spLocks noChangeArrowheads="1"/>
          </p:cNvSpPr>
          <p:nvPr/>
        </p:nvSpPr>
        <p:spPr bwMode="auto">
          <a:xfrm>
            <a:off x="5257800" y="40386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29726" name="Text Box 44"/>
          <p:cNvSpPr txBox="1">
            <a:spLocks noChangeArrowheads="1"/>
          </p:cNvSpPr>
          <p:nvPr/>
        </p:nvSpPr>
        <p:spPr bwMode="auto">
          <a:xfrm rot="-5454814">
            <a:off x="-7938" y="55705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29727" name="Rectangle 45"/>
          <p:cNvSpPr>
            <a:spLocks noChangeArrowheads="1"/>
          </p:cNvSpPr>
          <p:nvPr/>
        </p:nvSpPr>
        <p:spPr bwMode="auto">
          <a:xfrm>
            <a:off x="555625" y="36988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1</a:t>
            </a:r>
            <a:endParaRPr lang="en-AU" sz="1200"/>
          </a:p>
        </p:txBody>
      </p:sp>
      <p:sp>
        <p:nvSpPr>
          <p:cNvPr id="29728" name="Rectangle 46"/>
          <p:cNvSpPr>
            <a:spLocks noChangeArrowheads="1"/>
          </p:cNvSpPr>
          <p:nvPr/>
        </p:nvSpPr>
        <p:spPr bwMode="auto">
          <a:xfrm>
            <a:off x="2582863" y="36734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2</a:t>
            </a:r>
            <a:endParaRPr lang="en-A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Within-Twin Covariances (A)</a:t>
            </a:r>
          </a:p>
        </p:txBody>
      </p:sp>
      <p:sp>
        <p:nvSpPr>
          <p:cNvPr id="30723" name="Oval 5"/>
          <p:cNvSpPr>
            <a:spLocks noChangeArrowheads="1"/>
          </p:cNvSpPr>
          <p:nvPr/>
        </p:nvSpPr>
        <p:spPr bwMode="auto">
          <a:xfrm>
            <a:off x="841375" y="1963738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1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30724" name="AutoShape 6"/>
          <p:cNvCxnSpPr>
            <a:cxnSpLocks noChangeShapeType="1"/>
          </p:cNvCxnSpPr>
          <p:nvPr/>
        </p:nvCxnSpPr>
        <p:spPr bwMode="auto">
          <a:xfrm rot="-5400000" flipH="1" flipV="1">
            <a:off x="777875" y="20748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0725" name="AutoShape 7"/>
          <p:cNvCxnSpPr>
            <a:cxnSpLocks noChangeShapeType="1"/>
            <a:stCxn id="30723" idx="4"/>
          </p:cNvCxnSpPr>
          <p:nvPr/>
        </p:nvCxnSpPr>
        <p:spPr bwMode="auto">
          <a:xfrm flipH="1">
            <a:off x="1076325" y="2444750"/>
            <a:ext cx="3175" cy="1206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0726" name="AutoShape 8"/>
          <p:cNvCxnSpPr>
            <a:cxnSpLocks noChangeShapeType="1"/>
            <a:stCxn id="30728" idx="4"/>
          </p:cNvCxnSpPr>
          <p:nvPr/>
        </p:nvCxnSpPr>
        <p:spPr bwMode="auto">
          <a:xfrm>
            <a:off x="3167063" y="2444750"/>
            <a:ext cx="1587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30727" name="AutoShape 9"/>
          <p:cNvCxnSpPr>
            <a:cxnSpLocks noChangeShapeType="1"/>
            <a:stCxn id="30723" idx="6"/>
          </p:cNvCxnSpPr>
          <p:nvPr/>
        </p:nvCxnSpPr>
        <p:spPr bwMode="auto">
          <a:xfrm>
            <a:off x="1330325" y="2197100"/>
            <a:ext cx="1808163" cy="144938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sp>
        <p:nvSpPr>
          <p:cNvPr id="30728" name="Oval 10"/>
          <p:cNvSpPr>
            <a:spLocks noChangeArrowheads="1"/>
          </p:cNvSpPr>
          <p:nvPr/>
        </p:nvSpPr>
        <p:spPr bwMode="auto">
          <a:xfrm>
            <a:off x="2928938" y="1963738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2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30729" name="AutoShape 11"/>
          <p:cNvCxnSpPr>
            <a:cxnSpLocks noChangeShapeType="1"/>
          </p:cNvCxnSpPr>
          <p:nvPr/>
        </p:nvCxnSpPr>
        <p:spPr bwMode="auto">
          <a:xfrm rot="-5400000" flipH="1" flipV="1">
            <a:off x="2860675" y="2071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a</a:t>
            </a:r>
            <a:r>
              <a:rPr lang="en-AU" baseline="-25000"/>
              <a:t>11</a:t>
            </a:r>
          </a:p>
        </p:txBody>
      </p:sp>
      <p:sp>
        <p:nvSpPr>
          <p:cNvPr id="30731" name="Text Box 13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>
                <a:solidFill>
                  <a:schemeClr val="tx2"/>
                </a:solidFill>
              </a:rPr>
              <a:t>a</a:t>
            </a:r>
            <a:r>
              <a:rPr lang="en-AU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>
                <a:solidFill>
                  <a:schemeClr val="tx2"/>
                </a:solidFill>
              </a:rPr>
              <a:t>a</a:t>
            </a:r>
            <a:r>
              <a:rPr lang="en-AU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2620963" y="181451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563563" y="179863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graphicFrame>
        <p:nvGraphicFramePr>
          <p:cNvPr id="129041" name="Group 17"/>
          <p:cNvGraphicFramePr>
            <a:graphicFrameLocks noGrp="1"/>
          </p:cNvGraphicFramePr>
          <p:nvPr/>
        </p:nvGraphicFramePr>
        <p:xfrm>
          <a:off x="838200" y="4495800"/>
          <a:ext cx="7810500" cy="2143760"/>
        </p:xfrm>
        <a:graphic>
          <a:graphicData uri="http://schemas.openxmlformats.org/drawingml/2006/table">
            <a:tbl>
              <a:tblPr/>
              <a:tblGrid>
                <a:gridCol w="1725613"/>
                <a:gridCol w="3265487"/>
                <a:gridCol w="28194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+a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9" name="Text Box 43"/>
          <p:cNvSpPr txBox="1">
            <a:spLocks noChangeArrowheads="1"/>
          </p:cNvSpPr>
          <p:nvPr/>
        </p:nvSpPr>
        <p:spPr bwMode="auto">
          <a:xfrm>
            <a:off x="5257800" y="40386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0750" name="Text Box 44"/>
          <p:cNvSpPr txBox="1">
            <a:spLocks noChangeArrowheads="1"/>
          </p:cNvSpPr>
          <p:nvPr/>
        </p:nvSpPr>
        <p:spPr bwMode="auto">
          <a:xfrm rot="-5454814">
            <a:off x="-7938" y="55705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0751" name="Rectangle 45"/>
          <p:cNvSpPr>
            <a:spLocks noChangeArrowheads="1"/>
          </p:cNvSpPr>
          <p:nvPr/>
        </p:nvSpPr>
        <p:spPr bwMode="auto">
          <a:xfrm>
            <a:off x="555625" y="36988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1</a:t>
            </a:r>
            <a:endParaRPr lang="en-AU" sz="1200"/>
          </a:p>
        </p:txBody>
      </p:sp>
      <p:sp>
        <p:nvSpPr>
          <p:cNvPr id="30752" name="Rectangle 46"/>
          <p:cNvSpPr>
            <a:spLocks noChangeArrowheads="1"/>
          </p:cNvSpPr>
          <p:nvPr/>
        </p:nvSpPr>
        <p:spPr bwMode="auto">
          <a:xfrm>
            <a:off x="2582863" y="36734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2</a:t>
            </a:r>
            <a:endParaRPr lang="en-A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Within-Twin Covariances (C)</a:t>
            </a:r>
          </a:p>
        </p:txBody>
      </p:sp>
      <p:sp>
        <p:nvSpPr>
          <p:cNvPr id="31747" name="Oval 5"/>
          <p:cNvSpPr>
            <a:spLocks noChangeArrowheads="1"/>
          </p:cNvSpPr>
          <p:nvPr/>
        </p:nvSpPr>
        <p:spPr bwMode="auto">
          <a:xfrm>
            <a:off x="841375" y="1939925"/>
            <a:ext cx="498475" cy="49053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C</a:t>
            </a:r>
            <a:r>
              <a:rPr lang="en-US" sz="1200" baseline="-25000">
                <a:solidFill>
                  <a:schemeClr val="accent2"/>
                </a:solidFill>
              </a:rPr>
              <a:t>1</a:t>
            </a:r>
            <a:endParaRPr lang="en-AU" sz="1200">
              <a:solidFill>
                <a:schemeClr val="accent2"/>
              </a:solidFill>
            </a:endParaRPr>
          </a:p>
        </p:txBody>
      </p:sp>
      <p:cxnSp>
        <p:nvCxnSpPr>
          <p:cNvPr id="31748" name="AutoShape 6"/>
          <p:cNvCxnSpPr>
            <a:cxnSpLocks noChangeShapeType="1"/>
          </p:cNvCxnSpPr>
          <p:nvPr/>
        </p:nvCxnSpPr>
        <p:spPr bwMode="auto">
          <a:xfrm rot="-5400000" flipH="1" flipV="1">
            <a:off x="777875" y="20748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1749" name="AutoShape 7"/>
          <p:cNvCxnSpPr>
            <a:cxnSpLocks noChangeShapeType="1"/>
            <a:stCxn id="31747" idx="4"/>
          </p:cNvCxnSpPr>
          <p:nvPr/>
        </p:nvCxnSpPr>
        <p:spPr bwMode="auto">
          <a:xfrm flipH="1">
            <a:off x="1087438" y="2444750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cxnSp>
        <p:nvCxnSpPr>
          <p:cNvPr id="31750" name="AutoShape 8"/>
          <p:cNvCxnSpPr>
            <a:cxnSpLocks noChangeShapeType="1"/>
            <a:stCxn id="31752" idx="4"/>
          </p:cNvCxnSpPr>
          <p:nvPr/>
        </p:nvCxnSpPr>
        <p:spPr bwMode="auto">
          <a:xfrm>
            <a:off x="3173413" y="2444750"/>
            <a:ext cx="1587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cxnSp>
        <p:nvCxnSpPr>
          <p:cNvPr id="31751" name="AutoShape 9"/>
          <p:cNvCxnSpPr>
            <a:cxnSpLocks noChangeShapeType="1"/>
            <a:stCxn id="31747" idx="6"/>
          </p:cNvCxnSpPr>
          <p:nvPr/>
        </p:nvCxnSpPr>
        <p:spPr bwMode="auto">
          <a:xfrm>
            <a:off x="1354138" y="2185988"/>
            <a:ext cx="1808162" cy="144938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sp>
        <p:nvSpPr>
          <p:cNvPr id="31752" name="Oval 10"/>
          <p:cNvSpPr>
            <a:spLocks noChangeArrowheads="1"/>
          </p:cNvSpPr>
          <p:nvPr/>
        </p:nvSpPr>
        <p:spPr bwMode="auto">
          <a:xfrm>
            <a:off x="2928938" y="1952625"/>
            <a:ext cx="487362" cy="477838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C</a:t>
            </a:r>
            <a:r>
              <a:rPr lang="en-US" sz="1200" baseline="-25000">
                <a:solidFill>
                  <a:schemeClr val="accent2"/>
                </a:solidFill>
              </a:rPr>
              <a:t>2</a:t>
            </a:r>
            <a:endParaRPr lang="en-AU" sz="1200">
              <a:solidFill>
                <a:schemeClr val="accent2"/>
              </a:solidFill>
            </a:endParaRPr>
          </a:p>
        </p:txBody>
      </p:sp>
      <p:cxnSp>
        <p:nvCxnSpPr>
          <p:cNvPr id="31753" name="AutoShape 11"/>
          <p:cNvCxnSpPr>
            <a:cxnSpLocks noChangeShapeType="1"/>
          </p:cNvCxnSpPr>
          <p:nvPr/>
        </p:nvCxnSpPr>
        <p:spPr bwMode="auto">
          <a:xfrm rot="-5400000" flipH="1" flipV="1">
            <a:off x="2860675" y="2071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</p:cxn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>
                <a:solidFill>
                  <a:schemeClr val="accent2"/>
                </a:solidFill>
              </a:rPr>
              <a:t>c</a:t>
            </a:r>
            <a:r>
              <a:rPr lang="en-AU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>
                <a:solidFill>
                  <a:schemeClr val="accent2"/>
                </a:solidFill>
              </a:rPr>
              <a:t>c</a:t>
            </a:r>
            <a:r>
              <a:rPr lang="en-AU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31756" name="Text Box 14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>
                <a:solidFill>
                  <a:schemeClr val="accent2"/>
                </a:solidFill>
              </a:rPr>
              <a:t>c</a:t>
            </a:r>
            <a:r>
              <a:rPr lang="en-AU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2620963" y="181451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1758" name="Text Box 16"/>
          <p:cNvSpPr txBox="1">
            <a:spLocks noChangeArrowheads="1"/>
          </p:cNvSpPr>
          <p:nvPr/>
        </p:nvSpPr>
        <p:spPr bwMode="auto">
          <a:xfrm>
            <a:off x="563563" y="179863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accent2"/>
                </a:solidFill>
              </a:rPr>
              <a:t>1</a:t>
            </a:r>
          </a:p>
        </p:txBody>
      </p:sp>
      <p:graphicFrame>
        <p:nvGraphicFramePr>
          <p:cNvPr id="131089" name="Group 17"/>
          <p:cNvGraphicFramePr>
            <a:graphicFrameLocks noGrp="1"/>
          </p:cNvGraphicFramePr>
          <p:nvPr/>
        </p:nvGraphicFramePr>
        <p:xfrm>
          <a:off x="838200" y="4495800"/>
          <a:ext cx="7810500" cy="2143760"/>
        </p:xfrm>
        <a:graphic>
          <a:graphicData uri="http://schemas.openxmlformats.org/drawingml/2006/table">
            <a:tbl>
              <a:tblPr/>
              <a:tblGrid>
                <a:gridCol w="1725613"/>
                <a:gridCol w="3265487"/>
                <a:gridCol w="28194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3" name="Text Box 43"/>
          <p:cNvSpPr txBox="1">
            <a:spLocks noChangeArrowheads="1"/>
          </p:cNvSpPr>
          <p:nvPr/>
        </p:nvSpPr>
        <p:spPr bwMode="auto">
          <a:xfrm>
            <a:off x="5257800" y="40386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1774" name="Text Box 44"/>
          <p:cNvSpPr txBox="1">
            <a:spLocks noChangeArrowheads="1"/>
          </p:cNvSpPr>
          <p:nvPr/>
        </p:nvSpPr>
        <p:spPr bwMode="auto">
          <a:xfrm rot="-5454814">
            <a:off x="-7938" y="55705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1775" name="Rectangle 45"/>
          <p:cNvSpPr>
            <a:spLocks noChangeArrowheads="1"/>
          </p:cNvSpPr>
          <p:nvPr/>
        </p:nvSpPr>
        <p:spPr bwMode="auto">
          <a:xfrm>
            <a:off x="555625" y="36988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1</a:t>
            </a:r>
            <a:endParaRPr lang="en-AU" sz="1200"/>
          </a:p>
        </p:txBody>
      </p:sp>
      <p:sp>
        <p:nvSpPr>
          <p:cNvPr id="31776" name="Rectangle 46"/>
          <p:cNvSpPr>
            <a:spLocks noChangeArrowheads="1"/>
          </p:cNvSpPr>
          <p:nvPr/>
        </p:nvSpPr>
        <p:spPr bwMode="auto">
          <a:xfrm>
            <a:off x="2582863" y="3673475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2</a:t>
            </a:r>
            <a:endParaRPr lang="en-A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458200" cy="34623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 dirty="0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chemeClr val="accent2"/>
                </a:solidFill>
                <a:latin typeface="Verdana" pitchFamily="34" charset="0"/>
              </a:rPr>
              <a:t>Introduction to Multivariate</a:t>
            </a:r>
          </a:p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chemeClr val="accent2"/>
                </a:solidFill>
                <a:latin typeface="Verdana" pitchFamily="34" charset="0"/>
              </a:rPr>
              <a:t>Genetic </a:t>
            </a:r>
            <a:r>
              <a:rPr lang="en-US" sz="3000" b="1" dirty="0" smtClean="0">
                <a:solidFill>
                  <a:schemeClr val="accent2"/>
                </a:solidFill>
                <a:latin typeface="Verdana" pitchFamily="34" charset="0"/>
              </a:rPr>
              <a:t>Analysis (1)</a:t>
            </a:r>
            <a:endParaRPr lang="en-US" sz="2400" b="1" dirty="0">
              <a:solidFill>
                <a:schemeClr val="accent2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latin typeface="Verdana" pitchFamily="34" charset="0"/>
              </a:rPr>
              <a:t>Marleen de </a:t>
            </a:r>
            <a:r>
              <a:rPr lang="en-US" sz="2400" dirty="0" smtClean="0">
                <a:solidFill>
                  <a:schemeClr val="hlink"/>
                </a:solidFill>
                <a:latin typeface="Verdana" pitchFamily="34" charset="0"/>
              </a:rPr>
              <a:t>Moor, </a:t>
            </a:r>
            <a:r>
              <a:rPr lang="en-US" sz="2400" dirty="0">
                <a:solidFill>
                  <a:schemeClr val="hlink"/>
                </a:solidFill>
                <a:latin typeface="Verdana" pitchFamily="34" charset="0"/>
              </a:rPr>
              <a:t>Kees-Jan </a:t>
            </a:r>
            <a:r>
              <a:rPr lang="en-US" sz="2400" dirty="0" smtClean="0">
                <a:solidFill>
                  <a:schemeClr val="hlink"/>
                </a:solidFill>
                <a:latin typeface="Verdana" pitchFamily="34" charset="0"/>
              </a:rPr>
              <a:t>Kan &amp; Nick Martin </a:t>
            </a:r>
            <a:endParaRPr 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13315" name="Tijdelijke aanduiding voor datum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March 7, 2012</a:t>
            </a:r>
          </a:p>
        </p:txBody>
      </p:sp>
      <p:sp>
        <p:nvSpPr>
          <p:cNvPr id="1331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FD54C0-023F-4553-8738-64FFB0D5FA52}" type="slidenum">
              <a:rPr lang="en-US"/>
              <a:pPr/>
              <a:t>2</a:t>
            </a:fld>
            <a:endParaRPr lang="en-US"/>
          </a:p>
        </p:txBody>
      </p:sp>
      <p:sp>
        <p:nvSpPr>
          <p:cNvPr id="13317" name="Tijdelijke aanduiding voor voettekst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M. de Moor, Twin Workshop Boulder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Within-Twin Covariances (E)</a:t>
            </a:r>
          </a:p>
        </p:txBody>
      </p:sp>
      <p:graphicFrame>
        <p:nvGraphicFramePr>
          <p:cNvPr id="135185" name="Group 17"/>
          <p:cNvGraphicFramePr>
            <a:graphicFrameLocks noGrp="1"/>
          </p:cNvGraphicFramePr>
          <p:nvPr/>
        </p:nvGraphicFramePr>
        <p:xfrm>
          <a:off x="838200" y="4495800"/>
          <a:ext cx="7810500" cy="2143760"/>
        </p:xfrm>
        <a:graphic>
          <a:graphicData uri="http://schemas.openxmlformats.org/drawingml/2006/table">
            <a:tbl>
              <a:tblPr/>
              <a:tblGrid>
                <a:gridCol w="1725613"/>
                <a:gridCol w="3265487"/>
                <a:gridCol w="28194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88C4E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5" name="Text Box 43"/>
          <p:cNvSpPr txBox="1">
            <a:spLocks noChangeArrowheads="1"/>
          </p:cNvSpPr>
          <p:nvPr/>
        </p:nvSpPr>
        <p:spPr bwMode="auto">
          <a:xfrm>
            <a:off x="5257800" y="40386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2786" name="Text Box 44"/>
          <p:cNvSpPr txBox="1">
            <a:spLocks noChangeArrowheads="1"/>
          </p:cNvSpPr>
          <p:nvPr/>
        </p:nvSpPr>
        <p:spPr bwMode="auto">
          <a:xfrm rot="-5454814">
            <a:off x="-7938" y="55705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2787" name="Rectangle 45"/>
          <p:cNvSpPr>
            <a:spLocks noChangeArrowheads="1"/>
          </p:cNvSpPr>
          <p:nvPr/>
        </p:nvSpPr>
        <p:spPr bwMode="auto">
          <a:xfrm>
            <a:off x="792163" y="20066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1</a:t>
            </a:r>
            <a:endParaRPr lang="en-AU" sz="1200"/>
          </a:p>
        </p:txBody>
      </p:sp>
      <p:sp>
        <p:nvSpPr>
          <p:cNvPr id="32788" name="Oval 46"/>
          <p:cNvSpPr>
            <a:spLocks noChangeArrowheads="1"/>
          </p:cNvSpPr>
          <p:nvPr/>
        </p:nvSpPr>
        <p:spPr bwMode="auto">
          <a:xfrm>
            <a:off x="1087438" y="3644900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288C4E"/>
                </a:solidFill>
              </a:rPr>
              <a:t>E</a:t>
            </a:r>
            <a:r>
              <a:rPr lang="en-US" sz="1200" baseline="-25000">
                <a:solidFill>
                  <a:srgbClr val="288C4E"/>
                </a:solidFill>
              </a:rPr>
              <a:t>1</a:t>
            </a:r>
            <a:endParaRPr lang="en-AU" sz="1200">
              <a:solidFill>
                <a:srgbClr val="288C4E"/>
              </a:solidFill>
            </a:endParaRPr>
          </a:p>
        </p:txBody>
      </p:sp>
      <p:cxnSp>
        <p:nvCxnSpPr>
          <p:cNvPr id="32789" name="AutoShape 47"/>
          <p:cNvCxnSpPr>
            <a:cxnSpLocks noChangeShapeType="1"/>
          </p:cNvCxnSpPr>
          <p:nvPr/>
        </p:nvCxnSpPr>
        <p:spPr bwMode="auto">
          <a:xfrm rot="-5400000" flipH="1" flipV="1">
            <a:off x="1023938" y="37560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2790" name="AutoShape 48"/>
          <p:cNvCxnSpPr>
            <a:cxnSpLocks noChangeShapeType="1"/>
            <a:stCxn id="32792" idx="0"/>
          </p:cNvCxnSpPr>
          <p:nvPr/>
        </p:nvCxnSpPr>
        <p:spPr bwMode="auto">
          <a:xfrm flipH="1" flipV="1">
            <a:off x="3411538" y="2424113"/>
            <a:ext cx="1587" cy="1206500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</p:spPr>
      </p:cxnSp>
      <p:cxnSp>
        <p:nvCxnSpPr>
          <p:cNvPr id="32791" name="AutoShape 49"/>
          <p:cNvCxnSpPr>
            <a:cxnSpLocks noChangeShapeType="1"/>
            <a:stCxn id="32788" idx="7"/>
          </p:cNvCxnSpPr>
          <p:nvPr/>
        </p:nvCxnSpPr>
        <p:spPr bwMode="auto">
          <a:xfrm flipV="1">
            <a:off x="1492250" y="2406650"/>
            <a:ext cx="1900238" cy="12922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</p:spPr>
      </p:cxnSp>
      <p:sp>
        <p:nvSpPr>
          <p:cNvPr id="32792" name="Oval 50"/>
          <p:cNvSpPr>
            <a:spLocks noChangeArrowheads="1"/>
          </p:cNvSpPr>
          <p:nvPr/>
        </p:nvSpPr>
        <p:spPr bwMode="auto">
          <a:xfrm>
            <a:off x="3175000" y="3644900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288C4E"/>
                </a:solidFill>
              </a:rPr>
              <a:t>E</a:t>
            </a:r>
            <a:r>
              <a:rPr lang="en-US" sz="1200" baseline="-25000">
                <a:solidFill>
                  <a:srgbClr val="288C4E"/>
                </a:solidFill>
              </a:rPr>
              <a:t>2</a:t>
            </a:r>
            <a:endParaRPr lang="en-AU" sz="1200">
              <a:solidFill>
                <a:srgbClr val="288C4E"/>
              </a:solidFill>
            </a:endParaRPr>
          </a:p>
        </p:txBody>
      </p:sp>
      <p:cxnSp>
        <p:nvCxnSpPr>
          <p:cNvPr id="32793" name="AutoShape 51"/>
          <p:cNvCxnSpPr>
            <a:cxnSpLocks noChangeShapeType="1"/>
          </p:cNvCxnSpPr>
          <p:nvPr/>
        </p:nvCxnSpPr>
        <p:spPr bwMode="auto">
          <a:xfrm rot="-5400000" flipH="1" flipV="1">
            <a:off x="3106738" y="37528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2794" name="AutoShape 52"/>
          <p:cNvCxnSpPr>
            <a:cxnSpLocks noChangeShapeType="1"/>
            <a:stCxn id="32788" idx="0"/>
          </p:cNvCxnSpPr>
          <p:nvPr/>
        </p:nvCxnSpPr>
        <p:spPr bwMode="auto">
          <a:xfrm flipV="1">
            <a:off x="1325563" y="2414588"/>
            <a:ext cx="1587" cy="12160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</p:spPr>
      </p:cxnSp>
      <p:sp>
        <p:nvSpPr>
          <p:cNvPr id="32795" name="Text Box 53"/>
          <p:cNvSpPr txBox="1">
            <a:spLocks noChangeArrowheads="1"/>
          </p:cNvSpPr>
          <p:nvPr/>
        </p:nvSpPr>
        <p:spPr bwMode="auto">
          <a:xfrm>
            <a:off x="1287463" y="2995613"/>
            <a:ext cx="452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rgbClr val="288C4E"/>
                </a:solidFill>
              </a:rPr>
              <a:t>e</a:t>
            </a:r>
            <a:r>
              <a:rPr lang="en-AU" sz="1600" baseline="-25000">
                <a:solidFill>
                  <a:srgbClr val="288C4E"/>
                </a:solidFill>
              </a:rPr>
              <a:t>11</a:t>
            </a:r>
          </a:p>
        </p:txBody>
      </p:sp>
      <p:sp>
        <p:nvSpPr>
          <p:cNvPr id="32796" name="Text Box 54"/>
          <p:cNvSpPr txBox="1">
            <a:spLocks noChangeArrowheads="1"/>
          </p:cNvSpPr>
          <p:nvPr/>
        </p:nvSpPr>
        <p:spPr bwMode="auto">
          <a:xfrm>
            <a:off x="2366963" y="2995613"/>
            <a:ext cx="452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rgbClr val="288C4E"/>
                </a:solidFill>
              </a:rPr>
              <a:t>e</a:t>
            </a:r>
            <a:r>
              <a:rPr lang="en-AU" sz="1600" baseline="-25000">
                <a:solidFill>
                  <a:srgbClr val="288C4E"/>
                </a:solidFill>
              </a:rPr>
              <a:t>21</a:t>
            </a:r>
          </a:p>
        </p:txBody>
      </p:sp>
      <p:sp>
        <p:nvSpPr>
          <p:cNvPr id="32797" name="Text Box 55"/>
          <p:cNvSpPr txBox="1">
            <a:spLocks noChangeArrowheads="1"/>
          </p:cNvSpPr>
          <p:nvPr/>
        </p:nvSpPr>
        <p:spPr bwMode="auto">
          <a:xfrm>
            <a:off x="2989263" y="2995613"/>
            <a:ext cx="452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rgbClr val="288C4E"/>
                </a:solidFill>
              </a:rPr>
              <a:t>e</a:t>
            </a:r>
            <a:r>
              <a:rPr lang="en-AU" sz="1600" baseline="-25000">
                <a:solidFill>
                  <a:srgbClr val="288C4E"/>
                </a:solidFill>
              </a:rPr>
              <a:t>22</a:t>
            </a:r>
          </a:p>
        </p:txBody>
      </p:sp>
      <p:sp>
        <p:nvSpPr>
          <p:cNvPr id="32798" name="Text Box 56"/>
          <p:cNvSpPr txBox="1">
            <a:spLocks noChangeArrowheads="1"/>
          </p:cNvSpPr>
          <p:nvPr/>
        </p:nvSpPr>
        <p:spPr bwMode="auto">
          <a:xfrm>
            <a:off x="2871788" y="349885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32799" name="Text Box 57"/>
          <p:cNvSpPr txBox="1">
            <a:spLocks noChangeArrowheads="1"/>
          </p:cNvSpPr>
          <p:nvPr/>
        </p:nvSpPr>
        <p:spPr bwMode="auto">
          <a:xfrm>
            <a:off x="774700" y="348773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32800" name="Rectangle 58"/>
          <p:cNvSpPr>
            <a:spLocks noChangeArrowheads="1"/>
          </p:cNvSpPr>
          <p:nvPr/>
        </p:nvSpPr>
        <p:spPr bwMode="auto">
          <a:xfrm>
            <a:off x="2819400" y="19812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2</a:t>
            </a:r>
            <a:endParaRPr lang="en-A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Cross-Twin Covariances (A)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96913" y="43878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Twin 1</a:t>
            </a:r>
          </a:p>
          <a:p>
            <a:pPr algn="ctr"/>
            <a:r>
              <a:rPr lang="en-US" sz="1200"/>
              <a:t>Phenotype 1</a:t>
            </a:r>
            <a:endParaRPr lang="en-AU" sz="1200"/>
          </a:p>
        </p:txBody>
      </p:sp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625475" y="2670175"/>
            <a:ext cx="474663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A</a:t>
            </a:r>
            <a:r>
              <a:rPr lang="en-US" sz="1200" baseline="-25000"/>
              <a:t>1</a:t>
            </a:r>
            <a:endParaRPr lang="en-AU" sz="1200"/>
          </a:p>
        </p:txBody>
      </p:sp>
      <p:cxnSp>
        <p:nvCxnSpPr>
          <p:cNvPr id="33797" name="AutoShape 6"/>
          <p:cNvCxnSpPr>
            <a:cxnSpLocks noChangeShapeType="1"/>
          </p:cNvCxnSpPr>
          <p:nvPr/>
        </p:nvCxnSpPr>
        <p:spPr bwMode="auto">
          <a:xfrm rot="-5400000" flipH="1" flipV="1">
            <a:off x="561975" y="27813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3798" name="AutoShape 7"/>
          <p:cNvCxnSpPr>
            <a:cxnSpLocks noChangeShapeType="1"/>
            <a:stCxn id="33796" idx="4"/>
          </p:cNvCxnSpPr>
          <p:nvPr/>
        </p:nvCxnSpPr>
        <p:spPr bwMode="auto">
          <a:xfrm flipH="1">
            <a:off x="860425" y="3136900"/>
            <a:ext cx="3175" cy="1206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3799" name="AutoShape 8"/>
          <p:cNvCxnSpPr>
            <a:cxnSpLocks noChangeShapeType="1"/>
            <a:stCxn id="33801" idx="4"/>
          </p:cNvCxnSpPr>
          <p:nvPr/>
        </p:nvCxnSpPr>
        <p:spPr bwMode="auto">
          <a:xfrm>
            <a:off x="2951163" y="3136900"/>
            <a:ext cx="1587" cy="1225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3800" name="AutoShape 9"/>
          <p:cNvCxnSpPr>
            <a:cxnSpLocks noChangeShapeType="1"/>
            <a:stCxn id="33796" idx="6"/>
          </p:cNvCxnSpPr>
          <p:nvPr/>
        </p:nvCxnSpPr>
        <p:spPr bwMode="auto">
          <a:xfrm>
            <a:off x="1100138" y="2903538"/>
            <a:ext cx="1808162" cy="144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33801" name="Oval 10"/>
          <p:cNvSpPr>
            <a:spLocks noChangeArrowheads="1"/>
          </p:cNvSpPr>
          <p:nvPr/>
        </p:nvSpPr>
        <p:spPr bwMode="auto">
          <a:xfrm>
            <a:off x="2713038" y="2670175"/>
            <a:ext cx="474662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A</a:t>
            </a:r>
            <a:r>
              <a:rPr lang="en-US" sz="1200" baseline="-25000"/>
              <a:t>2</a:t>
            </a:r>
            <a:endParaRPr lang="en-AU" sz="1200"/>
          </a:p>
        </p:txBody>
      </p:sp>
      <p:cxnSp>
        <p:nvCxnSpPr>
          <p:cNvPr id="33802" name="AutoShape 11"/>
          <p:cNvCxnSpPr>
            <a:cxnSpLocks noChangeShapeType="1"/>
          </p:cNvCxnSpPr>
          <p:nvPr/>
        </p:nvCxnSpPr>
        <p:spPr bwMode="auto">
          <a:xfrm rot="-5400000" flipH="1" flipV="1">
            <a:off x="2644775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3803" name="Text Box 12"/>
          <p:cNvSpPr txBox="1">
            <a:spLocks noChangeArrowheads="1"/>
          </p:cNvSpPr>
          <p:nvPr/>
        </p:nvSpPr>
        <p:spPr bwMode="auto">
          <a:xfrm>
            <a:off x="812800" y="369570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11</a:t>
            </a:r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1892300" y="369570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21</a:t>
            </a:r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2578100" y="369570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22</a:t>
            </a:r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2405063" y="252095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346075" y="251618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33808" name="Rectangle 17"/>
          <p:cNvSpPr>
            <a:spLocks noChangeArrowheads="1"/>
          </p:cNvSpPr>
          <p:nvPr/>
        </p:nvSpPr>
        <p:spPr bwMode="auto">
          <a:xfrm>
            <a:off x="2724150" y="43624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Twin 1</a:t>
            </a:r>
          </a:p>
          <a:p>
            <a:pPr algn="ctr"/>
            <a:r>
              <a:rPr lang="en-US" sz="1200"/>
              <a:t>Phenotype 2</a:t>
            </a:r>
            <a:endParaRPr lang="en-AU" sz="1200"/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5135563" y="43688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Twin 2</a:t>
            </a:r>
          </a:p>
          <a:p>
            <a:pPr algn="ctr"/>
            <a:r>
              <a:rPr lang="en-US" sz="1200"/>
              <a:t>Phenotype 1</a:t>
            </a:r>
            <a:endParaRPr lang="en-AU" sz="1200"/>
          </a:p>
        </p:txBody>
      </p:sp>
      <p:sp>
        <p:nvSpPr>
          <p:cNvPr id="33810" name="Oval 31"/>
          <p:cNvSpPr>
            <a:spLocks noChangeArrowheads="1"/>
          </p:cNvSpPr>
          <p:nvPr/>
        </p:nvSpPr>
        <p:spPr bwMode="auto">
          <a:xfrm>
            <a:off x="5064125" y="2651125"/>
            <a:ext cx="474663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A</a:t>
            </a:r>
            <a:r>
              <a:rPr lang="en-US" sz="1200" baseline="-25000"/>
              <a:t>1</a:t>
            </a:r>
            <a:endParaRPr lang="en-AU" sz="1200"/>
          </a:p>
        </p:txBody>
      </p:sp>
      <p:cxnSp>
        <p:nvCxnSpPr>
          <p:cNvPr id="33811" name="AutoShape 32"/>
          <p:cNvCxnSpPr>
            <a:cxnSpLocks noChangeShapeType="1"/>
          </p:cNvCxnSpPr>
          <p:nvPr/>
        </p:nvCxnSpPr>
        <p:spPr bwMode="auto">
          <a:xfrm rot="-5400000" flipH="1" flipV="1">
            <a:off x="5000625" y="27622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3812" name="AutoShape 33"/>
          <p:cNvCxnSpPr>
            <a:cxnSpLocks noChangeShapeType="1"/>
            <a:stCxn id="33810" idx="4"/>
          </p:cNvCxnSpPr>
          <p:nvPr/>
        </p:nvCxnSpPr>
        <p:spPr bwMode="auto">
          <a:xfrm flipH="1">
            <a:off x="5299075" y="3117850"/>
            <a:ext cx="3175" cy="1206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3813" name="AutoShape 34"/>
          <p:cNvCxnSpPr>
            <a:cxnSpLocks noChangeShapeType="1"/>
            <a:stCxn id="33815" idx="4"/>
          </p:cNvCxnSpPr>
          <p:nvPr/>
        </p:nvCxnSpPr>
        <p:spPr bwMode="auto">
          <a:xfrm>
            <a:off x="7389813" y="3117850"/>
            <a:ext cx="1587" cy="1225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3814" name="AutoShape 35"/>
          <p:cNvCxnSpPr>
            <a:cxnSpLocks noChangeShapeType="1"/>
            <a:stCxn id="33810" idx="6"/>
          </p:cNvCxnSpPr>
          <p:nvPr/>
        </p:nvCxnSpPr>
        <p:spPr bwMode="auto">
          <a:xfrm>
            <a:off x="5538788" y="2884488"/>
            <a:ext cx="1808162" cy="144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33815" name="Oval 36"/>
          <p:cNvSpPr>
            <a:spLocks noChangeArrowheads="1"/>
          </p:cNvSpPr>
          <p:nvPr/>
        </p:nvSpPr>
        <p:spPr bwMode="auto">
          <a:xfrm>
            <a:off x="7151688" y="2651125"/>
            <a:ext cx="474662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A</a:t>
            </a:r>
            <a:r>
              <a:rPr lang="en-US" sz="1200" baseline="-25000"/>
              <a:t>2</a:t>
            </a:r>
            <a:endParaRPr lang="en-AU" sz="1200"/>
          </a:p>
        </p:txBody>
      </p:sp>
      <p:cxnSp>
        <p:nvCxnSpPr>
          <p:cNvPr id="33816" name="AutoShape 37"/>
          <p:cNvCxnSpPr>
            <a:cxnSpLocks noChangeShapeType="1"/>
          </p:cNvCxnSpPr>
          <p:nvPr/>
        </p:nvCxnSpPr>
        <p:spPr bwMode="auto">
          <a:xfrm rot="-5400000" flipH="1" flipV="1">
            <a:off x="7083425" y="27590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3817" name="Text Box 38"/>
          <p:cNvSpPr txBox="1">
            <a:spLocks noChangeArrowheads="1"/>
          </p:cNvSpPr>
          <p:nvPr/>
        </p:nvSpPr>
        <p:spPr bwMode="auto">
          <a:xfrm>
            <a:off x="5251450" y="367665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11</a:t>
            </a:r>
          </a:p>
        </p:txBody>
      </p:sp>
      <p:sp>
        <p:nvSpPr>
          <p:cNvPr id="33818" name="Text Box 39"/>
          <p:cNvSpPr txBox="1">
            <a:spLocks noChangeArrowheads="1"/>
          </p:cNvSpPr>
          <p:nvPr/>
        </p:nvSpPr>
        <p:spPr bwMode="auto">
          <a:xfrm>
            <a:off x="6330950" y="367665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21</a:t>
            </a:r>
          </a:p>
        </p:txBody>
      </p:sp>
      <p:sp>
        <p:nvSpPr>
          <p:cNvPr id="33819" name="Text Box 40"/>
          <p:cNvSpPr txBox="1">
            <a:spLocks noChangeArrowheads="1"/>
          </p:cNvSpPr>
          <p:nvPr/>
        </p:nvSpPr>
        <p:spPr bwMode="auto">
          <a:xfrm>
            <a:off x="7016750" y="367665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22</a:t>
            </a:r>
          </a:p>
        </p:txBody>
      </p:sp>
      <p:sp>
        <p:nvSpPr>
          <p:cNvPr id="33820" name="Text Box 41"/>
          <p:cNvSpPr txBox="1">
            <a:spLocks noChangeArrowheads="1"/>
          </p:cNvSpPr>
          <p:nvPr/>
        </p:nvSpPr>
        <p:spPr bwMode="auto">
          <a:xfrm>
            <a:off x="6843713" y="25019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33821" name="Text Box 42"/>
          <p:cNvSpPr txBox="1">
            <a:spLocks noChangeArrowheads="1"/>
          </p:cNvSpPr>
          <p:nvPr/>
        </p:nvSpPr>
        <p:spPr bwMode="auto">
          <a:xfrm>
            <a:off x="4784725" y="249713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33822" name="Rectangle 43"/>
          <p:cNvSpPr>
            <a:spLocks noChangeArrowheads="1"/>
          </p:cNvSpPr>
          <p:nvPr/>
        </p:nvSpPr>
        <p:spPr bwMode="auto">
          <a:xfrm>
            <a:off x="7162800" y="43434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2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2</a:t>
            </a:r>
            <a:endParaRPr lang="en-AU" sz="1200"/>
          </a:p>
        </p:txBody>
      </p:sp>
      <p:cxnSp>
        <p:nvCxnSpPr>
          <p:cNvPr id="33823" name="AutoShape 56"/>
          <p:cNvCxnSpPr>
            <a:cxnSpLocks noChangeShapeType="1"/>
            <a:stCxn id="33810" idx="0"/>
            <a:endCxn id="33796" idx="0"/>
          </p:cNvCxnSpPr>
          <p:nvPr/>
        </p:nvCxnSpPr>
        <p:spPr bwMode="auto">
          <a:xfrm rot="-5400000" flipH="1" flipV="1">
            <a:off x="3073400" y="441325"/>
            <a:ext cx="19050" cy="4438650"/>
          </a:xfrm>
          <a:prstGeom prst="curvedConnector3">
            <a:avLst>
              <a:gd name="adj1" fmla="val -3900005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3824" name="AutoShape 57"/>
          <p:cNvCxnSpPr>
            <a:cxnSpLocks noChangeShapeType="1"/>
            <a:stCxn id="33815" idx="0"/>
            <a:endCxn id="33801" idx="0"/>
          </p:cNvCxnSpPr>
          <p:nvPr/>
        </p:nvCxnSpPr>
        <p:spPr bwMode="auto">
          <a:xfrm rot="-5400000" flipH="1" flipV="1">
            <a:off x="5160963" y="441325"/>
            <a:ext cx="19050" cy="4438650"/>
          </a:xfrm>
          <a:prstGeom prst="curvedConnector3">
            <a:avLst>
              <a:gd name="adj1" fmla="val -3833338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3825" name="Text Box 60"/>
          <p:cNvSpPr txBox="1">
            <a:spLocks noChangeArrowheads="1"/>
          </p:cNvSpPr>
          <p:nvPr/>
        </p:nvSpPr>
        <p:spPr bwMode="auto">
          <a:xfrm>
            <a:off x="2895600" y="16002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1/0.5</a:t>
            </a:r>
            <a:endParaRPr lang="en-US"/>
          </a:p>
        </p:txBody>
      </p:sp>
      <p:sp>
        <p:nvSpPr>
          <p:cNvPr id="33826" name="Text Box 61"/>
          <p:cNvSpPr txBox="1">
            <a:spLocks noChangeArrowheads="1"/>
          </p:cNvSpPr>
          <p:nvPr/>
        </p:nvSpPr>
        <p:spPr bwMode="auto">
          <a:xfrm>
            <a:off x="4876800" y="16002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1/0.5</a:t>
            </a:r>
            <a:endParaRPr lang="en-US"/>
          </a:p>
        </p:txBody>
      </p:sp>
      <p:graphicFrame>
        <p:nvGraphicFramePr>
          <p:cNvPr id="71771" name="Group 91"/>
          <p:cNvGraphicFramePr>
            <a:graphicFrameLocks noGrp="1"/>
          </p:cNvGraphicFramePr>
          <p:nvPr/>
        </p:nvGraphicFramePr>
        <p:xfrm>
          <a:off x="533400" y="5181600"/>
          <a:ext cx="8382000" cy="1353503"/>
        </p:xfrm>
        <a:graphic>
          <a:graphicData uri="http://schemas.openxmlformats.org/drawingml/2006/table">
            <a:tbl>
              <a:tblPr/>
              <a:tblGrid>
                <a:gridCol w="1524000"/>
                <a:gridCol w="2743200"/>
                <a:gridCol w="41148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1" name="Text Box 117"/>
          <p:cNvSpPr txBox="1">
            <a:spLocks noChangeArrowheads="1"/>
          </p:cNvSpPr>
          <p:nvPr/>
        </p:nvSpPr>
        <p:spPr bwMode="auto">
          <a:xfrm>
            <a:off x="4648200" y="4932363"/>
            <a:ext cx="108267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3842" name="Text Box 118"/>
          <p:cNvSpPr txBox="1">
            <a:spLocks noChangeArrowheads="1"/>
          </p:cNvSpPr>
          <p:nvPr/>
        </p:nvSpPr>
        <p:spPr bwMode="auto">
          <a:xfrm rot="-5454814">
            <a:off x="-160338" y="5768976"/>
            <a:ext cx="108267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Cross-Twin Covariances (A)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96913" y="43878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Twin 1</a:t>
            </a:r>
          </a:p>
          <a:p>
            <a:pPr algn="ctr"/>
            <a:r>
              <a:rPr lang="en-US" sz="1200"/>
              <a:t>Phenotype 1</a:t>
            </a:r>
            <a:endParaRPr lang="en-AU" sz="1200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625475" y="26701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1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34821" name="AutoShape 5"/>
          <p:cNvCxnSpPr>
            <a:cxnSpLocks noChangeShapeType="1"/>
          </p:cNvCxnSpPr>
          <p:nvPr/>
        </p:nvCxnSpPr>
        <p:spPr bwMode="auto">
          <a:xfrm rot="-5400000" flipH="1" flipV="1">
            <a:off x="561975" y="27813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4822" name="AutoShape 6"/>
          <p:cNvCxnSpPr>
            <a:cxnSpLocks noChangeShapeType="1"/>
            <a:stCxn id="34820" idx="4"/>
          </p:cNvCxnSpPr>
          <p:nvPr/>
        </p:nvCxnSpPr>
        <p:spPr bwMode="auto">
          <a:xfrm flipH="1">
            <a:off x="860425" y="315118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34823" name="AutoShape 7"/>
          <p:cNvCxnSpPr>
            <a:cxnSpLocks noChangeShapeType="1"/>
            <a:stCxn id="34825" idx="4"/>
          </p:cNvCxnSpPr>
          <p:nvPr/>
        </p:nvCxnSpPr>
        <p:spPr bwMode="auto">
          <a:xfrm>
            <a:off x="2951163" y="3136900"/>
            <a:ext cx="1587" cy="1225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4824" name="AutoShape 8"/>
          <p:cNvCxnSpPr>
            <a:cxnSpLocks noChangeShapeType="1"/>
            <a:stCxn id="34820" idx="6"/>
          </p:cNvCxnSpPr>
          <p:nvPr/>
        </p:nvCxnSpPr>
        <p:spPr bwMode="auto">
          <a:xfrm>
            <a:off x="1114425" y="2903538"/>
            <a:ext cx="1808163" cy="144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2713038" y="2670175"/>
            <a:ext cx="474662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A</a:t>
            </a:r>
            <a:r>
              <a:rPr lang="en-US" sz="1200" baseline="-25000"/>
              <a:t>2</a:t>
            </a:r>
            <a:endParaRPr lang="en-AU" sz="1200"/>
          </a:p>
        </p:txBody>
      </p:sp>
      <p:cxnSp>
        <p:nvCxnSpPr>
          <p:cNvPr id="34826" name="AutoShape 10"/>
          <p:cNvCxnSpPr>
            <a:cxnSpLocks noChangeShapeType="1"/>
          </p:cNvCxnSpPr>
          <p:nvPr/>
        </p:nvCxnSpPr>
        <p:spPr bwMode="auto">
          <a:xfrm rot="-5400000" flipH="1" flipV="1">
            <a:off x="2644775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812800" y="369570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tx2"/>
                </a:solidFill>
              </a:rPr>
              <a:t>a</a:t>
            </a:r>
            <a:r>
              <a:rPr lang="en-AU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892300" y="369570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21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578100" y="369570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22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405063" y="252095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46075" y="251618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2724150" y="43624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Twin 1</a:t>
            </a:r>
          </a:p>
          <a:p>
            <a:pPr algn="ctr"/>
            <a:r>
              <a:rPr lang="en-US" sz="1200"/>
              <a:t>Phenotype 2</a:t>
            </a:r>
            <a:endParaRPr lang="en-AU" sz="1200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135563" y="43688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Twin 2</a:t>
            </a:r>
          </a:p>
          <a:p>
            <a:pPr algn="ctr"/>
            <a:r>
              <a:rPr lang="en-US" sz="1200"/>
              <a:t>Phenotype 1</a:t>
            </a:r>
            <a:endParaRPr lang="en-AU" sz="1200"/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5064125" y="265112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1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34835" name="AutoShape 19"/>
          <p:cNvCxnSpPr>
            <a:cxnSpLocks noChangeShapeType="1"/>
          </p:cNvCxnSpPr>
          <p:nvPr/>
        </p:nvCxnSpPr>
        <p:spPr bwMode="auto">
          <a:xfrm rot="-5400000" flipH="1" flipV="1">
            <a:off x="5000625" y="27622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4836" name="AutoShape 20"/>
          <p:cNvCxnSpPr>
            <a:cxnSpLocks noChangeShapeType="1"/>
            <a:stCxn id="34834" idx="4"/>
          </p:cNvCxnSpPr>
          <p:nvPr/>
        </p:nvCxnSpPr>
        <p:spPr bwMode="auto">
          <a:xfrm flipH="1">
            <a:off x="5299075" y="313213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34837" name="AutoShape 21"/>
          <p:cNvCxnSpPr>
            <a:cxnSpLocks noChangeShapeType="1"/>
            <a:stCxn id="34839" idx="4"/>
          </p:cNvCxnSpPr>
          <p:nvPr/>
        </p:nvCxnSpPr>
        <p:spPr bwMode="auto">
          <a:xfrm>
            <a:off x="7389813" y="3117850"/>
            <a:ext cx="1587" cy="1225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4838" name="AutoShape 22"/>
          <p:cNvCxnSpPr>
            <a:cxnSpLocks noChangeShapeType="1"/>
            <a:stCxn id="34834" idx="6"/>
          </p:cNvCxnSpPr>
          <p:nvPr/>
        </p:nvCxnSpPr>
        <p:spPr bwMode="auto">
          <a:xfrm>
            <a:off x="5553075" y="2884488"/>
            <a:ext cx="1808163" cy="144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34839" name="Oval 23"/>
          <p:cNvSpPr>
            <a:spLocks noChangeArrowheads="1"/>
          </p:cNvSpPr>
          <p:nvPr/>
        </p:nvSpPr>
        <p:spPr bwMode="auto">
          <a:xfrm>
            <a:off x="7151688" y="2651125"/>
            <a:ext cx="474662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A</a:t>
            </a:r>
            <a:r>
              <a:rPr lang="en-US" sz="1200" baseline="-25000"/>
              <a:t>2</a:t>
            </a:r>
            <a:endParaRPr lang="en-AU" sz="1200"/>
          </a:p>
        </p:txBody>
      </p:sp>
      <p:cxnSp>
        <p:nvCxnSpPr>
          <p:cNvPr id="34840" name="AutoShape 24"/>
          <p:cNvCxnSpPr>
            <a:cxnSpLocks noChangeShapeType="1"/>
          </p:cNvCxnSpPr>
          <p:nvPr/>
        </p:nvCxnSpPr>
        <p:spPr bwMode="auto">
          <a:xfrm rot="-5400000" flipH="1" flipV="1">
            <a:off x="7083425" y="27590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5251450" y="367665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tx2"/>
                </a:solidFill>
              </a:rPr>
              <a:t>a</a:t>
            </a:r>
            <a:r>
              <a:rPr lang="en-AU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6330950" y="367665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21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7016750" y="367665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22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6843713" y="25019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4784725" y="249713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7162800" y="43434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2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2</a:t>
            </a:r>
            <a:endParaRPr lang="en-AU" sz="1200"/>
          </a:p>
        </p:txBody>
      </p:sp>
      <p:cxnSp>
        <p:nvCxnSpPr>
          <p:cNvPr id="34847" name="AutoShape 31"/>
          <p:cNvCxnSpPr>
            <a:cxnSpLocks noChangeShapeType="1"/>
            <a:stCxn id="34834" idx="0"/>
            <a:endCxn id="34820" idx="0"/>
          </p:cNvCxnSpPr>
          <p:nvPr/>
        </p:nvCxnSpPr>
        <p:spPr bwMode="auto">
          <a:xfrm rot="-5400000" flipH="1" flipV="1">
            <a:off x="3073400" y="427038"/>
            <a:ext cx="19050" cy="4438650"/>
          </a:xfrm>
          <a:prstGeom prst="curvedConnector3">
            <a:avLst>
              <a:gd name="adj1" fmla="val -3700005"/>
            </a:avLst>
          </a:prstGeom>
          <a:noFill/>
          <a:ln w="19050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4848" name="AutoShape 32"/>
          <p:cNvCxnSpPr>
            <a:cxnSpLocks noChangeShapeType="1"/>
            <a:stCxn id="34839" idx="0"/>
            <a:endCxn id="34825" idx="0"/>
          </p:cNvCxnSpPr>
          <p:nvPr/>
        </p:nvCxnSpPr>
        <p:spPr bwMode="auto">
          <a:xfrm rot="-5400000" flipH="1" flipV="1">
            <a:off x="5160963" y="441325"/>
            <a:ext cx="19050" cy="4438650"/>
          </a:xfrm>
          <a:prstGeom prst="curvedConnector3">
            <a:avLst>
              <a:gd name="adj1" fmla="val -3833338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2819400" y="16002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1/0.5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4876800" y="16002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1/0.5</a:t>
            </a:r>
            <a:endParaRPr lang="en-US"/>
          </a:p>
        </p:txBody>
      </p:sp>
      <p:graphicFrame>
        <p:nvGraphicFramePr>
          <p:cNvPr id="199715" name="Group 35"/>
          <p:cNvGraphicFramePr>
            <a:graphicFrameLocks noGrp="1"/>
          </p:cNvGraphicFramePr>
          <p:nvPr/>
        </p:nvGraphicFramePr>
        <p:xfrm>
          <a:off x="533400" y="5181600"/>
          <a:ext cx="8382000" cy="1353503"/>
        </p:xfrm>
        <a:graphic>
          <a:graphicData uri="http://schemas.openxmlformats.org/drawingml/2006/table">
            <a:tbl>
              <a:tblPr/>
              <a:tblGrid>
                <a:gridCol w="1524000"/>
                <a:gridCol w="2743200"/>
                <a:gridCol w="41148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1/0.5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65" name="Text Box 61"/>
          <p:cNvSpPr txBox="1">
            <a:spLocks noChangeArrowheads="1"/>
          </p:cNvSpPr>
          <p:nvPr/>
        </p:nvSpPr>
        <p:spPr bwMode="auto">
          <a:xfrm>
            <a:off x="4648200" y="4932363"/>
            <a:ext cx="108267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4866" name="Text Box 62"/>
          <p:cNvSpPr txBox="1">
            <a:spLocks noChangeArrowheads="1"/>
          </p:cNvSpPr>
          <p:nvPr/>
        </p:nvSpPr>
        <p:spPr bwMode="auto">
          <a:xfrm rot="-5454814">
            <a:off x="-44791" y="5806560"/>
            <a:ext cx="85158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Twin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Cross-Twin Covariances (A)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96913" y="43878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Twin 1</a:t>
            </a:r>
          </a:p>
          <a:p>
            <a:pPr algn="ctr"/>
            <a:r>
              <a:rPr lang="en-US" sz="1200"/>
              <a:t>Phenotype 1</a:t>
            </a:r>
            <a:endParaRPr lang="en-AU" sz="1200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625475" y="26701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1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35845" name="AutoShape 5"/>
          <p:cNvCxnSpPr>
            <a:cxnSpLocks noChangeShapeType="1"/>
          </p:cNvCxnSpPr>
          <p:nvPr/>
        </p:nvCxnSpPr>
        <p:spPr bwMode="auto">
          <a:xfrm rot="-5400000" flipH="1" flipV="1">
            <a:off x="561975" y="27813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5846" name="AutoShape 6"/>
          <p:cNvCxnSpPr>
            <a:cxnSpLocks noChangeShapeType="1"/>
            <a:stCxn id="35844" idx="4"/>
          </p:cNvCxnSpPr>
          <p:nvPr/>
        </p:nvCxnSpPr>
        <p:spPr bwMode="auto">
          <a:xfrm flipH="1">
            <a:off x="860425" y="3151188"/>
            <a:ext cx="3175" cy="12065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35847" name="AutoShape 7"/>
          <p:cNvCxnSpPr>
            <a:cxnSpLocks noChangeShapeType="1"/>
            <a:stCxn id="35849" idx="4"/>
          </p:cNvCxnSpPr>
          <p:nvPr/>
        </p:nvCxnSpPr>
        <p:spPr bwMode="auto">
          <a:xfrm>
            <a:off x="2951163" y="3136900"/>
            <a:ext cx="1587" cy="1225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5848" name="AutoShape 8"/>
          <p:cNvCxnSpPr>
            <a:cxnSpLocks noChangeShapeType="1"/>
            <a:stCxn id="35844" idx="6"/>
          </p:cNvCxnSpPr>
          <p:nvPr/>
        </p:nvCxnSpPr>
        <p:spPr bwMode="auto">
          <a:xfrm>
            <a:off x="1114425" y="2903538"/>
            <a:ext cx="1808163" cy="14493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2713038" y="2670175"/>
            <a:ext cx="474662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A</a:t>
            </a:r>
            <a:r>
              <a:rPr lang="en-US" sz="1200" baseline="-25000"/>
              <a:t>2</a:t>
            </a:r>
            <a:endParaRPr lang="en-AU" sz="1200"/>
          </a:p>
        </p:txBody>
      </p:sp>
      <p:cxnSp>
        <p:nvCxnSpPr>
          <p:cNvPr id="35850" name="AutoShape 10"/>
          <p:cNvCxnSpPr>
            <a:cxnSpLocks noChangeShapeType="1"/>
          </p:cNvCxnSpPr>
          <p:nvPr/>
        </p:nvCxnSpPr>
        <p:spPr bwMode="auto">
          <a:xfrm rot="-5400000" flipH="1" flipV="1">
            <a:off x="2644775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812800" y="369570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tx2"/>
                </a:solidFill>
              </a:rPr>
              <a:t>a</a:t>
            </a:r>
            <a:r>
              <a:rPr lang="en-AU" sz="1600" baseline="-2500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892300" y="369570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21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578100" y="369570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22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405063" y="252095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46075" y="251618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724150" y="43624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Twin 1</a:t>
            </a:r>
          </a:p>
          <a:p>
            <a:pPr algn="ctr"/>
            <a:r>
              <a:rPr lang="en-US" sz="1200"/>
              <a:t>Phenotype 2</a:t>
            </a:r>
            <a:endParaRPr lang="en-AU" sz="1200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5135563" y="43688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Twin 2</a:t>
            </a:r>
          </a:p>
          <a:p>
            <a:pPr algn="ctr"/>
            <a:r>
              <a:rPr lang="en-US" sz="1200"/>
              <a:t>Phenotype 1</a:t>
            </a:r>
            <a:endParaRPr lang="en-AU" sz="1200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5064125" y="265112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1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35859" name="AutoShape 19"/>
          <p:cNvCxnSpPr>
            <a:cxnSpLocks noChangeShapeType="1"/>
          </p:cNvCxnSpPr>
          <p:nvPr/>
        </p:nvCxnSpPr>
        <p:spPr bwMode="auto">
          <a:xfrm rot="-5400000" flipH="1" flipV="1">
            <a:off x="5000625" y="27622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5860" name="AutoShape 20"/>
          <p:cNvCxnSpPr>
            <a:cxnSpLocks noChangeShapeType="1"/>
            <a:stCxn id="35858" idx="4"/>
          </p:cNvCxnSpPr>
          <p:nvPr/>
        </p:nvCxnSpPr>
        <p:spPr bwMode="auto">
          <a:xfrm flipH="1">
            <a:off x="5299075" y="3132138"/>
            <a:ext cx="3175" cy="1206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5861" name="AutoShape 21"/>
          <p:cNvCxnSpPr>
            <a:cxnSpLocks noChangeShapeType="1"/>
            <a:stCxn id="35863" idx="4"/>
          </p:cNvCxnSpPr>
          <p:nvPr/>
        </p:nvCxnSpPr>
        <p:spPr bwMode="auto">
          <a:xfrm>
            <a:off x="7389813" y="3117850"/>
            <a:ext cx="1587" cy="12255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5862" name="AutoShape 22"/>
          <p:cNvCxnSpPr>
            <a:cxnSpLocks noChangeShapeType="1"/>
            <a:stCxn id="35858" idx="6"/>
          </p:cNvCxnSpPr>
          <p:nvPr/>
        </p:nvCxnSpPr>
        <p:spPr bwMode="auto">
          <a:xfrm>
            <a:off x="5553075" y="2884488"/>
            <a:ext cx="1808163" cy="144938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sp>
        <p:nvSpPr>
          <p:cNvPr id="35863" name="Oval 23"/>
          <p:cNvSpPr>
            <a:spLocks noChangeArrowheads="1"/>
          </p:cNvSpPr>
          <p:nvPr/>
        </p:nvSpPr>
        <p:spPr bwMode="auto">
          <a:xfrm>
            <a:off x="7151688" y="2651125"/>
            <a:ext cx="474662" cy="4667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A</a:t>
            </a:r>
            <a:r>
              <a:rPr lang="en-US" sz="1200" baseline="-25000"/>
              <a:t>2</a:t>
            </a:r>
            <a:endParaRPr lang="en-AU" sz="1200"/>
          </a:p>
        </p:txBody>
      </p:sp>
      <p:cxnSp>
        <p:nvCxnSpPr>
          <p:cNvPr id="35864" name="AutoShape 24"/>
          <p:cNvCxnSpPr>
            <a:cxnSpLocks noChangeShapeType="1"/>
          </p:cNvCxnSpPr>
          <p:nvPr/>
        </p:nvCxnSpPr>
        <p:spPr bwMode="auto">
          <a:xfrm rot="-5400000" flipH="1" flipV="1">
            <a:off x="7083425" y="27590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5251450" y="367665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11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6330950" y="367665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21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7016750" y="367665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22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6843713" y="25019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4784725" y="249713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7162800" y="43434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2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2</a:t>
            </a:r>
            <a:endParaRPr lang="en-AU" sz="1200"/>
          </a:p>
        </p:txBody>
      </p:sp>
      <p:cxnSp>
        <p:nvCxnSpPr>
          <p:cNvPr id="35871" name="AutoShape 31"/>
          <p:cNvCxnSpPr>
            <a:cxnSpLocks noChangeShapeType="1"/>
            <a:stCxn id="35858" idx="0"/>
            <a:endCxn id="35844" idx="0"/>
          </p:cNvCxnSpPr>
          <p:nvPr/>
        </p:nvCxnSpPr>
        <p:spPr bwMode="auto">
          <a:xfrm rot="-5400000" flipH="1" flipV="1">
            <a:off x="3073400" y="427038"/>
            <a:ext cx="19050" cy="4438650"/>
          </a:xfrm>
          <a:prstGeom prst="curvedConnector3">
            <a:avLst>
              <a:gd name="adj1" fmla="val -3750005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5872" name="AutoShape 32"/>
          <p:cNvCxnSpPr>
            <a:cxnSpLocks noChangeShapeType="1"/>
            <a:stCxn id="35863" idx="0"/>
            <a:endCxn id="35849" idx="0"/>
          </p:cNvCxnSpPr>
          <p:nvPr/>
        </p:nvCxnSpPr>
        <p:spPr bwMode="auto">
          <a:xfrm rot="-5400000" flipH="1" flipV="1">
            <a:off x="5160963" y="441325"/>
            <a:ext cx="19050" cy="4438650"/>
          </a:xfrm>
          <a:prstGeom prst="curvedConnector3">
            <a:avLst>
              <a:gd name="adj1" fmla="val -3833338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2895600" y="16002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1/0.5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4876800" y="16002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1/0.5</a:t>
            </a:r>
            <a:endParaRPr lang="en-US"/>
          </a:p>
        </p:txBody>
      </p:sp>
      <p:graphicFrame>
        <p:nvGraphicFramePr>
          <p:cNvPr id="201763" name="Group 35"/>
          <p:cNvGraphicFramePr>
            <a:graphicFrameLocks noGrp="1"/>
          </p:cNvGraphicFramePr>
          <p:nvPr/>
        </p:nvGraphicFramePr>
        <p:xfrm>
          <a:off x="533400" y="5181600"/>
          <a:ext cx="8382000" cy="1353503"/>
        </p:xfrm>
        <a:graphic>
          <a:graphicData uri="http://schemas.openxmlformats.org/drawingml/2006/table">
            <a:tbl>
              <a:tblPr/>
              <a:tblGrid>
                <a:gridCol w="1524000"/>
                <a:gridCol w="2743200"/>
                <a:gridCol w="41148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1/0.5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1/0.5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89" name="Text Box 61"/>
          <p:cNvSpPr txBox="1">
            <a:spLocks noChangeArrowheads="1"/>
          </p:cNvSpPr>
          <p:nvPr/>
        </p:nvSpPr>
        <p:spPr bwMode="auto">
          <a:xfrm>
            <a:off x="4648200" y="4932363"/>
            <a:ext cx="108267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5890" name="Text Box 62"/>
          <p:cNvSpPr txBox="1">
            <a:spLocks noChangeArrowheads="1"/>
          </p:cNvSpPr>
          <p:nvPr/>
        </p:nvSpPr>
        <p:spPr bwMode="auto">
          <a:xfrm rot="-5454814">
            <a:off x="-160338" y="5761038"/>
            <a:ext cx="108267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Cross-Twin Covariances (A)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96913" y="43878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Twin 1</a:t>
            </a:r>
          </a:p>
          <a:p>
            <a:pPr algn="ctr"/>
            <a:r>
              <a:rPr lang="en-US" sz="1200"/>
              <a:t>Phenotype 1</a:t>
            </a:r>
            <a:endParaRPr lang="en-AU" sz="1200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625475" y="26701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1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36869" name="AutoShape 5"/>
          <p:cNvCxnSpPr>
            <a:cxnSpLocks noChangeShapeType="1"/>
          </p:cNvCxnSpPr>
          <p:nvPr/>
        </p:nvCxnSpPr>
        <p:spPr bwMode="auto">
          <a:xfrm rot="-5400000" flipH="1" flipV="1">
            <a:off x="561975" y="27813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6870" name="AutoShape 6"/>
          <p:cNvCxnSpPr>
            <a:cxnSpLocks noChangeShapeType="1"/>
            <a:stCxn id="36868" idx="4"/>
          </p:cNvCxnSpPr>
          <p:nvPr/>
        </p:nvCxnSpPr>
        <p:spPr bwMode="auto">
          <a:xfrm flipH="1">
            <a:off x="860425" y="3151188"/>
            <a:ext cx="3175" cy="1206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6871" name="AutoShape 7"/>
          <p:cNvCxnSpPr>
            <a:cxnSpLocks noChangeShapeType="1"/>
            <a:stCxn id="36873" idx="4"/>
          </p:cNvCxnSpPr>
          <p:nvPr/>
        </p:nvCxnSpPr>
        <p:spPr bwMode="auto">
          <a:xfrm>
            <a:off x="2951163" y="3151188"/>
            <a:ext cx="1587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36872" name="AutoShape 8"/>
          <p:cNvCxnSpPr>
            <a:cxnSpLocks noChangeShapeType="1"/>
            <a:stCxn id="36868" idx="6"/>
          </p:cNvCxnSpPr>
          <p:nvPr/>
        </p:nvCxnSpPr>
        <p:spPr bwMode="auto">
          <a:xfrm>
            <a:off x="1114425" y="2903538"/>
            <a:ext cx="1808163" cy="144938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2713038" y="2670175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2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36874" name="AutoShape 10"/>
          <p:cNvCxnSpPr>
            <a:cxnSpLocks noChangeShapeType="1"/>
          </p:cNvCxnSpPr>
          <p:nvPr/>
        </p:nvCxnSpPr>
        <p:spPr bwMode="auto">
          <a:xfrm rot="-5400000" flipH="1" flipV="1">
            <a:off x="2644775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812800" y="369570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11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892300" y="369570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tx2"/>
                </a:solidFill>
              </a:rPr>
              <a:t>a</a:t>
            </a:r>
            <a:r>
              <a:rPr lang="en-AU" sz="16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578100" y="369570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tx2"/>
                </a:solidFill>
              </a:rPr>
              <a:t>a</a:t>
            </a:r>
            <a:r>
              <a:rPr lang="en-AU" sz="1600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405063" y="252095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346075" y="251618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2724150" y="43624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Twin 1</a:t>
            </a:r>
          </a:p>
          <a:p>
            <a:pPr algn="ctr"/>
            <a:r>
              <a:rPr lang="en-US" sz="1200"/>
              <a:t>Phenotype 2</a:t>
            </a:r>
            <a:endParaRPr lang="en-AU" sz="1200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5135563" y="43688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/>
              <a:t>Twin 2</a:t>
            </a:r>
          </a:p>
          <a:p>
            <a:pPr algn="ctr"/>
            <a:r>
              <a:rPr lang="en-US" sz="1200"/>
              <a:t>Phenotype 1</a:t>
            </a:r>
            <a:endParaRPr lang="en-AU" sz="1200"/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5064125" y="265112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1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36883" name="AutoShape 19"/>
          <p:cNvCxnSpPr>
            <a:cxnSpLocks noChangeShapeType="1"/>
          </p:cNvCxnSpPr>
          <p:nvPr/>
        </p:nvCxnSpPr>
        <p:spPr bwMode="auto">
          <a:xfrm rot="-5400000" flipH="1" flipV="1">
            <a:off x="5000625" y="27622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6884" name="AutoShape 20"/>
          <p:cNvCxnSpPr>
            <a:cxnSpLocks noChangeShapeType="1"/>
            <a:stCxn id="36882" idx="4"/>
          </p:cNvCxnSpPr>
          <p:nvPr/>
        </p:nvCxnSpPr>
        <p:spPr bwMode="auto">
          <a:xfrm flipH="1">
            <a:off x="5299075" y="3132138"/>
            <a:ext cx="3175" cy="1206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</p:spPr>
      </p:cxnSp>
      <p:cxnSp>
        <p:nvCxnSpPr>
          <p:cNvPr id="36885" name="AutoShape 21"/>
          <p:cNvCxnSpPr>
            <a:cxnSpLocks noChangeShapeType="1"/>
            <a:stCxn id="36887" idx="4"/>
          </p:cNvCxnSpPr>
          <p:nvPr/>
        </p:nvCxnSpPr>
        <p:spPr bwMode="auto">
          <a:xfrm>
            <a:off x="7389813" y="3132138"/>
            <a:ext cx="1587" cy="122555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36886" name="AutoShape 22"/>
          <p:cNvCxnSpPr>
            <a:cxnSpLocks noChangeShapeType="1"/>
            <a:stCxn id="36882" idx="6"/>
          </p:cNvCxnSpPr>
          <p:nvPr/>
        </p:nvCxnSpPr>
        <p:spPr bwMode="auto">
          <a:xfrm>
            <a:off x="5553075" y="2884488"/>
            <a:ext cx="1808163" cy="1449387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sp>
        <p:nvSpPr>
          <p:cNvPr id="36887" name="Oval 23"/>
          <p:cNvSpPr>
            <a:spLocks noChangeArrowheads="1"/>
          </p:cNvSpPr>
          <p:nvPr/>
        </p:nvSpPr>
        <p:spPr bwMode="auto">
          <a:xfrm>
            <a:off x="7151688" y="2651125"/>
            <a:ext cx="474662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2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36888" name="AutoShape 24"/>
          <p:cNvCxnSpPr>
            <a:cxnSpLocks noChangeShapeType="1"/>
          </p:cNvCxnSpPr>
          <p:nvPr/>
        </p:nvCxnSpPr>
        <p:spPr bwMode="auto">
          <a:xfrm rot="-5400000" flipH="1" flipV="1">
            <a:off x="7083425" y="27590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5251450" y="367665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/>
              <a:t>a</a:t>
            </a:r>
            <a:r>
              <a:rPr lang="en-AU" sz="1600" baseline="-25000"/>
              <a:t>11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6330950" y="367665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tx2"/>
                </a:solidFill>
              </a:rPr>
              <a:t>a</a:t>
            </a:r>
            <a:r>
              <a:rPr lang="en-AU" sz="1600" baseline="-25000">
                <a:solidFill>
                  <a:schemeClr val="tx2"/>
                </a:solidFill>
              </a:rPr>
              <a:t>21</a:t>
            </a:r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7016750" y="3676650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tx2"/>
                </a:solidFill>
              </a:rPr>
              <a:t>a</a:t>
            </a:r>
            <a:r>
              <a:rPr lang="en-AU" sz="1600" baseline="-25000">
                <a:solidFill>
                  <a:schemeClr val="tx2"/>
                </a:solidFill>
              </a:rPr>
              <a:t>22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6843713" y="25019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4784725" y="249713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7162800" y="43434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2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2</a:t>
            </a:r>
            <a:endParaRPr lang="en-AU" sz="1200"/>
          </a:p>
        </p:txBody>
      </p:sp>
      <p:cxnSp>
        <p:nvCxnSpPr>
          <p:cNvPr id="36895" name="AutoShape 31"/>
          <p:cNvCxnSpPr>
            <a:cxnSpLocks noChangeShapeType="1"/>
            <a:stCxn id="36882" idx="0"/>
            <a:endCxn id="36868" idx="0"/>
          </p:cNvCxnSpPr>
          <p:nvPr/>
        </p:nvCxnSpPr>
        <p:spPr bwMode="auto">
          <a:xfrm rot="-5400000" flipH="1" flipV="1">
            <a:off x="3073400" y="427038"/>
            <a:ext cx="19050" cy="4438650"/>
          </a:xfrm>
          <a:prstGeom prst="curvedConnector3">
            <a:avLst>
              <a:gd name="adj1" fmla="val -3750005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6896" name="AutoShape 32"/>
          <p:cNvCxnSpPr>
            <a:cxnSpLocks noChangeShapeType="1"/>
            <a:stCxn id="36887" idx="0"/>
            <a:endCxn id="36873" idx="0"/>
          </p:cNvCxnSpPr>
          <p:nvPr/>
        </p:nvCxnSpPr>
        <p:spPr bwMode="auto">
          <a:xfrm rot="-5400000" flipH="1" flipV="1">
            <a:off x="5160963" y="427038"/>
            <a:ext cx="19050" cy="4438650"/>
          </a:xfrm>
          <a:prstGeom prst="curvedConnector3">
            <a:avLst>
              <a:gd name="adj1" fmla="val -3625005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2895600" y="16002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1/0.5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4876800" y="16002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1/0.5</a:t>
            </a:r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203811" name="Group 35"/>
          <p:cNvGraphicFramePr>
            <a:graphicFrameLocks noGrp="1"/>
          </p:cNvGraphicFramePr>
          <p:nvPr/>
        </p:nvGraphicFramePr>
        <p:xfrm>
          <a:off x="533400" y="5181600"/>
          <a:ext cx="8382000" cy="1353503"/>
        </p:xfrm>
        <a:graphic>
          <a:graphicData uri="http://schemas.openxmlformats.org/drawingml/2006/table">
            <a:tbl>
              <a:tblPr/>
              <a:tblGrid>
                <a:gridCol w="1524000"/>
                <a:gridCol w="2743200"/>
                <a:gridCol w="41148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1/0.5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1/0.5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1/0.5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1/0.5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3" name="Text Box 61"/>
          <p:cNvSpPr txBox="1">
            <a:spLocks noChangeArrowheads="1"/>
          </p:cNvSpPr>
          <p:nvPr/>
        </p:nvSpPr>
        <p:spPr bwMode="auto">
          <a:xfrm>
            <a:off x="4648200" y="4932363"/>
            <a:ext cx="108267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6914" name="Text Box 62"/>
          <p:cNvSpPr txBox="1">
            <a:spLocks noChangeArrowheads="1"/>
          </p:cNvSpPr>
          <p:nvPr/>
        </p:nvSpPr>
        <p:spPr bwMode="auto">
          <a:xfrm rot="-5454814">
            <a:off x="-160338" y="5761038"/>
            <a:ext cx="108267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Cross-Twin Covariances (C)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696913" y="43878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1</a:t>
            </a:r>
            <a:endParaRPr lang="en-AU" sz="1200"/>
          </a:p>
        </p:txBody>
      </p:sp>
      <p:sp>
        <p:nvSpPr>
          <p:cNvPr id="37892" name="Rectangle 17"/>
          <p:cNvSpPr>
            <a:spLocks noChangeArrowheads="1"/>
          </p:cNvSpPr>
          <p:nvPr/>
        </p:nvSpPr>
        <p:spPr bwMode="auto">
          <a:xfrm>
            <a:off x="2724150" y="436245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1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2</a:t>
            </a:r>
            <a:endParaRPr lang="en-AU" sz="1200"/>
          </a:p>
        </p:txBody>
      </p:sp>
      <p:sp>
        <p:nvSpPr>
          <p:cNvPr id="37893" name="Oval 18"/>
          <p:cNvSpPr>
            <a:spLocks noChangeArrowheads="1"/>
          </p:cNvSpPr>
          <p:nvPr/>
        </p:nvSpPr>
        <p:spPr bwMode="auto">
          <a:xfrm>
            <a:off x="1371600" y="2635250"/>
            <a:ext cx="504825" cy="4984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C</a:t>
            </a:r>
            <a:r>
              <a:rPr lang="en-US" sz="1200" baseline="-25000">
                <a:solidFill>
                  <a:schemeClr val="accent2"/>
                </a:solidFill>
              </a:rPr>
              <a:t>1</a:t>
            </a:r>
            <a:endParaRPr lang="en-AU" sz="1200">
              <a:solidFill>
                <a:schemeClr val="accent2"/>
              </a:solidFill>
            </a:endParaRPr>
          </a:p>
        </p:txBody>
      </p:sp>
      <p:cxnSp>
        <p:nvCxnSpPr>
          <p:cNvPr id="37894" name="AutoShape 19"/>
          <p:cNvCxnSpPr>
            <a:cxnSpLocks noChangeShapeType="1"/>
          </p:cNvCxnSpPr>
          <p:nvPr/>
        </p:nvCxnSpPr>
        <p:spPr bwMode="auto">
          <a:xfrm rot="-5400000" flipH="1" flipV="1">
            <a:off x="1308100" y="27781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7895" name="AutoShape 20"/>
          <p:cNvCxnSpPr>
            <a:cxnSpLocks noChangeShapeType="1"/>
            <a:stCxn id="37893" idx="4"/>
          </p:cNvCxnSpPr>
          <p:nvPr/>
        </p:nvCxnSpPr>
        <p:spPr bwMode="auto">
          <a:xfrm flipH="1">
            <a:off x="1620838" y="3148013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cxnSp>
        <p:nvCxnSpPr>
          <p:cNvPr id="37896" name="AutoShape 21"/>
          <p:cNvCxnSpPr>
            <a:cxnSpLocks noChangeShapeType="1"/>
            <a:stCxn id="37898" idx="4"/>
          </p:cNvCxnSpPr>
          <p:nvPr/>
        </p:nvCxnSpPr>
        <p:spPr bwMode="auto">
          <a:xfrm>
            <a:off x="3708400" y="3148013"/>
            <a:ext cx="1588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cxnSp>
        <p:nvCxnSpPr>
          <p:cNvPr id="37897" name="AutoShape 22"/>
          <p:cNvCxnSpPr>
            <a:cxnSpLocks noChangeShapeType="1"/>
            <a:stCxn id="37893" idx="6"/>
          </p:cNvCxnSpPr>
          <p:nvPr/>
        </p:nvCxnSpPr>
        <p:spPr bwMode="auto">
          <a:xfrm>
            <a:off x="1890713" y="2884488"/>
            <a:ext cx="1808162" cy="144938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sp>
        <p:nvSpPr>
          <p:cNvPr id="37898" name="Oval 23"/>
          <p:cNvSpPr>
            <a:spLocks noChangeArrowheads="1"/>
          </p:cNvSpPr>
          <p:nvPr/>
        </p:nvSpPr>
        <p:spPr bwMode="auto">
          <a:xfrm>
            <a:off x="3459163" y="2643188"/>
            <a:ext cx="498475" cy="4905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C</a:t>
            </a:r>
            <a:r>
              <a:rPr lang="en-US" sz="1200" baseline="-25000">
                <a:solidFill>
                  <a:schemeClr val="accent2"/>
                </a:solidFill>
              </a:rPr>
              <a:t>2</a:t>
            </a:r>
            <a:endParaRPr lang="en-AU" sz="1200">
              <a:solidFill>
                <a:schemeClr val="accent2"/>
              </a:solidFill>
            </a:endParaRPr>
          </a:p>
        </p:txBody>
      </p:sp>
      <p:cxnSp>
        <p:nvCxnSpPr>
          <p:cNvPr id="37899" name="AutoShape 24"/>
          <p:cNvCxnSpPr>
            <a:cxnSpLocks noChangeShapeType="1"/>
          </p:cNvCxnSpPr>
          <p:nvPr/>
        </p:nvCxnSpPr>
        <p:spPr bwMode="auto">
          <a:xfrm rot="-5400000" flipH="1" flipV="1">
            <a:off x="3390900" y="27749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</p:cxnSp>
      <p:sp>
        <p:nvSpPr>
          <p:cNvPr id="37900" name="Text Box 25"/>
          <p:cNvSpPr txBox="1">
            <a:spLocks noChangeArrowheads="1"/>
          </p:cNvSpPr>
          <p:nvPr/>
        </p:nvSpPr>
        <p:spPr bwMode="auto">
          <a:xfrm>
            <a:off x="1558925" y="3692525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accent2"/>
                </a:solidFill>
              </a:rPr>
              <a:t>c</a:t>
            </a:r>
            <a:r>
              <a:rPr lang="en-AU" sz="1600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37901" name="Text Box 26"/>
          <p:cNvSpPr txBox="1">
            <a:spLocks noChangeArrowheads="1"/>
          </p:cNvSpPr>
          <p:nvPr/>
        </p:nvSpPr>
        <p:spPr bwMode="auto">
          <a:xfrm>
            <a:off x="2241550" y="3330575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accent2"/>
                </a:solidFill>
              </a:rPr>
              <a:t>c</a:t>
            </a:r>
            <a:r>
              <a:rPr lang="en-AU" sz="1600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37902" name="Text Box 27"/>
          <p:cNvSpPr txBox="1">
            <a:spLocks noChangeArrowheads="1"/>
          </p:cNvSpPr>
          <p:nvPr/>
        </p:nvSpPr>
        <p:spPr bwMode="auto">
          <a:xfrm>
            <a:off x="3311525" y="3692525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accent2"/>
                </a:solidFill>
              </a:rPr>
              <a:t>c</a:t>
            </a:r>
            <a:r>
              <a:rPr lang="en-AU" sz="1600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37903" name="Text Box 28"/>
          <p:cNvSpPr txBox="1">
            <a:spLocks noChangeArrowheads="1"/>
          </p:cNvSpPr>
          <p:nvPr/>
        </p:nvSpPr>
        <p:spPr bwMode="auto">
          <a:xfrm>
            <a:off x="3151188" y="251777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7904" name="Text Box 29"/>
          <p:cNvSpPr txBox="1">
            <a:spLocks noChangeArrowheads="1"/>
          </p:cNvSpPr>
          <p:nvPr/>
        </p:nvSpPr>
        <p:spPr bwMode="auto">
          <a:xfrm>
            <a:off x="1060450" y="2514600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7905" name="Rectangle 30"/>
          <p:cNvSpPr>
            <a:spLocks noChangeArrowheads="1"/>
          </p:cNvSpPr>
          <p:nvPr/>
        </p:nvSpPr>
        <p:spPr bwMode="auto">
          <a:xfrm>
            <a:off x="5135563" y="43688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2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1</a:t>
            </a:r>
            <a:endParaRPr lang="en-AU" sz="1200"/>
          </a:p>
        </p:txBody>
      </p:sp>
      <p:sp>
        <p:nvSpPr>
          <p:cNvPr id="37906" name="Rectangle 43"/>
          <p:cNvSpPr>
            <a:spLocks noChangeArrowheads="1"/>
          </p:cNvSpPr>
          <p:nvPr/>
        </p:nvSpPr>
        <p:spPr bwMode="auto">
          <a:xfrm>
            <a:off x="7162800" y="4343400"/>
            <a:ext cx="1108075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Twin 2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Phenotype 2</a:t>
            </a:r>
            <a:endParaRPr lang="en-AU" sz="1200"/>
          </a:p>
        </p:txBody>
      </p:sp>
      <p:sp>
        <p:nvSpPr>
          <p:cNvPr id="37907" name="Oval 44"/>
          <p:cNvSpPr>
            <a:spLocks noChangeArrowheads="1"/>
          </p:cNvSpPr>
          <p:nvPr/>
        </p:nvSpPr>
        <p:spPr bwMode="auto">
          <a:xfrm>
            <a:off x="5810250" y="2616200"/>
            <a:ext cx="504825" cy="49847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C</a:t>
            </a:r>
            <a:r>
              <a:rPr lang="en-US" sz="1200" baseline="-25000">
                <a:solidFill>
                  <a:schemeClr val="accent2"/>
                </a:solidFill>
              </a:rPr>
              <a:t>1</a:t>
            </a:r>
            <a:endParaRPr lang="en-AU" sz="1200">
              <a:solidFill>
                <a:schemeClr val="accent2"/>
              </a:solidFill>
            </a:endParaRPr>
          </a:p>
        </p:txBody>
      </p:sp>
      <p:cxnSp>
        <p:nvCxnSpPr>
          <p:cNvPr id="37908" name="AutoShape 45"/>
          <p:cNvCxnSpPr>
            <a:cxnSpLocks noChangeShapeType="1"/>
          </p:cNvCxnSpPr>
          <p:nvPr/>
        </p:nvCxnSpPr>
        <p:spPr bwMode="auto">
          <a:xfrm rot="-5400000" flipH="1" flipV="1">
            <a:off x="5746750" y="27590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7909" name="AutoShape 46"/>
          <p:cNvCxnSpPr>
            <a:cxnSpLocks noChangeShapeType="1"/>
            <a:stCxn id="37907" idx="4"/>
          </p:cNvCxnSpPr>
          <p:nvPr/>
        </p:nvCxnSpPr>
        <p:spPr bwMode="auto">
          <a:xfrm flipH="1">
            <a:off x="6059488" y="3128963"/>
            <a:ext cx="3175" cy="12065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cxnSp>
        <p:nvCxnSpPr>
          <p:cNvPr id="37910" name="AutoShape 47"/>
          <p:cNvCxnSpPr>
            <a:cxnSpLocks noChangeShapeType="1"/>
            <a:stCxn id="37912" idx="4"/>
          </p:cNvCxnSpPr>
          <p:nvPr/>
        </p:nvCxnSpPr>
        <p:spPr bwMode="auto">
          <a:xfrm>
            <a:off x="8147050" y="3128963"/>
            <a:ext cx="1588" cy="12255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cxnSp>
        <p:nvCxnSpPr>
          <p:cNvPr id="37911" name="AutoShape 48"/>
          <p:cNvCxnSpPr>
            <a:cxnSpLocks noChangeShapeType="1"/>
            <a:stCxn id="37907" idx="6"/>
          </p:cNvCxnSpPr>
          <p:nvPr/>
        </p:nvCxnSpPr>
        <p:spPr bwMode="auto">
          <a:xfrm>
            <a:off x="6329363" y="2865438"/>
            <a:ext cx="1808162" cy="1449387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sp>
        <p:nvSpPr>
          <p:cNvPr id="37912" name="Oval 49"/>
          <p:cNvSpPr>
            <a:spLocks noChangeArrowheads="1"/>
          </p:cNvSpPr>
          <p:nvPr/>
        </p:nvSpPr>
        <p:spPr bwMode="auto">
          <a:xfrm>
            <a:off x="7897813" y="2624138"/>
            <a:ext cx="498475" cy="490537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C</a:t>
            </a:r>
            <a:r>
              <a:rPr lang="en-US" sz="1200" baseline="-25000">
                <a:solidFill>
                  <a:schemeClr val="accent2"/>
                </a:solidFill>
              </a:rPr>
              <a:t>2</a:t>
            </a:r>
            <a:endParaRPr lang="en-AU" sz="1200">
              <a:solidFill>
                <a:schemeClr val="accent2"/>
              </a:solidFill>
            </a:endParaRPr>
          </a:p>
        </p:txBody>
      </p:sp>
      <p:cxnSp>
        <p:nvCxnSpPr>
          <p:cNvPr id="37913" name="AutoShape 50"/>
          <p:cNvCxnSpPr>
            <a:cxnSpLocks noChangeShapeType="1"/>
          </p:cNvCxnSpPr>
          <p:nvPr/>
        </p:nvCxnSpPr>
        <p:spPr bwMode="auto">
          <a:xfrm rot="-5400000" flipH="1" flipV="1">
            <a:off x="7829550" y="27559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</p:cxnSp>
      <p:sp>
        <p:nvSpPr>
          <p:cNvPr id="37914" name="Text Box 51"/>
          <p:cNvSpPr txBox="1">
            <a:spLocks noChangeArrowheads="1"/>
          </p:cNvSpPr>
          <p:nvPr/>
        </p:nvSpPr>
        <p:spPr bwMode="auto">
          <a:xfrm>
            <a:off x="5997575" y="3673475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accent2"/>
                </a:solidFill>
              </a:rPr>
              <a:t>c</a:t>
            </a:r>
            <a:r>
              <a:rPr lang="en-AU" sz="1600" baseline="-2500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37915" name="Text Box 52"/>
          <p:cNvSpPr txBox="1">
            <a:spLocks noChangeArrowheads="1"/>
          </p:cNvSpPr>
          <p:nvPr/>
        </p:nvSpPr>
        <p:spPr bwMode="auto">
          <a:xfrm>
            <a:off x="6680200" y="3311525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accent2"/>
                </a:solidFill>
              </a:rPr>
              <a:t>c</a:t>
            </a:r>
            <a:r>
              <a:rPr lang="en-AU" sz="1600" baseline="-25000">
                <a:solidFill>
                  <a:schemeClr val="accent2"/>
                </a:solidFill>
              </a:rPr>
              <a:t>21</a:t>
            </a:r>
          </a:p>
        </p:txBody>
      </p:sp>
      <p:sp>
        <p:nvSpPr>
          <p:cNvPr id="37916" name="Text Box 53"/>
          <p:cNvSpPr txBox="1">
            <a:spLocks noChangeArrowheads="1"/>
          </p:cNvSpPr>
          <p:nvPr/>
        </p:nvSpPr>
        <p:spPr bwMode="auto">
          <a:xfrm>
            <a:off x="7750175" y="3673475"/>
            <a:ext cx="452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600">
                <a:solidFill>
                  <a:schemeClr val="accent2"/>
                </a:solidFill>
              </a:rPr>
              <a:t>c</a:t>
            </a:r>
            <a:r>
              <a:rPr lang="en-AU" sz="1600" baseline="-25000">
                <a:solidFill>
                  <a:schemeClr val="accent2"/>
                </a:solidFill>
              </a:rPr>
              <a:t>22</a:t>
            </a:r>
          </a:p>
        </p:txBody>
      </p:sp>
      <p:sp>
        <p:nvSpPr>
          <p:cNvPr id="37917" name="Text Box 54"/>
          <p:cNvSpPr txBox="1">
            <a:spLocks noChangeArrowheads="1"/>
          </p:cNvSpPr>
          <p:nvPr/>
        </p:nvSpPr>
        <p:spPr bwMode="auto">
          <a:xfrm>
            <a:off x="7589838" y="249872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7918" name="Text Box 55"/>
          <p:cNvSpPr txBox="1">
            <a:spLocks noChangeArrowheads="1"/>
          </p:cNvSpPr>
          <p:nvPr/>
        </p:nvSpPr>
        <p:spPr bwMode="auto">
          <a:xfrm>
            <a:off x="5499100" y="2495550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37919" name="AutoShape 58"/>
          <p:cNvCxnSpPr>
            <a:cxnSpLocks noChangeShapeType="1"/>
            <a:stCxn id="37907" idx="0"/>
            <a:endCxn id="37893" idx="0"/>
          </p:cNvCxnSpPr>
          <p:nvPr/>
        </p:nvCxnSpPr>
        <p:spPr bwMode="auto">
          <a:xfrm rot="-5400000" flipH="1" flipV="1">
            <a:off x="3833813" y="392113"/>
            <a:ext cx="19050" cy="4438650"/>
          </a:xfrm>
          <a:prstGeom prst="curvedConnector3">
            <a:avLst>
              <a:gd name="adj1" fmla="val -2458338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7920" name="AutoShape 59"/>
          <p:cNvCxnSpPr>
            <a:cxnSpLocks noChangeShapeType="1"/>
            <a:stCxn id="37912" idx="0"/>
            <a:endCxn id="37898" idx="0"/>
          </p:cNvCxnSpPr>
          <p:nvPr/>
        </p:nvCxnSpPr>
        <p:spPr bwMode="auto">
          <a:xfrm rot="-5400000" flipH="1" flipV="1">
            <a:off x="5918200" y="400050"/>
            <a:ext cx="19050" cy="4438650"/>
          </a:xfrm>
          <a:prstGeom prst="curvedConnector3">
            <a:avLst>
              <a:gd name="adj1" fmla="val -2458338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</p:cxnSp>
      <p:sp>
        <p:nvSpPr>
          <p:cNvPr id="37921" name="Text Box 62"/>
          <p:cNvSpPr txBox="1">
            <a:spLocks noChangeArrowheads="1"/>
          </p:cNvSpPr>
          <p:nvPr/>
        </p:nvSpPr>
        <p:spPr bwMode="auto">
          <a:xfrm>
            <a:off x="3117850" y="18700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1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922" name="Text Box 63"/>
          <p:cNvSpPr txBox="1">
            <a:spLocks noChangeArrowheads="1"/>
          </p:cNvSpPr>
          <p:nvPr/>
        </p:nvSpPr>
        <p:spPr bwMode="auto">
          <a:xfrm>
            <a:off x="5478463" y="18573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1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72815" name="Group 111"/>
          <p:cNvGraphicFramePr>
            <a:graphicFrameLocks noGrp="1"/>
          </p:cNvGraphicFramePr>
          <p:nvPr/>
        </p:nvGraphicFramePr>
        <p:xfrm>
          <a:off x="533400" y="5181600"/>
          <a:ext cx="8382000" cy="1353503"/>
        </p:xfrm>
        <a:graphic>
          <a:graphicData uri="http://schemas.openxmlformats.org/drawingml/2006/table">
            <a:tbl>
              <a:tblPr/>
              <a:tblGrid>
                <a:gridCol w="1524000"/>
                <a:gridCol w="2743200"/>
                <a:gridCol w="41148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1/0.5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1/0.5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1/0.5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1/0.5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7" name="Text Box 99"/>
          <p:cNvSpPr txBox="1">
            <a:spLocks noChangeArrowheads="1"/>
          </p:cNvSpPr>
          <p:nvPr/>
        </p:nvSpPr>
        <p:spPr bwMode="auto">
          <a:xfrm>
            <a:off x="4648200" y="4932363"/>
            <a:ext cx="108267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7938" name="Text Box 100"/>
          <p:cNvSpPr txBox="1">
            <a:spLocks noChangeArrowheads="1"/>
          </p:cNvSpPr>
          <p:nvPr/>
        </p:nvSpPr>
        <p:spPr bwMode="auto">
          <a:xfrm rot="-5454814">
            <a:off x="-160338" y="5765801"/>
            <a:ext cx="108267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Model</a:t>
            </a:r>
          </a:p>
        </p:txBody>
      </p:sp>
      <p:graphicFrame>
        <p:nvGraphicFramePr>
          <p:cNvPr id="183384" name="Group 88"/>
          <p:cNvGraphicFramePr>
            <a:graphicFrameLocks noGrp="1"/>
          </p:cNvGraphicFramePr>
          <p:nvPr/>
        </p:nvGraphicFramePr>
        <p:xfrm>
          <a:off x="685800" y="2133600"/>
          <a:ext cx="8077200" cy="4414520"/>
        </p:xfrm>
        <a:graphic>
          <a:graphicData uri="http://schemas.openxmlformats.org/drawingml/2006/table">
            <a:tbl>
              <a:tblPr/>
              <a:tblGrid>
                <a:gridCol w="1616075"/>
                <a:gridCol w="1584325"/>
                <a:gridCol w="1646238"/>
                <a:gridCol w="1614487"/>
                <a:gridCol w="16160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17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e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17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+a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17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1/.5a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17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1/.5a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1/.5a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+1/.5 a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e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17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+a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+c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22</a:t>
                      </a:r>
                      <a:r>
                        <a:rPr kumimoji="0" lang="en-US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+e</a:t>
                      </a:r>
                      <a:r>
                        <a:rPr kumimoji="0" lang="en-US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21</a:t>
                      </a:r>
                      <a:endParaRPr kumimoji="0" lang="en-US" sz="17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288C4E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</a:tbl>
          </a:graphicData>
        </a:graphic>
      </p:graphicFrame>
      <p:sp>
        <p:nvSpPr>
          <p:cNvPr id="38955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8956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8957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8958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8959" name="Text Box 67"/>
          <p:cNvSpPr txBox="1">
            <a:spLocks noChangeArrowheads="1"/>
          </p:cNvSpPr>
          <p:nvPr/>
        </p:nvSpPr>
        <p:spPr bwMode="auto">
          <a:xfrm>
            <a:off x="2438400" y="27432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38960" name="Text Box 68"/>
          <p:cNvSpPr txBox="1">
            <a:spLocks noChangeArrowheads="1"/>
          </p:cNvSpPr>
          <p:nvPr/>
        </p:nvSpPr>
        <p:spPr bwMode="auto">
          <a:xfrm>
            <a:off x="5638800" y="46482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38961" name="Text Box 69"/>
          <p:cNvSpPr txBox="1">
            <a:spLocks noChangeArrowheads="1"/>
          </p:cNvSpPr>
          <p:nvPr/>
        </p:nvSpPr>
        <p:spPr bwMode="auto">
          <a:xfrm>
            <a:off x="2438400" y="46482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Cross-twin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Model</a:t>
            </a:r>
          </a:p>
        </p:txBody>
      </p:sp>
      <p:graphicFrame>
        <p:nvGraphicFramePr>
          <p:cNvPr id="181251" name="Group 3"/>
          <p:cNvGraphicFramePr>
            <a:graphicFrameLocks noGrp="1"/>
          </p:cNvGraphicFramePr>
          <p:nvPr/>
        </p:nvGraphicFramePr>
        <p:xfrm>
          <a:off x="685800" y="2133600"/>
          <a:ext cx="8077200" cy="4414520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</a:tbl>
          </a:graphicData>
        </a:graphic>
      </p:graphicFrame>
      <p:sp>
        <p:nvSpPr>
          <p:cNvPr id="39979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9980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9981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9982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9983" name="Text Box 67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39984" name="Text Box 68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39985" name="Text Box 69"/>
          <p:cNvSpPr txBox="1">
            <a:spLocks noChangeArrowheads="1"/>
          </p:cNvSpPr>
          <p:nvPr/>
        </p:nvSpPr>
        <p:spPr bwMode="auto">
          <a:xfrm>
            <a:off x="2438400" y="44958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Cross-twin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3"/>
          <p:cNvGraphicFramePr>
            <a:graphicFrameLocks noGrp="1"/>
          </p:cNvGraphicFramePr>
          <p:nvPr/>
        </p:nvGraphicFramePr>
        <p:xfrm>
          <a:off x="685800" y="2133600"/>
          <a:ext cx="8077200" cy="4414520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</a:tbl>
          </a:graphicData>
        </a:graphic>
      </p:graphicFrame>
      <p:sp>
        <p:nvSpPr>
          <p:cNvPr id="41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Model</a:t>
            </a:r>
          </a:p>
        </p:txBody>
      </p:sp>
      <p:sp>
        <p:nvSpPr>
          <p:cNvPr id="41007" name="Text Box 71"/>
          <p:cNvSpPr txBox="1">
            <a:spLocks noChangeArrowheads="1"/>
          </p:cNvSpPr>
          <p:nvPr/>
        </p:nvSpPr>
        <p:spPr bwMode="auto">
          <a:xfrm>
            <a:off x="5867400" y="3135313"/>
            <a:ext cx="2763838" cy="1044575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Variance of P1 and P2</a:t>
            </a:r>
          </a:p>
          <a:p>
            <a:r>
              <a:rPr lang="en-US" sz="2000"/>
              <a:t>the same across twins</a:t>
            </a:r>
          </a:p>
          <a:p>
            <a:r>
              <a:rPr lang="en-US" sz="2000"/>
              <a:t>and zygosity groups</a:t>
            </a:r>
          </a:p>
        </p:txBody>
      </p:sp>
      <p:sp>
        <p:nvSpPr>
          <p:cNvPr id="41010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41011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41012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41013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41014" name="Text Box 67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41015" name="Text Box 68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41016" name="Text Box 69"/>
          <p:cNvSpPr txBox="1">
            <a:spLocks noChangeArrowheads="1"/>
          </p:cNvSpPr>
          <p:nvPr/>
        </p:nvSpPr>
        <p:spPr bwMode="auto">
          <a:xfrm>
            <a:off x="2438400" y="44958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Cross-twin covariance</a:t>
            </a:r>
          </a:p>
        </p:txBody>
      </p:sp>
      <p:sp>
        <p:nvSpPr>
          <p:cNvPr id="41003" name="Oval 72"/>
          <p:cNvSpPr>
            <a:spLocks noChangeArrowheads="1"/>
          </p:cNvSpPr>
          <p:nvPr/>
        </p:nvSpPr>
        <p:spPr bwMode="auto">
          <a:xfrm>
            <a:off x="2514600" y="3059113"/>
            <a:ext cx="1295400" cy="8382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4" name="Oval 73"/>
          <p:cNvSpPr>
            <a:spLocks noChangeArrowheads="1"/>
          </p:cNvSpPr>
          <p:nvPr/>
        </p:nvSpPr>
        <p:spPr bwMode="auto">
          <a:xfrm>
            <a:off x="7315200" y="5726113"/>
            <a:ext cx="1295400" cy="8382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Oval 74"/>
          <p:cNvSpPr>
            <a:spLocks noChangeArrowheads="1"/>
          </p:cNvSpPr>
          <p:nvPr/>
        </p:nvSpPr>
        <p:spPr bwMode="auto">
          <a:xfrm>
            <a:off x="5715000" y="4964113"/>
            <a:ext cx="1295400" cy="8382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6" name="Oval 75"/>
          <p:cNvSpPr>
            <a:spLocks noChangeArrowheads="1"/>
          </p:cNvSpPr>
          <p:nvPr/>
        </p:nvSpPr>
        <p:spPr bwMode="auto">
          <a:xfrm>
            <a:off x="4114800" y="3821113"/>
            <a:ext cx="1295400" cy="8382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008" name="AutoShape 81"/>
          <p:cNvCxnSpPr>
            <a:cxnSpLocks noChangeShapeType="1"/>
            <a:stCxn id="41005" idx="0"/>
            <a:endCxn id="41003" idx="6"/>
          </p:cNvCxnSpPr>
          <p:nvPr/>
        </p:nvCxnSpPr>
        <p:spPr bwMode="auto">
          <a:xfrm rot="5400000" flipH="1">
            <a:off x="4362450" y="2944813"/>
            <a:ext cx="1466850" cy="2533650"/>
          </a:xfrm>
          <a:prstGeom prst="curvedConnector2">
            <a:avLst/>
          </a:prstGeom>
          <a:noFill/>
          <a:ln w="38100">
            <a:solidFill>
              <a:srgbClr val="00B050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41009" name="AutoShape 82"/>
          <p:cNvCxnSpPr>
            <a:cxnSpLocks noChangeShapeType="1"/>
            <a:stCxn id="41004" idx="0"/>
            <a:endCxn id="41006" idx="6"/>
          </p:cNvCxnSpPr>
          <p:nvPr/>
        </p:nvCxnSpPr>
        <p:spPr bwMode="auto">
          <a:xfrm rot="5400000" flipH="1">
            <a:off x="5962650" y="3706813"/>
            <a:ext cx="1466850" cy="2533650"/>
          </a:xfrm>
          <a:prstGeom prst="curvedConnector2">
            <a:avLst/>
          </a:prstGeom>
          <a:noFill/>
          <a:ln w="38100">
            <a:solidFill>
              <a:srgbClr val="00B050"/>
            </a:solidFill>
            <a:round/>
            <a:headEnd type="stealth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3"/>
          <p:cNvGraphicFramePr>
            <a:graphicFrameLocks noGrp="1"/>
          </p:cNvGraphicFramePr>
          <p:nvPr/>
        </p:nvGraphicFramePr>
        <p:xfrm>
          <a:off x="685800" y="2133600"/>
          <a:ext cx="8077200" cy="4414520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</a:tbl>
          </a:graphicData>
        </a:graphic>
      </p:graphicFrame>
      <p:sp>
        <p:nvSpPr>
          <p:cNvPr id="42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Model</a:t>
            </a:r>
          </a:p>
        </p:txBody>
      </p:sp>
      <p:sp>
        <p:nvSpPr>
          <p:cNvPr id="42031" name="Text Box 71"/>
          <p:cNvSpPr txBox="1">
            <a:spLocks noChangeArrowheads="1"/>
          </p:cNvSpPr>
          <p:nvPr/>
        </p:nvSpPr>
        <p:spPr bwMode="auto">
          <a:xfrm>
            <a:off x="5791200" y="3149768"/>
            <a:ext cx="3034805" cy="1015663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Covariance </a:t>
            </a:r>
            <a:r>
              <a:rPr lang="en-US" sz="2000" dirty="0"/>
              <a:t>of P1 and P2</a:t>
            </a:r>
          </a:p>
          <a:p>
            <a:r>
              <a:rPr lang="en-US" sz="2000" dirty="0"/>
              <a:t>the same across twins</a:t>
            </a:r>
          </a:p>
          <a:p>
            <a:r>
              <a:rPr lang="en-US" sz="2000" dirty="0"/>
              <a:t>and </a:t>
            </a:r>
            <a:r>
              <a:rPr lang="en-US" sz="2000" dirty="0" err="1"/>
              <a:t>zygosity</a:t>
            </a:r>
            <a:r>
              <a:rPr lang="en-US" sz="2000" dirty="0"/>
              <a:t> groups</a:t>
            </a:r>
          </a:p>
        </p:txBody>
      </p:sp>
      <p:sp>
        <p:nvSpPr>
          <p:cNvPr id="42034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42035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42036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42037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42038" name="Text Box 67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42039" name="Text Box 68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42040" name="Text Box 69"/>
          <p:cNvSpPr txBox="1">
            <a:spLocks noChangeArrowheads="1"/>
          </p:cNvSpPr>
          <p:nvPr/>
        </p:nvSpPr>
        <p:spPr bwMode="auto">
          <a:xfrm>
            <a:off x="2438400" y="44958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Cross-twin covariance</a:t>
            </a:r>
          </a:p>
        </p:txBody>
      </p:sp>
      <p:sp>
        <p:nvSpPr>
          <p:cNvPr id="18" name="Oval 70"/>
          <p:cNvSpPr>
            <a:spLocks noChangeArrowheads="1"/>
          </p:cNvSpPr>
          <p:nvPr/>
        </p:nvSpPr>
        <p:spPr bwMode="auto">
          <a:xfrm>
            <a:off x="2449512" y="3781425"/>
            <a:ext cx="1295400" cy="8382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72"/>
          <p:cNvSpPr>
            <a:spLocks noChangeArrowheads="1"/>
          </p:cNvSpPr>
          <p:nvPr/>
        </p:nvSpPr>
        <p:spPr bwMode="auto">
          <a:xfrm>
            <a:off x="5715000" y="5715000"/>
            <a:ext cx="1295400" cy="8382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AutoShape 79"/>
          <p:cNvCxnSpPr>
            <a:cxnSpLocks noChangeShapeType="1"/>
            <a:stCxn id="19" idx="0"/>
            <a:endCxn id="18" idx="6"/>
          </p:cNvCxnSpPr>
          <p:nvPr/>
        </p:nvCxnSpPr>
        <p:spPr bwMode="auto">
          <a:xfrm rot="5400000" flipH="1">
            <a:off x="4315618" y="3648869"/>
            <a:ext cx="1495425" cy="2598738"/>
          </a:xfrm>
          <a:prstGeom prst="curvedConnector2">
            <a:avLst/>
          </a:prstGeom>
          <a:noFill/>
          <a:ln w="38100">
            <a:solidFill>
              <a:srgbClr val="00B050"/>
            </a:solidFill>
            <a:round/>
            <a:headEnd type="stealth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March 7, 2012</a:t>
            </a:r>
          </a:p>
        </p:txBody>
      </p:sp>
      <p:sp>
        <p:nvSpPr>
          <p:cNvPr id="14339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1434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D67246-CCBF-4C8E-8002-225FD4EFC1FA}" type="slidenum">
              <a:rPr lang="en-US"/>
              <a:pPr/>
              <a:t>3</a:t>
            </a:fld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11.00-12.30</a:t>
            </a:r>
          </a:p>
          <a:p>
            <a:pPr lvl="1" eaLnBrk="1" hangingPunct="1"/>
            <a:r>
              <a:rPr lang="nl-NL" dirty="0" err="1" smtClean="0"/>
              <a:t>Lecture</a:t>
            </a:r>
            <a:r>
              <a:rPr lang="nl-NL" dirty="0" smtClean="0"/>
              <a:t> </a:t>
            </a:r>
            <a:r>
              <a:rPr lang="nl-NL" dirty="0" err="1" smtClean="0"/>
              <a:t>Bivariate</a:t>
            </a:r>
            <a:r>
              <a:rPr lang="nl-NL" dirty="0" smtClean="0"/>
              <a:t> </a:t>
            </a:r>
            <a:r>
              <a:rPr lang="nl-NL" dirty="0" err="1" smtClean="0"/>
              <a:t>Cholesky</a:t>
            </a:r>
            <a:r>
              <a:rPr lang="nl-NL" dirty="0" smtClean="0"/>
              <a:t> </a:t>
            </a:r>
            <a:r>
              <a:rPr lang="nl-NL" dirty="0" err="1" smtClean="0"/>
              <a:t>Decomposition</a:t>
            </a:r>
            <a:endParaRPr lang="nl-NL" dirty="0" smtClean="0"/>
          </a:p>
          <a:p>
            <a:pPr lvl="1" eaLnBrk="1" hangingPunct="1"/>
            <a:r>
              <a:rPr lang="nl-NL" dirty="0" smtClean="0"/>
              <a:t>Practical </a:t>
            </a:r>
            <a:r>
              <a:rPr lang="nl-NL" dirty="0" err="1" smtClean="0"/>
              <a:t>Bivariate</a:t>
            </a:r>
            <a:r>
              <a:rPr lang="nl-NL" dirty="0" smtClean="0"/>
              <a:t> </a:t>
            </a:r>
            <a:r>
              <a:rPr lang="nl-NL" dirty="0" err="1" smtClean="0"/>
              <a:t>analysis</a:t>
            </a:r>
            <a:r>
              <a:rPr lang="nl-NL" dirty="0" smtClean="0"/>
              <a:t> of IQ and </a:t>
            </a:r>
            <a:r>
              <a:rPr lang="nl-NL" dirty="0" err="1" smtClean="0"/>
              <a:t>attention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endParaRPr lang="nl-NL" dirty="0" smtClean="0"/>
          </a:p>
          <a:p>
            <a:pPr eaLnBrk="1" hangingPunct="1"/>
            <a:r>
              <a:rPr lang="nl-NL" dirty="0" smtClean="0"/>
              <a:t>12.30-13.30 LUNCH</a:t>
            </a:r>
          </a:p>
          <a:p>
            <a:pPr eaLnBrk="1" hangingPunct="1"/>
            <a:r>
              <a:rPr lang="nl-NL" dirty="0" smtClean="0"/>
              <a:t>13.30-15.00</a:t>
            </a:r>
          </a:p>
          <a:p>
            <a:pPr lvl="1" eaLnBrk="1" hangingPunct="1"/>
            <a:r>
              <a:rPr lang="nl-NL" dirty="0" err="1" smtClean="0"/>
              <a:t>Lecture</a:t>
            </a:r>
            <a:r>
              <a:rPr lang="nl-NL" dirty="0" smtClean="0"/>
              <a:t> </a:t>
            </a:r>
            <a:r>
              <a:rPr lang="nl-NL" dirty="0" err="1" smtClean="0"/>
              <a:t>Multivariate</a:t>
            </a:r>
            <a:r>
              <a:rPr lang="nl-NL" dirty="0" smtClean="0"/>
              <a:t> </a:t>
            </a:r>
            <a:r>
              <a:rPr lang="nl-NL" dirty="0" err="1" smtClean="0"/>
              <a:t>Cholesky</a:t>
            </a:r>
            <a:r>
              <a:rPr lang="nl-NL" dirty="0" smtClean="0"/>
              <a:t> </a:t>
            </a:r>
            <a:r>
              <a:rPr lang="nl-NL" dirty="0" err="1" smtClean="0"/>
              <a:t>Decomposition</a:t>
            </a:r>
            <a:endParaRPr lang="nl-NL" dirty="0" smtClean="0"/>
          </a:p>
          <a:p>
            <a:pPr lvl="1" eaLnBrk="1" hangingPunct="1"/>
            <a:r>
              <a:rPr lang="nl-NL" dirty="0" smtClean="0"/>
              <a:t>PCA versus </a:t>
            </a:r>
            <a:r>
              <a:rPr lang="nl-NL" dirty="0" err="1" smtClean="0"/>
              <a:t>Cholesky</a:t>
            </a:r>
            <a:endParaRPr lang="nl-NL" dirty="0" smtClean="0"/>
          </a:p>
          <a:p>
            <a:pPr lvl="1" eaLnBrk="1" hangingPunct="1"/>
            <a:r>
              <a:rPr lang="nl-NL" dirty="0" smtClean="0"/>
              <a:t>Practical Tri- and </a:t>
            </a:r>
            <a:r>
              <a:rPr lang="nl-NL" dirty="0" err="1" smtClean="0"/>
              <a:t>Four-variate</a:t>
            </a:r>
            <a:r>
              <a:rPr lang="nl-NL" dirty="0" smtClean="0"/>
              <a:t> </a:t>
            </a:r>
            <a:r>
              <a:rPr lang="nl-NL" dirty="0" err="1" smtClean="0"/>
              <a:t>analysis</a:t>
            </a:r>
            <a:r>
              <a:rPr lang="nl-NL" dirty="0" smtClean="0"/>
              <a:t> of IQ, </a:t>
            </a:r>
            <a:r>
              <a:rPr lang="nl-NL" dirty="0" err="1" smtClean="0"/>
              <a:t>educational</a:t>
            </a:r>
            <a:r>
              <a:rPr lang="nl-NL" dirty="0" smtClean="0"/>
              <a:t> </a:t>
            </a:r>
            <a:r>
              <a:rPr lang="nl-NL" dirty="0" err="1" smtClean="0"/>
              <a:t>attainment</a:t>
            </a:r>
            <a:r>
              <a:rPr lang="nl-NL" dirty="0" smtClean="0"/>
              <a:t> and </a:t>
            </a:r>
            <a:r>
              <a:rPr lang="nl-NL" dirty="0" err="1" smtClean="0"/>
              <a:t>attention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endParaRPr lang="nl-NL" dirty="0" smtClean="0"/>
          </a:p>
          <a:p>
            <a:pPr lvl="1" eaLnBrk="1" hangingPunct="1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3"/>
          <p:cNvGraphicFramePr>
            <a:graphicFrameLocks noGrp="1"/>
          </p:cNvGraphicFramePr>
          <p:nvPr/>
        </p:nvGraphicFramePr>
        <p:xfrm>
          <a:off x="685800" y="2133600"/>
          <a:ext cx="8077200" cy="4414520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</a:tbl>
          </a:graphicData>
        </a:graphic>
      </p:graphicFrame>
      <p:sp>
        <p:nvSpPr>
          <p:cNvPr id="42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Model</a:t>
            </a:r>
          </a:p>
        </p:txBody>
      </p:sp>
      <p:sp>
        <p:nvSpPr>
          <p:cNvPr id="42031" name="Text Box 71"/>
          <p:cNvSpPr txBox="1">
            <a:spLocks noChangeArrowheads="1"/>
          </p:cNvSpPr>
          <p:nvPr/>
        </p:nvSpPr>
        <p:spPr bwMode="auto">
          <a:xfrm>
            <a:off x="5791200" y="3149768"/>
            <a:ext cx="2728824" cy="1015663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Cross-twin covariance</a:t>
            </a:r>
          </a:p>
          <a:p>
            <a:r>
              <a:rPr lang="en-US" sz="2000" dirty="0" smtClean="0"/>
              <a:t>within each trait differs</a:t>
            </a:r>
          </a:p>
          <a:p>
            <a:r>
              <a:rPr lang="en-US" sz="2000" dirty="0" smtClean="0"/>
              <a:t>by </a:t>
            </a:r>
            <a:r>
              <a:rPr lang="en-US" sz="2000" dirty="0" err="1" smtClean="0"/>
              <a:t>zygosity</a:t>
            </a:r>
            <a:endParaRPr lang="en-US" sz="2000" dirty="0"/>
          </a:p>
        </p:txBody>
      </p:sp>
      <p:sp>
        <p:nvSpPr>
          <p:cNvPr id="42034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42035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42036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42037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42038" name="Text Box 67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42039" name="Text Box 68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42040" name="Text Box 69"/>
          <p:cNvSpPr txBox="1">
            <a:spLocks noChangeArrowheads="1"/>
          </p:cNvSpPr>
          <p:nvPr/>
        </p:nvSpPr>
        <p:spPr bwMode="auto">
          <a:xfrm>
            <a:off x="2438400" y="44958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Cross-twin covariance</a:t>
            </a:r>
          </a:p>
        </p:txBody>
      </p:sp>
      <p:sp>
        <p:nvSpPr>
          <p:cNvPr id="18" name="Oval 70"/>
          <p:cNvSpPr>
            <a:spLocks noChangeArrowheads="1"/>
          </p:cNvSpPr>
          <p:nvPr/>
        </p:nvSpPr>
        <p:spPr bwMode="auto">
          <a:xfrm>
            <a:off x="2438400" y="4876800"/>
            <a:ext cx="1295400" cy="8382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72"/>
          <p:cNvSpPr>
            <a:spLocks noChangeArrowheads="1"/>
          </p:cNvSpPr>
          <p:nvPr/>
        </p:nvSpPr>
        <p:spPr bwMode="auto">
          <a:xfrm>
            <a:off x="4114800" y="5715000"/>
            <a:ext cx="1295400" cy="8382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" name="Rechte verbindingslijn met pijl 21"/>
          <p:cNvCxnSpPr>
            <a:endCxn id="18" idx="7"/>
          </p:cNvCxnSpPr>
          <p:nvPr/>
        </p:nvCxnSpPr>
        <p:spPr>
          <a:xfrm flipH="1">
            <a:off x="3544093" y="4191000"/>
            <a:ext cx="2247107" cy="80855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>
            <a:endCxn id="19" idx="0"/>
          </p:cNvCxnSpPr>
          <p:nvPr/>
        </p:nvCxnSpPr>
        <p:spPr>
          <a:xfrm flipH="1">
            <a:off x="4762500" y="4191000"/>
            <a:ext cx="1028700" cy="1524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3"/>
          <p:cNvGraphicFramePr>
            <a:graphicFrameLocks noGrp="1"/>
          </p:cNvGraphicFramePr>
          <p:nvPr/>
        </p:nvGraphicFramePr>
        <p:xfrm>
          <a:off x="685800" y="2133600"/>
          <a:ext cx="8077200" cy="4414520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Phenotype 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Cross-trait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Within-trait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Covariance P1-P2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Variance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P2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</a:tbl>
          </a:graphicData>
        </a:graphic>
      </p:graphicFrame>
      <p:sp>
        <p:nvSpPr>
          <p:cNvPr id="42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Predicted Model</a:t>
            </a:r>
          </a:p>
        </p:txBody>
      </p:sp>
      <p:sp>
        <p:nvSpPr>
          <p:cNvPr id="42031" name="Text Box 71"/>
          <p:cNvSpPr txBox="1">
            <a:spLocks noChangeArrowheads="1"/>
          </p:cNvSpPr>
          <p:nvPr/>
        </p:nvSpPr>
        <p:spPr bwMode="auto">
          <a:xfrm>
            <a:off x="5791200" y="3149768"/>
            <a:ext cx="2590774" cy="1015663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Cross-twin cross-trait</a:t>
            </a:r>
          </a:p>
          <a:p>
            <a:r>
              <a:rPr lang="en-US" sz="2000" dirty="0" smtClean="0"/>
              <a:t>covariance differs by</a:t>
            </a:r>
          </a:p>
          <a:p>
            <a:r>
              <a:rPr lang="en-US" sz="2000" dirty="0" err="1" smtClean="0"/>
              <a:t>zygosity</a:t>
            </a:r>
            <a:endParaRPr lang="en-US" sz="2000" dirty="0"/>
          </a:p>
        </p:txBody>
      </p:sp>
      <p:sp>
        <p:nvSpPr>
          <p:cNvPr id="42034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42035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42036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42037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42038" name="Text Box 67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42039" name="Text Box 68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42040" name="Text Box 69"/>
          <p:cNvSpPr txBox="1">
            <a:spLocks noChangeArrowheads="1"/>
          </p:cNvSpPr>
          <p:nvPr/>
        </p:nvSpPr>
        <p:spPr bwMode="auto">
          <a:xfrm>
            <a:off x="2438400" y="44958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Cross-twin covariance</a:t>
            </a:r>
          </a:p>
        </p:txBody>
      </p:sp>
      <p:sp>
        <p:nvSpPr>
          <p:cNvPr id="19" name="Oval 72"/>
          <p:cNvSpPr>
            <a:spLocks noChangeArrowheads="1"/>
          </p:cNvSpPr>
          <p:nvPr/>
        </p:nvSpPr>
        <p:spPr bwMode="auto">
          <a:xfrm>
            <a:off x="2438400" y="5715000"/>
            <a:ext cx="1295400" cy="7620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" name="Rechte verbindingslijn met pijl 23"/>
          <p:cNvCxnSpPr>
            <a:endCxn id="19" idx="0"/>
          </p:cNvCxnSpPr>
          <p:nvPr/>
        </p:nvCxnSpPr>
        <p:spPr>
          <a:xfrm flipH="1">
            <a:off x="3086100" y="4191000"/>
            <a:ext cx="2705100" cy="1524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covariance matrix MZ</a:t>
            </a:r>
          </a:p>
        </p:txBody>
      </p:sp>
      <p:graphicFrame>
        <p:nvGraphicFramePr>
          <p:cNvPr id="181251" name="Group 3"/>
          <p:cNvGraphicFramePr>
            <a:graphicFrameLocks noGrp="1"/>
          </p:cNvGraphicFramePr>
          <p:nvPr/>
        </p:nvGraphicFramePr>
        <p:xfrm>
          <a:off x="685800" y="2133600"/>
          <a:ext cx="8077200" cy="4414520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ADHD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IQ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ADHD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IQ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ADHD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IQ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-0.26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ADHD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-0.21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IQ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-0.25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0.70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-0.31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</a:tbl>
          </a:graphicData>
        </a:graphic>
      </p:graphicFrame>
      <p:sp>
        <p:nvSpPr>
          <p:cNvPr id="39979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9980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9981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9982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9983" name="Text Box 67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39984" name="Text Box 68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39985" name="Text Box 69"/>
          <p:cNvSpPr txBox="1">
            <a:spLocks noChangeArrowheads="1"/>
          </p:cNvSpPr>
          <p:nvPr/>
        </p:nvSpPr>
        <p:spPr bwMode="auto">
          <a:xfrm>
            <a:off x="2438400" y="44958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Cross-twin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covariance matrix DZ</a:t>
            </a:r>
          </a:p>
        </p:txBody>
      </p:sp>
      <p:graphicFrame>
        <p:nvGraphicFramePr>
          <p:cNvPr id="181251" name="Group 3"/>
          <p:cNvGraphicFramePr>
            <a:graphicFrameLocks noGrp="1"/>
          </p:cNvGraphicFramePr>
          <p:nvPr/>
        </p:nvGraphicFramePr>
        <p:xfrm>
          <a:off x="685800" y="2133600"/>
          <a:ext cx="8077200" cy="4414520"/>
        </p:xfrm>
        <a:graphic>
          <a:graphicData uri="http://schemas.openxmlformats.org/drawingml/2006/table">
            <a:tbl>
              <a:tblPr/>
              <a:tblGrid>
                <a:gridCol w="1616075"/>
                <a:gridCol w="1614488"/>
                <a:gridCol w="1616075"/>
                <a:gridCol w="1614487"/>
                <a:gridCol w="16160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ADHD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IQ</a:t>
                      </a:r>
                    </a:p>
                  </a:txBody>
                  <a:tcPr anchor="ctr"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ADHD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IQ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ADHD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IQ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-0.31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A1CF0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ADHD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-0.12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IQ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-0.12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0.53</a:t>
                      </a: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-0.27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107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1F2"/>
                    </a:solidFill>
                  </a:tcPr>
                </a:tc>
              </a:tr>
            </a:tbl>
          </a:graphicData>
        </a:graphic>
      </p:graphicFrame>
      <p:sp>
        <p:nvSpPr>
          <p:cNvPr id="39979" name="Text Box 63"/>
          <p:cNvSpPr txBox="1">
            <a:spLocks noChangeArrowheads="1"/>
          </p:cNvSpPr>
          <p:nvPr/>
        </p:nvSpPr>
        <p:spPr bwMode="auto">
          <a:xfrm>
            <a:off x="33528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9980" name="Text Box 64"/>
          <p:cNvSpPr txBox="1">
            <a:spLocks noChangeArrowheads="1"/>
          </p:cNvSpPr>
          <p:nvPr/>
        </p:nvSpPr>
        <p:spPr bwMode="auto">
          <a:xfrm rot="-5396396">
            <a:off x="-84138" y="35131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Twin 1</a:t>
            </a:r>
          </a:p>
        </p:txBody>
      </p:sp>
      <p:sp>
        <p:nvSpPr>
          <p:cNvPr id="39981" name="Text Box 65"/>
          <p:cNvSpPr txBox="1">
            <a:spLocks noChangeArrowheads="1"/>
          </p:cNvSpPr>
          <p:nvPr/>
        </p:nvSpPr>
        <p:spPr bwMode="auto">
          <a:xfrm rot="-5396396">
            <a:off x="-84138" y="5257801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9982" name="Text Box 66"/>
          <p:cNvSpPr txBox="1">
            <a:spLocks noChangeArrowheads="1"/>
          </p:cNvSpPr>
          <p:nvPr/>
        </p:nvSpPr>
        <p:spPr bwMode="auto">
          <a:xfrm>
            <a:off x="6629400" y="16764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Twin 2</a:t>
            </a:r>
          </a:p>
        </p:txBody>
      </p:sp>
      <p:sp>
        <p:nvSpPr>
          <p:cNvPr id="39983" name="Text Box 67"/>
          <p:cNvSpPr txBox="1">
            <a:spLocks noChangeArrowheads="1"/>
          </p:cNvSpPr>
          <p:nvPr/>
        </p:nvSpPr>
        <p:spPr bwMode="auto">
          <a:xfrm>
            <a:off x="2438400" y="2590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39984" name="Text Box 68"/>
          <p:cNvSpPr txBox="1">
            <a:spLocks noChangeArrowheads="1"/>
          </p:cNvSpPr>
          <p:nvPr/>
        </p:nvSpPr>
        <p:spPr bwMode="auto">
          <a:xfrm>
            <a:off x="5638800" y="4495800"/>
            <a:ext cx="29591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Within-twin covariance</a:t>
            </a:r>
          </a:p>
        </p:txBody>
      </p:sp>
      <p:sp>
        <p:nvSpPr>
          <p:cNvPr id="39985" name="Text Box 69"/>
          <p:cNvSpPr txBox="1">
            <a:spLocks noChangeArrowheads="1"/>
          </p:cNvSpPr>
          <p:nvPr/>
        </p:nvSpPr>
        <p:spPr bwMode="auto">
          <a:xfrm>
            <a:off x="2438400" y="4495800"/>
            <a:ext cx="2903538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Cross-twin covariance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Kuntsi</a:t>
            </a:r>
            <a:r>
              <a:rPr lang="nl-NL" dirty="0" smtClean="0"/>
              <a:t> et al. </a:t>
            </a:r>
            <a:r>
              <a:rPr lang="nl-NL" dirty="0" err="1" smtClean="0"/>
              <a:t>study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7, 2012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de Moor, Twin Workshop Boulder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54F79-1673-4509-A374-8441B4C0E3A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63843" name="Picture 3" descr="D:\Mijn documenten\Workshops\Boulder 2012\Multivariate\Kuntsietal_table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3267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Within-twin cross-trait covariance (phenotypic covariance) implies common </a:t>
            </a:r>
            <a:r>
              <a:rPr lang="en-US" dirty="0" err="1" smtClean="0"/>
              <a:t>aetiological</a:t>
            </a:r>
            <a:r>
              <a:rPr lang="en-US" dirty="0" smtClean="0"/>
              <a:t> influences</a:t>
            </a:r>
          </a:p>
          <a:p>
            <a:pPr eaLnBrk="1" hangingPunct="1"/>
            <a:r>
              <a:rPr lang="en-US" dirty="0" smtClean="0"/>
              <a:t>Cross-twin cross-trait </a:t>
            </a:r>
            <a:r>
              <a:rPr lang="en-US" dirty="0" err="1" smtClean="0"/>
              <a:t>covariances</a:t>
            </a:r>
            <a:r>
              <a:rPr lang="en-US" dirty="0" smtClean="0"/>
              <a:t> &gt;0 implies common </a:t>
            </a:r>
            <a:r>
              <a:rPr lang="en-US" dirty="0" err="1" smtClean="0"/>
              <a:t>aetiological</a:t>
            </a:r>
            <a:r>
              <a:rPr lang="en-US" dirty="0" smtClean="0"/>
              <a:t> influences are familial</a:t>
            </a:r>
          </a:p>
          <a:p>
            <a:pPr eaLnBrk="1" hangingPunct="1"/>
            <a:r>
              <a:rPr lang="en-US" dirty="0" smtClean="0"/>
              <a:t>Whether familial influences are genetic or common environmental is shown by MZ:DZ ratio of cross-twin cross-trait </a:t>
            </a:r>
            <a:r>
              <a:rPr lang="en-US" dirty="0" err="1" smtClean="0"/>
              <a:t>covariances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in </a:t>
            </a:r>
            <a:r>
              <a:rPr lang="en-US" dirty="0" err="1" smtClean="0"/>
              <a:t>OpenMx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7, 2012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de Moor, Twin Workshop Boulder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54F79-1673-4509-A374-8441B4C0E3A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05000"/>
            <a:ext cx="4550122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Tekstvak 93"/>
          <p:cNvSpPr txBox="1"/>
          <p:nvPr/>
        </p:nvSpPr>
        <p:spPr>
          <a:xfrm>
            <a:off x="4572000" y="1905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OpenMx</a:t>
            </a:r>
            <a:r>
              <a:rPr lang="nl-NL" dirty="0" smtClean="0"/>
              <a:t> script….</a:t>
            </a:r>
            <a:endParaRPr lang="en-US" dirty="0"/>
          </a:p>
        </p:txBody>
      </p:sp>
      <p:sp>
        <p:nvSpPr>
          <p:cNvPr id="95" name="Gekromde PIJL-OMLAAG 94"/>
          <p:cNvSpPr/>
          <p:nvPr/>
        </p:nvSpPr>
        <p:spPr>
          <a:xfrm>
            <a:off x="2286000" y="1066800"/>
            <a:ext cx="3429000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Within-Twin Covariance (A)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806450" y="3657600"/>
            <a:ext cx="503238" cy="43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P1</a:t>
            </a:r>
            <a:endParaRPr lang="en-AU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2895600" y="3657600"/>
            <a:ext cx="515938" cy="423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P2</a:t>
            </a:r>
            <a:endParaRPr lang="en-AU"/>
          </a:p>
        </p:txBody>
      </p:sp>
      <p:sp>
        <p:nvSpPr>
          <p:cNvPr id="1030" name="Oval 5"/>
          <p:cNvSpPr>
            <a:spLocks noChangeArrowheads="1"/>
          </p:cNvSpPr>
          <p:nvPr/>
        </p:nvSpPr>
        <p:spPr bwMode="auto">
          <a:xfrm>
            <a:off x="841375" y="1963738"/>
            <a:ext cx="474663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</a:t>
            </a:r>
            <a:r>
              <a:rPr lang="en-US" sz="1200" baseline="-25000">
                <a:solidFill>
                  <a:srgbClr val="000000"/>
                </a:solidFill>
              </a:rPr>
              <a:t>1</a:t>
            </a:r>
            <a:endParaRPr lang="en-AU" sz="1200"/>
          </a:p>
        </p:txBody>
      </p:sp>
      <p:cxnSp>
        <p:nvCxnSpPr>
          <p:cNvPr id="1031" name="AutoShape 6"/>
          <p:cNvCxnSpPr>
            <a:cxnSpLocks noChangeShapeType="1"/>
          </p:cNvCxnSpPr>
          <p:nvPr/>
        </p:nvCxnSpPr>
        <p:spPr bwMode="auto">
          <a:xfrm rot="-5400000" flipH="1" flipV="1">
            <a:off x="777875" y="20748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1032" name="AutoShape 7"/>
          <p:cNvCxnSpPr>
            <a:cxnSpLocks noChangeShapeType="1"/>
            <a:stCxn id="1030" idx="4"/>
          </p:cNvCxnSpPr>
          <p:nvPr/>
        </p:nvCxnSpPr>
        <p:spPr bwMode="auto">
          <a:xfrm flipH="1">
            <a:off x="1076325" y="2430463"/>
            <a:ext cx="3175" cy="1206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1033" name="AutoShape 8"/>
          <p:cNvCxnSpPr>
            <a:cxnSpLocks noChangeShapeType="1"/>
            <a:stCxn id="1035" idx="4"/>
          </p:cNvCxnSpPr>
          <p:nvPr/>
        </p:nvCxnSpPr>
        <p:spPr bwMode="auto">
          <a:xfrm>
            <a:off x="3167063" y="2430463"/>
            <a:ext cx="1587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1034" name="AutoShape 9"/>
          <p:cNvCxnSpPr>
            <a:cxnSpLocks noChangeShapeType="1"/>
            <a:stCxn id="1030" idx="6"/>
          </p:cNvCxnSpPr>
          <p:nvPr/>
        </p:nvCxnSpPr>
        <p:spPr bwMode="auto">
          <a:xfrm>
            <a:off x="1316038" y="2197100"/>
            <a:ext cx="1808162" cy="14493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sp>
        <p:nvSpPr>
          <p:cNvPr id="1035" name="Oval 10"/>
          <p:cNvSpPr>
            <a:spLocks noChangeArrowheads="1"/>
          </p:cNvSpPr>
          <p:nvPr/>
        </p:nvSpPr>
        <p:spPr bwMode="auto">
          <a:xfrm>
            <a:off x="2928938" y="1963738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A</a:t>
            </a:r>
            <a:r>
              <a:rPr lang="en-US" sz="1200" baseline="-25000">
                <a:solidFill>
                  <a:srgbClr val="000000"/>
                </a:solidFill>
              </a:rPr>
              <a:t>2</a:t>
            </a:r>
            <a:endParaRPr lang="en-AU" sz="1200"/>
          </a:p>
        </p:txBody>
      </p:sp>
      <p:cxnSp>
        <p:nvCxnSpPr>
          <p:cNvPr id="1036" name="AutoShape 11"/>
          <p:cNvCxnSpPr>
            <a:cxnSpLocks noChangeShapeType="1"/>
          </p:cNvCxnSpPr>
          <p:nvPr/>
        </p:nvCxnSpPr>
        <p:spPr bwMode="auto">
          <a:xfrm rot="-5400000" flipH="1" flipV="1">
            <a:off x="2860675" y="2071688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</p:spPr>
      </p:cxnSp>
      <p:sp>
        <p:nvSpPr>
          <p:cNvPr id="1037" name="Text Box 12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a</a:t>
            </a:r>
            <a:r>
              <a:rPr lang="en-AU" baseline="-25000"/>
              <a:t>11</a:t>
            </a:r>
          </a:p>
        </p:txBody>
      </p:sp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a</a:t>
            </a:r>
            <a:r>
              <a:rPr lang="en-AU" baseline="-25000"/>
              <a:t>21</a:t>
            </a:r>
          </a:p>
        </p:txBody>
      </p:sp>
      <p:sp>
        <p:nvSpPr>
          <p:cNvPr id="1039" name="Text Box 14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a</a:t>
            </a:r>
            <a:r>
              <a:rPr lang="en-AU" baseline="-25000"/>
              <a:t>22</a:t>
            </a:r>
          </a:p>
        </p:txBody>
      </p:sp>
      <p:sp>
        <p:nvSpPr>
          <p:cNvPr id="1040" name="Text Box 15"/>
          <p:cNvSpPr txBox="1">
            <a:spLocks noChangeArrowheads="1"/>
          </p:cNvSpPr>
          <p:nvPr/>
        </p:nvSpPr>
        <p:spPr bwMode="auto">
          <a:xfrm>
            <a:off x="2620963" y="181451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563563" y="179863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pic>
        <p:nvPicPr>
          <p:cNvPr id="1042" name="Picture 17" descr="latex-image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62200"/>
            <a:ext cx="4305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Text Box 28"/>
          <p:cNvSpPr txBox="1">
            <a:spLocks noChangeArrowheads="1"/>
          </p:cNvSpPr>
          <p:nvPr/>
        </p:nvSpPr>
        <p:spPr bwMode="auto">
          <a:xfrm>
            <a:off x="4572000" y="1778000"/>
            <a:ext cx="199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Path Tracing:</a:t>
            </a:r>
          </a:p>
        </p:txBody>
      </p:sp>
      <p:pic>
        <p:nvPicPr>
          <p:cNvPr id="1044" name="Picture 29" descr="latex-image-1"/>
          <p:cNvPicPr>
            <a:picLocks noChangeAspect="1" noChangeArrowheads="1"/>
          </p:cNvPicPr>
          <p:nvPr/>
        </p:nvPicPr>
        <p:blipFill>
          <a:blip r:embed="rId5" cstate="print"/>
          <a:srcRect t="14941"/>
          <a:stretch>
            <a:fillRect/>
          </a:stretch>
        </p:blipFill>
        <p:spPr bwMode="auto">
          <a:xfrm>
            <a:off x="1911350" y="4876800"/>
            <a:ext cx="65468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30" descr="latex-image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810000"/>
            <a:ext cx="18669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Text Box 31"/>
          <p:cNvSpPr txBox="1">
            <a:spLocks noChangeArrowheads="1"/>
          </p:cNvSpPr>
          <p:nvPr/>
        </p:nvSpPr>
        <p:spPr bwMode="auto">
          <a:xfrm>
            <a:off x="4572000" y="3429000"/>
            <a:ext cx="2133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Lower </a:t>
            </a:r>
            <a:r>
              <a:rPr lang="en-US" dirty="0"/>
              <a:t>2 x </a:t>
            </a:r>
            <a:r>
              <a:rPr lang="en-US" dirty="0" smtClean="0"/>
              <a:t>2 matrix:</a:t>
            </a:r>
            <a:endParaRPr lang="en-US" dirty="0"/>
          </a:p>
        </p:txBody>
      </p:sp>
      <p:sp>
        <p:nvSpPr>
          <p:cNvPr id="1047" name="Text Box 32"/>
          <p:cNvSpPr txBox="1">
            <a:spLocks noChangeArrowheads="1"/>
          </p:cNvSpPr>
          <p:nvPr/>
        </p:nvSpPr>
        <p:spPr bwMode="auto">
          <a:xfrm>
            <a:off x="6477000" y="38100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P1</a:t>
            </a:r>
          </a:p>
        </p:txBody>
      </p:sp>
      <p:sp>
        <p:nvSpPr>
          <p:cNvPr id="1048" name="Text Box 33"/>
          <p:cNvSpPr txBox="1">
            <a:spLocks noChangeArrowheads="1"/>
          </p:cNvSpPr>
          <p:nvPr/>
        </p:nvSpPr>
        <p:spPr bwMode="auto">
          <a:xfrm>
            <a:off x="6477000" y="426720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P2</a:t>
            </a:r>
          </a:p>
        </p:txBody>
      </p:sp>
      <p:sp>
        <p:nvSpPr>
          <p:cNvPr id="1049" name="Text Box 34"/>
          <p:cNvSpPr txBox="1">
            <a:spLocks noChangeArrowheads="1"/>
          </p:cNvSpPr>
          <p:nvPr/>
        </p:nvSpPr>
        <p:spPr bwMode="auto">
          <a:xfrm>
            <a:off x="7239000" y="342900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a1</a:t>
            </a:r>
          </a:p>
        </p:txBody>
      </p:sp>
      <p:sp>
        <p:nvSpPr>
          <p:cNvPr id="1050" name="Text Box 35"/>
          <p:cNvSpPr txBox="1">
            <a:spLocks noChangeArrowheads="1"/>
          </p:cNvSpPr>
          <p:nvPr/>
        </p:nvSpPr>
        <p:spPr bwMode="auto">
          <a:xfrm>
            <a:off x="8153400" y="342900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a2</a:t>
            </a:r>
          </a:p>
        </p:txBody>
      </p:sp>
      <p:sp>
        <p:nvSpPr>
          <p:cNvPr id="100388" name="AutoShape 36"/>
          <p:cNvSpPr>
            <a:spLocks noChangeArrowheads="1"/>
          </p:cNvSpPr>
          <p:nvPr/>
        </p:nvSpPr>
        <p:spPr bwMode="auto">
          <a:xfrm>
            <a:off x="7239000" y="3810000"/>
            <a:ext cx="5334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2" name="AutoShape 37"/>
          <p:cNvSpPr>
            <a:spLocks noChangeArrowheads="1"/>
          </p:cNvSpPr>
          <p:nvPr/>
        </p:nvSpPr>
        <p:spPr bwMode="auto">
          <a:xfrm>
            <a:off x="7239000" y="4267200"/>
            <a:ext cx="533400" cy="457200"/>
          </a:xfrm>
          <a:prstGeom prst="roundRect">
            <a:avLst>
              <a:gd name="adj" fmla="val 16667"/>
            </a:avLst>
          </a:prstGeom>
          <a:solidFill>
            <a:schemeClr val="accent5">
              <a:alpha val="4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AutoShape 38"/>
          <p:cNvSpPr>
            <a:spLocks noChangeArrowheads="1"/>
          </p:cNvSpPr>
          <p:nvPr/>
        </p:nvSpPr>
        <p:spPr bwMode="auto">
          <a:xfrm>
            <a:off x="8077200" y="4267200"/>
            <a:ext cx="533400" cy="457200"/>
          </a:xfrm>
          <a:prstGeom prst="roundRect">
            <a:avLst>
              <a:gd name="adj" fmla="val 16667"/>
            </a:avLst>
          </a:prstGeom>
          <a:solidFill>
            <a:schemeClr val="accent5">
              <a:alpha val="4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91" name="AutoShape 39"/>
          <p:cNvSpPr>
            <a:spLocks noChangeArrowheads="1"/>
          </p:cNvSpPr>
          <p:nvPr/>
        </p:nvSpPr>
        <p:spPr bwMode="auto">
          <a:xfrm>
            <a:off x="3435350" y="4953000"/>
            <a:ext cx="5334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92" name="AutoShape 40"/>
          <p:cNvSpPr>
            <a:spLocks noChangeArrowheads="1"/>
          </p:cNvSpPr>
          <p:nvPr/>
        </p:nvSpPr>
        <p:spPr bwMode="auto">
          <a:xfrm>
            <a:off x="5554663" y="4926013"/>
            <a:ext cx="5334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6" name="AutoShape 41"/>
          <p:cNvSpPr>
            <a:spLocks noChangeArrowheads="1"/>
          </p:cNvSpPr>
          <p:nvPr/>
        </p:nvSpPr>
        <p:spPr bwMode="auto">
          <a:xfrm>
            <a:off x="3435350" y="54102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5">
              <a:alpha val="4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AutoShape 42"/>
          <p:cNvSpPr>
            <a:spLocks noChangeArrowheads="1"/>
          </p:cNvSpPr>
          <p:nvPr/>
        </p:nvSpPr>
        <p:spPr bwMode="auto">
          <a:xfrm>
            <a:off x="6254750" y="49530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5">
              <a:alpha val="4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AutoShape 43"/>
          <p:cNvSpPr>
            <a:spLocks noChangeArrowheads="1"/>
          </p:cNvSpPr>
          <p:nvPr/>
        </p:nvSpPr>
        <p:spPr bwMode="auto">
          <a:xfrm>
            <a:off x="4197350" y="54102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5">
              <a:alpha val="4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AutoShape 44"/>
          <p:cNvSpPr>
            <a:spLocks noChangeArrowheads="1"/>
          </p:cNvSpPr>
          <p:nvPr/>
        </p:nvSpPr>
        <p:spPr bwMode="auto">
          <a:xfrm>
            <a:off x="6254750" y="54102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5">
              <a:alpha val="4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Text Box 45"/>
          <p:cNvSpPr txBox="1">
            <a:spLocks noChangeArrowheads="1"/>
          </p:cNvSpPr>
          <p:nvPr/>
        </p:nvSpPr>
        <p:spPr bwMode="auto">
          <a:xfrm>
            <a:off x="1028700" y="2989263"/>
            <a:ext cx="498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a</a:t>
            </a:r>
            <a:r>
              <a:rPr lang="en-AU" baseline="-25000"/>
              <a:t>11</a:t>
            </a:r>
          </a:p>
        </p:txBody>
      </p:sp>
      <p:sp>
        <p:nvSpPr>
          <p:cNvPr id="1061" name="Text Box 46"/>
          <p:cNvSpPr txBox="1">
            <a:spLocks noChangeArrowheads="1"/>
          </p:cNvSpPr>
          <p:nvPr/>
        </p:nvSpPr>
        <p:spPr bwMode="auto">
          <a:xfrm>
            <a:off x="1984375" y="298926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a</a:t>
            </a:r>
            <a:r>
              <a:rPr lang="en-AU" baseline="-25000"/>
              <a:t>21</a:t>
            </a:r>
          </a:p>
        </p:txBody>
      </p:sp>
      <p:sp>
        <p:nvSpPr>
          <p:cNvPr id="1062" name="Text Box 47"/>
          <p:cNvSpPr txBox="1">
            <a:spLocks noChangeArrowheads="1"/>
          </p:cNvSpPr>
          <p:nvPr/>
        </p:nvSpPr>
        <p:spPr bwMode="auto">
          <a:xfrm>
            <a:off x="2746375" y="2989263"/>
            <a:ext cx="534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a</a:t>
            </a:r>
            <a:r>
              <a:rPr lang="en-AU" baseline="-25000"/>
              <a:t>22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4953000"/>
          <a:ext cx="2159000" cy="863600"/>
        </p:xfrm>
        <a:graphic>
          <a:graphicData uri="http://schemas.openxmlformats.org/presentationml/2006/ole">
            <p:oleObj spid="_x0000_s1026" name="Equation" r:id="rId7" imgW="10795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/>
      <p:bldP spid="1046" grpId="0"/>
      <p:bldP spid="1047" grpId="0"/>
      <p:bldP spid="1048" grpId="0"/>
      <p:bldP spid="1049" grpId="0"/>
      <p:bldP spid="1050" grpId="0"/>
      <p:bldP spid="100388" grpId="0" animBg="1"/>
      <p:bldP spid="1052" grpId="0" animBg="1"/>
      <p:bldP spid="1053" grpId="0" animBg="1"/>
      <p:bldP spid="100391" grpId="0" animBg="1"/>
      <p:bldP spid="100392" grpId="0" animBg="1"/>
      <p:bldP spid="1056" grpId="0" animBg="1"/>
      <p:bldP spid="1057" grpId="0" animBg="1"/>
      <p:bldP spid="1058" grpId="0" animBg="1"/>
      <p:bldP spid="10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Within-Twin Covariance (A)</a:t>
            </a:r>
          </a:p>
        </p:txBody>
      </p:sp>
      <p:pic>
        <p:nvPicPr>
          <p:cNvPr id="2052" name="Picture 29" descr="latex-image-1"/>
          <p:cNvPicPr>
            <a:picLocks noChangeAspect="1" noChangeArrowheads="1"/>
          </p:cNvPicPr>
          <p:nvPr/>
        </p:nvPicPr>
        <p:blipFill>
          <a:blip r:embed="rId4" cstate="print"/>
          <a:srcRect t="14941"/>
          <a:stretch>
            <a:fillRect/>
          </a:stretch>
        </p:blipFill>
        <p:spPr bwMode="auto">
          <a:xfrm>
            <a:off x="1911350" y="2133600"/>
            <a:ext cx="65468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91" name="AutoShape 39"/>
          <p:cNvSpPr>
            <a:spLocks noChangeArrowheads="1"/>
          </p:cNvSpPr>
          <p:nvPr/>
        </p:nvSpPr>
        <p:spPr bwMode="auto">
          <a:xfrm>
            <a:off x="3435350" y="2209800"/>
            <a:ext cx="5334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0392" name="AutoShape 40"/>
          <p:cNvSpPr>
            <a:spLocks noChangeArrowheads="1"/>
          </p:cNvSpPr>
          <p:nvPr/>
        </p:nvSpPr>
        <p:spPr bwMode="auto">
          <a:xfrm>
            <a:off x="5554663" y="2182813"/>
            <a:ext cx="5334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5" name="AutoShape 41"/>
          <p:cNvSpPr>
            <a:spLocks noChangeArrowheads="1"/>
          </p:cNvSpPr>
          <p:nvPr/>
        </p:nvSpPr>
        <p:spPr bwMode="auto">
          <a:xfrm>
            <a:off x="3435350" y="26670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5">
              <a:alpha val="4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42"/>
          <p:cNvSpPr>
            <a:spLocks noChangeArrowheads="1"/>
          </p:cNvSpPr>
          <p:nvPr/>
        </p:nvSpPr>
        <p:spPr bwMode="auto">
          <a:xfrm>
            <a:off x="6254750" y="22098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5">
              <a:alpha val="4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43"/>
          <p:cNvSpPr>
            <a:spLocks noChangeArrowheads="1"/>
          </p:cNvSpPr>
          <p:nvPr/>
        </p:nvSpPr>
        <p:spPr bwMode="auto">
          <a:xfrm>
            <a:off x="4197350" y="26670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5">
              <a:alpha val="4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44"/>
          <p:cNvSpPr>
            <a:spLocks noChangeArrowheads="1"/>
          </p:cNvSpPr>
          <p:nvPr/>
        </p:nvSpPr>
        <p:spPr bwMode="auto">
          <a:xfrm>
            <a:off x="6254750" y="26670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5">
              <a:alpha val="4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42900" y="2209800"/>
          <a:ext cx="2082800" cy="863600"/>
        </p:xfrm>
        <a:graphic>
          <a:graphicData uri="http://schemas.openxmlformats.org/presentationml/2006/ole">
            <p:oleObj spid="_x0000_s2050" name="Equation" r:id="rId5" imgW="1041400" imgH="431800" progId="Equation.3">
              <p:embed/>
            </p:oleObj>
          </a:graphicData>
        </a:graphic>
      </p:graphicFrame>
      <p:grpSp>
        <p:nvGrpSpPr>
          <p:cNvPr id="2059" name="Group 41"/>
          <p:cNvGrpSpPr>
            <a:grpSpLocks/>
          </p:cNvGrpSpPr>
          <p:nvPr/>
        </p:nvGrpSpPr>
        <p:grpSpPr bwMode="auto">
          <a:xfrm>
            <a:off x="76200" y="4419599"/>
            <a:ext cx="8991600" cy="1863464"/>
            <a:chOff x="76200" y="5026223"/>
            <a:chExt cx="8991600" cy="1864352"/>
          </a:xfrm>
        </p:grpSpPr>
        <p:sp>
          <p:nvSpPr>
            <p:cNvPr id="2061" name="Rectangle 42"/>
            <p:cNvSpPr>
              <a:spLocks noChangeArrowheads="1"/>
            </p:cNvSpPr>
            <p:nvPr/>
          </p:nvSpPr>
          <p:spPr bwMode="auto">
            <a:xfrm>
              <a:off x="76200" y="5181601"/>
              <a:ext cx="8991600" cy="1708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sv-SE" sz="1500" dirty="0" smtClean="0"/>
            </a:p>
            <a:p>
              <a:r>
                <a:rPr lang="sv-SE" sz="1500" dirty="0" smtClean="0"/>
                <a:t>Vars &lt;- c("FSIQ","AttProb")  </a:t>
              </a:r>
            </a:p>
            <a:p>
              <a:r>
                <a:rPr lang="sv-SE" sz="1500" dirty="0" smtClean="0"/>
                <a:t>nv  &lt;- length(Vars) </a:t>
              </a:r>
            </a:p>
            <a:p>
              <a:r>
                <a:rPr lang="pt-BR" sz="1500" dirty="0" smtClean="0">
                  <a:solidFill>
                    <a:srgbClr val="000000"/>
                  </a:solidFill>
                  <a:latin typeface="Monaco" pitchFamily="-107" charset="0"/>
                </a:rPr>
                <a:t>aLabs &lt;- c("a11“, "a21", "a22")</a:t>
              </a:r>
              <a:endParaRPr lang="en-US" sz="1500" dirty="0" smtClean="0">
                <a:solidFill>
                  <a:srgbClr val="000000"/>
                </a:solidFill>
                <a:latin typeface="Monaco" pitchFamily="-107" charset="0"/>
              </a:endParaRPr>
            </a:p>
            <a:p>
              <a:endParaRPr lang="en-US" sz="1500" dirty="0">
                <a:solidFill>
                  <a:srgbClr val="000000"/>
                </a:solidFill>
                <a:latin typeface="Monaco" pitchFamily="-107" charset="0"/>
              </a:endParaRPr>
            </a:p>
            <a:p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pathA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&lt;-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mxMatrix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(name = "a", type = "Lower",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nrow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=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nv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,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ncol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=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nv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, labels =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aLabs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)</a:t>
              </a:r>
              <a:endParaRPr lang="en-US" sz="1500" dirty="0">
                <a:solidFill>
                  <a:srgbClr val="001383"/>
                </a:solidFill>
                <a:latin typeface="Monaco" pitchFamily="-107" charset="0"/>
              </a:endParaRPr>
            </a:p>
            <a:p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covA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&lt;-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mxAlgebra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(name = "A", expression = a %*% t(a))</a:t>
              </a:r>
              <a:endParaRPr lang="en-US" sz="1500" dirty="0"/>
            </a:p>
          </p:txBody>
        </p:sp>
        <p:grpSp>
          <p:nvGrpSpPr>
            <p:cNvPr id="2062" name="Group 31"/>
            <p:cNvGrpSpPr>
              <a:grpSpLocks/>
            </p:cNvGrpSpPr>
            <p:nvPr/>
          </p:nvGrpSpPr>
          <p:grpSpPr bwMode="auto">
            <a:xfrm>
              <a:off x="1447800" y="5026223"/>
              <a:ext cx="6248400" cy="307777"/>
              <a:chOff x="1676400" y="2435423"/>
              <a:chExt cx="6248400" cy="307777"/>
            </a:xfrm>
          </p:grpSpPr>
          <p:sp>
            <p:nvSpPr>
              <p:cNvPr id="45" name="Snip and Round Single Corner Rectangle 44"/>
              <p:cNvSpPr/>
              <p:nvPr/>
            </p:nvSpPr>
            <p:spPr bwMode="auto">
              <a:xfrm>
                <a:off x="1676400" y="2514598"/>
                <a:ext cx="6248400" cy="152399"/>
              </a:xfrm>
              <a:prstGeom prst="snip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reflection stA="50000" endPos="75000" dist="12700" dir="5400000" sy="-100000" algn="bl" rotWithShape="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cs typeface="ＭＳ Ｐゴシック" pitchFamily="-107" charset="-128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191000" y="2435423"/>
                <a:ext cx="1066800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  <a:reflection stA="50000" endPos="75000" dist="12700" dir="5400000" sy="-100000" algn="bl" rotWithShape="0"/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 err="1">
                    <a:latin typeface="Arial" pitchFamily="-107" charset="0"/>
                    <a:cs typeface="ＭＳ Ｐゴシック" pitchFamily="-107" charset="-128"/>
                  </a:rPr>
                  <a:t>OpenMx</a:t>
                </a:r>
                <a:endParaRPr lang="en-US" sz="1400" dirty="0">
                  <a:latin typeface="Arial" pitchFamily="-107" charset="0"/>
                  <a:cs typeface="ＭＳ Ｐゴシック" pitchFamily="-107" charset="-12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Within-Twin Covariance (A+C+E)</a:t>
            </a:r>
          </a:p>
        </p:txBody>
      </p:sp>
      <p:pic>
        <p:nvPicPr>
          <p:cNvPr id="3080" name="Picture 6" descr="latex-image-1"/>
          <p:cNvPicPr>
            <a:picLocks noChangeAspect="1" noChangeArrowheads="1"/>
          </p:cNvPicPr>
          <p:nvPr/>
        </p:nvPicPr>
        <p:blipFill>
          <a:blip r:embed="rId4" cstate="print"/>
          <a:srcRect l="34756"/>
          <a:stretch>
            <a:fillRect/>
          </a:stretch>
        </p:blipFill>
        <p:spPr bwMode="auto">
          <a:xfrm>
            <a:off x="1676400" y="1905000"/>
            <a:ext cx="271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7" descr="latex-image-1"/>
          <p:cNvPicPr>
            <a:picLocks noChangeAspect="1" noChangeArrowheads="1"/>
          </p:cNvPicPr>
          <p:nvPr/>
        </p:nvPicPr>
        <p:blipFill>
          <a:blip r:embed="rId5" cstate="print"/>
          <a:srcRect l="35403"/>
          <a:stretch>
            <a:fillRect/>
          </a:stretch>
        </p:blipFill>
        <p:spPr bwMode="auto">
          <a:xfrm>
            <a:off x="6172200" y="1905000"/>
            <a:ext cx="264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8" descr="latex-image-1"/>
          <p:cNvPicPr>
            <a:picLocks noChangeAspect="1" noChangeArrowheads="1"/>
          </p:cNvPicPr>
          <p:nvPr/>
        </p:nvPicPr>
        <p:blipFill>
          <a:blip r:embed="rId6" cstate="print"/>
          <a:srcRect l="34068"/>
          <a:stretch>
            <a:fillRect/>
          </a:stretch>
        </p:blipFill>
        <p:spPr bwMode="auto">
          <a:xfrm>
            <a:off x="4114800" y="2743200"/>
            <a:ext cx="2654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0" descr="latex-image-1"/>
          <p:cNvPicPr>
            <a:picLocks noChangeAspect="1" noChangeArrowheads="1"/>
          </p:cNvPicPr>
          <p:nvPr/>
        </p:nvPicPr>
        <p:blipFill>
          <a:blip r:embed="rId7" cstate="print"/>
          <a:srcRect l="17235" t="-7143"/>
          <a:stretch>
            <a:fillRect/>
          </a:stretch>
        </p:blipFill>
        <p:spPr bwMode="auto">
          <a:xfrm>
            <a:off x="3352800" y="4724400"/>
            <a:ext cx="3079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latex-image-1"/>
          <p:cNvPicPr>
            <a:picLocks noChangeAspect="1" noChangeArrowheads="1"/>
          </p:cNvPicPr>
          <p:nvPr/>
        </p:nvPicPr>
        <p:blipFill>
          <a:blip r:embed="rId8" cstate="print"/>
          <a:srcRect l="5115"/>
          <a:stretch>
            <a:fillRect/>
          </a:stretch>
        </p:blipFill>
        <p:spPr bwMode="auto">
          <a:xfrm>
            <a:off x="838200" y="5562600"/>
            <a:ext cx="78930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7" name="AutoShape 13"/>
          <p:cNvSpPr>
            <a:spLocks noChangeArrowheads="1"/>
          </p:cNvSpPr>
          <p:nvPr/>
        </p:nvSpPr>
        <p:spPr bwMode="auto">
          <a:xfrm>
            <a:off x="1905000" y="5486400"/>
            <a:ext cx="533400" cy="381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8" name="AutoShape 14"/>
          <p:cNvSpPr>
            <a:spLocks noChangeArrowheads="1"/>
          </p:cNvSpPr>
          <p:nvPr/>
        </p:nvSpPr>
        <p:spPr bwMode="auto">
          <a:xfrm>
            <a:off x="4572000" y="5934074"/>
            <a:ext cx="1219200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9" name="AutoShape 15"/>
          <p:cNvSpPr>
            <a:spLocks noChangeArrowheads="1"/>
          </p:cNvSpPr>
          <p:nvPr/>
        </p:nvSpPr>
        <p:spPr bwMode="auto">
          <a:xfrm>
            <a:off x="5029200" y="5486400"/>
            <a:ext cx="903288" cy="3952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40" name="AutoShape 16"/>
          <p:cNvSpPr>
            <a:spLocks noChangeArrowheads="1"/>
          </p:cNvSpPr>
          <p:nvPr/>
        </p:nvSpPr>
        <p:spPr bwMode="auto">
          <a:xfrm>
            <a:off x="1371600" y="5915025"/>
            <a:ext cx="914400" cy="457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41" name="AutoShape 17"/>
          <p:cNvSpPr>
            <a:spLocks noChangeArrowheads="1"/>
          </p:cNvSpPr>
          <p:nvPr/>
        </p:nvSpPr>
        <p:spPr bwMode="auto">
          <a:xfrm>
            <a:off x="0" y="1828800"/>
            <a:ext cx="44196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42" name="AutoShape 18"/>
          <p:cNvSpPr>
            <a:spLocks noChangeArrowheads="1"/>
          </p:cNvSpPr>
          <p:nvPr/>
        </p:nvSpPr>
        <p:spPr bwMode="auto">
          <a:xfrm>
            <a:off x="3746500" y="4630738"/>
            <a:ext cx="6096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alpha val="45000"/>
                </a:schemeClr>
              </a:gs>
              <a:gs pos="100000">
                <a:schemeClr val="accent1">
                  <a:gamma/>
                  <a:tint val="96078"/>
                  <a:invGamma/>
                  <a:alpha val="39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4800600" y="4648200"/>
            <a:ext cx="609600" cy="5334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4572000" y="1828800"/>
            <a:ext cx="4419600" cy="7620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2590800" y="5486400"/>
            <a:ext cx="533400" cy="3810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6142038" y="5472113"/>
            <a:ext cx="903287" cy="395287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2414588" y="5913438"/>
            <a:ext cx="914400" cy="457200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5970588" y="5943599"/>
            <a:ext cx="1219200" cy="390525"/>
          </a:xfrm>
          <a:prstGeom prst="roundRect">
            <a:avLst>
              <a:gd name="adj" fmla="val 16667"/>
            </a:avLst>
          </a:prstGeom>
          <a:solidFill>
            <a:schemeClr val="accent2">
              <a:alpha val="45097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2362200" y="2667000"/>
            <a:ext cx="4572000" cy="8382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5867400" y="46482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3352800" y="5486400"/>
            <a:ext cx="533400" cy="3810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3516313" y="5900738"/>
            <a:ext cx="914400" cy="457200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7381875" y="5916612"/>
            <a:ext cx="1219200" cy="390525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7208838" y="5470525"/>
            <a:ext cx="903287" cy="395287"/>
          </a:xfrm>
          <a:prstGeom prst="roundRect">
            <a:avLst>
              <a:gd name="adj" fmla="val 16667"/>
            </a:avLst>
          </a:prstGeom>
          <a:solidFill>
            <a:srgbClr val="288C4E">
              <a:alpha val="4509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896938" y="3657600"/>
            <a:ext cx="7350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Using matrix addition, the total within-twin covariance</a:t>
            </a:r>
          </a:p>
          <a:p>
            <a:r>
              <a:rPr lang="en-US" dirty="0"/>
              <a:t>for the phenotypes is defined as: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6200" y="2057400"/>
          <a:ext cx="1612900" cy="265113"/>
        </p:xfrm>
        <a:graphic>
          <a:graphicData uri="http://schemas.openxmlformats.org/presentationml/2006/ole">
            <p:oleObj spid="_x0000_s3074" name="Equation" r:id="rId9" imgW="1079500" imgH="1778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559300" y="2057400"/>
          <a:ext cx="1612900" cy="265113"/>
        </p:xfrm>
        <a:graphic>
          <a:graphicData uri="http://schemas.openxmlformats.org/presentationml/2006/ole">
            <p:oleObj spid="_x0000_s3075" name="Equation" r:id="rId10" imgW="1079500" imgH="1778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425700" y="2895600"/>
          <a:ext cx="1612900" cy="265113"/>
        </p:xfrm>
        <a:graphic>
          <a:graphicData uri="http://schemas.openxmlformats.org/presentationml/2006/ole">
            <p:oleObj spid="_x0000_s3076" name="Equation" r:id="rId11" imgW="1079500" imgH="1778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819400" y="4724400"/>
          <a:ext cx="479425" cy="444500"/>
        </p:xfrm>
        <a:graphic>
          <a:graphicData uri="http://schemas.openxmlformats.org/presentationml/2006/ole">
            <p:oleObj spid="_x0000_s3077" name="Equation" r:id="rId12" imgW="190500" imgH="17780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04800" y="5715000"/>
          <a:ext cx="479425" cy="444500"/>
        </p:xfrm>
        <a:graphic>
          <a:graphicData uri="http://schemas.openxmlformats.org/presentationml/2006/ole">
            <p:oleObj spid="_x0000_s3078" name="Equation" r:id="rId13" imgW="1905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March 7, 2012</a:t>
            </a:r>
          </a:p>
        </p:txBody>
      </p:sp>
      <p:sp>
        <p:nvSpPr>
          <p:cNvPr id="15363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1536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734955-8B3C-49DF-AF6B-7275B060D73E}" type="slidenum">
              <a:rPr lang="en-US"/>
              <a:pPr/>
              <a:t>4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/>
              <a:t>11.00-12.30</a:t>
            </a:r>
          </a:p>
          <a:p>
            <a:pPr lvl="1" eaLnBrk="1" hangingPunct="1">
              <a:defRPr/>
            </a:pPr>
            <a:r>
              <a:rPr lang="nl-NL" dirty="0" err="1" smtClean="0"/>
              <a:t>Lecture</a:t>
            </a:r>
            <a:r>
              <a:rPr lang="nl-NL" dirty="0" smtClean="0"/>
              <a:t> </a:t>
            </a:r>
            <a:r>
              <a:rPr lang="nl-NL" dirty="0" err="1" smtClean="0"/>
              <a:t>Bivariate</a:t>
            </a:r>
            <a:r>
              <a:rPr lang="nl-NL" dirty="0" smtClean="0"/>
              <a:t> </a:t>
            </a:r>
            <a:r>
              <a:rPr lang="nl-NL" dirty="0" err="1" smtClean="0"/>
              <a:t>Cholesky</a:t>
            </a:r>
            <a:r>
              <a:rPr lang="nl-NL" dirty="0" smtClean="0"/>
              <a:t> </a:t>
            </a:r>
            <a:r>
              <a:rPr lang="nl-NL" dirty="0" err="1" smtClean="0"/>
              <a:t>Decomposition</a:t>
            </a:r>
            <a:endParaRPr lang="nl-NL" dirty="0" smtClean="0"/>
          </a:p>
          <a:p>
            <a:pPr lvl="1" eaLnBrk="1" hangingPunct="1">
              <a:buClr>
                <a:schemeClr val="bg1">
                  <a:lumMod val="75000"/>
                </a:schemeClr>
              </a:buClr>
              <a:defRPr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Practical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Bivariate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of IQ and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attention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problems</a:t>
            </a:r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Clr>
                <a:schemeClr val="bg1">
                  <a:lumMod val="75000"/>
                </a:schemeClr>
              </a:buClr>
              <a:defRPr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12.30-13.30 LUNCH</a:t>
            </a:r>
          </a:p>
          <a:p>
            <a:pPr eaLnBrk="1" hangingPunct="1">
              <a:buClr>
                <a:schemeClr val="bg1">
                  <a:lumMod val="75000"/>
                </a:schemeClr>
              </a:buClr>
              <a:defRPr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13.30-15.00</a:t>
            </a:r>
          </a:p>
          <a:p>
            <a:pPr lvl="1" eaLnBrk="1" hangingPunct="1">
              <a:buClr>
                <a:schemeClr val="bg1">
                  <a:lumMod val="75000"/>
                </a:schemeClr>
              </a:buClr>
              <a:defRPr/>
            </a:pP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Lecture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Multivariate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Cholesky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Decomposition</a:t>
            </a:r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buClr>
                <a:schemeClr val="bg1">
                  <a:lumMod val="75000"/>
                </a:schemeClr>
              </a:buClr>
              <a:defRPr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PCA versus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Cholesky</a:t>
            </a:r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buClr>
                <a:schemeClr val="bg1">
                  <a:lumMod val="75000"/>
                </a:schemeClr>
              </a:buClr>
              <a:defRPr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Practical Tri- and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Four-variate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of IQ,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educational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attainment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attention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problems</a:t>
            </a:r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OpenMx Matrices &amp; Algebra</a:t>
            </a:r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76200" y="1219200"/>
            <a:ext cx="8991600" cy="5345271"/>
            <a:chOff x="76200" y="5254823"/>
            <a:chExt cx="8991600" cy="5345271"/>
          </a:xfrm>
        </p:grpSpPr>
        <p:sp>
          <p:nvSpPr>
            <p:cNvPr id="55301" name="Rectangle 4"/>
            <p:cNvSpPr>
              <a:spLocks noChangeArrowheads="1"/>
            </p:cNvSpPr>
            <p:nvPr/>
          </p:nvSpPr>
          <p:spPr bwMode="auto">
            <a:xfrm>
              <a:off x="76200" y="5429448"/>
              <a:ext cx="8991600" cy="51706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15875"/>
              <a:endParaRPr lang="en-US" sz="1500" dirty="0">
                <a:solidFill>
                  <a:srgbClr val="000000"/>
                </a:solidFill>
                <a:latin typeface="Monaco" pitchFamily="-107" charset="0"/>
              </a:endParaRPr>
            </a:p>
            <a:p>
              <a:r>
                <a:rPr lang="sv-SE" sz="1500" dirty="0" smtClean="0"/>
                <a:t>Vars &lt;- c("FSIQ","AttProb")  </a:t>
              </a:r>
            </a:p>
            <a:p>
              <a:r>
                <a:rPr lang="sv-SE" sz="1500" dirty="0" smtClean="0"/>
                <a:t>nv &lt;- length(Vars)</a:t>
              </a:r>
            </a:p>
            <a:p>
              <a:pPr indent="15875"/>
              <a:endParaRPr lang="pt-BR" sz="1500" dirty="0" smtClean="0">
                <a:solidFill>
                  <a:srgbClr val="000000"/>
                </a:solidFill>
                <a:latin typeface="Monaco" pitchFamily="-107" charset="0"/>
              </a:endParaRPr>
            </a:p>
            <a:p>
              <a:pPr indent="15875"/>
              <a:r>
                <a:rPr lang="pt-BR" sz="1500" dirty="0" smtClean="0">
                  <a:solidFill>
                    <a:srgbClr val="000000"/>
                  </a:solidFill>
                  <a:latin typeface="Monaco" pitchFamily="-107" charset="0"/>
                </a:rPr>
                <a:t>aLabs &lt;- c("a11“, "a21", "a22")</a:t>
              </a:r>
            </a:p>
            <a:p>
              <a:pPr indent="15875"/>
              <a:r>
                <a:rPr lang="pt-BR" sz="1500" dirty="0" smtClean="0">
                  <a:solidFill>
                    <a:srgbClr val="000000"/>
                  </a:solidFill>
                  <a:latin typeface="Monaco" pitchFamily="-107" charset="0"/>
                </a:rPr>
                <a:t>cLabs &lt;- c("c11", "c21", "c22")</a:t>
              </a:r>
            </a:p>
            <a:p>
              <a:pPr indent="15875"/>
              <a:r>
                <a:rPr lang="pt-BR" sz="1500" dirty="0" smtClean="0">
                  <a:solidFill>
                    <a:srgbClr val="000000"/>
                  </a:solidFill>
                  <a:latin typeface="Monaco" pitchFamily="-107" charset="0"/>
                </a:rPr>
                <a:t>eLabs &lt;- c("e11", "e21", "e22")</a:t>
              </a:r>
              <a:endParaRPr lang="en-US" sz="1500" dirty="0" smtClean="0">
                <a:solidFill>
                  <a:srgbClr val="000000"/>
                </a:solidFill>
                <a:latin typeface="Monaco" pitchFamily="-107" charset="0"/>
              </a:endParaRPr>
            </a:p>
            <a:p>
              <a:pPr indent="15875"/>
              <a:endParaRPr lang="en-US" sz="1500" dirty="0" smtClean="0">
                <a:solidFill>
                  <a:srgbClr val="000000"/>
                </a:solidFill>
                <a:latin typeface="Monaco" pitchFamily="-107" charset="0"/>
              </a:endParaRPr>
            </a:p>
            <a:p>
              <a:pPr indent="15875"/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# Matrices a, c, and e to store a, c, and e Path Coefficients</a:t>
              </a:r>
            </a:p>
            <a:p>
              <a:pPr indent="15875"/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pathA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&lt;-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mxMatrix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(name = "a", type = "Lower",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nrow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=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nv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,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ncol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=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nv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, labels =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aLabs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)</a:t>
              </a:r>
            </a:p>
            <a:p>
              <a:pPr indent="15875"/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pathC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&lt;-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mxMatrix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(name = "c", type = "Lower",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nrow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=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nv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,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ncol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=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nv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, labels =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cLabs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)</a:t>
              </a:r>
            </a:p>
            <a:p>
              <a:pPr indent="15875"/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pathE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&lt;-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mxMatrix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(name = "e", type = "Lower",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nrow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=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nv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,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ncol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=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nv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, labels =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eLabs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)</a:t>
              </a:r>
            </a:p>
            <a:p>
              <a:pPr indent="15875"/>
              <a:endParaRPr lang="en-US" sz="1500" dirty="0" smtClean="0">
                <a:solidFill>
                  <a:srgbClr val="000000"/>
                </a:solidFill>
                <a:latin typeface="Monaco" pitchFamily="-107" charset="0"/>
              </a:endParaRPr>
            </a:p>
            <a:p>
              <a:pPr indent="15875"/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# Matrices generated to hold A, C, and E computed Variance Components</a:t>
              </a:r>
            </a:p>
            <a:p>
              <a:pPr indent="15875"/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covA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&lt;-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mxAlgebra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(name = "A", expression = a %*% t(a))</a:t>
              </a:r>
            </a:p>
            <a:p>
              <a:pPr indent="15875"/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covC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&lt;-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mxAlgebra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(name = "C", expression = c %*% t(c))</a:t>
              </a:r>
            </a:p>
            <a:p>
              <a:pPr indent="15875"/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covE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&lt;- </a:t>
              </a:r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mxAlgebra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(name = "E", expression = e %*% t(e))</a:t>
              </a:r>
              <a:endParaRPr lang="en-US" sz="1500" dirty="0">
                <a:solidFill>
                  <a:srgbClr val="001383"/>
                </a:solidFill>
                <a:latin typeface="Monaco" pitchFamily="-107" charset="0"/>
              </a:endParaRPr>
            </a:p>
            <a:p>
              <a:pPr indent="15875"/>
              <a:endParaRPr lang="en-US" sz="1500" dirty="0">
                <a:solidFill>
                  <a:srgbClr val="001383"/>
                </a:solidFill>
                <a:latin typeface="Monaco" pitchFamily="-107" charset="0"/>
              </a:endParaRPr>
            </a:p>
            <a:p>
              <a:pPr indent="15875"/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# Algebra to compute total variances and standard deviations (diagonal only)</a:t>
              </a:r>
            </a:p>
            <a:p>
              <a:pPr indent="15875"/>
              <a:r>
                <a:rPr lang="en-US" sz="1500" b="1" dirty="0" err="1" smtClean="0">
                  <a:solidFill>
                    <a:srgbClr val="FF0000"/>
                  </a:solidFill>
                  <a:latin typeface="Monaco" pitchFamily="-107" charset="0"/>
                </a:rPr>
                <a:t>covPh</a:t>
              </a:r>
              <a:r>
                <a:rPr lang="en-US" sz="1500" b="1" dirty="0" smtClean="0">
                  <a:solidFill>
                    <a:srgbClr val="FF0000"/>
                  </a:solidFill>
                  <a:latin typeface="Monaco" pitchFamily="-107" charset="0"/>
                </a:rPr>
                <a:t> &lt;- </a:t>
              </a:r>
              <a:r>
                <a:rPr lang="en-US" sz="1500" b="1" dirty="0" err="1" smtClean="0">
                  <a:solidFill>
                    <a:srgbClr val="FF0000"/>
                  </a:solidFill>
                  <a:latin typeface="Monaco" pitchFamily="-107" charset="0"/>
                </a:rPr>
                <a:t>mxAlgebra</a:t>
              </a:r>
              <a:r>
                <a:rPr lang="en-US" sz="1500" b="1" dirty="0" smtClean="0">
                  <a:solidFill>
                    <a:srgbClr val="FF0000"/>
                  </a:solidFill>
                  <a:latin typeface="Monaco" pitchFamily="-107" charset="0"/>
                </a:rPr>
                <a:t>(name = "V", expression = A+C+E)</a:t>
              </a:r>
            </a:p>
            <a:p>
              <a:pPr indent="15875"/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matI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&lt;- 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mxMatrix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(name= "I", type="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Iden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", 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nrow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= 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nv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, 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ncol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= 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nv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)</a:t>
              </a:r>
            </a:p>
            <a:p>
              <a:pPr indent="15875"/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invSD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&lt;- 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mxAlgebra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(name ="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iSD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", expression = solve(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sqrt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(I*V)))</a:t>
              </a:r>
              <a:r>
                <a:rPr lang="en-US" sz="1500" dirty="0" smtClean="0">
                  <a:solidFill>
                    <a:srgbClr val="001383"/>
                  </a:solidFill>
                  <a:latin typeface="Monaco" pitchFamily="-107" charset="0"/>
                </a:rPr>
                <a:t> </a:t>
              </a:r>
              <a:endParaRPr lang="en-US" sz="1500" dirty="0"/>
            </a:p>
          </p:txBody>
        </p:sp>
        <p:grpSp>
          <p:nvGrpSpPr>
            <p:cNvPr id="55302" name="Group 31"/>
            <p:cNvGrpSpPr>
              <a:grpSpLocks/>
            </p:cNvGrpSpPr>
            <p:nvPr/>
          </p:nvGrpSpPr>
          <p:grpSpPr bwMode="auto">
            <a:xfrm>
              <a:off x="1447800" y="5254823"/>
              <a:ext cx="6248400" cy="307777"/>
              <a:chOff x="1676400" y="2664023"/>
              <a:chExt cx="6248400" cy="307777"/>
            </a:xfrm>
          </p:grpSpPr>
          <p:sp>
            <p:nvSpPr>
              <p:cNvPr id="7" name="Snip and Round Single Corner Rectangle 6"/>
              <p:cNvSpPr/>
              <p:nvPr/>
            </p:nvSpPr>
            <p:spPr bwMode="auto">
              <a:xfrm>
                <a:off x="1676400" y="2743200"/>
                <a:ext cx="6248400" cy="152400"/>
              </a:xfrm>
              <a:prstGeom prst="snip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reflection stA="50000" endPos="75000" dist="12700" dir="5400000" sy="-100000" algn="bl" rotWithShape="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cs typeface="ＭＳ Ｐゴシック" pitchFamily="-107" charset="-128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191000" y="2664023"/>
                <a:ext cx="1066800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  <a:reflection stA="50000" endPos="75000" dist="12700" dir="5400000" sy="-100000" algn="bl" rotWithShape="0"/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 err="1">
                    <a:latin typeface="Arial" pitchFamily="-107" charset="0"/>
                    <a:cs typeface="ＭＳ Ｐゴシック" pitchFamily="-107" charset="-128"/>
                  </a:rPr>
                  <a:t>OpenMx</a:t>
                </a:r>
                <a:endParaRPr lang="en-US" sz="1400" dirty="0">
                  <a:latin typeface="Arial" pitchFamily="-107" charset="0"/>
                  <a:cs typeface="ＭＳ Ｐゴシック" pitchFamily="-107" charset="-12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MZ Cross-Twin Covariance (A)</a:t>
            </a:r>
          </a:p>
        </p:txBody>
      </p:sp>
      <p:grpSp>
        <p:nvGrpSpPr>
          <p:cNvPr id="2" name="Groep 39"/>
          <p:cNvGrpSpPr/>
          <p:nvPr/>
        </p:nvGrpSpPr>
        <p:grpSpPr>
          <a:xfrm>
            <a:off x="1563687" y="1371600"/>
            <a:ext cx="6016625" cy="2832100"/>
            <a:chOff x="1465262" y="1069975"/>
            <a:chExt cx="6016625" cy="2832100"/>
          </a:xfrm>
        </p:grpSpPr>
        <p:sp>
          <p:nvSpPr>
            <p:cNvPr id="56323" name="Rectangle 4"/>
            <p:cNvSpPr>
              <a:spLocks noChangeArrowheads="1"/>
            </p:cNvSpPr>
            <p:nvPr/>
          </p:nvSpPr>
          <p:spPr bwMode="auto">
            <a:xfrm>
              <a:off x="1614487" y="3449638"/>
              <a:ext cx="685800" cy="4318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P1</a:t>
              </a:r>
              <a:endParaRPr lang="en-AU" dirty="0">
                <a:solidFill>
                  <a:srgbClr val="FF0000"/>
                </a:solidFill>
              </a:endParaRPr>
            </a:p>
          </p:txBody>
        </p:sp>
        <p:sp>
          <p:nvSpPr>
            <p:cNvPr id="56324" name="Rectangle 5"/>
            <p:cNvSpPr>
              <a:spLocks noChangeArrowheads="1"/>
            </p:cNvSpPr>
            <p:nvPr/>
          </p:nvSpPr>
          <p:spPr bwMode="auto">
            <a:xfrm>
              <a:off x="3748087" y="3449638"/>
              <a:ext cx="685800" cy="4397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P2</a:t>
              </a:r>
              <a:endParaRPr lang="en-AU" dirty="0">
                <a:solidFill>
                  <a:srgbClr val="FF0000"/>
                </a:solidFill>
              </a:endParaRPr>
            </a:p>
          </p:txBody>
        </p:sp>
        <p:sp>
          <p:nvSpPr>
            <p:cNvPr id="56325" name="Oval 6"/>
            <p:cNvSpPr>
              <a:spLocks noChangeArrowheads="1"/>
            </p:cNvSpPr>
            <p:nvPr/>
          </p:nvSpPr>
          <p:spPr bwMode="auto">
            <a:xfrm>
              <a:off x="1743075" y="1755775"/>
              <a:ext cx="474662" cy="46672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A</a:t>
              </a:r>
              <a:r>
                <a:rPr lang="en-US" sz="1200" baseline="-25000">
                  <a:solidFill>
                    <a:srgbClr val="000000"/>
                  </a:solidFill>
                </a:rPr>
                <a:t>1</a:t>
              </a:r>
              <a:endParaRPr lang="en-AU" sz="1200"/>
            </a:p>
          </p:txBody>
        </p:sp>
        <p:cxnSp>
          <p:nvCxnSpPr>
            <p:cNvPr id="56326" name="AutoShape 7"/>
            <p:cNvCxnSpPr>
              <a:cxnSpLocks noChangeShapeType="1"/>
            </p:cNvCxnSpPr>
            <p:nvPr/>
          </p:nvCxnSpPr>
          <p:spPr bwMode="auto">
            <a:xfrm rot="16200000" flipH="1" flipV="1">
              <a:off x="1679575" y="1866900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56327" name="AutoShape 8"/>
            <p:cNvCxnSpPr>
              <a:cxnSpLocks noChangeShapeType="1"/>
              <a:stCxn id="56325" idx="4"/>
            </p:cNvCxnSpPr>
            <p:nvPr/>
          </p:nvCxnSpPr>
          <p:spPr bwMode="auto">
            <a:xfrm flipH="1">
              <a:off x="1978025" y="2222500"/>
              <a:ext cx="3175" cy="1206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56328" name="AutoShape 9"/>
            <p:cNvCxnSpPr>
              <a:cxnSpLocks noChangeShapeType="1"/>
              <a:stCxn id="56330" idx="4"/>
            </p:cNvCxnSpPr>
            <p:nvPr/>
          </p:nvCxnSpPr>
          <p:spPr bwMode="auto">
            <a:xfrm>
              <a:off x="4068762" y="2222500"/>
              <a:ext cx="1588" cy="12255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56329" name="AutoShape 10"/>
            <p:cNvCxnSpPr>
              <a:cxnSpLocks noChangeShapeType="1"/>
              <a:stCxn id="56325" idx="6"/>
            </p:cNvCxnSpPr>
            <p:nvPr/>
          </p:nvCxnSpPr>
          <p:spPr bwMode="auto">
            <a:xfrm>
              <a:off x="2217737" y="1989138"/>
              <a:ext cx="1808163" cy="14493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56330" name="Oval 11"/>
            <p:cNvSpPr>
              <a:spLocks noChangeArrowheads="1"/>
            </p:cNvSpPr>
            <p:nvPr/>
          </p:nvSpPr>
          <p:spPr bwMode="auto">
            <a:xfrm>
              <a:off x="3830637" y="1755775"/>
              <a:ext cx="474663" cy="46672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A</a:t>
              </a:r>
              <a:r>
                <a:rPr lang="en-US" sz="1200" baseline="-25000">
                  <a:solidFill>
                    <a:srgbClr val="000000"/>
                  </a:solidFill>
                </a:rPr>
                <a:t>2</a:t>
              </a:r>
              <a:endParaRPr lang="en-AU" sz="1200"/>
            </a:p>
          </p:txBody>
        </p:sp>
        <p:cxnSp>
          <p:nvCxnSpPr>
            <p:cNvPr id="56331" name="AutoShape 12"/>
            <p:cNvCxnSpPr>
              <a:cxnSpLocks noChangeShapeType="1"/>
            </p:cNvCxnSpPr>
            <p:nvPr/>
          </p:nvCxnSpPr>
          <p:spPr bwMode="auto">
            <a:xfrm rot="16200000" flipH="1" flipV="1">
              <a:off x="3762375" y="1863725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56332" name="Text Box 13"/>
            <p:cNvSpPr txBox="1">
              <a:spLocks noChangeArrowheads="1"/>
            </p:cNvSpPr>
            <p:nvPr/>
          </p:nvSpPr>
          <p:spPr bwMode="auto">
            <a:xfrm>
              <a:off x="1930400" y="2781300"/>
              <a:ext cx="4984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/>
                <a:t>a</a:t>
              </a:r>
              <a:r>
                <a:rPr lang="en-AU" baseline="-25000"/>
                <a:t>11</a:t>
              </a:r>
            </a:p>
          </p:txBody>
        </p:sp>
        <p:sp>
          <p:nvSpPr>
            <p:cNvPr id="56333" name="Text Box 14"/>
            <p:cNvSpPr txBox="1">
              <a:spLocks noChangeArrowheads="1"/>
            </p:cNvSpPr>
            <p:nvPr/>
          </p:nvSpPr>
          <p:spPr bwMode="auto">
            <a:xfrm>
              <a:off x="2886075" y="2781300"/>
              <a:ext cx="5762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/>
                <a:t>a</a:t>
              </a:r>
              <a:r>
                <a:rPr lang="en-AU" baseline="-25000"/>
                <a:t>21</a:t>
              </a:r>
            </a:p>
          </p:txBody>
        </p:sp>
        <p:sp>
          <p:nvSpPr>
            <p:cNvPr id="56334" name="Text Box 15"/>
            <p:cNvSpPr txBox="1">
              <a:spLocks noChangeArrowheads="1"/>
            </p:cNvSpPr>
            <p:nvPr/>
          </p:nvSpPr>
          <p:spPr bwMode="auto">
            <a:xfrm>
              <a:off x="3648075" y="2781300"/>
              <a:ext cx="534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/>
                <a:t>a</a:t>
              </a:r>
              <a:r>
                <a:rPr lang="en-AU" baseline="-25000"/>
                <a:t>22</a:t>
              </a:r>
            </a:p>
          </p:txBody>
        </p:sp>
        <p:sp>
          <p:nvSpPr>
            <p:cNvPr id="56335" name="Text Box 16"/>
            <p:cNvSpPr txBox="1">
              <a:spLocks noChangeArrowheads="1"/>
            </p:cNvSpPr>
            <p:nvPr/>
          </p:nvSpPr>
          <p:spPr bwMode="auto">
            <a:xfrm>
              <a:off x="3522662" y="1606550"/>
              <a:ext cx="2682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1163"/>
              <a:r>
                <a:rPr lang="en-AU" sz="1200"/>
                <a:t>1</a:t>
              </a:r>
            </a:p>
          </p:txBody>
        </p:sp>
        <p:sp>
          <p:nvSpPr>
            <p:cNvPr id="56336" name="Text Box 17"/>
            <p:cNvSpPr txBox="1">
              <a:spLocks noChangeArrowheads="1"/>
            </p:cNvSpPr>
            <p:nvPr/>
          </p:nvSpPr>
          <p:spPr bwMode="auto">
            <a:xfrm>
              <a:off x="1465262" y="1590675"/>
              <a:ext cx="196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200"/>
                <a:t>1</a:t>
              </a:r>
            </a:p>
          </p:txBody>
        </p:sp>
        <p:sp>
          <p:nvSpPr>
            <p:cNvPr id="56337" name="Rectangle 21"/>
            <p:cNvSpPr>
              <a:spLocks noChangeArrowheads="1"/>
            </p:cNvSpPr>
            <p:nvPr/>
          </p:nvSpPr>
          <p:spPr bwMode="auto">
            <a:xfrm>
              <a:off x="4675187" y="3470275"/>
              <a:ext cx="685800" cy="4318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P1</a:t>
              </a:r>
              <a:endParaRPr lang="en-AU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338" name="Rectangle 22"/>
            <p:cNvSpPr>
              <a:spLocks noChangeArrowheads="1"/>
            </p:cNvSpPr>
            <p:nvPr/>
          </p:nvSpPr>
          <p:spPr bwMode="auto">
            <a:xfrm>
              <a:off x="6719887" y="3446463"/>
              <a:ext cx="762000" cy="4429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P2</a:t>
              </a:r>
              <a:endParaRPr lang="en-AU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339" name="Oval 23"/>
            <p:cNvSpPr>
              <a:spLocks noChangeArrowheads="1"/>
            </p:cNvSpPr>
            <p:nvPr/>
          </p:nvSpPr>
          <p:spPr bwMode="auto">
            <a:xfrm>
              <a:off x="4751387" y="1752600"/>
              <a:ext cx="474663" cy="46672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A</a:t>
              </a:r>
              <a:r>
                <a:rPr lang="en-US" sz="1200" baseline="-25000">
                  <a:solidFill>
                    <a:srgbClr val="000000"/>
                  </a:solidFill>
                </a:rPr>
                <a:t>1</a:t>
              </a:r>
              <a:endParaRPr lang="en-AU" sz="1200"/>
            </a:p>
          </p:txBody>
        </p:sp>
        <p:cxnSp>
          <p:nvCxnSpPr>
            <p:cNvPr id="56340" name="AutoShape 24"/>
            <p:cNvCxnSpPr>
              <a:cxnSpLocks noChangeShapeType="1"/>
            </p:cNvCxnSpPr>
            <p:nvPr/>
          </p:nvCxnSpPr>
          <p:spPr bwMode="auto">
            <a:xfrm rot="16200000" flipH="1" flipV="1">
              <a:off x="4687887" y="1863725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56341" name="AutoShape 25"/>
            <p:cNvCxnSpPr>
              <a:cxnSpLocks noChangeShapeType="1"/>
              <a:stCxn id="56339" idx="4"/>
            </p:cNvCxnSpPr>
            <p:nvPr/>
          </p:nvCxnSpPr>
          <p:spPr bwMode="auto">
            <a:xfrm flipH="1">
              <a:off x="4986337" y="2219325"/>
              <a:ext cx="3175" cy="1206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56342" name="AutoShape 26"/>
            <p:cNvCxnSpPr>
              <a:cxnSpLocks noChangeShapeType="1"/>
              <a:stCxn id="56344" idx="4"/>
            </p:cNvCxnSpPr>
            <p:nvPr/>
          </p:nvCxnSpPr>
          <p:spPr bwMode="auto">
            <a:xfrm>
              <a:off x="7077075" y="2219325"/>
              <a:ext cx="1587" cy="12255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56343" name="AutoShape 27"/>
            <p:cNvCxnSpPr>
              <a:cxnSpLocks noChangeShapeType="1"/>
              <a:stCxn id="56339" idx="6"/>
            </p:cNvCxnSpPr>
            <p:nvPr/>
          </p:nvCxnSpPr>
          <p:spPr bwMode="auto">
            <a:xfrm>
              <a:off x="5226050" y="1985963"/>
              <a:ext cx="1808162" cy="14493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56344" name="Oval 28"/>
            <p:cNvSpPr>
              <a:spLocks noChangeArrowheads="1"/>
            </p:cNvSpPr>
            <p:nvPr/>
          </p:nvSpPr>
          <p:spPr bwMode="auto">
            <a:xfrm>
              <a:off x="6838950" y="1752600"/>
              <a:ext cx="474662" cy="46672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A</a:t>
              </a:r>
              <a:r>
                <a:rPr lang="en-US" sz="1200" baseline="-25000">
                  <a:solidFill>
                    <a:srgbClr val="000000"/>
                  </a:solidFill>
                </a:rPr>
                <a:t>2</a:t>
              </a:r>
              <a:endParaRPr lang="en-AU" sz="1200"/>
            </a:p>
          </p:txBody>
        </p:sp>
        <p:cxnSp>
          <p:nvCxnSpPr>
            <p:cNvPr id="56345" name="AutoShape 29"/>
            <p:cNvCxnSpPr>
              <a:cxnSpLocks noChangeShapeType="1"/>
            </p:cNvCxnSpPr>
            <p:nvPr/>
          </p:nvCxnSpPr>
          <p:spPr bwMode="auto">
            <a:xfrm rot="16200000" flipH="1" flipV="1">
              <a:off x="6770687" y="1860550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56346" name="Text Box 30"/>
            <p:cNvSpPr txBox="1">
              <a:spLocks noChangeArrowheads="1"/>
            </p:cNvSpPr>
            <p:nvPr/>
          </p:nvSpPr>
          <p:spPr bwMode="auto">
            <a:xfrm>
              <a:off x="4938712" y="2778125"/>
              <a:ext cx="4984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/>
                <a:t>a</a:t>
              </a:r>
              <a:r>
                <a:rPr lang="en-AU" baseline="-25000"/>
                <a:t>11</a:t>
              </a:r>
            </a:p>
          </p:txBody>
        </p:sp>
        <p:sp>
          <p:nvSpPr>
            <p:cNvPr id="56347" name="Text Box 31"/>
            <p:cNvSpPr txBox="1">
              <a:spLocks noChangeArrowheads="1"/>
            </p:cNvSpPr>
            <p:nvPr/>
          </p:nvSpPr>
          <p:spPr bwMode="auto">
            <a:xfrm>
              <a:off x="5894387" y="2778125"/>
              <a:ext cx="576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/>
                <a:t>a</a:t>
              </a:r>
              <a:r>
                <a:rPr lang="en-AU" baseline="-25000"/>
                <a:t>21</a:t>
              </a:r>
            </a:p>
          </p:txBody>
        </p:sp>
        <p:sp>
          <p:nvSpPr>
            <p:cNvPr id="56348" name="Text Box 32"/>
            <p:cNvSpPr txBox="1">
              <a:spLocks noChangeArrowheads="1"/>
            </p:cNvSpPr>
            <p:nvPr/>
          </p:nvSpPr>
          <p:spPr bwMode="auto">
            <a:xfrm>
              <a:off x="6656387" y="2778125"/>
              <a:ext cx="5349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/>
                <a:t>a</a:t>
              </a:r>
              <a:r>
                <a:rPr lang="en-AU" baseline="-25000"/>
                <a:t>22</a:t>
              </a:r>
            </a:p>
          </p:txBody>
        </p:sp>
        <p:sp>
          <p:nvSpPr>
            <p:cNvPr id="56349" name="Text Box 33"/>
            <p:cNvSpPr txBox="1">
              <a:spLocks noChangeArrowheads="1"/>
            </p:cNvSpPr>
            <p:nvPr/>
          </p:nvSpPr>
          <p:spPr bwMode="auto">
            <a:xfrm>
              <a:off x="6530975" y="1603375"/>
              <a:ext cx="2682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1163"/>
              <a:r>
                <a:rPr lang="en-AU" sz="1200"/>
                <a:t>1</a:t>
              </a:r>
            </a:p>
          </p:txBody>
        </p:sp>
        <p:sp>
          <p:nvSpPr>
            <p:cNvPr id="56350" name="Text Box 34"/>
            <p:cNvSpPr txBox="1">
              <a:spLocks noChangeArrowheads="1"/>
            </p:cNvSpPr>
            <p:nvPr/>
          </p:nvSpPr>
          <p:spPr bwMode="auto">
            <a:xfrm>
              <a:off x="4473575" y="1587500"/>
              <a:ext cx="196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200"/>
                <a:t>1</a:t>
              </a:r>
            </a:p>
          </p:txBody>
        </p:sp>
        <p:cxnSp>
          <p:nvCxnSpPr>
            <p:cNvPr id="56351" name="AutoShape 39"/>
            <p:cNvCxnSpPr>
              <a:cxnSpLocks noChangeShapeType="1"/>
              <a:stCxn id="56339" idx="0"/>
              <a:endCxn id="56325" idx="0"/>
            </p:cNvCxnSpPr>
            <p:nvPr/>
          </p:nvCxnSpPr>
          <p:spPr bwMode="auto">
            <a:xfrm rot="16200000" flipH="1" flipV="1">
              <a:off x="3483768" y="250032"/>
              <a:ext cx="3175" cy="3008312"/>
            </a:xfrm>
            <a:prstGeom prst="curvedConnector3">
              <a:avLst>
                <a:gd name="adj1" fmla="val -12700005"/>
              </a:avLst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56352" name="AutoShape 41"/>
            <p:cNvCxnSpPr>
              <a:cxnSpLocks noChangeShapeType="1"/>
              <a:stCxn id="56344" idx="0"/>
              <a:endCxn id="56330" idx="0"/>
            </p:cNvCxnSpPr>
            <p:nvPr/>
          </p:nvCxnSpPr>
          <p:spPr bwMode="auto">
            <a:xfrm rot="16200000" flipH="1" flipV="1">
              <a:off x="5571331" y="250031"/>
              <a:ext cx="3175" cy="3008313"/>
            </a:xfrm>
            <a:prstGeom prst="curvedConnector3">
              <a:avLst>
                <a:gd name="adj1" fmla="val -12300005"/>
              </a:avLst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56353" name="Text Box 42"/>
            <p:cNvSpPr txBox="1">
              <a:spLocks noChangeArrowheads="1"/>
            </p:cNvSpPr>
            <p:nvPr/>
          </p:nvSpPr>
          <p:spPr bwMode="auto">
            <a:xfrm>
              <a:off x="3367087" y="1069975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dirty="0"/>
                <a:t>1</a:t>
              </a:r>
              <a:endParaRPr lang="en-US" sz="1400" dirty="0"/>
            </a:p>
          </p:txBody>
        </p:sp>
        <p:sp>
          <p:nvSpPr>
            <p:cNvPr id="56354" name="Text Box 43"/>
            <p:cNvSpPr txBox="1">
              <a:spLocks noChangeArrowheads="1"/>
            </p:cNvSpPr>
            <p:nvPr/>
          </p:nvSpPr>
          <p:spPr bwMode="auto">
            <a:xfrm>
              <a:off x="5470525" y="1084263"/>
              <a:ext cx="2840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dirty="0"/>
                <a:t>1</a:t>
              </a:r>
              <a:endParaRPr lang="en-US" sz="1400" dirty="0"/>
            </a:p>
          </p:txBody>
        </p:sp>
      </p:grpSp>
      <p:sp>
        <p:nvSpPr>
          <p:cNvPr id="102444" name="Rectangle 44"/>
          <p:cNvSpPr>
            <a:spLocks noChangeArrowheads="1"/>
          </p:cNvSpPr>
          <p:nvPr/>
        </p:nvSpPr>
        <p:spPr bwMode="auto">
          <a:xfrm>
            <a:off x="1600200" y="1066800"/>
            <a:ext cx="2819400" cy="22860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/>
              <a:t>Twin 1</a:t>
            </a:r>
            <a:endParaRPr lang="en-US"/>
          </a:p>
        </p:txBody>
      </p:sp>
      <p:sp>
        <p:nvSpPr>
          <p:cNvPr id="102448" name="Rectangle 48"/>
          <p:cNvSpPr>
            <a:spLocks noChangeArrowheads="1"/>
          </p:cNvSpPr>
          <p:nvPr/>
        </p:nvSpPr>
        <p:spPr bwMode="auto">
          <a:xfrm>
            <a:off x="4673600" y="1066800"/>
            <a:ext cx="28194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/>
              <a:t>Twin 2</a:t>
            </a:r>
            <a:endParaRPr lang="en-US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28600" y="4343400"/>
            <a:ext cx="3315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 smtClean="0"/>
              <a:t>Cross-twin within-trait:</a:t>
            </a:r>
            <a:endParaRPr lang="en-US" sz="2400" u="sng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P1</a:t>
            </a: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P1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dirty="0" smtClean="0">
                <a:solidFill>
                  <a:schemeClr val="tx2"/>
                </a:solidFill>
              </a:rPr>
              <a:t>1*a</a:t>
            </a:r>
            <a:r>
              <a:rPr lang="en-US" sz="2400" baseline="-25000" dirty="0" smtClean="0">
                <a:solidFill>
                  <a:schemeClr val="tx2"/>
                </a:solidFill>
              </a:rPr>
              <a:t>11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  <a:endParaRPr lang="en-US" sz="2400" baseline="30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P2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P2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1*a</a:t>
            </a:r>
            <a:r>
              <a:rPr lang="en-US" sz="2400" baseline="-25000" dirty="0" smtClean="0"/>
              <a:t>22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+1*a</a:t>
            </a:r>
            <a:r>
              <a:rPr lang="en-US" sz="2400" baseline="-25000" dirty="0" smtClean="0"/>
              <a:t>21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228600" y="5486400"/>
            <a:ext cx="388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 smtClean="0"/>
              <a:t>Cross-twin cross-trait:</a:t>
            </a:r>
            <a:endParaRPr lang="en-US" sz="2400" u="sng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P1</a:t>
            </a: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P2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dirty="0" smtClean="0">
                <a:solidFill>
                  <a:schemeClr val="tx2"/>
                </a:solidFill>
              </a:rPr>
              <a:t>1*a</a:t>
            </a:r>
            <a:r>
              <a:rPr lang="en-US" sz="2400" baseline="-25000" dirty="0" smtClean="0">
                <a:solidFill>
                  <a:schemeClr val="tx2"/>
                </a:solidFill>
              </a:rPr>
              <a:t>11</a:t>
            </a:r>
            <a:r>
              <a:rPr lang="en-US" sz="2400" dirty="0" smtClean="0">
                <a:solidFill>
                  <a:schemeClr val="tx2"/>
                </a:solidFill>
              </a:rPr>
              <a:t>a</a:t>
            </a:r>
            <a:r>
              <a:rPr lang="en-US" sz="2400" baseline="-25000" dirty="0" smtClean="0">
                <a:solidFill>
                  <a:schemeClr val="tx2"/>
                </a:solidFill>
              </a:rPr>
              <a:t>21</a:t>
            </a: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P2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P1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1*a</a:t>
            </a:r>
            <a:r>
              <a:rPr lang="en-US" sz="2400" baseline="-25000" dirty="0" smtClean="0"/>
              <a:t>21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11</a:t>
            </a:r>
            <a:endParaRPr lang="en-US" sz="2400" baseline="-25000" dirty="0"/>
          </a:p>
        </p:txBody>
      </p:sp>
      <p:graphicFrame>
        <p:nvGraphicFramePr>
          <p:cNvPr id="56358" name="Object 2"/>
          <p:cNvGraphicFramePr>
            <a:graphicFrameLocks noChangeAspect="1"/>
          </p:cNvGraphicFramePr>
          <p:nvPr/>
        </p:nvGraphicFramePr>
        <p:xfrm>
          <a:off x="5608638" y="4471988"/>
          <a:ext cx="1949450" cy="401637"/>
        </p:xfrm>
        <a:graphic>
          <a:graphicData uri="http://schemas.openxmlformats.org/presentationml/2006/ole">
            <p:oleObj spid="_x0000_s166914" name="Equation" r:id="rId4" imgW="977760" imgH="203040" progId="Equation.3">
              <p:embed/>
            </p:oleObj>
          </a:graphicData>
        </a:graphic>
      </p:graphicFrame>
      <p:pic>
        <p:nvPicPr>
          <p:cNvPr id="43" name="Picture 39" descr="latex-image-1"/>
          <p:cNvPicPr>
            <a:picLocks noChangeAspect="1" noChangeArrowheads="1"/>
          </p:cNvPicPr>
          <p:nvPr/>
        </p:nvPicPr>
        <p:blipFill>
          <a:blip r:embed="rId5" cstate="print"/>
          <a:srcRect l="44548"/>
          <a:stretch>
            <a:fillRect/>
          </a:stretch>
        </p:blipFill>
        <p:spPr bwMode="auto">
          <a:xfrm>
            <a:off x="4191000" y="4953000"/>
            <a:ext cx="46418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DZ Cross-Twin Covariance (A)</a:t>
            </a:r>
          </a:p>
        </p:txBody>
      </p:sp>
      <p:grpSp>
        <p:nvGrpSpPr>
          <p:cNvPr id="40" name="Groep 39"/>
          <p:cNvGrpSpPr/>
          <p:nvPr/>
        </p:nvGrpSpPr>
        <p:grpSpPr>
          <a:xfrm>
            <a:off x="1563687" y="1371600"/>
            <a:ext cx="6016625" cy="2832100"/>
            <a:chOff x="1465262" y="1069975"/>
            <a:chExt cx="6016625" cy="2832100"/>
          </a:xfrm>
        </p:grpSpPr>
        <p:sp>
          <p:nvSpPr>
            <p:cNvPr id="56323" name="Rectangle 4"/>
            <p:cNvSpPr>
              <a:spLocks noChangeArrowheads="1"/>
            </p:cNvSpPr>
            <p:nvPr/>
          </p:nvSpPr>
          <p:spPr bwMode="auto">
            <a:xfrm>
              <a:off x="1614487" y="3449638"/>
              <a:ext cx="685800" cy="4318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P1</a:t>
              </a:r>
              <a:endParaRPr lang="en-AU" dirty="0">
                <a:solidFill>
                  <a:srgbClr val="FF0000"/>
                </a:solidFill>
              </a:endParaRPr>
            </a:p>
          </p:txBody>
        </p:sp>
        <p:sp>
          <p:nvSpPr>
            <p:cNvPr id="56324" name="Rectangle 5"/>
            <p:cNvSpPr>
              <a:spLocks noChangeArrowheads="1"/>
            </p:cNvSpPr>
            <p:nvPr/>
          </p:nvSpPr>
          <p:spPr bwMode="auto">
            <a:xfrm>
              <a:off x="3748087" y="3449638"/>
              <a:ext cx="685800" cy="4397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P2</a:t>
              </a:r>
              <a:endParaRPr lang="en-AU" dirty="0">
                <a:solidFill>
                  <a:srgbClr val="FF0000"/>
                </a:solidFill>
              </a:endParaRPr>
            </a:p>
          </p:txBody>
        </p:sp>
        <p:sp>
          <p:nvSpPr>
            <p:cNvPr id="56325" name="Oval 6"/>
            <p:cNvSpPr>
              <a:spLocks noChangeArrowheads="1"/>
            </p:cNvSpPr>
            <p:nvPr/>
          </p:nvSpPr>
          <p:spPr bwMode="auto">
            <a:xfrm>
              <a:off x="1743075" y="1755775"/>
              <a:ext cx="474662" cy="46672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A</a:t>
              </a:r>
              <a:r>
                <a:rPr lang="en-US" sz="1200" baseline="-25000">
                  <a:solidFill>
                    <a:srgbClr val="000000"/>
                  </a:solidFill>
                </a:rPr>
                <a:t>1</a:t>
              </a:r>
              <a:endParaRPr lang="en-AU" sz="1200"/>
            </a:p>
          </p:txBody>
        </p:sp>
        <p:cxnSp>
          <p:nvCxnSpPr>
            <p:cNvPr id="56326" name="AutoShape 7"/>
            <p:cNvCxnSpPr>
              <a:cxnSpLocks noChangeShapeType="1"/>
            </p:cNvCxnSpPr>
            <p:nvPr/>
          </p:nvCxnSpPr>
          <p:spPr bwMode="auto">
            <a:xfrm rot="16200000" flipH="1" flipV="1">
              <a:off x="1679575" y="1866900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56327" name="AutoShape 8"/>
            <p:cNvCxnSpPr>
              <a:cxnSpLocks noChangeShapeType="1"/>
              <a:stCxn id="56325" idx="4"/>
            </p:cNvCxnSpPr>
            <p:nvPr/>
          </p:nvCxnSpPr>
          <p:spPr bwMode="auto">
            <a:xfrm flipH="1">
              <a:off x="1978025" y="2222500"/>
              <a:ext cx="3175" cy="1206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56328" name="AutoShape 9"/>
            <p:cNvCxnSpPr>
              <a:cxnSpLocks noChangeShapeType="1"/>
              <a:stCxn id="56330" idx="4"/>
            </p:cNvCxnSpPr>
            <p:nvPr/>
          </p:nvCxnSpPr>
          <p:spPr bwMode="auto">
            <a:xfrm>
              <a:off x="4068762" y="2222500"/>
              <a:ext cx="1588" cy="12255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56329" name="AutoShape 10"/>
            <p:cNvCxnSpPr>
              <a:cxnSpLocks noChangeShapeType="1"/>
              <a:stCxn id="56325" idx="6"/>
            </p:cNvCxnSpPr>
            <p:nvPr/>
          </p:nvCxnSpPr>
          <p:spPr bwMode="auto">
            <a:xfrm>
              <a:off x="2217737" y="1989138"/>
              <a:ext cx="1808163" cy="14493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56330" name="Oval 11"/>
            <p:cNvSpPr>
              <a:spLocks noChangeArrowheads="1"/>
            </p:cNvSpPr>
            <p:nvPr/>
          </p:nvSpPr>
          <p:spPr bwMode="auto">
            <a:xfrm>
              <a:off x="3830637" y="1755775"/>
              <a:ext cx="474663" cy="46672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A</a:t>
              </a:r>
              <a:r>
                <a:rPr lang="en-US" sz="1200" baseline="-25000">
                  <a:solidFill>
                    <a:srgbClr val="000000"/>
                  </a:solidFill>
                </a:rPr>
                <a:t>2</a:t>
              </a:r>
              <a:endParaRPr lang="en-AU" sz="1200"/>
            </a:p>
          </p:txBody>
        </p:sp>
        <p:cxnSp>
          <p:nvCxnSpPr>
            <p:cNvPr id="56331" name="AutoShape 12"/>
            <p:cNvCxnSpPr>
              <a:cxnSpLocks noChangeShapeType="1"/>
            </p:cNvCxnSpPr>
            <p:nvPr/>
          </p:nvCxnSpPr>
          <p:spPr bwMode="auto">
            <a:xfrm rot="16200000" flipH="1" flipV="1">
              <a:off x="3762375" y="1863725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56332" name="Text Box 13"/>
            <p:cNvSpPr txBox="1">
              <a:spLocks noChangeArrowheads="1"/>
            </p:cNvSpPr>
            <p:nvPr/>
          </p:nvSpPr>
          <p:spPr bwMode="auto">
            <a:xfrm>
              <a:off x="1930400" y="2781300"/>
              <a:ext cx="4984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/>
                <a:t>a</a:t>
              </a:r>
              <a:r>
                <a:rPr lang="en-AU" baseline="-25000"/>
                <a:t>11</a:t>
              </a:r>
            </a:p>
          </p:txBody>
        </p:sp>
        <p:sp>
          <p:nvSpPr>
            <p:cNvPr id="56333" name="Text Box 14"/>
            <p:cNvSpPr txBox="1">
              <a:spLocks noChangeArrowheads="1"/>
            </p:cNvSpPr>
            <p:nvPr/>
          </p:nvSpPr>
          <p:spPr bwMode="auto">
            <a:xfrm>
              <a:off x="2886075" y="2781300"/>
              <a:ext cx="5762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/>
                <a:t>a</a:t>
              </a:r>
              <a:r>
                <a:rPr lang="en-AU" baseline="-25000"/>
                <a:t>21</a:t>
              </a:r>
            </a:p>
          </p:txBody>
        </p:sp>
        <p:sp>
          <p:nvSpPr>
            <p:cNvPr id="56334" name="Text Box 15"/>
            <p:cNvSpPr txBox="1">
              <a:spLocks noChangeArrowheads="1"/>
            </p:cNvSpPr>
            <p:nvPr/>
          </p:nvSpPr>
          <p:spPr bwMode="auto">
            <a:xfrm>
              <a:off x="3648075" y="2781300"/>
              <a:ext cx="53498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/>
                <a:t>a</a:t>
              </a:r>
              <a:r>
                <a:rPr lang="en-AU" baseline="-25000"/>
                <a:t>22</a:t>
              </a:r>
            </a:p>
          </p:txBody>
        </p:sp>
        <p:sp>
          <p:nvSpPr>
            <p:cNvPr id="56335" name="Text Box 16"/>
            <p:cNvSpPr txBox="1">
              <a:spLocks noChangeArrowheads="1"/>
            </p:cNvSpPr>
            <p:nvPr/>
          </p:nvSpPr>
          <p:spPr bwMode="auto">
            <a:xfrm>
              <a:off x="3522662" y="1606550"/>
              <a:ext cx="2682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1163"/>
              <a:r>
                <a:rPr lang="en-AU" sz="1200"/>
                <a:t>1</a:t>
              </a:r>
            </a:p>
          </p:txBody>
        </p:sp>
        <p:sp>
          <p:nvSpPr>
            <p:cNvPr id="56336" name="Text Box 17"/>
            <p:cNvSpPr txBox="1">
              <a:spLocks noChangeArrowheads="1"/>
            </p:cNvSpPr>
            <p:nvPr/>
          </p:nvSpPr>
          <p:spPr bwMode="auto">
            <a:xfrm>
              <a:off x="1465262" y="1590675"/>
              <a:ext cx="196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200"/>
                <a:t>1</a:t>
              </a:r>
            </a:p>
          </p:txBody>
        </p:sp>
        <p:sp>
          <p:nvSpPr>
            <p:cNvPr id="56337" name="Rectangle 21"/>
            <p:cNvSpPr>
              <a:spLocks noChangeArrowheads="1"/>
            </p:cNvSpPr>
            <p:nvPr/>
          </p:nvSpPr>
          <p:spPr bwMode="auto">
            <a:xfrm>
              <a:off x="4675187" y="3470275"/>
              <a:ext cx="685800" cy="4318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P1</a:t>
              </a:r>
              <a:endParaRPr lang="en-AU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338" name="Rectangle 22"/>
            <p:cNvSpPr>
              <a:spLocks noChangeArrowheads="1"/>
            </p:cNvSpPr>
            <p:nvPr/>
          </p:nvSpPr>
          <p:spPr bwMode="auto">
            <a:xfrm>
              <a:off x="6719887" y="3446463"/>
              <a:ext cx="762000" cy="4429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P2</a:t>
              </a:r>
              <a:endParaRPr lang="en-AU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339" name="Oval 23"/>
            <p:cNvSpPr>
              <a:spLocks noChangeArrowheads="1"/>
            </p:cNvSpPr>
            <p:nvPr/>
          </p:nvSpPr>
          <p:spPr bwMode="auto">
            <a:xfrm>
              <a:off x="4751387" y="1752600"/>
              <a:ext cx="474663" cy="46672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A</a:t>
              </a:r>
              <a:r>
                <a:rPr lang="en-US" sz="1200" baseline="-25000">
                  <a:solidFill>
                    <a:srgbClr val="000000"/>
                  </a:solidFill>
                </a:rPr>
                <a:t>1</a:t>
              </a:r>
              <a:endParaRPr lang="en-AU" sz="1200"/>
            </a:p>
          </p:txBody>
        </p:sp>
        <p:cxnSp>
          <p:nvCxnSpPr>
            <p:cNvPr id="56340" name="AutoShape 24"/>
            <p:cNvCxnSpPr>
              <a:cxnSpLocks noChangeShapeType="1"/>
            </p:cNvCxnSpPr>
            <p:nvPr/>
          </p:nvCxnSpPr>
          <p:spPr bwMode="auto">
            <a:xfrm rot="16200000" flipH="1" flipV="1">
              <a:off x="4687887" y="1863725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56341" name="AutoShape 25"/>
            <p:cNvCxnSpPr>
              <a:cxnSpLocks noChangeShapeType="1"/>
              <a:stCxn id="56339" idx="4"/>
            </p:cNvCxnSpPr>
            <p:nvPr/>
          </p:nvCxnSpPr>
          <p:spPr bwMode="auto">
            <a:xfrm flipH="1">
              <a:off x="4986337" y="2219325"/>
              <a:ext cx="3175" cy="1206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56342" name="AutoShape 26"/>
            <p:cNvCxnSpPr>
              <a:cxnSpLocks noChangeShapeType="1"/>
              <a:stCxn id="56344" idx="4"/>
            </p:cNvCxnSpPr>
            <p:nvPr/>
          </p:nvCxnSpPr>
          <p:spPr bwMode="auto">
            <a:xfrm>
              <a:off x="7077075" y="2219325"/>
              <a:ext cx="1587" cy="12255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cxnSp>
          <p:nvCxnSpPr>
            <p:cNvPr id="56343" name="AutoShape 27"/>
            <p:cNvCxnSpPr>
              <a:cxnSpLocks noChangeShapeType="1"/>
              <a:stCxn id="56339" idx="6"/>
            </p:cNvCxnSpPr>
            <p:nvPr/>
          </p:nvCxnSpPr>
          <p:spPr bwMode="auto">
            <a:xfrm>
              <a:off x="5226050" y="1985963"/>
              <a:ext cx="1808162" cy="14493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</p:spPr>
        </p:cxnSp>
        <p:sp>
          <p:nvSpPr>
            <p:cNvPr id="56344" name="Oval 28"/>
            <p:cNvSpPr>
              <a:spLocks noChangeArrowheads="1"/>
            </p:cNvSpPr>
            <p:nvPr/>
          </p:nvSpPr>
          <p:spPr bwMode="auto">
            <a:xfrm>
              <a:off x="6838950" y="1752600"/>
              <a:ext cx="474662" cy="46672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A</a:t>
              </a:r>
              <a:r>
                <a:rPr lang="en-US" sz="1200" baseline="-25000">
                  <a:solidFill>
                    <a:srgbClr val="000000"/>
                  </a:solidFill>
                </a:rPr>
                <a:t>2</a:t>
              </a:r>
              <a:endParaRPr lang="en-AU" sz="1200"/>
            </a:p>
          </p:txBody>
        </p:sp>
        <p:cxnSp>
          <p:nvCxnSpPr>
            <p:cNvPr id="56345" name="AutoShape 29"/>
            <p:cNvCxnSpPr>
              <a:cxnSpLocks noChangeShapeType="1"/>
            </p:cNvCxnSpPr>
            <p:nvPr/>
          </p:nvCxnSpPr>
          <p:spPr bwMode="auto">
            <a:xfrm rot="16200000" flipH="1" flipV="1">
              <a:off x="6770687" y="1860550"/>
              <a:ext cx="215900" cy="88900"/>
            </a:xfrm>
            <a:prstGeom prst="curvedConnector4">
              <a:avLst>
                <a:gd name="adj1" fmla="val -22060"/>
                <a:gd name="adj2" fmla="val 251782"/>
              </a:avLst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56346" name="Text Box 30"/>
            <p:cNvSpPr txBox="1">
              <a:spLocks noChangeArrowheads="1"/>
            </p:cNvSpPr>
            <p:nvPr/>
          </p:nvSpPr>
          <p:spPr bwMode="auto">
            <a:xfrm>
              <a:off x="4938712" y="2778125"/>
              <a:ext cx="4984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/>
                <a:t>a</a:t>
              </a:r>
              <a:r>
                <a:rPr lang="en-AU" baseline="-25000"/>
                <a:t>11</a:t>
              </a:r>
            </a:p>
          </p:txBody>
        </p:sp>
        <p:sp>
          <p:nvSpPr>
            <p:cNvPr id="56347" name="Text Box 31"/>
            <p:cNvSpPr txBox="1">
              <a:spLocks noChangeArrowheads="1"/>
            </p:cNvSpPr>
            <p:nvPr/>
          </p:nvSpPr>
          <p:spPr bwMode="auto">
            <a:xfrm>
              <a:off x="5894387" y="2778125"/>
              <a:ext cx="5762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/>
                <a:t>a</a:t>
              </a:r>
              <a:r>
                <a:rPr lang="en-AU" baseline="-25000"/>
                <a:t>21</a:t>
              </a:r>
            </a:p>
          </p:txBody>
        </p:sp>
        <p:sp>
          <p:nvSpPr>
            <p:cNvPr id="56348" name="Text Box 32"/>
            <p:cNvSpPr txBox="1">
              <a:spLocks noChangeArrowheads="1"/>
            </p:cNvSpPr>
            <p:nvPr/>
          </p:nvSpPr>
          <p:spPr bwMode="auto">
            <a:xfrm>
              <a:off x="6656387" y="2778125"/>
              <a:ext cx="5349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/>
                <a:t>a</a:t>
              </a:r>
              <a:r>
                <a:rPr lang="en-AU" baseline="-25000"/>
                <a:t>22</a:t>
              </a:r>
            </a:p>
          </p:txBody>
        </p:sp>
        <p:sp>
          <p:nvSpPr>
            <p:cNvPr id="56349" name="Text Box 33"/>
            <p:cNvSpPr txBox="1">
              <a:spLocks noChangeArrowheads="1"/>
            </p:cNvSpPr>
            <p:nvPr/>
          </p:nvSpPr>
          <p:spPr bwMode="auto">
            <a:xfrm>
              <a:off x="6530975" y="1603375"/>
              <a:ext cx="2682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11163"/>
              <a:r>
                <a:rPr lang="en-AU" sz="1200"/>
                <a:t>1</a:t>
              </a:r>
            </a:p>
          </p:txBody>
        </p:sp>
        <p:sp>
          <p:nvSpPr>
            <p:cNvPr id="56350" name="Text Box 34"/>
            <p:cNvSpPr txBox="1">
              <a:spLocks noChangeArrowheads="1"/>
            </p:cNvSpPr>
            <p:nvPr/>
          </p:nvSpPr>
          <p:spPr bwMode="auto">
            <a:xfrm>
              <a:off x="4473575" y="1587500"/>
              <a:ext cx="1968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11163"/>
              <a:r>
                <a:rPr lang="en-AU" sz="1200"/>
                <a:t>1</a:t>
              </a:r>
            </a:p>
          </p:txBody>
        </p:sp>
        <p:cxnSp>
          <p:nvCxnSpPr>
            <p:cNvPr id="56351" name="AutoShape 39"/>
            <p:cNvCxnSpPr>
              <a:cxnSpLocks noChangeShapeType="1"/>
              <a:stCxn id="56339" idx="0"/>
              <a:endCxn id="56325" idx="0"/>
            </p:cNvCxnSpPr>
            <p:nvPr/>
          </p:nvCxnSpPr>
          <p:spPr bwMode="auto">
            <a:xfrm rot="16200000" flipH="1" flipV="1">
              <a:off x="3483768" y="250032"/>
              <a:ext cx="3175" cy="3008312"/>
            </a:xfrm>
            <a:prstGeom prst="curvedConnector3">
              <a:avLst>
                <a:gd name="adj1" fmla="val -12700005"/>
              </a:avLst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56352" name="AutoShape 41"/>
            <p:cNvCxnSpPr>
              <a:cxnSpLocks noChangeShapeType="1"/>
              <a:stCxn id="56344" idx="0"/>
              <a:endCxn id="56330" idx="0"/>
            </p:cNvCxnSpPr>
            <p:nvPr/>
          </p:nvCxnSpPr>
          <p:spPr bwMode="auto">
            <a:xfrm rot="16200000" flipH="1" flipV="1">
              <a:off x="5571331" y="250031"/>
              <a:ext cx="3175" cy="3008313"/>
            </a:xfrm>
            <a:prstGeom prst="curvedConnector3">
              <a:avLst>
                <a:gd name="adj1" fmla="val -12300005"/>
              </a:avLst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56353" name="Text Box 42"/>
            <p:cNvSpPr txBox="1">
              <a:spLocks noChangeArrowheads="1"/>
            </p:cNvSpPr>
            <p:nvPr/>
          </p:nvSpPr>
          <p:spPr bwMode="auto">
            <a:xfrm>
              <a:off x="3367087" y="1069975"/>
              <a:ext cx="431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0.5</a:t>
              </a:r>
            </a:p>
          </p:txBody>
        </p:sp>
        <p:sp>
          <p:nvSpPr>
            <p:cNvPr id="56354" name="Text Box 43"/>
            <p:cNvSpPr txBox="1">
              <a:spLocks noChangeArrowheads="1"/>
            </p:cNvSpPr>
            <p:nvPr/>
          </p:nvSpPr>
          <p:spPr bwMode="auto">
            <a:xfrm>
              <a:off x="5470525" y="1084263"/>
              <a:ext cx="431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0.5</a:t>
              </a:r>
            </a:p>
          </p:txBody>
        </p:sp>
      </p:grpSp>
      <p:sp>
        <p:nvSpPr>
          <p:cNvPr id="102444" name="Rectangle 44"/>
          <p:cNvSpPr>
            <a:spLocks noChangeArrowheads="1"/>
          </p:cNvSpPr>
          <p:nvPr/>
        </p:nvSpPr>
        <p:spPr bwMode="auto">
          <a:xfrm>
            <a:off x="1600200" y="1066800"/>
            <a:ext cx="2819400" cy="22860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/>
              <a:t>Twin 1</a:t>
            </a:r>
            <a:endParaRPr lang="en-US"/>
          </a:p>
        </p:txBody>
      </p:sp>
      <p:sp>
        <p:nvSpPr>
          <p:cNvPr id="102448" name="Rectangle 48"/>
          <p:cNvSpPr>
            <a:spLocks noChangeArrowheads="1"/>
          </p:cNvSpPr>
          <p:nvPr/>
        </p:nvSpPr>
        <p:spPr bwMode="auto">
          <a:xfrm>
            <a:off x="4673600" y="1066800"/>
            <a:ext cx="28194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/>
              <a:t>Twin 2</a:t>
            </a:r>
            <a:endParaRPr lang="en-US"/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28600" y="4343400"/>
            <a:ext cx="3451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 smtClean="0"/>
              <a:t>Cross-twin within-trait:</a:t>
            </a:r>
            <a:endParaRPr lang="en-US" sz="2400" u="sng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P1</a:t>
            </a: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P1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0.5a</a:t>
            </a:r>
            <a:r>
              <a:rPr lang="en-US" sz="2400" baseline="-25000" dirty="0">
                <a:solidFill>
                  <a:schemeClr val="tx2"/>
                </a:solidFill>
              </a:rPr>
              <a:t>11</a:t>
            </a:r>
            <a:r>
              <a:rPr lang="en-US" sz="2400" baseline="30000" dirty="0">
                <a:solidFill>
                  <a:schemeClr val="tx2"/>
                </a:solidFill>
              </a:rPr>
              <a:t>2</a:t>
            </a:r>
            <a:endParaRPr lang="en-US" sz="2400" baseline="30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P2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P2</a:t>
            </a:r>
            <a:r>
              <a:rPr lang="en-US" sz="2400" dirty="0" smtClean="0"/>
              <a:t> </a:t>
            </a:r>
            <a:r>
              <a:rPr lang="en-US" sz="2400" dirty="0"/>
              <a:t>= 0.5a</a:t>
            </a:r>
            <a:r>
              <a:rPr lang="en-US" sz="2400" baseline="-25000" dirty="0"/>
              <a:t>22</a:t>
            </a:r>
            <a:r>
              <a:rPr lang="en-US" sz="2400" baseline="30000" dirty="0"/>
              <a:t>2</a:t>
            </a:r>
            <a:r>
              <a:rPr lang="en-US" sz="2400" dirty="0"/>
              <a:t>+0.5a</a:t>
            </a:r>
            <a:r>
              <a:rPr lang="en-US" sz="2400" baseline="-25000" dirty="0"/>
              <a:t>21</a:t>
            </a:r>
            <a:r>
              <a:rPr lang="en-US" sz="2400" baseline="30000" dirty="0"/>
              <a:t>2</a:t>
            </a: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228600" y="5486400"/>
            <a:ext cx="388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 smtClean="0"/>
              <a:t>Cross-twin cross-trait:</a:t>
            </a:r>
            <a:endParaRPr lang="en-US" sz="2400" u="sng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P1</a:t>
            </a: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P2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0.5a</a:t>
            </a:r>
            <a:r>
              <a:rPr lang="en-US" sz="2400" baseline="-25000" dirty="0">
                <a:solidFill>
                  <a:schemeClr val="tx2"/>
                </a:solidFill>
              </a:rPr>
              <a:t>11</a:t>
            </a:r>
            <a:r>
              <a:rPr lang="en-US" sz="2400" dirty="0">
                <a:solidFill>
                  <a:schemeClr val="tx2"/>
                </a:solidFill>
              </a:rPr>
              <a:t>a</a:t>
            </a:r>
            <a:r>
              <a:rPr lang="en-US" sz="2400" baseline="-25000" dirty="0">
                <a:solidFill>
                  <a:schemeClr val="tx2"/>
                </a:solidFill>
              </a:rPr>
              <a:t>21</a:t>
            </a: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P2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P1</a:t>
            </a:r>
            <a:r>
              <a:rPr lang="en-US" sz="2400" dirty="0" smtClean="0"/>
              <a:t> </a:t>
            </a:r>
            <a:r>
              <a:rPr lang="en-US" sz="2400" dirty="0"/>
              <a:t>= 0.5a</a:t>
            </a:r>
            <a:r>
              <a:rPr lang="en-US" sz="2400" baseline="-25000" dirty="0"/>
              <a:t>21</a:t>
            </a:r>
            <a:r>
              <a:rPr lang="en-US" sz="2400" dirty="0"/>
              <a:t>a</a:t>
            </a:r>
            <a:r>
              <a:rPr lang="en-US" sz="2400" baseline="-25000" dirty="0"/>
              <a:t>11</a:t>
            </a:r>
          </a:p>
        </p:txBody>
      </p:sp>
      <p:graphicFrame>
        <p:nvGraphicFramePr>
          <p:cNvPr id="56358" name="Object 2"/>
          <p:cNvGraphicFramePr>
            <a:graphicFrameLocks noChangeAspect="1"/>
          </p:cNvGraphicFramePr>
          <p:nvPr/>
        </p:nvGraphicFramePr>
        <p:xfrm>
          <a:off x="4445000" y="4471988"/>
          <a:ext cx="4278313" cy="401637"/>
        </p:xfrm>
        <a:graphic>
          <a:graphicData uri="http://schemas.openxmlformats.org/presentationml/2006/ole">
            <p:oleObj spid="_x0000_s56358" name="Equation" r:id="rId4" imgW="2145960" imgH="203040" progId="Equation.3">
              <p:embed/>
            </p:oleObj>
          </a:graphicData>
        </a:graphic>
      </p:graphicFrame>
      <p:pic>
        <p:nvPicPr>
          <p:cNvPr id="42" name="Picture 37" descr="latex-image-1"/>
          <p:cNvPicPr>
            <a:picLocks noChangeAspect="1" noChangeArrowheads="1"/>
          </p:cNvPicPr>
          <p:nvPr/>
        </p:nvPicPr>
        <p:blipFill>
          <a:blip r:embed="rId5" cstate="print"/>
          <a:srcRect l="43805"/>
          <a:stretch>
            <a:fillRect/>
          </a:stretch>
        </p:blipFill>
        <p:spPr bwMode="auto">
          <a:xfrm>
            <a:off x="4191000" y="5029200"/>
            <a:ext cx="48387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MZ/DZ Cross-Twin Covariance (C)</a:t>
            </a:r>
          </a:p>
        </p:txBody>
      </p:sp>
      <p:sp>
        <p:nvSpPr>
          <p:cNvPr id="102444" name="Rectangle 44"/>
          <p:cNvSpPr>
            <a:spLocks noChangeArrowheads="1"/>
          </p:cNvSpPr>
          <p:nvPr/>
        </p:nvSpPr>
        <p:spPr bwMode="auto">
          <a:xfrm>
            <a:off x="1600200" y="1066800"/>
            <a:ext cx="2819400" cy="22860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/>
              <a:t>Twin 1</a:t>
            </a:r>
            <a:endParaRPr lang="en-US"/>
          </a:p>
        </p:txBody>
      </p:sp>
      <p:sp>
        <p:nvSpPr>
          <p:cNvPr id="102448" name="Rectangle 48"/>
          <p:cNvSpPr>
            <a:spLocks noChangeArrowheads="1"/>
          </p:cNvSpPr>
          <p:nvPr/>
        </p:nvSpPr>
        <p:spPr bwMode="auto">
          <a:xfrm>
            <a:off x="4673600" y="1066800"/>
            <a:ext cx="28194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/>
              <a:t>Twin 2</a:t>
            </a:r>
            <a:endParaRPr lang="en-U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660525" y="3830638"/>
            <a:ext cx="685800" cy="43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P1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3794125" y="3830638"/>
            <a:ext cx="685800" cy="439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P2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1789113" y="2136775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solidFill>
                  <a:srgbClr val="000000"/>
                </a:solidFill>
              </a:rPr>
              <a:t>C</a:t>
            </a:r>
            <a:r>
              <a:rPr lang="en-US" sz="1100" baseline="-25000">
                <a:solidFill>
                  <a:srgbClr val="000000"/>
                </a:solidFill>
              </a:rPr>
              <a:t>1</a:t>
            </a:r>
            <a:endParaRPr lang="en-AU" sz="1100"/>
          </a:p>
        </p:txBody>
      </p:sp>
      <p:cxnSp>
        <p:nvCxnSpPr>
          <p:cNvPr id="46" name="AutoShape 7"/>
          <p:cNvCxnSpPr>
            <a:cxnSpLocks noChangeShapeType="1"/>
          </p:cNvCxnSpPr>
          <p:nvPr/>
        </p:nvCxnSpPr>
        <p:spPr bwMode="auto">
          <a:xfrm rot="16200000" flipH="1" flipV="1">
            <a:off x="1725613" y="22479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47" name="AutoShape 8"/>
          <p:cNvCxnSpPr>
            <a:cxnSpLocks noChangeShapeType="1"/>
            <a:stCxn id="45" idx="4"/>
          </p:cNvCxnSpPr>
          <p:nvPr/>
        </p:nvCxnSpPr>
        <p:spPr bwMode="auto">
          <a:xfrm flipH="1">
            <a:off x="2024063" y="2603500"/>
            <a:ext cx="3175" cy="1206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48" name="AutoShape 9"/>
          <p:cNvCxnSpPr>
            <a:cxnSpLocks noChangeShapeType="1"/>
            <a:stCxn id="50" idx="4"/>
          </p:cNvCxnSpPr>
          <p:nvPr/>
        </p:nvCxnSpPr>
        <p:spPr bwMode="auto">
          <a:xfrm>
            <a:off x="4114800" y="2603500"/>
            <a:ext cx="1588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49" name="AutoShape 10"/>
          <p:cNvCxnSpPr>
            <a:cxnSpLocks noChangeShapeType="1"/>
            <a:stCxn id="45" idx="6"/>
          </p:cNvCxnSpPr>
          <p:nvPr/>
        </p:nvCxnSpPr>
        <p:spPr bwMode="auto">
          <a:xfrm>
            <a:off x="2263775" y="2370138"/>
            <a:ext cx="1808163" cy="14493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3876675" y="2136775"/>
            <a:ext cx="474663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solidFill>
                  <a:srgbClr val="000000"/>
                </a:solidFill>
              </a:rPr>
              <a:t>C</a:t>
            </a:r>
            <a:r>
              <a:rPr lang="en-US" sz="1100" baseline="-25000">
                <a:solidFill>
                  <a:srgbClr val="000000"/>
                </a:solidFill>
              </a:rPr>
              <a:t>2</a:t>
            </a:r>
            <a:endParaRPr lang="en-AU" sz="1100"/>
          </a:p>
        </p:txBody>
      </p:sp>
      <p:cxnSp>
        <p:nvCxnSpPr>
          <p:cNvPr id="51" name="AutoShape 12"/>
          <p:cNvCxnSpPr>
            <a:cxnSpLocks noChangeShapeType="1"/>
          </p:cNvCxnSpPr>
          <p:nvPr/>
        </p:nvCxnSpPr>
        <p:spPr bwMode="auto">
          <a:xfrm rot="16200000" flipH="1" flipV="1">
            <a:off x="3808413" y="22447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</p:spPr>
      </p:cxn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1976438" y="3162300"/>
            <a:ext cx="49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c</a:t>
            </a:r>
            <a:r>
              <a:rPr lang="en-AU" baseline="-25000"/>
              <a:t>11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2932113" y="31623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c</a:t>
            </a:r>
            <a:r>
              <a:rPr lang="en-AU" baseline="-25000"/>
              <a:t>21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694113" y="3162300"/>
            <a:ext cx="534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c</a:t>
            </a:r>
            <a:r>
              <a:rPr lang="en-AU" baseline="-25000"/>
              <a:t>22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3568700" y="198755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1511300" y="1971675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4721225" y="3851275"/>
            <a:ext cx="685800" cy="431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P1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6765925" y="3827463"/>
            <a:ext cx="762000" cy="4429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P2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Oval 20"/>
          <p:cNvSpPr>
            <a:spLocks noChangeArrowheads="1"/>
          </p:cNvSpPr>
          <p:nvPr/>
        </p:nvSpPr>
        <p:spPr bwMode="auto">
          <a:xfrm>
            <a:off x="4797425" y="2133600"/>
            <a:ext cx="474663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solidFill>
                  <a:srgbClr val="000000"/>
                </a:solidFill>
              </a:rPr>
              <a:t>C</a:t>
            </a:r>
            <a:r>
              <a:rPr lang="en-US" sz="1100" baseline="-25000">
                <a:solidFill>
                  <a:srgbClr val="000000"/>
                </a:solidFill>
              </a:rPr>
              <a:t>1</a:t>
            </a:r>
            <a:endParaRPr lang="en-AU" sz="1100"/>
          </a:p>
        </p:txBody>
      </p:sp>
      <p:cxnSp>
        <p:nvCxnSpPr>
          <p:cNvPr id="60" name="AutoShape 21"/>
          <p:cNvCxnSpPr>
            <a:cxnSpLocks noChangeShapeType="1"/>
          </p:cNvCxnSpPr>
          <p:nvPr/>
        </p:nvCxnSpPr>
        <p:spPr bwMode="auto">
          <a:xfrm rot="16200000" flipH="1" flipV="1">
            <a:off x="4733925" y="22447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61" name="AutoShape 22"/>
          <p:cNvCxnSpPr>
            <a:cxnSpLocks noChangeShapeType="1"/>
            <a:stCxn id="59" idx="4"/>
          </p:cNvCxnSpPr>
          <p:nvPr/>
        </p:nvCxnSpPr>
        <p:spPr bwMode="auto">
          <a:xfrm flipH="1">
            <a:off x="5032375" y="2600325"/>
            <a:ext cx="3175" cy="1206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62" name="AutoShape 23"/>
          <p:cNvCxnSpPr>
            <a:cxnSpLocks noChangeShapeType="1"/>
            <a:stCxn id="64" idx="4"/>
          </p:cNvCxnSpPr>
          <p:nvPr/>
        </p:nvCxnSpPr>
        <p:spPr bwMode="auto">
          <a:xfrm>
            <a:off x="7123113" y="2600325"/>
            <a:ext cx="1587" cy="1225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cxnSp>
        <p:nvCxnSpPr>
          <p:cNvPr id="63" name="AutoShape 24"/>
          <p:cNvCxnSpPr>
            <a:cxnSpLocks noChangeShapeType="1"/>
            <a:stCxn id="59" idx="6"/>
          </p:cNvCxnSpPr>
          <p:nvPr/>
        </p:nvCxnSpPr>
        <p:spPr bwMode="auto">
          <a:xfrm>
            <a:off x="5272088" y="2366963"/>
            <a:ext cx="1808162" cy="14493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</p:spPr>
      </p:cxnSp>
      <p:sp>
        <p:nvSpPr>
          <p:cNvPr id="64" name="Oval 25"/>
          <p:cNvSpPr>
            <a:spLocks noChangeArrowheads="1"/>
          </p:cNvSpPr>
          <p:nvPr/>
        </p:nvSpPr>
        <p:spPr bwMode="auto">
          <a:xfrm>
            <a:off x="6884988" y="2133600"/>
            <a:ext cx="474662" cy="46672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solidFill>
                  <a:srgbClr val="000000"/>
                </a:solidFill>
              </a:rPr>
              <a:t>C</a:t>
            </a:r>
            <a:r>
              <a:rPr lang="en-US" sz="1100" baseline="-25000">
                <a:solidFill>
                  <a:srgbClr val="000000"/>
                </a:solidFill>
              </a:rPr>
              <a:t>2</a:t>
            </a:r>
            <a:endParaRPr lang="en-AU" sz="1100"/>
          </a:p>
        </p:txBody>
      </p:sp>
      <p:cxnSp>
        <p:nvCxnSpPr>
          <p:cNvPr id="65" name="AutoShape 26"/>
          <p:cNvCxnSpPr>
            <a:cxnSpLocks noChangeShapeType="1"/>
          </p:cNvCxnSpPr>
          <p:nvPr/>
        </p:nvCxnSpPr>
        <p:spPr bwMode="auto">
          <a:xfrm rot="16200000" flipH="1" flipV="1">
            <a:off x="6816725" y="22415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</p:spPr>
      </p:cxn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4984750" y="3159125"/>
            <a:ext cx="49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c</a:t>
            </a:r>
            <a:r>
              <a:rPr lang="en-AU" baseline="-25000"/>
              <a:t>11</a:t>
            </a:r>
          </a:p>
        </p:txBody>
      </p:sp>
      <p:sp>
        <p:nvSpPr>
          <p:cNvPr id="67" name="Text Box 28"/>
          <p:cNvSpPr txBox="1">
            <a:spLocks noChangeArrowheads="1"/>
          </p:cNvSpPr>
          <p:nvPr/>
        </p:nvSpPr>
        <p:spPr bwMode="auto">
          <a:xfrm>
            <a:off x="5940425" y="31591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c</a:t>
            </a:r>
            <a:r>
              <a:rPr lang="en-AU" baseline="-25000"/>
              <a:t>21</a:t>
            </a: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6702425" y="3159125"/>
            <a:ext cx="53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/>
              <a:t>c</a:t>
            </a:r>
            <a:r>
              <a:rPr lang="en-AU" baseline="-25000"/>
              <a:t>22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auto">
          <a:xfrm>
            <a:off x="6577013" y="198437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4519613" y="1968500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/>
              <a:t>1</a:t>
            </a:r>
          </a:p>
        </p:txBody>
      </p:sp>
      <p:cxnSp>
        <p:nvCxnSpPr>
          <p:cNvPr id="71" name="AutoShape 32"/>
          <p:cNvCxnSpPr>
            <a:cxnSpLocks noChangeShapeType="1"/>
            <a:stCxn id="59" idx="0"/>
            <a:endCxn id="45" idx="0"/>
          </p:cNvCxnSpPr>
          <p:nvPr/>
        </p:nvCxnSpPr>
        <p:spPr bwMode="auto">
          <a:xfrm rot="16200000" flipH="1" flipV="1">
            <a:off x="3529806" y="631032"/>
            <a:ext cx="3175" cy="3008312"/>
          </a:xfrm>
          <a:prstGeom prst="curvedConnector3">
            <a:avLst>
              <a:gd name="adj1" fmla="val -12700005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72" name="AutoShape 33"/>
          <p:cNvCxnSpPr>
            <a:cxnSpLocks noChangeShapeType="1"/>
            <a:stCxn id="64" idx="0"/>
            <a:endCxn id="50" idx="0"/>
          </p:cNvCxnSpPr>
          <p:nvPr/>
        </p:nvCxnSpPr>
        <p:spPr bwMode="auto">
          <a:xfrm rot="16200000" flipH="1" flipV="1">
            <a:off x="5617369" y="631031"/>
            <a:ext cx="3175" cy="3008313"/>
          </a:xfrm>
          <a:prstGeom prst="curvedConnector3">
            <a:avLst>
              <a:gd name="adj1" fmla="val -12300005"/>
            </a:avLst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</p:spPr>
      </p:cxn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3413125" y="14509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sp>
        <p:nvSpPr>
          <p:cNvPr id="74" name="Text Box 35"/>
          <p:cNvSpPr txBox="1">
            <a:spLocks noChangeArrowheads="1"/>
          </p:cNvSpPr>
          <p:nvPr/>
        </p:nvSpPr>
        <p:spPr bwMode="auto">
          <a:xfrm>
            <a:off x="5516563" y="146526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1</a:t>
            </a:r>
          </a:p>
        </p:txBody>
      </p:sp>
      <p:pic>
        <p:nvPicPr>
          <p:cNvPr id="75" name="Picture 38" descr="latex-image-1"/>
          <p:cNvPicPr>
            <a:picLocks noChangeAspect="1" noChangeArrowheads="1"/>
          </p:cNvPicPr>
          <p:nvPr/>
        </p:nvPicPr>
        <p:blipFill>
          <a:blip r:embed="rId4" cstate="print"/>
          <a:srcRect l="45377"/>
          <a:stretch>
            <a:fillRect/>
          </a:stretch>
        </p:blipFill>
        <p:spPr bwMode="auto">
          <a:xfrm>
            <a:off x="4343400" y="5105400"/>
            <a:ext cx="450215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6" name="Object 2"/>
          <p:cNvGraphicFramePr>
            <a:graphicFrameLocks noChangeAspect="1"/>
          </p:cNvGraphicFramePr>
          <p:nvPr/>
        </p:nvGraphicFramePr>
        <p:xfrm>
          <a:off x="5572125" y="4546600"/>
          <a:ext cx="1922463" cy="403225"/>
        </p:xfrm>
        <a:graphic>
          <a:graphicData uri="http://schemas.openxmlformats.org/presentationml/2006/ole">
            <p:oleObj spid="_x0000_s167939" name="Equation" r:id="rId5" imgW="965160" imgH="203040" progId="Equation.3">
              <p:embed/>
            </p:oleObj>
          </a:graphicData>
        </a:graphic>
      </p:graphicFrame>
      <p:sp>
        <p:nvSpPr>
          <p:cNvPr id="77" name="Rectangle 39"/>
          <p:cNvSpPr>
            <a:spLocks noChangeArrowheads="1"/>
          </p:cNvSpPr>
          <p:nvPr/>
        </p:nvSpPr>
        <p:spPr bwMode="auto">
          <a:xfrm>
            <a:off x="228600" y="4343400"/>
            <a:ext cx="3315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 dirty="0" smtClean="0"/>
              <a:t>Cross-twin within-trait:</a:t>
            </a:r>
            <a:endParaRPr lang="en-US" sz="2400" u="sng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P1</a:t>
            </a: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P1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dirty="0" smtClean="0">
                <a:solidFill>
                  <a:schemeClr val="tx2"/>
                </a:solidFill>
              </a:rPr>
              <a:t>1*c</a:t>
            </a:r>
            <a:r>
              <a:rPr lang="en-US" sz="2400" baseline="-25000" dirty="0" smtClean="0">
                <a:solidFill>
                  <a:schemeClr val="tx2"/>
                </a:solidFill>
              </a:rPr>
              <a:t>11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  <a:endParaRPr lang="en-US" sz="2400" baseline="300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P2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P2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1*c</a:t>
            </a:r>
            <a:r>
              <a:rPr lang="en-US" sz="2400" baseline="-25000" dirty="0" smtClean="0"/>
              <a:t>22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+1*c</a:t>
            </a:r>
            <a:r>
              <a:rPr lang="en-US" sz="2400" baseline="-25000" dirty="0" smtClean="0"/>
              <a:t>21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78" name="Rectangle 39"/>
          <p:cNvSpPr>
            <a:spLocks noChangeArrowheads="1"/>
          </p:cNvSpPr>
          <p:nvPr/>
        </p:nvSpPr>
        <p:spPr bwMode="auto">
          <a:xfrm>
            <a:off x="228600" y="5486400"/>
            <a:ext cx="388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 smtClean="0"/>
              <a:t>Cross-twin cross-trait:</a:t>
            </a:r>
            <a:endParaRPr lang="en-US" sz="2400" u="sng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P1</a:t>
            </a:r>
            <a:r>
              <a:rPr lang="en-US" sz="2400" dirty="0" smtClean="0">
                <a:solidFill>
                  <a:schemeClr val="tx2"/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P2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dirty="0" smtClean="0">
                <a:solidFill>
                  <a:schemeClr val="tx2"/>
                </a:solidFill>
              </a:rPr>
              <a:t>1*c</a:t>
            </a:r>
            <a:r>
              <a:rPr lang="en-US" sz="2400" baseline="-25000" dirty="0" smtClean="0">
                <a:solidFill>
                  <a:schemeClr val="tx2"/>
                </a:solidFill>
              </a:rPr>
              <a:t>11</a:t>
            </a:r>
            <a:r>
              <a:rPr lang="en-US" sz="2400" dirty="0">
                <a:solidFill>
                  <a:schemeClr val="tx2"/>
                </a:solidFill>
              </a:rPr>
              <a:t>c</a:t>
            </a:r>
            <a:r>
              <a:rPr lang="en-US" sz="2400" baseline="-25000" dirty="0" smtClean="0">
                <a:solidFill>
                  <a:schemeClr val="tx2"/>
                </a:solidFill>
              </a:rPr>
              <a:t>21</a:t>
            </a: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P2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P1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1*c</a:t>
            </a:r>
            <a:r>
              <a:rPr lang="en-US" sz="2400" baseline="-25000" dirty="0" smtClean="0"/>
              <a:t>21</a:t>
            </a:r>
            <a:r>
              <a:rPr lang="en-US" sz="2400" dirty="0"/>
              <a:t>c</a:t>
            </a:r>
            <a:r>
              <a:rPr lang="en-US" sz="2400" baseline="-25000" dirty="0" smtClean="0"/>
              <a:t>11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Covariance Model for Twin Pairs</a:t>
            </a:r>
          </a:p>
        </p:txBody>
      </p:sp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152400" y="1447800"/>
            <a:ext cx="8991600" cy="2575125"/>
            <a:chOff x="76200" y="5254823"/>
            <a:chExt cx="8991600" cy="2575828"/>
          </a:xfrm>
        </p:grpSpPr>
        <p:sp>
          <p:nvSpPr>
            <p:cNvPr id="59397" name="Rectangle 4"/>
            <p:cNvSpPr>
              <a:spLocks noChangeArrowheads="1"/>
            </p:cNvSpPr>
            <p:nvPr/>
          </p:nvSpPr>
          <p:spPr bwMode="auto">
            <a:xfrm>
              <a:off x="76200" y="5429339"/>
              <a:ext cx="8991600" cy="24013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15875"/>
              <a:endParaRPr lang="en-US" sz="1500" dirty="0">
                <a:solidFill>
                  <a:srgbClr val="3D3D3D"/>
                </a:solidFill>
                <a:latin typeface="Monaco" pitchFamily="-107" charset="0"/>
              </a:endParaRPr>
            </a:p>
            <a:p>
              <a:pPr indent="15875"/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# Algebra for expected variance/covariance matrix in MZ</a:t>
              </a:r>
            </a:p>
            <a:p>
              <a:pPr indent="15875"/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expCovMZ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&lt;- 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mxAlgebra</a:t>
              </a:r>
              <a:r>
                <a:rPr lang="en-US" sz="1500" b="1" dirty="0" smtClean="0">
                  <a:solidFill>
                    <a:srgbClr val="A62AA9"/>
                  </a:solidFill>
                  <a:latin typeface="Monaco" pitchFamily="-107" charset="0"/>
                </a:rPr>
                <a:t>(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name = "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expCovMZ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", </a:t>
              </a:r>
            </a:p>
            <a:p>
              <a:pPr indent="15875"/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		       expression = 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rbind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</a:t>
              </a:r>
              <a:r>
                <a:rPr lang="en-US" sz="1500" b="1" dirty="0" smtClean="0">
                  <a:solidFill>
                    <a:srgbClr val="00B050"/>
                  </a:solidFill>
                  <a:latin typeface="Monaco" pitchFamily="-107" charset="0"/>
                </a:rPr>
                <a:t>(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cbind</a:t>
              </a:r>
              <a:r>
                <a:rPr lang="en-US" sz="1500" b="1" dirty="0" smtClean="0">
                  <a:solidFill>
                    <a:srgbClr val="FF0000"/>
                  </a:solidFill>
                  <a:latin typeface="Monaco" pitchFamily="-107" charset="0"/>
                </a:rPr>
                <a:t>(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A+C+E, A+C</a:t>
              </a:r>
              <a:r>
                <a:rPr lang="en-US" sz="1500" b="1" dirty="0" smtClean="0">
                  <a:solidFill>
                    <a:srgbClr val="FF0000"/>
                  </a:solidFill>
                  <a:latin typeface="Monaco" pitchFamily="-107" charset="0"/>
                </a:rPr>
                <a:t>)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,</a:t>
              </a:r>
            </a:p>
            <a:p>
              <a:pPr indent="15875"/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                                                            	    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cbind</a:t>
              </a:r>
              <a:r>
                <a:rPr lang="en-US" sz="1500" b="1" dirty="0" smtClean="0">
                  <a:solidFill>
                    <a:srgbClr val="FF0000"/>
                  </a:solidFill>
                  <a:latin typeface="Monaco" pitchFamily="-107" charset="0"/>
                </a:rPr>
                <a:t>(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A+C,   A+C+E</a:t>
              </a:r>
              <a:r>
                <a:rPr lang="en-US" sz="1500" b="1" dirty="0" smtClean="0">
                  <a:solidFill>
                    <a:srgbClr val="FF0000"/>
                  </a:solidFill>
                  <a:latin typeface="Monaco" pitchFamily="-107" charset="0"/>
                </a:rPr>
                <a:t>) </a:t>
              </a:r>
              <a:r>
                <a:rPr lang="en-US" sz="1500" b="1" dirty="0" smtClean="0">
                  <a:solidFill>
                    <a:srgbClr val="00B050"/>
                  </a:solidFill>
                  <a:latin typeface="Monaco" pitchFamily="-107" charset="0"/>
                </a:rPr>
                <a:t>)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</a:t>
              </a:r>
              <a:r>
                <a:rPr lang="en-US" sz="1500" b="1" dirty="0" smtClean="0">
                  <a:solidFill>
                    <a:srgbClr val="A62AA9"/>
                  </a:solidFill>
                  <a:latin typeface="Monaco" pitchFamily="-107" charset="0"/>
                </a:rPr>
                <a:t>)</a:t>
              </a:r>
            </a:p>
            <a:p>
              <a:pPr indent="15875"/>
              <a:endParaRPr lang="en-US" sz="1500" dirty="0" smtClean="0">
                <a:solidFill>
                  <a:srgbClr val="3D3D3D"/>
                </a:solidFill>
                <a:latin typeface="Monaco" pitchFamily="-107" charset="0"/>
              </a:endParaRPr>
            </a:p>
            <a:p>
              <a:pPr indent="15875"/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# Algebra for expected variance/covariance matrix in DZ</a:t>
              </a:r>
            </a:p>
            <a:p>
              <a:pPr indent="15875"/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expCovDZ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&lt;- 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mxAlgebra</a:t>
              </a:r>
              <a:r>
                <a:rPr lang="en-US" sz="1500" b="1" dirty="0" smtClean="0">
                  <a:solidFill>
                    <a:srgbClr val="A62AA9"/>
                  </a:solidFill>
                  <a:latin typeface="Monaco" pitchFamily="-107" charset="0"/>
                </a:rPr>
                <a:t>(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name = "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expCovDZ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", </a:t>
              </a:r>
            </a:p>
            <a:p>
              <a:pPr indent="15875"/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		      expression = 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rbind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</a:t>
              </a:r>
              <a:r>
                <a:rPr lang="en-US" sz="1500" b="1" dirty="0" smtClean="0">
                  <a:solidFill>
                    <a:srgbClr val="00B050"/>
                  </a:solidFill>
                  <a:latin typeface="Monaco" pitchFamily="-107" charset="0"/>
                </a:rPr>
                <a:t>(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cbind</a:t>
              </a:r>
              <a:r>
                <a:rPr lang="en-US" sz="1500" b="1" dirty="0" smtClean="0">
                  <a:solidFill>
                    <a:srgbClr val="FF0000"/>
                  </a:solidFill>
                  <a:latin typeface="Monaco" pitchFamily="-107" charset="0"/>
                </a:rPr>
                <a:t>(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A+C+E,     0.5%x%A+C</a:t>
              </a:r>
              <a:r>
                <a:rPr lang="en-US" sz="1500" b="1" dirty="0" smtClean="0">
                  <a:solidFill>
                    <a:srgbClr val="FF0000"/>
                  </a:solidFill>
                  <a:latin typeface="Monaco" pitchFamily="-107" charset="0"/>
                </a:rPr>
                <a:t>)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,</a:t>
              </a:r>
            </a:p>
            <a:p>
              <a:pPr indent="15875"/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                                                            	   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cbind</a:t>
              </a:r>
              <a:r>
                <a:rPr lang="en-US" sz="1500" b="1" dirty="0" smtClean="0">
                  <a:solidFill>
                    <a:srgbClr val="FF0000"/>
                  </a:solidFill>
                  <a:latin typeface="Monaco" pitchFamily="-107" charset="0"/>
                </a:rPr>
                <a:t>(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0.5%x%A+C, A+C+E</a:t>
              </a:r>
              <a:r>
                <a:rPr lang="en-US" sz="1500" b="1" dirty="0" smtClean="0">
                  <a:solidFill>
                    <a:srgbClr val="FF0000"/>
                  </a:solidFill>
                  <a:latin typeface="Monaco" pitchFamily="-107" charset="0"/>
                </a:rPr>
                <a:t>)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</a:t>
              </a:r>
              <a:r>
                <a:rPr lang="en-US" sz="1500" b="1" dirty="0" smtClean="0">
                  <a:solidFill>
                    <a:srgbClr val="00B050"/>
                  </a:solidFill>
                  <a:latin typeface="Monaco" pitchFamily="-107" charset="0"/>
                </a:rPr>
                <a:t>)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</a:t>
              </a:r>
              <a:r>
                <a:rPr lang="en-US" sz="1500" b="1" dirty="0" smtClean="0">
                  <a:solidFill>
                    <a:srgbClr val="A62AA9"/>
                  </a:solidFill>
                  <a:latin typeface="Monaco" pitchFamily="-107" charset="0"/>
                </a:rPr>
                <a:t>)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</a:t>
              </a:r>
              <a:endParaRPr lang="en-US" sz="1500" dirty="0">
                <a:solidFill>
                  <a:srgbClr val="001383"/>
                </a:solidFill>
                <a:latin typeface="Monaco" pitchFamily="-107" charset="0"/>
              </a:endParaRPr>
            </a:p>
          </p:txBody>
        </p:sp>
        <p:grpSp>
          <p:nvGrpSpPr>
            <p:cNvPr id="59398" name="Group 31"/>
            <p:cNvGrpSpPr>
              <a:grpSpLocks/>
            </p:cNvGrpSpPr>
            <p:nvPr/>
          </p:nvGrpSpPr>
          <p:grpSpPr bwMode="auto">
            <a:xfrm>
              <a:off x="1447800" y="5254823"/>
              <a:ext cx="6248400" cy="307777"/>
              <a:chOff x="1676400" y="2664023"/>
              <a:chExt cx="6248400" cy="307777"/>
            </a:xfrm>
          </p:grpSpPr>
          <p:sp>
            <p:nvSpPr>
              <p:cNvPr id="7" name="Snip and Round Single Corner Rectangle 6"/>
              <p:cNvSpPr/>
              <p:nvPr/>
            </p:nvSpPr>
            <p:spPr bwMode="auto">
              <a:xfrm>
                <a:off x="1676400" y="2743200"/>
                <a:ext cx="6248400" cy="152400"/>
              </a:xfrm>
              <a:prstGeom prst="snip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reflection stA="50000" endPos="75000" dist="12700" dir="5400000" sy="-100000" algn="bl" rotWithShape="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cs typeface="ＭＳ Ｐゴシック" pitchFamily="-107" charset="-128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191000" y="2664023"/>
                <a:ext cx="1066800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  <a:reflection stA="50000" endPos="75000" dist="12700" dir="5400000" sy="-100000" algn="bl" rotWithShape="0"/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 err="1">
                    <a:latin typeface="Arial" pitchFamily="-107" charset="0"/>
                    <a:cs typeface="ＭＳ Ｐゴシック" pitchFamily="-107" charset="-128"/>
                  </a:rPr>
                  <a:t>OpenMx</a:t>
                </a:r>
                <a:endParaRPr lang="en-US" sz="1400" dirty="0">
                  <a:latin typeface="Arial" pitchFamily="-107" charset="0"/>
                  <a:cs typeface="ＭＳ Ｐゴシック" pitchFamily="-107" charset="-12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err="1" smtClean="0"/>
              <a:t>Unstandardized</a:t>
            </a:r>
            <a:r>
              <a:rPr lang="nl-NL" dirty="0" smtClean="0"/>
              <a:t>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standardized</a:t>
            </a:r>
            <a:r>
              <a:rPr lang="nl-NL" dirty="0" smtClean="0"/>
              <a:t> </a:t>
            </a:r>
            <a:r>
              <a:rPr lang="nl-NL" dirty="0" err="1" smtClean="0"/>
              <a:t>solution</a:t>
            </a:r>
            <a:endParaRPr lang="en-US" dirty="0" smtClean="0"/>
          </a:p>
        </p:txBody>
      </p:sp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6244"/>
            <a:ext cx="4572000" cy="286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352800"/>
            <a:ext cx="4572000" cy="300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Genetic correlation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92D050"/>
              </a:buClr>
              <a:buSzPct val="100000"/>
            </a:pPr>
            <a:r>
              <a:rPr lang="en-US" dirty="0" smtClean="0"/>
              <a:t>It is calculated by dividing the genetic covariance</a:t>
            </a:r>
          </a:p>
          <a:p>
            <a:pPr eaLnBrk="1" hangingPunct="1">
              <a:buClr>
                <a:srgbClr val="92D050"/>
              </a:buClr>
              <a:buSzPct val="100000"/>
              <a:buNone/>
            </a:pPr>
            <a:r>
              <a:rPr lang="en-US" dirty="0" smtClean="0"/>
              <a:t>by the square root of the product of the genetic</a:t>
            </a:r>
          </a:p>
          <a:p>
            <a:pPr eaLnBrk="1" hangingPunct="1">
              <a:buClr>
                <a:srgbClr val="92D050"/>
              </a:buClr>
              <a:buSzPct val="100000"/>
              <a:buNone/>
            </a:pPr>
            <a:r>
              <a:rPr lang="en-US" dirty="0" smtClean="0"/>
              <a:t>variances of the two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2278063" y="1295400"/>
            <a:ext cx="4884737" cy="2759075"/>
            <a:chOff x="240" y="566"/>
            <a:chExt cx="3077" cy="1738"/>
          </a:xfrm>
        </p:grpSpPr>
        <p:sp>
          <p:nvSpPr>
            <p:cNvPr id="7179" name="Text Box 3"/>
            <p:cNvSpPr txBox="1">
              <a:spLocks noChangeArrowheads="1"/>
            </p:cNvSpPr>
            <p:nvPr/>
          </p:nvSpPr>
          <p:spPr bwMode="auto">
            <a:xfrm>
              <a:off x="1124" y="566"/>
              <a:ext cx="50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FF0000"/>
                  </a:solidFill>
                  <a:latin typeface="Times New Roman" pitchFamily="-107" charset="0"/>
                </a:rPr>
                <a:t>1/.5</a:t>
              </a:r>
            </a:p>
          </p:txBody>
        </p:sp>
        <p:sp>
          <p:nvSpPr>
            <p:cNvPr id="7180" name="Text Box 4"/>
            <p:cNvSpPr txBox="1">
              <a:spLocks noChangeArrowheads="1"/>
            </p:cNvSpPr>
            <p:nvPr/>
          </p:nvSpPr>
          <p:spPr bwMode="auto">
            <a:xfrm>
              <a:off x="2080" y="566"/>
              <a:ext cx="50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b="1">
                  <a:solidFill>
                    <a:srgbClr val="FF0000"/>
                  </a:solidFill>
                  <a:latin typeface="Times New Roman" pitchFamily="-107" charset="0"/>
                </a:rPr>
                <a:t>1/.5</a:t>
              </a:r>
            </a:p>
          </p:txBody>
        </p:sp>
        <p:sp>
          <p:nvSpPr>
            <p:cNvPr id="7181" name="Oval 5"/>
            <p:cNvSpPr>
              <a:spLocks noChangeArrowheads="1"/>
            </p:cNvSpPr>
            <p:nvPr/>
          </p:nvSpPr>
          <p:spPr bwMode="auto">
            <a:xfrm>
              <a:off x="469" y="993"/>
              <a:ext cx="302" cy="2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rgbClr val="FF0000"/>
                  </a:solidFill>
                  <a:latin typeface="Times New Roman" pitchFamily="-107" charset="0"/>
                </a:rPr>
                <a:t> A</a:t>
              </a:r>
              <a:r>
                <a:rPr lang="en-US" b="1">
                  <a:solidFill>
                    <a:srgbClr val="FF0000"/>
                  </a:solidFill>
                  <a:latin typeface="Times New Roman" pitchFamily="-107" charset="0"/>
                </a:rPr>
                <a:t>1</a:t>
              </a:r>
              <a:endParaRPr lang="en-US" sz="2000" b="1">
                <a:solidFill>
                  <a:srgbClr val="FF0000"/>
                </a:solidFill>
                <a:latin typeface="Times New Roman" pitchFamily="-107" charset="0"/>
              </a:endParaRPr>
            </a:p>
          </p:txBody>
        </p:sp>
        <p:sp>
          <p:nvSpPr>
            <p:cNvPr id="7182" name="Oval 6"/>
            <p:cNvSpPr>
              <a:spLocks noChangeArrowheads="1"/>
            </p:cNvSpPr>
            <p:nvPr/>
          </p:nvSpPr>
          <p:spPr bwMode="auto">
            <a:xfrm>
              <a:off x="1123" y="993"/>
              <a:ext cx="302" cy="2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rgbClr val="FF0000"/>
                  </a:solidFill>
                  <a:latin typeface="Times New Roman" pitchFamily="-107" charset="0"/>
                </a:rPr>
                <a:t> A</a:t>
              </a:r>
              <a:r>
                <a:rPr lang="en-US" b="1">
                  <a:solidFill>
                    <a:srgbClr val="FF0000"/>
                  </a:solidFill>
                  <a:latin typeface="Times New Roman" pitchFamily="-107" charset="0"/>
                </a:rPr>
                <a:t>2</a:t>
              </a:r>
              <a:endParaRPr lang="en-US" sz="2000" b="1">
                <a:solidFill>
                  <a:srgbClr val="FF0000"/>
                </a:solidFill>
                <a:latin typeface="Times New Roman" pitchFamily="-107" charset="0"/>
              </a:endParaRPr>
            </a:p>
          </p:txBody>
        </p:sp>
        <p:sp>
          <p:nvSpPr>
            <p:cNvPr id="7183" name="Text Box 7"/>
            <p:cNvSpPr txBox="1">
              <a:spLocks noChangeArrowheads="1"/>
            </p:cNvSpPr>
            <p:nvPr/>
          </p:nvSpPr>
          <p:spPr bwMode="auto">
            <a:xfrm>
              <a:off x="240" y="1314"/>
              <a:ext cx="424" cy="1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000" b="1" baseline="-25000">
                  <a:solidFill>
                    <a:srgbClr val="FF0000"/>
                  </a:solidFill>
                  <a:latin typeface="Times New Roman" pitchFamily="-107" charset="0"/>
                </a:rPr>
                <a:t>a11</a:t>
              </a:r>
              <a:endParaRPr lang="en-GB" sz="2000" b="1">
                <a:solidFill>
                  <a:srgbClr val="FF0000"/>
                </a:solidFill>
                <a:latin typeface="Times New Roman" pitchFamily="-107" charset="0"/>
              </a:endParaRPr>
            </a:p>
          </p:txBody>
        </p:sp>
        <p:sp>
          <p:nvSpPr>
            <p:cNvPr id="7184" name="Rectangle 8"/>
            <p:cNvSpPr>
              <a:spLocks noChangeArrowheads="1"/>
            </p:cNvSpPr>
            <p:nvPr/>
          </p:nvSpPr>
          <p:spPr bwMode="auto">
            <a:xfrm>
              <a:off x="419" y="1735"/>
              <a:ext cx="352" cy="247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latin typeface="Times New Roman" pitchFamily="-107" charset="0"/>
                </a:rPr>
                <a:t>P1</a:t>
              </a:r>
              <a:r>
                <a:rPr lang="en-US" sz="2000" b="1" baseline="-25000">
                  <a:latin typeface="Times New Roman" pitchFamily="-107" charset="0"/>
                </a:rPr>
                <a:t>1</a:t>
              </a:r>
            </a:p>
          </p:txBody>
        </p:sp>
        <p:sp>
          <p:nvSpPr>
            <p:cNvPr id="7185" name="Rectangle 9"/>
            <p:cNvSpPr>
              <a:spLocks noChangeArrowheads="1"/>
            </p:cNvSpPr>
            <p:nvPr/>
          </p:nvSpPr>
          <p:spPr bwMode="auto">
            <a:xfrm>
              <a:off x="1073" y="1735"/>
              <a:ext cx="352" cy="247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latin typeface="Times New Roman" pitchFamily="-107" charset="0"/>
                </a:rPr>
                <a:t>P2</a:t>
              </a:r>
              <a:r>
                <a:rPr lang="en-US" sz="2000" b="1" baseline="-25000">
                  <a:latin typeface="Times New Roman" pitchFamily="-107" charset="0"/>
                </a:rPr>
                <a:t>1</a:t>
              </a:r>
            </a:p>
          </p:txBody>
        </p:sp>
        <p:sp>
          <p:nvSpPr>
            <p:cNvPr id="7186" name="Line 10"/>
            <p:cNvSpPr>
              <a:spLocks noChangeShapeType="1"/>
            </p:cNvSpPr>
            <p:nvPr/>
          </p:nvSpPr>
          <p:spPr bwMode="auto">
            <a:xfrm flipH="1">
              <a:off x="593" y="1205"/>
              <a:ext cx="5" cy="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11"/>
            <p:cNvSpPr>
              <a:spLocks noChangeShapeType="1"/>
            </p:cNvSpPr>
            <p:nvPr/>
          </p:nvSpPr>
          <p:spPr bwMode="auto">
            <a:xfrm>
              <a:off x="598" y="1205"/>
              <a:ext cx="576" cy="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12"/>
            <p:cNvSpPr>
              <a:spLocks noChangeShapeType="1"/>
            </p:cNvSpPr>
            <p:nvPr/>
          </p:nvSpPr>
          <p:spPr bwMode="auto">
            <a:xfrm>
              <a:off x="1250" y="1205"/>
              <a:ext cx="17" cy="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Text Box 13"/>
            <p:cNvSpPr txBox="1">
              <a:spLocks noChangeArrowheads="1"/>
            </p:cNvSpPr>
            <p:nvPr/>
          </p:nvSpPr>
          <p:spPr bwMode="auto">
            <a:xfrm>
              <a:off x="1296" y="1334"/>
              <a:ext cx="419" cy="1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000" b="1" baseline="-25000">
                  <a:solidFill>
                    <a:srgbClr val="FF0000"/>
                  </a:solidFill>
                  <a:latin typeface="Times New Roman" pitchFamily="-107" charset="0"/>
                </a:rPr>
                <a:t>a22</a:t>
              </a:r>
              <a:endParaRPr lang="en-GB" sz="2000" b="1">
                <a:solidFill>
                  <a:srgbClr val="FF0000"/>
                </a:solidFill>
                <a:latin typeface="Times New Roman" pitchFamily="-107" charset="0"/>
              </a:endParaRPr>
            </a:p>
          </p:txBody>
        </p:sp>
        <p:sp>
          <p:nvSpPr>
            <p:cNvPr id="7190" name="Text Box 14"/>
            <p:cNvSpPr txBox="1">
              <a:spLocks noChangeArrowheads="1"/>
            </p:cNvSpPr>
            <p:nvPr/>
          </p:nvSpPr>
          <p:spPr bwMode="auto">
            <a:xfrm>
              <a:off x="926" y="1334"/>
              <a:ext cx="422" cy="1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000" b="1" baseline="-25000">
                  <a:solidFill>
                    <a:srgbClr val="FF0000"/>
                  </a:solidFill>
                  <a:latin typeface="Times New Roman" pitchFamily="-107" charset="0"/>
                </a:rPr>
                <a:t>a21</a:t>
              </a:r>
              <a:endParaRPr lang="en-GB" sz="2000" b="1">
                <a:solidFill>
                  <a:srgbClr val="FF0000"/>
                </a:solidFill>
                <a:latin typeface="Times New Roman" pitchFamily="-107" charset="0"/>
              </a:endParaRPr>
            </a:p>
          </p:txBody>
        </p:sp>
        <p:sp>
          <p:nvSpPr>
            <p:cNvPr id="7191" name="Oval 15"/>
            <p:cNvSpPr>
              <a:spLocks noChangeArrowheads="1"/>
            </p:cNvSpPr>
            <p:nvPr/>
          </p:nvSpPr>
          <p:spPr bwMode="auto">
            <a:xfrm>
              <a:off x="2079" y="1028"/>
              <a:ext cx="302" cy="2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rgbClr val="FF0000"/>
                  </a:solidFill>
                  <a:latin typeface="Times New Roman" pitchFamily="-107" charset="0"/>
                </a:rPr>
                <a:t> A</a:t>
              </a:r>
              <a:r>
                <a:rPr lang="en-US" b="1">
                  <a:solidFill>
                    <a:srgbClr val="FF0000"/>
                  </a:solidFill>
                  <a:latin typeface="Times New Roman" pitchFamily="-107" charset="0"/>
                </a:rPr>
                <a:t>1</a:t>
              </a:r>
              <a:endParaRPr lang="en-US" sz="2000" b="1">
                <a:solidFill>
                  <a:srgbClr val="FF0000"/>
                </a:solidFill>
                <a:latin typeface="Times New Roman" pitchFamily="-107" charset="0"/>
              </a:endParaRPr>
            </a:p>
          </p:txBody>
        </p:sp>
        <p:sp>
          <p:nvSpPr>
            <p:cNvPr id="7192" name="Oval 16"/>
            <p:cNvSpPr>
              <a:spLocks noChangeArrowheads="1"/>
            </p:cNvSpPr>
            <p:nvPr/>
          </p:nvSpPr>
          <p:spPr bwMode="auto">
            <a:xfrm>
              <a:off x="2734" y="1028"/>
              <a:ext cx="302" cy="2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solidFill>
                    <a:srgbClr val="FF0000"/>
                  </a:solidFill>
                  <a:latin typeface="Times New Roman" pitchFamily="-107" charset="0"/>
                </a:rPr>
                <a:t> A</a:t>
              </a:r>
              <a:r>
                <a:rPr lang="en-US" b="1">
                  <a:solidFill>
                    <a:srgbClr val="FF0000"/>
                  </a:solidFill>
                  <a:latin typeface="Times New Roman" pitchFamily="-107" charset="0"/>
                </a:rPr>
                <a:t>2</a:t>
              </a:r>
              <a:endParaRPr lang="en-US" sz="2000" b="1" baseline="-25000">
                <a:solidFill>
                  <a:srgbClr val="FF0000"/>
                </a:solidFill>
                <a:latin typeface="Times New Roman" pitchFamily="-107" charset="0"/>
              </a:endParaRPr>
            </a:p>
          </p:txBody>
        </p:sp>
        <p:sp>
          <p:nvSpPr>
            <p:cNvPr id="7193" name="Text Box 17"/>
            <p:cNvSpPr txBox="1">
              <a:spLocks noChangeArrowheads="1"/>
            </p:cNvSpPr>
            <p:nvPr/>
          </p:nvSpPr>
          <p:spPr bwMode="auto">
            <a:xfrm>
              <a:off x="1878" y="1335"/>
              <a:ext cx="422" cy="1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000" b="1" baseline="-25000">
                  <a:solidFill>
                    <a:srgbClr val="FF0000"/>
                  </a:solidFill>
                  <a:latin typeface="Times New Roman" pitchFamily="-107" charset="0"/>
                </a:rPr>
                <a:t>a11</a:t>
              </a:r>
              <a:endParaRPr lang="en-GB" sz="2000" b="1">
                <a:solidFill>
                  <a:srgbClr val="FF0000"/>
                </a:solidFill>
                <a:latin typeface="Times New Roman" pitchFamily="-107" charset="0"/>
              </a:endParaRPr>
            </a:p>
          </p:txBody>
        </p:sp>
        <p:sp>
          <p:nvSpPr>
            <p:cNvPr id="7194" name="Rectangle 18"/>
            <p:cNvSpPr>
              <a:spLocks noChangeArrowheads="1"/>
            </p:cNvSpPr>
            <p:nvPr/>
          </p:nvSpPr>
          <p:spPr bwMode="auto">
            <a:xfrm>
              <a:off x="2029" y="1770"/>
              <a:ext cx="352" cy="247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latin typeface="Times New Roman" pitchFamily="-107" charset="0"/>
                </a:rPr>
                <a:t>P1</a:t>
              </a:r>
              <a:r>
                <a:rPr lang="en-US" sz="2000" b="1" baseline="-25000">
                  <a:latin typeface="Times New Roman" pitchFamily="-107" charset="0"/>
                </a:rPr>
                <a:t>2</a:t>
              </a:r>
            </a:p>
          </p:txBody>
        </p:sp>
        <p:sp>
          <p:nvSpPr>
            <p:cNvPr id="7195" name="Rectangle 19"/>
            <p:cNvSpPr>
              <a:spLocks noChangeArrowheads="1"/>
            </p:cNvSpPr>
            <p:nvPr/>
          </p:nvSpPr>
          <p:spPr bwMode="auto">
            <a:xfrm>
              <a:off x="2683" y="1770"/>
              <a:ext cx="353" cy="247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>
                  <a:latin typeface="Times New Roman" pitchFamily="-107" charset="0"/>
                </a:rPr>
                <a:t>P2</a:t>
              </a:r>
              <a:r>
                <a:rPr lang="en-US" sz="2000" b="1" baseline="-25000">
                  <a:latin typeface="Times New Roman" pitchFamily="-107" charset="0"/>
                </a:rPr>
                <a:t>2</a:t>
              </a:r>
            </a:p>
          </p:txBody>
        </p:sp>
        <p:sp>
          <p:nvSpPr>
            <p:cNvPr id="7196" name="Line 20"/>
            <p:cNvSpPr>
              <a:spLocks noChangeShapeType="1"/>
            </p:cNvSpPr>
            <p:nvPr/>
          </p:nvSpPr>
          <p:spPr bwMode="auto">
            <a:xfrm flipH="1">
              <a:off x="2203" y="1240"/>
              <a:ext cx="5" cy="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Line 21"/>
            <p:cNvSpPr>
              <a:spLocks noChangeShapeType="1"/>
            </p:cNvSpPr>
            <p:nvPr/>
          </p:nvSpPr>
          <p:spPr bwMode="auto">
            <a:xfrm>
              <a:off x="2208" y="1240"/>
              <a:ext cx="576" cy="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Line 22"/>
            <p:cNvSpPr>
              <a:spLocks noChangeShapeType="1"/>
            </p:cNvSpPr>
            <p:nvPr/>
          </p:nvSpPr>
          <p:spPr bwMode="auto">
            <a:xfrm>
              <a:off x="2860" y="1240"/>
              <a:ext cx="17" cy="5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Text Box 23"/>
            <p:cNvSpPr txBox="1">
              <a:spLocks noChangeArrowheads="1"/>
            </p:cNvSpPr>
            <p:nvPr/>
          </p:nvSpPr>
          <p:spPr bwMode="auto">
            <a:xfrm>
              <a:off x="2895" y="1370"/>
              <a:ext cx="422" cy="1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000" b="1" baseline="-25000">
                  <a:solidFill>
                    <a:srgbClr val="FF0000"/>
                  </a:solidFill>
                  <a:latin typeface="Times New Roman" pitchFamily="-107" charset="0"/>
                </a:rPr>
                <a:t>a22</a:t>
              </a:r>
              <a:endParaRPr lang="en-GB" sz="2000" b="1">
                <a:solidFill>
                  <a:srgbClr val="FF0000"/>
                </a:solidFill>
                <a:latin typeface="Times New Roman" pitchFamily="-107" charset="0"/>
              </a:endParaRPr>
            </a:p>
          </p:txBody>
        </p:sp>
        <p:sp>
          <p:nvSpPr>
            <p:cNvPr id="7200" name="Text Box 24"/>
            <p:cNvSpPr txBox="1">
              <a:spLocks noChangeArrowheads="1"/>
            </p:cNvSpPr>
            <p:nvPr/>
          </p:nvSpPr>
          <p:spPr bwMode="auto">
            <a:xfrm>
              <a:off x="2503" y="1341"/>
              <a:ext cx="422" cy="1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2000" b="1" baseline="-25000">
                  <a:solidFill>
                    <a:srgbClr val="FF0000"/>
                  </a:solidFill>
                  <a:latin typeface="Times New Roman" pitchFamily="-107" charset="0"/>
                </a:rPr>
                <a:t>a21</a:t>
              </a:r>
              <a:endParaRPr lang="en-GB" sz="2000" b="1">
                <a:solidFill>
                  <a:srgbClr val="FF0000"/>
                </a:solidFill>
                <a:latin typeface="Times New Roman" pitchFamily="-107" charset="0"/>
              </a:endParaRPr>
            </a:p>
          </p:txBody>
        </p:sp>
        <p:cxnSp>
          <p:nvCxnSpPr>
            <p:cNvPr id="7201" name="AutoShape 25"/>
            <p:cNvCxnSpPr>
              <a:cxnSpLocks noChangeShapeType="1"/>
              <a:stCxn id="7181" idx="0"/>
              <a:endCxn id="7191" idx="0"/>
            </p:cNvCxnSpPr>
            <p:nvPr/>
          </p:nvCxnSpPr>
          <p:spPr bwMode="auto">
            <a:xfrm rot="5400000" flipV="1">
              <a:off x="1407" y="206"/>
              <a:ext cx="35" cy="1610"/>
            </a:xfrm>
            <a:prstGeom prst="curvedConnector3">
              <a:avLst>
                <a:gd name="adj1" fmla="val -642861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7202" name="AutoShape 26"/>
            <p:cNvCxnSpPr>
              <a:cxnSpLocks noChangeShapeType="1"/>
              <a:stCxn id="7182" idx="0"/>
              <a:endCxn id="7192" idx="0"/>
            </p:cNvCxnSpPr>
            <p:nvPr/>
          </p:nvCxnSpPr>
          <p:spPr bwMode="auto">
            <a:xfrm rot="5400000" flipV="1">
              <a:off x="2062" y="205"/>
              <a:ext cx="35" cy="1611"/>
            </a:xfrm>
            <a:prstGeom prst="curvedConnector3">
              <a:avLst>
                <a:gd name="adj1" fmla="val -677144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7203" name="Text Box 27"/>
            <p:cNvSpPr txBox="1">
              <a:spLocks noChangeArrowheads="1"/>
            </p:cNvSpPr>
            <p:nvPr/>
          </p:nvSpPr>
          <p:spPr bwMode="auto">
            <a:xfrm>
              <a:off x="629" y="2054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Times New Roman" pitchFamily="-107" charset="0"/>
                </a:rPr>
                <a:t>Twin 1</a:t>
              </a:r>
            </a:p>
          </p:txBody>
        </p:sp>
        <p:sp>
          <p:nvSpPr>
            <p:cNvPr id="7204" name="Text Box 28"/>
            <p:cNvSpPr txBox="1">
              <a:spLocks noChangeArrowheads="1"/>
            </p:cNvSpPr>
            <p:nvPr/>
          </p:nvSpPr>
          <p:spPr bwMode="auto">
            <a:xfrm>
              <a:off x="2220" y="2054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0000"/>
                  </a:solidFill>
                  <a:latin typeface="Times New Roman" pitchFamily="-107" charset="0"/>
                </a:rPr>
                <a:t>Twin 2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068513" y="2133600"/>
            <a:ext cx="4767262" cy="4257675"/>
            <a:chOff x="1303" y="1177"/>
            <a:chExt cx="3003" cy="2682"/>
          </a:xfrm>
        </p:grpSpPr>
        <p:sp>
          <p:nvSpPr>
            <p:cNvPr id="7175" name="Line 30"/>
            <p:cNvSpPr>
              <a:spLocks noChangeShapeType="1"/>
            </p:cNvSpPr>
            <p:nvPr/>
          </p:nvSpPr>
          <p:spPr bwMode="auto">
            <a:xfrm>
              <a:off x="1963" y="1177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76" name="Line 31"/>
            <p:cNvSpPr>
              <a:spLocks noChangeShapeType="1"/>
            </p:cNvSpPr>
            <p:nvPr/>
          </p:nvSpPr>
          <p:spPr bwMode="auto">
            <a:xfrm>
              <a:off x="3595" y="1177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1303" y="2838"/>
            <a:ext cx="3003" cy="1021"/>
          </p:xfrm>
          <a:graphic>
            <a:graphicData uri="http://schemas.openxmlformats.org/presentationml/2006/ole">
              <p:oleObj spid="_x0000_s7170" name="Equation" r:id="rId4" imgW="1308100" imgH="444500" progId="Equation.3">
                <p:embed/>
              </p:oleObj>
            </a:graphicData>
          </a:graphic>
        </p:graphicFrame>
        <p:sp>
          <p:nvSpPr>
            <p:cNvPr id="7177" name="Line 33"/>
            <p:cNvSpPr>
              <a:spLocks noChangeShapeType="1"/>
            </p:cNvSpPr>
            <p:nvPr/>
          </p:nvSpPr>
          <p:spPr bwMode="auto">
            <a:xfrm>
              <a:off x="2107" y="1177"/>
              <a:ext cx="0" cy="163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78" name="Line 34"/>
            <p:cNvSpPr>
              <a:spLocks noChangeShapeType="1"/>
            </p:cNvSpPr>
            <p:nvPr/>
          </p:nvSpPr>
          <p:spPr bwMode="auto">
            <a:xfrm>
              <a:off x="3787" y="1177"/>
              <a:ext cx="0" cy="163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7173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Genetic correlation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6934200" y="486727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Genetic</a:t>
            </a:r>
            <a:r>
              <a:rPr lang="nl-NL" dirty="0" smtClean="0"/>
              <a:t> </a:t>
            </a:r>
            <a:r>
              <a:rPr lang="nl-NL" dirty="0" err="1" smtClean="0"/>
              <a:t>covariance</a:t>
            </a:r>
            <a:endParaRPr lang="en-US" dirty="0"/>
          </a:p>
        </p:txBody>
      </p:sp>
      <p:sp>
        <p:nvSpPr>
          <p:cNvPr id="37" name="Tekstvak 36"/>
          <p:cNvSpPr txBox="1"/>
          <p:nvPr/>
        </p:nvSpPr>
        <p:spPr>
          <a:xfrm>
            <a:off x="6934200" y="555307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Sqrt</a:t>
            </a:r>
            <a:r>
              <a:rPr lang="nl-NL" dirty="0" smtClean="0"/>
              <a:t> of the product of the </a:t>
            </a:r>
            <a:r>
              <a:rPr lang="nl-NL" dirty="0" err="1" smtClean="0"/>
              <a:t>genetic</a:t>
            </a:r>
            <a:r>
              <a:rPr lang="nl-NL" dirty="0" smtClean="0"/>
              <a:t> </a:t>
            </a:r>
            <a:r>
              <a:rPr lang="nl-NL" dirty="0" err="1" smtClean="0"/>
              <a:t>variances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3689350" y="1709738"/>
            <a:ext cx="8064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Times New Roman" pitchFamily="-107" charset="0"/>
              </a:rPr>
              <a:t>1/.5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5207000" y="1709738"/>
            <a:ext cx="7985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latin typeface="Times New Roman" pitchFamily="-107" charset="0"/>
              </a:rPr>
              <a:t>1/.5</a:t>
            </a:r>
          </a:p>
        </p:txBody>
      </p:sp>
      <p:sp>
        <p:nvSpPr>
          <p:cNvPr id="8198" name="Oval 4"/>
          <p:cNvSpPr>
            <a:spLocks noChangeArrowheads="1"/>
          </p:cNvSpPr>
          <p:nvPr/>
        </p:nvSpPr>
        <p:spPr bwMode="auto">
          <a:xfrm>
            <a:off x="2649538" y="2387600"/>
            <a:ext cx="479425" cy="336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itchFamily="-107" charset="0"/>
              </a:rPr>
              <a:t> A</a:t>
            </a:r>
            <a:r>
              <a:rPr lang="en-US" b="1">
                <a:solidFill>
                  <a:srgbClr val="FF0000"/>
                </a:solidFill>
                <a:latin typeface="Times New Roman" pitchFamily="-107" charset="0"/>
              </a:rPr>
              <a:t>1</a:t>
            </a:r>
            <a:endParaRPr lang="en-US" sz="2000" b="1">
              <a:solidFill>
                <a:srgbClr val="FF0000"/>
              </a:solidFill>
              <a:latin typeface="Times New Roman" pitchFamily="-107" charset="0"/>
            </a:endParaRPr>
          </a:p>
        </p:txBody>
      </p:sp>
      <p:sp>
        <p:nvSpPr>
          <p:cNvPr id="8199" name="Oval 5"/>
          <p:cNvSpPr>
            <a:spLocks noChangeArrowheads="1"/>
          </p:cNvSpPr>
          <p:nvPr/>
        </p:nvSpPr>
        <p:spPr bwMode="auto">
          <a:xfrm>
            <a:off x="3687763" y="2387600"/>
            <a:ext cx="479425" cy="336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itchFamily="-107" charset="0"/>
              </a:rPr>
              <a:t> A</a:t>
            </a:r>
            <a:r>
              <a:rPr lang="en-US" b="1">
                <a:solidFill>
                  <a:srgbClr val="FF0000"/>
                </a:solidFill>
                <a:latin typeface="Times New Roman" pitchFamily="-107" charset="0"/>
              </a:rPr>
              <a:t>2</a:t>
            </a:r>
            <a:endParaRPr lang="en-US" sz="2000" b="1">
              <a:solidFill>
                <a:srgbClr val="FF0000"/>
              </a:solidFill>
              <a:latin typeface="Times New Roman" pitchFamily="-107" charset="0"/>
            </a:endParaRP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2286000" y="2897188"/>
            <a:ext cx="673100" cy="374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>
                <a:solidFill>
                  <a:srgbClr val="FF0000"/>
                </a:solidFill>
                <a:latin typeface="Times New Roman" pitchFamily="-107" charset="0"/>
              </a:rPr>
              <a:t>a</a:t>
            </a:r>
            <a:r>
              <a:rPr lang="en-GB" sz="2000" b="1" baseline="-25000">
                <a:solidFill>
                  <a:srgbClr val="FF0000"/>
                </a:solidFill>
                <a:latin typeface="Times New Roman" pitchFamily="-107" charset="0"/>
              </a:rPr>
              <a:t>11</a:t>
            </a:r>
            <a:endParaRPr lang="en-GB" sz="2000" b="1">
              <a:solidFill>
                <a:srgbClr val="FF0000"/>
              </a:solidFill>
              <a:latin typeface="Times New Roman" pitchFamily="-107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2570163" y="3565525"/>
            <a:ext cx="558800" cy="39211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latin typeface="Times New Roman" pitchFamily="-107" charset="0"/>
              </a:rPr>
              <a:t>P1</a:t>
            </a:r>
            <a:r>
              <a:rPr lang="en-US" sz="2000" b="1" baseline="-25000">
                <a:latin typeface="Times New Roman" pitchFamily="-107" charset="0"/>
              </a:rPr>
              <a:t>1</a:t>
            </a: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3608388" y="3565525"/>
            <a:ext cx="558800" cy="392113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latin typeface="Times New Roman" pitchFamily="-107" charset="0"/>
              </a:rPr>
              <a:t>P2</a:t>
            </a:r>
            <a:r>
              <a:rPr lang="en-US" sz="2000" b="1" baseline="-25000">
                <a:latin typeface="Times New Roman" pitchFamily="-107" charset="0"/>
              </a:rPr>
              <a:t>1</a:t>
            </a:r>
          </a:p>
        </p:txBody>
      </p:sp>
      <p:sp>
        <p:nvSpPr>
          <p:cNvPr id="8203" name="Line 9"/>
          <p:cNvSpPr>
            <a:spLocks noChangeShapeType="1"/>
          </p:cNvSpPr>
          <p:nvPr/>
        </p:nvSpPr>
        <p:spPr bwMode="auto">
          <a:xfrm flipH="1">
            <a:off x="2846388" y="2724150"/>
            <a:ext cx="7937" cy="841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3889375" y="2724150"/>
            <a:ext cx="26988" cy="841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962400" y="2928938"/>
            <a:ext cx="665163" cy="374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>
                <a:solidFill>
                  <a:srgbClr val="FF0000"/>
                </a:solidFill>
                <a:latin typeface="Times New Roman" pitchFamily="-107" charset="0"/>
              </a:rPr>
              <a:t>a</a:t>
            </a:r>
            <a:r>
              <a:rPr lang="en-GB" sz="2000" b="1" baseline="-25000">
                <a:solidFill>
                  <a:srgbClr val="FF0000"/>
                </a:solidFill>
                <a:latin typeface="Times New Roman" pitchFamily="-107" charset="0"/>
              </a:rPr>
              <a:t>22</a:t>
            </a:r>
            <a:endParaRPr lang="en-GB" sz="2000" b="1">
              <a:solidFill>
                <a:srgbClr val="FF0000"/>
              </a:solidFill>
              <a:latin typeface="Times New Roman" pitchFamily="-107" charset="0"/>
            </a:endParaRPr>
          </a:p>
        </p:txBody>
      </p:sp>
      <p:sp>
        <p:nvSpPr>
          <p:cNvPr id="8206" name="Oval 12"/>
          <p:cNvSpPr>
            <a:spLocks noChangeArrowheads="1"/>
          </p:cNvSpPr>
          <p:nvPr/>
        </p:nvSpPr>
        <p:spPr bwMode="auto">
          <a:xfrm>
            <a:off x="5205413" y="2443163"/>
            <a:ext cx="479425" cy="336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itchFamily="-107" charset="0"/>
              </a:rPr>
              <a:t> A</a:t>
            </a:r>
            <a:r>
              <a:rPr lang="en-US" b="1">
                <a:solidFill>
                  <a:srgbClr val="FF0000"/>
                </a:solidFill>
                <a:latin typeface="Times New Roman" pitchFamily="-107" charset="0"/>
              </a:rPr>
              <a:t>1</a:t>
            </a:r>
            <a:endParaRPr lang="en-US" sz="2000" b="1">
              <a:solidFill>
                <a:srgbClr val="FF0000"/>
              </a:solidFill>
              <a:latin typeface="Times New Roman" pitchFamily="-107" charset="0"/>
            </a:endParaRPr>
          </a:p>
        </p:txBody>
      </p:sp>
      <p:sp>
        <p:nvSpPr>
          <p:cNvPr id="8207" name="Oval 13"/>
          <p:cNvSpPr>
            <a:spLocks noChangeArrowheads="1"/>
          </p:cNvSpPr>
          <p:nvPr/>
        </p:nvSpPr>
        <p:spPr bwMode="auto">
          <a:xfrm>
            <a:off x="6245225" y="2443163"/>
            <a:ext cx="479425" cy="336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itchFamily="-107" charset="0"/>
              </a:rPr>
              <a:t> A</a:t>
            </a:r>
            <a:r>
              <a:rPr lang="en-US" b="1">
                <a:solidFill>
                  <a:srgbClr val="FF0000"/>
                </a:solidFill>
                <a:latin typeface="Times New Roman" pitchFamily="-107" charset="0"/>
              </a:rPr>
              <a:t>2</a:t>
            </a:r>
            <a:endParaRPr lang="en-US" sz="2000" b="1" baseline="-25000">
              <a:solidFill>
                <a:srgbClr val="FF0000"/>
              </a:solidFill>
              <a:latin typeface="Times New Roman" pitchFamily="-107" charset="0"/>
            </a:endParaRPr>
          </a:p>
        </p:txBody>
      </p:sp>
      <p:sp>
        <p:nvSpPr>
          <p:cNvPr id="8208" name="Text Box 14"/>
          <p:cNvSpPr txBox="1">
            <a:spLocks noChangeArrowheads="1"/>
          </p:cNvSpPr>
          <p:nvPr/>
        </p:nvSpPr>
        <p:spPr bwMode="auto">
          <a:xfrm>
            <a:off x="4886325" y="2930525"/>
            <a:ext cx="669925" cy="374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>
                <a:solidFill>
                  <a:srgbClr val="FF0000"/>
                </a:solidFill>
                <a:latin typeface="Times New Roman" pitchFamily="-107" charset="0"/>
              </a:rPr>
              <a:t>a</a:t>
            </a:r>
            <a:r>
              <a:rPr lang="en-GB" sz="2000" b="1" baseline="-25000">
                <a:solidFill>
                  <a:srgbClr val="FF0000"/>
                </a:solidFill>
                <a:latin typeface="Times New Roman" pitchFamily="-107" charset="0"/>
              </a:rPr>
              <a:t>11</a:t>
            </a:r>
            <a:endParaRPr lang="en-GB" sz="2000" b="1">
              <a:solidFill>
                <a:srgbClr val="FF0000"/>
              </a:solidFill>
              <a:latin typeface="Times New Roman" pitchFamily="-107" charset="0"/>
            </a:endParaRPr>
          </a:p>
        </p:txBody>
      </p:sp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5126038" y="3621088"/>
            <a:ext cx="558800" cy="39211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latin typeface="Times New Roman" pitchFamily="-107" charset="0"/>
              </a:rPr>
              <a:t>P1</a:t>
            </a:r>
            <a:r>
              <a:rPr lang="en-US" sz="2000" b="1" baseline="-25000">
                <a:latin typeface="Times New Roman" pitchFamily="-107" charset="0"/>
              </a:rPr>
              <a:t>2</a:t>
            </a: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6164263" y="3621088"/>
            <a:ext cx="560387" cy="39211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latin typeface="Times New Roman" pitchFamily="-107" charset="0"/>
              </a:rPr>
              <a:t>P2</a:t>
            </a:r>
            <a:r>
              <a:rPr lang="en-US" sz="2000" b="1" baseline="-25000">
                <a:latin typeface="Times New Roman" pitchFamily="-107" charset="0"/>
              </a:rPr>
              <a:t>2</a:t>
            </a:r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 flipH="1">
            <a:off x="5402263" y="2779713"/>
            <a:ext cx="7937" cy="841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18"/>
          <p:cNvSpPr>
            <a:spLocks noChangeShapeType="1"/>
          </p:cNvSpPr>
          <p:nvPr/>
        </p:nvSpPr>
        <p:spPr bwMode="auto">
          <a:xfrm>
            <a:off x="6445250" y="2779713"/>
            <a:ext cx="26988" cy="841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Text Box 19"/>
          <p:cNvSpPr txBox="1">
            <a:spLocks noChangeArrowheads="1"/>
          </p:cNvSpPr>
          <p:nvPr/>
        </p:nvSpPr>
        <p:spPr bwMode="auto">
          <a:xfrm>
            <a:off x="6500813" y="2986088"/>
            <a:ext cx="669925" cy="374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>
                <a:solidFill>
                  <a:srgbClr val="FF0000"/>
                </a:solidFill>
                <a:latin typeface="Times New Roman" pitchFamily="-107" charset="0"/>
              </a:rPr>
              <a:t>a</a:t>
            </a:r>
            <a:r>
              <a:rPr lang="en-GB" sz="2000" b="1" baseline="-25000">
                <a:solidFill>
                  <a:srgbClr val="FF0000"/>
                </a:solidFill>
                <a:latin typeface="Times New Roman" pitchFamily="-107" charset="0"/>
              </a:rPr>
              <a:t>22</a:t>
            </a:r>
            <a:endParaRPr lang="en-GB" sz="2000" b="1">
              <a:solidFill>
                <a:srgbClr val="FF0000"/>
              </a:solidFill>
              <a:latin typeface="Times New Roman" pitchFamily="-107" charset="0"/>
            </a:endParaRPr>
          </a:p>
        </p:txBody>
      </p:sp>
      <p:cxnSp>
        <p:nvCxnSpPr>
          <p:cNvPr id="8214" name="AutoShape 20"/>
          <p:cNvCxnSpPr>
            <a:cxnSpLocks noChangeShapeType="1"/>
            <a:stCxn id="8198" idx="0"/>
            <a:endCxn id="8206" idx="0"/>
          </p:cNvCxnSpPr>
          <p:nvPr/>
        </p:nvCxnSpPr>
        <p:spPr bwMode="auto">
          <a:xfrm rot="5400000" flipV="1">
            <a:off x="4139406" y="1137444"/>
            <a:ext cx="55563" cy="2555875"/>
          </a:xfrm>
          <a:prstGeom prst="curvedConnector3">
            <a:avLst>
              <a:gd name="adj1" fmla="val -642861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8215" name="AutoShape 21"/>
          <p:cNvCxnSpPr>
            <a:cxnSpLocks noChangeShapeType="1"/>
            <a:stCxn id="8199" idx="0"/>
            <a:endCxn id="8207" idx="0"/>
          </p:cNvCxnSpPr>
          <p:nvPr/>
        </p:nvCxnSpPr>
        <p:spPr bwMode="auto">
          <a:xfrm rot="5400000" flipV="1">
            <a:off x="5178425" y="1136650"/>
            <a:ext cx="55563" cy="2557463"/>
          </a:xfrm>
          <a:prstGeom prst="curvedConnector3">
            <a:avLst>
              <a:gd name="adj1" fmla="val -677144"/>
            </a:avLst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8216" name="Text Box 22"/>
          <p:cNvSpPr txBox="1">
            <a:spLocks noChangeArrowheads="1"/>
          </p:cNvSpPr>
          <p:nvPr/>
        </p:nvSpPr>
        <p:spPr bwMode="auto">
          <a:xfrm>
            <a:off x="2903538" y="407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-107" charset="0"/>
              </a:rPr>
              <a:t>Twin 1</a:t>
            </a:r>
          </a:p>
        </p:txBody>
      </p:sp>
      <p:sp>
        <p:nvSpPr>
          <p:cNvPr id="8217" name="Text Box 23"/>
          <p:cNvSpPr txBox="1">
            <a:spLocks noChangeArrowheads="1"/>
          </p:cNvSpPr>
          <p:nvPr/>
        </p:nvSpPr>
        <p:spPr bwMode="auto">
          <a:xfrm>
            <a:off x="5429250" y="407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-107" charset="0"/>
              </a:rPr>
              <a:t>Twin 2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048000" y="5138738"/>
          <a:ext cx="555625" cy="881062"/>
        </p:xfrm>
        <a:graphic>
          <a:graphicData uri="http://schemas.openxmlformats.org/presentationml/2006/ole">
            <p:oleObj spid="_x0000_s8194" name="Equation" r:id="rId4" imgW="152280" imgH="241200" progId="Equation.3">
              <p:embed/>
            </p:oleObj>
          </a:graphicData>
        </a:graphic>
      </p:graphicFrame>
      <p:sp>
        <p:nvSpPr>
          <p:cNvPr id="8218" name="Line 25"/>
          <p:cNvSpPr>
            <a:spLocks noChangeShapeType="1"/>
          </p:cNvSpPr>
          <p:nvPr/>
        </p:nvSpPr>
        <p:spPr bwMode="auto">
          <a:xfrm flipH="1">
            <a:off x="3344863" y="2166938"/>
            <a:ext cx="7937" cy="293528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19" name="Line 26"/>
          <p:cNvSpPr>
            <a:spLocks noChangeShapeType="1"/>
          </p:cNvSpPr>
          <p:nvPr/>
        </p:nvSpPr>
        <p:spPr bwMode="auto">
          <a:xfrm flipH="1">
            <a:off x="6011863" y="2166938"/>
            <a:ext cx="7937" cy="293528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20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Standardized Solution = Correlated Factors Solution</a:t>
            </a:r>
            <a:endParaRPr lang="en-US" sz="3400" dirty="0" smtClean="0"/>
          </a:p>
        </p:txBody>
      </p:sp>
      <p:cxnSp>
        <p:nvCxnSpPr>
          <p:cNvPr id="8221" name="AutoShape 28"/>
          <p:cNvCxnSpPr>
            <a:cxnSpLocks noChangeShapeType="1"/>
            <a:stCxn id="8198" idx="7"/>
            <a:endCxn id="8199" idx="0"/>
          </p:cNvCxnSpPr>
          <p:nvPr/>
        </p:nvCxnSpPr>
        <p:spPr bwMode="auto">
          <a:xfrm rot="-5400000">
            <a:off x="3468688" y="1963738"/>
            <a:ext cx="49212" cy="868362"/>
          </a:xfrm>
          <a:prstGeom prst="curvedConnector3">
            <a:avLst>
              <a:gd name="adj1" fmla="val 535486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8222" name="AutoShape 29"/>
          <p:cNvCxnSpPr>
            <a:cxnSpLocks noChangeShapeType="1"/>
          </p:cNvCxnSpPr>
          <p:nvPr/>
        </p:nvCxnSpPr>
        <p:spPr bwMode="auto">
          <a:xfrm rot="-5400000">
            <a:off x="5972176" y="1985962"/>
            <a:ext cx="49212" cy="868363"/>
          </a:xfrm>
          <a:prstGeom prst="curvedConnector3">
            <a:avLst>
              <a:gd name="adj1" fmla="val 535486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768975" y="5138738"/>
          <a:ext cx="555625" cy="881062"/>
        </p:xfrm>
        <a:graphic>
          <a:graphicData uri="http://schemas.openxmlformats.org/presentationml/2006/ole">
            <p:oleObj spid="_x0000_s8195" name="Equation" r:id="rId5" imgW="1522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Genetic correlation – matrix algebra</a:t>
            </a:r>
          </a:p>
        </p:txBody>
      </p:sp>
      <p:pic>
        <p:nvPicPr>
          <p:cNvPr id="64515" name="Picture 5" descr="latex-imag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3657600"/>
            <a:ext cx="8610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7" descr="latex-image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3200" y="1066800"/>
            <a:ext cx="6197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6200" y="4800600"/>
            <a:ext cx="8991600" cy="1190161"/>
            <a:chOff x="76200" y="5254823"/>
            <a:chExt cx="8991600" cy="1190265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6200" y="5429336"/>
              <a:ext cx="8991600" cy="10157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15875"/>
              <a:endParaRPr lang="en-US" sz="1500" dirty="0" smtClean="0">
                <a:solidFill>
                  <a:srgbClr val="3D3D3D"/>
                </a:solidFill>
                <a:latin typeface="Monaco" pitchFamily="-107" charset="0"/>
              </a:endParaRPr>
            </a:p>
            <a:p>
              <a:pPr indent="15875"/>
              <a:endParaRPr lang="en-US" sz="1500" dirty="0" smtClean="0">
                <a:solidFill>
                  <a:srgbClr val="3D3D3D"/>
                </a:solidFill>
                <a:latin typeface="Monaco" pitchFamily="-107" charset="0"/>
              </a:endParaRPr>
            </a:p>
            <a:p>
              <a:pPr indent="15875"/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corA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 &lt;- 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mxAlgebra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(name ="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rA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", expression = solve(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sqrt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(I*A))%*%A%*%solve(</a:t>
              </a:r>
              <a:r>
                <a:rPr lang="en-US" sz="1500" dirty="0" err="1" smtClean="0">
                  <a:solidFill>
                    <a:srgbClr val="3D3D3D"/>
                  </a:solidFill>
                  <a:latin typeface="Monaco" pitchFamily="-107" charset="0"/>
                </a:rPr>
                <a:t>sqrt</a:t>
              </a:r>
              <a:r>
                <a:rPr lang="en-US" sz="1500" dirty="0" smtClean="0">
                  <a:solidFill>
                    <a:srgbClr val="3D3D3D"/>
                  </a:solidFill>
                  <a:latin typeface="Monaco" pitchFamily="-107" charset="0"/>
                </a:rPr>
                <a:t>(I*A)))</a:t>
              </a:r>
            </a:p>
            <a:p>
              <a:pPr indent="15875"/>
              <a:endParaRPr lang="en-US" sz="1500" dirty="0">
                <a:solidFill>
                  <a:srgbClr val="001383"/>
                </a:solidFill>
                <a:latin typeface="Monaco" pitchFamily="-107" charset="0"/>
              </a:endParaRPr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447800" y="5254823"/>
              <a:ext cx="6248400" cy="307777"/>
              <a:chOff x="1676400" y="2664023"/>
              <a:chExt cx="6248400" cy="307777"/>
            </a:xfrm>
          </p:grpSpPr>
          <p:sp>
            <p:nvSpPr>
              <p:cNvPr id="8" name="Snip and Round Single Corner Rectangle 10"/>
              <p:cNvSpPr/>
              <p:nvPr/>
            </p:nvSpPr>
            <p:spPr bwMode="auto">
              <a:xfrm>
                <a:off x="1676400" y="2743200"/>
                <a:ext cx="6248400" cy="152400"/>
              </a:xfrm>
              <a:prstGeom prst="snip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reflection stA="50000" endPos="75000" dist="12700" dir="5400000" sy="-100000" algn="bl" rotWithShape="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cs typeface="ＭＳ Ｐゴシック" pitchFamily="-107" charset="-128"/>
                </a:endParaRPr>
              </a:p>
            </p:txBody>
          </p:sp>
          <p:sp>
            <p:nvSpPr>
              <p:cNvPr id="9" name="TextBox 11"/>
              <p:cNvSpPr txBox="1"/>
              <p:nvPr/>
            </p:nvSpPr>
            <p:spPr>
              <a:xfrm>
                <a:off x="4191000" y="2664023"/>
                <a:ext cx="1066800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  <a:reflection stA="50000" endPos="75000" dist="12700" dir="5400000" sy="-100000" algn="bl" rotWithShape="0"/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 err="1">
                    <a:latin typeface="Arial" pitchFamily="-107" charset="0"/>
                    <a:cs typeface="ＭＳ Ｐゴシック" pitchFamily="-107" charset="-128"/>
                  </a:rPr>
                  <a:t>OpenMx</a:t>
                </a:r>
                <a:endParaRPr lang="en-US" sz="1400" dirty="0">
                  <a:latin typeface="Arial" pitchFamily="-107" charset="0"/>
                  <a:cs typeface="ＭＳ Ｐゴシック" pitchFamily="-107" charset="-12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err="1" smtClean="0"/>
              <a:t>Aim</a:t>
            </a:r>
            <a:r>
              <a:rPr lang="nl-NL" dirty="0" smtClean="0"/>
              <a:t> / </a:t>
            </a:r>
            <a:r>
              <a:rPr lang="nl-NL" dirty="0" err="1" smtClean="0"/>
              <a:t>Rationale</a:t>
            </a:r>
            <a:r>
              <a:rPr lang="nl-NL" dirty="0" smtClean="0"/>
              <a:t> </a:t>
            </a:r>
            <a:r>
              <a:rPr lang="nl-NL" dirty="0" err="1" smtClean="0"/>
              <a:t>multivariate</a:t>
            </a:r>
            <a:r>
              <a:rPr lang="nl-NL" dirty="0" smtClean="0"/>
              <a:t> models</a:t>
            </a:r>
            <a:endParaRPr lang="en-US" dirty="0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buFont typeface="Times" pitchFamily="-107" charset="0"/>
              <a:buNone/>
              <a:defRPr/>
            </a:pP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  <a:t>Aim:</a:t>
            </a:r>
          </a:p>
          <a:p>
            <a:pPr marL="0" indent="0" eaLnBrk="1" hangingPunct="1">
              <a:spcBef>
                <a:spcPts val="0"/>
              </a:spcBef>
              <a:buFont typeface="Times" pitchFamily="-107" charset="0"/>
              <a:buNone/>
              <a:defRPr/>
            </a:pPr>
            <a:r>
              <a:rPr lang="en-US" dirty="0" smtClean="0"/>
              <a:t>To examine the source of factors that make traits correlate or co-vary</a:t>
            </a:r>
          </a:p>
          <a:p>
            <a:pPr marL="0" indent="0" eaLnBrk="1" hangingPunct="1">
              <a:spcBef>
                <a:spcPts val="0"/>
              </a:spcBef>
              <a:buFont typeface="Times" pitchFamily="-107" charset="0"/>
              <a:buNone/>
              <a:defRPr/>
            </a:pPr>
            <a:endParaRPr lang="en-US" dirty="0" smtClean="0"/>
          </a:p>
          <a:p>
            <a:pPr marL="0" indent="0" eaLnBrk="1" hangingPunct="1">
              <a:spcBef>
                <a:spcPts val="0"/>
              </a:spcBef>
              <a:buFont typeface="Times" pitchFamily="-107" charset="0"/>
              <a:buNone/>
              <a:defRPr/>
            </a:pP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  <a:t>Rationale: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dirty="0" smtClean="0"/>
              <a:t> Traits may be correlated due to shared genetic factors (A or D) or shared environmental factors (C or E)</a:t>
            </a:r>
          </a:p>
          <a:p>
            <a:pPr marL="0" indent="0" eaLnBrk="1" hangingPunct="1">
              <a:spcBef>
                <a:spcPts val="0"/>
              </a:spcBef>
              <a:defRPr/>
            </a:pPr>
            <a:r>
              <a:rPr lang="en-US" dirty="0" smtClean="0"/>
              <a:t> Can use information on multiple traits from twin pairs to partition </a:t>
            </a:r>
            <a:r>
              <a:rPr lang="en-US" dirty="0" err="1" smtClean="0"/>
              <a:t>covariation</a:t>
            </a:r>
            <a:r>
              <a:rPr lang="en-US" dirty="0" smtClean="0"/>
              <a:t> into genetic and environmental components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6388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March 7, 2012</a:t>
            </a:r>
          </a:p>
        </p:txBody>
      </p:sp>
      <p:sp>
        <p:nvSpPr>
          <p:cNvPr id="16389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1639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56FCDE-A3B6-41B9-B170-6F3D2DC5B05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12787"/>
          </a:xfrm>
        </p:spPr>
        <p:txBody>
          <a:bodyPr/>
          <a:lstStyle/>
          <a:p>
            <a:pPr eaLnBrk="1" hangingPunct="1"/>
            <a:r>
              <a:rPr lang="en-US" sz="3400" dirty="0" smtClean="0"/>
              <a:t>Contribution to phenotypic correlation</a:t>
            </a: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1828800" y="2590800"/>
            <a:ext cx="914400" cy="5302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itchFamily="-107" charset="0"/>
              </a:rPr>
              <a:t> A</a:t>
            </a:r>
            <a:r>
              <a:rPr lang="en-US" b="1" dirty="0">
                <a:solidFill>
                  <a:srgbClr val="FF0000"/>
                </a:solidFill>
                <a:latin typeface="Times New Roman" pitchFamily="-107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Times New Roman" pitchFamily="-107" charset="0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3657600" y="2581275"/>
            <a:ext cx="912813" cy="5302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itchFamily="-107" charset="0"/>
              </a:rPr>
              <a:t> A</a:t>
            </a:r>
            <a:r>
              <a:rPr lang="en-US" b="1">
                <a:solidFill>
                  <a:srgbClr val="FF0000"/>
                </a:solidFill>
                <a:latin typeface="Times New Roman" pitchFamily="-107" charset="0"/>
              </a:rPr>
              <a:t>2</a:t>
            </a:r>
            <a:endParaRPr lang="en-US" sz="2000" b="1">
              <a:solidFill>
                <a:srgbClr val="FF0000"/>
              </a:solidFill>
              <a:latin typeface="Times New Roman" pitchFamily="-107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676400" y="3416300"/>
            <a:ext cx="1117600" cy="374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0000"/>
                </a:solidFill>
                <a:latin typeface="Times New Roman" pitchFamily="-107" charset="0"/>
              </a:rPr>
              <a:t>a</a:t>
            </a:r>
            <a:r>
              <a:rPr lang="en-GB" sz="2000" b="1" baseline="-25000" dirty="0">
                <a:solidFill>
                  <a:srgbClr val="FF0000"/>
                </a:solidFill>
                <a:latin typeface="Times New Roman" pitchFamily="-107" charset="0"/>
              </a:rPr>
              <a:t>11</a:t>
            </a:r>
            <a:endParaRPr lang="en-GB" sz="2000" b="1" dirty="0">
              <a:solidFill>
                <a:srgbClr val="FF0000"/>
              </a:solidFill>
              <a:latin typeface="Times New Roman" pitchFamily="-107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828800" y="4419600"/>
            <a:ext cx="927100" cy="61753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latin typeface="Times New Roman" pitchFamily="-107" charset="0"/>
              </a:rPr>
              <a:t>P1</a:t>
            </a:r>
            <a:r>
              <a:rPr lang="en-US" sz="2000" b="1" baseline="-25000">
                <a:latin typeface="Times New Roman" pitchFamily="-107" charset="0"/>
              </a:rPr>
              <a:t>1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641725" y="4435475"/>
            <a:ext cx="928688" cy="617538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2000" b="1">
                <a:latin typeface="Times New Roman" pitchFamily="-107" charset="0"/>
              </a:rPr>
              <a:t>P2</a:t>
            </a:r>
            <a:r>
              <a:rPr lang="en-US" sz="2000" b="1" baseline="-25000">
                <a:latin typeface="Times New Roman" pitchFamily="-107" charset="0"/>
              </a:rPr>
              <a:t>1</a:t>
            </a: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2286001" y="3124201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4114800" y="3124201"/>
            <a:ext cx="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4230688" y="3433763"/>
            <a:ext cx="1103312" cy="374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>
                <a:solidFill>
                  <a:srgbClr val="FF0000"/>
                </a:solidFill>
                <a:latin typeface="Times New Roman" pitchFamily="-107" charset="0"/>
              </a:rPr>
              <a:t>a</a:t>
            </a:r>
            <a:r>
              <a:rPr lang="en-GB" sz="2000" b="1" baseline="-25000">
                <a:solidFill>
                  <a:srgbClr val="FF0000"/>
                </a:solidFill>
                <a:latin typeface="Times New Roman" pitchFamily="-107" charset="0"/>
              </a:rPr>
              <a:t>22</a:t>
            </a:r>
            <a:endParaRPr lang="en-GB" sz="2000" b="1">
              <a:solidFill>
                <a:srgbClr val="FF0000"/>
              </a:solidFill>
              <a:latin typeface="Times New Roman" pitchFamily="-107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667000" y="5105400"/>
            <a:ext cx="990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Times New Roman" pitchFamily="-107" charset="0"/>
              </a:rPr>
              <a:t>Twin 1</a:t>
            </a:r>
          </a:p>
        </p:txBody>
      </p:sp>
      <p:cxnSp>
        <p:nvCxnSpPr>
          <p:cNvPr id="65548" name="AutoShape 12"/>
          <p:cNvCxnSpPr>
            <a:cxnSpLocks noChangeShapeType="1"/>
            <a:stCxn id="65539" idx="0"/>
            <a:endCxn id="65540" idx="0"/>
          </p:cNvCxnSpPr>
          <p:nvPr/>
        </p:nvCxnSpPr>
        <p:spPr bwMode="auto">
          <a:xfrm rot="5400000" flipH="1" flipV="1">
            <a:off x="3195241" y="1672035"/>
            <a:ext cx="9525" cy="1828007"/>
          </a:xfrm>
          <a:prstGeom prst="curvedConnector3">
            <a:avLst>
              <a:gd name="adj1" fmla="val 2500000"/>
            </a:avLst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971800" y="1568450"/>
            <a:ext cx="5045075" cy="1131888"/>
            <a:chOff x="1872" y="288"/>
            <a:chExt cx="3178" cy="713"/>
          </a:xfrm>
        </p:grpSpPr>
        <p:sp>
          <p:nvSpPr>
            <p:cNvPr id="65555" name="Text Box 14"/>
            <p:cNvSpPr txBox="1">
              <a:spLocks noChangeArrowheads="1"/>
            </p:cNvSpPr>
            <p:nvPr/>
          </p:nvSpPr>
          <p:spPr bwMode="auto">
            <a:xfrm>
              <a:off x="1872" y="768"/>
              <a:ext cx="3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solidFill>
                    <a:srgbClr val="FF0000"/>
                  </a:solidFill>
                  <a:latin typeface="+mj-lt"/>
                </a:rPr>
                <a:t>r</a:t>
              </a:r>
              <a:r>
                <a:rPr lang="en-US" baseline="-25000" dirty="0" err="1">
                  <a:solidFill>
                    <a:srgbClr val="FF0000"/>
                  </a:solidFill>
                  <a:latin typeface="+mj-lt"/>
                </a:rPr>
                <a:t>g</a:t>
              </a:r>
              <a:endParaRPr lang="en-US" baseline="-25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5556" name="AutoShape 15"/>
            <p:cNvSpPr>
              <a:spLocks noChangeArrowheads="1"/>
            </p:cNvSpPr>
            <p:nvPr/>
          </p:nvSpPr>
          <p:spPr bwMode="auto">
            <a:xfrm>
              <a:off x="3024" y="288"/>
              <a:ext cx="1968" cy="596"/>
            </a:xfrm>
            <a:prstGeom prst="wedgeRectCallout">
              <a:avLst>
                <a:gd name="adj1" fmla="val -97713"/>
                <a:gd name="adj2" fmla="val 66042"/>
              </a:avLst>
            </a:prstGeom>
            <a:solidFill>
              <a:srgbClr val="FF0000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557" name="Text Box 16"/>
            <p:cNvSpPr txBox="1">
              <a:spLocks noChangeArrowheads="1"/>
            </p:cNvSpPr>
            <p:nvPr/>
          </p:nvSpPr>
          <p:spPr bwMode="auto">
            <a:xfrm>
              <a:off x="3072" y="336"/>
              <a:ext cx="197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+mj-lt"/>
                </a:rPr>
                <a:t>If the </a:t>
              </a:r>
              <a:r>
                <a:rPr lang="en-US" dirty="0" err="1">
                  <a:latin typeface="+mj-lt"/>
                </a:rPr>
                <a:t>r</a:t>
              </a:r>
              <a:r>
                <a:rPr lang="en-US" baseline="-25000" dirty="0" err="1">
                  <a:latin typeface="+mj-lt"/>
                </a:rPr>
                <a:t>g</a:t>
              </a:r>
              <a:r>
                <a:rPr lang="en-US" dirty="0">
                  <a:latin typeface="+mj-lt"/>
                </a:rPr>
                <a:t> = 1, the two sets of genes overlap completely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105400" y="3200401"/>
            <a:ext cx="3216275" cy="1554163"/>
            <a:chOff x="3072" y="1296"/>
            <a:chExt cx="2026" cy="979"/>
          </a:xfrm>
        </p:grpSpPr>
        <p:sp>
          <p:nvSpPr>
            <p:cNvPr id="65553" name="AutoShape 18"/>
            <p:cNvSpPr>
              <a:spLocks noChangeArrowheads="1"/>
            </p:cNvSpPr>
            <p:nvPr/>
          </p:nvSpPr>
          <p:spPr bwMode="auto">
            <a:xfrm>
              <a:off x="3072" y="1296"/>
              <a:ext cx="1968" cy="960"/>
            </a:xfrm>
            <a:prstGeom prst="wedgeRectCallout">
              <a:avLst>
                <a:gd name="adj1" fmla="val -146190"/>
                <a:gd name="adj2" fmla="val -18139"/>
              </a:avLst>
            </a:prstGeom>
            <a:solidFill>
              <a:srgbClr val="FF0000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554" name="Text Box 19"/>
            <p:cNvSpPr txBox="1">
              <a:spLocks noChangeArrowheads="1"/>
            </p:cNvSpPr>
            <p:nvPr/>
          </p:nvSpPr>
          <p:spPr bwMode="auto">
            <a:xfrm>
              <a:off x="3120" y="1344"/>
              <a:ext cx="197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latin typeface="+mj-lt"/>
                </a:rPr>
                <a:t>If however a</a:t>
              </a:r>
              <a:r>
                <a:rPr lang="en-US" baseline="-25000" dirty="0">
                  <a:latin typeface="+mj-lt"/>
                </a:rPr>
                <a:t>11</a:t>
              </a:r>
              <a:r>
                <a:rPr lang="en-US" dirty="0">
                  <a:latin typeface="+mj-lt"/>
                </a:rPr>
                <a:t> and a</a:t>
              </a:r>
              <a:r>
                <a:rPr lang="en-US" baseline="-25000" dirty="0">
                  <a:latin typeface="+mj-lt"/>
                </a:rPr>
                <a:t>22</a:t>
              </a:r>
              <a:r>
                <a:rPr lang="en-US" dirty="0">
                  <a:latin typeface="+mj-lt"/>
                </a:rPr>
                <a:t> are near to zero, genes do not contribute </a:t>
              </a:r>
              <a:r>
                <a:rPr lang="en-US" dirty="0" smtClean="0">
                  <a:latin typeface="+mj-lt"/>
                </a:rPr>
                <a:t>much to </a:t>
              </a:r>
              <a:r>
                <a:rPr lang="en-US" dirty="0">
                  <a:latin typeface="+mj-lt"/>
                </a:rPr>
                <a:t>the </a:t>
              </a:r>
              <a:r>
                <a:rPr lang="en-US" dirty="0" smtClean="0">
                  <a:latin typeface="+mj-lt"/>
                </a:rPr>
                <a:t>phenotypic correlation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569812" name="Text Box 20"/>
          <p:cNvSpPr txBox="1">
            <a:spLocks noChangeArrowheads="1"/>
          </p:cNvSpPr>
          <p:nvPr/>
        </p:nvSpPr>
        <p:spPr bwMode="auto">
          <a:xfrm>
            <a:off x="457200" y="55626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 The </a:t>
            </a:r>
            <a:r>
              <a:rPr lang="en-US" dirty="0">
                <a:latin typeface="+mj-lt"/>
              </a:rPr>
              <a:t>contribution to the </a:t>
            </a:r>
            <a:r>
              <a:rPr lang="en-US" dirty="0" smtClean="0">
                <a:latin typeface="+mj-lt"/>
              </a:rPr>
              <a:t>phenotypic correlation </a:t>
            </a:r>
            <a:r>
              <a:rPr lang="en-US" dirty="0">
                <a:latin typeface="+mj-lt"/>
              </a:rPr>
              <a:t>is a function of both </a:t>
            </a:r>
            <a:r>
              <a:rPr lang="en-US" dirty="0" err="1">
                <a:latin typeface="+mj-lt"/>
              </a:rPr>
              <a:t>heritabilities</a:t>
            </a:r>
            <a:r>
              <a:rPr lang="en-US" dirty="0">
                <a:latin typeface="+mj-lt"/>
              </a:rPr>
              <a:t> and the </a:t>
            </a:r>
            <a:r>
              <a:rPr lang="en-US" dirty="0" err="1">
                <a:latin typeface="+mj-lt"/>
              </a:rPr>
              <a:t>r</a:t>
            </a:r>
            <a:r>
              <a:rPr lang="en-US" baseline="-25000" dirty="0" err="1">
                <a:latin typeface="+mj-lt"/>
              </a:rPr>
              <a:t>g</a:t>
            </a:r>
            <a:endParaRPr lang="en-US" baseline="-25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8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458200" cy="712787"/>
          </a:xfrm>
        </p:spPr>
        <p:txBody>
          <a:bodyPr/>
          <a:lstStyle/>
          <a:p>
            <a:pPr eaLnBrk="1" hangingPunct="1"/>
            <a:r>
              <a:rPr lang="en-US" sz="3400" dirty="0" smtClean="0"/>
              <a:t>Contribution to phenotypic correlation</a:t>
            </a: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533400" y="2133600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1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22" name="AutoShape 9"/>
          <p:cNvCxnSpPr>
            <a:cxnSpLocks noChangeShapeType="1"/>
            <a:stCxn id="21" idx="4"/>
          </p:cNvCxnSpPr>
          <p:nvPr/>
        </p:nvCxnSpPr>
        <p:spPr bwMode="auto">
          <a:xfrm>
            <a:off x="771525" y="2614613"/>
            <a:ext cx="6350" cy="8763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23" name="AutoShape 10"/>
          <p:cNvCxnSpPr>
            <a:cxnSpLocks noChangeShapeType="1"/>
            <a:stCxn id="24" idx="4"/>
          </p:cNvCxnSpPr>
          <p:nvPr/>
        </p:nvCxnSpPr>
        <p:spPr bwMode="auto">
          <a:xfrm>
            <a:off x="2676525" y="2614613"/>
            <a:ext cx="6350" cy="8747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2438400" y="2133600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2</a:t>
            </a:r>
            <a:endParaRPr lang="en-AU" sz="1200">
              <a:solidFill>
                <a:schemeClr val="tx2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771525" y="2692400"/>
            <a:ext cx="8509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chemeClr val="tx2"/>
                </a:solidFill>
                <a:sym typeface="Symbol" pitchFamily="-107" charset="2"/>
              </a:rPr>
              <a:t>a</a:t>
            </a:r>
            <a:r>
              <a:rPr lang="en-US" sz="2000" baseline="-25000">
                <a:solidFill>
                  <a:schemeClr val="tx2"/>
                </a:solidFill>
              </a:rPr>
              <a:t>P1</a:t>
            </a:r>
            <a:r>
              <a:rPr lang="en-US" sz="2000" baseline="30000">
                <a:solidFill>
                  <a:schemeClr val="tx2"/>
                </a:solidFill>
              </a:rPr>
              <a:t>2</a:t>
            </a:r>
            <a:endParaRPr lang="en-US" sz="2000">
              <a:solidFill>
                <a:schemeClr val="tx2"/>
              </a:solidFill>
            </a:endParaRPr>
          </a:p>
          <a:p>
            <a:endParaRPr lang="en-AU" sz="2000">
              <a:solidFill>
                <a:schemeClr val="tx2"/>
              </a:solidFill>
            </a:endParaRPr>
          </a:p>
        </p:txBody>
      </p:sp>
      <p:cxnSp>
        <p:nvCxnSpPr>
          <p:cNvPr id="26" name="AutoShape 13"/>
          <p:cNvCxnSpPr>
            <a:cxnSpLocks noChangeShapeType="1"/>
            <a:stCxn id="21" idx="0"/>
            <a:endCxn id="24" idx="0"/>
          </p:cNvCxnSpPr>
          <p:nvPr/>
        </p:nvCxnSpPr>
        <p:spPr bwMode="auto">
          <a:xfrm rot="5400000" flipV="1">
            <a:off x="1723231" y="1167607"/>
            <a:ext cx="1587" cy="1905000"/>
          </a:xfrm>
          <a:prstGeom prst="curvedConnector3">
            <a:avLst>
              <a:gd name="adj1" fmla="val -13500005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2003425" y="3498850"/>
            <a:ext cx="1249363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P2</a:t>
            </a:r>
            <a:endParaRPr lang="en-AU" sz="1400" dirty="0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600200" y="137160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 err="1" smtClean="0">
                <a:solidFill>
                  <a:schemeClr val="tx2"/>
                </a:solidFill>
              </a:rPr>
              <a:t>r</a:t>
            </a:r>
            <a:r>
              <a:rPr lang="en-US" sz="2000" b="1" baseline="-25000" dirty="0" err="1">
                <a:solidFill>
                  <a:schemeClr val="tx2"/>
                </a:solidFill>
              </a:rPr>
              <a:t>g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en-AU" sz="2000" b="1" dirty="0">
              <a:solidFill>
                <a:schemeClr val="tx2"/>
              </a:solidFill>
            </a:endParaRPr>
          </a:p>
        </p:txBody>
      </p:sp>
      <p:cxnSp>
        <p:nvCxnSpPr>
          <p:cNvPr id="29" name="AutoShape 22"/>
          <p:cNvCxnSpPr>
            <a:cxnSpLocks noChangeShapeType="1"/>
          </p:cNvCxnSpPr>
          <p:nvPr/>
        </p:nvCxnSpPr>
        <p:spPr bwMode="auto">
          <a:xfrm rot="16200000" flipH="1" flipV="1">
            <a:off x="442913" y="225742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228600" y="1981200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133600" y="1981200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689225" y="2714625"/>
            <a:ext cx="8509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chemeClr val="tx2"/>
                </a:solidFill>
                <a:sym typeface="Symbol" pitchFamily="-107" charset="2"/>
              </a:rPr>
              <a:t>a</a:t>
            </a:r>
            <a:r>
              <a:rPr lang="en-US" sz="2000" baseline="-25000">
                <a:solidFill>
                  <a:schemeClr val="tx2"/>
                </a:solidFill>
              </a:rPr>
              <a:t>P2</a:t>
            </a:r>
            <a:r>
              <a:rPr lang="en-US" sz="2000" baseline="30000">
                <a:solidFill>
                  <a:schemeClr val="tx2"/>
                </a:solidFill>
              </a:rPr>
              <a:t>2</a:t>
            </a:r>
            <a:endParaRPr lang="en-US" sz="2000">
              <a:solidFill>
                <a:schemeClr val="tx2"/>
              </a:solidFill>
            </a:endParaRPr>
          </a:p>
          <a:p>
            <a:endParaRPr lang="en-AU" sz="2000">
              <a:solidFill>
                <a:schemeClr val="tx2"/>
              </a:solidFill>
            </a:endParaRPr>
          </a:p>
        </p:txBody>
      </p:sp>
      <p:cxnSp>
        <p:nvCxnSpPr>
          <p:cNvPr id="33" name="AutoShape 33"/>
          <p:cNvCxnSpPr>
            <a:cxnSpLocks noChangeShapeType="1"/>
          </p:cNvCxnSpPr>
          <p:nvPr/>
        </p:nvCxnSpPr>
        <p:spPr bwMode="auto">
          <a:xfrm rot="16200000" flipH="1" flipV="1">
            <a:off x="2374900" y="22733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4495800" y="18288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Proportion of </a:t>
            </a:r>
            <a:r>
              <a:rPr lang="en-US" dirty="0" smtClean="0"/>
              <a:t>r</a:t>
            </a:r>
            <a:r>
              <a:rPr lang="en-US" baseline="-25000" dirty="0" smtClean="0"/>
              <a:t>P1,P2</a:t>
            </a:r>
            <a:r>
              <a:rPr lang="en-US" dirty="0" smtClean="0"/>
              <a:t> </a:t>
            </a:r>
            <a:r>
              <a:rPr lang="en-US" dirty="0"/>
              <a:t>due to additive genetic factors:</a:t>
            </a: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4792663" y="2825750"/>
          <a:ext cx="2832100" cy="1336675"/>
        </p:xfrm>
        <a:graphic>
          <a:graphicData uri="http://schemas.openxmlformats.org/presentationml/2006/ole">
            <p:oleObj spid="_x0000_s168962" name="Equation" r:id="rId4" imgW="1104840" imgH="520560" progId="Equation.3">
              <p:embed/>
            </p:oleObj>
          </a:graphicData>
        </a:graphic>
      </p:graphicFrame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152400" y="3505200"/>
            <a:ext cx="1249363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P1</a:t>
            </a:r>
            <a:endParaRPr lang="en-AU" sz="1400" dirty="0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663575" y="4654550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1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20" name="AutoShape 9"/>
          <p:cNvCxnSpPr>
            <a:cxnSpLocks noChangeShapeType="1"/>
            <a:stCxn id="19" idx="4"/>
          </p:cNvCxnSpPr>
          <p:nvPr/>
        </p:nvCxnSpPr>
        <p:spPr bwMode="auto">
          <a:xfrm>
            <a:off x="901700" y="5135563"/>
            <a:ext cx="6350" cy="8763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37" name="AutoShape 10"/>
          <p:cNvCxnSpPr>
            <a:cxnSpLocks noChangeShapeType="1"/>
            <a:stCxn id="38" idx="4"/>
          </p:cNvCxnSpPr>
          <p:nvPr/>
        </p:nvCxnSpPr>
        <p:spPr bwMode="auto">
          <a:xfrm>
            <a:off x="2806700" y="5135563"/>
            <a:ext cx="6350" cy="8747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sp>
        <p:nvSpPr>
          <p:cNvPr id="38" name="Oval 11"/>
          <p:cNvSpPr>
            <a:spLocks noChangeArrowheads="1"/>
          </p:cNvSpPr>
          <p:nvPr/>
        </p:nvSpPr>
        <p:spPr bwMode="auto">
          <a:xfrm>
            <a:off x="2568575" y="4654550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2</a:t>
            </a:r>
            <a:endParaRPr lang="en-AU" sz="1200">
              <a:solidFill>
                <a:schemeClr val="tx2"/>
              </a:solidFill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81000" y="5181600"/>
            <a:ext cx="8509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  <a:sym typeface="Symbol" pitchFamily="-107" charset="2"/>
              </a:rPr>
              <a:t>a11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2133600" y="6019800"/>
            <a:ext cx="1249363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P2</a:t>
            </a:r>
            <a:endParaRPr lang="en-AU" sz="1400" dirty="0"/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1730375" y="389255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 err="1" smtClean="0">
                <a:solidFill>
                  <a:schemeClr val="tx2"/>
                </a:solidFill>
              </a:rPr>
              <a:t>r</a:t>
            </a:r>
            <a:r>
              <a:rPr lang="en-US" sz="2000" b="1" baseline="-25000" dirty="0" err="1">
                <a:solidFill>
                  <a:schemeClr val="tx2"/>
                </a:solidFill>
              </a:rPr>
              <a:t>g</a:t>
            </a:r>
            <a:endParaRPr lang="en-US" sz="2000" b="1" dirty="0">
              <a:solidFill>
                <a:schemeClr val="tx2"/>
              </a:solidFill>
            </a:endParaRPr>
          </a:p>
          <a:p>
            <a:endParaRPr lang="en-AU" sz="2000" b="1" dirty="0">
              <a:solidFill>
                <a:schemeClr val="tx2"/>
              </a:solidFill>
            </a:endParaRPr>
          </a:p>
        </p:txBody>
      </p:sp>
      <p:cxnSp>
        <p:nvCxnSpPr>
          <p:cNvPr id="43" name="AutoShape 22"/>
          <p:cNvCxnSpPr>
            <a:cxnSpLocks noChangeShapeType="1"/>
          </p:cNvCxnSpPr>
          <p:nvPr/>
        </p:nvCxnSpPr>
        <p:spPr bwMode="auto">
          <a:xfrm rot="16200000" flipH="1" flipV="1">
            <a:off x="573088" y="4778375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358775" y="4502150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2263775" y="4502150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2819400" y="5235575"/>
            <a:ext cx="8509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  <a:sym typeface="Symbol" pitchFamily="-107" charset="2"/>
              </a:rPr>
              <a:t>a22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AU" sz="2000" dirty="0">
              <a:solidFill>
                <a:schemeClr val="tx2"/>
              </a:solidFill>
            </a:endParaRPr>
          </a:p>
        </p:txBody>
      </p:sp>
      <p:cxnSp>
        <p:nvCxnSpPr>
          <p:cNvPr id="47" name="AutoShape 33"/>
          <p:cNvCxnSpPr>
            <a:cxnSpLocks noChangeShapeType="1"/>
          </p:cNvCxnSpPr>
          <p:nvPr/>
        </p:nvCxnSpPr>
        <p:spPr bwMode="auto">
          <a:xfrm rot="16200000" flipH="1" flipV="1">
            <a:off x="2505075" y="47942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282575" y="6026150"/>
            <a:ext cx="1249363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P1</a:t>
            </a:r>
            <a:endParaRPr lang="en-AU" sz="1400" dirty="0"/>
          </a:p>
        </p:txBody>
      </p:sp>
      <p:cxnSp>
        <p:nvCxnSpPr>
          <p:cNvPr id="49" name="AutoShape 9"/>
          <p:cNvCxnSpPr>
            <a:cxnSpLocks noChangeShapeType="1"/>
            <a:stCxn id="19" idx="4"/>
            <a:endCxn id="41" idx="0"/>
          </p:cNvCxnSpPr>
          <p:nvPr/>
        </p:nvCxnSpPr>
        <p:spPr bwMode="auto">
          <a:xfrm>
            <a:off x="900907" y="5121275"/>
            <a:ext cx="1857375" cy="89852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1524000" y="5181600"/>
            <a:ext cx="8509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  <a:sym typeface="Symbol" pitchFamily="-107" charset="2"/>
              </a:rPr>
              <a:t>a21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AU" sz="2000" dirty="0">
              <a:solidFill>
                <a:schemeClr val="tx2"/>
              </a:solidFill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4572000" y="4800600"/>
          <a:ext cx="4301613" cy="1066800"/>
        </p:xfrm>
        <a:graphic>
          <a:graphicData uri="http://schemas.openxmlformats.org/presentationml/2006/ole">
            <p:oleObj spid="_x0000_s168963" name="Equation" r:id="rId5" imgW="1587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Contribution to phenotypic correlation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152400" y="1243016"/>
            <a:ext cx="8991600" cy="1420990"/>
            <a:chOff x="76200" y="5254823"/>
            <a:chExt cx="8991600" cy="1421112"/>
          </a:xfrm>
        </p:grpSpPr>
        <p:sp>
          <p:nvSpPr>
            <p:cNvPr id="67615" name="Rectangle 4"/>
            <p:cNvSpPr>
              <a:spLocks noChangeArrowheads="1"/>
            </p:cNvSpPr>
            <p:nvPr/>
          </p:nvSpPr>
          <p:spPr bwMode="auto">
            <a:xfrm>
              <a:off x="76200" y="5429333"/>
              <a:ext cx="8991600" cy="12466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15875"/>
              <a:endParaRPr lang="en-US" sz="1500" dirty="0">
                <a:solidFill>
                  <a:srgbClr val="3D3D3D"/>
                </a:solidFill>
                <a:latin typeface="Monaco" pitchFamily="-107" charset="0"/>
              </a:endParaRPr>
            </a:p>
            <a:p>
              <a:pPr indent="15875"/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ACEcovMatrices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&lt;- c("A","C","E","V","A/V","C/V","E/V")</a:t>
              </a:r>
            </a:p>
            <a:p>
              <a:pPr indent="15875"/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ACEcovLabels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 &lt;-("covComp_A","covComp_C","covComp_E","Var","stCovComp_A","stCovComp_C","stCovComp_E")</a:t>
              </a:r>
            </a:p>
            <a:p>
              <a:pPr indent="15875"/>
              <a:r>
                <a:rPr lang="en-US" sz="1500" dirty="0" err="1" smtClean="0">
                  <a:solidFill>
                    <a:srgbClr val="000000"/>
                  </a:solidFill>
                  <a:latin typeface="Monaco" pitchFamily="-107" charset="0"/>
                </a:rPr>
                <a:t>formatOutputMatrices</a:t>
              </a:r>
              <a:r>
                <a:rPr lang="en-US" sz="1500" dirty="0" smtClean="0">
                  <a:solidFill>
                    <a:srgbClr val="000000"/>
                  </a:solidFill>
                  <a:latin typeface="Monaco" pitchFamily="-107" charset="0"/>
                </a:rPr>
                <a:t>(CholACEFit,ACEcovMatrices,ACEcovLabels,Vars,4)</a:t>
              </a:r>
              <a:endParaRPr lang="en-US" sz="1500" dirty="0">
                <a:solidFill>
                  <a:srgbClr val="001383"/>
                </a:solidFill>
                <a:latin typeface="Monaco" pitchFamily="-107" charset="0"/>
              </a:endParaRPr>
            </a:p>
          </p:txBody>
        </p:sp>
        <p:grpSp>
          <p:nvGrpSpPr>
            <p:cNvPr id="67616" name="Group 31"/>
            <p:cNvGrpSpPr>
              <a:grpSpLocks/>
            </p:cNvGrpSpPr>
            <p:nvPr/>
          </p:nvGrpSpPr>
          <p:grpSpPr bwMode="auto">
            <a:xfrm>
              <a:off x="1447800" y="5254823"/>
              <a:ext cx="6248400" cy="307777"/>
              <a:chOff x="1676400" y="2664023"/>
              <a:chExt cx="6248400" cy="307777"/>
            </a:xfrm>
          </p:grpSpPr>
          <p:sp>
            <p:nvSpPr>
              <p:cNvPr id="13" name="Snip and Round Single Corner Rectangle 12"/>
              <p:cNvSpPr/>
              <p:nvPr/>
            </p:nvSpPr>
            <p:spPr bwMode="auto">
              <a:xfrm>
                <a:off x="1676400" y="2743200"/>
                <a:ext cx="6248400" cy="152400"/>
              </a:xfrm>
              <a:prstGeom prst="snip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reflection stA="50000" endPos="75000" dist="12700" dir="5400000" sy="-100000" algn="bl" rotWithShape="0"/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cs typeface="ＭＳ Ｐゴシック" pitchFamily="-107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91000" y="2664023"/>
                <a:ext cx="1066800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  <a:reflection stA="50000" endPos="75000" dist="12700" dir="5400000" sy="-100000" algn="bl" rotWithShape="0"/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dirty="0" err="1">
                    <a:latin typeface="Arial" pitchFamily="-107" charset="0"/>
                    <a:cs typeface="ＭＳ Ｐゴシック" pitchFamily="-107" charset="-128"/>
                  </a:rPr>
                  <a:t>OpenMx</a:t>
                </a:r>
                <a:endParaRPr lang="en-US" sz="1400" dirty="0">
                  <a:latin typeface="Arial" pitchFamily="-107" charset="0"/>
                  <a:cs typeface="ＭＳ Ｐゴシック" pitchFamily="-107" charset="-128"/>
                </a:endParaRPr>
              </a:p>
            </p:txBody>
          </p:sp>
        </p:grp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819400" y="3467100"/>
            <a:ext cx="2514600" cy="930275"/>
            <a:chOff x="1143000" y="2971800"/>
            <a:chExt cx="2514600" cy="930275"/>
          </a:xfrm>
        </p:grpSpPr>
        <p:pic>
          <p:nvPicPr>
            <p:cNvPr id="67613" name="Picture 17" descr="latex-image-1"/>
            <p:cNvPicPr>
              <a:picLocks noChangeAspect="1" noChangeArrowheads="1"/>
            </p:cNvPicPr>
            <p:nvPr/>
          </p:nvPicPr>
          <p:blipFill>
            <a:blip r:embed="rId3" cstate="print"/>
            <a:srcRect l="11108" r="59805"/>
            <a:stretch>
              <a:fillRect/>
            </a:stretch>
          </p:blipFill>
          <p:spPr bwMode="auto">
            <a:xfrm>
              <a:off x="1143000" y="3035300"/>
              <a:ext cx="2514600" cy="83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1227138" y="2971800"/>
              <a:ext cx="2354262" cy="93027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alpha val="45000"/>
                  </a:schemeClr>
                </a:gs>
                <a:gs pos="100000">
                  <a:schemeClr val="accent1">
                    <a:gamma/>
                    <a:tint val="96078"/>
                    <a:invGamma/>
                    <a:alpha val="39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038600" y="3238500"/>
            <a:ext cx="4800600" cy="923925"/>
            <a:chOff x="4038600" y="2819400"/>
            <a:chExt cx="4800600" cy="923330"/>
          </a:xfrm>
        </p:grpSpPr>
        <p:sp>
          <p:nvSpPr>
            <p:cNvPr id="67610" name="Text Box 9"/>
            <p:cNvSpPr txBox="1">
              <a:spLocks noChangeArrowheads="1"/>
            </p:cNvSpPr>
            <p:nvPr/>
          </p:nvSpPr>
          <p:spPr bwMode="auto">
            <a:xfrm>
              <a:off x="5638800" y="2819400"/>
              <a:ext cx="3200400" cy="92333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Proportion of the phenotypic correlation due to genetic</a:t>
              </a:r>
            </a:p>
            <a:p>
              <a:r>
                <a:rPr lang="en-US"/>
                <a:t>effects</a:t>
              </a:r>
            </a:p>
          </p:txBody>
        </p:sp>
        <p:sp>
          <p:nvSpPr>
            <p:cNvPr id="67611" name="Oval 29"/>
            <p:cNvSpPr>
              <a:spLocks noChangeArrowheads="1"/>
            </p:cNvSpPr>
            <p:nvPr/>
          </p:nvSpPr>
          <p:spPr bwMode="auto">
            <a:xfrm>
              <a:off x="4038600" y="2971800"/>
              <a:ext cx="1219200" cy="6096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67612" name="Straight Connector 31"/>
            <p:cNvCxnSpPr>
              <a:cxnSpLocks noChangeShapeType="1"/>
              <a:stCxn id="67611" idx="6"/>
              <a:endCxn id="67610" idx="1"/>
            </p:cNvCxnSpPr>
            <p:nvPr/>
          </p:nvCxnSpPr>
          <p:spPr bwMode="auto">
            <a:xfrm>
              <a:off x="5257800" y="3276600"/>
              <a:ext cx="381000" cy="446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52400" y="5486399"/>
            <a:ext cx="8686800" cy="1295401"/>
            <a:chOff x="152400" y="5067873"/>
            <a:chExt cx="8686800" cy="1294827"/>
          </a:xfrm>
        </p:grpSpPr>
        <p:grpSp>
          <p:nvGrpSpPr>
            <p:cNvPr id="67602" name="Group 26"/>
            <p:cNvGrpSpPr>
              <a:grpSpLocks/>
            </p:cNvGrpSpPr>
            <p:nvPr/>
          </p:nvGrpSpPr>
          <p:grpSpPr bwMode="auto">
            <a:xfrm>
              <a:off x="2743200" y="5257800"/>
              <a:ext cx="2514600" cy="914400"/>
              <a:chOff x="6400800" y="3673475"/>
              <a:chExt cx="2514600" cy="914400"/>
            </a:xfrm>
          </p:grpSpPr>
          <p:pic>
            <p:nvPicPr>
              <p:cNvPr id="67608" name="Picture 17" descr="latex-image-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9279" r="1634"/>
              <a:stretch>
                <a:fillRect/>
              </a:stretch>
            </p:blipFill>
            <p:spPr bwMode="auto">
              <a:xfrm>
                <a:off x="6400800" y="3721100"/>
                <a:ext cx="2514600" cy="83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609" name="AutoShape 8"/>
              <p:cNvSpPr>
                <a:spLocks noChangeArrowheads="1"/>
              </p:cNvSpPr>
              <p:nvPr/>
            </p:nvSpPr>
            <p:spPr bwMode="auto">
              <a:xfrm>
                <a:off x="6477000" y="3673475"/>
                <a:ext cx="2362200" cy="914400"/>
              </a:xfrm>
              <a:prstGeom prst="roundRect">
                <a:avLst>
                  <a:gd name="adj" fmla="val 16667"/>
                </a:avLst>
              </a:prstGeom>
              <a:solidFill>
                <a:srgbClr val="288C4E">
                  <a:alpha val="45097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603" name="Group 37"/>
            <p:cNvGrpSpPr>
              <a:grpSpLocks/>
            </p:cNvGrpSpPr>
            <p:nvPr/>
          </p:nvGrpSpPr>
          <p:grpSpPr bwMode="auto">
            <a:xfrm>
              <a:off x="4038600" y="5067873"/>
              <a:ext cx="4800600" cy="923330"/>
              <a:chOff x="3962400" y="2867003"/>
              <a:chExt cx="4800600" cy="923330"/>
            </a:xfrm>
          </p:grpSpPr>
          <p:sp>
            <p:nvSpPr>
              <p:cNvPr id="67605" name="Text Box 9"/>
              <p:cNvSpPr txBox="1">
                <a:spLocks noChangeArrowheads="1"/>
              </p:cNvSpPr>
              <p:nvPr/>
            </p:nvSpPr>
            <p:spPr bwMode="auto">
              <a:xfrm>
                <a:off x="5562600" y="2867003"/>
                <a:ext cx="3200400" cy="92333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/>
                  <a:t>Proportion of the phenotypic correlation due to unshared environmental effects</a:t>
                </a:r>
              </a:p>
            </p:txBody>
          </p:sp>
          <p:sp>
            <p:nvSpPr>
              <p:cNvPr id="67606" name="Oval 39"/>
              <p:cNvSpPr>
                <a:spLocks noChangeArrowheads="1"/>
              </p:cNvSpPr>
              <p:nvPr/>
            </p:nvSpPr>
            <p:spPr bwMode="auto">
              <a:xfrm>
                <a:off x="3962400" y="3019404"/>
                <a:ext cx="1219200" cy="6096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67607" name="Straight Connector 40"/>
              <p:cNvCxnSpPr>
                <a:cxnSpLocks noChangeShapeType="1"/>
                <a:stCxn id="67606" idx="6"/>
                <a:endCxn id="67605" idx="1"/>
              </p:cNvCxnSpPr>
              <p:nvPr/>
            </p:nvCxnSpPr>
            <p:spPr bwMode="auto">
              <a:xfrm>
                <a:off x="5181600" y="3324204"/>
                <a:ext cx="381000" cy="446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pic>
          <p:nvPicPr>
            <p:cNvPr id="67604" name="Picture 4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5334000"/>
              <a:ext cx="274320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152400" y="4397375"/>
            <a:ext cx="8686800" cy="1165225"/>
            <a:chOff x="152400" y="3953470"/>
            <a:chExt cx="8686800" cy="1164630"/>
          </a:xfrm>
        </p:grpSpPr>
        <p:grpSp>
          <p:nvGrpSpPr>
            <p:cNvPr id="67594" name="Group 27"/>
            <p:cNvGrpSpPr>
              <a:grpSpLocks/>
            </p:cNvGrpSpPr>
            <p:nvPr/>
          </p:nvGrpSpPr>
          <p:grpSpPr bwMode="auto">
            <a:xfrm>
              <a:off x="2819400" y="4191000"/>
              <a:ext cx="2514600" cy="917575"/>
              <a:chOff x="3733800" y="4568825"/>
              <a:chExt cx="2514600" cy="917575"/>
            </a:xfrm>
          </p:grpSpPr>
          <p:pic>
            <p:nvPicPr>
              <p:cNvPr id="67600" name="Picture 17" descr="latex-image-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0195" r="30721"/>
              <a:stretch>
                <a:fillRect/>
              </a:stretch>
            </p:blipFill>
            <p:spPr bwMode="auto">
              <a:xfrm>
                <a:off x="3733800" y="4619625"/>
                <a:ext cx="2514600" cy="83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601" name="AutoShape 7"/>
              <p:cNvSpPr>
                <a:spLocks noChangeArrowheads="1"/>
              </p:cNvSpPr>
              <p:nvPr/>
            </p:nvSpPr>
            <p:spPr bwMode="auto">
              <a:xfrm>
                <a:off x="3792538" y="4568825"/>
                <a:ext cx="2379662" cy="917575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alpha val="45097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595" name="Group 33"/>
            <p:cNvGrpSpPr>
              <a:grpSpLocks/>
            </p:cNvGrpSpPr>
            <p:nvPr/>
          </p:nvGrpSpPr>
          <p:grpSpPr bwMode="auto">
            <a:xfrm>
              <a:off x="4038600" y="3953470"/>
              <a:ext cx="4800600" cy="923330"/>
              <a:chOff x="4038600" y="2819400"/>
              <a:chExt cx="4800600" cy="923330"/>
            </a:xfrm>
          </p:grpSpPr>
          <p:sp>
            <p:nvSpPr>
              <p:cNvPr id="67597" name="Text Box 9"/>
              <p:cNvSpPr txBox="1">
                <a:spLocks noChangeArrowheads="1"/>
              </p:cNvSpPr>
              <p:nvPr/>
            </p:nvSpPr>
            <p:spPr bwMode="auto">
              <a:xfrm>
                <a:off x="5638800" y="2819400"/>
                <a:ext cx="3200400" cy="92333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Proportion of the phenotypic correlation due to shared environmental effects</a:t>
                </a:r>
              </a:p>
            </p:txBody>
          </p:sp>
          <p:sp>
            <p:nvSpPr>
              <p:cNvPr id="67598" name="Oval 35"/>
              <p:cNvSpPr>
                <a:spLocks noChangeArrowheads="1"/>
              </p:cNvSpPr>
              <p:nvPr/>
            </p:nvSpPr>
            <p:spPr bwMode="auto">
              <a:xfrm>
                <a:off x="4038600" y="2971800"/>
                <a:ext cx="1219200" cy="6096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67599" name="Straight Connector 36"/>
              <p:cNvCxnSpPr>
                <a:cxnSpLocks noChangeShapeType="1"/>
                <a:stCxn id="67598" idx="6"/>
                <a:endCxn id="67597" idx="1"/>
              </p:cNvCxnSpPr>
              <p:nvPr/>
            </p:nvCxnSpPr>
            <p:spPr bwMode="auto">
              <a:xfrm>
                <a:off x="5257800" y="3276600"/>
                <a:ext cx="381000" cy="446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pic>
          <p:nvPicPr>
            <p:cNvPr id="67596" name="Picture 4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4114800"/>
              <a:ext cx="2768600" cy="100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3909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/ Interpretation</a:t>
            </a:r>
          </a:p>
        </p:txBody>
      </p:sp>
      <p:sp>
        <p:nvSpPr>
          <p:cNvPr id="69635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Genetic correlation (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g</a:t>
            </a:r>
            <a:r>
              <a:rPr lang="en-US" dirty="0" smtClean="0"/>
              <a:t>) = the correlation between two latent genetic factors</a:t>
            </a:r>
          </a:p>
          <a:p>
            <a:pPr lvl="1" eaLnBrk="1" hangingPunct="1"/>
            <a:r>
              <a:rPr lang="en-GB" dirty="0" smtClean="0"/>
              <a:t>High genetic correlation = large overlap in genetic effects on the two phenotypes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Contribution of genes to phenotypic correlation = The proportion of the phenotypic correlation explained by the overlapping genetic factors</a:t>
            </a:r>
          </a:p>
          <a:p>
            <a:pPr lvl="1" eaLnBrk="1" hangingPunct="1"/>
            <a:r>
              <a:rPr lang="en-US" dirty="0" smtClean="0"/>
              <a:t>This is a function of the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g</a:t>
            </a:r>
            <a:r>
              <a:rPr lang="en-US" dirty="0" smtClean="0"/>
              <a:t> and the </a:t>
            </a:r>
            <a:r>
              <a:rPr lang="en-US" dirty="0" err="1" smtClean="0"/>
              <a:t>heritabilities</a:t>
            </a:r>
            <a:r>
              <a:rPr lang="en-US" dirty="0" smtClean="0"/>
              <a:t> of the two traits 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68313" y="1905000"/>
            <a:ext cx="8205787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Times" pitchFamily="-107" charset="0"/>
              <a:buChar char="•"/>
            </a:pPr>
            <a:endParaRPr kumimoji="1" lang="en-GB" b="1">
              <a:latin typeface="Courier New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March 7, 2012</a:t>
            </a:r>
          </a:p>
        </p:txBody>
      </p:sp>
      <p:sp>
        <p:nvSpPr>
          <p:cNvPr id="15363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1536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734955-8B3C-49DF-AF6B-7275B060D73E}" type="slidenum">
              <a:rPr lang="en-US"/>
              <a:pPr/>
              <a:t>54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/>
              <a:t>11.00-12.30</a:t>
            </a:r>
          </a:p>
          <a:p>
            <a:pPr lvl="1" eaLnBrk="1" hangingPunct="1">
              <a:defRPr/>
            </a:pP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Lecture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Bivariate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Cholesky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Decomposition</a:t>
            </a:r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buClr>
                <a:schemeClr val="bg1">
                  <a:lumMod val="75000"/>
                </a:schemeClr>
              </a:buClr>
              <a:defRPr/>
            </a:pPr>
            <a:r>
              <a:rPr lang="nl-NL" dirty="0" smtClean="0"/>
              <a:t>Practical </a:t>
            </a:r>
            <a:r>
              <a:rPr lang="nl-NL" dirty="0" err="1" smtClean="0"/>
              <a:t>Bivariate</a:t>
            </a:r>
            <a:r>
              <a:rPr lang="nl-NL" dirty="0" smtClean="0"/>
              <a:t> </a:t>
            </a:r>
            <a:r>
              <a:rPr lang="nl-NL" dirty="0" err="1" smtClean="0"/>
              <a:t>analysis</a:t>
            </a:r>
            <a:r>
              <a:rPr lang="nl-NL" dirty="0" smtClean="0"/>
              <a:t> of IQ and </a:t>
            </a:r>
            <a:r>
              <a:rPr lang="nl-NL" dirty="0" err="1" smtClean="0"/>
              <a:t>attention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endParaRPr lang="nl-NL" dirty="0" smtClean="0"/>
          </a:p>
          <a:p>
            <a:pPr eaLnBrk="1" hangingPunct="1">
              <a:buClr>
                <a:schemeClr val="bg1">
                  <a:lumMod val="75000"/>
                </a:schemeClr>
              </a:buClr>
              <a:defRPr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12.30-13.30 LUNCH</a:t>
            </a:r>
          </a:p>
          <a:p>
            <a:pPr eaLnBrk="1" hangingPunct="1">
              <a:buClr>
                <a:schemeClr val="bg1">
                  <a:lumMod val="75000"/>
                </a:schemeClr>
              </a:buClr>
              <a:defRPr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13.30-15.00</a:t>
            </a:r>
          </a:p>
          <a:p>
            <a:pPr lvl="1" eaLnBrk="1" hangingPunct="1">
              <a:buClr>
                <a:schemeClr val="bg1">
                  <a:lumMod val="75000"/>
                </a:schemeClr>
              </a:buClr>
              <a:defRPr/>
            </a:pP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Lecture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Multivariate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Cholesky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Decomposition</a:t>
            </a:r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buClr>
                <a:schemeClr val="bg1">
                  <a:lumMod val="75000"/>
                </a:schemeClr>
              </a:buClr>
              <a:defRPr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Practical Tri- and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Four-variate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of IQ,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educational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attainment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attention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75000"/>
                  </a:schemeClr>
                </a:solidFill>
              </a:rPr>
              <a:t>problems</a:t>
            </a:r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Practical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Replicate</a:t>
            </a:r>
            <a:r>
              <a:rPr lang="nl-NL" dirty="0" smtClean="0"/>
              <a:t> </a:t>
            </a:r>
            <a:r>
              <a:rPr lang="nl-NL" dirty="0" err="1" smtClean="0"/>
              <a:t>findings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Kuntsi</a:t>
            </a:r>
            <a:r>
              <a:rPr lang="nl-NL" dirty="0" smtClean="0"/>
              <a:t> et al.</a:t>
            </a:r>
          </a:p>
          <a:p>
            <a:endParaRPr lang="nl-NL" dirty="0" smtClean="0"/>
          </a:p>
          <a:p>
            <a:r>
              <a:rPr lang="nl-NL" dirty="0" smtClean="0"/>
              <a:t>126 MZ and 126 DZ </a:t>
            </a:r>
            <a:r>
              <a:rPr lang="nl-NL" dirty="0" err="1" smtClean="0"/>
              <a:t>twin</a:t>
            </a:r>
            <a:r>
              <a:rPr lang="nl-NL" dirty="0" smtClean="0"/>
              <a:t> pairs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Netherlands</a:t>
            </a:r>
            <a:r>
              <a:rPr lang="nl-NL" dirty="0" smtClean="0"/>
              <a:t> </a:t>
            </a:r>
            <a:r>
              <a:rPr lang="nl-NL" dirty="0" err="1" smtClean="0"/>
              <a:t>Twin</a:t>
            </a:r>
            <a:r>
              <a:rPr lang="nl-NL" dirty="0" smtClean="0"/>
              <a:t> Register</a:t>
            </a:r>
          </a:p>
          <a:p>
            <a:r>
              <a:rPr lang="nl-NL" dirty="0" err="1" smtClean="0"/>
              <a:t>Age</a:t>
            </a:r>
            <a:r>
              <a:rPr lang="nl-NL" dirty="0" smtClean="0"/>
              <a:t> 12</a:t>
            </a:r>
          </a:p>
          <a:p>
            <a:endParaRPr lang="nl-NL" dirty="0" smtClean="0"/>
          </a:p>
          <a:p>
            <a:r>
              <a:rPr lang="nl-NL" dirty="0" smtClean="0"/>
              <a:t>FSIQ</a:t>
            </a:r>
          </a:p>
          <a:p>
            <a:r>
              <a:rPr lang="nl-NL" dirty="0" err="1" smtClean="0"/>
              <a:t>Attention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 (AP) [</a:t>
            </a:r>
            <a:r>
              <a:rPr lang="nl-NL" dirty="0" err="1" smtClean="0"/>
              <a:t>mother-report</a:t>
            </a:r>
            <a:r>
              <a:rPr lang="nl-NL" dirty="0" smtClean="0"/>
              <a:t>] 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7, 2012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de Moor, Twin Workshop Boulder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54F79-1673-4509-A374-8441B4C0E3A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Practical – </a:t>
            </a:r>
            <a:r>
              <a:rPr lang="nl-NL" dirty="0" err="1" smtClean="0"/>
              <a:t>exercise</a:t>
            </a:r>
            <a:r>
              <a:rPr lang="nl-NL" dirty="0" smtClean="0"/>
              <a:t> 1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Script </a:t>
            </a:r>
            <a:r>
              <a:rPr lang="nl-NL" dirty="0" err="1" smtClean="0"/>
              <a:t>CholeskyBivariate.R</a:t>
            </a:r>
            <a:endParaRPr lang="nl-NL" dirty="0" smtClean="0"/>
          </a:p>
          <a:p>
            <a:r>
              <a:rPr lang="nl-NL" dirty="0" smtClean="0"/>
              <a:t>Dataset </a:t>
            </a:r>
            <a:r>
              <a:rPr lang="nl-NL" dirty="0" err="1" smtClean="0"/>
              <a:t>Cholesky.dat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Run script </a:t>
            </a:r>
            <a:r>
              <a:rPr lang="nl-NL" b="1" dirty="0" smtClean="0">
                <a:solidFill>
                  <a:srgbClr val="7030A0"/>
                </a:solidFill>
              </a:rPr>
              <a:t>up to </a:t>
            </a:r>
            <a:r>
              <a:rPr lang="nl-NL" b="1" dirty="0" err="1" smtClean="0">
                <a:solidFill>
                  <a:srgbClr val="7030A0"/>
                </a:solidFill>
              </a:rPr>
              <a:t>saturated</a:t>
            </a:r>
            <a:r>
              <a:rPr lang="nl-NL" b="1" dirty="0" smtClean="0">
                <a:solidFill>
                  <a:srgbClr val="7030A0"/>
                </a:solidFill>
              </a:rPr>
              <a:t> model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7, 2012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de Moor, Twin Workshop Boulder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54F79-1673-4509-A374-8441B4C0E3A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Practical – </a:t>
            </a:r>
            <a:r>
              <a:rPr lang="nl-NL" dirty="0" err="1" smtClean="0"/>
              <a:t>exercise</a:t>
            </a:r>
            <a:r>
              <a:rPr lang="nl-NL" dirty="0" smtClean="0"/>
              <a:t> 1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7, 2012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de Moor, Twin Workshop Boulder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54F79-1673-4509-A374-8441B4C0E3A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</p:nvPr>
        </p:nvGraphicFramePr>
        <p:xfrm>
          <a:off x="457200" y="1803400"/>
          <a:ext cx="8229600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MZ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FSIQ1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AP1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FSIQ2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AP2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FSIQ1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AP1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FSIQ2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AP2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ijdelijke aanduiding voor inhoud 7"/>
          <p:cNvGraphicFramePr>
            <a:graphicFrameLocks/>
          </p:cNvGraphicFramePr>
          <p:nvPr/>
        </p:nvGraphicFramePr>
        <p:xfrm>
          <a:off x="457200" y="4089400"/>
          <a:ext cx="8229600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DZ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FSIQ1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AP1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FSIQ2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AP2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FSIQ1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AP1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FSIQ2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AP2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457200" y="1066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nl-NL" sz="2400" dirty="0" err="1" smtClean="0">
                <a:solidFill>
                  <a:srgbClr val="002060"/>
                </a:solidFill>
                <a:latin typeface="+mj-lt"/>
              </a:rPr>
              <a:t>Fill</a:t>
            </a:r>
            <a:r>
              <a:rPr lang="nl-NL" sz="2400" dirty="0" smtClean="0">
                <a:solidFill>
                  <a:srgbClr val="002060"/>
                </a:solidFill>
                <a:latin typeface="+mj-lt"/>
              </a:rPr>
              <a:t> in the </a:t>
            </a:r>
            <a:r>
              <a:rPr lang="nl-NL" sz="2400" dirty="0" err="1" smtClean="0">
                <a:solidFill>
                  <a:srgbClr val="002060"/>
                </a:solidFill>
                <a:latin typeface="+mj-lt"/>
              </a:rPr>
              <a:t>table</a:t>
            </a:r>
            <a:r>
              <a:rPr lang="nl-NL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nl-NL" sz="2400" dirty="0" err="1" smtClean="0">
                <a:solidFill>
                  <a:srgbClr val="002060"/>
                </a:solidFill>
                <a:latin typeface="+mj-lt"/>
              </a:rPr>
              <a:t>with</a:t>
            </a:r>
            <a:r>
              <a:rPr lang="nl-NL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nl-NL" sz="2400" dirty="0" err="1" smtClean="0">
                <a:solidFill>
                  <a:srgbClr val="002060"/>
                </a:solidFill>
                <a:latin typeface="+mj-lt"/>
              </a:rPr>
              <a:t>correlations</a:t>
            </a:r>
            <a:r>
              <a:rPr lang="nl-NL" sz="2400" dirty="0" smtClean="0">
                <a:solidFill>
                  <a:srgbClr val="002060"/>
                </a:solidFill>
                <a:latin typeface="+mj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Practical – </a:t>
            </a:r>
            <a:r>
              <a:rPr lang="nl-NL" dirty="0" err="1" smtClean="0"/>
              <a:t>exercise</a:t>
            </a:r>
            <a:r>
              <a:rPr lang="nl-NL" dirty="0" smtClean="0"/>
              <a:t> 1 - </a:t>
            </a:r>
            <a:r>
              <a:rPr lang="nl-NL" dirty="0" err="1" smtClean="0"/>
              <a:t>Questions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Are </a:t>
            </a:r>
            <a:r>
              <a:rPr lang="nl-NL" dirty="0" err="1" smtClean="0"/>
              <a:t>correlations</a:t>
            </a:r>
            <a:r>
              <a:rPr lang="nl-NL" dirty="0" smtClean="0"/>
              <a:t> </a:t>
            </a:r>
            <a:r>
              <a:rPr lang="nl-NL" dirty="0" err="1" smtClean="0"/>
              <a:t>similar</a:t>
            </a:r>
            <a:r>
              <a:rPr lang="nl-NL" dirty="0" smtClean="0"/>
              <a:t> to </a:t>
            </a:r>
            <a:r>
              <a:rPr lang="nl-NL" dirty="0" err="1" smtClean="0"/>
              <a:t>those</a:t>
            </a:r>
            <a:r>
              <a:rPr lang="nl-NL" dirty="0" smtClean="0"/>
              <a:t> </a:t>
            </a:r>
            <a:r>
              <a:rPr lang="nl-NL" dirty="0" err="1" smtClean="0"/>
              <a:t>reported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Kuntsi</a:t>
            </a:r>
            <a:r>
              <a:rPr lang="nl-NL" dirty="0" smtClean="0"/>
              <a:t> et al.?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is the </a:t>
            </a:r>
            <a:r>
              <a:rPr lang="nl-NL" dirty="0" err="1" smtClean="0"/>
              <a:t>phenotypic</a:t>
            </a:r>
            <a:r>
              <a:rPr lang="nl-NL" dirty="0" smtClean="0"/>
              <a:t> </a:t>
            </a:r>
            <a:r>
              <a:rPr lang="nl-NL" dirty="0" err="1" smtClean="0"/>
              <a:t>correlation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FSIQ and AP?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are the MZ and DZ </a:t>
            </a:r>
            <a:r>
              <a:rPr lang="nl-NL" dirty="0" err="1" smtClean="0"/>
              <a:t>cross-twin</a:t>
            </a:r>
            <a:r>
              <a:rPr lang="nl-NL" dirty="0" smtClean="0"/>
              <a:t> </a:t>
            </a:r>
            <a:r>
              <a:rPr lang="nl-NL" dirty="0" err="1" smtClean="0"/>
              <a:t>cross-trait</a:t>
            </a:r>
            <a:r>
              <a:rPr lang="nl-NL" dirty="0" smtClean="0"/>
              <a:t> </a:t>
            </a:r>
            <a:r>
              <a:rPr lang="nl-NL" dirty="0" err="1" smtClean="0"/>
              <a:t>correlations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are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expectations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common</a:t>
            </a:r>
            <a:r>
              <a:rPr lang="nl-NL" dirty="0" smtClean="0"/>
              <a:t> </a:t>
            </a:r>
            <a:r>
              <a:rPr lang="nl-NL" dirty="0" err="1" smtClean="0"/>
              <a:t>aetiological</a:t>
            </a:r>
            <a:r>
              <a:rPr lang="nl-NL" dirty="0" smtClean="0"/>
              <a:t> </a:t>
            </a:r>
            <a:r>
              <a:rPr lang="nl-NL" dirty="0" err="1" smtClean="0"/>
              <a:t>influences</a:t>
            </a:r>
            <a:r>
              <a:rPr lang="nl-NL" dirty="0" smtClean="0"/>
              <a:t>?</a:t>
            </a:r>
          </a:p>
          <a:p>
            <a:pPr lvl="1"/>
            <a:r>
              <a:rPr lang="nl-NL" dirty="0" smtClean="0"/>
              <a:t>Are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familial</a:t>
            </a:r>
            <a:r>
              <a:rPr lang="nl-NL" dirty="0" smtClean="0"/>
              <a:t>?</a:t>
            </a:r>
          </a:p>
          <a:p>
            <a:pPr lvl="1"/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yes</a:t>
            </a:r>
            <a:r>
              <a:rPr lang="nl-NL" dirty="0" smtClean="0"/>
              <a:t>, are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genetic</a:t>
            </a:r>
            <a:r>
              <a:rPr lang="nl-NL" dirty="0" smtClean="0"/>
              <a:t> </a:t>
            </a:r>
            <a:r>
              <a:rPr lang="nl-NL" dirty="0" err="1" smtClean="0"/>
              <a:t>or</a:t>
            </a:r>
            <a:r>
              <a:rPr lang="nl-NL" dirty="0" smtClean="0"/>
              <a:t> </a:t>
            </a:r>
            <a:r>
              <a:rPr lang="nl-NL" dirty="0" err="1" smtClean="0"/>
              <a:t>shared</a:t>
            </a:r>
            <a:r>
              <a:rPr lang="nl-NL" dirty="0" smtClean="0"/>
              <a:t> </a:t>
            </a:r>
            <a:r>
              <a:rPr lang="nl-NL" dirty="0" err="1" smtClean="0"/>
              <a:t>environmental</a:t>
            </a:r>
            <a:r>
              <a:rPr lang="nl-NL" dirty="0" smtClean="0"/>
              <a:t>?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7, 2012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de Moor, Twin Workshop Boulder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54F79-1673-4509-A374-8441B4C0E3A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Practical – </a:t>
            </a:r>
            <a:r>
              <a:rPr lang="nl-NL" dirty="0" err="1" smtClean="0"/>
              <a:t>exercise</a:t>
            </a:r>
            <a:r>
              <a:rPr lang="nl-NL" dirty="0" smtClean="0"/>
              <a:t> 2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Run </a:t>
            </a:r>
            <a:r>
              <a:rPr lang="nl-NL" b="1" dirty="0" err="1" smtClean="0">
                <a:solidFill>
                  <a:srgbClr val="7030A0"/>
                </a:solidFill>
              </a:rPr>
              <a:t>Bivariate</a:t>
            </a:r>
            <a:r>
              <a:rPr lang="nl-NL" b="1" dirty="0" smtClean="0">
                <a:solidFill>
                  <a:srgbClr val="7030A0"/>
                </a:solidFill>
              </a:rPr>
              <a:t> ACE model </a:t>
            </a:r>
            <a:r>
              <a:rPr lang="nl-NL" dirty="0" smtClean="0">
                <a:solidFill>
                  <a:srgbClr val="002060"/>
                </a:solidFill>
              </a:rPr>
              <a:t>in the </a:t>
            </a:r>
            <a:r>
              <a:rPr lang="nl-NL" dirty="0" smtClean="0"/>
              <a:t>script</a:t>
            </a:r>
            <a:endParaRPr lang="nl-NL" b="1" dirty="0" smtClean="0">
              <a:solidFill>
                <a:srgbClr val="7030A0"/>
              </a:solidFill>
            </a:endParaRPr>
          </a:p>
          <a:p>
            <a:r>
              <a:rPr lang="nl-NL" dirty="0" smtClean="0"/>
              <a:t>Look </a:t>
            </a:r>
            <a:r>
              <a:rPr lang="nl-NL" dirty="0" err="1" smtClean="0"/>
              <a:t>whether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understand</a:t>
            </a:r>
            <a:r>
              <a:rPr lang="nl-NL" dirty="0" smtClean="0"/>
              <a:t> the output.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, </a:t>
            </a:r>
            <a:r>
              <a:rPr lang="nl-NL" dirty="0" err="1" smtClean="0"/>
              <a:t>ask</a:t>
            </a:r>
            <a:r>
              <a:rPr lang="nl-NL" dirty="0" smtClean="0"/>
              <a:t> </a:t>
            </a:r>
            <a:r>
              <a:rPr lang="nl-NL" dirty="0" err="1" smtClean="0"/>
              <a:t>us</a:t>
            </a:r>
            <a:r>
              <a:rPr lang="nl-NL" dirty="0" smtClean="0"/>
              <a:t>!</a:t>
            </a:r>
          </a:p>
          <a:p>
            <a:r>
              <a:rPr lang="nl-NL" dirty="0" err="1" smtClean="0"/>
              <a:t>Adapt</a:t>
            </a:r>
            <a:r>
              <a:rPr lang="nl-NL" dirty="0" smtClean="0"/>
              <a:t> the </a:t>
            </a:r>
            <a:r>
              <a:rPr lang="nl-NL" dirty="0" err="1" smtClean="0"/>
              <a:t>first</a:t>
            </a:r>
            <a:r>
              <a:rPr lang="nl-NL" dirty="0" smtClean="0"/>
              <a:t> submodel </a:t>
            </a:r>
            <a:r>
              <a:rPr lang="nl-NL" dirty="0" err="1" smtClean="0"/>
              <a:t>such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drop all C</a:t>
            </a:r>
          </a:p>
          <a:p>
            <a:r>
              <a:rPr lang="nl-NL" dirty="0" err="1" smtClean="0"/>
              <a:t>Compare</a:t>
            </a:r>
            <a:r>
              <a:rPr lang="nl-NL" dirty="0" smtClean="0"/>
              <a:t> fit of AE model </a:t>
            </a:r>
            <a:r>
              <a:rPr lang="nl-NL" dirty="0" err="1" smtClean="0"/>
              <a:t>with</a:t>
            </a:r>
            <a:r>
              <a:rPr lang="nl-NL" dirty="0" smtClean="0"/>
              <a:t> ACE model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r>
              <a:rPr lang="nl-NL" sz="1600" dirty="0" smtClean="0"/>
              <a:t>Script: </a:t>
            </a:r>
            <a:r>
              <a:rPr lang="nl-NL" sz="1600" dirty="0" err="1" smtClean="0"/>
              <a:t>CholeskyBivariate.R</a:t>
            </a:r>
            <a:endParaRPr lang="nl-NL" sz="16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7, 2012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de Moor, Twin Workshop Boulder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54F79-1673-4509-A374-8441B4C0E3A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Example</a:t>
            </a:r>
            <a:endParaRPr lang="en-US" smtClean="0"/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eaLnBrk="1" hangingPunct="1"/>
            <a:r>
              <a:rPr lang="nl-NL" dirty="0" err="1" smtClean="0"/>
              <a:t>Interested</a:t>
            </a:r>
            <a:r>
              <a:rPr lang="nl-NL" dirty="0" smtClean="0"/>
              <a:t> in </a:t>
            </a:r>
            <a:r>
              <a:rPr lang="nl-NL" dirty="0" err="1" smtClean="0"/>
              <a:t>relationship</a:t>
            </a:r>
            <a:r>
              <a:rPr lang="en-US" dirty="0" smtClean="0"/>
              <a:t> between ADHD and IQ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en-US" dirty="0" smtClean="0"/>
              <a:t>How can we explain the association</a:t>
            </a:r>
          </a:p>
          <a:p>
            <a:pPr lvl="1" eaLnBrk="1" hangingPunct="1"/>
            <a:r>
              <a:rPr lang="en-US" dirty="0" smtClean="0"/>
              <a:t>Additive genetic factors 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G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Common environment 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Unique environment 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E</a:t>
            </a:r>
            <a:r>
              <a:rPr lang="en-US" dirty="0" smtClean="0"/>
              <a:t>)</a:t>
            </a:r>
          </a:p>
        </p:txBody>
      </p:sp>
      <p:sp>
        <p:nvSpPr>
          <p:cNvPr id="17412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March 7, 2012</a:t>
            </a:r>
          </a:p>
        </p:txBody>
      </p:sp>
      <p:sp>
        <p:nvSpPr>
          <p:cNvPr id="17413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1741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40B4E-3D5F-4A34-840F-1A825E3F9080}" type="slidenum">
              <a:rPr lang="en-US"/>
              <a:pPr/>
              <a:t>6</a:t>
            </a:fld>
            <a:endParaRPr lang="en-US"/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5730875" y="3544888"/>
            <a:ext cx="1249363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ADHD</a:t>
            </a:r>
            <a:endParaRPr lang="en-AU" sz="1400"/>
          </a:p>
        </p:txBody>
      </p:sp>
      <p:sp>
        <p:nvSpPr>
          <p:cNvPr id="17416" name="Oval 5"/>
          <p:cNvSpPr>
            <a:spLocks noChangeArrowheads="1"/>
          </p:cNvSpPr>
          <p:nvPr/>
        </p:nvSpPr>
        <p:spPr bwMode="auto">
          <a:xfrm>
            <a:off x="6097588" y="4884738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solidFill>
                  <a:srgbClr val="288C4E"/>
                </a:solidFill>
              </a:rPr>
              <a:t>E</a:t>
            </a:r>
            <a:r>
              <a:rPr lang="en-US" sz="1100" baseline="-25000">
                <a:solidFill>
                  <a:srgbClr val="288C4E"/>
                </a:solidFill>
              </a:rPr>
              <a:t>1</a:t>
            </a:r>
            <a:endParaRPr lang="en-AU" sz="1100">
              <a:solidFill>
                <a:srgbClr val="288C4E"/>
              </a:solidFill>
            </a:endParaRPr>
          </a:p>
        </p:txBody>
      </p:sp>
      <p:cxnSp>
        <p:nvCxnSpPr>
          <p:cNvPr id="17417" name="AutoShape 6"/>
          <p:cNvCxnSpPr>
            <a:cxnSpLocks noChangeShapeType="1"/>
            <a:stCxn id="17418" idx="0"/>
            <a:endCxn id="17427" idx="2"/>
          </p:cNvCxnSpPr>
          <p:nvPr/>
        </p:nvCxnSpPr>
        <p:spPr bwMode="auto">
          <a:xfrm flipV="1">
            <a:off x="8162925" y="4024313"/>
            <a:ext cx="6350" cy="9112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</p:spPr>
      </p:cxnSp>
      <p:sp>
        <p:nvSpPr>
          <p:cNvPr id="17418" name="Oval 7"/>
          <p:cNvSpPr>
            <a:spLocks noChangeArrowheads="1"/>
          </p:cNvSpPr>
          <p:nvPr/>
        </p:nvSpPr>
        <p:spPr bwMode="auto">
          <a:xfrm>
            <a:off x="7924800" y="4949825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solidFill>
                  <a:srgbClr val="288C4E"/>
                </a:solidFill>
              </a:rPr>
              <a:t>E</a:t>
            </a:r>
            <a:r>
              <a:rPr lang="en-US" sz="1100" baseline="-25000">
                <a:solidFill>
                  <a:srgbClr val="288C4E"/>
                </a:solidFill>
              </a:rPr>
              <a:t>2</a:t>
            </a:r>
            <a:endParaRPr lang="en-AU" sz="1100">
              <a:solidFill>
                <a:srgbClr val="288C4E"/>
              </a:solidFill>
            </a:endParaRPr>
          </a:p>
        </p:txBody>
      </p:sp>
      <p:cxnSp>
        <p:nvCxnSpPr>
          <p:cNvPr id="17419" name="AutoShape 8"/>
          <p:cNvCxnSpPr>
            <a:cxnSpLocks noChangeShapeType="1"/>
            <a:stCxn id="17416" idx="0"/>
          </p:cNvCxnSpPr>
          <p:nvPr/>
        </p:nvCxnSpPr>
        <p:spPr bwMode="auto">
          <a:xfrm flipV="1">
            <a:off x="6335713" y="3998913"/>
            <a:ext cx="9525" cy="871537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</p:spPr>
      </p:cxnSp>
      <p:sp>
        <p:nvSpPr>
          <p:cNvPr id="17420" name="Oval 9"/>
          <p:cNvSpPr>
            <a:spLocks noChangeArrowheads="1"/>
          </p:cNvSpPr>
          <p:nvPr/>
        </p:nvSpPr>
        <p:spPr bwMode="auto">
          <a:xfrm>
            <a:off x="5616575" y="22129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A</a:t>
            </a:r>
            <a:r>
              <a:rPr lang="en-US" sz="1100" baseline="-25000">
                <a:solidFill>
                  <a:schemeClr val="tx2"/>
                </a:solidFill>
              </a:rPr>
              <a:t>1</a:t>
            </a:r>
            <a:endParaRPr lang="en-AU" sz="1100">
              <a:solidFill>
                <a:schemeClr val="tx2"/>
              </a:solidFill>
            </a:endParaRPr>
          </a:p>
        </p:txBody>
      </p:sp>
      <p:cxnSp>
        <p:nvCxnSpPr>
          <p:cNvPr id="17421" name="AutoShape 10"/>
          <p:cNvCxnSpPr>
            <a:cxnSpLocks noChangeShapeType="1"/>
            <a:stCxn id="17420" idx="4"/>
          </p:cNvCxnSpPr>
          <p:nvPr/>
        </p:nvCxnSpPr>
        <p:spPr bwMode="auto">
          <a:xfrm>
            <a:off x="5854700" y="2693988"/>
            <a:ext cx="3175" cy="84296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17422" name="AutoShape 11"/>
          <p:cNvCxnSpPr>
            <a:cxnSpLocks noChangeShapeType="1"/>
            <a:stCxn id="17423" idx="4"/>
          </p:cNvCxnSpPr>
          <p:nvPr/>
        </p:nvCxnSpPr>
        <p:spPr bwMode="auto">
          <a:xfrm>
            <a:off x="7759700" y="2693988"/>
            <a:ext cx="6350" cy="8747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sp>
        <p:nvSpPr>
          <p:cNvPr id="17423" name="Oval 12"/>
          <p:cNvSpPr>
            <a:spLocks noChangeArrowheads="1"/>
          </p:cNvSpPr>
          <p:nvPr/>
        </p:nvSpPr>
        <p:spPr bwMode="auto">
          <a:xfrm>
            <a:off x="7521575" y="221297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solidFill>
                  <a:schemeClr val="tx2"/>
                </a:solidFill>
              </a:rPr>
              <a:t>A</a:t>
            </a:r>
            <a:r>
              <a:rPr lang="en-US" sz="1100" baseline="-25000">
                <a:solidFill>
                  <a:schemeClr val="tx2"/>
                </a:solidFill>
              </a:rPr>
              <a:t>2</a:t>
            </a:r>
            <a:endParaRPr lang="en-AU" sz="1100">
              <a:solidFill>
                <a:schemeClr val="tx2"/>
              </a:solidFill>
            </a:endParaRPr>
          </a:p>
        </p:txBody>
      </p:sp>
      <p:sp>
        <p:nvSpPr>
          <p:cNvPr id="17424" name="Text Box 13"/>
          <p:cNvSpPr txBox="1">
            <a:spLocks noChangeArrowheads="1"/>
          </p:cNvSpPr>
          <p:nvPr/>
        </p:nvSpPr>
        <p:spPr bwMode="auto">
          <a:xfrm>
            <a:off x="5807075" y="2771775"/>
            <a:ext cx="9271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chemeClr val="tx2"/>
                </a:solidFill>
                <a:sym typeface="Symbol" pitchFamily="-107" charset="2"/>
              </a:rPr>
              <a:t>a11</a:t>
            </a:r>
            <a:endParaRPr lang="en-US" sz="2000">
              <a:solidFill>
                <a:schemeClr val="tx2"/>
              </a:solidFill>
            </a:endParaRPr>
          </a:p>
          <a:p>
            <a:endParaRPr lang="en-AU" sz="2000">
              <a:solidFill>
                <a:schemeClr val="tx2"/>
              </a:solidFill>
            </a:endParaRPr>
          </a:p>
        </p:txBody>
      </p:sp>
      <p:cxnSp>
        <p:nvCxnSpPr>
          <p:cNvPr id="17425" name="AutoShape 14"/>
          <p:cNvCxnSpPr>
            <a:cxnSpLocks noChangeShapeType="1"/>
            <a:stCxn id="17420" idx="0"/>
            <a:endCxn id="17423" idx="0"/>
          </p:cNvCxnSpPr>
          <p:nvPr/>
        </p:nvCxnSpPr>
        <p:spPr bwMode="auto">
          <a:xfrm rot="5400000" flipV="1">
            <a:off x="6806406" y="1246982"/>
            <a:ext cx="1587" cy="1905000"/>
          </a:xfrm>
          <a:prstGeom prst="curvedConnector3">
            <a:avLst>
              <a:gd name="adj1" fmla="val -13500005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17426" name="AutoShape 15"/>
          <p:cNvCxnSpPr>
            <a:cxnSpLocks noChangeShapeType="1"/>
            <a:stCxn id="17416" idx="4"/>
            <a:endCxn id="17418" idx="4"/>
          </p:cNvCxnSpPr>
          <p:nvPr/>
        </p:nvCxnSpPr>
        <p:spPr bwMode="auto">
          <a:xfrm rot="16200000" flipH="1">
            <a:off x="7216775" y="4484688"/>
            <a:ext cx="65088" cy="1827212"/>
          </a:xfrm>
          <a:prstGeom prst="curvedConnector3">
            <a:avLst>
              <a:gd name="adj1" fmla="val 429269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</p:spPr>
      </p:cxnSp>
      <p:sp>
        <p:nvSpPr>
          <p:cNvPr id="17427" name="Rectangle 16"/>
          <p:cNvSpPr>
            <a:spLocks noChangeArrowheads="1"/>
          </p:cNvSpPr>
          <p:nvPr/>
        </p:nvSpPr>
        <p:spPr bwMode="auto">
          <a:xfrm>
            <a:off x="7543800" y="3578225"/>
            <a:ext cx="1249363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IQ</a:t>
            </a:r>
            <a:endParaRPr lang="en-AU" sz="1400"/>
          </a:p>
        </p:txBody>
      </p:sp>
      <p:sp>
        <p:nvSpPr>
          <p:cNvPr id="17428" name="Text Box 17"/>
          <p:cNvSpPr txBox="1">
            <a:spLocks noChangeArrowheads="1"/>
          </p:cNvSpPr>
          <p:nvPr/>
        </p:nvSpPr>
        <p:spPr bwMode="auto">
          <a:xfrm>
            <a:off x="6534150" y="1593850"/>
            <a:ext cx="482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chemeClr val="tx2"/>
                </a:solidFill>
              </a:rPr>
              <a:t>r</a:t>
            </a:r>
            <a:r>
              <a:rPr lang="en-US" sz="2000" b="1" baseline="-25000">
                <a:solidFill>
                  <a:schemeClr val="tx2"/>
                </a:solidFill>
              </a:rPr>
              <a:t>G</a:t>
            </a:r>
            <a:endParaRPr lang="en-US" sz="2000" b="1">
              <a:solidFill>
                <a:schemeClr val="tx2"/>
              </a:solidFill>
            </a:endParaRPr>
          </a:p>
          <a:p>
            <a:endParaRPr lang="en-AU" sz="2000" b="1">
              <a:solidFill>
                <a:schemeClr val="tx2"/>
              </a:solidFill>
            </a:endParaRPr>
          </a:p>
        </p:txBody>
      </p:sp>
      <p:sp>
        <p:nvSpPr>
          <p:cNvPr id="17429" name="Oval 18"/>
          <p:cNvSpPr>
            <a:spLocks noChangeArrowheads="1"/>
          </p:cNvSpPr>
          <p:nvPr/>
        </p:nvSpPr>
        <p:spPr bwMode="auto">
          <a:xfrm>
            <a:off x="6416675" y="2232025"/>
            <a:ext cx="487363" cy="4667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solidFill>
                  <a:schemeClr val="accent2"/>
                </a:solidFill>
              </a:rPr>
              <a:t>C</a:t>
            </a:r>
            <a:r>
              <a:rPr lang="en-US" sz="1100" baseline="-25000">
                <a:solidFill>
                  <a:schemeClr val="accent2"/>
                </a:solidFill>
              </a:rPr>
              <a:t>1</a:t>
            </a:r>
            <a:endParaRPr lang="en-AU" sz="1100">
              <a:solidFill>
                <a:schemeClr val="accent2"/>
              </a:solidFill>
            </a:endParaRPr>
          </a:p>
        </p:txBody>
      </p:sp>
      <p:cxnSp>
        <p:nvCxnSpPr>
          <p:cNvPr id="17430" name="AutoShape 19"/>
          <p:cNvCxnSpPr>
            <a:cxnSpLocks noChangeShapeType="1"/>
            <a:stCxn id="17429" idx="4"/>
          </p:cNvCxnSpPr>
          <p:nvPr/>
        </p:nvCxnSpPr>
        <p:spPr bwMode="auto">
          <a:xfrm>
            <a:off x="6661150" y="2713038"/>
            <a:ext cx="3175" cy="81915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cxnSp>
        <p:nvCxnSpPr>
          <p:cNvPr id="17431" name="AutoShape 20"/>
          <p:cNvCxnSpPr>
            <a:cxnSpLocks noChangeShapeType="1"/>
            <a:stCxn id="17432" idx="4"/>
          </p:cNvCxnSpPr>
          <p:nvPr/>
        </p:nvCxnSpPr>
        <p:spPr bwMode="auto">
          <a:xfrm>
            <a:off x="8566150" y="2713038"/>
            <a:ext cx="7938" cy="8509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med"/>
          </a:ln>
        </p:spPr>
      </p:cxnSp>
      <p:sp>
        <p:nvSpPr>
          <p:cNvPr id="17432" name="Oval 21"/>
          <p:cNvSpPr>
            <a:spLocks noChangeArrowheads="1"/>
          </p:cNvSpPr>
          <p:nvPr/>
        </p:nvSpPr>
        <p:spPr bwMode="auto">
          <a:xfrm>
            <a:off x="8321675" y="2219325"/>
            <a:ext cx="487363" cy="479425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>
                <a:solidFill>
                  <a:schemeClr val="accent2"/>
                </a:solidFill>
              </a:rPr>
              <a:t>C</a:t>
            </a:r>
            <a:r>
              <a:rPr lang="en-US" sz="1100" baseline="-25000">
                <a:solidFill>
                  <a:schemeClr val="accent2"/>
                </a:solidFill>
              </a:rPr>
              <a:t>2</a:t>
            </a:r>
            <a:endParaRPr lang="en-AU" sz="1100">
              <a:solidFill>
                <a:schemeClr val="accent2"/>
              </a:solidFill>
            </a:endParaRPr>
          </a:p>
        </p:txBody>
      </p:sp>
      <p:cxnSp>
        <p:nvCxnSpPr>
          <p:cNvPr id="17433" name="AutoShape 22"/>
          <p:cNvCxnSpPr>
            <a:cxnSpLocks noChangeShapeType="1"/>
            <a:stCxn id="17429" idx="0"/>
            <a:endCxn id="17432" idx="0"/>
          </p:cNvCxnSpPr>
          <p:nvPr/>
        </p:nvCxnSpPr>
        <p:spPr bwMode="auto">
          <a:xfrm rot="-5400000">
            <a:off x="7607300" y="1258888"/>
            <a:ext cx="12700" cy="1905000"/>
          </a:xfrm>
          <a:prstGeom prst="curvedConnector3">
            <a:avLst>
              <a:gd name="adj1" fmla="val 1787500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</p:cxnSp>
      <p:sp>
        <p:nvSpPr>
          <p:cNvPr id="17434" name="Text Box 23"/>
          <p:cNvSpPr txBox="1">
            <a:spLocks noChangeArrowheads="1"/>
          </p:cNvSpPr>
          <p:nvPr/>
        </p:nvSpPr>
        <p:spPr bwMode="auto">
          <a:xfrm>
            <a:off x="7467600" y="1600200"/>
            <a:ext cx="482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chemeClr val="accent2"/>
                </a:solidFill>
              </a:rPr>
              <a:t>r</a:t>
            </a:r>
            <a:r>
              <a:rPr lang="en-US" sz="2000" b="1" baseline="-25000">
                <a:solidFill>
                  <a:schemeClr val="accent2"/>
                </a:solidFill>
              </a:rPr>
              <a:t>C</a:t>
            </a:r>
            <a:endParaRPr lang="en-US" sz="2000" b="1">
              <a:solidFill>
                <a:schemeClr val="accent2"/>
              </a:solidFill>
            </a:endParaRPr>
          </a:p>
          <a:p>
            <a:endParaRPr lang="en-AU" sz="2000" b="1">
              <a:solidFill>
                <a:schemeClr val="accent2"/>
              </a:solidFill>
            </a:endParaRPr>
          </a:p>
        </p:txBody>
      </p:sp>
      <p:cxnSp>
        <p:nvCxnSpPr>
          <p:cNvPr id="17435" name="AutoShape 24"/>
          <p:cNvCxnSpPr>
            <a:cxnSpLocks noChangeShapeType="1"/>
          </p:cNvCxnSpPr>
          <p:nvPr/>
        </p:nvCxnSpPr>
        <p:spPr bwMode="auto">
          <a:xfrm rot="-5400000" flipH="1" flipV="1">
            <a:off x="5526088" y="23368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sp>
        <p:nvSpPr>
          <p:cNvPr id="17436" name="Text Box 25"/>
          <p:cNvSpPr txBox="1">
            <a:spLocks noChangeArrowheads="1"/>
          </p:cNvSpPr>
          <p:nvPr/>
        </p:nvSpPr>
        <p:spPr bwMode="auto">
          <a:xfrm>
            <a:off x="5311775" y="2060575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7437" name="AutoShape 26"/>
          <p:cNvCxnSpPr>
            <a:cxnSpLocks noChangeShapeType="1"/>
          </p:cNvCxnSpPr>
          <p:nvPr/>
        </p:nvCxnSpPr>
        <p:spPr bwMode="auto">
          <a:xfrm rot="-5400000" flipH="1" flipV="1">
            <a:off x="6319838" y="23368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</p:cxnSp>
      <p:sp>
        <p:nvSpPr>
          <p:cNvPr id="17438" name="Text Box 27"/>
          <p:cNvSpPr txBox="1">
            <a:spLocks noChangeArrowheads="1"/>
          </p:cNvSpPr>
          <p:nvPr/>
        </p:nvSpPr>
        <p:spPr bwMode="auto">
          <a:xfrm>
            <a:off x="6105525" y="2060575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439" name="AutoShape 28"/>
          <p:cNvCxnSpPr>
            <a:cxnSpLocks noChangeShapeType="1"/>
          </p:cNvCxnSpPr>
          <p:nvPr/>
        </p:nvCxnSpPr>
        <p:spPr bwMode="auto">
          <a:xfrm rot="-5400000" flipH="1" flipV="1">
            <a:off x="7431088" y="23368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sp>
        <p:nvSpPr>
          <p:cNvPr id="17440" name="Text Box 29"/>
          <p:cNvSpPr txBox="1">
            <a:spLocks noChangeArrowheads="1"/>
          </p:cNvSpPr>
          <p:nvPr/>
        </p:nvSpPr>
        <p:spPr bwMode="auto">
          <a:xfrm>
            <a:off x="7216775" y="2060575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17441" name="AutoShape 30"/>
          <p:cNvCxnSpPr>
            <a:cxnSpLocks noChangeShapeType="1"/>
          </p:cNvCxnSpPr>
          <p:nvPr/>
        </p:nvCxnSpPr>
        <p:spPr bwMode="auto">
          <a:xfrm rot="-5400000" flipH="1" flipV="1">
            <a:off x="8269288" y="233680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stealth" w="med" len="med"/>
          </a:ln>
        </p:spPr>
      </p:cxnSp>
      <p:sp>
        <p:nvSpPr>
          <p:cNvPr id="17442" name="Text Box 31"/>
          <p:cNvSpPr txBox="1">
            <a:spLocks noChangeArrowheads="1"/>
          </p:cNvSpPr>
          <p:nvPr/>
        </p:nvSpPr>
        <p:spPr bwMode="auto">
          <a:xfrm>
            <a:off x="8054975" y="2060575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accent2"/>
                </a:solidFill>
              </a:rPr>
              <a:t>1</a:t>
            </a:r>
          </a:p>
        </p:txBody>
      </p:sp>
      <p:cxnSp>
        <p:nvCxnSpPr>
          <p:cNvPr id="17443" name="AutoShape 32"/>
          <p:cNvCxnSpPr>
            <a:cxnSpLocks noChangeShapeType="1"/>
          </p:cNvCxnSpPr>
          <p:nvPr/>
        </p:nvCxnSpPr>
        <p:spPr bwMode="auto">
          <a:xfrm rot="-5400000" flipH="1" flipV="1">
            <a:off x="6016625" y="50085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</p:spPr>
      </p:cxnSp>
      <p:sp>
        <p:nvSpPr>
          <p:cNvPr id="17444" name="Text Box 33"/>
          <p:cNvSpPr txBox="1">
            <a:spLocks noChangeArrowheads="1"/>
          </p:cNvSpPr>
          <p:nvPr/>
        </p:nvSpPr>
        <p:spPr bwMode="auto">
          <a:xfrm>
            <a:off x="5802313" y="473233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rgbClr val="288C4E"/>
                </a:solidFill>
              </a:rPr>
              <a:t>1</a:t>
            </a:r>
          </a:p>
        </p:txBody>
      </p:sp>
      <p:cxnSp>
        <p:nvCxnSpPr>
          <p:cNvPr id="17445" name="AutoShape 34"/>
          <p:cNvCxnSpPr>
            <a:cxnSpLocks noChangeShapeType="1"/>
          </p:cNvCxnSpPr>
          <p:nvPr/>
        </p:nvCxnSpPr>
        <p:spPr bwMode="auto">
          <a:xfrm rot="-5400000" flipH="1" flipV="1">
            <a:off x="7845425" y="5084763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</p:spPr>
      </p:cxnSp>
      <p:sp>
        <p:nvSpPr>
          <p:cNvPr id="17446" name="Text Box 35"/>
          <p:cNvSpPr txBox="1">
            <a:spLocks noChangeArrowheads="1"/>
          </p:cNvSpPr>
          <p:nvPr/>
        </p:nvSpPr>
        <p:spPr bwMode="auto">
          <a:xfrm>
            <a:off x="7631113" y="4808538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17447" name="Text Box 36"/>
          <p:cNvSpPr txBox="1">
            <a:spLocks noChangeArrowheads="1"/>
          </p:cNvSpPr>
          <p:nvPr/>
        </p:nvSpPr>
        <p:spPr bwMode="auto">
          <a:xfrm>
            <a:off x="7097713" y="5570538"/>
            <a:ext cx="482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288C4E"/>
                </a:solidFill>
              </a:rPr>
              <a:t>r</a:t>
            </a:r>
            <a:r>
              <a:rPr lang="en-US" sz="2000" b="1" baseline="-25000">
                <a:solidFill>
                  <a:srgbClr val="288C4E"/>
                </a:solidFill>
              </a:rPr>
              <a:t>E</a:t>
            </a:r>
            <a:endParaRPr lang="en-US" sz="2000" b="1">
              <a:solidFill>
                <a:srgbClr val="288C4E"/>
              </a:solidFill>
            </a:endParaRPr>
          </a:p>
          <a:p>
            <a:endParaRPr lang="en-AU" sz="2000" b="1">
              <a:solidFill>
                <a:srgbClr val="288C4E"/>
              </a:solidFill>
            </a:endParaRPr>
          </a:p>
        </p:txBody>
      </p:sp>
      <p:sp>
        <p:nvSpPr>
          <p:cNvPr id="17448" name="Text Box 37"/>
          <p:cNvSpPr txBox="1">
            <a:spLocks noChangeArrowheads="1"/>
          </p:cNvSpPr>
          <p:nvPr/>
        </p:nvSpPr>
        <p:spPr bwMode="auto">
          <a:xfrm>
            <a:off x="6607175" y="2794000"/>
            <a:ext cx="9366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chemeClr val="accent2"/>
                </a:solidFill>
                <a:sym typeface="Symbol" pitchFamily="-107" charset="2"/>
              </a:rPr>
              <a:t>c11</a:t>
            </a:r>
            <a:endParaRPr lang="en-US" sz="2000">
              <a:solidFill>
                <a:schemeClr val="accent2"/>
              </a:solidFill>
            </a:endParaRPr>
          </a:p>
          <a:p>
            <a:endParaRPr lang="en-AU" sz="2000">
              <a:solidFill>
                <a:schemeClr val="accent2"/>
              </a:solidFill>
            </a:endParaRPr>
          </a:p>
        </p:txBody>
      </p:sp>
      <p:sp>
        <p:nvSpPr>
          <p:cNvPr id="17449" name="Text Box 38"/>
          <p:cNvSpPr txBox="1">
            <a:spLocks noChangeArrowheads="1"/>
          </p:cNvSpPr>
          <p:nvPr/>
        </p:nvSpPr>
        <p:spPr bwMode="auto">
          <a:xfrm>
            <a:off x="7735888" y="2794000"/>
            <a:ext cx="914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chemeClr val="tx2"/>
                </a:solidFill>
                <a:sym typeface="Symbol" pitchFamily="-107" charset="2"/>
              </a:rPr>
              <a:t>a22</a:t>
            </a:r>
            <a:endParaRPr lang="en-US" sz="2000">
              <a:solidFill>
                <a:schemeClr val="tx2"/>
              </a:solidFill>
            </a:endParaRPr>
          </a:p>
          <a:p>
            <a:endParaRPr lang="en-AU" sz="2000">
              <a:solidFill>
                <a:schemeClr val="tx2"/>
              </a:solidFill>
            </a:endParaRPr>
          </a:p>
        </p:txBody>
      </p:sp>
      <p:sp>
        <p:nvSpPr>
          <p:cNvPr id="17450" name="Text Box 39"/>
          <p:cNvSpPr txBox="1">
            <a:spLocks noChangeArrowheads="1"/>
          </p:cNvSpPr>
          <p:nvPr/>
        </p:nvSpPr>
        <p:spPr bwMode="auto">
          <a:xfrm>
            <a:off x="8458200" y="2819400"/>
            <a:ext cx="6858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>
                <a:solidFill>
                  <a:schemeClr val="accent2"/>
                </a:solidFill>
                <a:sym typeface="Symbol" pitchFamily="-107" charset="2"/>
              </a:rPr>
              <a:t>c22</a:t>
            </a:r>
            <a:endParaRPr lang="en-US" sz="2000" dirty="0">
              <a:solidFill>
                <a:schemeClr val="accent2"/>
              </a:solidFill>
            </a:endParaRPr>
          </a:p>
          <a:p>
            <a:endParaRPr lang="en-AU" sz="2000" dirty="0">
              <a:solidFill>
                <a:schemeClr val="accent2"/>
              </a:solidFill>
            </a:endParaRPr>
          </a:p>
        </p:txBody>
      </p:sp>
      <p:sp>
        <p:nvSpPr>
          <p:cNvPr id="17451" name="Text Box 40"/>
          <p:cNvSpPr txBox="1">
            <a:spLocks noChangeArrowheads="1"/>
          </p:cNvSpPr>
          <p:nvPr/>
        </p:nvSpPr>
        <p:spPr bwMode="auto">
          <a:xfrm>
            <a:off x="6324600" y="4264025"/>
            <a:ext cx="990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288C4E"/>
                </a:solidFill>
                <a:sym typeface="Symbol" pitchFamily="-107" charset="2"/>
              </a:rPr>
              <a:t>e11</a:t>
            </a:r>
            <a:endParaRPr lang="en-US" sz="2000">
              <a:solidFill>
                <a:srgbClr val="288C4E"/>
              </a:solidFill>
            </a:endParaRPr>
          </a:p>
          <a:p>
            <a:endParaRPr lang="en-AU" sz="2000">
              <a:solidFill>
                <a:srgbClr val="288C4E"/>
              </a:solidFill>
            </a:endParaRPr>
          </a:p>
        </p:txBody>
      </p:sp>
      <p:sp>
        <p:nvSpPr>
          <p:cNvPr id="17452" name="Text Box 41"/>
          <p:cNvSpPr txBox="1">
            <a:spLocks noChangeArrowheads="1"/>
          </p:cNvSpPr>
          <p:nvPr/>
        </p:nvSpPr>
        <p:spPr bwMode="auto">
          <a:xfrm>
            <a:off x="8153400" y="4264025"/>
            <a:ext cx="990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288C4E"/>
                </a:solidFill>
                <a:sym typeface="Symbol" pitchFamily="-107" charset="2"/>
              </a:rPr>
              <a:t>e22</a:t>
            </a:r>
            <a:endParaRPr lang="en-US" sz="2000">
              <a:solidFill>
                <a:srgbClr val="288C4E"/>
              </a:solidFill>
            </a:endParaRPr>
          </a:p>
          <a:p>
            <a:endParaRPr lang="en-AU" sz="2000">
              <a:solidFill>
                <a:srgbClr val="288C4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Practical – </a:t>
            </a:r>
            <a:r>
              <a:rPr lang="nl-NL" dirty="0" err="1" smtClean="0"/>
              <a:t>exercise</a:t>
            </a:r>
            <a:r>
              <a:rPr lang="nl-NL" dirty="0" smtClean="0"/>
              <a:t> 2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Fill</a:t>
            </a:r>
            <a:r>
              <a:rPr lang="nl-NL" dirty="0" smtClean="0"/>
              <a:t> in the </a:t>
            </a:r>
            <a:r>
              <a:rPr lang="nl-NL" dirty="0" err="1" smtClean="0"/>
              <a:t>table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fit </a:t>
            </a:r>
            <a:r>
              <a:rPr lang="nl-NL" dirty="0" err="1" smtClean="0"/>
              <a:t>statistics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Question</a:t>
            </a:r>
            <a:r>
              <a:rPr lang="nl-NL" dirty="0" smtClean="0"/>
              <a:t>:</a:t>
            </a:r>
          </a:p>
          <a:p>
            <a:pPr lvl="1"/>
            <a:r>
              <a:rPr lang="nl-NL" sz="2400" dirty="0" smtClean="0"/>
              <a:t>Is C significant?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r>
              <a:rPr lang="nl-NL" sz="1600" dirty="0" smtClean="0"/>
              <a:t>Script: </a:t>
            </a:r>
            <a:r>
              <a:rPr lang="nl-NL" sz="1600" dirty="0" err="1" smtClean="0"/>
              <a:t>CholeskyBivariate.R</a:t>
            </a:r>
            <a:endParaRPr lang="nl-NL" sz="16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7, 2012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de Moor, Twin Workshop Boulder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54F79-1673-4509-A374-8441B4C0E3A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graphicFrame>
        <p:nvGraphicFramePr>
          <p:cNvPr id="7" name="Tijdelijke aanduiding voor inhoud 7"/>
          <p:cNvGraphicFramePr>
            <a:graphicFrameLocks/>
          </p:cNvGraphicFramePr>
          <p:nvPr/>
        </p:nvGraphicFramePr>
        <p:xfrm>
          <a:off x="457200" y="2133600"/>
          <a:ext cx="8229600" cy="1381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-2LL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err="1" smtClean="0">
                          <a:solidFill>
                            <a:schemeClr val="tx1"/>
                          </a:solidFill>
                        </a:rPr>
                        <a:t>df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chi2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smtClean="0">
                          <a:solidFill>
                            <a:schemeClr val="tx1"/>
                          </a:solidFill>
                        </a:rPr>
                        <a:t>∆</a:t>
                      </a:r>
                      <a:r>
                        <a:rPr lang="nl-NL" b="0" dirty="0" err="1" smtClean="0">
                          <a:solidFill>
                            <a:schemeClr val="tx1"/>
                          </a:solidFill>
                        </a:rPr>
                        <a:t>df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 err="1" smtClean="0">
                          <a:solidFill>
                            <a:schemeClr val="tx1"/>
                          </a:solidFill>
                        </a:rPr>
                        <a:t>P-value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ACE</a:t>
                      </a:r>
                      <a:r>
                        <a:rPr lang="nl-NL" baseline="0" dirty="0" smtClean="0">
                          <a:solidFill>
                            <a:schemeClr val="tx1"/>
                          </a:solidFill>
                        </a:rPr>
                        <a:t> model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chemeClr val="tx1"/>
                          </a:solidFill>
                        </a:rPr>
                        <a:t>AE model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Practical – </a:t>
            </a:r>
            <a:r>
              <a:rPr lang="nl-NL" dirty="0" err="1" smtClean="0"/>
              <a:t>exercise</a:t>
            </a:r>
            <a:r>
              <a:rPr lang="nl-NL" dirty="0" smtClean="0"/>
              <a:t> 3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 smtClean="0"/>
              <a:t>try</a:t>
            </a:r>
            <a:r>
              <a:rPr lang="nl-NL" dirty="0" smtClean="0"/>
              <a:t> to </a:t>
            </a:r>
            <a:r>
              <a:rPr lang="nl-NL" dirty="0" err="1" smtClean="0"/>
              <a:t>fill</a:t>
            </a:r>
            <a:r>
              <a:rPr lang="nl-NL" dirty="0" smtClean="0"/>
              <a:t> in the </a:t>
            </a:r>
            <a:r>
              <a:rPr lang="nl-NL" dirty="0" err="1" smtClean="0"/>
              <a:t>estimates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all </a:t>
            </a:r>
            <a:r>
              <a:rPr lang="nl-NL" dirty="0" err="1" smtClean="0"/>
              <a:t>paths</a:t>
            </a:r>
            <a:r>
              <a:rPr lang="nl-NL" dirty="0" smtClean="0"/>
              <a:t> in the </a:t>
            </a:r>
            <a:r>
              <a:rPr lang="nl-NL" dirty="0" err="1" smtClean="0"/>
              <a:t>path</a:t>
            </a:r>
            <a:r>
              <a:rPr lang="nl-NL" dirty="0" smtClean="0"/>
              <a:t> model (</a:t>
            </a:r>
            <a:r>
              <a:rPr lang="nl-NL" dirty="0" err="1" smtClean="0"/>
              <a:t>grey</a:t>
            </a:r>
            <a:r>
              <a:rPr lang="nl-NL" dirty="0" smtClean="0"/>
              <a:t> </a:t>
            </a:r>
            <a:r>
              <a:rPr lang="nl-NL" dirty="0" err="1" smtClean="0"/>
              <a:t>boxes</a:t>
            </a:r>
            <a:r>
              <a:rPr lang="nl-NL" dirty="0" smtClean="0"/>
              <a:t>):</a:t>
            </a:r>
          </a:p>
          <a:p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7, 2012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55949" y="6011863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nl-NL" smtClean="0"/>
              <a:t>M. de Moor, Twin Workshop Boulder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54F79-1673-4509-A374-8441B4C0E3AB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41649" y="4070351"/>
            <a:ext cx="1249363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FSIQ</a:t>
            </a:r>
            <a:endParaRPr lang="en-AU" sz="1400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408362" y="5410201"/>
            <a:ext cx="474662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288C4E"/>
                </a:solidFill>
              </a:rPr>
              <a:t>E</a:t>
            </a:r>
            <a:r>
              <a:rPr lang="en-US" sz="1200" baseline="-25000">
                <a:solidFill>
                  <a:srgbClr val="288C4E"/>
                </a:solidFill>
              </a:rPr>
              <a:t>1</a:t>
            </a:r>
            <a:endParaRPr lang="en-AU" sz="1200">
              <a:solidFill>
                <a:srgbClr val="288C4E"/>
              </a:solidFill>
            </a:endParaRPr>
          </a:p>
        </p:txBody>
      </p:sp>
      <p:cxnSp>
        <p:nvCxnSpPr>
          <p:cNvPr id="10" name="AutoShape 8"/>
          <p:cNvCxnSpPr>
            <a:cxnSpLocks noChangeShapeType="1"/>
            <a:stCxn id="11" idx="0"/>
            <a:endCxn id="20" idx="2"/>
          </p:cNvCxnSpPr>
          <p:nvPr/>
        </p:nvCxnSpPr>
        <p:spPr bwMode="auto">
          <a:xfrm flipV="1">
            <a:off x="5473699" y="4549776"/>
            <a:ext cx="6350" cy="911225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</p:spPr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235574" y="5475288"/>
            <a:ext cx="474663" cy="466725"/>
          </a:xfrm>
          <a:prstGeom prst="ellipse">
            <a:avLst/>
          </a:prstGeom>
          <a:noFill/>
          <a:ln w="28575">
            <a:solidFill>
              <a:srgbClr val="288C4E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rgbClr val="288C4E"/>
                </a:solidFill>
              </a:rPr>
              <a:t>E</a:t>
            </a:r>
            <a:r>
              <a:rPr lang="en-US" sz="1200" baseline="-25000">
                <a:solidFill>
                  <a:srgbClr val="288C4E"/>
                </a:solidFill>
              </a:rPr>
              <a:t>2</a:t>
            </a:r>
            <a:endParaRPr lang="en-AU" sz="1200">
              <a:solidFill>
                <a:srgbClr val="288C4E"/>
              </a:solidFill>
            </a:endParaRPr>
          </a:p>
        </p:txBody>
      </p:sp>
      <p:cxnSp>
        <p:nvCxnSpPr>
          <p:cNvPr id="12" name="AutoShape 13"/>
          <p:cNvCxnSpPr>
            <a:cxnSpLocks noChangeShapeType="1"/>
            <a:stCxn id="9" idx="0"/>
          </p:cNvCxnSpPr>
          <p:nvPr/>
        </p:nvCxnSpPr>
        <p:spPr bwMode="auto">
          <a:xfrm flipV="1">
            <a:off x="3646487" y="4524376"/>
            <a:ext cx="9525" cy="871537"/>
          </a:xfrm>
          <a:prstGeom prst="straightConnector1">
            <a:avLst/>
          </a:prstGeom>
          <a:noFill/>
          <a:ln w="28575">
            <a:solidFill>
              <a:srgbClr val="288C4E"/>
            </a:solidFill>
            <a:round/>
            <a:headEnd/>
            <a:tailEnd type="stealth" w="med" len="med"/>
          </a:ln>
        </p:spPr>
      </p:cxn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413125" y="275272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1</a:t>
            </a:r>
            <a:endParaRPr lang="en-AU" sz="1200">
              <a:solidFill>
                <a:schemeClr val="tx2"/>
              </a:solidFill>
            </a:endParaRPr>
          </a:p>
        </p:txBody>
      </p:sp>
      <p:cxnSp>
        <p:nvCxnSpPr>
          <p:cNvPr id="14" name="AutoShape 15"/>
          <p:cNvCxnSpPr>
            <a:cxnSpLocks noChangeShapeType="1"/>
            <a:stCxn id="13" idx="4"/>
          </p:cNvCxnSpPr>
          <p:nvPr/>
        </p:nvCxnSpPr>
        <p:spPr bwMode="auto">
          <a:xfrm>
            <a:off x="3651250" y="3233738"/>
            <a:ext cx="3175" cy="84296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cxnSp>
        <p:nvCxnSpPr>
          <p:cNvPr id="15" name="AutoShape 16"/>
          <p:cNvCxnSpPr>
            <a:cxnSpLocks noChangeShapeType="1"/>
            <a:stCxn id="16" idx="4"/>
          </p:cNvCxnSpPr>
          <p:nvPr/>
        </p:nvCxnSpPr>
        <p:spPr bwMode="auto">
          <a:xfrm>
            <a:off x="5556250" y="3233738"/>
            <a:ext cx="6350" cy="8747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stealth" w="med" len="med"/>
          </a:ln>
        </p:spPr>
      </p:cxn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5318125" y="2752725"/>
            <a:ext cx="474663" cy="46672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A</a:t>
            </a:r>
            <a:r>
              <a:rPr lang="en-US" sz="1200" baseline="-25000">
                <a:solidFill>
                  <a:schemeClr val="tx2"/>
                </a:solidFill>
              </a:rPr>
              <a:t>2</a:t>
            </a:r>
            <a:endParaRPr lang="en-AU" sz="1200">
              <a:solidFill>
                <a:schemeClr val="tx2"/>
              </a:solidFill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603625" y="3311525"/>
            <a:ext cx="9271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  <a:sym typeface="Symbol" pitchFamily="-107" charset="2"/>
              </a:rPr>
              <a:t></a:t>
            </a:r>
            <a:endParaRPr lang="en-US" sz="2400" b="1" dirty="0">
              <a:solidFill>
                <a:schemeClr val="tx2"/>
              </a:solidFill>
            </a:endParaRPr>
          </a:p>
          <a:p>
            <a:endParaRPr lang="en-AU" sz="2000" dirty="0">
              <a:solidFill>
                <a:schemeClr val="tx2"/>
              </a:solidFill>
            </a:endParaRPr>
          </a:p>
        </p:txBody>
      </p:sp>
      <p:cxnSp>
        <p:nvCxnSpPr>
          <p:cNvPr id="18" name="AutoShape 23"/>
          <p:cNvCxnSpPr>
            <a:cxnSpLocks noChangeShapeType="1"/>
            <a:stCxn id="13" idx="0"/>
            <a:endCxn id="16" idx="0"/>
          </p:cNvCxnSpPr>
          <p:nvPr/>
        </p:nvCxnSpPr>
        <p:spPr bwMode="auto">
          <a:xfrm rot="5400000" flipV="1">
            <a:off x="4602956" y="1786732"/>
            <a:ext cx="1587" cy="1905000"/>
          </a:xfrm>
          <a:prstGeom prst="curvedConnector3">
            <a:avLst>
              <a:gd name="adj1" fmla="val -13500005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19" name="AutoShape 27"/>
          <p:cNvCxnSpPr>
            <a:cxnSpLocks noChangeShapeType="1"/>
            <a:stCxn id="9" idx="4"/>
            <a:endCxn id="11" idx="4"/>
          </p:cNvCxnSpPr>
          <p:nvPr/>
        </p:nvCxnSpPr>
        <p:spPr bwMode="auto">
          <a:xfrm rot="16200000" flipH="1">
            <a:off x="4527549" y="5010151"/>
            <a:ext cx="65088" cy="1827212"/>
          </a:xfrm>
          <a:prstGeom prst="curvedConnector3">
            <a:avLst>
              <a:gd name="adj1" fmla="val 429269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</p:spPr>
      </p:cxnSp>
      <p:sp>
        <p:nvSpPr>
          <p:cNvPr id="20" name="Rectangle 31"/>
          <p:cNvSpPr>
            <a:spLocks noChangeArrowheads="1"/>
          </p:cNvSpPr>
          <p:nvPr/>
        </p:nvSpPr>
        <p:spPr bwMode="auto">
          <a:xfrm>
            <a:off x="4854574" y="4103688"/>
            <a:ext cx="1249363" cy="431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AP</a:t>
            </a:r>
            <a:endParaRPr lang="en-AU" sz="1400" dirty="0"/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4330700" y="2133600"/>
            <a:ext cx="4826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AU" sz="2000" b="1" dirty="0">
              <a:solidFill>
                <a:schemeClr val="tx2"/>
              </a:solidFill>
            </a:endParaRPr>
          </a:p>
        </p:txBody>
      </p:sp>
      <p:cxnSp>
        <p:nvCxnSpPr>
          <p:cNvPr id="28" name="AutoShape 42"/>
          <p:cNvCxnSpPr>
            <a:cxnSpLocks noChangeShapeType="1"/>
          </p:cNvCxnSpPr>
          <p:nvPr/>
        </p:nvCxnSpPr>
        <p:spPr bwMode="auto">
          <a:xfrm rot="-5400000" flipH="1" flipV="1">
            <a:off x="3322638" y="28765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3108325" y="2600325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32" name="AutoShape 46"/>
          <p:cNvCxnSpPr>
            <a:cxnSpLocks noChangeShapeType="1"/>
          </p:cNvCxnSpPr>
          <p:nvPr/>
        </p:nvCxnSpPr>
        <p:spPr bwMode="auto">
          <a:xfrm rot="-5400000" flipH="1" flipV="1">
            <a:off x="5227638" y="2876550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chemeClr val="tx2"/>
            </a:solidFill>
            <a:round/>
            <a:headEnd type="stealth" w="med" len="med"/>
            <a:tailEnd type="stealth" w="med" len="med"/>
          </a:ln>
        </p:spPr>
      </p:cxn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5013325" y="2600325"/>
            <a:ext cx="19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36" name="AutoShape 50"/>
          <p:cNvCxnSpPr>
            <a:cxnSpLocks noChangeShapeType="1"/>
          </p:cNvCxnSpPr>
          <p:nvPr/>
        </p:nvCxnSpPr>
        <p:spPr bwMode="auto">
          <a:xfrm rot="-5400000" flipH="1" flipV="1">
            <a:off x="3327399" y="5534026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</p:spPr>
      </p:cxn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113087" y="5257801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rgbClr val="288C4E"/>
                </a:solidFill>
              </a:rPr>
              <a:t>1</a:t>
            </a:r>
          </a:p>
        </p:txBody>
      </p:sp>
      <p:cxnSp>
        <p:nvCxnSpPr>
          <p:cNvPr id="38" name="AutoShape 52"/>
          <p:cNvCxnSpPr>
            <a:cxnSpLocks noChangeShapeType="1"/>
          </p:cNvCxnSpPr>
          <p:nvPr/>
        </p:nvCxnSpPr>
        <p:spPr bwMode="auto">
          <a:xfrm rot="-5400000" flipH="1" flipV="1">
            <a:off x="5156199" y="5610226"/>
            <a:ext cx="215900" cy="88900"/>
          </a:xfrm>
          <a:prstGeom prst="curvedConnector4">
            <a:avLst>
              <a:gd name="adj1" fmla="val -22060"/>
              <a:gd name="adj2" fmla="val 251782"/>
            </a:avLst>
          </a:prstGeom>
          <a:noFill/>
          <a:ln w="28575">
            <a:solidFill>
              <a:srgbClr val="288C4E"/>
            </a:solidFill>
            <a:round/>
            <a:headEnd type="stealth" w="med" len="med"/>
            <a:tailEnd type="stealth" w="med" len="med"/>
          </a:ln>
        </p:spPr>
      </p:cxn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4941887" y="5334001"/>
            <a:ext cx="19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11163"/>
            <a:r>
              <a:rPr lang="en-AU" sz="1200">
                <a:solidFill>
                  <a:srgbClr val="288C4E"/>
                </a:solidFill>
              </a:rPr>
              <a:t>1</a:t>
            </a: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5532438" y="3333750"/>
            <a:ext cx="914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  <a:sym typeface="Symbol" pitchFamily="-107" charset="2"/>
              </a:rPr>
              <a:t></a:t>
            </a:r>
            <a:endParaRPr lang="en-US" sz="2400" b="1" dirty="0">
              <a:solidFill>
                <a:schemeClr val="tx2"/>
              </a:solidFill>
            </a:endParaRPr>
          </a:p>
          <a:p>
            <a:endParaRPr lang="en-AU" sz="2000" dirty="0">
              <a:solidFill>
                <a:schemeClr val="tx2"/>
              </a:solidFill>
            </a:endParaRP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3917949" y="3424238"/>
            <a:ext cx="4826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AU" sz="2000" b="1" dirty="0">
              <a:solidFill>
                <a:schemeClr val="tx2"/>
              </a:solidFill>
            </a:endParaRP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5822949" y="3424238"/>
            <a:ext cx="4826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AU" sz="2000" b="1" dirty="0">
              <a:solidFill>
                <a:schemeClr val="tx2"/>
              </a:solidFill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3676649" y="4759325"/>
            <a:ext cx="9271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solidFill>
                  <a:srgbClr val="00B050"/>
                </a:solidFill>
                <a:sym typeface="Symbol" pitchFamily="-107" charset="2"/>
              </a:rPr>
              <a:t></a:t>
            </a:r>
            <a:endParaRPr lang="en-US" sz="2400" b="1" dirty="0">
              <a:solidFill>
                <a:srgbClr val="00B050"/>
              </a:solidFill>
            </a:endParaRPr>
          </a:p>
          <a:p>
            <a:endParaRPr lang="en-AU" sz="2000" dirty="0">
              <a:solidFill>
                <a:srgbClr val="00B050"/>
              </a:solidFill>
            </a:endParaRPr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3990973" y="4872038"/>
            <a:ext cx="4826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AU" sz="2000" b="1" dirty="0">
              <a:solidFill>
                <a:schemeClr val="tx2"/>
              </a:solidFill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5508625" y="4759325"/>
            <a:ext cx="9271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solidFill>
                  <a:srgbClr val="00B050"/>
                </a:solidFill>
                <a:sym typeface="Symbol" pitchFamily="-107" charset="2"/>
              </a:rPr>
              <a:t></a:t>
            </a:r>
            <a:endParaRPr lang="en-US" sz="2400" b="1" dirty="0">
              <a:solidFill>
                <a:srgbClr val="00B050"/>
              </a:solidFill>
            </a:endParaRPr>
          </a:p>
          <a:p>
            <a:endParaRPr lang="en-AU" sz="2000" dirty="0">
              <a:solidFill>
                <a:srgbClr val="00B050"/>
              </a:solidFill>
            </a:endParaRPr>
          </a:p>
        </p:txBody>
      </p:sp>
      <p:sp>
        <p:nvSpPr>
          <p:cNvPr id="51" name="Text Box 33"/>
          <p:cNvSpPr txBox="1">
            <a:spLocks noChangeArrowheads="1"/>
          </p:cNvSpPr>
          <p:nvPr/>
        </p:nvSpPr>
        <p:spPr bwMode="auto">
          <a:xfrm>
            <a:off x="5822949" y="4872038"/>
            <a:ext cx="4826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AU" sz="2000" b="1" dirty="0">
              <a:solidFill>
                <a:schemeClr val="tx2"/>
              </a:solidFill>
            </a:endParaRP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4330700" y="6248400"/>
            <a:ext cx="4826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A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March 7, 2012</a:t>
            </a:r>
          </a:p>
        </p:txBody>
      </p:sp>
      <p:sp>
        <p:nvSpPr>
          <p:cNvPr id="18435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1843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44FEEE-5DA6-48D6-8183-CDE083278C37}" type="slidenum">
              <a:rPr lang="en-US"/>
              <a:pPr/>
              <a:t>7</a:t>
            </a:fld>
            <a:endParaRPr lang="en-US"/>
          </a:p>
        </p:txBody>
      </p:sp>
      <p:pic>
        <p:nvPicPr>
          <p:cNvPr id="18437" name="Tijdelijke aanduiding voor inhoud 11" descr="Kuntsietal_frontp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225" y="0"/>
            <a:ext cx="8337550" cy="3048000"/>
          </a:xfrm>
        </p:spPr>
      </p:pic>
      <p:pic>
        <p:nvPicPr>
          <p:cNvPr id="10" name="Afbeelding 9" descr="Kuntsietal_fig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973388"/>
            <a:ext cx="3429000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Tijdelijke aanduiding voor inhoud 9" descr="Poldermanetal_frontp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8229600" cy="2844800"/>
          </a:xfrm>
        </p:spPr>
      </p:pic>
      <p:sp>
        <p:nvSpPr>
          <p:cNvPr id="19459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March 7, 2012</a:t>
            </a:r>
          </a:p>
        </p:txBody>
      </p:sp>
      <p:sp>
        <p:nvSpPr>
          <p:cNvPr id="19460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19461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53BE1C-EB11-436F-8321-A58D07C95A85}" type="slidenum">
              <a:rPr lang="en-US"/>
              <a:pPr/>
              <a:t>8</a:t>
            </a:fld>
            <a:endParaRPr lang="en-US"/>
          </a:p>
        </p:txBody>
      </p:sp>
      <p:pic>
        <p:nvPicPr>
          <p:cNvPr id="11" name="Afbeelding 10" descr="Poldermanetal_figur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4533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Poldermanetal_figure2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48000"/>
            <a:ext cx="42672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 descr="Poldermanetal_figure2b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715000"/>
            <a:ext cx="45720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762000" y="5181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Bivariate</a:t>
            </a:r>
            <a:r>
              <a:rPr lang="nl-NL" dirty="0" smtClean="0"/>
              <a:t> </a:t>
            </a:r>
            <a:r>
              <a:rPr lang="nl-NL" dirty="0" err="1" smtClean="0"/>
              <a:t>Cholesky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4572000" y="58674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Multivariate</a:t>
            </a:r>
            <a:r>
              <a:rPr lang="nl-NL" dirty="0" smtClean="0"/>
              <a:t> </a:t>
            </a:r>
            <a:r>
              <a:rPr lang="nl-NL" dirty="0" err="1" smtClean="0"/>
              <a:t>Cholesky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Sources of information</a:t>
            </a:r>
            <a:endParaRPr lang="en-US" smtClean="0"/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traits measured in twin pairs</a:t>
            </a:r>
          </a:p>
          <a:p>
            <a:pPr eaLnBrk="1" hangingPunct="1"/>
            <a:r>
              <a:rPr lang="en-US" dirty="0" smtClean="0"/>
              <a:t>Interested in:</a:t>
            </a:r>
          </a:p>
          <a:p>
            <a:pPr lvl="1" eaLnBrk="1" hangingPunct="1"/>
            <a:r>
              <a:rPr lang="en-US" dirty="0" smtClean="0"/>
              <a:t>Cross-trait covariance </a:t>
            </a:r>
            <a:r>
              <a:rPr lang="en-US" i="1" dirty="0" smtClean="0"/>
              <a:t>within</a:t>
            </a:r>
            <a:r>
              <a:rPr lang="en-US" dirty="0" smtClean="0"/>
              <a:t> individuals = phenotypic covariance</a:t>
            </a:r>
          </a:p>
          <a:p>
            <a:pPr lvl="1" eaLnBrk="1" hangingPunct="1"/>
            <a:r>
              <a:rPr lang="en-US" dirty="0" smtClean="0"/>
              <a:t>Cross-trait covariance </a:t>
            </a:r>
            <a:r>
              <a:rPr lang="en-US" i="1" dirty="0" smtClean="0"/>
              <a:t>between</a:t>
            </a:r>
            <a:r>
              <a:rPr lang="en-US" dirty="0" smtClean="0"/>
              <a:t> twins = cross-trait cross-twin covariance</a:t>
            </a:r>
          </a:p>
          <a:p>
            <a:pPr lvl="1" eaLnBrk="1" hangingPunct="1"/>
            <a:r>
              <a:rPr lang="en-US" dirty="0" smtClean="0"/>
              <a:t>MZ:DZ ratio of cross-trait covariance </a:t>
            </a:r>
            <a:r>
              <a:rPr lang="en-US" i="1" dirty="0" smtClean="0"/>
              <a:t>between</a:t>
            </a:r>
            <a:r>
              <a:rPr lang="en-US" dirty="0" smtClean="0"/>
              <a:t> twins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1508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March 7, 2012</a:t>
            </a:r>
          </a:p>
        </p:txBody>
      </p:sp>
      <p:sp>
        <p:nvSpPr>
          <p:cNvPr id="21509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/>
              <a:t>M. de Moor, Twin Workshop Boulder</a:t>
            </a:r>
            <a:endParaRPr lang="en-US"/>
          </a:p>
        </p:txBody>
      </p:sp>
      <p:sp>
        <p:nvSpPr>
          <p:cNvPr id="2151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08A8E-78E9-4D63-AF52-9DA4D46E3FF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vO slides">
  <a:themeElements>
    <a:clrScheme name="OvO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vO slid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vO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O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O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O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O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O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O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O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O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O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O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O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vO Title slide">
  <a:themeElements>
    <a:clrScheme name="OvO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vO Title sl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vO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O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O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O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O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O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O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O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O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O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O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O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4731</TotalTime>
  <Words>2991</Words>
  <Application>Microsoft Office PowerPoint</Application>
  <PresentationFormat>Diavoorstelling (4:3)</PresentationFormat>
  <Paragraphs>1289</Paragraphs>
  <Slides>61</Slides>
  <Notes>38</Notes>
  <HiddenSlides>0</HiddenSlides>
  <MMClips>0</MMClips>
  <ScaleCrop>false</ScaleCrop>
  <HeadingPairs>
    <vt:vector size="6" baseType="variant"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4" baseType="lpstr">
      <vt:lpstr>OvO slides</vt:lpstr>
      <vt:lpstr>OvO Title slide</vt:lpstr>
      <vt:lpstr>Equation</vt:lpstr>
      <vt:lpstr>Copy files</vt:lpstr>
      <vt:lpstr>Dia 2</vt:lpstr>
      <vt:lpstr>Outline</vt:lpstr>
      <vt:lpstr>Outline</vt:lpstr>
      <vt:lpstr>Aim / Rationale multivariate models</vt:lpstr>
      <vt:lpstr>Example</vt:lpstr>
      <vt:lpstr>Dia 7</vt:lpstr>
      <vt:lpstr>Dia 8</vt:lpstr>
      <vt:lpstr>Sources of information</vt:lpstr>
      <vt:lpstr>Observed Covariance Matrix: 4x4</vt:lpstr>
      <vt:lpstr>Observed Covariance Matrix: 4x4</vt:lpstr>
      <vt:lpstr>Observed Covariance Matrix: 4x4</vt:lpstr>
      <vt:lpstr>Cholesky decomposition</vt:lpstr>
      <vt:lpstr>Now let’s do the path tracing!</vt:lpstr>
      <vt:lpstr>Within-Twin Covariances (A)</vt:lpstr>
      <vt:lpstr>Within-Twin Covariances (A)</vt:lpstr>
      <vt:lpstr>Within-Twin Covariances (A)</vt:lpstr>
      <vt:lpstr>Within-Twin Covariances (A)</vt:lpstr>
      <vt:lpstr>Within-Twin Covariances (C)</vt:lpstr>
      <vt:lpstr>Within-Twin Covariances (E)</vt:lpstr>
      <vt:lpstr>Cross-Twin Covariances (A)</vt:lpstr>
      <vt:lpstr>Cross-Twin Covariances (A)</vt:lpstr>
      <vt:lpstr>Cross-Twin Covariances (A)</vt:lpstr>
      <vt:lpstr>Cross-Twin Covariances (A)</vt:lpstr>
      <vt:lpstr>Cross-Twin Covariances (C)</vt:lpstr>
      <vt:lpstr>Predicted Model</vt:lpstr>
      <vt:lpstr>Predicted Model</vt:lpstr>
      <vt:lpstr>Predicted Model</vt:lpstr>
      <vt:lpstr>Predicted Model</vt:lpstr>
      <vt:lpstr>Predicted Model</vt:lpstr>
      <vt:lpstr>Predicted Model</vt:lpstr>
      <vt:lpstr>Example covariance matrix MZ</vt:lpstr>
      <vt:lpstr>Example covariance matrix DZ</vt:lpstr>
      <vt:lpstr>Kuntsi et al. study</vt:lpstr>
      <vt:lpstr>Summary</vt:lpstr>
      <vt:lpstr>Specification in OpenMx?</vt:lpstr>
      <vt:lpstr>Within-Twin Covariance (A)</vt:lpstr>
      <vt:lpstr>Within-Twin Covariance (A)</vt:lpstr>
      <vt:lpstr>Within-Twin Covariance (A+C+E)</vt:lpstr>
      <vt:lpstr>OpenMx Matrices &amp; Algebra</vt:lpstr>
      <vt:lpstr>MZ Cross-Twin Covariance (A)</vt:lpstr>
      <vt:lpstr>DZ Cross-Twin Covariance (A)</vt:lpstr>
      <vt:lpstr>MZ/DZ Cross-Twin Covariance (C)</vt:lpstr>
      <vt:lpstr>Covariance Model for Twin Pairs</vt:lpstr>
      <vt:lpstr>Unstandardized vs standardized solution</vt:lpstr>
      <vt:lpstr>Genetic correlation</vt:lpstr>
      <vt:lpstr>Genetic correlation</vt:lpstr>
      <vt:lpstr>Standardized Solution = Correlated Factors Solution</vt:lpstr>
      <vt:lpstr>Genetic correlation – matrix algebra</vt:lpstr>
      <vt:lpstr>Contribution to phenotypic correlation</vt:lpstr>
      <vt:lpstr>Contribution to phenotypic correlation</vt:lpstr>
      <vt:lpstr>Contribution to phenotypic correlation</vt:lpstr>
      <vt:lpstr>Summary / Interpretation</vt:lpstr>
      <vt:lpstr>Outline</vt:lpstr>
      <vt:lpstr>Practical</vt:lpstr>
      <vt:lpstr>Practical – exercise 1</vt:lpstr>
      <vt:lpstr>Practical – exercise 1</vt:lpstr>
      <vt:lpstr>Practical – exercise 1 - Questions</vt:lpstr>
      <vt:lpstr>Practical – exercise 2</vt:lpstr>
      <vt:lpstr>Practical – exercise 2</vt:lpstr>
      <vt:lpstr>Practical – exercise 3</vt:lpstr>
    </vt:vector>
  </TitlesOfParts>
  <Company>Vrije Universiteit Amsterdam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MHM.de.Moor</dc:creator>
  <cp:lastModifiedBy>Moor MHM.de</cp:lastModifiedBy>
  <cp:revision>956</cp:revision>
  <dcterms:created xsi:type="dcterms:W3CDTF">2008-11-27T14:32:09Z</dcterms:created>
  <dcterms:modified xsi:type="dcterms:W3CDTF">2012-03-07T04:08:20Z</dcterms:modified>
</cp:coreProperties>
</file>