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1" r:id="rId2"/>
    <p:sldId id="256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0000"/>
    <a:srgbClr val="CCECFF"/>
    <a:srgbClr val="003399"/>
    <a:srgbClr val="333300"/>
    <a:srgbClr val="336600"/>
    <a:srgbClr val="660033"/>
    <a:srgbClr val="339966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 autoAdjust="0"/>
  </p:normalViewPr>
  <p:slideViewPr>
    <p:cSldViewPr showGuides="1">
      <p:cViewPr>
        <p:scale>
          <a:sx n="66" d="100"/>
          <a:sy n="66" d="100"/>
        </p:scale>
        <p:origin x="-8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1044437-FE3A-49EF-92D6-3990EF1B2E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44437-FE3A-49EF-92D6-3990EF1B2E7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6400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64008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10000" cy="51054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3810000" cy="24765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4076700"/>
            <a:ext cx="3810000" cy="24765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Slides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faculty/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sanja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/Boulder_2012/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Moderating_covariances_IQ_SES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/Slides</a:t>
            </a: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Parameters to estimate: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7200" y="486787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latin typeface="Tahoma" pitchFamily="34" charset="0"/>
                <a:cs typeface="Tahoma" pitchFamily="34" charset="0"/>
              </a:rPr>
              <a:t>intercept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447800" y="4872335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latin typeface="Tahoma" pitchFamily="34" charset="0"/>
                <a:cs typeface="Tahoma" pitchFamily="34" charset="0"/>
              </a:rPr>
              <a:t>magnitude of main effect of SES on IQ</a:t>
            </a:r>
          </a:p>
        </p:txBody>
      </p:sp>
      <p:grpSp>
        <p:nvGrpSpPr>
          <p:cNvPr id="2" name="Group 61"/>
          <p:cNvGrpSpPr/>
          <p:nvPr/>
        </p:nvGrpSpPr>
        <p:grpSpPr>
          <a:xfrm>
            <a:off x="762000" y="1475601"/>
            <a:ext cx="6553200" cy="3020199"/>
            <a:chOff x="762000" y="1475601"/>
            <a:chExt cx="6553200" cy="3020199"/>
          </a:xfrm>
        </p:grpSpPr>
        <p:grpSp>
          <p:nvGrpSpPr>
            <p:cNvPr id="3" name="Group 49"/>
            <p:cNvGrpSpPr/>
            <p:nvPr/>
          </p:nvGrpSpPr>
          <p:grpSpPr>
            <a:xfrm>
              <a:off x="762000" y="1475601"/>
              <a:ext cx="6553200" cy="2639199"/>
              <a:chOff x="762000" y="1475601"/>
              <a:chExt cx="6553200" cy="2639199"/>
            </a:xfrm>
          </p:grpSpPr>
          <p:grpSp>
            <p:nvGrpSpPr>
              <p:cNvPr id="4" name="Group 33"/>
              <p:cNvGrpSpPr/>
              <p:nvPr/>
            </p:nvGrpSpPr>
            <p:grpSpPr>
              <a:xfrm>
                <a:off x="762000" y="1981200"/>
                <a:ext cx="2667000" cy="2133600"/>
                <a:chOff x="762000" y="1828800"/>
                <a:chExt cx="2667000" cy="21336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185200" y="3505200"/>
                  <a:ext cx="533400" cy="45720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IQ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209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447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971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E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cxnSp>
              <p:nvCxnSpPr>
                <p:cNvPr id="19" name="Straight Arrow Connector 18"/>
                <p:cNvCxnSpPr>
                  <a:stCxn id="16" idx="4"/>
                  <a:endCxn id="8" idx="0"/>
                </p:cNvCxnSpPr>
                <p:nvPr/>
              </p:nvCxnSpPr>
              <p:spPr>
                <a:xfrm>
                  <a:off x="1676400" y="2286000"/>
                  <a:ext cx="775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5" idx="4"/>
                  <a:endCxn id="8" idx="0"/>
                </p:cNvCxnSpPr>
                <p:nvPr/>
              </p:nvCxnSpPr>
              <p:spPr>
                <a:xfrm>
                  <a:off x="2438400" y="2286000"/>
                  <a:ext cx="13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>
                  <a:stCxn id="17" idx="4"/>
                  <a:endCxn id="8" idx="0"/>
                </p:cNvCxnSpPr>
                <p:nvPr/>
              </p:nvCxnSpPr>
              <p:spPr>
                <a:xfrm flipH="1">
                  <a:off x="2451900" y="2286000"/>
                  <a:ext cx="748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762000" y="3505200"/>
                  <a:ext cx="533400" cy="4572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cxnSp>
              <p:nvCxnSpPr>
                <p:cNvPr id="27" name="Straight Arrow Connector 26"/>
                <p:cNvCxnSpPr>
                  <a:stCxn id="26" idx="5"/>
                  <a:endCxn id="8" idx="1"/>
                </p:cNvCxnSpPr>
                <p:nvPr/>
              </p:nvCxnSpPr>
              <p:spPr>
                <a:xfrm>
                  <a:off x="1162050" y="3733800"/>
                  <a:ext cx="10231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Rectangle 35"/>
              <p:cNvSpPr/>
              <p:nvPr/>
            </p:nvSpPr>
            <p:spPr>
              <a:xfrm>
                <a:off x="5385600" y="3657600"/>
                <a:ext cx="533400" cy="4572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IQ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410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648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172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40" name="Straight Arrow Connector 39"/>
              <p:cNvCxnSpPr>
                <a:stCxn id="38" idx="4"/>
                <a:endCxn id="36" idx="0"/>
              </p:cNvCxnSpPr>
              <p:nvPr/>
            </p:nvCxnSpPr>
            <p:spPr>
              <a:xfrm>
                <a:off x="4876800" y="2438400"/>
                <a:ext cx="775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7" idx="4"/>
                <a:endCxn id="36" idx="0"/>
              </p:cNvCxnSpPr>
              <p:nvPr/>
            </p:nvCxnSpPr>
            <p:spPr>
              <a:xfrm>
                <a:off x="5638800" y="2438400"/>
                <a:ext cx="13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9" idx="4"/>
                <a:endCxn id="36" idx="0"/>
              </p:cNvCxnSpPr>
              <p:nvPr/>
            </p:nvCxnSpPr>
            <p:spPr>
              <a:xfrm flipH="1">
                <a:off x="5652300" y="2438400"/>
                <a:ext cx="748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Isosceles Triangle 42"/>
              <p:cNvSpPr/>
              <p:nvPr/>
            </p:nvSpPr>
            <p:spPr>
              <a:xfrm>
                <a:off x="6781800" y="3657600"/>
                <a:ext cx="533400" cy="457200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cxnSp>
            <p:nvCxnSpPr>
              <p:cNvPr id="44" name="Straight Arrow Connector 43"/>
              <p:cNvCxnSpPr>
                <a:stCxn id="43" idx="1"/>
                <a:endCxn id="36" idx="3"/>
              </p:cNvCxnSpPr>
              <p:nvPr/>
            </p:nvCxnSpPr>
            <p:spPr>
              <a:xfrm flipH="1">
                <a:off x="5919000" y="3886200"/>
                <a:ext cx="9961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4572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a+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X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334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c+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1722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e+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096000" y="36092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μ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cxnSp>
            <p:nvCxnSpPr>
              <p:cNvPr id="52" name="Curved Connector 51"/>
              <p:cNvCxnSpPr>
                <a:stCxn id="16" idx="0"/>
                <a:endCxn id="38" idx="0"/>
              </p:cNvCxnSpPr>
              <p:nvPr/>
            </p:nvCxnSpPr>
            <p:spPr>
              <a:xfrm rot="5400000" flipH="1" flipV="1">
                <a:off x="3276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urved Connector 53"/>
              <p:cNvCxnSpPr>
                <a:stCxn id="15" idx="0"/>
                <a:endCxn id="37" idx="0"/>
              </p:cNvCxnSpPr>
              <p:nvPr/>
            </p:nvCxnSpPr>
            <p:spPr>
              <a:xfrm rot="5400000" flipH="1" flipV="1">
                <a:off x="4038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28194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=.5/1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8862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20880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2578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2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4" name="Rectangle 63"/>
          <p:cNvSpPr/>
          <p:nvPr/>
        </p:nvSpPr>
        <p:spPr>
          <a:xfrm>
            <a:off x="685800" y="1371600"/>
            <a:ext cx="6781800" cy="3352800"/>
          </a:xfrm>
          <a:prstGeom prst="rect">
            <a:avLst/>
          </a:prstGeom>
          <a:solidFill>
            <a:schemeClr val="bg1">
              <a:alpha val="59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nl-NL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371600" y="2819400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X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133600" y="2819400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Y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971800" y="2819400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Z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95400" y="3609201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μ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M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1371600" y="3962400"/>
            <a:ext cx="0" cy="838200"/>
          </a:xfrm>
          <a:prstGeom prst="straightConnector1">
            <a:avLst/>
          </a:prstGeom>
          <a:ln w="22225" cmpd="sng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1600200" y="3962400"/>
            <a:ext cx="0" cy="838200"/>
          </a:xfrm>
          <a:prstGeom prst="straightConnector1">
            <a:avLst/>
          </a:prstGeom>
          <a:ln w="22225" cmpd="sng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Model: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59"/>
          <p:cNvGrpSpPr/>
          <p:nvPr/>
        </p:nvGrpSpPr>
        <p:grpSpPr>
          <a:xfrm>
            <a:off x="762000" y="1475601"/>
            <a:ext cx="6553200" cy="3020199"/>
            <a:chOff x="762000" y="1475601"/>
            <a:chExt cx="6553200" cy="3020199"/>
          </a:xfrm>
        </p:grpSpPr>
        <p:grpSp>
          <p:nvGrpSpPr>
            <p:cNvPr id="3" name="Group 56"/>
            <p:cNvGrpSpPr/>
            <p:nvPr/>
          </p:nvGrpSpPr>
          <p:grpSpPr>
            <a:xfrm>
              <a:off x="762000" y="1475601"/>
              <a:ext cx="6553200" cy="2639199"/>
              <a:chOff x="762000" y="1475601"/>
              <a:chExt cx="6553200" cy="2639199"/>
            </a:xfrm>
          </p:grpSpPr>
          <p:grpSp>
            <p:nvGrpSpPr>
              <p:cNvPr id="4" name="Group 33"/>
              <p:cNvGrpSpPr/>
              <p:nvPr/>
            </p:nvGrpSpPr>
            <p:grpSpPr>
              <a:xfrm>
                <a:off x="762000" y="1981200"/>
                <a:ext cx="2971800" cy="2133600"/>
                <a:chOff x="762000" y="1828800"/>
                <a:chExt cx="2971800" cy="21336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185200" y="3505200"/>
                  <a:ext cx="533400" cy="45720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sz="12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IQ</a:t>
                  </a:r>
                  <a:r>
                    <a:rPr lang="nl-NL" sz="1200" baseline="-250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209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447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971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E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cxnSp>
              <p:nvCxnSpPr>
                <p:cNvPr id="19" name="Straight Arrow Connector 18"/>
                <p:cNvCxnSpPr>
                  <a:stCxn id="16" idx="4"/>
                  <a:endCxn id="8" idx="0"/>
                </p:cNvCxnSpPr>
                <p:nvPr/>
              </p:nvCxnSpPr>
              <p:spPr>
                <a:xfrm>
                  <a:off x="1676400" y="2286000"/>
                  <a:ext cx="775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5" idx="4"/>
                  <a:endCxn id="8" idx="0"/>
                </p:cNvCxnSpPr>
                <p:nvPr/>
              </p:nvCxnSpPr>
              <p:spPr>
                <a:xfrm>
                  <a:off x="2438400" y="2286000"/>
                  <a:ext cx="13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>
                  <a:stCxn id="17" idx="4"/>
                  <a:endCxn id="8" idx="0"/>
                </p:cNvCxnSpPr>
                <p:nvPr/>
              </p:nvCxnSpPr>
              <p:spPr>
                <a:xfrm flipH="1">
                  <a:off x="2451900" y="2286000"/>
                  <a:ext cx="748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762000" y="3505200"/>
                  <a:ext cx="533400" cy="4572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cxnSp>
              <p:nvCxnSpPr>
                <p:cNvPr id="27" name="Straight Arrow Connector 26"/>
                <p:cNvCxnSpPr>
                  <a:stCxn id="26" idx="5"/>
                  <a:endCxn id="8" idx="1"/>
                </p:cNvCxnSpPr>
                <p:nvPr/>
              </p:nvCxnSpPr>
              <p:spPr>
                <a:xfrm>
                  <a:off x="1162050" y="3733800"/>
                  <a:ext cx="10231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1371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a+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X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2133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c+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Y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29718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e+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Z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295400" y="3456801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μ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36" name="Rectangle 35"/>
              <p:cNvSpPr/>
              <p:nvPr/>
            </p:nvSpPr>
            <p:spPr>
              <a:xfrm>
                <a:off x="5385600" y="3657600"/>
                <a:ext cx="533400" cy="4572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IQ</a:t>
                </a:r>
                <a:r>
                  <a:rPr lang="nl-NL" sz="1200" baseline="-25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410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648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172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40" name="Straight Arrow Connector 39"/>
              <p:cNvCxnSpPr>
                <a:stCxn id="38" idx="4"/>
                <a:endCxn id="36" idx="0"/>
              </p:cNvCxnSpPr>
              <p:nvPr/>
            </p:nvCxnSpPr>
            <p:spPr>
              <a:xfrm>
                <a:off x="4876800" y="2438400"/>
                <a:ext cx="775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7" idx="4"/>
                <a:endCxn id="36" idx="0"/>
              </p:cNvCxnSpPr>
              <p:nvPr/>
            </p:nvCxnSpPr>
            <p:spPr>
              <a:xfrm>
                <a:off x="5638800" y="2438400"/>
                <a:ext cx="13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9" idx="4"/>
                <a:endCxn id="36" idx="0"/>
              </p:cNvCxnSpPr>
              <p:nvPr/>
            </p:nvCxnSpPr>
            <p:spPr>
              <a:xfrm flipH="1">
                <a:off x="5652300" y="2438400"/>
                <a:ext cx="748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Isosceles Triangle 42"/>
              <p:cNvSpPr/>
              <p:nvPr/>
            </p:nvSpPr>
            <p:spPr>
              <a:xfrm>
                <a:off x="6781800" y="3657600"/>
                <a:ext cx="533400" cy="457200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cxnSp>
            <p:nvCxnSpPr>
              <p:cNvPr id="44" name="Straight Arrow Connector 43"/>
              <p:cNvCxnSpPr>
                <a:stCxn id="43" idx="1"/>
                <a:endCxn id="36" idx="3"/>
              </p:cNvCxnSpPr>
              <p:nvPr/>
            </p:nvCxnSpPr>
            <p:spPr>
              <a:xfrm flipH="1">
                <a:off x="5919000" y="3886200"/>
                <a:ext cx="9961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4572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a+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X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334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c+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1722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e+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096000" y="36092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μ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cxnSp>
            <p:nvCxnSpPr>
              <p:cNvPr id="52" name="Curved Connector 51"/>
              <p:cNvCxnSpPr>
                <a:stCxn id="16" idx="0"/>
                <a:endCxn id="38" idx="0"/>
              </p:cNvCxnSpPr>
              <p:nvPr/>
            </p:nvCxnSpPr>
            <p:spPr>
              <a:xfrm rot="5400000" flipH="1" flipV="1">
                <a:off x="3276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urved Connector 53"/>
              <p:cNvCxnSpPr>
                <a:stCxn id="15" idx="0"/>
                <a:endCxn id="37" idx="0"/>
              </p:cNvCxnSpPr>
              <p:nvPr/>
            </p:nvCxnSpPr>
            <p:spPr>
              <a:xfrm rot="5400000" flipH="1" flipV="1">
                <a:off x="4038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28194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=.5/1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8862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20880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2578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2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Model: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Expectations for means (conditional on the level of the moderator M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mean(IQ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|M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=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a+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X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)*mean(A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+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c+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Y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)*mean(C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+ (e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Z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)*mean(E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+ (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μ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)*1</a:t>
            </a: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=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a+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X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)*0             +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c+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Y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)*0            + (e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Z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)*0             + (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μ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)*1</a:t>
            </a: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= 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μ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= 1, 2 (twin 1, twin 2)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59"/>
          <p:cNvGrpSpPr/>
          <p:nvPr/>
        </p:nvGrpSpPr>
        <p:grpSpPr>
          <a:xfrm>
            <a:off x="762000" y="1475601"/>
            <a:ext cx="6553200" cy="3020199"/>
            <a:chOff x="762000" y="1475601"/>
            <a:chExt cx="6553200" cy="3020199"/>
          </a:xfrm>
        </p:grpSpPr>
        <p:grpSp>
          <p:nvGrpSpPr>
            <p:cNvPr id="3" name="Group 56"/>
            <p:cNvGrpSpPr/>
            <p:nvPr/>
          </p:nvGrpSpPr>
          <p:grpSpPr>
            <a:xfrm>
              <a:off x="762000" y="1475601"/>
              <a:ext cx="6553200" cy="2639199"/>
              <a:chOff x="762000" y="1475601"/>
              <a:chExt cx="6553200" cy="2639199"/>
            </a:xfrm>
          </p:grpSpPr>
          <p:grpSp>
            <p:nvGrpSpPr>
              <p:cNvPr id="4" name="Group 33"/>
              <p:cNvGrpSpPr/>
              <p:nvPr/>
            </p:nvGrpSpPr>
            <p:grpSpPr>
              <a:xfrm>
                <a:off x="762000" y="1981200"/>
                <a:ext cx="2971800" cy="2133600"/>
                <a:chOff x="762000" y="1828800"/>
                <a:chExt cx="2971800" cy="21336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185200" y="3505200"/>
                  <a:ext cx="533400" cy="45720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sz="12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IQ</a:t>
                  </a:r>
                  <a:r>
                    <a:rPr lang="nl-NL" sz="1200" baseline="-250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209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447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971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E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cxnSp>
              <p:nvCxnSpPr>
                <p:cNvPr id="19" name="Straight Arrow Connector 18"/>
                <p:cNvCxnSpPr>
                  <a:stCxn id="16" idx="4"/>
                  <a:endCxn id="8" idx="0"/>
                </p:cNvCxnSpPr>
                <p:nvPr/>
              </p:nvCxnSpPr>
              <p:spPr>
                <a:xfrm>
                  <a:off x="1676400" y="2286000"/>
                  <a:ext cx="775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5" idx="4"/>
                  <a:endCxn id="8" idx="0"/>
                </p:cNvCxnSpPr>
                <p:nvPr/>
              </p:nvCxnSpPr>
              <p:spPr>
                <a:xfrm>
                  <a:off x="2438400" y="2286000"/>
                  <a:ext cx="13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>
                  <a:stCxn id="17" idx="4"/>
                  <a:endCxn id="8" idx="0"/>
                </p:cNvCxnSpPr>
                <p:nvPr/>
              </p:nvCxnSpPr>
              <p:spPr>
                <a:xfrm flipH="1">
                  <a:off x="2451900" y="2286000"/>
                  <a:ext cx="748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762000" y="3505200"/>
                  <a:ext cx="533400" cy="4572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cxnSp>
              <p:nvCxnSpPr>
                <p:cNvPr id="27" name="Straight Arrow Connector 26"/>
                <p:cNvCxnSpPr>
                  <a:stCxn id="26" idx="5"/>
                  <a:endCxn id="8" idx="1"/>
                </p:cNvCxnSpPr>
                <p:nvPr/>
              </p:nvCxnSpPr>
              <p:spPr>
                <a:xfrm>
                  <a:off x="1162050" y="3733800"/>
                  <a:ext cx="10231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1371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a+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X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2133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c+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Y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29718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e+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Z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295400" y="3456801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μ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36" name="Rectangle 35"/>
              <p:cNvSpPr/>
              <p:nvPr/>
            </p:nvSpPr>
            <p:spPr>
              <a:xfrm>
                <a:off x="5385600" y="3657600"/>
                <a:ext cx="533400" cy="4572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IQ</a:t>
                </a:r>
                <a:r>
                  <a:rPr lang="nl-NL" sz="1200" baseline="-25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410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648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172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40" name="Straight Arrow Connector 39"/>
              <p:cNvCxnSpPr>
                <a:stCxn id="38" idx="4"/>
                <a:endCxn id="36" idx="0"/>
              </p:cNvCxnSpPr>
              <p:nvPr/>
            </p:nvCxnSpPr>
            <p:spPr>
              <a:xfrm>
                <a:off x="4876800" y="2438400"/>
                <a:ext cx="775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7" idx="4"/>
                <a:endCxn id="36" idx="0"/>
              </p:cNvCxnSpPr>
              <p:nvPr/>
            </p:nvCxnSpPr>
            <p:spPr>
              <a:xfrm>
                <a:off x="5638800" y="2438400"/>
                <a:ext cx="13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9" idx="4"/>
                <a:endCxn id="36" idx="0"/>
              </p:cNvCxnSpPr>
              <p:nvPr/>
            </p:nvCxnSpPr>
            <p:spPr>
              <a:xfrm flipH="1">
                <a:off x="5652300" y="2438400"/>
                <a:ext cx="748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Isosceles Triangle 42"/>
              <p:cNvSpPr/>
              <p:nvPr/>
            </p:nvSpPr>
            <p:spPr>
              <a:xfrm>
                <a:off x="6781800" y="3657600"/>
                <a:ext cx="533400" cy="457200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cxnSp>
            <p:nvCxnSpPr>
              <p:cNvPr id="44" name="Straight Arrow Connector 43"/>
              <p:cNvCxnSpPr>
                <a:stCxn id="43" idx="1"/>
                <a:endCxn id="36" idx="3"/>
              </p:cNvCxnSpPr>
              <p:nvPr/>
            </p:nvCxnSpPr>
            <p:spPr>
              <a:xfrm flipH="1">
                <a:off x="5919000" y="3886200"/>
                <a:ext cx="9961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4572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a+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X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334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c+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1722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e+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096000" y="36092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μ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cxnSp>
            <p:nvCxnSpPr>
              <p:cNvPr id="52" name="Curved Connector 51"/>
              <p:cNvCxnSpPr>
                <a:stCxn id="16" idx="0"/>
                <a:endCxn id="38" idx="0"/>
              </p:cNvCxnSpPr>
              <p:nvPr/>
            </p:nvCxnSpPr>
            <p:spPr>
              <a:xfrm rot="5400000" flipH="1" flipV="1">
                <a:off x="3276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urved Connector 53"/>
              <p:cNvCxnSpPr>
                <a:stCxn id="15" idx="0"/>
                <a:endCxn id="37" idx="0"/>
              </p:cNvCxnSpPr>
              <p:nvPr/>
            </p:nvCxnSpPr>
            <p:spPr>
              <a:xfrm rot="5400000" flipH="1" flipV="1">
                <a:off x="4038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28194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=.5/1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8862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20880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2578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2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Model: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Expectations for variances (conditional on the level of the moderator M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var(IQ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|M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=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a+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X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)^2*var(A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+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c+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Y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)^2*var(C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+ (e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Z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)^2*var(E</a:t>
            </a:r>
            <a:r>
              <a:rPr lang="nl-NL" sz="12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+ (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μ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)^2*0</a:t>
            </a: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=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a+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X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)^2*1        +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c+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Y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)^2*1         + (e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Z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)^2*1         + 0</a:t>
            </a: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=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a+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X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 + (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c+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Y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 + (e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Z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M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)^2</a:t>
            </a:r>
          </a:p>
          <a:p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= 1, 2 (twin 1, twin 2)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59"/>
          <p:cNvGrpSpPr/>
          <p:nvPr/>
        </p:nvGrpSpPr>
        <p:grpSpPr>
          <a:xfrm>
            <a:off x="762000" y="1475601"/>
            <a:ext cx="6553200" cy="3020199"/>
            <a:chOff x="762000" y="1475601"/>
            <a:chExt cx="6553200" cy="3020199"/>
          </a:xfrm>
        </p:grpSpPr>
        <p:grpSp>
          <p:nvGrpSpPr>
            <p:cNvPr id="3" name="Group 56"/>
            <p:cNvGrpSpPr/>
            <p:nvPr/>
          </p:nvGrpSpPr>
          <p:grpSpPr>
            <a:xfrm>
              <a:off x="762000" y="1475601"/>
              <a:ext cx="6553200" cy="2639199"/>
              <a:chOff x="762000" y="1475601"/>
              <a:chExt cx="6553200" cy="2639199"/>
            </a:xfrm>
          </p:grpSpPr>
          <p:grpSp>
            <p:nvGrpSpPr>
              <p:cNvPr id="4" name="Group 33"/>
              <p:cNvGrpSpPr/>
              <p:nvPr/>
            </p:nvGrpSpPr>
            <p:grpSpPr>
              <a:xfrm>
                <a:off x="762000" y="1981200"/>
                <a:ext cx="2971800" cy="2133600"/>
                <a:chOff x="762000" y="1828800"/>
                <a:chExt cx="2971800" cy="21336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185200" y="3505200"/>
                  <a:ext cx="533400" cy="45720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sz="12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IQ</a:t>
                  </a:r>
                  <a:r>
                    <a:rPr lang="nl-NL" sz="1200" baseline="-250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209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447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971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E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cxnSp>
              <p:nvCxnSpPr>
                <p:cNvPr id="19" name="Straight Arrow Connector 18"/>
                <p:cNvCxnSpPr>
                  <a:stCxn id="16" idx="4"/>
                  <a:endCxn id="8" idx="0"/>
                </p:cNvCxnSpPr>
                <p:nvPr/>
              </p:nvCxnSpPr>
              <p:spPr>
                <a:xfrm>
                  <a:off x="1676400" y="2286000"/>
                  <a:ext cx="775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5" idx="4"/>
                  <a:endCxn id="8" idx="0"/>
                </p:cNvCxnSpPr>
                <p:nvPr/>
              </p:nvCxnSpPr>
              <p:spPr>
                <a:xfrm>
                  <a:off x="2438400" y="2286000"/>
                  <a:ext cx="13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>
                  <a:stCxn id="17" idx="4"/>
                  <a:endCxn id="8" idx="0"/>
                </p:cNvCxnSpPr>
                <p:nvPr/>
              </p:nvCxnSpPr>
              <p:spPr>
                <a:xfrm flipH="1">
                  <a:off x="2451900" y="2286000"/>
                  <a:ext cx="748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762000" y="3505200"/>
                  <a:ext cx="533400" cy="4572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cxnSp>
              <p:nvCxnSpPr>
                <p:cNvPr id="27" name="Straight Arrow Connector 26"/>
                <p:cNvCxnSpPr>
                  <a:stCxn id="26" idx="5"/>
                  <a:endCxn id="8" idx="1"/>
                </p:cNvCxnSpPr>
                <p:nvPr/>
              </p:nvCxnSpPr>
              <p:spPr>
                <a:xfrm>
                  <a:off x="1162050" y="3733800"/>
                  <a:ext cx="10231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1371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a+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X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2133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c+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Y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29718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e+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Z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295400" y="3456801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μ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36" name="Rectangle 35"/>
              <p:cNvSpPr/>
              <p:nvPr/>
            </p:nvSpPr>
            <p:spPr>
              <a:xfrm>
                <a:off x="5385600" y="3657600"/>
                <a:ext cx="533400" cy="4572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IQ</a:t>
                </a:r>
                <a:r>
                  <a:rPr lang="nl-NL" sz="1200" baseline="-25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410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648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172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40" name="Straight Arrow Connector 39"/>
              <p:cNvCxnSpPr>
                <a:stCxn id="38" idx="4"/>
                <a:endCxn id="36" idx="0"/>
              </p:cNvCxnSpPr>
              <p:nvPr/>
            </p:nvCxnSpPr>
            <p:spPr>
              <a:xfrm>
                <a:off x="4876800" y="2438400"/>
                <a:ext cx="775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7" idx="4"/>
                <a:endCxn id="36" idx="0"/>
              </p:cNvCxnSpPr>
              <p:nvPr/>
            </p:nvCxnSpPr>
            <p:spPr>
              <a:xfrm>
                <a:off x="5638800" y="2438400"/>
                <a:ext cx="13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9" idx="4"/>
                <a:endCxn id="36" idx="0"/>
              </p:cNvCxnSpPr>
              <p:nvPr/>
            </p:nvCxnSpPr>
            <p:spPr>
              <a:xfrm flipH="1">
                <a:off x="5652300" y="2438400"/>
                <a:ext cx="748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Isosceles Triangle 42"/>
              <p:cNvSpPr/>
              <p:nvPr/>
            </p:nvSpPr>
            <p:spPr>
              <a:xfrm>
                <a:off x="6781800" y="3657600"/>
                <a:ext cx="533400" cy="457200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cxnSp>
            <p:nvCxnSpPr>
              <p:cNvPr id="44" name="Straight Arrow Connector 43"/>
              <p:cNvCxnSpPr>
                <a:stCxn id="43" idx="1"/>
                <a:endCxn id="36" idx="3"/>
              </p:cNvCxnSpPr>
              <p:nvPr/>
            </p:nvCxnSpPr>
            <p:spPr>
              <a:xfrm flipH="1">
                <a:off x="5919000" y="3886200"/>
                <a:ext cx="9961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4572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a+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X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334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c+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1722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e+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096000" y="36092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μ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cxnSp>
            <p:nvCxnSpPr>
              <p:cNvPr id="52" name="Curved Connector 51"/>
              <p:cNvCxnSpPr>
                <a:stCxn id="16" idx="0"/>
                <a:endCxn id="38" idx="0"/>
              </p:cNvCxnSpPr>
              <p:nvPr/>
            </p:nvCxnSpPr>
            <p:spPr>
              <a:xfrm rot="5400000" flipH="1" flipV="1">
                <a:off x="3276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urved Connector 53"/>
              <p:cNvCxnSpPr>
                <a:stCxn id="15" idx="0"/>
                <a:endCxn id="37" idx="0"/>
              </p:cNvCxnSpPr>
              <p:nvPr/>
            </p:nvCxnSpPr>
            <p:spPr>
              <a:xfrm rot="5400000" flipH="1" flipV="1">
                <a:off x="4038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28194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=.5/1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8862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20880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2578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2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Practical:</a:t>
            </a:r>
          </a:p>
          <a:p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faculty/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sanja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/Boulder_2012/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Moderating_covariances_IQ_SES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/Practical</a:t>
            </a:r>
            <a:endParaRPr lang="en-U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992868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Moderating covariances: practical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Turkheimer, E., Haley, A., Waldron, M., D'Onofrio, B., &amp; Gottesman, I.I. (2003). Socioeconomic status modifies heritability of IQ in young children. </a:t>
            </a:r>
            <a:r>
              <a:rPr lang="nl-NL" sz="1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Psychological Science, 14(6), 623-628.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228" y="1752600"/>
            <a:ext cx="7558172" cy="4014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Data: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 = 430 twin pairs	(205 MZ, 225 DZ)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IQ scaled to have mean = 0 and variance = 1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SES measured on a 5-point scale (1 = low, 5 = high)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 the magnitude of variance components modified by the children’s SES?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133600"/>
          <a:ext cx="3352800" cy="232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838200"/>
                <a:gridCol w="838200"/>
                <a:gridCol w="838200"/>
              </a:tblGrid>
              <a:tr h="290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zyg</a:t>
                      </a: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ses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iq1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iq2</a:t>
                      </a: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-0.88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-1.36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0.1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-0.11</a:t>
                      </a: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1.14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0.44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0.1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-0.18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-0.39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-0.74</a:t>
                      </a:r>
                      <a:endParaRPr lang="nl-NL" sz="120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0.1</a:t>
                      </a: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1.7</a:t>
                      </a: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90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…</a:t>
                      </a: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1200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52400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>
                <a:latin typeface="Tahoma" pitchFamily="34" charset="0"/>
                <a:cs typeface="Tahoma" pitchFamily="34" charset="0"/>
              </a:rPr>
              <a:t>zygosity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15240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>
                <a:latin typeface="Tahoma" pitchFamily="34" charset="0"/>
                <a:cs typeface="Tahoma" pitchFamily="34" charset="0"/>
              </a:rPr>
              <a:t>socioeconomic status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15240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>
                <a:latin typeface="Tahoma" pitchFamily="34" charset="0"/>
                <a:cs typeface="Tahoma" pitchFamily="34" charset="0"/>
              </a:rPr>
              <a:t>IQ twin 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1800" y="15240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00" dirty="0" smtClean="0">
                <a:latin typeface="Tahoma" pitchFamily="34" charset="0"/>
                <a:cs typeface="Tahoma" pitchFamily="34" charset="0"/>
              </a:rPr>
              <a:t>IQ twin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Model: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62000" y="1475601"/>
            <a:ext cx="6553200" cy="3020199"/>
            <a:chOff x="762000" y="1475601"/>
            <a:chExt cx="6553200" cy="3020199"/>
          </a:xfrm>
        </p:grpSpPr>
        <p:grpSp>
          <p:nvGrpSpPr>
            <p:cNvPr id="57" name="Group 56"/>
            <p:cNvGrpSpPr/>
            <p:nvPr/>
          </p:nvGrpSpPr>
          <p:grpSpPr>
            <a:xfrm>
              <a:off x="762000" y="1475601"/>
              <a:ext cx="6553200" cy="2639199"/>
              <a:chOff x="762000" y="1475601"/>
              <a:chExt cx="6553200" cy="2639199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762000" y="1981200"/>
                <a:ext cx="2971800" cy="2133600"/>
                <a:chOff x="762000" y="1828800"/>
                <a:chExt cx="2971800" cy="21336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185200" y="3505200"/>
                  <a:ext cx="533400" cy="45720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sz="12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IQ</a:t>
                  </a:r>
                  <a:r>
                    <a:rPr lang="nl-NL" sz="1200" baseline="-250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209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447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971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E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cxnSp>
              <p:nvCxnSpPr>
                <p:cNvPr id="19" name="Straight Arrow Connector 18"/>
                <p:cNvCxnSpPr>
                  <a:stCxn id="16" idx="4"/>
                  <a:endCxn id="8" idx="0"/>
                </p:cNvCxnSpPr>
                <p:nvPr/>
              </p:nvCxnSpPr>
              <p:spPr>
                <a:xfrm>
                  <a:off x="1676400" y="2286000"/>
                  <a:ext cx="775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5" idx="4"/>
                  <a:endCxn id="8" idx="0"/>
                </p:cNvCxnSpPr>
                <p:nvPr/>
              </p:nvCxnSpPr>
              <p:spPr>
                <a:xfrm>
                  <a:off x="2438400" y="2286000"/>
                  <a:ext cx="13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>
                  <a:stCxn id="17" idx="4"/>
                  <a:endCxn id="8" idx="0"/>
                </p:cNvCxnSpPr>
                <p:nvPr/>
              </p:nvCxnSpPr>
              <p:spPr>
                <a:xfrm flipH="1">
                  <a:off x="2451900" y="2286000"/>
                  <a:ext cx="748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762000" y="3505200"/>
                  <a:ext cx="533400" cy="4572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cxnSp>
              <p:nvCxnSpPr>
                <p:cNvPr id="27" name="Straight Arrow Connector 26"/>
                <p:cNvCxnSpPr>
                  <a:stCxn id="26" idx="5"/>
                  <a:endCxn id="8" idx="1"/>
                </p:cNvCxnSpPr>
                <p:nvPr/>
              </p:nvCxnSpPr>
              <p:spPr>
                <a:xfrm>
                  <a:off x="1162050" y="3733800"/>
                  <a:ext cx="10231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1371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a+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X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2133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c+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Y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29718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e+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Z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295400" y="3456801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μ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36" name="Rectangle 35"/>
              <p:cNvSpPr/>
              <p:nvPr/>
            </p:nvSpPr>
            <p:spPr>
              <a:xfrm>
                <a:off x="5385600" y="3657600"/>
                <a:ext cx="533400" cy="4572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IQ</a:t>
                </a:r>
                <a:r>
                  <a:rPr lang="nl-NL" sz="1200" baseline="-25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410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648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172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40" name="Straight Arrow Connector 39"/>
              <p:cNvCxnSpPr>
                <a:stCxn id="38" idx="4"/>
                <a:endCxn id="36" idx="0"/>
              </p:cNvCxnSpPr>
              <p:nvPr/>
            </p:nvCxnSpPr>
            <p:spPr>
              <a:xfrm>
                <a:off x="4876800" y="2438400"/>
                <a:ext cx="775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7" idx="4"/>
                <a:endCxn id="36" idx="0"/>
              </p:cNvCxnSpPr>
              <p:nvPr/>
            </p:nvCxnSpPr>
            <p:spPr>
              <a:xfrm>
                <a:off x="5638800" y="2438400"/>
                <a:ext cx="13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9" idx="4"/>
                <a:endCxn id="36" idx="0"/>
              </p:cNvCxnSpPr>
              <p:nvPr/>
            </p:nvCxnSpPr>
            <p:spPr>
              <a:xfrm flipH="1">
                <a:off x="5652300" y="2438400"/>
                <a:ext cx="748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Isosceles Triangle 42"/>
              <p:cNvSpPr/>
              <p:nvPr/>
            </p:nvSpPr>
            <p:spPr>
              <a:xfrm>
                <a:off x="6781800" y="3657600"/>
                <a:ext cx="533400" cy="457200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cxnSp>
            <p:nvCxnSpPr>
              <p:cNvPr id="44" name="Straight Arrow Connector 43"/>
              <p:cNvCxnSpPr>
                <a:stCxn id="43" idx="1"/>
                <a:endCxn id="36" idx="3"/>
              </p:cNvCxnSpPr>
              <p:nvPr/>
            </p:nvCxnSpPr>
            <p:spPr>
              <a:xfrm flipH="1">
                <a:off x="5919000" y="3886200"/>
                <a:ext cx="9961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4572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a+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X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334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c+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1722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e+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096000" y="36092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μ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cxnSp>
            <p:nvCxnSpPr>
              <p:cNvPr id="52" name="Curved Connector 51"/>
              <p:cNvCxnSpPr>
                <a:stCxn id="16" idx="0"/>
                <a:endCxn id="38" idx="0"/>
              </p:cNvCxnSpPr>
              <p:nvPr/>
            </p:nvCxnSpPr>
            <p:spPr>
              <a:xfrm rot="5400000" flipH="1" flipV="1">
                <a:off x="3276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urved Connector 53"/>
              <p:cNvCxnSpPr>
                <a:stCxn id="15" idx="0"/>
                <a:endCxn id="37" idx="0"/>
              </p:cNvCxnSpPr>
              <p:nvPr/>
            </p:nvCxnSpPr>
            <p:spPr>
              <a:xfrm rot="5400000" flipH="1" flipV="1">
                <a:off x="4038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28194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=.5/1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8862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20880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2578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2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Model: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762000" y="1475601"/>
            <a:ext cx="6553200" cy="3020199"/>
            <a:chOff x="762000" y="1475601"/>
            <a:chExt cx="6553200" cy="3020199"/>
          </a:xfrm>
        </p:grpSpPr>
        <p:grpSp>
          <p:nvGrpSpPr>
            <p:cNvPr id="2" name="Group 56"/>
            <p:cNvGrpSpPr/>
            <p:nvPr/>
          </p:nvGrpSpPr>
          <p:grpSpPr>
            <a:xfrm>
              <a:off x="762000" y="1475601"/>
              <a:ext cx="6553200" cy="2639199"/>
              <a:chOff x="762000" y="1475601"/>
              <a:chExt cx="6553200" cy="2639199"/>
            </a:xfrm>
          </p:grpSpPr>
          <p:grpSp>
            <p:nvGrpSpPr>
              <p:cNvPr id="3" name="Group 33"/>
              <p:cNvGrpSpPr/>
              <p:nvPr/>
            </p:nvGrpSpPr>
            <p:grpSpPr>
              <a:xfrm>
                <a:off x="762000" y="1981200"/>
                <a:ext cx="2971800" cy="2133600"/>
                <a:chOff x="762000" y="1828800"/>
                <a:chExt cx="2971800" cy="21336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185200" y="3505200"/>
                  <a:ext cx="533400" cy="45720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sz="12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IQ</a:t>
                  </a:r>
                  <a:r>
                    <a:rPr lang="nl-NL" sz="1200" baseline="-25000" dirty="0" smtClean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209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447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971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E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cxnSp>
              <p:nvCxnSpPr>
                <p:cNvPr id="19" name="Straight Arrow Connector 18"/>
                <p:cNvCxnSpPr>
                  <a:stCxn id="16" idx="4"/>
                  <a:endCxn id="8" idx="0"/>
                </p:cNvCxnSpPr>
                <p:nvPr/>
              </p:nvCxnSpPr>
              <p:spPr>
                <a:xfrm>
                  <a:off x="1676400" y="2286000"/>
                  <a:ext cx="775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5" idx="4"/>
                  <a:endCxn id="8" idx="0"/>
                </p:cNvCxnSpPr>
                <p:nvPr/>
              </p:nvCxnSpPr>
              <p:spPr>
                <a:xfrm>
                  <a:off x="2438400" y="2286000"/>
                  <a:ext cx="13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>
                  <a:stCxn id="17" idx="4"/>
                  <a:endCxn id="8" idx="0"/>
                </p:cNvCxnSpPr>
                <p:nvPr/>
              </p:nvCxnSpPr>
              <p:spPr>
                <a:xfrm flipH="1">
                  <a:off x="2451900" y="2286000"/>
                  <a:ext cx="748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762000" y="3505200"/>
                  <a:ext cx="533400" cy="4572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cxnSp>
              <p:nvCxnSpPr>
                <p:cNvPr id="27" name="Straight Arrow Connector 26"/>
                <p:cNvCxnSpPr>
                  <a:stCxn id="26" idx="5"/>
                  <a:endCxn id="8" idx="1"/>
                </p:cNvCxnSpPr>
                <p:nvPr/>
              </p:nvCxnSpPr>
              <p:spPr>
                <a:xfrm>
                  <a:off x="1162050" y="3733800"/>
                  <a:ext cx="10231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1371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a+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X</a:t>
                  </a:r>
                  <a:r>
                    <a:rPr lang="nl-NL" sz="1200" dirty="0" smtClean="0">
                      <a:solidFill>
                        <a:srgbClr val="FF0000"/>
                      </a:solidFill>
                      <a:latin typeface="Tahoma" pitchFamily="34" charset="0"/>
                      <a:cs typeface="Tahoma" pitchFamily="34" charset="0"/>
                    </a:rPr>
                    <a:t>SES</a:t>
                  </a:r>
                  <a:r>
                    <a:rPr lang="nl-NL" sz="1200" baseline="-25000" dirty="0" smtClean="0">
                      <a:solidFill>
                        <a:srgbClr val="FF0000"/>
                      </a:solidFill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21336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c+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Y</a:t>
                  </a:r>
                  <a:r>
                    <a:rPr lang="nl-NL" sz="1200" dirty="0" smtClean="0">
                      <a:solidFill>
                        <a:srgbClr val="FF0000"/>
                      </a:solidFill>
                      <a:latin typeface="Tahoma" pitchFamily="34" charset="0"/>
                      <a:cs typeface="Tahoma" pitchFamily="34" charset="0"/>
                    </a:rPr>
                    <a:t>SES</a:t>
                  </a:r>
                  <a:r>
                    <a:rPr lang="nl-NL" sz="1200" baseline="-25000" dirty="0" smtClean="0">
                      <a:solidFill>
                        <a:srgbClr val="FF0000"/>
                      </a:solidFill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2971800" y="2667000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e+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Z</a:t>
                  </a:r>
                  <a:r>
                    <a:rPr lang="nl-NL" sz="1200" dirty="0" smtClean="0">
                      <a:solidFill>
                        <a:srgbClr val="FF0000"/>
                      </a:solidFill>
                      <a:latin typeface="Tahoma" pitchFamily="34" charset="0"/>
                      <a:cs typeface="Tahoma" pitchFamily="34" charset="0"/>
                    </a:rPr>
                    <a:t>SES</a:t>
                  </a:r>
                  <a:r>
                    <a:rPr lang="nl-NL" sz="1200" baseline="-25000" dirty="0" smtClean="0">
                      <a:solidFill>
                        <a:srgbClr val="FF0000"/>
                      </a:solidFill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1295400" y="3456801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μ</a:t>
                  </a:r>
                  <a:r>
                    <a:rPr lang="nl-NL" sz="1200" dirty="0" smtClean="0">
                      <a:latin typeface="Tahoma" pitchFamily="34" charset="0"/>
                      <a:cs typeface="Tahoma" pitchFamily="34" charset="0"/>
                    </a:rPr>
                    <a:t>+</a:t>
                  </a:r>
                  <a:r>
                    <a:rPr lang="el-GR" sz="1200" dirty="0" smtClean="0">
                      <a:latin typeface="Tahoma" pitchFamily="34" charset="0"/>
                      <a:cs typeface="Tahoma" pitchFamily="34" charset="0"/>
                    </a:rPr>
                    <a:t>β</a:t>
                  </a:r>
                  <a:r>
                    <a:rPr lang="nl-NL" sz="1200" baseline="-25000" dirty="0" smtClean="0">
                      <a:latin typeface="Tahoma" pitchFamily="34" charset="0"/>
                      <a:cs typeface="Tahoma" pitchFamily="34" charset="0"/>
                    </a:rPr>
                    <a:t>M</a:t>
                  </a:r>
                  <a:r>
                    <a:rPr lang="nl-NL" sz="1200" dirty="0" smtClean="0">
                      <a:solidFill>
                        <a:srgbClr val="FF0000"/>
                      </a:solidFill>
                      <a:latin typeface="Tahoma" pitchFamily="34" charset="0"/>
                      <a:cs typeface="Tahoma" pitchFamily="34" charset="0"/>
                    </a:rPr>
                    <a:t>SES</a:t>
                  </a:r>
                  <a:r>
                    <a:rPr lang="nl-NL" sz="1200" baseline="-25000" dirty="0" smtClean="0">
                      <a:solidFill>
                        <a:srgbClr val="FF0000"/>
                      </a:solidFill>
                      <a:latin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36" name="Rectangle 35"/>
              <p:cNvSpPr/>
              <p:nvPr/>
            </p:nvSpPr>
            <p:spPr>
              <a:xfrm>
                <a:off x="5385600" y="3657600"/>
                <a:ext cx="533400" cy="4572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IQ</a:t>
                </a:r>
                <a:r>
                  <a:rPr lang="nl-NL" sz="1200" baseline="-25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410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648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172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40" name="Straight Arrow Connector 39"/>
              <p:cNvCxnSpPr>
                <a:stCxn id="38" idx="4"/>
                <a:endCxn id="36" idx="0"/>
              </p:cNvCxnSpPr>
              <p:nvPr/>
            </p:nvCxnSpPr>
            <p:spPr>
              <a:xfrm>
                <a:off x="4876800" y="2438400"/>
                <a:ext cx="775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7" idx="4"/>
                <a:endCxn id="36" idx="0"/>
              </p:cNvCxnSpPr>
              <p:nvPr/>
            </p:nvCxnSpPr>
            <p:spPr>
              <a:xfrm>
                <a:off x="5638800" y="2438400"/>
                <a:ext cx="13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9" idx="4"/>
                <a:endCxn id="36" idx="0"/>
              </p:cNvCxnSpPr>
              <p:nvPr/>
            </p:nvCxnSpPr>
            <p:spPr>
              <a:xfrm flipH="1">
                <a:off x="5652300" y="2438400"/>
                <a:ext cx="748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Isosceles Triangle 42"/>
              <p:cNvSpPr/>
              <p:nvPr/>
            </p:nvSpPr>
            <p:spPr>
              <a:xfrm>
                <a:off x="6781800" y="3657600"/>
                <a:ext cx="533400" cy="457200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cxnSp>
            <p:nvCxnSpPr>
              <p:cNvPr id="44" name="Straight Arrow Connector 43"/>
              <p:cNvCxnSpPr>
                <a:stCxn id="43" idx="1"/>
                <a:endCxn id="36" idx="3"/>
              </p:cNvCxnSpPr>
              <p:nvPr/>
            </p:nvCxnSpPr>
            <p:spPr>
              <a:xfrm flipH="1">
                <a:off x="5919000" y="3886200"/>
                <a:ext cx="9961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4572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a+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X</a:t>
                </a:r>
                <a:r>
                  <a:rPr lang="nl-NL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334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c+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nl-NL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1722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e+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nl-NL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096000" y="36092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μ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cxnSp>
            <p:nvCxnSpPr>
              <p:cNvPr id="52" name="Curved Connector 51"/>
              <p:cNvCxnSpPr>
                <a:stCxn id="16" idx="0"/>
                <a:endCxn id="38" idx="0"/>
              </p:cNvCxnSpPr>
              <p:nvPr/>
            </p:nvCxnSpPr>
            <p:spPr>
              <a:xfrm rot="5400000" flipH="1" flipV="1">
                <a:off x="3276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urved Connector 53"/>
              <p:cNvCxnSpPr>
                <a:stCxn id="15" idx="0"/>
                <a:endCxn id="37" idx="0"/>
              </p:cNvCxnSpPr>
              <p:nvPr/>
            </p:nvCxnSpPr>
            <p:spPr>
              <a:xfrm rot="5400000" flipH="1" flipV="1">
                <a:off x="4038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28194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=.5/1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8862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20880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2578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2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Parameters to estimate:</a:t>
            </a: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762000" y="1475601"/>
            <a:ext cx="6553200" cy="3020199"/>
            <a:chOff x="762000" y="1475601"/>
            <a:chExt cx="6553200" cy="3020199"/>
          </a:xfrm>
        </p:grpSpPr>
        <p:grpSp>
          <p:nvGrpSpPr>
            <p:cNvPr id="3" name="Group 33"/>
            <p:cNvGrpSpPr/>
            <p:nvPr/>
          </p:nvGrpSpPr>
          <p:grpSpPr>
            <a:xfrm>
              <a:off x="762000" y="1981200"/>
              <a:ext cx="2971800" cy="2133600"/>
              <a:chOff x="762000" y="1828800"/>
              <a:chExt cx="2971800" cy="21336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185200" y="3505200"/>
                <a:ext cx="533400" cy="4572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IQ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209800" y="18288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447800" y="18288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971800" y="18288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19" name="Straight Arrow Connector 18"/>
              <p:cNvCxnSpPr>
                <a:stCxn id="16" idx="4"/>
                <a:endCxn id="8" idx="0"/>
              </p:cNvCxnSpPr>
              <p:nvPr/>
            </p:nvCxnSpPr>
            <p:spPr>
              <a:xfrm>
                <a:off x="1676400" y="2286000"/>
                <a:ext cx="775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15" idx="4"/>
                <a:endCxn id="8" idx="0"/>
              </p:cNvCxnSpPr>
              <p:nvPr/>
            </p:nvCxnSpPr>
            <p:spPr>
              <a:xfrm>
                <a:off x="2438400" y="2286000"/>
                <a:ext cx="13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17" idx="4"/>
                <a:endCxn id="8" idx="0"/>
              </p:cNvCxnSpPr>
              <p:nvPr/>
            </p:nvCxnSpPr>
            <p:spPr>
              <a:xfrm flipH="1">
                <a:off x="2451900" y="2286000"/>
                <a:ext cx="748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Isosceles Triangle 25"/>
              <p:cNvSpPr/>
              <p:nvPr/>
            </p:nvSpPr>
            <p:spPr>
              <a:xfrm>
                <a:off x="762000" y="3505200"/>
                <a:ext cx="533400" cy="457200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cxnSp>
            <p:nvCxnSpPr>
              <p:cNvPr id="27" name="Straight Arrow Connector 26"/>
              <p:cNvCxnSpPr>
                <a:stCxn id="26" idx="5"/>
                <a:endCxn id="8" idx="1"/>
              </p:cNvCxnSpPr>
              <p:nvPr/>
            </p:nvCxnSpPr>
            <p:spPr>
              <a:xfrm>
                <a:off x="1162050" y="3733800"/>
                <a:ext cx="10231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371600" y="26670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X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133600" y="26670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971800" y="26670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e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295400" y="34568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el-GR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μ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solidFill>
                      <a:srgbClr val="FF0000"/>
                    </a:solidFill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  <p:sp>
          <p:nvSpPr>
            <p:cNvPr id="36" name="Rectangle 35"/>
            <p:cNvSpPr/>
            <p:nvPr/>
          </p:nvSpPr>
          <p:spPr>
            <a:xfrm>
              <a:off x="5385600" y="3657600"/>
              <a:ext cx="533400" cy="45720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l-NL" sz="12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IQ</a:t>
              </a:r>
              <a:r>
                <a:rPr lang="nl-NL" sz="1200" baseline="-250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nl-NL" sz="1200" baseline="-25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5410200" y="1981200"/>
              <a:ext cx="457200" cy="4572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nl-NL" sz="12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</a:t>
              </a:r>
              <a:r>
                <a:rPr lang="nl-NL" sz="1200" baseline="-250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nl-NL" sz="1200" baseline="-25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4648200" y="1981200"/>
              <a:ext cx="457200" cy="4572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nl-NL" sz="12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A</a:t>
              </a:r>
              <a:r>
                <a:rPr lang="nl-NL" sz="1200" baseline="-250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nl-NL" sz="1200" baseline="-25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6172200" y="1981200"/>
              <a:ext cx="457200" cy="4572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nl-NL" sz="12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</a:t>
              </a:r>
              <a:r>
                <a:rPr lang="nl-NL" sz="1200" baseline="-250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nl-NL" sz="1200" baseline="-25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40" name="Straight Arrow Connector 39"/>
            <p:cNvCxnSpPr>
              <a:stCxn id="38" idx="4"/>
              <a:endCxn id="36" idx="0"/>
            </p:cNvCxnSpPr>
            <p:nvPr/>
          </p:nvCxnSpPr>
          <p:spPr>
            <a:xfrm>
              <a:off x="4876800" y="2438400"/>
              <a:ext cx="775500" cy="1219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7" idx="4"/>
              <a:endCxn id="36" idx="0"/>
            </p:cNvCxnSpPr>
            <p:nvPr/>
          </p:nvCxnSpPr>
          <p:spPr>
            <a:xfrm>
              <a:off x="5638800" y="2438400"/>
              <a:ext cx="13500" cy="1219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9" idx="4"/>
              <a:endCxn id="36" idx="0"/>
            </p:cNvCxnSpPr>
            <p:nvPr/>
          </p:nvCxnSpPr>
          <p:spPr>
            <a:xfrm flipH="1">
              <a:off x="5652300" y="2438400"/>
              <a:ext cx="748500" cy="1219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Isosceles Triangle 42"/>
            <p:cNvSpPr/>
            <p:nvPr/>
          </p:nvSpPr>
          <p:spPr>
            <a:xfrm>
              <a:off x="6781800" y="3657600"/>
              <a:ext cx="533400" cy="45720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nl-NL" sz="12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cxnSp>
          <p:nvCxnSpPr>
            <p:cNvPr id="44" name="Straight Arrow Connector 43"/>
            <p:cNvCxnSpPr>
              <a:stCxn id="43" idx="1"/>
              <a:endCxn id="36" idx="3"/>
            </p:cNvCxnSpPr>
            <p:nvPr/>
          </p:nvCxnSpPr>
          <p:spPr>
            <a:xfrm flipH="1">
              <a:off x="5919000" y="3886200"/>
              <a:ext cx="9961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4572000" y="2819400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a+</a:t>
              </a:r>
              <a:r>
                <a:rPr lang="el-GR" sz="1200" dirty="0" smtClean="0">
                  <a:latin typeface="Tahoma" pitchFamily="34" charset="0"/>
                  <a:cs typeface="Tahoma" pitchFamily="34" charset="0"/>
                </a:rPr>
                <a:t>β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X</a:t>
              </a:r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SES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334000" y="2819400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c+</a:t>
              </a:r>
              <a:r>
                <a:rPr lang="el-GR" sz="1200" dirty="0" smtClean="0">
                  <a:latin typeface="Tahoma" pitchFamily="34" charset="0"/>
                  <a:cs typeface="Tahoma" pitchFamily="34" charset="0"/>
                </a:rPr>
                <a:t>β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Y</a:t>
              </a:r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SES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172200" y="2819400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e+</a:t>
              </a:r>
              <a:r>
                <a:rPr lang="el-GR" sz="1200" dirty="0" smtClean="0">
                  <a:latin typeface="Tahoma" pitchFamily="34" charset="0"/>
                  <a:cs typeface="Tahoma" pitchFamily="34" charset="0"/>
                </a:rPr>
                <a:t>β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Z</a:t>
              </a:r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SES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096000" y="36092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l-GR" sz="1200" dirty="0" smtClean="0">
                  <a:latin typeface="Tahoma" pitchFamily="34" charset="0"/>
                  <a:cs typeface="Tahoma" pitchFamily="34" charset="0"/>
                </a:rPr>
                <a:t>μ</a:t>
              </a:r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+</a:t>
              </a:r>
              <a:r>
                <a:rPr lang="el-GR" sz="1200" dirty="0" smtClean="0">
                  <a:latin typeface="Tahoma" pitchFamily="34" charset="0"/>
                  <a:cs typeface="Tahoma" pitchFamily="34" charset="0"/>
                </a:rPr>
                <a:t>β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M</a:t>
              </a:r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SES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</a:p>
          </p:txBody>
        </p:sp>
        <p:cxnSp>
          <p:nvCxnSpPr>
            <p:cNvPr id="52" name="Curved Connector 51"/>
            <p:cNvCxnSpPr>
              <a:stCxn id="16" idx="0"/>
              <a:endCxn id="38" idx="0"/>
            </p:cNvCxnSpPr>
            <p:nvPr/>
          </p:nvCxnSpPr>
          <p:spPr>
            <a:xfrm rot="5400000" flipH="1" flipV="1">
              <a:off x="3276600" y="381000"/>
              <a:ext cx="12700" cy="3200400"/>
            </a:xfrm>
            <a:prstGeom prst="curvedConnector3">
              <a:avLst>
                <a:gd name="adj1" fmla="val 180000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53"/>
            <p:cNvCxnSpPr>
              <a:stCxn id="15" idx="0"/>
              <a:endCxn id="37" idx="0"/>
            </p:cNvCxnSpPr>
            <p:nvPr/>
          </p:nvCxnSpPr>
          <p:spPr>
            <a:xfrm rot="5400000" flipH="1" flipV="1">
              <a:off x="4038600" y="381000"/>
              <a:ext cx="12700" cy="3200400"/>
            </a:xfrm>
            <a:prstGeom prst="curvedConnector3">
              <a:avLst>
                <a:gd name="adj1" fmla="val 1800000"/>
              </a:avLst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819400" y="1475601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r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A</a:t>
              </a:r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=.5/1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886200" y="1475601"/>
              <a:ext cx="76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r</a:t>
              </a:r>
              <a:r>
                <a:rPr lang="nl-NL" sz="1200" baseline="-25000" dirty="0" smtClean="0">
                  <a:latin typeface="Tahoma" pitchFamily="34" charset="0"/>
                  <a:cs typeface="Tahoma" pitchFamily="34" charset="0"/>
                </a:rPr>
                <a:t>C</a:t>
              </a:r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=1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0880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2578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2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Parameters to estimate: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4800" y="494407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latin typeface="Tahoma" pitchFamily="34" charset="0"/>
                <a:cs typeface="Tahoma" pitchFamily="34" charset="0"/>
              </a:rPr>
              <a:t>magnitude of A effects on IQ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00200" y="49485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latin typeface="Tahoma" pitchFamily="34" charset="0"/>
                <a:cs typeface="Tahoma" pitchFamily="34" charset="0"/>
              </a:rPr>
              <a:t>magnitude of C effects on IQ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95600" y="49485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latin typeface="Tahoma" pitchFamily="34" charset="0"/>
                <a:cs typeface="Tahoma" pitchFamily="34" charset="0"/>
              </a:rPr>
              <a:t>magnitude of E effects on IQ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762000" y="1475601"/>
            <a:ext cx="6553200" cy="3020199"/>
            <a:chOff x="762000" y="1475601"/>
            <a:chExt cx="6553200" cy="3020199"/>
          </a:xfrm>
        </p:grpSpPr>
        <p:grpSp>
          <p:nvGrpSpPr>
            <p:cNvPr id="50" name="Group 49"/>
            <p:cNvGrpSpPr/>
            <p:nvPr/>
          </p:nvGrpSpPr>
          <p:grpSpPr>
            <a:xfrm>
              <a:off x="762000" y="1475601"/>
              <a:ext cx="6553200" cy="2639199"/>
              <a:chOff x="762000" y="1475601"/>
              <a:chExt cx="6553200" cy="2639199"/>
            </a:xfrm>
          </p:grpSpPr>
          <p:grpSp>
            <p:nvGrpSpPr>
              <p:cNvPr id="2" name="Group 33"/>
              <p:cNvGrpSpPr/>
              <p:nvPr/>
            </p:nvGrpSpPr>
            <p:grpSpPr>
              <a:xfrm>
                <a:off x="762000" y="1981200"/>
                <a:ext cx="2667000" cy="2133600"/>
                <a:chOff x="762000" y="1828800"/>
                <a:chExt cx="2667000" cy="21336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185200" y="3505200"/>
                  <a:ext cx="533400" cy="45720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IQ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209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447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971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E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cxnSp>
              <p:nvCxnSpPr>
                <p:cNvPr id="19" name="Straight Arrow Connector 18"/>
                <p:cNvCxnSpPr>
                  <a:stCxn id="16" idx="4"/>
                  <a:endCxn id="8" idx="0"/>
                </p:cNvCxnSpPr>
                <p:nvPr/>
              </p:nvCxnSpPr>
              <p:spPr>
                <a:xfrm>
                  <a:off x="1676400" y="2286000"/>
                  <a:ext cx="775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5" idx="4"/>
                  <a:endCxn id="8" idx="0"/>
                </p:cNvCxnSpPr>
                <p:nvPr/>
              </p:nvCxnSpPr>
              <p:spPr>
                <a:xfrm>
                  <a:off x="2438400" y="2286000"/>
                  <a:ext cx="13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>
                  <a:stCxn id="17" idx="4"/>
                  <a:endCxn id="8" idx="0"/>
                </p:cNvCxnSpPr>
                <p:nvPr/>
              </p:nvCxnSpPr>
              <p:spPr>
                <a:xfrm flipH="1">
                  <a:off x="2451900" y="2286000"/>
                  <a:ext cx="748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762000" y="3505200"/>
                  <a:ext cx="533400" cy="4572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cxnSp>
              <p:nvCxnSpPr>
                <p:cNvPr id="27" name="Straight Arrow Connector 26"/>
                <p:cNvCxnSpPr>
                  <a:stCxn id="26" idx="5"/>
                  <a:endCxn id="8" idx="1"/>
                </p:cNvCxnSpPr>
                <p:nvPr/>
              </p:nvCxnSpPr>
              <p:spPr>
                <a:xfrm>
                  <a:off x="1162050" y="3733800"/>
                  <a:ext cx="10231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Rectangle 35"/>
              <p:cNvSpPr/>
              <p:nvPr/>
            </p:nvSpPr>
            <p:spPr>
              <a:xfrm>
                <a:off x="5385600" y="3657600"/>
                <a:ext cx="533400" cy="4572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IQ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410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648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172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40" name="Straight Arrow Connector 39"/>
              <p:cNvCxnSpPr>
                <a:stCxn id="38" idx="4"/>
                <a:endCxn id="36" idx="0"/>
              </p:cNvCxnSpPr>
              <p:nvPr/>
            </p:nvCxnSpPr>
            <p:spPr>
              <a:xfrm>
                <a:off x="4876800" y="2438400"/>
                <a:ext cx="775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7" idx="4"/>
                <a:endCxn id="36" idx="0"/>
              </p:cNvCxnSpPr>
              <p:nvPr/>
            </p:nvCxnSpPr>
            <p:spPr>
              <a:xfrm>
                <a:off x="5638800" y="2438400"/>
                <a:ext cx="13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9" idx="4"/>
                <a:endCxn id="36" idx="0"/>
              </p:cNvCxnSpPr>
              <p:nvPr/>
            </p:nvCxnSpPr>
            <p:spPr>
              <a:xfrm flipH="1">
                <a:off x="5652300" y="2438400"/>
                <a:ext cx="748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Isosceles Triangle 42"/>
              <p:cNvSpPr/>
              <p:nvPr/>
            </p:nvSpPr>
            <p:spPr>
              <a:xfrm>
                <a:off x="6781800" y="3657600"/>
                <a:ext cx="533400" cy="457200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cxnSp>
            <p:nvCxnSpPr>
              <p:cNvPr id="44" name="Straight Arrow Connector 43"/>
              <p:cNvCxnSpPr>
                <a:stCxn id="43" idx="1"/>
                <a:endCxn id="36" idx="3"/>
              </p:cNvCxnSpPr>
              <p:nvPr/>
            </p:nvCxnSpPr>
            <p:spPr>
              <a:xfrm flipH="1">
                <a:off x="5919000" y="3886200"/>
                <a:ext cx="9961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4572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a+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X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334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c+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1722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e+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096000" y="36092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μ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cxnSp>
            <p:nvCxnSpPr>
              <p:cNvPr id="52" name="Curved Connector 51"/>
              <p:cNvCxnSpPr>
                <a:stCxn id="16" idx="0"/>
                <a:endCxn id="38" idx="0"/>
              </p:cNvCxnSpPr>
              <p:nvPr/>
            </p:nvCxnSpPr>
            <p:spPr>
              <a:xfrm rot="5400000" flipH="1" flipV="1">
                <a:off x="3276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urved Connector 53"/>
              <p:cNvCxnSpPr>
                <a:stCxn id="15" idx="0"/>
                <a:endCxn id="37" idx="0"/>
              </p:cNvCxnSpPr>
              <p:nvPr/>
            </p:nvCxnSpPr>
            <p:spPr>
              <a:xfrm rot="5400000" flipH="1" flipV="1">
                <a:off x="4038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28194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=.5/1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8862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20880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2578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2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4" name="Rectangle 63"/>
          <p:cNvSpPr/>
          <p:nvPr/>
        </p:nvSpPr>
        <p:spPr>
          <a:xfrm>
            <a:off x="685800" y="1371600"/>
            <a:ext cx="6781800" cy="3352800"/>
          </a:xfrm>
          <a:prstGeom prst="rect">
            <a:avLst/>
          </a:prstGeom>
          <a:solidFill>
            <a:schemeClr val="bg1">
              <a:alpha val="59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nl-NL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371600" y="2819400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X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133600" y="2819400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Y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971800" y="2819400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Z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95400" y="3609201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μ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M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1447800" y="3124200"/>
            <a:ext cx="0" cy="1752600"/>
          </a:xfrm>
          <a:prstGeom prst="straightConnector1">
            <a:avLst/>
          </a:prstGeom>
          <a:ln w="22225" cmpd="sng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2209800" y="3124200"/>
            <a:ext cx="0" cy="1752600"/>
          </a:xfrm>
          <a:prstGeom prst="straightConnector1">
            <a:avLst/>
          </a:prstGeom>
          <a:ln w="22225" cmpd="sng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3048000" y="3124200"/>
            <a:ext cx="0" cy="1752600"/>
          </a:xfrm>
          <a:prstGeom prst="straightConnector1">
            <a:avLst/>
          </a:prstGeom>
          <a:ln w="22225" cmpd="sng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513814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Current practical: Does SES modify variance components of IQ in 5 year old children?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Parameters to estimate:</a:t>
            </a:r>
          </a:p>
          <a:p>
            <a:endParaRPr lang="nl-NL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3400" y="494407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latin typeface="Tahoma" pitchFamily="34" charset="0"/>
                <a:cs typeface="Tahoma" pitchFamily="34" charset="0"/>
              </a:rPr>
              <a:t>moderation of A effects on IQ by SES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828800" y="4948535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latin typeface="Tahoma" pitchFamily="34" charset="0"/>
                <a:cs typeface="Tahoma" pitchFamily="34" charset="0"/>
              </a:rPr>
              <a:t>moderation of C effects on IQ by SES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124200" y="4948535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latin typeface="Tahoma" pitchFamily="34" charset="0"/>
                <a:cs typeface="Tahoma" pitchFamily="34" charset="0"/>
              </a:rPr>
              <a:t>moderation of E effects on IQ by SES</a:t>
            </a:r>
          </a:p>
        </p:txBody>
      </p:sp>
      <p:grpSp>
        <p:nvGrpSpPr>
          <p:cNvPr id="2" name="Group 61"/>
          <p:cNvGrpSpPr/>
          <p:nvPr/>
        </p:nvGrpSpPr>
        <p:grpSpPr>
          <a:xfrm>
            <a:off x="762000" y="1475601"/>
            <a:ext cx="6553200" cy="3020199"/>
            <a:chOff x="762000" y="1475601"/>
            <a:chExt cx="6553200" cy="3020199"/>
          </a:xfrm>
        </p:grpSpPr>
        <p:grpSp>
          <p:nvGrpSpPr>
            <p:cNvPr id="3" name="Group 49"/>
            <p:cNvGrpSpPr/>
            <p:nvPr/>
          </p:nvGrpSpPr>
          <p:grpSpPr>
            <a:xfrm>
              <a:off x="762000" y="1475601"/>
              <a:ext cx="6553200" cy="2639199"/>
              <a:chOff x="762000" y="1475601"/>
              <a:chExt cx="6553200" cy="2639199"/>
            </a:xfrm>
          </p:grpSpPr>
          <p:grpSp>
            <p:nvGrpSpPr>
              <p:cNvPr id="4" name="Group 33"/>
              <p:cNvGrpSpPr/>
              <p:nvPr/>
            </p:nvGrpSpPr>
            <p:grpSpPr>
              <a:xfrm>
                <a:off x="762000" y="1981200"/>
                <a:ext cx="2667000" cy="2133600"/>
                <a:chOff x="762000" y="1828800"/>
                <a:chExt cx="2667000" cy="2133600"/>
              </a:xfrm>
            </p:grpSpPr>
            <p:sp>
              <p:nvSpPr>
                <p:cNvPr id="8" name="Rectangle 7"/>
                <p:cNvSpPr/>
                <p:nvPr/>
              </p:nvSpPr>
              <p:spPr>
                <a:xfrm>
                  <a:off x="2185200" y="3505200"/>
                  <a:ext cx="533400" cy="457200"/>
                </a:xfrm>
                <a:prstGeom prst="rect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IQ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209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447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971800" y="1828800"/>
                  <a:ext cx="4572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E</a:t>
                  </a:r>
                  <a:r>
                    <a:rPr lang="nl-NL" sz="1200" baseline="-250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nl-NL" sz="1200" baseline="-25000" dirty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cxnSp>
              <p:nvCxnSpPr>
                <p:cNvPr id="19" name="Straight Arrow Connector 18"/>
                <p:cNvCxnSpPr>
                  <a:stCxn id="16" idx="4"/>
                  <a:endCxn id="8" idx="0"/>
                </p:cNvCxnSpPr>
                <p:nvPr/>
              </p:nvCxnSpPr>
              <p:spPr>
                <a:xfrm>
                  <a:off x="1676400" y="2286000"/>
                  <a:ext cx="775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5" idx="4"/>
                  <a:endCxn id="8" idx="0"/>
                </p:cNvCxnSpPr>
                <p:nvPr/>
              </p:nvCxnSpPr>
              <p:spPr>
                <a:xfrm>
                  <a:off x="2438400" y="2286000"/>
                  <a:ext cx="13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/>
                <p:cNvCxnSpPr>
                  <a:stCxn id="17" idx="4"/>
                  <a:endCxn id="8" idx="0"/>
                </p:cNvCxnSpPr>
                <p:nvPr/>
              </p:nvCxnSpPr>
              <p:spPr>
                <a:xfrm flipH="1">
                  <a:off x="2451900" y="2286000"/>
                  <a:ext cx="748500" cy="12192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Isosceles Triangle 25"/>
                <p:cNvSpPr/>
                <p:nvPr/>
              </p:nvSpPr>
              <p:spPr>
                <a:xfrm>
                  <a:off x="762000" y="3505200"/>
                  <a:ext cx="533400" cy="457200"/>
                </a:xfrm>
                <a:prstGeom prst="triangl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lang="nl-NL" sz="1200" dirty="0" smtClean="0">
                      <a:solidFill>
                        <a:schemeClr val="tx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</a:p>
              </p:txBody>
            </p:sp>
            <p:cxnSp>
              <p:nvCxnSpPr>
                <p:cNvPr id="27" name="Straight Arrow Connector 26"/>
                <p:cNvCxnSpPr>
                  <a:stCxn id="26" idx="5"/>
                  <a:endCxn id="8" idx="1"/>
                </p:cNvCxnSpPr>
                <p:nvPr/>
              </p:nvCxnSpPr>
              <p:spPr>
                <a:xfrm>
                  <a:off x="1162050" y="3733800"/>
                  <a:ext cx="10231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Rectangle 35"/>
              <p:cNvSpPr/>
              <p:nvPr/>
            </p:nvSpPr>
            <p:spPr>
              <a:xfrm>
                <a:off x="5385600" y="3657600"/>
                <a:ext cx="533400" cy="45720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IQ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410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648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6172200" y="1981200"/>
                <a:ext cx="4572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</a:t>
                </a:r>
                <a:r>
                  <a:rPr lang="nl-NL" sz="1200" baseline="-250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nl-NL" sz="1200" baseline="-25000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40" name="Straight Arrow Connector 39"/>
              <p:cNvCxnSpPr>
                <a:stCxn id="38" idx="4"/>
                <a:endCxn id="36" idx="0"/>
              </p:cNvCxnSpPr>
              <p:nvPr/>
            </p:nvCxnSpPr>
            <p:spPr>
              <a:xfrm>
                <a:off x="4876800" y="2438400"/>
                <a:ext cx="775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>
                <a:stCxn id="37" idx="4"/>
                <a:endCxn id="36" idx="0"/>
              </p:cNvCxnSpPr>
              <p:nvPr/>
            </p:nvCxnSpPr>
            <p:spPr>
              <a:xfrm>
                <a:off x="5638800" y="2438400"/>
                <a:ext cx="13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>
                <a:stCxn id="39" idx="4"/>
                <a:endCxn id="36" idx="0"/>
              </p:cNvCxnSpPr>
              <p:nvPr/>
            </p:nvCxnSpPr>
            <p:spPr>
              <a:xfrm flipH="1">
                <a:off x="5652300" y="2438400"/>
                <a:ext cx="748500" cy="12192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Isosceles Triangle 42"/>
              <p:cNvSpPr/>
              <p:nvPr/>
            </p:nvSpPr>
            <p:spPr>
              <a:xfrm>
                <a:off x="6781800" y="3657600"/>
                <a:ext cx="533400" cy="457200"/>
              </a:xfrm>
              <a:prstGeom prst="triangl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nl-NL" sz="1200" dirty="0" smtClean="0">
                    <a:solidFill>
                      <a:schemeClr val="tx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cxnSp>
            <p:nvCxnSpPr>
              <p:cNvPr id="44" name="Straight Arrow Connector 43"/>
              <p:cNvCxnSpPr>
                <a:stCxn id="43" idx="1"/>
                <a:endCxn id="36" idx="3"/>
              </p:cNvCxnSpPr>
              <p:nvPr/>
            </p:nvCxnSpPr>
            <p:spPr>
              <a:xfrm flipH="1">
                <a:off x="5919000" y="3886200"/>
                <a:ext cx="99615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4572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a+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X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3340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c+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Y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172200" y="2819400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e+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Z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096000" y="36092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μ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+</a:t>
                </a:r>
                <a:r>
                  <a:rPr lang="el-GR" sz="1200" dirty="0" smtClean="0">
                    <a:latin typeface="Tahoma" pitchFamily="34" charset="0"/>
                    <a:cs typeface="Tahoma" pitchFamily="34" charset="0"/>
                  </a:rPr>
                  <a:t>β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M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SES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cxnSp>
            <p:nvCxnSpPr>
              <p:cNvPr id="52" name="Curved Connector 51"/>
              <p:cNvCxnSpPr>
                <a:stCxn id="16" idx="0"/>
                <a:endCxn id="38" idx="0"/>
              </p:cNvCxnSpPr>
              <p:nvPr/>
            </p:nvCxnSpPr>
            <p:spPr>
              <a:xfrm rot="5400000" flipH="1" flipV="1">
                <a:off x="3276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urved Connector 53"/>
              <p:cNvCxnSpPr>
                <a:stCxn id="15" idx="0"/>
                <a:endCxn id="37" idx="0"/>
              </p:cNvCxnSpPr>
              <p:nvPr/>
            </p:nvCxnSpPr>
            <p:spPr>
              <a:xfrm rot="5400000" flipH="1" flipV="1">
                <a:off x="4038600" y="381000"/>
                <a:ext cx="12700" cy="3200400"/>
              </a:xfrm>
              <a:prstGeom prst="curvedConnector3">
                <a:avLst>
                  <a:gd name="adj1" fmla="val 1800000"/>
                </a:avLst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28194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A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=.5/1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886200" y="1475601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r</a:t>
                </a:r>
                <a:r>
                  <a:rPr lang="nl-NL" sz="1200" baseline="-25000" dirty="0" smtClean="0">
                    <a:latin typeface="Tahoma" pitchFamily="34" charset="0"/>
                    <a:cs typeface="Tahoma" pitchFamily="34" charset="0"/>
                  </a:rPr>
                  <a:t>C</a:t>
                </a:r>
                <a:r>
                  <a:rPr lang="nl-NL" sz="1200" dirty="0" smtClean="0">
                    <a:latin typeface="Tahoma" pitchFamily="34" charset="0"/>
                    <a:cs typeface="Tahoma" pitchFamily="34" charset="0"/>
                  </a:rPr>
                  <a:t>=1</a:t>
                </a:r>
                <a:endParaRPr lang="nl-NL" sz="1200" baseline="-25000" dirty="0" smtClean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20880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1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257800" y="4218801"/>
              <a:ext cx="762000" cy="276999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nl-NL" sz="1200" dirty="0" smtClean="0">
                  <a:latin typeface="Tahoma" pitchFamily="34" charset="0"/>
                  <a:cs typeface="Tahoma" pitchFamily="34" charset="0"/>
                </a:rPr>
                <a:t>Twin 2</a:t>
              </a:r>
              <a:endParaRPr lang="nl-NL" sz="1200" baseline="-25000" dirty="0" smtClean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64" name="Rectangle 63"/>
          <p:cNvSpPr/>
          <p:nvPr/>
        </p:nvSpPr>
        <p:spPr>
          <a:xfrm>
            <a:off x="685800" y="1371600"/>
            <a:ext cx="6781800" cy="3352800"/>
          </a:xfrm>
          <a:prstGeom prst="rect">
            <a:avLst/>
          </a:prstGeom>
          <a:solidFill>
            <a:schemeClr val="bg1">
              <a:alpha val="59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nl-NL" sz="1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371600" y="2819400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a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X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133600" y="2819400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Y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971800" y="2819400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Z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295400" y="3609201"/>
            <a:ext cx="7620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μ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sz="12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</a:t>
            </a:r>
            <a:r>
              <a:rPr lang="nl-NL" sz="1200" baseline="-25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M</a:t>
            </a:r>
            <a:r>
              <a:rPr lang="nl-NL" sz="1200" dirty="0" smtClean="0">
                <a:latin typeface="Tahoma" pitchFamily="34" charset="0"/>
                <a:cs typeface="Tahoma" pitchFamily="34" charset="0"/>
              </a:rPr>
              <a:t>SES</a:t>
            </a:r>
            <a:r>
              <a:rPr lang="nl-NL" sz="1200" baseline="-25000" dirty="0" smtClean="0">
                <a:latin typeface="Tahoma" pitchFamily="34" charset="0"/>
                <a:cs typeface="Tahoma" pitchFamily="34" charset="0"/>
              </a:rPr>
              <a:t>1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1676400" y="3124200"/>
            <a:ext cx="0" cy="1752600"/>
          </a:xfrm>
          <a:prstGeom prst="straightConnector1">
            <a:avLst/>
          </a:prstGeom>
          <a:ln w="22225" cmpd="sng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2438400" y="3124200"/>
            <a:ext cx="0" cy="1752600"/>
          </a:xfrm>
          <a:prstGeom prst="straightConnector1">
            <a:avLst/>
          </a:prstGeom>
          <a:ln w="22225" cmpd="sng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3276600" y="3124200"/>
            <a:ext cx="0" cy="1752600"/>
          </a:xfrm>
          <a:prstGeom prst="straightConnector1">
            <a:avLst/>
          </a:prstGeom>
          <a:ln w="22225" cmpd="sng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chemeClr val="tx1"/>
          </a:solidFill>
        </a:ln>
      </a:spPr>
      <a:bodyPr lIns="0" rIns="0" rtlCol="0" anchor="ctr"/>
      <a:lstStyle>
        <a:defPPr algn="ctr">
          <a:defRPr sz="1200" dirty="0" smtClean="0">
            <a:solidFill>
              <a:schemeClr val="tx1"/>
            </a:solidFill>
            <a:latin typeface="Tahoma" pitchFamily="34" charset="0"/>
            <a:ea typeface="Tahoma" pitchFamily="34" charset="0"/>
            <a:cs typeface="Tahoma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200" dirty="0" smtClean="0">
            <a:latin typeface="Tahoma" pitchFamily="34" charset="0"/>
            <a:cs typeface="Tahoma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2620</TotalTime>
  <Words>938</Words>
  <Application>Microsoft Office PowerPoint</Application>
  <PresentationFormat>On-screen Show (4:3)</PresentationFormat>
  <Paragraphs>365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Sanja</cp:lastModifiedBy>
  <cp:revision>326</cp:revision>
  <dcterms:created xsi:type="dcterms:W3CDTF">1601-01-01T00:00:00Z</dcterms:created>
  <dcterms:modified xsi:type="dcterms:W3CDTF">2012-03-08T17:16:00Z</dcterms:modified>
</cp:coreProperties>
</file>