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CCECFF"/>
    <a:srgbClr val="003399"/>
    <a:srgbClr val="333300"/>
    <a:srgbClr val="336600"/>
    <a:srgbClr val="660033"/>
    <a:srgbClr val="339966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 autoAdjust="0"/>
  </p:normalViewPr>
  <p:slideViewPr>
    <p:cSldViewPr showGuides="1">
      <p:cViewPr>
        <p:scale>
          <a:sx n="66" d="100"/>
          <a:sy n="66" d="100"/>
        </p:scale>
        <p:origin x="-8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1044437-FE3A-49EF-92D6-3990EF1B2E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400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400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Slides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faculty/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sanja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/Boulder_2012/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Moderating_covariances_IQ_SES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/Slides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486787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intercept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7800" y="48723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main effect of SES on IQ</a:t>
            </a:r>
          </a:p>
        </p:txBody>
      </p:sp>
      <p:grpSp>
        <p:nvGrpSpPr>
          <p:cNvPr id="2" name="Group 61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49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667000" cy="2133600"/>
                <a:chOff x="762000" y="1828800"/>
                <a:chExt cx="26670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685800" y="1371600"/>
            <a:ext cx="6781800" cy="3352800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nl-NL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33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18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609201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371600" y="3962400"/>
            <a:ext cx="0" cy="8382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1600200" y="3962400"/>
            <a:ext cx="0" cy="8382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Expectations for means (conditional on the level of the moderator M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mean(IQ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|M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=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)*mean(A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)*mean(C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)*mean(E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)*1</a:t>
            </a: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=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)*0             +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)*0            + (e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)*0             + (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)*1</a:t>
            </a: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= 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1, 2 (twin 1, twin 2)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Expectations for variances (conditional on the level of the moderator M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var(IQ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|M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=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)^2*var(A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)^2*var(C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)^2*var(E</a:t>
            </a:r>
            <a:r>
              <a:rPr lang="nl-NL" sz="1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+ (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)^2*0</a:t>
            </a: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=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)^2*1        +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)^2*1         + (e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)^2*1         + 0</a:t>
            </a: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=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a+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 + (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c+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 + (e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)^2</a:t>
            </a:r>
          </a:p>
          <a:p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1, 2 (twin 1, twin 2)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Practical:</a:t>
            </a:r>
          </a:p>
          <a:p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faculty/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sanja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/Boulder_2012/</a:t>
            </a:r>
            <a:r>
              <a:rPr lang="en-U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Moderating_covariances_IQ_SES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/Practical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9286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Moderating covariances: practical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Turkheimer, E., Haley, A., Waldron, M., D'Onofrio, B., &amp; Gottesman, I.I. (2003). Socioeconomic status modifies heritability of IQ in young children. </a:t>
            </a:r>
            <a:r>
              <a:rPr lang="nl-NL" sz="1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Psychological Science, 14(6), 623-628.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228" y="1752600"/>
            <a:ext cx="7558172" cy="401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= 430 twin pairs	(205 MZ, 225 DZ)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IQ scaled to have mean = 0 and variance = 1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 measured on a 5-point scale (1 = low, 5 = high)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the magnitude of variance components modified by the children’s SES?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133600"/>
          <a:ext cx="3352800" cy="232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</a:tblGrid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zyg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iq1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iq2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-0.88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-1.36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-0.11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1.14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-0.18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-0.39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-0.74</a:t>
                      </a:r>
                      <a:endParaRPr lang="nl-NL" sz="120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</a:t>
                      </a: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>
                <a:latin typeface="Tahoma" pitchFamily="34" charset="0"/>
                <a:cs typeface="Tahoma" pitchFamily="34" charset="0"/>
              </a:rPr>
              <a:t>zygosity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15240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>
                <a:latin typeface="Tahoma" pitchFamily="34" charset="0"/>
                <a:cs typeface="Tahoma" pitchFamily="34" charset="0"/>
              </a:rPr>
              <a:t>socioeconomic status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1524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>
                <a:latin typeface="Tahoma" pitchFamily="34" charset="0"/>
                <a:cs typeface="Tahoma" pitchFamily="34" charset="0"/>
              </a:rPr>
              <a:t>IQ twin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1524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>
                <a:latin typeface="Tahoma" pitchFamily="34" charset="0"/>
                <a:cs typeface="Tahoma" pitchFamily="34" charset="0"/>
              </a:rPr>
              <a:t>IQ twin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57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2" name="Group 56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3" name="Group 33"/>
              <p:cNvGrpSpPr/>
              <p:nvPr/>
            </p:nvGrpSpPr>
            <p:grpSpPr>
              <a:xfrm>
                <a:off x="762000" y="1981200"/>
                <a:ext cx="2971800" cy="2133600"/>
                <a:chOff x="762000" y="1828800"/>
                <a:chExt cx="29718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371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a+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X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1336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c+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Y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971800" y="2667000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e+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Z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295400" y="34568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μ</a:t>
                  </a:r>
                  <a:r>
                    <a:rPr lang="nl-NL" sz="1200" dirty="0" smtClean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el-GR" sz="1200" dirty="0" smtClean="0">
                      <a:latin typeface="Tahoma" pitchFamily="34" charset="0"/>
                      <a:cs typeface="Tahoma" pitchFamily="34" charset="0"/>
                    </a:rPr>
                    <a:t>β</a:t>
                  </a:r>
                  <a:r>
                    <a:rPr lang="nl-NL" sz="1200" baseline="-25000" dirty="0" smtClean="0">
                      <a:latin typeface="Tahoma" pitchFamily="34" charset="0"/>
                      <a:cs typeface="Tahoma" pitchFamily="34" charset="0"/>
                    </a:rPr>
                    <a:t>M</a:t>
                  </a:r>
                  <a:r>
                    <a:rPr lang="nl-NL" sz="12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SES</a:t>
                  </a:r>
                  <a:r>
                    <a:rPr lang="nl-NL" sz="1200" baseline="-25000" dirty="0" smtClean="0">
                      <a:solidFill>
                        <a:srgbClr val="FF0000"/>
                      </a:solidFill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33"/>
            <p:cNvGrpSpPr/>
            <p:nvPr/>
          </p:nvGrpSpPr>
          <p:grpSpPr>
            <a:xfrm>
              <a:off x="762000" y="1981200"/>
              <a:ext cx="2971800" cy="2133600"/>
              <a:chOff x="762000" y="1828800"/>
              <a:chExt cx="2971800" cy="2133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185200" y="35052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09800" y="18288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447800" y="18288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971800" y="18288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9" name="Straight Arrow Connector 18"/>
              <p:cNvCxnSpPr>
                <a:stCxn id="16" idx="4"/>
                <a:endCxn id="8" idx="0"/>
              </p:cNvCxnSpPr>
              <p:nvPr/>
            </p:nvCxnSpPr>
            <p:spPr>
              <a:xfrm>
                <a:off x="1676400" y="22860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5" idx="4"/>
                <a:endCxn id="8" idx="0"/>
              </p:cNvCxnSpPr>
              <p:nvPr/>
            </p:nvCxnSpPr>
            <p:spPr>
              <a:xfrm>
                <a:off x="2438400" y="22860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7" idx="4"/>
                <a:endCxn id="8" idx="0"/>
              </p:cNvCxnSpPr>
              <p:nvPr/>
            </p:nvCxnSpPr>
            <p:spPr>
              <a:xfrm flipH="1">
                <a:off x="2451900" y="22860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Isosceles Triangle 25"/>
              <p:cNvSpPr/>
              <p:nvPr/>
            </p:nvSpPr>
            <p:spPr>
              <a:xfrm>
                <a:off x="762000" y="35052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27" name="Straight Arrow Connector 26"/>
              <p:cNvCxnSpPr>
                <a:stCxn id="26" idx="5"/>
                <a:endCxn id="8" idx="1"/>
              </p:cNvCxnSpPr>
              <p:nvPr/>
            </p:nvCxnSpPr>
            <p:spPr>
              <a:xfrm>
                <a:off x="1162050" y="3733800"/>
                <a:ext cx="1023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371600" y="26670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33600" y="26670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71800" y="26670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e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295400" y="34568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385600" y="3657600"/>
              <a:ext cx="533400" cy="457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IQ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5410200" y="1981200"/>
              <a:ext cx="457200" cy="4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648200" y="1981200"/>
              <a:ext cx="457200" cy="4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A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72200" y="1981200"/>
              <a:ext cx="457200" cy="4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</a:t>
              </a:r>
              <a:r>
                <a:rPr lang="nl-NL" sz="1200" baseline="-25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nl-NL" sz="1200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38" idx="4"/>
              <a:endCxn id="36" idx="0"/>
            </p:cNvCxnSpPr>
            <p:nvPr/>
          </p:nvCxnSpPr>
          <p:spPr>
            <a:xfrm>
              <a:off x="4876800" y="2438400"/>
              <a:ext cx="7755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4"/>
              <a:endCxn id="36" idx="0"/>
            </p:cNvCxnSpPr>
            <p:nvPr/>
          </p:nvCxnSpPr>
          <p:spPr>
            <a:xfrm>
              <a:off x="5638800" y="2438400"/>
              <a:ext cx="135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9" idx="4"/>
              <a:endCxn id="36" idx="0"/>
            </p:cNvCxnSpPr>
            <p:nvPr/>
          </p:nvCxnSpPr>
          <p:spPr>
            <a:xfrm flipH="1">
              <a:off x="5652300" y="2438400"/>
              <a:ext cx="7485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Isosceles Triangle 42"/>
            <p:cNvSpPr/>
            <p:nvPr/>
          </p:nvSpPr>
          <p:spPr>
            <a:xfrm>
              <a:off x="6781800" y="3657600"/>
              <a:ext cx="533400" cy="45720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cxnSp>
          <p:nvCxnSpPr>
            <p:cNvPr id="44" name="Straight Arrow Connector 43"/>
            <p:cNvCxnSpPr>
              <a:stCxn id="43" idx="1"/>
              <a:endCxn id="36" idx="3"/>
            </p:cNvCxnSpPr>
            <p:nvPr/>
          </p:nvCxnSpPr>
          <p:spPr>
            <a:xfrm flipH="1">
              <a:off x="5919000" y="3886200"/>
              <a:ext cx="9961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572000" y="2819400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a+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X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34000" y="2819400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c+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Y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72200" y="2819400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e+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Z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96000" y="36092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μ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l-GR" sz="1200" dirty="0" smtClean="0">
                  <a:latin typeface="Tahoma" pitchFamily="34" charset="0"/>
                  <a:cs typeface="Tahoma" pitchFamily="34" charset="0"/>
                </a:rPr>
                <a:t>β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M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SES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  <p:cxnSp>
          <p:nvCxnSpPr>
            <p:cNvPr id="52" name="Curved Connector 51"/>
            <p:cNvCxnSpPr>
              <a:stCxn id="16" idx="0"/>
              <a:endCxn id="38" idx="0"/>
            </p:cNvCxnSpPr>
            <p:nvPr/>
          </p:nvCxnSpPr>
          <p:spPr>
            <a:xfrm rot="5400000" flipH="1" flipV="1">
              <a:off x="3276600" y="381000"/>
              <a:ext cx="12700" cy="3200400"/>
            </a:xfrm>
            <a:prstGeom prst="curvedConnector3">
              <a:avLst>
                <a:gd name="adj1" fmla="val 180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15" idx="0"/>
              <a:endCxn id="37" idx="0"/>
            </p:cNvCxnSpPr>
            <p:nvPr/>
          </p:nvCxnSpPr>
          <p:spPr>
            <a:xfrm rot="5400000" flipH="1" flipV="1">
              <a:off x="4038600" y="381000"/>
              <a:ext cx="12700" cy="3200400"/>
            </a:xfrm>
            <a:prstGeom prst="curvedConnector3">
              <a:avLst>
                <a:gd name="adj1" fmla="val 180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819400" y="14756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r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A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=.5/1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86200" y="14756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r</a:t>
              </a:r>
              <a:r>
                <a:rPr lang="nl-NL" sz="1200" baseline="-25000" dirty="0" smtClean="0">
                  <a:latin typeface="Tahoma" pitchFamily="34" charset="0"/>
                  <a:cs typeface="Tahoma" pitchFamily="34" charset="0"/>
                </a:rPr>
                <a:t>C</a:t>
              </a:r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=1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" y="494407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A effects on IQ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00200" y="4948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C effects on IQ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95600" y="4948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magnitude of E effects on IQ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50" name="Group 49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2" name="Group 33"/>
              <p:cNvGrpSpPr/>
              <p:nvPr/>
            </p:nvGrpSpPr>
            <p:grpSpPr>
              <a:xfrm>
                <a:off x="762000" y="1981200"/>
                <a:ext cx="2667000" cy="2133600"/>
                <a:chOff x="762000" y="1828800"/>
                <a:chExt cx="26670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685800" y="1371600"/>
            <a:ext cx="6781800" cy="3352800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nl-NL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33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18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609201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4478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2098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0480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13814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 practical: Does SES modify variance components of IQ in 5 year old children?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 to estimate:</a:t>
            </a:r>
          </a:p>
          <a:p>
            <a:endParaRPr lang="nl-NL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494407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moderation of A effects on IQ by SES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8800" y="49485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moderation of C effects on IQ by SES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24200" y="494853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Tahoma" pitchFamily="34" charset="0"/>
                <a:cs typeface="Tahoma" pitchFamily="34" charset="0"/>
              </a:rPr>
              <a:t>moderation of E effects on IQ by SES</a:t>
            </a:r>
          </a:p>
        </p:txBody>
      </p:sp>
      <p:grpSp>
        <p:nvGrpSpPr>
          <p:cNvPr id="2" name="Group 61"/>
          <p:cNvGrpSpPr/>
          <p:nvPr/>
        </p:nvGrpSpPr>
        <p:grpSpPr>
          <a:xfrm>
            <a:off x="762000" y="1475601"/>
            <a:ext cx="6553200" cy="3020199"/>
            <a:chOff x="762000" y="1475601"/>
            <a:chExt cx="6553200" cy="3020199"/>
          </a:xfrm>
        </p:grpSpPr>
        <p:grpSp>
          <p:nvGrpSpPr>
            <p:cNvPr id="3" name="Group 49"/>
            <p:cNvGrpSpPr/>
            <p:nvPr/>
          </p:nvGrpSpPr>
          <p:grpSpPr>
            <a:xfrm>
              <a:off x="762000" y="1475601"/>
              <a:ext cx="6553200" cy="2639199"/>
              <a:chOff x="762000" y="1475601"/>
              <a:chExt cx="6553200" cy="263919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762000" y="1981200"/>
                <a:ext cx="2667000" cy="2133600"/>
                <a:chOff x="762000" y="1828800"/>
                <a:chExt cx="2667000" cy="21336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185200" y="3505200"/>
                  <a:ext cx="533400" cy="45720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IQ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209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447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971800" y="1828800"/>
                  <a:ext cx="457200" cy="4572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E</a:t>
                  </a:r>
                  <a:r>
                    <a:rPr lang="nl-NL" sz="1200" baseline="-25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nl-NL" sz="1200" baseline="-25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6" idx="4"/>
                  <a:endCxn id="8" idx="0"/>
                </p:cNvCxnSpPr>
                <p:nvPr/>
              </p:nvCxnSpPr>
              <p:spPr>
                <a:xfrm>
                  <a:off x="1676400" y="2286000"/>
                  <a:ext cx="775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4"/>
                  <a:endCxn id="8" idx="0"/>
                </p:cNvCxnSpPr>
                <p:nvPr/>
              </p:nvCxnSpPr>
              <p:spPr>
                <a:xfrm>
                  <a:off x="2438400" y="2286000"/>
                  <a:ext cx="13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17" idx="4"/>
                  <a:endCxn id="8" idx="0"/>
                </p:cNvCxnSpPr>
                <p:nvPr/>
              </p:nvCxnSpPr>
              <p:spPr>
                <a:xfrm flipH="1">
                  <a:off x="2451900" y="2286000"/>
                  <a:ext cx="748500" cy="1219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762000" y="3505200"/>
                  <a:ext cx="533400" cy="4572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nl-NL" sz="12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6" idx="5"/>
                  <a:endCxn id="8" idx="1"/>
                </p:cNvCxnSpPr>
                <p:nvPr/>
              </p:nvCxnSpPr>
              <p:spPr>
                <a:xfrm>
                  <a:off x="1162050" y="3733800"/>
                  <a:ext cx="10231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5385600" y="3657600"/>
                <a:ext cx="533400" cy="45720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IQ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410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648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172200" y="1981200"/>
                <a:ext cx="457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</a:t>
                </a:r>
                <a:r>
                  <a:rPr lang="nl-NL" sz="1200" baseline="-25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nl-NL" sz="1200" baseline="-25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Straight Arrow Connector 39"/>
              <p:cNvCxnSpPr>
                <a:stCxn id="38" idx="4"/>
                <a:endCxn id="36" idx="0"/>
              </p:cNvCxnSpPr>
              <p:nvPr/>
            </p:nvCxnSpPr>
            <p:spPr>
              <a:xfrm>
                <a:off x="4876800" y="2438400"/>
                <a:ext cx="775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6" idx="0"/>
              </p:cNvCxnSpPr>
              <p:nvPr/>
            </p:nvCxnSpPr>
            <p:spPr>
              <a:xfrm>
                <a:off x="5638800" y="2438400"/>
                <a:ext cx="13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4"/>
                <a:endCxn id="36" idx="0"/>
              </p:cNvCxnSpPr>
              <p:nvPr/>
            </p:nvCxnSpPr>
            <p:spPr>
              <a:xfrm flipH="1">
                <a:off x="5652300" y="2438400"/>
                <a:ext cx="748500" cy="1219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Isosceles Triangle 42"/>
              <p:cNvSpPr/>
              <p:nvPr/>
            </p:nvSpPr>
            <p:spPr>
              <a:xfrm>
                <a:off x="6781800" y="3657600"/>
                <a:ext cx="533400" cy="457200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nl-NL" sz="12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>
                <a:stCxn id="43" idx="1"/>
                <a:endCxn id="36" idx="3"/>
              </p:cNvCxnSpPr>
              <p:nvPr/>
            </p:nvCxnSpPr>
            <p:spPr>
              <a:xfrm flipH="1">
                <a:off x="5919000" y="3886200"/>
                <a:ext cx="9961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4572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a+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3340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c+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Y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72200" y="2819400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e+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Z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96000" y="36092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μ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l-GR" sz="1200" dirty="0" smtClean="0">
                    <a:latin typeface="Tahoma" pitchFamily="34" charset="0"/>
                    <a:cs typeface="Tahoma" pitchFamily="34" charset="0"/>
                  </a:rPr>
                  <a:t>β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SES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cxnSp>
            <p:nvCxnSpPr>
              <p:cNvPr id="52" name="Curved Connector 51"/>
              <p:cNvCxnSpPr>
                <a:stCxn id="16" idx="0"/>
                <a:endCxn id="38" idx="0"/>
              </p:cNvCxnSpPr>
              <p:nvPr/>
            </p:nvCxnSpPr>
            <p:spPr>
              <a:xfrm rot="5400000" flipH="1" flipV="1">
                <a:off x="3276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>
                <a:stCxn id="15" idx="0"/>
                <a:endCxn id="37" idx="0"/>
              </p:cNvCxnSpPr>
              <p:nvPr/>
            </p:nvCxnSpPr>
            <p:spPr>
              <a:xfrm rot="5400000" flipH="1" flipV="1">
                <a:off x="4038600" y="381000"/>
                <a:ext cx="12700" cy="3200400"/>
              </a:xfrm>
              <a:prstGeom prst="curved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8194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=.5/1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86200" y="14756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nl-NL" sz="1200" baseline="-25000" dirty="0" smtClean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nl-NL" sz="1200" dirty="0" smtClean="0">
                    <a:latin typeface="Tahoma" pitchFamily="34" charset="0"/>
                    <a:cs typeface="Tahoma" pitchFamily="34" charset="0"/>
                  </a:rPr>
                  <a:t>=1</a:t>
                </a:r>
                <a:endParaRPr lang="nl-NL" sz="1200" baseline="-25000" dirty="0" smtClean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20880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1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4218801"/>
              <a:ext cx="7620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nl-NL" sz="1200" dirty="0" smtClean="0">
                  <a:latin typeface="Tahoma" pitchFamily="34" charset="0"/>
                  <a:cs typeface="Tahoma" pitchFamily="34" charset="0"/>
                </a:rPr>
                <a:t>Twin 2</a:t>
              </a:r>
              <a:endParaRPr lang="nl-NL" sz="1200" baseline="-25000" dirty="0" smtClean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685800" y="1371600"/>
            <a:ext cx="6781800" cy="3352800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nl-NL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336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71800" y="2819400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609201"/>
            <a:ext cx="762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μ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l-GR" sz="1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nl-NL" sz="12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nl-NL" sz="1200" dirty="0" smtClean="0">
                <a:latin typeface="Tahoma" pitchFamily="34" charset="0"/>
                <a:cs typeface="Tahoma" pitchFamily="34" charset="0"/>
              </a:rPr>
              <a:t>SES</a:t>
            </a:r>
            <a:r>
              <a:rPr lang="nl-NL" sz="1200" baseline="-25000" dirty="0" smtClean="0">
                <a:latin typeface="Tahoma" pitchFamily="34" charset="0"/>
                <a:cs typeface="Tahoma" pitchFamily="34" charset="0"/>
              </a:rPr>
              <a:t>1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6764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4384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76600" y="3124200"/>
            <a:ext cx="0" cy="1752600"/>
          </a:xfrm>
          <a:prstGeom prst="straightConnector1">
            <a:avLst/>
          </a:prstGeom>
          <a:ln w="22225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lIns="0" rIns="0" rtlCol="0" anchor="ctr"/>
      <a:lstStyle>
        <a:defPPr algn="ctr">
          <a:defRPr sz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smtClean="0"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938</Words>
  <Application>Microsoft Office PowerPoint</Application>
  <PresentationFormat>On-screen Show (4:3)</PresentationFormat>
  <Paragraphs>365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Sanja</cp:lastModifiedBy>
  <cp:revision>326</cp:revision>
  <dcterms:created xsi:type="dcterms:W3CDTF">1601-01-01T00:00:00Z</dcterms:created>
  <dcterms:modified xsi:type="dcterms:W3CDTF">2012-03-08T17:16:00Z</dcterms:modified>
</cp:coreProperties>
</file>