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00" autoAdjust="0"/>
  </p:normalViewPr>
  <p:slideViewPr>
    <p:cSldViewPr>
      <p:cViewPr varScale="1">
        <p:scale>
          <a:sx n="44" d="100"/>
          <a:sy n="4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AFBA0-AB41-4961-AA4C-0167EA22460E}" type="datetimeFigureOut">
              <a:rPr lang="nl-NL" smtClean="0"/>
              <a:pPr/>
              <a:t>8-3-2012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01690-0237-4A36-AF79-10C810694E06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C724-8F60-4E1E-A320-1B5DA6A649E7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0D588-89C2-4CAF-8E30-0904E9358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969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Unmodeled </a:t>
            </a:r>
            <a:r>
              <a:rPr lang="en-US" sz="1200" b="1" dirty="0" err="1" smtClean="0">
                <a:latin typeface="Tahoma" pitchFamily="34" charset="0"/>
                <a:cs typeface="Tahoma" pitchFamily="34" charset="0"/>
              </a:rPr>
              <a:t>GxE</a:t>
            </a: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1200" b="1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1200" b="1" baseline="-25000" dirty="0" err="1" smtClean="0">
                <a:latin typeface="Tahoma" pitchFamily="34" charset="0"/>
                <a:cs typeface="Tahoma" pitchFamily="34" charset="0"/>
              </a:rPr>
              <a:t>GE</a:t>
            </a: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		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[Purcell, S. (2002). Variance components models for gene-environment 				interaction in twin analysis. Twin Research, 5(6), 554-571.]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How do unmodeled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GxE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1200" baseline="-25000" dirty="0" err="1" smtClean="0">
                <a:latin typeface="Tahoma" pitchFamily="34" charset="0"/>
                <a:cs typeface="Tahoma" pitchFamily="34" charset="0"/>
              </a:rPr>
              <a:t>GE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bias parameter estimates in standard twin models?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E.g.:  If the additive genotype (A) interacts with common environment (C; environmental influences that  increase phenotypic similarity between family members), then the phenotypic value may be decomposed as follows: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P =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aA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cC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iAC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eE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and its expected variance is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V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P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i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e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(assuming the variances of the latent variables are scaled to 1). The expected twin covariances are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Cov(P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,P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)= a</a:t>
            </a:r>
            <a:r>
              <a:rPr lang="pt-B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 + c</a:t>
            </a:r>
            <a:r>
              <a:rPr lang="pt-B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+ e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Cov(E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+ i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Cov(A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             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i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for MZ twins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             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/2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i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/2 for DZ twins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as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is 1 for MZ twins and 0.5 for DZ twins;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)=1 and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)=0 for all twins; also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)=Cov(A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)Cov(C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)=Cov(A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). Similar covariance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algebra can show that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AxE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interaction contributes to the E component. 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5364088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792713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012160" y="2348880"/>
            <a:ext cx="864096" cy="246221"/>
          </a:xfrm>
          <a:prstGeom prst="rect">
            <a:avLst/>
          </a:prstGeom>
          <a:noFill/>
          <a:ln w="0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=0.5/1</a:t>
            </a:r>
            <a:endParaRPr lang="hr-HR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6948264" y="2348880"/>
            <a:ext cx="500062" cy="246221"/>
          </a:xfrm>
          <a:prstGeom prst="rect">
            <a:avLst/>
          </a:prstGeom>
          <a:noFill/>
          <a:ln w="0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=1</a:t>
            </a:r>
            <a:endParaRPr lang="hr-HR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9" name="Curved Connector 8"/>
          <p:cNvCxnSpPr>
            <a:stCxn id="3" idx="0"/>
          </p:cNvCxnSpPr>
          <p:nvPr/>
        </p:nvCxnSpPr>
        <p:spPr bwMode="auto">
          <a:xfrm rot="5400000" flipH="1" flipV="1">
            <a:off x="6485948" y="1873093"/>
            <a:ext cx="1588" cy="1886533"/>
          </a:xfrm>
          <a:prstGeom prst="curvedConnector3">
            <a:avLst>
              <a:gd name="adj1" fmla="val 14395466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4" idx="0"/>
          </p:cNvCxnSpPr>
          <p:nvPr/>
        </p:nvCxnSpPr>
        <p:spPr bwMode="auto">
          <a:xfrm rot="5400000" flipH="1" flipV="1">
            <a:off x="6914573" y="1873093"/>
            <a:ext cx="1588" cy="1886533"/>
          </a:xfrm>
          <a:prstGeom prst="curvedConnector3">
            <a:avLst>
              <a:gd name="adj1" fmla="val 14395466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96"/>
          <p:cNvSpPr txBox="1">
            <a:spLocks noChangeArrowheads="1"/>
          </p:cNvSpPr>
          <p:nvPr/>
        </p:nvSpPr>
        <p:spPr bwMode="auto">
          <a:xfrm>
            <a:off x="5940152" y="3819237"/>
            <a:ext cx="5830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latin typeface="Tahoma" pitchFamily="34" charset="0"/>
                <a:cs typeface="Tahoma" pitchFamily="34" charset="0"/>
              </a:rPr>
              <a:t>Twin 1</a:t>
            </a:r>
            <a:endParaRPr lang="hr-HR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221338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1000" baseline="-25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6" name="Straight Arrow Connector 15"/>
          <p:cNvCxnSpPr>
            <a:stCxn id="3" idx="4"/>
            <a:endCxn id="26" idx="0"/>
          </p:cNvCxnSpPr>
          <p:nvPr/>
        </p:nvCxnSpPr>
        <p:spPr bwMode="auto">
          <a:xfrm rot="16200000" flipH="1">
            <a:off x="5664299" y="3051928"/>
            <a:ext cx="431378" cy="674613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4"/>
            <a:endCxn id="26" idx="0"/>
          </p:cNvCxnSpPr>
          <p:nvPr/>
        </p:nvCxnSpPr>
        <p:spPr bwMode="auto">
          <a:xfrm rot="16200000" flipH="1">
            <a:off x="5878612" y="3266241"/>
            <a:ext cx="431378" cy="24598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4"/>
            <a:endCxn id="26" idx="0"/>
          </p:cNvCxnSpPr>
          <p:nvPr/>
        </p:nvCxnSpPr>
        <p:spPr bwMode="auto">
          <a:xfrm rot="5400000">
            <a:off x="6092925" y="3297917"/>
            <a:ext cx="431378" cy="182637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84"/>
          <p:cNvSpPr>
            <a:spLocks noChangeArrowheads="1"/>
          </p:cNvSpPr>
          <p:nvPr/>
        </p:nvSpPr>
        <p:spPr bwMode="auto">
          <a:xfrm>
            <a:off x="6055370" y="3604924"/>
            <a:ext cx="323850" cy="214313"/>
          </a:xfrm>
          <a:prstGeom prst="rect">
            <a:avLst/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</p:spPr>
        <p:txBody>
          <a:bodyPr lIns="0" tIns="0" rIns="0" anchor="ctr" anchorCtr="1"/>
          <a:lstStyle/>
          <a:p>
            <a:pPr algn="ctr"/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Text Box 90"/>
          <p:cNvSpPr txBox="1">
            <a:spLocks noChangeArrowheads="1"/>
          </p:cNvSpPr>
          <p:nvPr/>
        </p:nvSpPr>
        <p:spPr bwMode="auto">
          <a:xfrm>
            <a:off x="5579790" y="3184659"/>
            <a:ext cx="3603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a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Text Box 91"/>
          <p:cNvSpPr txBox="1">
            <a:spLocks noChangeArrowheads="1"/>
          </p:cNvSpPr>
          <p:nvPr/>
        </p:nvSpPr>
        <p:spPr bwMode="auto">
          <a:xfrm>
            <a:off x="5867821" y="3184659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c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 Box 92"/>
          <p:cNvSpPr txBox="1">
            <a:spLocks noChangeArrowheads="1"/>
          </p:cNvSpPr>
          <p:nvPr/>
        </p:nvSpPr>
        <p:spPr bwMode="auto">
          <a:xfrm>
            <a:off x="6155853" y="3184659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e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6667710" y="2815200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9" name="Straight Arrow Connector 68"/>
          <p:cNvCxnSpPr>
            <a:stCxn id="68" idx="4"/>
            <a:endCxn id="26" idx="0"/>
          </p:cNvCxnSpPr>
          <p:nvPr/>
        </p:nvCxnSpPr>
        <p:spPr bwMode="auto">
          <a:xfrm rot="5400000">
            <a:off x="6315532" y="3074151"/>
            <a:ext cx="432537" cy="62900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92"/>
          <p:cNvSpPr txBox="1">
            <a:spLocks noChangeArrowheads="1"/>
          </p:cNvSpPr>
          <p:nvPr/>
        </p:nvSpPr>
        <p:spPr bwMode="auto">
          <a:xfrm>
            <a:off x="6443885" y="3182779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 smtClean="0">
                <a:latin typeface="Tahoma" pitchFamily="34" charset="0"/>
                <a:cs typeface="Tahoma" pitchFamily="34" charset="0"/>
              </a:rPr>
              <a:t>i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262030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690655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7" name="TextBox 296"/>
          <p:cNvSpPr txBox="1">
            <a:spLocks noChangeArrowheads="1"/>
          </p:cNvSpPr>
          <p:nvPr/>
        </p:nvSpPr>
        <p:spPr bwMode="auto">
          <a:xfrm>
            <a:off x="7838094" y="3830851"/>
            <a:ext cx="5830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latin typeface="Tahoma" pitchFamily="34" charset="0"/>
                <a:cs typeface="Tahoma" pitchFamily="34" charset="0"/>
              </a:rPr>
              <a:t>Twin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8119280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9" name="Straight Arrow Connector 78"/>
          <p:cNvCxnSpPr>
            <a:stCxn id="73" idx="4"/>
            <a:endCxn id="82" idx="0"/>
          </p:cNvCxnSpPr>
          <p:nvPr/>
        </p:nvCxnSpPr>
        <p:spPr bwMode="auto">
          <a:xfrm rot="16200000" flipH="1">
            <a:off x="7562241" y="3063542"/>
            <a:ext cx="431378" cy="674613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4" idx="4"/>
            <a:endCxn id="82" idx="0"/>
          </p:cNvCxnSpPr>
          <p:nvPr/>
        </p:nvCxnSpPr>
        <p:spPr bwMode="auto">
          <a:xfrm rot="16200000" flipH="1">
            <a:off x="7776554" y="3277855"/>
            <a:ext cx="431378" cy="24598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8" idx="4"/>
            <a:endCxn id="82" idx="0"/>
          </p:cNvCxnSpPr>
          <p:nvPr/>
        </p:nvCxnSpPr>
        <p:spPr bwMode="auto">
          <a:xfrm rot="5400000">
            <a:off x="7990867" y="3309531"/>
            <a:ext cx="431378" cy="182637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4"/>
          <p:cNvSpPr>
            <a:spLocks noChangeArrowheads="1"/>
          </p:cNvSpPr>
          <p:nvPr/>
        </p:nvSpPr>
        <p:spPr bwMode="auto">
          <a:xfrm>
            <a:off x="7953312" y="3616538"/>
            <a:ext cx="323850" cy="214313"/>
          </a:xfrm>
          <a:prstGeom prst="rect">
            <a:avLst/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</p:spPr>
        <p:txBody>
          <a:bodyPr lIns="0" tIns="0" rIns="0" anchor="ctr" anchorCtr="1"/>
          <a:lstStyle/>
          <a:p>
            <a:pPr algn="ctr"/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3" name="Text Box 90"/>
          <p:cNvSpPr txBox="1">
            <a:spLocks noChangeArrowheads="1"/>
          </p:cNvSpPr>
          <p:nvPr/>
        </p:nvSpPr>
        <p:spPr bwMode="auto">
          <a:xfrm>
            <a:off x="7477732" y="3196273"/>
            <a:ext cx="3603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a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4" name="Text Box 91"/>
          <p:cNvSpPr txBox="1">
            <a:spLocks noChangeArrowheads="1"/>
          </p:cNvSpPr>
          <p:nvPr/>
        </p:nvSpPr>
        <p:spPr bwMode="auto">
          <a:xfrm>
            <a:off x="7765763" y="3196273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c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5" name="Text Box 92"/>
          <p:cNvSpPr txBox="1">
            <a:spLocks noChangeArrowheads="1"/>
          </p:cNvSpPr>
          <p:nvPr/>
        </p:nvSpPr>
        <p:spPr bwMode="auto">
          <a:xfrm>
            <a:off x="8053795" y="3196273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e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8565652" y="2826814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7" name="Straight Arrow Connector 86"/>
          <p:cNvCxnSpPr>
            <a:stCxn id="86" idx="4"/>
            <a:endCxn id="82" idx="0"/>
          </p:cNvCxnSpPr>
          <p:nvPr/>
        </p:nvCxnSpPr>
        <p:spPr bwMode="auto">
          <a:xfrm rot="5400000">
            <a:off x="8213474" y="3085765"/>
            <a:ext cx="432537" cy="62900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92"/>
          <p:cNvSpPr txBox="1">
            <a:spLocks noChangeArrowheads="1"/>
          </p:cNvSpPr>
          <p:nvPr/>
        </p:nvSpPr>
        <p:spPr bwMode="auto">
          <a:xfrm>
            <a:off x="8341827" y="3194393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 smtClean="0">
                <a:latin typeface="Tahoma" pitchFamily="34" charset="0"/>
                <a:cs typeface="Tahoma" pitchFamily="34" charset="0"/>
              </a:rPr>
              <a:t>i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5" name="Curved Connector 34"/>
          <p:cNvCxnSpPr>
            <a:stCxn id="68" idx="0"/>
            <a:endCxn id="86" idx="0"/>
          </p:cNvCxnSpPr>
          <p:nvPr/>
        </p:nvCxnSpPr>
        <p:spPr bwMode="auto">
          <a:xfrm rot="16200000" flipH="1">
            <a:off x="7789468" y="1872036"/>
            <a:ext cx="11614" cy="1897942"/>
          </a:xfrm>
          <a:prstGeom prst="curvedConnector3">
            <a:avLst>
              <a:gd name="adj1" fmla="val -1968314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969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Unmodeled </a:t>
            </a:r>
            <a:r>
              <a:rPr lang="en-US" sz="1200" b="1" dirty="0" err="1" smtClean="0">
                <a:latin typeface="Tahoma" pitchFamily="34" charset="0"/>
                <a:cs typeface="Tahoma" pitchFamily="34" charset="0"/>
              </a:rPr>
              <a:t>GxE</a:t>
            </a: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1200" b="1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1200" b="1" baseline="-25000" dirty="0" err="1" smtClean="0">
                <a:latin typeface="Tahoma" pitchFamily="34" charset="0"/>
                <a:cs typeface="Tahoma" pitchFamily="34" charset="0"/>
              </a:rPr>
              <a:t>GE</a:t>
            </a: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		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[Purcell, S. (2002). Variance components models for gene-environment 				interaction in twin analysis. Twin Research, 5(6), 554-571.]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How do unmodeled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GxE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1200" baseline="-25000" dirty="0" err="1" smtClean="0">
                <a:latin typeface="Tahoma" pitchFamily="34" charset="0"/>
                <a:cs typeface="Tahoma" pitchFamily="34" charset="0"/>
              </a:rPr>
              <a:t>GE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bias parameter estimates in standard twin models?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If A is correlated with an environmental variable, say C, then the expected phenotypic variance is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V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P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+ 2ac *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1200" baseline="-25000" dirty="0" err="1" smtClean="0">
                <a:latin typeface="Tahoma" pitchFamily="34" charset="0"/>
                <a:cs typeface="Tahoma" pitchFamily="34" charset="0"/>
              </a:rPr>
              <a:t>AC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+ e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and the expected twin covariances are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Cov(P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,P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 = a</a:t>
            </a:r>
            <a:r>
              <a:rPr lang="pt-B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A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 + c</a:t>
            </a:r>
            <a:r>
              <a:rPr lang="pt-B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Cov(C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pt-B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t-BR" sz="12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+ e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Cov(E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E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+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                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acCov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+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acCov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               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+ 2ac *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rAC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for MZ twins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                  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/2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+ 2ac *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rAC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for DZ twins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as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=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(A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, C</a:t>
            </a:r>
            <a:r>
              <a:rPr lang="en-US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) =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rAC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. Similarly, if A and E are non-independent then 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err="1" smtClean="0">
                <a:latin typeface="Tahoma" pitchFamily="34" charset="0"/>
                <a:cs typeface="Tahoma" pitchFamily="34" charset="0"/>
              </a:rPr>
              <a:t>Cov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(P</a:t>
            </a:r>
            <a:r>
              <a:rPr lang="fr-FR" sz="12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, P</a:t>
            </a:r>
            <a:r>
              <a:rPr lang="fr-FR" sz="12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) = a</a:t>
            </a:r>
            <a:r>
              <a:rPr lang="fr-F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 + c</a:t>
            </a:r>
            <a:r>
              <a:rPr lang="fr-FR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 + 2ae * </a:t>
            </a:r>
            <a:r>
              <a:rPr lang="fr-FR" sz="1200" dirty="0" err="1" smtClean="0">
                <a:latin typeface="Tahoma" pitchFamily="34" charset="0"/>
                <a:cs typeface="Tahoma" pitchFamily="34" charset="0"/>
              </a:rPr>
              <a:t>rAE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sz="1200" dirty="0" err="1" smtClean="0">
                <a:latin typeface="Tahoma" pitchFamily="34" charset="0"/>
                <a:cs typeface="Tahoma" pitchFamily="34" charset="0"/>
              </a:rPr>
              <a:t>forMZ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sz="1200" dirty="0" err="1" smtClean="0">
                <a:latin typeface="Tahoma" pitchFamily="34" charset="0"/>
                <a:cs typeface="Tahoma" pitchFamily="34" charset="0"/>
              </a:rPr>
              <a:t>twins</a:t>
            </a:r>
            <a:r>
              <a:rPr lang="fr-FR" sz="12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Tahoma" pitchFamily="34" charset="0"/>
                <a:cs typeface="Tahoma" pitchFamily="34" charset="0"/>
              </a:rPr>
              <a:t>                 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= a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/2 + c</a:t>
            </a:r>
            <a:r>
              <a:rPr lang="en-US" sz="1200" baseline="30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+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ae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x </a:t>
            </a:r>
            <a:r>
              <a:rPr lang="en-US" sz="1200" dirty="0" err="1" smtClean="0">
                <a:latin typeface="Tahoma" pitchFamily="34" charset="0"/>
                <a:cs typeface="Tahoma" pitchFamily="34" charset="0"/>
              </a:rPr>
              <a:t>rAE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 for DZ twins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ahoma" pitchFamily="34" charset="0"/>
                <a:cs typeface="Tahoma" pitchFamily="34" charset="0"/>
              </a:rPr>
              <a:t>Thus: Interaction between A and C acts in the same way as A; interaction between A and E acts like E. Correlation between A and C acts like C; correlation between A and E acts like A. 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5580112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008737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228184" y="2348880"/>
            <a:ext cx="864096" cy="246221"/>
          </a:xfrm>
          <a:prstGeom prst="rect">
            <a:avLst/>
          </a:prstGeom>
          <a:noFill/>
          <a:ln w="0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=0.5/1</a:t>
            </a:r>
            <a:endParaRPr lang="hr-HR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164288" y="2348880"/>
            <a:ext cx="500062" cy="246221"/>
          </a:xfrm>
          <a:prstGeom prst="rect">
            <a:avLst/>
          </a:prstGeom>
          <a:noFill/>
          <a:ln w="0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=1</a:t>
            </a:r>
            <a:endParaRPr lang="hr-HR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9" name="Curved Connector 8"/>
          <p:cNvCxnSpPr>
            <a:stCxn id="3" idx="0"/>
          </p:cNvCxnSpPr>
          <p:nvPr/>
        </p:nvCxnSpPr>
        <p:spPr bwMode="auto">
          <a:xfrm rot="5400000" flipH="1" flipV="1">
            <a:off x="6701972" y="1873093"/>
            <a:ext cx="1588" cy="1886533"/>
          </a:xfrm>
          <a:prstGeom prst="curvedConnector3">
            <a:avLst>
              <a:gd name="adj1" fmla="val 14395466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4" idx="0"/>
          </p:cNvCxnSpPr>
          <p:nvPr/>
        </p:nvCxnSpPr>
        <p:spPr bwMode="auto">
          <a:xfrm rot="5400000" flipH="1" flipV="1">
            <a:off x="7130597" y="1873093"/>
            <a:ext cx="1588" cy="1886533"/>
          </a:xfrm>
          <a:prstGeom prst="curvedConnector3">
            <a:avLst>
              <a:gd name="adj1" fmla="val 14395466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96"/>
          <p:cNvSpPr txBox="1">
            <a:spLocks noChangeArrowheads="1"/>
          </p:cNvSpPr>
          <p:nvPr/>
        </p:nvSpPr>
        <p:spPr bwMode="auto">
          <a:xfrm>
            <a:off x="5940152" y="3819237"/>
            <a:ext cx="5830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latin typeface="Tahoma" pitchFamily="34" charset="0"/>
                <a:cs typeface="Tahoma" pitchFamily="34" charset="0"/>
              </a:rPr>
              <a:t>Twin 1</a:t>
            </a:r>
            <a:endParaRPr lang="hr-HR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437362" y="2816359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1000" baseline="-2500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6" name="Straight Arrow Connector 15"/>
          <p:cNvCxnSpPr>
            <a:stCxn id="3" idx="4"/>
            <a:endCxn id="26" idx="0"/>
          </p:cNvCxnSpPr>
          <p:nvPr/>
        </p:nvCxnSpPr>
        <p:spPr bwMode="auto">
          <a:xfrm>
            <a:off x="5758706" y="3173546"/>
            <a:ext cx="458589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4"/>
            <a:endCxn id="26" idx="0"/>
          </p:cNvCxnSpPr>
          <p:nvPr/>
        </p:nvCxnSpPr>
        <p:spPr bwMode="auto">
          <a:xfrm>
            <a:off x="6187331" y="3173546"/>
            <a:ext cx="29964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4"/>
            <a:endCxn id="26" idx="0"/>
          </p:cNvCxnSpPr>
          <p:nvPr/>
        </p:nvCxnSpPr>
        <p:spPr bwMode="auto">
          <a:xfrm flipH="1">
            <a:off x="6217295" y="3173546"/>
            <a:ext cx="398661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84"/>
          <p:cNvSpPr>
            <a:spLocks noChangeArrowheads="1"/>
          </p:cNvSpPr>
          <p:nvPr/>
        </p:nvSpPr>
        <p:spPr bwMode="auto">
          <a:xfrm>
            <a:off x="6055370" y="3604924"/>
            <a:ext cx="323850" cy="214313"/>
          </a:xfrm>
          <a:prstGeom prst="rect">
            <a:avLst/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</p:spPr>
        <p:txBody>
          <a:bodyPr lIns="0" tIns="0" rIns="0" anchor="ctr" anchorCtr="1"/>
          <a:lstStyle/>
          <a:p>
            <a:pPr algn="ctr"/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Text Box 90"/>
          <p:cNvSpPr txBox="1">
            <a:spLocks noChangeArrowheads="1"/>
          </p:cNvSpPr>
          <p:nvPr/>
        </p:nvSpPr>
        <p:spPr bwMode="auto">
          <a:xfrm>
            <a:off x="5724128" y="3184659"/>
            <a:ext cx="3603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a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Text Box 91"/>
          <p:cNvSpPr txBox="1">
            <a:spLocks noChangeArrowheads="1"/>
          </p:cNvSpPr>
          <p:nvPr/>
        </p:nvSpPr>
        <p:spPr bwMode="auto">
          <a:xfrm>
            <a:off x="6012159" y="3184659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c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 Box 92"/>
          <p:cNvSpPr txBox="1">
            <a:spLocks noChangeArrowheads="1"/>
          </p:cNvSpPr>
          <p:nvPr/>
        </p:nvSpPr>
        <p:spPr bwMode="auto">
          <a:xfrm>
            <a:off x="6300191" y="3184659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e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478054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906679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7" name="TextBox 296"/>
          <p:cNvSpPr txBox="1">
            <a:spLocks noChangeArrowheads="1"/>
          </p:cNvSpPr>
          <p:nvPr/>
        </p:nvSpPr>
        <p:spPr bwMode="auto">
          <a:xfrm>
            <a:off x="7838094" y="3830851"/>
            <a:ext cx="5830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latin typeface="Tahoma" pitchFamily="34" charset="0"/>
                <a:cs typeface="Tahoma" pitchFamily="34" charset="0"/>
              </a:rPr>
              <a:t>Twin </a:t>
            </a:r>
            <a:r>
              <a:rPr lang="en-US" sz="1000" dirty="0" smtClean="0"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8335304" y="2827973"/>
            <a:ext cx="357188" cy="357187"/>
          </a:xfrm>
          <a:prstGeom prst="ellipse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1000" baseline="-25000" dirty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9" name="Straight Arrow Connector 78"/>
          <p:cNvCxnSpPr>
            <a:stCxn id="73" idx="4"/>
            <a:endCxn id="82" idx="0"/>
          </p:cNvCxnSpPr>
          <p:nvPr/>
        </p:nvCxnSpPr>
        <p:spPr bwMode="auto">
          <a:xfrm>
            <a:off x="7656648" y="3185160"/>
            <a:ext cx="458589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4" idx="4"/>
            <a:endCxn id="82" idx="0"/>
          </p:cNvCxnSpPr>
          <p:nvPr/>
        </p:nvCxnSpPr>
        <p:spPr bwMode="auto">
          <a:xfrm>
            <a:off x="8085273" y="3185160"/>
            <a:ext cx="29964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8" idx="4"/>
            <a:endCxn id="82" idx="0"/>
          </p:cNvCxnSpPr>
          <p:nvPr/>
        </p:nvCxnSpPr>
        <p:spPr bwMode="auto">
          <a:xfrm flipH="1">
            <a:off x="8115237" y="3185160"/>
            <a:ext cx="398661" cy="43137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4"/>
          <p:cNvSpPr>
            <a:spLocks noChangeArrowheads="1"/>
          </p:cNvSpPr>
          <p:nvPr/>
        </p:nvSpPr>
        <p:spPr bwMode="auto">
          <a:xfrm>
            <a:off x="7953312" y="3616538"/>
            <a:ext cx="323850" cy="214313"/>
          </a:xfrm>
          <a:prstGeom prst="rect">
            <a:avLst/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</p:spPr>
        <p:txBody>
          <a:bodyPr lIns="0" tIns="0" rIns="0" anchor="ctr" anchorCtr="1"/>
          <a:lstStyle/>
          <a:p>
            <a:pPr algn="ctr"/>
            <a:r>
              <a:rPr lang="en-US" sz="1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sz="1000" baseline="-25000" dirty="0" smtClean="0">
                <a:solidFill>
                  <a:srgbClr val="262626"/>
                </a:solidFill>
                <a:latin typeface="Tahoma" pitchFamily="34" charset="0"/>
                <a:cs typeface="Tahoma" pitchFamily="34" charset="0"/>
              </a:rPr>
              <a:t>2</a:t>
            </a:r>
            <a:endParaRPr lang="hr-HR" sz="1000" baseline="-25000" dirty="0">
              <a:solidFill>
                <a:srgbClr val="26262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3" name="Text Box 90"/>
          <p:cNvSpPr txBox="1">
            <a:spLocks noChangeArrowheads="1"/>
          </p:cNvSpPr>
          <p:nvPr/>
        </p:nvSpPr>
        <p:spPr bwMode="auto">
          <a:xfrm>
            <a:off x="7622070" y="3196273"/>
            <a:ext cx="3603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a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4" name="Text Box 91"/>
          <p:cNvSpPr txBox="1">
            <a:spLocks noChangeArrowheads="1"/>
          </p:cNvSpPr>
          <p:nvPr/>
        </p:nvSpPr>
        <p:spPr bwMode="auto">
          <a:xfrm>
            <a:off x="7910101" y="3196273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c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5" name="Text Box 92"/>
          <p:cNvSpPr txBox="1">
            <a:spLocks noChangeArrowheads="1"/>
          </p:cNvSpPr>
          <p:nvPr/>
        </p:nvSpPr>
        <p:spPr bwMode="auto">
          <a:xfrm>
            <a:off x="8198133" y="3196273"/>
            <a:ext cx="3603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dirty="0">
                <a:latin typeface="Tahoma" pitchFamily="34" charset="0"/>
                <a:cs typeface="Tahoma" pitchFamily="34" charset="0"/>
              </a:rPr>
              <a:t>e</a:t>
            </a:r>
            <a:endParaRPr lang="el-GR" sz="1000" baseline="-250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6" name="Curved Connector 35"/>
          <p:cNvCxnSpPr>
            <a:stCxn id="3" idx="0"/>
            <a:endCxn id="4" idx="0"/>
          </p:cNvCxnSpPr>
          <p:nvPr/>
        </p:nvCxnSpPr>
        <p:spPr>
          <a:xfrm rot="5400000" flipH="1" flipV="1">
            <a:off x="5973018" y="2602047"/>
            <a:ext cx="12700" cy="428625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3" idx="0"/>
            <a:endCxn id="74" idx="0"/>
          </p:cNvCxnSpPr>
          <p:nvPr/>
        </p:nvCxnSpPr>
        <p:spPr>
          <a:xfrm rot="5400000" flipH="1" flipV="1">
            <a:off x="7870960" y="2613661"/>
            <a:ext cx="12700" cy="428625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 bwMode="auto">
          <a:xfrm>
            <a:off x="5796136" y="2348880"/>
            <a:ext cx="360040" cy="246221"/>
          </a:xfrm>
          <a:prstGeom prst="rect">
            <a:avLst/>
          </a:prstGeom>
          <a:noFill/>
          <a:ln w="0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AC</a:t>
            </a:r>
            <a:endParaRPr lang="hr-HR" sz="1000" baseline="-25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7740352" y="2348880"/>
            <a:ext cx="360040" cy="246221"/>
          </a:xfrm>
          <a:prstGeom prst="rect">
            <a:avLst/>
          </a:prstGeom>
          <a:noFill/>
          <a:ln w="0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1000" baseline="-25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AC</a:t>
            </a:r>
            <a:endParaRPr lang="hr-HR" sz="1000" baseline="-25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sz="1200" i="1" dirty="0" smtClean="0">
            <a:latin typeface="Tahoma" pitchFamily="34" charset="0"/>
            <a:cs typeface="Tahoma" pitchFamily="34" charset="0"/>
          </a:defRPr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3175">
          <a:noFill/>
        </a:ln>
      </a:spPr>
      <a:bodyPr wrap="square" rtlCol="0">
        <a:spAutoFit/>
      </a:bodyPr>
      <a:lstStyle>
        <a:defPPr>
          <a:lnSpc>
            <a:spcPct val="150000"/>
          </a:lnSpc>
          <a:defRPr sz="1200" dirty="0" smtClean="0">
            <a:latin typeface="Tahoma" pitchFamily="34" charset="0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54</Words>
  <Application>Microsoft Office PowerPoint</Application>
  <PresentationFormat>On-screen Show (4:3)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VU FPP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Franic SF</dc:creator>
  <cp:lastModifiedBy>Sanja</cp:lastModifiedBy>
  <cp:revision>405</cp:revision>
  <dcterms:created xsi:type="dcterms:W3CDTF">2011-09-23T11:52:34Z</dcterms:created>
  <dcterms:modified xsi:type="dcterms:W3CDTF">2012-03-08T16:20:27Z</dcterms:modified>
</cp:coreProperties>
</file>